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28"/>
  </p:notesMasterIdLst>
  <p:handoutMasterIdLst>
    <p:handoutMasterId r:id="rId29"/>
  </p:handoutMasterIdLst>
  <p:sldIdLst>
    <p:sldId id="275" r:id="rId2"/>
    <p:sldId id="321" r:id="rId3"/>
    <p:sldId id="320" r:id="rId4"/>
    <p:sldId id="284" r:id="rId5"/>
    <p:sldId id="323" r:id="rId6"/>
    <p:sldId id="324" r:id="rId7"/>
    <p:sldId id="325" r:id="rId8"/>
    <p:sldId id="299" r:id="rId9"/>
    <p:sldId id="302" r:id="rId10"/>
    <p:sldId id="304" r:id="rId11"/>
    <p:sldId id="301" r:id="rId12"/>
    <p:sldId id="303" r:id="rId13"/>
    <p:sldId id="306" r:id="rId14"/>
    <p:sldId id="305" r:id="rId15"/>
    <p:sldId id="326" r:id="rId16"/>
    <p:sldId id="307" r:id="rId17"/>
    <p:sldId id="310" r:id="rId18"/>
    <p:sldId id="311" r:id="rId19"/>
    <p:sldId id="312" r:id="rId20"/>
    <p:sldId id="313" r:id="rId21"/>
    <p:sldId id="314" r:id="rId22"/>
    <p:sldId id="316" r:id="rId23"/>
    <p:sldId id="317" r:id="rId24"/>
    <p:sldId id="318" r:id="rId25"/>
    <p:sldId id="319" r:id="rId26"/>
    <p:sldId id="322" r:id="rId27"/>
  </p:sldIdLst>
  <p:sldSz cx="9144000" cy="6858000" type="screen4x3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umimoji="1" i="1" kern="1200">
        <a:solidFill>
          <a:srgbClr val="660066"/>
        </a:solidFill>
        <a:latin typeface="Arial" charset="0"/>
        <a:ea typeface="돋움" pitchFamily="50" charset="-127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i="1" kern="1200">
        <a:solidFill>
          <a:srgbClr val="660066"/>
        </a:solidFill>
        <a:latin typeface="Arial" charset="0"/>
        <a:ea typeface="돋움" pitchFamily="50" charset="-127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i="1" kern="1200">
        <a:solidFill>
          <a:srgbClr val="660066"/>
        </a:solidFill>
        <a:latin typeface="Arial" charset="0"/>
        <a:ea typeface="돋움" pitchFamily="50" charset="-127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i="1" kern="1200">
        <a:solidFill>
          <a:srgbClr val="660066"/>
        </a:solidFill>
        <a:latin typeface="Arial" charset="0"/>
        <a:ea typeface="돋움" pitchFamily="50" charset="-127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i="1" kern="1200">
        <a:solidFill>
          <a:srgbClr val="660066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kumimoji="1" i="1" kern="1200">
        <a:solidFill>
          <a:srgbClr val="660066"/>
        </a:solidFill>
        <a:latin typeface="Arial" charset="0"/>
        <a:ea typeface="돋움" pitchFamily="50" charset="-127"/>
        <a:cs typeface="+mn-cs"/>
      </a:defRPr>
    </a:lvl6pPr>
    <a:lvl7pPr marL="2743200" algn="l" defTabSz="914400" rtl="0" eaLnBrk="1" latinLnBrk="1" hangingPunct="1">
      <a:defRPr kumimoji="1" i="1" kern="1200">
        <a:solidFill>
          <a:srgbClr val="660066"/>
        </a:solidFill>
        <a:latin typeface="Arial" charset="0"/>
        <a:ea typeface="돋움" pitchFamily="50" charset="-127"/>
        <a:cs typeface="+mn-cs"/>
      </a:defRPr>
    </a:lvl7pPr>
    <a:lvl8pPr marL="3200400" algn="l" defTabSz="914400" rtl="0" eaLnBrk="1" latinLnBrk="1" hangingPunct="1">
      <a:defRPr kumimoji="1" i="1" kern="1200">
        <a:solidFill>
          <a:srgbClr val="660066"/>
        </a:solidFill>
        <a:latin typeface="Arial" charset="0"/>
        <a:ea typeface="돋움" pitchFamily="50" charset="-127"/>
        <a:cs typeface="+mn-cs"/>
      </a:defRPr>
    </a:lvl8pPr>
    <a:lvl9pPr marL="3657600" algn="l" defTabSz="914400" rtl="0" eaLnBrk="1" latinLnBrk="1" hangingPunct="1">
      <a:defRPr kumimoji="1" i="1" kern="1200">
        <a:solidFill>
          <a:srgbClr val="660066"/>
        </a:solidFill>
        <a:latin typeface="Arial" charset="0"/>
        <a:ea typeface="돋움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33FF"/>
    <a:srgbClr val="FFFFFF"/>
    <a:srgbClr val="99FF66"/>
    <a:srgbClr val="FF3399"/>
    <a:srgbClr val="CCFFCC"/>
    <a:srgbClr val="CC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 autoAdjust="0"/>
    <p:restoredTop sz="90945" autoAdjust="0"/>
  </p:normalViewPr>
  <p:slideViewPr>
    <p:cSldViewPr>
      <p:cViewPr varScale="1">
        <p:scale>
          <a:sx n="46" d="100"/>
          <a:sy n="46" d="100"/>
        </p:scale>
        <p:origin x="220" y="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8382"/>
    </p:cViewPr>
  </p:sorterViewPr>
  <p:notesViewPr>
    <p:cSldViewPr>
      <p:cViewPr varScale="1">
        <p:scale>
          <a:sx n="73" d="100"/>
          <a:sy n="73" d="100"/>
        </p:scale>
        <p:origin x="-1884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386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1" tIns="46136" rIns="92271" bIns="46136" numCol="1" anchor="t" anchorCtr="0" compatLnSpc="1">
            <a:prstTxWarp prst="textNoShape">
              <a:avLst/>
            </a:prstTxWarp>
          </a:bodyPr>
          <a:lstStyle>
            <a:lvl1pPr algn="l" defTabSz="920750" eaLnBrk="0" hangingPunct="0">
              <a:defRPr kumimoji="0" sz="1300" i="0" smtClean="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6386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1" tIns="46136" rIns="92271" bIns="46136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kumimoji="0" sz="1300" i="0" smtClean="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1975"/>
            <a:ext cx="296386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1" tIns="46136" rIns="92271" bIns="46136" numCol="1" anchor="b" anchorCtr="0" compatLnSpc="1">
            <a:prstTxWarp prst="textNoShape">
              <a:avLst/>
            </a:prstTxWarp>
          </a:bodyPr>
          <a:lstStyle>
            <a:lvl1pPr algn="l" defTabSz="920750" eaLnBrk="0" hangingPunct="0">
              <a:defRPr kumimoji="0" sz="1300" i="0" smtClean="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51975"/>
            <a:ext cx="296386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1" tIns="46136" rIns="92271" bIns="46136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kumimoji="0" sz="1300" i="0" smtClean="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</a:lstStyle>
          <a:p>
            <a:pPr>
              <a:defRPr/>
            </a:pPr>
            <a:fld id="{59296079-E676-41BF-B93C-9CEB7104C636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31433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0" tIns="46915" rIns="93830" bIns="46915" numCol="1" anchor="t" anchorCtr="0" compatLnSpc="1">
            <a:prstTxWarp prst="textNoShape">
              <a:avLst/>
            </a:prstTxWarp>
          </a:bodyPr>
          <a:lstStyle>
            <a:lvl1pPr algn="l" defTabSz="938213" eaLnBrk="0" hangingPunct="0">
              <a:defRPr kumimoji="0" sz="1300" i="0" smtClean="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0" tIns="46915" rIns="93830" bIns="46915" numCol="1" anchor="t" anchorCtr="0" compatLnSpc="1">
            <a:prstTxWarp prst="textNoShape">
              <a:avLst/>
            </a:prstTxWarp>
          </a:bodyPr>
          <a:lstStyle>
            <a:lvl1pPr algn="r" defTabSz="938213" eaLnBrk="0" hangingPunct="0">
              <a:defRPr kumimoji="0" sz="1300" i="0" smtClean="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0" tIns="46915" rIns="93830" bIns="469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 smtClean="0"/>
              <a:t>Click to edit Master text styles</a:t>
            </a:r>
          </a:p>
          <a:p>
            <a:pPr lvl="1"/>
            <a:r>
              <a:rPr lang="en-US" altLang="ko-KR" noProof="0" smtClean="0"/>
              <a:t>Second level</a:t>
            </a:r>
          </a:p>
          <a:p>
            <a:pPr lvl="2"/>
            <a:r>
              <a:rPr lang="en-US" altLang="ko-KR" noProof="0" smtClean="0"/>
              <a:t>Third level</a:t>
            </a:r>
          </a:p>
          <a:p>
            <a:pPr lvl="3"/>
            <a:r>
              <a:rPr lang="en-US" altLang="ko-KR" noProof="0" smtClean="0"/>
              <a:t>Fourth level</a:t>
            </a:r>
          </a:p>
          <a:p>
            <a:pPr lvl="4"/>
            <a:r>
              <a:rPr lang="en-US" altLang="ko-KR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0" tIns="46915" rIns="93830" bIns="46915" numCol="1" anchor="b" anchorCtr="0" compatLnSpc="1">
            <a:prstTxWarp prst="textNoShape">
              <a:avLst/>
            </a:prstTxWarp>
          </a:bodyPr>
          <a:lstStyle>
            <a:lvl1pPr algn="l" defTabSz="938213" eaLnBrk="0" hangingPunct="0">
              <a:defRPr kumimoji="0" sz="1300" i="0" smtClean="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0" tIns="46915" rIns="93830" bIns="46915" numCol="1" anchor="b" anchorCtr="0" compatLnSpc="1">
            <a:prstTxWarp prst="textNoShape">
              <a:avLst/>
            </a:prstTxWarp>
          </a:bodyPr>
          <a:lstStyle>
            <a:lvl1pPr algn="r" defTabSz="938213" eaLnBrk="0" hangingPunct="0">
              <a:defRPr kumimoji="0" sz="1300" i="0" smtClean="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</a:lstStyle>
          <a:p>
            <a:pPr>
              <a:defRPr/>
            </a:pPr>
            <a:fld id="{C6F81886-2F18-4883-913A-10774DF0D2C2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614924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fld id="{240A1D9A-A76E-4608-A7C7-8E5815449CF6}" type="slidenum">
              <a:rPr kumimoji="0" lang="ko-KR" altLang="en-US" i="0">
                <a:solidFill>
                  <a:schemeClr val="tx1"/>
                </a:solidFill>
                <a:latin typeface="Times New Roman" pitchFamily="18" charset="0"/>
                <a:ea typeface="굴림" charset="-127"/>
              </a:rPr>
              <a:pPr/>
              <a:t>1</a:t>
            </a:fld>
            <a:endParaRPr kumimoji="0" lang="en-US" altLang="ko-KR" i="0">
              <a:solidFill>
                <a:schemeClr val="tx1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89427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fld id="{D40B4A3A-FFF2-4E53-8B52-4F2C1F3DC218}" type="slidenum">
              <a:rPr kumimoji="0" lang="ko-KR" altLang="en-US" i="0">
                <a:solidFill>
                  <a:schemeClr val="tx1"/>
                </a:solidFill>
                <a:latin typeface="Times New Roman" pitchFamily="18" charset="0"/>
                <a:ea typeface="굴림" charset="-127"/>
              </a:rPr>
              <a:pPr/>
              <a:t>12</a:t>
            </a:fld>
            <a:endParaRPr kumimoji="0" lang="en-US" altLang="ko-KR" i="0">
              <a:solidFill>
                <a:schemeClr val="tx1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31560273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fld id="{95104906-90F6-47DD-A181-5703259453B5}" type="slidenum">
              <a:rPr kumimoji="0" lang="ko-KR" altLang="en-US" i="0">
                <a:solidFill>
                  <a:schemeClr val="tx1"/>
                </a:solidFill>
                <a:latin typeface="Times New Roman" pitchFamily="18" charset="0"/>
                <a:ea typeface="굴림" charset="-127"/>
              </a:rPr>
              <a:pPr/>
              <a:t>13</a:t>
            </a:fld>
            <a:endParaRPr kumimoji="0" lang="en-US" altLang="ko-KR" i="0">
              <a:solidFill>
                <a:schemeClr val="tx1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578102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fld id="{875AB737-1E8E-4BBD-9106-21C65E2C68F3}" type="slidenum">
              <a:rPr kumimoji="0" lang="ko-KR" altLang="en-US" i="0">
                <a:solidFill>
                  <a:schemeClr val="tx1"/>
                </a:solidFill>
                <a:latin typeface="Times New Roman" pitchFamily="18" charset="0"/>
                <a:ea typeface="굴림" charset="-127"/>
              </a:rPr>
              <a:pPr/>
              <a:t>14</a:t>
            </a:fld>
            <a:endParaRPr kumimoji="0" lang="en-US" altLang="ko-KR" i="0">
              <a:solidFill>
                <a:schemeClr val="tx1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6327150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fld id="{F4D31BE0-B86C-4AB6-860A-2FD1B39B2379}" type="slidenum">
              <a:rPr kumimoji="0" lang="ko-KR" altLang="en-US" i="0">
                <a:solidFill>
                  <a:schemeClr val="tx1"/>
                </a:solidFill>
                <a:latin typeface="Times New Roman" pitchFamily="18" charset="0"/>
                <a:ea typeface="굴림" charset="-127"/>
              </a:rPr>
              <a:pPr/>
              <a:t>17</a:t>
            </a:fld>
            <a:endParaRPr kumimoji="0" lang="en-US" altLang="ko-KR" i="0">
              <a:solidFill>
                <a:schemeClr val="tx1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142758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fld id="{11BDF469-E53D-48D4-AA88-294C280FF583}" type="slidenum">
              <a:rPr kumimoji="0" lang="ko-KR" altLang="en-US" i="0">
                <a:solidFill>
                  <a:schemeClr val="tx1"/>
                </a:solidFill>
                <a:latin typeface="Times New Roman" pitchFamily="18" charset="0"/>
                <a:ea typeface="굴림" charset="-127"/>
              </a:rPr>
              <a:pPr/>
              <a:t>18</a:t>
            </a:fld>
            <a:endParaRPr kumimoji="0" lang="en-US" altLang="ko-KR" i="0">
              <a:solidFill>
                <a:schemeClr val="tx1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530018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fld id="{69AA3BD8-1B3E-4833-975A-75841FAD4688}" type="slidenum">
              <a:rPr kumimoji="0" lang="ko-KR" altLang="en-US" i="0">
                <a:solidFill>
                  <a:schemeClr val="tx1"/>
                </a:solidFill>
                <a:latin typeface="Times New Roman" pitchFamily="18" charset="0"/>
                <a:ea typeface="굴림" charset="-127"/>
              </a:rPr>
              <a:pPr/>
              <a:t>19</a:t>
            </a:fld>
            <a:endParaRPr kumimoji="0" lang="en-US" altLang="ko-KR" i="0">
              <a:solidFill>
                <a:schemeClr val="tx1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19164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fld id="{5BDE059C-184D-4A18-867B-00B75ECC377F}" type="slidenum">
              <a:rPr kumimoji="0" lang="ko-KR" altLang="en-US" i="0">
                <a:solidFill>
                  <a:schemeClr val="tx1"/>
                </a:solidFill>
                <a:latin typeface="Times New Roman" pitchFamily="18" charset="0"/>
                <a:ea typeface="굴림" charset="-127"/>
              </a:rPr>
              <a:pPr/>
              <a:t>20</a:t>
            </a:fld>
            <a:endParaRPr kumimoji="0" lang="en-US" altLang="ko-KR" i="0">
              <a:solidFill>
                <a:schemeClr val="tx1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621142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fld id="{368FB834-6077-4268-B35B-620CA1AC424F}" type="slidenum">
              <a:rPr kumimoji="0" lang="ko-KR" altLang="en-US" i="0">
                <a:solidFill>
                  <a:schemeClr val="tx1"/>
                </a:solidFill>
                <a:latin typeface="Times New Roman" pitchFamily="18" charset="0"/>
                <a:ea typeface="굴림" charset="-127"/>
              </a:rPr>
              <a:pPr/>
              <a:t>21</a:t>
            </a:fld>
            <a:endParaRPr kumimoji="0" lang="en-US" altLang="ko-KR" i="0">
              <a:solidFill>
                <a:schemeClr val="tx1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301179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fld id="{B22585B7-2033-4C22-B89B-751C64DBD634}" type="slidenum">
              <a:rPr kumimoji="0" lang="ko-KR" altLang="en-US" i="0">
                <a:solidFill>
                  <a:schemeClr val="tx1"/>
                </a:solidFill>
                <a:latin typeface="Times New Roman" pitchFamily="18" charset="0"/>
                <a:ea typeface="굴림" charset="-127"/>
              </a:rPr>
              <a:pPr/>
              <a:t>22</a:t>
            </a:fld>
            <a:endParaRPr kumimoji="0" lang="en-US" altLang="ko-KR" i="0">
              <a:solidFill>
                <a:schemeClr val="tx1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879853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fld id="{F9A0C1EB-1F62-44F8-97CE-72A09D0B942B}" type="slidenum">
              <a:rPr kumimoji="0" lang="ko-KR" altLang="en-US" i="0">
                <a:solidFill>
                  <a:schemeClr val="tx1"/>
                </a:solidFill>
                <a:latin typeface="Times New Roman" pitchFamily="18" charset="0"/>
                <a:ea typeface="굴림" charset="-127"/>
              </a:rPr>
              <a:pPr/>
              <a:t>23</a:t>
            </a:fld>
            <a:endParaRPr kumimoji="0" lang="en-US" altLang="ko-KR" i="0">
              <a:solidFill>
                <a:schemeClr val="tx1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91001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fld id="{D928B2E1-CB86-4377-AB97-A55452D62EC2}" type="slidenum">
              <a:rPr kumimoji="0" lang="ko-KR" altLang="en-US" i="0">
                <a:solidFill>
                  <a:schemeClr val="tx1"/>
                </a:solidFill>
                <a:latin typeface="Times New Roman" pitchFamily="18" charset="0"/>
                <a:ea typeface="굴림" charset="-127"/>
              </a:rPr>
              <a:pPr/>
              <a:t>4</a:t>
            </a:fld>
            <a:endParaRPr kumimoji="0" lang="en-US" altLang="ko-KR" i="0">
              <a:solidFill>
                <a:schemeClr val="tx1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42489952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fld id="{0F8F7483-D140-4433-BDE5-55CEF5336694}" type="slidenum">
              <a:rPr kumimoji="0" lang="ko-KR" altLang="en-US" i="0">
                <a:solidFill>
                  <a:schemeClr val="tx1"/>
                </a:solidFill>
                <a:latin typeface="Times New Roman" pitchFamily="18" charset="0"/>
                <a:ea typeface="굴림" charset="-127"/>
              </a:rPr>
              <a:pPr/>
              <a:t>24</a:t>
            </a:fld>
            <a:endParaRPr kumimoji="0" lang="en-US" altLang="ko-KR" i="0">
              <a:solidFill>
                <a:schemeClr val="tx1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6463"/>
            <a:ext cx="5435600" cy="44656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17865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fld id="{B66D6DE2-A573-415F-BCAD-D95C82C97FC7}" type="slidenum">
              <a:rPr kumimoji="0" lang="ko-KR" altLang="en-US" i="0">
                <a:solidFill>
                  <a:schemeClr val="tx1"/>
                </a:solidFill>
                <a:latin typeface="Times New Roman" pitchFamily="18" charset="0"/>
                <a:ea typeface="굴림" charset="-127"/>
              </a:rPr>
              <a:pPr/>
              <a:t>25</a:t>
            </a:fld>
            <a:endParaRPr kumimoji="0" lang="en-US" altLang="ko-KR" i="0">
              <a:solidFill>
                <a:schemeClr val="tx1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85386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fld id="{083CC018-D179-4E48-8FC3-DBF1EA4CFADD}" type="slidenum">
              <a:rPr kumimoji="0" lang="ko-KR" altLang="en-US" i="0">
                <a:solidFill>
                  <a:schemeClr val="tx1"/>
                </a:solidFill>
                <a:latin typeface="Times New Roman" pitchFamily="18" charset="0"/>
                <a:ea typeface="굴림" charset="-127"/>
              </a:rPr>
              <a:pPr/>
              <a:t>5</a:t>
            </a:fld>
            <a:endParaRPr kumimoji="0" lang="en-US" altLang="ko-KR" i="0">
              <a:solidFill>
                <a:schemeClr val="tx1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40504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fld id="{083CC018-D179-4E48-8FC3-DBF1EA4CFADD}" type="slidenum">
              <a:rPr kumimoji="0" lang="ko-KR" altLang="en-US" i="0">
                <a:solidFill>
                  <a:schemeClr val="tx1"/>
                </a:solidFill>
                <a:latin typeface="Times New Roman" pitchFamily="18" charset="0"/>
                <a:ea typeface="굴림" charset="-127"/>
              </a:rPr>
              <a:pPr/>
              <a:t>6</a:t>
            </a:fld>
            <a:endParaRPr kumimoji="0" lang="en-US" altLang="ko-KR" i="0">
              <a:solidFill>
                <a:schemeClr val="tx1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74062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fld id="{083CC018-D179-4E48-8FC3-DBF1EA4CFADD}" type="slidenum">
              <a:rPr kumimoji="0" lang="ko-KR" altLang="en-US" i="0">
                <a:solidFill>
                  <a:schemeClr val="tx1"/>
                </a:solidFill>
                <a:latin typeface="Times New Roman" pitchFamily="18" charset="0"/>
                <a:ea typeface="굴림" charset="-127"/>
              </a:rPr>
              <a:pPr/>
              <a:t>7</a:t>
            </a:fld>
            <a:endParaRPr kumimoji="0" lang="en-US" altLang="ko-KR" i="0">
              <a:solidFill>
                <a:schemeClr val="tx1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16616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fld id="{C7F17AC4-890A-4388-A289-9A6D842617D9}" type="slidenum">
              <a:rPr kumimoji="0" lang="ko-KR" altLang="en-US" i="0">
                <a:solidFill>
                  <a:schemeClr val="tx1"/>
                </a:solidFill>
                <a:latin typeface="Times New Roman" pitchFamily="18" charset="0"/>
                <a:ea typeface="굴림" charset="-127"/>
              </a:rPr>
              <a:pPr/>
              <a:t>8</a:t>
            </a:fld>
            <a:endParaRPr kumimoji="0" lang="en-US" altLang="ko-KR" i="0">
              <a:solidFill>
                <a:schemeClr val="tx1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729556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fld id="{D2300AC4-44F4-460F-A4E4-63F652CBDE94}" type="slidenum">
              <a:rPr kumimoji="0" lang="ko-KR" altLang="en-US" i="0">
                <a:solidFill>
                  <a:schemeClr val="tx1"/>
                </a:solidFill>
                <a:latin typeface="Times New Roman" pitchFamily="18" charset="0"/>
                <a:ea typeface="굴림" charset="-127"/>
              </a:rPr>
              <a:pPr/>
              <a:t>9</a:t>
            </a:fld>
            <a:endParaRPr kumimoji="0" lang="en-US" altLang="ko-KR" i="0">
              <a:solidFill>
                <a:schemeClr val="tx1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ko-KR" smtClean="0">
                <a:ea typeface="굴림" charset="-127"/>
              </a:rPr>
              <a:t>[root@moonzoo ~]# spin test.pml</a:t>
            </a:r>
          </a:p>
          <a:p>
            <a:r>
              <a:rPr lang="en-US" altLang="ko-KR" smtClean="0">
                <a:ea typeface="굴림" charset="-127"/>
              </a:rPr>
              <a:t>A0   B A1 </a:t>
            </a:r>
          </a:p>
          <a:p>
            <a:r>
              <a:rPr lang="en-US" altLang="ko-KR" smtClean="0">
                <a:ea typeface="굴림" charset="-127"/>
              </a:rPr>
              <a:t>4 processes created</a:t>
            </a:r>
          </a:p>
          <a:p>
            <a:r>
              <a:rPr lang="en-US" altLang="ko-KR" smtClean="0">
                <a:ea typeface="굴림" charset="-127"/>
              </a:rPr>
              <a:t>[root@moonzoo ~]# spin test.pml</a:t>
            </a:r>
          </a:p>
          <a:p>
            <a:r>
              <a:rPr lang="en-US" altLang="ko-KR" smtClean="0">
                <a:ea typeface="굴림" charset="-127"/>
              </a:rPr>
              <a:t>A0  A1 B </a:t>
            </a:r>
          </a:p>
          <a:p>
            <a:r>
              <a:rPr lang="en-US" altLang="ko-KR" smtClean="0">
                <a:ea typeface="굴림" charset="-127"/>
              </a:rPr>
              <a:t>4 processes created</a:t>
            </a:r>
          </a:p>
          <a:p>
            <a:r>
              <a:rPr lang="en-US" altLang="ko-KR" smtClean="0">
                <a:ea typeface="굴림" charset="-127"/>
              </a:rPr>
              <a:t>[root@moonzoo ~]# spin test.pml</a:t>
            </a:r>
          </a:p>
          <a:p>
            <a:r>
              <a:rPr lang="en-US" altLang="ko-KR" smtClean="0">
                <a:ea typeface="굴림" charset="-127"/>
              </a:rPr>
              <a:t>B       A0           A1 </a:t>
            </a:r>
          </a:p>
          <a:p>
            <a:r>
              <a:rPr lang="en-US" altLang="ko-KR" smtClean="0">
                <a:ea typeface="굴림" charset="-127"/>
              </a:rPr>
              <a:t>4 processes created</a:t>
            </a:r>
          </a:p>
          <a:p>
            <a:r>
              <a:rPr lang="en-US" altLang="ko-KR" smtClean="0">
                <a:ea typeface="굴림" charset="-127"/>
              </a:rPr>
              <a:t>[root@moonzoo ~]# spin test.pml</a:t>
            </a:r>
          </a:p>
          <a:p>
            <a:r>
              <a:rPr lang="en-US" altLang="ko-KR" smtClean="0">
                <a:ea typeface="굴림" charset="-127"/>
              </a:rPr>
              <a:t>A1                  B  A0 </a:t>
            </a:r>
          </a:p>
          <a:p>
            <a:r>
              <a:rPr lang="en-US" altLang="ko-KR" smtClean="0">
                <a:ea typeface="굴림" charset="-127"/>
              </a:rPr>
              <a:t>4 processes created</a:t>
            </a:r>
          </a:p>
          <a:p>
            <a:r>
              <a:rPr lang="en-US" altLang="ko-KR" smtClean="0">
                <a:ea typeface="굴림" charset="-127"/>
              </a:rPr>
              <a:t>[root@moonzoo ~]# spin test.pml</a:t>
            </a:r>
          </a:p>
          <a:p>
            <a:r>
              <a:rPr lang="en-US" altLang="ko-KR" smtClean="0">
                <a:ea typeface="굴림" charset="-127"/>
              </a:rPr>
              <a:t>A1      A0  B </a:t>
            </a:r>
          </a:p>
          <a:p>
            <a:r>
              <a:rPr lang="en-US" altLang="ko-KR" smtClean="0">
                <a:ea typeface="굴림" charset="-127"/>
              </a:rPr>
              <a:t>4 processes created</a:t>
            </a:r>
          </a:p>
          <a:p>
            <a:endParaRPr lang="en-US" altLang="ko-KR" smtClean="0"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23803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fld id="{5EE13667-291A-4588-BBAA-9400A3AB4C3E}" type="slidenum">
              <a:rPr kumimoji="0" lang="ko-KR" altLang="en-US" i="0">
                <a:solidFill>
                  <a:schemeClr val="tx1"/>
                </a:solidFill>
                <a:latin typeface="Times New Roman" pitchFamily="18" charset="0"/>
                <a:ea typeface="굴림" charset="-127"/>
              </a:rPr>
              <a:pPr/>
              <a:t>10</a:t>
            </a:fld>
            <a:endParaRPr kumimoji="0" lang="en-US" altLang="ko-KR" i="0">
              <a:solidFill>
                <a:schemeClr val="tx1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812418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938213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938213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fld id="{6CCFFF78-3244-4054-BB95-53FB267565E8}" type="slidenum">
              <a:rPr kumimoji="0" lang="ko-KR" altLang="en-US" i="0">
                <a:solidFill>
                  <a:schemeClr val="tx1"/>
                </a:solidFill>
                <a:latin typeface="Times New Roman" pitchFamily="18" charset="0"/>
                <a:ea typeface="굴림" charset="-127"/>
              </a:rPr>
              <a:pPr/>
              <a:t>11</a:t>
            </a:fld>
            <a:endParaRPr kumimoji="0" lang="en-US" altLang="ko-KR" i="0">
              <a:solidFill>
                <a:schemeClr val="tx1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4117547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71550" y="1557338"/>
            <a:ext cx="7772400" cy="1470025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2109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350043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i="1">
                <a:solidFill>
                  <a:srgbClr val="0033CC"/>
                </a:solidFill>
              </a:defRPr>
            </a:lvl1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605588"/>
            <a:ext cx="2895600" cy="20796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59153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473DEA-96F9-4AA2-BAEA-3ADE765504CC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3575" y="6619875"/>
            <a:ext cx="3384550" cy="238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76921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6523038"/>
            <a:ext cx="1017587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857256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quarter" idx="13"/>
          </p:nvPr>
        </p:nvSpPr>
        <p:spPr>
          <a:xfrm>
            <a:off x="285720" y="1214422"/>
            <a:ext cx="8429655" cy="5214974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5" name="날짜 개체 틀 2"/>
          <p:cNvSpPr>
            <a:spLocks noGrp="1"/>
          </p:cNvSpPr>
          <p:nvPr>
            <p:ph type="dt" sz="half" idx="14"/>
          </p:nvPr>
        </p:nvSpPr>
        <p:spPr>
          <a:xfrm>
            <a:off x="6858000" y="6492875"/>
            <a:ext cx="135731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altLang="ko-KR"/>
              <a:t>Moonzoo Kim Provable SW Lab</a:t>
            </a:r>
          </a:p>
        </p:txBody>
      </p:sp>
      <p:sp>
        <p:nvSpPr>
          <p:cNvPr id="6" name="바닥글 개체 틀 3"/>
          <p:cNvSpPr>
            <a:spLocks noGrp="1"/>
          </p:cNvSpPr>
          <p:nvPr>
            <p:ph type="ftr" sz="quarter" idx="15"/>
          </p:nvPr>
        </p:nvSpPr>
        <p:spPr>
          <a:xfrm>
            <a:off x="2857500" y="6491288"/>
            <a:ext cx="321468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altLang="ko-KR"/>
              <a:t>Automated Software Analysis Techniques : Past, Present, and Future </a:t>
            </a:r>
            <a:endParaRPr lang="ko-KR" altLang="en-US"/>
          </a:p>
        </p:txBody>
      </p:sp>
      <p:sp>
        <p:nvSpPr>
          <p:cNvPr id="8" name="슬라이드 번호 개체 틀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>
                <a:latin typeface="Calibri" pitchFamily="34" charset="0"/>
              </a:defRPr>
            </a:lvl1pPr>
          </a:lstStyle>
          <a:p>
            <a:pPr>
              <a:defRPr/>
            </a:pPr>
            <a:fld id="{2FF1F413-EECF-4E4D-BBAB-4E44A87DEDFF}" type="slidenum">
              <a:rPr lang="ko-KR" altLang="en-US"/>
              <a:pPr>
                <a:defRPr/>
              </a:pPr>
              <a:t>‹#›</a:t>
            </a:fld>
            <a:r>
              <a:rPr lang="en-US" altLang="ko-KR"/>
              <a:t>/60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7678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w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 flipV="1">
            <a:off x="0" y="476250"/>
            <a:ext cx="9142413" cy="74613"/>
          </a:xfrm>
          <a:prstGeom prst="rect">
            <a:avLst/>
          </a:prstGeom>
          <a:gradFill rotWithShape="0">
            <a:gsLst>
              <a:gs pos="0">
                <a:srgbClr val="1A6FA2"/>
              </a:gs>
              <a:gs pos="50000">
                <a:srgbClr val="29AFFF"/>
              </a:gs>
              <a:gs pos="100000">
                <a:srgbClr val="1A6FA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751013" y="6540500"/>
            <a:ext cx="7391400" cy="74613"/>
          </a:xfrm>
          <a:prstGeom prst="rect">
            <a:avLst/>
          </a:prstGeom>
          <a:gradFill rotWithShape="0">
            <a:gsLst>
              <a:gs pos="0">
                <a:srgbClr val="1A6FA2"/>
              </a:gs>
              <a:gs pos="50000">
                <a:srgbClr val="29AFFF"/>
              </a:gs>
              <a:gs pos="100000">
                <a:srgbClr val="1A6FA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1028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663" y="6280150"/>
            <a:ext cx="5715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321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4025" y="6540500"/>
            <a:ext cx="21336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latinLnBrk="1">
              <a:defRPr sz="1400" i="0" smtClean="0">
                <a:solidFill>
                  <a:schemeClr val="tx1"/>
                </a:solidFill>
                <a:ea typeface="굴림" charset="-127"/>
              </a:defRPr>
            </a:lvl1pPr>
          </a:lstStyle>
          <a:p>
            <a:pPr>
              <a:defRPr/>
            </a:pPr>
            <a:fld id="{E497882E-E485-4DB8-AAE8-5B1512F8F55B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2154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8229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31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981075"/>
            <a:ext cx="8229600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pic>
        <p:nvPicPr>
          <p:cNvPr id="1032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7438"/>
            <a:ext cx="9334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</p:sldLayoutIdLst>
  <p:hf hdr="0" ftr="0" dt="0"/>
  <p:txStyles>
    <p:titleStyle>
      <a:lvl1pPr algn="r" defTabSz="762000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defTabSz="762000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굴림" pitchFamily="50" charset="-127"/>
        </a:defRPr>
      </a:lvl2pPr>
      <a:lvl3pPr algn="r" defTabSz="762000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굴림" pitchFamily="50" charset="-127"/>
        </a:defRPr>
      </a:lvl3pPr>
      <a:lvl4pPr algn="r" defTabSz="762000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굴림" pitchFamily="50" charset="-127"/>
        </a:defRPr>
      </a:lvl4pPr>
      <a:lvl5pPr algn="r" defTabSz="762000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굴림" pitchFamily="50" charset="-127"/>
        </a:defRPr>
      </a:lvl5pPr>
      <a:lvl6pPr marL="457200" algn="r" defTabSz="762000" rtl="0" fontAlgn="base" latinLnBrk="1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굴림" pitchFamily="50" charset="-127"/>
        </a:defRPr>
      </a:lvl6pPr>
      <a:lvl7pPr marL="914400" algn="r" defTabSz="762000" rtl="0" fontAlgn="base" latinLnBrk="1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굴림" pitchFamily="50" charset="-127"/>
        </a:defRPr>
      </a:lvl7pPr>
      <a:lvl8pPr marL="1371600" algn="r" defTabSz="762000" rtl="0" fontAlgn="base" latinLnBrk="1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굴림" pitchFamily="50" charset="-127"/>
        </a:defRPr>
      </a:lvl8pPr>
      <a:lvl9pPr marL="1828800" algn="r" defTabSz="762000" rtl="0" fontAlgn="base" latinLnBrk="1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굴림" pitchFamily="50" charset="-127"/>
        </a:defRPr>
      </a:lvl9pPr>
    </p:titleStyle>
    <p:bodyStyle>
      <a:lvl1pPr marL="342900" indent="-342900" algn="l" defTabSz="762000" rtl="0" eaLnBrk="0" fontAlgn="base" latinLnBrk="1" hangingPunct="0">
        <a:spcBef>
          <a:spcPct val="20000"/>
        </a:spcBef>
        <a:spcAft>
          <a:spcPct val="0"/>
        </a:spcAft>
        <a:buBlip>
          <a:blip r:embed="rId7"/>
        </a:buBlip>
        <a:defRPr kumimoji="1"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latinLnBrk="1" hangingPunct="0">
        <a:spcBef>
          <a:spcPct val="20000"/>
        </a:spcBef>
        <a:spcAft>
          <a:spcPct val="0"/>
        </a:spcAft>
        <a:buBlip>
          <a:blip r:embed="rId8"/>
        </a:buBlip>
        <a:defRPr kumimoji="1" sz="2800">
          <a:solidFill>
            <a:srgbClr val="000099"/>
          </a:solidFill>
          <a:latin typeface="+mn-lt"/>
          <a:ea typeface="+mn-ea"/>
        </a:defRPr>
      </a:lvl2pPr>
      <a:lvl3pPr marL="1143000" indent="-228600" algn="l" defTabSz="762000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rgbClr val="000099"/>
          </a:solidFill>
          <a:latin typeface="+mn-lt"/>
          <a:ea typeface="+mn-ea"/>
        </a:defRPr>
      </a:lvl3pPr>
      <a:lvl4pPr marL="1562100" indent="-228600" algn="l" defTabSz="762000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rgbClr val="000099"/>
          </a:solidFill>
          <a:latin typeface="+mn-lt"/>
          <a:ea typeface="+mn-ea"/>
        </a:defRPr>
      </a:lvl4pPr>
      <a:lvl5pPr marL="1981200" indent="-228600" algn="l" defTabSz="762000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000">
          <a:solidFill>
            <a:srgbClr val="000099"/>
          </a:solidFill>
          <a:latin typeface="+mn-lt"/>
          <a:ea typeface="+mn-ea"/>
        </a:defRPr>
      </a:lvl5pPr>
      <a:lvl6pPr marL="2438400" indent="-228600" algn="l" defTabSz="762000" rtl="0" fontAlgn="base" latinLnBrk="1">
        <a:spcBef>
          <a:spcPct val="20000"/>
        </a:spcBef>
        <a:spcAft>
          <a:spcPct val="0"/>
        </a:spcAft>
        <a:buChar char="•"/>
        <a:defRPr kumimoji="1" sz="2000">
          <a:solidFill>
            <a:srgbClr val="000099"/>
          </a:solidFill>
          <a:latin typeface="+mn-lt"/>
          <a:ea typeface="+mn-ea"/>
        </a:defRPr>
      </a:lvl6pPr>
      <a:lvl7pPr marL="2895600" indent="-228600" algn="l" defTabSz="762000" rtl="0" fontAlgn="base" latinLnBrk="1">
        <a:spcBef>
          <a:spcPct val="20000"/>
        </a:spcBef>
        <a:spcAft>
          <a:spcPct val="0"/>
        </a:spcAft>
        <a:buChar char="•"/>
        <a:defRPr kumimoji="1" sz="2000">
          <a:solidFill>
            <a:srgbClr val="000099"/>
          </a:solidFill>
          <a:latin typeface="+mn-lt"/>
          <a:ea typeface="+mn-ea"/>
        </a:defRPr>
      </a:lvl7pPr>
      <a:lvl8pPr marL="3352800" indent="-228600" algn="l" defTabSz="762000" rtl="0" fontAlgn="base" latinLnBrk="1">
        <a:spcBef>
          <a:spcPct val="20000"/>
        </a:spcBef>
        <a:spcAft>
          <a:spcPct val="0"/>
        </a:spcAft>
        <a:buChar char="•"/>
        <a:defRPr kumimoji="1" sz="2000">
          <a:solidFill>
            <a:srgbClr val="000099"/>
          </a:solidFill>
          <a:latin typeface="+mn-lt"/>
          <a:ea typeface="+mn-ea"/>
        </a:defRPr>
      </a:lvl8pPr>
      <a:lvl9pPr marL="3810000" indent="-228600" algn="l" defTabSz="762000" rtl="0" fontAlgn="base" latinLnBrk="1">
        <a:spcBef>
          <a:spcPct val="20000"/>
        </a:spcBef>
        <a:spcAft>
          <a:spcPct val="0"/>
        </a:spcAft>
        <a:buChar char="•"/>
        <a:defRPr kumimoji="1" sz="2000">
          <a:solidFill>
            <a:srgbClr val="000099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05000"/>
            <a:ext cx="8153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3200" smtClean="0">
                <a:solidFill>
                  <a:srgbClr val="FF3300"/>
                </a:solidFill>
              </a:rPr>
              <a:t>The Spin Model Checker : Part I</a:t>
            </a:r>
            <a:endParaRPr lang="ko-KR" altLang="en-US" sz="3200" smtClean="0">
              <a:solidFill>
                <a:srgbClr val="FF3300"/>
              </a:solidFill>
            </a:endParaRPr>
          </a:p>
        </p:txBody>
      </p:sp>
      <p:sp>
        <p:nvSpPr>
          <p:cNvPr id="5123" name="부제목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ko-KR" dirty="0" err="1" smtClean="0"/>
              <a:t>Moonzoo</a:t>
            </a:r>
            <a:r>
              <a:rPr lang="en-US" altLang="ko-KR" dirty="0" smtClean="0"/>
              <a:t> Kim</a:t>
            </a:r>
          </a:p>
          <a:p>
            <a:pPr eaLnBrk="1" hangingPunct="1"/>
            <a:r>
              <a:rPr lang="en-US" altLang="ko-KR" dirty="0" smtClean="0"/>
              <a:t>KAIST</a:t>
            </a:r>
            <a:endParaRPr lang="ko-K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2800"/>
              <a:t>Variables and Types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400" smtClean="0"/>
              <a:t>Basic types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smtClean="0"/>
              <a:t>bit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smtClean="0"/>
              <a:t>bool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smtClean="0"/>
              <a:t>Byte (8 bit unsigned integer)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smtClean="0"/>
              <a:t>short (16 bits signed integer)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smtClean="0"/>
              <a:t>Int (32 bits signed integer)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400" smtClean="0"/>
              <a:t>Arrays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smtClean="0"/>
              <a:t>bool x[10];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400" smtClean="0"/>
              <a:t>Records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smtClean="0"/>
              <a:t>typedef R { bit x; byte y;}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400" smtClean="0"/>
              <a:t>Default initial value of variables is 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400" smtClean="0"/>
              <a:t>Most arithmetic (e.g.,+,-), relational (e.g. &gt;,==) and logical operators of C are supported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smtClean="0"/>
              <a:t>bitshift operators are supported too.</a:t>
            </a:r>
          </a:p>
        </p:txBody>
      </p:sp>
      <p:sp>
        <p:nvSpPr>
          <p:cNvPr id="11268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fld id="{AADBD44A-ECAE-4E1A-A58B-7E394547EA22}" type="slidenum">
              <a:rPr lang="ko-KR" altLang="en-US" i="0">
                <a:solidFill>
                  <a:schemeClr val="tx1"/>
                </a:solidFill>
                <a:ea typeface="굴림" charset="-127"/>
              </a:rPr>
              <a:pPr eaLnBrk="1" hangingPunct="1"/>
              <a:t>10</a:t>
            </a:fld>
            <a:endParaRPr lang="en-US" altLang="ko-KR" i="0">
              <a:solidFill>
                <a:schemeClr val="tx1"/>
              </a:solidFill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2800"/>
              <a:t>Finite  State Model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Promela spec generates only a finite state model because</a:t>
            </a:r>
          </a:p>
          <a:p>
            <a:pPr lvl="1" eaLnBrk="1" hangingPunct="1"/>
            <a:r>
              <a:rPr lang="en-US" altLang="ko-KR" smtClean="0"/>
              <a:t>Max # of active process &lt;= 255</a:t>
            </a:r>
          </a:p>
          <a:p>
            <a:pPr lvl="1" eaLnBrk="1" hangingPunct="1"/>
            <a:r>
              <a:rPr lang="en-US" altLang="ko-KR" smtClean="0"/>
              <a:t>Each process has only finite length of codes</a:t>
            </a:r>
          </a:p>
          <a:p>
            <a:pPr lvl="1" eaLnBrk="1" hangingPunct="1"/>
            <a:r>
              <a:rPr lang="en-US" altLang="ko-KR" smtClean="0"/>
              <a:t>Each variable is of finite datatype</a:t>
            </a:r>
          </a:p>
          <a:p>
            <a:pPr lvl="1" eaLnBrk="1" hangingPunct="1"/>
            <a:r>
              <a:rPr lang="en-US" altLang="ko-KR" smtClean="0"/>
              <a:t>All message channels have bounded capability &lt;= 255</a:t>
            </a:r>
          </a:p>
          <a:p>
            <a:pPr lvl="1" eaLnBrk="1" hangingPunct="1"/>
            <a:endParaRPr lang="en-US" altLang="ko-KR" smtClean="0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fld id="{21C5E6AE-80EB-4A0E-B6C7-421207B06400}" type="slidenum">
              <a:rPr lang="ko-KR" altLang="en-US" i="0">
                <a:solidFill>
                  <a:schemeClr val="tx1"/>
                </a:solidFill>
                <a:ea typeface="굴림" charset="-127"/>
              </a:rPr>
              <a:pPr eaLnBrk="1" hangingPunct="1"/>
              <a:t>11</a:t>
            </a:fld>
            <a:endParaRPr lang="en-US" altLang="ko-KR" i="0">
              <a:solidFill>
                <a:schemeClr val="tx1"/>
              </a:solidFill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2800"/>
              <a:t>Basic Statements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ko-KR" sz="2400" smtClean="0"/>
              <a:t>Each Promela statement is either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smtClean="0"/>
              <a:t>executable: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smtClean="0"/>
              <a:t>Blocked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2400" smtClean="0"/>
              <a:t>There are six types of statement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smtClean="0"/>
              <a:t>Assignment:  always executable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ko-KR" sz="1800" smtClean="0"/>
              <a:t>Ex. </a:t>
            </a:r>
            <a:r>
              <a:rPr lang="en-US" altLang="ko-KR" sz="1800" b="1" smtClean="0">
                <a:latin typeface="Courier New" pitchFamily="49" charset="0"/>
              </a:rPr>
              <a:t>x=3+x</a:t>
            </a:r>
            <a:r>
              <a:rPr lang="en-US" altLang="ko-KR" sz="1800" smtClean="0"/>
              <a:t>, </a:t>
            </a:r>
            <a:r>
              <a:rPr lang="en-US" altLang="ko-KR" sz="1800" b="1" smtClean="0">
                <a:latin typeface="Courier New" pitchFamily="49" charset="0"/>
              </a:rPr>
              <a:t>x=run A()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smtClean="0"/>
              <a:t>Print: always executable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ko-KR" sz="1800" smtClean="0"/>
              <a:t>Ex. </a:t>
            </a:r>
            <a:r>
              <a:rPr lang="en-US" altLang="ko-KR" sz="1800" b="1" smtClean="0">
                <a:latin typeface="Courier New" pitchFamily="49" charset="0"/>
              </a:rPr>
              <a:t>printf(“Process %d is created.\n”,_pid);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smtClean="0"/>
              <a:t>Assertion: always executable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ko-KR" sz="1800" smtClean="0"/>
              <a:t>Ex. </a:t>
            </a:r>
            <a:r>
              <a:rPr lang="en-US" altLang="ko-KR" sz="1800" b="1" smtClean="0">
                <a:latin typeface="Courier New" pitchFamily="49" charset="0"/>
              </a:rPr>
              <a:t>assert( x + y == z)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smtClean="0"/>
              <a:t>Expression: depends on its value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ko-KR" sz="1800" smtClean="0"/>
              <a:t>Ex. </a:t>
            </a:r>
            <a:r>
              <a:rPr lang="en-US" altLang="ko-KR" sz="1800" b="1" smtClean="0">
                <a:latin typeface="Courier New" pitchFamily="49" charset="0"/>
              </a:rPr>
              <a:t>x+3&gt;0</a:t>
            </a:r>
            <a:r>
              <a:rPr lang="en-US" altLang="ko-KR" sz="1800" smtClean="0"/>
              <a:t>, </a:t>
            </a:r>
            <a:r>
              <a:rPr lang="en-US" altLang="ko-KR" sz="1800" b="1" smtClean="0">
                <a:latin typeface="Courier New" pitchFamily="49" charset="0"/>
              </a:rPr>
              <a:t>0</a:t>
            </a:r>
            <a:r>
              <a:rPr lang="en-US" altLang="ko-KR" sz="1800" smtClean="0"/>
              <a:t>, </a:t>
            </a:r>
            <a:r>
              <a:rPr lang="en-US" altLang="ko-KR" sz="1800" b="1" smtClean="0">
                <a:latin typeface="Courier New" pitchFamily="49" charset="0"/>
              </a:rPr>
              <a:t>1</a:t>
            </a:r>
            <a:r>
              <a:rPr lang="en-US" altLang="ko-KR" sz="1800" smtClean="0"/>
              <a:t>, </a:t>
            </a:r>
            <a:r>
              <a:rPr lang="en-US" altLang="ko-KR" sz="1800" b="1" smtClean="0">
                <a:latin typeface="Courier New" pitchFamily="49" charset="0"/>
              </a:rPr>
              <a:t>2</a:t>
            </a:r>
            <a:endParaRPr lang="en-US" altLang="ko-KR" sz="1800" smtClean="0"/>
          </a:p>
          <a:p>
            <a:pPr lvl="2" eaLnBrk="1" hangingPunct="1">
              <a:lnSpc>
                <a:spcPct val="80000"/>
              </a:lnSpc>
            </a:pPr>
            <a:r>
              <a:rPr lang="en-US" altLang="ko-KR" sz="1800" smtClean="0"/>
              <a:t>Ex. </a:t>
            </a:r>
            <a:r>
              <a:rPr lang="en-US" altLang="ko-KR" sz="1800" b="1" smtClean="0">
                <a:latin typeface="Courier New" pitchFamily="49" charset="0"/>
              </a:rPr>
              <a:t>skip, true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smtClean="0">
                <a:solidFill>
                  <a:schemeClr val="accent2"/>
                </a:solidFill>
              </a:rPr>
              <a:t>Send: depends on buffer status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ko-KR" sz="1800" smtClean="0">
                <a:solidFill>
                  <a:schemeClr val="accent2"/>
                </a:solidFill>
              </a:rPr>
              <a:t>Ex. </a:t>
            </a:r>
            <a:r>
              <a:rPr lang="en-US" altLang="ko-KR" sz="1800" b="1" smtClean="0">
                <a:solidFill>
                  <a:schemeClr val="accent2"/>
                </a:solidFill>
                <a:latin typeface="Courier New" pitchFamily="49" charset="0"/>
              </a:rPr>
              <a:t>ch1!m</a:t>
            </a:r>
            <a:r>
              <a:rPr lang="en-US" altLang="ko-KR" sz="1800" smtClean="0">
                <a:solidFill>
                  <a:schemeClr val="accent2"/>
                </a:solidFill>
              </a:rPr>
              <a:t> is executable only if </a:t>
            </a:r>
            <a:r>
              <a:rPr lang="en-US" altLang="ko-KR" sz="1800" b="1" smtClean="0">
                <a:solidFill>
                  <a:schemeClr val="accent2"/>
                </a:solidFill>
                <a:latin typeface="Courier New" pitchFamily="49" charset="0"/>
              </a:rPr>
              <a:t>ch1</a:t>
            </a:r>
            <a:r>
              <a:rPr lang="en-US" altLang="ko-KR" sz="1800" smtClean="0">
                <a:solidFill>
                  <a:schemeClr val="accent2"/>
                </a:solidFill>
              </a:rPr>
              <a:t> is not full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smtClean="0">
                <a:solidFill>
                  <a:schemeClr val="accent2"/>
                </a:solidFill>
              </a:rPr>
              <a:t>Receive: depends on buffer status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ko-KR" sz="1800" smtClean="0">
                <a:solidFill>
                  <a:schemeClr val="accent2"/>
                </a:solidFill>
              </a:rPr>
              <a:t>Ex. </a:t>
            </a:r>
            <a:r>
              <a:rPr lang="en-US" altLang="ko-KR" sz="1800" b="1" smtClean="0">
                <a:solidFill>
                  <a:schemeClr val="accent2"/>
                </a:solidFill>
                <a:latin typeface="Courier New" pitchFamily="49" charset="0"/>
              </a:rPr>
              <a:t>ch1?m</a:t>
            </a:r>
            <a:r>
              <a:rPr lang="en-US" altLang="ko-KR" sz="1800" smtClean="0">
                <a:solidFill>
                  <a:schemeClr val="accent2"/>
                </a:solidFill>
              </a:rPr>
              <a:t> is executable only if </a:t>
            </a:r>
            <a:r>
              <a:rPr lang="en-US" altLang="ko-KR" sz="1800" b="1" smtClean="0">
                <a:solidFill>
                  <a:schemeClr val="accent2"/>
                </a:solidFill>
                <a:latin typeface="Courier New" pitchFamily="49" charset="0"/>
              </a:rPr>
              <a:t>ch1</a:t>
            </a:r>
            <a:r>
              <a:rPr lang="en-US" altLang="ko-KR" sz="1800" smtClean="0">
                <a:solidFill>
                  <a:schemeClr val="accent2"/>
                </a:solidFill>
              </a:rPr>
              <a:t> is not empty</a:t>
            </a:r>
          </a:p>
        </p:txBody>
      </p:sp>
      <p:sp>
        <p:nvSpPr>
          <p:cNvPr id="1331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fld id="{25BC7063-BB50-4656-A578-6C82FD4455D2}" type="slidenum">
              <a:rPr lang="ko-KR" altLang="en-US" i="0">
                <a:solidFill>
                  <a:schemeClr val="tx1"/>
                </a:solidFill>
                <a:ea typeface="굴림" charset="-127"/>
              </a:rPr>
              <a:pPr eaLnBrk="1" hangingPunct="1"/>
              <a:t>12</a:t>
            </a:fld>
            <a:endParaRPr lang="en-US" altLang="ko-KR" i="0">
              <a:solidFill>
                <a:schemeClr val="tx1"/>
              </a:solidFill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2800"/>
              <a:t>Expression Statements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mtClean="0"/>
              <a:t>An expression is also a statement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mtClean="0"/>
              <a:t>It is executable if it evaluates to non-zero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mtClean="0"/>
              <a:t>1 : always executable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mtClean="0"/>
              <a:t>1&lt;2:always executable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mtClean="0"/>
              <a:t>x&lt;0: executable only when x &lt; 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mtClean="0"/>
              <a:t>x-1:executable only when x !=0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mtClean="0"/>
              <a:t>If an expression statement in blocked, it remains blocked until other process changes the condition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mtClean="0"/>
              <a:t>an expression e is equivalent to while(!e); in C</a:t>
            </a:r>
          </a:p>
          <a:p>
            <a:pPr lvl="1" eaLnBrk="1" hangingPunct="1">
              <a:lnSpc>
                <a:spcPct val="90000"/>
              </a:lnSpc>
            </a:pPr>
            <a:endParaRPr lang="en-US" altLang="ko-KR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fld id="{EB77E2D4-A129-4ED3-8E9F-764647972556}" type="slidenum">
              <a:rPr lang="ko-KR" altLang="en-US" i="0">
                <a:solidFill>
                  <a:schemeClr val="tx1"/>
                </a:solidFill>
                <a:ea typeface="굴림" charset="-127"/>
              </a:rPr>
              <a:pPr eaLnBrk="1" hangingPunct="1"/>
              <a:t>13</a:t>
            </a:fld>
            <a:endParaRPr lang="en-US" altLang="ko-KR" i="0">
              <a:solidFill>
                <a:schemeClr val="tx1"/>
              </a:solidFill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2800"/>
              <a:t>assert Statement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z="3600" dirty="0" smtClean="0">
                <a:latin typeface="Courier New" pitchFamily="49" charset="0"/>
                <a:cs typeface="Courier New" pitchFamily="49" charset="0"/>
              </a:rPr>
              <a:t>assert(expr</a:t>
            </a:r>
            <a:r>
              <a:rPr lang="en-US" altLang="ko-KR" sz="3600" dirty="0" smtClean="0"/>
              <a:t>)</a:t>
            </a:r>
          </a:p>
          <a:p>
            <a:pPr lvl="1" eaLnBrk="1" hangingPunct="1"/>
            <a:r>
              <a:rPr lang="en-US" altLang="ko-KR" sz="3200" dirty="0" smtClean="0"/>
              <a:t>assert is always executable</a:t>
            </a:r>
          </a:p>
          <a:p>
            <a:pPr lvl="1" eaLnBrk="1" hangingPunct="1"/>
            <a:r>
              <a:rPr lang="en-US" altLang="ko-KR" sz="3200" dirty="0" smtClean="0"/>
              <a:t>If expr is 0, SPIN detects this violation</a:t>
            </a:r>
          </a:p>
          <a:p>
            <a:pPr lvl="1" eaLnBrk="1" hangingPunct="1"/>
            <a:r>
              <a:rPr lang="en-US" altLang="ko-KR" sz="3200" dirty="0" smtClean="0"/>
              <a:t>assert is most frequently used checking method, especially as a form of invariance</a:t>
            </a:r>
          </a:p>
          <a:p>
            <a:pPr lvl="2" eaLnBrk="1" hangingPunct="1"/>
            <a:r>
              <a:rPr lang="en-US" altLang="ko-KR" sz="2800" dirty="0" smtClean="0"/>
              <a:t>ex.  active </a:t>
            </a:r>
            <a:r>
              <a:rPr lang="en-US" altLang="ko-KR" sz="2800" dirty="0" err="1" smtClean="0"/>
              <a:t>proctype</a:t>
            </a:r>
            <a:r>
              <a:rPr lang="en-US" altLang="ko-KR" sz="2800" dirty="0" smtClean="0"/>
              <a:t> </a:t>
            </a:r>
            <a:r>
              <a:rPr lang="en-US" altLang="ko-KR" sz="2800" dirty="0" err="1" smtClean="0"/>
              <a:t>inv</a:t>
            </a:r>
            <a:r>
              <a:rPr lang="en-US" altLang="ko-KR" sz="2800" dirty="0" smtClean="0"/>
              <a:t>() { assert( x</a:t>
            </a:r>
            <a:r>
              <a:rPr lang="en-US" altLang="ko-KR" sz="2800" dirty="0"/>
              <a:t>&gt;</a:t>
            </a:r>
            <a:r>
              <a:rPr lang="en-US" altLang="ko-KR" sz="2800" dirty="0" smtClean="0"/>
              <a:t> 0);}</a:t>
            </a:r>
          </a:p>
          <a:p>
            <a:pPr lvl="3" eaLnBrk="1" hangingPunct="1"/>
            <a:r>
              <a:rPr lang="en-US" altLang="ko-KR" sz="2400" dirty="0" smtClean="0"/>
              <a:t>Note that </a:t>
            </a:r>
            <a:r>
              <a:rPr lang="en-US" altLang="ko-KR" sz="2400" dirty="0" err="1" smtClean="0"/>
              <a:t>inv</a:t>
            </a:r>
            <a:r>
              <a:rPr lang="en-US" altLang="ko-KR" sz="2400" dirty="0" smtClean="0"/>
              <a:t>() is equivalent to [] (x&gt;0) in LTL with thanks to interleaving semantics</a:t>
            </a:r>
          </a:p>
          <a:p>
            <a:pPr lvl="2" eaLnBrk="1" hangingPunct="1"/>
            <a:endParaRPr lang="en-US" altLang="ko-KR" sz="2800" dirty="0" smtClean="0"/>
          </a:p>
        </p:txBody>
      </p:sp>
      <p:sp>
        <p:nvSpPr>
          <p:cNvPr id="15364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fld id="{D127C20B-9FF9-42F6-883C-76EE2DC04691}" type="slidenum">
              <a:rPr lang="ko-KR" altLang="en-US" i="0">
                <a:solidFill>
                  <a:schemeClr val="tx1"/>
                </a:solidFill>
                <a:ea typeface="굴림" charset="-127"/>
              </a:rPr>
              <a:pPr eaLnBrk="1" hangingPunct="1"/>
              <a:t>14</a:t>
            </a:fld>
            <a:endParaRPr lang="en-US" altLang="ko-KR" i="0">
              <a:solidFill>
                <a:schemeClr val="tx1"/>
              </a:solidFill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직선 연결선 44"/>
          <p:cNvCxnSpPr>
            <a:stCxn id="36" idx="5"/>
            <a:endCxn id="29" idx="4"/>
          </p:cNvCxnSpPr>
          <p:nvPr/>
        </p:nvCxnSpPr>
        <p:spPr bwMode="auto">
          <a:xfrm>
            <a:off x="1310549" y="1970817"/>
            <a:ext cx="782512" cy="183693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3" name="직선 연결선 42"/>
          <p:cNvCxnSpPr>
            <a:stCxn id="36" idx="4"/>
            <a:endCxn id="16" idx="4"/>
          </p:cNvCxnSpPr>
          <p:nvPr/>
        </p:nvCxnSpPr>
        <p:spPr bwMode="auto">
          <a:xfrm>
            <a:off x="1259632" y="1991908"/>
            <a:ext cx="28395" cy="170876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0" name="직선 연결선 39"/>
          <p:cNvCxnSpPr>
            <a:stCxn id="36" idx="3"/>
            <a:endCxn id="9" idx="3"/>
          </p:cNvCxnSpPr>
          <p:nvPr/>
        </p:nvCxnSpPr>
        <p:spPr bwMode="auto">
          <a:xfrm flipH="1">
            <a:off x="254762" y="1970817"/>
            <a:ext cx="953953" cy="158417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9275"/>
          </a:xfrm>
        </p:spPr>
        <p:txBody>
          <a:bodyPr/>
          <a:lstStyle/>
          <a:p>
            <a:r>
              <a:rPr lang="en-US" altLang="ko-KR" sz="2800" dirty="0" smtClean="0"/>
              <a:t>Generation of all possible interleaving scenarios </a:t>
            </a:r>
            <a:endParaRPr lang="ko-KR" altLang="en-US" sz="2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473DEA-96F9-4AA2-BAEA-3ADE765504CC}" type="slidenum">
              <a:rPr lang="ko-KR" altLang="en-US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5" name="TextBox 4"/>
          <p:cNvSpPr txBox="1"/>
          <p:nvPr/>
        </p:nvSpPr>
        <p:spPr>
          <a:xfrm>
            <a:off x="179512" y="1415844"/>
            <a:ext cx="2492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Original execution tree</a:t>
            </a:r>
            <a:endParaRPr lang="ko-KR" altLang="en-US" dirty="0"/>
          </a:p>
        </p:txBody>
      </p:sp>
      <p:sp>
        <p:nvSpPr>
          <p:cNvPr id="6" name="타원 5"/>
          <p:cNvSpPr/>
          <p:nvPr/>
        </p:nvSpPr>
        <p:spPr bwMode="auto">
          <a:xfrm>
            <a:off x="608519" y="2783996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7" name="타원 6"/>
          <p:cNvSpPr/>
          <p:nvPr/>
        </p:nvSpPr>
        <p:spPr bwMode="auto">
          <a:xfrm>
            <a:off x="482352" y="3000020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8" name="타원 7"/>
          <p:cNvSpPr/>
          <p:nvPr/>
        </p:nvSpPr>
        <p:spPr bwMode="auto">
          <a:xfrm>
            <a:off x="377687" y="3216044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9" name="타원 8"/>
          <p:cNvSpPr/>
          <p:nvPr/>
        </p:nvSpPr>
        <p:spPr bwMode="auto">
          <a:xfrm>
            <a:off x="233671" y="3432068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1" name="타원 10"/>
          <p:cNvSpPr/>
          <p:nvPr/>
        </p:nvSpPr>
        <p:spPr bwMode="auto">
          <a:xfrm>
            <a:off x="971600" y="2135924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2" name="타원 11"/>
          <p:cNvSpPr/>
          <p:nvPr/>
        </p:nvSpPr>
        <p:spPr bwMode="auto">
          <a:xfrm>
            <a:off x="827584" y="2351948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3" name="타원 12"/>
          <p:cNvSpPr/>
          <p:nvPr/>
        </p:nvSpPr>
        <p:spPr bwMode="auto">
          <a:xfrm>
            <a:off x="722919" y="2567972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grpSp>
        <p:nvGrpSpPr>
          <p:cNvPr id="37" name="그룹 36"/>
          <p:cNvGrpSpPr/>
          <p:nvPr/>
        </p:nvGrpSpPr>
        <p:grpSpPr>
          <a:xfrm rot="20927920">
            <a:off x="1048013" y="2162032"/>
            <a:ext cx="427005" cy="1531177"/>
            <a:chOff x="1033436" y="1810600"/>
            <a:chExt cx="427005" cy="1531177"/>
          </a:xfrm>
        </p:grpSpPr>
        <p:sp>
          <p:nvSpPr>
            <p:cNvPr id="14" name="타원 13"/>
            <p:cNvSpPr/>
            <p:nvPr/>
          </p:nvSpPr>
          <p:spPr bwMode="auto">
            <a:xfrm rot="20764396">
              <a:off x="1153497" y="2722857"/>
              <a:ext cx="144016" cy="144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7620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ko-KR" altLang="en-US" sz="1800" b="0" i="1" u="none" strike="noStrike" cap="none" normalizeH="0" baseline="0" smtClean="0">
                <a:ln>
                  <a:noFill/>
                </a:ln>
                <a:solidFill>
                  <a:srgbClr val="660066"/>
                </a:solidFill>
                <a:effectLst/>
                <a:latin typeface="Arial" charset="0"/>
                <a:ea typeface="돋움" pitchFamily="50" charset="-127"/>
              </a:endParaRPr>
            </a:p>
          </p:txBody>
        </p:sp>
        <p:sp>
          <p:nvSpPr>
            <p:cNvPr id="15" name="타원 14"/>
            <p:cNvSpPr/>
            <p:nvPr/>
          </p:nvSpPr>
          <p:spPr bwMode="auto">
            <a:xfrm rot="20764396">
              <a:off x="1083031" y="2962897"/>
              <a:ext cx="144016" cy="144016"/>
            </a:xfrm>
            <a:prstGeom prst="ellipse">
              <a:avLst/>
            </a:prstGeom>
            <a:solidFill>
              <a:srgbClr val="008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7620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ko-KR" altLang="en-US" sz="1800" b="0" i="1" u="none" strike="noStrike" cap="none" normalizeH="0" baseline="0" smtClean="0">
                <a:ln>
                  <a:noFill/>
                </a:ln>
                <a:solidFill>
                  <a:srgbClr val="660066"/>
                </a:solidFill>
                <a:effectLst/>
                <a:latin typeface="Arial" charset="0"/>
                <a:ea typeface="돋움" pitchFamily="50" charset="-127"/>
              </a:endParaRPr>
            </a:p>
          </p:txBody>
        </p:sp>
        <p:sp>
          <p:nvSpPr>
            <p:cNvPr id="16" name="타원 15"/>
            <p:cNvSpPr/>
            <p:nvPr/>
          </p:nvSpPr>
          <p:spPr bwMode="auto">
            <a:xfrm rot="20764396">
              <a:off x="1033436" y="3197761"/>
              <a:ext cx="144016" cy="144016"/>
            </a:xfrm>
            <a:prstGeom prst="ellipse">
              <a:avLst/>
            </a:prstGeom>
            <a:solidFill>
              <a:srgbClr val="008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7620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ko-KR" altLang="en-US" sz="1800" b="0" i="1" u="none" strike="noStrike" cap="none" normalizeH="0" baseline="0" smtClean="0">
                <a:ln>
                  <a:noFill/>
                </a:ln>
                <a:solidFill>
                  <a:srgbClr val="660066"/>
                </a:solidFill>
                <a:effectLst/>
                <a:latin typeface="Arial" charset="0"/>
                <a:ea typeface="돋움" pitchFamily="50" charset="-127"/>
              </a:endParaRPr>
            </a:p>
          </p:txBody>
        </p:sp>
        <p:sp>
          <p:nvSpPr>
            <p:cNvPr id="17" name="타원 16"/>
            <p:cNvSpPr/>
            <p:nvPr/>
          </p:nvSpPr>
          <p:spPr bwMode="auto">
            <a:xfrm rot="20764396">
              <a:off x="1316425" y="1810600"/>
              <a:ext cx="144016" cy="144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7620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ko-KR" altLang="en-US" sz="1800" b="0" i="1" u="none" strike="noStrike" cap="none" normalizeH="0" baseline="0" smtClean="0">
                <a:ln>
                  <a:noFill/>
                </a:ln>
                <a:solidFill>
                  <a:srgbClr val="660066"/>
                </a:solidFill>
                <a:effectLst/>
                <a:latin typeface="Arial" charset="0"/>
                <a:ea typeface="돋움" pitchFamily="50" charset="-127"/>
              </a:endParaRPr>
            </a:p>
          </p:txBody>
        </p:sp>
        <p:sp>
          <p:nvSpPr>
            <p:cNvPr id="19" name="타원 18"/>
            <p:cNvSpPr/>
            <p:nvPr/>
          </p:nvSpPr>
          <p:spPr bwMode="auto">
            <a:xfrm rot="20764396">
              <a:off x="1292566" y="2026792"/>
              <a:ext cx="144016" cy="144016"/>
            </a:xfrm>
            <a:prstGeom prst="ellipse">
              <a:avLst/>
            </a:prstGeom>
            <a:solidFill>
              <a:srgbClr val="008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7620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ko-KR" altLang="en-US" sz="1800" b="0" i="1" u="none" strike="noStrike" cap="none" normalizeH="0" baseline="0" smtClean="0">
                <a:ln>
                  <a:noFill/>
                </a:ln>
                <a:solidFill>
                  <a:srgbClr val="660066"/>
                </a:solidFill>
                <a:effectLst/>
                <a:latin typeface="Arial" charset="0"/>
                <a:ea typeface="돋움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 bwMode="auto">
            <a:xfrm rot="20764396">
              <a:off x="1242971" y="2261657"/>
              <a:ext cx="144016" cy="144016"/>
            </a:xfrm>
            <a:prstGeom prst="ellipse">
              <a:avLst/>
            </a:prstGeom>
            <a:solidFill>
              <a:srgbClr val="008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7620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ko-KR" altLang="en-US" sz="1800" b="0" i="1" u="none" strike="noStrike" cap="none" normalizeH="0" baseline="0" smtClean="0">
                <a:ln>
                  <a:noFill/>
                </a:ln>
                <a:solidFill>
                  <a:srgbClr val="660066"/>
                </a:solidFill>
                <a:effectLst/>
                <a:latin typeface="Arial" charset="0"/>
                <a:ea typeface="돋움" pitchFamily="50" charset="-127"/>
              </a:endParaRPr>
            </a:p>
          </p:txBody>
        </p:sp>
        <p:sp>
          <p:nvSpPr>
            <p:cNvPr id="21" name="타원 20"/>
            <p:cNvSpPr/>
            <p:nvPr/>
          </p:nvSpPr>
          <p:spPr bwMode="auto">
            <a:xfrm rot="20764396">
              <a:off x="1212541" y="2485649"/>
              <a:ext cx="144016" cy="144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7620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ko-KR" altLang="en-US" sz="1800" b="0" i="1" u="none" strike="noStrike" cap="none" normalizeH="0" baseline="0" smtClean="0">
                <a:ln>
                  <a:noFill/>
                </a:ln>
                <a:solidFill>
                  <a:srgbClr val="660066"/>
                </a:solidFill>
                <a:effectLst/>
                <a:latin typeface="Arial" charset="0"/>
                <a:ea typeface="돋움" pitchFamily="50" charset="-127"/>
              </a:endParaRPr>
            </a:p>
          </p:txBody>
        </p:sp>
      </p:grpSp>
      <p:sp>
        <p:nvSpPr>
          <p:cNvPr id="27" name="타원 26"/>
          <p:cNvSpPr/>
          <p:nvPr/>
        </p:nvSpPr>
        <p:spPr bwMode="auto">
          <a:xfrm rot="18735493">
            <a:off x="1803219" y="3225936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28" name="타원 27"/>
          <p:cNvSpPr/>
          <p:nvPr/>
        </p:nvSpPr>
        <p:spPr bwMode="auto">
          <a:xfrm rot="18735493">
            <a:off x="1878258" y="3464586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29" name="타원 28"/>
          <p:cNvSpPr/>
          <p:nvPr/>
        </p:nvSpPr>
        <p:spPr bwMode="auto">
          <a:xfrm rot="18735493">
            <a:off x="1967758" y="3687321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30" name="타원 29"/>
          <p:cNvSpPr/>
          <p:nvPr/>
        </p:nvSpPr>
        <p:spPr bwMode="auto">
          <a:xfrm rot="18735493">
            <a:off x="1467238" y="2328503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31" name="타원 30"/>
          <p:cNvSpPr/>
          <p:nvPr/>
        </p:nvSpPr>
        <p:spPr bwMode="auto">
          <a:xfrm rot="18735493">
            <a:off x="1505367" y="2521402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32" name="타원 31"/>
          <p:cNvSpPr/>
          <p:nvPr/>
        </p:nvSpPr>
        <p:spPr bwMode="auto">
          <a:xfrm rot="18735493">
            <a:off x="1577375" y="2744137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33" name="타원 32"/>
          <p:cNvSpPr/>
          <p:nvPr/>
        </p:nvSpPr>
        <p:spPr bwMode="auto">
          <a:xfrm rot="18735493">
            <a:off x="1720265" y="2995996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35" name="타원 34"/>
          <p:cNvSpPr/>
          <p:nvPr/>
        </p:nvSpPr>
        <p:spPr bwMode="auto">
          <a:xfrm rot="20967848">
            <a:off x="1355560" y="2106561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36" name="타원 35"/>
          <p:cNvSpPr/>
          <p:nvPr/>
        </p:nvSpPr>
        <p:spPr bwMode="auto">
          <a:xfrm>
            <a:off x="1187624" y="1847892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49" name="타원 48"/>
          <p:cNvSpPr/>
          <p:nvPr/>
        </p:nvSpPr>
        <p:spPr bwMode="auto">
          <a:xfrm rot="18735493">
            <a:off x="2742089" y="2165635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915816" y="2054624"/>
            <a:ext cx="1043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Thread1</a:t>
            </a:r>
            <a:endParaRPr lang="ko-KR" altLang="en-US" dirty="0"/>
          </a:p>
        </p:txBody>
      </p:sp>
      <p:sp>
        <p:nvSpPr>
          <p:cNvPr id="51" name="타원 50"/>
          <p:cNvSpPr/>
          <p:nvPr/>
        </p:nvSpPr>
        <p:spPr bwMode="auto">
          <a:xfrm rot="18735493">
            <a:off x="2746433" y="2462959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920160" y="2351948"/>
            <a:ext cx="1043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Thread2</a:t>
            </a:r>
            <a:endParaRPr lang="ko-KR" altLang="en-US" dirty="0"/>
          </a:p>
        </p:txBody>
      </p:sp>
      <p:cxnSp>
        <p:nvCxnSpPr>
          <p:cNvPr id="56" name="직선 연결선 55"/>
          <p:cNvCxnSpPr>
            <a:stCxn id="36" idx="5"/>
          </p:cNvCxnSpPr>
          <p:nvPr/>
        </p:nvCxnSpPr>
        <p:spPr bwMode="auto">
          <a:xfrm>
            <a:off x="1310549" y="1970817"/>
            <a:ext cx="1245227" cy="129775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직선 연결선 59"/>
          <p:cNvCxnSpPr>
            <a:stCxn id="91" idx="2"/>
            <a:endCxn id="65" idx="3"/>
          </p:cNvCxnSpPr>
          <p:nvPr/>
        </p:nvCxnSpPr>
        <p:spPr bwMode="auto">
          <a:xfrm flipH="1">
            <a:off x="4861810" y="2098254"/>
            <a:ext cx="968758" cy="1648429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5142304" y="1415844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After adding </a:t>
            </a:r>
            <a:r>
              <a:rPr lang="en-US" altLang="ko-KR" dirty="0" err="1" smtClean="0"/>
              <a:t>Inv</a:t>
            </a:r>
            <a:r>
              <a:rPr lang="en-US" altLang="ko-KR" dirty="0" smtClean="0"/>
              <a:t>() process</a:t>
            </a:r>
            <a:endParaRPr lang="ko-KR" altLang="en-US" dirty="0"/>
          </a:p>
        </p:txBody>
      </p:sp>
      <p:sp>
        <p:nvSpPr>
          <p:cNvPr id="62" name="타원 61"/>
          <p:cNvSpPr/>
          <p:nvPr/>
        </p:nvSpPr>
        <p:spPr bwMode="auto">
          <a:xfrm>
            <a:off x="5215567" y="2975686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63" name="타원 62"/>
          <p:cNvSpPr/>
          <p:nvPr/>
        </p:nvSpPr>
        <p:spPr bwMode="auto">
          <a:xfrm>
            <a:off x="5089400" y="3191710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64" name="타원 63"/>
          <p:cNvSpPr/>
          <p:nvPr/>
        </p:nvSpPr>
        <p:spPr bwMode="auto">
          <a:xfrm>
            <a:off x="4984735" y="3407734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65" name="타원 64"/>
          <p:cNvSpPr/>
          <p:nvPr/>
        </p:nvSpPr>
        <p:spPr bwMode="auto">
          <a:xfrm>
            <a:off x="4840719" y="3623758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66" name="타원 65"/>
          <p:cNvSpPr/>
          <p:nvPr/>
        </p:nvSpPr>
        <p:spPr bwMode="auto">
          <a:xfrm>
            <a:off x="5578648" y="2327614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67" name="타원 66"/>
          <p:cNvSpPr/>
          <p:nvPr/>
        </p:nvSpPr>
        <p:spPr bwMode="auto">
          <a:xfrm>
            <a:off x="5434632" y="2543638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68" name="타원 67"/>
          <p:cNvSpPr/>
          <p:nvPr/>
        </p:nvSpPr>
        <p:spPr bwMode="auto">
          <a:xfrm>
            <a:off x="5329967" y="2759662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86" name="타원 85"/>
          <p:cNvSpPr/>
          <p:nvPr/>
        </p:nvSpPr>
        <p:spPr bwMode="auto">
          <a:xfrm rot="18735493">
            <a:off x="7871587" y="2165635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8045314" y="2054624"/>
            <a:ext cx="1043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Thread1</a:t>
            </a:r>
            <a:endParaRPr lang="ko-KR" altLang="en-US" dirty="0"/>
          </a:p>
        </p:txBody>
      </p:sp>
      <p:sp>
        <p:nvSpPr>
          <p:cNvPr id="88" name="타원 87"/>
          <p:cNvSpPr/>
          <p:nvPr/>
        </p:nvSpPr>
        <p:spPr bwMode="auto">
          <a:xfrm rot="18735493">
            <a:off x="7890900" y="2462959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8064627" y="2351948"/>
            <a:ext cx="1043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Thread2</a:t>
            </a:r>
            <a:endParaRPr lang="ko-KR" altLang="en-US" dirty="0"/>
          </a:p>
        </p:txBody>
      </p:sp>
      <p:sp>
        <p:nvSpPr>
          <p:cNvPr id="91" name="타원 90"/>
          <p:cNvSpPr/>
          <p:nvPr/>
        </p:nvSpPr>
        <p:spPr bwMode="auto">
          <a:xfrm rot="18735493">
            <a:off x="5806983" y="1972951"/>
            <a:ext cx="144016" cy="14401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93" name="타원 92"/>
          <p:cNvSpPr/>
          <p:nvPr/>
        </p:nvSpPr>
        <p:spPr bwMode="auto">
          <a:xfrm rot="18735493">
            <a:off x="5716132" y="2138233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cxnSp>
        <p:nvCxnSpPr>
          <p:cNvPr id="96" name="직선 연결선 95"/>
          <p:cNvCxnSpPr>
            <a:stCxn id="105" idx="2"/>
            <a:endCxn id="100" idx="3"/>
          </p:cNvCxnSpPr>
          <p:nvPr/>
        </p:nvCxnSpPr>
        <p:spPr bwMode="auto">
          <a:xfrm flipH="1">
            <a:off x="5275464" y="2070731"/>
            <a:ext cx="928200" cy="169721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7" name="타원 96"/>
          <p:cNvSpPr/>
          <p:nvPr/>
        </p:nvSpPr>
        <p:spPr bwMode="auto">
          <a:xfrm>
            <a:off x="5629221" y="2996952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98" name="타원 97"/>
          <p:cNvSpPr/>
          <p:nvPr/>
        </p:nvSpPr>
        <p:spPr bwMode="auto">
          <a:xfrm>
            <a:off x="5503054" y="3212976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99" name="타원 98"/>
          <p:cNvSpPr/>
          <p:nvPr/>
        </p:nvSpPr>
        <p:spPr bwMode="auto">
          <a:xfrm>
            <a:off x="5398389" y="3429000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00" name="타원 99"/>
          <p:cNvSpPr/>
          <p:nvPr/>
        </p:nvSpPr>
        <p:spPr bwMode="auto">
          <a:xfrm>
            <a:off x="5254373" y="3645024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01" name="타원 100"/>
          <p:cNvSpPr/>
          <p:nvPr/>
        </p:nvSpPr>
        <p:spPr bwMode="auto">
          <a:xfrm>
            <a:off x="5992302" y="2348880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02" name="타원 101"/>
          <p:cNvSpPr/>
          <p:nvPr/>
        </p:nvSpPr>
        <p:spPr bwMode="auto">
          <a:xfrm>
            <a:off x="5848286" y="2564904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03" name="타원 102"/>
          <p:cNvSpPr/>
          <p:nvPr/>
        </p:nvSpPr>
        <p:spPr bwMode="auto">
          <a:xfrm>
            <a:off x="5743621" y="2780928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04" name="타원 103"/>
          <p:cNvSpPr/>
          <p:nvPr/>
        </p:nvSpPr>
        <p:spPr bwMode="auto">
          <a:xfrm rot="18735493">
            <a:off x="6110912" y="2116019"/>
            <a:ext cx="144016" cy="14401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05" name="타원 104"/>
          <p:cNvSpPr/>
          <p:nvPr/>
        </p:nvSpPr>
        <p:spPr bwMode="auto">
          <a:xfrm rot="18735493">
            <a:off x="6180079" y="1945428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cxnSp>
        <p:nvCxnSpPr>
          <p:cNvPr id="109" name="직선 연결선 108"/>
          <p:cNvCxnSpPr>
            <a:endCxn id="113" idx="3"/>
          </p:cNvCxnSpPr>
          <p:nvPr/>
        </p:nvCxnSpPr>
        <p:spPr bwMode="auto">
          <a:xfrm flipH="1">
            <a:off x="5653898" y="2099369"/>
            <a:ext cx="968758" cy="1648429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10" name="타원 109"/>
          <p:cNvSpPr/>
          <p:nvPr/>
        </p:nvSpPr>
        <p:spPr bwMode="auto">
          <a:xfrm>
            <a:off x="6007655" y="2976801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11" name="타원 110"/>
          <p:cNvSpPr/>
          <p:nvPr/>
        </p:nvSpPr>
        <p:spPr bwMode="auto">
          <a:xfrm>
            <a:off x="5881488" y="3192825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12" name="타원 111"/>
          <p:cNvSpPr/>
          <p:nvPr/>
        </p:nvSpPr>
        <p:spPr bwMode="auto">
          <a:xfrm>
            <a:off x="5776823" y="3408849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13" name="타원 112"/>
          <p:cNvSpPr/>
          <p:nvPr/>
        </p:nvSpPr>
        <p:spPr bwMode="auto">
          <a:xfrm>
            <a:off x="5632807" y="3624873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14" name="타원 113"/>
          <p:cNvSpPr/>
          <p:nvPr/>
        </p:nvSpPr>
        <p:spPr bwMode="auto">
          <a:xfrm>
            <a:off x="6473724" y="2135924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15" name="타원 114"/>
          <p:cNvSpPr/>
          <p:nvPr/>
        </p:nvSpPr>
        <p:spPr bwMode="auto">
          <a:xfrm>
            <a:off x="6226720" y="2544753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16" name="타원 115"/>
          <p:cNvSpPr/>
          <p:nvPr/>
        </p:nvSpPr>
        <p:spPr bwMode="auto">
          <a:xfrm>
            <a:off x="6122055" y="2760777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18" name="타원 117"/>
          <p:cNvSpPr/>
          <p:nvPr/>
        </p:nvSpPr>
        <p:spPr bwMode="auto">
          <a:xfrm rot="18735493">
            <a:off x="6611208" y="1946543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cxnSp>
        <p:nvCxnSpPr>
          <p:cNvPr id="119" name="직선 연결선 118"/>
          <p:cNvCxnSpPr>
            <a:stCxn id="128" idx="2"/>
            <a:endCxn id="123" idx="3"/>
          </p:cNvCxnSpPr>
          <p:nvPr/>
        </p:nvCxnSpPr>
        <p:spPr bwMode="auto">
          <a:xfrm flipH="1">
            <a:off x="6067552" y="2071846"/>
            <a:ext cx="928200" cy="169721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0" name="타원 119"/>
          <p:cNvSpPr/>
          <p:nvPr/>
        </p:nvSpPr>
        <p:spPr bwMode="auto">
          <a:xfrm>
            <a:off x="6421309" y="2998067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21" name="타원 120"/>
          <p:cNvSpPr/>
          <p:nvPr/>
        </p:nvSpPr>
        <p:spPr bwMode="auto">
          <a:xfrm>
            <a:off x="6295142" y="3214091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22" name="타원 121"/>
          <p:cNvSpPr/>
          <p:nvPr/>
        </p:nvSpPr>
        <p:spPr bwMode="auto">
          <a:xfrm>
            <a:off x="6190477" y="3430115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23" name="타원 122"/>
          <p:cNvSpPr/>
          <p:nvPr/>
        </p:nvSpPr>
        <p:spPr bwMode="auto">
          <a:xfrm>
            <a:off x="6046461" y="3646139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24" name="타원 123"/>
          <p:cNvSpPr/>
          <p:nvPr/>
        </p:nvSpPr>
        <p:spPr bwMode="auto">
          <a:xfrm>
            <a:off x="6856943" y="2164755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25" name="타원 124"/>
          <p:cNvSpPr/>
          <p:nvPr/>
        </p:nvSpPr>
        <p:spPr bwMode="auto">
          <a:xfrm>
            <a:off x="6712927" y="2380779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26" name="타원 125"/>
          <p:cNvSpPr/>
          <p:nvPr/>
        </p:nvSpPr>
        <p:spPr bwMode="auto">
          <a:xfrm>
            <a:off x="6512421" y="2755052"/>
            <a:ext cx="144016" cy="144016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28" name="타원 127"/>
          <p:cNvSpPr/>
          <p:nvPr/>
        </p:nvSpPr>
        <p:spPr bwMode="auto">
          <a:xfrm rot="18735493">
            <a:off x="6972167" y="1946543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29" name="타원 128"/>
          <p:cNvSpPr/>
          <p:nvPr/>
        </p:nvSpPr>
        <p:spPr bwMode="auto">
          <a:xfrm rot="18735493">
            <a:off x="6395184" y="2378591"/>
            <a:ext cx="144016" cy="14401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30" name="타원 129"/>
          <p:cNvSpPr/>
          <p:nvPr/>
        </p:nvSpPr>
        <p:spPr bwMode="auto">
          <a:xfrm rot="18735493">
            <a:off x="6620823" y="2559985"/>
            <a:ext cx="144016" cy="14401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cxnSp>
        <p:nvCxnSpPr>
          <p:cNvPr id="131" name="직선 연결선 130"/>
          <p:cNvCxnSpPr/>
          <p:nvPr/>
        </p:nvCxnSpPr>
        <p:spPr bwMode="auto">
          <a:xfrm>
            <a:off x="6767377" y="2984046"/>
            <a:ext cx="701487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타원 132"/>
          <p:cNvSpPr/>
          <p:nvPr/>
        </p:nvSpPr>
        <p:spPr bwMode="auto">
          <a:xfrm rot="18735493">
            <a:off x="7894766" y="2810639"/>
            <a:ext cx="144016" cy="14401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8244088" y="269962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Inv</a:t>
            </a:r>
            <a:r>
              <a:rPr lang="en-US" altLang="ko-KR" dirty="0" smtClean="0"/>
              <a:t>()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TextBox 134"/>
              <p:cNvSpPr txBox="1"/>
              <p:nvPr/>
            </p:nvSpPr>
            <p:spPr>
              <a:xfrm>
                <a:off x="145591" y="3659125"/>
                <a:ext cx="262892" cy="2706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ko-KR" baseline="-2500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ko-KR" altLang="en-US" baseline="-25000" dirty="0"/>
              </a:p>
            </p:txBody>
          </p:sp>
        </mc:Choice>
        <mc:Fallback xmlns="">
          <p:sp>
            <p:nvSpPr>
              <p:cNvPr id="135" name="TextBox 1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591" y="3659125"/>
                <a:ext cx="262892" cy="270652"/>
              </a:xfrm>
              <a:prstGeom prst="rect">
                <a:avLst/>
              </a:prstGeom>
              <a:blipFill rotWithShape="0">
                <a:blip r:embed="rId2"/>
                <a:stretch>
                  <a:fillRect l="-23256" r="-4651" b="-1777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135"/>
              <p:cNvSpPr txBox="1"/>
              <p:nvPr/>
            </p:nvSpPr>
            <p:spPr>
              <a:xfrm>
                <a:off x="4654223" y="3806420"/>
                <a:ext cx="347852" cy="2706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ko-KR" baseline="-2500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altLang="ko-KR" b="0" i="1" baseline="-2500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ko-KR" altLang="en-US" baseline="-25000" dirty="0"/>
              </a:p>
            </p:txBody>
          </p:sp>
        </mc:Choice>
        <mc:Fallback xmlns="">
          <p:sp>
            <p:nvSpPr>
              <p:cNvPr id="136" name="TextBox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223" y="3806420"/>
                <a:ext cx="347852" cy="270652"/>
              </a:xfrm>
              <a:prstGeom prst="rect">
                <a:avLst/>
              </a:prstGeom>
              <a:blipFill rotWithShape="0">
                <a:blip r:embed="rId3"/>
                <a:stretch>
                  <a:fillRect l="-15517" r="-3448" b="-1777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136"/>
              <p:cNvSpPr txBox="1"/>
              <p:nvPr/>
            </p:nvSpPr>
            <p:spPr>
              <a:xfrm>
                <a:off x="5140939" y="3789040"/>
                <a:ext cx="347852" cy="2706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ko-KR" baseline="-2500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altLang="ko-KR" b="0" i="1" baseline="-2500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ko-KR" altLang="en-US" baseline="-25000" dirty="0"/>
              </a:p>
            </p:txBody>
          </p:sp>
        </mc:Choice>
        <mc:Fallback xmlns="">
          <p:sp>
            <p:nvSpPr>
              <p:cNvPr id="137" name="TextBox 1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0939" y="3789040"/>
                <a:ext cx="347852" cy="270652"/>
              </a:xfrm>
              <a:prstGeom prst="rect">
                <a:avLst/>
              </a:prstGeom>
              <a:blipFill rotWithShape="0">
                <a:blip r:embed="rId4"/>
                <a:stretch>
                  <a:fillRect l="-15789" r="-5263" b="-2045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TextBox 137"/>
              <p:cNvSpPr txBox="1"/>
              <p:nvPr/>
            </p:nvSpPr>
            <p:spPr>
              <a:xfrm>
                <a:off x="5594628" y="3806420"/>
                <a:ext cx="304571" cy="2706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o-KR" altLang="en-US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altLang="ko-KR" baseline="-2500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altLang="ko-KR" baseline="-25000" dirty="0" smtClean="0"/>
                  <a:t>3</a:t>
                </a:r>
                <a:endParaRPr lang="ko-KR" altLang="en-US" baseline="-25000" dirty="0"/>
              </a:p>
            </p:txBody>
          </p:sp>
        </mc:Choice>
        <mc:Fallback xmlns="">
          <p:sp>
            <p:nvSpPr>
              <p:cNvPr id="138" name="TextBox 1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628" y="3806420"/>
                <a:ext cx="304571" cy="270652"/>
              </a:xfrm>
              <a:prstGeom prst="rect">
                <a:avLst/>
              </a:prstGeom>
              <a:blipFill rotWithShape="0">
                <a:blip r:embed="rId5"/>
                <a:stretch>
                  <a:fillRect l="-20000" r="-30000" b="-4444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/>
              <p:cNvSpPr txBox="1"/>
              <p:nvPr/>
            </p:nvSpPr>
            <p:spPr>
              <a:xfrm>
                <a:off x="6048316" y="3789040"/>
                <a:ext cx="304571" cy="2706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o-KR" altLang="en-US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altLang="ko-KR" baseline="-2500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altLang="ko-KR" baseline="-25000" dirty="0" smtClean="0"/>
                  <a:t>4</a:t>
                </a:r>
                <a:endParaRPr lang="ko-KR" altLang="en-US" baseline="-25000" dirty="0"/>
              </a:p>
            </p:txBody>
          </p:sp>
        </mc:Choice>
        <mc:Fallback xmlns=""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316" y="3789040"/>
                <a:ext cx="304571" cy="270652"/>
              </a:xfrm>
              <a:prstGeom prst="rect">
                <a:avLst/>
              </a:prstGeom>
              <a:blipFill rotWithShape="0">
                <a:blip r:embed="rId6"/>
                <a:stretch>
                  <a:fillRect l="-20000" r="-32000" b="-4545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0" name="직사각형 139"/>
          <p:cNvSpPr/>
          <p:nvPr/>
        </p:nvSpPr>
        <p:spPr bwMode="auto">
          <a:xfrm>
            <a:off x="0" y="1343836"/>
            <a:ext cx="4139952" cy="27332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41" name="직사각형 140"/>
          <p:cNvSpPr/>
          <p:nvPr/>
        </p:nvSpPr>
        <p:spPr bwMode="auto">
          <a:xfrm>
            <a:off x="4571999" y="1343836"/>
            <a:ext cx="4517191" cy="27332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259408" y="4581128"/>
            <a:ext cx="8712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i="0" dirty="0" smtClean="0"/>
              <a:t>Therefore, just a single assert(x&gt; 0) statement in </a:t>
            </a:r>
            <a:r>
              <a:rPr lang="en-US" altLang="ko-KR" i="0" dirty="0" err="1" smtClean="0"/>
              <a:t>Inv</a:t>
            </a:r>
            <a:r>
              <a:rPr lang="en-US" altLang="ko-KR" i="0" dirty="0" smtClean="0"/>
              <a:t>() can check </a:t>
            </a:r>
            <a:r>
              <a:rPr lang="en-US" altLang="ko-KR" i="0" smtClean="0"/>
              <a:t>if </a:t>
            </a:r>
            <a:r>
              <a:rPr lang="en-US" altLang="ko-KR" i="0" smtClean="0"/>
              <a:t>x&gt;0 </a:t>
            </a:r>
            <a:r>
              <a:rPr lang="en-US" altLang="ko-KR" i="0" dirty="0" smtClean="0"/>
              <a:t>all the time</a:t>
            </a:r>
            <a:endParaRPr lang="ko-KR" altLang="en-US" i="0" dirty="0"/>
          </a:p>
        </p:txBody>
      </p:sp>
    </p:spTree>
    <p:extLst>
      <p:ext uri="{BB962C8B-B14F-4D97-AF65-F5344CB8AC3E}">
        <p14:creationId xmlns:p14="http://schemas.microsoft.com/office/powerpoint/2010/main" val="70323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2800" dirty="0"/>
              <a:t>Program Execution </a:t>
            </a:r>
            <a:r>
              <a:rPr lang="en-US" altLang="ko-KR" sz="2800" dirty="0" smtClean="0"/>
              <a:t>Control </a:t>
            </a:r>
            <a:endParaRPr lang="en-US" altLang="ko-KR" sz="28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692696"/>
            <a:ext cx="8229600" cy="1727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ko-KR" sz="2400" dirty="0" err="1" smtClean="0"/>
              <a:t>Promela</a:t>
            </a:r>
            <a:r>
              <a:rPr lang="en-US" altLang="ko-KR" sz="2400" dirty="0" smtClean="0"/>
              <a:t> provides low-level control mechanism, i.e., </a:t>
            </a:r>
            <a:r>
              <a:rPr lang="en-US" altLang="ko-KR" sz="2400" dirty="0" err="1" smtClean="0"/>
              <a:t>goto</a:t>
            </a:r>
            <a:r>
              <a:rPr lang="en-US" altLang="ko-KR" sz="2400" dirty="0" smtClean="0"/>
              <a:t> and label as well as if and do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2400" dirty="0" smtClean="0"/>
              <a:t>Note that </a:t>
            </a:r>
            <a:r>
              <a:rPr lang="en-US" altLang="ko-KR" sz="2400" dirty="0" smtClean="0">
                <a:solidFill>
                  <a:srgbClr val="FF3300"/>
                </a:solidFill>
              </a:rPr>
              <a:t>non-deterministic</a:t>
            </a:r>
            <a:r>
              <a:rPr lang="en-US" altLang="ko-KR" sz="2400" dirty="0" smtClean="0"/>
              <a:t> selection is supported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2400" dirty="0" smtClean="0"/>
              <a:t>else is predefined variable which becomes true if all guards are false; false otherwise</a:t>
            </a:r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fld id="{3FA8B31F-9849-4D2A-8043-762D8F23E5E3}" type="slidenum">
              <a:rPr lang="ko-KR" altLang="en-US" i="0">
                <a:solidFill>
                  <a:schemeClr val="tx1"/>
                </a:solidFill>
                <a:ea typeface="굴림" charset="-127"/>
              </a:rPr>
              <a:pPr eaLnBrk="1" hangingPunct="1"/>
              <a:t>16</a:t>
            </a:fld>
            <a:endParaRPr lang="en-US" altLang="ko-KR" i="0">
              <a:solidFill>
                <a:schemeClr val="tx1"/>
              </a:solidFill>
              <a:ea typeface="굴림" charset="-127"/>
            </a:endParaRP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140121" y="2492549"/>
            <a:ext cx="2559671" cy="1941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/>
          <a:p>
            <a:pPr lvl="1" algn="l" defTabSz="762000"/>
            <a:r>
              <a:rPr lang="en-US" altLang="ko-KR" sz="2000" i="0" dirty="0" err="1">
                <a:solidFill>
                  <a:srgbClr val="000099"/>
                </a:solidFill>
              </a:rPr>
              <a:t>proctype</a:t>
            </a:r>
            <a:r>
              <a:rPr lang="en-US" altLang="ko-KR" sz="2000" i="0" dirty="0">
                <a:solidFill>
                  <a:srgbClr val="000099"/>
                </a:solidFill>
              </a:rPr>
              <a:t> A() {</a:t>
            </a:r>
          </a:p>
          <a:p>
            <a:pPr lvl="1" algn="l" defTabSz="762000"/>
            <a:r>
              <a:rPr lang="en-US" altLang="ko-KR" sz="2000" i="0" dirty="0">
                <a:solidFill>
                  <a:srgbClr val="000099"/>
                </a:solidFill>
              </a:rPr>
              <a:t>     byte x;</a:t>
            </a:r>
          </a:p>
          <a:p>
            <a:pPr lvl="1" algn="l" defTabSz="762000"/>
            <a:r>
              <a:rPr lang="en-US" altLang="ko-KR" sz="2000" i="0" dirty="0">
                <a:solidFill>
                  <a:srgbClr val="000099"/>
                </a:solidFill>
              </a:rPr>
              <a:t>     starting: </a:t>
            </a:r>
          </a:p>
          <a:p>
            <a:pPr lvl="1" algn="l" defTabSz="762000"/>
            <a:r>
              <a:rPr lang="en-US" altLang="ko-KR" sz="2000" i="0" dirty="0">
                <a:solidFill>
                  <a:srgbClr val="000099"/>
                </a:solidFill>
              </a:rPr>
              <a:t>     x= x+1;</a:t>
            </a:r>
          </a:p>
          <a:p>
            <a:pPr lvl="1" algn="l" defTabSz="762000"/>
            <a:r>
              <a:rPr lang="en-US" altLang="ko-KR" sz="2000" i="0" dirty="0">
                <a:solidFill>
                  <a:srgbClr val="000099"/>
                </a:solidFill>
              </a:rPr>
              <a:t>     </a:t>
            </a:r>
            <a:r>
              <a:rPr lang="en-US" altLang="ko-KR" sz="2000" i="0" dirty="0" err="1">
                <a:solidFill>
                  <a:srgbClr val="FF3300"/>
                </a:solidFill>
              </a:rPr>
              <a:t>goto</a:t>
            </a:r>
            <a:r>
              <a:rPr lang="en-US" altLang="ko-KR" sz="2000" i="0" dirty="0">
                <a:solidFill>
                  <a:srgbClr val="000099"/>
                </a:solidFill>
              </a:rPr>
              <a:t> starting;</a:t>
            </a:r>
          </a:p>
          <a:p>
            <a:pPr lvl="1" algn="l" defTabSz="762000"/>
            <a:r>
              <a:rPr lang="en-US" altLang="ko-KR" sz="2000" i="0" dirty="0">
                <a:solidFill>
                  <a:srgbClr val="000099"/>
                </a:solidFill>
              </a:rPr>
              <a:t>   }</a:t>
            </a:r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2699792" y="2492549"/>
            <a:ext cx="4086225" cy="224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lvl="1" algn="l" defTabSz="762000"/>
            <a:r>
              <a:rPr lang="en-US" altLang="ko-KR" sz="2000" i="0" dirty="0" err="1">
                <a:solidFill>
                  <a:srgbClr val="000099"/>
                </a:solidFill>
              </a:rPr>
              <a:t>proctype</a:t>
            </a:r>
            <a:r>
              <a:rPr lang="en-US" altLang="ko-KR" sz="2000" i="0" dirty="0">
                <a:solidFill>
                  <a:srgbClr val="000099"/>
                </a:solidFill>
              </a:rPr>
              <a:t> A() {</a:t>
            </a:r>
          </a:p>
          <a:p>
            <a:pPr lvl="1" algn="l" defTabSz="762000"/>
            <a:r>
              <a:rPr lang="en-US" altLang="ko-KR" sz="2000" i="0" dirty="0">
                <a:solidFill>
                  <a:srgbClr val="000099"/>
                </a:solidFill>
              </a:rPr>
              <a:t>     byte x;</a:t>
            </a:r>
          </a:p>
          <a:p>
            <a:pPr lvl="1" algn="l" defTabSz="762000"/>
            <a:r>
              <a:rPr lang="en-US" altLang="ko-KR" sz="2000" i="0" dirty="0">
                <a:solidFill>
                  <a:srgbClr val="000099"/>
                </a:solidFill>
              </a:rPr>
              <a:t>     </a:t>
            </a:r>
            <a:r>
              <a:rPr lang="en-US" altLang="ko-KR" sz="2000" i="0" dirty="0">
                <a:solidFill>
                  <a:srgbClr val="FF3300"/>
                </a:solidFill>
              </a:rPr>
              <a:t>if</a:t>
            </a:r>
          </a:p>
          <a:p>
            <a:pPr lvl="1" algn="l" defTabSz="762000"/>
            <a:r>
              <a:rPr lang="en-US" altLang="ko-KR" sz="2000" i="0" dirty="0">
                <a:solidFill>
                  <a:srgbClr val="000099"/>
                </a:solidFill>
              </a:rPr>
              <a:t>     </a:t>
            </a:r>
            <a:r>
              <a:rPr lang="en-US" altLang="ko-KR" sz="2000" i="0" dirty="0" smtClean="0">
                <a:solidFill>
                  <a:srgbClr val="000099"/>
                </a:solidFill>
              </a:rPr>
              <a:t>::x&lt;=0 </a:t>
            </a:r>
            <a:r>
              <a:rPr lang="en-US" altLang="ko-KR" sz="2000" i="0" dirty="0">
                <a:solidFill>
                  <a:srgbClr val="000099"/>
                </a:solidFill>
              </a:rPr>
              <a:t>-&gt; x=x+1</a:t>
            </a:r>
          </a:p>
          <a:p>
            <a:pPr lvl="1" algn="l" defTabSz="762000"/>
            <a:r>
              <a:rPr lang="en-US" altLang="ko-KR" sz="2000" i="0" dirty="0">
                <a:solidFill>
                  <a:srgbClr val="000099"/>
                </a:solidFill>
              </a:rPr>
              <a:t>     </a:t>
            </a:r>
            <a:r>
              <a:rPr lang="en-US" altLang="ko-KR" sz="2000" i="0" dirty="0" smtClean="0">
                <a:solidFill>
                  <a:srgbClr val="000099"/>
                </a:solidFill>
              </a:rPr>
              <a:t>::x==0 </a:t>
            </a:r>
            <a:r>
              <a:rPr lang="en-US" altLang="ko-KR" sz="2000" i="0" dirty="0">
                <a:solidFill>
                  <a:srgbClr val="000099"/>
                </a:solidFill>
              </a:rPr>
              <a:t>-&gt; x=1</a:t>
            </a:r>
          </a:p>
          <a:p>
            <a:pPr lvl="1" algn="l" defTabSz="762000"/>
            <a:r>
              <a:rPr lang="en-US" altLang="ko-KR" sz="2000" i="0" dirty="0">
                <a:solidFill>
                  <a:srgbClr val="000099"/>
                </a:solidFill>
              </a:rPr>
              <a:t>     </a:t>
            </a:r>
            <a:r>
              <a:rPr lang="en-US" altLang="ko-KR" sz="2000" i="0" dirty="0">
                <a:solidFill>
                  <a:srgbClr val="FF3300"/>
                </a:solidFill>
              </a:rPr>
              <a:t>fi</a:t>
            </a:r>
            <a:r>
              <a:rPr lang="en-US" altLang="ko-KR" sz="2000" i="0" dirty="0">
                <a:solidFill>
                  <a:srgbClr val="000099"/>
                </a:solidFill>
              </a:rPr>
              <a:t> </a:t>
            </a:r>
          </a:p>
          <a:p>
            <a:pPr lvl="1" algn="l" defTabSz="762000"/>
            <a:r>
              <a:rPr lang="en-US" altLang="ko-KR" sz="2000" i="0" dirty="0">
                <a:solidFill>
                  <a:srgbClr val="000099"/>
                </a:solidFill>
              </a:rPr>
              <a:t>   }</a:t>
            </a:r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5652120" y="2492549"/>
            <a:ext cx="4086225" cy="2556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lvl="1" algn="l" defTabSz="762000"/>
            <a:r>
              <a:rPr lang="en-US" altLang="ko-KR" sz="2000" i="0" dirty="0" err="1">
                <a:solidFill>
                  <a:srgbClr val="000099"/>
                </a:solidFill>
              </a:rPr>
              <a:t>proctype</a:t>
            </a:r>
            <a:r>
              <a:rPr lang="en-US" altLang="ko-KR" sz="2000" i="0" dirty="0">
                <a:solidFill>
                  <a:srgbClr val="000099"/>
                </a:solidFill>
              </a:rPr>
              <a:t> A() {</a:t>
            </a:r>
          </a:p>
          <a:p>
            <a:pPr lvl="1" algn="l" defTabSz="762000"/>
            <a:r>
              <a:rPr lang="en-US" altLang="ko-KR" sz="2000" i="0" dirty="0">
                <a:solidFill>
                  <a:srgbClr val="000099"/>
                </a:solidFill>
              </a:rPr>
              <a:t>     byte x</a:t>
            </a:r>
            <a:r>
              <a:rPr lang="en-US" altLang="ko-KR" sz="2000" i="0" dirty="0" smtClean="0">
                <a:solidFill>
                  <a:srgbClr val="000099"/>
                </a:solidFill>
              </a:rPr>
              <a:t>;</a:t>
            </a:r>
            <a:endParaRPr lang="en-US" altLang="ko-KR" sz="2000" i="0" dirty="0">
              <a:solidFill>
                <a:srgbClr val="000099"/>
              </a:solidFill>
            </a:endParaRPr>
          </a:p>
          <a:p>
            <a:pPr lvl="1" algn="l" defTabSz="762000"/>
            <a:r>
              <a:rPr lang="en-US" altLang="ko-KR" sz="2000" i="0" dirty="0">
                <a:solidFill>
                  <a:srgbClr val="000099"/>
                </a:solidFill>
              </a:rPr>
              <a:t>     do</a:t>
            </a:r>
          </a:p>
          <a:p>
            <a:pPr lvl="1" algn="l" defTabSz="762000"/>
            <a:r>
              <a:rPr lang="en-US" altLang="ko-KR" sz="2000" i="0" dirty="0">
                <a:solidFill>
                  <a:srgbClr val="000099"/>
                </a:solidFill>
              </a:rPr>
              <a:t>     :: </a:t>
            </a:r>
            <a:r>
              <a:rPr lang="en-US" altLang="ko-KR" sz="2000" i="0" dirty="0" smtClean="0">
                <a:solidFill>
                  <a:srgbClr val="000099"/>
                </a:solidFill>
              </a:rPr>
              <a:t>x&lt;=0 -&gt;x=x+1</a:t>
            </a:r>
            <a:r>
              <a:rPr lang="en-US" altLang="ko-KR" sz="2000" i="0" dirty="0">
                <a:solidFill>
                  <a:srgbClr val="000099"/>
                </a:solidFill>
              </a:rPr>
              <a:t>; </a:t>
            </a:r>
          </a:p>
          <a:p>
            <a:pPr lvl="1" algn="l" defTabSz="762000"/>
            <a:r>
              <a:rPr lang="en-US" altLang="ko-KR" sz="2000" i="0" dirty="0">
                <a:solidFill>
                  <a:srgbClr val="000099"/>
                </a:solidFill>
              </a:rPr>
              <a:t>     :: </a:t>
            </a:r>
            <a:r>
              <a:rPr lang="en-US" altLang="ko-KR" sz="2000" i="0" dirty="0" smtClean="0">
                <a:solidFill>
                  <a:srgbClr val="000099"/>
                </a:solidFill>
              </a:rPr>
              <a:t>x==0 -&gt;x=1</a:t>
            </a:r>
            <a:r>
              <a:rPr lang="en-US" altLang="ko-KR" sz="2000" i="0" dirty="0">
                <a:solidFill>
                  <a:srgbClr val="000099"/>
                </a:solidFill>
              </a:rPr>
              <a:t>;</a:t>
            </a:r>
          </a:p>
          <a:p>
            <a:pPr lvl="1" algn="l" defTabSz="762000"/>
            <a:r>
              <a:rPr lang="en-US" altLang="ko-KR" sz="2000" i="0" dirty="0">
                <a:solidFill>
                  <a:srgbClr val="000099"/>
                </a:solidFill>
              </a:rPr>
              <a:t>     :: </a:t>
            </a:r>
            <a:r>
              <a:rPr lang="en-US" altLang="ko-KR" sz="2000" i="0" dirty="0">
                <a:solidFill>
                  <a:srgbClr val="FF3300"/>
                </a:solidFill>
              </a:rPr>
              <a:t>else</a:t>
            </a:r>
            <a:r>
              <a:rPr lang="en-US" altLang="ko-KR" sz="2000" i="0" dirty="0">
                <a:solidFill>
                  <a:srgbClr val="000099"/>
                </a:solidFill>
              </a:rPr>
              <a:t> -&gt; </a:t>
            </a:r>
            <a:r>
              <a:rPr lang="en-US" altLang="ko-KR" sz="2000" i="0" dirty="0">
                <a:solidFill>
                  <a:srgbClr val="FF3300"/>
                </a:solidFill>
              </a:rPr>
              <a:t>break</a:t>
            </a:r>
          </a:p>
          <a:p>
            <a:pPr lvl="1" algn="l" defTabSz="762000"/>
            <a:r>
              <a:rPr lang="en-US" altLang="ko-KR" sz="2000" i="0" dirty="0">
                <a:solidFill>
                  <a:srgbClr val="000099"/>
                </a:solidFill>
              </a:rPr>
              <a:t>     od </a:t>
            </a:r>
          </a:p>
          <a:p>
            <a:pPr lvl="1" algn="l" defTabSz="762000"/>
            <a:r>
              <a:rPr lang="en-US" altLang="ko-KR" sz="2000" i="0" dirty="0">
                <a:solidFill>
                  <a:srgbClr val="000099"/>
                </a:solidFill>
              </a:rPr>
              <a:t>   }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6156342" y="5129897"/>
            <a:ext cx="244810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nn-NO" altLang="ko-KR" sz="2000" i="0" dirty="0">
                <a:solidFill>
                  <a:schemeClr val="accent6">
                    <a:lumMod val="75000"/>
                  </a:schemeClr>
                </a:solidFill>
              </a:rPr>
              <a:t>int i; </a:t>
            </a:r>
            <a:endParaRPr lang="nn-NO" altLang="ko-KR" sz="2000" i="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nn-NO" altLang="ko-KR" sz="2000" i="0" dirty="0" smtClean="0">
                <a:solidFill>
                  <a:srgbClr val="FF0000"/>
                </a:solidFill>
              </a:rPr>
              <a:t>for</a:t>
            </a:r>
            <a:r>
              <a:rPr lang="nn-NO" altLang="ko-KR" sz="2000" i="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nn-NO" altLang="ko-KR" sz="2000" i="0" dirty="0">
                <a:solidFill>
                  <a:schemeClr val="accent6">
                    <a:lumMod val="75000"/>
                  </a:schemeClr>
                </a:solidFill>
              </a:rPr>
              <a:t>(i : 1 .. 10) { </a:t>
            </a:r>
            <a:endParaRPr lang="nn-NO" altLang="ko-KR" sz="2000" i="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nn-NO" altLang="ko-KR" sz="2000" i="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nn-NO" altLang="ko-KR" sz="2000" i="0" dirty="0" smtClean="0">
                <a:solidFill>
                  <a:schemeClr val="accent6">
                    <a:lumMod val="75000"/>
                  </a:schemeClr>
                </a:solidFill>
              </a:rPr>
              <a:t>   printf</a:t>
            </a:r>
            <a:r>
              <a:rPr lang="nn-NO" altLang="ko-KR" sz="2000" i="0" dirty="0">
                <a:solidFill>
                  <a:schemeClr val="accent6">
                    <a:lumMod val="75000"/>
                  </a:schemeClr>
                </a:solidFill>
              </a:rPr>
              <a:t>("i </a:t>
            </a:r>
            <a:r>
              <a:rPr lang="nn-NO" altLang="ko-KR" sz="2000" i="0" dirty="0" smtClean="0">
                <a:solidFill>
                  <a:schemeClr val="accent6">
                    <a:lumMod val="75000"/>
                  </a:schemeClr>
                </a:solidFill>
              </a:rPr>
              <a:t>=%</a:t>
            </a:r>
            <a:r>
              <a:rPr lang="nn-NO" altLang="ko-KR" sz="2000" i="0" dirty="0">
                <a:solidFill>
                  <a:schemeClr val="accent6">
                    <a:lumMod val="75000"/>
                  </a:schemeClr>
                </a:solidFill>
              </a:rPr>
              <a:t>d\n</a:t>
            </a:r>
            <a:r>
              <a:rPr lang="nn-NO" altLang="ko-KR" sz="2000" i="0" dirty="0" smtClean="0">
                <a:solidFill>
                  <a:schemeClr val="accent6">
                    <a:lumMod val="75000"/>
                  </a:schemeClr>
                </a:solidFill>
              </a:rPr>
              <a:t>",i</a:t>
            </a:r>
            <a:r>
              <a:rPr lang="nn-NO" altLang="ko-KR" sz="2000" i="0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endParaRPr lang="nn-NO" altLang="ko-KR" sz="2000" i="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nn-NO" altLang="ko-KR" sz="2000" i="0" dirty="0" smtClean="0">
                <a:solidFill>
                  <a:schemeClr val="accent6">
                    <a:lumMod val="75000"/>
                  </a:schemeClr>
                </a:solidFill>
              </a:rPr>
              <a:t>} </a:t>
            </a:r>
            <a:endParaRPr lang="ko-KR" altLang="en-US" sz="2000" i="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직사각형 4"/>
          <p:cNvSpPr/>
          <p:nvPr/>
        </p:nvSpPr>
        <p:spPr bwMode="auto">
          <a:xfrm>
            <a:off x="468313" y="2419896"/>
            <a:ext cx="2231479" cy="263700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3131840" y="2420541"/>
            <a:ext cx="2448272" cy="263700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6012160" y="2420541"/>
            <a:ext cx="2448272" cy="263700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6012160" y="5184487"/>
            <a:ext cx="2448272" cy="12600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1" u="none" strike="noStrike" cap="none" normalizeH="0" baseline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  <a:ea typeface="돋움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2800"/>
              <a:t>Critical Section Example</a:t>
            </a:r>
          </a:p>
        </p:txBody>
      </p:sp>
      <p:sp>
        <p:nvSpPr>
          <p:cNvPr id="17411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fld id="{C79B99E1-7CE6-4B2C-B65F-2E978F03D9A7}" type="slidenum">
              <a:rPr lang="ko-KR" altLang="en-US" i="0">
                <a:solidFill>
                  <a:schemeClr val="tx1"/>
                </a:solidFill>
                <a:ea typeface="굴림" charset="-127"/>
              </a:rPr>
              <a:pPr eaLnBrk="1" hangingPunct="1"/>
              <a:t>17</a:t>
            </a:fld>
            <a:endParaRPr lang="en-US" altLang="ko-KR" i="0">
              <a:solidFill>
                <a:schemeClr val="tx1"/>
              </a:solidFill>
              <a:ea typeface="굴림" charset="-127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950" y="1939925"/>
            <a:ext cx="5183188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l" defTabSz="762000"/>
            <a:r>
              <a:rPr lang="en-US" altLang="ko-KR" i="0"/>
              <a:t>bool lock;</a:t>
            </a:r>
          </a:p>
          <a:p>
            <a:pPr algn="l" defTabSz="762000"/>
            <a:r>
              <a:rPr lang="en-US" altLang="ko-KR" i="0"/>
              <a:t>byte cnt;</a:t>
            </a:r>
          </a:p>
          <a:p>
            <a:pPr algn="l" defTabSz="762000"/>
            <a:endParaRPr lang="en-US" altLang="ko-KR" i="0"/>
          </a:p>
          <a:p>
            <a:pPr algn="l" defTabSz="762000"/>
            <a:r>
              <a:rPr lang="en-US" altLang="ko-KR" i="0"/>
              <a:t>active[2] proctype P() {</a:t>
            </a:r>
          </a:p>
          <a:p>
            <a:pPr algn="l" defTabSz="762000"/>
            <a:r>
              <a:rPr lang="en-US" altLang="ko-KR" i="0"/>
              <a:t>        !lock -&gt; lock=true;</a:t>
            </a:r>
          </a:p>
          <a:p>
            <a:pPr algn="l" defTabSz="762000"/>
            <a:r>
              <a:rPr lang="en-US" altLang="ko-KR" i="0"/>
              <a:t>        cnt=cnt+1;</a:t>
            </a:r>
          </a:p>
          <a:p>
            <a:pPr algn="l" defTabSz="762000"/>
            <a:r>
              <a:rPr lang="en-US" altLang="ko-KR" i="0"/>
              <a:t>        printf("%d is in the crt sec!\n",_pid);</a:t>
            </a:r>
          </a:p>
          <a:p>
            <a:pPr algn="l" defTabSz="762000"/>
            <a:r>
              <a:rPr lang="en-US" altLang="ko-KR" i="0"/>
              <a:t>        cnt=cnt-1;</a:t>
            </a:r>
          </a:p>
          <a:p>
            <a:pPr algn="l" defTabSz="762000"/>
            <a:r>
              <a:rPr lang="en-US" altLang="ko-KR" i="0"/>
              <a:t>        lock=false;</a:t>
            </a:r>
          </a:p>
          <a:p>
            <a:pPr algn="l" defTabSz="762000"/>
            <a:r>
              <a:rPr lang="en-US" altLang="ko-KR" i="0"/>
              <a:t>}</a:t>
            </a:r>
          </a:p>
          <a:p>
            <a:pPr algn="l" defTabSz="762000"/>
            <a:endParaRPr lang="en-US" altLang="ko-KR" i="0"/>
          </a:p>
          <a:p>
            <a:pPr algn="l" defTabSz="762000"/>
            <a:r>
              <a:rPr lang="en-US" altLang="ko-KR" i="0"/>
              <a:t>active proctype Invariant() {</a:t>
            </a:r>
          </a:p>
          <a:p>
            <a:pPr algn="l" defTabSz="762000"/>
            <a:r>
              <a:rPr lang="en-US" altLang="ko-KR" i="0"/>
              <a:t>        assert(cnt &lt;= 1);</a:t>
            </a:r>
          </a:p>
          <a:p>
            <a:pPr algn="l" defTabSz="762000"/>
            <a:r>
              <a:rPr lang="en-US" altLang="ko-KR" i="0"/>
              <a:t>}</a:t>
            </a:r>
          </a:p>
        </p:txBody>
      </p:sp>
      <p:sp>
        <p:nvSpPr>
          <p:cNvPr id="402437" name="Rectangle 5"/>
          <p:cNvSpPr>
            <a:spLocks noChangeArrowheads="1"/>
          </p:cNvSpPr>
          <p:nvPr/>
        </p:nvSpPr>
        <p:spPr bwMode="auto">
          <a:xfrm>
            <a:off x="4140200" y="638175"/>
            <a:ext cx="4859338" cy="595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l" defTabSz="762000"/>
            <a:r>
              <a:rPr lang="en-US" altLang="ko-KR" sz="1600" i="0">
                <a:solidFill>
                  <a:schemeClr val="tx1"/>
                </a:solidFill>
              </a:rPr>
              <a:t>[root@moonzoo spin_test]# ls</a:t>
            </a:r>
          </a:p>
          <a:p>
            <a:pPr algn="l" defTabSz="762000"/>
            <a:r>
              <a:rPr lang="en-US" altLang="ko-KR" sz="1600" i="0">
                <a:solidFill>
                  <a:schemeClr val="tx1"/>
                </a:solidFill>
              </a:rPr>
              <a:t>crit.pml</a:t>
            </a:r>
          </a:p>
          <a:p>
            <a:pPr algn="l" defTabSz="762000"/>
            <a:r>
              <a:rPr lang="en-US" altLang="ko-KR" sz="1600" i="0">
                <a:solidFill>
                  <a:schemeClr val="tx1"/>
                </a:solidFill>
              </a:rPr>
              <a:t>[root@moonzoo spin_test]# spin -a crit.pml </a:t>
            </a:r>
          </a:p>
          <a:p>
            <a:pPr algn="l" defTabSz="762000"/>
            <a:r>
              <a:rPr lang="en-US" altLang="ko-KR" sz="1600" i="0">
                <a:solidFill>
                  <a:schemeClr val="tx1"/>
                </a:solidFill>
              </a:rPr>
              <a:t>[root@moonzoo spin_test]# ls</a:t>
            </a:r>
          </a:p>
          <a:p>
            <a:pPr algn="l" defTabSz="762000"/>
            <a:r>
              <a:rPr lang="en-US" altLang="ko-KR" sz="1600" i="0">
                <a:solidFill>
                  <a:schemeClr val="tx1"/>
                </a:solidFill>
              </a:rPr>
              <a:t>crit.pml  </a:t>
            </a:r>
            <a:r>
              <a:rPr lang="en-US" altLang="ko-KR" sz="1600" i="0">
                <a:solidFill>
                  <a:srgbClr val="FF3300"/>
                </a:solidFill>
              </a:rPr>
              <a:t>pan.b  pan.c  pan.h  pan.m  pan.t</a:t>
            </a:r>
          </a:p>
          <a:p>
            <a:pPr algn="l" defTabSz="762000"/>
            <a:r>
              <a:rPr lang="en-US" altLang="ko-KR" sz="1600" i="0">
                <a:solidFill>
                  <a:schemeClr val="tx1"/>
                </a:solidFill>
              </a:rPr>
              <a:t>[root@moonzoo spin_test]# gcc pan.c</a:t>
            </a:r>
          </a:p>
          <a:p>
            <a:pPr algn="l" defTabSz="762000"/>
            <a:r>
              <a:rPr lang="en-US" altLang="ko-KR" sz="1600" i="0">
                <a:solidFill>
                  <a:schemeClr val="tx1"/>
                </a:solidFill>
              </a:rPr>
              <a:t>[root@moonzoo spin_test]# a.out</a:t>
            </a:r>
          </a:p>
          <a:p>
            <a:pPr algn="l" defTabSz="762000"/>
            <a:r>
              <a:rPr lang="en-US" altLang="ko-KR" sz="1600" b="1" i="0">
                <a:solidFill>
                  <a:srgbClr val="FF3300"/>
                </a:solidFill>
              </a:rPr>
              <a:t>pan: assertion violated (cnt&lt;=1) (at depth 8)</a:t>
            </a:r>
          </a:p>
          <a:p>
            <a:pPr algn="l" defTabSz="762000"/>
            <a:r>
              <a:rPr lang="en-US" altLang="ko-KR" sz="1600" b="1" i="0">
                <a:solidFill>
                  <a:srgbClr val="FF3300"/>
                </a:solidFill>
              </a:rPr>
              <a:t>pan: wrote crit.pml.trail</a:t>
            </a:r>
          </a:p>
          <a:p>
            <a:pPr algn="l" defTabSz="762000"/>
            <a:r>
              <a:rPr lang="en-US" altLang="ko-KR" sz="1600" i="0">
                <a:solidFill>
                  <a:schemeClr val="tx1"/>
                </a:solidFill>
              </a:rPr>
              <a:t>Full statespace search for:</a:t>
            </a:r>
          </a:p>
          <a:p>
            <a:pPr algn="l" defTabSz="762000"/>
            <a:r>
              <a:rPr lang="en-US" altLang="ko-KR" sz="1600" i="0">
                <a:solidFill>
                  <a:schemeClr val="tx1"/>
                </a:solidFill>
              </a:rPr>
              <a:t>        never claim             - (none specified)</a:t>
            </a:r>
          </a:p>
          <a:p>
            <a:pPr algn="l" defTabSz="762000"/>
            <a:r>
              <a:rPr lang="en-US" altLang="ko-KR" sz="1600" i="0">
                <a:solidFill>
                  <a:schemeClr val="tx1"/>
                </a:solidFill>
              </a:rPr>
              <a:t>        assertion violations    +</a:t>
            </a:r>
          </a:p>
          <a:p>
            <a:pPr algn="l" defTabSz="762000"/>
            <a:r>
              <a:rPr lang="en-US" altLang="ko-KR" sz="1600" i="0">
                <a:solidFill>
                  <a:schemeClr val="tx1"/>
                </a:solidFill>
              </a:rPr>
              <a:t>        acceptance   cycles     - (not selected)</a:t>
            </a:r>
          </a:p>
          <a:p>
            <a:pPr algn="l" defTabSz="762000"/>
            <a:r>
              <a:rPr lang="en-US" altLang="ko-KR" sz="1600" i="0">
                <a:solidFill>
                  <a:schemeClr val="tx1"/>
                </a:solidFill>
              </a:rPr>
              <a:t>        invalid end states      +</a:t>
            </a:r>
          </a:p>
          <a:p>
            <a:pPr algn="l" defTabSz="762000"/>
            <a:r>
              <a:rPr lang="en-US" altLang="ko-KR" sz="1600" i="0">
                <a:solidFill>
                  <a:schemeClr val="tx1"/>
                </a:solidFill>
              </a:rPr>
              <a:t>State-vector 36 byte, depth reached 16, errors: </a:t>
            </a:r>
            <a:r>
              <a:rPr lang="en-US" altLang="ko-KR" sz="1600" i="0">
                <a:solidFill>
                  <a:srgbClr val="FF3300"/>
                </a:solidFill>
              </a:rPr>
              <a:t>1</a:t>
            </a:r>
          </a:p>
          <a:p>
            <a:pPr algn="l" defTabSz="762000"/>
            <a:r>
              <a:rPr lang="en-US" altLang="ko-KR" sz="1600" i="0">
                <a:solidFill>
                  <a:schemeClr val="tx1"/>
                </a:solidFill>
              </a:rPr>
              <a:t>     119 states, stored</a:t>
            </a:r>
          </a:p>
          <a:p>
            <a:pPr algn="l" defTabSz="762000"/>
            <a:r>
              <a:rPr lang="en-US" altLang="ko-KR" sz="1600" i="0">
                <a:solidFill>
                  <a:schemeClr val="tx1"/>
                </a:solidFill>
              </a:rPr>
              <a:t>      47 states, matched</a:t>
            </a:r>
          </a:p>
          <a:p>
            <a:pPr algn="l" defTabSz="762000"/>
            <a:r>
              <a:rPr lang="en-US" altLang="ko-KR" sz="1600" i="0">
                <a:solidFill>
                  <a:schemeClr val="tx1"/>
                </a:solidFill>
              </a:rPr>
              <a:t>     166 transitions (= stored+matched)</a:t>
            </a:r>
          </a:p>
          <a:p>
            <a:pPr algn="l" defTabSz="762000"/>
            <a:r>
              <a:rPr lang="en-US" altLang="ko-KR" sz="1600" i="0">
                <a:solidFill>
                  <a:schemeClr val="tx1"/>
                </a:solidFill>
              </a:rPr>
              <a:t>       0 atomic steps</a:t>
            </a:r>
          </a:p>
          <a:p>
            <a:pPr algn="l" defTabSz="762000"/>
            <a:r>
              <a:rPr lang="en-US" altLang="ko-KR" sz="1600" i="0">
                <a:solidFill>
                  <a:schemeClr val="tx1"/>
                </a:solidFill>
              </a:rPr>
              <a:t>hash conflicts: 0 (resolved)</a:t>
            </a:r>
          </a:p>
          <a:p>
            <a:pPr algn="l" defTabSz="762000"/>
            <a:r>
              <a:rPr lang="en-US" altLang="ko-KR" sz="1600" i="0">
                <a:solidFill>
                  <a:schemeClr val="tx1"/>
                </a:solidFill>
              </a:rPr>
              <a:t>4.879   memory usage (Mbyte)</a:t>
            </a:r>
          </a:p>
          <a:p>
            <a:pPr algn="l" defTabSz="762000"/>
            <a:r>
              <a:rPr lang="en-US" altLang="ko-KR" sz="1600" i="0">
                <a:solidFill>
                  <a:schemeClr val="tx1"/>
                </a:solidFill>
              </a:rPr>
              <a:t>[root@moonzoo spin_test]# ls</a:t>
            </a:r>
          </a:p>
          <a:p>
            <a:pPr algn="l" defTabSz="762000"/>
            <a:r>
              <a:rPr lang="en-US" altLang="ko-KR" sz="1600" i="0">
                <a:solidFill>
                  <a:schemeClr val="tx1"/>
                </a:solidFill>
              </a:rPr>
              <a:t>a.out  crit.pml  </a:t>
            </a:r>
            <a:r>
              <a:rPr lang="en-US" altLang="ko-KR" sz="1600" i="0">
                <a:solidFill>
                  <a:srgbClr val="FF3300"/>
                </a:solidFill>
              </a:rPr>
              <a:t>crit.pml.trail</a:t>
            </a:r>
            <a:r>
              <a:rPr lang="en-US" altLang="ko-KR" sz="1600" i="0">
                <a:solidFill>
                  <a:schemeClr val="tx1"/>
                </a:solidFill>
              </a:rPr>
              <a:t>  pan.b  pan.c  pan.h  pan.m  pan.t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2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2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2800"/>
              <a:t>Critical Section Example (cont.)</a:t>
            </a:r>
          </a:p>
        </p:txBody>
      </p:sp>
      <p:sp>
        <p:nvSpPr>
          <p:cNvPr id="18435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fld id="{75808AC2-B378-4965-8380-FAEE1D09E66C}" type="slidenum">
              <a:rPr lang="ko-KR" altLang="en-US" i="0">
                <a:solidFill>
                  <a:schemeClr val="tx1"/>
                </a:solidFill>
                <a:ea typeface="굴림" charset="-127"/>
              </a:rPr>
              <a:pPr eaLnBrk="1" hangingPunct="1"/>
              <a:t>18</a:t>
            </a:fld>
            <a:endParaRPr lang="en-US" altLang="ko-KR" i="0">
              <a:solidFill>
                <a:schemeClr val="tx1"/>
              </a:solidFill>
              <a:ea typeface="굴림" charset="-127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25438" y="522288"/>
            <a:ext cx="8567737" cy="620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l" defTabSz="762000"/>
            <a:r>
              <a:rPr lang="en-US" altLang="ko-KR" sz="1600" i="0"/>
              <a:t>[root@moonzoo spin_test]# spin -t -p crit.pml</a:t>
            </a:r>
          </a:p>
          <a:p>
            <a:pPr algn="l" defTabSz="762000"/>
            <a:r>
              <a:rPr lang="en-US" altLang="ko-KR" sz="1600" i="0"/>
              <a:t>Starting P with pid 0</a:t>
            </a:r>
          </a:p>
          <a:p>
            <a:pPr algn="l" defTabSz="762000"/>
            <a:r>
              <a:rPr lang="en-US" altLang="ko-KR" sz="1600" i="0"/>
              <a:t>Starting P with pid 1</a:t>
            </a:r>
          </a:p>
          <a:p>
            <a:pPr algn="l" defTabSz="762000"/>
            <a:r>
              <a:rPr lang="en-US" altLang="ko-KR" sz="1600" i="0"/>
              <a:t>Starting Invariant with pid 2</a:t>
            </a:r>
          </a:p>
          <a:p>
            <a:pPr algn="l" defTabSz="762000"/>
            <a:r>
              <a:rPr lang="en-US" altLang="ko-KR" sz="1600" i="0"/>
              <a:t>  1:    proc  1 (P) line   5 "crit.pml" (state 1)       [(!(lock))]</a:t>
            </a:r>
          </a:p>
          <a:p>
            <a:pPr algn="l" defTabSz="762000"/>
            <a:r>
              <a:rPr lang="en-US" altLang="ko-KR" sz="1600" i="0"/>
              <a:t>  2:    proc  0 (P) line   5 "crit.pml" (state 1)       [(!(lock))]</a:t>
            </a:r>
          </a:p>
          <a:p>
            <a:pPr algn="l" defTabSz="762000"/>
            <a:r>
              <a:rPr lang="en-US" altLang="ko-KR" sz="1600" i="0"/>
              <a:t>  3:    proc  1 (P) line   5 "crit.pml" (state 2)       [lock = 1]</a:t>
            </a:r>
          </a:p>
          <a:p>
            <a:pPr algn="l" defTabSz="762000"/>
            <a:r>
              <a:rPr lang="en-US" altLang="ko-KR" sz="1600" i="0"/>
              <a:t>  4:    proc  1 (P) line   6 "crit.pml" (state 3)       [cnt = (cnt+1)]</a:t>
            </a:r>
          </a:p>
          <a:p>
            <a:pPr algn="l" defTabSz="762000"/>
            <a:r>
              <a:rPr lang="en-US" altLang="ko-KR" sz="1600" i="0"/>
              <a:t>          1 is in the crt sec!</a:t>
            </a:r>
          </a:p>
          <a:p>
            <a:pPr algn="l" defTabSz="762000"/>
            <a:r>
              <a:rPr lang="en-US" altLang="ko-KR" sz="1600" i="0"/>
              <a:t>  5:    proc  1 (P) line   7 "crit.pml" (state 4)       [printf('%d is in the crt sec!\\n',_pid)]</a:t>
            </a:r>
          </a:p>
          <a:p>
            <a:pPr algn="l" defTabSz="762000"/>
            <a:r>
              <a:rPr lang="en-US" altLang="ko-KR" sz="1600" i="0"/>
              <a:t>  6:    proc  0 (P) line   5 "crit.pml" (state 2)       [lock = 1]</a:t>
            </a:r>
          </a:p>
          <a:p>
            <a:pPr algn="l" defTabSz="762000"/>
            <a:r>
              <a:rPr lang="en-US" altLang="ko-KR" sz="1600" i="0"/>
              <a:t>  7:    proc  0 (P) line   6 "crit.pml" (state 3)       [cnt = (cnt+1)]</a:t>
            </a:r>
          </a:p>
          <a:p>
            <a:pPr algn="l" defTabSz="762000"/>
            <a:r>
              <a:rPr lang="en-US" altLang="ko-KR" sz="1600" i="0"/>
              <a:t>      0 is in the crt sec!</a:t>
            </a:r>
          </a:p>
          <a:p>
            <a:pPr algn="l" defTabSz="762000"/>
            <a:r>
              <a:rPr lang="en-US" altLang="ko-KR" sz="1600" i="0"/>
              <a:t>  8:    proc  0 (P) line   7 "crit.pml" (state 4)       [printf('%d is in the crt sec!\\n',_pid)]</a:t>
            </a:r>
          </a:p>
          <a:p>
            <a:pPr algn="l" defTabSz="762000"/>
            <a:r>
              <a:rPr lang="en-US" altLang="ko-KR" sz="1600" b="1" i="0">
                <a:solidFill>
                  <a:srgbClr val="FF3300"/>
                </a:solidFill>
              </a:rPr>
              <a:t>spin: line  13 "crit.pml", Error: assertion violated</a:t>
            </a:r>
          </a:p>
          <a:p>
            <a:pPr algn="l" defTabSz="762000"/>
            <a:r>
              <a:rPr lang="en-US" altLang="ko-KR" sz="1600" i="0"/>
              <a:t>spin: text of failed assertion: assert((cnt&lt;=1))</a:t>
            </a:r>
          </a:p>
          <a:p>
            <a:pPr algn="l" defTabSz="762000"/>
            <a:r>
              <a:rPr lang="en-US" altLang="ko-KR" sz="1600" i="0"/>
              <a:t>  9:    proc  2 (Invariant) line  13 "crit.pml" (state 1)       [assert((cnt&lt;=1))]</a:t>
            </a:r>
          </a:p>
          <a:p>
            <a:pPr algn="l" defTabSz="762000"/>
            <a:r>
              <a:rPr lang="en-US" altLang="ko-KR" sz="1600" i="0"/>
              <a:t>spin: trail ends after 9 steps</a:t>
            </a:r>
          </a:p>
          <a:p>
            <a:pPr algn="l" defTabSz="762000"/>
            <a:r>
              <a:rPr lang="en-US" altLang="ko-KR" sz="1600" i="0"/>
              <a:t>#processes: 3</a:t>
            </a:r>
          </a:p>
          <a:p>
            <a:pPr algn="l" defTabSz="762000"/>
            <a:r>
              <a:rPr lang="en-US" altLang="ko-KR" sz="1600" i="0"/>
              <a:t>                lock = 1</a:t>
            </a:r>
          </a:p>
          <a:p>
            <a:pPr algn="l" defTabSz="762000"/>
            <a:r>
              <a:rPr lang="en-US" altLang="ko-KR" sz="1600" i="0"/>
              <a:t>                cnt = 2</a:t>
            </a:r>
          </a:p>
          <a:p>
            <a:pPr algn="l" defTabSz="762000"/>
            <a:r>
              <a:rPr lang="en-US" altLang="ko-KR" sz="1600" i="0"/>
              <a:t>  9:    proc  2 (Invariant) line  14 "crit.pml" (state 2) &lt;valid end state&gt;</a:t>
            </a:r>
          </a:p>
          <a:p>
            <a:pPr algn="l" defTabSz="762000"/>
            <a:r>
              <a:rPr lang="en-US" altLang="ko-KR" sz="1600" i="0"/>
              <a:t>  9:    proc  1 (P) line   8 "crit.pml" (state 5)</a:t>
            </a:r>
          </a:p>
          <a:p>
            <a:pPr algn="l" defTabSz="762000"/>
            <a:r>
              <a:rPr lang="en-US" altLang="ko-KR" sz="1600" i="0"/>
              <a:t>  9:    proc  0 (P) line   8 "crit.pml" (state 5)</a:t>
            </a:r>
          </a:p>
          <a:p>
            <a:pPr algn="l" defTabSz="762000"/>
            <a:r>
              <a:rPr lang="en-US" altLang="ko-KR" sz="1600" i="0"/>
              <a:t>3 processes created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2800" smtClean="0"/>
              <a:t>Revised Critical Section Example</a:t>
            </a:r>
            <a:endParaRPr lang="ko-KR" altLang="en-US" sz="2800" smtClean="0"/>
          </a:p>
        </p:txBody>
      </p:sp>
      <p:sp>
        <p:nvSpPr>
          <p:cNvPr id="19459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fld id="{1E46F8D4-7C30-4404-B5B1-EA92A5F040B2}" type="slidenum">
              <a:rPr lang="ko-KR" altLang="en-US" i="0">
                <a:solidFill>
                  <a:schemeClr val="tx1"/>
                </a:solidFill>
                <a:ea typeface="굴림" charset="-127"/>
              </a:rPr>
              <a:pPr eaLnBrk="1" hangingPunct="1"/>
              <a:t>19</a:t>
            </a:fld>
            <a:endParaRPr lang="en-US" altLang="ko-KR" i="0">
              <a:solidFill>
                <a:schemeClr val="tx1"/>
              </a:solidFill>
              <a:ea typeface="굴림" charset="-127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07950" y="1052513"/>
            <a:ext cx="5183188" cy="440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l" defTabSz="762000"/>
            <a:r>
              <a:rPr lang="en-US" altLang="ko-KR" sz="2000" i="0"/>
              <a:t>bool lock;</a:t>
            </a:r>
          </a:p>
          <a:p>
            <a:pPr algn="l" defTabSz="762000"/>
            <a:r>
              <a:rPr lang="en-US" altLang="ko-KR" sz="2000" i="0"/>
              <a:t>byte cnt;</a:t>
            </a:r>
          </a:p>
          <a:p>
            <a:pPr algn="l" defTabSz="762000"/>
            <a:endParaRPr lang="en-US" altLang="ko-KR" sz="2000" i="0"/>
          </a:p>
          <a:p>
            <a:pPr algn="l" defTabSz="762000"/>
            <a:r>
              <a:rPr lang="en-US" altLang="ko-KR" sz="2000" i="0"/>
              <a:t>active[2] proctype P() {</a:t>
            </a:r>
          </a:p>
          <a:p>
            <a:pPr algn="l" defTabSz="762000"/>
            <a:r>
              <a:rPr lang="en-US" altLang="ko-KR" sz="2000" i="0"/>
              <a:t>        </a:t>
            </a:r>
            <a:r>
              <a:rPr lang="en-US" altLang="ko-KR" sz="2000" b="1" i="0">
                <a:solidFill>
                  <a:srgbClr val="FF3300"/>
                </a:solidFill>
              </a:rPr>
              <a:t>atomic{</a:t>
            </a:r>
            <a:r>
              <a:rPr lang="en-US" altLang="ko-KR" sz="2000" i="0"/>
              <a:t> !lock -&gt; lock=true;</a:t>
            </a:r>
            <a:r>
              <a:rPr lang="en-US" altLang="ko-KR" sz="2000" b="1" i="0">
                <a:solidFill>
                  <a:srgbClr val="FF3300"/>
                </a:solidFill>
              </a:rPr>
              <a:t>}</a:t>
            </a:r>
          </a:p>
          <a:p>
            <a:pPr algn="l" defTabSz="762000"/>
            <a:r>
              <a:rPr lang="en-US" altLang="ko-KR" sz="2000" i="0"/>
              <a:t>        cnt=cnt+1;</a:t>
            </a:r>
          </a:p>
          <a:p>
            <a:pPr algn="l" defTabSz="762000"/>
            <a:r>
              <a:rPr lang="en-US" altLang="ko-KR" sz="2000" i="0"/>
              <a:t>        printf("%d is in the crt sec!\n",_pid);</a:t>
            </a:r>
          </a:p>
          <a:p>
            <a:pPr algn="l" defTabSz="762000"/>
            <a:r>
              <a:rPr lang="en-US" altLang="ko-KR" sz="2000" i="0"/>
              <a:t>        cnt=cnt-1;</a:t>
            </a:r>
          </a:p>
          <a:p>
            <a:pPr algn="l" defTabSz="762000"/>
            <a:r>
              <a:rPr lang="en-US" altLang="ko-KR" sz="2000" i="0"/>
              <a:t>        lock=false;</a:t>
            </a:r>
          </a:p>
          <a:p>
            <a:pPr algn="l" defTabSz="762000"/>
            <a:r>
              <a:rPr lang="en-US" altLang="ko-KR" sz="2000" i="0"/>
              <a:t>}</a:t>
            </a:r>
          </a:p>
          <a:p>
            <a:pPr algn="l" defTabSz="762000"/>
            <a:endParaRPr lang="en-US" altLang="ko-KR" sz="2000" i="0"/>
          </a:p>
          <a:p>
            <a:pPr algn="l" defTabSz="762000"/>
            <a:r>
              <a:rPr lang="en-US" altLang="ko-KR" sz="2000" i="0"/>
              <a:t>active proctype Invariant() {</a:t>
            </a:r>
          </a:p>
          <a:p>
            <a:pPr algn="l" defTabSz="762000"/>
            <a:r>
              <a:rPr lang="en-US" altLang="ko-KR" sz="2000" i="0"/>
              <a:t>        assert(cnt &lt;= 1);</a:t>
            </a:r>
          </a:p>
          <a:p>
            <a:pPr algn="l" defTabSz="762000"/>
            <a:r>
              <a:rPr lang="en-US" altLang="ko-KR" sz="2000" i="0"/>
              <a:t>}</a:t>
            </a:r>
          </a:p>
        </p:txBody>
      </p:sp>
      <p:sp>
        <p:nvSpPr>
          <p:cNvPr id="406533" name="Rectangle 5"/>
          <p:cNvSpPr>
            <a:spLocks noChangeArrowheads="1"/>
          </p:cNvSpPr>
          <p:nvPr/>
        </p:nvSpPr>
        <p:spPr bwMode="auto">
          <a:xfrm>
            <a:off x="4032250" y="1319213"/>
            <a:ext cx="5148263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[root@moonzoo revised]# a.out</a:t>
            </a: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Full statespace search for:</a:t>
            </a: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        never claim             - (none specified)</a:t>
            </a: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        assertion violations    +</a:t>
            </a: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        acceptance   cycles     - (not selected)</a:t>
            </a: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        invalid end states      +</a:t>
            </a:r>
          </a:p>
          <a:p>
            <a:pPr algn="l" defTabSz="762000"/>
            <a:endParaRPr lang="en-US" altLang="ko-KR" i="0">
              <a:solidFill>
                <a:schemeClr val="tx1"/>
              </a:solidFill>
            </a:endParaRP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State-vector 36 byte, depth reached 14, errors: 0</a:t>
            </a: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      62 states, stored</a:t>
            </a: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      17 states, matched</a:t>
            </a: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      79 transitions (= stored+matched)</a:t>
            </a: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       0 atomic steps</a:t>
            </a: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hash conflicts: 0 (resolved)</a:t>
            </a:r>
          </a:p>
          <a:p>
            <a:pPr algn="l" defTabSz="762000"/>
            <a:endParaRPr lang="en-US" altLang="ko-KR" i="0">
              <a:solidFill>
                <a:schemeClr val="tx1"/>
              </a:solidFill>
            </a:endParaRP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4.879   memory usage (Mbyte)</a:t>
            </a:r>
          </a:p>
          <a:p>
            <a:pPr algn="l" defTabSz="762000"/>
            <a:endParaRPr lang="en-US" altLang="ko-KR" i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142875"/>
            <a:ext cx="9144000" cy="8572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Hierarchy of SW </a:t>
            </a:r>
            <a:r>
              <a:rPr lang="en-US" smtClean="0"/>
              <a:t>Coverage Criteria</a:t>
            </a:r>
            <a:endParaRPr lang="en-US" dirty="0"/>
          </a:p>
        </p:txBody>
      </p:sp>
      <p:sp>
        <p:nvSpPr>
          <p:cNvPr id="6147" name="슬라이드 번호 개체 틀 4"/>
          <p:cNvSpPr>
            <a:spLocks noGrp="1"/>
          </p:cNvSpPr>
          <p:nvPr>
            <p:ph type="sldNum" sz="quarter" idx="16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fld id="{0EF6D4A2-48E8-4ED0-BBD3-BCC68EF7B4DD}" type="slidenum">
              <a:rPr lang="ko-KR" altLang="en-US" i="0">
                <a:solidFill>
                  <a:schemeClr val="tx1"/>
                </a:solidFill>
                <a:latin typeface="Calibri" pitchFamily="34" charset="0"/>
                <a:ea typeface="굴림" charset="-127"/>
              </a:rPr>
              <a:pPr eaLnBrk="1" hangingPunct="1"/>
              <a:t>2</a:t>
            </a:fld>
            <a:r>
              <a:rPr lang="en-US" altLang="ko-KR" i="0">
                <a:solidFill>
                  <a:schemeClr val="tx1"/>
                </a:solidFill>
                <a:latin typeface="Calibri" pitchFamily="34" charset="0"/>
                <a:ea typeface="굴림" charset="-127"/>
              </a:rPr>
              <a:t>/60</a:t>
            </a:r>
            <a:endParaRPr lang="ko-KR" altLang="en-US" i="0">
              <a:solidFill>
                <a:schemeClr val="tx1"/>
              </a:solidFill>
              <a:latin typeface="Calibri" pitchFamily="34" charset="0"/>
              <a:ea typeface="굴림" charset="-127"/>
            </a:endParaRP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5226927" y="5207109"/>
            <a:ext cx="1845403" cy="653733"/>
            <a:chOff x="3708" y="3359"/>
            <a:chExt cx="1057" cy="584"/>
          </a:xfrm>
          <a:noFill/>
        </p:grpSpPr>
        <p:sp>
          <p:nvSpPr>
            <p:cNvPr id="46" name="Text Box 9"/>
            <p:cNvSpPr txBox="1">
              <a:spLocks noChangeArrowheads="1"/>
            </p:cNvSpPr>
            <p:nvPr/>
          </p:nvSpPr>
          <p:spPr bwMode="auto">
            <a:xfrm>
              <a:off x="3708" y="3359"/>
              <a:ext cx="1057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ea typeface="굴림" pitchFamily="50" charset="-127"/>
                </a:rPr>
                <a:t>Simple Round Trip Coverage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ea typeface="굴림" pitchFamily="50" charset="-127"/>
                </a:rPr>
                <a:t>SRTC</a:t>
              </a:r>
            </a:p>
          </p:txBody>
        </p:sp>
        <p:sp>
          <p:nvSpPr>
            <p:cNvPr id="47" name="Line 10"/>
            <p:cNvSpPr>
              <a:spLocks noChangeShapeType="1"/>
            </p:cNvSpPr>
            <p:nvPr/>
          </p:nvSpPr>
          <p:spPr bwMode="auto">
            <a:xfrm>
              <a:off x="3785" y="3682"/>
              <a:ext cx="902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/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2956025" y="5510467"/>
            <a:ext cx="1262312" cy="653733"/>
            <a:chOff x="2332" y="3448"/>
            <a:chExt cx="801" cy="584"/>
          </a:xfrm>
          <a:noFill/>
        </p:grpSpPr>
        <p:sp>
          <p:nvSpPr>
            <p:cNvPr id="44" name="Text Box 20"/>
            <p:cNvSpPr txBox="1">
              <a:spLocks noChangeArrowheads="1"/>
            </p:cNvSpPr>
            <p:nvPr/>
          </p:nvSpPr>
          <p:spPr bwMode="auto">
            <a:xfrm>
              <a:off x="2332" y="3448"/>
              <a:ext cx="801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ea typeface="굴림" pitchFamily="50" charset="-127"/>
                </a:rPr>
                <a:t>Node Coverage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ea typeface="굴림" pitchFamily="50" charset="-127"/>
                </a:rPr>
                <a:t>NC</a:t>
              </a:r>
            </a:p>
          </p:txBody>
        </p:sp>
        <p:sp>
          <p:nvSpPr>
            <p:cNvPr id="45" name="Line 21"/>
            <p:cNvSpPr>
              <a:spLocks noChangeShapeType="1"/>
            </p:cNvSpPr>
            <p:nvPr/>
          </p:nvSpPr>
          <p:spPr bwMode="auto">
            <a:xfrm>
              <a:off x="2390" y="3771"/>
              <a:ext cx="684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/>
            </a:p>
          </p:txBody>
        </p:sp>
      </p:grp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2971784" y="4706735"/>
            <a:ext cx="1229218" cy="653733"/>
            <a:chOff x="2342" y="2730"/>
            <a:chExt cx="780" cy="584"/>
          </a:xfrm>
          <a:noFill/>
        </p:grpSpPr>
        <p:sp>
          <p:nvSpPr>
            <p:cNvPr id="42" name="Text Box 23"/>
            <p:cNvSpPr txBox="1">
              <a:spLocks noChangeArrowheads="1"/>
            </p:cNvSpPr>
            <p:nvPr/>
          </p:nvSpPr>
          <p:spPr bwMode="auto">
            <a:xfrm>
              <a:off x="2342" y="2730"/>
              <a:ext cx="780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ea typeface="굴림" pitchFamily="50" charset="-127"/>
                </a:rPr>
                <a:t>Edge Coverage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ea typeface="굴림" pitchFamily="50" charset="-127"/>
                </a:rPr>
                <a:t>EC</a:t>
              </a:r>
            </a:p>
          </p:txBody>
        </p:sp>
        <p:sp>
          <p:nvSpPr>
            <p:cNvPr id="43" name="Line 24"/>
            <p:cNvSpPr>
              <a:spLocks noChangeShapeType="1"/>
            </p:cNvSpPr>
            <p:nvPr/>
          </p:nvSpPr>
          <p:spPr bwMode="auto">
            <a:xfrm>
              <a:off x="2399" y="3053"/>
              <a:ext cx="665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/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2989119" y="3903002"/>
            <a:ext cx="1196124" cy="653733"/>
            <a:chOff x="2360" y="2012"/>
            <a:chExt cx="759" cy="584"/>
          </a:xfrm>
          <a:noFill/>
        </p:grpSpPr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2360" y="2012"/>
              <a:ext cx="759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ea typeface="굴림" pitchFamily="50" charset="-127"/>
                </a:rPr>
                <a:t>Edge-Pair Coverage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ea typeface="굴림" pitchFamily="50" charset="-127"/>
                </a:rPr>
                <a:t>EPC</a:t>
              </a:r>
            </a:p>
          </p:txBody>
        </p:sp>
        <p:sp>
          <p:nvSpPr>
            <p:cNvPr id="41" name="Line 27"/>
            <p:cNvSpPr>
              <a:spLocks noChangeShapeType="1"/>
            </p:cNvSpPr>
            <p:nvPr/>
          </p:nvSpPr>
          <p:spPr bwMode="auto">
            <a:xfrm>
              <a:off x="2415" y="2335"/>
              <a:ext cx="648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/>
            </a:p>
          </p:txBody>
        </p:sp>
      </p:grp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4199427" y="3099269"/>
            <a:ext cx="1720905" cy="653733"/>
            <a:chOff x="3153" y="1294"/>
            <a:chExt cx="1092" cy="584"/>
          </a:xfrm>
          <a:noFill/>
        </p:grpSpPr>
        <p:sp>
          <p:nvSpPr>
            <p:cNvPr id="38" name="Text Box 29"/>
            <p:cNvSpPr txBox="1">
              <a:spLocks noChangeArrowheads="1"/>
            </p:cNvSpPr>
            <p:nvPr/>
          </p:nvSpPr>
          <p:spPr bwMode="auto">
            <a:xfrm>
              <a:off x="3153" y="1294"/>
              <a:ext cx="1092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ea typeface="굴림" pitchFamily="50" charset="-127"/>
                </a:rPr>
                <a:t>Prime Path Coverage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ea typeface="굴림" pitchFamily="50" charset="-127"/>
                </a:rPr>
                <a:t>PPC</a:t>
              </a:r>
            </a:p>
          </p:txBody>
        </p:sp>
        <p:sp>
          <p:nvSpPr>
            <p:cNvPr id="39" name="Line 30"/>
            <p:cNvSpPr>
              <a:spLocks noChangeShapeType="1"/>
            </p:cNvSpPr>
            <p:nvPr/>
          </p:nvSpPr>
          <p:spPr bwMode="auto">
            <a:xfrm>
              <a:off x="3233" y="1599"/>
              <a:ext cx="931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/>
            </a:p>
          </p:txBody>
        </p:sp>
      </p:grpSp>
      <p:grpSp>
        <p:nvGrpSpPr>
          <p:cNvPr id="9" name="Group 39"/>
          <p:cNvGrpSpPr>
            <a:grpSpLocks/>
          </p:cNvGrpSpPr>
          <p:nvPr/>
        </p:nvGrpSpPr>
        <p:grpSpPr bwMode="auto">
          <a:xfrm>
            <a:off x="4193123" y="2295536"/>
            <a:ext cx="1731937" cy="653733"/>
            <a:chOff x="3145" y="576"/>
            <a:chExt cx="1099" cy="584"/>
          </a:xfrm>
          <a:noFill/>
        </p:grpSpPr>
        <p:sp>
          <p:nvSpPr>
            <p:cNvPr id="36" name="Text Box 32"/>
            <p:cNvSpPr txBox="1">
              <a:spLocks noChangeArrowheads="1"/>
            </p:cNvSpPr>
            <p:nvPr/>
          </p:nvSpPr>
          <p:spPr bwMode="auto">
            <a:xfrm>
              <a:off x="3145" y="576"/>
              <a:ext cx="1099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ea typeface="굴림" pitchFamily="50" charset="-127"/>
                </a:rPr>
                <a:t>Complete Path Coverage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ea typeface="굴림" pitchFamily="50" charset="-127"/>
                </a:rPr>
                <a:t>CPC</a:t>
              </a:r>
            </a:p>
          </p:txBody>
        </p:sp>
        <p:sp>
          <p:nvSpPr>
            <p:cNvPr id="37" name="Line 33"/>
            <p:cNvSpPr>
              <a:spLocks noChangeShapeType="1"/>
            </p:cNvSpPr>
            <p:nvPr/>
          </p:nvSpPr>
          <p:spPr bwMode="auto">
            <a:xfrm>
              <a:off x="3225" y="899"/>
              <a:ext cx="938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/>
            </a:p>
          </p:txBody>
        </p:sp>
      </p:grpSp>
      <p:grpSp>
        <p:nvGrpSpPr>
          <p:cNvPr id="10" name="Group 40"/>
          <p:cNvGrpSpPr>
            <a:grpSpLocks/>
          </p:cNvGrpSpPr>
          <p:nvPr/>
        </p:nvGrpSpPr>
        <p:grpSpPr bwMode="auto">
          <a:xfrm>
            <a:off x="5225351" y="4404495"/>
            <a:ext cx="1845403" cy="653733"/>
            <a:chOff x="3708" y="3359"/>
            <a:chExt cx="1057" cy="584"/>
          </a:xfrm>
          <a:noFill/>
        </p:grpSpPr>
        <p:sp>
          <p:nvSpPr>
            <p:cNvPr id="34" name="Text Box 41"/>
            <p:cNvSpPr txBox="1">
              <a:spLocks noChangeArrowheads="1"/>
            </p:cNvSpPr>
            <p:nvPr/>
          </p:nvSpPr>
          <p:spPr bwMode="auto">
            <a:xfrm>
              <a:off x="3708" y="3359"/>
              <a:ext cx="1057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ea typeface="굴림" pitchFamily="50" charset="-127"/>
                </a:rPr>
                <a:t>Complete Round Trip Coverage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ea typeface="굴림" pitchFamily="50" charset="-127"/>
                </a:rPr>
                <a:t>CRTC</a:t>
              </a:r>
            </a:p>
          </p:txBody>
        </p:sp>
        <p:sp>
          <p:nvSpPr>
            <p:cNvPr id="35" name="Line 42"/>
            <p:cNvSpPr>
              <a:spLocks noChangeShapeType="1"/>
            </p:cNvSpPr>
            <p:nvPr/>
          </p:nvSpPr>
          <p:spPr bwMode="auto">
            <a:xfrm>
              <a:off x="3785" y="3682"/>
              <a:ext cx="902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/>
            </a:p>
          </p:txBody>
        </p:sp>
      </p:grpSp>
      <p:grpSp>
        <p:nvGrpSpPr>
          <p:cNvPr id="11" name="Group 43"/>
          <p:cNvGrpSpPr>
            <a:grpSpLocks/>
          </p:cNvGrpSpPr>
          <p:nvPr/>
        </p:nvGrpSpPr>
        <p:grpSpPr bwMode="auto">
          <a:xfrm>
            <a:off x="593720" y="3601882"/>
            <a:ext cx="1533371" cy="653733"/>
            <a:chOff x="2360" y="2012"/>
            <a:chExt cx="759" cy="584"/>
          </a:xfrm>
          <a:noFill/>
        </p:grpSpPr>
        <p:sp>
          <p:nvSpPr>
            <p:cNvPr id="32" name="Text Box 44"/>
            <p:cNvSpPr txBox="1">
              <a:spLocks noChangeArrowheads="1"/>
            </p:cNvSpPr>
            <p:nvPr/>
          </p:nvSpPr>
          <p:spPr bwMode="auto">
            <a:xfrm>
              <a:off x="2360" y="2012"/>
              <a:ext cx="759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ea typeface="굴림" pitchFamily="50" charset="-127"/>
                </a:rPr>
                <a:t>All-DU-Paths Coverage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ea typeface="굴림" pitchFamily="50" charset="-127"/>
                </a:rPr>
                <a:t>ADUP</a:t>
              </a:r>
            </a:p>
          </p:txBody>
        </p:sp>
        <p:sp>
          <p:nvSpPr>
            <p:cNvPr id="33" name="Line 45"/>
            <p:cNvSpPr>
              <a:spLocks noChangeShapeType="1"/>
            </p:cNvSpPr>
            <p:nvPr/>
          </p:nvSpPr>
          <p:spPr bwMode="auto">
            <a:xfrm>
              <a:off x="2415" y="2335"/>
              <a:ext cx="648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/>
            </a:p>
          </p:txBody>
        </p:sp>
      </p:grpSp>
      <p:grpSp>
        <p:nvGrpSpPr>
          <p:cNvPr id="12" name="Group 46"/>
          <p:cNvGrpSpPr>
            <a:grpSpLocks/>
          </p:cNvGrpSpPr>
          <p:nvPr/>
        </p:nvGrpSpPr>
        <p:grpSpPr bwMode="auto">
          <a:xfrm>
            <a:off x="595296" y="4404495"/>
            <a:ext cx="1533371" cy="653733"/>
            <a:chOff x="2360" y="2012"/>
            <a:chExt cx="759" cy="584"/>
          </a:xfrm>
          <a:noFill/>
        </p:grpSpPr>
        <p:sp>
          <p:nvSpPr>
            <p:cNvPr id="30" name="Text Box 47"/>
            <p:cNvSpPr txBox="1">
              <a:spLocks noChangeArrowheads="1"/>
            </p:cNvSpPr>
            <p:nvPr/>
          </p:nvSpPr>
          <p:spPr bwMode="auto">
            <a:xfrm>
              <a:off x="2360" y="2012"/>
              <a:ext cx="759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ea typeface="굴림" pitchFamily="50" charset="-127"/>
                </a:rPr>
                <a:t>All-uses Coverage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ea typeface="굴림" pitchFamily="50" charset="-127"/>
                </a:rPr>
                <a:t>AUC</a:t>
              </a:r>
            </a:p>
          </p:txBody>
        </p:sp>
        <p:sp>
          <p:nvSpPr>
            <p:cNvPr id="31" name="Line 48"/>
            <p:cNvSpPr>
              <a:spLocks noChangeShapeType="1"/>
            </p:cNvSpPr>
            <p:nvPr/>
          </p:nvSpPr>
          <p:spPr bwMode="auto">
            <a:xfrm>
              <a:off x="2415" y="2308"/>
              <a:ext cx="648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/>
            </a:p>
          </p:txBody>
        </p:sp>
      </p:grpSp>
      <p:grpSp>
        <p:nvGrpSpPr>
          <p:cNvPr id="13" name="Group 49"/>
          <p:cNvGrpSpPr>
            <a:grpSpLocks/>
          </p:cNvGrpSpPr>
          <p:nvPr/>
        </p:nvGrpSpPr>
        <p:grpSpPr bwMode="auto">
          <a:xfrm>
            <a:off x="595296" y="5205989"/>
            <a:ext cx="1533371" cy="653733"/>
            <a:chOff x="2360" y="2012"/>
            <a:chExt cx="759" cy="584"/>
          </a:xfrm>
          <a:noFill/>
        </p:grpSpPr>
        <p:sp>
          <p:nvSpPr>
            <p:cNvPr id="28" name="Text Box 50"/>
            <p:cNvSpPr txBox="1">
              <a:spLocks noChangeArrowheads="1"/>
            </p:cNvSpPr>
            <p:nvPr/>
          </p:nvSpPr>
          <p:spPr bwMode="auto">
            <a:xfrm>
              <a:off x="2360" y="2012"/>
              <a:ext cx="759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ea typeface="굴림" pitchFamily="50" charset="-127"/>
                </a:rPr>
                <a:t>All-defs Coverage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ea typeface="굴림" pitchFamily="50" charset="-127"/>
                </a:rPr>
                <a:t>ADC</a:t>
              </a:r>
            </a:p>
          </p:txBody>
        </p:sp>
        <p:sp>
          <p:nvSpPr>
            <p:cNvPr id="29" name="Line 51"/>
            <p:cNvSpPr>
              <a:spLocks noChangeShapeType="1"/>
            </p:cNvSpPr>
            <p:nvPr/>
          </p:nvSpPr>
          <p:spPr bwMode="auto">
            <a:xfrm>
              <a:off x="2415" y="2335"/>
              <a:ext cx="648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/>
            </a:p>
          </p:txBody>
        </p:sp>
      </p:grpSp>
      <p:sp>
        <p:nvSpPr>
          <p:cNvPr id="6158" name="Line 53"/>
          <p:cNvSpPr>
            <a:spLocks noChangeShapeType="1"/>
          </p:cNvSpPr>
          <p:nvPr/>
        </p:nvSpPr>
        <p:spPr bwMode="auto">
          <a:xfrm>
            <a:off x="6148388" y="4978400"/>
            <a:ext cx="0" cy="22383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159" name="Line 54"/>
          <p:cNvSpPr>
            <a:spLocks noChangeShapeType="1"/>
          </p:cNvSpPr>
          <p:nvPr/>
        </p:nvSpPr>
        <p:spPr bwMode="auto">
          <a:xfrm>
            <a:off x="3586163" y="5276850"/>
            <a:ext cx="0" cy="22383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160" name="Line 55"/>
          <p:cNvSpPr>
            <a:spLocks noChangeShapeType="1"/>
          </p:cNvSpPr>
          <p:nvPr/>
        </p:nvSpPr>
        <p:spPr bwMode="auto">
          <a:xfrm>
            <a:off x="3586163" y="4476750"/>
            <a:ext cx="0" cy="22383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161" name="Line 56"/>
          <p:cNvSpPr>
            <a:spLocks noChangeShapeType="1"/>
          </p:cNvSpPr>
          <p:nvPr/>
        </p:nvSpPr>
        <p:spPr bwMode="auto">
          <a:xfrm>
            <a:off x="1360488" y="4178300"/>
            <a:ext cx="0" cy="22383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162" name="Line 57"/>
          <p:cNvSpPr>
            <a:spLocks noChangeShapeType="1"/>
          </p:cNvSpPr>
          <p:nvPr/>
        </p:nvSpPr>
        <p:spPr bwMode="auto">
          <a:xfrm>
            <a:off x="5057775" y="2868613"/>
            <a:ext cx="0" cy="22383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163" name="Line 58"/>
          <p:cNvSpPr>
            <a:spLocks noChangeShapeType="1"/>
          </p:cNvSpPr>
          <p:nvPr/>
        </p:nvSpPr>
        <p:spPr bwMode="auto">
          <a:xfrm>
            <a:off x="1360488" y="4973638"/>
            <a:ext cx="0" cy="22383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cxnSp>
        <p:nvCxnSpPr>
          <p:cNvPr id="6164" name="AutoShape 59"/>
          <p:cNvCxnSpPr>
            <a:cxnSpLocks noChangeShapeType="1"/>
          </p:cNvCxnSpPr>
          <p:nvPr/>
        </p:nvCxnSpPr>
        <p:spPr bwMode="auto">
          <a:xfrm rot="5400000" flipH="1" flipV="1">
            <a:off x="2409825" y="4025901"/>
            <a:ext cx="282575" cy="1619250"/>
          </a:xfrm>
          <a:prstGeom prst="curvedConnector5">
            <a:avLst>
              <a:gd name="adj1" fmla="val -56745"/>
              <a:gd name="adj2" fmla="val 50051"/>
              <a:gd name="adj3" fmla="val 157144"/>
            </a:avLst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5" name="AutoShape 64"/>
          <p:cNvCxnSpPr>
            <a:cxnSpLocks noChangeShapeType="1"/>
          </p:cNvCxnSpPr>
          <p:nvPr/>
        </p:nvCxnSpPr>
        <p:spPr bwMode="auto">
          <a:xfrm rot="16200000" flipV="1">
            <a:off x="3047206" y="2291557"/>
            <a:ext cx="66675" cy="2700338"/>
          </a:xfrm>
          <a:prstGeom prst="curvedConnector5">
            <a:avLst>
              <a:gd name="adj1" fmla="val -106667"/>
              <a:gd name="adj2" fmla="val 46556"/>
              <a:gd name="adj3" fmla="val 706667"/>
            </a:avLst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6" name="Line 66"/>
          <p:cNvSpPr>
            <a:spLocks noChangeShapeType="1"/>
          </p:cNvSpPr>
          <p:nvPr/>
        </p:nvSpPr>
        <p:spPr bwMode="auto">
          <a:xfrm flipH="1">
            <a:off x="3987800" y="3679825"/>
            <a:ext cx="638175" cy="2159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167" name="Line 68"/>
          <p:cNvSpPr>
            <a:spLocks noChangeShapeType="1"/>
          </p:cNvSpPr>
          <p:nvPr/>
        </p:nvSpPr>
        <p:spPr bwMode="auto">
          <a:xfrm>
            <a:off x="5522913" y="3679825"/>
            <a:ext cx="650875" cy="7175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168" name="Text Box 32"/>
          <p:cNvSpPr txBox="1">
            <a:spLocks noChangeArrowheads="1"/>
          </p:cNvSpPr>
          <p:nvPr/>
        </p:nvSpPr>
        <p:spPr bwMode="auto">
          <a:xfrm>
            <a:off x="4219575" y="1428750"/>
            <a:ext cx="1731963" cy="652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ko-KR" sz="1400">
                <a:solidFill>
                  <a:srgbClr val="000000"/>
                </a:solidFill>
                <a:ea typeface="굴림" charset="-127"/>
              </a:rPr>
              <a:t>Complete Value Coverage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ko-KR" sz="1400">
                <a:solidFill>
                  <a:srgbClr val="000000"/>
                </a:solidFill>
                <a:ea typeface="굴림" charset="-127"/>
              </a:rPr>
              <a:t>CVC</a:t>
            </a:r>
          </a:p>
        </p:txBody>
      </p:sp>
      <p:sp>
        <p:nvSpPr>
          <p:cNvPr id="6169" name="Line 33"/>
          <p:cNvSpPr>
            <a:spLocks noChangeShapeType="1"/>
          </p:cNvSpPr>
          <p:nvPr/>
        </p:nvSpPr>
        <p:spPr bwMode="auto">
          <a:xfrm>
            <a:off x="4325938" y="1785938"/>
            <a:ext cx="147796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170" name="Line 57"/>
          <p:cNvSpPr>
            <a:spLocks noChangeShapeType="1"/>
          </p:cNvSpPr>
          <p:nvPr/>
        </p:nvSpPr>
        <p:spPr bwMode="auto">
          <a:xfrm>
            <a:off x="5022850" y="2081213"/>
            <a:ext cx="0" cy="22383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171" name="TextBox 52"/>
          <p:cNvSpPr txBox="1">
            <a:spLocks noChangeArrowheads="1"/>
          </p:cNvSpPr>
          <p:nvPr/>
        </p:nvSpPr>
        <p:spPr bwMode="auto">
          <a:xfrm>
            <a:off x="6089650" y="1643063"/>
            <a:ext cx="2422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r>
              <a:rPr lang="en-US" altLang="ko-KR">
                <a:solidFill>
                  <a:srgbClr val="FF0000"/>
                </a:solidFill>
              </a:rPr>
              <a:t>(SW) Model checking</a:t>
            </a:r>
          </a:p>
        </p:txBody>
      </p:sp>
      <p:sp>
        <p:nvSpPr>
          <p:cNvPr id="6172" name="TextBox 53"/>
          <p:cNvSpPr txBox="1">
            <a:spLocks noChangeArrowheads="1"/>
          </p:cNvSpPr>
          <p:nvPr/>
        </p:nvSpPr>
        <p:spPr bwMode="auto">
          <a:xfrm>
            <a:off x="6143625" y="2416175"/>
            <a:ext cx="1860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r>
              <a:rPr lang="en-US" altLang="ko-KR">
                <a:solidFill>
                  <a:srgbClr val="FF0000"/>
                </a:solidFill>
              </a:rPr>
              <a:t>Concolic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2800"/>
              <a:t>Deadlocked Critical Section Example</a:t>
            </a:r>
          </a:p>
        </p:txBody>
      </p:sp>
      <p:sp>
        <p:nvSpPr>
          <p:cNvPr id="20483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fld id="{CABBAEC5-5ACA-46FA-8CD1-81E9B8932AEA}" type="slidenum">
              <a:rPr lang="ko-KR" altLang="en-US" i="0">
                <a:solidFill>
                  <a:schemeClr val="tx1"/>
                </a:solidFill>
                <a:ea typeface="굴림" charset="-127"/>
              </a:rPr>
              <a:pPr eaLnBrk="1" hangingPunct="1"/>
              <a:t>20</a:t>
            </a:fld>
            <a:endParaRPr lang="en-US" altLang="ko-KR" i="0">
              <a:solidFill>
                <a:schemeClr val="tx1"/>
              </a:solidFill>
              <a:ea typeface="굴림" charset="-127"/>
            </a:endParaRP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107950" y="1157288"/>
            <a:ext cx="5183188" cy="440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l" defTabSz="762000"/>
            <a:r>
              <a:rPr lang="en-US" altLang="ko-KR" sz="2000" i="0"/>
              <a:t>bool lock;</a:t>
            </a:r>
          </a:p>
          <a:p>
            <a:pPr algn="l" defTabSz="762000"/>
            <a:r>
              <a:rPr lang="en-US" altLang="ko-KR" sz="2000" i="0"/>
              <a:t>byte cnt;</a:t>
            </a:r>
          </a:p>
          <a:p>
            <a:pPr algn="l" defTabSz="762000"/>
            <a:endParaRPr lang="en-US" altLang="ko-KR" sz="2000" i="0"/>
          </a:p>
          <a:p>
            <a:pPr algn="l" defTabSz="762000"/>
            <a:r>
              <a:rPr lang="en-US" altLang="ko-KR" sz="2000" i="0"/>
              <a:t>active[2] proctype P() {</a:t>
            </a:r>
          </a:p>
          <a:p>
            <a:pPr algn="l" defTabSz="762000"/>
            <a:r>
              <a:rPr lang="en-US" altLang="ko-KR" sz="2000" i="0"/>
              <a:t>        </a:t>
            </a:r>
            <a:r>
              <a:rPr lang="en-US" altLang="ko-KR" sz="2000" i="0">
                <a:solidFill>
                  <a:schemeClr val="tx1"/>
                </a:solidFill>
              </a:rPr>
              <a:t>atomic{ !</a:t>
            </a:r>
            <a:r>
              <a:rPr lang="en-US" altLang="ko-KR" sz="2000" i="0"/>
              <a:t>lock -&gt; lock</a:t>
            </a:r>
            <a:r>
              <a:rPr lang="en-US" altLang="ko-KR" sz="2000" i="0">
                <a:solidFill>
                  <a:srgbClr val="FF3300"/>
                </a:solidFill>
              </a:rPr>
              <a:t>==</a:t>
            </a:r>
            <a:r>
              <a:rPr lang="en-US" altLang="ko-KR" sz="2000" i="0"/>
              <a:t>true</a:t>
            </a:r>
            <a:r>
              <a:rPr lang="en-US" altLang="ko-KR" sz="2000" i="0">
                <a:solidFill>
                  <a:schemeClr val="tx1"/>
                </a:solidFill>
              </a:rPr>
              <a:t>;}</a:t>
            </a:r>
          </a:p>
          <a:p>
            <a:pPr algn="l" defTabSz="762000"/>
            <a:r>
              <a:rPr lang="en-US" altLang="ko-KR" sz="2000" i="0"/>
              <a:t>        cnt=cnt+1;</a:t>
            </a:r>
          </a:p>
          <a:p>
            <a:pPr algn="l" defTabSz="762000"/>
            <a:r>
              <a:rPr lang="en-US" altLang="ko-KR" sz="2000" i="0"/>
              <a:t>        printf("%d is in the crt sec!\n",_pid);</a:t>
            </a:r>
          </a:p>
          <a:p>
            <a:pPr algn="l" defTabSz="762000"/>
            <a:r>
              <a:rPr lang="en-US" altLang="ko-KR" sz="2000" i="0"/>
              <a:t>        cnt=cnt-1;</a:t>
            </a:r>
          </a:p>
          <a:p>
            <a:pPr algn="l" defTabSz="762000"/>
            <a:r>
              <a:rPr lang="en-US" altLang="ko-KR" sz="2000" i="0"/>
              <a:t>        lock=false;</a:t>
            </a:r>
          </a:p>
          <a:p>
            <a:pPr algn="l" defTabSz="762000"/>
            <a:r>
              <a:rPr lang="en-US" altLang="ko-KR" sz="2000" i="0"/>
              <a:t>}</a:t>
            </a:r>
          </a:p>
          <a:p>
            <a:pPr algn="l" defTabSz="762000"/>
            <a:endParaRPr lang="en-US" altLang="ko-KR" sz="2000" i="0"/>
          </a:p>
          <a:p>
            <a:pPr algn="l" defTabSz="762000"/>
            <a:r>
              <a:rPr lang="en-US" altLang="ko-KR" sz="2000" i="0"/>
              <a:t>active proctype Invariant() {</a:t>
            </a:r>
          </a:p>
          <a:p>
            <a:pPr algn="l" defTabSz="762000"/>
            <a:r>
              <a:rPr lang="en-US" altLang="ko-KR" sz="2000" i="0"/>
              <a:t>        assert(cnt &lt;= 1);</a:t>
            </a:r>
          </a:p>
          <a:p>
            <a:pPr algn="l" defTabSz="762000"/>
            <a:r>
              <a:rPr lang="en-US" altLang="ko-KR" sz="2000" i="0"/>
              <a:t>}</a:t>
            </a:r>
          </a:p>
        </p:txBody>
      </p:sp>
      <p:sp>
        <p:nvSpPr>
          <p:cNvPr id="408580" name="Rectangle 4"/>
          <p:cNvSpPr>
            <a:spLocks noChangeArrowheads="1"/>
          </p:cNvSpPr>
          <p:nvPr/>
        </p:nvSpPr>
        <p:spPr bwMode="auto">
          <a:xfrm>
            <a:off x="4211638" y="620713"/>
            <a:ext cx="5148262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[[root@moonzoo deadlocked]# a.out</a:t>
            </a:r>
          </a:p>
          <a:p>
            <a:pPr algn="l" defTabSz="762000"/>
            <a:r>
              <a:rPr lang="en-US" altLang="ko-KR" b="1" i="0">
                <a:solidFill>
                  <a:srgbClr val="FF3300"/>
                </a:solidFill>
              </a:rPr>
              <a:t>pan: invalid end state (at depth 3)</a:t>
            </a:r>
          </a:p>
          <a:p>
            <a:pPr algn="l" defTabSz="762000"/>
            <a:endParaRPr lang="en-US" altLang="ko-KR" i="0">
              <a:solidFill>
                <a:srgbClr val="FF3300"/>
              </a:solidFill>
            </a:endParaRP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(Spin Version 4.2.7 -- 23 June 2006)</a:t>
            </a: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Warning: Search not completed</a:t>
            </a: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        + Partial Order Reduction</a:t>
            </a:r>
          </a:p>
          <a:p>
            <a:pPr algn="l" defTabSz="762000"/>
            <a:endParaRPr lang="en-US" altLang="ko-KR" i="0">
              <a:solidFill>
                <a:schemeClr val="tx1"/>
              </a:solidFill>
            </a:endParaRP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Full statespace search for:</a:t>
            </a: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        never claim             - (none specified)</a:t>
            </a: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        assertion violations    +</a:t>
            </a: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        acceptance   cycles     - (not selected)</a:t>
            </a: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        </a:t>
            </a:r>
            <a:r>
              <a:rPr lang="en-US" altLang="ko-KR" b="1" i="0">
                <a:solidFill>
                  <a:srgbClr val="FF3300"/>
                </a:solidFill>
              </a:rPr>
              <a:t>invalid end states      +</a:t>
            </a:r>
          </a:p>
          <a:p>
            <a:pPr algn="l" defTabSz="762000"/>
            <a:endParaRPr lang="en-US" altLang="ko-KR" b="1" i="0">
              <a:solidFill>
                <a:srgbClr val="FF3300"/>
              </a:solidFill>
            </a:endParaRP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State-vector 36 byte, depth reached 4, errors: </a:t>
            </a:r>
            <a:r>
              <a:rPr lang="en-US" altLang="ko-KR" i="0">
                <a:solidFill>
                  <a:srgbClr val="FF3300"/>
                </a:solidFill>
              </a:rPr>
              <a:t>1</a:t>
            </a: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       5 states, stored</a:t>
            </a: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       0 states, matched</a:t>
            </a: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       5 transitions (= stored+matched)</a:t>
            </a: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       2 atomic steps</a:t>
            </a: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hash conflicts: 0 (resolved)</a:t>
            </a:r>
          </a:p>
          <a:p>
            <a:pPr algn="l" defTabSz="762000"/>
            <a:endParaRPr lang="en-US" altLang="ko-KR" i="0">
              <a:solidFill>
                <a:schemeClr val="tx1"/>
              </a:solidFill>
            </a:endParaRPr>
          </a:p>
          <a:p>
            <a:pPr algn="l" defTabSz="762000"/>
            <a:r>
              <a:rPr lang="en-US" altLang="ko-KR" i="0">
                <a:solidFill>
                  <a:schemeClr val="tx1"/>
                </a:solidFill>
              </a:rPr>
              <a:t>4.879   memory usage (Mbyte)</a:t>
            </a:r>
          </a:p>
          <a:p>
            <a:pPr algn="l" defTabSz="762000"/>
            <a:endParaRPr lang="en-US" altLang="ko-KR" i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858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2800"/>
              <a:t>Deadlocked Critical Section Example (cont.)</a:t>
            </a:r>
          </a:p>
        </p:txBody>
      </p:sp>
      <p:sp>
        <p:nvSpPr>
          <p:cNvPr id="21507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fld id="{5484C958-C7D4-46EF-8E24-0306A3EB5BD0}" type="slidenum">
              <a:rPr lang="ko-KR" altLang="en-US" i="0">
                <a:solidFill>
                  <a:schemeClr val="tx1"/>
                </a:solidFill>
                <a:ea typeface="굴림" charset="-127"/>
              </a:rPr>
              <a:pPr eaLnBrk="1" hangingPunct="1"/>
              <a:t>21</a:t>
            </a:fld>
            <a:endParaRPr lang="en-US" altLang="ko-KR" i="0">
              <a:solidFill>
                <a:schemeClr val="tx1"/>
              </a:solidFill>
              <a:ea typeface="굴림" charset="-127"/>
            </a:endParaRPr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755650" y="1052513"/>
            <a:ext cx="7866063" cy="501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l" defTabSz="762000"/>
            <a:r>
              <a:rPr lang="en-US" altLang="ko-KR" sz="2000" i="0">
                <a:solidFill>
                  <a:schemeClr val="tx1"/>
                </a:solidFill>
              </a:rPr>
              <a:t>[root@moonzoo deadlocked]# spin -t -p deadlocked_crit.pml</a:t>
            </a:r>
          </a:p>
          <a:p>
            <a:pPr algn="l" defTabSz="762000"/>
            <a:r>
              <a:rPr lang="en-US" altLang="ko-KR" sz="2000" i="0">
                <a:solidFill>
                  <a:schemeClr val="tx1"/>
                </a:solidFill>
              </a:rPr>
              <a:t>Starting P with pid 0</a:t>
            </a:r>
          </a:p>
          <a:p>
            <a:pPr algn="l" defTabSz="762000"/>
            <a:r>
              <a:rPr lang="en-US" altLang="ko-KR" sz="2000" i="0">
                <a:solidFill>
                  <a:schemeClr val="tx1"/>
                </a:solidFill>
              </a:rPr>
              <a:t>Starting P with pid 1</a:t>
            </a:r>
          </a:p>
          <a:p>
            <a:pPr algn="l" defTabSz="762000"/>
            <a:r>
              <a:rPr lang="en-US" altLang="ko-KR" sz="2000" i="0">
                <a:solidFill>
                  <a:schemeClr val="tx1"/>
                </a:solidFill>
              </a:rPr>
              <a:t>Starting Invariant with pid 2</a:t>
            </a:r>
          </a:p>
          <a:p>
            <a:pPr algn="l" defTabSz="762000"/>
            <a:r>
              <a:rPr lang="en-US" altLang="ko-KR" sz="2000" i="0">
                <a:solidFill>
                  <a:schemeClr val="tx1"/>
                </a:solidFill>
              </a:rPr>
              <a:t>  1:    proc  2 (Invariant) line  13 "deadlocked_crit.pml" (state 1)    [assert((cnt&lt;=1))]</a:t>
            </a:r>
          </a:p>
          <a:p>
            <a:pPr algn="l" defTabSz="762000"/>
            <a:r>
              <a:rPr lang="en-US" altLang="ko-KR" sz="2000" i="0">
                <a:solidFill>
                  <a:schemeClr val="tx1"/>
                </a:solidFill>
              </a:rPr>
              <a:t>  2: proc 2 terminates</a:t>
            </a:r>
          </a:p>
          <a:p>
            <a:pPr algn="l" defTabSz="762000"/>
            <a:r>
              <a:rPr lang="en-US" altLang="ko-KR" sz="2000" i="0">
                <a:solidFill>
                  <a:schemeClr val="tx1"/>
                </a:solidFill>
              </a:rPr>
              <a:t>  3:    proc  1 (P) line   5 "deadlocked_crit.pml" (state 1)    [(!(lock))]</a:t>
            </a:r>
          </a:p>
          <a:p>
            <a:pPr algn="l" defTabSz="762000"/>
            <a:r>
              <a:rPr lang="en-US" altLang="ko-KR" sz="2000" i="0">
                <a:solidFill>
                  <a:schemeClr val="tx1"/>
                </a:solidFill>
              </a:rPr>
              <a:t>  4:    proc  0 (P) line   5 "deadlocked_crit.pml" (state 1)    [(!(lock))]</a:t>
            </a:r>
          </a:p>
          <a:p>
            <a:pPr algn="l" defTabSz="762000"/>
            <a:r>
              <a:rPr lang="en-US" altLang="ko-KR" sz="2000" b="1" i="0">
                <a:solidFill>
                  <a:srgbClr val="FF3300"/>
                </a:solidFill>
              </a:rPr>
              <a:t>spin: trail ends after 4 steps</a:t>
            </a:r>
          </a:p>
          <a:p>
            <a:pPr algn="l" defTabSz="762000"/>
            <a:r>
              <a:rPr lang="en-US" altLang="ko-KR" sz="2000" i="0">
                <a:solidFill>
                  <a:schemeClr val="tx1"/>
                </a:solidFill>
              </a:rPr>
              <a:t>#processes: 2</a:t>
            </a:r>
          </a:p>
          <a:p>
            <a:pPr algn="l" defTabSz="762000"/>
            <a:r>
              <a:rPr lang="en-US" altLang="ko-KR" sz="2000" i="0">
                <a:solidFill>
                  <a:schemeClr val="tx1"/>
                </a:solidFill>
              </a:rPr>
              <a:t>                lock = 0</a:t>
            </a:r>
          </a:p>
          <a:p>
            <a:pPr algn="l" defTabSz="762000"/>
            <a:r>
              <a:rPr lang="en-US" altLang="ko-KR" sz="2000" i="0">
                <a:solidFill>
                  <a:schemeClr val="tx1"/>
                </a:solidFill>
              </a:rPr>
              <a:t>                cnt = 0</a:t>
            </a:r>
          </a:p>
          <a:p>
            <a:pPr algn="l" defTabSz="762000"/>
            <a:r>
              <a:rPr lang="en-US" altLang="ko-KR" sz="2000" i="0">
                <a:solidFill>
                  <a:schemeClr val="tx1"/>
                </a:solidFill>
              </a:rPr>
              <a:t>  4:    proc  1 (P) line   5 "deadlocked_crit.pml" (state 2)</a:t>
            </a:r>
          </a:p>
          <a:p>
            <a:pPr algn="l" defTabSz="762000"/>
            <a:r>
              <a:rPr lang="en-US" altLang="ko-KR" sz="2000" i="0">
                <a:solidFill>
                  <a:schemeClr val="tx1"/>
                </a:solidFill>
              </a:rPr>
              <a:t>  4:    proc  0 (P) line   5 "deadlocked_crit.pml" (state 2)</a:t>
            </a:r>
          </a:p>
          <a:p>
            <a:pPr algn="l" defTabSz="762000"/>
            <a:r>
              <a:rPr lang="en-US" altLang="ko-KR" sz="2000" i="0">
                <a:solidFill>
                  <a:schemeClr val="tx1"/>
                </a:solidFill>
              </a:rPr>
              <a:t>3 processes created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2800"/>
              <a:t>Communication Using Message Channels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95263" y="765175"/>
            <a:ext cx="8697912" cy="5184775"/>
          </a:xfrm>
        </p:spPr>
        <p:txBody>
          <a:bodyPr/>
          <a:lstStyle/>
          <a:p>
            <a:pPr eaLnBrk="1" hangingPunct="1"/>
            <a:r>
              <a:rPr lang="en-US" altLang="ko-KR" smtClean="0"/>
              <a:t>Spin provides communications through various types of message channels </a:t>
            </a:r>
          </a:p>
          <a:p>
            <a:pPr lvl="1" eaLnBrk="1" hangingPunct="1"/>
            <a:r>
              <a:rPr lang="en-US" altLang="ko-KR" smtClean="0"/>
              <a:t>Buffered or non-buffered (rendezvous comm.)</a:t>
            </a:r>
          </a:p>
          <a:p>
            <a:pPr lvl="1" eaLnBrk="1" hangingPunct="1"/>
            <a:r>
              <a:rPr lang="en-US" altLang="ko-KR" smtClean="0"/>
              <a:t>Various message types</a:t>
            </a:r>
          </a:p>
          <a:p>
            <a:pPr lvl="1" eaLnBrk="1" hangingPunct="1"/>
            <a:r>
              <a:rPr lang="en-US" altLang="ko-KR" smtClean="0"/>
              <a:t>Various message handling operators</a:t>
            </a:r>
          </a:p>
          <a:p>
            <a:pPr eaLnBrk="1" hangingPunct="1"/>
            <a:r>
              <a:rPr lang="en-US" altLang="ko-KR" smtClean="0"/>
              <a:t>Syntax</a:t>
            </a:r>
          </a:p>
          <a:p>
            <a:pPr lvl="1" eaLnBrk="1" hangingPunct="1"/>
            <a:r>
              <a:rPr lang="en-US" altLang="ko-KR" smtClean="0"/>
              <a:t>chan ch1 = [2] of { bit, byte};</a:t>
            </a:r>
          </a:p>
          <a:p>
            <a:pPr lvl="2" eaLnBrk="1" hangingPunct="1"/>
            <a:r>
              <a:rPr lang="en-US" altLang="ko-KR" smtClean="0"/>
              <a:t>ch1!0,10;ch1!1,20</a:t>
            </a:r>
          </a:p>
          <a:p>
            <a:pPr lvl="2" eaLnBrk="1" hangingPunct="1"/>
            <a:r>
              <a:rPr lang="en-US" altLang="ko-KR" smtClean="0"/>
              <a:t>ch1?b,bt;ch1?1,bt</a:t>
            </a:r>
          </a:p>
          <a:p>
            <a:pPr lvl="1" eaLnBrk="1" hangingPunct="1"/>
            <a:r>
              <a:rPr lang="en-US" altLang="ko-KR" smtClean="0"/>
              <a:t>chan ch2= [0] of {bit, byte}</a:t>
            </a:r>
          </a:p>
          <a:p>
            <a:pPr lvl="1" eaLnBrk="1" hangingPunct="1"/>
            <a:endParaRPr lang="ko-KR" altLang="en-US" smtClean="0"/>
          </a:p>
          <a:p>
            <a:pPr eaLnBrk="1" hangingPunct="1"/>
            <a:endParaRPr lang="en-US" altLang="ko-KR" smtClean="0"/>
          </a:p>
        </p:txBody>
      </p:sp>
      <p:sp>
        <p:nvSpPr>
          <p:cNvPr id="2355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fld id="{71B45CD8-43F4-4C9B-9192-D202C0E3EEB3}" type="slidenum">
              <a:rPr lang="ko-KR" altLang="en-US" i="0">
                <a:solidFill>
                  <a:schemeClr val="tx1"/>
                </a:solidFill>
                <a:ea typeface="굴림" charset="-127"/>
              </a:rPr>
              <a:pPr eaLnBrk="1" hangingPunct="1"/>
              <a:t>22</a:t>
            </a:fld>
            <a:endParaRPr lang="en-US" altLang="ko-KR" i="0">
              <a:solidFill>
                <a:schemeClr val="tx1"/>
              </a:solidFill>
              <a:ea typeface="굴림" charset="-127"/>
            </a:endParaRPr>
          </a:p>
        </p:txBody>
      </p:sp>
      <p:sp>
        <p:nvSpPr>
          <p:cNvPr id="23557" name="Line 11"/>
          <p:cNvSpPr>
            <a:spLocks noChangeShapeType="1"/>
          </p:cNvSpPr>
          <p:nvPr/>
        </p:nvSpPr>
        <p:spPr bwMode="auto">
          <a:xfrm>
            <a:off x="5146675" y="4940300"/>
            <a:ext cx="25209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ko-KR" altLang="en-US"/>
          </a:p>
        </p:txBody>
      </p:sp>
      <p:grpSp>
        <p:nvGrpSpPr>
          <p:cNvPr id="23558" name="Group 9"/>
          <p:cNvGrpSpPr>
            <a:grpSpLocks/>
          </p:cNvGrpSpPr>
          <p:nvPr/>
        </p:nvGrpSpPr>
        <p:grpSpPr bwMode="auto">
          <a:xfrm>
            <a:off x="5362575" y="4724400"/>
            <a:ext cx="2017713" cy="433388"/>
            <a:chOff x="3696" y="2840"/>
            <a:chExt cx="1271" cy="273"/>
          </a:xfrm>
        </p:grpSpPr>
        <p:sp>
          <p:nvSpPr>
            <p:cNvPr id="23560" name="Rectangle 4"/>
            <p:cNvSpPr>
              <a:spLocks noChangeArrowheads="1"/>
            </p:cNvSpPr>
            <p:nvPr/>
          </p:nvSpPr>
          <p:spPr bwMode="auto">
            <a:xfrm>
              <a:off x="3696" y="2840"/>
              <a:ext cx="1271" cy="273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23561" name="Line 5"/>
            <p:cNvSpPr>
              <a:spLocks noChangeShapeType="1"/>
            </p:cNvSpPr>
            <p:nvPr/>
          </p:nvSpPr>
          <p:spPr bwMode="auto">
            <a:xfrm>
              <a:off x="4305" y="2840"/>
              <a:ext cx="0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ko-KR" altLang="en-US"/>
            </a:p>
          </p:txBody>
        </p:sp>
      </p:grpSp>
      <p:sp>
        <p:nvSpPr>
          <p:cNvPr id="23559" name="Text Box 10"/>
          <p:cNvSpPr txBox="1">
            <a:spLocks noChangeArrowheads="1"/>
          </p:cNvSpPr>
          <p:nvPr/>
        </p:nvSpPr>
        <p:spPr bwMode="auto">
          <a:xfrm>
            <a:off x="3851275" y="4700588"/>
            <a:ext cx="5256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2400"/>
              <a:t>Sender     (1,20)  (0,10)    Receiver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2800"/>
              <a:t>Operations on Channels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400" b="1" smtClean="0"/>
              <a:t>Basic channel inquiry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b="1" smtClean="0">
                <a:latin typeface="Courier New" pitchFamily="49" charset="0"/>
              </a:rPr>
              <a:t>len(ch)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b="1" smtClean="0">
                <a:latin typeface="Courier New" pitchFamily="49" charset="0"/>
              </a:rPr>
              <a:t>empty(ch)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b="1" smtClean="0">
                <a:latin typeface="Courier New" pitchFamily="49" charset="0"/>
              </a:rPr>
              <a:t>full(ch)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b="1" smtClean="0">
                <a:latin typeface="Courier New" pitchFamily="49" charset="0"/>
              </a:rPr>
              <a:t>nempty(ch)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b="1" smtClean="0">
                <a:latin typeface="Courier New" pitchFamily="49" charset="0"/>
              </a:rPr>
              <a:t>nfull(ch)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400" b="1" smtClean="0"/>
              <a:t>Additional message passing operators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b="1" smtClean="0">
                <a:latin typeface="Courier New" pitchFamily="49" charset="0"/>
              </a:rPr>
              <a:t>ch?[x,y]: </a:t>
            </a:r>
            <a:r>
              <a:rPr lang="en-US" altLang="ko-KR" sz="2000" smtClean="0"/>
              <a:t>polling only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b="1" smtClean="0">
                <a:latin typeface="Courier New" pitchFamily="49" charset="0"/>
              </a:rPr>
              <a:t>ch?&lt;x,y&gt;: </a:t>
            </a:r>
            <a:r>
              <a:rPr lang="en-US" altLang="ko-KR" sz="2000" smtClean="0"/>
              <a:t>copy a message without removing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b="1" smtClean="0">
                <a:latin typeface="Courier New" pitchFamily="49" charset="0"/>
              </a:rPr>
              <a:t>ch!!x,y: </a:t>
            </a:r>
            <a:r>
              <a:rPr lang="en-US" altLang="ko-KR" sz="2000" smtClean="0"/>
              <a:t>sorted sending (increasing order)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b="1" smtClean="0">
                <a:latin typeface="Courier New" pitchFamily="49" charset="0"/>
              </a:rPr>
              <a:t>ch??5,y: </a:t>
            </a:r>
            <a:r>
              <a:rPr lang="en-US" altLang="ko-KR" sz="2000" smtClean="0"/>
              <a:t>random receiving</a:t>
            </a:r>
            <a:endParaRPr lang="ko-KR" altLang="en-US" sz="20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b="1" smtClean="0">
                <a:latin typeface="Courier New" pitchFamily="49" charset="0"/>
              </a:rPr>
              <a:t>ch?x(y) == ch?x,y </a:t>
            </a:r>
            <a:r>
              <a:rPr lang="en-US" altLang="ko-KR" sz="2000" smtClean="0"/>
              <a:t>(for user’s understandability)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400" smtClean="0"/>
              <a:t>Be careful to use these operators inside of expressions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smtClean="0"/>
              <a:t>They have side-effects, which spin may not allow</a:t>
            </a:r>
          </a:p>
          <a:p>
            <a:pPr eaLnBrk="1" hangingPunct="1">
              <a:lnSpc>
                <a:spcPct val="90000"/>
              </a:lnSpc>
            </a:pPr>
            <a:endParaRPr lang="en-US" altLang="ko-KR" sz="2400" b="1" smtClean="0">
              <a:latin typeface="Courier New" pitchFamily="49" charset="0"/>
            </a:endParaRPr>
          </a:p>
        </p:txBody>
      </p:sp>
      <p:sp>
        <p:nvSpPr>
          <p:cNvPr id="2458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fld id="{DFE671B5-7806-4BF0-B002-23A089483808}" type="slidenum">
              <a:rPr lang="ko-KR" altLang="en-US" i="0">
                <a:solidFill>
                  <a:schemeClr val="tx1"/>
                </a:solidFill>
                <a:ea typeface="굴림" charset="-127"/>
              </a:rPr>
              <a:pPr eaLnBrk="1" hangingPunct="1"/>
              <a:t>23</a:t>
            </a:fld>
            <a:endParaRPr lang="en-US" altLang="ko-KR" i="0">
              <a:solidFill>
                <a:schemeClr val="tx1"/>
              </a:solidFill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2875"/>
            <a:ext cx="9144000" cy="5492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2800"/>
              <a:t>Faulty Data Transfer Protocol </a:t>
            </a:r>
            <a:br>
              <a:rPr lang="en-US" altLang="ko-KR" sz="2800"/>
            </a:br>
            <a:r>
              <a:rPr lang="en-US" altLang="ko-KR" sz="2400"/>
              <a:t>(pg 27, data switch model proposed at 1981 at Bell labs)</a:t>
            </a:r>
          </a:p>
        </p:txBody>
      </p:sp>
      <p:sp>
        <p:nvSpPr>
          <p:cNvPr id="25603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fld id="{E8BBFCC5-1422-45A3-95C3-736B64EC1477}" type="slidenum">
              <a:rPr lang="ko-KR" altLang="en-US" i="0">
                <a:solidFill>
                  <a:schemeClr val="tx1"/>
                </a:solidFill>
                <a:ea typeface="굴림" charset="-127"/>
              </a:rPr>
              <a:pPr eaLnBrk="1" hangingPunct="1"/>
              <a:t>24</a:t>
            </a:fld>
            <a:endParaRPr lang="en-US" altLang="ko-KR" i="0">
              <a:solidFill>
                <a:schemeClr val="tx1"/>
              </a:solidFill>
              <a:ea typeface="굴림" charset="-127"/>
            </a:endParaRP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34925" y="676275"/>
            <a:ext cx="4679950" cy="598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l" eaLnBrk="1" hangingPunct="1"/>
            <a:r>
              <a:rPr lang="en-US" altLang="ko-KR" sz="1600" b="1">
                <a:solidFill>
                  <a:srgbClr val="FF3300"/>
                </a:solidFill>
              </a:rPr>
              <a:t>mtype</a:t>
            </a:r>
            <a:r>
              <a:rPr lang="en-US" altLang="ko-KR" sz="1600"/>
              <a:t>={ini,ack, dreq,data, shutup,quiet, dead}</a:t>
            </a:r>
          </a:p>
          <a:p>
            <a:pPr algn="l" eaLnBrk="1" hangingPunct="1"/>
            <a:r>
              <a:rPr lang="en-US" altLang="ko-KR" sz="1600"/>
              <a:t>chan M = [1] of {mtype};</a:t>
            </a:r>
          </a:p>
          <a:p>
            <a:pPr algn="l" eaLnBrk="1" hangingPunct="1"/>
            <a:r>
              <a:rPr lang="en-US" altLang="ko-KR" sz="1600"/>
              <a:t>chan W = [1] of {mtype};</a:t>
            </a:r>
          </a:p>
          <a:p>
            <a:pPr algn="l" eaLnBrk="1" hangingPunct="1"/>
            <a:endParaRPr lang="en-US" altLang="ko-KR" sz="1600"/>
          </a:p>
          <a:p>
            <a:pPr algn="l" eaLnBrk="1" hangingPunct="1"/>
            <a:r>
              <a:rPr lang="en-US" altLang="ko-KR" sz="1600"/>
              <a:t>active proctype Mproc() </a:t>
            </a:r>
          </a:p>
          <a:p>
            <a:pPr algn="l" eaLnBrk="1" hangingPunct="1"/>
            <a:r>
              <a:rPr lang="en-US" altLang="ko-KR" sz="1600"/>
              <a:t>{</a:t>
            </a:r>
          </a:p>
          <a:p>
            <a:pPr algn="l" eaLnBrk="1" hangingPunct="1"/>
            <a:r>
              <a:rPr lang="en-US" altLang="ko-KR" sz="1600"/>
              <a:t>	W!ini;	/* connection */</a:t>
            </a:r>
          </a:p>
          <a:p>
            <a:pPr algn="l" eaLnBrk="1" hangingPunct="1"/>
            <a:r>
              <a:rPr lang="en-US" altLang="ko-KR" sz="1600"/>
              <a:t>	M?ack;	/* handshake */</a:t>
            </a:r>
          </a:p>
          <a:p>
            <a:pPr algn="l" eaLnBrk="1" hangingPunct="1"/>
            <a:endParaRPr lang="en-US" altLang="ko-KR" sz="1600"/>
          </a:p>
          <a:p>
            <a:pPr algn="l" eaLnBrk="1" hangingPunct="1"/>
            <a:r>
              <a:rPr lang="en-US" altLang="ko-KR" sz="1600"/>
              <a:t>	</a:t>
            </a:r>
            <a:r>
              <a:rPr lang="en-US" altLang="ko-KR" sz="1600" b="1">
                <a:solidFill>
                  <a:srgbClr val="FF3300"/>
                </a:solidFill>
              </a:rPr>
              <a:t>timeout</a:t>
            </a:r>
            <a:r>
              <a:rPr lang="en-US" altLang="ko-KR" sz="1600"/>
              <a:t> -&gt;   /* wait */</a:t>
            </a:r>
          </a:p>
          <a:p>
            <a:pPr algn="l" eaLnBrk="1" hangingPunct="1"/>
            <a:r>
              <a:rPr lang="en-US" altLang="ko-KR" sz="1600"/>
              <a:t>	if	     /* two options: */</a:t>
            </a:r>
          </a:p>
          <a:p>
            <a:pPr algn="l" eaLnBrk="1" hangingPunct="1"/>
            <a:r>
              <a:rPr lang="en-US" altLang="ko-KR" sz="1600"/>
              <a:t>	:: W!shutup; /* start shutdown */</a:t>
            </a:r>
          </a:p>
          <a:p>
            <a:pPr algn="l" eaLnBrk="1" hangingPunct="1"/>
            <a:r>
              <a:rPr lang="en-US" altLang="ko-KR" sz="1600"/>
              <a:t>	:: W!dreq; /* or request data */</a:t>
            </a:r>
          </a:p>
          <a:p>
            <a:pPr algn="l" eaLnBrk="1" hangingPunct="1"/>
            <a:r>
              <a:rPr lang="en-US" altLang="ko-KR"/>
              <a:t>	  </a:t>
            </a:r>
            <a:r>
              <a:rPr lang="en-US" altLang="ko-KR" sz="1600"/>
              <a:t>   do</a:t>
            </a:r>
          </a:p>
          <a:p>
            <a:pPr algn="l" eaLnBrk="1" hangingPunct="1"/>
            <a:r>
              <a:rPr lang="en-US" altLang="ko-KR" sz="1600"/>
              <a:t>	    :: M?data -&gt; W!data			    :: M?data-&gt; W!shutup; 	</a:t>
            </a:r>
          </a:p>
          <a:p>
            <a:pPr algn="l" eaLnBrk="1" hangingPunct="1"/>
            <a:r>
              <a:rPr lang="en-US" altLang="ko-KR" sz="1600"/>
              <a:t>	       break</a:t>
            </a:r>
          </a:p>
          <a:p>
            <a:pPr algn="l" eaLnBrk="1" hangingPunct="1"/>
            <a:r>
              <a:rPr lang="en-US" altLang="ko-KR" sz="1600"/>
              <a:t>	   od</a:t>
            </a:r>
          </a:p>
          <a:p>
            <a:pPr algn="l" eaLnBrk="1" hangingPunct="1"/>
            <a:r>
              <a:rPr lang="en-US" altLang="ko-KR" sz="1600"/>
              <a:t>	fi;</a:t>
            </a:r>
          </a:p>
          <a:p>
            <a:pPr algn="l" eaLnBrk="1" hangingPunct="1"/>
            <a:r>
              <a:rPr lang="en-US" altLang="ko-KR" sz="1600"/>
              <a:t>	M?shutup;</a:t>
            </a:r>
          </a:p>
          <a:p>
            <a:pPr algn="l" eaLnBrk="1" hangingPunct="1"/>
            <a:r>
              <a:rPr lang="en-US" altLang="ko-KR" sz="1600"/>
              <a:t>	W!quiet;</a:t>
            </a:r>
          </a:p>
          <a:p>
            <a:pPr algn="l" eaLnBrk="1" hangingPunct="1"/>
            <a:r>
              <a:rPr lang="en-US" altLang="ko-KR" sz="1600"/>
              <a:t>	M?dead;</a:t>
            </a:r>
          </a:p>
          <a:p>
            <a:pPr algn="l" eaLnBrk="1" hangingPunct="1"/>
            <a:r>
              <a:rPr lang="en-US" altLang="ko-KR" sz="1600"/>
              <a:t>}</a:t>
            </a:r>
          </a:p>
          <a:p>
            <a:pPr algn="l" eaLnBrk="1" hangingPunct="1"/>
            <a:endParaRPr lang="en-US" altLang="ko-KR" sz="1600"/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4716463" y="1268413"/>
            <a:ext cx="4897437" cy="461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l" eaLnBrk="1" hangingPunct="1"/>
            <a:r>
              <a:rPr lang="en-US" altLang="ko-KR" sz="1600"/>
              <a:t>active proctype Wproc() {</a:t>
            </a:r>
          </a:p>
          <a:p>
            <a:pPr algn="l" eaLnBrk="1" hangingPunct="1"/>
            <a:r>
              <a:rPr lang="en-US" altLang="ko-KR" sz="1600"/>
              <a:t>	W?ini;		/* wait for ini*/</a:t>
            </a:r>
          </a:p>
          <a:p>
            <a:pPr algn="l" eaLnBrk="1" hangingPunct="1"/>
            <a:r>
              <a:rPr lang="en-US" altLang="ko-KR" sz="1600"/>
              <a:t>	M!ack;		/* acknowledge */</a:t>
            </a:r>
          </a:p>
          <a:p>
            <a:pPr algn="l" eaLnBrk="1" hangingPunct="1"/>
            <a:endParaRPr lang="en-US" altLang="ko-KR" sz="1600"/>
          </a:p>
          <a:p>
            <a:pPr algn="l" eaLnBrk="1" hangingPunct="1"/>
            <a:r>
              <a:rPr lang="en-US" altLang="ko-KR" sz="1600"/>
              <a:t>	do		/* 3 options: */</a:t>
            </a:r>
          </a:p>
          <a:p>
            <a:pPr algn="l" eaLnBrk="1" hangingPunct="1"/>
            <a:r>
              <a:rPr lang="en-US" altLang="ko-KR" sz="1600"/>
              <a:t>	:: W?dreq-&gt;	/* data requested */</a:t>
            </a:r>
          </a:p>
          <a:p>
            <a:pPr algn="l" eaLnBrk="1" hangingPunct="1"/>
            <a:r>
              <a:rPr lang="en-US" altLang="ko-KR" sz="1600"/>
              <a:t>		M!data 	/* send data */</a:t>
            </a:r>
          </a:p>
          <a:p>
            <a:pPr algn="l" eaLnBrk="1" hangingPunct="1"/>
            <a:r>
              <a:rPr lang="en-US" altLang="ko-KR" sz="1600"/>
              <a:t>	:: W?data-&gt;	/* receive data   */</a:t>
            </a:r>
          </a:p>
          <a:p>
            <a:pPr algn="l" eaLnBrk="1" hangingPunct="1"/>
            <a:r>
              <a:rPr lang="en-US" altLang="ko-KR" sz="1600"/>
              <a:t>		skip	/* no response */</a:t>
            </a:r>
          </a:p>
          <a:p>
            <a:pPr algn="l" eaLnBrk="1" hangingPunct="1"/>
            <a:r>
              <a:rPr lang="en-US" altLang="ko-KR" sz="1600"/>
              <a:t>	:: W?shutup-&gt;</a:t>
            </a:r>
          </a:p>
          <a:p>
            <a:pPr algn="l" eaLnBrk="1" hangingPunct="1"/>
            <a:r>
              <a:rPr lang="en-US" altLang="ko-KR" sz="1600"/>
              <a:t>		M!shutup; /* start shutdown*/</a:t>
            </a:r>
          </a:p>
          <a:p>
            <a:pPr algn="l" eaLnBrk="1" hangingPunct="1"/>
            <a:r>
              <a:rPr lang="en-US" altLang="ko-KR" sz="1600"/>
              <a:t>		break</a:t>
            </a:r>
          </a:p>
          <a:p>
            <a:pPr algn="l" eaLnBrk="1" hangingPunct="1"/>
            <a:r>
              <a:rPr lang="en-US" altLang="ko-KR" sz="1600"/>
              <a:t>	od;</a:t>
            </a:r>
          </a:p>
          <a:p>
            <a:pPr algn="l" eaLnBrk="1" hangingPunct="1"/>
            <a:r>
              <a:rPr lang="en-US" altLang="ko-KR" sz="1600"/>
              <a:t>	</a:t>
            </a:r>
          </a:p>
          <a:p>
            <a:pPr algn="l" eaLnBrk="1" hangingPunct="1"/>
            <a:r>
              <a:rPr lang="en-US" altLang="ko-KR" sz="1600"/>
              <a:t>	W?quiet;</a:t>
            </a:r>
          </a:p>
          <a:p>
            <a:pPr algn="l" eaLnBrk="1" hangingPunct="1"/>
            <a:r>
              <a:rPr lang="en-US" altLang="ko-KR" sz="1600"/>
              <a:t>	M!dead;</a:t>
            </a:r>
          </a:p>
          <a:p>
            <a:pPr algn="l" eaLnBrk="1" hangingPunct="1"/>
            <a:r>
              <a:rPr lang="en-US" altLang="ko-KR" sz="1600"/>
              <a:t>}</a:t>
            </a:r>
          </a:p>
          <a:p>
            <a:pPr algn="l" eaLnBrk="1" hangingPunct="1">
              <a:spcBef>
                <a:spcPct val="50000"/>
              </a:spcBef>
            </a:pPr>
            <a:endParaRPr lang="en-US" altLang="ko-KR" sz="1600"/>
          </a:p>
        </p:txBody>
      </p:sp>
      <p:sp>
        <p:nvSpPr>
          <p:cNvPr id="25606" name="Oval 5"/>
          <p:cNvSpPr>
            <a:spLocks noChangeArrowheads="1"/>
          </p:cNvSpPr>
          <p:nvPr/>
        </p:nvSpPr>
        <p:spPr bwMode="auto">
          <a:xfrm>
            <a:off x="2051050" y="5661025"/>
            <a:ext cx="1441450" cy="79216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defTabSz="762000"/>
            <a:r>
              <a:rPr lang="en-US" altLang="ko-KR" sz="2000">
                <a:latin typeface="Arial Black" pitchFamily="34" charset="0"/>
              </a:rPr>
              <a:t>Mproc</a:t>
            </a:r>
          </a:p>
        </p:txBody>
      </p:sp>
      <p:sp>
        <p:nvSpPr>
          <p:cNvPr id="25607" name="Oval 6"/>
          <p:cNvSpPr>
            <a:spLocks noChangeArrowheads="1"/>
          </p:cNvSpPr>
          <p:nvPr/>
        </p:nvSpPr>
        <p:spPr bwMode="auto">
          <a:xfrm>
            <a:off x="5219700" y="5675313"/>
            <a:ext cx="1441450" cy="79216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defTabSz="762000"/>
            <a:r>
              <a:rPr lang="en-US" altLang="ko-KR" sz="2000">
                <a:latin typeface="Arial Black" pitchFamily="34" charset="0"/>
              </a:rPr>
              <a:t>Wproc</a:t>
            </a:r>
          </a:p>
        </p:txBody>
      </p:sp>
      <p:sp>
        <p:nvSpPr>
          <p:cNvPr id="25608" name="Line 7"/>
          <p:cNvSpPr>
            <a:spLocks noChangeShapeType="1"/>
          </p:cNvSpPr>
          <p:nvPr/>
        </p:nvSpPr>
        <p:spPr bwMode="auto">
          <a:xfrm>
            <a:off x="3348038" y="5805488"/>
            <a:ext cx="2016125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25609" name="Text Box 8"/>
          <p:cNvSpPr txBox="1">
            <a:spLocks noChangeArrowheads="1"/>
          </p:cNvSpPr>
          <p:nvPr/>
        </p:nvSpPr>
        <p:spPr bwMode="auto">
          <a:xfrm>
            <a:off x="3635375" y="5386388"/>
            <a:ext cx="10652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r" eaLnBrk="1" hangingPunct="1"/>
            <a:r>
              <a:rPr lang="en-US" altLang="ko-KR" sz="1200">
                <a:latin typeface="Arial Black" pitchFamily="34" charset="0"/>
              </a:rPr>
              <a:t>Channel W</a:t>
            </a:r>
          </a:p>
        </p:txBody>
      </p:sp>
      <p:sp>
        <p:nvSpPr>
          <p:cNvPr id="25610" name="Line 9"/>
          <p:cNvSpPr>
            <a:spLocks noChangeShapeType="1"/>
          </p:cNvSpPr>
          <p:nvPr/>
        </p:nvSpPr>
        <p:spPr bwMode="auto">
          <a:xfrm flipH="1">
            <a:off x="3348038" y="6323013"/>
            <a:ext cx="2016125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25611" name="Text Box 10"/>
          <p:cNvSpPr txBox="1">
            <a:spLocks noChangeArrowheads="1"/>
          </p:cNvSpPr>
          <p:nvPr/>
        </p:nvSpPr>
        <p:spPr bwMode="auto">
          <a:xfrm flipH="1">
            <a:off x="3716338" y="6381750"/>
            <a:ext cx="10572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r" eaLnBrk="1" hangingPunct="1"/>
            <a:r>
              <a:rPr lang="en-US" altLang="ko-KR" sz="1200">
                <a:latin typeface="Arial Black" pitchFamily="34" charset="0"/>
              </a:rPr>
              <a:t>Channel M</a:t>
            </a:r>
          </a:p>
        </p:txBody>
      </p:sp>
      <p:sp>
        <p:nvSpPr>
          <p:cNvPr id="25612" name="Rectangle 11"/>
          <p:cNvSpPr>
            <a:spLocks noChangeArrowheads="1"/>
          </p:cNvSpPr>
          <p:nvPr/>
        </p:nvSpPr>
        <p:spPr bwMode="auto">
          <a:xfrm>
            <a:off x="3924300" y="5661025"/>
            <a:ext cx="647700" cy="215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5613" name="Rectangle 12"/>
          <p:cNvSpPr>
            <a:spLocks noChangeArrowheads="1"/>
          </p:cNvSpPr>
          <p:nvPr/>
        </p:nvSpPr>
        <p:spPr bwMode="auto">
          <a:xfrm>
            <a:off x="3924300" y="6165850"/>
            <a:ext cx="647700" cy="215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25614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425" y="1484313"/>
            <a:ext cx="1511300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2800"/>
              <a:t>The Sieve of Eratosthenes (pg 326)</a:t>
            </a:r>
          </a:p>
        </p:txBody>
      </p:sp>
      <p:sp>
        <p:nvSpPr>
          <p:cNvPr id="26627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fld id="{2D124044-02E2-4BDB-9846-8DE765C94E76}" type="slidenum">
              <a:rPr lang="ko-KR" altLang="en-US" i="0">
                <a:solidFill>
                  <a:schemeClr val="tx1"/>
                </a:solidFill>
                <a:ea typeface="굴림" charset="-127"/>
              </a:rPr>
              <a:pPr eaLnBrk="1" hangingPunct="1"/>
              <a:t>25</a:t>
            </a:fld>
            <a:endParaRPr lang="en-US" altLang="ko-KR" i="0">
              <a:solidFill>
                <a:schemeClr val="tx1"/>
              </a:solidFill>
              <a:ea typeface="굴림" charset="-127"/>
            </a:endParaRPr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34925" y="652463"/>
            <a:ext cx="4681538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l" defTabSz="762000"/>
            <a:r>
              <a:rPr lang="en-US" altLang="ko-KR" sz="1600" i="0"/>
              <a:t>/*</a:t>
            </a:r>
          </a:p>
          <a:p>
            <a:pPr algn="l" defTabSz="762000"/>
            <a:r>
              <a:rPr lang="en-US" altLang="ko-KR" sz="1600" i="0"/>
              <a:t>    The Sieve of Eratosthenes (c. 276-196 BC)</a:t>
            </a:r>
          </a:p>
          <a:p>
            <a:pPr algn="l" defTabSz="762000"/>
            <a:r>
              <a:rPr lang="en-US" altLang="ko-KR" sz="1600" i="0"/>
              <a:t>    Prints all prime numbers up to MAX</a:t>
            </a:r>
          </a:p>
          <a:p>
            <a:pPr algn="l" defTabSz="762000"/>
            <a:r>
              <a:rPr lang="en-US" altLang="ko-KR" sz="1600" i="0"/>
              <a:t>*/</a:t>
            </a:r>
          </a:p>
          <a:p>
            <a:pPr algn="l" defTabSz="762000"/>
            <a:r>
              <a:rPr lang="en-US" altLang="ko-KR" sz="1600" i="0"/>
              <a:t>#define MAX     25</a:t>
            </a:r>
          </a:p>
          <a:p>
            <a:pPr algn="l" defTabSz="762000"/>
            <a:r>
              <a:rPr lang="en-US" altLang="ko-KR" sz="1600" i="0"/>
              <a:t>mtype = { number, eof };</a:t>
            </a:r>
          </a:p>
          <a:p>
            <a:pPr algn="l" defTabSz="762000"/>
            <a:r>
              <a:rPr lang="en-US" altLang="ko-KR" sz="1600" i="0"/>
              <a:t>chan root = [0] of { mtype, int };</a:t>
            </a:r>
          </a:p>
          <a:p>
            <a:pPr algn="l" defTabSz="762000"/>
            <a:endParaRPr lang="en-US" altLang="ko-KR" sz="1600" i="0"/>
          </a:p>
          <a:p>
            <a:pPr algn="l" defTabSz="762000"/>
            <a:r>
              <a:rPr lang="en-US" altLang="ko-KR" sz="1600" i="0"/>
              <a:t>init</a:t>
            </a:r>
          </a:p>
          <a:p>
            <a:pPr algn="l" defTabSz="762000"/>
            <a:r>
              <a:rPr lang="en-US" altLang="ko-KR" sz="1600" i="0"/>
              <a:t>{       int n = 2;</a:t>
            </a:r>
          </a:p>
          <a:p>
            <a:pPr algn="l" defTabSz="762000"/>
            <a:endParaRPr lang="en-US" altLang="ko-KR" sz="1600" i="0"/>
          </a:p>
          <a:p>
            <a:pPr algn="l" defTabSz="762000"/>
            <a:r>
              <a:rPr lang="en-US" altLang="ko-KR" sz="1600" i="0"/>
              <a:t>        run sieve(root, n);</a:t>
            </a:r>
          </a:p>
          <a:p>
            <a:pPr algn="l" defTabSz="762000"/>
            <a:r>
              <a:rPr lang="en-US" altLang="ko-KR" sz="1600" i="0"/>
              <a:t>        do</a:t>
            </a:r>
          </a:p>
          <a:p>
            <a:pPr algn="l" defTabSz="762000"/>
            <a:r>
              <a:rPr lang="en-US" altLang="ko-KR" sz="1600" i="0"/>
              <a:t>        :: (n &lt;  MAX) -&gt; n++; root!number(n)</a:t>
            </a:r>
          </a:p>
          <a:p>
            <a:pPr algn="l" defTabSz="762000"/>
            <a:r>
              <a:rPr lang="en-US" altLang="ko-KR" sz="1600" i="0"/>
              <a:t>        :: (n &gt;= MAX) -&gt; root!eof(0); break</a:t>
            </a:r>
          </a:p>
          <a:p>
            <a:pPr algn="l" defTabSz="762000"/>
            <a:r>
              <a:rPr lang="en-US" altLang="ko-KR" sz="1600" i="0"/>
              <a:t>        od</a:t>
            </a:r>
          </a:p>
          <a:p>
            <a:pPr algn="l" defTabSz="762000"/>
            <a:r>
              <a:rPr lang="en-US" altLang="ko-KR" sz="1600" i="0"/>
              <a:t>}</a:t>
            </a:r>
          </a:p>
        </p:txBody>
      </p:sp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4356100" y="595313"/>
            <a:ext cx="4645025" cy="649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l" defTabSz="762000"/>
            <a:r>
              <a:rPr lang="en-US" altLang="ko-KR" sz="1600" i="0"/>
              <a:t>proctype sieve(chan c; int prime)</a:t>
            </a:r>
          </a:p>
          <a:p>
            <a:pPr algn="l" defTabSz="762000"/>
            <a:r>
              <a:rPr lang="en-US" altLang="ko-KR" sz="1600" i="0"/>
              <a:t>{       chan child = [0] of { mtype, int };</a:t>
            </a:r>
          </a:p>
          <a:p>
            <a:pPr algn="l" defTabSz="762000"/>
            <a:r>
              <a:rPr lang="en-US" altLang="ko-KR" sz="1600" i="0"/>
              <a:t>        bool haschild;  int n;</a:t>
            </a:r>
          </a:p>
          <a:p>
            <a:pPr algn="l" defTabSz="762000"/>
            <a:r>
              <a:rPr lang="en-US" altLang="ko-KR" sz="1600" i="0"/>
              <a:t>        printf("MSC: %d is prime\n", prime);</a:t>
            </a:r>
          </a:p>
          <a:p>
            <a:pPr algn="l" defTabSz="762000"/>
            <a:r>
              <a:rPr lang="en-US" altLang="ko-KR" sz="1600" i="0"/>
              <a:t>end: do</a:t>
            </a:r>
          </a:p>
          <a:p>
            <a:pPr algn="l" defTabSz="762000"/>
            <a:r>
              <a:rPr lang="en-US" altLang="ko-KR" sz="1600" i="0"/>
              <a:t>        :: c?number(n) -&gt;</a:t>
            </a:r>
          </a:p>
          <a:p>
            <a:pPr algn="l" defTabSz="762000"/>
            <a:r>
              <a:rPr lang="en-US" altLang="ko-KR" sz="1600" i="0"/>
              <a:t>                if</a:t>
            </a:r>
          </a:p>
          <a:p>
            <a:pPr algn="l" defTabSz="762000"/>
            <a:r>
              <a:rPr lang="en-US" altLang="ko-KR" sz="1600" i="0"/>
              <a:t>                :: (n%prime) == 0 -&gt;  printf("MSC: %d = %d*%d\n", n, prime, n/prime)</a:t>
            </a:r>
          </a:p>
          <a:p>
            <a:pPr algn="l" defTabSz="762000"/>
            <a:r>
              <a:rPr lang="en-US" altLang="ko-KR" sz="1600" i="0"/>
              <a:t>                :: else -&gt;</a:t>
            </a:r>
          </a:p>
          <a:p>
            <a:pPr algn="l" defTabSz="762000"/>
            <a:r>
              <a:rPr lang="en-US" altLang="ko-KR" sz="1600" i="0"/>
              <a:t>                        if</a:t>
            </a:r>
          </a:p>
          <a:p>
            <a:pPr algn="l" defTabSz="762000"/>
            <a:r>
              <a:rPr lang="en-US" altLang="ko-KR" sz="1600" i="0"/>
              <a:t>                        :: !haschild -&gt; /* new prime */</a:t>
            </a:r>
          </a:p>
          <a:p>
            <a:pPr algn="l" defTabSz="762000"/>
            <a:r>
              <a:rPr lang="en-US" altLang="ko-KR" sz="1600" i="0"/>
              <a:t>                                haschild = true;</a:t>
            </a:r>
          </a:p>
          <a:p>
            <a:pPr algn="l" defTabSz="762000"/>
            <a:r>
              <a:rPr lang="en-US" altLang="ko-KR" sz="1600" i="0"/>
              <a:t>                                </a:t>
            </a:r>
            <a:r>
              <a:rPr lang="en-US" altLang="ko-KR" sz="1600" b="1" i="0">
                <a:solidFill>
                  <a:srgbClr val="3333FF"/>
                </a:solidFill>
              </a:rPr>
              <a:t>run sieve(child, n);</a:t>
            </a:r>
          </a:p>
          <a:p>
            <a:pPr algn="l" defTabSz="762000"/>
            <a:r>
              <a:rPr lang="en-US" altLang="ko-KR" sz="1600" i="0"/>
              <a:t>                        :: else -&gt;</a:t>
            </a:r>
          </a:p>
          <a:p>
            <a:pPr algn="l" defTabSz="762000"/>
            <a:r>
              <a:rPr lang="en-US" altLang="ko-KR" sz="1600" i="0"/>
              <a:t>                                child!number(n)</a:t>
            </a:r>
          </a:p>
          <a:p>
            <a:pPr algn="l" defTabSz="762000"/>
            <a:r>
              <a:rPr lang="en-US" altLang="ko-KR" sz="1600" i="0"/>
              <a:t>                        fi;</a:t>
            </a:r>
          </a:p>
          <a:p>
            <a:pPr algn="l" defTabSz="762000"/>
            <a:r>
              <a:rPr lang="en-US" altLang="ko-KR" sz="1600" i="0"/>
              <a:t>                fi</a:t>
            </a:r>
          </a:p>
          <a:p>
            <a:pPr algn="l" defTabSz="762000"/>
            <a:r>
              <a:rPr lang="en-US" altLang="ko-KR" sz="1600" i="0"/>
              <a:t>        :: c?eof(0) -&gt; break</a:t>
            </a:r>
          </a:p>
          <a:p>
            <a:pPr algn="l" defTabSz="762000"/>
            <a:r>
              <a:rPr lang="en-US" altLang="ko-KR" sz="1600" i="0"/>
              <a:t>        od;</a:t>
            </a:r>
          </a:p>
          <a:p>
            <a:pPr algn="l" defTabSz="762000"/>
            <a:r>
              <a:rPr lang="en-US" altLang="ko-KR" sz="1600" i="0"/>
              <a:t>        if</a:t>
            </a:r>
          </a:p>
          <a:p>
            <a:pPr algn="l" defTabSz="762000"/>
            <a:r>
              <a:rPr lang="en-US" altLang="ko-KR" sz="1600" i="0"/>
              <a:t>        :: haschild -&gt;  child!eof(0)</a:t>
            </a:r>
          </a:p>
          <a:p>
            <a:pPr algn="l" defTabSz="762000"/>
            <a:r>
              <a:rPr lang="en-US" altLang="ko-KR" sz="1600" i="0"/>
              <a:t>        :: </a:t>
            </a:r>
            <a:r>
              <a:rPr lang="en-US" altLang="ko-KR" sz="1600" b="1" i="0">
                <a:solidFill>
                  <a:srgbClr val="FF3300"/>
                </a:solidFill>
              </a:rPr>
              <a:t>else</a:t>
            </a:r>
          </a:p>
          <a:p>
            <a:pPr algn="l" defTabSz="762000"/>
            <a:r>
              <a:rPr lang="en-US" altLang="ko-KR" sz="1600" i="0"/>
              <a:t>        fi</a:t>
            </a:r>
          </a:p>
          <a:p>
            <a:pPr algn="l" defTabSz="762000"/>
            <a:r>
              <a:rPr lang="en-US" altLang="ko-KR" sz="1600" i="0"/>
              <a:t>}</a:t>
            </a:r>
          </a:p>
          <a:p>
            <a:pPr algn="l" defTabSz="762000"/>
            <a:endParaRPr lang="en-US" altLang="ko-KR" sz="1600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Run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07504" y="548680"/>
            <a:ext cx="8568952" cy="5904656"/>
          </a:xfrm>
          <a:noFill/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altLang="ko-KR" sz="1600" dirty="0"/>
              <a:t>[</a:t>
            </a:r>
            <a:r>
              <a:rPr lang="en-US" altLang="ko-KR" sz="1600" dirty="0" err="1"/>
              <a:t>moonzoo@verifier</a:t>
            </a:r>
            <a:r>
              <a:rPr lang="en-US" altLang="ko-KR" sz="1600" dirty="0"/>
              <a:t> spin]$ spin sieve-of-</a:t>
            </a:r>
            <a:r>
              <a:rPr lang="en-US" altLang="ko-KR" sz="1600" dirty="0" err="1"/>
              <a:t>eratosthenes.pml</a:t>
            </a: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/>
              <a:t>          MSC: 2 is prime</a:t>
            </a:r>
          </a:p>
          <a:p>
            <a:pPr marL="0" indent="0">
              <a:buNone/>
            </a:pPr>
            <a:r>
              <a:rPr lang="en-US" altLang="ko-KR" sz="1600" dirty="0"/>
              <a:t>              MSC: 3 is prime</a:t>
            </a:r>
          </a:p>
          <a:p>
            <a:pPr marL="0" indent="0">
              <a:buNone/>
            </a:pPr>
            <a:r>
              <a:rPr lang="en-US" altLang="ko-KR" sz="1600" dirty="0"/>
              <a:t>          MSC: 4 = 2*2</a:t>
            </a:r>
          </a:p>
          <a:p>
            <a:pPr marL="0" indent="0">
              <a:buNone/>
            </a:pPr>
            <a:r>
              <a:rPr lang="en-US" altLang="ko-KR" sz="1600" dirty="0"/>
              <a:t>                  MSC: 5 is prime</a:t>
            </a:r>
          </a:p>
          <a:p>
            <a:pPr marL="0" indent="0">
              <a:buNone/>
            </a:pPr>
            <a:r>
              <a:rPr lang="en-US" altLang="ko-KR" sz="1600" dirty="0"/>
              <a:t>          MSC: 6 = 2*3</a:t>
            </a:r>
          </a:p>
          <a:p>
            <a:pPr marL="0" indent="0">
              <a:buNone/>
            </a:pPr>
            <a:r>
              <a:rPr lang="en-US" altLang="ko-KR" sz="1600" dirty="0"/>
              <a:t>          MSC: 8 = 2*4</a:t>
            </a:r>
          </a:p>
          <a:p>
            <a:pPr marL="0" indent="0">
              <a:buNone/>
            </a:pPr>
            <a:r>
              <a:rPr lang="en-US" altLang="ko-KR" sz="1600" dirty="0"/>
              <a:t>                      MSC: 7 is prime</a:t>
            </a:r>
          </a:p>
          <a:p>
            <a:pPr marL="0" indent="0">
              <a:buNone/>
            </a:pPr>
            <a:r>
              <a:rPr lang="en-US" altLang="ko-KR" sz="1600" dirty="0"/>
              <a:t>              MSC: 9 = 3*3</a:t>
            </a:r>
          </a:p>
          <a:p>
            <a:pPr marL="0" indent="0">
              <a:buNone/>
            </a:pPr>
            <a:r>
              <a:rPr lang="en-US" altLang="ko-KR" sz="1600" dirty="0"/>
              <a:t>          MSC: 10 = 2*5</a:t>
            </a:r>
          </a:p>
          <a:p>
            <a:pPr marL="0" indent="0">
              <a:buNone/>
            </a:pPr>
            <a:r>
              <a:rPr lang="en-US" altLang="ko-KR" sz="1600" dirty="0"/>
              <a:t>          MSC: 12 = 2*6</a:t>
            </a:r>
          </a:p>
          <a:p>
            <a:pPr marL="0" indent="0">
              <a:buNone/>
            </a:pPr>
            <a:r>
              <a:rPr lang="en-US" altLang="ko-KR" sz="1600" dirty="0"/>
              <a:t>          MSC: 14 = 2*7</a:t>
            </a:r>
          </a:p>
          <a:p>
            <a:pPr marL="0" indent="0">
              <a:buNone/>
            </a:pPr>
            <a:r>
              <a:rPr lang="en-US" altLang="ko-KR" sz="1600" dirty="0"/>
              <a:t>                          MSC: 11 is prime</a:t>
            </a:r>
          </a:p>
          <a:p>
            <a:pPr marL="0" indent="0">
              <a:buNone/>
            </a:pPr>
            <a:r>
              <a:rPr lang="en-US" altLang="ko-KR" sz="1600" dirty="0"/>
              <a:t>              MSC: 15 = 3*5</a:t>
            </a:r>
          </a:p>
          <a:p>
            <a:pPr marL="0" indent="0">
              <a:buNone/>
            </a:pPr>
            <a:r>
              <a:rPr lang="en-US" altLang="ko-KR" sz="1600" dirty="0"/>
              <a:t>                              MSC: 13 is prime</a:t>
            </a:r>
          </a:p>
          <a:p>
            <a:pPr marL="0" indent="0">
              <a:buNone/>
            </a:pPr>
            <a:r>
              <a:rPr lang="en-US" altLang="ko-KR" sz="1600" dirty="0"/>
              <a:t>          MSC: 16 = 2*8</a:t>
            </a:r>
          </a:p>
          <a:p>
            <a:pPr marL="0" indent="0">
              <a:buNone/>
            </a:pPr>
            <a:r>
              <a:rPr lang="en-US" altLang="ko-KR" sz="1600" dirty="0"/>
              <a:t>          MSC: 18 = 2*9</a:t>
            </a:r>
          </a:p>
          <a:p>
            <a:pPr marL="0" indent="0">
              <a:buNone/>
            </a:pPr>
            <a:r>
              <a:rPr lang="en-US" altLang="ko-KR" sz="1600" dirty="0"/>
              <a:t>          MSC: 20 = 2*10</a:t>
            </a:r>
          </a:p>
          <a:p>
            <a:pPr marL="0" indent="0">
              <a:buNone/>
            </a:pP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473DEA-96F9-4AA2-BAEA-3ADE765504CC}" type="slidenum">
              <a:rPr lang="ko-KR" altLang="en-US" smtClean="0"/>
              <a:pPr>
                <a:defRPr/>
              </a:pPr>
              <a:t>26</a:t>
            </a:fld>
            <a:endParaRPr lang="en-US" altLang="ko-KR"/>
          </a:p>
        </p:txBody>
      </p:sp>
      <p:grpSp>
        <p:nvGrpSpPr>
          <p:cNvPr id="18" name="그룹 17"/>
          <p:cNvGrpSpPr/>
          <p:nvPr/>
        </p:nvGrpSpPr>
        <p:grpSpPr>
          <a:xfrm>
            <a:off x="403456" y="827420"/>
            <a:ext cx="312907" cy="5121860"/>
            <a:chOff x="403456" y="827420"/>
            <a:chExt cx="312907" cy="5121860"/>
          </a:xfrm>
        </p:grpSpPr>
        <p:cxnSp>
          <p:nvCxnSpPr>
            <p:cNvPr id="6" name="직선 연결선 5"/>
            <p:cNvCxnSpPr/>
            <p:nvPr/>
          </p:nvCxnSpPr>
          <p:spPr bwMode="auto">
            <a:xfrm>
              <a:off x="683568" y="908720"/>
              <a:ext cx="0" cy="5040560"/>
            </a:xfrm>
            <a:prstGeom prst="lin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" name="TextBox 7"/>
            <p:cNvSpPr txBox="1"/>
            <p:nvPr/>
          </p:nvSpPr>
          <p:spPr>
            <a:xfrm>
              <a:off x="403456" y="827420"/>
              <a:ext cx="3129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>
                  <a:solidFill>
                    <a:srgbClr val="FF0000"/>
                  </a:solidFill>
                </a:rPr>
                <a:t>2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그룹 18"/>
          <p:cNvGrpSpPr/>
          <p:nvPr/>
        </p:nvGrpSpPr>
        <p:grpSpPr>
          <a:xfrm>
            <a:off x="730701" y="1115452"/>
            <a:ext cx="312907" cy="4833828"/>
            <a:chOff x="730701" y="1115452"/>
            <a:chExt cx="312907" cy="4833828"/>
          </a:xfrm>
        </p:grpSpPr>
        <p:cxnSp>
          <p:nvCxnSpPr>
            <p:cNvPr id="7" name="직선 연결선 6"/>
            <p:cNvCxnSpPr/>
            <p:nvPr/>
          </p:nvCxnSpPr>
          <p:spPr bwMode="auto">
            <a:xfrm>
              <a:off x="971600" y="1196752"/>
              <a:ext cx="0" cy="4752528"/>
            </a:xfrm>
            <a:prstGeom prst="line">
              <a:avLst/>
            </a:prstGeom>
            <a:noFill/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730701" y="1115452"/>
              <a:ext cx="3129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>
                  <a:solidFill>
                    <a:srgbClr val="008000"/>
                  </a:solidFill>
                </a:rPr>
                <a:t>3</a:t>
              </a:r>
              <a:endParaRPr lang="ko-KR" alt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20" name="그룹 19"/>
          <p:cNvGrpSpPr/>
          <p:nvPr/>
        </p:nvGrpSpPr>
        <p:grpSpPr>
          <a:xfrm>
            <a:off x="946725" y="1691516"/>
            <a:ext cx="312907" cy="4257764"/>
            <a:chOff x="946725" y="1691516"/>
            <a:chExt cx="312907" cy="4257764"/>
          </a:xfrm>
        </p:grpSpPr>
        <p:cxnSp>
          <p:nvCxnSpPr>
            <p:cNvPr id="10" name="직선 연결선 9"/>
            <p:cNvCxnSpPr/>
            <p:nvPr/>
          </p:nvCxnSpPr>
          <p:spPr bwMode="auto">
            <a:xfrm>
              <a:off x="1187624" y="1772816"/>
              <a:ext cx="0" cy="417646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946725" y="1691516"/>
              <a:ext cx="3129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>
                  <a:solidFill>
                    <a:schemeClr val="tx1"/>
                  </a:solidFill>
                </a:rPr>
                <a:t>5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그룹 20"/>
          <p:cNvGrpSpPr/>
          <p:nvPr/>
        </p:nvGrpSpPr>
        <p:grpSpPr>
          <a:xfrm>
            <a:off x="1186117" y="2564904"/>
            <a:ext cx="312907" cy="3384376"/>
            <a:chOff x="1186117" y="2564904"/>
            <a:chExt cx="312907" cy="3384376"/>
          </a:xfrm>
        </p:grpSpPr>
        <p:cxnSp>
          <p:nvCxnSpPr>
            <p:cNvPr id="12" name="직선 연결선 11"/>
            <p:cNvCxnSpPr/>
            <p:nvPr/>
          </p:nvCxnSpPr>
          <p:spPr bwMode="auto">
            <a:xfrm>
              <a:off x="1427016" y="2646204"/>
              <a:ext cx="0" cy="3303076"/>
            </a:xfrm>
            <a:prstGeom prst="line">
              <a:avLst/>
            </a:prstGeom>
            <a:noFill/>
            <a:ln w="9525" cap="flat" cmpd="sng" algn="ctr">
              <a:solidFill>
                <a:srgbClr val="3333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1186117" y="2564904"/>
              <a:ext cx="3129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>
                  <a:solidFill>
                    <a:srgbClr val="3333FF"/>
                  </a:solidFill>
                </a:rPr>
                <a:t>7</a:t>
              </a:r>
              <a:endParaRPr lang="ko-KR" altLang="en-US" dirty="0">
                <a:solidFill>
                  <a:srgbClr val="3333FF"/>
                </a:solidFill>
              </a:endParaRP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1323213" y="4005064"/>
            <a:ext cx="424027" cy="1944216"/>
            <a:chOff x="347896" y="827420"/>
            <a:chExt cx="424027" cy="5121860"/>
          </a:xfrm>
        </p:grpSpPr>
        <p:cxnSp>
          <p:nvCxnSpPr>
            <p:cNvPr id="23" name="직선 연결선 22"/>
            <p:cNvCxnSpPr/>
            <p:nvPr/>
          </p:nvCxnSpPr>
          <p:spPr bwMode="auto">
            <a:xfrm>
              <a:off x="683568" y="908720"/>
              <a:ext cx="0" cy="5040560"/>
            </a:xfrm>
            <a:prstGeom prst="lin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TextBox 23"/>
            <p:cNvSpPr txBox="1"/>
            <p:nvPr/>
          </p:nvSpPr>
          <p:spPr>
            <a:xfrm>
              <a:off x="347896" y="827420"/>
              <a:ext cx="4240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>
                  <a:solidFill>
                    <a:srgbClr val="FF0000"/>
                  </a:solidFill>
                </a:rPr>
                <a:t>11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5" name="그룹 24"/>
          <p:cNvGrpSpPr/>
          <p:nvPr/>
        </p:nvGrpSpPr>
        <p:grpSpPr>
          <a:xfrm>
            <a:off x="1602685" y="4653136"/>
            <a:ext cx="441147" cy="1296144"/>
            <a:chOff x="666581" y="1115452"/>
            <a:chExt cx="441147" cy="4833828"/>
          </a:xfrm>
        </p:grpSpPr>
        <p:cxnSp>
          <p:nvCxnSpPr>
            <p:cNvPr id="26" name="직선 연결선 25"/>
            <p:cNvCxnSpPr/>
            <p:nvPr/>
          </p:nvCxnSpPr>
          <p:spPr bwMode="auto">
            <a:xfrm>
              <a:off x="971600" y="1196752"/>
              <a:ext cx="0" cy="4752528"/>
            </a:xfrm>
            <a:prstGeom prst="line">
              <a:avLst/>
            </a:prstGeom>
            <a:noFill/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666581" y="1115452"/>
              <a:ext cx="4411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>
                  <a:solidFill>
                    <a:srgbClr val="008000"/>
                  </a:solidFill>
                </a:rPr>
                <a:t>13</a:t>
              </a:r>
              <a:endParaRPr lang="ko-KR" altLang="en-US" dirty="0">
                <a:solidFill>
                  <a:srgbClr val="008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888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42875"/>
            <a:ext cx="9144000" cy="7143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2800" dirty="0" smtClean="0"/>
              <a:t>Model Checker Analyzes All Possible Scheduling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836613"/>
            <a:ext cx="3816350" cy="1944687"/>
          </a:xfrm>
        </p:spPr>
        <p:txBody>
          <a:bodyPr/>
          <a:lstStyle/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ko-KR" sz="2000" smtClean="0"/>
              <a:t>active type A() {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ko-KR" sz="2000" smtClean="0"/>
              <a:t>byte x;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ko-KR" sz="2000" smtClean="0"/>
              <a:t>again: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ko-KR" sz="2000" smtClean="0"/>
              <a:t>	x++;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ko-KR" sz="2000" smtClean="0"/>
              <a:t>    goto again;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ko-KR" sz="2000" smtClean="0"/>
              <a:t>}</a:t>
            </a:r>
          </a:p>
        </p:txBody>
      </p:sp>
      <p:sp>
        <p:nvSpPr>
          <p:cNvPr id="7172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7643813" y="6356350"/>
            <a:ext cx="104298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fld id="{4BB3206E-6977-4828-A81D-73A1CDB18620}" type="slidenum">
              <a:rPr lang="en-US" altLang="ko-KR" i="0">
                <a:solidFill>
                  <a:schemeClr val="tx1"/>
                </a:solidFill>
                <a:ea typeface="굴림" charset="-127"/>
              </a:rPr>
              <a:pPr eaLnBrk="1" hangingPunct="1"/>
              <a:t>3</a:t>
            </a:fld>
            <a:endParaRPr lang="en-US" altLang="ko-KR" i="0">
              <a:solidFill>
                <a:schemeClr val="tx1"/>
              </a:solidFill>
              <a:ea typeface="굴림" charset="-127"/>
            </a:endParaRPr>
          </a:p>
        </p:txBody>
      </p:sp>
      <p:sp>
        <p:nvSpPr>
          <p:cNvPr id="7173" name="Oval 4"/>
          <p:cNvSpPr>
            <a:spLocks noChangeArrowheads="1"/>
          </p:cNvSpPr>
          <p:nvPr/>
        </p:nvSpPr>
        <p:spPr bwMode="auto">
          <a:xfrm>
            <a:off x="5229225" y="981075"/>
            <a:ext cx="576263" cy="2873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5299075" y="933450"/>
            <a:ext cx="4556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r>
              <a:rPr lang="en-US" altLang="ko-KR" sz="1600"/>
              <a:t>x:0</a:t>
            </a:r>
          </a:p>
        </p:txBody>
      </p:sp>
      <p:sp>
        <p:nvSpPr>
          <p:cNvPr id="7175" name="Oval 6"/>
          <p:cNvSpPr>
            <a:spLocks noChangeArrowheads="1"/>
          </p:cNvSpPr>
          <p:nvPr/>
        </p:nvSpPr>
        <p:spPr bwMode="auto">
          <a:xfrm>
            <a:off x="5229225" y="1460500"/>
            <a:ext cx="576263" cy="2873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5299075" y="1412875"/>
            <a:ext cx="4556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r>
              <a:rPr lang="en-US" altLang="ko-KR" sz="1600"/>
              <a:t>x:1</a:t>
            </a:r>
          </a:p>
        </p:txBody>
      </p:sp>
      <p:sp>
        <p:nvSpPr>
          <p:cNvPr id="7177" name="Oval 8"/>
          <p:cNvSpPr>
            <a:spLocks noChangeArrowheads="1"/>
          </p:cNvSpPr>
          <p:nvPr/>
        </p:nvSpPr>
        <p:spPr bwMode="auto">
          <a:xfrm>
            <a:off x="5229225" y="1941513"/>
            <a:ext cx="576263" cy="2873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78" name="Text Box 9"/>
          <p:cNvSpPr txBox="1">
            <a:spLocks noChangeArrowheads="1"/>
          </p:cNvSpPr>
          <p:nvPr/>
        </p:nvSpPr>
        <p:spPr bwMode="auto">
          <a:xfrm>
            <a:off x="5299075" y="1893888"/>
            <a:ext cx="4556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r>
              <a:rPr lang="en-US" altLang="ko-KR" sz="1600"/>
              <a:t>x:2</a:t>
            </a:r>
          </a:p>
        </p:txBody>
      </p:sp>
      <p:sp>
        <p:nvSpPr>
          <p:cNvPr id="7179" name="Oval 10"/>
          <p:cNvSpPr>
            <a:spLocks noChangeArrowheads="1"/>
          </p:cNvSpPr>
          <p:nvPr/>
        </p:nvSpPr>
        <p:spPr bwMode="auto">
          <a:xfrm>
            <a:off x="5229225" y="2708275"/>
            <a:ext cx="576263" cy="2873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80" name="Text Box 11"/>
          <p:cNvSpPr txBox="1">
            <a:spLocks noChangeArrowheads="1"/>
          </p:cNvSpPr>
          <p:nvPr/>
        </p:nvSpPr>
        <p:spPr bwMode="auto">
          <a:xfrm>
            <a:off x="5186363" y="2660650"/>
            <a:ext cx="6810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r>
              <a:rPr lang="en-US" altLang="ko-KR" sz="1600"/>
              <a:t>x:255</a:t>
            </a:r>
          </a:p>
        </p:txBody>
      </p:sp>
      <p:cxnSp>
        <p:nvCxnSpPr>
          <p:cNvPr id="7181" name="AutoShape 12"/>
          <p:cNvCxnSpPr>
            <a:cxnSpLocks noChangeShapeType="1"/>
            <a:endCxn id="7174" idx="0"/>
          </p:cNvCxnSpPr>
          <p:nvPr/>
        </p:nvCxnSpPr>
        <p:spPr bwMode="auto">
          <a:xfrm>
            <a:off x="5516563" y="692150"/>
            <a:ext cx="11112" cy="241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2" name="AutoShape 13"/>
          <p:cNvCxnSpPr>
            <a:cxnSpLocks noChangeShapeType="1"/>
            <a:stCxn id="7174" idx="2"/>
            <a:endCxn id="7176" idx="0"/>
          </p:cNvCxnSpPr>
          <p:nvPr/>
        </p:nvCxnSpPr>
        <p:spPr bwMode="auto">
          <a:xfrm>
            <a:off x="5527675" y="1270000"/>
            <a:ext cx="0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3" name="AutoShape 14"/>
          <p:cNvCxnSpPr>
            <a:cxnSpLocks noChangeShapeType="1"/>
            <a:stCxn id="7176" idx="2"/>
            <a:endCxn id="7178" idx="0"/>
          </p:cNvCxnSpPr>
          <p:nvPr/>
        </p:nvCxnSpPr>
        <p:spPr bwMode="auto">
          <a:xfrm>
            <a:off x="5527675" y="1749425"/>
            <a:ext cx="0" cy="144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4" name="AutoShape 15"/>
          <p:cNvCxnSpPr>
            <a:cxnSpLocks noChangeShapeType="1"/>
            <a:endCxn id="7180" idx="0"/>
          </p:cNvCxnSpPr>
          <p:nvPr/>
        </p:nvCxnSpPr>
        <p:spPr bwMode="auto">
          <a:xfrm>
            <a:off x="5508625" y="2492375"/>
            <a:ext cx="19050" cy="168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5" name="AutoShape 16"/>
          <p:cNvCxnSpPr>
            <a:cxnSpLocks noChangeShapeType="1"/>
            <a:stCxn id="7180" idx="1"/>
            <a:endCxn id="7173" idx="2"/>
          </p:cNvCxnSpPr>
          <p:nvPr/>
        </p:nvCxnSpPr>
        <p:spPr bwMode="auto">
          <a:xfrm rot="10800000" flipH="1">
            <a:off x="5186363" y="1125538"/>
            <a:ext cx="42862" cy="1703387"/>
          </a:xfrm>
          <a:prstGeom prst="bentConnector3">
            <a:avLst>
              <a:gd name="adj1" fmla="val -53333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86" name="Line 17"/>
          <p:cNvSpPr>
            <a:spLocks noChangeShapeType="1"/>
          </p:cNvSpPr>
          <p:nvPr/>
        </p:nvSpPr>
        <p:spPr bwMode="auto">
          <a:xfrm>
            <a:off x="5508625" y="2276475"/>
            <a:ext cx="0" cy="2159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ko-KR" altLang="en-US"/>
          </a:p>
        </p:txBody>
      </p:sp>
      <p:sp>
        <p:nvSpPr>
          <p:cNvPr id="7187" name="Rectangle 18"/>
          <p:cNvSpPr>
            <a:spLocks noChangeArrowheads="1"/>
          </p:cNvSpPr>
          <p:nvPr/>
        </p:nvSpPr>
        <p:spPr bwMode="auto">
          <a:xfrm>
            <a:off x="539750" y="3140075"/>
            <a:ext cx="3816350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762000" latinLnBrk="1">
              <a:lnSpc>
                <a:spcPct val="60000"/>
              </a:lnSpc>
              <a:spcBef>
                <a:spcPct val="20000"/>
              </a:spcBef>
            </a:pPr>
            <a:r>
              <a:rPr lang="en-US" altLang="ko-KR" i="0">
                <a:solidFill>
                  <a:srgbClr val="000099"/>
                </a:solidFill>
                <a:ea typeface="굴림" charset="-127"/>
              </a:rPr>
              <a:t>active type A() {</a:t>
            </a:r>
          </a:p>
          <a:p>
            <a:pPr marL="342900" indent="-342900" algn="l" defTabSz="762000" latinLnBrk="1">
              <a:lnSpc>
                <a:spcPct val="60000"/>
              </a:lnSpc>
              <a:spcBef>
                <a:spcPct val="20000"/>
              </a:spcBef>
            </a:pPr>
            <a:r>
              <a:rPr lang="en-US" altLang="ko-KR" i="0">
                <a:solidFill>
                  <a:srgbClr val="000099"/>
                </a:solidFill>
                <a:ea typeface="굴림" charset="-127"/>
              </a:rPr>
              <a:t>byte x;</a:t>
            </a:r>
          </a:p>
          <a:p>
            <a:pPr marL="342900" indent="-342900" algn="l" defTabSz="762000" latinLnBrk="1">
              <a:lnSpc>
                <a:spcPct val="60000"/>
              </a:lnSpc>
              <a:spcBef>
                <a:spcPct val="20000"/>
              </a:spcBef>
            </a:pPr>
            <a:r>
              <a:rPr lang="en-US" altLang="ko-KR" i="0">
                <a:solidFill>
                  <a:srgbClr val="000099"/>
                </a:solidFill>
                <a:ea typeface="굴림" charset="-127"/>
              </a:rPr>
              <a:t>again:</a:t>
            </a:r>
          </a:p>
          <a:p>
            <a:pPr marL="342900" indent="-342900" algn="l" defTabSz="762000" latinLnBrk="1">
              <a:lnSpc>
                <a:spcPct val="60000"/>
              </a:lnSpc>
              <a:spcBef>
                <a:spcPct val="20000"/>
              </a:spcBef>
            </a:pPr>
            <a:r>
              <a:rPr lang="en-US" altLang="ko-KR" i="0">
                <a:solidFill>
                  <a:srgbClr val="000099"/>
                </a:solidFill>
                <a:ea typeface="굴림" charset="-127"/>
              </a:rPr>
              <a:t>	x++;</a:t>
            </a:r>
          </a:p>
          <a:p>
            <a:pPr marL="342900" indent="-342900" algn="l" defTabSz="762000" latinLnBrk="1">
              <a:lnSpc>
                <a:spcPct val="60000"/>
              </a:lnSpc>
              <a:spcBef>
                <a:spcPct val="20000"/>
              </a:spcBef>
            </a:pPr>
            <a:r>
              <a:rPr lang="en-US" altLang="ko-KR" i="0">
                <a:solidFill>
                  <a:srgbClr val="000099"/>
                </a:solidFill>
                <a:ea typeface="굴림" charset="-127"/>
              </a:rPr>
              <a:t>    goto again;</a:t>
            </a:r>
          </a:p>
          <a:p>
            <a:pPr marL="342900" indent="-342900" algn="l" defTabSz="762000" latinLnBrk="1">
              <a:lnSpc>
                <a:spcPct val="60000"/>
              </a:lnSpc>
              <a:spcBef>
                <a:spcPct val="20000"/>
              </a:spcBef>
            </a:pPr>
            <a:r>
              <a:rPr lang="en-US" altLang="ko-KR" i="0">
                <a:solidFill>
                  <a:srgbClr val="000099"/>
                </a:solidFill>
                <a:ea typeface="굴림" charset="-127"/>
              </a:rPr>
              <a:t>}</a:t>
            </a:r>
          </a:p>
          <a:p>
            <a:pPr marL="342900" indent="-342900" algn="l" defTabSz="762000" latinLnBrk="1">
              <a:lnSpc>
                <a:spcPct val="60000"/>
              </a:lnSpc>
              <a:spcBef>
                <a:spcPct val="20000"/>
              </a:spcBef>
            </a:pPr>
            <a:endParaRPr lang="en-US" altLang="ko-KR" i="0">
              <a:solidFill>
                <a:srgbClr val="000099"/>
              </a:solidFill>
              <a:ea typeface="굴림" charset="-127"/>
            </a:endParaRPr>
          </a:p>
          <a:p>
            <a:pPr marL="342900" indent="-342900" algn="l" defTabSz="762000" latinLnBrk="1">
              <a:lnSpc>
                <a:spcPct val="60000"/>
              </a:lnSpc>
              <a:spcBef>
                <a:spcPct val="20000"/>
              </a:spcBef>
            </a:pPr>
            <a:r>
              <a:rPr lang="en-US" altLang="ko-KR" i="0">
                <a:solidFill>
                  <a:srgbClr val="000099"/>
                </a:solidFill>
                <a:ea typeface="굴림" charset="-127"/>
              </a:rPr>
              <a:t>active type B() {</a:t>
            </a:r>
          </a:p>
          <a:p>
            <a:pPr marL="342900" indent="-342900" algn="l" defTabSz="762000" latinLnBrk="1">
              <a:lnSpc>
                <a:spcPct val="60000"/>
              </a:lnSpc>
              <a:spcBef>
                <a:spcPct val="20000"/>
              </a:spcBef>
            </a:pPr>
            <a:r>
              <a:rPr lang="en-US" altLang="ko-KR" i="0">
                <a:solidFill>
                  <a:srgbClr val="000099"/>
                </a:solidFill>
                <a:ea typeface="굴림" charset="-127"/>
              </a:rPr>
              <a:t>byte y;</a:t>
            </a:r>
          </a:p>
          <a:p>
            <a:pPr marL="342900" indent="-342900" algn="l" defTabSz="762000" latinLnBrk="1">
              <a:lnSpc>
                <a:spcPct val="60000"/>
              </a:lnSpc>
              <a:spcBef>
                <a:spcPct val="20000"/>
              </a:spcBef>
            </a:pPr>
            <a:r>
              <a:rPr lang="en-US" altLang="ko-KR" i="0">
                <a:solidFill>
                  <a:srgbClr val="000099"/>
                </a:solidFill>
                <a:ea typeface="굴림" charset="-127"/>
              </a:rPr>
              <a:t>again:</a:t>
            </a:r>
          </a:p>
          <a:p>
            <a:pPr marL="342900" indent="-342900" algn="l" defTabSz="762000" latinLnBrk="1">
              <a:lnSpc>
                <a:spcPct val="60000"/>
              </a:lnSpc>
              <a:spcBef>
                <a:spcPct val="20000"/>
              </a:spcBef>
            </a:pPr>
            <a:r>
              <a:rPr lang="en-US" altLang="ko-KR" i="0">
                <a:solidFill>
                  <a:srgbClr val="000099"/>
                </a:solidFill>
                <a:ea typeface="굴림" charset="-127"/>
              </a:rPr>
              <a:t>	y++;</a:t>
            </a:r>
          </a:p>
          <a:p>
            <a:pPr marL="342900" indent="-342900" algn="l" defTabSz="762000" latinLnBrk="1">
              <a:lnSpc>
                <a:spcPct val="60000"/>
              </a:lnSpc>
              <a:spcBef>
                <a:spcPct val="20000"/>
              </a:spcBef>
            </a:pPr>
            <a:r>
              <a:rPr lang="en-US" altLang="ko-KR" i="0">
                <a:solidFill>
                  <a:srgbClr val="000099"/>
                </a:solidFill>
                <a:ea typeface="굴림" charset="-127"/>
              </a:rPr>
              <a:t>   goto again;</a:t>
            </a:r>
          </a:p>
          <a:p>
            <a:pPr marL="342900" indent="-342900" algn="l" defTabSz="762000" latinLnBrk="1">
              <a:lnSpc>
                <a:spcPct val="60000"/>
              </a:lnSpc>
              <a:spcBef>
                <a:spcPct val="20000"/>
              </a:spcBef>
            </a:pPr>
            <a:r>
              <a:rPr lang="en-US" altLang="ko-KR" i="0">
                <a:solidFill>
                  <a:srgbClr val="000099"/>
                </a:solidFill>
                <a:ea typeface="굴림" charset="-127"/>
              </a:rPr>
              <a:t>}</a:t>
            </a:r>
          </a:p>
        </p:txBody>
      </p:sp>
      <p:sp>
        <p:nvSpPr>
          <p:cNvPr id="7188" name="Oval 19"/>
          <p:cNvSpPr>
            <a:spLocks noChangeArrowheads="1"/>
          </p:cNvSpPr>
          <p:nvPr/>
        </p:nvSpPr>
        <p:spPr bwMode="auto">
          <a:xfrm>
            <a:off x="5191125" y="3644900"/>
            <a:ext cx="576263" cy="2873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5116513" y="3624263"/>
            <a:ext cx="7445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r>
              <a:rPr lang="en-US" altLang="ko-KR" sz="1400" b="1"/>
              <a:t>x:0,y:0</a:t>
            </a:r>
          </a:p>
        </p:txBody>
      </p:sp>
      <p:sp>
        <p:nvSpPr>
          <p:cNvPr id="7190" name="Oval 21"/>
          <p:cNvSpPr>
            <a:spLocks noChangeArrowheads="1"/>
          </p:cNvSpPr>
          <p:nvPr/>
        </p:nvSpPr>
        <p:spPr bwMode="auto">
          <a:xfrm>
            <a:off x="5191125" y="4124325"/>
            <a:ext cx="576263" cy="2873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91" name="Text Box 22"/>
          <p:cNvSpPr txBox="1">
            <a:spLocks noChangeArrowheads="1"/>
          </p:cNvSpPr>
          <p:nvPr/>
        </p:nvSpPr>
        <p:spPr bwMode="auto">
          <a:xfrm>
            <a:off x="5118100" y="4103688"/>
            <a:ext cx="7445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r>
              <a:rPr lang="en-US" altLang="ko-KR" sz="1400" b="1"/>
              <a:t>x:1,y:0</a:t>
            </a:r>
          </a:p>
        </p:txBody>
      </p:sp>
      <p:sp>
        <p:nvSpPr>
          <p:cNvPr id="7192" name="Oval 23"/>
          <p:cNvSpPr>
            <a:spLocks noChangeArrowheads="1"/>
          </p:cNvSpPr>
          <p:nvPr/>
        </p:nvSpPr>
        <p:spPr bwMode="auto">
          <a:xfrm>
            <a:off x="5191125" y="4605338"/>
            <a:ext cx="576263" cy="2873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93" name="Text Box 24"/>
          <p:cNvSpPr txBox="1">
            <a:spLocks noChangeArrowheads="1"/>
          </p:cNvSpPr>
          <p:nvPr/>
        </p:nvSpPr>
        <p:spPr bwMode="auto">
          <a:xfrm>
            <a:off x="5118100" y="4584700"/>
            <a:ext cx="7445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r>
              <a:rPr lang="en-US" altLang="ko-KR" sz="1400" b="1"/>
              <a:t>x:2,y:0</a:t>
            </a:r>
          </a:p>
        </p:txBody>
      </p:sp>
      <p:sp>
        <p:nvSpPr>
          <p:cNvPr id="7194" name="Oval 25"/>
          <p:cNvSpPr>
            <a:spLocks noChangeArrowheads="1"/>
          </p:cNvSpPr>
          <p:nvPr/>
        </p:nvSpPr>
        <p:spPr bwMode="auto">
          <a:xfrm>
            <a:off x="5191125" y="5372100"/>
            <a:ext cx="576263" cy="2873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95" name="Text Box 26"/>
          <p:cNvSpPr txBox="1">
            <a:spLocks noChangeArrowheads="1"/>
          </p:cNvSpPr>
          <p:nvPr/>
        </p:nvSpPr>
        <p:spPr bwMode="auto">
          <a:xfrm>
            <a:off x="5019675" y="5351463"/>
            <a:ext cx="9413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r>
              <a:rPr lang="en-US" altLang="ko-KR" sz="1400" b="1"/>
              <a:t>x:255,y:0</a:t>
            </a:r>
          </a:p>
        </p:txBody>
      </p:sp>
      <p:cxnSp>
        <p:nvCxnSpPr>
          <p:cNvPr id="7196" name="AutoShape 27"/>
          <p:cNvCxnSpPr>
            <a:cxnSpLocks noChangeShapeType="1"/>
            <a:endCxn id="7189" idx="0"/>
          </p:cNvCxnSpPr>
          <p:nvPr/>
        </p:nvCxnSpPr>
        <p:spPr bwMode="auto">
          <a:xfrm>
            <a:off x="5478463" y="3382963"/>
            <a:ext cx="11112" cy="241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97" name="AutoShape 28"/>
          <p:cNvCxnSpPr>
            <a:cxnSpLocks noChangeShapeType="1"/>
            <a:stCxn id="7189" idx="2"/>
            <a:endCxn id="7191" idx="0"/>
          </p:cNvCxnSpPr>
          <p:nvPr/>
        </p:nvCxnSpPr>
        <p:spPr bwMode="auto">
          <a:xfrm>
            <a:off x="5489575" y="3929063"/>
            <a:ext cx="1588" cy="174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98" name="AutoShape 29"/>
          <p:cNvCxnSpPr>
            <a:cxnSpLocks noChangeShapeType="1"/>
            <a:stCxn id="7191" idx="2"/>
            <a:endCxn id="7193" idx="0"/>
          </p:cNvCxnSpPr>
          <p:nvPr/>
        </p:nvCxnSpPr>
        <p:spPr bwMode="auto">
          <a:xfrm>
            <a:off x="5491163" y="4408488"/>
            <a:ext cx="0" cy="176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99" name="AutoShape 30"/>
          <p:cNvCxnSpPr>
            <a:cxnSpLocks noChangeShapeType="1"/>
            <a:endCxn id="7195" idx="0"/>
          </p:cNvCxnSpPr>
          <p:nvPr/>
        </p:nvCxnSpPr>
        <p:spPr bwMode="auto">
          <a:xfrm>
            <a:off x="5472113" y="5183188"/>
            <a:ext cx="19050" cy="168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00" name="AutoShape 31"/>
          <p:cNvCxnSpPr>
            <a:cxnSpLocks noChangeShapeType="1"/>
            <a:stCxn id="7195" idx="1"/>
            <a:endCxn id="7188" idx="2"/>
          </p:cNvCxnSpPr>
          <p:nvPr/>
        </p:nvCxnSpPr>
        <p:spPr bwMode="auto">
          <a:xfrm rot="10800000" flipH="1">
            <a:off x="5019675" y="3789363"/>
            <a:ext cx="171450" cy="1714500"/>
          </a:xfrm>
          <a:prstGeom prst="bentConnector3">
            <a:avLst>
              <a:gd name="adj1" fmla="val -13333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01" name="Line 32"/>
          <p:cNvSpPr>
            <a:spLocks noChangeShapeType="1"/>
          </p:cNvSpPr>
          <p:nvPr/>
        </p:nvSpPr>
        <p:spPr bwMode="auto">
          <a:xfrm>
            <a:off x="5470525" y="4940300"/>
            <a:ext cx="0" cy="2159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ko-KR" altLang="en-US"/>
          </a:p>
        </p:txBody>
      </p:sp>
      <p:sp>
        <p:nvSpPr>
          <p:cNvPr id="7202" name="Oval 33"/>
          <p:cNvSpPr>
            <a:spLocks noChangeArrowheads="1"/>
          </p:cNvSpPr>
          <p:nvPr/>
        </p:nvSpPr>
        <p:spPr bwMode="auto">
          <a:xfrm>
            <a:off x="6300788" y="3644900"/>
            <a:ext cx="576262" cy="2873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203" name="Text Box 34"/>
          <p:cNvSpPr txBox="1">
            <a:spLocks noChangeArrowheads="1"/>
          </p:cNvSpPr>
          <p:nvPr/>
        </p:nvSpPr>
        <p:spPr bwMode="auto">
          <a:xfrm>
            <a:off x="6223000" y="3603625"/>
            <a:ext cx="7445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r>
              <a:rPr lang="en-US" altLang="ko-KR" sz="1400" b="1"/>
              <a:t>x:0,y:1</a:t>
            </a:r>
          </a:p>
        </p:txBody>
      </p:sp>
      <p:sp>
        <p:nvSpPr>
          <p:cNvPr id="7204" name="Oval 35"/>
          <p:cNvSpPr>
            <a:spLocks noChangeArrowheads="1"/>
          </p:cNvSpPr>
          <p:nvPr/>
        </p:nvSpPr>
        <p:spPr bwMode="auto">
          <a:xfrm>
            <a:off x="6296025" y="4105275"/>
            <a:ext cx="576263" cy="2873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205" name="Text Box 36"/>
          <p:cNvSpPr txBox="1">
            <a:spLocks noChangeArrowheads="1"/>
          </p:cNvSpPr>
          <p:nvPr/>
        </p:nvSpPr>
        <p:spPr bwMode="auto">
          <a:xfrm>
            <a:off x="6223000" y="4084638"/>
            <a:ext cx="7445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r>
              <a:rPr lang="en-US" altLang="ko-KR" sz="1400" b="1"/>
              <a:t>x:1,y:1</a:t>
            </a:r>
          </a:p>
        </p:txBody>
      </p:sp>
      <p:sp>
        <p:nvSpPr>
          <p:cNvPr id="7206" name="Oval 37"/>
          <p:cNvSpPr>
            <a:spLocks noChangeArrowheads="1"/>
          </p:cNvSpPr>
          <p:nvPr/>
        </p:nvSpPr>
        <p:spPr bwMode="auto">
          <a:xfrm>
            <a:off x="7740650" y="3644900"/>
            <a:ext cx="576263" cy="2873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cxnSp>
        <p:nvCxnSpPr>
          <p:cNvPr id="7207" name="AutoShape 38"/>
          <p:cNvCxnSpPr>
            <a:cxnSpLocks noChangeShapeType="1"/>
            <a:stCxn id="7189" idx="3"/>
            <a:endCxn id="7203" idx="1"/>
          </p:cNvCxnSpPr>
          <p:nvPr/>
        </p:nvCxnSpPr>
        <p:spPr bwMode="auto">
          <a:xfrm flipV="1">
            <a:off x="5861050" y="3756025"/>
            <a:ext cx="361950" cy="206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08" name="AutoShape 39"/>
          <p:cNvCxnSpPr>
            <a:cxnSpLocks noChangeShapeType="1"/>
            <a:stCxn id="7203" idx="2"/>
            <a:endCxn id="7205" idx="0"/>
          </p:cNvCxnSpPr>
          <p:nvPr/>
        </p:nvCxnSpPr>
        <p:spPr bwMode="auto">
          <a:xfrm>
            <a:off x="6596063" y="3908425"/>
            <a:ext cx="0" cy="1762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09" name="AutoShape 40"/>
          <p:cNvCxnSpPr>
            <a:cxnSpLocks noChangeShapeType="1"/>
            <a:endCxn id="7206" idx="2"/>
          </p:cNvCxnSpPr>
          <p:nvPr/>
        </p:nvCxnSpPr>
        <p:spPr bwMode="auto">
          <a:xfrm>
            <a:off x="7308850" y="3789363"/>
            <a:ext cx="431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10" name="AutoShape 41"/>
          <p:cNvCxnSpPr>
            <a:cxnSpLocks noChangeShapeType="1"/>
            <a:stCxn id="7191" idx="3"/>
            <a:endCxn id="7205" idx="1"/>
          </p:cNvCxnSpPr>
          <p:nvPr/>
        </p:nvCxnSpPr>
        <p:spPr bwMode="auto">
          <a:xfrm flipV="1">
            <a:off x="5862638" y="4237038"/>
            <a:ext cx="360362" cy="19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11" name="Text Box 42"/>
          <p:cNvSpPr txBox="1">
            <a:spLocks noChangeArrowheads="1"/>
          </p:cNvSpPr>
          <p:nvPr/>
        </p:nvSpPr>
        <p:spPr bwMode="auto">
          <a:xfrm>
            <a:off x="7564438" y="3629025"/>
            <a:ext cx="9413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r>
              <a:rPr lang="en-US" altLang="ko-KR" sz="1400" b="1"/>
              <a:t>x:0,y:255</a:t>
            </a:r>
          </a:p>
        </p:txBody>
      </p:sp>
      <p:sp>
        <p:nvSpPr>
          <p:cNvPr id="7212" name="Line 43"/>
          <p:cNvSpPr>
            <a:spLocks noChangeShapeType="1"/>
          </p:cNvSpPr>
          <p:nvPr/>
        </p:nvSpPr>
        <p:spPr bwMode="auto">
          <a:xfrm flipH="1">
            <a:off x="6877050" y="3789363"/>
            <a:ext cx="4318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213" name="Oval 44"/>
          <p:cNvSpPr>
            <a:spLocks noChangeArrowheads="1"/>
          </p:cNvSpPr>
          <p:nvPr/>
        </p:nvSpPr>
        <p:spPr bwMode="auto">
          <a:xfrm>
            <a:off x="7740650" y="4076700"/>
            <a:ext cx="576263" cy="2873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cxnSp>
        <p:nvCxnSpPr>
          <p:cNvPr id="7214" name="AutoShape 45"/>
          <p:cNvCxnSpPr>
            <a:cxnSpLocks noChangeShapeType="1"/>
            <a:endCxn id="7213" idx="2"/>
          </p:cNvCxnSpPr>
          <p:nvPr/>
        </p:nvCxnSpPr>
        <p:spPr bwMode="auto">
          <a:xfrm>
            <a:off x="7308850" y="4221163"/>
            <a:ext cx="431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15" name="Text Box 46"/>
          <p:cNvSpPr txBox="1">
            <a:spLocks noChangeArrowheads="1"/>
          </p:cNvSpPr>
          <p:nvPr/>
        </p:nvSpPr>
        <p:spPr bwMode="auto">
          <a:xfrm>
            <a:off x="7564438" y="4060825"/>
            <a:ext cx="9413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r>
              <a:rPr lang="en-US" altLang="ko-KR" sz="1400" b="1"/>
              <a:t>x:1,y:255</a:t>
            </a:r>
          </a:p>
        </p:txBody>
      </p:sp>
      <p:sp>
        <p:nvSpPr>
          <p:cNvPr id="7216" name="Line 47"/>
          <p:cNvSpPr>
            <a:spLocks noChangeShapeType="1"/>
          </p:cNvSpPr>
          <p:nvPr/>
        </p:nvSpPr>
        <p:spPr bwMode="auto">
          <a:xfrm flipH="1">
            <a:off x="6877050" y="4221163"/>
            <a:ext cx="4318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cxnSp>
        <p:nvCxnSpPr>
          <p:cNvPr id="7217" name="AutoShape 48"/>
          <p:cNvCxnSpPr>
            <a:cxnSpLocks noChangeShapeType="1"/>
          </p:cNvCxnSpPr>
          <p:nvPr/>
        </p:nvCxnSpPr>
        <p:spPr bwMode="auto">
          <a:xfrm>
            <a:off x="8027988" y="3933825"/>
            <a:ext cx="0" cy="1762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18" name="AutoShape 49"/>
          <p:cNvCxnSpPr>
            <a:cxnSpLocks noChangeShapeType="1"/>
            <a:stCxn id="7211" idx="0"/>
            <a:endCxn id="7189" idx="0"/>
          </p:cNvCxnSpPr>
          <p:nvPr/>
        </p:nvCxnSpPr>
        <p:spPr bwMode="auto">
          <a:xfrm rot="5400000" flipH="1">
            <a:off x="6760369" y="2353469"/>
            <a:ext cx="4762" cy="2546350"/>
          </a:xfrm>
          <a:prstGeom prst="bentConnector3">
            <a:avLst>
              <a:gd name="adj1" fmla="val 49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19" name="Text Box 50"/>
          <p:cNvSpPr txBox="1">
            <a:spLocks noChangeArrowheads="1"/>
          </p:cNvSpPr>
          <p:nvPr/>
        </p:nvSpPr>
        <p:spPr bwMode="auto">
          <a:xfrm>
            <a:off x="7531100" y="5300663"/>
            <a:ext cx="11001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r>
              <a:rPr lang="en-US" altLang="ko-KR" sz="1400"/>
              <a:t>x:255,y:255</a:t>
            </a:r>
          </a:p>
        </p:txBody>
      </p:sp>
      <p:sp>
        <p:nvSpPr>
          <p:cNvPr id="7220" name="Oval 51"/>
          <p:cNvSpPr>
            <a:spLocks noChangeArrowheads="1"/>
          </p:cNvSpPr>
          <p:nvPr/>
        </p:nvSpPr>
        <p:spPr bwMode="auto">
          <a:xfrm>
            <a:off x="7812088" y="5302250"/>
            <a:ext cx="576262" cy="2873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221" name="Oval 52"/>
          <p:cNvSpPr>
            <a:spLocks noChangeArrowheads="1"/>
          </p:cNvSpPr>
          <p:nvPr/>
        </p:nvSpPr>
        <p:spPr bwMode="auto">
          <a:xfrm>
            <a:off x="6269038" y="4581525"/>
            <a:ext cx="576262" cy="2873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222" name="Text Box 53"/>
          <p:cNvSpPr txBox="1">
            <a:spLocks noChangeArrowheads="1"/>
          </p:cNvSpPr>
          <p:nvPr/>
        </p:nvSpPr>
        <p:spPr bwMode="auto">
          <a:xfrm>
            <a:off x="6196013" y="4560888"/>
            <a:ext cx="7445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r>
              <a:rPr lang="en-US" altLang="ko-KR" sz="1400" b="1"/>
              <a:t>x:2,y:1</a:t>
            </a:r>
          </a:p>
        </p:txBody>
      </p:sp>
      <p:cxnSp>
        <p:nvCxnSpPr>
          <p:cNvPr id="7223" name="AutoShape 54"/>
          <p:cNvCxnSpPr>
            <a:cxnSpLocks noChangeShapeType="1"/>
            <a:endCxn id="7222" idx="0"/>
          </p:cNvCxnSpPr>
          <p:nvPr/>
        </p:nvCxnSpPr>
        <p:spPr bwMode="auto">
          <a:xfrm>
            <a:off x="6569075" y="4384675"/>
            <a:ext cx="0" cy="1762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24" name="AutoShape 55"/>
          <p:cNvCxnSpPr>
            <a:cxnSpLocks noChangeShapeType="1"/>
            <a:endCxn id="7222" idx="1"/>
          </p:cNvCxnSpPr>
          <p:nvPr/>
        </p:nvCxnSpPr>
        <p:spPr bwMode="auto">
          <a:xfrm flipV="1">
            <a:off x="5797550" y="4713288"/>
            <a:ext cx="398463" cy="19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25" name="Oval 56"/>
          <p:cNvSpPr>
            <a:spLocks noChangeArrowheads="1"/>
          </p:cNvSpPr>
          <p:nvPr/>
        </p:nvSpPr>
        <p:spPr bwMode="auto">
          <a:xfrm>
            <a:off x="7713663" y="4552950"/>
            <a:ext cx="576262" cy="2873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cxnSp>
        <p:nvCxnSpPr>
          <p:cNvPr id="7226" name="AutoShape 57"/>
          <p:cNvCxnSpPr>
            <a:cxnSpLocks noChangeShapeType="1"/>
            <a:endCxn id="7225" idx="2"/>
          </p:cNvCxnSpPr>
          <p:nvPr/>
        </p:nvCxnSpPr>
        <p:spPr bwMode="auto">
          <a:xfrm>
            <a:off x="7281863" y="4697413"/>
            <a:ext cx="431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27" name="Text Box 58"/>
          <p:cNvSpPr txBox="1">
            <a:spLocks noChangeArrowheads="1"/>
          </p:cNvSpPr>
          <p:nvPr/>
        </p:nvSpPr>
        <p:spPr bwMode="auto">
          <a:xfrm>
            <a:off x="7537450" y="4537075"/>
            <a:ext cx="9413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r>
              <a:rPr lang="en-US" altLang="ko-KR" sz="1400" b="1"/>
              <a:t>x:2,y:255</a:t>
            </a:r>
          </a:p>
        </p:txBody>
      </p:sp>
      <p:sp>
        <p:nvSpPr>
          <p:cNvPr id="7228" name="Line 59"/>
          <p:cNvSpPr>
            <a:spLocks noChangeShapeType="1"/>
          </p:cNvSpPr>
          <p:nvPr/>
        </p:nvSpPr>
        <p:spPr bwMode="auto">
          <a:xfrm flipH="1">
            <a:off x="6850063" y="4697413"/>
            <a:ext cx="4318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cxnSp>
        <p:nvCxnSpPr>
          <p:cNvPr id="7229" name="AutoShape 60"/>
          <p:cNvCxnSpPr>
            <a:cxnSpLocks noChangeShapeType="1"/>
          </p:cNvCxnSpPr>
          <p:nvPr/>
        </p:nvCxnSpPr>
        <p:spPr bwMode="auto">
          <a:xfrm>
            <a:off x="8001000" y="4410075"/>
            <a:ext cx="0" cy="1762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30" name="AutoShape 61"/>
          <p:cNvCxnSpPr>
            <a:cxnSpLocks noChangeShapeType="1"/>
          </p:cNvCxnSpPr>
          <p:nvPr/>
        </p:nvCxnSpPr>
        <p:spPr bwMode="auto">
          <a:xfrm>
            <a:off x="7308850" y="5445125"/>
            <a:ext cx="431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31" name="Line 62"/>
          <p:cNvSpPr>
            <a:spLocks noChangeShapeType="1"/>
          </p:cNvSpPr>
          <p:nvPr/>
        </p:nvSpPr>
        <p:spPr bwMode="auto">
          <a:xfrm flipH="1">
            <a:off x="5795963" y="5445125"/>
            <a:ext cx="1512887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ko-KR" altLang="en-US"/>
          </a:p>
        </p:txBody>
      </p:sp>
      <p:cxnSp>
        <p:nvCxnSpPr>
          <p:cNvPr id="7232" name="AutoShape 63"/>
          <p:cNvCxnSpPr>
            <a:cxnSpLocks noChangeShapeType="1"/>
          </p:cNvCxnSpPr>
          <p:nvPr/>
        </p:nvCxnSpPr>
        <p:spPr bwMode="auto">
          <a:xfrm>
            <a:off x="8029575" y="5111750"/>
            <a:ext cx="19050" cy="168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33" name="Line 64"/>
          <p:cNvSpPr>
            <a:spLocks noChangeShapeType="1"/>
          </p:cNvSpPr>
          <p:nvPr/>
        </p:nvSpPr>
        <p:spPr bwMode="auto">
          <a:xfrm>
            <a:off x="8027988" y="4868863"/>
            <a:ext cx="0" cy="2159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2800"/>
              <a:t>Overview of the Spin Architecture</a:t>
            </a:r>
          </a:p>
        </p:txBody>
      </p:sp>
      <p:sp>
        <p:nvSpPr>
          <p:cNvPr id="8195" name="Rectangle 46"/>
          <p:cNvSpPr>
            <a:spLocks noGrp="1" noChangeArrowheads="1"/>
          </p:cNvSpPr>
          <p:nvPr>
            <p:ph idx="1"/>
          </p:nvPr>
        </p:nvSpPr>
        <p:spPr>
          <a:xfrm>
            <a:off x="663575" y="3040063"/>
            <a:ext cx="8229600" cy="32464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400" smtClean="0"/>
              <a:t>A few characteristics of Spin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smtClean="0"/>
              <a:t>Promela allows a finite state model only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smtClean="0"/>
              <a:t>Asynchronous execution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smtClean="0"/>
              <a:t>Interleaving semantics for concurrency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smtClean="0"/>
              <a:t>2-way process communication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smtClean="0"/>
              <a:t>Non-determinism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smtClean="0"/>
              <a:t>Promela provides (comparatively) rich set of constructs such as variables  and message passing, dynamic creation of processes, etc</a:t>
            </a:r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fld id="{EADA8121-A775-406E-B026-86AC80169EBD}" type="slidenum">
              <a:rPr lang="ko-KR" altLang="en-US" i="0">
                <a:solidFill>
                  <a:schemeClr val="tx1"/>
                </a:solidFill>
                <a:ea typeface="굴림" charset="-127"/>
              </a:rPr>
              <a:pPr eaLnBrk="1" hangingPunct="1"/>
              <a:t>4</a:t>
            </a:fld>
            <a:endParaRPr lang="en-US" altLang="ko-KR" i="0">
              <a:solidFill>
                <a:schemeClr val="tx1"/>
              </a:solidFill>
              <a:ea typeface="굴림" charset="-127"/>
            </a:endParaRP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250825" y="765175"/>
            <a:ext cx="1600200" cy="6508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defTabSz="762000"/>
            <a:r>
              <a:rPr lang="en-US" altLang="ko-KR"/>
              <a:t>System Spec.</a:t>
            </a:r>
          </a:p>
          <a:p>
            <a:pPr defTabSz="762000"/>
            <a:r>
              <a:rPr lang="en-US" altLang="ko-KR"/>
              <a:t>In Promela</a:t>
            </a: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414338" y="1844675"/>
            <a:ext cx="1320800" cy="6508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defTabSz="762000"/>
            <a:r>
              <a:rPr lang="en-US" altLang="ko-KR"/>
              <a:t>Req. Spec.</a:t>
            </a:r>
          </a:p>
          <a:p>
            <a:pPr defTabSz="762000"/>
            <a:r>
              <a:rPr lang="en-US" altLang="ko-KR"/>
              <a:t>In LTL</a:t>
            </a:r>
          </a:p>
        </p:txBody>
      </p:sp>
      <p:sp>
        <p:nvSpPr>
          <p:cNvPr id="8199" name="Oval 6"/>
          <p:cNvSpPr>
            <a:spLocks noChangeArrowheads="1"/>
          </p:cNvSpPr>
          <p:nvPr/>
        </p:nvSpPr>
        <p:spPr bwMode="auto">
          <a:xfrm>
            <a:off x="2225675" y="1009650"/>
            <a:ext cx="1525588" cy="12668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>
            <a:spAutoFit/>
          </a:bodyPr>
          <a:lstStyle/>
          <a:p>
            <a:pPr defTabSz="762000"/>
            <a:r>
              <a:rPr lang="en-US" altLang="ko-KR"/>
              <a:t>Spin Model </a:t>
            </a:r>
          </a:p>
          <a:p>
            <a:pPr defTabSz="762000"/>
            <a:r>
              <a:rPr lang="en-US" altLang="ko-KR"/>
              <a:t>Checker</a:t>
            </a:r>
          </a:p>
        </p:txBody>
      </p:sp>
      <p:cxnSp>
        <p:nvCxnSpPr>
          <p:cNvPr id="8200" name="AutoShape 7"/>
          <p:cNvCxnSpPr>
            <a:cxnSpLocks noChangeShapeType="1"/>
            <a:stCxn id="8197" idx="3"/>
            <a:endCxn id="8199" idx="1"/>
          </p:cNvCxnSpPr>
          <p:nvPr/>
        </p:nvCxnSpPr>
        <p:spPr bwMode="auto">
          <a:xfrm>
            <a:off x="1851025" y="1090613"/>
            <a:ext cx="598488" cy="104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1" name="AutoShape 8"/>
          <p:cNvCxnSpPr>
            <a:cxnSpLocks noChangeShapeType="1"/>
            <a:stCxn id="8198" idx="3"/>
            <a:endCxn id="8199" idx="3"/>
          </p:cNvCxnSpPr>
          <p:nvPr/>
        </p:nvCxnSpPr>
        <p:spPr bwMode="auto">
          <a:xfrm flipV="1">
            <a:off x="1735138" y="2090738"/>
            <a:ext cx="714375" cy="79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2" name="Rectangle 9"/>
          <p:cNvSpPr>
            <a:spLocks noChangeArrowheads="1"/>
          </p:cNvSpPr>
          <p:nvPr/>
        </p:nvSpPr>
        <p:spPr bwMode="auto">
          <a:xfrm>
            <a:off x="4111625" y="1438275"/>
            <a:ext cx="749300" cy="3762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defTabSz="762000"/>
            <a:r>
              <a:rPr lang="en-US" altLang="ko-KR"/>
              <a:t>pan.c</a:t>
            </a:r>
          </a:p>
        </p:txBody>
      </p:sp>
      <p:cxnSp>
        <p:nvCxnSpPr>
          <p:cNvPr id="8203" name="AutoShape 10"/>
          <p:cNvCxnSpPr>
            <a:cxnSpLocks noChangeShapeType="1"/>
            <a:stCxn id="8199" idx="6"/>
            <a:endCxn id="8202" idx="1"/>
          </p:cNvCxnSpPr>
          <p:nvPr/>
        </p:nvCxnSpPr>
        <p:spPr bwMode="auto">
          <a:xfrm flipV="1">
            <a:off x="3751263" y="1627188"/>
            <a:ext cx="360362" cy="15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4" name="Oval 11"/>
          <p:cNvSpPr>
            <a:spLocks noChangeArrowheads="1"/>
          </p:cNvSpPr>
          <p:nvPr/>
        </p:nvSpPr>
        <p:spPr bwMode="auto">
          <a:xfrm>
            <a:off x="5119688" y="1379538"/>
            <a:ext cx="1874837" cy="4905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>
            <a:spAutoFit/>
          </a:bodyPr>
          <a:lstStyle/>
          <a:p>
            <a:pPr defTabSz="762000"/>
            <a:r>
              <a:rPr lang="en-US" altLang="ko-KR"/>
              <a:t>C compiler</a:t>
            </a:r>
          </a:p>
        </p:txBody>
      </p:sp>
      <p:cxnSp>
        <p:nvCxnSpPr>
          <p:cNvPr id="8205" name="AutoShape 12"/>
          <p:cNvCxnSpPr>
            <a:cxnSpLocks noChangeShapeType="1"/>
            <a:stCxn id="8202" idx="3"/>
            <a:endCxn id="8204" idx="2"/>
          </p:cNvCxnSpPr>
          <p:nvPr/>
        </p:nvCxnSpPr>
        <p:spPr bwMode="auto">
          <a:xfrm flipV="1">
            <a:off x="4860925" y="1625600"/>
            <a:ext cx="258763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6" name="Rectangle 13"/>
          <p:cNvSpPr>
            <a:spLocks noChangeArrowheads="1"/>
          </p:cNvSpPr>
          <p:nvPr/>
        </p:nvSpPr>
        <p:spPr bwMode="auto">
          <a:xfrm>
            <a:off x="7402513" y="1435100"/>
            <a:ext cx="749300" cy="3762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>
            <a:spAutoFit/>
          </a:bodyPr>
          <a:lstStyle/>
          <a:p>
            <a:pPr defTabSz="762000"/>
            <a:r>
              <a:rPr lang="en-US" altLang="ko-KR"/>
              <a:t>a.out</a:t>
            </a:r>
          </a:p>
        </p:txBody>
      </p:sp>
      <p:cxnSp>
        <p:nvCxnSpPr>
          <p:cNvPr id="8207" name="AutoShape 14"/>
          <p:cNvCxnSpPr>
            <a:cxnSpLocks noChangeShapeType="1"/>
            <a:stCxn id="8204" idx="6"/>
            <a:endCxn id="8206" idx="1"/>
          </p:cNvCxnSpPr>
          <p:nvPr/>
        </p:nvCxnSpPr>
        <p:spPr bwMode="auto">
          <a:xfrm flipV="1">
            <a:off x="6994525" y="1624013"/>
            <a:ext cx="407988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8" name="AutoShape 15"/>
          <p:cNvCxnSpPr>
            <a:cxnSpLocks noChangeShapeType="1"/>
            <a:stCxn id="8206" idx="2"/>
          </p:cNvCxnSpPr>
          <p:nvPr/>
        </p:nvCxnSpPr>
        <p:spPr bwMode="auto">
          <a:xfrm flipH="1">
            <a:off x="7380288" y="1811338"/>
            <a:ext cx="39687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9" name="AutoShape 16"/>
          <p:cNvCxnSpPr>
            <a:cxnSpLocks noChangeShapeType="1"/>
            <a:stCxn id="8206" idx="2"/>
          </p:cNvCxnSpPr>
          <p:nvPr/>
        </p:nvCxnSpPr>
        <p:spPr bwMode="auto">
          <a:xfrm>
            <a:off x="7777163" y="1811338"/>
            <a:ext cx="4667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10" name="Text Box 17"/>
          <p:cNvSpPr txBox="1">
            <a:spLocks noChangeArrowheads="1"/>
          </p:cNvSpPr>
          <p:nvPr/>
        </p:nvSpPr>
        <p:spPr bwMode="auto">
          <a:xfrm>
            <a:off x="8101013" y="2420938"/>
            <a:ext cx="5111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r>
              <a:rPr lang="en-US" altLang="ko-KR"/>
              <a:t>OK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7326313" y="3173413"/>
            <a:ext cx="269875" cy="831850"/>
            <a:chOff x="4150" y="1392"/>
            <a:chExt cx="170" cy="524"/>
          </a:xfrm>
        </p:grpSpPr>
        <p:sp>
          <p:nvSpPr>
            <p:cNvPr id="8221" name="AutoShape 30"/>
            <p:cNvSpPr>
              <a:spLocks noChangeArrowheads="1"/>
            </p:cNvSpPr>
            <p:nvPr/>
          </p:nvSpPr>
          <p:spPr bwMode="auto">
            <a:xfrm>
              <a:off x="4150" y="1392"/>
              <a:ext cx="48" cy="48"/>
            </a:xfrm>
            <a:prstGeom prst="flowChartConnector">
              <a:avLst/>
            </a:prstGeom>
            <a:solidFill>
              <a:srgbClr val="FF0000">
                <a:alpha val="50195"/>
              </a:srgbClr>
            </a:solidFill>
            <a:ln w="12700" cap="sq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222" name="AutoShape 31"/>
            <p:cNvSpPr>
              <a:spLocks noChangeArrowheads="1"/>
            </p:cNvSpPr>
            <p:nvPr/>
          </p:nvSpPr>
          <p:spPr bwMode="auto">
            <a:xfrm>
              <a:off x="4200" y="1580"/>
              <a:ext cx="48" cy="48"/>
            </a:xfrm>
            <a:prstGeom prst="flowChartConnector">
              <a:avLst/>
            </a:prstGeom>
            <a:solidFill>
              <a:srgbClr val="FF0000">
                <a:alpha val="50195"/>
              </a:srgbClr>
            </a:solidFill>
            <a:ln w="12700" cap="sq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223" name="AutoShape 32"/>
            <p:cNvSpPr>
              <a:spLocks noChangeArrowheads="1"/>
            </p:cNvSpPr>
            <p:nvPr/>
          </p:nvSpPr>
          <p:spPr bwMode="auto">
            <a:xfrm>
              <a:off x="4224" y="1728"/>
              <a:ext cx="48" cy="48"/>
            </a:xfrm>
            <a:prstGeom prst="flowChartConnector">
              <a:avLst/>
            </a:prstGeom>
            <a:solidFill>
              <a:srgbClr val="FF0000">
                <a:alpha val="50195"/>
              </a:srgbClr>
            </a:solidFill>
            <a:ln w="12700" cap="sq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224" name="AutoShape 33"/>
            <p:cNvSpPr>
              <a:spLocks noChangeArrowheads="1"/>
            </p:cNvSpPr>
            <p:nvPr/>
          </p:nvSpPr>
          <p:spPr bwMode="auto">
            <a:xfrm>
              <a:off x="4272" y="1868"/>
              <a:ext cx="48" cy="48"/>
            </a:xfrm>
            <a:prstGeom prst="flowChartConnector">
              <a:avLst/>
            </a:prstGeom>
            <a:solidFill>
              <a:srgbClr val="FF0000">
                <a:alpha val="50195"/>
              </a:srgbClr>
            </a:solidFill>
            <a:ln w="12700" cap="sq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225" name="Line 34"/>
            <p:cNvSpPr>
              <a:spLocks noChangeShapeType="1"/>
            </p:cNvSpPr>
            <p:nvPr/>
          </p:nvSpPr>
          <p:spPr bwMode="auto">
            <a:xfrm>
              <a:off x="4222" y="1632"/>
              <a:ext cx="30" cy="98"/>
            </a:xfrm>
            <a:prstGeom prst="line">
              <a:avLst/>
            </a:prstGeom>
            <a:noFill/>
            <a:ln w="127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226" name="Line 35"/>
            <p:cNvSpPr>
              <a:spLocks noChangeShapeType="1"/>
            </p:cNvSpPr>
            <p:nvPr/>
          </p:nvSpPr>
          <p:spPr bwMode="auto">
            <a:xfrm>
              <a:off x="4194" y="1440"/>
              <a:ext cx="28" cy="134"/>
            </a:xfrm>
            <a:prstGeom prst="line">
              <a:avLst/>
            </a:prstGeom>
            <a:noFill/>
            <a:ln w="12700" cap="sq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227" name="Line 36"/>
            <p:cNvSpPr>
              <a:spLocks noChangeShapeType="1"/>
            </p:cNvSpPr>
            <p:nvPr/>
          </p:nvSpPr>
          <p:spPr bwMode="auto">
            <a:xfrm>
              <a:off x="4244" y="1778"/>
              <a:ext cx="40" cy="96"/>
            </a:xfrm>
            <a:prstGeom prst="line">
              <a:avLst/>
            </a:prstGeom>
            <a:noFill/>
            <a:ln w="12700" cap="sq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8212" name="Text Box 37"/>
          <p:cNvSpPr txBox="1">
            <a:spLocks noChangeArrowheads="1"/>
          </p:cNvSpPr>
          <p:nvPr/>
        </p:nvSpPr>
        <p:spPr bwMode="auto">
          <a:xfrm>
            <a:off x="6432550" y="2349500"/>
            <a:ext cx="14001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r>
              <a:rPr lang="en-US" altLang="ko-KR"/>
              <a:t>Counter </a:t>
            </a:r>
          </a:p>
          <a:p>
            <a:pPr eaLnBrk="1" hangingPunct="1"/>
            <a:r>
              <a:rPr lang="en-US" altLang="ko-KR"/>
              <a:t>Example (s)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6516688" y="3128963"/>
            <a:ext cx="628650" cy="876300"/>
            <a:chOff x="4896" y="2232"/>
            <a:chExt cx="396" cy="552"/>
          </a:xfrm>
        </p:grpSpPr>
        <p:sp>
          <p:nvSpPr>
            <p:cNvPr id="8214" name="AutoShape 39"/>
            <p:cNvSpPr>
              <a:spLocks noChangeArrowheads="1"/>
            </p:cNvSpPr>
            <p:nvPr/>
          </p:nvSpPr>
          <p:spPr bwMode="auto">
            <a:xfrm>
              <a:off x="4896" y="2232"/>
              <a:ext cx="48" cy="48"/>
            </a:xfrm>
            <a:prstGeom prst="flowChartConnector">
              <a:avLst/>
            </a:prstGeom>
            <a:solidFill>
              <a:srgbClr val="FF0000">
                <a:alpha val="50195"/>
              </a:srgbClr>
            </a:solidFill>
            <a:ln w="12700" cap="sq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215" name="Line 40"/>
            <p:cNvSpPr>
              <a:spLocks noChangeShapeType="1"/>
            </p:cNvSpPr>
            <p:nvPr/>
          </p:nvSpPr>
          <p:spPr bwMode="auto">
            <a:xfrm>
              <a:off x="5262" y="2590"/>
              <a:ext cx="18" cy="194"/>
            </a:xfrm>
            <a:prstGeom prst="line">
              <a:avLst/>
            </a:prstGeom>
            <a:noFill/>
            <a:ln w="12700" cap="sq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216" name="AutoShape 41"/>
            <p:cNvSpPr>
              <a:spLocks noChangeArrowheads="1"/>
            </p:cNvSpPr>
            <p:nvPr/>
          </p:nvSpPr>
          <p:spPr bwMode="auto">
            <a:xfrm>
              <a:off x="5244" y="2736"/>
              <a:ext cx="48" cy="48"/>
            </a:xfrm>
            <a:prstGeom prst="flowChartConnector">
              <a:avLst/>
            </a:prstGeom>
            <a:solidFill>
              <a:srgbClr val="FF0000">
                <a:alpha val="50195"/>
              </a:srgbClr>
            </a:solidFill>
            <a:ln w="12700" cap="sq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217" name="Line 42"/>
            <p:cNvSpPr>
              <a:spLocks noChangeShapeType="1"/>
            </p:cNvSpPr>
            <p:nvPr/>
          </p:nvSpPr>
          <p:spPr bwMode="auto">
            <a:xfrm>
              <a:off x="5170" y="2360"/>
              <a:ext cx="86" cy="192"/>
            </a:xfrm>
            <a:prstGeom prst="line">
              <a:avLst/>
            </a:prstGeom>
            <a:noFill/>
            <a:ln w="12700" cap="sq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218" name="AutoShape 43"/>
            <p:cNvSpPr>
              <a:spLocks noChangeArrowheads="1"/>
            </p:cNvSpPr>
            <p:nvPr/>
          </p:nvSpPr>
          <p:spPr bwMode="auto">
            <a:xfrm flipV="1">
              <a:off x="5240" y="2536"/>
              <a:ext cx="48" cy="48"/>
            </a:xfrm>
            <a:prstGeom prst="flowChartConnector">
              <a:avLst/>
            </a:prstGeom>
            <a:solidFill>
              <a:srgbClr val="FF0000">
                <a:alpha val="50195"/>
              </a:srgbClr>
            </a:solidFill>
            <a:ln w="12700" cap="sq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219" name="AutoShape 44"/>
            <p:cNvSpPr>
              <a:spLocks noChangeArrowheads="1"/>
            </p:cNvSpPr>
            <p:nvPr/>
          </p:nvSpPr>
          <p:spPr bwMode="auto">
            <a:xfrm>
              <a:off x="5136" y="2328"/>
              <a:ext cx="48" cy="48"/>
            </a:xfrm>
            <a:prstGeom prst="flowChartConnector">
              <a:avLst/>
            </a:prstGeom>
            <a:solidFill>
              <a:srgbClr val="FF0000">
                <a:alpha val="50195"/>
              </a:srgbClr>
            </a:solidFill>
            <a:ln w="12700" cap="sq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220" name="Line 45"/>
            <p:cNvSpPr>
              <a:spLocks noChangeShapeType="1"/>
            </p:cNvSpPr>
            <p:nvPr/>
          </p:nvSpPr>
          <p:spPr bwMode="auto">
            <a:xfrm>
              <a:off x="4950" y="2260"/>
              <a:ext cx="182" cy="76"/>
            </a:xfrm>
            <a:prstGeom prst="line">
              <a:avLst/>
            </a:prstGeom>
            <a:noFill/>
            <a:ln w="12700" cap="sq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2800" dirty="0" err="1" smtClean="0"/>
              <a:t>Tcl</a:t>
            </a:r>
            <a:r>
              <a:rPr lang="en-US" altLang="ko-KR" sz="2800" dirty="0" smtClean="0"/>
              <a:t> GUI of  SPIN (</a:t>
            </a:r>
            <a:r>
              <a:rPr lang="en-US" altLang="ko-KR" sz="2800" dirty="0" err="1" smtClean="0"/>
              <a:t>ispin.tcl</a:t>
            </a:r>
            <a:r>
              <a:rPr lang="en-US" altLang="ko-KR" sz="2800" dirty="0" smtClean="0"/>
              <a:t>): Edit Window</a:t>
            </a:r>
            <a:endParaRPr lang="en-US" altLang="ko-KR" sz="2800" dirty="0"/>
          </a:p>
        </p:txBody>
      </p:sp>
      <p:sp>
        <p:nvSpPr>
          <p:cNvPr id="2253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fld id="{DC0B3BC6-8853-4984-B52B-753094879AEF}" type="slidenum">
              <a:rPr lang="ko-KR" altLang="en-US" i="0">
                <a:solidFill>
                  <a:schemeClr val="tx1"/>
                </a:solidFill>
                <a:ea typeface="굴림" charset="-127"/>
              </a:rPr>
              <a:pPr eaLnBrk="1" hangingPunct="1"/>
              <a:t>5</a:t>
            </a:fld>
            <a:endParaRPr lang="en-US" altLang="ko-KR" i="0">
              <a:solidFill>
                <a:schemeClr val="tx1"/>
              </a:solidFill>
              <a:ea typeface="굴림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593551"/>
            <a:ext cx="8143875" cy="621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49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2800" dirty="0" err="1" smtClean="0"/>
              <a:t>Tcl</a:t>
            </a:r>
            <a:r>
              <a:rPr lang="en-US" altLang="ko-KR" sz="2800" dirty="0" smtClean="0"/>
              <a:t> GUI of  SPIN (</a:t>
            </a:r>
            <a:r>
              <a:rPr lang="en-US" altLang="ko-KR" sz="2800" dirty="0" err="1" smtClean="0"/>
              <a:t>ispin.tcl</a:t>
            </a:r>
            <a:r>
              <a:rPr lang="en-US" altLang="ko-KR" sz="2800" dirty="0" smtClean="0"/>
              <a:t>): Verification Window</a:t>
            </a:r>
            <a:endParaRPr lang="en-US" altLang="ko-KR" sz="2800" dirty="0"/>
          </a:p>
        </p:txBody>
      </p:sp>
      <p:sp>
        <p:nvSpPr>
          <p:cNvPr id="2253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fld id="{DC0B3BC6-8853-4984-B52B-753094879AEF}" type="slidenum">
              <a:rPr lang="ko-KR" altLang="en-US" i="0">
                <a:solidFill>
                  <a:schemeClr val="tx1"/>
                </a:solidFill>
                <a:ea typeface="굴림" charset="-127"/>
              </a:rPr>
              <a:pPr eaLnBrk="1" hangingPunct="1"/>
              <a:t>6</a:t>
            </a:fld>
            <a:endParaRPr lang="en-US" altLang="ko-KR" i="0">
              <a:solidFill>
                <a:schemeClr val="tx1"/>
              </a:solidFill>
              <a:ea typeface="굴림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292" y="620688"/>
            <a:ext cx="9151292" cy="542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25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2800" dirty="0" err="1" smtClean="0"/>
              <a:t>Tcl</a:t>
            </a:r>
            <a:r>
              <a:rPr lang="en-US" altLang="ko-KR" sz="2800" dirty="0" smtClean="0"/>
              <a:t> GUI of  SPIN (</a:t>
            </a:r>
            <a:r>
              <a:rPr lang="en-US" altLang="ko-KR" sz="2800" dirty="0" err="1" smtClean="0"/>
              <a:t>ispin.tcl</a:t>
            </a:r>
            <a:r>
              <a:rPr lang="en-US" altLang="ko-KR" sz="2800" dirty="0" smtClean="0"/>
              <a:t>): Simulation Window</a:t>
            </a:r>
            <a:endParaRPr lang="en-US" altLang="ko-KR" sz="2800" dirty="0"/>
          </a:p>
        </p:txBody>
      </p:sp>
      <p:sp>
        <p:nvSpPr>
          <p:cNvPr id="2253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fld id="{DC0B3BC6-8853-4984-B52B-753094879AEF}" type="slidenum">
              <a:rPr lang="ko-KR" altLang="en-US" i="0">
                <a:solidFill>
                  <a:schemeClr val="tx1"/>
                </a:solidFill>
                <a:ea typeface="굴림" charset="-127"/>
              </a:rPr>
              <a:pPr eaLnBrk="1" hangingPunct="1"/>
              <a:t>7</a:t>
            </a:fld>
            <a:endParaRPr lang="en-US" altLang="ko-KR" i="0">
              <a:solidFill>
                <a:schemeClr val="tx1"/>
              </a:solidFill>
              <a:ea typeface="굴림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517798"/>
            <a:ext cx="8346007" cy="630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01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2800"/>
              <a:t>Overview of the Promela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981075"/>
            <a:ext cx="2879725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1600" smtClean="0"/>
              <a:t>byte x;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1600" smtClean="0"/>
              <a:t>chan ch1= [3] of {byte};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ko-KR" sz="16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1600" smtClean="0">
                <a:solidFill>
                  <a:srgbClr val="FF3300"/>
                </a:solidFill>
              </a:rPr>
              <a:t>active[2]</a:t>
            </a:r>
            <a:r>
              <a:rPr lang="en-US" altLang="ko-KR" sz="1600" smtClean="0"/>
              <a:t> proctype A()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1600" smtClean="0"/>
              <a:t>   byte z;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1600" smtClean="0"/>
              <a:t>   printf(“x=%d\n”,x);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1600" smtClean="0"/>
              <a:t>   z=x+1;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1600" smtClean="0"/>
              <a:t>   ch1!z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1600" smtClean="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ko-KR" sz="16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1600" smtClean="0"/>
              <a:t>proctype B(byte y)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1600" smtClean="0"/>
              <a:t>   byte z;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1600" smtClean="0"/>
              <a:t>   ch1?z;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1600" smtClean="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ko-KR" sz="16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1600" smtClean="0"/>
              <a:t>Init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1600" smtClean="0"/>
              <a:t>	run B(2);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1600" smtClean="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ko-KR" sz="1600" smtClean="0"/>
          </a:p>
        </p:txBody>
      </p:sp>
      <p:sp>
        <p:nvSpPr>
          <p:cNvPr id="922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fld id="{C80BCB4E-3AD6-4D79-92A7-1EB80B5C40D6}" type="slidenum">
              <a:rPr lang="ko-KR" altLang="en-US" i="0">
                <a:solidFill>
                  <a:schemeClr val="tx1"/>
                </a:solidFill>
                <a:ea typeface="굴림" charset="-127"/>
              </a:rPr>
              <a:pPr eaLnBrk="1" hangingPunct="1"/>
              <a:t>8</a:t>
            </a:fld>
            <a:endParaRPr lang="en-US" altLang="ko-KR" i="0">
              <a:solidFill>
                <a:schemeClr val="tx1"/>
              </a:solidFill>
              <a:ea typeface="굴림" charset="-127"/>
            </a:endParaRP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4932363" y="692150"/>
            <a:ext cx="3600450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762000" latinLnBrk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altLang="ko-KR" sz="2400" i="0">
                <a:solidFill>
                  <a:srgbClr val="000099"/>
                </a:solidFill>
                <a:ea typeface="굴림" charset="-127"/>
              </a:rPr>
              <a:t>Similar to C syntax but simplified</a:t>
            </a:r>
          </a:p>
          <a:p>
            <a:pPr marL="742950" lvl="1" indent="-285750" algn="l" defTabSz="762000" latinLnBrk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ko-KR" sz="2000" i="0">
                <a:solidFill>
                  <a:srgbClr val="000099"/>
                </a:solidFill>
                <a:ea typeface="굴림" charset="-127"/>
              </a:rPr>
              <a:t>No pointer</a:t>
            </a:r>
          </a:p>
          <a:p>
            <a:pPr marL="742950" lvl="1" indent="-285750" algn="l" defTabSz="762000" latinLnBrk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ko-KR" sz="2000" i="0">
                <a:solidFill>
                  <a:srgbClr val="000099"/>
                </a:solidFill>
                <a:ea typeface="굴림" charset="-127"/>
              </a:rPr>
              <a:t>No real datatype such as float or real</a:t>
            </a:r>
          </a:p>
          <a:p>
            <a:pPr marL="742950" lvl="1" indent="-285750" algn="l" defTabSz="762000" latinLnBrk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ko-KR" sz="2000" i="0">
                <a:solidFill>
                  <a:srgbClr val="000099"/>
                </a:solidFill>
                <a:ea typeface="굴림" charset="-127"/>
              </a:rPr>
              <a:t>No functions</a:t>
            </a:r>
          </a:p>
          <a:p>
            <a:pPr marL="342900" indent="-342900" algn="l" defTabSz="762000" latinLnBrk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altLang="ko-KR" sz="2400" i="0">
                <a:solidFill>
                  <a:srgbClr val="000099"/>
                </a:solidFill>
                <a:ea typeface="굴림" charset="-127"/>
              </a:rPr>
              <a:t>Processes are communicating with each other using</a:t>
            </a:r>
          </a:p>
          <a:p>
            <a:pPr marL="742950" lvl="1" indent="-285750" algn="l" defTabSz="762000" latinLnBrk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ko-KR" sz="2000" i="0">
                <a:solidFill>
                  <a:srgbClr val="000099"/>
                </a:solidFill>
                <a:ea typeface="굴림" charset="-127"/>
              </a:rPr>
              <a:t>Global variables</a:t>
            </a:r>
          </a:p>
          <a:p>
            <a:pPr marL="742950" lvl="1" indent="-285750" algn="l" defTabSz="762000" latinLnBrk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ko-KR" sz="2000" i="0">
                <a:solidFill>
                  <a:srgbClr val="000099"/>
                </a:solidFill>
                <a:ea typeface="굴림" charset="-127"/>
              </a:rPr>
              <a:t>Message channels</a:t>
            </a:r>
          </a:p>
          <a:p>
            <a:pPr marL="342900" indent="-342900" algn="l" defTabSz="762000" latinLnBrk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altLang="ko-KR" sz="2400" i="0">
                <a:solidFill>
                  <a:srgbClr val="000099"/>
                </a:solidFill>
                <a:ea typeface="굴림" charset="-127"/>
              </a:rPr>
              <a:t>Process can be dynamically created</a:t>
            </a:r>
          </a:p>
          <a:p>
            <a:pPr marL="342900" indent="-342900" algn="l" defTabSz="762000" latinLnBrk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altLang="ko-KR" sz="2400" i="0">
                <a:solidFill>
                  <a:srgbClr val="000099"/>
                </a:solidFill>
                <a:ea typeface="굴림" charset="-127"/>
              </a:rPr>
              <a:t>Scheduler executes one process at a time using interleaving semantics</a:t>
            </a:r>
          </a:p>
        </p:txBody>
      </p:sp>
      <p:sp>
        <p:nvSpPr>
          <p:cNvPr id="9222" name="AutoShape 5"/>
          <p:cNvSpPr>
            <a:spLocks noChangeArrowheads="1"/>
          </p:cNvSpPr>
          <p:nvPr/>
        </p:nvSpPr>
        <p:spPr bwMode="auto">
          <a:xfrm>
            <a:off x="107950" y="836613"/>
            <a:ext cx="2232025" cy="792162"/>
          </a:xfrm>
          <a:prstGeom prst="wedgeRectCallout">
            <a:avLst>
              <a:gd name="adj1" fmla="val 63301"/>
              <a:gd name="adj2" fmla="val -2434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/>
          <a:p>
            <a:pPr defTabSz="762000"/>
            <a:endParaRPr lang="ko-KR" altLang="ko-KR"/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2555875" y="771525"/>
            <a:ext cx="22129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r>
              <a:rPr lang="en-US" altLang="ko-KR"/>
              <a:t>Global variables</a:t>
            </a:r>
          </a:p>
          <a:p>
            <a:pPr eaLnBrk="1" hangingPunct="1"/>
            <a:r>
              <a:rPr lang="en-US" altLang="ko-KR"/>
              <a:t>(including channels)</a:t>
            </a:r>
          </a:p>
        </p:txBody>
      </p:sp>
      <p:sp>
        <p:nvSpPr>
          <p:cNvPr id="9224" name="AutoShape 7"/>
          <p:cNvSpPr>
            <a:spLocks noChangeArrowheads="1"/>
          </p:cNvSpPr>
          <p:nvPr/>
        </p:nvSpPr>
        <p:spPr bwMode="auto">
          <a:xfrm>
            <a:off x="107950" y="1844675"/>
            <a:ext cx="2232025" cy="1655763"/>
          </a:xfrm>
          <a:prstGeom prst="wedgeRectCallout">
            <a:avLst>
              <a:gd name="adj1" fmla="val 61380"/>
              <a:gd name="adj2" fmla="val -24495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/>
          <a:p>
            <a:pPr defTabSz="762000"/>
            <a:endParaRPr lang="ko-KR" altLang="ko-KR"/>
          </a:p>
        </p:txBody>
      </p:sp>
      <p:sp>
        <p:nvSpPr>
          <p:cNvPr id="9225" name="Text Box 8"/>
          <p:cNvSpPr txBox="1">
            <a:spLocks noChangeArrowheads="1"/>
          </p:cNvSpPr>
          <p:nvPr/>
        </p:nvSpPr>
        <p:spPr bwMode="auto">
          <a:xfrm>
            <a:off x="2700338" y="1865313"/>
            <a:ext cx="193357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r>
              <a:rPr lang="en-US" altLang="ko-KR"/>
              <a:t>Process (thread) </a:t>
            </a:r>
          </a:p>
          <a:p>
            <a:pPr eaLnBrk="1" hangingPunct="1"/>
            <a:r>
              <a:rPr lang="en-US" altLang="ko-KR"/>
              <a:t>definition and </a:t>
            </a:r>
          </a:p>
          <a:p>
            <a:pPr eaLnBrk="1" hangingPunct="1"/>
            <a:r>
              <a:rPr lang="en-US" altLang="ko-KR"/>
              <a:t>creation</a:t>
            </a:r>
          </a:p>
        </p:txBody>
      </p:sp>
      <p:sp>
        <p:nvSpPr>
          <p:cNvPr id="9226" name="AutoShape 9"/>
          <p:cNvSpPr>
            <a:spLocks noChangeArrowheads="1"/>
          </p:cNvSpPr>
          <p:nvPr/>
        </p:nvSpPr>
        <p:spPr bwMode="auto">
          <a:xfrm>
            <a:off x="107950" y="3644900"/>
            <a:ext cx="2232025" cy="1223963"/>
          </a:xfrm>
          <a:prstGeom prst="wedgeRectCallout">
            <a:avLst>
              <a:gd name="adj1" fmla="val 63301"/>
              <a:gd name="adj2" fmla="val -24838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/>
          <a:p>
            <a:pPr defTabSz="762000"/>
            <a:endParaRPr lang="ko-KR" altLang="ko-KR"/>
          </a:p>
        </p:txBody>
      </p:sp>
      <p:sp>
        <p:nvSpPr>
          <p:cNvPr id="9227" name="Text Box 10"/>
          <p:cNvSpPr txBox="1">
            <a:spLocks noChangeArrowheads="1"/>
          </p:cNvSpPr>
          <p:nvPr/>
        </p:nvSpPr>
        <p:spPr bwMode="auto">
          <a:xfrm>
            <a:off x="2700338" y="3665538"/>
            <a:ext cx="109537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r>
              <a:rPr lang="en-US" altLang="ko-KR"/>
              <a:t>Another </a:t>
            </a:r>
          </a:p>
          <a:p>
            <a:pPr eaLnBrk="1" hangingPunct="1"/>
            <a:r>
              <a:rPr lang="en-US" altLang="ko-KR"/>
              <a:t>process</a:t>
            </a:r>
          </a:p>
          <a:p>
            <a:pPr eaLnBrk="1" hangingPunct="1"/>
            <a:r>
              <a:rPr lang="en-US" altLang="ko-KR"/>
              <a:t>definition</a:t>
            </a:r>
          </a:p>
        </p:txBody>
      </p:sp>
      <p:sp>
        <p:nvSpPr>
          <p:cNvPr id="9228" name="AutoShape 11"/>
          <p:cNvSpPr>
            <a:spLocks noChangeArrowheads="1"/>
          </p:cNvSpPr>
          <p:nvPr/>
        </p:nvSpPr>
        <p:spPr bwMode="auto">
          <a:xfrm>
            <a:off x="107950" y="5013325"/>
            <a:ext cx="2232025" cy="936625"/>
          </a:xfrm>
          <a:prstGeom prst="wedgeRectCallout">
            <a:avLst>
              <a:gd name="adj1" fmla="val 63796"/>
              <a:gd name="adj2" fmla="val -3356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/>
          <a:p>
            <a:pPr defTabSz="762000"/>
            <a:endParaRPr lang="ko-KR" altLang="ko-KR"/>
          </a:p>
        </p:txBody>
      </p:sp>
      <p:sp>
        <p:nvSpPr>
          <p:cNvPr id="9229" name="Text Box 12"/>
          <p:cNvSpPr txBox="1">
            <a:spLocks noChangeArrowheads="1"/>
          </p:cNvSpPr>
          <p:nvPr/>
        </p:nvSpPr>
        <p:spPr bwMode="auto">
          <a:xfrm>
            <a:off x="2627313" y="4941888"/>
            <a:ext cx="13620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defTabSz="7620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r>
              <a:rPr lang="en-US" altLang="ko-KR"/>
              <a:t>System </a:t>
            </a:r>
          </a:p>
          <a:p>
            <a:pPr eaLnBrk="1" hangingPunct="1"/>
            <a:r>
              <a:rPr lang="en-US" altLang="ko-KR"/>
              <a:t>initialization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2800"/>
              <a:t>Process Creation Example</a:t>
            </a:r>
          </a:p>
        </p:txBody>
      </p:sp>
      <p:sp>
        <p:nvSpPr>
          <p:cNvPr id="10243" name="Rectangle 7"/>
          <p:cNvSpPr>
            <a:spLocks noGrp="1" noChangeArrowheads="1"/>
          </p:cNvSpPr>
          <p:nvPr>
            <p:ph idx="1"/>
          </p:nvPr>
        </p:nvSpPr>
        <p:spPr>
          <a:xfrm>
            <a:off x="4356100" y="981075"/>
            <a:ext cx="4341813" cy="51847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ko-KR" sz="2800" smtClean="0"/>
              <a:t>run() operator creates a process and returns a newly created process ID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2800" smtClean="0"/>
              <a:t>There are 6 possible outcomes due to </a:t>
            </a:r>
            <a:r>
              <a:rPr lang="en-US" altLang="ko-KR" sz="2800" smtClean="0">
                <a:solidFill>
                  <a:srgbClr val="FF3300"/>
                </a:solidFill>
              </a:rPr>
              <a:t>non-deterministic</a:t>
            </a:r>
            <a:r>
              <a:rPr lang="en-US" altLang="ko-KR" sz="2800" smtClean="0"/>
              <a:t> scheduling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400" smtClean="0"/>
              <a:t>A0.A1.B, A0.B.A1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400" smtClean="0"/>
              <a:t>A1.A0.B, A1.B.A0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400" smtClean="0"/>
              <a:t>B.A0.A1, B.A1.A0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2800" smtClean="0"/>
              <a:t>In other words, process creation may </a:t>
            </a:r>
            <a:r>
              <a:rPr lang="en-US" altLang="ko-KR" sz="2800" smtClean="0">
                <a:solidFill>
                  <a:srgbClr val="FF3300"/>
                </a:solidFill>
              </a:rPr>
              <a:t>not</a:t>
            </a:r>
            <a:r>
              <a:rPr lang="en-US" altLang="ko-KR" sz="2800" smtClean="0"/>
              <a:t> immediately start process execution</a:t>
            </a:r>
          </a:p>
          <a:p>
            <a:pPr lvl="1" eaLnBrk="1" hangingPunct="1">
              <a:lnSpc>
                <a:spcPct val="80000"/>
              </a:lnSpc>
            </a:pPr>
            <a:endParaRPr lang="en-US" altLang="ko-KR" sz="2400" smtClean="0"/>
          </a:p>
          <a:p>
            <a:pPr eaLnBrk="1" hangingPunct="1">
              <a:lnSpc>
                <a:spcPct val="80000"/>
              </a:lnSpc>
            </a:pPr>
            <a:endParaRPr lang="en-US" altLang="ko-KR" sz="2800" smtClean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1pPr>
            <a:lvl2pPr marL="742950" indent="-28575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2pPr>
            <a:lvl3pPr marL="11430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3pPr>
            <a:lvl4pPr marL="16002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4pPr>
            <a:lvl5pPr marL="2057400" indent="-228600" eaLnBrk="0" hangingPunct="0"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rgbClr val="660066"/>
                </a:solidFill>
                <a:latin typeface="Arial" charset="0"/>
                <a:ea typeface="돋움" pitchFamily="50" charset="-127"/>
              </a:defRPr>
            </a:lvl9pPr>
          </a:lstStyle>
          <a:p>
            <a:pPr eaLnBrk="1" hangingPunct="1"/>
            <a:fld id="{217BD308-0AB5-4A8A-A85B-3A8000F0C836}" type="slidenum">
              <a:rPr lang="ko-KR" altLang="en-US" i="0">
                <a:solidFill>
                  <a:schemeClr val="tx1"/>
                </a:solidFill>
                <a:ea typeface="굴림" charset="-127"/>
              </a:rPr>
              <a:pPr eaLnBrk="1" hangingPunct="1"/>
              <a:t>9</a:t>
            </a:fld>
            <a:endParaRPr lang="en-US" altLang="ko-KR" i="0">
              <a:solidFill>
                <a:schemeClr val="tx1"/>
              </a:solidFill>
              <a:ea typeface="굴림" charset="-127"/>
            </a:endParaRP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323850" y="908050"/>
            <a:ext cx="4248150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762000" latinLnBrk="1">
              <a:lnSpc>
                <a:spcPct val="90000"/>
              </a:lnSpc>
              <a:spcBef>
                <a:spcPct val="20000"/>
              </a:spcBef>
            </a:pPr>
            <a:r>
              <a:rPr lang="en-US" altLang="ko-KR" sz="2400" i="0">
                <a:solidFill>
                  <a:srgbClr val="FF3300"/>
                </a:solidFill>
                <a:ea typeface="굴림" charset="-127"/>
              </a:rPr>
              <a:t>active[2]</a:t>
            </a:r>
            <a:r>
              <a:rPr lang="en-US" altLang="ko-KR" sz="2400" i="0">
                <a:solidFill>
                  <a:srgbClr val="000099"/>
                </a:solidFill>
                <a:ea typeface="굴림" charset="-127"/>
              </a:rPr>
              <a:t> proctype A() {</a:t>
            </a:r>
          </a:p>
          <a:p>
            <a:pPr marL="342900" indent="-342900" algn="l" defTabSz="762000" latinLnBrk="1">
              <a:lnSpc>
                <a:spcPct val="90000"/>
              </a:lnSpc>
              <a:spcBef>
                <a:spcPct val="20000"/>
              </a:spcBef>
            </a:pPr>
            <a:r>
              <a:rPr lang="en-US" altLang="ko-KR" sz="2400" i="0">
                <a:solidFill>
                  <a:srgbClr val="000099"/>
                </a:solidFill>
                <a:ea typeface="굴림" charset="-127"/>
              </a:rPr>
              <a:t>   byte x;</a:t>
            </a:r>
          </a:p>
          <a:p>
            <a:pPr marL="342900" indent="-342900" algn="l" defTabSz="762000" latinLnBrk="1">
              <a:lnSpc>
                <a:spcPct val="90000"/>
              </a:lnSpc>
              <a:spcBef>
                <a:spcPct val="20000"/>
              </a:spcBef>
            </a:pPr>
            <a:r>
              <a:rPr lang="en-US" altLang="ko-KR" sz="2400" i="0">
                <a:solidFill>
                  <a:srgbClr val="000099"/>
                </a:solidFill>
                <a:ea typeface="굴림" charset="-127"/>
              </a:rPr>
              <a:t>   printf(“A%d is starting\n”);</a:t>
            </a:r>
          </a:p>
          <a:p>
            <a:pPr marL="342900" indent="-342900" algn="l" defTabSz="762000" latinLnBrk="1">
              <a:lnSpc>
                <a:spcPct val="90000"/>
              </a:lnSpc>
              <a:spcBef>
                <a:spcPct val="20000"/>
              </a:spcBef>
            </a:pPr>
            <a:r>
              <a:rPr lang="en-US" altLang="ko-KR" sz="2400" i="0">
                <a:solidFill>
                  <a:srgbClr val="000099"/>
                </a:solidFill>
                <a:ea typeface="굴림" charset="-127"/>
              </a:rPr>
              <a:t>}</a:t>
            </a:r>
          </a:p>
          <a:p>
            <a:pPr marL="342900" indent="-342900" algn="l" defTabSz="762000" latinLnBrk="1">
              <a:lnSpc>
                <a:spcPct val="90000"/>
              </a:lnSpc>
              <a:spcBef>
                <a:spcPct val="20000"/>
              </a:spcBef>
            </a:pPr>
            <a:endParaRPr lang="en-US" altLang="ko-KR" sz="2400" i="0">
              <a:solidFill>
                <a:srgbClr val="000099"/>
              </a:solidFill>
              <a:ea typeface="굴림" charset="-127"/>
            </a:endParaRPr>
          </a:p>
          <a:p>
            <a:pPr marL="342900" indent="-342900" algn="l" defTabSz="762000" latinLnBrk="1">
              <a:lnSpc>
                <a:spcPct val="90000"/>
              </a:lnSpc>
              <a:spcBef>
                <a:spcPct val="20000"/>
              </a:spcBef>
            </a:pPr>
            <a:r>
              <a:rPr lang="en-US" altLang="ko-KR" sz="2400" i="0">
                <a:solidFill>
                  <a:srgbClr val="000099"/>
                </a:solidFill>
                <a:ea typeface="굴림" charset="-127"/>
              </a:rPr>
              <a:t>proctype B() {</a:t>
            </a:r>
          </a:p>
          <a:p>
            <a:pPr marL="342900" indent="-342900" algn="l" defTabSz="762000" latinLnBrk="1">
              <a:lnSpc>
                <a:spcPct val="90000"/>
              </a:lnSpc>
              <a:spcBef>
                <a:spcPct val="20000"/>
              </a:spcBef>
            </a:pPr>
            <a:r>
              <a:rPr lang="en-US" altLang="ko-KR" sz="2400" i="0">
                <a:solidFill>
                  <a:srgbClr val="000099"/>
                </a:solidFill>
                <a:ea typeface="굴림" charset="-127"/>
              </a:rPr>
              <a:t> printf(“B is starting\n”);</a:t>
            </a:r>
          </a:p>
          <a:p>
            <a:pPr marL="342900" indent="-342900" algn="l" defTabSz="762000" latinLnBrk="1">
              <a:lnSpc>
                <a:spcPct val="90000"/>
              </a:lnSpc>
              <a:spcBef>
                <a:spcPct val="20000"/>
              </a:spcBef>
            </a:pPr>
            <a:r>
              <a:rPr lang="en-US" altLang="ko-KR" sz="2400" i="0">
                <a:solidFill>
                  <a:srgbClr val="000099"/>
                </a:solidFill>
                <a:ea typeface="굴림" charset="-127"/>
              </a:rPr>
              <a:t>}</a:t>
            </a:r>
          </a:p>
          <a:p>
            <a:pPr marL="342900" indent="-342900" algn="l" defTabSz="762000" latinLnBrk="1">
              <a:lnSpc>
                <a:spcPct val="90000"/>
              </a:lnSpc>
              <a:spcBef>
                <a:spcPct val="20000"/>
              </a:spcBef>
            </a:pPr>
            <a:endParaRPr lang="en-US" altLang="ko-KR" sz="2400" i="0">
              <a:solidFill>
                <a:srgbClr val="000099"/>
              </a:solidFill>
              <a:ea typeface="굴림" charset="-127"/>
            </a:endParaRPr>
          </a:p>
          <a:p>
            <a:pPr marL="342900" indent="-342900" algn="l" defTabSz="762000" latinLnBrk="1">
              <a:lnSpc>
                <a:spcPct val="90000"/>
              </a:lnSpc>
              <a:spcBef>
                <a:spcPct val="20000"/>
              </a:spcBef>
            </a:pPr>
            <a:r>
              <a:rPr lang="en-US" altLang="ko-KR" sz="2400" i="0">
                <a:solidFill>
                  <a:srgbClr val="000099"/>
                </a:solidFill>
                <a:ea typeface="굴림" charset="-127"/>
              </a:rPr>
              <a:t>Init {</a:t>
            </a:r>
          </a:p>
          <a:p>
            <a:pPr marL="342900" indent="-342900" algn="l" defTabSz="762000" latinLnBrk="1">
              <a:lnSpc>
                <a:spcPct val="90000"/>
              </a:lnSpc>
              <a:spcBef>
                <a:spcPct val="20000"/>
              </a:spcBef>
            </a:pPr>
            <a:r>
              <a:rPr lang="en-US" altLang="ko-KR" sz="2400" i="0">
                <a:solidFill>
                  <a:srgbClr val="000099"/>
                </a:solidFill>
                <a:ea typeface="굴림" charset="-127"/>
              </a:rPr>
              <a:t>	run B();</a:t>
            </a:r>
          </a:p>
          <a:p>
            <a:pPr marL="342900" indent="-342900" algn="l" defTabSz="762000" latinLnBrk="1">
              <a:lnSpc>
                <a:spcPct val="90000"/>
              </a:lnSpc>
              <a:spcBef>
                <a:spcPct val="20000"/>
              </a:spcBef>
            </a:pPr>
            <a:r>
              <a:rPr lang="en-US" altLang="ko-KR" sz="2400" i="0">
                <a:solidFill>
                  <a:srgbClr val="000099"/>
                </a:solidFill>
                <a:ea typeface="굴림" charset="-127"/>
              </a:rPr>
              <a:t>}</a:t>
            </a:r>
          </a:p>
          <a:p>
            <a:pPr marL="342900" indent="-342900" algn="l" defTabSz="762000" latinLnBrk="1">
              <a:lnSpc>
                <a:spcPct val="90000"/>
              </a:lnSpc>
              <a:spcBef>
                <a:spcPct val="20000"/>
              </a:spcBef>
            </a:pPr>
            <a:endParaRPr lang="en-US" altLang="ko-KR" sz="2800" i="0">
              <a:solidFill>
                <a:srgbClr val="000099"/>
              </a:solidFill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esentation">
  <a:themeElements>
    <a:clrScheme name="1_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presentation">
      <a:majorFont>
        <a:latin typeface="Arial"/>
        <a:ea typeface="굴림"/>
        <a:cs typeface=""/>
      </a:majorFont>
      <a:minorFont>
        <a:latin typeface="Arial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7620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1" u="none" strike="noStrike" cap="none" normalizeH="0" baseline="0" smtClean="0">
            <a:ln>
              <a:noFill/>
            </a:ln>
            <a:solidFill>
              <a:srgbClr val="660066"/>
            </a:solidFill>
            <a:effectLst/>
            <a:latin typeface="Arial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7620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1" u="none" strike="noStrike" cap="none" normalizeH="0" baseline="0" smtClean="0">
            <a:ln>
              <a:noFill/>
            </a:ln>
            <a:solidFill>
              <a:srgbClr val="660066"/>
            </a:solidFill>
            <a:effectLst/>
            <a:latin typeface="Arial" charset="0"/>
            <a:ea typeface="돋움" pitchFamily="50" charset="-127"/>
          </a:defRPr>
        </a:defPPr>
      </a:lstStyle>
    </a:lnDef>
  </a:objectDefaults>
  <a:extraClrSchemeLst>
    <a:extraClrScheme>
      <a:clrScheme name="1_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cs750b</Template>
  <TotalTime>25879</TotalTime>
  <Words>2615</Words>
  <Application>Microsoft Office PowerPoint</Application>
  <PresentationFormat>화면 슬라이드 쇼(4:3)</PresentationFormat>
  <Paragraphs>584</Paragraphs>
  <Slides>26</Slides>
  <Notes>21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36" baseType="lpstr">
      <vt:lpstr>굴림</vt:lpstr>
      <vt:lpstr>돋움</vt:lpstr>
      <vt:lpstr>맑은 고딕</vt:lpstr>
      <vt:lpstr>Arial</vt:lpstr>
      <vt:lpstr>Arial Black</vt:lpstr>
      <vt:lpstr>Calibri</vt:lpstr>
      <vt:lpstr>Cambria Math</vt:lpstr>
      <vt:lpstr>Courier New</vt:lpstr>
      <vt:lpstr>Times New Roman</vt:lpstr>
      <vt:lpstr>1_presentation</vt:lpstr>
      <vt:lpstr>The Spin Model Checker : Part I</vt:lpstr>
      <vt:lpstr>Hierarchy of SW Coverage Criteria</vt:lpstr>
      <vt:lpstr>Model Checker Analyzes All Possible Scheduling</vt:lpstr>
      <vt:lpstr>Overview of the Spin Architecture</vt:lpstr>
      <vt:lpstr>Tcl GUI of  SPIN (ispin.tcl): Edit Window</vt:lpstr>
      <vt:lpstr>Tcl GUI of  SPIN (ispin.tcl): Verification Window</vt:lpstr>
      <vt:lpstr>Tcl GUI of  SPIN (ispin.tcl): Simulation Window</vt:lpstr>
      <vt:lpstr>Overview of the Promela</vt:lpstr>
      <vt:lpstr>Process Creation Example</vt:lpstr>
      <vt:lpstr>Variables and Types</vt:lpstr>
      <vt:lpstr>Finite  State Model</vt:lpstr>
      <vt:lpstr>Basic Statements</vt:lpstr>
      <vt:lpstr>Expression Statements</vt:lpstr>
      <vt:lpstr>assert Statement</vt:lpstr>
      <vt:lpstr>Generation of all possible interleaving scenarios </vt:lpstr>
      <vt:lpstr>Program Execution Control </vt:lpstr>
      <vt:lpstr>Critical Section Example</vt:lpstr>
      <vt:lpstr>Critical Section Example (cont.)</vt:lpstr>
      <vt:lpstr>Revised Critical Section Example</vt:lpstr>
      <vt:lpstr>Deadlocked Critical Section Example</vt:lpstr>
      <vt:lpstr>Deadlocked Critical Section Example (cont.)</vt:lpstr>
      <vt:lpstr>Communication Using Message Channels</vt:lpstr>
      <vt:lpstr>Operations on Channels</vt:lpstr>
      <vt:lpstr>Faulty Data Transfer Protocol  (pg 27, data switch model proposed at 1981 at Bell labs)</vt:lpstr>
      <vt:lpstr>The Sieve of Eratosthenes (pg 326)</vt:lpstr>
      <vt:lpstr>Simulation Run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DIMEOLA</dc:creator>
  <cp:lastModifiedBy>moonzoo</cp:lastModifiedBy>
  <cp:revision>231</cp:revision>
  <cp:lastPrinted>1999-05-13T12:56:24Z</cp:lastPrinted>
  <dcterms:created xsi:type="dcterms:W3CDTF">1998-05-09T18:52:06Z</dcterms:created>
  <dcterms:modified xsi:type="dcterms:W3CDTF">2015-11-24T01:03:06Z</dcterms:modified>
</cp:coreProperties>
</file>