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</p:sldMasterIdLst>
  <p:notesMasterIdLst>
    <p:notesMasterId r:id="rId20"/>
  </p:notesMasterIdLst>
  <p:sldIdLst>
    <p:sldId id="256" r:id="rId2"/>
    <p:sldId id="374" r:id="rId3"/>
    <p:sldId id="375" r:id="rId4"/>
    <p:sldId id="400" r:id="rId5"/>
    <p:sldId id="390" r:id="rId6"/>
    <p:sldId id="377" r:id="rId7"/>
    <p:sldId id="389" r:id="rId8"/>
    <p:sldId id="396" r:id="rId9"/>
    <p:sldId id="373" r:id="rId10"/>
    <p:sldId id="382" r:id="rId11"/>
    <p:sldId id="388" r:id="rId12"/>
    <p:sldId id="384" r:id="rId13"/>
    <p:sldId id="385" r:id="rId14"/>
    <p:sldId id="402" r:id="rId15"/>
    <p:sldId id="394" r:id="rId16"/>
    <p:sldId id="395" r:id="rId17"/>
    <p:sldId id="397" r:id="rId18"/>
    <p:sldId id="399" r:id="rId19"/>
  </p:sldIdLst>
  <p:sldSz cx="9144000" cy="6858000" type="screen4x3"/>
  <p:notesSz cx="6802438" cy="9934575"/>
  <p:custDataLst>
    <p:tags r:id="rId21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86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81" d="100"/>
          <a:sy n="81" d="100"/>
        </p:scale>
        <p:origin x="60" y="4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32"/>
        <p:guide pos="2186"/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2018-12-05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5" rIns="90768" bIns="4538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6" y="4718924"/>
            <a:ext cx="5441950" cy="4470558"/>
          </a:xfrm>
          <a:prstGeom prst="rect">
            <a:avLst/>
          </a:prstGeom>
        </p:spPr>
        <p:txBody>
          <a:bodyPr vert="horz" lIns="90768" tIns="45385" rIns="90768" bIns="4538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289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14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8199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9759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443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바닥글 개체 틀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96" y="59220"/>
            <a:ext cx="7848872" cy="247321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2400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/15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000" dirty="0" smtClean="0"/>
              <a:t>Introduction to </a:t>
            </a:r>
            <a:r>
              <a:rPr lang="en-US" altLang="ko-KR" sz="4000" cap="none" smtClean="0"/>
              <a:t>Static Analyzer</a:t>
            </a:r>
            <a:endParaRPr lang="ko-KR" altLang="en-US" sz="4000" cap="none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57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2"/>
          <a:srcRect r="2327" b="5984"/>
          <a:stretch/>
        </p:blipFill>
        <p:spPr>
          <a:xfrm>
            <a:off x="3059832" y="2123281"/>
            <a:ext cx="6047234" cy="339395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Example1 </a:t>
            </a:r>
            <a:r>
              <a:rPr lang="en-US" altLang="ko-KR" dirty="0" smtClean="0"/>
              <a:t>– Null pointer dereference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00200"/>
            <a:ext cx="3054597" cy="4876800"/>
          </a:xfrm>
        </p:spPr>
        <p:txBody>
          <a:bodyPr>
            <a:normAutofit/>
          </a:bodyPr>
          <a:lstStyle/>
          <a:p>
            <a:r>
              <a:rPr lang="en-US" altLang="ko-KR" sz="2000" dirty="0" err="1" smtClean="0">
                <a:latin typeface="Calibri" panose="020F0502020204030204" pitchFamily="34" charset="0"/>
              </a:rPr>
              <a:t>malloc</a:t>
            </a:r>
            <a:r>
              <a:rPr lang="en-US" altLang="ko-KR" sz="2000" dirty="0" smtClean="0">
                <a:latin typeface="Calibri" panose="020F0502020204030204" pitchFamily="34" charset="0"/>
              </a:rPr>
              <a:t>() may return null </a:t>
            </a:r>
            <a:r>
              <a:rPr lang="en-US" altLang="ko-KR" sz="2000" dirty="0">
                <a:latin typeface="Calibri" panose="020F0502020204030204" pitchFamily="34" charset="0"/>
              </a:rPr>
              <a:t/>
            </a:r>
            <a:br>
              <a:rPr lang="en-US" altLang="ko-KR" sz="2000" dirty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if it fails to allocate a memory (line 12)</a:t>
            </a:r>
          </a:p>
          <a:p>
            <a:pPr lvl="1"/>
            <a:r>
              <a:rPr lang="en-US" altLang="ko-KR" sz="1600" dirty="0" smtClean="0">
                <a:latin typeface="Calibri" panose="020F0502020204030204" pitchFamily="34" charset="0"/>
              </a:rPr>
              <a:t>e.g.)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malloc</a:t>
            </a:r>
            <a:r>
              <a:rPr lang="en-US" altLang="ko-KR" sz="1600" dirty="0" smtClean="0">
                <a:latin typeface="Calibri" panose="020F0502020204030204" pitchFamily="34" charset="0"/>
              </a:rPr>
              <a:t>(0)</a:t>
            </a:r>
          </a:p>
          <a:p>
            <a:pPr lvl="1"/>
            <a:r>
              <a:rPr lang="en-US" altLang="ko-KR" sz="1600" dirty="0" smtClean="0">
                <a:latin typeface="Calibri" panose="020F0502020204030204" pitchFamily="34" charset="0"/>
              </a:rPr>
              <a:t>e.g.)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malloc</a:t>
            </a:r>
            <a:r>
              <a:rPr lang="en-US" altLang="ko-KR" sz="1600" dirty="0" smtClean="0">
                <a:latin typeface="Calibri" panose="020F0502020204030204" pitchFamily="34" charset="0"/>
              </a:rPr>
              <a:t>(BIG_NUMBER)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5616" y="3501878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Execution sequence that</a:t>
            </a:r>
            <a:br>
              <a:rPr lang="en-US" altLang="ko-KR" dirty="0" smtClean="0"/>
            </a:br>
            <a:r>
              <a:rPr lang="en-US" altLang="ko-KR" dirty="0" smtClean="0"/>
              <a:t>triggers the bug</a:t>
            </a:r>
            <a:endParaRPr lang="ko-KR" altLang="en-US" dirty="0"/>
          </a:p>
        </p:txBody>
      </p:sp>
      <p:cxnSp>
        <p:nvCxnSpPr>
          <p:cNvPr id="13" name="직선 화살표 연결선 12"/>
          <p:cNvCxnSpPr>
            <a:endCxn id="14" idx="2"/>
          </p:cNvCxnSpPr>
          <p:nvPr/>
        </p:nvCxnSpPr>
        <p:spPr>
          <a:xfrm flipV="1">
            <a:off x="3017154" y="3537012"/>
            <a:ext cx="474726" cy="888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3491880" y="3429000"/>
            <a:ext cx="216024" cy="216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3491880" y="3645024"/>
            <a:ext cx="216024" cy="216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16" name="직선 화살표 연결선 15"/>
          <p:cNvCxnSpPr>
            <a:stCxn id="11" idx="3"/>
            <a:endCxn id="15" idx="2"/>
          </p:cNvCxnSpPr>
          <p:nvPr/>
        </p:nvCxnSpPr>
        <p:spPr>
          <a:xfrm flipV="1">
            <a:off x="2976615" y="3753036"/>
            <a:ext cx="515265" cy="72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endCxn id="20" idx="1"/>
          </p:cNvCxnSpPr>
          <p:nvPr/>
        </p:nvCxnSpPr>
        <p:spPr>
          <a:xfrm>
            <a:off x="2965377" y="3950035"/>
            <a:ext cx="558139" cy="5907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타원 19"/>
          <p:cNvSpPr/>
          <p:nvPr/>
        </p:nvSpPr>
        <p:spPr>
          <a:xfrm>
            <a:off x="3491880" y="4509120"/>
            <a:ext cx="216024" cy="21602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7" name="직선 화살표 연결선 6"/>
          <p:cNvCxnSpPr>
            <a:stCxn id="17" idx="1"/>
          </p:cNvCxnSpPr>
          <p:nvPr/>
        </p:nvCxnSpPr>
        <p:spPr>
          <a:xfrm flipH="1" flipV="1">
            <a:off x="5004048" y="4932458"/>
            <a:ext cx="855025" cy="2923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59073" y="4932457"/>
            <a:ext cx="2241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Attempt to write a data</a:t>
            </a:r>
            <a:br>
              <a:rPr lang="en-US" altLang="ko-KR" sz="1600" dirty="0" smtClean="0"/>
            </a:br>
            <a:r>
              <a:rPr lang="en-US" altLang="ko-KR" sz="1600" dirty="0" smtClean="0"/>
              <a:t>to mem (NULL)</a:t>
            </a:r>
            <a:endParaRPr lang="ko-KR" altLang="en-US" sz="1600" dirty="0"/>
          </a:p>
        </p:txBody>
      </p:sp>
      <p:cxnSp>
        <p:nvCxnSpPr>
          <p:cNvPr id="38" name="꺾인 연결선 37"/>
          <p:cNvCxnSpPr/>
          <p:nvPr/>
        </p:nvCxnSpPr>
        <p:spPr>
          <a:xfrm rot="10800000" flipV="1">
            <a:off x="3565224" y="4038637"/>
            <a:ext cx="12700" cy="802692"/>
          </a:xfrm>
          <a:prstGeom prst="bentConnector3">
            <a:avLst>
              <a:gd name="adj1" fmla="val 6275677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90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48" y="3251026"/>
            <a:ext cx="7543800" cy="356235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Example1 </a:t>
            </a:r>
            <a:r>
              <a:rPr lang="en-US" altLang="ko-KR" dirty="0" smtClean="0"/>
              <a:t>– Format String Bug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20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285750" indent="-285750"/>
            <a:r>
              <a:rPr lang="en-US" altLang="ko-KR" sz="2000" dirty="0">
                <a:latin typeface="Calibri" panose="020F0502020204030204" pitchFamily="34" charset="0"/>
              </a:rPr>
              <a:t>User input is </a:t>
            </a:r>
            <a:r>
              <a:rPr lang="en-US" altLang="ko-KR" sz="2000" dirty="0" smtClean="0">
                <a:latin typeface="Calibri" panose="020F0502020204030204" pitchFamily="34" charset="0"/>
              </a:rPr>
              <a:t>directly </a:t>
            </a:r>
            <a:r>
              <a:rPr lang="en-US" altLang="ko-KR" sz="2000" dirty="0">
                <a:latin typeface="Calibri" panose="020F0502020204030204" pitchFamily="34" charset="0"/>
              </a:rPr>
              <a:t>used for the first argument of</a:t>
            </a:r>
            <a:r>
              <a:rPr lang="en-US" altLang="ko-KR" sz="2000" dirty="0"/>
              <a:t> </a:t>
            </a:r>
            <a:r>
              <a:rPr lang="en-US" altLang="ko-KR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altLang="ko-K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sz="1800" dirty="0" smtClean="0">
                <a:latin typeface="Calibri" panose="020F0502020204030204" pitchFamily="34" charset="0"/>
                <a:cs typeface="Consolas" panose="020B0609020204030204" pitchFamily="49" charset="0"/>
              </a:rPr>
              <a:t> (line 15)</a:t>
            </a:r>
          </a:p>
          <a:p>
            <a:pPr marL="560070" lvl="1" indent="-285750"/>
            <a:r>
              <a:rPr lang="en-US" altLang="ko-KR" sz="1800" dirty="0" smtClean="0">
                <a:latin typeface="Calibri" panose="020F0502020204030204" pitchFamily="34" charset="0"/>
                <a:cs typeface="Consolas" panose="020B0609020204030204" pitchFamily="49" charset="0"/>
              </a:rPr>
              <a:t>User can inputs arbitrary format strings such as </a:t>
            </a:r>
            <a:r>
              <a:rPr lang="en-US" altLang="ko-KR" sz="1800" dirty="0" err="1" smtClean="0">
                <a:latin typeface="Calibri" panose="020F0502020204030204" pitchFamily="34" charset="0"/>
                <a:cs typeface="Consolas" panose="020B0609020204030204" pitchFamily="49" charset="0"/>
              </a:rPr>
              <a:t>printf</a:t>
            </a:r>
            <a:r>
              <a:rPr lang="en-US" altLang="ko-KR" sz="1800" dirty="0" smtClean="0">
                <a:latin typeface="Calibri" panose="020F0502020204030204" pitchFamily="34" charset="0"/>
                <a:cs typeface="Consolas" panose="020B0609020204030204" pitchFamily="49" charset="0"/>
              </a:rPr>
              <a:t>(“%s”) and </a:t>
            </a:r>
            <a:r>
              <a:rPr lang="en-US" altLang="ko-KR" sz="1800" dirty="0" err="1" smtClean="0">
                <a:latin typeface="Calibri" panose="020F0502020204030204" pitchFamily="34" charset="0"/>
                <a:cs typeface="Consolas" panose="020B0609020204030204" pitchFamily="49" charset="0"/>
              </a:rPr>
              <a:t>printf</a:t>
            </a:r>
            <a:r>
              <a:rPr lang="en-US" altLang="ko-KR" sz="1800" dirty="0" smtClean="0">
                <a:latin typeface="Calibri" panose="020F0502020204030204" pitchFamily="34" charset="0"/>
                <a:cs typeface="Consolas" panose="020B0609020204030204" pitchFamily="49" charset="0"/>
              </a:rPr>
              <a:t>(“%n”) without second argument</a:t>
            </a:r>
          </a:p>
          <a:p>
            <a:pPr marL="834390" lvl="2" indent="-285750"/>
            <a:r>
              <a:rPr lang="en-US" altLang="ko-KR" sz="1600" dirty="0" smtClean="0">
                <a:latin typeface="Calibri" panose="020F0502020204030204" pitchFamily="34" charset="0"/>
                <a:cs typeface="Consolas" panose="020B0609020204030204" pitchFamily="49" charset="0"/>
              </a:rPr>
              <a:t>The program considers a garbage memory value is a second argument </a:t>
            </a:r>
          </a:p>
          <a:p>
            <a:pPr marL="834390" lvl="2" indent="-285750"/>
            <a:r>
              <a:rPr lang="en-US" altLang="ko-KR" sz="1600" dirty="0" smtClean="0">
                <a:latin typeface="Calibri" panose="020F0502020204030204" pitchFamily="34" charset="0"/>
                <a:cs typeface="Consolas" panose="020B0609020204030204" pitchFamily="49" charset="0"/>
              </a:rPr>
              <a:t>This bug causes information leakage or remote code execution vulnerability</a:t>
            </a:r>
            <a:endParaRPr lang="ko-KR" altLang="en-US" sz="1600" dirty="0">
              <a:latin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555776" y="5445224"/>
            <a:ext cx="432048" cy="2516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915816" y="4653136"/>
            <a:ext cx="432048" cy="2516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123728" y="5445224"/>
            <a:ext cx="432048" cy="2516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123728" y="6105128"/>
            <a:ext cx="432048" cy="2516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9" name="꺾인 연결선 28"/>
          <p:cNvCxnSpPr>
            <a:stCxn id="23" idx="2"/>
            <a:endCxn id="22" idx="0"/>
          </p:cNvCxnSpPr>
          <p:nvPr/>
        </p:nvCxnSpPr>
        <p:spPr>
          <a:xfrm rot="5400000">
            <a:off x="2681584" y="4994968"/>
            <a:ext cx="540472" cy="36004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꺾인 연결선 29"/>
          <p:cNvCxnSpPr>
            <a:stCxn id="24" idx="2"/>
          </p:cNvCxnSpPr>
          <p:nvPr/>
        </p:nvCxnSpPr>
        <p:spPr>
          <a:xfrm rot="16200000" flipH="1">
            <a:off x="2165736" y="5870856"/>
            <a:ext cx="379844" cy="3181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61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Example1 </a:t>
            </a:r>
            <a:r>
              <a:rPr lang="en-US" altLang="ko-KR" dirty="0" smtClean="0"/>
              <a:t>– Resource Leak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76800"/>
          </a:xfrm>
        </p:spPr>
        <p:txBody>
          <a:bodyPr>
            <a:normAutofit/>
          </a:bodyPr>
          <a:lstStyle/>
          <a:p>
            <a:r>
              <a:rPr lang="en-US" altLang="ko-KR" sz="1800" dirty="0">
                <a:latin typeface="Consolas" panose="020B0609020204030204" pitchFamily="49" charset="0"/>
              </a:rPr>
              <a:t>m</a:t>
            </a:r>
            <a:r>
              <a:rPr lang="en-US" altLang="ko-KR" sz="1800" dirty="0" smtClean="0">
                <a:latin typeface="Consolas" panose="020B0609020204030204" pitchFamily="49" charset="0"/>
              </a:rPr>
              <a:t>em</a:t>
            </a:r>
            <a:r>
              <a:rPr lang="en-US" altLang="ko-KR" sz="2000" dirty="0" smtClean="0"/>
              <a:t> is not freed although the </a:t>
            </a:r>
            <a:r>
              <a:rPr lang="en-US" altLang="ko-KR" sz="2000" dirty="0">
                <a:latin typeface="Consolas" panose="020B0609020204030204" pitchFamily="49" charset="0"/>
              </a:rPr>
              <a:t>mem</a:t>
            </a:r>
            <a:r>
              <a:rPr lang="en-US" altLang="ko-KR" sz="2000" dirty="0" smtClean="0"/>
              <a:t> goes out of scope (line 17)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545" y="2276872"/>
            <a:ext cx="6031823" cy="4032448"/>
          </a:xfrm>
          <a:prstGeom prst="rect">
            <a:avLst/>
          </a:prstGeom>
        </p:spPr>
      </p:pic>
      <p:cxnSp>
        <p:nvCxnSpPr>
          <p:cNvPr id="11" name="꺾인 연결선 10"/>
          <p:cNvCxnSpPr/>
          <p:nvPr/>
        </p:nvCxnSpPr>
        <p:spPr>
          <a:xfrm rot="5400000">
            <a:off x="791581" y="5049179"/>
            <a:ext cx="2376264" cy="720082"/>
          </a:xfrm>
          <a:prstGeom prst="bentConnector3">
            <a:avLst>
              <a:gd name="adj1" fmla="val 111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028" y="503622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 freed</a:t>
            </a:r>
            <a:endParaRPr lang="ko-KR" altLang="en-US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683568" y="6309320"/>
            <a:ext cx="338437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98" y="6021288"/>
            <a:ext cx="1612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dirty="0" smtClean="0"/>
              <a:t>Out of scope of mem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1960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Example1 </a:t>
            </a:r>
            <a:r>
              <a:rPr lang="en-US" altLang="ko-KR" dirty="0" smtClean="0"/>
              <a:t>– Negative Array 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latin typeface="Consolas" panose="020B0609020204030204" pitchFamily="49" charset="0"/>
              </a:rPr>
              <a:t>read()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(line 11) can return negative number if it fails to read</a:t>
            </a:r>
          </a:p>
          <a:p>
            <a:pPr lvl="1"/>
            <a:r>
              <a:rPr lang="en-US" altLang="ko-KR" sz="1800" dirty="0" smtClean="0">
                <a:latin typeface="Calibri" panose="020F0502020204030204" pitchFamily="34" charset="0"/>
              </a:rPr>
              <a:t>The return value is used for array indexing (out of index)</a:t>
            </a:r>
            <a:endParaRPr lang="ko-KR" altLang="en-US" sz="1800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rcRect b="11801"/>
          <a:stretch/>
        </p:blipFill>
        <p:spPr>
          <a:xfrm>
            <a:off x="755576" y="2996952"/>
            <a:ext cx="7743825" cy="3528392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281323" y="4725144"/>
            <a:ext cx="554371" cy="2880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10" name="꺾인 연결선 9"/>
          <p:cNvCxnSpPr>
            <a:stCxn id="8" idx="1"/>
            <a:endCxn id="13" idx="1"/>
          </p:cNvCxnSpPr>
          <p:nvPr/>
        </p:nvCxnSpPr>
        <p:spPr>
          <a:xfrm rot="10800000" flipV="1">
            <a:off x="1209317" y="4869160"/>
            <a:ext cx="72007" cy="876182"/>
          </a:xfrm>
          <a:prstGeom prst="bentConnector3">
            <a:avLst>
              <a:gd name="adj1" fmla="val 41746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1209316" y="5613412"/>
            <a:ext cx="698388" cy="2638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6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Missing Bug Case in Example 1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988840"/>
            <a:ext cx="3384376" cy="486916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If a user inputs -1 for </a:t>
            </a:r>
            <a:r>
              <a:rPr lang="en-US" altLang="ko-KR" sz="2000" dirty="0" smtClean="0">
                <a:latin typeface="Consolas" panose="020B0609020204030204" pitchFamily="49" charset="0"/>
              </a:rPr>
              <a:t>length</a:t>
            </a:r>
            <a:r>
              <a:rPr lang="en-US" altLang="ko-KR" dirty="0" smtClean="0">
                <a:latin typeface="Calibri" panose="020F0502020204030204" pitchFamily="34" charset="0"/>
              </a:rPr>
              <a:t> variable (line 9)</a:t>
            </a:r>
          </a:p>
          <a:p>
            <a:pPr lvl="1"/>
            <a:r>
              <a:rPr lang="en-US" altLang="ko-KR" sz="1800" dirty="0" smtClean="0">
                <a:latin typeface="Consolas" panose="020B0609020204030204" pitchFamily="49" charset="0"/>
              </a:rPr>
              <a:t>(length &gt; 100)</a:t>
            </a:r>
            <a:r>
              <a:rPr lang="en-US" altLang="ko-KR" dirty="0" smtClean="0">
                <a:latin typeface="Calibri" panose="020F0502020204030204" pitchFamily="34" charset="0"/>
              </a:rPr>
              <a:t> is false</a:t>
            </a:r>
            <a:br>
              <a:rPr lang="en-US" altLang="ko-KR" dirty="0" smtClean="0">
                <a:latin typeface="Calibri" panose="020F0502020204030204" pitchFamily="34" charset="0"/>
              </a:rPr>
            </a:br>
            <a:r>
              <a:rPr lang="en-US" altLang="ko-KR" dirty="0" smtClean="0">
                <a:latin typeface="Calibri" panose="020F0502020204030204" pitchFamily="34" charset="0"/>
              </a:rPr>
              <a:t>(line 10)</a:t>
            </a:r>
          </a:p>
          <a:p>
            <a:pPr lvl="1"/>
            <a:r>
              <a:rPr lang="en-US" altLang="ko-KR" sz="1800" dirty="0" smtClean="0">
                <a:latin typeface="Consolas" panose="020B0609020204030204" pitchFamily="49" charset="0"/>
              </a:rPr>
              <a:t>read()</a:t>
            </a:r>
            <a:r>
              <a:rPr lang="en-US" altLang="ko-KR" dirty="0" smtClean="0">
                <a:latin typeface="Calibri" panose="020F0502020204030204" pitchFamily="34" charset="0"/>
              </a:rPr>
              <a:t> receives -1 as a third argument (line 10)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The type of the third argument of </a:t>
            </a:r>
            <a:r>
              <a:rPr lang="en-US" altLang="ko-KR" sz="1800" dirty="0" smtClean="0">
                <a:latin typeface="Consolas" panose="020B0609020204030204" pitchFamily="49" charset="0"/>
              </a:rPr>
              <a:t>read()</a:t>
            </a:r>
            <a:r>
              <a:rPr lang="en-US" altLang="ko-KR" dirty="0" smtClean="0">
                <a:latin typeface="Calibri" panose="020F0502020204030204" pitchFamily="34" charset="0"/>
              </a:rPr>
              <a:t> is unsigned integer type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-1 is converted to 0xffffffff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read an input to </a:t>
            </a:r>
            <a:r>
              <a:rPr lang="en-US" altLang="ko-KR" sz="1800" dirty="0" err="1" smtClean="0">
                <a:latin typeface="Consolas" panose="020B0609020204030204" pitchFamily="49" charset="0"/>
              </a:rPr>
              <a:t>buf</a:t>
            </a:r>
            <a:r>
              <a:rPr lang="en-US" altLang="ko-KR" dirty="0" smtClean="0">
                <a:latin typeface="Calibri" panose="020F0502020204030204" pitchFamily="34" charset="0"/>
              </a:rPr>
              <a:t> more than 100 bytes (line 10)</a:t>
            </a:r>
          </a:p>
          <a:p>
            <a:pPr lvl="2"/>
            <a:r>
              <a:rPr lang="en-US" altLang="ko-KR" dirty="0" smtClean="0">
                <a:latin typeface="Calibri" panose="020F0502020204030204" pitchFamily="34" charset="0"/>
              </a:rPr>
              <a:t>Stack overflow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988840"/>
            <a:ext cx="5436096" cy="46935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//example1.c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malloc.h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oid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f()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* mem = NULL;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length;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[100];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 smtClean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read(0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&amp;length,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r = read(0, &amp;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length &gt; 100 ? 100 : length);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mem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(r + 1);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[r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] = 0;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(mem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(mem);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fflush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stdout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(1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f();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63888" y="4005064"/>
            <a:ext cx="5436096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Example2 - Target </a:t>
            </a:r>
            <a:r>
              <a:rPr lang="en-US" altLang="ko-KR" dirty="0"/>
              <a:t>C </a:t>
            </a:r>
            <a:r>
              <a:rPr lang="en-US" altLang="ko-KR" dirty="0" smtClean="0"/>
              <a:t>source code  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0860"/>
            <a:ext cx="3106688" cy="4493538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Bug in this code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Copy &amp; paste error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750859"/>
            <a:ext cx="5436096" cy="44935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//example2.c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#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**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num1=0, num2=0;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&gt;= 2)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n1 =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[1]);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n2 =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atoi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[1]);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(n1 &gt;= 0 &amp;&amp; n1 &lt;= 100)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    num1 = n1;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    num1 = 5;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(n2 &gt;= 0 &amp;&amp; n2 &lt;= 100)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    num2 = n1;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        num2 = 5;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("%d %d", num1, num2);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Example2 - Target </a:t>
            </a:r>
            <a:r>
              <a:rPr lang="en-US" altLang="ko-KR" dirty="0"/>
              <a:t>C </a:t>
            </a:r>
            <a:r>
              <a:rPr lang="en-US" altLang="ko-KR" dirty="0" smtClean="0"/>
              <a:t>source code  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8768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Copy-paste mistakes also can be detected</a:t>
            </a:r>
          </a:p>
          <a:p>
            <a:pPr lvl="1"/>
            <a:r>
              <a:rPr lang="en-US" altLang="ko-KR" sz="1600" dirty="0" smtClean="0"/>
              <a:t>n1 (line 17) may be relevant to be n2</a:t>
            </a:r>
            <a:endParaRPr lang="ko-KR" altLang="en-US" sz="16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1600200"/>
            <a:ext cx="5393415" cy="4937633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5724128" y="566124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1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Example3 – Target Java Source 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ko-KR" dirty="0" smtClean="0"/>
              <a:t>There exists a bug in this Java source code</a:t>
            </a:r>
          </a:p>
          <a:p>
            <a:pPr lvl="1"/>
            <a:r>
              <a:rPr lang="en-US" altLang="ko-KR" dirty="0" smtClean="0"/>
              <a:t>Race Condition</a:t>
            </a:r>
          </a:p>
          <a:p>
            <a:r>
              <a:rPr lang="en-US" altLang="ko-KR" dirty="0" smtClean="0"/>
              <a:t>3 methods</a:t>
            </a:r>
          </a:p>
          <a:p>
            <a:pPr lvl="1"/>
            <a:r>
              <a:rPr lang="en-US" altLang="ko-KR" dirty="0" smtClean="0"/>
              <a:t>Synchronized add</a:t>
            </a:r>
            <a:br>
              <a:rPr lang="en-US" altLang="ko-KR" dirty="0" smtClean="0"/>
            </a:br>
            <a:r>
              <a:rPr lang="en-US" altLang="ko-KR" dirty="0" smtClean="0"/>
              <a:t>and remove methods</a:t>
            </a:r>
            <a:br>
              <a:rPr lang="en-US" altLang="ko-KR" dirty="0" smtClean="0"/>
            </a:br>
            <a:r>
              <a:rPr lang="en-US" altLang="ko-KR" dirty="0" smtClean="0"/>
              <a:t>(line 6, 9)</a:t>
            </a:r>
          </a:p>
          <a:p>
            <a:pPr lvl="1"/>
            <a:r>
              <a:rPr lang="en-US" altLang="ko-KR" dirty="0" smtClean="0"/>
              <a:t>A getter method</a:t>
            </a:r>
            <a:br>
              <a:rPr lang="en-US" altLang="ko-KR" dirty="0" smtClean="0"/>
            </a:br>
            <a:r>
              <a:rPr lang="en-US" altLang="ko-KR" dirty="0" smtClean="0"/>
              <a:t>(line 12)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2616001"/>
            <a:ext cx="5436096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// Example3.java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java.util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.*;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Example3 {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final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Object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guardingLock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= new Object();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List&lt;Object&gt; data = new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&lt;Object&gt;();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void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addData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(Object o)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synchronized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guardingLock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 {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data.add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(o);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void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removeData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(Object o)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synchronized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guardingLock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 {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data.remove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(o);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Object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guardedByViolation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data.get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9957" y="6505599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[from </a:t>
            </a:r>
            <a:r>
              <a:rPr lang="en-US" altLang="ko-KR" sz="1400" dirty="0" err="1" smtClean="0"/>
              <a:t>coverity</a:t>
            </a:r>
            <a:r>
              <a:rPr lang="en-US" altLang="ko-KR" sz="1400" dirty="0" smtClean="0"/>
              <a:t> example]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074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Example3 – Race Condition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70" y="2177480"/>
            <a:ext cx="8768460" cy="4680520"/>
          </a:xfrm>
          <a:prstGeom prst="rect">
            <a:avLst/>
          </a:prstGeom>
        </p:spPr>
      </p:pic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Context switching can happens while executing </a:t>
            </a:r>
            <a:r>
              <a:rPr lang="en-US" altLang="ko-KR" sz="1800" dirty="0" smtClean="0">
                <a:latin typeface="Consolas" panose="020B0609020204030204" pitchFamily="49" charset="0"/>
              </a:rPr>
              <a:t>get()</a:t>
            </a:r>
            <a:r>
              <a:rPr lang="en-US" altLang="ko-KR" sz="2000" dirty="0" smtClean="0"/>
              <a:t> method (line 15)</a:t>
            </a:r>
            <a:endParaRPr lang="ko-KR" altLang="en-US" sz="2000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899592" y="6309320"/>
            <a:ext cx="16561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57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</a:t>
            </a:r>
          </a:p>
          <a:p>
            <a:r>
              <a:rPr lang="en-US" altLang="ko-KR" dirty="0" smtClean="0"/>
              <a:t>Use cases of </a:t>
            </a:r>
            <a:r>
              <a:rPr lang="en-US" altLang="ko-KR" dirty="0" err="1" smtClean="0"/>
              <a:t>Coverity</a:t>
            </a:r>
            <a:endParaRPr lang="en-US" altLang="ko-KR" dirty="0" smtClean="0"/>
          </a:p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dirty="0" smtClean="0"/>
              <a:t>C program 1</a:t>
            </a:r>
          </a:p>
          <a:p>
            <a:pPr lvl="1"/>
            <a:r>
              <a:rPr lang="en-US" altLang="ko-KR" dirty="0"/>
              <a:t>C program 2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Java program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0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 is a static code analysis tool for C, C++, C#, Java, and JavaScript</a:t>
            </a:r>
          </a:p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 is is derived from the Stanford Checker, a research tool for finding bugs through static analysis [from Wikipedia]</a:t>
            </a:r>
          </a:p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Static Analysis detects dozens of defect patterns in the following categories</a:t>
            </a:r>
          </a:p>
          <a:p>
            <a:pPr lvl="1"/>
            <a:r>
              <a:rPr lang="en-US" altLang="ko-KR" dirty="0" smtClean="0"/>
              <a:t>Memory corruptions</a:t>
            </a:r>
          </a:p>
          <a:p>
            <a:pPr lvl="1"/>
            <a:r>
              <a:rPr lang="en-US" altLang="ko-KR" dirty="0" smtClean="0"/>
              <a:t>Concurrency</a:t>
            </a:r>
          </a:p>
          <a:p>
            <a:pPr lvl="1"/>
            <a:r>
              <a:rPr lang="en-US" altLang="ko-KR" dirty="0" smtClean="0"/>
              <a:t>Security</a:t>
            </a:r>
          </a:p>
          <a:p>
            <a:pPr lvl="1"/>
            <a:r>
              <a:rPr lang="en-US" altLang="ko-KR" dirty="0" smtClean="0"/>
              <a:t>Performance inefficiencies</a:t>
            </a:r>
          </a:p>
          <a:p>
            <a:pPr lvl="1"/>
            <a:r>
              <a:rPr lang="en-US" altLang="ko-KR" dirty="0" smtClean="0"/>
              <a:t>Unexpected behavior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778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Power of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348880"/>
            <a:ext cx="4114800" cy="439248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altLang="ko-KR" sz="1800" dirty="0" smtClean="0"/>
              <a:t>API usage errors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Buffer overflows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Concurrent data access violations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Cr</a:t>
            </a:r>
            <a:r>
              <a:rPr lang="en-US" altLang="ko-KR" sz="1800" dirty="0"/>
              <a:t>o</a:t>
            </a:r>
            <a:r>
              <a:rPr lang="en-US" altLang="ko-KR" sz="1800" dirty="0" smtClean="0"/>
              <a:t>ss-site scripting (XSS)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Cross-site request forgery (CSRF)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Deadlocks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Error handling issues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Integer overflows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Integer handling issues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4499992" y="2178164"/>
            <a:ext cx="4114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ko-KR" sz="1800" dirty="0" smtClean="0"/>
              <a:t>Memory corruptions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Memory illegal accesses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Path manipulation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Performance inefficiencies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Program hangs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Security misconfigurations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SQL Injection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Uninitialized members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Control flow issues</a:t>
            </a:r>
          </a:p>
          <a:p>
            <a:pPr>
              <a:lnSpc>
                <a:spcPct val="130000"/>
              </a:lnSpc>
            </a:pPr>
            <a:r>
              <a:rPr lang="en-US" altLang="ko-KR" sz="1800" dirty="0" smtClean="0"/>
              <a:t>Hard-coded credentials</a:t>
            </a:r>
          </a:p>
          <a:p>
            <a:pPr>
              <a:lnSpc>
                <a:spcPct val="130000"/>
              </a:lnSpc>
            </a:pPr>
            <a:endParaRPr lang="en-US" altLang="ko-KR" sz="1800" dirty="0" smtClean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67544" y="1637920"/>
            <a:ext cx="8131563" cy="638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ko-KR" dirty="0" err="1" smtClean="0"/>
              <a:t>Coverity</a:t>
            </a:r>
            <a:r>
              <a:rPr lang="en-US" altLang="ko-KR" dirty="0" smtClean="0"/>
              <a:t> can find critical issues such as:</a:t>
            </a:r>
          </a:p>
        </p:txBody>
      </p:sp>
    </p:spTree>
    <p:extLst>
      <p:ext uri="{BB962C8B-B14F-4D97-AF65-F5344CB8AC3E}">
        <p14:creationId xmlns:p14="http://schemas.microsoft.com/office/powerpoint/2010/main" val="280553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and Open Source Projects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is providing a free service for open source projects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6" name="Picture 2" descr="https://upload.wikimedia.org/wikipedia/commons/thumb/3/35/Tux.svg/2000px-Tux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07268"/>
            <a:ext cx="754223" cy="87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mozorg.cdn.mozilla.net/media/img/firefox/firefox-256.e2c1fc5568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2425872"/>
            <a:ext cx="528556" cy="52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PHP-logo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017" y="2783571"/>
            <a:ext cx="845145" cy="44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File:Python-logo-notext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7" y="3106828"/>
            <a:ext cx="471686" cy="47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Install Deploy Hadoo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25" y="3335510"/>
            <a:ext cx="1750743" cy="84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jenkins_logo-300x9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378" y="3400211"/>
            <a:ext cx="1537419" cy="49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68518" y="4085404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741 projects</a:t>
            </a:r>
          </a:p>
          <a:p>
            <a:pPr algn="ctr"/>
            <a:r>
              <a:rPr lang="en-US" altLang="ko-KR" dirty="0" smtClean="0"/>
              <a:t>2.5M LOC</a:t>
            </a:r>
            <a:endParaRPr lang="ko-KR" altLang="en-US" dirty="0"/>
          </a:p>
        </p:txBody>
      </p:sp>
      <p:sp>
        <p:nvSpPr>
          <p:cNvPr id="8" name="아래쪽 화살표 7"/>
          <p:cNvSpPr/>
          <p:nvPr/>
        </p:nvSpPr>
        <p:spPr>
          <a:xfrm>
            <a:off x="4188205" y="4815072"/>
            <a:ext cx="650173" cy="802779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04975" y="5775647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 smtClean="0"/>
              <a:t>44,641 defects are fixed</a:t>
            </a:r>
            <a:endParaRPr lang="ko-KR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1360" y="6246167"/>
            <a:ext cx="5638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dirty="0" smtClean="0"/>
              <a:t>(Only 10.2% of identified defects are false positives in 2013)</a:t>
            </a:r>
            <a:endParaRPr lang="ko-KR" alt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746160" y="4952508"/>
            <a:ext cx="172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err="1" smtClean="0"/>
              <a:t>Coverity</a:t>
            </a:r>
            <a:r>
              <a:rPr lang="en-US" altLang="ko-KR" b="1" dirty="0" smtClean="0"/>
              <a:t> Scan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8092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Coverity</a:t>
            </a:r>
            <a:r>
              <a:rPr lang="en-US" altLang="ko-KR" dirty="0" smtClean="0"/>
              <a:t> and Linux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18,103 defects are identified in Linux for 8 years (- 2013)</a:t>
            </a:r>
          </a:p>
          <a:p>
            <a:pPr lvl="1"/>
            <a:r>
              <a:rPr lang="en-US" altLang="ko-KR" dirty="0" smtClean="0"/>
              <a:t>11,695 defects are fixed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46597" y="6474822"/>
            <a:ext cx="88515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http://events.linuxfoundation.org/sites/events/files/slides/2013_10_16_sent.pdf</a:t>
            </a:r>
          </a:p>
        </p:txBody>
      </p:sp>
      <p:pic>
        <p:nvPicPr>
          <p:cNvPr id="8194" name="Picture 2" descr="https://upload.wikimedia.org/wikipedia/commons/thumb/3/35/Tux.svg/2000px-Tux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874" y="2132856"/>
            <a:ext cx="1428987" cy="16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446597" y="6264614"/>
            <a:ext cx="92890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/>
              <a:t>http://softwareintegrity.coverity.com/rs/coverity/images/2013-Coverity-Scan-Report.pdf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942935"/>
              </p:ext>
            </p:extLst>
          </p:nvPr>
        </p:nvGraphicFramePr>
        <p:xfrm>
          <a:off x="911520" y="2831713"/>
          <a:ext cx="6101294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4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Category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Fixed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Memory illegal access, corruption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1,135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Integer handling issues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816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Null</a:t>
                      </a:r>
                      <a:r>
                        <a:rPr lang="en-US" altLang="ko-KR" baseline="0" dirty="0" smtClean="0"/>
                        <a:t> pointer dereferences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291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Uninitialized variables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207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Resource leaks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Concurrent data access violations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Others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766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3,346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00369" y="2487819"/>
            <a:ext cx="2976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Linux defects fixed in 2013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846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How To Analyze a program with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Configure </a:t>
            </a:r>
            <a:r>
              <a:rPr lang="en-US" altLang="ko-KR" sz="2000" dirty="0" err="1" smtClean="0"/>
              <a:t>coverity</a:t>
            </a:r>
            <a:endParaRPr lang="en-US" altLang="ko-KR" sz="2000" dirty="0" smtClean="0"/>
          </a:p>
          <a:p>
            <a:pPr lvl="1"/>
            <a:r>
              <a:rPr lang="en-US" altLang="ko-KR" sz="1800" dirty="0" err="1"/>
              <a:t>cov</a:t>
            </a:r>
            <a:r>
              <a:rPr lang="en-US" altLang="ko-KR" sz="1800" dirty="0"/>
              <a:t>-configure --</a:t>
            </a:r>
            <a:r>
              <a:rPr lang="en-US" altLang="ko-KR" sz="1800" dirty="0" err="1"/>
              <a:t>config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[configure file] --[</a:t>
            </a:r>
            <a:r>
              <a:rPr lang="en-US" altLang="ko-KR" sz="1800" dirty="0" err="1" smtClean="0"/>
              <a:t>gcc</a:t>
            </a:r>
            <a:r>
              <a:rPr lang="en-US" altLang="ko-KR" sz="1800" dirty="0" smtClean="0"/>
              <a:t> | </a:t>
            </a:r>
            <a:r>
              <a:rPr lang="en-US" altLang="ko-KR" sz="1800" dirty="0" err="1" smtClean="0"/>
              <a:t>msvc</a:t>
            </a:r>
            <a:r>
              <a:rPr lang="en-US" altLang="ko-KR" sz="1800" dirty="0" smtClean="0"/>
              <a:t> | java]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Build with </a:t>
            </a:r>
            <a:r>
              <a:rPr lang="en-US" altLang="ko-KR" sz="2000" dirty="0" err="1" smtClean="0"/>
              <a:t>coverity</a:t>
            </a:r>
            <a:endParaRPr lang="en-US" altLang="ko-KR" sz="2000" dirty="0" smtClean="0"/>
          </a:p>
          <a:p>
            <a:pPr lvl="1"/>
            <a:r>
              <a:rPr lang="en-US" altLang="ko-KR" sz="1800" dirty="0" err="1" smtClean="0"/>
              <a:t>cov</a:t>
            </a:r>
            <a:r>
              <a:rPr lang="en-US" altLang="ko-KR" sz="1800" dirty="0" smtClean="0"/>
              <a:t>-build </a:t>
            </a:r>
            <a:r>
              <a:rPr lang="en-US" altLang="ko-KR" sz="1800" dirty="0"/>
              <a:t>--</a:t>
            </a:r>
            <a:r>
              <a:rPr lang="en-US" altLang="ko-KR" sz="1800" dirty="0" err="1"/>
              <a:t>dir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[output directory] --</a:t>
            </a:r>
            <a:r>
              <a:rPr lang="en-US" altLang="ko-KR" sz="1800" dirty="0" err="1" smtClean="0"/>
              <a:t>config</a:t>
            </a:r>
            <a:r>
              <a:rPr lang="en-US" altLang="ko-KR" sz="1800" dirty="0" smtClean="0"/>
              <a:t> [configure file] [compile command]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Analyze</a:t>
            </a:r>
          </a:p>
          <a:p>
            <a:pPr lvl="1"/>
            <a:r>
              <a:rPr lang="en-US" altLang="ko-KR" sz="1800" dirty="0" err="1" smtClean="0"/>
              <a:t>cov</a:t>
            </a:r>
            <a:r>
              <a:rPr lang="en-US" altLang="ko-KR" sz="1800" dirty="0" smtClean="0"/>
              <a:t>-analyze </a:t>
            </a:r>
            <a:r>
              <a:rPr lang="en-US" altLang="ko-KR" sz="1800" dirty="0"/>
              <a:t>--</a:t>
            </a:r>
            <a:r>
              <a:rPr lang="en-US" altLang="ko-KR" sz="1800" dirty="0" err="1"/>
              <a:t>dir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[output directory] </a:t>
            </a:r>
            <a:r>
              <a:rPr lang="en-US" altLang="ko-KR" sz="1800" dirty="0"/>
              <a:t>--all </a:t>
            </a:r>
            <a:r>
              <a:rPr lang="en-US" altLang="ko-KR" sz="1800" dirty="0" smtClean="0"/>
              <a:t>--</a:t>
            </a:r>
            <a:r>
              <a:rPr lang="en-US" altLang="ko-KR" sz="1800" dirty="0"/>
              <a:t>aggressiveness-level </a:t>
            </a:r>
            <a:r>
              <a:rPr lang="en-US" altLang="ko-KR" sz="1800" dirty="0" smtClean="0"/>
              <a:t>high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Commit analyzed results to server</a:t>
            </a:r>
          </a:p>
          <a:p>
            <a:pPr lvl="1"/>
            <a:r>
              <a:rPr lang="en-US" altLang="ko-KR" sz="1800" dirty="0" err="1" smtClean="0"/>
              <a:t>cov</a:t>
            </a:r>
            <a:r>
              <a:rPr lang="en-US" altLang="ko-KR" sz="1800" dirty="0" smtClean="0"/>
              <a:t>-commit-defects </a:t>
            </a:r>
            <a:r>
              <a:rPr lang="en-US" altLang="ko-KR" sz="1800" dirty="0"/>
              <a:t>--</a:t>
            </a:r>
            <a:r>
              <a:rPr lang="en-US" altLang="ko-KR" sz="1800" dirty="0" err="1"/>
              <a:t>dir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[output directory] </a:t>
            </a:r>
            <a:r>
              <a:rPr lang="en-US" altLang="ko-KR" sz="1800" dirty="0"/>
              <a:t>--host </a:t>
            </a:r>
            <a:r>
              <a:rPr lang="en-US" altLang="ko-KR" sz="1800" dirty="0" smtClean="0"/>
              <a:t>[server host]</a:t>
            </a:r>
            <a:br>
              <a:rPr lang="en-US" altLang="ko-KR" sz="1800" dirty="0" smtClean="0"/>
            </a:br>
            <a:r>
              <a:rPr lang="en-US" altLang="ko-KR" sz="1800" dirty="0" smtClean="0"/>
              <a:t>--</a:t>
            </a:r>
            <a:r>
              <a:rPr lang="en-US" altLang="ko-KR" sz="1800" dirty="0"/>
              <a:t>stream </a:t>
            </a:r>
            <a:r>
              <a:rPr lang="en-US" altLang="ko-KR" sz="1800" dirty="0" smtClean="0"/>
              <a:t>[stream name] </a:t>
            </a:r>
            <a:r>
              <a:rPr lang="en-US" altLang="ko-KR" sz="1800" dirty="0"/>
              <a:t>--user </a:t>
            </a:r>
            <a:r>
              <a:rPr lang="en-US" altLang="ko-KR" sz="1800" dirty="0" smtClean="0"/>
              <a:t>[id] </a:t>
            </a:r>
            <a:r>
              <a:rPr lang="en-US" altLang="ko-KR" sz="1800" dirty="0"/>
              <a:t>--password </a:t>
            </a:r>
            <a:r>
              <a:rPr lang="en-US" altLang="ko-KR" sz="1800" dirty="0" smtClean="0"/>
              <a:t>[password]</a:t>
            </a:r>
            <a:endParaRPr lang="en-US" altLang="ko-KR" sz="1800" dirty="0"/>
          </a:p>
          <a:p>
            <a:pPr marL="457200" indent="-457200">
              <a:buFont typeface="+mj-lt"/>
              <a:buAutoNum type="arabicPeriod"/>
            </a:pP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51457" y="5013176"/>
            <a:ext cx="724108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cov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-configure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gcc.config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</a:t>
            </a:r>
            <a:endParaRPr lang="en-US" altLang="ko-KR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cov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-build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output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gcc.config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gcc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example1.c</a:t>
            </a:r>
          </a:p>
          <a:p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cov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-analyze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output --all aggressiveness-level high</a:t>
            </a:r>
          </a:p>
          <a:p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cov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-commit-defects --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output --host localhost--stream cs453stream </a:t>
            </a:r>
            <a:b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ko-KR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--user cs453 --password 1234</a:t>
            </a:r>
            <a:endParaRPr lang="ko-KR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1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Manage Analyzed Results in Web Interface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157" y="1600200"/>
            <a:ext cx="7370763" cy="5148072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>
          <a:xfrm>
            <a:off x="755576" y="2420888"/>
            <a:ext cx="263735" cy="72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842" y="203672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Bug list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755576" y="4326096"/>
            <a:ext cx="263735" cy="720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842" y="391866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Bug detail</a:t>
            </a:r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>
            <a:off x="8124689" y="3476392"/>
            <a:ext cx="404615" cy="2406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24965" y="306896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Bug description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3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Example1 - Target </a:t>
            </a:r>
            <a:r>
              <a:rPr lang="en-US" altLang="ko-KR" dirty="0"/>
              <a:t>C </a:t>
            </a:r>
            <a:r>
              <a:rPr lang="en-US" altLang="ko-KR" dirty="0" smtClean="0"/>
              <a:t>source code  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988840"/>
            <a:ext cx="3312368" cy="448816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Bugs in this code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Null pointer </a:t>
            </a:r>
            <a:r>
              <a:rPr lang="en-US" altLang="ko-KR" dirty="0" smtClean="0">
                <a:latin typeface="Calibri" panose="020F0502020204030204" pitchFamily="34" charset="0"/>
              </a:rPr>
              <a:t>dereference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Infinite loop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Format String Bug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Resource Leak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Negative </a:t>
            </a:r>
            <a:r>
              <a:rPr lang="en-US" altLang="ko-KR" dirty="0">
                <a:latin typeface="Calibri" panose="020F0502020204030204" pitchFamily="34" charset="0"/>
              </a:rPr>
              <a:t>Array </a:t>
            </a:r>
            <a:r>
              <a:rPr lang="en-US" altLang="ko-KR" dirty="0" smtClean="0">
                <a:latin typeface="Calibri" panose="020F0502020204030204" pitchFamily="34" charset="0"/>
              </a:rPr>
              <a:t>Index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Ignoring number of bytes read</a:t>
            </a:r>
          </a:p>
          <a:p>
            <a:pPr lvl="1"/>
            <a:endParaRPr lang="en-US" altLang="ko-KR" dirty="0" smtClean="0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Introduction to </a:t>
            </a:r>
            <a:r>
              <a:rPr lang="en-US" altLang="ko-KR" dirty="0" err="1" smtClean="0"/>
              <a:t>Coverity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988840"/>
            <a:ext cx="5436096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//example1.c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malloc.h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228600" indent="-2286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oid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f() {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* mem = NULL;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length;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[100];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200" dirty="0" smtClean="0"/>
              <a:t>      // </a:t>
            </a:r>
            <a:r>
              <a:rPr lang="en-US" altLang="ko-KR" sz="1200" dirty="0"/>
              <a:t>file descriptor 0 is connected to keyboard</a:t>
            </a:r>
            <a:endParaRPr lang="en-US" altLang="ko-KR" sz="1200" dirty="0" smtClean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read(0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&amp;length,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342900" indent="-342900"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r = read(0, &amp;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length &gt; 100 ? 100 : length);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mem 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(r + 1);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[r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] = 0;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(mem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300" dirty="0" err="1">
                <a:latin typeface="Consolas" pitchFamily="49" charset="0"/>
                <a:cs typeface="Consolas" pitchFamily="49" charset="0"/>
              </a:rPr>
              <a:t>buf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(mem);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fflush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300" dirty="0" err="1" smtClean="0">
                <a:latin typeface="Consolas" pitchFamily="49" charset="0"/>
                <a:cs typeface="Consolas" pitchFamily="49" charset="0"/>
              </a:rPr>
              <a:t>stdout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3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altLang="ko-KR" sz="1300" dirty="0">
                <a:latin typeface="Consolas" pitchFamily="49" charset="0"/>
                <a:cs typeface="Consolas" pitchFamily="49" charset="0"/>
              </a:rPr>
              <a:t> (1</a:t>
            </a: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        f();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sz="13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3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16260</TotalTime>
  <Words>1107</Words>
  <Application>Microsoft Office PowerPoint</Application>
  <PresentationFormat>화면 슬라이드 쇼(4:3)</PresentationFormat>
  <Paragraphs>260</Paragraphs>
  <Slides>18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4" baseType="lpstr">
      <vt:lpstr>돋움</vt:lpstr>
      <vt:lpstr>맑은 고딕</vt:lpstr>
      <vt:lpstr>Arial</vt:lpstr>
      <vt:lpstr>Calibri</vt:lpstr>
      <vt:lpstr>Consolas</vt:lpstr>
      <vt:lpstr>투명도</vt:lpstr>
      <vt:lpstr>Introduction to Static Analyzer</vt:lpstr>
      <vt:lpstr>Content</vt:lpstr>
      <vt:lpstr>Coverity Static Analysis</vt:lpstr>
      <vt:lpstr>Power of Coverity</vt:lpstr>
      <vt:lpstr>Coverity and Open Source Projects</vt:lpstr>
      <vt:lpstr>Coverity and Linux</vt:lpstr>
      <vt:lpstr>How To Analyze a program with Coverity</vt:lpstr>
      <vt:lpstr>Manage Analyzed Results in Web Interface</vt:lpstr>
      <vt:lpstr>Example1 - Target C source code  </vt:lpstr>
      <vt:lpstr>Example1 – Null pointer dereference</vt:lpstr>
      <vt:lpstr>Example1 – Format String Bug</vt:lpstr>
      <vt:lpstr>Example1 – Resource Leak</vt:lpstr>
      <vt:lpstr>Example1 – Negative Array Index</vt:lpstr>
      <vt:lpstr>A Missing Bug Case in Example 1</vt:lpstr>
      <vt:lpstr>Example2 - Target C source code  </vt:lpstr>
      <vt:lpstr>Example2 - Target C source code  </vt:lpstr>
      <vt:lpstr>Example3 – Target Java Source Code</vt:lpstr>
      <vt:lpstr>Example3 – Race Condition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Windows 사용자</cp:lastModifiedBy>
  <cp:revision>886</cp:revision>
  <cp:lastPrinted>2014-09-22T09:25:17Z</cp:lastPrinted>
  <dcterms:created xsi:type="dcterms:W3CDTF">2012-07-31T07:33:14Z</dcterms:created>
  <dcterms:modified xsi:type="dcterms:W3CDTF">2018-12-05T01:04:30Z</dcterms:modified>
</cp:coreProperties>
</file>