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144" y="3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68FC9-2CB9-4F58-B590-0E9E9C60F171}" type="datetimeFigureOut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D68FA-8B05-4591-B9CF-BC3D158932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9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1E5B-1440-4A4A-8DF0-1C76AED34ED3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17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A31D-7202-4B17-8E16-002C43DE5C00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523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A112-8C65-4C3A-B03A-E06521E1C1BC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30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90247-ED09-491E-9F92-3742F511CFC8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78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7775-ECFF-4A44-8BAD-15720A34ABC3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498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56C-C2BE-4981-BE8A-00CAC036F868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231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B307-D33C-45BD-A159-11DB3B155C98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39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340E-7067-4868-A810-2E66E459D1CD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059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3144-ECEF-4D04-AEDE-5CFBE93D314E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267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FA8D-8EF8-46F6-B0E3-0ABE0E4BBBCA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151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6A0D-6E36-4F97-8697-CFF1DBB97C3B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759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541EC-C1EF-4938-AE56-36A905BCF859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68353-B0A7-475E-93BE-007D0D4F45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9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Clang </a:t>
            </a:r>
            <a:r>
              <a:rPr lang="en-US" altLang="ko-KR" dirty="0" err="1" smtClean="0">
                <a:latin typeface="Calibri" panose="020F0502020204030204" pitchFamily="34" charset="0"/>
              </a:rPr>
              <a:t>v.s</a:t>
            </a:r>
            <a:r>
              <a:rPr lang="en-US" altLang="ko-KR" dirty="0" smtClean="0">
                <a:latin typeface="Calibri" panose="020F0502020204030204" pitchFamily="34" charset="0"/>
              </a:rPr>
              <a:t>. </a:t>
            </a:r>
            <a:r>
              <a:rPr lang="en-US" altLang="ko-KR" dirty="0" smtClean="0">
                <a:latin typeface="Calibri" panose="020F0502020204030204" pitchFamily="34" charset="0"/>
              </a:rPr>
              <a:t>LLVM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err="1" smtClean="0"/>
              <a:t>Moonzoo</a:t>
            </a:r>
            <a:r>
              <a:rPr lang="en-US" altLang="ko-KR" dirty="0" smtClean="0"/>
              <a:t> Kim</a:t>
            </a:r>
          </a:p>
          <a:p>
            <a:r>
              <a:rPr lang="en-US" altLang="ko-KR" dirty="0" smtClean="0"/>
              <a:t>Software Testing and </a:t>
            </a:r>
            <a:r>
              <a:rPr lang="en-US" altLang="ko-KR" dirty="0" err="1" smtClean="0"/>
              <a:t>Verificaton</a:t>
            </a:r>
            <a:r>
              <a:rPr lang="en-US" altLang="ko-KR" dirty="0" smtClean="0"/>
              <a:t> </a:t>
            </a:r>
            <a:r>
              <a:rPr lang="en-US" altLang="ko-KR" smtClean="0"/>
              <a:t>(SWTV) group </a:t>
            </a:r>
            <a:endParaRPr lang="en-US" altLang="ko-KR" dirty="0" smtClean="0"/>
          </a:p>
          <a:p>
            <a:r>
              <a:rPr lang="en-US" altLang="ko-KR" dirty="0" smtClean="0"/>
              <a:t>CS Dept. KAIST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6A74-6294-439E-95F4-12C1F180349B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1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Comparison of Clang and LLVM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554050"/>
              </p:ext>
            </p:extLst>
          </p:nvPr>
        </p:nvGraphicFramePr>
        <p:xfrm>
          <a:off x="251520" y="1268760"/>
          <a:ext cx="8712968" cy="528540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35700"/>
                <a:gridCol w="3588634"/>
                <a:gridCol w="3588634"/>
              </a:tblGrid>
              <a:tr h="440543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Clang</a:t>
                      </a:r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LLVM</a:t>
                      </a:r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181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Pros</a:t>
                      </a:r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Source code information</a:t>
                      </a:r>
                      <a:r>
                        <a:rPr lang="en-US" altLang="ko-KR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ko-KR" baseline="0" dirty="0" smtClean="0">
                          <a:latin typeface="Calibri" panose="020F0502020204030204" pitchFamily="34" charset="0"/>
                        </a:rPr>
                        <a:t>(e.g., line/column number) </a:t>
                      </a: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en-US" altLang="ko-KR" baseline="0" dirty="0" smtClean="0">
                          <a:latin typeface="Calibri" panose="020F0502020204030204" pitchFamily="34" charset="0"/>
                        </a:rPr>
                        <a:t> available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baseline="0" dirty="0" smtClean="0">
                          <a:latin typeface="Calibri" panose="020F0502020204030204" pitchFamily="34" charset="0"/>
                        </a:rPr>
                        <a:t>Clang supports </a:t>
                      </a:r>
                      <a:r>
                        <a:rPr lang="en-US" altLang="ko-KR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source-to-source transformation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Complex</a:t>
                      </a:r>
                      <a:r>
                        <a:rPr lang="en-US" altLang="ko-KR" baseline="0" dirty="0" smtClean="0">
                          <a:latin typeface="Calibri" panose="020F0502020204030204" pitchFamily="34" charset="0"/>
                        </a:rPr>
                        <a:t> high-level language semantics are lowered to relatively </a:t>
                      </a:r>
                      <a:r>
                        <a:rPr lang="en-US" altLang="ko-KR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simple instructions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An analysis</a:t>
                      </a:r>
                      <a:r>
                        <a:rPr lang="en-US" altLang="ko-KR" baseline="0" dirty="0" smtClean="0">
                          <a:latin typeface="Calibri" panose="020F0502020204030204" pitchFamily="34" charset="0"/>
                        </a:rPr>
                        <a:t> tool using LLVM can be </a:t>
                      </a:r>
                      <a:r>
                        <a:rPr lang="en-US" altLang="ko-KR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programming language independent</a:t>
                      </a:r>
                      <a:endParaRPr lang="ko-KR" altLang="en-US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718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Cons</a:t>
                      </a:r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A user</a:t>
                      </a:r>
                      <a:r>
                        <a:rPr lang="en-US" altLang="ko-KR" baseline="0" dirty="0" smtClean="0">
                          <a:latin typeface="Calibri" panose="020F0502020204030204" pitchFamily="34" charset="0"/>
                        </a:rPr>
                        <a:t> should handle </a:t>
                      </a:r>
                      <a:r>
                        <a:rPr lang="en-US" altLang="ko-KR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complex C/C++ language semantics </a:t>
                      </a:r>
                      <a:r>
                        <a:rPr lang="en-US" altLang="ko-KR" baseline="0" dirty="0" smtClean="0">
                          <a:latin typeface="Calibri" panose="020F0502020204030204" pitchFamily="34" charset="0"/>
                        </a:rPr>
                        <a:t>(e.g., side effect, various AST node types)</a:t>
                      </a:r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Source code information is lost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3803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Application</a:t>
                      </a:r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C’s undefined behavior checker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Source code refactoring tool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Source code browser</a:t>
                      </a:r>
                      <a:r>
                        <a:rPr lang="en-US" altLang="ko-KR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(e.g., Source Insight)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Static analyzer for bug detection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Test generator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latin typeface="Calibri" panose="020F0502020204030204" pitchFamily="34" charset="0"/>
                        </a:rPr>
                        <a:t>Runtime</a:t>
                      </a:r>
                      <a:r>
                        <a:rPr lang="en-US" altLang="ko-KR" baseline="0" dirty="0" smtClean="0">
                          <a:latin typeface="Calibri" panose="020F0502020204030204" pitchFamily="34" charset="0"/>
                        </a:rPr>
                        <a:t> monitoring tool</a:t>
                      </a:r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F909-8EE4-4484-82A2-2FD9F18F42EC}" type="datetime1">
              <a:rPr lang="ko-KR" altLang="en-US" smtClean="0">
                <a:latin typeface="Calibri" panose="020F0502020204030204" pitchFamily="34" charset="0"/>
              </a:rPr>
              <a:t>2014-11-11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>
                <a:latin typeface="Calibri" panose="020F0502020204030204" pitchFamily="34" charset="0"/>
              </a:rPr>
              <a:t>2</a:t>
            </a:fld>
            <a:endParaRPr lang="ko-K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3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An Example of Clang’s Use Cases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216024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You need to use Clang to develop a checker for C/C++’s undefined behaviors in source code</a:t>
            </a:r>
          </a:p>
          <a:p>
            <a:pPr lvl="1"/>
            <a:r>
              <a:rPr lang="en-US" altLang="ko-KR" sz="2400" dirty="0" smtClean="0">
                <a:latin typeface="Calibri" panose="020F0502020204030204" pitchFamily="34" charset="0"/>
              </a:rPr>
              <a:t>Undefined behaviors in C code will be removed in transformed LLVM IR</a:t>
            </a:r>
          </a:p>
          <a:p>
            <a:pPr lvl="1"/>
            <a:r>
              <a:rPr lang="en-US" altLang="ko-KR" sz="2400" dirty="0" smtClean="0">
                <a:latin typeface="Calibri" panose="020F0502020204030204" pitchFamily="34" charset="0"/>
              </a:rPr>
              <a:t>Line 4 of C code containing an undefined behavior is transformed into well-defined LLVM instructions</a:t>
            </a:r>
          </a:p>
          <a:p>
            <a:endParaRPr lang="en-US" altLang="ko-KR" dirty="0" smtClean="0">
              <a:latin typeface="Calibri" panose="020F0502020204030204" pitchFamily="34" charset="0"/>
            </a:endParaRPr>
          </a:p>
          <a:p>
            <a:endParaRPr lang="en-US" altLang="ko-KR" dirty="0">
              <a:latin typeface="Calibri" panose="020F0502020204030204" pitchFamily="34" charset="0"/>
            </a:endParaRPr>
          </a:p>
          <a:p>
            <a:endParaRPr lang="en-US" altLang="ko-KR" dirty="0" smtClean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4077072"/>
            <a:ext cx="36004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C code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example(){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1, b;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Undefined behavior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= a++ + ++a;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 return b;}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3501008"/>
            <a:ext cx="3744416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LLVM </a:t>
            </a:r>
            <a:r>
              <a:rPr lang="en-US" altLang="ko-KR" sz="1600" dirty="0" err="1" smtClean="0">
                <a:latin typeface="Calibri" panose="020F0502020204030204" pitchFamily="34" charset="0"/>
                <a:cs typeface="Courier New" panose="02070309020205020404" pitchFamily="49" charset="0"/>
              </a:rPr>
              <a:t>bytecode</a:t>
            </a:r>
            <a:r>
              <a:rPr lang="en-US" altLang="ko-KR" sz="16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(Simplified version)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define i32 @example() {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  store i32 1, i32* %a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  %1 = load i32* %a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  %2 = add i32 %1, 1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   store i32 %2, i32* %a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   %3 = load i32* %a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  %4 = add i32 %3, 1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   store i32 %4, i32* %a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  %5 = add i32 %1, %4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  store i32 %5, i32* %b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  %6 = load i32* %b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  ret i32 %6 }</a:t>
            </a:r>
          </a:p>
        </p:txBody>
      </p:sp>
      <p:sp>
        <p:nvSpPr>
          <p:cNvPr id="7" name="오른쪽 화살표 6"/>
          <p:cNvSpPr/>
          <p:nvPr/>
        </p:nvSpPr>
        <p:spPr>
          <a:xfrm>
            <a:off x="4211960" y="4725144"/>
            <a:ext cx="504056" cy="43204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날짜 개체 틀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AAAB7-6ED6-42E5-9B61-97F35BB021DD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12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An Example of LLVM’s Use Cases (</a:t>
            </a:r>
            <a:r>
              <a:rPr lang="en-US" altLang="ko-KR" dirty="0" smtClean="0">
                <a:latin typeface="Calibri" panose="020F0502020204030204" pitchFamily="34" charset="0"/>
              </a:rPr>
              <a:t>1/3)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Calibri" panose="020F0502020204030204" pitchFamily="34" charset="0"/>
              </a:rPr>
              <a:t>Using LLVM to develop a run-time checker by inserting assertions is easier than using Clang</a:t>
            </a:r>
          </a:p>
          <a:p>
            <a:pPr lvl="1"/>
            <a:r>
              <a:rPr lang="en-US" altLang="ko-KR" sz="1800" dirty="0" smtClean="0">
                <a:latin typeface="Calibri" panose="020F0502020204030204" pitchFamily="34" charset="0"/>
              </a:rPr>
              <a:t>When we use Clang for analyzing C source code, we need to handle C’s complex language semantics including side effects</a:t>
            </a:r>
          </a:p>
          <a:p>
            <a:r>
              <a:rPr lang="en-US" altLang="ko-KR" sz="2000" dirty="0" smtClean="0">
                <a:latin typeface="Calibri" panose="020F0502020204030204" pitchFamily="34" charset="0"/>
              </a:rPr>
              <a:t>Suppose that we </a:t>
            </a:r>
            <a:r>
              <a:rPr lang="en-US" altLang="ko-KR" sz="2000" dirty="0" smtClean="0">
                <a:latin typeface="Calibri" panose="020F0502020204030204" pitchFamily="34" charset="0"/>
              </a:rPr>
              <a:t>would like to do </a:t>
            </a:r>
            <a:r>
              <a:rPr lang="en-US" altLang="ko-KR" sz="2000" dirty="0" smtClean="0">
                <a:latin typeface="Calibri" panose="020F0502020204030204" pitchFamily="34" charset="0"/>
              </a:rPr>
              <a:t>array </a:t>
            </a:r>
            <a:r>
              <a:rPr lang="en-US" altLang="ko-KR" sz="2000" dirty="0" smtClean="0">
                <a:latin typeface="Calibri" panose="020F0502020204030204" pitchFamily="34" charset="0"/>
              </a:rPr>
              <a:t>bound checking by inserting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assert() </a:t>
            </a:r>
            <a:r>
              <a:rPr lang="en-US" altLang="ko-KR" sz="2000" dirty="0" smtClean="0">
                <a:latin typeface="Calibri" panose="020F0502020204030204" pitchFamily="34" charset="0"/>
              </a:rPr>
              <a:t>before array accesses</a:t>
            </a:r>
          </a:p>
          <a:p>
            <a:pPr lvl="1"/>
            <a:r>
              <a:rPr lang="en-US" altLang="ko-KR" sz="1800" dirty="0" smtClean="0">
                <a:latin typeface="Calibri" panose="020F0502020204030204" pitchFamily="34" charset="0"/>
              </a:rPr>
              <a:t>One possible solution is to use Clang to insert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assert() </a:t>
            </a:r>
            <a:r>
              <a:rPr lang="en-US" altLang="ko-KR" sz="1800" dirty="0" smtClean="0">
                <a:latin typeface="Calibri" panose="020F0502020204030204" pitchFamily="34" charset="0"/>
              </a:rPr>
              <a:t>to check array subscription expression can be greater than the size of array</a:t>
            </a:r>
          </a:p>
          <a:p>
            <a:pPr lvl="1"/>
            <a:endParaRPr lang="en-US" altLang="ko-KR" sz="1800" dirty="0">
              <a:latin typeface="Calibri" panose="020F0502020204030204" pitchFamily="34" charset="0"/>
            </a:endParaRPr>
          </a:p>
          <a:p>
            <a:pPr lvl="1"/>
            <a:endParaRPr lang="en-US" altLang="ko-KR" sz="1800" dirty="0" smtClean="0">
              <a:latin typeface="Calibri" panose="020F0502020204030204" pitchFamily="34" charset="0"/>
            </a:endParaRPr>
          </a:p>
          <a:p>
            <a:pPr lvl="1"/>
            <a:endParaRPr lang="en-US" altLang="ko-KR" sz="1800" dirty="0">
              <a:latin typeface="Calibri" panose="020F0502020204030204" pitchFamily="34" charset="0"/>
            </a:endParaRPr>
          </a:p>
          <a:p>
            <a:pPr lvl="1"/>
            <a:endParaRPr lang="en-US" altLang="ko-KR" sz="1800" dirty="0" smtClean="0">
              <a:latin typeface="Calibri" panose="020F0502020204030204" pitchFamily="34" charset="0"/>
            </a:endParaRPr>
          </a:p>
          <a:p>
            <a:pPr lvl="1"/>
            <a:endParaRPr lang="en-US" altLang="ko-KR" sz="1800" dirty="0">
              <a:latin typeface="Calibri" panose="020F0502020204030204" pitchFamily="34" charset="0"/>
            </a:endParaRPr>
          </a:p>
          <a:p>
            <a:endParaRPr lang="en-US" altLang="ko-KR" sz="2200" dirty="0" smtClean="0">
              <a:latin typeface="Calibri" panose="020F0502020204030204" pitchFamily="34" charset="0"/>
            </a:endParaRPr>
          </a:p>
          <a:p>
            <a:r>
              <a:rPr lang="en-US" altLang="ko-KR" sz="2000" dirty="0" smtClean="0">
                <a:latin typeface="Calibri" panose="020F0502020204030204" pitchFamily="34" charset="0"/>
              </a:rPr>
              <a:t>Will</a:t>
            </a:r>
            <a:r>
              <a:rPr lang="en-US" altLang="ko-KR" sz="2000" dirty="0" smtClean="0">
                <a:latin typeface="Calibri" panose="020F0502020204030204" pitchFamily="34" charset="0"/>
              </a:rPr>
              <a:t> </a:t>
            </a:r>
            <a:r>
              <a:rPr lang="en-US" altLang="ko-KR" sz="2000" dirty="0" smtClean="0">
                <a:latin typeface="Calibri" panose="020F0502020204030204" pitchFamily="34" charset="0"/>
              </a:rPr>
              <a:t>it Okay? </a:t>
            </a:r>
          </a:p>
        </p:txBody>
      </p:sp>
      <p:sp>
        <p:nvSpPr>
          <p:cNvPr id="9" name="날짜 개체 틀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AAAB7-6ED6-42E5-9B61-97F35BB021DD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3958024"/>
            <a:ext cx="4104456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An example program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example(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x){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a[10], b[10];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 … omitted code …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 // Want to check array bound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 b[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++a[x++]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]=0; 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…}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3939336"/>
            <a:ext cx="4104456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An instrumented program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example(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x){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b[10];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 … omitted code …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</a:t>
            </a:r>
            <a:r>
              <a:rPr lang="en-US" altLang="ko-KR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++a[x++]&lt;10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 b[++a[x++]]=0;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…}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오른쪽 화살표 7"/>
          <p:cNvSpPr/>
          <p:nvPr/>
        </p:nvSpPr>
        <p:spPr>
          <a:xfrm>
            <a:off x="4355976" y="4604032"/>
            <a:ext cx="360040" cy="36004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21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An Example of LLVM’s Use Cases (</a:t>
            </a:r>
            <a:r>
              <a:rPr lang="en-US" altLang="ko-KR" dirty="0" smtClean="0">
                <a:latin typeface="Calibri" panose="020F0502020204030204" pitchFamily="34" charset="0"/>
              </a:rPr>
              <a:t>2/3)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2952328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Calibri" panose="020F0502020204030204" pitchFamily="34" charset="0"/>
              </a:rPr>
              <a:t>The array subscription expression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++a[x++] </a:t>
            </a:r>
            <a:r>
              <a:rPr lang="en-US" altLang="ko-KR" sz="2000" dirty="0" smtClean="0">
                <a:latin typeface="Calibri" panose="020F0502020204030204" pitchFamily="34" charset="0"/>
              </a:rPr>
              <a:t>has side effects </a:t>
            </a:r>
          </a:p>
          <a:p>
            <a:pPr lvl="1"/>
            <a:r>
              <a:rPr lang="en-US" altLang="ko-KR" sz="1600" dirty="0" smtClean="0">
                <a:latin typeface="Calibri" panose="020F0502020204030204" pitchFamily="34" charset="0"/>
              </a:rPr>
              <a:t>Executing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assert(++a[x++]) </a:t>
            </a:r>
            <a:r>
              <a:rPr lang="en-US" altLang="ko-KR" sz="1600" dirty="0" smtClean="0">
                <a:latin typeface="Calibri" panose="020F0502020204030204" pitchFamily="34" charset="0"/>
              </a:rPr>
              <a:t>changes the value of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ko-KR" sz="1600" dirty="0" smtClean="0">
                <a:latin typeface="Calibri" panose="020F0502020204030204" pitchFamily="34" charset="0"/>
              </a:rPr>
              <a:t> and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a[x]</a:t>
            </a:r>
          </a:p>
          <a:p>
            <a:pPr lvl="1"/>
            <a:r>
              <a:rPr lang="en-US" altLang="ko-KR" sz="1600" dirty="0" smtClean="0">
                <a:latin typeface="Calibri" panose="020F0502020204030204" pitchFamily="34" charset="0"/>
              </a:rPr>
              <a:t>We should execute the array subscription expression once and store the result to use both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assert() </a:t>
            </a:r>
            <a:r>
              <a:rPr lang="en-US" altLang="ko-KR" sz="1600" dirty="0" smtClean="0">
                <a:latin typeface="Calibri" panose="020F0502020204030204" pitchFamily="34" charset="0"/>
              </a:rPr>
              <a:t>and array access</a:t>
            </a:r>
          </a:p>
          <a:p>
            <a:r>
              <a:rPr lang="en-US" altLang="ko-KR" sz="2000" dirty="0" smtClean="0">
                <a:latin typeface="Calibri" panose="020F0502020204030204" pitchFamily="34" charset="0"/>
              </a:rPr>
              <a:t>In addition, we should </a:t>
            </a:r>
            <a:r>
              <a:rPr lang="en-US" altLang="ko-KR" sz="2000" dirty="0" smtClean="0">
                <a:latin typeface="Calibri" panose="020F0502020204030204" pitchFamily="34" charset="0"/>
              </a:rPr>
              <a:t>do array </a:t>
            </a:r>
            <a:r>
              <a:rPr lang="en-US" altLang="ko-KR" sz="2000" dirty="0" smtClean="0">
                <a:latin typeface="Calibri" panose="020F0502020204030204" pitchFamily="34" charset="0"/>
              </a:rPr>
              <a:t>bound check for the array subscription expression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++a[x++] </a:t>
            </a:r>
            <a:r>
              <a:rPr lang="en-US" altLang="ko-KR" sz="2000" dirty="0" smtClean="0">
                <a:latin typeface="Calibri" panose="020F0502020204030204" pitchFamily="34" charset="0"/>
              </a:rPr>
              <a:t>itself.</a:t>
            </a:r>
          </a:p>
          <a:p>
            <a:r>
              <a:rPr lang="en-US" altLang="ko-KR" sz="2000" dirty="0" smtClean="0">
                <a:latin typeface="Calibri" panose="020F0502020204030204" pitchFamily="34" charset="0"/>
              </a:rPr>
              <a:t>If we choose Clang to develop a run-time checker to insert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assert()</a:t>
            </a:r>
            <a:r>
              <a:rPr lang="en-US" altLang="ko-KR" sz="2000" dirty="0" smtClean="0">
                <a:latin typeface="Calibri" panose="020F0502020204030204" pitchFamily="34" charset="0"/>
              </a:rPr>
              <a:t>, we should consider such complex semantics of C program code</a:t>
            </a:r>
            <a:endParaRPr lang="en-US" altLang="ko-KR" sz="2000" dirty="0">
              <a:latin typeface="Calibri" panose="020F0502020204030204" pitchFamily="34" charset="0"/>
            </a:endParaRPr>
          </a:p>
          <a:p>
            <a:endParaRPr lang="en-US" altLang="ko-KR" sz="3000" dirty="0" smtClean="0">
              <a:latin typeface="Calibri" panose="020F0502020204030204" pitchFamily="34" charset="0"/>
            </a:endParaRPr>
          </a:p>
          <a:p>
            <a:endParaRPr lang="en-US" altLang="ko-KR" sz="3000" dirty="0">
              <a:latin typeface="Calibri" panose="020F0502020204030204" pitchFamily="34" charset="0"/>
            </a:endParaRPr>
          </a:p>
          <a:p>
            <a:endParaRPr lang="en-US" altLang="ko-KR" sz="3000" dirty="0" smtClean="0">
              <a:latin typeface="Calibri" panose="020F0502020204030204" pitchFamily="34" charset="0"/>
            </a:endParaRPr>
          </a:p>
          <a:p>
            <a:endParaRPr lang="en-US" altLang="ko-KR" sz="3000" dirty="0">
              <a:latin typeface="Calibri" panose="020F0502020204030204" pitchFamily="34" charset="0"/>
            </a:endParaRPr>
          </a:p>
          <a:p>
            <a:endParaRPr lang="en-US" altLang="ko-KR" sz="3000" dirty="0" smtClean="0">
              <a:latin typeface="Calibri" panose="020F0502020204030204" pitchFamily="34" charset="0"/>
            </a:endParaRPr>
          </a:p>
          <a:p>
            <a:endParaRPr lang="en-US" altLang="ko-KR" sz="2900" dirty="0" smtClean="0">
              <a:latin typeface="Calibri" panose="020F0502020204030204" pitchFamily="34" charset="0"/>
            </a:endParaRPr>
          </a:p>
          <a:p>
            <a:endParaRPr lang="en-US" altLang="ko-KR" sz="2900" dirty="0" smtClean="0">
              <a:latin typeface="Calibri" panose="020F0502020204030204" pitchFamily="34" charset="0"/>
            </a:endParaRPr>
          </a:p>
          <a:p>
            <a:endParaRPr lang="en-US" altLang="ko-KR" sz="2900" dirty="0">
              <a:latin typeface="Calibri" panose="020F0502020204030204" pitchFamily="34" charset="0"/>
            </a:endParaRPr>
          </a:p>
          <a:p>
            <a:endParaRPr lang="en-US" altLang="ko-KR" dirty="0" smtClean="0">
              <a:latin typeface="Calibri" panose="020F0502020204030204" pitchFamily="34" charset="0"/>
            </a:endParaRPr>
          </a:p>
        </p:txBody>
      </p:sp>
      <p:sp>
        <p:nvSpPr>
          <p:cNvPr id="9" name="날짜 개체 틀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AAAB7-6ED6-42E5-9B61-97F35BB021DD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4149080"/>
            <a:ext cx="4104456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An example program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example(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x){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a[10], b[10];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 … omitted code …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 // Want to check array bound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 b[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++a[x++]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]=0; 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…}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3861048"/>
            <a:ext cx="4104456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An instrumented program rev. 2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example(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x){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 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b[10];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  … omitted code …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  </a:t>
            </a:r>
            <a:r>
              <a:rPr lang="en-US" altLang="ko-KR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tmp1=x++;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</a:t>
            </a:r>
            <a:r>
              <a:rPr lang="en-US" altLang="ko-KR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tmp1&lt;10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   </a:t>
            </a:r>
            <a:r>
              <a:rPr lang="en-US" altLang="ko-KR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tmp2=++a[tmp1]</a:t>
            </a:r>
            <a:endParaRPr lang="en-US" altLang="ko-K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</a:t>
            </a:r>
            <a:r>
              <a:rPr lang="en-US" altLang="ko-KR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tmp2&lt;10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  b[</a:t>
            </a:r>
            <a:r>
              <a:rPr lang="en-US" altLang="ko-KR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]=0;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…}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오른쪽 화살표 7"/>
          <p:cNvSpPr/>
          <p:nvPr/>
        </p:nvSpPr>
        <p:spPr>
          <a:xfrm>
            <a:off x="4355976" y="4877001"/>
            <a:ext cx="360040" cy="36004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421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An Example of LLVM’s Use Cases </a:t>
            </a:r>
            <a:r>
              <a:rPr lang="en-US" altLang="ko-KR" dirty="0" smtClean="0">
                <a:latin typeface="Calibri" panose="020F0502020204030204" pitchFamily="34" charset="0"/>
              </a:rPr>
              <a:t>(3/3)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8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Calibri" panose="020F0502020204030204" pitchFamily="34" charset="0"/>
              </a:rPr>
              <a:t>If we use LLVM to perform array bound check, we can simply instrument the 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800" dirty="0" smtClean="0">
                <a:latin typeface="Calibri" panose="020F0502020204030204" pitchFamily="34" charset="0"/>
              </a:rPr>
              <a:t> </a:t>
            </a:r>
            <a:r>
              <a:rPr lang="en-US" altLang="ko-KR" sz="2000" dirty="0" smtClean="0">
                <a:latin typeface="Calibri" panose="020F0502020204030204" pitchFamily="34" charset="0"/>
              </a:rPr>
              <a:t>instruction (LLVM instruction for array accesses) to check the 3</a:t>
            </a:r>
            <a:r>
              <a:rPr lang="en-US" altLang="ko-KR" sz="2000" baseline="30000" dirty="0" smtClean="0">
                <a:latin typeface="Calibri" panose="020F0502020204030204" pitchFamily="34" charset="0"/>
              </a:rPr>
              <a:t>rd</a:t>
            </a:r>
            <a:r>
              <a:rPr lang="en-US" altLang="ko-KR" sz="2000" dirty="0" smtClean="0">
                <a:latin typeface="Calibri" panose="020F0502020204030204" pitchFamily="34" charset="0"/>
              </a:rPr>
              <a:t> parameter (array index) of the instruction </a:t>
            </a:r>
          </a:p>
          <a:p>
            <a:pPr lvl="1"/>
            <a:r>
              <a:rPr lang="en-US" altLang="ko-KR" sz="1800" dirty="0" smtClean="0">
                <a:latin typeface="Calibri" panose="020F0502020204030204" pitchFamily="34" charset="0"/>
              </a:rPr>
              <a:t>We do not suffer </a:t>
            </a:r>
            <a:r>
              <a:rPr lang="en-US" altLang="ko-KR" sz="1800" dirty="0" smtClean="0">
                <a:latin typeface="Calibri" panose="020F0502020204030204" pitchFamily="34" charset="0"/>
              </a:rPr>
              <a:t>side </a:t>
            </a:r>
            <a:r>
              <a:rPr lang="en-US" altLang="ko-KR" sz="1800" dirty="0" smtClean="0">
                <a:latin typeface="Calibri" panose="020F0502020204030204" pitchFamily="34" charset="0"/>
              </a:rPr>
              <a:t>effects because all side effects in C code are removed by LLVM front-end </a:t>
            </a:r>
          </a:p>
          <a:p>
            <a:endParaRPr lang="en-US" altLang="ko-KR" sz="2000" dirty="0">
              <a:latin typeface="Calibri" panose="020F0502020204030204" pitchFamily="34" charset="0"/>
            </a:endParaRPr>
          </a:p>
          <a:p>
            <a:endParaRPr lang="en-US" altLang="ko-KR" sz="3000" dirty="0" smtClean="0">
              <a:latin typeface="Calibri" panose="020F0502020204030204" pitchFamily="34" charset="0"/>
            </a:endParaRPr>
          </a:p>
          <a:p>
            <a:endParaRPr lang="en-US" altLang="ko-KR" sz="3000" dirty="0">
              <a:latin typeface="Calibri" panose="020F0502020204030204" pitchFamily="34" charset="0"/>
            </a:endParaRPr>
          </a:p>
          <a:p>
            <a:endParaRPr lang="en-US" altLang="ko-KR" sz="3000" dirty="0" smtClean="0">
              <a:latin typeface="Calibri" panose="020F0502020204030204" pitchFamily="34" charset="0"/>
            </a:endParaRPr>
          </a:p>
          <a:p>
            <a:endParaRPr lang="en-US" altLang="ko-KR" sz="3000" dirty="0">
              <a:latin typeface="Calibri" panose="020F0502020204030204" pitchFamily="34" charset="0"/>
            </a:endParaRPr>
          </a:p>
          <a:p>
            <a:endParaRPr lang="en-US" altLang="ko-KR" sz="3000" dirty="0" smtClean="0">
              <a:latin typeface="Calibri" panose="020F0502020204030204" pitchFamily="34" charset="0"/>
            </a:endParaRPr>
          </a:p>
          <a:p>
            <a:endParaRPr lang="en-US" altLang="ko-KR" sz="2900" dirty="0" smtClean="0">
              <a:latin typeface="Calibri" panose="020F0502020204030204" pitchFamily="34" charset="0"/>
            </a:endParaRPr>
          </a:p>
          <a:p>
            <a:endParaRPr lang="en-US" altLang="ko-KR" sz="2900" dirty="0" smtClean="0">
              <a:latin typeface="Calibri" panose="020F0502020204030204" pitchFamily="34" charset="0"/>
            </a:endParaRPr>
          </a:p>
          <a:p>
            <a:endParaRPr lang="en-US" altLang="ko-KR" sz="2900" dirty="0">
              <a:latin typeface="Calibri" panose="020F0502020204030204" pitchFamily="34" charset="0"/>
            </a:endParaRPr>
          </a:p>
          <a:p>
            <a:endParaRPr lang="en-US" altLang="ko-KR" dirty="0" smtClean="0">
              <a:latin typeface="Calibri" panose="020F0502020204030204" pitchFamily="34" charset="0"/>
            </a:endParaRPr>
          </a:p>
        </p:txBody>
      </p:sp>
      <p:sp>
        <p:nvSpPr>
          <p:cNvPr id="9" name="날짜 개체 틀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AAAB7-6ED6-42E5-9B61-97F35BB021DD}" type="datetime1">
              <a:rPr lang="ko-KR" altLang="en-US" smtClean="0"/>
              <a:t>2014-11-11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68353-B0A7-475E-93BE-007D0D4F4505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3924160"/>
            <a:ext cx="374441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An example program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example(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b[10];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 // Want to check array bound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b[</a:t>
            </a:r>
            <a:r>
              <a:rPr lang="en-US" altLang="ko-K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++a[x++]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]=0; 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…}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2954665"/>
            <a:ext cx="4176464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LLVM </a:t>
            </a:r>
            <a:r>
              <a:rPr lang="en-US" altLang="ko-KR" sz="1400" dirty="0" err="1" smtClean="0">
                <a:latin typeface="Calibri" panose="020F0502020204030204" pitchFamily="34" charset="0"/>
                <a:cs typeface="Courier New" panose="02070309020205020404" pitchFamily="49" charset="0"/>
              </a:rPr>
              <a:t>bytecode</a:t>
            </a:r>
            <a:r>
              <a:rPr lang="en-US" altLang="ko-KR" sz="1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(Simplified version)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define i32 @example(i32 %x) 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  %1 =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i32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  %a =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[10 x i32]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  %b =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[10 x i32]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 omitted code …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  %4 = sext i32 %2 to i64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  %5 = </a:t>
            </a:r>
            <a:r>
              <a:rPr lang="en-US" altLang="ko-KR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[10 x i32]* 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%a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i32 0, 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i64 %4 </a:t>
            </a:r>
          </a:p>
          <a:p>
            <a:r>
              <a:rPr lang="en-US" altLang="ko-KR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; access to array a[10]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… omitted code …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  %8 = sext i32 %7 to i64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  %9 = </a:t>
            </a:r>
            <a:r>
              <a:rPr lang="en-US" altLang="ko-KR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[10 x i32]* 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%b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i32 0, 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i64 %8</a:t>
            </a:r>
          </a:p>
          <a:p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; access to array b[10]</a:t>
            </a:r>
          </a:p>
        </p:txBody>
      </p:sp>
      <p:sp>
        <p:nvSpPr>
          <p:cNvPr id="5" name="오른쪽 화살표 4"/>
          <p:cNvSpPr/>
          <p:nvPr/>
        </p:nvSpPr>
        <p:spPr>
          <a:xfrm>
            <a:off x="3995936" y="4436638"/>
            <a:ext cx="504056" cy="36004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975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899</Words>
  <Application>Microsoft Office PowerPoint</Application>
  <PresentationFormat>화면 슬라이드 쇼(4:3)</PresentationFormat>
  <Paragraphs>146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Courier New</vt:lpstr>
      <vt:lpstr>Office 테마</vt:lpstr>
      <vt:lpstr>Clang v.s. LLVM</vt:lpstr>
      <vt:lpstr>Comparison of Clang and LLVM</vt:lpstr>
      <vt:lpstr>An Example of Clang’s Use Cases</vt:lpstr>
      <vt:lpstr>An Example of LLVM’s Use Cases (1/3)</vt:lpstr>
      <vt:lpstr>An Example of LLVM’s Use Cases (2/3)</vt:lpstr>
      <vt:lpstr>An Example of LLVM’s Use Cases (3/3)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yhkim</dc:creator>
  <cp:lastModifiedBy>Windows User</cp:lastModifiedBy>
  <cp:revision>32</cp:revision>
  <dcterms:created xsi:type="dcterms:W3CDTF">2014-11-03T12:47:16Z</dcterms:created>
  <dcterms:modified xsi:type="dcterms:W3CDTF">2014-11-11T14:24:04Z</dcterms:modified>
</cp:coreProperties>
</file>