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4" r:id="rId3"/>
    <p:sldId id="257" r:id="rId4"/>
    <p:sldId id="258" r:id="rId5"/>
    <p:sldId id="259" r:id="rId6"/>
    <p:sldId id="263" r:id="rId7"/>
    <p:sldId id="265" r:id="rId8"/>
    <p:sldId id="266" r:id="rId9"/>
    <p:sldId id="269" r:id="rId10"/>
    <p:sldId id="270" r:id="rId11"/>
    <p:sldId id="267" r:id="rId12"/>
    <p:sldId id="274" r:id="rId13"/>
    <p:sldId id="285" r:id="rId14"/>
    <p:sldId id="292" r:id="rId15"/>
    <p:sldId id="291" r:id="rId16"/>
    <p:sldId id="290" r:id="rId17"/>
    <p:sldId id="289" r:id="rId18"/>
    <p:sldId id="288" r:id="rId19"/>
    <p:sldId id="287" r:id="rId20"/>
    <p:sldId id="286" r:id="rId21"/>
    <p:sldId id="281" r:id="rId22"/>
    <p:sldId id="282" r:id="rId23"/>
    <p:sldId id="283" r:id="rId24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3" autoAdjust="0"/>
    <p:restoredTop sz="95161"/>
  </p:normalViewPr>
  <p:slideViewPr>
    <p:cSldViewPr snapToGrid="0">
      <p:cViewPr varScale="1">
        <p:scale>
          <a:sx n="90" d="100"/>
          <a:sy n="90" d="100"/>
        </p:scale>
        <p:origin x="21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6CC61-0390-4BE9-A083-52DAA49442EE}" type="datetimeFigureOut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38312-D31A-490E-BB16-3C0D523BCA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51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8312-D31A-490E-BB16-3C0D523BCA5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5497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8312-D31A-490E-BB16-3C0D523BCA5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48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AC279-CB7E-4432-A74F-E3B210C66C33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34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1D22-C4B8-4E77-804D-DD185A662113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CB7-346E-4340-8FB5-1E9332A2EF65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53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7834-91E4-458A-8AD7-35D6AA78F7FB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32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9541-C206-49B3-B6D9-DF793A0F6110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39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E844-F606-4BF7-8F7F-6211FC7D64F5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0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AD87-BC04-4609-B8CE-D30DDCF2BD3D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758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B6D9-19AB-4141-85C2-C36057A693C3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055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956A-FC67-44AF-9592-E97865B8203C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44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0812-19FC-404B-9A72-14F88B19C9CC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90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A02-EEC6-45E1-82C7-66EC0691A519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091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37B2D-7F9E-446E-AF35-08474B8A5E8E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59C97-F2B0-485E-B78C-DB4AF9AF23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44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Code Review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regex_compile</a:t>
            </a:r>
            <a:r>
              <a:rPr lang="en-US" altLang="ko-KR" dirty="0" smtClean="0"/>
              <a:t> function in </a:t>
            </a:r>
            <a:r>
              <a:rPr lang="en-US" altLang="ko-KR" dirty="0" err="1" smtClean="0"/>
              <a:t>grep.c</a:t>
            </a:r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C469C-863C-41DD-A182-CB7E2127C60A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63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1.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“^[</a:t>
            </a:r>
            <a:r>
              <a:rPr lang="en-US" altLang="ko-KR" sz="2800" dirty="0" err="1"/>
              <a:t>abc</a:t>
            </a:r>
            <a:r>
              <a:rPr lang="en-US" altLang="ko-KR" sz="2800" dirty="0"/>
              <a:t>]” ( </a:t>
            </a:r>
            <a:r>
              <a:rPr lang="en-US" altLang="ko-KR" sz="2800" dirty="0" smtClean="0"/>
              <a:t>5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6 </a:t>
            </a:r>
            <a:r>
              <a:rPr lang="en-US" altLang="ko-KR" sz="2800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Pattern “^[</a:t>
            </a:r>
            <a:r>
              <a:rPr lang="en-US" altLang="ko-KR" dirty="0" err="1"/>
              <a:t>abc</a:t>
            </a:r>
            <a:r>
              <a:rPr lang="en-US" altLang="ko-KR" dirty="0"/>
              <a:t>]” matches with lines starting with one of ‘a’, ‘b’ and ‘c’.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^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09897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[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3651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863133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689751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1545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]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7115651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3383279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begline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209897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charset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036514" y="5216086"/>
            <a:ext cx="1421435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r>
              <a:rPr lang="en-US" altLang="ko-KR" dirty="0" smtClean="0">
                <a:solidFill>
                  <a:schemeClr val="tx1"/>
                </a:solidFill>
              </a:rPr>
              <a:t>, b, </a:t>
            </a:r>
            <a:r>
              <a:rPr lang="en-US" altLang="ko-KR" dirty="0" smtClean="0">
                <a:solidFill>
                  <a:srgbClr val="FF0000"/>
                </a:solidFill>
              </a:rPr>
              <a:t>c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67211" y="2733812"/>
            <a:ext cx="751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begline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the location is the beginning of a line</a:t>
            </a:r>
            <a:endParaRPr lang="en-US" altLang="ko-KR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197201"/>
            <a:ext cx="7904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charset c1, c2, ..., </a:t>
            </a:r>
            <a:r>
              <a:rPr lang="en-US" altLang="ko-KR" sz="2000" dirty="0" err="1" smtClean="0"/>
              <a:t>cn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a character in the string matches with </a:t>
            </a:r>
            <a:br>
              <a:rPr lang="en-US" altLang="ko-KR" sz="2000" dirty="0" smtClean="0"/>
            </a:br>
            <a:r>
              <a:rPr lang="en-US" altLang="ko-KR" sz="2000" dirty="0" smtClean="0"/>
              <a:t>one of n characters c1</a:t>
            </a:r>
            <a:r>
              <a:rPr lang="en-US" altLang="ko-KR" sz="2000" dirty="0" smtClean="0"/>
              <a:t>, c2, </a:t>
            </a:r>
            <a:r>
              <a:rPr lang="mr-IN" altLang="ko-KR" sz="2000" dirty="0" smtClean="0"/>
              <a:t>…</a:t>
            </a:r>
            <a:r>
              <a:rPr lang="en-US" altLang="ko-KR" sz="2000" dirty="0" smtClean="0"/>
              <a:t>, and </a:t>
            </a:r>
            <a:r>
              <a:rPr lang="en-US" altLang="ko-KR" sz="2000" dirty="0" err="1" smtClean="0"/>
              <a:t>cn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55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1.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“^[</a:t>
            </a:r>
            <a:r>
              <a:rPr lang="en-US" altLang="ko-KR" sz="2800" dirty="0" err="1"/>
              <a:t>abc</a:t>
            </a:r>
            <a:r>
              <a:rPr lang="en-US" altLang="ko-KR" sz="2800" dirty="0"/>
              <a:t>]” ( </a:t>
            </a:r>
            <a:r>
              <a:rPr lang="en-US" altLang="ko-KR" sz="2800" dirty="0" smtClean="0"/>
              <a:t>6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6 </a:t>
            </a:r>
            <a:r>
              <a:rPr lang="en-US" altLang="ko-KR" sz="2800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Pattern “^[</a:t>
            </a:r>
            <a:r>
              <a:rPr lang="en-US" altLang="ko-KR" dirty="0" err="1"/>
              <a:t>abc</a:t>
            </a:r>
            <a:r>
              <a:rPr lang="en-US" altLang="ko-KR" dirty="0"/>
              <a:t>]” matches with lines starting with one of ‘a’, ‘b’ and ‘c’.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^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09897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[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3651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863133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689751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1545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]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7949779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3383279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begline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209897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charset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036514" y="5216086"/>
            <a:ext cx="1421435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a, b, 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67211" y="2733812"/>
            <a:ext cx="751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begline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the location is the beginning of a line</a:t>
            </a:r>
            <a:endParaRPr lang="en-US" altLang="ko-KR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197201"/>
            <a:ext cx="7904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charset c1, c2, ..., </a:t>
            </a:r>
            <a:r>
              <a:rPr lang="en-US" altLang="ko-KR" sz="2000" dirty="0" err="1" smtClean="0"/>
              <a:t>cn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a character in the string matches with </a:t>
            </a:r>
            <a:br>
              <a:rPr lang="en-US" altLang="ko-KR" sz="2000" dirty="0" smtClean="0"/>
            </a:br>
            <a:r>
              <a:rPr lang="en-US" altLang="ko-KR" sz="2000" dirty="0" smtClean="0"/>
              <a:t>one of n characters c1</a:t>
            </a:r>
            <a:r>
              <a:rPr lang="en-US" altLang="ko-KR" sz="2000" dirty="0" smtClean="0"/>
              <a:t>, c2, </a:t>
            </a:r>
            <a:r>
              <a:rPr lang="mr-IN" altLang="ko-KR" sz="2000" dirty="0" smtClean="0"/>
              <a:t>…</a:t>
            </a:r>
            <a:r>
              <a:rPr lang="en-US" altLang="ko-KR" sz="2000" dirty="0" smtClean="0"/>
              <a:t>, and </a:t>
            </a:r>
            <a:r>
              <a:rPr lang="en-US" altLang="ko-KR" sz="2000" dirty="0" err="1" smtClean="0"/>
              <a:t>cn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718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</a:t>
            </a:r>
            <a:r>
              <a:rPr lang="en-US" altLang="ko-KR" sz="2800" dirty="0" smtClean="0"/>
              <a:t>“(ab)(c)\1” </a:t>
            </a:r>
            <a:r>
              <a:rPr lang="en-US" altLang="ko-KR" sz="2800" dirty="0"/>
              <a:t>( </a:t>
            </a:r>
            <a:r>
              <a:rPr lang="en-US" altLang="ko-KR" sz="2800" dirty="0" smtClean="0"/>
              <a:t>1 </a:t>
            </a:r>
            <a:r>
              <a:rPr lang="en-US" altLang="ko-KR" sz="2800" dirty="0"/>
              <a:t>/ 9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3772226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5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2383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</a:t>
            </a:r>
            <a:r>
              <a:rPr lang="en-US" altLang="ko-KR" sz="2800" dirty="0" smtClean="0"/>
              <a:t>2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4259156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7" name="직사각형 6"/>
          <p:cNvSpPr/>
          <p:nvPr/>
        </p:nvSpPr>
        <p:spPr>
          <a:xfrm>
            <a:off x="6008218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27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989234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( 3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4839377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4029111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</a:t>
            </a:r>
            <a:r>
              <a:rPr lang="en-US" altLang="ko-KR" sz="2800" dirty="0" smtClean="0"/>
              <a:t>4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4"/>
          <p:cNvSpPr/>
          <p:nvPr/>
        </p:nvSpPr>
        <p:spPr>
          <a:xfrm>
            <a:off x="7291464" y="5216698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직사각형 6"/>
          <p:cNvSpPr/>
          <p:nvPr/>
        </p:nvSpPr>
        <p:spPr>
          <a:xfrm>
            <a:off x="8634719" y="5216698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5426943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352197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stop_memory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Stops storing characters at register n</a:t>
            </a:r>
            <a:endParaRPr lang="ko-KR" altLang="en-US" sz="2000" dirty="0"/>
          </a:p>
        </p:txBody>
      </p:sp>
      <p:sp>
        <p:nvSpPr>
          <p:cNvPr id="35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862622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( 5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4"/>
          <p:cNvSpPr/>
          <p:nvPr/>
        </p:nvSpPr>
        <p:spPr>
          <a:xfrm>
            <a:off x="7291464" y="5216698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직사각형 6"/>
          <p:cNvSpPr/>
          <p:nvPr/>
        </p:nvSpPr>
        <p:spPr>
          <a:xfrm>
            <a:off x="8634719" y="5216698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6003493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378553" y="5716682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6" name="직사각형 6"/>
          <p:cNvSpPr/>
          <p:nvPr/>
        </p:nvSpPr>
        <p:spPr>
          <a:xfrm>
            <a:off x="475015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352197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stop_memory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Stops storing characters at register n</a:t>
            </a:r>
            <a:endParaRPr lang="ko-KR" altLang="en-US" sz="2000" dirty="0"/>
          </a:p>
        </p:txBody>
      </p:sp>
      <p:sp>
        <p:nvSpPr>
          <p:cNvPr id="35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515697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</a:t>
            </a:r>
            <a:r>
              <a:rPr lang="en-US" altLang="ko-KR" sz="2800" dirty="0" smtClean="0"/>
              <a:t>6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4"/>
          <p:cNvSpPr/>
          <p:nvPr/>
        </p:nvSpPr>
        <p:spPr>
          <a:xfrm>
            <a:off x="7291464" y="5216698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직사각형 6"/>
          <p:cNvSpPr/>
          <p:nvPr/>
        </p:nvSpPr>
        <p:spPr>
          <a:xfrm>
            <a:off x="8634719" y="5216698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6590115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378553" y="5716682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176875" y="5716682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직사각형 6"/>
          <p:cNvSpPr/>
          <p:nvPr/>
        </p:nvSpPr>
        <p:spPr>
          <a:xfrm>
            <a:off x="600349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5" name="직사각형 6"/>
          <p:cNvSpPr/>
          <p:nvPr/>
        </p:nvSpPr>
        <p:spPr>
          <a:xfrm>
            <a:off x="6431935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직사각형 6"/>
          <p:cNvSpPr/>
          <p:nvPr/>
        </p:nvSpPr>
        <p:spPr>
          <a:xfrm>
            <a:off x="475015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352197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stop_memory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Stops storing characters at register n</a:t>
            </a:r>
            <a:endParaRPr lang="ko-KR" altLang="en-US" sz="2000" dirty="0"/>
          </a:p>
        </p:txBody>
      </p:sp>
      <p:sp>
        <p:nvSpPr>
          <p:cNvPr id="36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124902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( 7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4"/>
          <p:cNvSpPr/>
          <p:nvPr/>
        </p:nvSpPr>
        <p:spPr>
          <a:xfrm>
            <a:off x="7291464" y="5216698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직사각형 6"/>
          <p:cNvSpPr/>
          <p:nvPr/>
        </p:nvSpPr>
        <p:spPr>
          <a:xfrm>
            <a:off x="8634719" y="5216698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7185026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378553" y="5716682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176875" y="5716682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직사각형 6"/>
          <p:cNvSpPr/>
          <p:nvPr/>
        </p:nvSpPr>
        <p:spPr>
          <a:xfrm>
            <a:off x="600349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5" name="직사각형 6"/>
          <p:cNvSpPr/>
          <p:nvPr/>
        </p:nvSpPr>
        <p:spPr>
          <a:xfrm>
            <a:off x="6431935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직사각형 6"/>
          <p:cNvSpPr/>
          <p:nvPr/>
        </p:nvSpPr>
        <p:spPr>
          <a:xfrm>
            <a:off x="475015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8" name="직사각형 4"/>
          <p:cNvSpPr/>
          <p:nvPr/>
        </p:nvSpPr>
        <p:spPr>
          <a:xfrm>
            <a:off x="6860376" y="5717294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직사각형 6"/>
          <p:cNvSpPr/>
          <p:nvPr/>
        </p:nvSpPr>
        <p:spPr>
          <a:xfrm>
            <a:off x="8203631" y="571729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967210" y="3352197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stop_memory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Stops storing characters at register n</a:t>
            </a:r>
            <a:endParaRPr lang="ko-KR" altLang="en-US" sz="2000" dirty="0"/>
          </a:p>
        </p:txBody>
      </p:sp>
      <p:sp>
        <p:nvSpPr>
          <p:cNvPr id="38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3899255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</a:t>
            </a:r>
            <a:r>
              <a:rPr lang="en-US" altLang="ko-KR" sz="2800" dirty="0" smtClean="0"/>
              <a:t>8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4"/>
          <p:cNvSpPr/>
          <p:nvPr/>
        </p:nvSpPr>
        <p:spPr>
          <a:xfrm>
            <a:off x="7291464" y="5216698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직사각형 6"/>
          <p:cNvSpPr/>
          <p:nvPr/>
        </p:nvSpPr>
        <p:spPr>
          <a:xfrm>
            <a:off x="8634719" y="5216698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7779937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378553" y="5716682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176875" y="5716682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직사각형 6"/>
          <p:cNvSpPr/>
          <p:nvPr/>
        </p:nvSpPr>
        <p:spPr>
          <a:xfrm>
            <a:off x="600349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5" name="직사각형 6"/>
          <p:cNvSpPr/>
          <p:nvPr/>
        </p:nvSpPr>
        <p:spPr>
          <a:xfrm>
            <a:off x="6431935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직사각형 6"/>
          <p:cNvSpPr/>
          <p:nvPr/>
        </p:nvSpPr>
        <p:spPr>
          <a:xfrm>
            <a:off x="475015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8" name="직사각형 4"/>
          <p:cNvSpPr/>
          <p:nvPr/>
        </p:nvSpPr>
        <p:spPr>
          <a:xfrm>
            <a:off x="6860376" y="5717294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직사각형 6"/>
          <p:cNvSpPr/>
          <p:nvPr/>
        </p:nvSpPr>
        <p:spPr>
          <a:xfrm>
            <a:off x="8203631" y="571729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967210" y="3352197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stop_memory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Stops storing characters at register n</a:t>
            </a:r>
            <a:endParaRPr lang="ko-KR" altLang="en-US" sz="2000" dirty="0"/>
          </a:p>
        </p:txBody>
      </p:sp>
      <p:sp>
        <p:nvSpPr>
          <p:cNvPr id="38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50108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egex_compile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91" y="1484006"/>
            <a:ext cx="8397186" cy="53739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dirty="0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tatic 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reg_errcode_t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regex_compile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 char *pattern, </a:t>
            </a:r>
            <a:b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 size, 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reg_syntax_t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 syntax, 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re_pattern_buffer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700" dirty="0" err="1" smtClean="0">
                <a:latin typeface="Courier New" charset="0"/>
                <a:ea typeface="Courier New" charset="0"/>
                <a:cs typeface="Courier New" charset="0"/>
              </a:rPr>
              <a:t>bufp</a:t>
            </a:r>
            <a:r>
              <a:rPr lang="en-US" sz="17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dirty="0" smtClean="0"/>
              <a:t>Description : Compiles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pattern</a:t>
            </a:r>
            <a:r>
              <a:rPr lang="en-US" dirty="0" smtClean="0"/>
              <a:t> of length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size</a:t>
            </a:r>
            <a:r>
              <a:rPr lang="en-US" dirty="0" smtClean="0"/>
              <a:t> according to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syntax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Input</a:t>
            </a:r>
          </a:p>
          <a:p>
            <a:pPr lvl="1">
              <a:buFontTx/>
              <a:buChar char="-"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attern</a:t>
            </a:r>
            <a:r>
              <a:rPr lang="en-US" sz="2200" dirty="0" smtClean="0"/>
              <a:t> : A pattern (with the form of regular expression) to find from the input file/string</a:t>
            </a:r>
          </a:p>
          <a:p>
            <a:pPr lvl="1">
              <a:buFontTx/>
              <a:buChar char="-"/>
            </a:pP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size</a:t>
            </a:r>
            <a:r>
              <a:rPr lang="en-US" sz="2200" dirty="0" smtClean="0"/>
              <a:t> : the length of 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pattern</a:t>
            </a:r>
          </a:p>
          <a:p>
            <a:pPr lvl="1">
              <a:buFontTx/>
              <a:buChar char="-"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yntax</a:t>
            </a:r>
            <a:r>
              <a:rPr lang="en-US" sz="2200" dirty="0" smtClean="0"/>
              <a:t> : A 18-bit integer, where each bit represents the rule to apply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when </a:t>
            </a:r>
            <a:r>
              <a:rPr lang="en-US" sz="2200" dirty="0" smtClean="0"/>
              <a:t>compiling 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pattern</a:t>
            </a:r>
            <a:r>
              <a:rPr lang="en-US" sz="2200" dirty="0" smtClean="0"/>
              <a:t>.</a:t>
            </a:r>
            <a:br>
              <a:rPr lang="en-US" sz="2200" dirty="0" smtClean="0"/>
            </a:br>
            <a:r>
              <a:rPr lang="en-US" sz="2200" dirty="0" err="1"/>
              <a:t>e</a:t>
            </a:r>
            <a:r>
              <a:rPr lang="en-US" sz="2200" dirty="0" err="1" smtClean="0"/>
              <a:t>.g</a:t>
            </a:r>
            <a:r>
              <a:rPr lang="en-US" sz="2200" dirty="0" smtClean="0"/>
              <a:t>) Which one between \( \) and ( ) represents the syntactic parenthesis and the literal parenthesis?</a:t>
            </a:r>
          </a:p>
          <a:p>
            <a:r>
              <a:rPr lang="en-US" dirty="0" smtClean="0"/>
              <a:t>Output</a:t>
            </a:r>
          </a:p>
          <a:p>
            <a:pPr lvl="1">
              <a:buFontTx/>
              <a:buChar char="-"/>
            </a:pPr>
            <a:r>
              <a:rPr lang="en-US" sz="2200" dirty="0" smtClean="0"/>
              <a:t>Returns an error code, which is one of the values in </a:t>
            </a:r>
            <a:br>
              <a:rPr lang="en-US" sz="2200" dirty="0" smtClean="0"/>
            </a:b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reg_errcode_t</a:t>
            </a:r>
            <a:r>
              <a:rPr lang="en-US" sz="2200" dirty="0" smtClean="0"/>
              <a:t> .</a:t>
            </a:r>
          </a:p>
          <a:p>
            <a:pPr lvl="2">
              <a:buFont typeface="Wingdings" charset="2"/>
              <a:buChar char="Ø"/>
            </a:pPr>
            <a:r>
              <a:rPr lang="en-US" sz="2200" dirty="0" smtClean="0"/>
              <a:t>If 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pattern</a:t>
            </a:r>
            <a:r>
              <a:rPr lang="en-US" sz="2200" dirty="0" smtClean="0"/>
              <a:t> is compiled successfully, 0 is returned.</a:t>
            </a:r>
          </a:p>
          <a:p>
            <a:pPr lvl="1">
              <a:buFontTx/>
              <a:buChar char="-"/>
            </a:pPr>
            <a:r>
              <a:rPr lang="en-US" sz="2200" dirty="0" smtClean="0"/>
              <a:t>Compiled pattern is assigned to 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bufp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-&gt;buffer</a:t>
            </a:r>
            <a:r>
              <a:rPr lang="en-US" sz="2200" dirty="0" smtClean="0"/>
              <a:t>.</a:t>
            </a:r>
          </a:p>
          <a:p>
            <a:pPr lvl="1">
              <a:buFontTx/>
              <a:buChar char="-"/>
            </a:pPr>
            <a:r>
              <a:rPr lang="en-US" sz="2200" dirty="0" smtClean="0"/>
              <a:t>The size of compiled pattern is assigned to 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bufp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-&gt;used</a:t>
            </a:r>
            <a:r>
              <a:rPr lang="en-US" sz="22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5546-0C9C-CD4D-9E42-82B07B951747}" type="datetime1">
              <a:rPr lang="ko-KR" altLang="en-US" smtClean="0"/>
              <a:t>2016. 11. 24.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E1E5-54F4-7F48-82EA-720EDBBAD6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37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2.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</a:t>
            </a:r>
            <a:r>
              <a:rPr lang="en-US" altLang="ko-KR" sz="2800" dirty="0" smtClean="0"/>
              <a:t>)(c)\1</a:t>
            </a:r>
            <a:r>
              <a:rPr lang="en-US" altLang="ko-KR" sz="2800" dirty="0"/>
              <a:t>” ( 9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9 )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494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4"/>
          <p:cNvSpPr/>
          <p:nvPr/>
        </p:nvSpPr>
        <p:spPr>
          <a:xfrm>
            <a:off x="7291464" y="5216698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직사각형 6"/>
          <p:cNvSpPr/>
          <p:nvPr/>
        </p:nvSpPr>
        <p:spPr>
          <a:xfrm>
            <a:off x="8634719" y="5216698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6" name="직사각형 4"/>
          <p:cNvSpPr/>
          <p:nvPr/>
        </p:nvSpPr>
        <p:spPr>
          <a:xfrm>
            <a:off x="3370655" y="6244615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duplicate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직사각형 6"/>
          <p:cNvSpPr/>
          <p:nvPr/>
        </p:nvSpPr>
        <p:spPr>
          <a:xfrm>
            <a:off x="4713910" y="6244615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26"/>
          <p:cNvCxnSpPr/>
          <p:nvPr/>
        </p:nvCxnSpPr>
        <p:spPr>
          <a:xfrm flipV="1">
            <a:off x="8352814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67210" y="3004208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start_memory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Starts to store read characters at register n</a:t>
            </a:r>
            <a:endParaRPr lang="ko-KR" alt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967210" y="3352197"/>
            <a:ext cx="703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stop_memory</a:t>
            </a:r>
            <a:r>
              <a:rPr lang="en-US" altLang="ko-KR" sz="2000" dirty="0" smtClean="0"/>
              <a:t> n : </a:t>
            </a:r>
            <a:r>
              <a:rPr lang="en-US" altLang="ko-KR" sz="2000" dirty="0" smtClean="0"/>
              <a:t>Stops storing characters at register n</a:t>
            </a:r>
            <a:endParaRPr lang="ko-KR" alt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967210" y="3719751"/>
            <a:ext cx="783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duplicate n : </a:t>
            </a:r>
            <a:r>
              <a:rPr lang="en-US" altLang="ko-KR" sz="2000" dirty="0" smtClean="0"/>
              <a:t>Checks if the string matches </a:t>
            </a:r>
            <a:r>
              <a:rPr lang="en-US" altLang="ko-KR" sz="2000" smtClean="0"/>
              <a:t>with what is stored in register n </a:t>
            </a:r>
            <a:endParaRPr lang="ko-KR" altLang="en-US" sz="2000" dirty="0"/>
          </a:p>
        </p:txBody>
      </p:sp>
      <p:sp>
        <p:nvSpPr>
          <p:cNvPr id="43" name="직사각형 42"/>
          <p:cNvSpPr/>
          <p:nvPr/>
        </p:nvSpPr>
        <p:spPr>
          <a:xfrm>
            <a:off x="338327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967689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55177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138977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307834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476691" y="4255209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\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직사각형 24"/>
          <p:cNvSpPr/>
          <p:nvPr/>
        </p:nvSpPr>
        <p:spPr>
          <a:xfrm>
            <a:off x="8060773" y="4254797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723503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892609" y="4255485"/>
            <a:ext cx="584082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378553" y="5716682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176875" y="5716682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직사각형 6"/>
          <p:cNvSpPr/>
          <p:nvPr/>
        </p:nvSpPr>
        <p:spPr>
          <a:xfrm>
            <a:off x="600349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5" name="직사각형 6"/>
          <p:cNvSpPr/>
          <p:nvPr/>
        </p:nvSpPr>
        <p:spPr>
          <a:xfrm>
            <a:off x="6431935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직사각형 6"/>
          <p:cNvSpPr/>
          <p:nvPr/>
        </p:nvSpPr>
        <p:spPr>
          <a:xfrm>
            <a:off x="4750154" y="5716682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8" name="직사각형 4"/>
          <p:cNvSpPr/>
          <p:nvPr/>
        </p:nvSpPr>
        <p:spPr>
          <a:xfrm>
            <a:off x="6860376" y="5717294"/>
            <a:ext cx="1343255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stop_memory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직사각형 6"/>
          <p:cNvSpPr/>
          <p:nvPr/>
        </p:nvSpPr>
        <p:spPr>
          <a:xfrm>
            <a:off x="8203631" y="5717294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7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8016205" cy="4351338"/>
          </a:xfrm>
        </p:spPr>
        <p:txBody>
          <a:bodyPr/>
          <a:lstStyle/>
          <a:p>
            <a:r>
              <a:rPr lang="en-US" altLang="ko-KR" dirty="0"/>
              <a:t>The string “\</a:t>
            </a:r>
            <a:r>
              <a:rPr lang="en-US" altLang="ko-KR" dirty="0" err="1"/>
              <a:t>i</a:t>
            </a:r>
            <a:r>
              <a:rPr lang="en-US" altLang="ko-KR" dirty="0"/>
              <a:t>”(where </a:t>
            </a:r>
            <a:r>
              <a:rPr lang="en-US" altLang="ko-KR" dirty="0" err="1"/>
              <a:t>i</a:t>
            </a:r>
            <a:r>
              <a:rPr lang="en-US" altLang="ko-KR" dirty="0"/>
              <a:t> is a digit) in the pattern represents </a:t>
            </a:r>
            <a:r>
              <a:rPr lang="en-US" altLang="ko-KR" dirty="0" smtClean="0"/>
              <a:t>the pattern </a:t>
            </a:r>
            <a:r>
              <a:rPr lang="en-US" altLang="ko-KR" dirty="0"/>
              <a:t>in the </a:t>
            </a:r>
            <a:r>
              <a:rPr lang="en-US" altLang="ko-KR" dirty="0" err="1"/>
              <a:t>i-th</a:t>
            </a:r>
            <a:r>
              <a:rPr lang="en-US" altLang="ko-KR" dirty="0"/>
              <a:t> parenthesis. </a:t>
            </a:r>
            <a:br>
              <a:rPr lang="en-US" altLang="ko-KR" dirty="0"/>
            </a:br>
            <a:r>
              <a:rPr lang="en-US" altLang="ko-KR" dirty="0"/>
              <a:t>(i.e., “ab” for \1 and “c” for \2 in this example)</a:t>
            </a:r>
          </a:p>
        </p:txBody>
      </p:sp>
    </p:spTree>
    <p:extLst>
      <p:ext uri="{BB962C8B-B14F-4D97-AF65-F5344CB8AC3E}">
        <p14:creationId xmlns:p14="http://schemas.microsoft.com/office/powerpoint/2010/main" val="3296864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800" dirty="0" smtClean="0"/>
              <a:t>3.</a:t>
            </a:r>
            <a:r>
              <a:rPr lang="en-US" altLang="ko-KR" sz="2800" dirty="0" smtClean="0"/>
              <a:t> </a:t>
            </a:r>
            <a:r>
              <a:rPr lang="en-US" altLang="ko-KR" sz="2800" dirty="0" smtClean="0"/>
              <a:t>for pattern “(ab” (1 / 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</a:t>
            </a:r>
            <a:r>
              <a:rPr lang="en-US" altLang="ko-KR" dirty="0" smtClean="0"/>
              <a:t>attern </a:t>
            </a:r>
            <a:r>
              <a:rPr lang="en-US" altLang="ko-KR" dirty="0" smtClean="0"/>
              <a:t>“(ab</a:t>
            </a:r>
            <a:r>
              <a:rPr lang="en-US" altLang="ko-KR" dirty="0" smtClean="0"/>
              <a:t>” fails to be compiled, since ther</a:t>
            </a:r>
            <a:r>
              <a:rPr lang="en-US" altLang="ko-KR" dirty="0" smtClean="0"/>
              <a:t>e is no ‘)’ in the pattern matching with ‘(’ .</a:t>
            </a:r>
            <a:endParaRPr lang="en-US" altLang="ko-K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133909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883658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43" name="직선 화살표 연결선 26"/>
          <p:cNvCxnSpPr/>
          <p:nvPr/>
        </p:nvCxnSpPr>
        <p:spPr>
          <a:xfrm flipV="1">
            <a:off x="3792386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878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800" dirty="0" smtClean="0"/>
              <a:t>3.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“(ab” </a:t>
            </a:r>
            <a:r>
              <a:rPr lang="en-US" altLang="ko-KR" sz="2800" dirty="0" smtClean="0"/>
              <a:t>(2 </a:t>
            </a:r>
            <a:r>
              <a:rPr lang="en-US" altLang="ko-KR" sz="2800" dirty="0"/>
              <a:t>/ 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pattern “(ab” fails to be compiled, since there is no ‘)’ in the pattern matching with ‘(’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133909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883658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7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9" name="직선 화살표 연결선 26"/>
          <p:cNvCxnSpPr/>
          <p:nvPr/>
        </p:nvCxnSpPr>
        <p:spPr>
          <a:xfrm flipV="1">
            <a:off x="4494912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14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800" dirty="0" smtClean="0"/>
              <a:t>3.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“(ab” </a:t>
            </a:r>
            <a:r>
              <a:rPr lang="en-US" altLang="ko-KR" sz="2800" dirty="0" smtClean="0"/>
              <a:t>(3 </a:t>
            </a:r>
            <a:r>
              <a:rPr lang="en-US" altLang="ko-KR" sz="2800" dirty="0"/>
              <a:t>/ 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pattern “(ab” fails to be compiled, since there is no ‘)’ in the pattern matching with ‘(’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8" y="5216086"/>
            <a:ext cx="1371601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</a:rPr>
              <a:t>s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tart_memory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181600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exactn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133909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883658" y="4255209"/>
            <a:ext cx="750004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6"/>
          <p:cNvSpPr/>
          <p:nvPr/>
        </p:nvSpPr>
        <p:spPr>
          <a:xfrm>
            <a:off x="6436660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6"/>
          <p:cNvSpPr/>
          <p:nvPr/>
        </p:nvSpPr>
        <p:spPr>
          <a:xfrm>
            <a:off x="475487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6"/>
          <p:cNvSpPr/>
          <p:nvPr/>
        </p:nvSpPr>
        <p:spPr>
          <a:xfrm>
            <a:off x="6865101" y="521861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9" name="직선 화살표 연결선 26"/>
          <p:cNvCxnSpPr/>
          <p:nvPr/>
        </p:nvCxnSpPr>
        <p:spPr>
          <a:xfrm flipV="1">
            <a:off x="5253195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6"/>
          <p:cNvSpPr/>
          <p:nvPr/>
        </p:nvSpPr>
        <p:spPr>
          <a:xfrm>
            <a:off x="6008219" y="5216086"/>
            <a:ext cx="428441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5873738" y="3925015"/>
            <a:ext cx="2920441" cy="1122467"/>
          </a:xfrm>
          <a:prstGeom prst="irregularSeal1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Error </a:t>
            </a:r>
            <a:r>
              <a:rPr lang="en-US" smtClean="0">
                <a:solidFill>
                  <a:sysClr val="windowText" lastClr="000000"/>
                </a:solidFill>
              </a:rPr>
              <a:t>: 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Unmatched (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88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Compiled Pattern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775" y="1690689"/>
            <a:ext cx="8029575" cy="4486274"/>
          </a:xfrm>
        </p:spPr>
        <p:txBody>
          <a:bodyPr/>
          <a:lstStyle/>
          <a:p>
            <a:r>
              <a:rPr lang="en-US" altLang="ko-KR" dirty="0" smtClean="0"/>
              <a:t>Compiled pattern is used </a:t>
            </a:r>
            <a:r>
              <a:rPr lang="en-US" altLang="ko-KR" smtClean="0"/>
              <a:t>to find the </a:t>
            </a:r>
            <a:r>
              <a:rPr lang="en-US" altLang="ko-KR" dirty="0" smtClean="0"/>
              <a:t>matching string from FILE, which is given as an input of </a:t>
            </a:r>
            <a:r>
              <a:rPr lang="en-US" altLang="ko-KR" dirty="0" err="1" smtClean="0"/>
              <a:t>grep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en-US" altLang="ko-KR" dirty="0" smtClean="0"/>
              <a:t>Compiled pattern consists of the sequence of operation (which must be passed if a string is the matching one) and arguments of the operation.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2336" y="4236783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       “</a:t>
            </a:r>
            <a:r>
              <a:rPr lang="en-US" altLang="ko-KR" sz="2500" dirty="0" err="1" smtClean="0"/>
              <a:t>abc</a:t>
            </a:r>
            <a:r>
              <a:rPr lang="en-US" altLang="ko-KR" sz="2500" dirty="0" smtClean="0"/>
              <a:t>”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2775683" y="5162823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exactn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602301" y="516282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428919" y="516282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255537" y="516282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082155" y="516282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288" y="5083997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1" name="TextBox 10"/>
          <p:cNvSpPr txBox="1"/>
          <p:nvPr/>
        </p:nvSpPr>
        <p:spPr>
          <a:xfrm>
            <a:off x="2638523" y="5706309"/>
            <a:ext cx="110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operation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58687" y="5739649"/>
            <a:ext cx="2878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Arguments of the operation</a:t>
            </a:r>
            <a:endParaRPr lang="ko-KR" altLang="en-US" dirty="0"/>
          </a:p>
        </p:txBody>
      </p:sp>
      <p:sp>
        <p:nvSpPr>
          <p:cNvPr id="15" name="오른쪽 중괄호 14"/>
          <p:cNvSpPr/>
          <p:nvPr/>
        </p:nvSpPr>
        <p:spPr>
          <a:xfrm rot="5400000">
            <a:off x="3092560" y="5315905"/>
            <a:ext cx="200180" cy="786384"/>
          </a:xfrm>
          <a:prstGeom prst="rightBrace">
            <a:avLst>
              <a:gd name="adj1" fmla="val 0"/>
              <a:gd name="adj2" fmla="val 504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중괄호 15"/>
          <p:cNvSpPr/>
          <p:nvPr/>
        </p:nvSpPr>
        <p:spPr>
          <a:xfrm rot="5400000">
            <a:off x="5164303" y="4079574"/>
            <a:ext cx="182924" cy="3248406"/>
          </a:xfrm>
          <a:prstGeom prst="rightBrace">
            <a:avLst>
              <a:gd name="adj1" fmla="val 0"/>
              <a:gd name="adj2" fmla="val 504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28650" y="6036750"/>
            <a:ext cx="7968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exactn</a:t>
            </a:r>
            <a:r>
              <a:rPr lang="en-US" altLang="ko-KR" sz="1600" dirty="0" smtClean="0"/>
              <a:t> n c1 c2 ... </a:t>
            </a:r>
            <a:r>
              <a:rPr lang="en-US" altLang="ko-KR" sz="1600" dirty="0" err="1" smtClean="0"/>
              <a:t>cn</a:t>
            </a:r>
            <a:r>
              <a:rPr lang="en-US" altLang="ko-KR" sz="1600" dirty="0" smtClean="0"/>
              <a:t> : </a:t>
            </a:r>
            <a:r>
              <a:rPr lang="en-US" altLang="ko-KR" sz="1600" dirty="0" smtClean="0"/>
              <a:t>checks </a:t>
            </a:r>
            <a:r>
              <a:rPr lang="en-US" altLang="ko-KR" sz="1600" dirty="0" smtClean="0"/>
              <a:t>if the string matches with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n characters c1~cn in such order)</a:t>
            </a:r>
            <a:endParaRPr lang="ko-KR" altLang="en-US" sz="1600" dirty="0"/>
          </a:p>
        </p:txBody>
      </p:sp>
      <p:sp>
        <p:nvSpPr>
          <p:cNvPr id="13" name="아래쪽 화살표 12"/>
          <p:cNvSpPr/>
          <p:nvPr/>
        </p:nvSpPr>
        <p:spPr>
          <a:xfrm>
            <a:off x="4136571" y="4722864"/>
            <a:ext cx="560615" cy="3320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806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Finding </a:t>
            </a:r>
            <a:r>
              <a:rPr lang="en-US" altLang="ko-KR" sz="4000" dirty="0" smtClean="0"/>
              <a:t>the Matching String with Compiled Pattern</a:t>
            </a:r>
            <a:r>
              <a:rPr lang="ko-KR" altLang="en-US" sz="4000" dirty="0" smtClean="0"/>
              <a:t> </a:t>
            </a:r>
            <a:r>
              <a:rPr lang="en-US" altLang="ko-KR" sz="2800" dirty="0" smtClean="0"/>
              <a:t>– ( 1 / 2 )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Grep</a:t>
            </a:r>
            <a:r>
              <a:rPr lang="en-US" altLang="ko-KR" dirty="0" smtClean="0"/>
              <a:t> finds every line containing the matching </a:t>
            </a:r>
            <a:r>
              <a:rPr lang="en-US" altLang="ko-KR" dirty="0" smtClean="0"/>
              <a:t>string.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Performing operations in the compiled pattern at a specific point, </a:t>
            </a:r>
            <a:r>
              <a:rPr lang="en-US" altLang="ko-KR" dirty="0"/>
              <a:t>a</a:t>
            </a:r>
            <a:r>
              <a:rPr lang="en-US" altLang="ko-KR" dirty="0" smtClean="0"/>
              <a:t> string starting from that point is considered to be matched if every operation is passed.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any operation is failed, then move to the next location and perform from the first operation again.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0119-C888-475D-8BF6-0D2ABA229A9F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978430" y="5544153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exactn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805048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631666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458284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284902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035" y="5501308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2841270" y="6262286"/>
            <a:ext cx="110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operation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10380" y="6270634"/>
            <a:ext cx="241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operation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arguments</a:t>
            </a:r>
            <a:endParaRPr lang="ko-KR" altLang="en-US" dirty="0"/>
          </a:p>
        </p:txBody>
      </p:sp>
      <p:sp>
        <p:nvSpPr>
          <p:cNvPr id="16" name="오른쪽 중괄호 15"/>
          <p:cNvSpPr/>
          <p:nvPr/>
        </p:nvSpPr>
        <p:spPr>
          <a:xfrm rot="5400000">
            <a:off x="3295307" y="5697235"/>
            <a:ext cx="200180" cy="786384"/>
          </a:xfrm>
          <a:prstGeom prst="rightBrace">
            <a:avLst>
              <a:gd name="adj1" fmla="val 0"/>
              <a:gd name="adj2" fmla="val 504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른쪽 중괄호 16"/>
          <p:cNvSpPr/>
          <p:nvPr/>
        </p:nvSpPr>
        <p:spPr>
          <a:xfrm rot="5400000">
            <a:off x="5367050" y="4460904"/>
            <a:ext cx="182924" cy="3248406"/>
          </a:xfrm>
          <a:prstGeom prst="rightBrace">
            <a:avLst>
              <a:gd name="adj1" fmla="val 0"/>
              <a:gd name="adj2" fmla="val 504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28902" y="4063258"/>
            <a:ext cx="22659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String in FILE</a:t>
            </a:r>
            <a:endParaRPr lang="ko-KR" altLang="en-US" sz="2500" dirty="0"/>
          </a:p>
        </p:txBody>
      </p:sp>
      <p:sp>
        <p:nvSpPr>
          <p:cNvPr id="24" name="직사각형 23"/>
          <p:cNvSpPr/>
          <p:nvPr/>
        </p:nvSpPr>
        <p:spPr>
          <a:xfrm>
            <a:off x="2961971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788589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615207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441825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54577" y="4141801"/>
            <a:ext cx="3087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String starting with ‘t’ is not a matching one, since ‘t’ in the string and ‘a’ in the pattern does not match</a:t>
            </a:r>
          </a:p>
        </p:txBody>
      </p:sp>
      <p:cxnSp>
        <p:nvCxnSpPr>
          <p:cNvPr id="28" name="직선 화살표 연결선 30"/>
          <p:cNvCxnSpPr/>
          <p:nvPr/>
        </p:nvCxnSpPr>
        <p:spPr>
          <a:xfrm flipV="1">
            <a:off x="3368340" y="4545492"/>
            <a:ext cx="0" cy="2958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41270" y="4831237"/>
            <a:ext cx="1343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solidFill>
                  <a:sysClr val="windowText" lastClr="000000"/>
                </a:solidFill>
              </a:rPr>
              <a:t>Starting point for matching</a:t>
            </a:r>
            <a:endParaRPr lang="ko-KR" alt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67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/>
              <a:t>Finding the Matching String with Compiled </a:t>
            </a:r>
            <a:r>
              <a:rPr lang="en-US" altLang="ko-KR" sz="4000" dirty="0" smtClean="0"/>
              <a:t>Pattern </a:t>
            </a:r>
            <a:r>
              <a:rPr lang="en-US" altLang="ko-KR" sz="2800" dirty="0" smtClean="0"/>
              <a:t>– </a:t>
            </a:r>
            <a:r>
              <a:rPr lang="en-US" altLang="ko-KR" sz="2800" dirty="0"/>
              <a:t>( </a:t>
            </a:r>
            <a:r>
              <a:rPr lang="en-US" altLang="ko-KR" sz="2800" dirty="0" smtClean="0"/>
              <a:t>2 </a:t>
            </a:r>
            <a:r>
              <a:rPr lang="en-US" altLang="ko-KR" sz="2800" dirty="0"/>
              <a:t>/ 2 )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Grep</a:t>
            </a:r>
            <a:r>
              <a:rPr lang="en-US" altLang="ko-KR" dirty="0"/>
              <a:t> finds every line containing the matching string.</a:t>
            </a:r>
          </a:p>
          <a:p>
            <a:pPr lvl="1"/>
            <a:r>
              <a:rPr lang="en-US" altLang="ko-KR" dirty="0"/>
              <a:t>Performing operations in the compiled pattern at a specific point, a string starting from that point is considered to be matched if every operation is passed.</a:t>
            </a:r>
          </a:p>
          <a:p>
            <a:pPr lvl="1"/>
            <a:r>
              <a:rPr lang="en-US" altLang="ko-KR" dirty="0"/>
              <a:t>If any operation is failed, then move to the next location and </a:t>
            </a:r>
            <a:r>
              <a:rPr lang="en-US" altLang="ko-KR" dirty="0" smtClean="0"/>
              <a:t>perform from the first operation </a:t>
            </a:r>
            <a:r>
              <a:rPr lang="en-US" altLang="ko-KR" dirty="0"/>
              <a:t>again.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0119-C888-475D-8BF6-0D2ABA229A9F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978430" y="5544153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exactn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805048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631666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458284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284902" y="5544153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035" y="5501308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2841270" y="6262286"/>
            <a:ext cx="110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operation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10380" y="6270634"/>
            <a:ext cx="241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operation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arguments</a:t>
            </a:r>
            <a:endParaRPr lang="ko-KR" altLang="en-US" dirty="0"/>
          </a:p>
        </p:txBody>
      </p:sp>
      <p:sp>
        <p:nvSpPr>
          <p:cNvPr id="16" name="오른쪽 중괄호 15"/>
          <p:cNvSpPr/>
          <p:nvPr/>
        </p:nvSpPr>
        <p:spPr>
          <a:xfrm rot="5400000">
            <a:off x="3295307" y="5697235"/>
            <a:ext cx="200180" cy="786384"/>
          </a:xfrm>
          <a:prstGeom prst="rightBrace">
            <a:avLst>
              <a:gd name="adj1" fmla="val 0"/>
              <a:gd name="adj2" fmla="val 504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른쪽 중괄호 16"/>
          <p:cNvSpPr/>
          <p:nvPr/>
        </p:nvSpPr>
        <p:spPr>
          <a:xfrm rot="5400000">
            <a:off x="5367050" y="4460904"/>
            <a:ext cx="182924" cy="3248406"/>
          </a:xfrm>
          <a:prstGeom prst="rightBrace">
            <a:avLst>
              <a:gd name="adj1" fmla="val 0"/>
              <a:gd name="adj2" fmla="val 5046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27957" y="4038283"/>
            <a:ext cx="22668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/>
              <a:t>String in FILE</a:t>
            </a:r>
            <a:endParaRPr lang="ko-KR" altLang="en-US" sz="2500" dirty="0"/>
          </a:p>
        </p:txBody>
      </p:sp>
      <p:sp>
        <p:nvSpPr>
          <p:cNvPr id="24" name="직사각형 23"/>
          <p:cNvSpPr/>
          <p:nvPr/>
        </p:nvSpPr>
        <p:spPr>
          <a:xfrm>
            <a:off x="2961971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788589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615207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441825" y="4154128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1" name="직선 화살표 연결선 30"/>
          <p:cNvCxnSpPr/>
          <p:nvPr/>
        </p:nvCxnSpPr>
        <p:spPr>
          <a:xfrm flipV="1">
            <a:off x="4211907" y="4545492"/>
            <a:ext cx="0" cy="2958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251469" y="4184274"/>
            <a:ext cx="3087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 characters starting with </a:t>
            </a:r>
            <a:br>
              <a:rPr lang="en-US" altLang="ko-KR" dirty="0" smtClean="0"/>
            </a:br>
            <a:r>
              <a:rPr lang="en-US" altLang="ko-KR" dirty="0" smtClean="0"/>
              <a:t>this point matches with </a:t>
            </a:r>
            <a:br>
              <a:rPr lang="en-US" altLang="ko-KR" dirty="0" smtClean="0"/>
            </a:br>
            <a:r>
              <a:rPr lang="en-US" altLang="ko-KR" dirty="0" smtClean="0"/>
              <a:t>those in the pattern in order, </a:t>
            </a:r>
            <a:br>
              <a:rPr lang="en-US" altLang="ko-KR" dirty="0" smtClean="0"/>
            </a:br>
            <a:r>
              <a:rPr lang="en-US" altLang="ko-KR" dirty="0" smtClean="0"/>
              <a:t>so </a:t>
            </a:r>
            <a:r>
              <a:rPr lang="en-US" altLang="ko-KR" dirty="0" err="1" smtClean="0"/>
              <a:t>exactn</a:t>
            </a:r>
            <a:r>
              <a:rPr lang="en-US" altLang="ko-KR" dirty="0" smtClean="0"/>
              <a:t> operation passes</a:t>
            </a:r>
            <a:endParaRPr lang="en-US" altLang="ko-KR" dirty="0"/>
          </a:p>
        </p:txBody>
      </p:sp>
      <p:sp>
        <p:nvSpPr>
          <p:cNvPr id="28" name="TextBox 27"/>
          <p:cNvSpPr txBox="1"/>
          <p:nvPr/>
        </p:nvSpPr>
        <p:spPr>
          <a:xfrm>
            <a:off x="3684837" y="4831237"/>
            <a:ext cx="1343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solidFill>
                  <a:sysClr val="windowText" lastClr="000000"/>
                </a:solidFill>
              </a:rPr>
              <a:t>Starting point for matching</a:t>
            </a:r>
            <a:endParaRPr lang="ko-KR" alt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1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32470" cy="1325563"/>
          </a:xfrm>
        </p:spPr>
        <p:txBody>
          <a:bodyPr>
            <a:normAutofit/>
          </a:bodyPr>
          <a:lstStyle/>
          <a:p>
            <a:r>
              <a:rPr lang="en-US" altLang="ko-KR" dirty="0"/>
              <a:t>Example of Compiling Pattern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800" dirty="0" smtClean="0"/>
              <a:t>1. </a:t>
            </a:r>
            <a:r>
              <a:rPr lang="en-US" altLang="ko-KR" sz="2800" dirty="0" smtClean="0"/>
              <a:t>for pattern “^[</a:t>
            </a:r>
            <a:r>
              <a:rPr lang="en-US" altLang="ko-KR" sz="2800" dirty="0" err="1" smtClean="0"/>
              <a:t>abc</a:t>
            </a:r>
            <a:r>
              <a:rPr lang="en-US" altLang="ko-KR" sz="2800" dirty="0" smtClean="0"/>
              <a:t>]” ( 1 / 6 )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Pattern “^[</a:t>
            </a:r>
            <a:r>
              <a:rPr lang="en-US" altLang="ko-KR" dirty="0" err="1" smtClean="0"/>
              <a:t>abc</a:t>
            </a:r>
            <a:r>
              <a:rPr lang="en-US" altLang="ko-KR" dirty="0" smtClean="0"/>
              <a:t>]” matches with lines starting with one of ‘a’, ‘b’ and ‘c’.</a:t>
            </a:r>
            <a:endParaRPr lang="en-US" altLang="ko-K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383279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begline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967211" y="2733812"/>
            <a:ext cx="751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begline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the location is the beginning of a line</a:t>
            </a:r>
            <a:endParaRPr lang="en-US" altLang="ko-KR" sz="2000" dirty="0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^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09897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[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3651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863133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689751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1545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]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67210" y="3197201"/>
            <a:ext cx="7904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charset c1, c2, ..., </a:t>
            </a:r>
            <a:r>
              <a:rPr lang="en-US" altLang="ko-KR" sz="2000" dirty="0" err="1" smtClean="0"/>
              <a:t>cn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a character in the string matches with </a:t>
            </a:r>
            <a:br>
              <a:rPr lang="en-US" altLang="ko-KR" sz="2000" dirty="0" smtClean="0"/>
            </a:br>
            <a:r>
              <a:rPr lang="en-US" altLang="ko-KR" sz="2000" dirty="0" smtClean="0"/>
              <a:t>one of n characters c1</a:t>
            </a:r>
            <a:r>
              <a:rPr lang="en-US" altLang="ko-KR" sz="2000" dirty="0" smtClean="0"/>
              <a:t>, c2, </a:t>
            </a:r>
            <a:r>
              <a:rPr lang="mr-IN" altLang="ko-KR" sz="2000" dirty="0" smtClean="0"/>
              <a:t>…</a:t>
            </a:r>
            <a:r>
              <a:rPr lang="en-US" altLang="ko-KR" sz="2000" dirty="0" smtClean="0"/>
              <a:t>, and </a:t>
            </a:r>
            <a:r>
              <a:rPr lang="en-US" altLang="ko-KR" sz="2000" dirty="0" err="1" smtClean="0"/>
              <a:t>cn</a:t>
            </a:r>
            <a:endParaRPr lang="ko-KR" altLang="en-US" sz="2000" dirty="0"/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3800078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71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800" dirty="0" smtClean="0"/>
              <a:t>1.</a:t>
            </a:r>
            <a:r>
              <a:rPr lang="en-US" altLang="ko-KR" sz="2800" dirty="0" smtClean="0"/>
              <a:t> for pattern “^[</a:t>
            </a:r>
            <a:r>
              <a:rPr lang="en-US" altLang="ko-KR" sz="2800" dirty="0" err="1" smtClean="0"/>
              <a:t>abc</a:t>
            </a:r>
            <a:r>
              <a:rPr lang="en-US" altLang="ko-KR" sz="2800" dirty="0" smtClean="0"/>
              <a:t>]” ( 2 / 6 )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Pattern “^[</a:t>
            </a:r>
            <a:r>
              <a:rPr lang="en-US" altLang="ko-KR" dirty="0" err="1"/>
              <a:t>abc</a:t>
            </a:r>
            <a:r>
              <a:rPr lang="en-US" altLang="ko-KR" dirty="0"/>
              <a:t>]” matches with lines starting with one of ‘a’, ‘b’ and ‘c’.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^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09897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[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3651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863133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689751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1545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]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4627226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3383279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begline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209897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charset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67211" y="2733812"/>
            <a:ext cx="751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begline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the location is the beginning of a line</a:t>
            </a:r>
            <a:endParaRPr lang="en-US" altLang="ko-KR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197201"/>
            <a:ext cx="7904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charset c1, c2, ..., </a:t>
            </a:r>
            <a:r>
              <a:rPr lang="en-US" altLang="ko-KR" sz="2000" dirty="0" err="1" smtClean="0"/>
              <a:t>cn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a character in the string matches with </a:t>
            </a:r>
            <a:br>
              <a:rPr lang="en-US" altLang="ko-KR" sz="2000" dirty="0" smtClean="0"/>
            </a:br>
            <a:r>
              <a:rPr lang="en-US" altLang="ko-KR" sz="2000" dirty="0" smtClean="0"/>
              <a:t>one of n characters c1</a:t>
            </a:r>
            <a:r>
              <a:rPr lang="en-US" altLang="ko-KR" sz="2000" dirty="0" smtClean="0"/>
              <a:t>, c2, </a:t>
            </a:r>
            <a:r>
              <a:rPr lang="mr-IN" altLang="ko-KR" sz="2000" dirty="0" smtClean="0"/>
              <a:t>…</a:t>
            </a:r>
            <a:r>
              <a:rPr lang="en-US" altLang="ko-KR" sz="2000" dirty="0" smtClean="0"/>
              <a:t>, and </a:t>
            </a:r>
            <a:r>
              <a:rPr lang="en-US" altLang="ko-KR" sz="2000" dirty="0" err="1" smtClean="0"/>
              <a:t>cn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0746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</a:t>
            </a:r>
            <a:r>
              <a:rPr lang="en-US" altLang="ko-KR" dirty="0" smtClean="0"/>
              <a:t>of Compiling </a:t>
            </a:r>
            <a:r>
              <a:rPr lang="en-US" altLang="ko-KR" dirty="0"/>
              <a:t>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1.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“^[</a:t>
            </a:r>
            <a:r>
              <a:rPr lang="en-US" altLang="ko-KR" sz="2800" dirty="0" err="1"/>
              <a:t>abc</a:t>
            </a:r>
            <a:r>
              <a:rPr lang="en-US" altLang="ko-KR" sz="2800" dirty="0"/>
              <a:t>]” ( </a:t>
            </a:r>
            <a:r>
              <a:rPr lang="en-US" altLang="ko-KR" sz="2800" dirty="0" smtClean="0"/>
              <a:t>3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6 </a:t>
            </a:r>
            <a:r>
              <a:rPr lang="en-US" altLang="ko-KR" sz="2800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Pattern “^[</a:t>
            </a:r>
            <a:r>
              <a:rPr lang="en-US" altLang="ko-KR" dirty="0" err="1"/>
              <a:t>abc</a:t>
            </a:r>
            <a:r>
              <a:rPr lang="en-US" altLang="ko-KR" dirty="0"/>
              <a:t>]” matches with lines starting with one of ‘a’, ‘b’ and ‘c’.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^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09897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[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3651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863133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689751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1545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]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5478805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3383279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begline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209897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charset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036514" y="5216086"/>
            <a:ext cx="1421435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a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67211" y="2733812"/>
            <a:ext cx="751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begline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the location is the beginning of a line</a:t>
            </a:r>
            <a:endParaRPr lang="en-US" altLang="ko-KR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197201"/>
            <a:ext cx="7904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charset c1, c2, ..., </a:t>
            </a:r>
            <a:r>
              <a:rPr lang="en-US" altLang="ko-KR" sz="2000" dirty="0" err="1" smtClean="0"/>
              <a:t>cn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a character in the string matches with </a:t>
            </a:r>
            <a:br>
              <a:rPr lang="en-US" altLang="ko-KR" sz="2000" dirty="0" smtClean="0"/>
            </a:br>
            <a:r>
              <a:rPr lang="en-US" altLang="ko-KR" sz="2000" dirty="0" smtClean="0"/>
              <a:t>one of n characters c1</a:t>
            </a:r>
            <a:r>
              <a:rPr lang="en-US" altLang="ko-KR" sz="2000" dirty="0" smtClean="0"/>
              <a:t>, c2, </a:t>
            </a:r>
            <a:r>
              <a:rPr lang="mr-IN" altLang="ko-KR" sz="2000" dirty="0" smtClean="0"/>
              <a:t>…</a:t>
            </a:r>
            <a:r>
              <a:rPr lang="en-US" altLang="ko-KR" sz="2000" dirty="0" smtClean="0"/>
              <a:t>, and </a:t>
            </a:r>
            <a:r>
              <a:rPr lang="en-US" altLang="ko-KR" sz="2000" dirty="0" err="1" smtClean="0"/>
              <a:t>cn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1974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Compiling Pattern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800" dirty="0" smtClean="0"/>
              <a:t>1.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for pattern “^[</a:t>
            </a:r>
            <a:r>
              <a:rPr lang="en-US" altLang="ko-KR" sz="2800" dirty="0" err="1"/>
              <a:t>abc</a:t>
            </a:r>
            <a:r>
              <a:rPr lang="en-US" altLang="ko-KR" sz="2800" dirty="0"/>
              <a:t>]” ( </a:t>
            </a:r>
            <a:r>
              <a:rPr lang="en-US" altLang="ko-KR" sz="2800" dirty="0" smtClean="0"/>
              <a:t>4 </a:t>
            </a:r>
            <a:r>
              <a:rPr lang="en-US" altLang="ko-KR" sz="2800" dirty="0"/>
              <a:t>/ </a:t>
            </a:r>
            <a:r>
              <a:rPr lang="en-US" altLang="ko-KR" sz="2800" dirty="0" smtClean="0"/>
              <a:t>6 </a:t>
            </a:r>
            <a:r>
              <a:rPr lang="en-US" altLang="ko-KR" sz="2800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Pattern “^[</a:t>
            </a:r>
            <a:r>
              <a:rPr lang="en-US" altLang="ko-KR" dirty="0" err="1"/>
              <a:t>abc</a:t>
            </a:r>
            <a:r>
              <a:rPr lang="en-US" altLang="ko-KR" dirty="0"/>
              <a:t>]” matches with lines starting with one of ‘a’, ‘b’ and ‘c’.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107" y="4212364"/>
            <a:ext cx="23298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Pattern</a:t>
            </a:r>
            <a:endParaRPr lang="ko-KR" alt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716884" y="5173241"/>
            <a:ext cx="2661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/>
              <a:t>Compiled pattern</a:t>
            </a:r>
            <a:endParaRPr lang="ko-KR" altLang="en-US" sz="2500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0103-FD36-45E0-BEB1-8BC3097E14C4}" type="datetime1">
              <a:rPr lang="ko-KR" altLang="en-US" smtClean="0"/>
              <a:t>2016. 11. 24.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9C97-F2B0-485E-B78C-DB4AF9AF23CF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383279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^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09897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[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3651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863133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b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689751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15455" y="4255209"/>
            <a:ext cx="826618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]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6285013" y="4646573"/>
            <a:ext cx="0" cy="29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3383279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</a:rPr>
              <a:t>begline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209897" y="5216086"/>
            <a:ext cx="826618" cy="3913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charset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036514" y="5216086"/>
            <a:ext cx="1421435" cy="39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a, </a:t>
            </a:r>
            <a:r>
              <a:rPr lang="en-US" altLang="ko-KR" dirty="0" smtClean="0">
                <a:solidFill>
                  <a:srgbClr val="FF0000"/>
                </a:solidFill>
              </a:rPr>
              <a:t>b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67211" y="2733812"/>
            <a:ext cx="751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err="1" smtClean="0"/>
              <a:t>begline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the location is the beginning of a line</a:t>
            </a:r>
            <a:endParaRPr lang="en-US" altLang="ko-KR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967210" y="3197201"/>
            <a:ext cx="7904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charset c1, c2, ..., </a:t>
            </a:r>
            <a:r>
              <a:rPr lang="en-US" altLang="ko-KR" sz="2000" dirty="0" err="1" smtClean="0"/>
              <a:t>cn</a:t>
            </a:r>
            <a:r>
              <a:rPr lang="en-US" altLang="ko-KR" sz="2000" dirty="0" smtClean="0"/>
              <a:t> : </a:t>
            </a:r>
            <a:r>
              <a:rPr lang="en-US" altLang="ko-KR" sz="2000" dirty="0" smtClean="0"/>
              <a:t>Checks if a character in the string matches with </a:t>
            </a:r>
            <a:br>
              <a:rPr lang="en-US" altLang="ko-KR" sz="2000" dirty="0" smtClean="0"/>
            </a:br>
            <a:r>
              <a:rPr lang="en-US" altLang="ko-KR" sz="2000" dirty="0" smtClean="0"/>
              <a:t>one of n characters c1</a:t>
            </a:r>
            <a:r>
              <a:rPr lang="en-US" altLang="ko-KR" sz="2000" dirty="0" smtClean="0"/>
              <a:t>, c2, </a:t>
            </a:r>
            <a:r>
              <a:rPr lang="mr-IN" altLang="ko-KR" sz="2000" dirty="0" smtClean="0"/>
              <a:t>…</a:t>
            </a:r>
            <a:r>
              <a:rPr lang="en-US" altLang="ko-KR" sz="2000" dirty="0" smtClean="0"/>
              <a:t>, and </a:t>
            </a:r>
            <a:r>
              <a:rPr lang="en-US" altLang="ko-KR" sz="2000" dirty="0" err="1" smtClean="0"/>
              <a:t>cn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9042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</TotalTime>
  <Words>1485</Words>
  <Application>Microsoft Macintosh PowerPoint</Application>
  <PresentationFormat>On-screen Show (4:3)</PresentationFormat>
  <Paragraphs>460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맑은 고딕</vt:lpstr>
      <vt:lpstr>Calibri</vt:lpstr>
      <vt:lpstr>Calibri Light</vt:lpstr>
      <vt:lpstr>Courier New</vt:lpstr>
      <vt:lpstr>Mangal</vt:lpstr>
      <vt:lpstr>Wingdings</vt:lpstr>
      <vt:lpstr>Arial</vt:lpstr>
      <vt:lpstr>Office 테마</vt:lpstr>
      <vt:lpstr>Code Review</vt:lpstr>
      <vt:lpstr>regex_compile()</vt:lpstr>
      <vt:lpstr>Compiled Pattern</vt:lpstr>
      <vt:lpstr>Finding the Matching String with Compiled Pattern – ( 1 / 2 )</vt:lpstr>
      <vt:lpstr>Finding the Matching String with Compiled Pattern – ( 2 / 2 )</vt:lpstr>
      <vt:lpstr>Example of Compiling Pattern  1. for pattern “^[abc]” ( 1 / 6 )</vt:lpstr>
      <vt:lpstr>Example of Compiling Pattern  1. for pattern “^[abc]” ( 2 / 6 )</vt:lpstr>
      <vt:lpstr>Example of Compiling Pattern  1. for pattern “^[abc]” ( 3 / 6 )</vt:lpstr>
      <vt:lpstr>Example of Compiling Pattern  1. for pattern “^[abc]” ( 4 / 6 )</vt:lpstr>
      <vt:lpstr>Example of Compiling Pattern  1. for pattern “^[abc]” ( 5 / 6 )</vt:lpstr>
      <vt:lpstr>Example of Compiling Pattern  1. for pattern “^[abc]” ( 6 / 6 )</vt:lpstr>
      <vt:lpstr>Example of Compiling Pattern  2. for pattern “(ab)(c)\1” ( 1 / 9 )</vt:lpstr>
      <vt:lpstr>Example of Compiling Pattern  2. for pattern “(ab)(c)\1” ( 2 / 9 )</vt:lpstr>
      <vt:lpstr>Example of Compiling Pattern  2. for pattern “(ab)(c)\1” ( 3 / 9 )</vt:lpstr>
      <vt:lpstr>Example of Compiling Pattern  2. for pattern “(ab)(c)\1” ( 4 / 9 )</vt:lpstr>
      <vt:lpstr>Example of Compiling Pattern  2. for pattern “(ab)(c)\1” ( 5 / 9 )</vt:lpstr>
      <vt:lpstr>Example of Compiling Pattern  2. for pattern “(ab)(c)\1” ( 6 / 9 )</vt:lpstr>
      <vt:lpstr>Example of Compiling Pattern  2. for pattern “(ab)(c)\1” ( 7 / 9 )</vt:lpstr>
      <vt:lpstr>Example of Compiling Pattern  2. for pattern “(ab)(c)\1” ( 8 / 9 )</vt:lpstr>
      <vt:lpstr>Example of Compiling Pattern  2. for pattern “(ab)(c)\1” ( 9 / 9 )</vt:lpstr>
      <vt:lpstr>Example of Compiling Pattern  3. for pattern “(ab” (1 / 3)</vt:lpstr>
      <vt:lpstr>Example of Compiling Pattern  3. for pattern “(ab” (2 / 3)</vt:lpstr>
      <vt:lpstr>Example of Compiling Pattern  3. for pattern “(ab” (3 / 3)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Hyunoo</dc:creator>
  <cp:lastModifiedBy>양웅규</cp:lastModifiedBy>
  <cp:revision>129</cp:revision>
  <cp:lastPrinted>2016-11-23T11:21:12Z</cp:lastPrinted>
  <dcterms:created xsi:type="dcterms:W3CDTF">2016-11-23T02:20:00Z</dcterms:created>
  <dcterms:modified xsi:type="dcterms:W3CDTF">2016-11-24T02:27:11Z</dcterms:modified>
</cp:coreProperties>
</file>