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4" r:id="rId3"/>
  </p:sldMasterIdLst>
  <p:notesMasterIdLst>
    <p:notesMasterId r:id="rId21"/>
  </p:notesMasterIdLst>
  <p:sldIdLst>
    <p:sldId id="347" r:id="rId4"/>
    <p:sldId id="339" r:id="rId5"/>
    <p:sldId id="354" r:id="rId6"/>
    <p:sldId id="338" r:id="rId7"/>
    <p:sldId id="351" r:id="rId8"/>
    <p:sldId id="352" r:id="rId9"/>
    <p:sldId id="353" r:id="rId10"/>
    <p:sldId id="330" r:id="rId11"/>
    <p:sldId id="334" r:id="rId12"/>
    <p:sldId id="332" r:id="rId13"/>
    <p:sldId id="360" r:id="rId14"/>
    <p:sldId id="343" r:id="rId15"/>
    <p:sldId id="342" r:id="rId16"/>
    <p:sldId id="341" r:id="rId17"/>
    <p:sldId id="359" r:id="rId18"/>
    <p:sldId id="335" r:id="rId19"/>
    <p:sldId id="346" r:id="rId20"/>
  </p:sldIdLst>
  <p:sldSz cx="9144000" cy="6858000" type="screen4x3"/>
  <p:notesSz cx="6797675" cy="9929813"/>
  <p:embeddedFontLst>
    <p:embeddedFont>
      <p:font typeface="Microsoft Sans Serif" panose="020B0604020202020204" pitchFamily="34" charset="0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msy10" panose="020B0600000101010101"/>
      <p:regular r:id="rId29"/>
    </p:embeddedFont>
  </p:embeddedFontLst>
  <p:custDataLst>
    <p:tags r:id="rId3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19" autoAdjust="0"/>
    <p:restoredTop sz="79265" autoAdjust="0"/>
  </p:normalViewPr>
  <p:slideViewPr>
    <p:cSldViewPr>
      <p:cViewPr varScale="1">
        <p:scale>
          <a:sx n="81" d="100"/>
          <a:sy n="81" d="100"/>
        </p:scale>
        <p:origin x="96" y="29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2019-01-17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1602"/>
            <a:ext cx="2945659" cy="496491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161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83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06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4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512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0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58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9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5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9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35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“Error: No initial test case given”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86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0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533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SWTV Group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16:11:35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err="1" smtClean="0"/>
              <a:t>Moonzoo</a:t>
            </a:r>
            <a:r>
              <a:rPr lang="en-US" altLang="ko-KR" dirty="0" smtClean="0"/>
              <a:t>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8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2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SWTV Group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/47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2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oonzoo@checker6:~/cs492d/crest/example$./triang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022871"/>
            <a:ext cx="2304256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CROWN Tutorial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-396552" y="4391044"/>
            <a:ext cx="3571868" cy="196691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Moonzoo Kim</a:t>
            </a:r>
          </a:p>
          <a:p>
            <a:r>
              <a:rPr lang="en-US" altLang="ko-KR" i="1" dirty="0" smtClean="0"/>
              <a:t>CS Dept. KAIST</a:t>
            </a:r>
          </a:p>
          <a:p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40284"/>
            <a:ext cx="6401436" cy="64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0544"/>
            <a:ext cx="9144000" cy="857256"/>
          </a:xfrm>
        </p:spPr>
        <p:txBody>
          <a:bodyPr/>
          <a:lstStyle/>
          <a:p>
            <a:r>
              <a:rPr lang="en-US" dirty="0" smtClean="0"/>
              <a:t>Execution Snapshot (1/2)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836712"/>
            <a:ext cx="4285140" cy="59293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…$ </a:t>
            </a:r>
            <a:r>
              <a:rPr lang="en-US" sz="1400" dirty="0" err="1">
                <a:solidFill>
                  <a:srgbClr val="FF0000"/>
                </a:solidFill>
              </a:rPr>
              <a:t>run_crown</a:t>
            </a:r>
            <a:r>
              <a:rPr lang="en-US" sz="1400" dirty="0">
                <a:solidFill>
                  <a:srgbClr val="FF0000"/>
                </a:solidFill>
              </a:rPr>
              <a:t> ./triangle-crown  100  -rev-</a:t>
            </a:r>
            <a:r>
              <a:rPr lang="en-US" sz="1400" dirty="0" err="1">
                <a:solidFill>
                  <a:srgbClr val="FF0000"/>
                </a:solidFill>
              </a:rPr>
              <a:t>dfs</a:t>
            </a:r>
            <a:r>
              <a:rPr lang="en-US" sz="1400" dirty="0">
                <a:solidFill>
                  <a:srgbClr val="FF0000"/>
                </a:solidFill>
              </a:rPr>
              <a:t> -TCDIR </a:t>
            </a:r>
            <a:r>
              <a:rPr lang="en-US" sz="1400" dirty="0" err="1">
                <a:solidFill>
                  <a:srgbClr val="FF0000"/>
                </a:solidFill>
              </a:rPr>
              <a:t>testcases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### </a:t>
            </a:r>
            <a:r>
              <a:rPr lang="en-US" sz="1400" dirty="0" err="1"/>
              <a:t>SYM_assume</a:t>
            </a:r>
            <a:r>
              <a:rPr lang="en-US" sz="1400" dirty="0"/>
              <a:t>(a&gt;0 &amp;&amp; b&gt;0 &amp;&amp; c&gt;0) is violated at Line 15 (main in triangle-</a:t>
            </a:r>
            <a:r>
              <a:rPr lang="en-US" sz="1400" dirty="0" err="1"/>
              <a:t>crown.c</a:t>
            </a:r>
            <a:r>
              <a:rPr lang="en-US" sz="1400" dirty="0"/>
              <a:t>) ###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### </a:t>
            </a:r>
            <a:r>
              <a:rPr lang="en-US" sz="1400" dirty="0" err="1"/>
              <a:t>SYM_assume</a:t>
            </a:r>
            <a:r>
              <a:rPr lang="en-US" sz="1400" dirty="0"/>
              <a:t>(a&gt;0 &amp;&amp; b&gt;0 &amp;&amp; c&gt;0) is violated at Line 15 (main in triangle-</a:t>
            </a:r>
            <a:r>
              <a:rPr lang="en-US" sz="1400" dirty="0" err="1"/>
              <a:t>crown.c</a:t>
            </a:r>
            <a:r>
              <a:rPr lang="en-US" sz="1400" dirty="0"/>
              <a:t>) ###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### </a:t>
            </a:r>
            <a:r>
              <a:rPr lang="en-US" sz="1400" dirty="0" err="1"/>
              <a:t>SYM_assume</a:t>
            </a:r>
            <a:r>
              <a:rPr lang="en-US" sz="1400" dirty="0"/>
              <a:t>(a&gt;0 &amp;&amp; b&gt;0 &amp;&amp; c&gt;0) is violated at Line 15 (main in triangle-</a:t>
            </a:r>
            <a:r>
              <a:rPr lang="en-US" sz="1400" dirty="0" err="1"/>
              <a:t>crown.c</a:t>
            </a:r>
            <a:r>
              <a:rPr lang="en-US" sz="1400" dirty="0"/>
              <a:t>) ###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1,1,1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equilateral.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1 (0s, 0.42s): covered 11 branches [1 reach funs, 42 reach branches].(11, 0)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1610612736,536870912,1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2 (0s, 0.56s): covered 19 branches [1 reach funs, 42 reach branches].(19, 11)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1610612736,536870912,1610612736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3 (0s, 0.68s): covered 21 branches [1 reach funs, 42 reach branches].(21, 19)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2,1,2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</a:t>
            </a:r>
            <a:r>
              <a:rPr lang="en-US" sz="1400" dirty="0" err="1"/>
              <a:t>isoscele</a:t>
            </a:r>
            <a:r>
              <a:rPr lang="en-US" sz="1400" dirty="0"/>
              <a:t>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4 (0s, 0.104s): covered 23 branches [1 reach funs, 42 reach branches].(23, 21</a:t>
            </a:r>
            <a:r>
              <a:rPr lang="en-US" sz="1400" dirty="0" smtClean="0"/>
              <a:t>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1610612736,536870912,536870912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5 (0s, 0.118s): covered 25 branches [1 reach funs, 42 reach branches].(25, 23)</a:t>
            </a:r>
          </a:p>
          <a:p>
            <a:pPr>
              <a:lnSpc>
                <a:spcPct val="60000"/>
              </a:lnSpc>
              <a:buNone/>
            </a:pPr>
            <a:endParaRPr lang="en-US" sz="1400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4499992" y="836712"/>
            <a:ext cx="4464496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None/>
            </a:pPr>
            <a:r>
              <a:rPr lang="en-US" altLang="ko-KR" sz="1400" dirty="0" smtClean="0"/>
              <a:t>-------------------------</a:t>
            </a:r>
            <a:endParaRPr lang="en-US" altLang="ko-KR" sz="1400" dirty="0"/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1,2,2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an </a:t>
            </a:r>
            <a:r>
              <a:rPr lang="en-US" altLang="ko-KR" sz="1400" dirty="0" err="1"/>
              <a:t>isoscele</a:t>
            </a:r>
            <a:r>
              <a:rPr lang="en-US" altLang="ko-KR" sz="1400" dirty="0"/>
              <a:t>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6 (0s, 0.133s): covered 26 branches [1 reach funs, 42 reach branches].(26, 25)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272629760,1346371584,809500672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7 (0s, 0.149s): covered 28 branches [1 reach funs, 42 reach branches].(28, 26)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1108719680,34977856,1108457536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8 (0s, 0.169s): covered 30 branches [1 reach funs, 42 reach branches].(30, 28)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427818799,427818767,377487598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a scalene.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9 (0s, 0.195s): covered 33 branches [1 reach funs, 42 reach branches].(33, 30)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1610612736,1610612736,536870912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10 (0s, 0.209s): covered 35 branches [1 reach funs, 42 reach branches].(35, 33)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 err="1"/>
              <a:t>a,b,c</a:t>
            </a:r>
            <a:r>
              <a:rPr lang="en-US" altLang="ko-KR" sz="1400" dirty="0"/>
              <a:t> = 2,2,1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This triangle is an </a:t>
            </a:r>
            <a:r>
              <a:rPr lang="en-US" altLang="ko-KR" sz="1400" dirty="0" err="1"/>
              <a:t>isoscele</a:t>
            </a:r>
            <a:r>
              <a:rPr lang="en-US" altLang="ko-KR" sz="1400" dirty="0"/>
              <a:t>.</a:t>
            </a:r>
          </a:p>
          <a:p>
            <a:pPr>
              <a:lnSpc>
                <a:spcPct val="60000"/>
              </a:lnSpc>
              <a:buNone/>
            </a:pPr>
            <a:r>
              <a:rPr lang="en-US" altLang="ko-KR" sz="1400" dirty="0"/>
              <a:t>Iteration 11 (1s, 0.234s): covered 36 branches [1 reach funs, 42 reach branches].(36, 35)</a:t>
            </a:r>
          </a:p>
          <a:p>
            <a:pPr>
              <a:lnSpc>
                <a:spcPct val="60000"/>
              </a:lnSpc>
              <a:buFont typeface="Arial" pitchFamily="34" charset="0"/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 the Triangle Program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14282" y="928670"/>
          <a:ext cx="8715407" cy="299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Testcase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a,b,c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Executed symbolic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path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formula w/ a test case </a:t>
                      </a:r>
                      <a:r>
                        <a:rPr lang="el-GR" sz="1400" baseline="0" dirty="0" smtClean="0"/>
                        <a:t>φ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 symbolic path formula </a:t>
                      </a:r>
                      <a:r>
                        <a:rPr lang="el-GR" sz="1400" smtClean="0"/>
                        <a:t>ψ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Solution for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the next sym. path formula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b=c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a=c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a=b </a:t>
                      </a:r>
                      <a:r>
                        <a:rPr lang="en-US" altLang="ko-KR" sz="1800" dirty="0" smtClean="0">
                          <a:latin typeface="cmsy10"/>
                        </a:rPr>
                        <a:t>Æ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2,2,3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a=b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b=c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Unsat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2,1,2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a=c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Symbol"/>
                          <a:sym typeface="Symbol"/>
                        </a:rPr>
                        <a:t>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cmsy10"/>
                        </a:rPr>
                        <a:t>Æ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a+c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≤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2,5,2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4371024" y="585789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68" name="그룹 67"/>
          <p:cNvGrpSpPr/>
          <p:nvPr/>
        </p:nvGrpSpPr>
        <p:grpSpPr>
          <a:xfrm>
            <a:off x="1911675" y="4143380"/>
            <a:ext cx="2517449" cy="1928826"/>
            <a:chOff x="1911675" y="4357694"/>
            <a:chExt cx="2517449" cy="1928826"/>
          </a:xfrm>
        </p:grpSpPr>
        <p:grpSp>
          <p:nvGrpSpPr>
            <p:cNvPr id="66" name="그룹 65"/>
            <p:cNvGrpSpPr/>
            <p:nvPr/>
          </p:nvGrpSpPr>
          <p:grpSpPr>
            <a:xfrm>
              <a:off x="2143108" y="4357694"/>
              <a:ext cx="2286016" cy="1785950"/>
              <a:chOff x="2143108" y="4357694"/>
              <a:chExt cx="2286016" cy="1785950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4071934" y="4357694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3428992" y="485776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0" name="직선 화살표 연결선 9"/>
              <p:cNvCxnSpPr>
                <a:stCxn id="7" idx="3"/>
                <a:endCxn id="8" idx="0"/>
              </p:cNvCxnSpPr>
              <p:nvPr/>
            </p:nvCxnSpPr>
            <p:spPr>
              <a:xfrm rot="5400000">
                <a:off x="3707346" y="4440863"/>
                <a:ext cx="317138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직사각형 10"/>
              <p:cNvSpPr/>
              <p:nvPr/>
            </p:nvSpPr>
            <p:spPr>
              <a:xfrm>
                <a:off x="3428992" y="4416990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a=b</a:t>
                </a:r>
                <a:endParaRPr lang="en-US" b="1" dirty="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2786050" y="5369968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3" name="직선 화살표 연결선 12"/>
              <p:cNvCxnSpPr>
                <a:stCxn id="8" idx="3"/>
                <a:endCxn id="12" idx="0"/>
              </p:cNvCxnSpPr>
              <p:nvPr/>
            </p:nvCxnSpPr>
            <p:spPr>
              <a:xfrm rot="5400000">
                <a:off x="3058333" y="4947000"/>
                <a:ext cx="329280" cy="5166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13"/>
              <p:cNvSpPr/>
              <p:nvPr/>
            </p:nvSpPr>
            <p:spPr>
              <a:xfrm>
                <a:off x="2786050" y="4929198"/>
                <a:ext cx="588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a=c</a:t>
                </a:r>
                <a:endParaRPr lang="en-US" b="1" dirty="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2500298" y="5929330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7" name="직선 화살표 연결선 16"/>
              <p:cNvCxnSpPr>
                <a:stCxn id="12" idx="3"/>
                <a:endCxn id="16" idx="0"/>
              </p:cNvCxnSpPr>
              <p:nvPr/>
            </p:nvCxnSpPr>
            <p:spPr>
              <a:xfrm rot="5400000">
                <a:off x="2570409" y="5661380"/>
                <a:ext cx="376434" cy="1594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2143108" y="548856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b=c</a:t>
                </a:r>
                <a:endParaRPr lang="en-US" b="1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911675" y="5917188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TC1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071802" y="4702742"/>
            <a:ext cx="1639354" cy="1940968"/>
            <a:chOff x="3071802" y="4917056"/>
            <a:chExt cx="1639354" cy="1940968"/>
          </a:xfrm>
        </p:grpSpPr>
        <p:grpSp>
          <p:nvGrpSpPr>
            <p:cNvPr id="72" name="그룹 71"/>
            <p:cNvGrpSpPr/>
            <p:nvPr/>
          </p:nvGrpSpPr>
          <p:grpSpPr>
            <a:xfrm>
              <a:off x="3071802" y="4917056"/>
              <a:ext cx="1639354" cy="1810234"/>
              <a:chOff x="3071802" y="4917056"/>
              <a:chExt cx="1639354" cy="181023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000496" y="535782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27" name="직선 화살표 연결선 26"/>
              <p:cNvCxnSpPr>
                <a:stCxn id="8" idx="5"/>
                <a:endCxn id="26" idx="0"/>
              </p:cNvCxnSpPr>
              <p:nvPr/>
            </p:nvCxnSpPr>
            <p:spPr>
              <a:xfrm rot="16200000" flipH="1">
                <a:off x="3762194" y="4940929"/>
                <a:ext cx="388576" cy="445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직사각형 27"/>
              <p:cNvSpPr/>
              <p:nvPr/>
            </p:nvSpPr>
            <p:spPr>
              <a:xfrm>
                <a:off x="3888591" y="4917056"/>
                <a:ext cx="548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err="1" smtClean="0">
                    <a:sym typeface="Symbol"/>
                  </a:rPr>
                  <a:t>a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4000496" y="5941472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4" name="직선 화살표 연결선 33"/>
              <p:cNvCxnSpPr>
                <a:stCxn id="26" idx="4"/>
                <a:endCxn id="33" idx="0"/>
              </p:cNvCxnSpPr>
              <p:nvPr/>
            </p:nvCxnSpPr>
            <p:spPr>
              <a:xfrm rot="5400000">
                <a:off x="3994425" y="5756806"/>
                <a:ext cx="3693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/>
              <p:cNvSpPr/>
              <p:nvPr/>
            </p:nvSpPr>
            <p:spPr>
              <a:xfrm>
                <a:off x="4143372" y="5500702"/>
                <a:ext cx="567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b</a:t>
                </a:r>
                <a:r>
                  <a:rPr lang="en-US" altLang="ko-KR" b="1" dirty="0" err="1" smtClean="0">
                    <a:latin typeface="Symbol"/>
                    <a:sym typeface="Symbol"/>
                  </a:rPr>
                  <a:t></a:t>
                </a:r>
                <a:r>
                  <a:rPr lang="en-US" b="1" dirty="0" err="1" smtClean="0"/>
                  <a:t>c</a:t>
                </a:r>
                <a:endParaRPr lang="en-US" b="1" dirty="0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3728082" y="6512976"/>
                <a:ext cx="357190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38" name="직선 화살표 연결선 37"/>
              <p:cNvCxnSpPr>
                <a:stCxn id="33" idx="3"/>
                <a:endCxn id="37" idx="0"/>
              </p:cNvCxnSpPr>
              <p:nvPr/>
            </p:nvCxnSpPr>
            <p:spPr>
              <a:xfrm rot="5400000">
                <a:off x="3785453" y="6245624"/>
                <a:ext cx="388576" cy="1461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직사각형 38"/>
              <p:cNvSpPr/>
              <p:nvPr/>
            </p:nvSpPr>
            <p:spPr>
              <a:xfrm>
                <a:off x="3071802" y="6131502"/>
                <a:ext cx="941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a+b</a:t>
                </a:r>
                <a:r>
                  <a:rPr lang="en-US" b="1" dirty="0" smtClean="0"/>
                  <a:t> </a:t>
                </a:r>
                <a:r>
                  <a:rPr lang="en-US" altLang="ko-KR" b="1" dirty="0" smtClean="0">
                    <a:latin typeface="Times New Roman"/>
                    <a:cs typeface="Times New Roman"/>
                  </a:rPr>
                  <a:t>≤</a:t>
                </a:r>
                <a:r>
                  <a:rPr lang="en-US" b="1" dirty="0" smtClean="0"/>
                  <a:t>c</a:t>
                </a:r>
                <a:endParaRPr lang="en-US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14324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TC2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4299586" y="5838648"/>
            <a:ext cx="1007634" cy="805062"/>
            <a:chOff x="4299586" y="6052962"/>
            <a:chExt cx="1007634" cy="805062"/>
          </a:xfrm>
        </p:grpSpPr>
        <p:sp>
          <p:nvSpPr>
            <p:cNvPr id="40" name="타원 39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1" name="직선 화살표 연결선 40"/>
            <p:cNvCxnSpPr>
              <a:stCxn id="33" idx="5"/>
              <a:endCxn id="40" idx="0"/>
            </p:cNvCxnSpPr>
            <p:nvPr/>
          </p:nvCxnSpPr>
          <p:spPr>
            <a:xfrm rot="16200000" flipH="1">
              <a:off x="4161772" y="6196567"/>
              <a:ext cx="460014" cy="17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4361127" y="6131502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a+b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72000" y="6488692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TC3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376815" y="4202676"/>
            <a:ext cx="2427162" cy="2381738"/>
            <a:chOff x="4376815" y="4416990"/>
            <a:chExt cx="2427162" cy="2381738"/>
          </a:xfrm>
        </p:grpSpPr>
        <p:sp>
          <p:nvSpPr>
            <p:cNvPr id="46" name="타원 45"/>
            <p:cNvSpPr/>
            <p:nvPr/>
          </p:nvSpPr>
          <p:spPr>
            <a:xfrm>
              <a:off x="5631604" y="4857760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47" name="직선 화살표 연결선 46"/>
            <p:cNvCxnSpPr>
              <a:stCxn id="7" idx="5"/>
              <a:endCxn id="46" idx="0"/>
            </p:cNvCxnSpPr>
            <p:nvPr/>
          </p:nvCxnSpPr>
          <p:spPr>
            <a:xfrm rot="16200000" flipH="1">
              <a:off x="4899219" y="3946780"/>
              <a:ext cx="388576" cy="14333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/>
            <p:cNvSpPr/>
            <p:nvPr/>
          </p:nvSpPr>
          <p:spPr>
            <a:xfrm>
              <a:off x="4859869" y="4416990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Symbol"/>
                </a:rPr>
                <a:t>a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b</a:t>
              </a:r>
              <a:endParaRPr lang="en-US" b="1" dirty="0"/>
            </a:p>
          </p:txBody>
        </p:sp>
        <p:sp>
          <p:nvSpPr>
            <p:cNvPr id="51" name="타원 50"/>
            <p:cNvSpPr/>
            <p:nvPr/>
          </p:nvSpPr>
          <p:spPr>
            <a:xfrm>
              <a:off x="5628431" y="536996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2" name="직선 화살표 연결선 51"/>
            <p:cNvCxnSpPr>
              <a:stCxn id="46" idx="4"/>
              <a:endCxn id="51" idx="0"/>
            </p:cNvCxnSpPr>
            <p:nvPr/>
          </p:nvCxnSpPr>
          <p:spPr>
            <a:xfrm rot="5400000">
              <a:off x="5659666" y="5219435"/>
              <a:ext cx="297894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5890759" y="4988494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a=c</a:t>
              </a:r>
              <a:endParaRPr lang="en-US" b="1" dirty="0"/>
            </a:p>
          </p:txBody>
        </p:sp>
        <p:sp>
          <p:nvSpPr>
            <p:cNvPr id="56" name="타원 55"/>
            <p:cNvSpPr/>
            <p:nvPr/>
          </p:nvSpPr>
          <p:spPr>
            <a:xfrm>
              <a:off x="5630232" y="5940678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57" name="직선 화살표 연결선 56"/>
            <p:cNvCxnSpPr>
              <a:stCxn id="51" idx="4"/>
              <a:endCxn id="56" idx="0"/>
            </p:cNvCxnSpPr>
            <p:nvPr/>
          </p:nvCxnSpPr>
          <p:spPr>
            <a:xfrm rot="16200000" flipH="1">
              <a:off x="5629728" y="5761579"/>
              <a:ext cx="356396" cy="18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5634606" y="6512182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1" name="직선 화살표 연결선 60"/>
            <p:cNvCxnSpPr>
              <a:stCxn id="56" idx="4"/>
              <a:endCxn id="60" idx="0"/>
            </p:cNvCxnSpPr>
            <p:nvPr/>
          </p:nvCxnSpPr>
          <p:spPr>
            <a:xfrm rot="16200000" flipH="1">
              <a:off x="5632419" y="6331400"/>
              <a:ext cx="357190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0760" y="6071412"/>
              <a:ext cx="266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857884" y="6130708"/>
              <a:ext cx="946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a+c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chemeClr val="dk1"/>
                  </a:solidFill>
                  <a:latin typeface="Times New Roman"/>
                  <a:cs typeface="Times New Roman"/>
                </a:rPr>
                <a:t>&gt;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871222" y="5572140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b</a:t>
              </a:r>
              <a:r>
                <a:rPr lang="en-US" altLang="ko-KR" b="1" dirty="0" err="1" smtClean="0">
                  <a:latin typeface="Symbol"/>
                  <a:sym typeface="Symbol"/>
                </a:rPr>
                <a:t></a:t>
              </a:r>
              <a:r>
                <a:rPr lang="en-US" b="1" dirty="0" err="1" smtClean="0"/>
                <a:t>c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42660" y="6429396"/>
              <a:ext cx="590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TC4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085140" y="5357826"/>
            <a:ext cx="629325" cy="733624"/>
            <a:chOff x="4299586" y="6124400"/>
            <a:chExt cx="629325" cy="733624"/>
          </a:xfrm>
        </p:grpSpPr>
        <p:sp>
          <p:nvSpPr>
            <p:cNvPr id="84" name="타원 83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85" name="직선 화살표 연결선 84"/>
            <p:cNvCxnSpPr>
              <a:endCxn id="84" idx="0"/>
            </p:cNvCxnSpPr>
            <p:nvPr/>
          </p:nvCxnSpPr>
          <p:spPr>
            <a:xfrm rot="16200000" flipH="1">
              <a:off x="4197491" y="6232286"/>
              <a:ext cx="388576" cy="1728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/>
            <p:cNvSpPr/>
            <p:nvPr/>
          </p:nvSpPr>
          <p:spPr>
            <a:xfrm>
              <a:off x="4361127" y="6131502"/>
              <a:ext cx="5677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</a:t>
              </a:r>
              <a:r>
                <a:rPr lang="en-US" altLang="ko-KR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/>
                  <a:sym typeface="Symbol"/>
                </a:rPr>
                <a:t>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4286248" y="5286388"/>
            <a:ext cx="1026590" cy="805062"/>
            <a:chOff x="3942396" y="6052962"/>
            <a:chExt cx="1026590" cy="805062"/>
          </a:xfrm>
        </p:grpSpPr>
        <p:sp>
          <p:nvSpPr>
            <p:cNvPr id="89" name="타원 88"/>
            <p:cNvSpPr/>
            <p:nvPr/>
          </p:nvSpPr>
          <p:spPr>
            <a:xfrm>
              <a:off x="4299586" y="6512976"/>
              <a:ext cx="357190" cy="2143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90" name="직선 화살표 연결선 89"/>
            <p:cNvCxnSpPr>
              <a:endCxn id="89" idx="0"/>
            </p:cNvCxnSpPr>
            <p:nvPr/>
          </p:nvCxnSpPr>
          <p:spPr>
            <a:xfrm>
              <a:off x="3942396" y="6052962"/>
              <a:ext cx="535785" cy="4600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361127" y="6131502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b=c</a:t>
              </a:r>
            </a:p>
            <a:p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72000" y="6488692"/>
              <a:ext cx="266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3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Snapshot (2/2)</a:t>
            </a:r>
            <a:endParaRPr lang="en-US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788025" y="928670"/>
            <a:ext cx="4248471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 smtClean="0">
                <a:latin typeface="Calibri" pitchFamily="34" charset="0"/>
              </a:rPr>
              <a:t>…$ </a:t>
            </a:r>
            <a:r>
              <a:rPr lang="en-US" sz="1400" dirty="0">
                <a:latin typeface="Calibri" pitchFamily="34" charset="0"/>
              </a:rPr>
              <a:t>cat </a:t>
            </a:r>
            <a:r>
              <a:rPr lang="en-US" sz="1400" dirty="0" err="1" smtClean="0">
                <a:latin typeface="Calibri" pitchFamily="34" charset="0"/>
              </a:rPr>
              <a:t>testcases</a:t>
            </a:r>
            <a:r>
              <a:rPr lang="en-US" sz="1400" dirty="0" smtClean="0">
                <a:latin typeface="Calibri" pitchFamily="34" charset="0"/>
              </a:rPr>
              <a:t>/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input.11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 smtClean="0">
                <a:latin typeface="Calibri" pitchFamily="34" charset="0"/>
              </a:rPr>
              <a:t>5 /* type of a symbolic input variable */</a:t>
            </a: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 smtClean="0">
                <a:latin typeface="Calibri" pitchFamily="34" charset="0"/>
              </a:rPr>
              <a:t>2 </a:t>
            </a:r>
            <a:r>
              <a:rPr lang="en-US" altLang="ko-KR" sz="1400" dirty="0">
                <a:latin typeface="Calibri" pitchFamily="34" charset="0"/>
              </a:rPr>
              <a:t>/* </a:t>
            </a:r>
            <a:r>
              <a:rPr lang="en-US" altLang="ko-KR" sz="1400" dirty="0" smtClean="0">
                <a:latin typeface="Calibri" pitchFamily="34" charset="0"/>
              </a:rPr>
              <a:t>value of </a:t>
            </a:r>
            <a:r>
              <a:rPr lang="en-US" altLang="ko-KR" sz="1400" dirty="0">
                <a:latin typeface="Calibri" pitchFamily="34" charset="0"/>
              </a:rPr>
              <a:t>a symbolic input variable */</a:t>
            </a: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>
                <a:latin typeface="Calibri" pitchFamily="34" charset="0"/>
              </a:rPr>
              <a:t>2</a:t>
            </a: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r>
              <a:rPr lang="en-US" sz="1400" dirty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70000"/>
              </a:lnSpc>
              <a:spcBef>
                <a:spcPts val="1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moonzoo@checker6:~/</a:t>
            </a:r>
            <a:r>
              <a:rPr lang="en-US" altLang="ko-KR" sz="1400" dirty="0" smtClean="0">
                <a:latin typeface="Calibri" pitchFamily="34" charset="0"/>
              </a:rPr>
              <a:t>cs492d/CROWN/example$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 err="1" smtClean="0">
                <a:solidFill>
                  <a:srgbClr val="FF0000"/>
                </a:solidFill>
                <a:latin typeface="Calibri" pitchFamily="34" charset="0"/>
              </a:rPr>
              <a:t>print_execution</a:t>
            </a:r>
            <a:endParaRPr lang="en-US" altLang="ko-KR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Symbolic variables &amp; input values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(a_1 = 2)       [ Line: 7,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(b_1 = 2)       [ Line: 7,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(c_1 = 1)       [ Line: 7,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 dirty="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Symbolic path formula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(a_1 &gt; 0)       [ Line: 15,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(b_1 &gt; 0)       [ Line: 15,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(c_1 &gt; 0)       [ Line: 15,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(a_1 == b_1)    [ Line: 21,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! (a_1 == c_1)  [ Line: 22,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! (b_1 == c_1)  [ Line: 23,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! ((a_1 + b_1) &lt;= c_1)  [ Line: 31, File: triangle-</a:t>
            </a:r>
            <a:r>
              <a:rPr lang="en-US" altLang="ko-KR" sz="1400" dirty="0" err="1">
                <a:latin typeface="Calibri" pitchFamily="34" charset="0"/>
              </a:rPr>
              <a:t>crown.c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endParaRPr lang="en-US" altLang="ko-KR" sz="1400" dirty="0">
              <a:latin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Sequence of reached branch ids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-1      [main enters]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6       [ Line: 15,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7       [ Line: 15,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8       [ Line: 15,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20      [ Line: 21,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24      [ Line: 22,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27      [ Line: 23,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36      [ Line: 24,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37      [ Line: 30,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39      [ Line: 31,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52      [ Line: 46,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54      [ Line: 47, File: triangle-</a:t>
            </a:r>
            <a:r>
              <a:rPr lang="en-US" altLang="ko-KR" sz="1400" dirty="0" err="1">
                <a:latin typeface="Calibri" pitchFamily="34" charset="0"/>
              </a:rPr>
              <a:t>cro</a:t>
            </a:r>
            <a:r>
              <a:rPr lang="en-US" altLang="ko-KR" sz="1400" dirty="0">
                <a:latin typeface="Calibri" pitchFamily="34" charset="0"/>
              </a:rPr>
              <a:t> ]</a:t>
            </a:r>
          </a:p>
          <a:p>
            <a:pPr marL="342900" indent="-342900">
              <a:lnSpc>
                <a:spcPct val="70000"/>
              </a:lnSpc>
              <a:spcBef>
                <a:spcPts val="100"/>
              </a:spcBef>
            </a:pPr>
            <a:r>
              <a:rPr lang="en-US" altLang="ko-KR" sz="1400" dirty="0">
                <a:latin typeface="Calibri" pitchFamily="34" charset="0"/>
              </a:rPr>
              <a:t>-2      [main exits]</a:t>
            </a:r>
          </a:p>
        </p:txBody>
      </p:sp>
      <p:sp>
        <p:nvSpPr>
          <p:cNvPr id="7" name="내용 개체 틀 4"/>
          <p:cNvSpPr txBox="1">
            <a:spLocks/>
          </p:cNvSpPr>
          <p:nvPr/>
        </p:nvSpPr>
        <p:spPr>
          <a:xfrm>
            <a:off x="35496" y="928670"/>
            <a:ext cx="2196321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…$ </a:t>
            </a:r>
            <a:r>
              <a:rPr lang="en-US" sz="1600" dirty="0">
                <a:latin typeface="Calibri" pitchFamily="34" charset="0"/>
              </a:rPr>
              <a:t>cat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branches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1 </a:t>
            </a:r>
            <a:r>
              <a:rPr lang="en-US" sz="1600" dirty="0" smtClean="0">
                <a:latin typeface="Calibri" pitchFamily="34" charset="0"/>
              </a:rPr>
              <a:t>21 /* branch IDs */</a:t>
            </a:r>
            <a:endParaRPr lang="en-US" sz="16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6 11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7 10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8 9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13 14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20 21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23 24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26 27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29 36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30 31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32 33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34 35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37 40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38 39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41 44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42 43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45 48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46 47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51 52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54 55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57 58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60 61</a:t>
            </a:r>
          </a:p>
        </p:txBody>
      </p:sp>
      <p:sp>
        <p:nvSpPr>
          <p:cNvPr id="8" name="내용 개체 틀 4"/>
          <p:cNvSpPr txBox="1">
            <a:spLocks/>
          </p:cNvSpPr>
          <p:nvPr/>
        </p:nvSpPr>
        <p:spPr>
          <a:xfrm>
            <a:off x="2375833" y="915471"/>
            <a:ext cx="2304687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…$ </a:t>
            </a:r>
            <a:r>
              <a:rPr lang="en-US" sz="1600" dirty="0">
                <a:latin typeface="Calibri" pitchFamily="34" charset="0"/>
              </a:rPr>
              <a:t>cat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coverage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6 /*covered branch IDs*/</a:t>
            </a:r>
            <a:endParaRPr lang="en-US" sz="16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29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34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36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37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39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40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… 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Debugging [1/2]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SWTV Group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78768" cy="52149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Select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[TCDIR]/input.[n]</a:t>
            </a:r>
            <a:r>
              <a:rPr lang="en-US" altLang="ko-KR" dirty="0"/>
              <a:t> </a:t>
            </a:r>
            <a:r>
              <a:rPr lang="en-US" altLang="ko-KR" dirty="0" smtClean="0"/>
              <a:t>whose symbolic path formula you would like to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Copy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[TCDIR]/input.[n] </a:t>
            </a:r>
            <a:r>
              <a:rPr lang="en-US" altLang="ko-KR" dirty="0" smtClean="0"/>
              <a:t>to a target directory with a name “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ko-KR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Run an instrumented executable target program</a:t>
            </a:r>
          </a:p>
          <a:p>
            <a:pPr marL="857250" lvl="1" indent="-457200"/>
            <a:r>
              <a:rPr lang="en-US" altLang="ko-KR" dirty="0" smtClean="0"/>
              <a:t>Note that an instrumented executable target program reads “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ko-KR" dirty="0" smtClean="0"/>
              <a:t>” file as an initial test case</a:t>
            </a:r>
          </a:p>
          <a:p>
            <a:pPr marL="857250" lvl="1" indent="-457200"/>
            <a:r>
              <a:rPr lang="en-US" altLang="ko-KR" dirty="0" smtClean="0"/>
              <a:t>Ex. ./triable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See symbolic information of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input.[n] </a:t>
            </a:r>
            <a:r>
              <a:rPr lang="en-US" altLang="ko-KR" dirty="0" smtClean="0"/>
              <a:t>by using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print_execution</a:t>
            </a: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5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7256"/>
          </a:xfrm>
        </p:spPr>
        <p:txBody>
          <a:bodyPr/>
          <a:lstStyle/>
          <a:p>
            <a:r>
              <a:rPr lang="en-US" dirty="0"/>
              <a:t>Symbolic Debugging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395536" y="836712"/>
            <a:ext cx="3747170" cy="5929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…$ </a:t>
            </a:r>
            <a:r>
              <a:rPr lang="en-US" sz="1600" dirty="0">
                <a:latin typeface="Calibri" pitchFamily="34" charset="0"/>
              </a:rPr>
              <a:t>cat </a:t>
            </a:r>
            <a:r>
              <a:rPr lang="en-US" sz="1600" dirty="0" err="1" smtClean="0">
                <a:latin typeface="Calibri" pitchFamily="34" charset="0"/>
              </a:rPr>
              <a:t>testcases</a:t>
            </a:r>
            <a:r>
              <a:rPr lang="en-US" sz="1600" dirty="0" smtClean="0">
                <a:latin typeface="Calibri" pitchFamily="34" charset="0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input.1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5 /* type of a symbolic input variable */</a:t>
            </a:r>
            <a:endParaRPr lang="en-US" sz="16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1 </a:t>
            </a:r>
            <a:r>
              <a:rPr lang="en-US" altLang="ko-KR" sz="1600" dirty="0">
                <a:latin typeface="Calibri" pitchFamily="34" charset="0"/>
              </a:rPr>
              <a:t>/* </a:t>
            </a:r>
            <a:r>
              <a:rPr lang="en-US" altLang="ko-KR" sz="1600" dirty="0" smtClean="0">
                <a:latin typeface="Calibri" pitchFamily="34" charset="0"/>
              </a:rPr>
              <a:t>a: value of </a:t>
            </a:r>
            <a:r>
              <a:rPr lang="en-US" altLang="ko-KR" sz="1600" dirty="0">
                <a:latin typeface="Calibri" pitchFamily="34" charset="0"/>
              </a:rPr>
              <a:t>a symbolic input variable */</a:t>
            </a:r>
            <a:endParaRPr lang="en-US" sz="16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1</a:t>
            </a:r>
            <a:endParaRPr lang="en-US" sz="16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checker$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cp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testcases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/input.1 input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hlinkClick r:id="rId3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checker$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./triangle-crown</a:t>
            </a:r>
            <a:endParaRPr lang="en-US" sz="1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latin typeface="Calibri" pitchFamily="34" charset="0"/>
              </a:rPr>
              <a:t>a,b,c</a:t>
            </a:r>
            <a:r>
              <a:rPr lang="en-US" sz="1600" dirty="0">
                <a:latin typeface="Calibri" pitchFamily="34" charset="0"/>
              </a:rPr>
              <a:t> = </a:t>
            </a:r>
            <a:r>
              <a:rPr lang="en-US" sz="1600" dirty="0" smtClean="0">
                <a:latin typeface="Calibri" pitchFamily="34" charset="0"/>
              </a:rPr>
              <a:t>1,1,1:result=0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4713262" y="836712"/>
            <a:ext cx="4035202" cy="6021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 smtClean="0">
                <a:latin typeface="Calibri" pitchFamily="34" charset="0"/>
              </a:rPr>
              <a:t>…$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print_execution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Symbolic variables &amp; input values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(c_1 = 1)       [ Line: 7,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Symbolic path formula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(c_1 &gt; 0)       [ Line: 15,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== b_1)    [ Line: 21,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(a_1 == c_1)    [ Line: 22,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(b_1 == c_1)    [ Line: 23, File: triangle-</a:t>
            </a:r>
            <a:r>
              <a:rPr lang="en-US" sz="1400" dirty="0" err="1">
                <a:latin typeface="Calibri" pitchFamily="34" charset="0"/>
              </a:rPr>
              <a:t>crown.c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Sequence of reached branch ids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-1      [main enters]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6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7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8       [ Line: 15,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20      [ Line: 21,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23      [ Line: 22,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26      [ Line: 23,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36      [ Line: 24,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40      [ Line: 30,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44      [ Line: 34,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48      [ Line: 38,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51      [ Line: 46, File: triangle-</a:t>
            </a:r>
            <a:r>
              <a:rPr lang="en-US" sz="1400" dirty="0" err="1">
                <a:latin typeface="Calibri" pitchFamily="34" charset="0"/>
              </a:rPr>
              <a:t>cro</a:t>
            </a:r>
            <a:r>
              <a:rPr lang="en-US" sz="1400" dirty="0">
                <a:latin typeface="Calibri" pitchFamily="34" charset="0"/>
              </a:rPr>
              <a:t> ]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Calibri" pitchFamily="34" charset="0"/>
              </a:rPr>
              <a:t>-2      [main exits]</a:t>
            </a:r>
            <a:endParaRPr lang="en-US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1214470"/>
            <a:ext cx="8429655" cy="5143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#line 10  </a:t>
            </a:r>
          </a:p>
          <a:p>
            <a:pPr>
              <a:buNone/>
            </a:pPr>
            <a:r>
              <a:rPr lang="en-US" sz="1600" dirty="0" smtClean="0"/>
              <a:t> { </a:t>
            </a:r>
            <a:r>
              <a:rPr lang="en-US" sz="1600" dirty="0" smtClean="0">
                <a:solidFill>
                  <a:srgbClr val="FF0000"/>
                </a:solidFill>
              </a:rPr>
              <a:t>/* Creates symbolic expression a==b */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CrownLoad</a:t>
            </a:r>
            <a:r>
              <a:rPr lang="en-US" sz="1600" dirty="0" smtClean="0"/>
              <a:t>(36, (unsigned long )(&amp; a),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</a:t>
            </a:r>
            <a:r>
              <a:rPr lang="en-US" sz="1600" dirty="0" err="1" smtClean="0"/>
              <a:t>CrownLoad</a:t>
            </a:r>
            <a:r>
              <a:rPr lang="en-US" sz="1600" dirty="0" smtClean="0"/>
              <a:t>(35, (unsigned long )(&amp; b),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</a:t>
            </a: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/>
              <a:t>);</a:t>
            </a:r>
          </a:p>
          <a:p>
            <a:pPr>
              <a:buNone/>
            </a:pPr>
            <a:r>
              <a:rPr lang="en-US" sz="1600" dirty="0" smtClean="0"/>
              <a:t>  __CrownApply2(34, 12,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</a:t>
            </a:r>
            <a:r>
              <a:rPr lang="en-US" sz="1600" b="1" dirty="0" smtClean="0">
                <a:solidFill>
                  <a:srgbClr val="FF0000"/>
                </a:solidFill>
              </a:rPr>
              <a:t>a == b</a:t>
            </a:r>
            <a:r>
              <a:rPr lang="en-US" sz="1600" dirty="0" smtClean="0"/>
              <a:t>));</a:t>
            </a:r>
          </a:p>
          <a:p>
            <a:pPr>
              <a:buNone/>
            </a:pPr>
            <a:r>
              <a:rPr lang="en-US" sz="1600" dirty="0" smtClean="0"/>
              <a:t>  if (a == b) {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Crown</a:t>
            </a:r>
            <a:r>
              <a:rPr lang="en-US" sz="1600" dirty="0" err="1" smtClean="0">
                <a:solidFill>
                  <a:srgbClr val="FF0000"/>
                </a:solidFill>
              </a:rPr>
              <a:t>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37, </a:t>
            </a:r>
            <a:r>
              <a:rPr lang="en-US" sz="16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/>
              <a:t>, 1); </a:t>
            </a:r>
            <a:r>
              <a:rPr lang="en-US" sz="1600" dirty="0" smtClean="0">
                <a:solidFill>
                  <a:srgbClr val="FF0000"/>
                </a:solidFill>
              </a:rPr>
              <a:t>//extern void __</a:t>
            </a:r>
            <a:r>
              <a:rPr lang="en-US" sz="1600" dirty="0" err="1" smtClean="0">
                <a:solidFill>
                  <a:srgbClr val="FF0000"/>
                </a:solidFill>
              </a:rPr>
              <a:t>CrownBranch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id , </a:t>
            </a:r>
            <a:r>
              <a:rPr lang="en-US" sz="1600" dirty="0" err="1" smtClean="0">
                <a:solidFill>
                  <a:srgbClr val="FF0000"/>
                </a:solidFill>
              </a:rPr>
              <a:t>int</a:t>
            </a:r>
            <a:r>
              <a:rPr lang="en-US" sz="1600" dirty="0" smtClean="0">
                <a:solidFill>
                  <a:srgbClr val="FF0000"/>
                </a:solidFill>
              </a:rPr>
              <a:t> bid , unsigned char b )  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CrownLoad</a:t>
            </a:r>
            <a:r>
              <a:rPr lang="en-US" sz="1600" dirty="0" smtClean="0"/>
              <a:t>(41, (unsigned long )(&amp; match),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)match);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CrownLoad</a:t>
            </a:r>
            <a:r>
              <a:rPr lang="en-US" sz="1600" dirty="0" smtClean="0"/>
              <a:t>(40, (unsigned long )0,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)1);</a:t>
            </a:r>
          </a:p>
          <a:p>
            <a:pPr>
              <a:buNone/>
            </a:pPr>
            <a:r>
              <a:rPr lang="en-US" sz="1600" dirty="0" smtClean="0"/>
              <a:t>    __CrownApply2(39, 0, (long </a:t>
            </a:r>
            <a:r>
              <a:rPr lang="en-US" sz="1600" dirty="0" err="1" smtClean="0"/>
              <a:t>long</a:t>
            </a:r>
            <a:r>
              <a:rPr lang="en-US" sz="1600" dirty="0" smtClean="0"/>
              <a:t> )(match + 1));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CrownStore</a:t>
            </a:r>
            <a:r>
              <a:rPr lang="en-US" sz="1600" dirty="0" smtClean="0"/>
              <a:t>(42, (unsigned long )(&amp; match));</a:t>
            </a:r>
          </a:p>
          <a:p>
            <a:pPr>
              <a:buNone/>
            </a:pPr>
            <a:r>
              <a:rPr lang="en-US" sz="1600" dirty="0" smtClean="0"/>
              <a:t>     match ++;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} else {</a:t>
            </a:r>
          </a:p>
          <a:p>
            <a:pPr>
              <a:buNone/>
            </a:pPr>
            <a:r>
              <a:rPr lang="en-US" sz="1600" dirty="0" smtClean="0"/>
              <a:t>    __</a:t>
            </a:r>
            <a:r>
              <a:rPr lang="en-US" sz="1600" dirty="0" err="1" smtClean="0"/>
              <a:t>Crown</a:t>
            </a:r>
            <a:r>
              <a:rPr lang="en-US" sz="1600" dirty="0" err="1" smtClean="0">
                <a:solidFill>
                  <a:srgbClr val="FF0000"/>
                </a:solidFill>
              </a:rPr>
              <a:t>Branch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/>
              <a:t>38, </a:t>
            </a:r>
            <a:r>
              <a:rPr lang="en-US" sz="1600" dirty="0" smtClean="0">
                <a:solidFill>
                  <a:srgbClr val="FF0000"/>
                </a:solidFill>
              </a:rPr>
              <a:t>12</a:t>
            </a:r>
            <a:r>
              <a:rPr lang="en-US" sz="1600" dirty="0" smtClean="0"/>
              <a:t>, 0);</a:t>
            </a:r>
          </a:p>
          <a:p>
            <a:pPr>
              <a:buNone/>
            </a:pPr>
            <a:r>
              <a:rPr lang="en-US" sz="1600" dirty="0" smtClean="0"/>
              <a:t>  }  }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US" dirty="0" smtClean="0"/>
              <a:t>Instrumented C Code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08079" y="4759984"/>
            <a:ext cx="591867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 dependency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Data dependency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match has control dependency on a and b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match </a:t>
            </a:r>
            <a:r>
              <a:rPr lang="en-US" altLang="ko-KR" dirty="0" smtClean="0"/>
              <a:t>does not have data dependency </a:t>
            </a:r>
            <a:r>
              <a:rPr lang="en-US" altLang="ko-KR" dirty="0"/>
              <a:t>on a and </a:t>
            </a:r>
            <a:r>
              <a:rPr lang="en-US" altLang="ko-KR" dirty="0" smtClean="0"/>
              <a:t>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-32" y="71414"/>
            <a:ext cx="9144032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Decision/Condition Coverage Analysis by CROWN</a:t>
            </a:r>
            <a:endParaRPr lang="ko-KR" altLang="en-US" sz="36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16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-14853" y="3068960"/>
            <a:ext cx="2714645" cy="288290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1800" dirty="0" smtClean="0"/>
              <a:t>CROWN transforms a compound predicate into atomic ones with nested conditional statements</a:t>
            </a:r>
          </a:p>
          <a:p>
            <a:pPr eaLnBrk="1" hangingPunct="1"/>
            <a:r>
              <a:rPr lang="en-US" altLang="ko-KR" sz="1800" dirty="0" smtClean="0"/>
              <a:t>CROWN consider all possible cases with short-circuit</a:t>
            </a:r>
          </a:p>
          <a:p>
            <a:pPr eaLnBrk="1" hangingPunct="1"/>
            <a:r>
              <a:rPr lang="en-US" altLang="ko-KR" sz="1800" dirty="0" smtClean="0"/>
              <a:t>Branch coverage reported by CROWN might be lower than actual branch coverage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2" y="1500174"/>
            <a:ext cx="2857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2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A, B, C, D;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3     if (A &amp;&amp; B || C &amp;&amp; D){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4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5     }else{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6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7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8 }</a:t>
            </a:r>
            <a:endParaRPr lang="ko-KR" alt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1500174"/>
            <a:ext cx="607219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1   if (A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2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(5, 2,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3     if (B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(10, 3,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5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6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7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(11, 4,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8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_L;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9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10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11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(6, 5,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12     _L: /* CIL Label */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13     if (C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14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(16, 6,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15       if (D != 0)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16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(21, 7, 1);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17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("Yes\n");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18  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19  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(22, 8,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20  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21  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22     } else {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23       __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CrownBranch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(17, 9, 0);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24       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("No\n");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25     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26 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000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57174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== T &amp;&amp; B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A != TRUE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357187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407194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==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471488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== T &amp;&amp; D != T</a:t>
            </a:r>
            <a:endParaRPr lang="ko-KR" altLang="en-US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198" y="542926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+mn-lt"/>
              </a:rPr>
              <a:t>(A != T || A == T &amp;&amp; B != T) </a:t>
            </a:r>
          </a:p>
          <a:p>
            <a:r>
              <a:rPr lang="en-US" altLang="ko-KR" sz="1400" b="1" dirty="0" smtClean="0">
                <a:latin typeface="+mn-lt"/>
              </a:rPr>
              <a:t>&amp;&amp; C != T</a:t>
            </a:r>
            <a:endParaRPr lang="ko-KR" alt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548680" y="-27384"/>
            <a:ext cx="9144000" cy="857256"/>
          </a:xfrm>
        </p:spPr>
        <p:txBody>
          <a:bodyPr>
            <a:noAutofit/>
          </a:bodyPr>
          <a:lstStyle/>
          <a:p>
            <a:r>
              <a:rPr lang="en-US" sz="3600" dirty="0" smtClean="0"/>
              <a:t>Measure Branch Coverage w/ </a:t>
            </a:r>
            <a:br>
              <a:rPr lang="en-US" sz="3600" dirty="0" smtClean="0"/>
            </a:br>
            <a:r>
              <a:rPr lang="en-US" sz="3600" dirty="0" smtClean="0"/>
              <a:t>TCs generated by </a:t>
            </a:r>
            <a:r>
              <a:rPr lang="en-US" sz="3600" dirty="0" err="1" smtClean="0"/>
              <a:t>crown_replay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412776"/>
            <a:ext cx="4069116" cy="20162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…$ </a:t>
            </a:r>
            <a:r>
              <a:rPr lang="en-US" sz="1400" dirty="0" err="1" smtClean="0"/>
              <a:t>crown_replay</a:t>
            </a:r>
            <a:endParaRPr lang="en-US" sz="1400" dirty="0"/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Usage : </a:t>
            </a:r>
            <a:r>
              <a:rPr lang="en-US" sz="1400" dirty="0" err="1" smtClean="0"/>
              <a:t>crown_replay</a:t>
            </a:r>
            <a:r>
              <a:rPr lang="en-US" sz="1400" dirty="0" smtClean="0"/>
              <a:t> </a:t>
            </a:r>
            <a:r>
              <a:rPr lang="en-US" sz="1400" dirty="0"/>
              <a:t>&lt;PROGRAM_CMD&gt; [OPTION]...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Options: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-d &lt;DIR&gt;  </a:t>
            </a:r>
            <a:r>
              <a:rPr lang="en-US" sz="1400" dirty="0" smtClean="0"/>
              <a:t>Use </a:t>
            </a:r>
            <a:r>
              <a:rPr lang="en-US" sz="1400" dirty="0"/>
              <a:t>test inputs in the directory &lt;DIR&gt;.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             (Default : </a:t>
            </a:r>
            <a:r>
              <a:rPr lang="en-US" sz="1400" dirty="0" err="1"/>
              <a:t>testdir</a:t>
            </a:r>
            <a:r>
              <a:rPr lang="en-US" sz="1400" dirty="0"/>
              <a:t>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-s &lt;ITER_START&gt; 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        Start </a:t>
            </a:r>
            <a:r>
              <a:rPr lang="en-US" sz="1400" dirty="0"/>
              <a:t>the iteration from </a:t>
            </a:r>
            <a:r>
              <a:rPr lang="en-US" sz="1400" dirty="0" smtClean="0"/>
              <a:t>the </a:t>
            </a:r>
            <a:r>
              <a:rPr lang="en-US" sz="1400" dirty="0"/>
              <a:t>&lt;ITER_START&gt;</a:t>
            </a:r>
            <a:r>
              <a:rPr lang="en-US" sz="1400" dirty="0" err="1"/>
              <a:t>th</a:t>
            </a:r>
            <a:r>
              <a:rPr lang="en-US" sz="1400" dirty="0"/>
              <a:t> test.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(</a:t>
            </a:r>
            <a:r>
              <a:rPr lang="en-US" sz="1400" dirty="0"/>
              <a:t>Default : 1)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   -e &lt;ITER_END&gt;  </a:t>
            </a:r>
            <a:endParaRPr lang="en-US" sz="1400" dirty="0" smtClean="0"/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</a:t>
            </a:r>
            <a:r>
              <a:rPr lang="en-US" sz="1400" dirty="0"/>
              <a:t>End the iteration to the &lt;ITER_END&gt;</a:t>
            </a:r>
            <a:r>
              <a:rPr lang="en-US" sz="1400" dirty="0" err="1"/>
              <a:t>th</a:t>
            </a:r>
            <a:r>
              <a:rPr lang="en-US" sz="1400" dirty="0"/>
              <a:t> test.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        </a:t>
            </a:r>
            <a:r>
              <a:rPr lang="en-US" sz="1400" dirty="0"/>
              <a:t>(Default : # of test inputs in &lt;DIR&gt;) </a:t>
            </a:r>
            <a:endParaRPr lang="en-US" sz="1400" dirty="0" smtClean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427984" y="980728"/>
            <a:ext cx="4680520" cy="5877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…$ </a:t>
            </a:r>
            <a:r>
              <a:rPr lang="en-US" sz="1400" dirty="0" err="1">
                <a:solidFill>
                  <a:srgbClr val="FF0000"/>
                </a:solidFill>
              </a:rPr>
              <a:t>cp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testcases</a:t>
            </a:r>
            <a:r>
              <a:rPr lang="en-US" sz="1400" dirty="0" smtClean="0">
                <a:solidFill>
                  <a:srgbClr val="FF0000"/>
                </a:solidFill>
              </a:rPr>
              <a:t>/input.4 </a:t>
            </a:r>
            <a:r>
              <a:rPr lang="en-US" sz="1400" dirty="0">
                <a:solidFill>
                  <a:srgbClr val="FF0000"/>
                </a:solidFill>
              </a:rPr>
              <a:t>input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…$ </a:t>
            </a:r>
            <a:r>
              <a:rPr lang="en-US" sz="1400" dirty="0">
                <a:solidFill>
                  <a:srgbClr val="FF0000"/>
                </a:solidFill>
              </a:rPr>
              <a:t>./</a:t>
            </a:r>
            <a:r>
              <a:rPr lang="en-US" sz="1400" dirty="0" smtClean="0">
                <a:solidFill>
                  <a:srgbClr val="FF0000"/>
                </a:solidFill>
              </a:rPr>
              <a:t>triangle-</a:t>
            </a:r>
            <a:r>
              <a:rPr lang="en-US" sz="1400" dirty="0" err="1" smtClean="0">
                <a:solidFill>
                  <a:srgbClr val="FF0000"/>
                </a:solidFill>
              </a:rPr>
              <a:t>crown_replay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</a:t>
            </a:r>
            <a:r>
              <a:rPr lang="en-US" sz="1400" dirty="0" smtClean="0"/>
              <a:t>2,1,2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</a:t>
            </a:r>
            <a:r>
              <a:rPr lang="en-US" sz="1400" dirty="0" err="1"/>
              <a:t>isoscele</a:t>
            </a:r>
            <a:r>
              <a:rPr lang="en-US" sz="1400" dirty="0" smtClean="0"/>
              <a:t>. </a:t>
            </a:r>
            <a:endParaRPr lang="en-US" sz="1400" dirty="0"/>
          </a:p>
          <a:p>
            <a:pPr>
              <a:lnSpc>
                <a:spcPct val="60000"/>
              </a:lnSpc>
              <a:buNone/>
            </a:pPr>
            <a:endParaRPr lang="en-US" sz="1400" dirty="0" smtClean="0"/>
          </a:p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…$ </a:t>
            </a:r>
            <a:r>
              <a:rPr lang="en-US" sz="1400" dirty="0" err="1">
                <a:solidFill>
                  <a:srgbClr val="FF0000"/>
                </a:solidFill>
              </a:rPr>
              <a:t>gcov</a:t>
            </a:r>
            <a:r>
              <a:rPr lang="en-US" sz="1400" dirty="0">
                <a:solidFill>
                  <a:srgbClr val="FF0000"/>
                </a:solidFill>
              </a:rPr>
              <a:t> -b </a:t>
            </a:r>
            <a:r>
              <a:rPr lang="en-US" sz="1400" dirty="0" smtClean="0">
                <a:solidFill>
                  <a:srgbClr val="FF0000"/>
                </a:solidFill>
              </a:rPr>
              <a:t>triangle-crown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File </a:t>
            </a:r>
            <a:r>
              <a:rPr lang="en-US" sz="1400" dirty="0" smtClean="0"/>
              <a:t>'triangle-</a:t>
            </a:r>
            <a:r>
              <a:rPr lang="en-US" sz="1400" dirty="0" err="1" smtClean="0"/>
              <a:t>crown.c</a:t>
            </a:r>
            <a:r>
              <a:rPr lang="en-US" sz="1400" dirty="0"/>
              <a:t>'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Lines executed:56.67% of 30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Branches executed:64.10%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Taken at least once:28.21%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Calls executed:50.00% of 10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Creating </a:t>
            </a:r>
            <a:r>
              <a:rPr lang="en-US" sz="1400" dirty="0" smtClean="0"/>
              <a:t>'triangle-</a:t>
            </a:r>
            <a:r>
              <a:rPr lang="en-US" sz="1400" dirty="0" err="1" smtClean="0"/>
              <a:t>crown.c.gcov</a:t>
            </a:r>
            <a:r>
              <a:rPr lang="en-US" sz="1400" dirty="0" smtClean="0"/>
              <a:t>‘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smtClean="0"/>
              <a:t>…</a:t>
            </a:r>
          </a:p>
          <a:p>
            <a:pPr>
              <a:lnSpc>
                <a:spcPct val="60000"/>
              </a:lnSpc>
              <a:buNone/>
            </a:pPr>
            <a:endParaRPr lang="en-US" sz="1400" dirty="0" smtClean="0"/>
          </a:p>
          <a:p>
            <a:pPr>
              <a:lnSpc>
                <a:spcPct val="60000"/>
              </a:lnSpc>
              <a:buFont typeface="Arial" pitchFamily="34" charset="0"/>
              <a:buNone/>
            </a:pPr>
            <a:r>
              <a:rPr lang="en-US" sz="1400" dirty="0" smtClean="0"/>
              <a:t>…$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crown</a:t>
            </a:r>
            <a:r>
              <a:rPr lang="en-US" sz="1400" dirty="0" err="1" smtClean="0">
                <a:solidFill>
                  <a:srgbClr val="FF0000"/>
                </a:solidFill>
              </a:rPr>
              <a:t>_replay</a:t>
            </a:r>
            <a:r>
              <a:rPr lang="en-US" sz="1400" dirty="0" smtClean="0">
                <a:solidFill>
                  <a:srgbClr val="FF0000"/>
                </a:solidFill>
              </a:rPr>
              <a:t> ./triangle-</a:t>
            </a:r>
            <a:r>
              <a:rPr lang="en-US" sz="1400" dirty="0" err="1" smtClean="0">
                <a:solidFill>
                  <a:srgbClr val="FF0000"/>
                </a:solidFill>
              </a:rPr>
              <a:t>crown_replay</a:t>
            </a:r>
            <a:r>
              <a:rPr lang="en-US" sz="1400" dirty="0" smtClean="0">
                <a:solidFill>
                  <a:srgbClr val="FF0000"/>
                </a:solidFill>
              </a:rPr>
              <a:t> -d </a:t>
            </a:r>
            <a:r>
              <a:rPr lang="en-US" sz="1400" dirty="0" err="1" smtClean="0">
                <a:solidFill>
                  <a:srgbClr val="FF0000"/>
                </a:solidFill>
              </a:rPr>
              <a:t>testcases</a:t>
            </a:r>
            <a:r>
              <a:rPr lang="en-US" sz="1400" dirty="0" smtClean="0">
                <a:solidFill>
                  <a:srgbClr val="FF0000"/>
                </a:solidFill>
              </a:rPr>
              <a:t> -s 5 -e 7 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1610612736,536870912,536870912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5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1,2,2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an </a:t>
            </a:r>
            <a:r>
              <a:rPr lang="en-US" sz="1400" dirty="0" err="1"/>
              <a:t>isoscele</a:t>
            </a:r>
            <a:r>
              <a:rPr lang="en-US" sz="1400" dirty="0"/>
              <a:t>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6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a,b,c</a:t>
            </a:r>
            <a:r>
              <a:rPr lang="en-US" sz="1400" dirty="0"/>
              <a:t> = 272629760,1346371584,809500672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This triangle is not a triangle.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Iteration 7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-------------------------</a:t>
            </a:r>
            <a:endParaRPr lang="en-US" sz="1400" dirty="0" smtClean="0"/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… </a:t>
            </a:r>
            <a:r>
              <a:rPr lang="en-US" sz="1400" dirty="0" smtClean="0"/>
              <a:t>$ </a:t>
            </a:r>
            <a:r>
              <a:rPr lang="en-US" sz="1400" dirty="0" err="1" smtClean="0">
                <a:solidFill>
                  <a:srgbClr val="FF0000"/>
                </a:solidFill>
              </a:rPr>
              <a:t>gcov</a:t>
            </a:r>
            <a:r>
              <a:rPr lang="en-US" sz="1400" dirty="0" smtClean="0">
                <a:solidFill>
                  <a:srgbClr val="FF0000"/>
                </a:solidFill>
              </a:rPr>
              <a:t> –b triangle-crown 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 err="1"/>
              <a:t>ile</a:t>
            </a:r>
            <a:r>
              <a:rPr lang="en-US" sz="1400" dirty="0"/>
              <a:t> 'triangle-</a:t>
            </a:r>
            <a:r>
              <a:rPr lang="en-US" sz="1400" dirty="0" err="1"/>
              <a:t>crown.c</a:t>
            </a:r>
            <a:r>
              <a:rPr lang="en-US" sz="1400" dirty="0"/>
              <a:t>'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Lines executed:76.67% of 30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Branches executed:84.62%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Taken at least once:53.85% of 39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Calls executed:50.00% of 10</a:t>
            </a:r>
          </a:p>
          <a:p>
            <a:pPr>
              <a:lnSpc>
                <a:spcPct val="60000"/>
              </a:lnSpc>
              <a:buNone/>
            </a:pPr>
            <a:r>
              <a:rPr lang="en-US" sz="1400" dirty="0"/>
              <a:t>Creating 'triangle-</a:t>
            </a:r>
            <a:r>
              <a:rPr lang="en-US" sz="1400" dirty="0" err="1"/>
              <a:t>crown.c.gcov</a:t>
            </a:r>
            <a:r>
              <a:rPr lang="en-US" sz="1400" dirty="0"/>
              <a:t>'</a:t>
            </a:r>
            <a:endParaRPr lang="en-US" sz="1400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42844" y="3573016"/>
            <a:ext cx="4069116" cy="28563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crownc</a:t>
            </a:r>
            <a:r>
              <a:rPr lang="en-US" altLang="ko-KR" sz="1600" dirty="0" smtClean="0"/>
              <a:t> generates 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&lt;target&gt;_replay </a:t>
            </a:r>
            <a:r>
              <a:rPr lang="en-US" altLang="ko-KR" sz="1600" dirty="0" smtClean="0"/>
              <a:t>which is an original target program (i.e., conditional </a:t>
            </a:r>
            <a:r>
              <a:rPr lang="en-US" altLang="ko-KR" sz="1600" dirty="0" err="1" smtClean="0"/>
              <a:t>stmts</a:t>
            </a:r>
            <a:r>
              <a:rPr lang="en-US" altLang="ko-KR" sz="1600" dirty="0" smtClean="0"/>
              <a:t> </a:t>
            </a:r>
            <a:r>
              <a:rPr lang="en-US" altLang="ko-KR" sz="1600" i="1" dirty="0" smtClean="0"/>
              <a:t>not</a:t>
            </a:r>
            <a:r>
              <a:rPr lang="en-US" altLang="ko-KR" sz="1600" dirty="0" smtClean="0"/>
              <a:t> transformed, symbolic execution </a:t>
            </a:r>
            <a:r>
              <a:rPr lang="en-US" altLang="ko-KR" sz="1600" i="1" dirty="0" smtClean="0"/>
              <a:t>not </a:t>
            </a:r>
            <a:r>
              <a:rPr lang="en-US" altLang="ko-KR" sz="1600" dirty="0" smtClean="0"/>
              <a:t>extracted) that can read TCs generated by CROWN</a:t>
            </a:r>
          </a:p>
          <a:p>
            <a:pPr lvl="1"/>
            <a:r>
              <a:rPr lang="en-US" altLang="ko-KR" sz="1400" dirty="0" smtClean="0"/>
              <a:t>Ex&gt; </a:t>
            </a:r>
            <a:r>
              <a:rPr lang="en-US" altLang="ko-K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triangle_replay</a:t>
            </a:r>
            <a:endParaRPr lang="en-US" altLang="ko-K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&lt;target&gt;_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replay </a:t>
            </a:r>
            <a:r>
              <a:rPr lang="en-US" altLang="ko-KR" sz="1600" dirty="0" smtClean="0">
                <a:cs typeface="Calibri" panose="020F0502020204030204" pitchFamily="34" charset="0"/>
              </a:rPr>
              <a:t>reads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“input” </a:t>
            </a:r>
            <a:r>
              <a:rPr lang="en-US" altLang="ko-KR" sz="1600" dirty="0" smtClean="0">
                <a:cs typeface="Calibri" panose="020F0502020204030204" pitchFamily="34" charset="0"/>
              </a:rPr>
              <a:t>file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1600" dirty="0" smtClean="0">
                <a:cs typeface="Calibri" panose="020F0502020204030204" pitchFamily="34" charset="0"/>
              </a:rPr>
              <a:t>in the same directory to replay  </a:t>
            </a:r>
          </a:p>
          <a:p>
            <a:r>
              <a:rPr lang="en-US" altLang="ko-K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crown_replay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replays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&lt;target&gt;_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replay </a:t>
            </a:r>
            <a:r>
              <a:rPr lang="en-US" altLang="ko-KR" sz="1600" dirty="0" smtClean="0"/>
              <a:t>to measure branch coverage of the original target program with TCs in &lt;DIR&gt; generated by CROWN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599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CROWN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CROWN is a </a:t>
            </a:r>
            <a:r>
              <a:rPr lang="en-US" altLang="ko-KR" sz="2800" dirty="0" err="1" smtClean="0"/>
              <a:t>concolic</a:t>
            </a:r>
            <a:r>
              <a:rPr lang="en-US" altLang="ko-KR" sz="2800" dirty="0" smtClean="0"/>
              <a:t> testing tool for C programs</a:t>
            </a:r>
          </a:p>
          <a:p>
            <a:pPr lvl="1"/>
            <a:r>
              <a:rPr lang="en-US" altLang="ko-KR" sz="2400" dirty="0" smtClean="0"/>
              <a:t>Generate test inputs automatically</a:t>
            </a:r>
          </a:p>
          <a:p>
            <a:pPr lvl="1"/>
            <a:r>
              <a:rPr lang="en-US" altLang="ko-KR" sz="2400" dirty="0" smtClean="0"/>
              <a:t>Execute target under test on generated test inputs</a:t>
            </a:r>
          </a:p>
          <a:p>
            <a:pPr lvl="1"/>
            <a:r>
              <a:rPr lang="en-US" altLang="ko-KR" sz="2400" dirty="0" smtClean="0"/>
              <a:t>Explore all possible execution paths of a target systematically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CROWN is a open-source extension of CREST </a:t>
            </a:r>
          </a:p>
          <a:p>
            <a:pPr lvl="1"/>
            <a:r>
              <a:rPr lang="en-US" altLang="ko-KR" sz="2400" dirty="0" smtClean="0"/>
              <a:t>mainly written in C++</a:t>
            </a:r>
          </a:p>
          <a:p>
            <a:pPr lvl="2"/>
            <a:r>
              <a:rPr lang="en-US" altLang="ko-KR" sz="1800" dirty="0" smtClean="0"/>
              <a:t>CROWN’s instrumentation is implemented as a module of CIL (C </a:t>
            </a:r>
            <a:r>
              <a:rPr lang="en-US" altLang="ko-KR" sz="1800" dirty="0" err="1" smtClean="0"/>
              <a:t>Intermetiate</a:t>
            </a:r>
            <a:r>
              <a:rPr lang="en-US" altLang="ko-KR" sz="1800" dirty="0" smtClean="0"/>
              <a:t> Language) written in </a:t>
            </a:r>
            <a:r>
              <a:rPr lang="en-US" altLang="ko-KR" sz="1800" dirty="0" err="1" smtClean="0"/>
              <a:t>Ocaml</a:t>
            </a:r>
            <a:endParaRPr lang="en-US" altLang="ko-KR" sz="1800" smtClean="0"/>
          </a:p>
          <a:p>
            <a:pPr lvl="2"/>
            <a:endParaRPr lang="en-US" altLang="ko-KR" sz="1800" dirty="0" smtClean="0"/>
          </a:p>
          <a:p>
            <a:r>
              <a:rPr lang="en-US" altLang="ko-KR" sz="2800" dirty="0"/>
              <a:t>https://github.com/swtv-kaist/CROWN/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530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 of CROWN code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7092280" y="6453336"/>
            <a:ext cx="1357322" cy="365125"/>
          </a:xfrm>
        </p:spPr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SWTV Group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71406" y="1071546"/>
            <a:ext cx="1714512" cy="747697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 source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2285984" y="2060848"/>
            <a:ext cx="1682436" cy="76475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Instrumented</a:t>
            </a:r>
          </a:p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 code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5984" y="1214422"/>
            <a:ext cx="928694" cy="5000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CIL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857356" y="1343048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2954385" y="1808535"/>
            <a:ext cx="35719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덧셈 기호 12"/>
          <p:cNvSpPr/>
          <p:nvPr/>
        </p:nvSpPr>
        <p:spPr>
          <a:xfrm>
            <a:off x="4039858" y="2267182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12154" y="5816664"/>
            <a:ext cx="1071570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SMT Solver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369607" y="5816664"/>
            <a:ext cx="1397381" cy="57150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prstClr val="white"/>
                </a:solidFill>
                <a:latin typeface="Calibri" pitchFamily="34" charset="0"/>
              </a:rPr>
              <a:t>run_CROWN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0800000">
            <a:off x="2298038" y="5816664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298038" y="6102416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135729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cil/src/ext/CROWNInstrument.ml</a:t>
            </a:r>
            <a:endParaRPr lang="ko-KR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1844824"/>
            <a:ext cx="307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src/libCROWN/CROWN.cc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/base/symbolic_interpreter.cc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468486" y="2132286"/>
            <a:ext cx="1687690" cy="63729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CROWN </a:t>
            </a:r>
            <a:r>
              <a:rPr lang="en-US" altLang="ko-KR" dirty="0" err="1" smtClean="0">
                <a:solidFill>
                  <a:prstClr val="white"/>
                </a:solidFill>
                <a:latin typeface="Calibri" pitchFamily="34" charset="0"/>
              </a:rPr>
              <a:t>SymEx</a:t>
            </a:r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 library</a:t>
            </a:r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8368" y="5241857"/>
            <a:ext cx="307180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src/run_CROWN/run_CROWN.cc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src/run_CROWN/concolic_search.cc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/base/yices_solver.cc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/base/symbolic_execution.cc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/base/symbolic_expression.cc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/base/symbolic_path.cc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/base/symbolic_predicate.cc</a:t>
            </a:r>
          </a:p>
          <a:p>
            <a:pPr>
              <a:lnSpc>
                <a:spcPct val="90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src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/base/basic_types.cc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2064" y="5309404"/>
            <a:ext cx="129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Next symbolic path formula </a:t>
            </a:r>
            <a:r>
              <a:rPr lang="el-GR" altLang="ko-KR" sz="1400" dirty="0" smtClean="0">
                <a:latin typeface="Calibri"/>
              </a:rPr>
              <a:t>ψ</a:t>
            </a:r>
            <a:r>
              <a:rPr lang="en-US" altLang="ko-KR" sz="1400" dirty="0" smtClean="0">
                <a:latin typeface="Calibri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4072" y="63167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next input (i.e. solution of </a:t>
            </a:r>
            <a:r>
              <a:rPr lang="el-GR" altLang="ko-KR" sz="1400" dirty="0" smtClean="0">
                <a:latin typeface="Calibri"/>
              </a:rPr>
              <a:t>ψ</a:t>
            </a:r>
            <a:r>
              <a:rPr lang="en-US" altLang="ko-KR" sz="1400" dirty="0" smtClean="0">
                <a:latin typeface="Calibri"/>
              </a:rPr>
              <a:t>)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71406" y="3286124"/>
            <a:ext cx="1214446" cy="2000264"/>
            <a:chOff x="71406" y="3286124"/>
            <a:chExt cx="1214446" cy="2000264"/>
          </a:xfrm>
        </p:grpSpPr>
        <p:sp>
          <p:nvSpPr>
            <p:cNvPr id="27" name="가로로 말린 두루마리 모양 26"/>
            <p:cNvSpPr/>
            <p:nvPr/>
          </p:nvSpPr>
          <p:spPr>
            <a:xfrm>
              <a:off x="214282" y="3571876"/>
              <a:ext cx="857256" cy="571504"/>
            </a:xfrm>
            <a:prstGeom prst="horizontalScrol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Target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program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14282" y="4175849"/>
              <a:ext cx="857256" cy="46759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External</a:t>
              </a:r>
            </a:p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tool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14282" y="4727871"/>
              <a:ext cx="857256" cy="41563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prstClr val="white"/>
                  </a:solidFill>
                  <a:latin typeface="Calibri" pitchFamily="34" charset="0"/>
                </a:rPr>
                <a:t>CROWN</a:t>
              </a:r>
              <a:endParaRPr lang="ko-KR" altLang="en-US" sz="1400" dirty="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282" y="3286124"/>
              <a:ext cx="9286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prstClr val="black"/>
                  </a:solidFill>
                  <a:latin typeface="Calibri" pitchFamily="34" charset="0"/>
                </a:rPr>
                <a:t>Legend</a:t>
              </a:r>
              <a:endParaRPr lang="ko-KR" altLang="en-US" sz="2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06" y="3286124"/>
              <a:ext cx="1214446" cy="2000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32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3568" y="6597352"/>
            <a:ext cx="900090" cy="365125"/>
          </a:xfrm>
        </p:spPr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214678" y="1214422"/>
            <a:ext cx="571504" cy="5000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EXT</a:t>
            </a:r>
          </a:p>
        </p:txBody>
      </p:sp>
      <p:sp>
        <p:nvSpPr>
          <p:cNvPr id="33" name="가로로 말린 두루마리 모양 32"/>
          <p:cNvSpPr/>
          <p:nvPr/>
        </p:nvSpPr>
        <p:spPr>
          <a:xfrm>
            <a:off x="3347864" y="3127194"/>
            <a:ext cx="1682436" cy="76475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Inst. binary</a:t>
            </a:r>
            <a:r>
              <a:rPr lang="ko-KR" altLang="en-US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altLang="ko-KR" dirty="0" smtClean="0">
                <a:solidFill>
                  <a:prstClr val="white"/>
                </a:solidFill>
                <a:latin typeface="Calibri" pitchFamily="34" charset="0"/>
              </a:rPr>
              <a:t>program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30962" y="3122366"/>
            <a:ext cx="2533125" cy="202114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덧셈 기호 34"/>
          <p:cNvSpPr/>
          <p:nvPr/>
        </p:nvSpPr>
        <p:spPr>
          <a:xfrm>
            <a:off x="4358826" y="3861048"/>
            <a:ext cx="357190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923928" y="4303747"/>
            <a:ext cx="1252222" cy="482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 rot="5400000">
            <a:off x="4062077" y="2858804"/>
            <a:ext cx="341438" cy="329703"/>
          </a:xfrm>
          <a:prstGeom prst="rightArrow">
            <a:avLst>
              <a:gd name="adj1" fmla="val 50000"/>
              <a:gd name="adj2" fmla="val 4762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7" name="오른쪽 화살표 36"/>
          <p:cNvSpPr/>
          <p:nvPr/>
        </p:nvSpPr>
        <p:spPr>
          <a:xfrm rot="16200000">
            <a:off x="4113516" y="5082905"/>
            <a:ext cx="857256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8" name="오른쪽 화살표 37"/>
          <p:cNvSpPr/>
          <p:nvPr/>
        </p:nvSpPr>
        <p:spPr>
          <a:xfrm rot="5400000">
            <a:off x="2796101" y="4653536"/>
            <a:ext cx="1866279" cy="2567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4005064"/>
            <a:ext cx="86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prstClr val="black"/>
                </a:solidFill>
                <a:latin typeface="Calibri" pitchFamily="34" charset="0"/>
              </a:rPr>
              <a:t>SymEx</a:t>
            </a: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b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path </a:t>
            </a:r>
            <a:b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altLang="ko-KR" sz="1400" dirty="0" smtClean="0">
                <a:solidFill>
                  <a:prstClr val="black"/>
                </a:solidFill>
                <a:latin typeface="Calibri" pitchFamily="34" charset="0"/>
              </a:rPr>
              <a:t>formula </a:t>
            </a:r>
          </a:p>
          <a:p>
            <a:pPr algn="ctr"/>
            <a:r>
              <a:rPr lang="el-GR" altLang="ko-KR" sz="1400" dirty="0" smtClean="0"/>
              <a:t>φ</a:t>
            </a:r>
            <a:r>
              <a:rPr lang="en-US" altLang="ko-KR" sz="1400" dirty="0" smtClean="0">
                <a:latin typeface="Calibri"/>
              </a:rPr>
              <a:t> </a:t>
            </a:r>
            <a:endParaRPr lang="ko-KR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2702" y="3789040"/>
            <a:ext cx="897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Forked </a:t>
            </a:r>
            <a:b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b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 Main Tasks of Human Engineers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435280" cy="500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1. Adding proper assert() statements </a:t>
            </a:r>
          </a:p>
          <a:p>
            <a:pPr lvl="1"/>
            <a:r>
              <a:rPr lang="en-US" altLang="ko-KR" dirty="0" smtClean="0"/>
              <a:t>W/o assert(), no test results obtained</a:t>
            </a:r>
          </a:p>
          <a:p>
            <a:pPr marL="0" indent="0">
              <a:buNone/>
            </a:pPr>
            <a:r>
              <a:rPr lang="en-US" altLang="ko-KR" dirty="0" smtClean="0"/>
              <a:t>2. Selection of </a:t>
            </a:r>
            <a:r>
              <a:rPr lang="en-US" altLang="ko-KR" dirty="0" smtClean="0">
                <a:solidFill>
                  <a:srgbClr val="FF0000"/>
                </a:solidFill>
              </a:rPr>
              <a:t>symbolic variables </a:t>
            </a:r>
            <a:r>
              <a:rPr lang="en-US" altLang="ko-KR" dirty="0" smtClean="0"/>
              <a:t>in a target program</a:t>
            </a:r>
          </a:p>
          <a:p>
            <a:pPr lvl="1"/>
            <a:r>
              <a:rPr lang="en-US" altLang="ko-KR" dirty="0" smtClean="0"/>
              <a:t>Identify which parts of a target program are most important</a:t>
            </a:r>
          </a:p>
          <a:p>
            <a:pPr marL="0" indent="0">
              <a:buNone/>
            </a:pPr>
            <a:r>
              <a:rPr lang="en-US" altLang="ko-KR" dirty="0" smtClean="0"/>
              <a:t>3. Construction of </a:t>
            </a:r>
            <a:r>
              <a:rPr lang="en-US" altLang="ko-KR" dirty="0" smtClean="0">
                <a:solidFill>
                  <a:srgbClr val="FF0000"/>
                </a:solidFill>
              </a:rPr>
              <a:t>symbolic external environment</a:t>
            </a:r>
          </a:p>
          <a:p>
            <a:pPr lvl="1"/>
            <a:r>
              <a:rPr lang="en-US" altLang="ko-KR" dirty="0" smtClean="0"/>
              <a:t>To detect real bugs  </a:t>
            </a:r>
          </a:p>
          <a:p>
            <a:pPr marL="0" indent="0">
              <a:buNone/>
            </a:pPr>
            <a:r>
              <a:rPr lang="en-US" altLang="ko-KR" dirty="0" smtClean="0"/>
              <a:t>4. Performance tuning and debugging</a:t>
            </a:r>
          </a:p>
          <a:p>
            <a:pPr lvl="1"/>
            <a:r>
              <a:rPr lang="en-US" altLang="ko-KR" dirty="0" smtClean="0"/>
              <a:t>To obtain better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results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Symbolic Data-types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#define </a:t>
            </a:r>
            <a:r>
              <a:rPr lang="en-US" sz="2800" dirty="0" err="1" smtClean="0"/>
              <a:t>SYM_unsigned_char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CrownUChar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_unsigned_short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CrownUShort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_unsigned_int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CrownUInt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_char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CrownChar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_short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CrownShort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_int</a:t>
            </a:r>
            <a:r>
              <a:rPr lang="en-US" sz="2800" dirty="0" smtClean="0"/>
              <a:t>(x) __</a:t>
            </a:r>
            <a:r>
              <a:rPr lang="en-US" sz="2800" dirty="0" err="1" smtClean="0"/>
              <a:t>CrownInt</a:t>
            </a:r>
            <a:r>
              <a:rPr lang="en-US" sz="2800" dirty="0" smtClean="0"/>
              <a:t>(&amp;x)</a:t>
            </a:r>
          </a:p>
          <a:p>
            <a:r>
              <a:rPr lang="en-US" sz="2800" dirty="0" smtClean="0"/>
              <a:t>#define </a:t>
            </a:r>
            <a:r>
              <a:rPr lang="en-US" altLang="ko-KR" sz="2800" dirty="0" err="1"/>
              <a:t>SYM</a:t>
            </a:r>
            <a:r>
              <a:rPr lang="en-US" sz="2800" dirty="0" err="1" smtClean="0"/>
              <a:t>_float</a:t>
            </a:r>
            <a:r>
              <a:rPr lang="en-US" sz="2800" dirty="0" smtClean="0"/>
              <a:t>(x) </a:t>
            </a:r>
            <a:r>
              <a:rPr lang="en-US" altLang="ko-KR" sz="2800" dirty="0" smtClean="0"/>
              <a:t>__</a:t>
            </a:r>
            <a:r>
              <a:rPr lang="en-US" altLang="ko-KR" sz="2800" dirty="0" err="1" smtClean="0"/>
              <a:t>CrownFloat</a:t>
            </a:r>
            <a:r>
              <a:rPr lang="en-US" altLang="ko-KR" sz="2800" dirty="0" smtClean="0"/>
              <a:t>(&amp;</a:t>
            </a:r>
            <a:r>
              <a:rPr lang="en-US" altLang="ko-KR" sz="2800" dirty="0"/>
              <a:t>x</a:t>
            </a:r>
            <a:r>
              <a:rPr lang="en-US" altLang="ko-KR" sz="2800" dirty="0" smtClean="0"/>
              <a:t>)</a:t>
            </a:r>
          </a:p>
          <a:p>
            <a:r>
              <a:rPr lang="en-US" altLang="ko-KR" sz="2800" dirty="0"/>
              <a:t>#define </a:t>
            </a:r>
            <a:r>
              <a:rPr lang="en-US" altLang="ko-KR" sz="2800" dirty="0" err="1"/>
              <a:t>SYM_double</a:t>
            </a:r>
            <a:r>
              <a:rPr lang="en-US" altLang="ko-KR" sz="2800" dirty="0"/>
              <a:t>(x) </a:t>
            </a:r>
            <a:r>
              <a:rPr lang="en-US" altLang="ko-KR" sz="2800" dirty="0" smtClean="0"/>
              <a:t>__</a:t>
            </a:r>
            <a:r>
              <a:rPr lang="en-US" altLang="ko-KR" sz="2800" dirty="0" err="1" smtClean="0"/>
              <a:t>CrownDouble</a:t>
            </a:r>
            <a:r>
              <a:rPr lang="en-US" altLang="ko-KR" sz="2800" dirty="0" smtClean="0"/>
              <a:t>(&amp;</a:t>
            </a:r>
            <a:r>
              <a:rPr lang="en-US" altLang="ko-KR" sz="2800" dirty="0"/>
              <a:t>x)</a:t>
            </a:r>
          </a:p>
          <a:p>
            <a:endParaRPr lang="en-US" altLang="ko-KR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Variable w/ Initial Value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SYM_unsigned_char</a:t>
            </a:r>
            <a:r>
              <a:rPr lang="en-US" sz="2800" b="1" dirty="0" err="1" smtClean="0">
                <a:solidFill>
                  <a:srgbClr val="FF0000"/>
                </a:solidFill>
              </a:rPr>
              <a:t>_init</a:t>
            </a:r>
            <a:r>
              <a:rPr lang="en-US" sz="2800" dirty="0" smtClean="0"/>
              <a:t> (x, </a:t>
            </a:r>
            <a:r>
              <a:rPr lang="en-US" sz="28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/>
              <a:t>)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_unsigned_short_init</a:t>
            </a:r>
            <a:r>
              <a:rPr lang="en-US" sz="2800" dirty="0" smtClean="0"/>
              <a:t>(x, 7) 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_unsigned_int</a:t>
            </a:r>
            <a:r>
              <a:rPr lang="en-US" sz="2800" dirty="0" smtClean="0"/>
              <a:t>(x, 7) 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_char_init</a:t>
            </a:r>
            <a:r>
              <a:rPr lang="en-US" sz="2800" dirty="0" smtClean="0"/>
              <a:t>(x, 7) 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_short</a:t>
            </a:r>
            <a:r>
              <a:rPr lang="en-US" sz="2800" dirty="0" smtClean="0"/>
              <a:t>(x, 7) 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_int</a:t>
            </a:r>
            <a:r>
              <a:rPr lang="en-US" sz="2800" dirty="0" smtClean="0"/>
              <a:t>(x, 7) </a:t>
            </a:r>
          </a:p>
          <a:p>
            <a:r>
              <a:rPr lang="en-US" altLang="ko-KR" sz="2800" dirty="0" err="1" smtClean="0"/>
              <a:t>SYM</a:t>
            </a:r>
            <a:r>
              <a:rPr lang="en-US" sz="2800" dirty="0" err="1" smtClean="0"/>
              <a:t>_float</a:t>
            </a:r>
            <a:r>
              <a:rPr lang="en-US" sz="2800" dirty="0" smtClean="0"/>
              <a:t>(x, 7.0) </a:t>
            </a:r>
            <a:endParaRPr lang="en-US" altLang="ko-KR" sz="2800" dirty="0" smtClean="0"/>
          </a:p>
          <a:p>
            <a:r>
              <a:rPr lang="en-US" altLang="ko-KR" sz="2800" dirty="0" err="1" smtClean="0"/>
              <a:t>SYM_double</a:t>
            </a:r>
            <a:r>
              <a:rPr lang="en-US" altLang="ko-KR" sz="2800" dirty="0" smtClean="0"/>
              <a:t>(x, 7.0) 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4475000" y="2420888"/>
            <a:ext cx="441712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crown.h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ko-K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endParaRPr lang="en-US" altLang="ko-K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SYM_int_init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(x, 7);</a:t>
            </a:r>
            <a:endParaRPr lang="en-US" altLang="ko-K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("x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=%d\n", x);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( x &gt; 10) </a:t>
            </a:r>
          </a:p>
          <a:p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x&gt;10\n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US" altLang="ko-KR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 </a:t>
            </a:r>
          </a:p>
          <a:p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("x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altLang="ko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10\n");</a:t>
            </a:r>
          </a:p>
          <a:p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9633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Assumption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Moonzoo Kim SWTV Group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06208" y="1124744"/>
            <a:ext cx="8858280" cy="5214974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You can describe symbolic assumption using 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 smtClean="0"/>
              <a:t>exp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altLang="ko-KR" dirty="0" err="1" smtClean="0"/>
              <a:t>exp</a:t>
            </a:r>
            <a:r>
              <a:rPr lang="en-US" altLang="ko-KR" dirty="0" smtClean="0"/>
              <a:t> is </a:t>
            </a:r>
            <a:r>
              <a:rPr lang="en-US" altLang="ko-KR" b="1" dirty="0" smtClean="0"/>
              <a:t>guaranteed to be true </a:t>
            </a:r>
            <a:r>
              <a:rPr lang="en-US" altLang="ko-KR" dirty="0" smtClean="0"/>
              <a:t>right after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/>
              <a:t>exp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similar to 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ko-K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CPROVER_assume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ko-KR" dirty="0" err="1" smtClean="0"/>
              <a:t>exp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ko-KR" dirty="0" smtClean="0">
                <a:cs typeface="Calibri" panose="020F0502020204030204" pitchFamily="34" charset="0"/>
              </a:rPr>
              <a:t>in CBMC</a:t>
            </a:r>
          </a:p>
          <a:p>
            <a:r>
              <a:rPr lang="en-US" altLang="ko-KR" dirty="0" smtClean="0">
                <a:cs typeface="Calibri" panose="020F0502020204030204" pitchFamily="34" charset="0"/>
              </a:rPr>
              <a:t>Ex.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crown.h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ko-K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altLang="ko-K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main()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SYM_int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SYM_assume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x + y &gt;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("x=%d, y=%d\n", x, 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assert( x + y &gt;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ko-K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2400" dirty="0" smtClean="0">
              <a:cs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208" y="3212976"/>
            <a:ext cx="4465792" cy="3279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38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995936" y="44624"/>
            <a:ext cx="5071860" cy="6741962"/>
            <a:chOff x="4000496" y="13336"/>
            <a:chExt cx="5067300" cy="6773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latin typeface="Calibri" pitchFamily="34" charset="0"/>
                </a:rPr>
                <a:t>nd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  <a:r>
                <a:rPr lang="en-US" altLang="ko-KR" dirty="0" err="1" smtClean="0">
                  <a:latin typeface="Calibri" pitchFamily="34" charset="0"/>
                </a:rPr>
                <a:t>ed</a:t>
              </a:r>
              <a:r>
                <a:rPr lang="en-US" altLang="ko-KR" dirty="0" smtClean="0"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107504" y="116632"/>
            <a:ext cx="3563888" cy="6286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1300" dirty="0"/>
              <a:t>#include &lt;</a:t>
            </a:r>
            <a:r>
              <a:rPr lang="en-US" sz="1300" dirty="0" err="1"/>
              <a:t>stdlib.h</a:t>
            </a:r>
            <a:r>
              <a:rPr lang="en-US" sz="1300" dirty="0"/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#include &lt;</a:t>
            </a:r>
            <a:r>
              <a:rPr lang="en-US" sz="1300" dirty="0" err="1"/>
              <a:t>stdio.h</a:t>
            </a:r>
            <a:r>
              <a:rPr lang="en-US" sz="1300" dirty="0"/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#include &lt;</a:t>
            </a:r>
            <a:r>
              <a:rPr lang="en-US" sz="1300" dirty="0" err="1"/>
              <a:t>string.h</a:t>
            </a:r>
            <a:r>
              <a:rPr lang="en-US" sz="1300" dirty="0"/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>
                <a:solidFill>
                  <a:srgbClr val="FF0000"/>
                </a:solidFill>
              </a:rPr>
              <a:t>#include &lt;</a:t>
            </a:r>
            <a:r>
              <a:rPr lang="en-US" sz="1300" dirty="0" err="1">
                <a:solidFill>
                  <a:srgbClr val="FF0000"/>
                </a:solidFill>
              </a:rPr>
              <a:t>crown.h</a:t>
            </a:r>
            <a:r>
              <a:rPr lang="en-US" sz="1300" dirty="0">
                <a:solidFill>
                  <a:srgbClr val="FF0000"/>
                </a:solidFill>
              </a:rPr>
              <a:t>&gt;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 err="1"/>
              <a:t>int</a:t>
            </a:r>
            <a:r>
              <a:rPr lang="en-US" sz="1300" dirty="0"/>
              <a:t>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int</a:t>
            </a:r>
            <a:r>
              <a:rPr lang="en-US" sz="1300" dirty="0"/>
              <a:t> </a:t>
            </a:r>
            <a:r>
              <a:rPr lang="en-US" sz="1300" dirty="0" err="1"/>
              <a:t>a,b,c</a:t>
            </a:r>
            <a:r>
              <a:rPr lang="en-US" sz="1300" dirty="0"/>
              <a:t>, match=0;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>
                <a:solidFill>
                  <a:srgbClr val="FF0000"/>
                </a:solidFill>
              </a:rPr>
              <a:t>    </a:t>
            </a:r>
            <a:r>
              <a:rPr lang="en-US" sz="1300" dirty="0" err="1">
                <a:solidFill>
                  <a:srgbClr val="FF0000"/>
                </a:solidFill>
              </a:rPr>
              <a:t>SYM_int</a:t>
            </a:r>
            <a:r>
              <a:rPr lang="en-US" sz="1300" dirty="0">
                <a:solidFill>
                  <a:srgbClr val="FF0000"/>
                </a:solidFill>
              </a:rPr>
              <a:t>(a); </a:t>
            </a:r>
            <a:r>
              <a:rPr lang="en-US" sz="1300" dirty="0" err="1">
                <a:solidFill>
                  <a:srgbClr val="FF0000"/>
                </a:solidFill>
              </a:rPr>
              <a:t>SYM_int</a:t>
            </a:r>
            <a:r>
              <a:rPr lang="en-US" sz="1300" dirty="0">
                <a:solidFill>
                  <a:srgbClr val="FF0000"/>
                </a:solidFill>
              </a:rPr>
              <a:t>(b); </a:t>
            </a:r>
            <a:r>
              <a:rPr lang="en-US" sz="1300" dirty="0" err="1">
                <a:solidFill>
                  <a:srgbClr val="FF0000"/>
                </a:solidFill>
              </a:rPr>
              <a:t>SYM_int</a:t>
            </a:r>
            <a:r>
              <a:rPr lang="en-US" sz="1300" dirty="0">
                <a:solidFill>
                  <a:srgbClr val="FF0000"/>
                </a:solidFill>
              </a:rPr>
              <a:t>(c);</a:t>
            </a:r>
          </a:p>
          <a:p>
            <a:pPr>
              <a:lnSpc>
                <a:spcPct val="80000"/>
              </a:lnSpc>
              <a:buNone/>
            </a:pPr>
            <a:endParaRPr lang="en-US" sz="1300" dirty="0"/>
          </a:p>
          <a:p>
            <a:pPr>
              <a:lnSpc>
                <a:spcPct val="80000"/>
              </a:lnSpc>
              <a:buNone/>
            </a:pPr>
            <a:r>
              <a:rPr lang="en-US" sz="1300" dirty="0" smtClean="0"/>
              <a:t>/*</a:t>
            </a:r>
            <a:r>
              <a:rPr lang="en-US" sz="1300" dirty="0" err="1" smtClean="0"/>
              <a:t>printf</a:t>
            </a:r>
            <a:r>
              <a:rPr lang="en-US" sz="1300" dirty="0"/>
              <a:t>("Please type 3 integers:\n");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scanf</a:t>
            </a:r>
            <a:r>
              <a:rPr lang="en-US" sz="1300" dirty="0"/>
              <a:t>("%d", &amp;a);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scanf</a:t>
            </a:r>
            <a:r>
              <a:rPr lang="en-US" sz="1300" dirty="0"/>
              <a:t>("%d", &amp;b);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scanf</a:t>
            </a:r>
            <a:r>
              <a:rPr lang="en-US" sz="1300" dirty="0"/>
              <a:t>("%d", &amp;c);  */</a:t>
            </a:r>
          </a:p>
          <a:p>
            <a:pPr>
              <a:lnSpc>
                <a:spcPct val="80000"/>
              </a:lnSpc>
              <a:buNone/>
            </a:pPr>
            <a:endParaRPr lang="en-US" sz="1300" dirty="0"/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//filtering out invalid inputs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>
                <a:solidFill>
                  <a:srgbClr val="FF0000"/>
                </a:solidFill>
              </a:rPr>
              <a:t>    </a:t>
            </a:r>
            <a:r>
              <a:rPr lang="en-US" sz="1300" dirty="0" err="1">
                <a:solidFill>
                  <a:srgbClr val="FF0000"/>
                </a:solidFill>
              </a:rPr>
              <a:t>SYM_assume</a:t>
            </a:r>
            <a:r>
              <a:rPr lang="en-US" sz="1300" dirty="0">
                <a:solidFill>
                  <a:srgbClr val="FF0000"/>
                </a:solidFill>
              </a:rPr>
              <a:t>(a&gt;0 &amp;&amp; b&gt;0 &amp;&amp; c&gt;0);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printf</a:t>
            </a:r>
            <a:r>
              <a:rPr lang="en-US" sz="1300" dirty="0"/>
              <a:t>("</a:t>
            </a:r>
            <a:r>
              <a:rPr lang="en-US" sz="1300" dirty="0" err="1"/>
              <a:t>a,b,c</a:t>
            </a:r>
            <a:r>
              <a:rPr lang="en-US" sz="1300" dirty="0"/>
              <a:t> = %</a:t>
            </a:r>
            <a:r>
              <a:rPr lang="en-US" sz="1300" dirty="0" err="1"/>
              <a:t>d,%d,%d</a:t>
            </a:r>
            <a:r>
              <a:rPr lang="en-US" sz="1300" dirty="0"/>
              <a:t>\n",</a:t>
            </a:r>
            <a:r>
              <a:rPr lang="en-US" sz="1300" dirty="0" err="1"/>
              <a:t>a,b,c</a:t>
            </a:r>
            <a:r>
              <a:rPr lang="en-US" sz="1300" dirty="0"/>
              <a:t>);</a:t>
            </a:r>
          </a:p>
          <a:p>
            <a:pPr>
              <a:lnSpc>
                <a:spcPct val="80000"/>
              </a:lnSpc>
              <a:buNone/>
            </a:pPr>
            <a:endParaRPr lang="en-US" sz="1300" dirty="0"/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//0: Equilateral, 1:Isosceles,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 smtClean="0"/>
              <a:t>    </a:t>
            </a:r>
            <a:r>
              <a:rPr lang="en-US" sz="1300" dirty="0"/>
              <a:t>// 2: Not a </a:t>
            </a:r>
            <a:r>
              <a:rPr lang="en-US" sz="1300" dirty="0" smtClean="0"/>
              <a:t>triangle</a:t>
            </a:r>
            <a:r>
              <a:rPr lang="en-US" sz="1300" dirty="0"/>
              <a:t>, 3:Scalene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int</a:t>
            </a:r>
            <a:r>
              <a:rPr lang="en-US" sz="1300" dirty="0"/>
              <a:t> result=-1;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if(a==b) match=match+1;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if(a==c) match=match+2;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if(b==c) match=match+3;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if(match==0)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if( </a:t>
            </a:r>
            <a:r>
              <a:rPr lang="en-US" sz="1300" dirty="0" err="1"/>
              <a:t>a+b</a:t>
            </a:r>
            <a:r>
              <a:rPr lang="en-US" sz="1300" dirty="0"/>
              <a:t> &lt;= c)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else if( </a:t>
            </a:r>
            <a:r>
              <a:rPr lang="en-US" sz="1300" dirty="0" err="1"/>
              <a:t>b+c</a:t>
            </a:r>
            <a:r>
              <a:rPr lang="en-US" sz="1300" dirty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else if(</a:t>
            </a:r>
            <a:r>
              <a:rPr lang="en-US" sz="1300" dirty="0" err="1"/>
              <a:t>a+c</a:t>
            </a:r>
            <a:r>
              <a:rPr lang="en-US" sz="1300" dirty="0"/>
              <a:t> &lt;= b)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else result=3;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if(match == 1)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if(</a:t>
            </a:r>
            <a:r>
              <a:rPr lang="en-US" sz="1300" dirty="0" err="1"/>
              <a:t>a+b</a:t>
            </a:r>
            <a:r>
              <a:rPr lang="en-US" sz="1300" dirty="0"/>
              <a:t> &lt;= c) result =2;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if(match ==2)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if(</a:t>
            </a:r>
            <a:r>
              <a:rPr lang="en-US" sz="1300" dirty="0" err="1"/>
              <a:t>a+c</a:t>
            </a:r>
            <a:r>
              <a:rPr lang="en-US" sz="1300" dirty="0"/>
              <a:t> &lt;=b) result = 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} else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if(match==3)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    if(</a:t>
            </a:r>
            <a:r>
              <a:rPr lang="en-US" sz="1300" dirty="0" err="1"/>
              <a:t>b+c</a:t>
            </a:r>
            <a:r>
              <a:rPr lang="en-US" sz="1300" dirty="0"/>
              <a:t> &lt;= a) result=2;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    else result=1;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    } else result = 0;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     } }}</a:t>
            </a:r>
          </a:p>
          <a:p>
            <a:pPr>
              <a:lnSpc>
                <a:spcPct val="80000"/>
              </a:lnSpc>
              <a:buNone/>
            </a:pPr>
            <a:endParaRPr lang="en-US" sz="1300" dirty="0"/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char </a:t>
            </a:r>
            <a:r>
              <a:rPr lang="en-US" sz="1300" dirty="0" err="1"/>
              <a:t>triangle_type</a:t>
            </a:r>
            <a:r>
              <a:rPr lang="en-US" sz="1300" dirty="0"/>
              <a:t>[20];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switch(result) {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case 0: </a:t>
            </a:r>
            <a:r>
              <a:rPr lang="en-US" sz="1300" dirty="0" err="1"/>
              <a:t>strcpy</a:t>
            </a:r>
            <a:r>
              <a:rPr lang="en-US" sz="1300" dirty="0"/>
              <a:t>(</a:t>
            </a:r>
            <a:r>
              <a:rPr lang="en-US" sz="1300" dirty="0" err="1"/>
              <a:t>triangle_type</a:t>
            </a:r>
            <a:r>
              <a:rPr lang="en-US" sz="1300" dirty="0"/>
              <a:t>, "an equilateral"); break;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case 1: </a:t>
            </a:r>
            <a:r>
              <a:rPr lang="en-US" sz="1300" dirty="0" err="1"/>
              <a:t>strcpy</a:t>
            </a:r>
            <a:r>
              <a:rPr lang="en-US" sz="1300" dirty="0"/>
              <a:t>(</a:t>
            </a:r>
            <a:r>
              <a:rPr lang="en-US" sz="1300" dirty="0" err="1"/>
              <a:t>triangle_type</a:t>
            </a:r>
            <a:r>
              <a:rPr lang="en-US" sz="1300" dirty="0"/>
              <a:t>, "an </a:t>
            </a:r>
            <a:r>
              <a:rPr lang="en-US" sz="1300" dirty="0" err="1"/>
              <a:t>isoscele</a:t>
            </a:r>
            <a:r>
              <a:rPr lang="en-US" sz="1300" dirty="0"/>
              <a:t>"); break;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case 2: </a:t>
            </a:r>
            <a:r>
              <a:rPr lang="en-US" sz="1300" dirty="0" err="1"/>
              <a:t>strcpy</a:t>
            </a:r>
            <a:r>
              <a:rPr lang="en-US" sz="1300" dirty="0"/>
              <a:t>(</a:t>
            </a:r>
            <a:r>
              <a:rPr lang="en-US" sz="1300" dirty="0" err="1"/>
              <a:t>triangle_type</a:t>
            </a:r>
            <a:r>
              <a:rPr lang="en-US" sz="1300" dirty="0"/>
              <a:t>, "not a triangle"); break;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case 3: </a:t>
            </a:r>
            <a:r>
              <a:rPr lang="en-US" sz="1300" dirty="0" err="1"/>
              <a:t>strcpy</a:t>
            </a:r>
            <a:r>
              <a:rPr lang="en-US" sz="1300" dirty="0"/>
              <a:t>(</a:t>
            </a:r>
            <a:r>
              <a:rPr lang="en-US" sz="1300" dirty="0" err="1"/>
              <a:t>triangle_type</a:t>
            </a:r>
            <a:r>
              <a:rPr lang="en-US" sz="1300" dirty="0"/>
              <a:t>, "a scalene"); break;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   defaults: break;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}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    </a:t>
            </a:r>
            <a:r>
              <a:rPr lang="en-US" sz="1300" dirty="0" err="1"/>
              <a:t>printf</a:t>
            </a:r>
            <a:r>
              <a:rPr lang="en-US" sz="1300" dirty="0"/>
              <a:t>("This triangle is %s.\n", </a:t>
            </a:r>
            <a:r>
              <a:rPr lang="en-US" sz="1300" dirty="0" err="1"/>
              <a:t>triangle_type</a:t>
            </a:r>
            <a:r>
              <a:rPr lang="en-US" sz="1300" dirty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300" dirty="0"/>
              <a:t>}</a:t>
            </a: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7256"/>
          </a:xfrm>
        </p:spPr>
        <p:txBody>
          <a:bodyPr/>
          <a:lstStyle/>
          <a:p>
            <a:r>
              <a:rPr lang="en-US" dirty="0" smtClean="0"/>
              <a:t>CROWN Commands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SWTV Group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79512" y="1166354"/>
            <a:ext cx="8856984" cy="5214974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crownc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&lt;filename&gt;.c</a:t>
            </a:r>
          </a:p>
          <a:p>
            <a:pPr lvl="1"/>
            <a:r>
              <a:rPr lang="en-US" sz="1600" dirty="0" smtClean="0"/>
              <a:t>Output</a:t>
            </a:r>
          </a:p>
          <a:p>
            <a:pPr lvl="2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&lt;filename&gt;.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cil.c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/>
              <a:t>// instrumented C file</a:t>
            </a:r>
          </a:p>
          <a:p>
            <a:pPr lvl="2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branches</a:t>
            </a:r>
            <a:r>
              <a:rPr lang="en-US" sz="1400" dirty="0" smtClean="0"/>
              <a:t> // lists of paired branches</a:t>
            </a:r>
          </a:p>
          <a:p>
            <a:pPr lvl="2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&lt;filename&gt; </a:t>
            </a:r>
            <a:r>
              <a:rPr lang="en-US" sz="1400" dirty="0" smtClean="0"/>
              <a:t>// executable file</a:t>
            </a:r>
          </a:p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run_crown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./filename &lt;n&gt; -[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dfs|cfg|random|random_input|hybrid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] [-TCDIR 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tc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folder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&gt;] [-INIT_TC]</a:t>
            </a:r>
          </a:p>
          <a:p>
            <a:pPr lvl="1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&lt;n&gt;</a:t>
            </a:r>
            <a:r>
              <a:rPr lang="en-US" sz="1600" dirty="0" smtClean="0"/>
              <a:t>: # of iterations/</a:t>
            </a:r>
            <a:r>
              <a:rPr lang="en-US" sz="1600" dirty="0" err="1" smtClean="0"/>
              <a:t>testings</a:t>
            </a:r>
            <a:endParaRPr lang="en-US" sz="1600" dirty="0" smtClean="0"/>
          </a:p>
          <a:p>
            <a:pPr lvl="1"/>
            <a:r>
              <a:rPr lang="en-US" sz="1600" dirty="0" err="1" smtClean="0">
                <a:cs typeface="Calibri" panose="020F0502020204030204" pitchFamily="34" charset="0"/>
              </a:rPr>
              <a:t>Concolic</a:t>
            </a:r>
            <a:r>
              <a:rPr lang="en-US" sz="1600" dirty="0" smtClean="0">
                <a:cs typeface="Calibri" panose="020F0502020204030204" pitchFamily="34" charset="0"/>
              </a:rPr>
              <a:t> search strategies</a:t>
            </a:r>
          </a:p>
          <a:p>
            <a:pPr lvl="2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1200" dirty="0" smtClean="0"/>
              <a:t>: depth first search </a:t>
            </a:r>
            <a:endParaRPr lang="en-US" sz="1200" dirty="0"/>
          </a:p>
          <a:p>
            <a:pPr lvl="2"/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rev-</a:t>
            </a:r>
            <a:r>
              <a:rPr lang="en-US" altLang="ko-KR" sz="1200" dirty="0" err="1" smtClean="0">
                <a:latin typeface="Courier New" pitchFamily="49" charset="0"/>
                <a:cs typeface="Courier New" pitchFamily="49" charset="0"/>
              </a:rPr>
              <a:t>dfs</a:t>
            </a:r>
            <a:r>
              <a:rPr lang="en-US" sz="1200" dirty="0" smtClean="0"/>
              <a:t> : reverse depth first search</a:t>
            </a:r>
          </a:p>
          <a:p>
            <a:pPr lvl="2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cfg</a:t>
            </a:r>
            <a:r>
              <a:rPr lang="en-US" sz="1200" dirty="0" smtClean="0"/>
              <a:t>: uncovered branch first</a:t>
            </a:r>
          </a:p>
          <a:p>
            <a:pPr lvl="2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n-US" sz="1200" dirty="0" smtClean="0"/>
              <a:t>: negated branch is randomly selected</a:t>
            </a:r>
          </a:p>
          <a:p>
            <a:pPr lvl="2"/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random_input</a:t>
            </a:r>
            <a:r>
              <a:rPr lang="en-US" sz="1200" dirty="0" smtClean="0"/>
              <a:t>: pure random input</a:t>
            </a:r>
          </a:p>
          <a:p>
            <a:pPr lvl="2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hybrid</a:t>
            </a:r>
            <a:r>
              <a:rPr lang="en-US" sz="1200" dirty="0" smtClean="0"/>
              <a:t>: combination of </a:t>
            </a:r>
            <a:r>
              <a:rPr lang="en-US" sz="1200" dirty="0" err="1" smtClean="0"/>
              <a:t>dfs</a:t>
            </a:r>
            <a:r>
              <a:rPr lang="en-US" sz="1200" dirty="0" smtClean="0"/>
              <a:t> and random</a:t>
            </a:r>
          </a:p>
          <a:p>
            <a:pPr lvl="1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-INIT_TC</a:t>
            </a:r>
            <a:r>
              <a:rPr lang="en-US" sz="1600" dirty="0" smtClean="0"/>
              <a:t>: to use “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dirty="0" smtClean="0"/>
              <a:t>” file in a target directory as an initial test case</a:t>
            </a:r>
          </a:p>
          <a:p>
            <a:pPr lvl="2"/>
            <a:r>
              <a:rPr lang="en-US" sz="1200" dirty="0" smtClean="0"/>
              <a:t>if “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200" dirty="0" smtClean="0"/>
              <a:t>” file does not exist,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run_CROWN</a:t>
            </a:r>
            <a:r>
              <a:rPr lang="en-US" sz="1200" dirty="0" smtClean="0"/>
              <a:t> terminates with an error message </a:t>
            </a:r>
          </a:p>
          <a:p>
            <a:pPr lvl="1"/>
            <a:r>
              <a:rPr lang="en-US" sz="1600" dirty="0" smtClean="0"/>
              <a:t>Output (updating at each iteration)</a:t>
            </a:r>
          </a:p>
          <a:p>
            <a:pPr lvl="2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200" dirty="0" smtClean="0"/>
              <a:t>: containing concrete types and values of symbolic variables</a:t>
            </a:r>
          </a:p>
          <a:p>
            <a:pPr lvl="2"/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szd_execution</a:t>
            </a:r>
            <a:r>
              <a:rPr lang="en-US" sz="1200" dirty="0" smtClean="0"/>
              <a:t>: symbolic execution path</a:t>
            </a:r>
          </a:p>
          <a:p>
            <a:pPr lvl="2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overage</a:t>
            </a:r>
            <a:r>
              <a:rPr lang="en-US" sz="1200" dirty="0" smtClean="0"/>
              <a:t>: coverage achieved so far</a:t>
            </a:r>
          </a:p>
          <a:p>
            <a:pPr lvl="2"/>
            <a:r>
              <a:rPr lang="en-US" sz="1200" dirty="0" smtClean="0"/>
              <a:t>A test case file in &lt;</a:t>
            </a:r>
            <a:r>
              <a:rPr lang="en-US" sz="1200" dirty="0" err="1" smtClean="0"/>
              <a:t>tc</a:t>
            </a:r>
            <a:r>
              <a:rPr lang="en-US" sz="1200" dirty="0" err="1"/>
              <a:t>_</a:t>
            </a:r>
            <a:r>
              <a:rPr lang="en-US" sz="1200" dirty="0" err="1" smtClean="0"/>
              <a:t>folder</a:t>
            </a:r>
            <a:r>
              <a:rPr lang="en-US" sz="1200" dirty="0" smtClean="0"/>
              <a:t>&gt; if –TCDIR option is given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3264</Words>
  <Application>Microsoft Office PowerPoint</Application>
  <PresentationFormat>화면 슬라이드 쇼(4:3)</PresentationFormat>
  <Paragraphs>577</Paragraphs>
  <Slides>17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Times New Roman</vt:lpstr>
      <vt:lpstr>Microsoft Sans Serif</vt:lpstr>
      <vt:lpstr>맑은 고딕</vt:lpstr>
      <vt:lpstr>Calibri</vt:lpstr>
      <vt:lpstr>cmsy10</vt:lpstr>
      <vt:lpstr>Arial</vt:lpstr>
      <vt:lpstr>Courier New</vt:lpstr>
      <vt:lpstr>Symbol</vt:lpstr>
      <vt:lpstr>Office 테마</vt:lpstr>
      <vt:lpstr>1_Office 테마</vt:lpstr>
      <vt:lpstr>2_Office 테마</vt:lpstr>
      <vt:lpstr>CROWN Tutorial</vt:lpstr>
      <vt:lpstr>CROWN</vt:lpstr>
      <vt:lpstr>Overview of CROWN code</vt:lpstr>
      <vt:lpstr>4 Main Tasks of Human Engineers</vt:lpstr>
      <vt:lpstr>Supported Symbolic Data-types</vt:lpstr>
      <vt:lpstr>Symbolic Variable w/ Initial Value</vt:lpstr>
      <vt:lpstr>Symbolic Assumption</vt:lpstr>
      <vt:lpstr>PowerPoint 프레젠테이션</vt:lpstr>
      <vt:lpstr>CROWN Commands</vt:lpstr>
      <vt:lpstr>Execution Snapshot (1/2)</vt:lpstr>
      <vt:lpstr>Concolic Testing the Triangle Program</vt:lpstr>
      <vt:lpstr>Execution Snapshot (2/2)</vt:lpstr>
      <vt:lpstr>Symbolic Debugging [1/2]</vt:lpstr>
      <vt:lpstr>Symbolic Debugging (2/2)</vt:lpstr>
      <vt:lpstr>Instrumented C Code</vt:lpstr>
      <vt:lpstr>Decision/Condition Coverage Analysis by CROWN</vt:lpstr>
      <vt:lpstr>Measure Branch Coverage w/  TCs generated by crown_replay 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사용자</cp:lastModifiedBy>
  <cp:revision>822</cp:revision>
  <cp:lastPrinted>2018-11-09T04:47:00Z</cp:lastPrinted>
  <dcterms:created xsi:type="dcterms:W3CDTF">2008-08-23T08:36:32Z</dcterms:created>
  <dcterms:modified xsi:type="dcterms:W3CDTF">2019-01-17T07:18:40Z</dcterms:modified>
</cp:coreProperties>
</file>