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58" r:id="rId5"/>
    <p:sldId id="259" r:id="rId6"/>
    <p:sldId id="275" r:id="rId7"/>
    <p:sldId id="267" r:id="rId8"/>
    <p:sldId id="260" r:id="rId9"/>
    <p:sldId id="261" r:id="rId10"/>
    <p:sldId id="262" r:id="rId11"/>
    <p:sldId id="265" r:id="rId12"/>
    <p:sldId id="268" r:id="rId13"/>
    <p:sldId id="273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221" autoAdjust="0"/>
    <p:restoredTop sz="94660"/>
  </p:normalViewPr>
  <p:slideViewPr>
    <p:cSldViewPr>
      <p:cViewPr varScale="1">
        <p:scale>
          <a:sx n="83" d="100"/>
          <a:sy n="83" d="100"/>
        </p:scale>
        <p:origin x="108" y="10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FDB-060D-4CEA-8D25-7626A593339E}" type="datetimeFigureOut">
              <a:rPr lang="ko-KR" altLang="en-US" smtClean="0"/>
              <a:t>2019-01-19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9A04-FC39-4F0E-85D7-C220A9AB9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2870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FDB-060D-4CEA-8D25-7626A593339E}" type="datetimeFigureOut">
              <a:rPr lang="ko-KR" altLang="en-US" smtClean="0"/>
              <a:t>2019-01-19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9A04-FC39-4F0E-85D7-C220A9AB9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1864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FDB-060D-4CEA-8D25-7626A593339E}" type="datetimeFigureOut">
              <a:rPr lang="ko-KR" altLang="en-US" smtClean="0"/>
              <a:t>2019-01-19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9A04-FC39-4F0E-85D7-C220A9AB9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666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FDB-060D-4CEA-8D25-7626A593339E}" type="datetimeFigureOut">
              <a:rPr lang="ko-KR" altLang="en-US" smtClean="0"/>
              <a:t>2019-01-19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9A04-FC39-4F0E-85D7-C220A9AB9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8089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FDB-060D-4CEA-8D25-7626A593339E}" type="datetimeFigureOut">
              <a:rPr lang="ko-KR" altLang="en-US" smtClean="0"/>
              <a:t>2019-01-19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9A04-FC39-4F0E-85D7-C220A9AB9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0852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FDB-060D-4CEA-8D25-7626A593339E}" type="datetimeFigureOut">
              <a:rPr lang="ko-KR" altLang="en-US" smtClean="0"/>
              <a:t>2019-01-19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9A04-FC39-4F0E-85D7-C220A9AB9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2415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FDB-060D-4CEA-8D25-7626A593339E}" type="datetimeFigureOut">
              <a:rPr lang="ko-KR" altLang="en-US" smtClean="0"/>
              <a:t>2019-01-19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9A04-FC39-4F0E-85D7-C220A9AB9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2291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FDB-060D-4CEA-8D25-7626A593339E}" type="datetimeFigureOut">
              <a:rPr lang="ko-KR" altLang="en-US" smtClean="0"/>
              <a:t>2019-01-19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9A04-FC39-4F0E-85D7-C220A9AB9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4688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FDB-060D-4CEA-8D25-7626A593339E}" type="datetimeFigureOut">
              <a:rPr lang="ko-KR" altLang="en-US" smtClean="0"/>
              <a:t>2019-01-19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9A04-FC39-4F0E-85D7-C220A9AB9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0631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FDB-060D-4CEA-8D25-7626A593339E}" type="datetimeFigureOut">
              <a:rPr lang="ko-KR" altLang="en-US" smtClean="0"/>
              <a:t>2019-01-19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9A04-FC39-4F0E-85D7-C220A9AB9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549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9FDB-060D-4CEA-8D25-7626A593339E}" type="datetimeFigureOut">
              <a:rPr lang="ko-KR" altLang="en-US" smtClean="0"/>
              <a:t>2019-01-19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9A04-FC39-4F0E-85D7-C220A9AB9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9422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E9FDB-060D-4CEA-8D25-7626A593339E}" type="datetimeFigureOut">
              <a:rPr lang="ko-KR" altLang="en-US" smtClean="0"/>
              <a:t>2019-01-19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39A04-FC39-4F0E-85D7-C220A9AB91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4883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Crown Examples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31640" y="3886200"/>
            <a:ext cx="6400800" cy="1752600"/>
          </a:xfrm>
        </p:spPr>
        <p:txBody>
          <a:bodyPr/>
          <a:lstStyle/>
          <a:p>
            <a:pPr marL="457200" indent="-457200" algn="l">
              <a:buFontTx/>
              <a:buChar char="-"/>
            </a:pPr>
            <a:r>
              <a:rPr lang="en-US" altLang="ko-KR" dirty="0" smtClean="0"/>
              <a:t>Basic Examples</a:t>
            </a:r>
          </a:p>
          <a:p>
            <a:pPr marL="457200" indent="-457200" algn="l">
              <a:buFontTx/>
              <a:buChar char="-"/>
            </a:pPr>
            <a:r>
              <a:rPr lang="en-US" altLang="ko-KR" dirty="0" smtClean="0"/>
              <a:t>Function Examples</a:t>
            </a:r>
          </a:p>
          <a:p>
            <a:pPr marL="457200" indent="-457200" algn="l">
              <a:buFontTx/>
              <a:buChar char="-"/>
            </a:pPr>
            <a:r>
              <a:rPr lang="en-US" altLang="ko-KR" dirty="0" smtClean="0"/>
              <a:t>Limitation Examples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236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Function Example 3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1043608" y="1196752"/>
            <a:ext cx="7128792" cy="563231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 smtClean="0"/>
              <a:t>// Recursive function example. </a:t>
            </a:r>
          </a:p>
          <a:p>
            <a:r>
              <a:rPr lang="en-US" altLang="ko-KR" dirty="0" smtClean="0"/>
              <a:t>// Crown can handle a recursive function. </a:t>
            </a:r>
          </a:p>
          <a:p>
            <a:r>
              <a:rPr lang="en-US" altLang="ko-KR" dirty="0" smtClean="0"/>
              <a:t>// A recursive function can generate infinite # of iterations.</a:t>
            </a:r>
          </a:p>
          <a:p>
            <a:r>
              <a:rPr lang="en-US" altLang="ko-KR" dirty="0" smtClean="0"/>
              <a:t>#include &lt;</a:t>
            </a:r>
            <a:r>
              <a:rPr lang="en-US" altLang="ko-KR" dirty="0" err="1" smtClean="0"/>
              <a:t>crown.h</a:t>
            </a:r>
            <a:r>
              <a:rPr lang="en-US" altLang="ko-KR" dirty="0" smtClean="0"/>
              <a:t>&gt;</a:t>
            </a:r>
          </a:p>
          <a:p>
            <a:r>
              <a:rPr lang="en-US" altLang="ko-KR" dirty="0" smtClean="0"/>
              <a:t>#include &lt;</a:t>
            </a:r>
            <a:r>
              <a:rPr lang="en-US" altLang="ko-KR" dirty="0" err="1" smtClean="0"/>
              <a:t>stdio.h</a:t>
            </a:r>
            <a:r>
              <a:rPr lang="en-US" altLang="ko-KR" dirty="0" smtClean="0"/>
              <a:t>&gt;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unsigned 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fac</a:t>
            </a:r>
            <a:r>
              <a:rPr lang="en-US" altLang="ko-KR" dirty="0" smtClean="0"/>
              <a:t>(unsigned 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 n){</a:t>
            </a:r>
          </a:p>
          <a:p>
            <a:r>
              <a:rPr lang="en-US" altLang="ko-KR" dirty="0" smtClean="0"/>
              <a:t>    if (n == 0) return 1;</a:t>
            </a:r>
          </a:p>
          <a:p>
            <a:r>
              <a:rPr lang="en-US" altLang="ko-KR" dirty="0" smtClean="0"/>
              <a:t>    else return n * </a:t>
            </a:r>
            <a:r>
              <a:rPr lang="en-US" altLang="ko-KR" dirty="0" err="1" smtClean="0"/>
              <a:t>fac</a:t>
            </a:r>
            <a:r>
              <a:rPr lang="en-US" altLang="ko-KR" dirty="0" smtClean="0"/>
              <a:t>(n-1);</a:t>
            </a:r>
          </a:p>
          <a:p>
            <a:r>
              <a:rPr lang="en-US" altLang="ko-KR" dirty="0" smtClean="0"/>
              <a:t>}</a:t>
            </a:r>
          </a:p>
          <a:p>
            <a:endParaRPr lang="en-US" altLang="ko-KR" dirty="0" smtClean="0"/>
          </a:p>
          <a:p>
            <a:r>
              <a:rPr lang="en-US" altLang="ko-KR" dirty="0" err="1" smtClean="0"/>
              <a:t>int</a:t>
            </a:r>
            <a:r>
              <a:rPr lang="en-US" altLang="ko-KR" dirty="0" smtClean="0"/>
              <a:t> main(){</a:t>
            </a:r>
          </a:p>
          <a:p>
            <a:r>
              <a:rPr lang="en-US" altLang="ko-KR" dirty="0" smtClean="0"/>
              <a:t>    unsigned 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 a;</a:t>
            </a:r>
          </a:p>
          <a:p>
            <a:r>
              <a:rPr lang="en-US" altLang="ko-KR" dirty="0" smtClean="0"/>
              <a:t>    </a:t>
            </a:r>
            <a:r>
              <a:rPr lang="en-US" altLang="ko-KR" dirty="0" err="1" smtClean="0"/>
              <a:t>SYM_unsigned_int</a:t>
            </a:r>
            <a:r>
              <a:rPr lang="en-US" altLang="ko-KR" dirty="0" smtClean="0"/>
              <a:t>(a);</a:t>
            </a:r>
          </a:p>
          <a:p>
            <a:r>
              <a:rPr lang="en-US" altLang="ko-KR" dirty="0" smtClean="0"/>
              <a:t>    if(a</a:t>
            </a:r>
            <a:r>
              <a:rPr lang="en-US" altLang="ko-KR" dirty="0"/>
              <a:t>&gt; 10 ) exit(-1);</a:t>
            </a:r>
            <a:endParaRPr lang="en-US" altLang="ko-KR" dirty="0" smtClean="0"/>
          </a:p>
          <a:p>
            <a:r>
              <a:rPr lang="en-US" altLang="ko-KR" dirty="0" smtClean="0"/>
              <a:t>    </a:t>
            </a:r>
            <a:r>
              <a:rPr lang="en-US" altLang="ko-KR" dirty="0" err="1" smtClean="0"/>
              <a:t>printf</a:t>
            </a:r>
            <a:r>
              <a:rPr lang="en-US" altLang="ko-KR" dirty="0" smtClean="0"/>
              <a:t>("a = %u\n", a);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   if (</a:t>
            </a:r>
            <a:r>
              <a:rPr lang="en-US" altLang="ko-KR" dirty="0" err="1" smtClean="0"/>
              <a:t>fac</a:t>
            </a:r>
            <a:r>
              <a:rPr lang="en-US" altLang="ko-KR" dirty="0" smtClean="0"/>
              <a:t>(a) == </a:t>
            </a:r>
            <a:r>
              <a:rPr lang="en-US" altLang="ko-KR" smtClean="0"/>
              <a:t>24) </a:t>
            </a:r>
            <a:r>
              <a:rPr lang="en-US" altLang="ko-KR" dirty="0" err="1" smtClean="0"/>
              <a:t>printf</a:t>
            </a:r>
            <a:r>
              <a:rPr lang="en-US" altLang="ko-KR" dirty="0" smtClean="0"/>
              <a:t>("Reach!\n");</a:t>
            </a:r>
          </a:p>
          <a:p>
            <a:r>
              <a:rPr lang="en-US" altLang="ko-KR" dirty="0" smtClean="0"/>
              <a:t>    return 0;</a:t>
            </a:r>
          </a:p>
          <a:p>
            <a:r>
              <a:rPr lang="en-US" altLang="ko-KR" dirty="0" smtClean="0"/>
              <a:t>}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9541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Autofit/>
          </a:bodyPr>
          <a:lstStyle/>
          <a:p>
            <a:r>
              <a:rPr lang="en-US" altLang="ko-KR" sz="3600" dirty="0" smtClean="0"/>
              <a:t>Limitation 1: No External Binary Library</a:t>
            </a:r>
            <a:endParaRPr lang="ko-KR" altLang="en-US" sz="3600" dirty="0"/>
          </a:p>
        </p:txBody>
      </p:sp>
      <p:sp>
        <p:nvSpPr>
          <p:cNvPr id="4" name="직사각형 3"/>
          <p:cNvSpPr/>
          <p:nvPr/>
        </p:nvSpPr>
        <p:spPr>
          <a:xfrm>
            <a:off x="1259632" y="1591047"/>
            <a:ext cx="6462464" cy="535531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/>
              <a:t>// External library example.</a:t>
            </a:r>
          </a:p>
          <a:p>
            <a:r>
              <a:rPr lang="en-US" altLang="ko-KR" dirty="0"/>
              <a:t>// When a target program calls an external library function, </a:t>
            </a:r>
          </a:p>
          <a:p>
            <a:r>
              <a:rPr lang="en-US" altLang="ko-KR" dirty="0"/>
              <a:t>// </a:t>
            </a:r>
            <a:r>
              <a:rPr lang="en-US" altLang="ko-KR" dirty="0" smtClean="0"/>
              <a:t>Crown </a:t>
            </a:r>
            <a:r>
              <a:rPr lang="en-US" altLang="ko-KR" dirty="0"/>
              <a:t>may occur 'prediction failure' error since </a:t>
            </a:r>
            <a:r>
              <a:rPr lang="en-US" altLang="ko-KR" dirty="0" smtClean="0"/>
              <a:t>Crown</a:t>
            </a:r>
            <a:endParaRPr lang="en-US" altLang="ko-KR" dirty="0"/>
          </a:p>
          <a:p>
            <a:r>
              <a:rPr lang="en-US" altLang="ko-KR" dirty="0"/>
              <a:t>// does not know a body of the external function</a:t>
            </a:r>
          </a:p>
          <a:p>
            <a:r>
              <a:rPr lang="en-US" altLang="ko-KR" dirty="0"/>
              <a:t>#include </a:t>
            </a:r>
            <a:r>
              <a:rPr lang="en-US" altLang="ko-KR" dirty="0" smtClean="0"/>
              <a:t>&lt;</a:t>
            </a:r>
            <a:r>
              <a:rPr lang="en-US" altLang="ko-KR" dirty="0" err="1" smtClean="0"/>
              <a:t>crown.h</a:t>
            </a:r>
            <a:r>
              <a:rPr lang="en-US" altLang="ko-KR" dirty="0" smtClean="0"/>
              <a:t>&gt;</a:t>
            </a:r>
            <a:endParaRPr lang="en-US" altLang="ko-KR" dirty="0"/>
          </a:p>
          <a:p>
            <a:r>
              <a:rPr lang="en-US" altLang="ko-KR" dirty="0"/>
              <a:t>#include &lt;</a:t>
            </a:r>
            <a:r>
              <a:rPr lang="en-US" altLang="ko-KR" dirty="0" err="1"/>
              <a:t>stdio.h</a:t>
            </a:r>
            <a:r>
              <a:rPr lang="en-US" altLang="ko-KR" dirty="0"/>
              <a:t>&gt;</a:t>
            </a:r>
          </a:p>
          <a:p>
            <a:r>
              <a:rPr lang="en-US" altLang="ko-KR" dirty="0"/>
              <a:t>#include &lt;</a:t>
            </a:r>
            <a:r>
              <a:rPr lang="en-US" altLang="ko-KR" dirty="0" err="1"/>
              <a:t>stdlib.h</a:t>
            </a:r>
            <a:r>
              <a:rPr lang="en-US" altLang="ko-KR" dirty="0"/>
              <a:t>&gt;</a:t>
            </a:r>
          </a:p>
          <a:p>
            <a:r>
              <a:rPr lang="en-US" altLang="ko-KR" dirty="0" err="1"/>
              <a:t>int</a:t>
            </a:r>
            <a:r>
              <a:rPr lang="en-US" altLang="ko-KR" dirty="0"/>
              <a:t> main(){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int</a:t>
            </a:r>
            <a:r>
              <a:rPr lang="en-US" altLang="ko-KR" dirty="0"/>
              <a:t> x;</a:t>
            </a:r>
          </a:p>
          <a:p>
            <a:r>
              <a:rPr lang="en-US" altLang="ko-KR" dirty="0"/>
              <a:t>    </a:t>
            </a:r>
            <a:r>
              <a:rPr lang="en-US" altLang="ko-KR" dirty="0" err="1" smtClean="0"/>
              <a:t>SYM_int</a:t>
            </a:r>
            <a:r>
              <a:rPr lang="en-US" altLang="ko-KR" dirty="0" smtClean="0"/>
              <a:t>(x</a:t>
            </a:r>
            <a:r>
              <a:rPr lang="en-US" altLang="ko-KR" dirty="0"/>
              <a:t>);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printf</a:t>
            </a:r>
            <a:r>
              <a:rPr lang="en-US" altLang="ko-KR" dirty="0"/>
              <a:t>("x == %d\n");</a:t>
            </a:r>
          </a:p>
          <a:p>
            <a:r>
              <a:rPr lang="en-US" altLang="ko-KR" dirty="0"/>
              <a:t>    if (x == </a:t>
            </a:r>
            <a:r>
              <a:rPr lang="en-US" altLang="ko-KR" dirty="0">
                <a:solidFill>
                  <a:srgbClr val="FF0000"/>
                </a:solidFill>
              </a:rPr>
              <a:t>abs(x</a:t>
            </a:r>
            <a:r>
              <a:rPr lang="en-US" altLang="ko-KR" dirty="0" smtClean="0">
                <a:solidFill>
                  <a:srgbClr val="FF0000"/>
                </a:solidFill>
              </a:rPr>
              <a:t>)</a:t>
            </a:r>
            <a:r>
              <a:rPr lang="en-US" altLang="ko-KR" dirty="0" smtClean="0"/>
              <a:t>){// Generate symbolic path formula using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                     // a concrete return value (i.e., x == 0)</a:t>
            </a:r>
            <a:endParaRPr lang="en-US" altLang="ko-KR" dirty="0"/>
          </a:p>
          <a:p>
            <a:r>
              <a:rPr lang="en-US" altLang="ko-KR" dirty="0"/>
              <a:t>        </a:t>
            </a:r>
            <a:r>
              <a:rPr lang="en-US" altLang="ko-KR" dirty="0" err="1"/>
              <a:t>printf</a:t>
            </a:r>
            <a:r>
              <a:rPr lang="en-US" altLang="ko-KR" dirty="0"/>
              <a:t>("x &gt;= 0\n");</a:t>
            </a:r>
          </a:p>
          <a:p>
            <a:r>
              <a:rPr lang="en-US" altLang="ko-KR" dirty="0"/>
              <a:t>    }else{</a:t>
            </a:r>
          </a:p>
          <a:p>
            <a:r>
              <a:rPr lang="en-US" altLang="ko-KR" dirty="0"/>
              <a:t>        </a:t>
            </a:r>
            <a:r>
              <a:rPr lang="en-US" altLang="ko-KR" dirty="0" err="1"/>
              <a:t>printf</a:t>
            </a:r>
            <a:r>
              <a:rPr lang="en-US" altLang="ko-KR" dirty="0"/>
              <a:t>("x &lt;= 0\n");</a:t>
            </a:r>
          </a:p>
          <a:p>
            <a:r>
              <a:rPr lang="en-US" altLang="ko-KR" dirty="0"/>
              <a:t>    }</a:t>
            </a:r>
          </a:p>
          <a:p>
            <a:r>
              <a:rPr lang="en-US" altLang="ko-KR" dirty="0"/>
              <a:t>    return 0;</a:t>
            </a:r>
          </a:p>
          <a:p>
            <a:r>
              <a:rPr lang="en-US" altLang="ko-KR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0616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Limitation </a:t>
            </a:r>
            <a:r>
              <a:rPr lang="en-US" altLang="ko-KR" dirty="0"/>
              <a:t>2</a:t>
            </a:r>
            <a:r>
              <a:rPr lang="en-US" altLang="ko-KR" dirty="0" smtClean="0"/>
              <a:t>: No Symbolic Pointer 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827584" y="1386056"/>
            <a:ext cx="5976664" cy="424731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/>
              <a:t>include &lt;</a:t>
            </a:r>
            <a:r>
              <a:rPr lang="en-US" altLang="ko-KR" dirty="0" err="1"/>
              <a:t>stdio.h</a:t>
            </a:r>
            <a:r>
              <a:rPr lang="en-US" altLang="ko-KR" dirty="0"/>
              <a:t>&gt;</a:t>
            </a:r>
          </a:p>
          <a:p>
            <a:r>
              <a:rPr lang="en-US" altLang="ko-KR" dirty="0" err="1"/>
              <a:t>int</a:t>
            </a:r>
            <a:r>
              <a:rPr lang="en-US" altLang="ko-KR" dirty="0"/>
              <a:t> main(){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int</a:t>
            </a:r>
            <a:r>
              <a:rPr lang="en-US" altLang="ko-KR" dirty="0"/>
              <a:t> x=1, y =2;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int</a:t>
            </a:r>
            <a:r>
              <a:rPr lang="en-US" altLang="ko-KR" dirty="0"/>
              <a:t> *</a:t>
            </a:r>
            <a:r>
              <a:rPr lang="en-US" altLang="ko-KR" dirty="0" err="1"/>
              <a:t>ptr</a:t>
            </a:r>
            <a:r>
              <a:rPr lang="en-US" altLang="ko-KR" dirty="0"/>
              <a:t>; </a:t>
            </a:r>
          </a:p>
          <a:p>
            <a:r>
              <a:rPr lang="en-US" altLang="ko-KR" dirty="0"/>
              <a:t>    // </a:t>
            </a:r>
            <a:r>
              <a:rPr lang="en-US" altLang="ko-KR" dirty="0" err="1"/>
              <a:t>SYM_int_ptr</a:t>
            </a:r>
            <a:r>
              <a:rPr lang="en-US" altLang="ko-KR" dirty="0"/>
              <a:t>(</a:t>
            </a:r>
            <a:r>
              <a:rPr lang="en-US" altLang="ko-KR" dirty="0" err="1"/>
              <a:t>ptr</a:t>
            </a:r>
            <a:r>
              <a:rPr lang="en-US" altLang="ko-KR" dirty="0"/>
              <a:t>); // NOT WORKING</a:t>
            </a:r>
          </a:p>
          <a:p>
            <a:endParaRPr lang="en-US" altLang="ko-KR" dirty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en-US" altLang="ko-KR" dirty="0">
                <a:solidFill>
                  <a:srgbClr val="FF0000"/>
                </a:solidFill>
              </a:rPr>
              <a:t>// The following code does not generate a symbolic</a:t>
            </a:r>
          </a:p>
          <a:p>
            <a:r>
              <a:rPr lang="en-US" altLang="ko-KR" dirty="0">
                <a:solidFill>
                  <a:srgbClr val="FF0000"/>
                </a:solidFill>
              </a:rPr>
              <a:t>  </a:t>
            </a:r>
            <a:r>
              <a:rPr lang="en-US" altLang="ko-KR" dirty="0" smtClean="0">
                <a:solidFill>
                  <a:srgbClr val="FF0000"/>
                </a:solidFill>
              </a:rPr>
              <a:t>  // </a:t>
            </a:r>
            <a:r>
              <a:rPr lang="en-US" altLang="ko-KR" dirty="0">
                <a:solidFill>
                  <a:srgbClr val="FF0000"/>
                </a:solidFill>
              </a:rPr>
              <a:t>path formula because no expression in the </a:t>
            </a:r>
          </a:p>
          <a:p>
            <a:r>
              <a:rPr lang="en-US" altLang="ko-KR" dirty="0">
                <a:solidFill>
                  <a:srgbClr val="FF0000"/>
                </a:solidFill>
              </a:rPr>
              <a:t>  </a:t>
            </a:r>
            <a:r>
              <a:rPr lang="en-US" altLang="ko-KR" dirty="0" smtClean="0">
                <a:solidFill>
                  <a:srgbClr val="FF0000"/>
                </a:solidFill>
              </a:rPr>
              <a:t>  // </a:t>
            </a:r>
            <a:r>
              <a:rPr lang="en-US" altLang="ko-KR" dirty="0">
                <a:solidFill>
                  <a:srgbClr val="FF0000"/>
                </a:solidFill>
              </a:rPr>
              <a:t>condition is symbolic</a:t>
            </a:r>
          </a:p>
          <a:p>
            <a:r>
              <a:rPr lang="en-US" altLang="ko-KR" dirty="0"/>
              <a:t>  </a:t>
            </a:r>
            <a:r>
              <a:rPr lang="en-US" altLang="ko-KR" dirty="0" smtClean="0"/>
              <a:t>  if </a:t>
            </a:r>
            <a:r>
              <a:rPr lang="en-US" altLang="ko-KR" dirty="0"/>
              <a:t>(</a:t>
            </a:r>
            <a:r>
              <a:rPr lang="en-US" altLang="ko-KR" dirty="0" err="1"/>
              <a:t>ptr</a:t>
            </a:r>
            <a:r>
              <a:rPr lang="en-US" altLang="ko-KR" dirty="0"/>
              <a:t> == &amp;x) </a:t>
            </a:r>
            <a:r>
              <a:rPr lang="en-US" altLang="ko-KR" dirty="0" err="1"/>
              <a:t>printf</a:t>
            </a:r>
            <a:r>
              <a:rPr lang="en-US" altLang="ko-KR" dirty="0"/>
              <a:t>("</a:t>
            </a:r>
            <a:r>
              <a:rPr lang="en-US" altLang="ko-KR" dirty="0" err="1"/>
              <a:t>ptr</a:t>
            </a:r>
            <a:r>
              <a:rPr lang="en-US" altLang="ko-KR" dirty="0"/>
              <a:t> points to x\n");</a:t>
            </a:r>
          </a:p>
          <a:p>
            <a:r>
              <a:rPr lang="en-US" altLang="ko-KR" dirty="0"/>
              <a:t>  </a:t>
            </a:r>
            <a:r>
              <a:rPr lang="en-US" altLang="ko-KR" dirty="0" smtClean="0"/>
              <a:t>  else </a:t>
            </a:r>
            <a:r>
              <a:rPr lang="en-US" altLang="ko-KR" dirty="0"/>
              <a:t>if (</a:t>
            </a:r>
            <a:r>
              <a:rPr lang="en-US" altLang="ko-KR" dirty="0" err="1"/>
              <a:t>ptr</a:t>
            </a:r>
            <a:r>
              <a:rPr lang="en-US" altLang="ko-KR" dirty="0"/>
              <a:t> == &amp;y) </a:t>
            </a:r>
            <a:r>
              <a:rPr lang="en-US" altLang="ko-KR" dirty="0" err="1"/>
              <a:t>printf</a:t>
            </a:r>
            <a:r>
              <a:rPr lang="en-US" altLang="ko-KR" dirty="0"/>
              <a:t>("</a:t>
            </a:r>
            <a:r>
              <a:rPr lang="en-US" altLang="ko-KR" dirty="0" err="1"/>
              <a:t>ptr</a:t>
            </a:r>
            <a:r>
              <a:rPr lang="en-US" altLang="ko-KR" dirty="0"/>
              <a:t> points to y\n");</a:t>
            </a:r>
          </a:p>
          <a:p>
            <a:endParaRPr lang="en-US" altLang="ko-KR" dirty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if </a:t>
            </a:r>
            <a:r>
              <a:rPr lang="en-US" altLang="ko-KR" dirty="0"/>
              <a:t>(*</a:t>
            </a:r>
            <a:r>
              <a:rPr lang="en-US" altLang="ko-KR" dirty="0" err="1"/>
              <a:t>ptr</a:t>
            </a:r>
            <a:r>
              <a:rPr lang="en-US" altLang="ko-KR" dirty="0"/>
              <a:t> == x) </a:t>
            </a:r>
            <a:r>
              <a:rPr lang="en-US" altLang="ko-KR" dirty="0" err="1"/>
              <a:t>printf</a:t>
            </a:r>
            <a:r>
              <a:rPr lang="en-US" altLang="ko-KR" dirty="0"/>
              <a:t>("*</a:t>
            </a:r>
            <a:r>
              <a:rPr lang="en-US" altLang="ko-KR" dirty="0" err="1"/>
              <a:t>ptr</a:t>
            </a:r>
            <a:r>
              <a:rPr lang="en-US" altLang="ko-KR" dirty="0"/>
              <a:t> equals to x\n");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else </a:t>
            </a:r>
            <a:r>
              <a:rPr lang="en-US" altLang="ko-KR" dirty="0"/>
              <a:t>if (*</a:t>
            </a:r>
            <a:r>
              <a:rPr lang="en-US" altLang="ko-KR" dirty="0" err="1"/>
              <a:t>ptr</a:t>
            </a:r>
            <a:r>
              <a:rPr lang="en-US" altLang="ko-KR" dirty="0"/>
              <a:t> == y) </a:t>
            </a:r>
            <a:r>
              <a:rPr lang="en-US" altLang="ko-KR" dirty="0" err="1"/>
              <a:t>printf</a:t>
            </a:r>
            <a:r>
              <a:rPr lang="en-US" altLang="ko-KR" dirty="0"/>
              <a:t>("*</a:t>
            </a:r>
            <a:r>
              <a:rPr lang="en-US" altLang="ko-KR" dirty="0" err="1"/>
              <a:t>ptr</a:t>
            </a:r>
            <a:r>
              <a:rPr lang="en-US" altLang="ko-KR" dirty="0"/>
              <a:t> equals to y\n");</a:t>
            </a:r>
          </a:p>
          <a:p>
            <a:r>
              <a:rPr lang="en-US" altLang="ko-KR" dirty="0" smtClean="0"/>
              <a:t>}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8105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Limitation 3: No Symbolic Array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827584" y="1386056"/>
            <a:ext cx="5976664" cy="480131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/>
              <a:t>// </a:t>
            </a:r>
            <a:r>
              <a:rPr lang="en-US" altLang="ko-KR" dirty="0" smtClean="0"/>
              <a:t>Array cannot be declared symbolically.  </a:t>
            </a:r>
          </a:p>
          <a:p>
            <a:r>
              <a:rPr lang="en-US" altLang="ko-KR" dirty="0" smtClean="0"/>
              <a:t>// Instead, each element can be declared symbolically   </a:t>
            </a:r>
            <a:endParaRPr lang="en-US" altLang="ko-KR" dirty="0"/>
          </a:p>
          <a:p>
            <a:r>
              <a:rPr lang="en-US" altLang="ko-KR" dirty="0"/>
              <a:t>#include </a:t>
            </a:r>
            <a:r>
              <a:rPr lang="en-US" altLang="ko-KR" dirty="0" smtClean="0"/>
              <a:t>&lt;</a:t>
            </a:r>
            <a:r>
              <a:rPr lang="en-US" altLang="ko-KR" dirty="0" err="1" smtClean="0"/>
              <a:t>crown.h</a:t>
            </a:r>
            <a:r>
              <a:rPr lang="en-US" altLang="ko-KR" dirty="0" smtClean="0"/>
              <a:t>&gt;</a:t>
            </a:r>
            <a:endParaRPr lang="en-US" altLang="ko-KR" dirty="0"/>
          </a:p>
          <a:p>
            <a:r>
              <a:rPr lang="en-US" altLang="ko-KR" dirty="0"/>
              <a:t>#include &lt;</a:t>
            </a:r>
            <a:r>
              <a:rPr lang="en-US" altLang="ko-KR" dirty="0" err="1"/>
              <a:t>stdio.h</a:t>
            </a:r>
            <a:r>
              <a:rPr lang="en-US" altLang="ko-KR" dirty="0"/>
              <a:t>&gt;</a:t>
            </a:r>
          </a:p>
          <a:p>
            <a:r>
              <a:rPr lang="en-US" altLang="ko-KR" dirty="0" err="1"/>
              <a:t>int</a:t>
            </a:r>
            <a:r>
              <a:rPr lang="en-US" altLang="ko-KR" dirty="0"/>
              <a:t> main(){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int</a:t>
            </a:r>
            <a:r>
              <a:rPr lang="en-US" altLang="ko-KR" dirty="0"/>
              <a:t> 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;</a:t>
            </a:r>
            <a:endParaRPr lang="en-US" altLang="ko-KR" dirty="0"/>
          </a:p>
          <a:p>
            <a:r>
              <a:rPr lang="en-US" altLang="ko-KR" dirty="0"/>
              <a:t>    </a:t>
            </a:r>
            <a:r>
              <a:rPr lang="en-US" altLang="ko-KR" dirty="0" err="1"/>
              <a:t>int</a:t>
            </a:r>
            <a:r>
              <a:rPr lang="en-US" altLang="ko-KR" dirty="0"/>
              <a:t> </a:t>
            </a:r>
            <a:r>
              <a:rPr lang="en-US" altLang="ko-KR" dirty="0" smtClean="0"/>
              <a:t>array[4];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>
                <a:solidFill>
                  <a:srgbClr val="FF0000"/>
                </a:solidFill>
              </a:rPr>
              <a:t>    </a:t>
            </a:r>
            <a:r>
              <a:rPr lang="en-US" altLang="ko-KR" dirty="0" smtClean="0">
                <a:solidFill>
                  <a:srgbClr val="FF0000"/>
                </a:solidFill>
              </a:rPr>
              <a:t>// </a:t>
            </a:r>
            <a:r>
              <a:rPr lang="en-US" altLang="ko-KR" dirty="0" err="1" smtClean="0">
                <a:solidFill>
                  <a:srgbClr val="FF0000"/>
                </a:solidFill>
              </a:rPr>
              <a:t>SYM_int</a:t>
            </a:r>
            <a:r>
              <a:rPr lang="en-US" altLang="ko-KR" dirty="0" smtClean="0">
                <a:solidFill>
                  <a:srgbClr val="FF0000"/>
                </a:solidFill>
              </a:rPr>
              <a:t>(array); // NOT WORKING</a:t>
            </a:r>
          </a:p>
          <a:p>
            <a:r>
              <a:rPr lang="en-US" altLang="ko-KR" dirty="0">
                <a:solidFill>
                  <a:srgbClr val="FF0000"/>
                </a:solidFill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</a:rPr>
              <a:t>  for(</a:t>
            </a:r>
            <a:r>
              <a:rPr lang="en-US" altLang="ko-KR" dirty="0" err="1" smtClean="0">
                <a:solidFill>
                  <a:srgbClr val="FF0000"/>
                </a:solidFill>
              </a:rPr>
              <a:t>i</a:t>
            </a:r>
            <a:r>
              <a:rPr lang="en-US" altLang="ko-KR" dirty="0" smtClean="0">
                <a:solidFill>
                  <a:srgbClr val="FF0000"/>
                </a:solidFill>
              </a:rPr>
              <a:t>=0; </a:t>
            </a:r>
            <a:r>
              <a:rPr lang="en-US" altLang="ko-KR" dirty="0" err="1" smtClean="0">
                <a:solidFill>
                  <a:srgbClr val="FF0000"/>
                </a:solidFill>
              </a:rPr>
              <a:t>i</a:t>
            </a:r>
            <a:r>
              <a:rPr lang="en-US" altLang="ko-KR" dirty="0" smtClean="0">
                <a:solidFill>
                  <a:srgbClr val="FF0000"/>
                </a:solidFill>
              </a:rPr>
              <a:t> &lt; 4; </a:t>
            </a:r>
            <a:r>
              <a:rPr lang="en-US" altLang="ko-KR" dirty="0" err="1" smtClean="0">
                <a:solidFill>
                  <a:srgbClr val="FF0000"/>
                </a:solidFill>
              </a:rPr>
              <a:t>i</a:t>
            </a:r>
            <a:r>
              <a:rPr lang="en-US" altLang="ko-KR" dirty="0" smtClean="0">
                <a:solidFill>
                  <a:srgbClr val="FF0000"/>
                </a:solidFill>
              </a:rPr>
              <a:t>++) </a:t>
            </a:r>
          </a:p>
          <a:p>
            <a:r>
              <a:rPr lang="en-US" altLang="ko-KR" dirty="0">
                <a:solidFill>
                  <a:srgbClr val="FF0000"/>
                </a:solidFill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</a:rPr>
              <a:t>      </a:t>
            </a:r>
            <a:r>
              <a:rPr lang="en-US" altLang="ko-KR" dirty="0" err="1" smtClean="0">
                <a:solidFill>
                  <a:srgbClr val="FF0000"/>
                </a:solidFill>
              </a:rPr>
              <a:t>SYM_int</a:t>
            </a:r>
            <a:r>
              <a:rPr lang="en-US" altLang="ko-KR" dirty="0" smtClean="0">
                <a:solidFill>
                  <a:srgbClr val="FF0000"/>
                </a:solidFill>
              </a:rPr>
              <a:t>(array[</a:t>
            </a:r>
            <a:r>
              <a:rPr lang="en-US" altLang="ko-KR" dirty="0" err="1" smtClean="0">
                <a:solidFill>
                  <a:srgbClr val="FF0000"/>
                </a:solidFill>
              </a:rPr>
              <a:t>i</a:t>
            </a:r>
            <a:r>
              <a:rPr lang="en-US" altLang="ko-KR" dirty="0" smtClean="0">
                <a:solidFill>
                  <a:srgbClr val="FF0000"/>
                </a:solidFill>
              </a:rPr>
              <a:t>]);</a:t>
            </a:r>
            <a:endParaRPr lang="en-US" altLang="ko-KR" dirty="0">
              <a:solidFill>
                <a:srgbClr val="FF0000"/>
              </a:solidFill>
            </a:endParaRPr>
          </a:p>
          <a:p>
            <a:r>
              <a:rPr lang="en-US" altLang="ko-KR" dirty="0" smtClean="0"/>
              <a:t>    </a:t>
            </a:r>
            <a:endParaRPr lang="en-US" altLang="ko-KR" dirty="0"/>
          </a:p>
          <a:p>
            <a:r>
              <a:rPr lang="en-US" altLang="ko-KR" dirty="0"/>
              <a:t>    if (</a:t>
            </a:r>
            <a:r>
              <a:rPr lang="en-US" altLang="ko-KR" dirty="0" smtClean="0"/>
              <a:t>array[1] </a:t>
            </a:r>
            <a:r>
              <a:rPr lang="en-US" altLang="ko-KR" dirty="0"/>
              <a:t>== </a:t>
            </a:r>
            <a:r>
              <a:rPr lang="en-US" altLang="ko-KR" dirty="0" smtClean="0"/>
              <a:t>3)  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       </a:t>
            </a:r>
            <a:r>
              <a:rPr lang="en-US" altLang="ko-KR" dirty="0" err="1" smtClean="0"/>
              <a:t>printf</a:t>
            </a:r>
            <a:r>
              <a:rPr lang="en-US" altLang="ko-KR" dirty="0" smtClean="0"/>
              <a:t>("array[1</a:t>
            </a:r>
            <a:r>
              <a:rPr lang="en-US" altLang="ko-KR" dirty="0" smtClean="0"/>
              <a:t>] is </a:t>
            </a:r>
            <a:r>
              <a:rPr lang="en-US" altLang="ko-KR" dirty="0" smtClean="0"/>
              <a:t>3\n");  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else </a:t>
            </a:r>
            <a:r>
              <a:rPr lang="en-US" altLang="ko-KR" dirty="0" err="1" smtClean="0"/>
              <a:t>printf</a:t>
            </a:r>
            <a:r>
              <a:rPr lang="en-US" altLang="ko-KR" dirty="0" smtClean="0"/>
              <a:t>("array[1</a:t>
            </a:r>
            <a:r>
              <a:rPr lang="en-US" altLang="ko-KR" dirty="0" smtClean="0"/>
              <a:t>] is not 3 but \%</a:t>
            </a:r>
            <a:r>
              <a:rPr lang="en-US" altLang="ko-KR" dirty="0" smtClean="0"/>
              <a:t>d\</a:t>
            </a:r>
            <a:r>
              <a:rPr lang="en-US" altLang="ko-KR" dirty="0" err="1" smtClean="0"/>
              <a:t>n",array</a:t>
            </a:r>
            <a:r>
              <a:rPr lang="en-US" altLang="ko-KR" dirty="0" smtClean="0"/>
              <a:t>[1</a:t>
            </a:r>
            <a:r>
              <a:rPr lang="en-US" altLang="ko-KR" dirty="0" smtClean="0"/>
              <a:t>]);</a:t>
            </a:r>
            <a:endParaRPr lang="en-US" altLang="ko-KR" dirty="0"/>
          </a:p>
          <a:p>
            <a:r>
              <a:rPr lang="en-US" altLang="ko-KR" dirty="0" smtClean="0"/>
              <a:t>}</a:t>
            </a:r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7465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Limitation 4: No Symbolic </a:t>
            </a:r>
            <a:r>
              <a:rPr lang="en-US" altLang="ko-KR" dirty="0" smtClean="0"/>
              <a:t>Index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827584" y="1386056"/>
            <a:ext cx="7758608" cy="535531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/>
              <a:t>// Symbolic dereference is not </a:t>
            </a:r>
            <a:r>
              <a:rPr lang="en-US" altLang="ko-KR" dirty="0" smtClean="0"/>
              <a:t>supported</a:t>
            </a:r>
            <a:r>
              <a:rPr lang="en-US" altLang="ko-KR" dirty="0"/>
              <a:t>. </a:t>
            </a:r>
          </a:p>
          <a:p>
            <a:r>
              <a:rPr lang="en-US" altLang="ko-KR" dirty="0"/>
              <a:t>// If an array index is a symbolic variable, </a:t>
            </a:r>
            <a:r>
              <a:rPr lang="en-US" altLang="ko-KR" dirty="0" smtClean="0"/>
              <a:t>Crown does not generated </a:t>
            </a:r>
            <a:endParaRPr lang="en-US" altLang="ko-KR" dirty="0"/>
          </a:p>
          <a:p>
            <a:r>
              <a:rPr lang="en-US" altLang="ko-KR" dirty="0"/>
              <a:t>// </a:t>
            </a:r>
            <a:r>
              <a:rPr lang="en-US" altLang="ko-KR" dirty="0" smtClean="0"/>
              <a:t>a corresponding symbolic path formula  </a:t>
            </a:r>
            <a:endParaRPr lang="en-US" altLang="ko-KR" dirty="0"/>
          </a:p>
          <a:p>
            <a:r>
              <a:rPr lang="en-US" altLang="ko-KR" dirty="0"/>
              <a:t>#include </a:t>
            </a:r>
            <a:r>
              <a:rPr lang="en-US" altLang="ko-KR" dirty="0" smtClean="0"/>
              <a:t>&lt;</a:t>
            </a:r>
            <a:r>
              <a:rPr lang="en-US" altLang="ko-KR" dirty="0" err="1" smtClean="0"/>
              <a:t>crown.h</a:t>
            </a:r>
            <a:r>
              <a:rPr lang="en-US" altLang="ko-KR" dirty="0" smtClean="0"/>
              <a:t>&gt;</a:t>
            </a:r>
            <a:endParaRPr lang="en-US" altLang="ko-KR" dirty="0"/>
          </a:p>
          <a:p>
            <a:r>
              <a:rPr lang="en-US" altLang="ko-KR" dirty="0"/>
              <a:t>#include &lt;</a:t>
            </a:r>
            <a:r>
              <a:rPr lang="en-US" altLang="ko-KR" dirty="0" err="1"/>
              <a:t>stdio.h</a:t>
            </a:r>
            <a:r>
              <a:rPr lang="en-US" altLang="ko-KR" dirty="0"/>
              <a:t>&gt;</a:t>
            </a:r>
          </a:p>
          <a:p>
            <a:r>
              <a:rPr lang="en-US" altLang="ko-KR" dirty="0" err="1"/>
              <a:t>int</a:t>
            </a:r>
            <a:r>
              <a:rPr lang="en-US" altLang="ko-KR" dirty="0"/>
              <a:t> main(){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int</a:t>
            </a:r>
            <a:r>
              <a:rPr lang="en-US" altLang="ko-KR" dirty="0"/>
              <a:t> x;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int</a:t>
            </a:r>
            <a:r>
              <a:rPr lang="en-US" altLang="ko-KR" dirty="0"/>
              <a:t> </a:t>
            </a:r>
            <a:r>
              <a:rPr lang="en-US" altLang="ko-KR" dirty="0" smtClean="0"/>
              <a:t>array[4];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    </a:t>
            </a:r>
            <a:r>
              <a:rPr lang="en-US" altLang="ko-KR" dirty="0" err="1" smtClean="0"/>
              <a:t>SYM_int</a:t>
            </a:r>
            <a:r>
              <a:rPr lang="en-US" altLang="ko-KR" dirty="0" smtClean="0"/>
              <a:t>(x</a:t>
            </a:r>
            <a:r>
              <a:rPr lang="en-US" altLang="ko-KR" dirty="0"/>
              <a:t>);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printf</a:t>
            </a:r>
            <a:r>
              <a:rPr lang="en-US" altLang="ko-KR" dirty="0"/>
              <a:t>("x = %d\n", x</a:t>
            </a:r>
            <a:r>
              <a:rPr lang="en-US" altLang="ko-KR" dirty="0" smtClean="0"/>
              <a:t>);              </a:t>
            </a:r>
            <a:endParaRPr lang="en-US" altLang="ko-KR" dirty="0"/>
          </a:p>
          <a:p>
            <a:r>
              <a:rPr lang="en-US" altLang="ko-KR" dirty="0"/>
              <a:t>    array[0] = 0;</a:t>
            </a:r>
          </a:p>
          <a:p>
            <a:r>
              <a:rPr lang="en-US" altLang="ko-KR" dirty="0"/>
              <a:t>    array[1] = </a:t>
            </a:r>
            <a:r>
              <a:rPr lang="en-US" altLang="ko-KR" dirty="0" smtClean="0"/>
              <a:t>1;</a:t>
            </a:r>
            <a:endParaRPr lang="en-US" altLang="ko-KR" dirty="0"/>
          </a:p>
          <a:p>
            <a:r>
              <a:rPr lang="en-US" altLang="ko-KR" dirty="0"/>
              <a:t>    array[2] = </a:t>
            </a:r>
            <a:r>
              <a:rPr lang="en-US" altLang="ko-KR" dirty="0" smtClean="0"/>
              <a:t>x;</a:t>
            </a:r>
            <a:endParaRPr lang="en-US" altLang="ko-KR" dirty="0"/>
          </a:p>
          <a:p>
            <a:r>
              <a:rPr lang="en-US" altLang="ko-KR" dirty="0"/>
              <a:t>    array[3] = </a:t>
            </a:r>
            <a:r>
              <a:rPr lang="en-US" altLang="ko-KR" dirty="0" smtClean="0"/>
              <a:t>4;</a:t>
            </a:r>
            <a:endParaRPr lang="en-US" altLang="ko-KR" dirty="0"/>
          </a:p>
          <a:p>
            <a:r>
              <a:rPr lang="en-US" altLang="ko-KR" dirty="0"/>
              <a:t>    </a:t>
            </a:r>
          </a:p>
          <a:p>
            <a:r>
              <a:rPr lang="en-US" altLang="ko-KR" dirty="0"/>
              <a:t>    if (</a:t>
            </a:r>
            <a:r>
              <a:rPr lang="en-US" altLang="ko-KR" dirty="0" smtClean="0"/>
              <a:t>array[</a:t>
            </a:r>
            <a:r>
              <a:rPr lang="en-US" altLang="ko-KR" dirty="0" smtClean="0">
                <a:solidFill>
                  <a:srgbClr val="FF0000"/>
                </a:solidFill>
              </a:rPr>
              <a:t>x-1</a:t>
            </a:r>
            <a:r>
              <a:rPr lang="en-US" altLang="ko-KR" dirty="0" smtClean="0"/>
              <a:t>] </a:t>
            </a:r>
            <a:r>
              <a:rPr lang="en-US" altLang="ko-KR" dirty="0"/>
              <a:t>== </a:t>
            </a:r>
            <a:r>
              <a:rPr lang="en-US" altLang="ko-KR" dirty="0" smtClean="0"/>
              <a:t>3)  </a:t>
            </a:r>
            <a:r>
              <a:rPr lang="en-US" altLang="ko-KR" dirty="0" err="1"/>
              <a:t>printf</a:t>
            </a:r>
            <a:r>
              <a:rPr lang="en-US" altLang="ko-KR" dirty="0"/>
              <a:t>("ERROR\n</a:t>
            </a:r>
            <a:r>
              <a:rPr lang="en-US" altLang="ko-KR" dirty="0" smtClean="0"/>
              <a:t>");  </a:t>
            </a:r>
            <a:endParaRPr lang="en-US" altLang="ko-KR" dirty="0"/>
          </a:p>
          <a:p>
            <a:r>
              <a:rPr lang="en-US" altLang="ko-KR" dirty="0"/>
              <a:t>    </a:t>
            </a:r>
            <a:r>
              <a:rPr lang="en-US" altLang="ko-KR" dirty="0" smtClean="0"/>
              <a:t>else        </a:t>
            </a:r>
            <a:r>
              <a:rPr lang="en-US" altLang="ko-KR" dirty="0" err="1"/>
              <a:t>printf</a:t>
            </a:r>
            <a:r>
              <a:rPr lang="en-US" altLang="ko-KR" dirty="0"/>
              <a:t>("Fine\n");</a:t>
            </a:r>
          </a:p>
          <a:p>
            <a:r>
              <a:rPr lang="en-US" altLang="ko-KR" dirty="0" smtClean="0"/>
              <a:t>}</a:t>
            </a:r>
            <a:endParaRPr lang="en-US" altLang="ko-KR" dirty="0"/>
          </a:p>
        </p:txBody>
      </p:sp>
      <p:sp>
        <p:nvSpPr>
          <p:cNvPr id="3" name="TextBox 2"/>
          <p:cNvSpPr txBox="1"/>
          <p:nvPr/>
        </p:nvSpPr>
        <p:spPr>
          <a:xfrm>
            <a:off x="5436096" y="4509120"/>
            <a:ext cx="3124573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Should check the following </a:t>
            </a:r>
          </a:p>
          <a:p>
            <a:r>
              <a:rPr lang="en-US" altLang="ko-KR" dirty="0" smtClean="0"/>
              <a:t>Symbolic path formula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(x==1 &amp;&amp; array[0] ==3) ||</a:t>
            </a:r>
          </a:p>
          <a:p>
            <a:r>
              <a:rPr lang="en-US" altLang="ko-KR" dirty="0"/>
              <a:t>(x</a:t>
            </a:r>
            <a:r>
              <a:rPr lang="en-US" altLang="ko-KR" dirty="0" smtClean="0"/>
              <a:t>==2 </a:t>
            </a:r>
            <a:r>
              <a:rPr lang="en-US" altLang="ko-KR" dirty="0"/>
              <a:t>&amp;&amp; </a:t>
            </a:r>
            <a:r>
              <a:rPr lang="en-US" altLang="ko-KR" dirty="0" smtClean="0"/>
              <a:t>array[1] </a:t>
            </a:r>
            <a:r>
              <a:rPr lang="en-US" altLang="ko-KR" dirty="0"/>
              <a:t>==3) </a:t>
            </a:r>
            <a:r>
              <a:rPr lang="en-US" altLang="ko-KR" dirty="0" smtClean="0"/>
              <a:t>||</a:t>
            </a:r>
          </a:p>
          <a:p>
            <a:r>
              <a:rPr lang="en-US" altLang="ko-KR" dirty="0"/>
              <a:t>(x</a:t>
            </a:r>
            <a:r>
              <a:rPr lang="en-US" altLang="ko-KR" dirty="0" smtClean="0"/>
              <a:t>==3 </a:t>
            </a:r>
            <a:r>
              <a:rPr lang="en-US" altLang="ko-KR" dirty="0"/>
              <a:t>&amp;&amp; </a:t>
            </a:r>
            <a:r>
              <a:rPr lang="en-US" altLang="ko-KR" dirty="0" smtClean="0"/>
              <a:t>array[2] ==3) ||</a:t>
            </a:r>
          </a:p>
          <a:p>
            <a:r>
              <a:rPr lang="en-US" altLang="ko-KR" dirty="0"/>
              <a:t>(x</a:t>
            </a:r>
            <a:r>
              <a:rPr lang="en-US" altLang="ko-KR" dirty="0" smtClean="0"/>
              <a:t>==4 </a:t>
            </a:r>
            <a:r>
              <a:rPr lang="en-US" altLang="ko-KR" dirty="0"/>
              <a:t>&amp;&amp; </a:t>
            </a:r>
            <a:r>
              <a:rPr lang="en-US" altLang="ko-KR" dirty="0" smtClean="0"/>
              <a:t>array[3] ==3)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4054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1430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Partial Solution for Limitation 4 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5292080" y="1037049"/>
            <a:ext cx="3456384" cy="563231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 err="1"/>
              <a:t>int</a:t>
            </a:r>
            <a:r>
              <a:rPr lang="en-US" altLang="ko-KR" dirty="0"/>
              <a:t> main(){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int</a:t>
            </a:r>
            <a:r>
              <a:rPr lang="en-US" altLang="ko-KR" dirty="0"/>
              <a:t> x, </a:t>
            </a:r>
            <a:r>
              <a:rPr lang="en-US" altLang="ko-KR" dirty="0" err="1"/>
              <a:t>tmp</a:t>
            </a:r>
            <a:r>
              <a:rPr lang="en-US" altLang="ko-KR" dirty="0"/>
              <a:t>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int</a:t>
            </a:r>
            <a:r>
              <a:rPr lang="en-US" altLang="ko-KR" dirty="0"/>
              <a:t> array[4];</a:t>
            </a:r>
          </a:p>
          <a:p>
            <a:endParaRPr lang="en-US" altLang="ko-KR" dirty="0"/>
          </a:p>
          <a:p>
            <a:r>
              <a:rPr lang="en-US" altLang="ko-KR" dirty="0"/>
              <a:t>    </a:t>
            </a:r>
            <a:r>
              <a:rPr lang="en-US" altLang="ko-KR" dirty="0" err="1" smtClean="0"/>
              <a:t>SYM_int</a:t>
            </a:r>
            <a:r>
              <a:rPr lang="en-US" altLang="ko-KR" dirty="0" smtClean="0"/>
              <a:t>(x</a:t>
            </a:r>
            <a:r>
              <a:rPr lang="en-US" altLang="ko-KR" dirty="0"/>
              <a:t>);</a:t>
            </a:r>
          </a:p>
          <a:p>
            <a:r>
              <a:rPr lang="en-US" altLang="ko-KR" dirty="0"/>
              <a:t>    if (x &lt; </a:t>
            </a:r>
            <a:r>
              <a:rPr lang="en-US" altLang="ko-KR" dirty="0" smtClean="0"/>
              <a:t>1 </a:t>
            </a:r>
            <a:r>
              <a:rPr lang="en-US" altLang="ko-KR" dirty="0"/>
              <a:t>|| x &gt; </a:t>
            </a:r>
            <a:r>
              <a:rPr lang="en-US" altLang="ko-KR" dirty="0" smtClean="0"/>
              <a:t>4){ </a:t>
            </a:r>
            <a:r>
              <a:rPr lang="en-US" altLang="ko-KR" dirty="0"/>
              <a:t>exit(0); }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printf</a:t>
            </a:r>
            <a:r>
              <a:rPr lang="en-US" altLang="ko-KR" dirty="0"/>
              <a:t>("x = %d\n", x);</a:t>
            </a:r>
          </a:p>
          <a:p>
            <a:r>
              <a:rPr lang="en-US" altLang="ko-KR" dirty="0"/>
              <a:t>    array[0] = 0;</a:t>
            </a:r>
          </a:p>
          <a:p>
            <a:r>
              <a:rPr lang="en-US" altLang="ko-KR" dirty="0"/>
              <a:t>    array[1] = 1;</a:t>
            </a:r>
          </a:p>
          <a:p>
            <a:r>
              <a:rPr lang="en-US" altLang="ko-KR" dirty="0"/>
              <a:t>    array[2] = x;</a:t>
            </a:r>
          </a:p>
          <a:p>
            <a:r>
              <a:rPr lang="en-US" altLang="ko-KR" dirty="0"/>
              <a:t>    array[3] = 4;</a:t>
            </a:r>
          </a:p>
          <a:p>
            <a:r>
              <a:rPr lang="en-US" altLang="ko-KR" dirty="0" smtClean="0">
                <a:solidFill>
                  <a:srgbClr val="FF0000"/>
                </a:solidFill>
              </a:rPr>
              <a:t>    // </a:t>
            </a:r>
            <a:r>
              <a:rPr lang="en-US" altLang="ko-KR" dirty="0" err="1" smtClean="0">
                <a:solidFill>
                  <a:srgbClr val="FF0000"/>
                </a:solidFill>
              </a:rPr>
              <a:t>tmp</a:t>
            </a:r>
            <a:r>
              <a:rPr lang="en-US" altLang="ko-KR" dirty="0" smtClean="0">
                <a:solidFill>
                  <a:srgbClr val="FF0000"/>
                </a:solidFill>
              </a:rPr>
              <a:t> = array[x-1]</a:t>
            </a:r>
            <a:endParaRPr lang="en-US" altLang="ko-KR" dirty="0">
              <a:solidFill>
                <a:srgbClr val="FF0000"/>
              </a:solidFill>
            </a:endParaRPr>
          </a:p>
          <a:p>
            <a:r>
              <a:rPr lang="en-US" altLang="ko-KR" dirty="0">
                <a:solidFill>
                  <a:srgbClr val="FF0000"/>
                </a:solidFill>
              </a:rPr>
              <a:t>    ENUM_4(array, </a:t>
            </a:r>
            <a:r>
              <a:rPr lang="en-US" altLang="ko-KR" dirty="0" smtClean="0">
                <a:solidFill>
                  <a:srgbClr val="FF0000"/>
                </a:solidFill>
              </a:rPr>
              <a:t>x-1, </a:t>
            </a:r>
            <a:r>
              <a:rPr lang="en-US" altLang="ko-KR" dirty="0" err="1">
                <a:solidFill>
                  <a:srgbClr val="FF0000"/>
                </a:solidFill>
              </a:rPr>
              <a:t>tmp</a:t>
            </a:r>
            <a:r>
              <a:rPr lang="en-US" altLang="ko-KR" dirty="0">
                <a:solidFill>
                  <a:srgbClr val="FF0000"/>
                </a:solidFill>
              </a:rPr>
              <a:t>);</a:t>
            </a:r>
          </a:p>
          <a:p>
            <a:endParaRPr lang="en-US" altLang="ko-KR" dirty="0"/>
          </a:p>
          <a:p>
            <a:r>
              <a:rPr lang="en-US" altLang="ko-KR" dirty="0"/>
              <a:t>    if (</a:t>
            </a:r>
            <a:r>
              <a:rPr lang="en-US" altLang="ko-KR" dirty="0" err="1"/>
              <a:t>tmp</a:t>
            </a:r>
            <a:r>
              <a:rPr lang="en-US" altLang="ko-KR" dirty="0"/>
              <a:t>/*array[x-1]*/ == 3){</a:t>
            </a:r>
          </a:p>
          <a:p>
            <a:r>
              <a:rPr lang="en-US" altLang="ko-KR" dirty="0"/>
              <a:t>        </a:t>
            </a:r>
            <a:r>
              <a:rPr lang="en-US" altLang="ko-KR" dirty="0" err="1"/>
              <a:t>printf</a:t>
            </a:r>
            <a:r>
              <a:rPr lang="en-US" altLang="ko-KR" dirty="0"/>
              <a:t>("ERROR\n");</a:t>
            </a:r>
          </a:p>
          <a:p>
            <a:r>
              <a:rPr lang="en-US" altLang="ko-KR" dirty="0"/>
              <a:t>    }else{</a:t>
            </a:r>
          </a:p>
          <a:p>
            <a:r>
              <a:rPr lang="en-US" altLang="ko-KR" dirty="0"/>
              <a:t>        </a:t>
            </a:r>
            <a:r>
              <a:rPr lang="en-US" altLang="ko-KR" dirty="0" err="1"/>
              <a:t>printf</a:t>
            </a:r>
            <a:r>
              <a:rPr lang="en-US" altLang="ko-KR" dirty="0"/>
              <a:t>("Fine\n");</a:t>
            </a:r>
          </a:p>
          <a:p>
            <a:r>
              <a:rPr lang="en-US" altLang="ko-KR" dirty="0"/>
              <a:t>    }</a:t>
            </a:r>
          </a:p>
          <a:p>
            <a:r>
              <a:rPr lang="en-US" altLang="ko-KR" dirty="0" smtClean="0"/>
              <a:t>}</a:t>
            </a:r>
            <a:endParaRPr lang="en-US" altLang="ko-KR" dirty="0"/>
          </a:p>
        </p:txBody>
      </p:sp>
      <p:sp>
        <p:nvSpPr>
          <p:cNvPr id="5" name="직사각형 4"/>
          <p:cNvSpPr/>
          <p:nvPr/>
        </p:nvSpPr>
        <p:spPr>
          <a:xfrm>
            <a:off x="395536" y="1052736"/>
            <a:ext cx="4032448" cy="5632311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/>
              <a:t>#include </a:t>
            </a:r>
            <a:r>
              <a:rPr lang="en-US" altLang="ko-KR" dirty="0" smtClean="0"/>
              <a:t>&lt;</a:t>
            </a:r>
            <a:r>
              <a:rPr lang="en-US" altLang="ko-KR" dirty="0" err="1" smtClean="0"/>
              <a:t>crown.h</a:t>
            </a:r>
            <a:r>
              <a:rPr lang="en-US" altLang="ko-KR" dirty="0" smtClean="0"/>
              <a:t>&gt;</a:t>
            </a:r>
            <a:endParaRPr lang="en-US" altLang="ko-KR" dirty="0"/>
          </a:p>
          <a:p>
            <a:r>
              <a:rPr lang="en-US" altLang="ko-KR" dirty="0"/>
              <a:t>#include &lt;</a:t>
            </a:r>
            <a:r>
              <a:rPr lang="en-US" altLang="ko-KR" dirty="0" err="1"/>
              <a:t>stdio.h</a:t>
            </a:r>
            <a:r>
              <a:rPr lang="en-US" altLang="ko-KR" dirty="0"/>
              <a:t>&gt;</a:t>
            </a:r>
          </a:p>
          <a:p>
            <a:r>
              <a:rPr lang="en-US" altLang="ko-KR" dirty="0" smtClean="0"/>
              <a:t>#</a:t>
            </a:r>
            <a:r>
              <a:rPr lang="en-US" altLang="ko-KR" dirty="0"/>
              <a:t>define ENUM_4(array, index, ret) \</a:t>
            </a:r>
          </a:p>
          <a:p>
            <a:r>
              <a:rPr lang="en-US" altLang="ko-KR" dirty="0"/>
              <a:t>do{ \</a:t>
            </a:r>
          </a:p>
          <a:p>
            <a:r>
              <a:rPr lang="en-US" altLang="ko-KR" dirty="0"/>
              <a:t>    switch(index){ \</a:t>
            </a:r>
          </a:p>
          <a:p>
            <a:r>
              <a:rPr lang="en-US" altLang="ko-KR" dirty="0"/>
              <a:t>        case 0: \</a:t>
            </a:r>
          </a:p>
          <a:p>
            <a:r>
              <a:rPr lang="en-US" altLang="ko-KR" dirty="0"/>
              <a:t>            ret = array[0]; \</a:t>
            </a:r>
          </a:p>
          <a:p>
            <a:r>
              <a:rPr lang="en-US" altLang="ko-KR" dirty="0"/>
              <a:t>            break;\</a:t>
            </a:r>
          </a:p>
          <a:p>
            <a:r>
              <a:rPr lang="en-US" altLang="ko-KR" dirty="0"/>
              <a:t>        case 1: \</a:t>
            </a:r>
          </a:p>
          <a:p>
            <a:r>
              <a:rPr lang="en-US" altLang="ko-KR" dirty="0"/>
              <a:t>            ret = array[1]; \</a:t>
            </a:r>
          </a:p>
          <a:p>
            <a:r>
              <a:rPr lang="en-US" altLang="ko-KR" dirty="0"/>
              <a:t>            break; \</a:t>
            </a:r>
          </a:p>
          <a:p>
            <a:r>
              <a:rPr lang="en-US" altLang="ko-KR" dirty="0"/>
              <a:t>        case 2: \</a:t>
            </a:r>
          </a:p>
          <a:p>
            <a:r>
              <a:rPr lang="en-US" altLang="ko-KR" dirty="0"/>
              <a:t>            ret = array[2]; \</a:t>
            </a:r>
          </a:p>
          <a:p>
            <a:r>
              <a:rPr lang="en-US" altLang="ko-KR" dirty="0"/>
              <a:t>            break; \</a:t>
            </a:r>
          </a:p>
          <a:p>
            <a:r>
              <a:rPr lang="en-US" altLang="ko-KR" dirty="0"/>
              <a:t>        case 3: \</a:t>
            </a:r>
          </a:p>
          <a:p>
            <a:r>
              <a:rPr lang="en-US" altLang="ko-KR" dirty="0"/>
              <a:t>            ret = array[3]; \</a:t>
            </a:r>
          </a:p>
          <a:p>
            <a:r>
              <a:rPr lang="en-US" altLang="ko-KR" dirty="0"/>
              <a:t>            break; \</a:t>
            </a:r>
          </a:p>
          <a:p>
            <a:r>
              <a:rPr lang="en-US" altLang="ko-KR" dirty="0"/>
              <a:t>    } \</a:t>
            </a:r>
          </a:p>
          <a:p>
            <a:r>
              <a:rPr lang="en-US" altLang="ko-KR" dirty="0"/>
              <a:t>}while(0);</a:t>
            </a:r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003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>
            <a:noAutofit/>
          </a:bodyPr>
          <a:lstStyle/>
          <a:p>
            <a:r>
              <a:rPr lang="en-US" altLang="ko-KR" sz="3600" dirty="0" smtClean="0"/>
              <a:t>Heuristic Guideline to Overcome the Limitations</a:t>
            </a:r>
            <a:endParaRPr lang="ko-KR" altLang="en-US" sz="3600" dirty="0"/>
          </a:p>
        </p:txBody>
      </p:sp>
      <p:sp>
        <p:nvSpPr>
          <p:cNvPr id="4" name="직사각형 3"/>
          <p:cNvSpPr/>
          <p:nvPr/>
        </p:nvSpPr>
        <p:spPr>
          <a:xfrm>
            <a:off x="827584" y="1196752"/>
            <a:ext cx="7758608" cy="563231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/>
              <a:t>// Symbolic dereference is not </a:t>
            </a:r>
            <a:r>
              <a:rPr lang="en-US" altLang="ko-KR" dirty="0" smtClean="0"/>
              <a:t>supported</a:t>
            </a:r>
            <a:r>
              <a:rPr lang="en-US" altLang="ko-KR" dirty="0"/>
              <a:t>. </a:t>
            </a:r>
          </a:p>
          <a:p>
            <a:r>
              <a:rPr lang="en-US" altLang="ko-KR" dirty="0"/>
              <a:t>// If an array index is a symbolic variable, </a:t>
            </a:r>
            <a:r>
              <a:rPr lang="en-US" altLang="ko-KR" dirty="0" smtClean="0"/>
              <a:t>Crown does not generated </a:t>
            </a:r>
            <a:endParaRPr lang="en-US" altLang="ko-KR" dirty="0"/>
          </a:p>
          <a:p>
            <a:r>
              <a:rPr lang="en-US" altLang="ko-KR" dirty="0"/>
              <a:t>// </a:t>
            </a:r>
            <a:r>
              <a:rPr lang="en-US" altLang="ko-KR" dirty="0" smtClean="0"/>
              <a:t>a corresponding symbolic path formula  </a:t>
            </a:r>
            <a:endParaRPr lang="en-US" altLang="ko-KR" dirty="0"/>
          </a:p>
          <a:p>
            <a:r>
              <a:rPr lang="en-US" altLang="ko-KR" dirty="0"/>
              <a:t>#include </a:t>
            </a:r>
            <a:r>
              <a:rPr lang="en-US" altLang="ko-KR" dirty="0" smtClean="0"/>
              <a:t>&lt;</a:t>
            </a:r>
            <a:r>
              <a:rPr lang="en-US" altLang="ko-KR" dirty="0" err="1" smtClean="0"/>
              <a:t>crown.h</a:t>
            </a:r>
            <a:r>
              <a:rPr lang="en-US" altLang="ko-KR" dirty="0" smtClean="0"/>
              <a:t>&gt;</a:t>
            </a:r>
            <a:endParaRPr lang="en-US" altLang="ko-KR" dirty="0"/>
          </a:p>
          <a:p>
            <a:r>
              <a:rPr lang="en-US" altLang="ko-KR" dirty="0"/>
              <a:t>#include &lt;</a:t>
            </a:r>
            <a:r>
              <a:rPr lang="en-US" altLang="ko-KR" dirty="0" err="1"/>
              <a:t>stdio.h</a:t>
            </a:r>
            <a:r>
              <a:rPr lang="en-US" altLang="ko-KR" dirty="0"/>
              <a:t>&gt;</a:t>
            </a:r>
          </a:p>
          <a:p>
            <a:r>
              <a:rPr lang="en-US" altLang="ko-KR" dirty="0" err="1"/>
              <a:t>int</a:t>
            </a:r>
            <a:r>
              <a:rPr lang="en-US" altLang="ko-KR" dirty="0"/>
              <a:t> main(){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int</a:t>
            </a:r>
            <a:r>
              <a:rPr lang="en-US" altLang="ko-KR" dirty="0"/>
              <a:t> x;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int</a:t>
            </a:r>
            <a:r>
              <a:rPr lang="en-US" altLang="ko-KR" dirty="0"/>
              <a:t> </a:t>
            </a:r>
            <a:r>
              <a:rPr lang="en-US" altLang="ko-KR" dirty="0" smtClean="0"/>
              <a:t>array[4];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    </a:t>
            </a:r>
            <a:r>
              <a:rPr lang="en-US" altLang="ko-KR" dirty="0" err="1" smtClean="0"/>
              <a:t>SYM_int</a:t>
            </a:r>
            <a:r>
              <a:rPr lang="en-US" altLang="ko-KR" dirty="0" smtClean="0"/>
              <a:t>(x</a:t>
            </a:r>
            <a:r>
              <a:rPr lang="en-US" altLang="ko-KR" dirty="0"/>
              <a:t>);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printf</a:t>
            </a:r>
            <a:r>
              <a:rPr lang="en-US" altLang="ko-KR" dirty="0"/>
              <a:t>("x = %d\n", x</a:t>
            </a:r>
            <a:r>
              <a:rPr lang="en-US" altLang="ko-KR" dirty="0" smtClean="0"/>
              <a:t>);              </a:t>
            </a:r>
            <a:endParaRPr lang="en-US" altLang="ko-KR" dirty="0"/>
          </a:p>
          <a:p>
            <a:r>
              <a:rPr lang="en-US" altLang="ko-KR" dirty="0"/>
              <a:t>    array[0] = 0;</a:t>
            </a:r>
          </a:p>
          <a:p>
            <a:r>
              <a:rPr lang="en-US" altLang="ko-KR" dirty="0"/>
              <a:t>    array[1] = </a:t>
            </a:r>
            <a:r>
              <a:rPr lang="en-US" altLang="ko-KR" dirty="0" smtClean="0"/>
              <a:t>1;</a:t>
            </a:r>
            <a:endParaRPr lang="en-US" altLang="ko-KR" dirty="0"/>
          </a:p>
          <a:p>
            <a:r>
              <a:rPr lang="en-US" altLang="ko-KR" dirty="0"/>
              <a:t>    array[2] = </a:t>
            </a:r>
            <a:r>
              <a:rPr lang="en-US" altLang="ko-KR" dirty="0" smtClean="0"/>
              <a:t>x;</a:t>
            </a:r>
            <a:endParaRPr lang="en-US" altLang="ko-KR" dirty="0"/>
          </a:p>
          <a:p>
            <a:r>
              <a:rPr lang="en-US" altLang="ko-KR" dirty="0"/>
              <a:t>    array[3] = </a:t>
            </a:r>
            <a:r>
              <a:rPr lang="en-US" altLang="ko-KR" dirty="0" smtClean="0"/>
              <a:t>4;</a:t>
            </a:r>
            <a:endParaRPr lang="en-US" altLang="ko-KR" dirty="0"/>
          </a:p>
          <a:p>
            <a:r>
              <a:rPr lang="en-US" altLang="ko-KR" dirty="0">
                <a:solidFill>
                  <a:srgbClr val="FF0000"/>
                </a:solidFill>
              </a:rPr>
              <a:t>    </a:t>
            </a:r>
            <a:r>
              <a:rPr lang="en-US" altLang="ko-KR" dirty="0" smtClean="0">
                <a:solidFill>
                  <a:srgbClr val="FF0000"/>
                </a:solidFill>
              </a:rPr>
              <a:t>if (x==3); // Guide Crown to generate TC (x=3) w/o changing  </a:t>
            </a:r>
            <a:br>
              <a:rPr lang="en-US" altLang="ko-KR" dirty="0" smtClean="0">
                <a:solidFill>
                  <a:srgbClr val="FF0000"/>
                </a:solidFill>
              </a:rPr>
            </a:br>
            <a:r>
              <a:rPr lang="en-US" altLang="ko-KR" dirty="0" smtClean="0">
                <a:solidFill>
                  <a:srgbClr val="FF0000"/>
                </a:solidFill>
              </a:rPr>
              <a:t>                 // program behavior</a:t>
            </a:r>
            <a:endParaRPr lang="en-US" altLang="ko-KR" dirty="0">
              <a:solidFill>
                <a:srgbClr val="FF0000"/>
              </a:solidFill>
            </a:endParaRPr>
          </a:p>
          <a:p>
            <a:r>
              <a:rPr lang="en-US" altLang="ko-KR" dirty="0"/>
              <a:t>    if (</a:t>
            </a:r>
            <a:r>
              <a:rPr lang="en-US" altLang="ko-KR" dirty="0" smtClean="0"/>
              <a:t>array[</a:t>
            </a:r>
            <a:r>
              <a:rPr lang="en-US" altLang="ko-KR" dirty="0" smtClean="0">
                <a:solidFill>
                  <a:srgbClr val="FF0000"/>
                </a:solidFill>
              </a:rPr>
              <a:t>x-1</a:t>
            </a:r>
            <a:r>
              <a:rPr lang="en-US" altLang="ko-KR" dirty="0" smtClean="0"/>
              <a:t>] </a:t>
            </a:r>
            <a:r>
              <a:rPr lang="en-US" altLang="ko-KR" dirty="0"/>
              <a:t>== </a:t>
            </a:r>
            <a:r>
              <a:rPr lang="en-US" altLang="ko-KR" dirty="0" smtClean="0"/>
              <a:t>3)  </a:t>
            </a:r>
            <a:r>
              <a:rPr lang="en-US" altLang="ko-KR" dirty="0" err="1"/>
              <a:t>printf</a:t>
            </a:r>
            <a:r>
              <a:rPr lang="en-US" altLang="ko-KR" dirty="0"/>
              <a:t>("ERROR\n</a:t>
            </a:r>
            <a:r>
              <a:rPr lang="en-US" altLang="ko-KR" dirty="0" smtClean="0"/>
              <a:t>");  </a:t>
            </a:r>
            <a:endParaRPr lang="en-US" altLang="ko-KR" dirty="0"/>
          </a:p>
          <a:p>
            <a:r>
              <a:rPr lang="en-US" altLang="ko-KR" dirty="0"/>
              <a:t>    </a:t>
            </a:r>
            <a:r>
              <a:rPr lang="en-US" altLang="ko-KR" dirty="0" smtClean="0"/>
              <a:t>else        </a:t>
            </a:r>
            <a:r>
              <a:rPr lang="en-US" altLang="ko-KR" dirty="0" err="1"/>
              <a:t>printf</a:t>
            </a:r>
            <a:r>
              <a:rPr lang="en-US" altLang="ko-KR" dirty="0"/>
              <a:t>("Fine\n");</a:t>
            </a:r>
          </a:p>
          <a:p>
            <a:r>
              <a:rPr lang="en-US" altLang="ko-KR" dirty="0" smtClean="0"/>
              <a:t>}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08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Basic Example 1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1115616" y="1484784"/>
            <a:ext cx="7416824" cy="480131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 smtClean="0"/>
              <a:t>// Hello Crown example.</a:t>
            </a:r>
          </a:p>
          <a:p>
            <a:r>
              <a:rPr lang="en-US" altLang="ko-KR" dirty="0" smtClean="0"/>
              <a:t>// This example shows how to define a symbolic variable.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crown.h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// for Crown 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altLang="ko-K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main(){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SYM_int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(x); // Define x as a symbolic input.</a:t>
            </a:r>
          </a:p>
          <a:p>
            <a:endParaRPr lang="en-US" altLang="ko-K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("x = %d\n", x); 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 (x &gt; 100){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("x is greater than 100\n");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}else{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("x is less than or equal to 100\n");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Basic Example 2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1115616" y="1484784"/>
            <a:ext cx="6390456" cy="397031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 smtClean="0"/>
              <a:t>// Hello Crown example 2 with initial value assigned to </a:t>
            </a:r>
          </a:p>
          <a:p>
            <a:r>
              <a:rPr lang="en-US" altLang="ko-KR" dirty="0" smtClean="0"/>
              <a:t>// a symbolic variable using </a:t>
            </a:r>
            <a:r>
              <a:rPr lang="en-US" altLang="ko-KR" dirty="0" err="1" smtClean="0"/>
              <a:t>SYM_int_init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crown.h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altLang="ko-K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SYM_int</a:t>
            </a:r>
            <a:r>
              <a:rPr lang="en-US" altLang="ko-KR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_init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(x, </a:t>
            </a:r>
            <a:r>
              <a:rPr lang="en-US" altLang="ko-K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=%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d\n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x); 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if ( x &gt; 10) 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x&gt;10\n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else  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&lt;=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10\n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88760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Basic Example 3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1187624" y="1652022"/>
            <a:ext cx="6534472" cy="480131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 smtClean="0"/>
              <a:t>// Another Hello Crown example.</a:t>
            </a:r>
          </a:p>
          <a:p>
            <a:r>
              <a:rPr lang="en-US" altLang="ko-KR" dirty="0" smtClean="0"/>
              <a:t>// Crown can handle linear integer arithmetic expression</a:t>
            </a:r>
          </a:p>
          <a:p>
            <a:r>
              <a:rPr lang="en-US" altLang="ko-KR" dirty="0" smtClean="0"/>
              <a:t>// and nested condition statements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crown.h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char x, y;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SYM_char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SYM_char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(y);</a:t>
            </a:r>
          </a:p>
          <a:p>
            <a:endParaRPr lang="en-US" altLang="ko-K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("x, y = %d, %d\n", x, y);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 (2 * x == y){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if (x != y + 10)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("Fine here\n");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else              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("ERROR\n");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3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Basic Example 4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467544" y="1628800"/>
            <a:ext cx="8442176" cy="480131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 smtClean="0"/>
              <a:t>// Symbolic value propagation example. </a:t>
            </a:r>
          </a:p>
          <a:p>
            <a:r>
              <a:rPr lang="en-US" altLang="ko-KR" dirty="0" smtClean="0"/>
              <a:t>// In an assign statement, if RHS has a symbolic variable and the symbolic </a:t>
            </a:r>
          </a:p>
          <a:p>
            <a:r>
              <a:rPr lang="en-US" altLang="ko-KR" dirty="0" smtClean="0"/>
              <a:t>// variable is used in linear integer arithmetic expression, LHS will be </a:t>
            </a:r>
          </a:p>
          <a:p>
            <a:r>
              <a:rPr lang="en-US" altLang="ko-KR" dirty="0" smtClean="0"/>
              <a:t>// a symbolic variable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crown.h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altLang="ko-K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main(){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x, y;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SYM_int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endParaRPr lang="en-US" altLang="ko-K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("x = %d\n", x);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y = 2 * x + 3;</a:t>
            </a:r>
          </a:p>
          <a:p>
            <a:endParaRPr lang="en-US" altLang="ko-K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 (y == 7)       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("y(=2x+3) is 7\n");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else      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("y(=2x+3) is NOT 7\n");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9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Basic Example 5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467544" y="1628800"/>
            <a:ext cx="8442176" cy="397031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 smtClean="0"/>
              <a:t>//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SYM_assume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ko-KR" dirty="0" smtClean="0"/>
              <a:t> to give constraints on symbolic variables.  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crown.h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assert.h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altLang="ko-K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main() {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x, y;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SYM_int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SYM_int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(y);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ko-KR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SYM_assume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 x + y &gt; 10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=%d, y=%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d\n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x, y);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  assert( x + y &gt; 10);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r>
              <a:rPr lang="en-US" altLang="ko-KR" dirty="0" smtClean="0"/>
              <a:t> 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1231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Basic Example 6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467544" y="1628800"/>
            <a:ext cx="8442176" cy="507831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 smtClean="0"/>
              <a:t>// Long symbolic path formula generated due to a loop  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crown.h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altLang="ko-K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main(){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x;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SYM_int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("x=%d\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n",x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altLang="ko-K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for (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x;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=%d\n",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if (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3) {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becomes 3 finally\n");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break;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}</a:t>
            </a:r>
          </a:p>
          <a:p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altLang="ko-KR" dirty="0" smtClean="0"/>
              <a:t>// use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print_execution</a:t>
            </a:r>
            <a:r>
              <a:rPr lang="en-US" altLang="ko-KR" dirty="0" smtClean="0"/>
              <a:t> to print a symbolic execution path formula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7858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Function Example 1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72008" y="1929021"/>
            <a:ext cx="58681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 smtClean="0"/>
              <a:t>// Simple function example</a:t>
            </a:r>
          </a:p>
          <a:p>
            <a:r>
              <a:rPr lang="en-US" altLang="ko-KR" dirty="0" smtClean="0"/>
              <a:t>// Symbolic variable can be passed into a function.</a:t>
            </a:r>
          </a:p>
          <a:p>
            <a:r>
              <a:rPr lang="en-US" altLang="ko-KR" dirty="0" smtClean="0"/>
              <a:t>#include &lt;</a:t>
            </a:r>
            <a:r>
              <a:rPr lang="en-US" altLang="ko-KR" dirty="0" err="1" smtClean="0"/>
              <a:t>crown.h</a:t>
            </a:r>
            <a:r>
              <a:rPr lang="en-US" altLang="ko-KR" dirty="0" smtClean="0"/>
              <a:t>&gt;</a:t>
            </a:r>
          </a:p>
          <a:p>
            <a:r>
              <a:rPr lang="en-US" altLang="ko-KR" dirty="0" smtClean="0"/>
              <a:t>#include &lt;</a:t>
            </a:r>
            <a:r>
              <a:rPr lang="en-US" altLang="ko-KR" dirty="0" err="1" smtClean="0"/>
              <a:t>stdio.h</a:t>
            </a:r>
            <a:r>
              <a:rPr lang="en-US" altLang="ko-KR" dirty="0" smtClean="0"/>
              <a:t>&gt;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void </a:t>
            </a:r>
            <a:r>
              <a:rPr lang="en-US" altLang="ko-KR" dirty="0" err="1" smtClean="0"/>
              <a:t>test_me</a:t>
            </a:r>
            <a:r>
              <a:rPr lang="en-US" altLang="ko-KR" dirty="0" smtClean="0"/>
              <a:t>(char x, char y){</a:t>
            </a:r>
          </a:p>
          <a:p>
            <a:r>
              <a:rPr lang="en-US" altLang="ko-KR" dirty="0" smtClean="0"/>
              <a:t>    // body of </a:t>
            </a:r>
            <a:r>
              <a:rPr lang="en-US" altLang="ko-KR" dirty="0" err="1" smtClean="0"/>
              <a:t>test_me</a:t>
            </a:r>
            <a:r>
              <a:rPr lang="en-US" altLang="ko-KR" dirty="0" smtClean="0"/>
              <a:t> is same to basic2 example</a:t>
            </a:r>
          </a:p>
          <a:p>
            <a:r>
              <a:rPr lang="en-US" altLang="ko-KR" dirty="0" smtClean="0"/>
              <a:t>    if (2 * x == y){</a:t>
            </a:r>
          </a:p>
          <a:p>
            <a:r>
              <a:rPr lang="en-US" altLang="ko-KR" dirty="0" smtClean="0"/>
              <a:t>        if (x != y + 10){</a:t>
            </a:r>
          </a:p>
          <a:p>
            <a:r>
              <a:rPr lang="en-US" altLang="ko-KR" dirty="0" smtClean="0"/>
              <a:t>            </a:t>
            </a:r>
            <a:r>
              <a:rPr lang="en-US" altLang="ko-KR" dirty="0" err="1" smtClean="0"/>
              <a:t>printf</a:t>
            </a:r>
            <a:r>
              <a:rPr lang="en-US" altLang="ko-KR" dirty="0" smtClean="0"/>
              <a:t>("Fine here\n");</a:t>
            </a:r>
          </a:p>
          <a:p>
            <a:r>
              <a:rPr lang="en-US" altLang="ko-KR" dirty="0" smtClean="0"/>
              <a:t>        }else{</a:t>
            </a:r>
          </a:p>
          <a:p>
            <a:r>
              <a:rPr lang="en-US" altLang="ko-KR" dirty="0" smtClean="0"/>
              <a:t>            </a:t>
            </a:r>
            <a:r>
              <a:rPr lang="en-US" altLang="ko-KR" dirty="0" err="1" smtClean="0"/>
              <a:t>printf</a:t>
            </a:r>
            <a:r>
              <a:rPr lang="en-US" altLang="ko-KR" dirty="0" smtClean="0"/>
              <a:t>("ERROR\n");</a:t>
            </a:r>
          </a:p>
          <a:p>
            <a:r>
              <a:rPr lang="en-US" altLang="ko-KR" dirty="0" smtClean="0"/>
              <a:t>        }</a:t>
            </a:r>
          </a:p>
          <a:p>
            <a:r>
              <a:rPr lang="en-US" altLang="ko-KR" dirty="0" smtClean="0"/>
              <a:t>    }</a:t>
            </a:r>
          </a:p>
          <a:p>
            <a:r>
              <a:rPr lang="en-US" altLang="ko-KR" dirty="0" smtClean="0"/>
              <a:t>}</a:t>
            </a:r>
          </a:p>
          <a:p>
            <a:endParaRPr lang="en-US" altLang="ko-KR" dirty="0" smtClean="0"/>
          </a:p>
        </p:txBody>
      </p:sp>
      <p:sp>
        <p:nvSpPr>
          <p:cNvPr id="5" name="직사각형 4"/>
          <p:cNvSpPr/>
          <p:nvPr/>
        </p:nvSpPr>
        <p:spPr>
          <a:xfrm>
            <a:off x="5328592" y="3025983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altLang="ko-KR" dirty="0" smtClean="0"/>
          </a:p>
          <a:p>
            <a:r>
              <a:rPr lang="en-US" altLang="ko-KR" dirty="0" err="1" smtClean="0"/>
              <a:t>int</a:t>
            </a:r>
            <a:r>
              <a:rPr lang="en-US" altLang="ko-KR" dirty="0" smtClean="0"/>
              <a:t> main(){</a:t>
            </a:r>
          </a:p>
          <a:p>
            <a:r>
              <a:rPr lang="en-US" altLang="ko-KR" dirty="0" smtClean="0"/>
              <a:t>    char a, b;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   </a:t>
            </a:r>
            <a:r>
              <a:rPr lang="en-US" altLang="ko-KR" dirty="0" err="1" smtClean="0"/>
              <a:t>SYM_char</a:t>
            </a:r>
            <a:r>
              <a:rPr lang="en-US" altLang="ko-KR" dirty="0" smtClean="0"/>
              <a:t>(a);</a:t>
            </a:r>
          </a:p>
          <a:p>
            <a:r>
              <a:rPr lang="en-US" altLang="ko-KR" dirty="0" smtClean="0"/>
              <a:t>    </a:t>
            </a:r>
            <a:r>
              <a:rPr lang="en-US" altLang="ko-KR" dirty="0" err="1" smtClean="0"/>
              <a:t>SYM_char</a:t>
            </a:r>
            <a:r>
              <a:rPr lang="en-US" altLang="ko-KR" dirty="0" smtClean="0"/>
              <a:t>(b);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   </a:t>
            </a:r>
            <a:r>
              <a:rPr lang="en-US" altLang="ko-KR" dirty="0" err="1" smtClean="0"/>
              <a:t>printf</a:t>
            </a:r>
            <a:r>
              <a:rPr lang="en-US" altLang="ko-KR" dirty="0" smtClean="0"/>
              <a:t>("a, b = %d, %d\n", a, b);</a:t>
            </a:r>
          </a:p>
          <a:p>
            <a:r>
              <a:rPr lang="en-US" altLang="ko-KR" dirty="0" smtClean="0"/>
              <a:t>    </a:t>
            </a:r>
            <a:r>
              <a:rPr lang="en-US" altLang="ko-KR" dirty="0" err="1" smtClean="0"/>
              <a:t>test_me</a:t>
            </a:r>
            <a:r>
              <a:rPr lang="en-US" altLang="ko-KR" dirty="0" smtClean="0"/>
              <a:t>(a, b);</a:t>
            </a:r>
          </a:p>
          <a:p>
            <a:r>
              <a:rPr lang="en-US" altLang="ko-KR" dirty="0" smtClean="0"/>
              <a:t>    return 0;</a:t>
            </a:r>
          </a:p>
          <a:p>
            <a:r>
              <a:rPr lang="en-US" altLang="ko-KR" dirty="0" smtClean="0"/>
              <a:t>}</a:t>
            </a:r>
            <a:endParaRPr lang="en-US" altLang="ko-KR" dirty="0"/>
          </a:p>
        </p:txBody>
      </p:sp>
      <p:sp>
        <p:nvSpPr>
          <p:cNvPr id="3" name="직사각형 2"/>
          <p:cNvSpPr/>
          <p:nvPr/>
        </p:nvSpPr>
        <p:spPr>
          <a:xfrm>
            <a:off x="72008" y="1844824"/>
            <a:ext cx="9001000" cy="4536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551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Function Example 2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1331640" y="1844824"/>
            <a:ext cx="7344816" cy="452431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 smtClean="0"/>
              <a:t>// Another simple function example.</a:t>
            </a:r>
          </a:p>
          <a:p>
            <a:r>
              <a:rPr lang="en-US" altLang="ko-KR" dirty="0" smtClean="0"/>
              <a:t>// A function can return a symbolic value</a:t>
            </a:r>
          </a:p>
          <a:p>
            <a:r>
              <a:rPr lang="en-US" altLang="ko-KR" dirty="0" smtClean="0"/>
              <a:t>#include &lt;</a:t>
            </a:r>
            <a:r>
              <a:rPr lang="en-US" altLang="ko-KR" dirty="0" err="1" smtClean="0"/>
              <a:t>crown.h</a:t>
            </a:r>
            <a:r>
              <a:rPr lang="en-US" altLang="ko-KR" dirty="0" smtClean="0"/>
              <a:t>&gt;</a:t>
            </a:r>
          </a:p>
          <a:p>
            <a:r>
              <a:rPr lang="en-US" altLang="ko-KR" dirty="0" smtClean="0"/>
              <a:t>#include &lt;</a:t>
            </a:r>
            <a:r>
              <a:rPr lang="en-US" altLang="ko-KR" dirty="0" err="1" smtClean="0"/>
              <a:t>stdio.h</a:t>
            </a:r>
            <a:r>
              <a:rPr lang="en-US" altLang="ko-KR" dirty="0" smtClean="0"/>
              <a:t>&gt;</a:t>
            </a:r>
          </a:p>
          <a:p>
            <a:endParaRPr lang="en-US" altLang="ko-KR" dirty="0" smtClean="0"/>
          </a:p>
          <a:p>
            <a:r>
              <a:rPr lang="en-US" altLang="ko-KR" dirty="0" err="1" smtClean="0"/>
              <a:t>int</a:t>
            </a:r>
            <a:r>
              <a:rPr lang="en-US" altLang="ko-KR" dirty="0" smtClean="0"/>
              <a:t> sign(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 x){    return (x &gt;= 0);}   </a:t>
            </a:r>
          </a:p>
          <a:p>
            <a:endParaRPr lang="en-US" altLang="ko-KR" dirty="0" smtClean="0"/>
          </a:p>
          <a:p>
            <a:r>
              <a:rPr lang="en-US" altLang="ko-KR" dirty="0" err="1" smtClean="0"/>
              <a:t>int</a:t>
            </a:r>
            <a:r>
              <a:rPr lang="en-US" altLang="ko-KR" dirty="0" smtClean="0"/>
              <a:t> main(){</a:t>
            </a:r>
          </a:p>
          <a:p>
            <a:r>
              <a:rPr lang="en-US" altLang="ko-KR" dirty="0" smtClean="0"/>
              <a:t>    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 a;</a:t>
            </a:r>
          </a:p>
          <a:p>
            <a:r>
              <a:rPr lang="en-US" altLang="ko-KR" dirty="0" smtClean="0"/>
              <a:t>    </a:t>
            </a:r>
            <a:r>
              <a:rPr lang="en-US" altLang="ko-KR" dirty="0" err="1" smtClean="0"/>
              <a:t>SYM_int</a:t>
            </a:r>
            <a:r>
              <a:rPr lang="en-US" altLang="ko-KR" dirty="0" smtClean="0"/>
              <a:t>(a);</a:t>
            </a:r>
          </a:p>
          <a:p>
            <a:r>
              <a:rPr lang="en-US" altLang="ko-KR" dirty="0" smtClean="0"/>
              <a:t>    </a:t>
            </a:r>
            <a:r>
              <a:rPr lang="en-US" altLang="ko-KR" dirty="0" err="1" smtClean="0"/>
              <a:t>printf</a:t>
            </a:r>
            <a:r>
              <a:rPr lang="en-US" altLang="ko-KR" dirty="0" smtClean="0"/>
              <a:t>("a = %d\n", a);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   if (sign(a) == 0)      </a:t>
            </a:r>
            <a:r>
              <a:rPr lang="en-US" altLang="ko-KR" dirty="0" err="1" smtClean="0"/>
              <a:t>printf</a:t>
            </a:r>
            <a:r>
              <a:rPr lang="en-US" altLang="ko-KR" dirty="0" smtClean="0"/>
              <a:t>("%d is negative\n", a);    </a:t>
            </a:r>
          </a:p>
          <a:p>
            <a:r>
              <a:rPr lang="en-US" altLang="ko-KR" dirty="0" smtClean="0"/>
              <a:t>    else        </a:t>
            </a:r>
            <a:r>
              <a:rPr lang="en-US" altLang="ko-KR" dirty="0" err="1" smtClean="0"/>
              <a:t>printf</a:t>
            </a:r>
            <a:r>
              <a:rPr lang="en-US" altLang="ko-KR" dirty="0" smtClean="0"/>
              <a:t>("%d is non-negative\</a:t>
            </a:r>
            <a:r>
              <a:rPr lang="en-US" altLang="ko-KR" dirty="0" err="1" smtClean="0"/>
              <a:t>n",a</a:t>
            </a:r>
            <a:r>
              <a:rPr lang="en-US" altLang="ko-KR" dirty="0" smtClean="0"/>
              <a:t>);   </a:t>
            </a:r>
          </a:p>
          <a:p>
            <a:r>
              <a:rPr lang="en-US" altLang="ko-KR" dirty="0" smtClean="0"/>
              <a:t>    return 0;</a:t>
            </a:r>
          </a:p>
          <a:p>
            <a:r>
              <a:rPr lang="en-US" altLang="ko-KR" dirty="0" smtClean="0"/>
              <a:t>}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930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</TotalTime>
  <Words>1702</Words>
  <Application>Microsoft Office PowerPoint</Application>
  <PresentationFormat>화면 슬라이드 쇼(4:3)</PresentationFormat>
  <Paragraphs>312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0" baseType="lpstr">
      <vt:lpstr>맑은 고딕</vt:lpstr>
      <vt:lpstr>Arial</vt:lpstr>
      <vt:lpstr>Courier New</vt:lpstr>
      <vt:lpstr>Office 테마</vt:lpstr>
      <vt:lpstr>Crown Examples</vt:lpstr>
      <vt:lpstr>Basic Example 1</vt:lpstr>
      <vt:lpstr>Basic Example 2</vt:lpstr>
      <vt:lpstr>Basic Example 3</vt:lpstr>
      <vt:lpstr>Basic Example 4</vt:lpstr>
      <vt:lpstr>Basic Example 5</vt:lpstr>
      <vt:lpstr>Basic Example 6</vt:lpstr>
      <vt:lpstr>Function Example 1</vt:lpstr>
      <vt:lpstr>Function Example 2</vt:lpstr>
      <vt:lpstr>Function Example 3</vt:lpstr>
      <vt:lpstr>Limitation 1: No External Binary Library</vt:lpstr>
      <vt:lpstr>Limitation 2: No Symbolic Pointer </vt:lpstr>
      <vt:lpstr>Limitation 3: No Symbolic Array</vt:lpstr>
      <vt:lpstr>Limitation 4: No Symbolic Index</vt:lpstr>
      <vt:lpstr>Partial Solution for Limitation 4 </vt:lpstr>
      <vt:lpstr>Heuristic Guideline to Overcome the Limitations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CREST Examples</dc:title>
  <dc:creator>moonzoo</dc:creator>
  <cp:lastModifiedBy>Windows 사용자</cp:lastModifiedBy>
  <cp:revision>109</cp:revision>
  <dcterms:created xsi:type="dcterms:W3CDTF">2010-11-03T23:33:23Z</dcterms:created>
  <dcterms:modified xsi:type="dcterms:W3CDTF">2019-01-19T01:03:31Z</dcterms:modified>
</cp:coreProperties>
</file>