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525" r:id="rId2"/>
    <p:sldId id="526" r:id="rId3"/>
    <p:sldId id="424" r:id="rId4"/>
    <p:sldId id="370" r:id="rId5"/>
    <p:sldId id="505" r:id="rId6"/>
    <p:sldId id="506" r:id="rId7"/>
    <p:sldId id="507" r:id="rId8"/>
    <p:sldId id="508" r:id="rId9"/>
    <p:sldId id="469" r:id="rId10"/>
    <p:sldId id="499" r:id="rId11"/>
    <p:sldId id="488" r:id="rId12"/>
    <p:sldId id="461" r:id="rId13"/>
    <p:sldId id="459" r:id="rId14"/>
    <p:sldId id="493" r:id="rId15"/>
    <p:sldId id="494" r:id="rId16"/>
    <p:sldId id="490" r:id="rId17"/>
    <p:sldId id="464" r:id="rId18"/>
    <p:sldId id="468" r:id="rId19"/>
    <p:sldId id="465" r:id="rId2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uyuyang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91" autoAdjust="0"/>
    <p:restoredTop sz="86876" autoAdjust="0"/>
  </p:normalViewPr>
  <p:slideViewPr>
    <p:cSldViewPr>
      <p:cViewPr varScale="1">
        <p:scale>
          <a:sx n="162" d="100"/>
          <a:sy n="162" d="100"/>
        </p:scale>
        <p:origin x="174" y="16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179" y="-86"/>
      </p:cViewPr>
      <p:guideLst>
        <p:guide orient="horz" pos="3223"/>
        <p:guide pos="223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/>
          <a:lstStyle>
            <a:lvl1pPr algn="r">
              <a:defRPr sz="1200"/>
            </a:lvl1pPr>
          </a:lstStyle>
          <a:p>
            <a:fld id="{5BE05CD4-7178-41AD-BA78-32B725B84C5D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4" tIns="47377" rIns="94754" bIns="47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599" y="4862015"/>
            <a:ext cx="5680103" cy="4605085"/>
          </a:xfrm>
          <a:prstGeom prst="rect">
            <a:avLst/>
          </a:prstGeom>
        </p:spPr>
        <p:txBody>
          <a:bodyPr vert="horz" lIns="94754" tIns="47377" rIns="94754" bIns="473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6" y="9720755"/>
            <a:ext cx="3077137" cy="512222"/>
          </a:xfrm>
          <a:prstGeom prst="rect">
            <a:avLst/>
          </a:prstGeom>
        </p:spPr>
        <p:txBody>
          <a:bodyPr vert="horz" lIns="94754" tIns="47377" rIns="94754" bIns="47377" rtlCol="0" anchor="b"/>
          <a:lstStyle>
            <a:lvl1pPr algn="r">
              <a:defRPr sz="1200"/>
            </a:lvl1pPr>
          </a:lstStyle>
          <a:p>
            <a:fld id="{87935BA9-F099-4ABF-B2CE-5A222ACE9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1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instrumentation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35BA9-F099-4ABF-B2CE-5A222ACE9C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21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4362456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 dirty="0"/>
          </a:p>
        </p:txBody>
      </p:sp>
      <p:sp>
        <p:nvSpPr>
          <p:cNvPr id="33" name="矩形 32"/>
          <p:cNvSpPr/>
          <p:nvPr/>
        </p:nvSpPr>
        <p:spPr>
          <a:xfrm>
            <a:off x="914400" y="4286256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4286256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28725" y="2438400"/>
            <a:ext cx="6858000" cy="15240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1" name="矩形 20"/>
          <p:cNvSpPr/>
          <p:nvPr/>
        </p:nvSpPr>
        <p:spPr>
          <a:xfrm>
            <a:off x="914400" y="2362200"/>
            <a:ext cx="7315200" cy="16764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14400" y="2362200"/>
            <a:ext cx="228600" cy="1676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31"/>
          <p:cNvSpPr/>
          <p:nvPr/>
        </p:nvSpPr>
        <p:spPr>
          <a:xfrm>
            <a:off x="0" y="0"/>
            <a:ext cx="9144000" cy="14285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副标题 8"/>
          <p:cNvSpPr txBox="1">
            <a:spLocks/>
          </p:cNvSpPr>
          <p:nvPr/>
        </p:nvSpPr>
        <p:spPr>
          <a:xfrm>
            <a:off x="1214414" y="5214950"/>
            <a:ext cx="68580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  <a:lvl2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2pPr>
            <a:lvl3pPr>
              <a:buClr>
                <a:schemeClr val="tx2"/>
              </a:buCl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3pPr>
            <a:lvl4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4pPr>
            <a:lvl5pPr>
              <a:defRPr>
                <a:latin typeface="Arial" pitchFamily="34" charset="0"/>
                <a:ea typeface="Arial Unicode MS" pitchFamily="34" charset="-122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1406" y="6500834"/>
            <a:ext cx="1214446" cy="292608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928794" y="6500834"/>
            <a:ext cx="5929354" cy="29432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072462" y="6500834"/>
            <a:ext cx="947758" cy="2914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节标题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06" y="0"/>
            <a:ext cx="9001188" cy="57148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71406" y="152400"/>
            <a:ext cx="9001188" cy="490518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71406" y="785794"/>
            <a:ext cx="9001188" cy="5429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dirty="0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dirty="0" smtClean="0"/>
              <a:t>第二级</a:t>
            </a:r>
          </a:p>
          <a:p>
            <a:pPr lvl="2" eaLnBrk="1" latinLnBrk="0" hangingPunct="1"/>
            <a:r>
              <a:rPr kumimoji="0" lang="zh-CN" altLang="en-US" dirty="0" smtClean="0"/>
              <a:t>第三级</a:t>
            </a:r>
          </a:p>
          <a:p>
            <a:pPr lvl="3" eaLnBrk="1" latinLnBrk="0" hangingPunct="1"/>
            <a:r>
              <a:rPr kumimoji="0" lang="zh-CN" altLang="en-US" dirty="0" smtClean="0"/>
              <a:t>第四级</a:t>
            </a:r>
          </a:p>
          <a:p>
            <a:pPr lvl="4" eaLnBrk="1" latinLnBrk="0" hangingPunct="1"/>
            <a:r>
              <a:rPr kumimoji="0" lang="zh-CN" altLang="en-US" dirty="0" smtClean="0"/>
              <a:t>第五级</a:t>
            </a:r>
            <a:endParaRPr kumimoji="0"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214282" y="6500834"/>
            <a:ext cx="1285884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643042" y="6500834"/>
            <a:ext cx="4857784" cy="29260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382000" y="6477000"/>
            <a:ext cx="457200" cy="292608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0" y="635795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36139" y="6607540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extBox 11"/>
          <p:cNvSpPr txBox="1"/>
          <p:nvPr/>
        </p:nvSpPr>
        <p:spPr>
          <a:xfrm>
            <a:off x="8610600" y="64770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/35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u="sng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8400@3GH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 Main Steps of </a:t>
            </a:r>
            <a:r>
              <a:rPr lang="en-US" altLang="ko-KR" dirty="0" err="1" smtClean="0"/>
              <a:t>Concolic</a:t>
            </a:r>
            <a:r>
              <a:rPr lang="en-US" altLang="ko-KR" dirty="0" smtClean="0"/>
              <a:t> Testing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19608" y="1019140"/>
            <a:ext cx="8900592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1. Instrumentation of a target program</a:t>
            </a:r>
          </a:p>
          <a:p>
            <a:pPr lvl="1"/>
            <a:r>
              <a:rPr lang="en-US" altLang="ko-KR" sz="2400" dirty="0" smtClean="0"/>
              <a:t>To insert probes to build symbolic path formula</a:t>
            </a:r>
          </a:p>
          <a:p>
            <a:pPr marL="0" indent="0">
              <a:buNone/>
            </a:pPr>
            <a:r>
              <a:rPr lang="en-US" altLang="ko-KR" sz="2800" dirty="0" smtClean="0"/>
              <a:t>2. Transform a constructed symbolic path formula to SMT-compatible format</a:t>
            </a:r>
          </a:p>
          <a:p>
            <a:pPr lvl="1"/>
            <a:r>
              <a:rPr lang="en-US" altLang="ko-KR" sz="2400" dirty="0" smtClean="0"/>
              <a:t>SMT solvers can solve simple formula only</a:t>
            </a:r>
          </a:p>
          <a:p>
            <a:pPr marL="0" indent="0">
              <a:buNone/>
            </a:pPr>
            <a:r>
              <a:rPr lang="en-US" altLang="ko-KR" sz="2800" dirty="0" smtClean="0"/>
              <a:t>3. Select one branch condition to negate </a:t>
            </a:r>
            <a:endParaRPr lang="en-US" altLang="ko-KR" sz="2800" dirty="0"/>
          </a:p>
          <a:p>
            <a:pPr lvl="1"/>
            <a:r>
              <a:rPr lang="en-US" altLang="ko-KR" sz="2400" dirty="0" smtClean="0"/>
              <a:t>Core technique impacting both effectiveness and efficiency  </a:t>
            </a:r>
          </a:p>
          <a:p>
            <a:pPr marL="0" indent="0">
              <a:buNone/>
            </a:pPr>
            <a:r>
              <a:rPr lang="en-US" altLang="ko-KR" sz="2800" dirty="0" smtClean="0"/>
              <a:t>4. Invoking SMT solvers on the SPF SMT formula</a:t>
            </a:r>
          </a:p>
          <a:p>
            <a:pPr lvl="1"/>
            <a:r>
              <a:rPr lang="en-US" altLang="ko-KR" sz="2400" dirty="0" smtClean="0"/>
              <a:t>Selection of a SMT solver and proper configuration </a:t>
            </a:r>
            <a:r>
              <a:rPr lang="ko-KR" altLang="en-US" sz="2400" dirty="0" err="1" smtClean="0"/>
              <a:t>ㅔ</a:t>
            </a:r>
            <a:r>
              <a:rPr lang="en-US" altLang="ko-KR" sz="2400" dirty="0" err="1" smtClean="0"/>
              <a:t>arameters</a:t>
            </a:r>
            <a:endParaRPr lang="ko-KR" altLang="en-US" sz="24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3009888" y="6491291"/>
            <a:ext cx="3214710" cy="365125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996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Instrumentation for </a:t>
            </a:r>
            <a:r>
              <a:rPr lang="en-US" altLang="ko-KR" dirty="0" err="1" smtClean="0"/>
              <a:t>Concolic</a:t>
            </a:r>
            <a:r>
              <a:rPr lang="en-US" altLang="ko-KR" dirty="0" smtClean="0"/>
              <a:t> Testing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Symbolic variable declaration</a:t>
            </a:r>
          </a:p>
          <a:p>
            <a:pPr lvl="1"/>
            <a:r>
              <a:rPr lang="en-US" altLang="ko-KR" dirty="0" smtClean="0"/>
              <a:t>First, identify input variables</a:t>
            </a:r>
          </a:p>
          <a:p>
            <a:pPr lvl="1"/>
            <a:r>
              <a:rPr lang="en-US" altLang="ko-KR" dirty="0" smtClean="0"/>
              <a:t>Second, declare these variables as symbolic variable by inserting </a:t>
            </a:r>
            <a:r>
              <a:rPr lang="en-US" altLang="ko-KR" dirty="0" smtClean="0">
                <a:solidFill>
                  <a:srgbClr val="FF0000"/>
                </a:solidFill>
              </a:rPr>
              <a:t>SYM_&lt;</a:t>
            </a:r>
            <a:r>
              <a:rPr lang="en-US" altLang="ko-KR" dirty="0" smtClean="0">
                <a:solidFill>
                  <a:srgbClr val="FF0000"/>
                </a:solidFill>
              </a:rPr>
              <a:t>type&gt;(</a:t>
            </a:r>
            <a:r>
              <a:rPr lang="en-US" altLang="ko-KR" dirty="0" err="1" smtClean="0">
                <a:solidFill>
                  <a:srgbClr val="FF0000"/>
                </a:solidFill>
              </a:rPr>
              <a:t>var_name</a:t>
            </a:r>
            <a:r>
              <a:rPr lang="en-US" altLang="ko-KR" dirty="0" smtClean="0">
                <a:solidFill>
                  <a:srgbClr val="FF0000"/>
                </a:solidFill>
              </a:rPr>
              <a:t>);</a:t>
            </a:r>
          </a:p>
          <a:p>
            <a:pPr lvl="2"/>
            <a:r>
              <a:rPr lang="en-US" altLang="ko-KR" dirty="0" smtClean="0"/>
              <a:t>If necessary, additional constraints should be given to restrict symbolic variables to have valid ranges of values</a:t>
            </a:r>
          </a:p>
          <a:p>
            <a:pPr lvl="3"/>
            <a:r>
              <a:rPr lang="en-US" altLang="ko-KR" dirty="0" smtClean="0"/>
              <a:t>if (!constraints on </a:t>
            </a:r>
            <a:r>
              <a:rPr lang="en-US" altLang="ko-KR" dirty="0" err="1" smtClean="0"/>
              <a:t>var_name</a:t>
            </a:r>
            <a:r>
              <a:rPr lang="en-US" altLang="ko-KR" dirty="0" smtClean="0"/>
              <a:t>) exit(0); </a:t>
            </a:r>
            <a:r>
              <a:rPr lang="en-US" altLang="ko-KR" dirty="0" err="1" smtClean="0"/>
              <a:t>shou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7508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Symbolic Variable Declaration for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82040"/>
            <a:ext cx="8763000" cy="493776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000"/>
              </a:spcBef>
            </a:pPr>
            <a:r>
              <a:rPr lang="en-US" dirty="0" smtClean="0"/>
              <a:t>PATTERN was not declared as symbolic variables, since </a:t>
            </a:r>
            <a:r>
              <a:rPr lang="en-US" dirty="0" err="1" smtClean="0"/>
              <a:t>grep.c</a:t>
            </a:r>
            <a:r>
              <a:rPr lang="en-US" dirty="0" smtClean="0"/>
              <a:t> handles PATTERN using external binary libraries</a:t>
            </a:r>
          </a:p>
          <a:p>
            <a:pPr lvl="1">
              <a:spcBef>
                <a:spcPts val="1000"/>
              </a:spcBef>
            </a:pPr>
            <a:r>
              <a:rPr lang="en-US" dirty="0" smtClean="0"/>
              <a:t>CROWN </a:t>
            </a:r>
            <a:r>
              <a:rPr lang="en-US" dirty="0" smtClean="0"/>
              <a:t>would not generate new test cases for symbolic PATTERN </a:t>
            </a:r>
          </a:p>
          <a:p>
            <a:pPr lvl="1">
              <a:spcBef>
                <a:spcPts val="1000"/>
              </a:spcBef>
            </a:pPr>
            <a:r>
              <a:rPr lang="en-US" dirty="0" smtClean="0"/>
              <a:t>We used a pattern “define”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We use a concrete file “test_grep.dat” as a FILE parameter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Set options as symbolic input (i.e. an array of symbolic character)</a:t>
            </a:r>
          </a:p>
          <a:p>
            <a:pPr lvl="1">
              <a:spcBef>
                <a:spcPts val="600"/>
              </a:spcBef>
            </a:pPr>
            <a:r>
              <a:rPr lang="en-US" altLang="ko-KR" sz="1900" b="1" dirty="0" smtClean="0"/>
              <a:t>23 </a:t>
            </a:r>
            <a:r>
              <a:rPr lang="en-US" altLang="ko-KR" sz="1900" dirty="0"/>
              <a:t>different options </a:t>
            </a:r>
            <a:r>
              <a:rPr lang="en-US" altLang="ko-KR" sz="1900" dirty="0" smtClean="0"/>
              <a:t>can be given</a:t>
            </a:r>
            <a:r>
              <a:rPr lang="en-US" altLang="ko-KR" sz="1900" dirty="0"/>
              <a:t>.</a:t>
            </a:r>
          </a:p>
          <a:p>
            <a:pPr lvl="2">
              <a:spcBef>
                <a:spcPts val="600"/>
              </a:spcBef>
            </a:pPr>
            <a:r>
              <a:rPr lang="en-US" altLang="ko-KR" sz="1600" dirty="0"/>
              <a:t>Specified options are represented by </a:t>
            </a:r>
            <a:r>
              <a:rPr lang="en-US" altLang="ko-KR" sz="1600" b="1" i="1" dirty="0"/>
              <a:t>option_mask32, </a:t>
            </a:r>
            <a:r>
              <a:rPr lang="en-US" altLang="ko-KR" sz="1600" dirty="0"/>
              <a:t>an </a:t>
            </a:r>
            <a:r>
              <a:rPr lang="en-US" altLang="ko-KR" sz="1600" b="1" i="1" dirty="0"/>
              <a:t>uint32_t</a:t>
            </a:r>
            <a:r>
              <a:rPr lang="en-US" altLang="ko-KR" sz="1600" dirty="0"/>
              <a:t> value, of which each bit field indicates one option is ON/OFF. </a:t>
            </a:r>
          </a:p>
          <a:p>
            <a:pPr lvl="2">
              <a:spcBef>
                <a:spcPts val="600"/>
              </a:spcBef>
            </a:pPr>
            <a:r>
              <a:rPr lang="en-US" altLang="ko-KR" sz="1600" dirty="0" smtClean="0"/>
              <a:t>Function </a:t>
            </a:r>
            <a:r>
              <a:rPr lang="en-US" altLang="ko-KR" sz="1600" b="1" i="1" dirty="0"/>
              <a:t>getopt32(char **</a:t>
            </a:r>
            <a:r>
              <a:rPr lang="en-US" altLang="ko-KR" sz="1600" b="1" i="1" dirty="0" err="1"/>
              <a:t>argv</a:t>
            </a:r>
            <a:r>
              <a:rPr lang="en-US" altLang="ko-KR" sz="1600" b="1" i="1" dirty="0"/>
              <a:t>, </a:t>
            </a:r>
            <a:r>
              <a:rPr lang="en-US" altLang="ko-KR" sz="1600" b="1" i="1" dirty="0" err="1"/>
              <a:t>const</a:t>
            </a:r>
            <a:r>
              <a:rPr lang="en-US" altLang="ko-KR" sz="1600" b="1" i="1" dirty="0"/>
              <a:t> char *</a:t>
            </a:r>
            <a:r>
              <a:rPr lang="en-US" altLang="ko-KR" sz="1600" b="1" i="1" dirty="0" err="1"/>
              <a:t>applet_opts</a:t>
            </a:r>
            <a:r>
              <a:rPr lang="en-US" altLang="ko-KR" sz="1600" b="1" i="1" dirty="0"/>
              <a:t>, …)</a:t>
            </a:r>
            <a:r>
              <a:rPr lang="en-US" altLang="ko-KR" sz="1600" dirty="0"/>
              <a:t> is used to </a:t>
            </a:r>
            <a:r>
              <a:rPr lang="en-US" altLang="ko-KR" sz="1600" dirty="0" smtClean="0"/>
              <a:t>generate a bit array </a:t>
            </a:r>
            <a:r>
              <a:rPr lang="en-US" altLang="ko-KR" sz="1600" b="1" i="1" dirty="0"/>
              <a:t>option_mask32 </a:t>
            </a:r>
            <a:r>
              <a:rPr lang="en-US" altLang="ko-KR" sz="1600" dirty="0" smtClean="0"/>
              <a:t>which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indicates specified </a:t>
            </a:r>
            <a:r>
              <a:rPr lang="en-US" altLang="ko-KR" sz="1600" dirty="0"/>
              <a:t>options from command line input. </a:t>
            </a:r>
          </a:p>
          <a:p>
            <a:pPr>
              <a:spcBef>
                <a:spcPts val="1000"/>
              </a:spcBef>
            </a:pPr>
            <a:r>
              <a:rPr lang="en-US" dirty="0" smtClean="0"/>
              <a:t>Set 4 parameters to options as symbolic variables</a:t>
            </a:r>
          </a:p>
          <a:p>
            <a:pPr lvl="1">
              <a:spcBef>
                <a:spcPts val="1000"/>
              </a:spcBef>
            </a:pPr>
            <a:r>
              <a:rPr lang="en-US" altLang="ko-KR" i="1" dirty="0" smtClean="0"/>
              <a:t>Copt, </a:t>
            </a:r>
            <a:r>
              <a:rPr lang="en-US" altLang="ko-KR" i="1" dirty="0" err="1" smtClean="0"/>
              <a:t>max_matches</a:t>
            </a:r>
            <a:r>
              <a:rPr lang="en-US" altLang="ko-KR" i="1" dirty="0" smtClean="0"/>
              <a:t>, </a:t>
            </a:r>
            <a:r>
              <a:rPr lang="en-US" altLang="ko-KR" i="1" dirty="0" err="1" smtClean="0"/>
              <a:t>lines_before</a:t>
            </a:r>
            <a:r>
              <a:rPr lang="en-US" altLang="ko-KR" i="1" dirty="0" smtClean="0"/>
              <a:t>, </a:t>
            </a:r>
            <a:r>
              <a:rPr lang="en-US" altLang="ko-KR" i="1" dirty="0" err="1" smtClean="0"/>
              <a:t>lines_after</a:t>
            </a:r>
            <a:r>
              <a:rPr lang="en-US" altLang="ko-KR" i="1" dirty="0" smtClean="0"/>
              <a:t>.</a:t>
            </a:r>
          </a:p>
          <a:p>
            <a:pPr lvl="1">
              <a:spcBef>
                <a:spcPts val="1000"/>
              </a:spcBef>
            </a:pPr>
            <a:r>
              <a:rPr lang="en-US" altLang="ko-KR" sz="1900" dirty="0" smtClean="0"/>
              <a:t>Option argument “</a:t>
            </a:r>
            <a:r>
              <a:rPr lang="en-US" altLang="ko-KR" sz="1900" b="1" i="1" dirty="0" err="1" smtClean="0"/>
              <a:t>fopt</a:t>
            </a:r>
            <a:r>
              <a:rPr lang="en-US" altLang="ko-KR" sz="1900" dirty="0" smtClean="0"/>
              <a:t>” is ignored, since it is hard to set file name as symbolic value. “</a:t>
            </a:r>
            <a:r>
              <a:rPr lang="en-US" altLang="ko-KR" sz="1900" b="1" i="1" dirty="0" err="1" smtClean="0"/>
              <a:t>fopt</a:t>
            </a:r>
            <a:r>
              <a:rPr lang="en-US" altLang="ko-KR" sz="1900" dirty="0" smtClean="0"/>
              <a:t>”, the parameter of option “-f” (read pattern form an exist file). </a:t>
            </a:r>
            <a:endParaRPr lang="en-US" altLang="ko-KR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8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Instrumentation in </a:t>
            </a:r>
            <a:r>
              <a:rPr lang="en-US" dirty="0" err="1" smtClean="0"/>
              <a:t>grep.c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610600" cy="495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…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// before </a:t>
            </a:r>
            <a:r>
              <a:rPr lang="en-US" sz="1400" dirty="0" err="1" smtClean="0">
                <a:solidFill>
                  <a:schemeClr val="tx1"/>
                </a:solidFill>
              </a:rPr>
              <a:t>grep_main</a:t>
            </a:r>
            <a:r>
              <a:rPr lang="en-US" sz="1400" dirty="0" smtClean="0">
                <a:solidFill>
                  <a:schemeClr val="tx1"/>
                </a:solidFill>
              </a:rPr>
              <a:t> is called, option_mask32 is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// set to represent all command-line options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grep_main</a:t>
            </a:r>
            <a:r>
              <a:rPr lang="en-US" sz="1400" dirty="0" smtClean="0">
                <a:solidFill>
                  <a:schemeClr val="tx1"/>
                </a:solidFill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argc</a:t>
            </a:r>
            <a:r>
              <a:rPr lang="en-US" sz="1400" dirty="0" smtClean="0">
                <a:solidFill>
                  <a:schemeClr val="tx1"/>
                </a:solidFill>
              </a:rPr>
              <a:t> UNUSED_PARAM, char **</a:t>
            </a:r>
            <a:r>
              <a:rPr lang="en-US" sz="1400" dirty="0" err="1" smtClean="0">
                <a:solidFill>
                  <a:schemeClr val="tx1"/>
                </a:solidFill>
              </a:rPr>
              <a:t>argv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{   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    getopt32(</a:t>
            </a:r>
            <a:r>
              <a:rPr lang="en-US" sz="1400" dirty="0" err="1" smtClean="0">
                <a:solidFill>
                  <a:schemeClr val="tx1"/>
                </a:solidFill>
              </a:rPr>
              <a:t>argv</a:t>
            </a:r>
            <a:r>
              <a:rPr lang="en-US" sz="1400" dirty="0" smtClean="0">
                <a:solidFill>
                  <a:schemeClr val="tx1"/>
                </a:solidFill>
              </a:rPr>
              <a:t>, OPTSTR_GREP,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      &amp;</a:t>
            </a:r>
            <a:r>
              <a:rPr lang="en-US" sz="1400" dirty="0" err="1" smtClean="0">
                <a:solidFill>
                  <a:schemeClr val="tx1"/>
                </a:solidFill>
              </a:rPr>
              <a:t>pattern_head</a:t>
            </a:r>
            <a:r>
              <a:rPr lang="en-US" sz="1400" dirty="0" smtClean="0">
                <a:solidFill>
                  <a:schemeClr val="tx1"/>
                </a:solidFill>
              </a:rPr>
              <a:t>, &amp;</a:t>
            </a:r>
            <a:r>
              <a:rPr lang="en-US" sz="1400" dirty="0" err="1" smtClean="0">
                <a:solidFill>
                  <a:schemeClr val="tx1"/>
                </a:solidFill>
              </a:rPr>
              <a:t>fopt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      &amp;</a:t>
            </a:r>
            <a:r>
              <a:rPr lang="en-US" sz="1400" dirty="0" err="1" smtClean="0">
                <a:solidFill>
                  <a:schemeClr val="tx1"/>
                </a:solidFill>
              </a:rPr>
              <a:t>max_matches</a:t>
            </a:r>
            <a:r>
              <a:rPr lang="en-US" sz="1400" dirty="0" smtClean="0">
                <a:solidFill>
                  <a:schemeClr val="tx1"/>
                </a:solidFill>
              </a:rPr>
              <a:t>, &amp;</a:t>
            </a:r>
            <a:r>
              <a:rPr lang="en-US" sz="1400" dirty="0" err="1" smtClean="0">
                <a:solidFill>
                  <a:schemeClr val="tx1"/>
                </a:solidFill>
              </a:rPr>
              <a:t>lines_after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      &amp;</a:t>
            </a:r>
            <a:r>
              <a:rPr lang="en-US" sz="1400" dirty="0" err="1" smtClean="0">
                <a:solidFill>
                  <a:schemeClr val="tx1"/>
                </a:solidFill>
              </a:rPr>
              <a:t>lines_before,&amp;Copt</a:t>
            </a:r>
            <a:r>
              <a:rPr lang="en-US" sz="1400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7030A0"/>
                </a:solidFill>
              </a:rPr>
              <a:t>      #</a:t>
            </a:r>
            <a:r>
              <a:rPr lang="en-US" sz="1400" b="1" dirty="0" err="1" smtClean="0">
                <a:solidFill>
                  <a:srgbClr val="7030A0"/>
                </a:solidFill>
              </a:rPr>
              <a:t>ifdef</a:t>
            </a:r>
            <a:r>
              <a:rPr lang="en-US" sz="1400" b="1" dirty="0" smtClean="0">
                <a:solidFill>
                  <a:srgbClr val="7030A0"/>
                </a:solidFill>
              </a:rPr>
              <a:t> </a:t>
            </a:r>
            <a:r>
              <a:rPr lang="en-US" sz="1400" b="1" dirty="0" smtClean="0">
                <a:solidFill>
                  <a:srgbClr val="7030A0"/>
                </a:solidFill>
              </a:rPr>
              <a:t>CROWN</a:t>
            </a:r>
            <a:endParaRPr lang="en-US" sz="1400" b="1" dirty="0" smtClean="0">
              <a:solidFill>
                <a:srgbClr val="7030A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SYM_int</a:t>
            </a:r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max_matches</a:t>
            </a:r>
            <a:r>
              <a:rPr lang="en-US" sz="1400" b="1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SYM_int</a:t>
            </a:r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lines_after</a:t>
            </a:r>
            <a:r>
              <a:rPr lang="en-US" sz="1400" b="1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SYM_int</a:t>
            </a:r>
            <a:r>
              <a:rPr lang="en-US" sz="1400" b="1" dirty="0" smtClean="0">
                <a:solidFill>
                  <a:schemeClr val="tx1"/>
                </a:solidFill>
              </a:rPr>
              <a:t>(</a:t>
            </a:r>
            <a:r>
              <a:rPr lang="en-US" sz="1400" b="1" dirty="0" err="1" smtClean="0">
                <a:solidFill>
                  <a:schemeClr val="tx1"/>
                </a:solidFill>
              </a:rPr>
              <a:t>lines_before</a:t>
            </a:r>
            <a:r>
              <a:rPr lang="en-US" sz="1400" b="1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chemeClr val="tx1"/>
                </a:solidFill>
              </a:rPr>
              <a:t>      </a:t>
            </a:r>
            <a:r>
              <a:rPr lang="en-US" sz="1400" b="1" dirty="0" err="1" smtClean="0">
                <a:solidFill>
                  <a:schemeClr val="tx1"/>
                </a:solidFill>
              </a:rPr>
              <a:t>SYM_int</a:t>
            </a:r>
            <a:r>
              <a:rPr lang="en-US" sz="1400" b="1" dirty="0" smtClean="0">
                <a:solidFill>
                  <a:schemeClr val="tx1"/>
                </a:solidFill>
              </a:rPr>
              <a:t>(Copt</a:t>
            </a:r>
            <a:r>
              <a:rPr lang="en-US" sz="1400" b="1" dirty="0" smtClean="0">
                <a:solidFill>
                  <a:schemeClr val="tx1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CC00FF"/>
                </a:solidFill>
              </a:rPr>
              <a:t>      </a:t>
            </a:r>
            <a:r>
              <a:rPr lang="en-US" sz="1400" b="1" dirty="0" smtClean="0">
                <a:solidFill>
                  <a:schemeClr val="tx1"/>
                </a:solidFill>
              </a:rPr>
              <a:t>      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7030A0"/>
                </a:solidFill>
              </a:rPr>
              <a:t>      #</a:t>
            </a:r>
            <a:r>
              <a:rPr lang="en-US" sz="1400" b="1" dirty="0" err="1" smtClean="0">
                <a:solidFill>
                  <a:srgbClr val="7030A0"/>
                </a:solidFill>
              </a:rPr>
              <a:t>endif</a:t>
            </a:r>
            <a:endParaRPr lang="en-US" sz="1400" b="1" dirty="0" smtClean="0">
              <a:solidFill>
                <a:srgbClr val="7030A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rgbClr val="00B0F0"/>
                </a:solidFill>
              </a:rPr>
              <a:t>    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>
                <a:solidFill>
                  <a:srgbClr val="7030A0"/>
                </a:solidFill>
              </a:rPr>
              <a:t>      #</a:t>
            </a:r>
            <a:r>
              <a:rPr lang="en-US" sz="1400" b="1" dirty="0" err="1" smtClean="0">
                <a:solidFill>
                  <a:srgbClr val="7030A0"/>
                </a:solidFill>
              </a:rPr>
              <a:t>ifdef</a:t>
            </a:r>
            <a:r>
              <a:rPr lang="en-US" sz="1400" b="1" dirty="0" smtClean="0">
                <a:solidFill>
                  <a:srgbClr val="7030A0"/>
                </a:solidFill>
              </a:rPr>
              <a:t> </a:t>
            </a:r>
            <a:r>
              <a:rPr lang="en-US" sz="1400" b="1" dirty="0" smtClean="0">
                <a:solidFill>
                  <a:srgbClr val="7030A0"/>
                </a:solidFill>
              </a:rPr>
              <a:t>CROWN</a:t>
            </a:r>
            <a:endParaRPr lang="en-US" sz="1400" b="1" dirty="0" smtClean="0">
              <a:solidFill>
                <a:srgbClr val="7030A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7030A0"/>
                </a:solidFill>
              </a:rPr>
              <a:t> </a:t>
            </a:r>
            <a:r>
              <a:rPr lang="en-US" sz="1400" b="1" dirty="0" smtClean="0">
                <a:solidFill>
                  <a:srgbClr val="7030A0"/>
                </a:solidFill>
              </a:rPr>
              <a:t>     </a:t>
            </a:r>
            <a:r>
              <a:rPr lang="en-US" sz="1400" b="1" dirty="0" err="1" smtClean="0">
                <a:solidFill>
                  <a:srgbClr val="7030A0"/>
                </a:solidFill>
              </a:rPr>
              <a:t>SYM_int</a:t>
            </a:r>
            <a:r>
              <a:rPr lang="en-US" sz="1400" b="1" dirty="0" smtClean="0">
                <a:solidFill>
                  <a:srgbClr val="7030A0"/>
                </a:solidFill>
              </a:rPr>
              <a:t>(option_mask32</a:t>
            </a:r>
            <a:r>
              <a:rPr lang="en-US" sz="1400" b="1" dirty="0" smtClean="0">
                <a:solidFill>
                  <a:srgbClr val="7030A0"/>
                </a:solidFill>
              </a:rPr>
              <a:t>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>
                <a:solidFill>
                  <a:srgbClr val="7030A0"/>
                </a:solidFill>
              </a:rPr>
              <a:t> </a:t>
            </a:r>
            <a:r>
              <a:rPr lang="en-US" sz="1400" b="1" dirty="0" smtClean="0">
                <a:solidFill>
                  <a:srgbClr val="7030A0"/>
                </a:solidFill>
              </a:rPr>
              <a:t>     #</a:t>
            </a:r>
            <a:r>
              <a:rPr lang="en-US" sz="1400" b="1" dirty="0" err="1" smtClean="0">
                <a:solidFill>
                  <a:srgbClr val="7030A0"/>
                </a:solidFill>
              </a:rPr>
              <a:t>endif</a:t>
            </a:r>
            <a:endParaRPr lang="en-US" sz="1400" b="1" dirty="0" smtClean="0">
              <a:solidFill>
                <a:srgbClr val="7030A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smtClean="0"/>
              <a:t>      if (option_mask32 &amp; </a:t>
            </a:r>
            <a:r>
              <a:rPr lang="en-US" sz="1400" b="1" dirty="0" err="1" smtClean="0"/>
              <a:t>OPT_m</a:t>
            </a:r>
            <a:r>
              <a:rPr lang="en-US" sz="1400" b="1" dirty="0" smtClean="0"/>
              <a:t>) {</a:t>
            </a:r>
            <a:endParaRPr lang="en-US" sz="1400" dirty="0" smtClean="0"/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12" y="76200"/>
            <a:ext cx="9001188" cy="4905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 of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grep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2438400"/>
          </a:xfrm>
        </p:spPr>
        <p:txBody>
          <a:bodyPr>
            <a:noAutofit/>
          </a:bodyPr>
          <a:lstStyle/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sz="1600" dirty="0" smtClean="0"/>
              <a:t>Experiment 1:</a:t>
            </a:r>
            <a:endParaRPr lang="en-US" altLang="ko-KR" sz="16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Iterations: 10, 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branches in </a:t>
            </a:r>
            <a:r>
              <a:rPr lang="en-US" sz="1600" dirty="0" err="1" smtClean="0"/>
              <a:t>grep.c</a:t>
            </a:r>
            <a:r>
              <a:rPr lang="en-US" sz="1600" dirty="0" smtClean="0"/>
              <a:t> : 178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Execution Command:  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grep</a:t>
            </a:r>
            <a:r>
              <a:rPr lang="en-US" altLang="ko-KR" sz="1600" dirty="0" smtClean="0">
                <a:solidFill>
                  <a:schemeClr val="tx1"/>
                </a:solidFill>
              </a:rPr>
              <a:t> "define" test_grep.dat'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dfs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grep</a:t>
            </a:r>
            <a:r>
              <a:rPr lang="en-US" altLang="ko-KR" sz="1600" dirty="0" smtClean="0">
                <a:solidFill>
                  <a:schemeClr val="tx1"/>
                </a:solidFill>
              </a:rPr>
              <a:t> "define" test_grep.dat'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cfg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grep</a:t>
            </a:r>
            <a:r>
              <a:rPr lang="en-US" altLang="ko-KR" sz="1600" dirty="0" smtClean="0">
                <a:solidFill>
                  <a:schemeClr val="tx1"/>
                </a:solidFill>
              </a:rPr>
              <a:t> "define" test_grep.dat' 10000 -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random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grep</a:t>
            </a:r>
            <a:r>
              <a:rPr lang="en-US" altLang="ko-KR" sz="1600" dirty="0" smtClean="0">
                <a:solidFill>
                  <a:schemeClr val="tx1"/>
                </a:solidFill>
              </a:rPr>
              <a:t> "define" test_grep.dat'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random_input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263762"/>
              </p:ext>
            </p:extLst>
          </p:nvPr>
        </p:nvGraphicFramePr>
        <p:xfrm>
          <a:off x="5486400" y="3581400"/>
          <a:ext cx="335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cost</a:t>
                      </a:r>
                      <a:r>
                        <a:rPr lang="en-US" baseline="0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2758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4495800" cy="2649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Test Oracles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the </a:t>
            </a:r>
            <a:r>
              <a:rPr lang="en-US" altLang="ko-KR" dirty="0" err="1" smtClean="0"/>
              <a:t>busybox</a:t>
            </a:r>
            <a:r>
              <a:rPr lang="en-US" altLang="ko-KR" dirty="0" smtClean="0"/>
              <a:t> testing, we do not use any explicit test oracles</a:t>
            </a:r>
          </a:p>
          <a:p>
            <a:pPr lvl="1"/>
            <a:r>
              <a:rPr lang="en-US" altLang="ko-KR" dirty="0" smtClean="0"/>
              <a:t>Test oracle is an orthogonal issue to test case generation</a:t>
            </a:r>
          </a:p>
          <a:p>
            <a:pPr lvl="1"/>
            <a:r>
              <a:rPr lang="en-US" altLang="ko-KR" dirty="0" smtClean="0"/>
              <a:t>However, still violation of runtime conformance (i.e., no segmentation fault, no divide-by-zero, etc) can be checked</a:t>
            </a:r>
          </a:p>
          <a:p>
            <a:r>
              <a:rPr lang="en-US" altLang="ko-KR" dirty="0" smtClean="0"/>
              <a:t>Segmentation fault due to integer overflow detected at </a:t>
            </a:r>
            <a:r>
              <a:rPr lang="en-US" altLang="ko-KR" dirty="0" err="1" smtClean="0"/>
              <a:t>grep</a:t>
            </a:r>
            <a:r>
              <a:rPr lang="en-US" altLang="ko-KR" dirty="0" smtClean="0"/>
              <a:t> 2.0</a:t>
            </a:r>
          </a:p>
          <a:p>
            <a:pPr lvl="1"/>
            <a:r>
              <a:rPr lang="en-US" altLang="ko-KR" dirty="0" smtClean="0"/>
              <a:t>This bug was detected by test cases generated using DFS  </a:t>
            </a:r>
          </a:p>
          <a:p>
            <a:pPr lvl="1"/>
            <a:r>
              <a:rPr lang="en-US" altLang="ko-KR" dirty="0" smtClean="0"/>
              <a:t>The bug causes segmentation fault when</a:t>
            </a:r>
          </a:p>
          <a:p>
            <a:pPr lvl="2"/>
            <a:r>
              <a:rPr lang="en-US" altLang="ko-KR" dirty="0" smtClean="0"/>
              <a:t>-B 1073741824 (i.e. 2^32/4)</a:t>
            </a:r>
          </a:p>
          <a:p>
            <a:pPr lvl="2"/>
            <a:r>
              <a:rPr lang="en-US" altLang="ko-KR" dirty="0" smtClean="0"/>
              <a:t>PATTERN should match line(s) after the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line</a:t>
            </a:r>
          </a:p>
          <a:p>
            <a:pPr lvl="2"/>
            <a:r>
              <a:rPr lang="en-US" altLang="ko-KR" dirty="0" smtClean="0"/>
              <a:t>Text file should contain at least two lines </a:t>
            </a:r>
          </a:p>
          <a:p>
            <a:pPr lvl="1"/>
            <a:r>
              <a:rPr lang="en-US" altLang="ko-KR" dirty="0" smtClean="0"/>
              <a:t>Bug scenario</a:t>
            </a:r>
          </a:p>
          <a:p>
            <a:pPr lvl="2"/>
            <a:r>
              <a:rPr lang="en-US" altLang="ko-KR" dirty="0" err="1" smtClean="0"/>
              <a:t>Grep</a:t>
            </a:r>
            <a:r>
              <a:rPr lang="en-US" altLang="ko-KR" dirty="0" smtClean="0"/>
              <a:t> tries to dynamically allocate memory for buffering matched lines (-B option).  </a:t>
            </a:r>
          </a:p>
          <a:p>
            <a:pPr lvl="2"/>
            <a:r>
              <a:rPr lang="en-US" altLang="ko-KR" dirty="0" smtClean="0"/>
              <a:t>But due to integer overflow (# of line to buffer * </a:t>
            </a:r>
            <a:r>
              <a:rPr lang="en-US" altLang="ko-KR" dirty="0" err="1" smtClean="0"/>
              <a:t>sizeof</a:t>
            </a:r>
            <a:r>
              <a:rPr lang="en-US" altLang="ko-KR" dirty="0" smtClean="0"/>
              <a:t>(pointer)), memory is allocated in much less amount </a:t>
            </a:r>
          </a:p>
          <a:p>
            <a:pPr lvl="2"/>
            <a:r>
              <a:rPr lang="en-US" altLang="ko-KR" dirty="0" smtClean="0"/>
              <a:t>Finally </a:t>
            </a:r>
            <a:r>
              <a:rPr lang="en-US" altLang="ko-KR" dirty="0" err="1" smtClean="0"/>
              <a:t>grep</a:t>
            </a:r>
            <a:r>
              <a:rPr lang="en-US" altLang="ko-KR" dirty="0" smtClean="0"/>
              <a:t> finally accesses illegal memory area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3102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>
          <a:xfrm>
            <a:off x="5486400" y="1219200"/>
            <a:ext cx="3581401" cy="493776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Bug patch was immediately made in 1 day, since this bug is critical one</a:t>
            </a:r>
          </a:p>
          <a:p>
            <a:pPr lvl="1"/>
            <a:r>
              <a:rPr lang="en-US" altLang="ko-KR" dirty="0" smtClean="0"/>
              <a:t>Importance: P5 major </a:t>
            </a:r>
          </a:p>
          <a:p>
            <a:pPr lvl="2"/>
            <a:r>
              <a:rPr lang="en-US" altLang="ko-KR" dirty="0" smtClean="0"/>
              <a:t>major loss of function</a:t>
            </a:r>
          </a:p>
          <a:p>
            <a:pPr lvl="1"/>
            <a:r>
              <a:rPr lang="en-US" altLang="ko-KR" dirty="0" err="1" smtClean="0"/>
              <a:t>Busybox</a:t>
            </a:r>
            <a:r>
              <a:rPr lang="en-US" altLang="ko-KR" dirty="0" smtClean="0"/>
              <a:t> 1.18.x will have fix for this bug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38750" cy="6858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3505200" y="457200"/>
            <a:ext cx="838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505200" y="838200"/>
            <a:ext cx="838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81000" y="1676400"/>
            <a:ext cx="1524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456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description -- vi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100" dirty="0" smtClean="0"/>
              <a:t>Description: 	</a:t>
            </a:r>
            <a:r>
              <a:rPr lang="en-US" altLang="ko-KR" sz="2100" dirty="0" smtClean="0"/>
              <a:t>Edit FILE</a:t>
            </a:r>
          </a:p>
          <a:p>
            <a:endParaRPr lang="en-US" altLang="ko-KR" sz="1900" dirty="0" smtClean="0"/>
          </a:p>
          <a:p>
            <a:r>
              <a:rPr lang="en-US" altLang="ko-KR" sz="2100" dirty="0" smtClean="0"/>
              <a:t>Usage: vi [OPTIONS] [FILE] …</a:t>
            </a:r>
          </a:p>
          <a:p>
            <a:r>
              <a:rPr lang="en-US" altLang="ko-KR" sz="2100" dirty="0" smtClean="0"/>
              <a:t>Options:</a:t>
            </a:r>
          </a:p>
          <a:p>
            <a:pPr lvl="1"/>
            <a:r>
              <a:rPr lang="en-US" altLang="ko-KR" sz="1500" dirty="0" smtClean="0"/>
              <a:t>-c	Initial command to run ($EXINIT also available)</a:t>
            </a:r>
          </a:p>
          <a:p>
            <a:pPr lvl="1"/>
            <a:r>
              <a:rPr lang="en-US" altLang="ko-KR" sz="1500" dirty="0" smtClean="0"/>
              <a:t>-R	Read-only</a:t>
            </a:r>
          </a:p>
          <a:p>
            <a:pPr lvl="1"/>
            <a:r>
              <a:rPr lang="en-US" altLang="ko-KR" sz="1500" dirty="0" smtClean="0"/>
              <a:t>-H	Short help regarding available features</a:t>
            </a:r>
          </a:p>
          <a:p>
            <a:r>
              <a:rPr lang="en-US" altLang="ko-KR" sz="2100" dirty="0" smtClean="0"/>
              <a:t>Example :</a:t>
            </a:r>
          </a:p>
          <a:p>
            <a:pPr lvl="1"/>
            <a:r>
              <a:rPr lang="en-US" altLang="ko-KR" sz="1500" dirty="0" smtClean="0"/>
              <a:t>input:	cat read_vi.dat</a:t>
            </a:r>
          </a:p>
          <a:p>
            <a:pPr lvl="1">
              <a:buNone/>
            </a:pPr>
            <a:r>
              <a:rPr lang="en-US" altLang="ko-KR" sz="1500" dirty="0" smtClean="0"/>
              <a:t>	</a:t>
            </a:r>
            <a:r>
              <a:rPr lang="en-US" altLang="ko-KR" sz="1000" dirty="0" smtClean="0"/>
              <a:t>test for initial command</a:t>
            </a:r>
          </a:p>
          <a:p>
            <a:pPr lvl="1"/>
            <a:r>
              <a:rPr lang="en-US" altLang="ko-KR" sz="1500" dirty="0" smtClean="0"/>
              <a:t>input: 	cat test_vi.dat	</a:t>
            </a:r>
          </a:p>
          <a:p>
            <a:pPr lvl="1">
              <a:buNone/>
            </a:pPr>
            <a:r>
              <a:rPr lang="en-US" altLang="ko-KR" sz="1000" dirty="0" smtClean="0"/>
              <a:t>	</a:t>
            </a:r>
            <a:r>
              <a:rPr lang="en-US" altLang="ko-KR" sz="1100" dirty="0" smtClean="0"/>
              <a:t>this is the test for vi</a:t>
            </a:r>
          </a:p>
          <a:p>
            <a:pPr lvl="1">
              <a:buNone/>
            </a:pPr>
            <a:r>
              <a:rPr lang="en-US" altLang="ko-KR" sz="1100" dirty="0">
                <a:solidFill>
                  <a:schemeClr val="tx2"/>
                </a:solidFill>
              </a:rPr>
              <a:t> </a:t>
            </a:r>
            <a:r>
              <a:rPr lang="en-US" altLang="ko-KR" sz="1100" dirty="0" smtClean="0">
                <a:solidFill>
                  <a:schemeClr val="tx2"/>
                </a:solidFill>
              </a:rPr>
              <a:t>       </a:t>
            </a:r>
          </a:p>
          <a:p>
            <a:pPr lvl="1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</a:t>
            </a:r>
            <a:r>
              <a:rPr lang="en-US" altLang="ko-KR" sz="1100" dirty="0" smtClean="0">
                <a:solidFill>
                  <a:schemeClr val="tx2"/>
                </a:solidFill>
              </a:rPr>
              <a:t>@#$%&amp;*vi?</a:t>
            </a:r>
          </a:p>
          <a:p>
            <a:pPr lvl="1"/>
            <a:r>
              <a:rPr lang="en-US" altLang="ko-KR" sz="1500" dirty="0" smtClean="0"/>
              <a:t>input: 	 ./</a:t>
            </a:r>
            <a:r>
              <a:rPr lang="en-US" altLang="ko-KR" sz="1500" dirty="0" err="1" smtClean="0"/>
              <a:t>busybox</a:t>
            </a:r>
            <a:r>
              <a:rPr lang="en-US" altLang="ko-KR" sz="1500" dirty="0" smtClean="0"/>
              <a:t> vi -c ":read read_vi.dat" test_vi.dat</a:t>
            </a:r>
          </a:p>
          <a:p>
            <a:pPr lvl="1"/>
            <a:r>
              <a:rPr lang="en-US" altLang="ko-KR" sz="1500" dirty="0" smtClean="0"/>
              <a:t>output:</a:t>
            </a:r>
          </a:p>
          <a:p>
            <a:pPr lvl="2">
              <a:buNone/>
            </a:pPr>
            <a:r>
              <a:rPr lang="en-US" altLang="ko-KR" sz="1100" dirty="0" smtClean="0">
                <a:solidFill>
                  <a:schemeClr val="tx2"/>
                </a:solidFill>
              </a:rPr>
              <a:t>this is the test for vi</a:t>
            </a:r>
          </a:p>
          <a:p>
            <a:pPr lvl="2">
              <a:buNone/>
            </a:pPr>
            <a:r>
              <a:rPr lang="en-US" altLang="ko-KR" sz="1100" dirty="0" smtClean="0">
                <a:solidFill>
                  <a:schemeClr val="tx2"/>
                </a:solidFill>
              </a:rPr>
              <a:t>test for initial command</a:t>
            </a:r>
          </a:p>
          <a:p>
            <a:pPr lvl="2">
              <a:buNone/>
            </a:pPr>
            <a:endParaRPr lang="en-US" altLang="ko-KR" sz="1100" dirty="0" smtClean="0">
              <a:solidFill>
                <a:schemeClr val="tx2"/>
              </a:solidFill>
            </a:endParaRPr>
          </a:p>
          <a:p>
            <a:pPr lvl="2">
              <a:buNone/>
            </a:pPr>
            <a:r>
              <a:rPr lang="en-US" altLang="ko-KR" sz="1100" dirty="0" smtClean="0">
                <a:solidFill>
                  <a:schemeClr val="tx2"/>
                </a:solidFill>
              </a:rPr>
              <a:t>@#$%&amp;*vi?</a:t>
            </a:r>
          </a:p>
          <a:p>
            <a:pPr lvl="1"/>
            <a:endParaRPr lang="en-US" altLang="ko-KR" sz="1100" dirty="0" smtClean="0"/>
          </a:p>
        </p:txBody>
      </p:sp>
    </p:spTree>
    <p:extLst>
      <p:ext uri="{BB962C8B-B14F-4D97-AF65-F5344CB8AC3E}">
        <p14:creationId xmlns:p14="http://schemas.microsoft.com/office/powerpoint/2010/main" val="10358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Symbolic Variable Declaration for 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5840"/>
            <a:ext cx="8686800" cy="4937760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/>
              <a:t>We declared a key stroke by a user as a symbolic input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character</a:t>
            </a:r>
          </a:p>
          <a:p>
            <a:pPr lvl="1">
              <a:spcBef>
                <a:spcPts val="600"/>
              </a:spcBef>
            </a:pPr>
            <a:r>
              <a:rPr lang="en-US" altLang="ko-KR" sz="2400" dirty="0" smtClean="0"/>
              <a:t>Restrict user key input to </a:t>
            </a:r>
            <a:r>
              <a:rPr lang="en-US" altLang="ko-KR" sz="2400" b="1" dirty="0" smtClean="0"/>
              <a:t>50</a:t>
            </a:r>
            <a:r>
              <a:rPr lang="en-US" altLang="ko-KR" sz="2400" dirty="0" smtClean="0"/>
              <a:t> symbolic characters.</a:t>
            </a:r>
          </a:p>
          <a:p>
            <a:pPr lvl="2">
              <a:spcBef>
                <a:spcPts val="600"/>
              </a:spcBef>
            </a:pPr>
            <a:r>
              <a:rPr lang="en-US" altLang="ko-KR" sz="2100" b="1" dirty="0" smtClean="0"/>
              <a:t>We modified vi source code so that vi exits after testing 50</a:t>
            </a:r>
            <a:r>
              <a:rPr lang="en-US" altLang="ko-KR" sz="2100" b="1" baseline="30000" dirty="0" smtClean="0"/>
              <a:t>th</a:t>
            </a:r>
            <a:r>
              <a:rPr lang="en-US" altLang="ko-KR" sz="2100" b="1" dirty="0" smtClean="0"/>
              <a:t> key stroke. </a:t>
            </a:r>
          </a:p>
          <a:p>
            <a:r>
              <a:rPr lang="en-US" altLang="ko-KR" sz="2800" dirty="0" smtClean="0"/>
              <a:t>Set initial command as symbolic input (initial command is only used when option “-c” is specified).</a:t>
            </a:r>
          </a:p>
          <a:p>
            <a:pPr lvl="1">
              <a:spcBef>
                <a:spcPts val="600"/>
              </a:spcBef>
            </a:pPr>
            <a:r>
              <a:rPr lang="en-US" altLang="ko-KR" sz="2400" dirty="0" smtClean="0"/>
              <a:t>Type of initial command is a string (i.e., an array of 17 characters) </a:t>
            </a:r>
            <a:endParaRPr lang="en-US" altLang="ko-KR" sz="2400" b="1" dirty="0" smtClean="0"/>
          </a:p>
          <a:p>
            <a:r>
              <a:rPr lang="en-US" sz="2800" dirty="0" smtClean="0"/>
              <a:t>Replace </a:t>
            </a:r>
            <a:r>
              <a:rPr lang="en-US" sz="2800" b="1" i="1" dirty="0" smtClean="0"/>
              <a:t>4 </a:t>
            </a:r>
            <a:r>
              <a:rPr lang="en-US" sz="2800" dirty="0" smtClean="0"/>
              <a:t>library functions with source code: </a:t>
            </a:r>
            <a:r>
              <a:rPr lang="en-US" sz="2800" b="1" i="1" dirty="0" err="1" smtClean="0"/>
              <a:t>strncmp</a:t>
            </a:r>
            <a:r>
              <a:rPr lang="en-US" sz="2800" b="1" i="1" dirty="0" smtClean="0"/>
              <a:t>(), </a:t>
            </a:r>
            <a:r>
              <a:rPr lang="en-US" sz="2800" b="1" i="1" dirty="0" err="1" smtClean="0"/>
              <a:t>strchr</a:t>
            </a:r>
            <a:r>
              <a:rPr lang="en-US" sz="2800" b="1" i="1" dirty="0" smtClean="0"/>
              <a:t>(), </a:t>
            </a:r>
            <a:r>
              <a:rPr lang="en-US" sz="2800" b="1" i="1" dirty="0" err="1" smtClean="0"/>
              <a:t>strcpy</a:t>
            </a:r>
            <a:r>
              <a:rPr lang="en-US" sz="2800" b="1" i="1" dirty="0" smtClean="0"/>
              <a:t>(), </a:t>
            </a:r>
            <a:r>
              <a:rPr lang="en-US" sz="2800" b="1" i="1" dirty="0" err="1" smtClean="0"/>
              <a:t>memchr</a:t>
            </a:r>
            <a:r>
              <a:rPr lang="en-US" sz="2800" b="1" i="1" dirty="0" smtClean="0"/>
              <a:t>()</a:t>
            </a:r>
            <a:r>
              <a:rPr lang="en-US" sz="2800" i="1" dirty="0" smtClean="0"/>
              <a:t>.</a:t>
            </a:r>
            <a:endParaRPr lang="en-US" altLang="ko-KR" sz="2800" i="1" dirty="0" smtClean="0"/>
          </a:p>
          <a:p>
            <a:r>
              <a:rPr lang="en-US" altLang="ko-KR" sz="2800" dirty="0" smtClean="0"/>
              <a:t>We used a concrete file “test_vi.dat”</a:t>
            </a:r>
            <a:endParaRPr lang="en-US" altLang="ko-KR" sz="2000" dirty="0" smtClean="0"/>
          </a:p>
          <a:p>
            <a:endParaRPr lang="en-US" altLang="ko-KR" sz="2800" dirty="0" smtClean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Functions Added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371600"/>
            <a:ext cx="9144000" cy="480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static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b="1" dirty="0" err="1" smtClean="0"/>
              <a:t>sym_strncmp</a:t>
            </a:r>
            <a:r>
              <a:rPr lang="en-US" sz="1200" b="1" dirty="0" smtClean="0"/>
              <a:t> </a:t>
            </a:r>
            <a:r>
              <a:rPr lang="en-US" sz="1200" dirty="0" smtClean="0"/>
              <a:t>(</a:t>
            </a:r>
            <a:r>
              <a:rPr lang="en-US" sz="1200" dirty="0" err="1" smtClean="0"/>
              <a:t>const</a:t>
            </a:r>
            <a:r>
              <a:rPr lang="en-US" sz="1200" dirty="0" smtClean="0"/>
              <a:t> char *</a:t>
            </a:r>
            <a:r>
              <a:rPr lang="en-US" sz="1200" dirty="0" err="1" smtClean="0"/>
              <a:t>first,const</a:t>
            </a:r>
            <a:r>
              <a:rPr lang="en-US" sz="1200" dirty="0" smtClean="0"/>
              <a:t> char *</a:t>
            </a:r>
            <a:r>
              <a:rPr lang="en-US" sz="1200" dirty="0" err="1" smtClean="0"/>
              <a:t>last,int</a:t>
            </a:r>
            <a:r>
              <a:rPr lang="en-US" sz="1200" dirty="0" smtClean="0"/>
              <a:t> 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if (!count)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return(0);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while (--count &amp;&amp; *first &amp;&amp; *first == *last){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first++;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last++;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return( *(unsigned char *)first - *(unsigned char *)last 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static char *</a:t>
            </a:r>
            <a:r>
              <a:rPr lang="en-US" sz="1200" b="1" dirty="0" err="1" smtClean="0"/>
              <a:t>sym_strchr</a:t>
            </a:r>
            <a:r>
              <a:rPr lang="en-US" sz="1200" dirty="0" smtClean="0"/>
              <a:t>(</a:t>
            </a:r>
            <a:r>
              <a:rPr lang="en-US" sz="1200" dirty="0" err="1" smtClean="0"/>
              <a:t>const</a:t>
            </a:r>
            <a:r>
              <a:rPr lang="en-US" sz="1200" dirty="0" smtClean="0"/>
              <a:t> char *</a:t>
            </a:r>
            <a:r>
              <a:rPr lang="en-US" sz="1200" dirty="0" err="1" smtClean="0"/>
              <a:t>str</a:t>
            </a:r>
            <a:r>
              <a:rPr lang="en-US" sz="1200" dirty="0" smtClean="0"/>
              <a:t>, char </a:t>
            </a:r>
            <a:r>
              <a:rPr lang="en-US" sz="1200" dirty="0" err="1" smtClean="0"/>
              <a:t>ch</a:t>
            </a:r>
            <a:r>
              <a:rPr lang="en-US" sz="1200" dirty="0" smtClean="0"/>
              <a:t>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while (*</a:t>
            </a:r>
            <a:r>
              <a:rPr lang="en-US" sz="1200" dirty="0" err="1" smtClean="0"/>
              <a:t>str</a:t>
            </a:r>
            <a:r>
              <a:rPr lang="en-US" sz="1200" dirty="0" smtClean="0"/>
              <a:t> &amp;&amp; *</a:t>
            </a:r>
            <a:r>
              <a:rPr lang="en-US" sz="1200" dirty="0" err="1" smtClean="0"/>
              <a:t>str</a:t>
            </a:r>
            <a:r>
              <a:rPr lang="en-US" sz="1200" dirty="0" smtClean="0"/>
              <a:t> != </a:t>
            </a:r>
            <a:r>
              <a:rPr lang="en-US" sz="1200" dirty="0" err="1" smtClean="0"/>
              <a:t>ch</a:t>
            </a:r>
            <a:r>
              <a:rPr lang="en-US" sz="1200" dirty="0" smtClean="0"/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</a:t>
            </a:r>
            <a:r>
              <a:rPr lang="en-US" sz="1200" dirty="0" err="1" smtClean="0"/>
              <a:t>str</a:t>
            </a:r>
            <a:r>
              <a:rPr lang="en-US" sz="1200" dirty="0" smtClean="0"/>
              <a:t>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if (*</a:t>
            </a:r>
            <a:r>
              <a:rPr lang="en-US" sz="1200" dirty="0" err="1" smtClean="0"/>
              <a:t>str</a:t>
            </a:r>
            <a:r>
              <a:rPr lang="en-US" sz="1200" dirty="0" smtClean="0"/>
              <a:t> == </a:t>
            </a:r>
            <a:r>
              <a:rPr lang="en-US" sz="1200" dirty="0" err="1" smtClean="0"/>
              <a:t>ch</a:t>
            </a:r>
            <a:r>
              <a:rPr lang="en-US" sz="1200" dirty="0" smtClean="0"/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return </a:t>
            </a:r>
            <a:r>
              <a:rPr lang="en-US" sz="1200" dirty="0" err="1" smtClean="0"/>
              <a:t>str</a:t>
            </a:r>
            <a:r>
              <a:rPr lang="en-US" sz="1200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return(NULL);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static char *</a:t>
            </a:r>
            <a:r>
              <a:rPr lang="en-US" sz="1200" b="1" dirty="0" err="1" smtClean="0"/>
              <a:t>sym_strcpy</a:t>
            </a:r>
            <a:r>
              <a:rPr lang="en-US" sz="1200" dirty="0" smtClean="0"/>
              <a:t>(char *to, const char *from)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char *save = to;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200" dirty="0" smtClean="0"/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for (; (*to = *from) != '\0'; ++from, ++to);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return(save);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}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void *</a:t>
            </a:r>
            <a:r>
              <a:rPr lang="en-US" sz="1200" b="1" dirty="0" err="1" smtClean="0"/>
              <a:t>sym_memchr</a:t>
            </a:r>
            <a:r>
              <a:rPr lang="en-US" sz="1200" dirty="0" smtClean="0"/>
              <a:t>(</a:t>
            </a:r>
            <a:r>
              <a:rPr lang="en-US" sz="1200" dirty="0" err="1" smtClean="0"/>
              <a:t>const</a:t>
            </a:r>
            <a:r>
              <a:rPr lang="en-US" sz="1200" dirty="0" smtClean="0"/>
              <a:t> void* </a:t>
            </a:r>
            <a:r>
              <a:rPr lang="en-US" sz="1200" dirty="0" err="1" smtClean="0"/>
              <a:t>src</a:t>
            </a:r>
            <a:r>
              <a:rPr lang="en-US" sz="1200" dirty="0" smtClean="0"/>
              <a:t>, </a:t>
            </a:r>
            <a:r>
              <a:rPr lang="en-US" sz="1200" dirty="0" err="1" smtClean="0"/>
              <a:t>int</a:t>
            </a:r>
            <a:r>
              <a:rPr lang="en-US" sz="1200" dirty="0" smtClean="0"/>
              <a:t> c, </a:t>
            </a:r>
            <a:r>
              <a:rPr lang="en-US" sz="1200" dirty="0" err="1" smtClean="0"/>
              <a:t>size_t</a:t>
            </a:r>
            <a:r>
              <a:rPr lang="en-US" sz="1200" dirty="0" smtClean="0"/>
              <a:t> count)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assert(</a:t>
            </a:r>
            <a:r>
              <a:rPr lang="en-US" sz="1200" dirty="0" err="1" smtClean="0"/>
              <a:t>src</a:t>
            </a:r>
            <a:r>
              <a:rPr lang="en-US" sz="1200" dirty="0" smtClean="0"/>
              <a:t>!=NULL);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char *</a:t>
            </a:r>
            <a:r>
              <a:rPr lang="en-US" sz="1200" dirty="0" err="1" smtClean="0"/>
              <a:t>tempsrc</a:t>
            </a:r>
            <a:r>
              <a:rPr lang="en-US" sz="1200" dirty="0" smtClean="0"/>
              <a:t>=(char*)</a:t>
            </a:r>
            <a:r>
              <a:rPr lang="en-US" sz="1200" dirty="0" err="1" smtClean="0"/>
              <a:t>src</a:t>
            </a:r>
            <a:r>
              <a:rPr lang="en-US" sz="1200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while(count&amp;&amp;*</a:t>
            </a:r>
            <a:r>
              <a:rPr lang="en-US" sz="1200" dirty="0" err="1" smtClean="0"/>
              <a:t>tempsrc</a:t>
            </a:r>
            <a:r>
              <a:rPr lang="en-US" sz="1200" dirty="0" smtClean="0"/>
              <a:t>!=(char)c)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  count--;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  </a:t>
            </a:r>
            <a:r>
              <a:rPr lang="en-US" sz="1200" dirty="0" err="1" smtClean="0"/>
              <a:t>tempsrc</a:t>
            </a:r>
            <a:r>
              <a:rPr lang="en-US" sz="1200" dirty="0" smtClean="0"/>
              <a:t>++;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if(count!=0)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    return </a:t>
            </a:r>
            <a:r>
              <a:rPr lang="en-US" sz="1200" dirty="0" err="1" smtClean="0"/>
              <a:t>tempsrc</a:t>
            </a:r>
            <a:r>
              <a:rPr lang="en-US" sz="1200" dirty="0" smtClean="0"/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            return NULL;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200" dirty="0" smtClean="0"/>
              <a:t>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2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 of vi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077200" cy="3048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Experiment 1:</a:t>
            </a:r>
            <a:endParaRPr lang="en-US" altLang="ko-KR" sz="1600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Iterations: 10,000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Branches in </a:t>
            </a:r>
            <a:r>
              <a:rPr lang="en-US" sz="1600" dirty="0" err="1" smtClean="0"/>
              <a:t>vi.c</a:t>
            </a:r>
            <a:r>
              <a:rPr lang="en-US" sz="1600" dirty="0" smtClean="0"/>
              <a:t> : 1498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Execution Command:  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-c ":read read_vi.dat" test_vi.dat'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dfs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-c ":read read_vi.dat" test_vi.dat'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cfg</a:t>
            </a:r>
            <a:endParaRPr lang="en-US" altLang="ko-KR" sz="1600" b="1" dirty="0" smtClean="0">
              <a:solidFill>
                <a:schemeClr val="tx1"/>
              </a:solidFill>
            </a:endParaRP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-c ":read read_vi.dat" test_vi.dat' 10000 -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random</a:t>
            </a:r>
          </a:p>
          <a:p>
            <a:pPr marL="274320" lvl="1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None/>
            </a:pPr>
            <a:r>
              <a:rPr lang="en-US" altLang="ko-KR" sz="1600" b="1" dirty="0" smtClean="0">
                <a:solidFill>
                  <a:schemeClr val="tx1"/>
                </a:solidFill>
              </a:rPr>
              <a:t>	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run_crest</a:t>
            </a:r>
            <a:r>
              <a:rPr lang="en-US" altLang="ko-KR" sz="1600" dirty="0" smtClean="0">
                <a:solidFill>
                  <a:schemeClr val="tx1"/>
                </a:solidFill>
              </a:rPr>
              <a:t> './</a:t>
            </a:r>
            <a:r>
              <a:rPr lang="en-US" altLang="ko-KR" sz="1600" dirty="0" err="1" smtClean="0">
                <a:solidFill>
                  <a:schemeClr val="tx1"/>
                </a:solidFill>
              </a:rPr>
              <a:t>busybox</a:t>
            </a:r>
            <a:r>
              <a:rPr lang="en-US" altLang="ko-KR" sz="1600" dirty="0" smtClean="0">
                <a:solidFill>
                  <a:schemeClr val="tx1"/>
                </a:solidFill>
              </a:rPr>
              <a:t> -c ":read read_vi.dat" test_vi.dat' 10000 -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random_input</a:t>
            </a:r>
            <a:endParaRPr lang="en-US" altLang="ko-KR" sz="16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486400" y="3581400"/>
          <a:ext cx="299938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</a:t>
                      </a:r>
                      <a:r>
                        <a:rPr lang="en-US" smtClean="0"/>
                        <a:t>cost</a:t>
                      </a:r>
                      <a:r>
                        <a:rPr lang="en-US" baseline="0" smtClean="0"/>
                        <a:t> (s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1" y="3488776"/>
            <a:ext cx="4419599" cy="2759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 Main Tasks of Human Engineers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295400"/>
            <a:ext cx="8305800" cy="500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/>
              <a:t>1. Adding proper assert() statements </a:t>
            </a:r>
          </a:p>
          <a:p>
            <a:pPr lvl="1"/>
            <a:r>
              <a:rPr lang="en-US" altLang="ko-KR" dirty="0" smtClean="0"/>
              <a:t>W/o assert(), no test results obtained</a:t>
            </a:r>
          </a:p>
          <a:p>
            <a:pPr marL="0" indent="0">
              <a:buNone/>
            </a:pPr>
            <a:r>
              <a:rPr lang="en-US" altLang="ko-KR" dirty="0" smtClean="0"/>
              <a:t>2. Selection of symbolic variables in a target program</a:t>
            </a:r>
          </a:p>
          <a:p>
            <a:pPr lvl="1"/>
            <a:r>
              <a:rPr lang="en-US" altLang="ko-KR" dirty="0" smtClean="0"/>
              <a:t>Identify which parts of a target program are most important</a:t>
            </a:r>
          </a:p>
          <a:p>
            <a:pPr marL="0" indent="0">
              <a:buNone/>
            </a:pPr>
            <a:r>
              <a:rPr lang="en-US" altLang="ko-KR" dirty="0" smtClean="0"/>
              <a:t>3. Construction of symbolic external environment</a:t>
            </a:r>
          </a:p>
          <a:p>
            <a:pPr lvl="1"/>
            <a:r>
              <a:rPr lang="en-US" altLang="ko-KR" dirty="0" smtClean="0"/>
              <a:t>To detect real bugs  </a:t>
            </a:r>
          </a:p>
          <a:p>
            <a:pPr marL="0" indent="0">
              <a:buNone/>
            </a:pPr>
            <a:r>
              <a:rPr lang="en-US" altLang="ko-KR" dirty="0" smtClean="0"/>
              <a:t>4. Performance tuning and debugging</a:t>
            </a:r>
          </a:p>
          <a:p>
            <a:pPr lvl="1"/>
            <a:r>
              <a:rPr lang="en-US" altLang="ko-KR" dirty="0" smtClean="0"/>
              <a:t>To obtain better </a:t>
            </a:r>
            <a:r>
              <a:rPr lang="en-US" altLang="ko-KR" dirty="0" err="1" smtClean="0"/>
              <a:t>concolic</a:t>
            </a:r>
            <a:r>
              <a:rPr lang="en-US" altLang="ko-KR" dirty="0" smtClean="0"/>
              <a:t> testing results</a:t>
            </a:r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3009888" y="6491291"/>
            <a:ext cx="3214710" cy="365125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747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Busybox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7447-9FCF-4F26-89C2-84A78DC61FF0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42560"/>
          </a:xfrm>
        </p:spPr>
        <p:txBody>
          <a:bodyPr>
            <a:normAutofit/>
          </a:bodyPr>
          <a:lstStyle/>
          <a:p>
            <a:r>
              <a:rPr lang="en-US" dirty="0" smtClean="0"/>
              <a:t>We test a </a:t>
            </a:r>
            <a:r>
              <a:rPr lang="en-US" dirty="0" err="1" smtClean="0"/>
              <a:t>busybox</a:t>
            </a:r>
            <a:r>
              <a:rPr lang="en-US" dirty="0" smtClean="0"/>
              <a:t> by using </a:t>
            </a:r>
            <a:r>
              <a:rPr lang="en-US" dirty="0" smtClean="0"/>
              <a:t>CROWN.</a:t>
            </a:r>
            <a:endParaRPr lang="en-US" dirty="0" smtClean="0"/>
          </a:p>
          <a:p>
            <a:pPr lvl="1"/>
            <a:r>
              <a:rPr lang="en-US" dirty="0" err="1" smtClean="0"/>
              <a:t>BusyBox</a:t>
            </a:r>
            <a:r>
              <a:rPr lang="en-US" dirty="0" smtClean="0"/>
              <a:t> is a one-in-all command-line utilities providing a fairly complete programming/debugging environment  </a:t>
            </a:r>
          </a:p>
          <a:p>
            <a:pPr lvl="1"/>
            <a:r>
              <a:rPr lang="en-US" dirty="0" smtClean="0"/>
              <a:t>It combines tiny versions of ~300 UNIX utilities into a single small executable program suite. 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Among those 300 utilities, we focused to test the following 10 utilities</a:t>
            </a:r>
          </a:p>
          <a:p>
            <a:pPr lvl="2">
              <a:spcBef>
                <a:spcPts val="600"/>
              </a:spcBef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vi,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cut,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, od ,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, cp, </a:t>
            </a:r>
            <a:r>
              <a:rPr lang="en-US" altLang="ko-KR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, mv.</a:t>
            </a:r>
          </a:p>
          <a:p>
            <a:pPr lvl="2">
              <a:spcBef>
                <a:spcPts val="600"/>
              </a:spcBef>
            </a:pPr>
            <a:r>
              <a:rPr lang="en-US" altLang="ko-KR" dirty="0" smtClean="0"/>
              <a:t>We selected these 10 utilities, because their behavior is easy to understand so that it is clear what variables should be declared as symbolic </a:t>
            </a:r>
            <a:endParaRPr lang="en-US" altLang="ko-KR" dirty="0"/>
          </a:p>
          <a:p>
            <a:pPr lvl="2">
              <a:spcBef>
                <a:spcPts val="600"/>
              </a:spcBef>
            </a:pPr>
            <a:endParaRPr lang="en-US" altLang="ko-KR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n-US" altLang="ko-KR" sz="2000" dirty="0" smtClean="0"/>
              <a:t>Experimental environments</a:t>
            </a:r>
          </a:p>
          <a:p>
            <a:pPr lvl="1">
              <a:spcBef>
                <a:spcPts val="600"/>
              </a:spcBef>
            </a:pPr>
            <a:r>
              <a:rPr lang="en-US" altLang="ko-KR" sz="1600" dirty="0" smtClean="0"/>
              <a:t>HW: Core(TM)2 </a:t>
            </a:r>
            <a:r>
              <a:rPr lang="en-US" altLang="ko-KR" sz="1600" dirty="0" smtClean="0">
                <a:hlinkClick r:id="rId2"/>
              </a:rPr>
              <a:t>E8400@3GHz</a:t>
            </a:r>
            <a:r>
              <a:rPr lang="en-US" altLang="ko-KR" sz="1600" dirty="0" smtClean="0"/>
              <a:t>, 4GB memory</a:t>
            </a:r>
          </a:p>
          <a:p>
            <a:pPr lvl="1">
              <a:spcBef>
                <a:spcPts val="600"/>
              </a:spcBef>
            </a:pPr>
            <a:r>
              <a:rPr lang="en-US" altLang="ko-KR" sz="1600" dirty="0" smtClean="0"/>
              <a:t>OS: fc8 32bit</a:t>
            </a:r>
          </a:p>
          <a:p>
            <a:pPr>
              <a:spcBef>
                <a:spcPts val="600"/>
              </a:spcBef>
            </a:pPr>
            <a:endParaRPr lang="en-US" altLang="ko-KR" sz="2000" dirty="0" smtClean="0"/>
          </a:p>
          <a:p>
            <a:r>
              <a:rPr lang="en-US" altLang="ko-KR" sz="2100" dirty="0" smtClean="0"/>
              <a:t>Target program:  </a:t>
            </a:r>
            <a:r>
              <a:rPr lang="en-US" altLang="ko-KR" sz="2100" b="1" dirty="0" err="1" smtClean="0"/>
              <a:t>busybox</a:t>
            </a:r>
            <a:r>
              <a:rPr lang="en-US" altLang="ko-KR" sz="2100" b="1" dirty="0" smtClean="0"/>
              <a:t> 1.17.0</a:t>
            </a:r>
            <a:endParaRPr lang="en-US" altLang="ko-KR" sz="2100" dirty="0" smtClean="0"/>
          </a:p>
          <a:p>
            <a:pPr lvl="1">
              <a:spcBef>
                <a:spcPts val="600"/>
              </a:spcBef>
            </a:pPr>
            <a:endParaRPr lang="en-US" altLang="ko-KR" sz="1800" dirty="0" smtClean="0"/>
          </a:p>
          <a:p>
            <a:r>
              <a:rPr lang="en-US" altLang="ko-KR" sz="2200" dirty="0" smtClean="0"/>
              <a:t>Strategies: 4 different strategies are used in our experiment.</a:t>
            </a:r>
          </a:p>
          <a:p>
            <a:pPr lvl="1"/>
            <a:r>
              <a:rPr lang="en-US" altLang="ko-KR" sz="1900" b="1" dirty="0" err="1" smtClean="0"/>
              <a:t>dfs</a:t>
            </a:r>
            <a:r>
              <a:rPr lang="en-US" altLang="ko-KR" sz="1900" dirty="0" smtClean="0"/>
              <a:t>:		explore path space by (reverse) Depth-First Search</a:t>
            </a:r>
          </a:p>
          <a:p>
            <a:pPr lvl="1"/>
            <a:r>
              <a:rPr lang="en-US" altLang="ko-KR" sz="1900" b="1" dirty="0" err="1" smtClean="0"/>
              <a:t>cfg</a:t>
            </a:r>
            <a:r>
              <a:rPr lang="en-US" altLang="ko-KR" sz="1900" dirty="0" smtClean="0"/>
              <a:t>:		explore path space by Control-Flow Directed Search</a:t>
            </a:r>
          </a:p>
          <a:p>
            <a:pPr lvl="1"/>
            <a:r>
              <a:rPr lang="en-US" altLang="ko-KR" sz="1900" b="1" dirty="0" smtClean="0"/>
              <a:t>random</a:t>
            </a:r>
            <a:r>
              <a:rPr lang="en-US" altLang="ko-KR" sz="1900" dirty="0" smtClean="0"/>
              <a:t>:		explore path space by Random Branch Search</a:t>
            </a:r>
          </a:p>
          <a:p>
            <a:pPr lvl="1"/>
            <a:r>
              <a:rPr lang="en-US" altLang="ko-KR" sz="1900" b="1" dirty="0" err="1" smtClean="0"/>
              <a:t>random_input</a:t>
            </a:r>
            <a:r>
              <a:rPr lang="en-US" altLang="ko-KR" sz="1900" dirty="0" smtClean="0"/>
              <a:t>:	testing target program by randomly generating input  </a:t>
            </a:r>
          </a:p>
          <a:p>
            <a:r>
              <a:rPr lang="en-US" altLang="ko-KR" sz="2200" dirty="0" smtClean="0"/>
              <a:t>In addition, </a:t>
            </a:r>
            <a:r>
              <a:rPr lang="en-US" altLang="ko-KR" sz="2400" dirty="0"/>
              <a:t>a port-polio approach </a:t>
            </a:r>
            <a:r>
              <a:rPr lang="en-US" altLang="ko-KR" sz="2400" dirty="0" smtClean="0"/>
              <a:t>is applied (i.e</a:t>
            </a:r>
            <a:r>
              <a:rPr lang="en-US" altLang="ko-KR" sz="2400" dirty="0"/>
              <a:t>., merging the test cases generated by all </a:t>
            </a:r>
            <a:r>
              <a:rPr lang="en-US" altLang="ko-KR" sz="2400" dirty="0" smtClean="0"/>
              <a:t>four above strategies</a:t>
            </a:r>
            <a:r>
              <a:rPr lang="en-US" altLang="ko-KR" sz="2400" dirty="0"/>
              <a:t>). </a:t>
            </a:r>
            <a:endParaRPr lang="en-US" altLang="ko-K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description --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Description: 	print ARGUMENT(s) according to FORMAT, where FORMAT controls the output exactly as in C </a:t>
            </a:r>
            <a:r>
              <a:rPr lang="en-US" sz="1800" dirty="0" err="1" smtClean="0"/>
              <a:t>printf</a:t>
            </a:r>
            <a:r>
              <a:rPr lang="en-US" sz="1800" dirty="0" smtClean="0"/>
              <a:t>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Usage: </a:t>
            </a:r>
            <a:r>
              <a:rPr lang="en-US" altLang="ko-KR" sz="1800" dirty="0" err="1" smtClean="0"/>
              <a:t>printf</a:t>
            </a:r>
            <a:r>
              <a:rPr lang="en-US" altLang="ko-KR" sz="1800" dirty="0" smtClean="0"/>
              <a:t> FORMAT [ARGUMENT]...</a:t>
            </a:r>
          </a:p>
          <a:p>
            <a:pPr lvl="1"/>
            <a:endParaRPr lang="en-US" sz="1400" dirty="0" smtClean="0"/>
          </a:p>
          <a:p>
            <a:r>
              <a:rPr lang="en-US" altLang="ko-KR" sz="1800" dirty="0" smtClean="0"/>
              <a:t>Example :</a:t>
            </a:r>
          </a:p>
          <a:p>
            <a:pPr lvl="1"/>
            <a:r>
              <a:rPr lang="en-US" altLang="ko-KR" sz="1300" dirty="0" smtClean="0"/>
              <a:t>input:  ./</a:t>
            </a:r>
            <a:r>
              <a:rPr lang="en-US" altLang="ko-KR" sz="1300" dirty="0" err="1" smtClean="0"/>
              <a:t>busybox</a:t>
            </a:r>
            <a:r>
              <a:rPr lang="en-US" altLang="ko-KR" sz="1300" dirty="0" smtClean="0"/>
              <a:t> </a:t>
            </a:r>
            <a:r>
              <a:rPr lang="en-US" altLang="ko-KR" sz="1300" dirty="0" err="1" smtClean="0"/>
              <a:t>printf</a:t>
            </a:r>
            <a:r>
              <a:rPr lang="en-US" altLang="ko-KR" sz="1300" dirty="0" smtClean="0"/>
              <a:t> ‘%s is coming' 'autumn‘</a:t>
            </a:r>
          </a:p>
          <a:p>
            <a:pPr lvl="1"/>
            <a:r>
              <a:rPr lang="en-US" altLang="ko-KR" sz="1300" dirty="0" smtClean="0"/>
              <a:t>output: autumn is coming</a:t>
            </a:r>
          </a:p>
        </p:txBody>
      </p:sp>
    </p:spTree>
    <p:extLst>
      <p:ext uri="{BB962C8B-B14F-4D97-AF65-F5344CB8AC3E}">
        <p14:creationId xmlns:p14="http://schemas.microsoft.com/office/powerpoint/2010/main" val="41555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program setting --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altLang="ko-KR" sz="2000" dirty="0" smtClean="0">
                <a:latin typeface="Arial" pitchFamily="34" charset="0"/>
                <a:cs typeface="Arial" pitchFamily="34" charset="0"/>
              </a:rPr>
              <a:t>Experiment Setting :</a:t>
            </a:r>
          </a:p>
          <a:p>
            <a:pPr lvl="1">
              <a:spcBef>
                <a:spcPts val="600"/>
              </a:spcBef>
            </a:pPr>
            <a:r>
              <a:rPr lang="en-US" altLang="ko-KR" sz="1800" dirty="0" smtClean="0">
                <a:latin typeface="Arial" pitchFamily="34" charset="0"/>
                <a:cs typeface="Arial" pitchFamily="34" charset="0"/>
              </a:rPr>
              <a:t>Target utilities:  </a:t>
            </a:r>
            <a:r>
              <a:rPr lang="en-US" altLang="ko-KR" sz="1800" b="1" dirty="0" err="1" smtClean="0">
                <a:latin typeface="Arial" pitchFamily="34" charset="0"/>
                <a:cs typeface="Arial" pitchFamily="34" charset="0"/>
              </a:rPr>
              <a:t>busybox</a:t>
            </a:r>
            <a:r>
              <a:rPr lang="en-US" altLang="ko-K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800" b="1" dirty="0" err="1" smtClean="0">
                <a:latin typeface="Arial" pitchFamily="34" charset="0"/>
                <a:cs typeface="Arial" pitchFamily="34" charset="0"/>
              </a:rPr>
              <a:t>printf</a:t>
            </a:r>
            <a:endParaRPr lang="en-US" altLang="ko-KR" sz="1800" b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endParaRPr lang="en-US" altLang="ko-KR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altLang="ko-KR" sz="1800" dirty="0" smtClean="0"/>
              <a:t>Usage: </a:t>
            </a:r>
            <a:r>
              <a:rPr lang="en-US" altLang="ko-KR" sz="1800" b="1" dirty="0" err="1" smtClean="0"/>
              <a:t>printf</a:t>
            </a:r>
            <a:r>
              <a:rPr lang="en-US" altLang="ko-KR" sz="1800" b="1" dirty="0" smtClean="0"/>
              <a:t> FORMAT [ARGUMENT]...</a:t>
            </a:r>
          </a:p>
          <a:p>
            <a:pPr lvl="1">
              <a:spcBef>
                <a:spcPts val="600"/>
              </a:spcBef>
            </a:pPr>
            <a:r>
              <a:rPr lang="en-US" altLang="ko-KR" sz="1800" dirty="0" smtClean="0"/>
              <a:t>S</a:t>
            </a:r>
            <a:r>
              <a:rPr lang="en-US" altLang="ko-KR" sz="1800" dirty="0" smtClean="0">
                <a:latin typeface="Arial" pitchFamily="34" charset="0"/>
                <a:cs typeface="Arial" pitchFamily="34" charset="0"/>
              </a:rPr>
              <a:t>ymbolic variables setting: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Set 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FORMAT</a:t>
            </a: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 as symbolic value. </a:t>
            </a:r>
          </a:p>
          <a:p>
            <a:pPr lvl="3">
              <a:spcBef>
                <a:spcPts val="600"/>
              </a:spcBef>
            </a:pPr>
            <a:r>
              <a:rPr lang="en-US" altLang="ko-KR" sz="1400" dirty="0" smtClean="0"/>
              <a:t>Type of FORMAT is string. Restrict </a:t>
            </a:r>
            <a:r>
              <a:rPr lang="en-US" altLang="ko-KR" sz="1400" b="1" dirty="0" smtClean="0"/>
              <a:t>5</a:t>
            </a:r>
            <a:r>
              <a:rPr lang="en-US" altLang="ko-KR" sz="1400" dirty="0" smtClean="0"/>
              <a:t> symbolic characters as input of FORMAT.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Set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ARGUMENT</a:t>
            </a: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 as symbolic value.</a:t>
            </a:r>
          </a:p>
          <a:p>
            <a:pPr lvl="3">
              <a:spcBef>
                <a:spcPts val="600"/>
              </a:spcBef>
            </a:pPr>
            <a:r>
              <a:rPr lang="en-US" altLang="ko-KR" sz="1400" dirty="0" smtClean="0"/>
              <a:t>Type of ARGUMENT is array of string. Restrict ARGUMENT to </a:t>
            </a:r>
            <a:r>
              <a:rPr lang="en-US" altLang="ko-KR" sz="1400" b="1" dirty="0" smtClean="0"/>
              <a:t>1</a:t>
            </a:r>
            <a:r>
              <a:rPr lang="en-US" altLang="ko-KR" sz="1400" dirty="0" smtClean="0"/>
              <a:t> length, </a:t>
            </a:r>
            <a:r>
              <a:rPr lang="en-US" altLang="ko-KR" sz="1400" b="1" dirty="0" smtClean="0"/>
              <a:t>10</a:t>
            </a:r>
            <a:r>
              <a:rPr lang="en-US" altLang="ko-KR" sz="1400" dirty="0" smtClean="0"/>
              <a:t> symbolic characters for each string. 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 smtClean="0">
                <a:latin typeface="Arial" pitchFamily="34" charset="0"/>
                <a:cs typeface="Arial" pitchFamily="34" charset="0"/>
              </a:rPr>
              <a:t>Replace library function by source code: </a:t>
            </a:r>
            <a:r>
              <a:rPr lang="en-US" altLang="ko-KR" sz="1600" b="1" i="1" dirty="0" err="1" smtClean="0">
                <a:latin typeface="Arial" pitchFamily="34" charset="0"/>
                <a:cs typeface="Arial" pitchFamily="34" charset="0"/>
              </a:rPr>
              <a:t>strchr</a:t>
            </a:r>
            <a:r>
              <a:rPr lang="en-US" altLang="ko-KR" sz="1600" b="1" i="1" dirty="0" smtClean="0">
                <a:latin typeface="Arial" pitchFamily="34" charset="0"/>
                <a:cs typeface="Arial" pitchFamily="34" charset="0"/>
              </a:rPr>
              <a:t>().</a:t>
            </a:r>
          </a:p>
          <a:p>
            <a:pPr lvl="1">
              <a:spcBef>
                <a:spcPts val="600"/>
              </a:spcBef>
            </a:pPr>
            <a:endParaRPr lang="en-US" altLang="ko-KR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altLang="ko-K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perform experiments in the following approach:</a:t>
            </a:r>
          </a:p>
          <a:p>
            <a:pPr lvl="2">
              <a:spcBef>
                <a:spcPts val="600"/>
              </a:spcBef>
              <a:buFont typeface="+mj-lt"/>
              <a:buAutoNum type="arabicPeriod"/>
            </a:pPr>
            <a:r>
              <a:rPr lang="en-US" altLang="ko-KR" sz="1600" dirty="0" smtClean="0"/>
              <a:t>run experiment by various strategies.</a:t>
            </a:r>
            <a:endParaRPr lang="en-US" altLang="ko-KR" sz="1500" b="1" i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</a:pPr>
            <a:endParaRPr lang="en-US" altLang="ko-KR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05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 --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838200"/>
            <a:ext cx="6781800" cy="3048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Experiment setting: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Iterations: 10,000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branches in </a:t>
            </a:r>
            <a:r>
              <a:rPr lang="en-US" sz="1600" dirty="0" err="1" smtClean="0"/>
              <a:t>printf.c</a:t>
            </a:r>
            <a:r>
              <a:rPr lang="en-US" sz="1600" dirty="0" smtClean="0"/>
              <a:t> : 144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Execution command: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run_crest</a:t>
            </a:r>
            <a:r>
              <a:rPr lang="en-US" sz="1600" dirty="0" smtClean="0"/>
              <a:t> './</a:t>
            </a:r>
            <a:r>
              <a:rPr lang="en-US" sz="1600" dirty="0" err="1" smtClean="0"/>
              <a:t>busybox</a:t>
            </a:r>
            <a:r>
              <a:rPr lang="en-US" sz="1600" dirty="0" smtClean="0"/>
              <a:t> '%d123' 0123456789' 10000 -</a:t>
            </a:r>
            <a:r>
              <a:rPr lang="en-US" sz="1600" b="1" dirty="0" err="1" smtClean="0"/>
              <a:t>dfs</a:t>
            </a:r>
            <a:endParaRPr lang="en-US" sz="16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run_crest</a:t>
            </a:r>
            <a:r>
              <a:rPr lang="en-US" sz="1600" dirty="0" smtClean="0"/>
              <a:t> './</a:t>
            </a:r>
            <a:r>
              <a:rPr lang="en-US" sz="1600" dirty="0" err="1" smtClean="0"/>
              <a:t>busybox</a:t>
            </a:r>
            <a:r>
              <a:rPr lang="en-US" sz="1600" dirty="0" smtClean="0"/>
              <a:t> '%d123' 0123456789' 10000 -</a:t>
            </a:r>
            <a:r>
              <a:rPr lang="en-US" sz="1600" b="1" dirty="0" err="1" smtClean="0"/>
              <a:t>cfg</a:t>
            </a:r>
            <a:r>
              <a:rPr lang="en-US" sz="1600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     </a:t>
            </a:r>
            <a:r>
              <a:rPr lang="en-US" sz="1600" dirty="0" err="1" smtClean="0"/>
              <a:t>run_crest</a:t>
            </a:r>
            <a:r>
              <a:rPr lang="en-US" sz="1600" dirty="0" smtClean="0"/>
              <a:t> './</a:t>
            </a:r>
            <a:r>
              <a:rPr lang="en-US" sz="1600" dirty="0" err="1" smtClean="0"/>
              <a:t>busybox</a:t>
            </a:r>
            <a:r>
              <a:rPr lang="en-US" sz="1600" dirty="0" smtClean="0"/>
              <a:t> '%d123' 0123456789' 10000 -</a:t>
            </a:r>
            <a:r>
              <a:rPr lang="en-US" sz="1600" b="1" dirty="0" smtClean="0"/>
              <a:t>random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run_crest</a:t>
            </a:r>
            <a:r>
              <a:rPr lang="en-US" sz="1600" dirty="0" smtClean="0"/>
              <a:t> './</a:t>
            </a:r>
            <a:r>
              <a:rPr lang="en-US" sz="1600" dirty="0" err="1" smtClean="0"/>
              <a:t>busybox</a:t>
            </a:r>
            <a:r>
              <a:rPr lang="en-US" sz="1600" dirty="0" smtClean="0"/>
              <a:t> '%d123' 0123456789' 10000 -</a:t>
            </a:r>
            <a:r>
              <a:rPr lang="en-US" sz="1600" b="1" dirty="0" err="1" smtClean="0"/>
              <a:t>random_input</a:t>
            </a:r>
            <a:endParaRPr lang="en-US" sz="1600" b="1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86400" y="3581400"/>
          <a:ext cx="299938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cost</a:t>
                      </a:r>
                      <a:r>
                        <a:rPr lang="en-US" baseline="0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Cfg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Pure_random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4333875" cy="262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49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Symbolic setup in source code for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4937760"/>
          </a:xfrm>
        </p:spPr>
        <p:txBody>
          <a:bodyPr/>
          <a:lstStyle/>
          <a:p>
            <a:pPr lvl="1"/>
            <a:r>
              <a:rPr lang="en-US" dirty="0" smtClean="0"/>
              <a:t>Two main instruments in </a:t>
            </a:r>
            <a:r>
              <a:rPr lang="en-US" dirty="0" err="1" smtClean="0"/>
              <a:t>busybox</a:t>
            </a:r>
            <a:r>
              <a:rPr lang="en-US" dirty="0" smtClean="0"/>
              <a:t> </a:t>
            </a:r>
            <a:r>
              <a:rPr lang="en-US" dirty="0" err="1" smtClean="0"/>
              <a:t>printf.c</a:t>
            </a:r>
            <a:r>
              <a:rPr lang="en-US" dirty="0" smtClean="0"/>
              <a:t>.</a:t>
            </a:r>
          </a:p>
          <a:p>
            <a:pPr lvl="2">
              <a:spcBef>
                <a:spcPts val="1000"/>
              </a:spcBef>
            </a:pPr>
            <a:r>
              <a:rPr lang="en-US" sz="1400" dirty="0" smtClean="0"/>
              <a:t>Set 2 symbolic inputs:</a:t>
            </a:r>
            <a:r>
              <a:rPr lang="en-US" sz="1400" b="1" dirty="0" smtClean="0"/>
              <a:t> </a:t>
            </a:r>
            <a:r>
              <a:rPr lang="en-US" altLang="ko-KR" sz="1400" i="1" dirty="0" smtClean="0">
                <a:latin typeface="Arial" pitchFamily="34" charset="0"/>
                <a:cs typeface="Arial" pitchFamily="34" charset="0"/>
              </a:rPr>
              <a:t>FORMAT, ARGUMENT.</a:t>
            </a:r>
          </a:p>
          <a:p>
            <a:pPr lvl="2">
              <a:spcBef>
                <a:spcPts val="1000"/>
              </a:spcBef>
            </a:pPr>
            <a:r>
              <a:rPr lang="en-US" sz="1400" dirty="0" smtClean="0"/>
              <a:t>Replace library function </a:t>
            </a:r>
            <a:r>
              <a:rPr lang="en-US" sz="1400" i="1" dirty="0" err="1" smtClean="0"/>
              <a:t>strchr</a:t>
            </a:r>
            <a:r>
              <a:rPr lang="en-US" sz="1400" i="1" dirty="0" smtClean="0"/>
              <a:t>()</a:t>
            </a:r>
            <a:r>
              <a:rPr lang="en-US" sz="1400" dirty="0" smtClean="0"/>
              <a:t> by source code.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133600"/>
            <a:ext cx="8382000" cy="3962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static void </a:t>
            </a:r>
            <a:r>
              <a:rPr lang="en-US" sz="1000" dirty="0" err="1" smtClean="0">
                <a:solidFill>
                  <a:schemeClr val="tx1"/>
                </a:solidFill>
              </a:rPr>
              <a:t>print_direc</a:t>
            </a:r>
            <a:r>
              <a:rPr lang="en-US" sz="1000" dirty="0" smtClean="0">
                <a:solidFill>
                  <a:schemeClr val="tx1"/>
                </a:solidFill>
              </a:rPr>
              <a:t>(char *format, unsigned </a:t>
            </a:r>
            <a:r>
              <a:rPr lang="en-US" sz="1000" dirty="0" err="1" smtClean="0">
                <a:solidFill>
                  <a:schemeClr val="tx1"/>
                </a:solidFill>
              </a:rPr>
              <a:t>fmt_length</a:t>
            </a:r>
            <a:r>
              <a:rPr lang="en-US" sz="1000" dirty="0" smtClean="0">
                <a:solidFill>
                  <a:schemeClr val="tx1"/>
                </a:solidFill>
              </a:rPr>
              <a:t>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   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field_width</a:t>
            </a:r>
            <a:r>
              <a:rPr lang="en-US" sz="1000" dirty="0" smtClean="0">
                <a:solidFill>
                  <a:schemeClr val="tx1"/>
                </a:solidFill>
              </a:rPr>
              <a:t>,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precision,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    const char *argument)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ifndef</a:t>
            </a:r>
            <a:r>
              <a:rPr lang="en-US" sz="1000" b="1" dirty="0" smtClean="0">
                <a:solidFill>
                  <a:srgbClr val="CC00FF"/>
                </a:solidFill>
              </a:rPr>
              <a:t> </a:t>
            </a:r>
            <a:r>
              <a:rPr lang="en-US" sz="1000" b="1" dirty="0" smtClean="0">
                <a:solidFill>
                  <a:srgbClr val="CC00FF"/>
                </a:solidFill>
              </a:rPr>
              <a:t>CROWN</a:t>
            </a:r>
            <a:endParaRPr lang="en-US" sz="1000" b="1" dirty="0" smtClean="0">
              <a:solidFill>
                <a:srgbClr val="CC00FF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have_width</a:t>
            </a:r>
            <a:r>
              <a:rPr lang="en-US" sz="1000" dirty="0" smtClean="0">
                <a:solidFill>
                  <a:schemeClr val="tx1"/>
                </a:solidFill>
              </a:rPr>
              <a:t> = </a:t>
            </a:r>
            <a:r>
              <a:rPr lang="en-US" sz="1000" dirty="0" err="1" smtClean="0">
                <a:solidFill>
                  <a:schemeClr val="tx1"/>
                </a:solidFill>
              </a:rPr>
              <a:t>strchr</a:t>
            </a:r>
            <a:r>
              <a:rPr lang="en-US" sz="1000" dirty="0" smtClean="0">
                <a:solidFill>
                  <a:schemeClr val="tx1"/>
                </a:solidFill>
              </a:rPr>
              <a:t>(format, '*');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#else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</a:t>
            </a:r>
            <a:r>
              <a:rPr lang="en-US" sz="1000" b="1" dirty="0" err="1" smtClean="0">
                <a:solidFill>
                  <a:schemeClr val="tx1"/>
                </a:solidFill>
              </a:rPr>
              <a:t>have_width</a:t>
            </a:r>
            <a:r>
              <a:rPr lang="en-US" sz="1000" b="1" dirty="0" smtClean="0">
                <a:solidFill>
                  <a:schemeClr val="tx1"/>
                </a:solidFill>
              </a:rPr>
              <a:t> = </a:t>
            </a:r>
            <a:r>
              <a:rPr lang="en-US" sz="1000" b="1" dirty="0" err="1" smtClean="0">
                <a:solidFill>
                  <a:schemeClr val="tx1"/>
                </a:solidFill>
              </a:rPr>
              <a:t>sym_strchr</a:t>
            </a:r>
            <a:r>
              <a:rPr lang="en-US" sz="1000" b="1" dirty="0" smtClean="0">
                <a:solidFill>
                  <a:schemeClr val="tx1"/>
                </a:solidFill>
              </a:rPr>
              <a:t>(format, '*');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endif</a:t>
            </a:r>
            <a:endParaRPr lang="en-US" sz="1000" b="1" dirty="0" smtClean="0">
              <a:solidFill>
                <a:srgbClr val="CC00FF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}</a:t>
            </a:r>
            <a:endParaRPr lang="en-US" sz="1000" dirty="0" smtClean="0">
              <a:solidFill>
                <a:srgbClr val="00B0F0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printf_main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argc</a:t>
            </a:r>
            <a:r>
              <a:rPr lang="en-US" sz="1000" dirty="0" smtClean="0">
                <a:solidFill>
                  <a:schemeClr val="tx1"/>
                </a:solidFill>
              </a:rPr>
              <a:t> UNUSED_PARAM, char **</a:t>
            </a:r>
            <a:r>
              <a:rPr lang="en-US" sz="1000" dirty="0" err="1" smtClean="0">
                <a:solidFill>
                  <a:schemeClr val="tx1"/>
                </a:solidFill>
              </a:rPr>
              <a:t>argv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conv_err</a:t>
            </a:r>
            <a:r>
              <a:rPr lang="en-US" sz="1000" dirty="0" smtClean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char *format;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char **argv2;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format = </a:t>
            </a:r>
            <a:r>
              <a:rPr lang="en-US" sz="1000" dirty="0" err="1" smtClean="0">
                <a:solidFill>
                  <a:schemeClr val="tx1"/>
                </a:solidFill>
              </a:rPr>
              <a:t>argv</a:t>
            </a:r>
            <a:r>
              <a:rPr lang="en-US" sz="1000" dirty="0" smtClean="0">
                <a:solidFill>
                  <a:schemeClr val="tx1"/>
                </a:solidFill>
              </a:rPr>
              <a:t>[1];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argv2 = </a:t>
            </a:r>
            <a:r>
              <a:rPr lang="en-US" sz="1000" dirty="0" err="1" smtClean="0">
                <a:solidFill>
                  <a:schemeClr val="tx1"/>
                </a:solidFill>
              </a:rPr>
              <a:t>argv</a:t>
            </a:r>
            <a:r>
              <a:rPr lang="en-US" sz="1000" dirty="0" smtClean="0">
                <a:solidFill>
                  <a:schemeClr val="tx1"/>
                </a:solidFill>
              </a:rPr>
              <a:t> + 2;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int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argcc</a:t>
            </a:r>
            <a:r>
              <a:rPr lang="en-US" sz="1000" dirty="0" smtClean="0">
                <a:solidFill>
                  <a:schemeClr val="tx1"/>
                </a:solidFill>
              </a:rPr>
              <a:t>=</a:t>
            </a:r>
            <a:r>
              <a:rPr lang="en-US" sz="1000" dirty="0" err="1" smtClean="0">
                <a:solidFill>
                  <a:schemeClr val="tx1"/>
                </a:solidFill>
              </a:rPr>
              <a:t>strlen</a:t>
            </a:r>
            <a:r>
              <a:rPr lang="en-US" sz="1000" dirty="0" smtClean="0">
                <a:solidFill>
                  <a:schemeClr val="tx1"/>
                </a:solidFill>
              </a:rPr>
              <a:t>(format);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ifdef</a:t>
            </a:r>
            <a:r>
              <a:rPr lang="en-US" sz="1000" b="1" dirty="0" smtClean="0">
                <a:solidFill>
                  <a:srgbClr val="CC00FF"/>
                </a:solidFill>
              </a:rPr>
              <a:t> </a:t>
            </a:r>
            <a:r>
              <a:rPr lang="en-US" sz="1000" b="1" dirty="0" smtClean="0">
                <a:solidFill>
                  <a:srgbClr val="CC00FF"/>
                </a:solidFill>
              </a:rPr>
              <a:t>CROWN</a:t>
            </a:r>
            <a:endParaRPr lang="en-US" sz="1000" b="1" dirty="0" smtClean="0">
              <a:solidFill>
                <a:srgbClr val="CC00FF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rgbClr val="7030A0"/>
                </a:solidFill>
              </a:rPr>
              <a:t>    </a:t>
            </a:r>
            <a:r>
              <a:rPr lang="en-US" sz="1000" b="1" dirty="0" smtClean="0">
                <a:solidFill>
                  <a:schemeClr val="tx1"/>
                </a:solidFill>
              </a:rPr>
              <a:t>for(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=0 ;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&lt;</a:t>
            </a:r>
            <a:r>
              <a:rPr lang="en-US" sz="1000" b="1" dirty="0" err="1" smtClean="0">
                <a:solidFill>
                  <a:schemeClr val="tx1"/>
                </a:solidFill>
              </a:rPr>
              <a:t>argcc</a:t>
            </a:r>
            <a:r>
              <a:rPr lang="en-US" sz="1000" b="1" dirty="0" smtClean="0">
                <a:solidFill>
                  <a:schemeClr val="tx1"/>
                </a:solidFill>
              </a:rPr>
              <a:t> ;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++){// </a:t>
            </a:r>
            <a:r>
              <a:rPr lang="en-US" sz="1000" b="1" dirty="0" err="1" smtClean="0">
                <a:solidFill>
                  <a:schemeClr val="tx1"/>
                </a:solidFill>
              </a:rPr>
              <a:t>argcc</a:t>
            </a:r>
            <a:r>
              <a:rPr lang="en-US" sz="1000" b="1" dirty="0" smtClean="0">
                <a:solidFill>
                  <a:schemeClr val="tx1"/>
                </a:solidFill>
              </a:rPr>
              <a:t> = 5 due to the fixed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input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 </a:t>
            </a: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    </a:t>
            </a:r>
            <a:r>
              <a:rPr lang="en-US" sz="1000" b="1" dirty="0" err="1" smtClean="0">
                <a:solidFill>
                  <a:schemeClr val="tx1"/>
                </a:solidFill>
              </a:rPr>
              <a:t>SYM_char</a:t>
            </a:r>
            <a:r>
              <a:rPr lang="en-US" sz="1000" b="1" dirty="0" smtClean="0">
                <a:solidFill>
                  <a:schemeClr val="tx1"/>
                </a:solidFill>
              </a:rPr>
              <a:t>(format[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for(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= 0 ;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&lt;10 ; 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++){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    </a:t>
            </a:r>
            <a:r>
              <a:rPr lang="en-US" sz="1000" b="1" dirty="0" err="1" smtClean="0">
                <a:solidFill>
                  <a:schemeClr val="tx1"/>
                </a:solidFill>
              </a:rPr>
              <a:t>SYM_char</a:t>
            </a:r>
            <a:r>
              <a:rPr lang="en-US" sz="1000" b="1" dirty="0" smtClean="0">
                <a:solidFill>
                  <a:schemeClr val="tx1"/>
                </a:solidFill>
              </a:rPr>
              <a:t>(argv2[0</a:t>
            </a:r>
            <a:r>
              <a:rPr lang="en-US" sz="1000" b="1" dirty="0" smtClean="0">
                <a:solidFill>
                  <a:schemeClr val="tx1"/>
                </a:solidFill>
              </a:rPr>
              <a:t>][</a:t>
            </a:r>
            <a:r>
              <a:rPr lang="en-US" sz="1000" b="1" dirty="0" err="1" smtClean="0">
                <a:solidFill>
                  <a:schemeClr val="tx1"/>
                </a:solidFill>
              </a:rPr>
              <a:t>i</a:t>
            </a:r>
            <a:r>
              <a:rPr lang="en-US" sz="1000" b="1" dirty="0" smtClean="0">
                <a:solidFill>
                  <a:schemeClr val="tx1"/>
                </a:solidFill>
              </a:rPr>
              <a:t>]);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}</a:t>
            </a: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r>
              <a:rPr lang="en-US" sz="1000" b="1" dirty="0" smtClean="0">
                <a:solidFill>
                  <a:srgbClr val="CC00FF"/>
                </a:solidFill>
              </a:rPr>
              <a:t>#</a:t>
            </a:r>
            <a:r>
              <a:rPr lang="en-US" sz="1000" b="1" dirty="0" err="1" smtClean="0">
                <a:solidFill>
                  <a:srgbClr val="CC00FF"/>
                </a:solidFill>
              </a:rPr>
              <a:t>endif</a:t>
            </a:r>
            <a:endParaRPr lang="en-US" sz="1000" b="1" dirty="0" smtClean="0">
              <a:solidFill>
                <a:srgbClr val="CC00FF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rgbClr val="00B0F0"/>
                </a:solidFill>
              </a:rPr>
              <a:t>//……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static char *</a:t>
            </a:r>
            <a:r>
              <a:rPr lang="en-US" sz="1000" b="1" dirty="0" err="1" smtClean="0">
                <a:solidFill>
                  <a:schemeClr val="tx1"/>
                </a:solidFill>
              </a:rPr>
              <a:t>sym_strchr</a:t>
            </a:r>
            <a:r>
              <a:rPr lang="en-US" sz="1000" b="1" dirty="0" smtClean="0">
                <a:solidFill>
                  <a:schemeClr val="tx1"/>
                </a:solidFill>
              </a:rPr>
              <a:t>(const char *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, char </a:t>
            </a:r>
            <a:r>
              <a:rPr lang="en-US" sz="1000" b="1" dirty="0" err="1" smtClean="0">
                <a:solidFill>
                  <a:schemeClr val="tx1"/>
                </a:solidFill>
              </a:rPr>
              <a:t>ch</a:t>
            </a:r>
            <a:r>
              <a:rPr lang="en-US" sz="1000" b="1" dirty="0" smtClean="0">
                <a:solidFill>
                  <a:schemeClr val="tx1"/>
                </a:solidFill>
              </a:rPr>
              <a:t>){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while (*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 &amp;&amp; *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 != </a:t>
            </a:r>
            <a:r>
              <a:rPr lang="en-US" sz="1000" b="1" dirty="0" err="1" smtClean="0">
                <a:solidFill>
                  <a:schemeClr val="tx1"/>
                </a:solidFill>
              </a:rPr>
              <a:t>ch</a:t>
            </a:r>
            <a:r>
              <a:rPr lang="en-US" sz="1000" b="1" dirty="0" smtClean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    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++;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if (*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 == </a:t>
            </a:r>
            <a:r>
              <a:rPr lang="en-US" sz="1000" b="1" dirty="0" err="1" smtClean="0">
                <a:solidFill>
                  <a:schemeClr val="tx1"/>
                </a:solidFill>
              </a:rPr>
              <a:t>ch</a:t>
            </a:r>
            <a:r>
              <a:rPr lang="en-US" sz="1000" b="1" dirty="0" smtClean="0">
                <a:solidFill>
                  <a:schemeClr val="tx1"/>
                </a:solidFill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     return </a:t>
            </a:r>
            <a:r>
              <a:rPr lang="en-US" sz="1000" b="1" dirty="0" err="1" smtClean="0">
                <a:solidFill>
                  <a:schemeClr val="tx1"/>
                </a:solidFill>
              </a:rPr>
              <a:t>str</a:t>
            </a:r>
            <a:r>
              <a:rPr lang="en-US" sz="1000" b="1" dirty="0" smtClean="0">
                <a:solidFill>
                  <a:schemeClr val="tx1"/>
                </a:solidFill>
              </a:rPr>
              <a:t>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   return(NULL);</a:t>
            </a:r>
          </a:p>
          <a:p>
            <a:pPr marL="228600" indent="-228600">
              <a:buFont typeface="+mj-lt"/>
              <a:buAutoNum type="arabicPeriod"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</a:rPr>
              <a:t>}</a:t>
            </a:r>
          </a:p>
          <a:p>
            <a:pPr marL="228600" indent="-228600">
              <a:buFont typeface="+mj-lt"/>
              <a:buAutoNum type="arabicPeriod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228600" indent="-228600">
              <a:spcBef>
                <a:spcPts val="0"/>
              </a:spcBef>
              <a:buFont typeface="+mj-lt"/>
              <a:buAutoNum type="arabicPeriod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1793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description -- </a:t>
            </a:r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830D-63D0-43FB-9A42-9243058A17F4}" type="datetime1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2672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Description: 	Search for PATTERN in FILEs (or </a:t>
            </a:r>
            <a:r>
              <a:rPr lang="en-US" sz="1800" dirty="0" err="1" smtClean="0"/>
              <a:t>stdin</a:t>
            </a:r>
            <a:r>
              <a:rPr lang="en-US" sz="1800" dirty="0" smtClean="0"/>
              <a:t>).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Usage: </a:t>
            </a:r>
            <a:r>
              <a:rPr lang="en-US" altLang="ko-KR" sz="1800" dirty="0" err="1" smtClean="0"/>
              <a:t>grep</a:t>
            </a:r>
            <a:r>
              <a:rPr lang="en-US" altLang="ko-KR" sz="1800" dirty="0" smtClean="0"/>
              <a:t> [OPTIONS]  PATTERN  [FILE]</a:t>
            </a:r>
          </a:p>
          <a:p>
            <a:pPr lvl="1"/>
            <a:r>
              <a:rPr lang="en-US" altLang="ko-KR" sz="1500" dirty="0" smtClean="0"/>
              <a:t>OPTIONS includes </a:t>
            </a:r>
          </a:p>
          <a:p>
            <a:pPr marL="274320" lvl="1" indent="0">
              <a:buNone/>
            </a:pPr>
            <a:r>
              <a:rPr lang="en-US" altLang="ko-KR" sz="1500" dirty="0" smtClean="0"/>
              <a:t>[-1nqvscFiHhf:Lorm:wA:B:C:EaI] (option followed by “:” means one argument is required.)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Example :</a:t>
            </a:r>
          </a:p>
          <a:p>
            <a:pPr lvl="1"/>
            <a:r>
              <a:rPr lang="en-US" altLang="ko-KR" sz="1600" dirty="0" smtClean="0"/>
              <a:t>“test_grep.dat” contains</a:t>
            </a:r>
          </a:p>
          <a:p>
            <a:pPr lvl="1">
              <a:buNone/>
            </a:pPr>
            <a:r>
              <a:rPr lang="en-US" sz="1050" dirty="0" smtClean="0"/>
              <a:t>			</a:t>
            </a: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define</a:t>
            </a:r>
          </a:p>
          <a:p>
            <a:pPr lvl="1">
              <a:buNone/>
            </a:pP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enifed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			what is defined?</a:t>
            </a:r>
          </a:p>
          <a:p>
            <a:pPr lvl="1">
              <a:buNone/>
            </a:pPr>
            <a:r>
              <a:rPr lang="en-US" sz="1050" dirty="0" smtClean="0">
                <a:latin typeface="Courier New" pitchFamily="49" charset="0"/>
                <a:cs typeface="Courier New" pitchFamily="49" charset="0"/>
              </a:rPr>
              <a:t>			def </a:t>
            </a:r>
            <a:r>
              <a:rPr lang="en-US" sz="1050" dirty="0" err="1" smtClean="0">
                <a:latin typeface="Courier New" pitchFamily="49" charset="0"/>
                <a:cs typeface="Courier New" pitchFamily="49" charset="0"/>
              </a:rPr>
              <a:t>ine</a:t>
            </a:r>
            <a:endParaRPr lang="en-US" sz="105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sz="1600" dirty="0" smtClean="0"/>
              <a:t>input: 	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busybox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altLang="ko-KR" sz="1600" dirty="0" smtClean="0">
                <a:latin typeface="Courier New" pitchFamily="49" charset="0"/>
                <a:cs typeface="Courier New" pitchFamily="49" charset="0"/>
              </a:rPr>
              <a:t> “define” test_grep.dat</a:t>
            </a:r>
          </a:p>
          <a:p>
            <a:pPr lvl="1"/>
            <a:r>
              <a:rPr lang="en-US" altLang="ko-KR" sz="1600" dirty="0" smtClean="0"/>
              <a:t>output: 	</a:t>
            </a:r>
            <a:r>
              <a:rPr lang="en-US" altLang="ko-KR" sz="1050" dirty="0" smtClean="0">
                <a:latin typeface="Courier New" pitchFamily="49" charset="0"/>
                <a:cs typeface="Courier New" pitchFamily="49" charset="0"/>
              </a:rPr>
              <a:t>define</a:t>
            </a:r>
          </a:p>
          <a:p>
            <a:pPr lvl="1">
              <a:buNone/>
            </a:pPr>
            <a:r>
              <a:rPr lang="en-US" altLang="ko-KR" sz="1050" dirty="0" smtClean="0">
                <a:latin typeface="Courier New" pitchFamily="49" charset="0"/>
                <a:cs typeface="Courier New" pitchFamily="49" charset="0"/>
              </a:rPr>
              <a:t>			what is defined?</a:t>
            </a:r>
          </a:p>
          <a:p>
            <a:pPr lvl="1">
              <a:buNone/>
            </a:pPr>
            <a:endParaRPr lang="en-US" altLang="ko-KR" sz="13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800600" y="1143000"/>
            <a:ext cx="4267200" cy="4832092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altLang="ko-KR" sz="1400" dirty="0" smtClean="0"/>
              <a:t>Options:</a:t>
            </a:r>
          </a:p>
          <a:p>
            <a:r>
              <a:rPr lang="en-US" altLang="ko-KR" sz="1400" dirty="0" smtClean="0"/>
              <a:t>-H      Add 'filename:' prefix</a:t>
            </a:r>
          </a:p>
          <a:p>
            <a:r>
              <a:rPr lang="en-US" altLang="ko-KR" sz="1400" dirty="0" smtClean="0"/>
              <a:t>-h      Do not add 'filename:' prefix</a:t>
            </a:r>
          </a:p>
          <a:p>
            <a:r>
              <a:rPr lang="en-US" altLang="ko-KR" sz="1400" dirty="0" smtClean="0"/>
              <a:t>-n      Add '</a:t>
            </a:r>
            <a:r>
              <a:rPr lang="en-US" altLang="ko-KR" sz="1400" dirty="0" err="1" smtClean="0"/>
              <a:t>line_no</a:t>
            </a:r>
            <a:r>
              <a:rPr lang="en-US" altLang="ko-KR" sz="1400" dirty="0" smtClean="0"/>
              <a:t>:' prefix</a:t>
            </a:r>
          </a:p>
          <a:p>
            <a:r>
              <a:rPr lang="en-US" altLang="ko-KR" sz="1400" dirty="0" smtClean="0"/>
              <a:t>-l      Show only names of files that match</a:t>
            </a:r>
          </a:p>
          <a:p>
            <a:r>
              <a:rPr lang="en-US" altLang="ko-KR" sz="1400" dirty="0" smtClean="0"/>
              <a:t>-L      Show only names of files that don't match</a:t>
            </a:r>
          </a:p>
          <a:p>
            <a:r>
              <a:rPr lang="en-US" altLang="ko-KR" sz="1400" dirty="0" smtClean="0"/>
              <a:t>-c      Show only count of matching lines</a:t>
            </a:r>
          </a:p>
          <a:p>
            <a:r>
              <a:rPr lang="en-US" altLang="ko-KR" sz="1400" dirty="0" smtClean="0"/>
              <a:t>-o      Show only the matching part of line</a:t>
            </a:r>
          </a:p>
          <a:p>
            <a:r>
              <a:rPr lang="en-US" altLang="ko-KR" sz="1400" dirty="0" smtClean="0"/>
              <a:t>-q      Quiet. Return 0 if PATTERN is found, 1 otherwise</a:t>
            </a:r>
          </a:p>
          <a:p>
            <a:r>
              <a:rPr lang="en-US" altLang="ko-KR" sz="1400" dirty="0" smtClean="0"/>
              <a:t>-v      Select non-matching lines</a:t>
            </a:r>
          </a:p>
          <a:p>
            <a:r>
              <a:rPr lang="en-US" altLang="ko-KR" sz="1400" dirty="0" smtClean="0"/>
              <a:t>-s      Suppress open and read errors</a:t>
            </a:r>
          </a:p>
          <a:p>
            <a:r>
              <a:rPr lang="en-US" altLang="ko-KR" sz="1400" dirty="0" smtClean="0"/>
              <a:t>-r      </a:t>
            </a:r>
            <a:r>
              <a:rPr lang="en-US" altLang="ko-KR" sz="1400" dirty="0" err="1" smtClean="0"/>
              <a:t>Recurse</a:t>
            </a:r>
            <a:endParaRPr lang="en-US" altLang="ko-KR" sz="1400" dirty="0" smtClean="0"/>
          </a:p>
          <a:p>
            <a:r>
              <a:rPr lang="en-US" altLang="ko-KR" sz="1400" dirty="0" smtClean="0"/>
              <a:t>-i      Ignore case</a:t>
            </a:r>
          </a:p>
          <a:p>
            <a:r>
              <a:rPr lang="en-US" altLang="ko-KR" sz="1400" dirty="0" smtClean="0"/>
              <a:t>-w      Match whole words only</a:t>
            </a:r>
          </a:p>
          <a:p>
            <a:r>
              <a:rPr lang="en-US" altLang="ko-KR" sz="1400" dirty="0" smtClean="0"/>
              <a:t>-F      PATTERN is a literal (not </a:t>
            </a:r>
            <a:r>
              <a:rPr lang="en-US" altLang="ko-KR" sz="1400" dirty="0" err="1" smtClean="0"/>
              <a:t>regexp</a:t>
            </a:r>
            <a:r>
              <a:rPr lang="en-US" altLang="ko-KR" sz="1400" dirty="0" smtClean="0"/>
              <a:t>)</a:t>
            </a:r>
          </a:p>
          <a:p>
            <a:r>
              <a:rPr lang="en-US" altLang="ko-KR" sz="1400" dirty="0" smtClean="0"/>
              <a:t>-E      PATTERN is an extended </a:t>
            </a:r>
            <a:r>
              <a:rPr lang="en-US" altLang="ko-KR" sz="1400" dirty="0" err="1" smtClean="0"/>
              <a:t>regexp</a:t>
            </a:r>
            <a:endParaRPr lang="en-US" altLang="ko-KR" sz="1400" dirty="0" smtClean="0"/>
          </a:p>
          <a:p>
            <a:r>
              <a:rPr lang="en-US" altLang="ko-KR" sz="1400" dirty="0" smtClean="0"/>
              <a:t>-m N    Match up to N times per file</a:t>
            </a:r>
          </a:p>
          <a:p>
            <a:r>
              <a:rPr lang="en-US" altLang="ko-KR" sz="1400" dirty="0" smtClean="0"/>
              <a:t>-A N    Print N lines of trailing context</a:t>
            </a:r>
          </a:p>
          <a:p>
            <a:r>
              <a:rPr lang="en-US" altLang="ko-KR" sz="1400" dirty="0" smtClean="0"/>
              <a:t>-B N    Print N lines of leading context</a:t>
            </a:r>
          </a:p>
          <a:p>
            <a:r>
              <a:rPr lang="en-US" altLang="ko-KR" sz="1400" dirty="0" smtClean="0"/>
              <a:t>-C N    Same as '-A N -B N'</a:t>
            </a:r>
          </a:p>
          <a:p>
            <a:r>
              <a:rPr lang="en-US" altLang="ko-KR" sz="1400" dirty="0" smtClean="0"/>
              <a:t>-f FILE Read pattern from file</a:t>
            </a:r>
            <a:endParaRPr lang="en-US" altLang="ko-K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minar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Seminar</Template>
  <TotalTime>51462</TotalTime>
  <Words>1695</Words>
  <Application>Microsoft Office PowerPoint</Application>
  <PresentationFormat>화면 슬라이드 쇼(4:3)</PresentationFormat>
  <Paragraphs>377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32" baseType="lpstr">
      <vt:lpstr>Arial Unicode MS</vt:lpstr>
      <vt:lpstr>Gill Sans MT</vt:lpstr>
      <vt:lpstr>宋体</vt:lpstr>
      <vt:lpstr>华文新魏</vt:lpstr>
      <vt:lpstr>돋움</vt:lpstr>
      <vt:lpstr>맑은 고딕</vt:lpstr>
      <vt:lpstr>Arial</vt:lpstr>
      <vt:lpstr>Bookman Old Style</vt:lpstr>
      <vt:lpstr>Calibri</vt:lpstr>
      <vt:lpstr>Courier New</vt:lpstr>
      <vt:lpstr>Wingdings</vt:lpstr>
      <vt:lpstr>Wingdings 3</vt:lpstr>
      <vt:lpstr>Seminar</vt:lpstr>
      <vt:lpstr>4 Main Steps of Concolic Testing</vt:lpstr>
      <vt:lpstr>4 Main Tasks of Human Engineers</vt:lpstr>
      <vt:lpstr>Busybox Overview</vt:lpstr>
      <vt:lpstr>Experiment overview</vt:lpstr>
      <vt:lpstr>Target description -- printf</vt:lpstr>
      <vt:lpstr>Target program setting -- printf</vt:lpstr>
      <vt:lpstr>Result -- printf</vt:lpstr>
      <vt:lpstr>Symbolic setup in source code for printf</vt:lpstr>
      <vt:lpstr>Target description -- grep</vt:lpstr>
      <vt:lpstr>Instrumentation for Concolic Testing</vt:lpstr>
      <vt:lpstr>Symbolic Variable Declaration for grep</vt:lpstr>
      <vt:lpstr>Instrumentation in grep.c</vt:lpstr>
      <vt:lpstr>Result of Busybox grep</vt:lpstr>
      <vt:lpstr>Test Oracles</vt:lpstr>
      <vt:lpstr>PowerPoint 프레젠테이션</vt:lpstr>
      <vt:lpstr>Target description -- vi</vt:lpstr>
      <vt:lpstr>Symbolic Variable Declaration for vi</vt:lpstr>
      <vt:lpstr>4 Functions Added </vt:lpstr>
      <vt:lpstr>Result of vi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Windows 사용자</cp:lastModifiedBy>
  <cp:revision>6333</cp:revision>
  <cp:lastPrinted>2011-11-07T11:47:21Z</cp:lastPrinted>
  <dcterms:created xsi:type="dcterms:W3CDTF">2006-08-16T00:00:00Z</dcterms:created>
  <dcterms:modified xsi:type="dcterms:W3CDTF">2018-11-14T00:34:11Z</dcterms:modified>
</cp:coreProperties>
</file>