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  <p:sldMasterId id="2147483709" r:id="rId2"/>
  </p:sldMasterIdLst>
  <p:notesMasterIdLst>
    <p:notesMasterId r:id="rId23"/>
  </p:notesMasterIdLst>
  <p:sldIdLst>
    <p:sldId id="526" r:id="rId3"/>
    <p:sldId id="527" r:id="rId4"/>
    <p:sldId id="528" r:id="rId5"/>
    <p:sldId id="529" r:id="rId6"/>
    <p:sldId id="530" r:id="rId7"/>
    <p:sldId id="510" r:id="rId8"/>
    <p:sldId id="511" r:id="rId9"/>
    <p:sldId id="512" r:id="rId10"/>
    <p:sldId id="513" r:id="rId11"/>
    <p:sldId id="514" r:id="rId12"/>
    <p:sldId id="515" r:id="rId13"/>
    <p:sldId id="516" r:id="rId14"/>
    <p:sldId id="517" r:id="rId15"/>
    <p:sldId id="518" r:id="rId16"/>
    <p:sldId id="519" r:id="rId17"/>
    <p:sldId id="520" r:id="rId18"/>
    <p:sldId id="521" r:id="rId19"/>
    <p:sldId id="522" r:id="rId20"/>
    <p:sldId id="523" r:id="rId21"/>
    <p:sldId id="524" r:id="rId22"/>
  </p:sldIdLst>
  <p:sldSz cx="9144000" cy="6858000" type="screen4x3"/>
  <p:notesSz cx="7099300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3">
          <p15:clr>
            <a:srgbClr val="A4A3A4"/>
          </p15:clr>
        </p15:guide>
        <p15:guide id="2" pos="2235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liuyuyang" initials="l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FF"/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3391" autoAdjust="0"/>
    <p:restoredTop sz="86876" autoAdjust="0"/>
  </p:normalViewPr>
  <p:slideViewPr>
    <p:cSldViewPr>
      <p:cViewPr varScale="1">
        <p:scale>
          <a:sx n="99" d="100"/>
          <a:sy n="99" d="100"/>
        </p:scale>
        <p:origin x="68" y="2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74" d="100"/>
          <a:sy n="74" d="100"/>
        </p:scale>
        <p:origin x="-2179" y="-86"/>
      </p:cViewPr>
      <p:guideLst>
        <p:guide orient="horz" pos="3223"/>
        <p:guide pos="2235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viewProps" Target="view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commentAuthors" Target="commentAuthor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77137" cy="512222"/>
          </a:xfrm>
          <a:prstGeom prst="rect">
            <a:avLst/>
          </a:prstGeom>
        </p:spPr>
        <p:txBody>
          <a:bodyPr vert="horz" lIns="94754" tIns="47377" rIns="94754" bIns="47377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0506" y="0"/>
            <a:ext cx="3077137" cy="512222"/>
          </a:xfrm>
          <a:prstGeom prst="rect">
            <a:avLst/>
          </a:prstGeom>
        </p:spPr>
        <p:txBody>
          <a:bodyPr vert="horz" lIns="94754" tIns="47377" rIns="94754" bIns="47377" rtlCol="0"/>
          <a:lstStyle>
            <a:lvl1pPr algn="r">
              <a:defRPr sz="1200"/>
            </a:lvl1pPr>
          </a:lstStyle>
          <a:p>
            <a:fld id="{5BE05CD4-7178-41AD-BA78-32B725B84C5D}" type="datetimeFigureOut">
              <a:rPr lang="en-US" smtClean="0"/>
              <a:pPr/>
              <a:t>11/28/2017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754" tIns="47377" rIns="94754" bIns="47377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599" y="4862015"/>
            <a:ext cx="5680103" cy="4605085"/>
          </a:xfrm>
          <a:prstGeom prst="rect">
            <a:avLst/>
          </a:prstGeom>
        </p:spPr>
        <p:txBody>
          <a:bodyPr vert="horz" lIns="94754" tIns="47377" rIns="94754" bIns="47377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720755"/>
            <a:ext cx="3077137" cy="512222"/>
          </a:xfrm>
          <a:prstGeom prst="rect">
            <a:avLst/>
          </a:prstGeom>
        </p:spPr>
        <p:txBody>
          <a:bodyPr vert="horz" lIns="94754" tIns="47377" rIns="94754" bIns="47377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0506" y="9720755"/>
            <a:ext cx="3077137" cy="512222"/>
          </a:xfrm>
          <a:prstGeom prst="rect">
            <a:avLst/>
          </a:prstGeom>
        </p:spPr>
        <p:txBody>
          <a:bodyPr vert="horz" lIns="94754" tIns="47377" rIns="94754" bIns="47377" rtlCol="0" anchor="b"/>
          <a:lstStyle>
            <a:lvl1pPr algn="r">
              <a:defRPr sz="1200"/>
            </a:lvl1pPr>
          </a:lstStyle>
          <a:p>
            <a:fld id="{87935BA9-F099-4ABF-B2CE-5A222ACE9C4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02311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ko-KR" altLang="en-US" baseline="0" dirty="0" smtClean="0"/>
              <a:t>장점 </a:t>
            </a:r>
            <a:r>
              <a:rPr lang="en-US" altLang="ko-KR" baseline="0" dirty="0" smtClean="0"/>
              <a:t>Sys </a:t>
            </a:r>
            <a:r>
              <a:rPr lang="en-US" altLang="ko-KR" baseline="0" dirty="0" err="1" smtClean="0"/>
              <a:t>tc</a:t>
            </a:r>
            <a:r>
              <a:rPr lang="en-US" altLang="ko-KR" baseline="0" dirty="0" smtClean="0"/>
              <a:t> </a:t>
            </a:r>
            <a:r>
              <a:rPr lang="ko-KR" altLang="en-US" baseline="0" dirty="0" smtClean="0"/>
              <a:t>만들기 쉽다</a:t>
            </a:r>
            <a:r>
              <a:rPr lang="en-US" altLang="ko-KR" baseline="0" dirty="0" smtClean="0"/>
              <a:t>.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ko-KR" baseline="0" dirty="0" smtClean="0"/>
              <a:t>Search space </a:t>
            </a:r>
            <a:r>
              <a:rPr lang="ko-KR" altLang="en-US" baseline="0" dirty="0" smtClean="0"/>
              <a:t>가 너무 커서 어려움</a:t>
            </a:r>
            <a:endParaRPr lang="en-US" altLang="ko-KR" baseline="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ko-KR" altLang="en-US" baseline="0" dirty="0" smtClean="0"/>
              <a:t>시간문제</a:t>
            </a:r>
            <a:endParaRPr lang="en-US" altLang="ko-KR" baseline="0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en-US" altLang="ko-KR" baseline="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ko-KR" altLang="en-US" baseline="0" dirty="0" smtClean="0"/>
              <a:t>그림 컴포넌트 구분 안감 </a:t>
            </a:r>
            <a:r>
              <a:rPr lang="en-US" altLang="ko-KR" baseline="0" dirty="0" smtClean="0"/>
              <a:t>(</a:t>
            </a:r>
            <a:r>
              <a:rPr lang="ko-KR" altLang="en-US" baseline="0" dirty="0" smtClean="0"/>
              <a:t>입체감</a:t>
            </a:r>
            <a:r>
              <a:rPr lang="en-US" altLang="ko-KR" baseline="0" dirty="0" smtClean="0"/>
              <a:t>)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altLang="ko-KR" baseline="0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B1DFC34-F91A-43F4-A782-E70AF6198268}" type="slidenum">
              <a:rPr kumimoji="0" lang="ko-KR" altLang="en-US" sz="13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pPr marL="0" marR="0" lvl="0" indent="0" algn="r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ko-KR" altLang="en-US" sz="13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50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6845623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935BA9-F099-4ABF-B2CE-5A222ACE9C45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794667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935BA9-F099-4ABF-B2CE-5A222ACE9C45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028719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935BA9-F099-4ABF-B2CE-5A222ACE9C45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283583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lvl="2" indent="-283905">
              <a:spcBef>
                <a:spcPts val="621"/>
              </a:spcBef>
              <a:buClr>
                <a:schemeClr val="accent1"/>
              </a:buClr>
            </a:pPr>
            <a:r>
              <a:rPr lang="en-US" altLang="ko-KR" dirty="0" smtClean="0">
                <a:latin typeface="Courier" pitchFamily="49" charset="0"/>
              </a:rPr>
              <a:t>S_ISLNK(mode)</a:t>
            </a:r>
            <a:r>
              <a:rPr lang="en-US" altLang="ko-KR" dirty="0" smtClean="0"/>
              <a:t> : a macro used to check whether mode is a symbolic link.			</a:t>
            </a:r>
          </a:p>
          <a:p>
            <a:pPr marL="567811" lvl="4" indent="-283905">
              <a:spcBef>
                <a:spcPts val="621"/>
              </a:spcBef>
              <a:buClr>
                <a:schemeClr val="accent1"/>
              </a:buClr>
              <a:buSzPct val="76000"/>
              <a:buFont typeface="Wingdings" pitchFamily="2" charset="2"/>
              <a:buChar char="§"/>
            </a:pPr>
            <a:r>
              <a:rPr lang="en-US" altLang="en-US" sz="2400" dirty="0"/>
              <a:t>12</a:t>
            </a:r>
            <a:r>
              <a:rPr lang="en-US" altLang="en-US" sz="2400" baseline="30000" dirty="0"/>
              <a:t>th</a:t>
            </a:r>
            <a:r>
              <a:rPr lang="en-US" altLang="en-US" sz="2400" dirty="0"/>
              <a:t> bit - 15</a:t>
            </a:r>
            <a:r>
              <a:rPr lang="en-US" altLang="en-US" sz="2400" baseline="30000" dirty="0"/>
              <a:t>th</a:t>
            </a:r>
            <a:r>
              <a:rPr lang="en-US" altLang="en-US" sz="2400" dirty="0"/>
              <a:t> bit are used to indicate file type.</a:t>
            </a:r>
          </a:p>
          <a:p>
            <a:pPr marL="567811" lvl="4" indent="-283905">
              <a:spcBef>
                <a:spcPts val="621"/>
              </a:spcBef>
              <a:buClr>
                <a:schemeClr val="accent1"/>
              </a:buClr>
              <a:buSzPct val="76000"/>
              <a:buFont typeface="Wingdings" pitchFamily="2" charset="2"/>
              <a:buChar char="§"/>
            </a:pPr>
            <a:r>
              <a:rPr lang="en-US" altLang="en-US" sz="2400" dirty="0"/>
              <a:t>Flag </a:t>
            </a:r>
            <a:r>
              <a:rPr lang="en-US" altLang="en-US" sz="2400" dirty="0">
                <a:latin typeface="Courier New" pitchFamily="49" charset="0"/>
                <a:cs typeface="Courier New" pitchFamily="49" charset="0"/>
              </a:rPr>
              <a:t>0120000</a:t>
            </a:r>
            <a:r>
              <a:rPr lang="en-US" altLang="en-US" sz="2400" dirty="0"/>
              <a:t> means a symbolic link. (in octal format)</a:t>
            </a:r>
          </a:p>
          <a:p>
            <a:pPr marL="567811" lvl="4" indent="-283905">
              <a:spcBef>
                <a:spcPts val="621"/>
              </a:spcBef>
              <a:buClr>
                <a:schemeClr val="accent1"/>
              </a:buClr>
              <a:buSzPct val="76000"/>
              <a:buFont typeface="Wingdings" pitchFamily="2" charset="2"/>
              <a:buChar char="§"/>
            </a:pPr>
            <a:r>
              <a:rPr lang="en-US" altLang="ko-KR" sz="2400" dirty="0">
                <a:latin typeface="Courier New" pitchFamily="49" charset="0"/>
                <a:cs typeface="Courier New" pitchFamily="49" charset="0"/>
              </a:rPr>
              <a:t>unsigned char </a:t>
            </a:r>
            <a:r>
              <a:rPr lang="en-US" altLang="ko-KR" sz="2400" dirty="0" err="1">
                <a:latin typeface="Courier New" pitchFamily="49" charset="0"/>
                <a:cs typeface="Courier New" pitchFamily="49" charset="0"/>
              </a:rPr>
              <a:t>modemask</a:t>
            </a:r>
            <a:r>
              <a:rPr lang="en-US" altLang="ko-KR" sz="2400" dirty="0">
                <a:latin typeface="Courier New" pitchFamily="49" charset="0"/>
                <a:cs typeface="Courier New" pitchFamily="49" charset="0"/>
              </a:rPr>
              <a:t>[32] </a:t>
            </a:r>
            <a:r>
              <a:rPr lang="en-US" altLang="ko-KR" sz="2400" dirty="0"/>
              <a:t>is defined as the symbolic </a:t>
            </a:r>
            <a:r>
              <a:rPr lang="en-US" altLang="ko-KR" sz="2400" dirty="0">
                <a:latin typeface="Courier New" pitchFamily="49" charset="0"/>
                <a:cs typeface="Courier New" pitchFamily="49" charset="0"/>
              </a:rPr>
              <a:t>mode</a:t>
            </a:r>
            <a:r>
              <a:rPr lang="en-US" altLang="ko-KR" sz="2400" dirty="0"/>
              <a:t>.</a:t>
            </a:r>
          </a:p>
          <a:p>
            <a:pPr marL="567811" lvl="4" indent="-283905">
              <a:spcBef>
                <a:spcPts val="621"/>
              </a:spcBef>
              <a:buClr>
                <a:schemeClr val="accent1"/>
              </a:buClr>
              <a:buSzPct val="76000"/>
              <a:buFont typeface="Wingdings" pitchFamily="2" charset="2"/>
              <a:buChar char="§"/>
            </a:pPr>
            <a:r>
              <a:rPr lang="en-US" altLang="ko-KR" sz="2500" dirty="0"/>
              <a:t>Redefine </a:t>
            </a:r>
            <a:r>
              <a:rPr lang="en-US" altLang="ko-KR" sz="2400" dirty="0">
                <a:latin typeface="Courier New" pitchFamily="49" charset="0"/>
                <a:cs typeface="Courier New" pitchFamily="49" charset="0"/>
              </a:rPr>
              <a:t>S_ISLNK(mode)</a:t>
            </a:r>
            <a:r>
              <a:rPr lang="en-US" altLang="ko-KR" sz="2500" dirty="0"/>
              <a:t> by giving control on 12</a:t>
            </a:r>
            <a:r>
              <a:rPr lang="en-US" altLang="ko-KR" sz="2500" baseline="30000" dirty="0"/>
              <a:t>th</a:t>
            </a:r>
            <a:r>
              <a:rPr lang="en-US" altLang="ko-KR" sz="2500" dirty="0"/>
              <a:t> - 15</a:t>
            </a:r>
            <a:r>
              <a:rPr lang="en-US" altLang="ko-KR" sz="2500" baseline="30000" dirty="0"/>
              <a:t>th</a:t>
            </a:r>
            <a:r>
              <a:rPr lang="en-US" altLang="ko-KR" sz="2500" dirty="0"/>
              <a:t> elements of </a:t>
            </a:r>
            <a:r>
              <a:rPr lang="en-US" altLang="ko-KR" sz="2400" dirty="0" err="1">
                <a:latin typeface="Courier New" pitchFamily="49" charset="0"/>
                <a:cs typeface="Courier New" pitchFamily="49" charset="0"/>
              </a:rPr>
              <a:t>modemask</a:t>
            </a:r>
            <a:r>
              <a:rPr lang="en-US" altLang="ko-KR" sz="2500" dirty="0"/>
              <a:t>.</a:t>
            </a:r>
            <a:endParaRPr lang="en-US" altLang="ko-KR" sz="240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935BA9-F099-4ABF-B2CE-5A222ACE9C45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048945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935BA9-F099-4ABF-B2CE-5A222ACE9C45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37088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935BA9-F099-4ABF-B2CE-5A222ACE9C45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055729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935BA9-F099-4ABF-B2CE-5A222ACE9C45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20113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656" indent="-171656">
              <a:buFont typeface="Arial" panose="020B0604020202020204" pitchFamily="34" charset="0"/>
              <a:buChar char="•"/>
            </a:pPr>
            <a:r>
              <a:rPr lang="ko-KR" altLang="en-US" dirty="0" smtClean="0"/>
              <a:t>드라이버</a:t>
            </a:r>
            <a:r>
              <a:rPr lang="en-US" altLang="ko-KR" dirty="0" smtClean="0"/>
              <a:t>/</a:t>
            </a:r>
            <a:r>
              <a:rPr lang="ko-KR" altLang="en-US" dirty="0" err="1" smtClean="0"/>
              <a:t>스텁</a:t>
            </a:r>
            <a:r>
              <a:rPr lang="ko-KR" altLang="en-US" dirty="0" smtClean="0"/>
              <a:t> </a:t>
            </a:r>
            <a:endParaRPr lang="en-US" altLang="ko-KR" dirty="0" smtClean="0"/>
          </a:p>
          <a:p>
            <a:pPr marL="171656" indent="-171656">
              <a:buFont typeface="Arial" panose="020B0604020202020204" pitchFamily="34" charset="0"/>
              <a:buChar char="•"/>
            </a:pPr>
            <a:r>
              <a:rPr lang="en-US" altLang="ko-KR" dirty="0" smtClean="0"/>
              <a:t>Tu2, 3 </a:t>
            </a:r>
            <a:r>
              <a:rPr lang="ko-KR" altLang="en-US" dirty="0" smtClean="0"/>
              <a:t>로 가장 표면에서 가는 선 없는 거 보이기</a:t>
            </a:r>
            <a:r>
              <a:rPr lang="en-US" altLang="ko-KR" dirty="0" smtClean="0"/>
              <a:t>(visual)</a:t>
            </a:r>
          </a:p>
          <a:p>
            <a:pPr marL="171656" indent="-171656">
              <a:buFont typeface="Arial" panose="020B0604020202020204" pitchFamily="34" charset="0"/>
              <a:buChar char="•"/>
            </a:pP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B1DFC34-F91A-43F4-A782-E70AF6198268}" type="slidenum">
              <a:rPr kumimoji="0" lang="ko-KR" altLang="en-US" sz="13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pPr marL="0" marR="0" lvl="0" indent="0" algn="r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ko-KR" altLang="en-US" sz="13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50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269300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656" indent="-171656">
              <a:buFont typeface="Arial" panose="020B0604020202020204" pitchFamily="34" charset="0"/>
              <a:buChar char="•"/>
            </a:pPr>
            <a:r>
              <a:rPr lang="ko-KR" altLang="en-US" dirty="0" smtClean="0"/>
              <a:t>드라이버</a:t>
            </a:r>
            <a:r>
              <a:rPr lang="en-US" altLang="ko-KR" dirty="0" smtClean="0"/>
              <a:t>/</a:t>
            </a:r>
            <a:r>
              <a:rPr lang="ko-KR" altLang="en-US" dirty="0" err="1" smtClean="0"/>
              <a:t>스텁</a:t>
            </a:r>
            <a:r>
              <a:rPr lang="ko-KR" altLang="en-US" dirty="0" smtClean="0"/>
              <a:t> </a:t>
            </a:r>
            <a:endParaRPr lang="en-US" altLang="ko-KR" dirty="0" smtClean="0"/>
          </a:p>
          <a:p>
            <a:pPr marL="171656" indent="-171656">
              <a:buFont typeface="Arial" panose="020B0604020202020204" pitchFamily="34" charset="0"/>
              <a:buChar char="•"/>
            </a:pPr>
            <a:r>
              <a:rPr lang="en-US" altLang="ko-KR" dirty="0" smtClean="0"/>
              <a:t>Tu2, 3 </a:t>
            </a:r>
            <a:r>
              <a:rPr lang="ko-KR" altLang="en-US" dirty="0" smtClean="0"/>
              <a:t>로 가장 표면에서 가는 선 없는 거 보이기</a:t>
            </a:r>
            <a:r>
              <a:rPr lang="en-US" altLang="ko-KR" dirty="0" smtClean="0"/>
              <a:t>(visual)</a:t>
            </a:r>
          </a:p>
          <a:p>
            <a:pPr marL="171656" indent="-171656">
              <a:buFont typeface="Arial" panose="020B0604020202020204" pitchFamily="34" charset="0"/>
              <a:buChar char="•"/>
            </a:pP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B1DFC34-F91A-43F4-A782-E70AF6198268}" type="slidenum">
              <a:rPr kumimoji="0" lang="ko-KR" altLang="en-US" sz="13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pPr marL="0" marR="0" lvl="0" indent="0" algn="r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ko-KR" altLang="en-US" sz="13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50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1996666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935BA9-F099-4ABF-B2CE-5A222ACE9C45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49754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935BA9-F099-4ABF-B2CE-5A222ACE9C45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754530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935BA9-F099-4ABF-B2CE-5A222ACE9C45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362339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935BA9-F099-4ABF-B2CE-5A222ACE9C45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123234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935BA9-F099-4ABF-B2CE-5A222ACE9C45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025607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lvl="2" defTabSz="946351">
              <a:defRPr/>
            </a:pPr>
            <a:r>
              <a:rPr lang="en-US" altLang="ko-KR" dirty="0" smtClean="0"/>
              <a:t>Mutually-exclusive option pairs shall not be considered as an error. The last option specified in each pair shall determine the output format. e.g. -C and -1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935BA9-F099-4ABF-B2CE-5A222ACE9C45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27862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矩形 21"/>
          <p:cNvSpPr/>
          <p:nvPr/>
        </p:nvSpPr>
        <p:spPr>
          <a:xfrm>
            <a:off x="0" y="6429396"/>
            <a:ext cx="9144000" cy="428604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副标题 8"/>
          <p:cNvSpPr>
            <a:spLocks noGrp="1"/>
          </p:cNvSpPr>
          <p:nvPr>
            <p:ph type="subTitle" idx="1"/>
          </p:nvPr>
        </p:nvSpPr>
        <p:spPr>
          <a:xfrm>
            <a:off x="1219200" y="4362456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altLang="zh-CN" smtClean="0"/>
              <a:t>Click to edit Master subtitle style</a:t>
            </a:r>
            <a:endParaRPr kumimoji="0" lang="en-US" dirty="0"/>
          </a:p>
        </p:txBody>
      </p:sp>
      <p:sp>
        <p:nvSpPr>
          <p:cNvPr id="33" name="矩形 32"/>
          <p:cNvSpPr/>
          <p:nvPr/>
        </p:nvSpPr>
        <p:spPr>
          <a:xfrm>
            <a:off x="914400" y="4286256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矩形 31"/>
          <p:cNvSpPr/>
          <p:nvPr/>
        </p:nvSpPr>
        <p:spPr>
          <a:xfrm>
            <a:off x="914400" y="4286256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标题 7"/>
          <p:cNvSpPr>
            <a:spLocks noGrp="1"/>
          </p:cNvSpPr>
          <p:nvPr>
            <p:ph type="ctrTitle"/>
          </p:nvPr>
        </p:nvSpPr>
        <p:spPr>
          <a:xfrm>
            <a:off x="1228725" y="2438400"/>
            <a:ext cx="6858000" cy="15240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 altLang="zh-CN" smtClean="0"/>
              <a:t>Click to edit Master title style</a:t>
            </a:r>
            <a:endParaRPr kumimoji="0" lang="en-US"/>
          </a:p>
        </p:txBody>
      </p:sp>
      <p:sp>
        <p:nvSpPr>
          <p:cNvPr id="21" name="矩形 20"/>
          <p:cNvSpPr/>
          <p:nvPr/>
        </p:nvSpPr>
        <p:spPr>
          <a:xfrm>
            <a:off x="914400" y="2362200"/>
            <a:ext cx="7315200" cy="167640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矩形 21"/>
          <p:cNvSpPr/>
          <p:nvPr/>
        </p:nvSpPr>
        <p:spPr>
          <a:xfrm>
            <a:off x="914400" y="2362200"/>
            <a:ext cx="228600" cy="16764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矩形 31"/>
          <p:cNvSpPr/>
          <p:nvPr/>
        </p:nvSpPr>
        <p:spPr>
          <a:xfrm>
            <a:off x="0" y="0"/>
            <a:ext cx="9144000" cy="142852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副标题 8"/>
          <p:cNvSpPr txBox="1">
            <a:spLocks/>
          </p:cNvSpPr>
          <p:nvPr/>
        </p:nvSpPr>
        <p:spPr>
          <a:xfrm>
            <a:off x="1214414" y="5214950"/>
            <a:ext cx="6858000" cy="53340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6000"/>
              <a:buFont typeface="Wingdings 3"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B7447-9FCF-4F26-89C2-84A78DC61FF0}" type="datetime1">
              <a:rPr lang="en-US" smtClean="0"/>
              <a:pPr/>
              <a:t>11/28/2017</a:t>
            </a:fld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hf hdr="0" ftr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图片与标题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 altLang="zh-CN" smtClean="0"/>
              <a:t>Click to edit Master title style</a:t>
            </a:r>
            <a:endParaRPr kumimoji="0" 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altLang="zh-CN" smtClean="0"/>
              <a:t>Click icon to add picture</a:t>
            </a:r>
            <a:endParaRPr kumimoji="0" 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altLang="zh-CN" smtClean="0"/>
              <a:t>Click to edit Master text styles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B7447-9FCF-4F26-89C2-84A78DC61FF0}" type="datetime1">
              <a:rPr lang="en-US" smtClean="0"/>
              <a:pPr/>
              <a:t>11/28/2017</a:t>
            </a:fld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直接连接符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等腰三角形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矩形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hf hdr="0" ftr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altLang="zh-CN" smtClean="0"/>
              <a:t>Click to edit Master title style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altLang="zh-CN" smtClean="0"/>
              <a:t>Click to edit Master text styles</a:t>
            </a:r>
          </a:p>
          <a:p>
            <a:pPr lvl="1" eaLnBrk="1" latinLnBrk="0" hangingPunct="1"/>
            <a:r>
              <a:rPr lang="en-US" altLang="zh-CN" smtClean="0"/>
              <a:t>Second level</a:t>
            </a:r>
          </a:p>
          <a:p>
            <a:pPr lvl="2" eaLnBrk="1" latinLnBrk="0" hangingPunct="1"/>
            <a:r>
              <a:rPr lang="en-US" altLang="zh-CN" smtClean="0"/>
              <a:t>Third level</a:t>
            </a:r>
          </a:p>
          <a:p>
            <a:pPr lvl="3" eaLnBrk="1" latinLnBrk="0" hangingPunct="1"/>
            <a:r>
              <a:rPr lang="en-US" altLang="zh-CN" smtClean="0"/>
              <a:t>Fourth level</a:t>
            </a:r>
          </a:p>
          <a:p>
            <a:pPr lvl="4" eaLnBrk="1" latinLnBrk="0" hangingPunct="1"/>
            <a:r>
              <a:rPr lang="en-US" altLang="zh-CN" smtClean="0"/>
              <a:t>Fifth level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B7447-9FCF-4F26-89C2-84A78DC61FF0}" type="datetime1">
              <a:rPr lang="en-US" smtClean="0"/>
              <a:pPr/>
              <a:t>11/28/2017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hf hdr="0" ftr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altLang="zh-CN" smtClean="0"/>
              <a:t>Click to edit Master title style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altLang="zh-CN" smtClean="0"/>
              <a:t>Click to edit Master text styles</a:t>
            </a:r>
          </a:p>
          <a:p>
            <a:pPr lvl="1" eaLnBrk="1" latinLnBrk="0" hangingPunct="1"/>
            <a:r>
              <a:rPr lang="en-US" altLang="zh-CN" smtClean="0"/>
              <a:t>Second level</a:t>
            </a:r>
          </a:p>
          <a:p>
            <a:pPr lvl="2" eaLnBrk="1" latinLnBrk="0" hangingPunct="1"/>
            <a:r>
              <a:rPr lang="en-US" altLang="zh-CN" smtClean="0"/>
              <a:t>Third level</a:t>
            </a:r>
          </a:p>
          <a:p>
            <a:pPr lvl="3" eaLnBrk="1" latinLnBrk="0" hangingPunct="1"/>
            <a:r>
              <a:rPr lang="en-US" altLang="zh-CN" smtClean="0"/>
              <a:t>Fourth level</a:t>
            </a:r>
          </a:p>
          <a:p>
            <a:pPr lvl="4" eaLnBrk="1" latinLnBrk="0" hangingPunct="1"/>
            <a:r>
              <a:rPr lang="en-US" altLang="zh-CN" smtClean="0"/>
              <a:t>Fifth level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B7447-9FCF-4F26-89C2-84A78DC61FF0}" type="datetime1">
              <a:rPr lang="en-US" smtClean="0"/>
              <a:pPr/>
              <a:t>11/28/2017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直接连接符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等腰三角形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直接连接符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  <p:hf hdr="0" ftr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230E4EE-0C8F-4470-893C-9341BB193B67}" type="datetime1">
              <a:rPr kumimoji="0" lang="ko-KR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pPr marL="0" marR="0" lvl="0" indent="0" algn="l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2017-11-28</a:t>
            </a:fld>
            <a:endParaRPr kumimoji="0" lang="ko-KR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50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178474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D3AE205-845F-4DA3-9F70-64B2F41E1EAC}" type="datetime1">
              <a:rPr kumimoji="0" lang="ko-KR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pPr marL="0" marR="0" lvl="0" indent="0" algn="l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2017-11-28</a:t>
            </a:fld>
            <a:endParaRPr kumimoji="0" lang="ko-KR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0">
                <a:solidFill>
                  <a:schemeClr val="tx1"/>
                </a:solidFill>
              </a:defRPr>
            </a:lvl1pPr>
          </a:lstStyle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맑은 고딕" panose="020B0503020000020004" pitchFamily="50" charset="-127"/>
                <a:cs typeface="+mn-cs"/>
              </a:rPr>
              <a:t>Automated Unit Test Generation with Realistic Unit Context Synthesis for Low False Alarms </a:t>
            </a:r>
            <a:endParaRPr kumimoji="0" lang="ko-KR" alt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C968514-7FFF-4D82-BD34-CC1477EAA0E4}" type="slidenum">
              <a:rPr kumimoji="0" lang="ko-KR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맑은 고딕" panose="020B0503020000020004" pitchFamily="50" charset="-127"/>
                <a:cs typeface="+mn-cs"/>
              </a:rPr>
              <a:pPr marL="0" marR="0" lvl="0" indent="0" algn="r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ko-KR" altLang="en-US" sz="1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맑은 고딕" panose="020B0503020000020004" pitchFamily="50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664200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7B2D0D9-4496-4DB5-8F69-529C95C889C9}" type="datetime1">
              <a:rPr kumimoji="0" lang="ko-KR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pPr marL="0" marR="0" lvl="0" indent="0" algn="l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2017-11-28</a:t>
            </a:fld>
            <a:endParaRPr kumimoji="0" lang="ko-KR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맑은 고딕" panose="020B0503020000020004" pitchFamily="50" charset="-127"/>
                <a:cs typeface="+mn-cs"/>
              </a:rPr>
              <a:t>Automated Unit Test Generation with Realistic Unit Context Synthesis for Low False Alarms </a:t>
            </a:r>
            <a:endParaRPr kumimoji="0" lang="ko-KR" alt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C968514-7FFF-4D82-BD34-CC1477EAA0E4}" type="slidenum">
              <a:rPr kumimoji="0" lang="ko-KR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맑은 고딕" panose="020B0503020000020004" pitchFamily="50" charset="-127"/>
                <a:cs typeface="+mn-cs"/>
              </a:rPr>
              <a:pPr marL="0" marR="0" lvl="0" indent="0" algn="r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ko-KR" altLang="en-US" sz="1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맑은 고딕" panose="020B0503020000020004" pitchFamily="50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816757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C0990CB-8F79-4100-95E7-4F7385EDABF4}" type="datetime1">
              <a:rPr kumimoji="0" lang="ko-KR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pPr marL="0" marR="0" lvl="0" indent="0" algn="l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2017-11-28</a:t>
            </a:fld>
            <a:endParaRPr kumimoji="0" lang="ko-KR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맑은 고딕" panose="020B0503020000020004" pitchFamily="50" charset="-127"/>
                <a:cs typeface="+mn-cs"/>
              </a:rPr>
              <a:t>Automated Unit Test Generation with Realistic Unit Context Synthesis for Low False Alarms </a:t>
            </a:r>
            <a:endParaRPr kumimoji="0" lang="ko-KR" alt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C968514-7FFF-4D82-BD34-CC1477EAA0E4}" type="slidenum">
              <a:rPr kumimoji="0" lang="ko-KR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맑은 고딕" panose="020B0503020000020004" pitchFamily="50" charset="-127"/>
                <a:cs typeface="+mn-cs"/>
              </a:rPr>
              <a:pPr marL="0" marR="0" lvl="0" indent="0" algn="r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ko-KR" altLang="en-US" sz="1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맑은 고딕" panose="020B0503020000020004" pitchFamily="50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753502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A14434C-14A1-48D1-ADA3-2C9E15F7CAC9}" type="datetime1">
              <a:rPr kumimoji="0" lang="ko-KR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pPr marL="0" marR="0" lvl="0" indent="0" algn="l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2017-11-28</a:t>
            </a:fld>
            <a:endParaRPr kumimoji="0" lang="ko-KR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맑은 고딕" panose="020B0503020000020004" pitchFamily="50" charset="-127"/>
                <a:cs typeface="+mn-cs"/>
              </a:rPr>
              <a:t>Automated Unit Test Generation with Realistic Unit Context Synthesis for Low False Alarms </a:t>
            </a:r>
            <a:endParaRPr kumimoji="0" lang="ko-KR" alt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C968514-7FFF-4D82-BD34-CC1477EAA0E4}" type="slidenum">
              <a:rPr kumimoji="0" lang="ko-KR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맑은 고딕" panose="020B0503020000020004" pitchFamily="50" charset="-127"/>
                <a:cs typeface="+mn-cs"/>
              </a:rPr>
              <a:pPr marL="0" marR="0" lvl="0" indent="0" algn="r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ko-KR" altLang="en-US" sz="1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맑은 고딕" panose="020B0503020000020004" pitchFamily="50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786940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7070000-8973-416F-BE51-2A9F368CF978}" type="datetime1">
              <a:rPr kumimoji="0" lang="ko-KR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pPr marL="0" marR="0" lvl="0" indent="0" algn="l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2017-11-28</a:t>
            </a:fld>
            <a:endParaRPr kumimoji="0" lang="ko-KR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맑은 고딕" panose="020B0503020000020004" pitchFamily="50" charset="-127"/>
                <a:cs typeface="+mn-cs"/>
              </a:rPr>
              <a:t>Automated Unit Test Generation with Realistic Unit Context Synthesis for Low False Alarms </a:t>
            </a:r>
            <a:endParaRPr kumimoji="0" lang="ko-KR" alt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C968514-7FFF-4D82-BD34-CC1477EAA0E4}" type="slidenum">
              <a:rPr kumimoji="0" lang="ko-KR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맑은 고딕" panose="020B0503020000020004" pitchFamily="50" charset="-127"/>
                <a:cs typeface="+mn-cs"/>
              </a:rPr>
              <a:pPr marL="0" marR="0" lvl="0" indent="0" algn="r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ko-KR" altLang="en-US" sz="1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맑은 고딕" panose="020B0503020000020004" pitchFamily="50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556196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33778E8-44A9-4B9A-9B72-D24FA097610F}" type="datetime1">
              <a:rPr kumimoji="0" lang="ko-KR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pPr marL="0" marR="0" lvl="0" indent="0" algn="l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2017-11-28</a:t>
            </a:fld>
            <a:endParaRPr kumimoji="0" lang="ko-KR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맑은 고딕" panose="020B0503020000020004" pitchFamily="50" charset="-127"/>
                <a:cs typeface="+mn-cs"/>
              </a:rPr>
              <a:t>Automated Unit Test Generation with Realistic Unit Context Synthesis for Low False Alarms </a:t>
            </a:r>
            <a:endParaRPr kumimoji="0" lang="ko-KR" alt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C968514-7FFF-4D82-BD34-CC1477EAA0E4}" type="slidenum">
              <a:rPr kumimoji="0" lang="ko-KR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맑은 고딕" panose="020B0503020000020004" pitchFamily="50" charset="-127"/>
                <a:cs typeface="+mn-cs"/>
              </a:rPr>
              <a:pPr marL="0" marR="0" lvl="0" indent="0" algn="r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ko-KR" altLang="en-US" sz="1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맑은 고딕" panose="020B0503020000020004" pitchFamily="50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261441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u="sng"/>
            </a:lvl1pPr>
          </a:lstStyle>
          <a:p>
            <a:r>
              <a:rPr kumimoji="0" lang="en-US" altLang="zh-CN" smtClean="0"/>
              <a:t>Click to edit Master title style</a:t>
            </a:r>
            <a:endParaRPr kumimoji="0" 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59AB7447-9FCF-4F26-89C2-84A78DC61FF0}" type="datetime1">
              <a:rPr lang="en-US" smtClean="0"/>
              <a:pPr/>
              <a:t>11/28/2017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内容占位符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>
            <a:lvl1pPr>
              <a:defRPr>
                <a:latin typeface="Arial" pitchFamily="34" charset="0"/>
                <a:ea typeface="Arial Unicode MS" pitchFamily="34" charset="-122"/>
                <a:cs typeface="Arial" pitchFamily="34" charset="0"/>
              </a:defRPr>
            </a:lvl1pPr>
            <a:lvl2pPr>
              <a:defRPr>
                <a:latin typeface="Arial" pitchFamily="34" charset="0"/>
                <a:ea typeface="Arial Unicode MS" pitchFamily="34" charset="-122"/>
                <a:cs typeface="Arial" pitchFamily="34" charset="0"/>
              </a:defRPr>
            </a:lvl2pPr>
            <a:lvl3pPr>
              <a:buClr>
                <a:schemeClr val="tx2"/>
              </a:buClr>
              <a:defRPr>
                <a:latin typeface="Arial" pitchFamily="34" charset="0"/>
                <a:ea typeface="Arial Unicode MS" pitchFamily="34" charset="-122"/>
                <a:cs typeface="Arial" pitchFamily="34" charset="0"/>
              </a:defRPr>
            </a:lvl3pPr>
            <a:lvl4pPr>
              <a:defRPr>
                <a:latin typeface="Arial" pitchFamily="34" charset="0"/>
                <a:ea typeface="Arial Unicode MS" pitchFamily="34" charset="-122"/>
                <a:cs typeface="Arial" pitchFamily="34" charset="0"/>
              </a:defRPr>
            </a:lvl4pPr>
            <a:lvl5pPr>
              <a:defRPr>
                <a:latin typeface="Arial" pitchFamily="34" charset="0"/>
                <a:ea typeface="Arial Unicode MS" pitchFamily="34" charset="-122"/>
                <a:cs typeface="Arial" pitchFamily="34" charset="0"/>
              </a:defRPr>
            </a:lvl5pPr>
          </a:lstStyle>
          <a:p>
            <a:pPr lvl="0" eaLnBrk="1" latinLnBrk="0" hangingPunct="1"/>
            <a:r>
              <a:rPr lang="en-US" altLang="zh-CN" smtClean="0"/>
              <a:t>Click to edit Master text styles</a:t>
            </a:r>
          </a:p>
          <a:p>
            <a:pPr lvl="1" eaLnBrk="1" latinLnBrk="0" hangingPunct="1"/>
            <a:r>
              <a:rPr lang="en-US" altLang="zh-CN" smtClean="0"/>
              <a:t>Second level</a:t>
            </a:r>
          </a:p>
          <a:p>
            <a:pPr lvl="2" eaLnBrk="1" latinLnBrk="0" hangingPunct="1"/>
            <a:r>
              <a:rPr lang="en-US" altLang="zh-CN" smtClean="0"/>
              <a:t>Third level</a:t>
            </a:r>
          </a:p>
          <a:p>
            <a:pPr lvl="3" eaLnBrk="1" latinLnBrk="0" hangingPunct="1"/>
            <a:r>
              <a:rPr lang="en-US" altLang="zh-CN" smtClean="0"/>
              <a:t>Fourth level</a:t>
            </a:r>
          </a:p>
          <a:p>
            <a:pPr lvl="4" eaLnBrk="1" latinLnBrk="0" hangingPunct="1"/>
            <a:r>
              <a:rPr lang="en-US" altLang="zh-CN" smtClean="0"/>
              <a:t>Fifth level</a:t>
            </a:r>
            <a:endParaRPr kumimoji="0" lang="en-US" dirty="0"/>
          </a:p>
        </p:txBody>
      </p:sp>
    </p:spTree>
  </p:cSld>
  <p:clrMapOvr>
    <a:masterClrMapping/>
  </p:clrMapOvr>
  <p:hf hdr="0" ftr="0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617BA75-D940-46DE-85BA-4E13C202B0A6}" type="datetime1">
              <a:rPr kumimoji="0" lang="ko-KR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pPr marL="0" marR="0" lvl="0" indent="0" algn="l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2017-11-28</a:t>
            </a:fld>
            <a:endParaRPr kumimoji="0" lang="ko-KR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맑은 고딕" panose="020B0503020000020004" pitchFamily="50" charset="-127"/>
                <a:cs typeface="+mn-cs"/>
              </a:rPr>
              <a:t>Automated Unit Test Generation with Realistic Unit Context Synthesis for Low False Alarms </a:t>
            </a:r>
            <a:endParaRPr kumimoji="0" lang="ko-KR" alt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C968514-7FFF-4D82-BD34-CC1477EAA0E4}" type="slidenum">
              <a:rPr kumimoji="0" lang="ko-KR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맑은 고딕" panose="020B0503020000020004" pitchFamily="50" charset="-127"/>
                <a:cs typeface="+mn-cs"/>
              </a:rPr>
              <a:pPr marL="0" marR="0" lvl="0" indent="0" algn="r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ko-KR" altLang="en-US" sz="1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맑은 고딕" panose="020B0503020000020004" pitchFamily="50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839825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 smtClean="0"/>
              <a:t>그림을 추가하려면 아이콘을 클릭하십시오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AA2BF44-5599-454A-BB30-FF7203D615A8}" type="datetime1">
              <a:rPr kumimoji="0" lang="ko-KR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pPr marL="0" marR="0" lvl="0" indent="0" algn="l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2017-11-28</a:t>
            </a:fld>
            <a:endParaRPr kumimoji="0" lang="ko-KR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맑은 고딕" panose="020B0503020000020004" pitchFamily="50" charset="-127"/>
                <a:cs typeface="+mn-cs"/>
              </a:rPr>
              <a:t>Automated Unit Test Generation with Realistic Unit Context Synthesis for Low False Alarms </a:t>
            </a:r>
            <a:endParaRPr kumimoji="0" lang="ko-KR" alt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C968514-7FFF-4D82-BD34-CC1477EAA0E4}" type="slidenum">
              <a:rPr kumimoji="0" lang="ko-KR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맑은 고딕" panose="020B0503020000020004" pitchFamily="50" charset="-127"/>
                <a:cs typeface="+mn-cs"/>
              </a:rPr>
              <a:pPr marL="0" marR="0" lvl="0" indent="0" algn="r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ko-KR" altLang="en-US" sz="1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맑은 고딕" panose="020B0503020000020004" pitchFamily="50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558066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746B3D9-759C-4AF4-82AA-8862F04FF7EF}" type="datetime1">
              <a:rPr kumimoji="0" lang="ko-KR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pPr marL="0" marR="0" lvl="0" indent="0" algn="l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2017-11-28</a:t>
            </a:fld>
            <a:endParaRPr kumimoji="0" lang="ko-KR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맑은 고딕" panose="020B0503020000020004" pitchFamily="50" charset="-127"/>
                <a:cs typeface="+mn-cs"/>
              </a:rPr>
              <a:t>Automated Unit Test Generation with Realistic Unit Context Synthesis for Low False Alarms </a:t>
            </a:r>
            <a:endParaRPr kumimoji="0" lang="ko-KR" alt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C968514-7FFF-4D82-BD34-CC1477EAA0E4}" type="slidenum">
              <a:rPr kumimoji="0" lang="ko-KR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맑은 고딕" panose="020B0503020000020004" pitchFamily="50" charset="-127"/>
                <a:cs typeface="+mn-cs"/>
              </a:rPr>
              <a:pPr marL="0" marR="0" lvl="0" indent="0" algn="r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ko-KR" altLang="en-US" sz="1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맑은 고딕" panose="020B0503020000020004" pitchFamily="50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772072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755E69C-44B8-4140-AE3F-99362ED0C8DE}" type="datetime1">
              <a:rPr kumimoji="0" lang="ko-KR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pPr marL="0" marR="0" lvl="0" indent="0" algn="l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2017-11-28</a:t>
            </a:fld>
            <a:endParaRPr kumimoji="0" lang="ko-KR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맑은 고딕" panose="020B0503020000020004" pitchFamily="50" charset="-127"/>
                <a:cs typeface="+mn-cs"/>
              </a:rPr>
              <a:t>Automated Unit Test Generation with Realistic Unit Context Synthesis for Low False Alarms </a:t>
            </a:r>
            <a:endParaRPr kumimoji="0" lang="ko-KR" alt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C968514-7FFF-4D82-BD34-CC1477EAA0E4}" type="slidenum">
              <a:rPr kumimoji="0" lang="ko-KR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맑은 고딕" panose="020B0503020000020004" pitchFamily="50" charset="-127"/>
                <a:cs typeface="+mn-cs"/>
              </a:rPr>
              <a:pPr marL="0" marR="0" lvl="0" indent="0" algn="r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ko-KR" altLang="en-US" sz="1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맑은 고딕" panose="020B0503020000020004" pitchFamily="50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952694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节标题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 altLang="zh-CN" smtClean="0"/>
              <a:t>Click to edit Master title style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altLang="zh-CN" smtClean="0"/>
              <a:t>Click to edit Master text styles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71406" y="6500834"/>
            <a:ext cx="1214446" cy="292608"/>
          </a:xfrm>
        </p:spPr>
        <p:txBody>
          <a:bodyPr/>
          <a:lstStyle/>
          <a:p>
            <a:fld id="{59AB7447-9FCF-4F26-89C2-84A78DC61FF0}" type="datetime1">
              <a:rPr lang="en-US" smtClean="0"/>
              <a:pPr/>
              <a:t>11/28/2017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1928794" y="6500834"/>
            <a:ext cx="5929354" cy="294322"/>
          </a:xfrm>
        </p:spPr>
        <p:txBody>
          <a:bodyPr/>
          <a:lstStyle/>
          <a:p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072462" y="6500834"/>
            <a:ext cx="947758" cy="291444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矩形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矩形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hf hdr="0" ftr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1_节标题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>
                <a:solidFill>
                  <a:schemeClr val="bg2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kumimoji="0" lang="en-US" altLang="zh-CN" smtClean="0"/>
              <a:t>Click to edit Master title style</a:t>
            </a:r>
            <a:endParaRPr kumimoji="0" 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altLang="zh-CN" smtClean="0"/>
              <a:t>Click to edit Master text styles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59AB7447-9FCF-4F26-89C2-84A78DC61FF0}" type="datetime1">
              <a:rPr lang="en-US" smtClean="0"/>
              <a:pPr/>
              <a:t>11/28/2017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矩形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矩形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hf hdr="0" ftr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1406" y="0"/>
            <a:ext cx="9001188" cy="571480"/>
          </a:xfrm>
        </p:spPr>
        <p:txBody>
          <a:bodyPr/>
          <a:lstStyle/>
          <a:p>
            <a:r>
              <a:rPr kumimoji="0" lang="en-US" altLang="zh-CN" smtClean="0"/>
              <a:t>Click to edit Master title style</a:t>
            </a:r>
            <a:endParaRPr kumimoji="0" 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B7447-9FCF-4F26-89C2-84A78DC61FF0}" type="datetime1">
              <a:rPr lang="en-US" smtClean="0"/>
              <a:pPr/>
              <a:t>11/28/2017</a:t>
            </a:fld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内容占位符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altLang="zh-CN" smtClean="0"/>
              <a:t>Click to edit Master text styles</a:t>
            </a:r>
          </a:p>
          <a:p>
            <a:pPr lvl="1" eaLnBrk="1" latinLnBrk="0" hangingPunct="1"/>
            <a:r>
              <a:rPr lang="en-US" altLang="zh-CN" smtClean="0"/>
              <a:t>Second level</a:t>
            </a:r>
          </a:p>
          <a:p>
            <a:pPr lvl="2" eaLnBrk="1" latinLnBrk="0" hangingPunct="1"/>
            <a:r>
              <a:rPr lang="en-US" altLang="zh-CN" smtClean="0"/>
              <a:t>Third level</a:t>
            </a:r>
          </a:p>
          <a:p>
            <a:pPr lvl="3" eaLnBrk="1" latinLnBrk="0" hangingPunct="1"/>
            <a:r>
              <a:rPr lang="en-US" altLang="zh-CN" smtClean="0"/>
              <a:t>Fourth level</a:t>
            </a:r>
          </a:p>
          <a:p>
            <a:pPr lvl="4" eaLnBrk="1" latinLnBrk="0" hangingPunct="1"/>
            <a:r>
              <a:rPr lang="en-US" altLang="zh-CN" smtClean="0"/>
              <a:t>Fifth level</a:t>
            </a:r>
            <a:endParaRPr kumimoji="0" lang="en-US"/>
          </a:p>
        </p:txBody>
      </p:sp>
      <p:sp>
        <p:nvSpPr>
          <p:cNvPr id="11" name="内容占位符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altLang="zh-CN" smtClean="0"/>
              <a:t>Click to edit Master text styles</a:t>
            </a:r>
          </a:p>
          <a:p>
            <a:pPr lvl="1" eaLnBrk="1" latinLnBrk="0" hangingPunct="1"/>
            <a:r>
              <a:rPr lang="en-US" altLang="zh-CN" smtClean="0"/>
              <a:t>Second level</a:t>
            </a:r>
          </a:p>
          <a:p>
            <a:pPr lvl="2" eaLnBrk="1" latinLnBrk="0" hangingPunct="1"/>
            <a:r>
              <a:rPr lang="en-US" altLang="zh-CN" smtClean="0"/>
              <a:t>Third level</a:t>
            </a:r>
          </a:p>
          <a:p>
            <a:pPr lvl="3" eaLnBrk="1" latinLnBrk="0" hangingPunct="1"/>
            <a:r>
              <a:rPr lang="en-US" altLang="zh-CN" smtClean="0"/>
              <a:t>Fourth level</a:t>
            </a:r>
          </a:p>
          <a:p>
            <a:pPr lvl="4" eaLnBrk="1" latinLnBrk="0" hangingPunct="1"/>
            <a:r>
              <a:rPr lang="en-US" altLang="zh-CN" smtClean="0"/>
              <a:t>Fifth level</a:t>
            </a:r>
            <a:endParaRPr kumimoji="0" lang="en-US"/>
          </a:p>
        </p:txBody>
      </p:sp>
    </p:spTree>
  </p:cSld>
  <p:clrMapOvr>
    <a:masterClrMapping/>
  </p:clrMapOvr>
  <p:hf hdr="0" ftr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altLang="zh-CN" smtClean="0"/>
              <a:t>Click to edit Master title style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altLang="zh-CN" smtClean="0"/>
              <a:t>Click to edit Master text styles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altLang="zh-CN" smtClean="0"/>
              <a:t>Click to edit Master text styles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B7447-9FCF-4F26-89C2-84A78DC61FF0}" type="datetime1">
              <a:rPr lang="en-US" smtClean="0"/>
              <a:pPr/>
              <a:t>11/28/2017</a:t>
            </a:fld>
            <a:endParaRPr 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内容占位符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altLang="zh-CN" smtClean="0"/>
              <a:t>Click to edit Master text styles</a:t>
            </a:r>
          </a:p>
          <a:p>
            <a:pPr lvl="1" eaLnBrk="1" latinLnBrk="0" hangingPunct="1"/>
            <a:r>
              <a:rPr lang="en-US" altLang="zh-CN" smtClean="0"/>
              <a:t>Second level</a:t>
            </a:r>
          </a:p>
          <a:p>
            <a:pPr lvl="2" eaLnBrk="1" latinLnBrk="0" hangingPunct="1"/>
            <a:r>
              <a:rPr lang="en-US" altLang="zh-CN" smtClean="0"/>
              <a:t>Third level</a:t>
            </a:r>
          </a:p>
          <a:p>
            <a:pPr lvl="3" eaLnBrk="1" latinLnBrk="0" hangingPunct="1"/>
            <a:r>
              <a:rPr lang="en-US" altLang="zh-CN" smtClean="0"/>
              <a:t>Fourth level</a:t>
            </a:r>
          </a:p>
          <a:p>
            <a:pPr lvl="4" eaLnBrk="1" latinLnBrk="0" hangingPunct="1"/>
            <a:r>
              <a:rPr lang="en-US" altLang="zh-CN" smtClean="0"/>
              <a:t>Fifth level</a:t>
            </a:r>
            <a:endParaRPr kumimoji="0" lang="en-US"/>
          </a:p>
        </p:txBody>
      </p:sp>
      <p:sp>
        <p:nvSpPr>
          <p:cNvPr id="13" name="内容占位符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altLang="zh-CN" smtClean="0"/>
              <a:t>Click to edit Master text styles</a:t>
            </a:r>
          </a:p>
          <a:p>
            <a:pPr lvl="1" eaLnBrk="1" latinLnBrk="0" hangingPunct="1"/>
            <a:r>
              <a:rPr lang="en-US" altLang="zh-CN" smtClean="0"/>
              <a:t>Second level</a:t>
            </a:r>
          </a:p>
          <a:p>
            <a:pPr lvl="2" eaLnBrk="1" latinLnBrk="0" hangingPunct="1"/>
            <a:r>
              <a:rPr lang="en-US" altLang="zh-CN" smtClean="0"/>
              <a:t>Third level</a:t>
            </a:r>
          </a:p>
          <a:p>
            <a:pPr lvl="3" eaLnBrk="1" latinLnBrk="0" hangingPunct="1"/>
            <a:r>
              <a:rPr lang="en-US" altLang="zh-CN" smtClean="0"/>
              <a:t>Fourth level</a:t>
            </a:r>
          </a:p>
          <a:p>
            <a:pPr lvl="4" eaLnBrk="1" latinLnBrk="0" hangingPunct="1"/>
            <a:r>
              <a:rPr lang="en-US" altLang="zh-CN" smtClean="0"/>
              <a:t>Fifth level</a:t>
            </a:r>
            <a:endParaRPr kumimoji="0" lang="en-US"/>
          </a:p>
        </p:txBody>
      </p:sp>
    </p:spTree>
  </p:cSld>
  <p:clrMapOvr>
    <a:masterClrMapping/>
  </p:clrMapOvr>
  <p:hf hdr="0" ftr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altLang="zh-CN" smtClean="0"/>
              <a:t>Click to edit Master title style</a:t>
            </a:r>
            <a:endParaRPr kumimoji="0" 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B7447-9FCF-4F26-89C2-84A78DC61FF0}" type="datetime1">
              <a:rPr lang="en-US" smtClean="0"/>
              <a:pPr/>
              <a:t>11/28/2017</a:t>
            </a:fld>
            <a:endParaRPr 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等腰三角形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hf hdr="0" ftr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B7447-9FCF-4F26-89C2-84A78DC61FF0}" type="datetime1">
              <a:rPr lang="en-US" smtClean="0"/>
              <a:pPr/>
              <a:t>11/28/2017</a:t>
            </a:fld>
            <a:endParaRPr 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直接连接符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等腰三角形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hf hdr="0" ftr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altLang="zh-CN" smtClean="0"/>
              <a:t>Click to edit Master title style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altLang="zh-CN" smtClean="0"/>
              <a:t>Click to edit Master text styles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B7447-9FCF-4F26-89C2-84A78DC61FF0}" type="datetime1">
              <a:rPr lang="en-US" smtClean="0"/>
              <a:pPr/>
              <a:t>11/28/2017</a:t>
            </a:fld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直接连接符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直接连接符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等腰三角形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内容占位符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n-US" altLang="zh-CN" smtClean="0"/>
              <a:t>Click to edit Master text styles</a:t>
            </a:r>
          </a:p>
          <a:p>
            <a:pPr lvl="1" eaLnBrk="1" latinLnBrk="0" hangingPunct="1"/>
            <a:r>
              <a:rPr lang="en-US" altLang="zh-CN" smtClean="0"/>
              <a:t>Second level</a:t>
            </a:r>
          </a:p>
          <a:p>
            <a:pPr lvl="2" eaLnBrk="1" latinLnBrk="0" hangingPunct="1"/>
            <a:r>
              <a:rPr lang="en-US" altLang="zh-CN" smtClean="0"/>
              <a:t>Third level</a:t>
            </a:r>
          </a:p>
          <a:p>
            <a:pPr lvl="3" eaLnBrk="1" latinLnBrk="0" hangingPunct="1"/>
            <a:r>
              <a:rPr lang="en-US" altLang="zh-CN" smtClean="0"/>
              <a:t>Fourth level</a:t>
            </a:r>
          </a:p>
          <a:p>
            <a:pPr lvl="4" eaLnBrk="1" latinLnBrk="0" hangingPunct="1"/>
            <a:r>
              <a:rPr lang="en-US" altLang="zh-CN" smtClean="0"/>
              <a:t>Fifth level</a:t>
            </a:r>
            <a:endParaRPr kumimoji="0" lang="en-US"/>
          </a:p>
        </p:txBody>
      </p:sp>
    </p:spTree>
  </p:cSld>
  <p:clrMapOvr>
    <a:masterClrMapping/>
  </p:clrMapOvr>
  <p:hf hdr="0" ftr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标题占位符 21"/>
          <p:cNvSpPr>
            <a:spLocks noGrp="1"/>
          </p:cNvSpPr>
          <p:nvPr>
            <p:ph type="title"/>
          </p:nvPr>
        </p:nvSpPr>
        <p:spPr>
          <a:xfrm>
            <a:off x="71406" y="152400"/>
            <a:ext cx="9001188" cy="490518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zh-CN" altLang="en-US" dirty="0" smtClean="0"/>
              <a:t>单击此处编辑母版标题样式</a:t>
            </a:r>
            <a:endParaRPr kumimoji="0" lang="en-US" dirty="0"/>
          </a:p>
        </p:txBody>
      </p:sp>
      <p:sp>
        <p:nvSpPr>
          <p:cNvPr id="13" name="文本占位符 12"/>
          <p:cNvSpPr>
            <a:spLocks noGrp="1"/>
          </p:cNvSpPr>
          <p:nvPr>
            <p:ph type="body" idx="1"/>
          </p:nvPr>
        </p:nvSpPr>
        <p:spPr>
          <a:xfrm>
            <a:off x="71406" y="785794"/>
            <a:ext cx="9001188" cy="542928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CN" altLang="en-US" dirty="0" smtClean="0"/>
              <a:t>单击此处编辑母版文本样式</a:t>
            </a:r>
          </a:p>
          <a:p>
            <a:pPr lvl="1" eaLnBrk="1" latinLnBrk="0" hangingPunct="1"/>
            <a:r>
              <a:rPr kumimoji="0" lang="zh-CN" altLang="en-US" dirty="0" smtClean="0"/>
              <a:t>第二级</a:t>
            </a:r>
          </a:p>
          <a:p>
            <a:pPr lvl="2" eaLnBrk="1" latinLnBrk="0" hangingPunct="1"/>
            <a:r>
              <a:rPr kumimoji="0" lang="zh-CN" altLang="en-US" dirty="0" smtClean="0"/>
              <a:t>第三级</a:t>
            </a:r>
          </a:p>
          <a:p>
            <a:pPr lvl="3" eaLnBrk="1" latinLnBrk="0" hangingPunct="1"/>
            <a:r>
              <a:rPr kumimoji="0" lang="zh-CN" altLang="en-US" dirty="0" smtClean="0"/>
              <a:t>第四级</a:t>
            </a:r>
          </a:p>
          <a:p>
            <a:pPr lvl="4" eaLnBrk="1" latinLnBrk="0" hangingPunct="1"/>
            <a:r>
              <a:rPr kumimoji="0" lang="zh-CN" altLang="en-US" dirty="0" smtClean="0"/>
              <a:t>第五级</a:t>
            </a:r>
            <a:endParaRPr kumimoji="0" lang="en-US" dirty="0"/>
          </a:p>
        </p:txBody>
      </p:sp>
      <p:sp>
        <p:nvSpPr>
          <p:cNvPr id="14" name="日期占位符 13"/>
          <p:cNvSpPr>
            <a:spLocks noGrp="1"/>
          </p:cNvSpPr>
          <p:nvPr>
            <p:ph type="dt" sz="half" idx="2"/>
          </p:nvPr>
        </p:nvSpPr>
        <p:spPr>
          <a:xfrm>
            <a:off x="214282" y="6500834"/>
            <a:ext cx="1285884" cy="292608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9AB7447-9FCF-4F26-89C2-84A78DC61FF0}" type="datetime1">
              <a:rPr lang="en-US" smtClean="0"/>
              <a:pPr/>
              <a:t>11/28/2017</a:t>
            </a:fld>
            <a:endParaRPr 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3"/>
          </p:nvPr>
        </p:nvSpPr>
        <p:spPr>
          <a:xfrm>
            <a:off x="1643042" y="6500834"/>
            <a:ext cx="4857784" cy="292608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灯片编号占位符 22"/>
          <p:cNvSpPr>
            <a:spLocks noGrp="1"/>
          </p:cNvSpPr>
          <p:nvPr>
            <p:ph type="sldNum" sz="quarter" idx="4"/>
          </p:nvPr>
        </p:nvSpPr>
        <p:spPr>
          <a:xfrm>
            <a:off x="8382000" y="6477000"/>
            <a:ext cx="457200" cy="292608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8" name="直接连接符 27"/>
          <p:cNvSpPr>
            <a:spLocks noChangeShapeType="1"/>
          </p:cNvSpPr>
          <p:nvPr/>
        </p:nvSpPr>
        <p:spPr bwMode="auto">
          <a:xfrm>
            <a:off x="0" y="6357958"/>
            <a:ext cx="9144000" cy="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直接连接符 28"/>
          <p:cNvSpPr>
            <a:spLocks noChangeShapeType="1"/>
          </p:cNvSpPr>
          <p:nvPr/>
        </p:nvSpPr>
        <p:spPr bwMode="auto">
          <a:xfrm>
            <a:off x="0" y="642918"/>
            <a:ext cx="9144000" cy="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等腰三角形 9"/>
          <p:cNvSpPr>
            <a:spLocks noChangeAspect="1"/>
          </p:cNvSpPr>
          <p:nvPr/>
        </p:nvSpPr>
        <p:spPr>
          <a:xfrm rot="5400000">
            <a:off x="36139" y="6607540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extBox 11"/>
          <p:cNvSpPr txBox="1"/>
          <p:nvPr/>
        </p:nvSpPr>
        <p:spPr>
          <a:xfrm>
            <a:off x="8610600" y="6477000"/>
            <a:ext cx="4331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Arial" pitchFamily="34" charset="0"/>
                <a:cs typeface="Arial" pitchFamily="34" charset="0"/>
              </a:rPr>
              <a:t>/35</a:t>
            </a:r>
            <a:endParaRPr lang="en-US" sz="1400" dirty="0">
              <a:latin typeface="Arial" pitchFamily="34" charset="0"/>
              <a:cs typeface="Arial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</p:sldLayoutIdLst>
  <p:hf hdr="0" ftr="0"/>
  <p:txStyles>
    <p:titleStyle>
      <a:lvl1pPr algn="l" rtl="0" eaLnBrk="1" latinLnBrk="0" hangingPunct="1">
        <a:spcBef>
          <a:spcPct val="0"/>
        </a:spcBef>
        <a:buNone/>
        <a:defRPr kumimoji="0" sz="3200" u="sng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Arial" pitchFamily="34" charset="0"/>
          <a:ea typeface="+mn-ea"/>
          <a:cs typeface="Arial" pitchFamily="34" charset="0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413792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dirty="0" smtClean="0"/>
              <a:t>마스터 제목 스타일 편집</a:t>
            </a:r>
            <a:endParaRPr lang="ko-KR" altLang="en-US" dirty="0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10184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5C1C187-EB61-4CF7-BF52-0C5964E5B136}" type="datetime1">
              <a:rPr kumimoji="0" lang="ko-KR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pPr marL="0" marR="0" lvl="0" indent="0" algn="l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2017-11-28</a:t>
            </a:fld>
            <a:endParaRPr kumimoji="0" lang="ko-KR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1468512" y="6356350"/>
            <a:ext cx="62069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1pPr>
          </a:lstStyle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맑은 고딕" panose="020B0503020000020004" pitchFamily="50" charset="-127"/>
                <a:cs typeface="+mn-cs"/>
              </a:rPr>
              <a:t>Automated Unit Test Generation with Realistic Unit Context Synthesis for Low False Alarms </a:t>
            </a:r>
            <a:endParaRPr kumimoji="0" lang="ko-KR" alt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7812360" y="6356350"/>
            <a:ext cx="514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1pPr>
          </a:lstStyle>
          <a:p>
            <a:pPr marL="0" marR="0" lvl="0" indent="0" algn="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C968514-7FFF-4D82-BD34-CC1477EAA0E4}" type="slidenum">
              <a:rPr kumimoji="0" lang="ko-KR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맑은 고딕" panose="020B0503020000020004" pitchFamily="50" charset="-127"/>
                <a:cs typeface="+mn-cs"/>
              </a:rPr>
              <a:pPr marL="0" marR="0" lvl="0" indent="0" algn="r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ko-KR" alt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7" name="TextBox 6"/>
          <p:cNvSpPr txBox="1"/>
          <p:nvPr userDrawn="1"/>
        </p:nvSpPr>
        <p:spPr>
          <a:xfrm>
            <a:off x="8211249" y="6381382"/>
            <a:ext cx="86409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맑은 고딕" panose="020B0503020000020004" pitchFamily="50" charset="-127"/>
                <a:cs typeface="+mn-cs"/>
              </a:rPr>
              <a:t>/ 39</a:t>
            </a:r>
            <a:endParaRPr kumimoji="0" lang="ko-KR" alt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맑은 고딕" panose="020B0503020000020004" pitchFamily="50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215867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711" r:id="rId2"/>
    <p:sldLayoutId id="2147483712" r:id="rId3"/>
    <p:sldLayoutId id="2147483713" r:id="rId4"/>
    <p:sldLayoutId id="2147483714" r:id="rId5"/>
    <p:sldLayoutId id="2147483715" r:id="rId6"/>
    <p:sldLayoutId id="2147483716" r:id="rId7"/>
    <p:sldLayoutId id="2147483717" r:id="rId8"/>
    <p:sldLayoutId id="2147483718" r:id="rId9"/>
    <p:sldLayoutId id="2147483719" r:id="rId10"/>
    <p:sldLayoutId id="2147483720" r:id="rId11"/>
  </p:sldLayoutIdLst>
  <p:timing>
    <p:tnLst>
      <p:par>
        <p:cTn id="1" dur="indefinite" restart="never" nodeType="tmRoot"/>
      </p:par>
    </p:tnLst>
  </p:timing>
  <p:hf hdr="0"/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Calibri" panose="020F0502020204030204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4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0" y="-6466"/>
            <a:ext cx="9144000" cy="936104"/>
          </a:xfrm>
        </p:spPr>
        <p:txBody>
          <a:bodyPr>
            <a:noAutofit/>
          </a:bodyPr>
          <a:lstStyle/>
          <a:p>
            <a:r>
              <a:rPr lang="en-US" altLang="ko-KR" sz="3600" dirty="0" smtClean="0"/>
              <a:t>Automated Test Generation in System-Level</a:t>
            </a:r>
            <a:endParaRPr lang="ko-KR" altLang="en-US" sz="3600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FBB64DE-C620-40F8-B1FC-B136D9EAA4E8}" type="datetime1">
              <a:rPr kumimoji="0" lang="ko-KR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pPr marL="0" marR="0" lvl="0" indent="0" algn="l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2017-11-28</a:t>
            </a:fld>
            <a:endParaRPr kumimoji="0" lang="ko-KR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맑은 고딕" panose="020B0503020000020004" pitchFamily="50" charset="-127"/>
                <a:cs typeface="+mn-cs"/>
              </a:rPr>
              <a:t>Automated Unit Test Generation with </a:t>
            </a:r>
          </a:p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맑은 고딕" panose="020B0503020000020004" pitchFamily="50" charset="-127"/>
                <a:cs typeface="+mn-cs"/>
              </a:rPr>
              <a:t>Realistic Unit Context Synthesis for Low False Alarms </a:t>
            </a:r>
            <a:endParaRPr kumimoji="0" lang="ko-KR" alt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C968514-7FFF-4D82-BD34-CC1477EAA0E4}" type="slidenum">
              <a:rPr kumimoji="0" lang="ko-KR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맑은 고딕" panose="020B0503020000020004" pitchFamily="50" charset="-127"/>
                <a:cs typeface="+mn-cs"/>
              </a:rPr>
              <a:pPr marL="0" marR="0" lvl="0" indent="0" algn="r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ko-KR" altLang="en-US" sz="1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48" name="타원 47"/>
          <p:cNvSpPr/>
          <p:nvPr/>
        </p:nvSpPr>
        <p:spPr>
          <a:xfrm>
            <a:off x="1115616" y="3343825"/>
            <a:ext cx="3888432" cy="2967615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맑은 고딕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13" name="타원 12"/>
          <p:cNvSpPr/>
          <p:nvPr/>
        </p:nvSpPr>
        <p:spPr>
          <a:xfrm rot="3390410">
            <a:off x="3263082" y="3882787"/>
            <a:ext cx="955991" cy="772227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맑은 고딕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51" name="타원 50"/>
          <p:cNvSpPr/>
          <p:nvPr/>
        </p:nvSpPr>
        <p:spPr>
          <a:xfrm>
            <a:off x="2666457" y="4557413"/>
            <a:ext cx="712334" cy="687440"/>
          </a:xfrm>
          <a:prstGeom prst="ellipse">
            <a:avLst/>
          </a:prstGeom>
          <a:noFill/>
          <a:ln>
            <a:solidFill>
              <a:srgbClr val="FF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맑은 고딕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52" name="타원 51"/>
          <p:cNvSpPr/>
          <p:nvPr/>
        </p:nvSpPr>
        <p:spPr>
          <a:xfrm>
            <a:off x="1769718" y="4977558"/>
            <a:ext cx="684378" cy="623897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맑은 고딕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53" name="타원 52"/>
          <p:cNvSpPr/>
          <p:nvPr/>
        </p:nvSpPr>
        <p:spPr>
          <a:xfrm>
            <a:off x="2752539" y="5349427"/>
            <a:ext cx="712334" cy="687440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맑은 고딕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54" name="타원 53"/>
          <p:cNvSpPr/>
          <p:nvPr/>
        </p:nvSpPr>
        <p:spPr>
          <a:xfrm>
            <a:off x="3750861" y="4991983"/>
            <a:ext cx="712334" cy="687440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맑은 고딕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66" name="타원 65"/>
          <p:cNvSpPr/>
          <p:nvPr/>
        </p:nvSpPr>
        <p:spPr>
          <a:xfrm>
            <a:off x="1849443" y="3837192"/>
            <a:ext cx="903096" cy="863420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맑은 고딕"/>
              <a:ea typeface="맑은 고딕" panose="020B0503020000020004" pitchFamily="50" charset="-127"/>
              <a:cs typeface="+mn-cs"/>
            </a:endParaRPr>
          </a:p>
        </p:txBody>
      </p:sp>
      <p:cxnSp>
        <p:nvCxnSpPr>
          <p:cNvPr id="73" name="구부러진 연결선 72"/>
          <p:cNvCxnSpPr/>
          <p:nvPr/>
        </p:nvCxnSpPr>
        <p:spPr>
          <a:xfrm rot="16200000" flipH="1">
            <a:off x="1028336" y="4388781"/>
            <a:ext cx="2292235" cy="370381"/>
          </a:xfrm>
          <a:prstGeom prst="curvedConnector3">
            <a:avLst>
              <a:gd name="adj1" fmla="val 50000"/>
            </a:avLst>
          </a:prstGeom>
          <a:ln w="28575">
            <a:solidFill>
              <a:srgbClr val="0033CC"/>
            </a:solidFill>
            <a:tailEnd type="triangle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4727359" y="3218173"/>
            <a:ext cx="439719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맑은 고딕" panose="020B0503020000020004" pitchFamily="50" charset="-127"/>
                <a:cs typeface="Calibri" panose="020F0502020204030204" pitchFamily="34" charset="0"/>
              </a:rPr>
              <a:t>Different system tests T</a:t>
            </a:r>
            <a:r>
              <a:rPr kumimoji="0" lang="en-US" altLang="ko-KR" sz="1800" b="0" i="0" u="none" strike="noStrike" kern="1200" cap="none" spc="0" normalizeH="0" baseline="-2500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맑은 고딕" panose="020B0503020000020004" pitchFamily="50" charset="-127"/>
                <a:cs typeface="Calibri" panose="020F0502020204030204" pitchFamily="34" charset="0"/>
              </a:rPr>
              <a:t>2</a:t>
            </a:r>
            <a:r>
              <a:rPr kumimoji="0" lang="en-US" altLang="ko-KR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맑은 고딕" panose="020B0503020000020004" pitchFamily="50" charset="-127"/>
                <a:cs typeface="Calibri" panose="020F0502020204030204" pitchFamily="34" charset="0"/>
              </a:rPr>
              <a:t> to T</a:t>
            </a:r>
            <a:r>
              <a:rPr kumimoji="0" lang="en-US" altLang="ko-KR" sz="1800" b="0" i="0" u="none" strike="noStrike" kern="1200" cap="none" spc="0" normalizeH="0" baseline="-2500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맑은 고딕" panose="020B0503020000020004" pitchFamily="50" charset="-127"/>
                <a:cs typeface="Calibri" panose="020F0502020204030204" pitchFamily="34" charset="0"/>
              </a:rPr>
              <a:t>4</a:t>
            </a:r>
            <a:r>
              <a:rPr kumimoji="0" lang="en-US" altLang="ko-KR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맑은 고딕" panose="020B0503020000020004" pitchFamily="50" charset="-127"/>
                <a:cs typeface="Calibri" panose="020F0502020204030204" pitchFamily="34" charset="0"/>
              </a:rPr>
              <a:t> exercise the same behavior of the target unit</a:t>
            </a:r>
            <a:endParaRPr kumimoji="0" lang="ko-KR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맑은 고딕" panose="020B0503020000020004" pitchFamily="50" charset="-127"/>
              <a:cs typeface="Calibri" panose="020F0502020204030204" pitchFamily="34" charset="0"/>
            </a:endParaRPr>
          </a:p>
        </p:txBody>
      </p:sp>
      <p:cxnSp>
        <p:nvCxnSpPr>
          <p:cNvPr id="47" name="구부러진 연결선 46"/>
          <p:cNvCxnSpPr/>
          <p:nvPr/>
        </p:nvCxnSpPr>
        <p:spPr>
          <a:xfrm rot="5400000">
            <a:off x="3016965" y="3528084"/>
            <a:ext cx="1192386" cy="881523"/>
          </a:xfrm>
          <a:prstGeom prst="curvedConnector3">
            <a:avLst>
              <a:gd name="adj1" fmla="val 50000"/>
            </a:avLst>
          </a:prstGeom>
          <a:ln w="28575">
            <a:solidFill>
              <a:srgbClr val="0033CC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구부러진 연결선 78"/>
          <p:cNvCxnSpPr/>
          <p:nvPr/>
        </p:nvCxnSpPr>
        <p:spPr>
          <a:xfrm rot="16200000" flipH="1">
            <a:off x="2400811" y="3788587"/>
            <a:ext cx="1314221" cy="223427"/>
          </a:xfrm>
          <a:prstGeom prst="curvedConnector3">
            <a:avLst/>
          </a:prstGeom>
          <a:ln w="28575">
            <a:solidFill>
              <a:srgbClr val="0033CC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구부러진 연결선 79"/>
          <p:cNvCxnSpPr/>
          <p:nvPr/>
        </p:nvCxnSpPr>
        <p:spPr>
          <a:xfrm rot="10800000" flipV="1">
            <a:off x="3169639" y="3666569"/>
            <a:ext cx="1360481" cy="890844"/>
          </a:xfrm>
          <a:prstGeom prst="curvedConnector3">
            <a:avLst>
              <a:gd name="adj1" fmla="val 32264"/>
            </a:avLst>
          </a:prstGeom>
          <a:ln w="28575">
            <a:solidFill>
              <a:srgbClr val="0033CC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직선 화살표 연결선 91"/>
          <p:cNvCxnSpPr/>
          <p:nvPr/>
        </p:nvCxnSpPr>
        <p:spPr>
          <a:xfrm flipH="1">
            <a:off x="3022624" y="4557985"/>
            <a:ext cx="147010" cy="371761"/>
          </a:xfrm>
          <a:prstGeom prst="straightConnector1">
            <a:avLst/>
          </a:prstGeom>
          <a:ln w="28575">
            <a:solidFill>
              <a:srgbClr val="0033CC"/>
            </a:solidFill>
            <a:tailEnd type="triangle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TextBox 93"/>
          <p:cNvSpPr txBox="1"/>
          <p:nvPr/>
        </p:nvSpPr>
        <p:spPr>
          <a:xfrm>
            <a:off x="1772967" y="3038519"/>
            <a:ext cx="4503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맑은 고딕" panose="020B0503020000020004" pitchFamily="50" charset="-127"/>
                <a:cs typeface="Calibri" panose="020F0502020204030204" pitchFamily="34" charset="0"/>
              </a:rPr>
              <a:t>T</a:t>
            </a:r>
            <a:r>
              <a:rPr kumimoji="0" lang="en-US" altLang="ko-KR" sz="1800" b="0" i="0" u="none" strike="noStrike" kern="1200" cap="none" spc="0" normalizeH="0" baseline="-2500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맑은 고딕" panose="020B0503020000020004" pitchFamily="50" charset="-127"/>
                <a:cs typeface="Calibri" panose="020F0502020204030204" pitchFamily="34" charset="0"/>
              </a:rPr>
              <a:t>1</a:t>
            </a:r>
            <a:endParaRPr kumimoji="0" lang="ko-KR" altLang="en-US" sz="1800" b="0" i="0" u="none" strike="noStrike" kern="1200" cap="none" spc="0" normalizeH="0" baseline="-2500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맑은 고딕" panose="020B0503020000020004" pitchFamily="50" charset="-127"/>
              <a:cs typeface="Calibri" panose="020F0502020204030204" pitchFamily="34" charset="0"/>
            </a:endParaRPr>
          </a:p>
        </p:txBody>
      </p:sp>
      <p:sp>
        <p:nvSpPr>
          <p:cNvPr id="95" name="TextBox 94"/>
          <p:cNvSpPr txBox="1"/>
          <p:nvPr/>
        </p:nvSpPr>
        <p:spPr>
          <a:xfrm>
            <a:off x="2754591" y="2902684"/>
            <a:ext cx="4503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맑은 고딕" panose="020B0503020000020004" pitchFamily="50" charset="-127"/>
                <a:cs typeface="Calibri" panose="020F0502020204030204" pitchFamily="34" charset="0"/>
              </a:rPr>
              <a:t>T</a:t>
            </a:r>
            <a:r>
              <a:rPr kumimoji="0" lang="en-US" altLang="ko-KR" sz="1800" b="0" i="0" u="none" strike="noStrike" kern="1200" cap="none" spc="0" normalizeH="0" baseline="-2500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맑은 고딕" panose="020B0503020000020004" pitchFamily="50" charset="-127"/>
                <a:cs typeface="Calibri" panose="020F0502020204030204" pitchFamily="34" charset="0"/>
              </a:rPr>
              <a:t>2</a:t>
            </a:r>
            <a:endParaRPr kumimoji="0" lang="ko-KR" altLang="en-US" sz="1800" b="0" i="0" u="none" strike="noStrike" kern="1200" cap="none" spc="0" normalizeH="0" baseline="-2500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맑은 고딕" panose="020B0503020000020004" pitchFamily="50" charset="-127"/>
              <a:cs typeface="Calibri" panose="020F0502020204030204" pitchFamily="34" charset="0"/>
            </a:endParaRPr>
          </a:p>
        </p:txBody>
      </p:sp>
      <p:sp>
        <p:nvSpPr>
          <p:cNvPr id="96" name="TextBox 95"/>
          <p:cNvSpPr txBox="1"/>
          <p:nvPr/>
        </p:nvSpPr>
        <p:spPr>
          <a:xfrm>
            <a:off x="3845835" y="3014359"/>
            <a:ext cx="4503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맑은 고딕" panose="020B0503020000020004" pitchFamily="50" charset="-127"/>
                <a:cs typeface="Calibri" panose="020F0502020204030204" pitchFamily="34" charset="0"/>
              </a:rPr>
              <a:t>T</a:t>
            </a:r>
            <a:r>
              <a:rPr kumimoji="0" lang="en-US" altLang="ko-KR" sz="1800" b="0" i="0" u="none" strike="noStrike" kern="1200" cap="none" spc="0" normalizeH="0" baseline="-2500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맑은 고딕" panose="020B0503020000020004" pitchFamily="50" charset="-127"/>
                <a:cs typeface="Calibri" panose="020F0502020204030204" pitchFamily="34" charset="0"/>
              </a:rPr>
              <a:t>3</a:t>
            </a:r>
            <a:endParaRPr kumimoji="0" lang="ko-KR" altLang="en-US" sz="1800" b="0" i="0" u="none" strike="noStrike" kern="1200" cap="none" spc="0" normalizeH="0" baseline="-2500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맑은 고딕" panose="020B0503020000020004" pitchFamily="50" charset="-127"/>
              <a:cs typeface="Calibri" panose="020F0502020204030204" pitchFamily="34" charset="0"/>
            </a:endParaRPr>
          </a:p>
        </p:txBody>
      </p:sp>
      <p:sp>
        <p:nvSpPr>
          <p:cNvPr id="97" name="TextBox 96"/>
          <p:cNvSpPr txBox="1"/>
          <p:nvPr/>
        </p:nvSpPr>
        <p:spPr>
          <a:xfrm>
            <a:off x="4402971" y="3292554"/>
            <a:ext cx="4503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맑은 고딕" panose="020B0503020000020004" pitchFamily="50" charset="-127"/>
                <a:cs typeface="Calibri" panose="020F0502020204030204" pitchFamily="34" charset="0"/>
              </a:rPr>
              <a:t>T</a:t>
            </a:r>
            <a:r>
              <a:rPr kumimoji="0" lang="en-US" altLang="ko-KR" sz="1800" b="0" i="0" u="none" strike="noStrike" kern="1200" cap="none" spc="0" normalizeH="0" baseline="-2500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맑은 고딕" panose="020B0503020000020004" pitchFamily="50" charset="-127"/>
                <a:cs typeface="Calibri" panose="020F0502020204030204" pitchFamily="34" charset="0"/>
              </a:rPr>
              <a:t>4</a:t>
            </a:r>
            <a:endParaRPr kumimoji="0" lang="ko-KR" altLang="en-US" sz="1800" b="0" i="0" u="none" strike="noStrike" kern="1200" cap="none" spc="0" normalizeH="0" baseline="-2500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맑은 고딕" panose="020B0503020000020004" pitchFamily="50" charset="-127"/>
              <a:cs typeface="Calibri" panose="020F050202020403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052312" y="3993410"/>
            <a:ext cx="5150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맑은 고딕" panose="020B0503020000020004" pitchFamily="50" charset="-127"/>
                <a:cs typeface="Calibri" panose="020F0502020204030204" pitchFamily="34" charset="0"/>
              </a:rPr>
              <a:t>g1</a:t>
            </a:r>
            <a:endParaRPr kumimoji="0" lang="ko-KR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맑은 고딕" panose="020B0503020000020004" pitchFamily="50" charset="-127"/>
              <a:cs typeface="Calibri" panose="020F0502020204030204" pitchFamily="34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3530589" y="3991824"/>
            <a:ext cx="5150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맑은 고딕" panose="020B0503020000020004" pitchFamily="50" charset="-127"/>
                <a:cs typeface="Calibri" panose="020F0502020204030204" pitchFamily="34" charset="0"/>
              </a:rPr>
              <a:t>g2</a:t>
            </a:r>
            <a:endParaRPr kumimoji="0" lang="ko-KR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맑은 고딕" panose="020B0503020000020004" pitchFamily="50" charset="-127"/>
              <a:cs typeface="Calibri" panose="020F0502020204030204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1846005" y="5058673"/>
            <a:ext cx="5150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맑은 고딕" panose="020B0503020000020004" pitchFamily="50" charset="-127"/>
                <a:cs typeface="Calibri" panose="020F0502020204030204" pitchFamily="34" charset="0"/>
              </a:rPr>
              <a:t>h1</a:t>
            </a:r>
            <a:endParaRPr kumimoji="0" lang="ko-KR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맑은 고딕" panose="020B0503020000020004" pitchFamily="50" charset="-127"/>
              <a:cs typeface="Calibri" panose="020F0502020204030204" pitchFamily="34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2863746" y="5457941"/>
            <a:ext cx="5150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맑은 고딕" panose="020B0503020000020004" pitchFamily="50" charset="-127"/>
                <a:cs typeface="Calibri" panose="020F0502020204030204" pitchFamily="34" charset="0"/>
              </a:rPr>
              <a:t>h2</a:t>
            </a:r>
            <a:endParaRPr kumimoji="0" lang="ko-KR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맑은 고딕" panose="020B0503020000020004" pitchFamily="50" charset="-127"/>
              <a:cs typeface="Calibri" panose="020F0502020204030204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3844770" y="5106041"/>
            <a:ext cx="5150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맑은 고딕" panose="020B0503020000020004" pitchFamily="50" charset="-127"/>
                <a:cs typeface="Calibri" panose="020F0502020204030204" pitchFamily="34" charset="0"/>
              </a:rPr>
              <a:t>h3</a:t>
            </a:r>
            <a:endParaRPr kumimoji="0" lang="ko-KR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맑은 고딕" panose="020B0503020000020004" pitchFamily="50" charset="-127"/>
              <a:cs typeface="Calibri" panose="020F0502020204030204" pitchFamily="34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2734557" y="4657498"/>
            <a:ext cx="3446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ea typeface="맑은 고딕" panose="020B0503020000020004" pitchFamily="50" charset="-127"/>
                <a:cs typeface="Calibri" panose="020F0502020204030204" pitchFamily="34" charset="0"/>
              </a:rPr>
              <a:t>f</a:t>
            </a:r>
            <a:endParaRPr kumimoji="0" lang="ko-KR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 pitchFamily="34" charset="0"/>
              <a:ea typeface="맑은 고딕" panose="020B0503020000020004" pitchFamily="50" charset="-127"/>
              <a:cs typeface="Calibri" panose="020F0502020204030204" pitchFamily="34" charset="0"/>
            </a:endParaRPr>
          </a:p>
        </p:txBody>
      </p:sp>
      <p:sp>
        <p:nvSpPr>
          <p:cNvPr id="39" name="Rounded Rectangle 6"/>
          <p:cNvSpPr/>
          <p:nvPr/>
        </p:nvSpPr>
        <p:spPr>
          <a:xfrm>
            <a:off x="222720" y="1836528"/>
            <a:ext cx="8614800" cy="1130757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1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맑은 고딕" panose="020B0503020000020004" pitchFamily="50" charset="-127"/>
                <a:cs typeface="Calibri" panose="020F0502020204030204" pitchFamily="34" charset="0"/>
              </a:rPr>
              <a:t>Cons</a:t>
            </a:r>
          </a:p>
          <a:p>
            <a:pPr marL="0" marR="0" lvl="1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맑은 고딕" panose="020B0503020000020004" pitchFamily="50" charset="-127"/>
                <a:cs typeface="Calibri" panose="020F0502020204030204" pitchFamily="34" charset="0"/>
              </a:rPr>
              <a:t>- Low controllability of each unit</a:t>
            </a:r>
          </a:p>
          <a:p>
            <a:pPr marL="0" marR="0" lvl="1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맑은 고딕" panose="020B0503020000020004" pitchFamily="50" charset="-127"/>
                <a:cs typeface="Calibri" panose="020F0502020204030204" pitchFamily="34" charset="0"/>
              </a:rPr>
              <a:t>- Large and complex search space to explore in a limited time</a:t>
            </a:r>
          </a:p>
          <a:p>
            <a:pPr marL="0" marR="0" lvl="1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맑은 고딕" panose="020B0503020000020004" pitchFamily="50" charset="-127"/>
                <a:cs typeface="Calibri" panose="020F0502020204030204" pitchFamily="34" charset="0"/>
              </a:rPr>
              <a:t>- Hard to detect bugs in corner cases</a:t>
            </a:r>
          </a:p>
        </p:txBody>
      </p:sp>
      <p:sp>
        <p:nvSpPr>
          <p:cNvPr id="40" name="Rounded Rectangle 6"/>
          <p:cNvSpPr/>
          <p:nvPr/>
        </p:nvSpPr>
        <p:spPr>
          <a:xfrm>
            <a:off x="222720" y="777145"/>
            <a:ext cx="8614800" cy="100811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1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맑은 고딕" panose="020B0503020000020004" pitchFamily="50" charset="-127"/>
                <a:cs typeface="Calibri" panose="020F0502020204030204" pitchFamily="34" charset="0"/>
              </a:rPr>
              <a:t>Pros</a:t>
            </a:r>
          </a:p>
          <a:p>
            <a:pPr marL="0" marR="0" lvl="1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맑은 고딕" panose="020B0503020000020004" pitchFamily="50" charset="-127"/>
                <a:cs typeface="Calibri" panose="020F0502020204030204" pitchFamily="34" charset="0"/>
              </a:rPr>
              <a:t>+ Can be easy to generate system TCs due to clear interface specification</a:t>
            </a:r>
          </a:p>
          <a:p>
            <a:pPr marL="0" marR="0" lvl="1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맑은 고딕" panose="020B0503020000020004" pitchFamily="50" charset="-127"/>
                <a:cs typeface="Calibri" panose="020F0502020204030204" pitchFamily="34" charset="0"/>
              </a:rPr>
              <a:t>+ No false alarm (i.e., no assert violation caused by infeasible execution scenario)</a:t>
            </a:r>
          </a:p>
        </p:txBody>
      </p:sp>
    </p:spTree>
    <p:extLst>
      <p:ext uri="{BB962C8B-B14F-4D97-AF65-F5344CB8AC3E}">
        <p14:creationId xmlns:p14="http://schemas.microsoft.com/office/powerpoint/2010/main" val="2687801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" grpId="0" animBg="1"/>
      <p:bldP spid="13" grpId="0" animBg="1"/>
      <p:bldP spid="51" grpId="0" animBg="1"/>
      <p:bldP spid="52" grpId="0" animBg="1"/>
      <p:bldP spid="53" grpId="0" animBg="1"/>
      <p:bldP spid="54" grpId="0" animBg="1"/>
      <p:bldP spid="66" grpId="0" animBg="1"/>
      <p:bldP spid="21" grpId="0"/>
      <p:bldP spid="94" grpId="0"/>
      <p:bldP spid="95" grpId="0"/>
      <p:bldP spid="96" grpId="0"/>
      <p:bldP spid="97" grpId="0"/>
      <p:bldP spid="10" grpId="0"/>
      <p:bldP spid="30" grpId="0"/>
      <p:bldP spid="31" grpId="0"/>
      <p:bldP spid="32" grpId="0"/>
      <p:bldP spid="33" grpId="0"/>
      <p:bldP spid="34" grpId="0"/>
      <p:bldP spid="39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52400"/>
            <a:ext cx="9144000" cy="490518"/>
          </a:xfrm>
        </p:spPr>
        <p:txBody>
          <a:bodyPr>
            <a:noAutofit/>
          </a:bodyPr>
          <a:lstStyle/>
          <a:p>
            <a:r>
              <a:rPr lang="en-US" altLang="ko-KR" sz="2800" dirty="0"/>
              <a:t>Missing ‘@’ symbol for symbolic link with –F option</a:t>
            </a:r>
            <a:endParaRPr lang="en-US" sz="2800" dirty="0" smtClean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4294967295"/>
          </p:nvPr>
        </p:nvSpPr>
        <p:spPr>
          <a:xfrm>
            <a:off x="457200" y="1143000"/>
            <a:ext cx="8305800" cy="5486400"/>
          </a:xfrm>
          <a:prstGeom prst="rect">
            <a:avLst/>
          </a:prstGeom>
        </p:spPr>
        <p:txBody>
          <a:bodyPr>
            <a:noAutofit/>
          </a:bodyPr>
          <a:lstStyle/>
          <a:p>
            <a:pPr marL="274320" lvl="1">
              <a:spcBef>
                <a:spcPts val="600"/>
              </a:spcBef>
              <a:buClr>
                <a:schemeClr val="accent1"/>
              </a:buClr>
            </a:pPr>
            <a:r>
              <a:rPr lang="en-US" sz="2400" dirty="0" err="1" smtClean="0"/>
              <a:t>Busybox</a:t>
            </a:r>
            <a:r>
              <a:rPr lang="en-US" sz="2400" dirty="0" smtClean="0"/>
              <a:t> </a:t>
            </a:r>
            <a:r>
              <a:rPr lang="en-US" sz="2400" dirty="0" err="1" smtClean="0"/>
              <a:t>ls</a:t>
            </a:r>
            <a:r>
              <a:rPr lang="en-US" sz="2400" dirty="0" smtClean="0"/>
              <a:t> does not print a type marker ‘@’ after a symbolic link file name, when -F is specified and a file name is specified in the command line.</a:t>
            </a:r>
            <a:endParaRPr lang="en-US" altLang="en-US" sz="1600" dirty="0"/>
          </a:p>
          <a:p>
            <a:pPr marL="788670" lvl="1" indent="-514350">
              <a:buFont typeface="+mj-lt"/>
              <a:buAutoNum type="arabicPeriod"/>
            </a:pPr>
            <a:r>
              <a:rPr lang="en-US" sz="2400" dirty="0" smtClean="0"/>
              <a:t>Output of </a:t>
            </a:r>
            <a:r>
              <a:rPr lang="en-US" sz="2400" dirty="0" err="1" smtClean="0"/>
              <a:t>linux</a:t>
            </a:r>
            <a:r>
              <a:rPr lang="en-US" sz="2400" dirty="0" smtClean="0"/>
              <a:t> ls:</a:t>
            </a:r>
          </a:p>
          <a:p>
            <a:pPr marL="788670" lvl="1" indent="-514350">
              <a:buFont typeface="+mj-lt"/>
              <a:buAutoNum type="arabicPeriod"/>
            </a:pPr>
            <a:endParaRPr lang="en-US" altLang="en-US" sz="2400" dirty="0"/>
          </a:p>
          <a:p>
            <a:pPr marL="788670" lvl="1" indent="-514350">
              <a:buFont typeface="+mj-lt"/>
              <a:buAutoNum type="arabicPeriod"/>
            </a:pPr>
            <a:endParaRPr lang="en-US" altLang="en-US" sz="2400" dirty="0" smtClean="0"/>
          </a:p>
          <a:p>
            <a:pPr marL="788670" lvl="1" indent="-514350">
              <a:buFont typeface="+mj-lt"/>
              <a:buAutoNum type="arabicPeriod"/>
            </a:pPr>
            <a:r>
              <a:rPr lang="en-US" altLang="en-US" sz="2400" dirty="0" smtClean="0"/>
              <a:t>Output of </a:t>
            </a:r>
            <a:r>
              <a:rPr lang="en-US" altLang="en-US" sz="2400" dirty="0" err="1" smtClean="0"/>
              <a:t>Busybox</a:t>
            </a:r>
            <a:r>
              <a:rPr lang="en-US" altLang="en-US" sz="2400" dirty="0" smtClean="0"/>
              <a:t> </a:t>
            </a:r>
            <a:r>
              <a:rPr lang="en-US" altLang="en-US" sz="2400" dirty="0"/>
              <a:t>ls (incorrect behavior):</a:t>
            </a:r>
          </a:p>
          <a:p>
            <a:pPr marL="788670" lvl="1" indent="-514350">
              <a:buFont typeface="+mj-lt"/>
              <a:buAutoNum type="arabicPeriod"/>
            </a:pPr>
            <a:endParaRPr lang="en-US" altLang="en-US" sz="2400" dirty="0" smtClean="0"/>
          </a:p>
          <a:p>
            <a:pPr marL="788670" lvl="1" indent="-514350">
              <a:buFont typeface="+mj-lt"/>
              <a:buAutoNum type="arabicPeriod"/>
            </a:pPr>
            <a:endParaRPr lang="en-US" altLang="en-US" sz="2400" dirty="0"/>
          </a:p>
          <a:p>
            <a:pPr marL="914400" lvl="5" indent="-514350">
              <a:buFont typeface="Arial" pitchFamily="34" charset="0"/>
              <a:buChar char="•"/>
            </a:pPr>
            <a:r>
              <a:rPr lang="en-US" altLang="en-US" sz="1400" dirty="0" smtClean="0">
                <a:latin typeface="Lucida Console" pitchFamily="49" charset="0"/>
              </a:rPr>
              <a:t>-</a:t>
            </a:r>
            <a:r>
              <a:rPr lang="en-US" altLang="en-US" sz="1400" dirty="0">
                <a:latin typeface="Lucida Console" pitchFamily="49" charset="0"/>
              </a:rPr>
              <a:t>F</a:t>
            </a:r>
            <a:r>
              <a:rPr lang="en-US" altLang="en-US" sz="1400" dirty="0"/>
              <a:t> means write a marker (/*|@=) for different type of files. </a:t>
            </a:r>
          </a:p>
          <a:p>
            <a:pPr marL="914400" lvl="5" indent="-514350">
              <a:buFont typeface="Arial" pitchFamily="34" charset="0"/>
              <a:buChar char="•"/>
            </a:pPr>
            <a:r>
              <a:rPr lang="en-US" altLang="en-US" sz="1400" dirty="0" err="1" smtClean="0">
                <a:latin typeface="Lucida Console" pitchFamily="49" charset="0"/>
              </a:rPr>
              <a:t>t.lnk</a:t>
            </a:r>
            <a:r>
              <a:rPr lang="en-US" altLang="en-US" sz="1400" dirty="0" smtClean="0"/>
              <a:t> </a:t>
            </a:r>
            <a:r>
              <a:rPr lang="en-US" altLang="en-US" sz="1400" dirty="0"/>
              <a:t>is a symbolic link, which links to file </a:t>
            </a:r>
            <a:r>
              <a:rPr lang="en-US" altLang="en-US" sz="1400" dirty="0" smtClean="0">
                <a:latin typeface="Lucida Console" pitchFamily="49" charset="0"/>
              </a:rPr>
              <a:t>t</a:t>
            </a:r>
            <a:r>
              <a:rPr lang="en-US" altLang="en-US" sz="1400" dirty="0" smtClean="0"/>
              <a:t> </a:t>
            </a:r>
            <a:r>
              <a:rPr lang="en-US" altLang="en-US" sz="1400" dirty="0"/>
              <a:t>in the directory </a:t>
            </a:r>
            <a:r>
              <a:rPr lang="en-US" altLang="ko-KR" sz="1400" dirty="0">
                <a:latin typeface="Lucida Console" pitchFamily="49" charset="0"/>
              </a:rPr>
              <a:t>~yang/</a:t>
            </a:r>
          </a:p>
          <a:p>
            <a:r>
              <a:rPr lang="en-US" altLang="en-US" sz="2400" dirty="0" smtClean="0"/>
              <a:t>We found that the bug was due to the violation of a precondition of </a:t>
            </a:r>
            <a:r>
              <a:rPr lang="en-US" altLang="en-US" sz="24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my_stat</a:t>
            </a:r>
            <a:r>
              <a:rPr lang="en-US" altLang="en-US" sz="2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()</a:t>
            </a:r>
            <a:r>
              <a:rPr lang="en-US" altLang="en-US" sz="2400" dirty="0" smtClean="0"/>
              <a:t>  </a:t>
            </a:r>
            <a:endParaRPr lang="en-US" alt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8382000" y="6477000"/>
            <a:ext cx="457200" cy="292608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4294967295"/>
          </p:nvPr>
        </p:nvSpPr>
        <p:spPr>
          <a:xfrm>
            <a:off x="0" y="6500813"/>
            <a:ext cx="1285875" cy="292100"/>
          </a:xfrm>
        </p:spPr>
        <p:txBody>
          <a:bodyPr/>
          <a:lstStyle/>
          <a:p>
            <a:fld id="{59AB7447-9FCF-4F26-89C2-84A78DC61FF0}" type="datetime1">
              <a:rPr lang="en-US" smtClean="0"/>
              <a:pPr/>
              <a:t>11/28/2017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295400" y="2743200"/>
            <a:ext cx="6400800" cy="6096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002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numCol="1" rtlCol="0" anchor="ctr"/>
          <a:lstStyle/>
          <a:p>
            <a:pPr marL="228600" indent="-228600"/>
            <a:r>
              <a:rPr lang="en-US" sz="1600" dirty="0" smtClean="0">
                <a:solidFill>
                  <a:schemeClr val="tx1"/>
                </a:solidFill>
                <a:latin typeface="Lucida Console" pitchFamily="49" charset="0"/>
              </a:rPr>
              <a:t>$ ls -F </a:t>
            </a:r>
            <a:r>
              <a:rPr lang="en-US" sz="1600" dirty="0" err="1" smtClean="0">
                <a:solidFill>
                  <a:schemeClr val="tx1"/>
                </a:solidFill>
                <a:latin typeface="Lucida Console" pitchFamily="49" charset="0"/>
              </a:rPr>
              <a:t>t.lnk</a:t>
            </a:r>
            <a:endParaRPr lang="en-US" sz="1600" dirty="0" smtClean="0">
              <a:solidFill>
                <a:schemeClr val="tx1"/>
              </a:solidFill>
              <a:latin typeface="Lucida Console" pitchFamily="49" charset="0"/>
            </a:endParaRPr>
          </a:p>
          <a:p>
            <a:pPr marL="228600" indent="-228600"/>
            <a:r>
              <a:rPr lang="en-US" sz="1600" dirty="0" err="1" smtClean="0">
                <a:solidFill>
                  <a:schemeClr val="tx1"/>
                </a:solidFill>
                <a:latin typeface="Lucida Console" pitchFamily="49" charset="0"/>
              </a:rPr>
              <a:t>t.lnk</a:t>
            </a:r>
            <a:r>
              <a:rPr lang="en-US" sz="1600" dirty="0" smtClean="0">
                <a:solidFill>
                  <a:srgbClr val="FF0000"/>
                </a:solidFill>
                <a:latin typeface="Lucida Console" pitchFamily="49" charset="0"/>
              </a:rPr>
              <a:t>@</a:t>
            </a:r>
          </a:p>
        </p:txBody>
      </p:sp>
      <p:sp>
        <p:nvSpPr>
          <p:cNvPr id="8" name="Rectangle 7"/>
          <p:cNvSpPr/>
          <p:nvPr/>
        </p:nvSpPr>
        <p:spPr>
          <a:xfrm>
            <a:off x="1295400" y="4028420"/>
            <a:ext cx="6400800" cy="69598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002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numCol="1" rtlCol="0" anchor="ctr"/>
          <a:lstStyle/>
          <a:p>
            <a:pPr marL="228600" indent="-228600"/>
            <a:r>
              <a:rPr lang="en-US" sz="1600" dirty="0" smtClean="0">
                <a:solidFill>
                  <a:schemeClr val="tx1"/>
                </a:solidFill>
                <a:latin typeface="Lucida Console" pitchFamily="49" charset="0"/>
              </a:rPr>
              <a:t>$ ./</a:t>
            </a:r>
            <a:r>
              <a:rPr lang="en-US" sz="1600" dirty="0" err="1" smtClean="0">
                <a:solidFill>
                  <a:schemeClr val="tx1"/>
                </a:solidFill>
                <a:latin typeface="Lucida Console" pitchFamily="49" charset="0"/>
              </a:rPr>
              <a:t>busybox</a:t>
            </a:r>
            <a:r>
              <a:rPr lang="en-US" sz="1600" dirty="0" smtClean="0">
                <a:solidFill>
                  <a:schemeClr val="tx1"/>
                </a:solidFill>
                <a:latin typeface="Lucida Console" pitchFamily="49" charset="0"/>
              </a:rPr>
              <a:t> ls -F </a:t>
            </a:r>
            <a:r>
              <a:rPr lang="en-US" sz="1600" dirty="0" err="1" smtClean="0">
                <a:solidFill>
                  <a:schemeClr val="tx1"/>
                </a:solidFill>
                <a:latin typeface="Lucida Console" pitchFamily="49" charset="0"/>
              </a:rPr>
              <a:t>t.lnk</a:t>
            </a:r>
            <a:endParaRPr lang="en-US" sz="1600" dirty="0" smtClean="0">
              <a:solidFill>
                <a:schemeClr val="tx1"/>
              </a:solidFill>
              <a:latin typeface="Lucida Console" pitchFamily="49" charset="0"/>
            </a:endParaRPr>
          </a:p>
          <a:p>
            <a:pPr marL="228600" indent="-228600"/>
            <a:r>
              <a:rPr lang="en-US" sz="1600" dirty="0" err="1" smtClean="0">
                <a:solidFill>
                  <a:schemeClr val="tx1"/>
                </a:solidFill>
                <a:latin typeface="Lucida Console" pitchFamily="49" charset="0"/>
              </a:rPr>
              <a:t>t.lnk</a:t>
            </a:r>
            <a:endParaRPr lang="en-US" sz="1600" dirty="0" smtClean="0">
              <a:solidFill>
                <a:schemeClr val="tx1"/>
              </a:solidFill>
              <a:latin typeface="Lucida Console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8039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6113" y="1371600"/>
            <a:ext cx="6603861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Calls Graph of </a:t>
            </a:r>
            <a:r>
              <a:rPr lang="en-US" dirty="0" err="1" smtClean="0"/>
              <a:t>Busybox</a:t>
            </a:r>
            <a:r>
              <a:rPr lang="en-US" dirty="0" smtClean="0"/>
              <a:t> </a:t>
            </a:r>
            <a:r>
              <a:rPr lang="en-US" dirty="0" err="1" smtClean="0"/>
              <a:t>ls</a:t>
            </a:r>
            <a:r>
              <a:rPr lang="en-US" dirty="0" smtClean="0"/>
              <a:t>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8382000" y="6477000"/>
            <a:ext cx="457200" cy="292608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762000" y="2819400"/>
            <a:ext cx="685800" cy="30480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057400" y="1905000"/>
            <a:ext cx="609600" cy="30480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029200" y="4495800"/>
            <a:ext cx="685800" cy="30480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" name="Straight Connector 13"/>
          <p:cNvCxnSpPr/>
          <p:nvPr/>
        </p:nvCxnSpPr>
        <p:spPr>
          <a:xfrm>
            <a:off x="1447800" y="2971800"/>
            <a:ext cx="152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6" idx="3"/>
          </p:cNvCxnSpPr>
          <p:nvPr/>
        </p:nvCxnSpPr>
        <p:spPr>
          <a:xfrm>
            <a:off x="1447800" y="2971800"/>
            <a:ext cx="1524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rot="5400000" flipH="1" flipV="1">
            <a:off x="1257300" y="2400300"/>
            <a:ext cx="914400" cy="22860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1828800" y="2057400"/>
            <a:ext cx="2286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rot="16200000" flipH="1">
            <a:off x="1143000" y="3429000"/>
            <a:ext cx="1143000" cy="22860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1828800" y="4114800"/>
            <a:ext cx="24384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>
            <a:endCxn id="8" idx="1"/>
          </p:cNvCxnSpPr>
          <p:nvPr/>
        </p:nvCxnSpPr>
        <p:spPr>
          <a:xfrm>
            <a:off x="4267200" y="4114800"/>
            <a:ext cx="762000" cy="53340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ular Callout 15"/>
          <p:cNvSpPr/>
          <p:nvPr/>
        </p:nvSpPr>
        <p:spPr>
          <a:xfrm>
            <a:off x="228600" y="1066800"/>
            <a:ext cx="1752600" cy="381000"/>
          </a:xfrm>
          <a:prstGeom prst="wedgeRectCallout">
            <a:avLst>
              <a:gd name="adj1" fmla="val 44208"/>
              <a:gd name="adj2" fmla="val 201421"/>
            </a:avLst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buggy behavior</a:t>
            </a:r>
            <a:endParaRPr lang="en-US" sz="15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Rectangular Callout 16"/>
          <p:cNvSpPr/>
          <p:nvPr/>
        </p:nvSpPr>
        <p:spPr>
          <a:xfrm>
            <a:off x="3771900" y="5811982"/>
            <a:ext cx="1752600" cy="381000"/>
          </a:xfrm>
          <a:prstGeom prst="wedgeRectCallout">
            <a:avLst>
              <a:gd name="adj1" fmla="val 3892"/>
              <a:gd name="adj2" fmla="val -411602"/>
            </a:avLst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correct behavior</a:t>
            </a:r>
            <a:endParaRPr lang="en-US" sz="15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타원 2"/>
          <p:cNvSpPr/>
          <p:nvPr/>
        </p:nvSpPr>
        <p:spPr>
          <a:xfrm>
            <a:off x="3429000" y="1676400"/>
            <a:ext cx="589043" cy="762000"/>
          </a:xfrm>
          <a:prstGeom prst="ellipse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1" name="타원 20"/>
          <p:cNvSpPr/>
          <p:nvPr/>
        </p:nvSpPr>
        <p:spPr>
          <a:xfrm>
            <a:off x="6750969" y="4334470"/>
            <a:ext cx="589043" cy="762000"/>
          </a:xfrm>
          <a:prstGeom prst="ellipse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11" name="그룹 10"/>
          <p:cNvGrpSpPr/>
          <p:nvPr/>
        </p:nvGrpSpPr>
        <p:grpSpPr>
          <a:xfrm>
            <a:off x="3200400" y="1676400"/>
            <a:ext cx="4912954" cy="762000"/>
            <a:chOff x="3200400" y="1676400"/>
            <a:chExt cx="4912954" cy="762000"/>
          </a:xfrm>
        </p:grpSpPr>
        <p:sp>
          <p:nvSpPr>
            <p:cNvPr id="5" name="TextBox 4"/>
            <p:cNvSpPr txBox="1"/>
            <p:nvPr/>
          </p:nvSpPr>
          <p:spPr>
            <a:xfrm>
              <a:off x="4572000" y="1715869"/>
              <a:ext cx="3541354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dirty="0" smtClean="0"/>
                <a:t>Replaced by unit-stat() </a:t>
              </a:r>
            </a:p>
            <a:p>
              <a:r>
                <a:rPr lang="en-US" altLang="ko-KR" dirty="0" smtClean="0"/>
                <a:t>and unit-</a:t>
              </a:r>
              <a:r>
                <a:rPr lang="en-US" altLang="ko-KR" dirty="0" err="1" smtClean="0"/>
                <a:t>lstat</a:t>
              </a:r>
              <a:r>
                <a:rPr lang="en-US" altLang="ko-KR" dirty="0" smtClean="0"/>
                <a:t>() for unit-testing</a:t>
              </a:r>
              <a:endParaRPr lang="ko-KR" altLang="en-US" dirty="0"/>
            </a:p>
          </p:txBody>
        </p:sp>
        <p:grpSp>
          <p:nvGrpSpPr>
            <p:cNvPr id="10" name="그룹 9"/>
            <p:cNvGrpSpPr/>
            <p:nvPr/>
          </p:nvGrpSpPr>
          <p:grpSpPr>
            <a:xfrm>
              <a:off x="3200400" y="1676400"/>
              <a:ext cx="1257300" cy="762000"/>
              <a:chOff x="4114800" y="1707573"/>
              <a:chExt cx="1257300" cy="762000"/>
            </a:xfrm>
          </p:grpSpPr>
          <p:sp>
            <p:nvSpPr>
              <p:cNvPr id="26" name="타원 25"/>
              <p:cNvSpPr/>
              <p:nvPr/>
            </p:nvSpPr>
            <p:spPr>
              <a:xfrm>
                <a:off x="4114800" y="1707573"/>
                <a:ext cx="1257300" cy="762000"/>
              </a:xfrm>
              <a:prstGeom prst="ellipse">
                <a:avLst/>
              </a:prstGeom>
              <a:solidFill>
                <a:schemeClr val="bg1"/>
              </a:solidFill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9" name="직사각형 8"/>
              <p:cNvSpPr/>
              <p:nvPr/>
            </p:nvSpPr>
            <p:spPr>
              <a:xfrm>
                <a:off x="4267200" y="1828800"/>
                <a:ext cx="914400" cy="2286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accent1"/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1600" dirty="0" smtClean="0">
                    <a:solidFill>
                      <a:schemeClr val="tx1"/>
                    </a:solidFill>
                  </a:rPr>
                  <a:t>unit-stat</a:t>
                </a:r>
                <a:endParaRPr lang="ko-KR" altLang="en-US" sz="16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3" name="직사각형 22"/>
              <p:cNvSpPr/>
              <p:nvPr/>
            </p:nvSpPr>
            <p:spPr>
              <a:xfrm>
                <a:off x="4267200" y="2133600"/>
                <a:ext cx="914400" cy="2286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accent1"/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1600" dirty="0" smtClean="0">
                    <a:solidFill>
                      <a:schemeClr val="tx1"/>
                    </a:solidFill>
                  </a:rPr>
                  <a:t>unit-</a:t>
                </a:r>
                <a:r>
                  <a:rPr lang="en-US" altLang="ko-KR" sz="1600" dirty="0" err="1" smtClean="0">
                    <a:solidFill>
                      <a:schemeClr val="tx1"/>
                    </a:solidFill>
                  </a:rPr>
                  <a:t>lstat</a:t>
                </a:r>
                <a:endParaRPr lang="ko-KR" altLang="en-US" sz="1600" dirty="0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12" name="그룹 11"/>
          <p:cNvGrpSpPr/>
          <p:nvPr/>
        </p:nvGrpSpPr>
        <p:grpSpPr>
          <a:xfrm>
            <a:off x="6289964" y="4286071"/>
            <a:ext cx="2737790" cy="1200329"/>
            <a:chOff x="6289964" y="4286071"/>
            <a:chExt cx="2737790" cy="1200329"/>
          </a:xfrm>
        </p:grpSpPr>
        <p:sp>
          <p:nvSpPr>
            <p:cNvPr id="25" name="TextBox 24"/>
            <p:cNvSpPr txBox="1"/>
            <p:nvPr/>
          </p:nvSpPr>
          <p:spPr>
            <a:xfrm>
              <a:off x="6934200" y="4286071"/>
              <a:ext cx="2093554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dirty="0" smtClean="0"/>
                <a:t>Replaced by unit-stat() </a:t>
              </a:r>
            </a:p>
            <a:p>
              <a:pPr algn="r"/>
              <a:r>
                <a:rPr lang="en-US" altLang="ko-KR" dirty="0" smtClean="0"/>
                <a:t>and unit-</a:t>
              </a:r>
              <a:r>
                <a:rPr lang="en-US" altLang="ko-KR" dirty="0" err="1" smtClean="0"/>
                <a:t>lstat</a:t>
              </a:r>
              <a:r>
                <a:rPr lang="en-US" altLang="ko-KR" dirty="0" smtClean="0"/>
                <a:t>() for unit-testing</a:t>
              </a:r>
              <a:endParaRPr lang="ko-KR" altLang="en-US" dirty="0"/>
            </a:p>
          </p:txBody>
        </p:sp>
        <p:grpSp>
          <p:nvGrpSpPr>
            <p:cNvPr id="28" name="그룹 27"/>
            <p:cNvGrpSpPr/>
            <p:nvPr/>
          </p:nvGrpSpPr>
          <p:grpSpPr>
            <a:xfrm>
              <a:off x="6289964" y="4333009"/>
              <a:ext cx="1257300" cy="762000"/>
              <a:chOff x="4114800" y="1707573"/>
              <a:chExt cx="1257300" cy="762000"/>
            </a:xfrm>
          </p:grpSpPr>
          <p:sp>
            <p:nvSpPr>
              <p:cNvPr id="29" name="타원 28"/>
              <p:cNvSpPr/>
              <p:nvPr/>
            </p:nvSpPr>
            <p:spPr>
              <a:xfrm>
                <a:off x="4114800" y="1707573"/>
                <a:ext cx="1257300" cy="762000"/>
              </a:xfrm>
              <a:prstGeom prst="ellipse">
                <a:avLst/>
              </a:prstGeom>
              <a:solidFill>
                <a:schemeClr val="bg1"/>
              </a:solidFill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0" name="직사각형 29"/>
              <p:cNvSpPr/>
              <p:nvPr/>
            </p:nvSpPr>
            <p:spPr>
              <a:xfrm>
                <a:off x="4267200" y="1828800"/>
                <a:ext cx="914400" cy="2286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accent1"/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1600" dirty="0" smtClean="0">
                    <a:solidFill>
                      <a:schemeClr val="tx1"/>
                    </a:solidFill>
                  </a:rPr>
                  <a:t>unit-stat</a:t>
                </a:r>
                <a:endParaRPr lang="ko-KR" altLang="en-US" sz="16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31" name="직사각형 30"/>
              <p:cNvSpPr/>
              <p:nvPr/>
            </p:nvSpPr>
            <p:spPr>
              <a:xfrm>
                <a:off x="4267200" y="2133600"/>
                <a:ext cx="914400" cy="2286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accent1"/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1600" dirty="0" smtClean="0">
                    <a:solidFill>
                      <a:schemeClr val="tx1"/>
                    </a:solidFill>
                  </a:rPr>
                  <a:t>unit-</a:t>
                </a:r>
                <a:r>
                  <a:rPr lang="en-US" altLang="ko-KR" sz="1600" dirty="0" err="1" smtClean="0">
                    <a:solidFill>
                      <a:schemeClr val="tx1"/>
                    </a:solidFill>
                  </a:rPr>
                  <a:t>lstat</a:t>
                </a:r>
                <a:endParaRPr lang="ko-KR" altLang="en-US" sz="1600" dirty="0">
                  <a:solidFill>
                    <a:schemeClr val="tx1"/>
                  </a:solidFill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7567420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ls_main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304800" y="990600"/>
            <a:ext cx="8610600" cy="5029200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buNone/>
            </a:pPr>
            <a:r>
              <a:rPr lang="en-US" sz="2400" dirty="0">
                <a:latin typeface="Courier New" pitchFamily="49" charset="0"/>
                <a:cs typeface="Courier New" pitchFamily="49" charset="0"/>
              </a:rPr>
              <a:t>int ls_main(int argc UNUSED_PARAM, </a:t>
            </a:r>
            <a:endParaRPr lang="en-US" sz="24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4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		  char </a:t>
            </a:r>
            <a:r>
              <a:rPr lang="en-US" sz="2400" dirty="0">
                <a:latin typeface="Courier New" pitchFamily="49" charset="0"/>
                <a:cs typeface="Courier New" pitchFamily="49" charset="0"/>
              </a:rPr>
              <a:t>**</a:t>
            </a:r>
            <a:r>
              <a:rPr lang="en-US" sz="2400" dirty="0" err="1">
                <a:latin typeface="Courier New" pitchFamily="49" charset="0"/>
                <a:cs typeface="Courier New" pitchFamily="49" charset="0"/>
              </a:rPr>
              <a:t>argv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)</a:t>
            </a:r>
            <a:endParaRPr lang="en-US" sz="2000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2000" dirty="0"/>
              <a:t>Purpose: </a:t>
            </a:r>
          </a:p>
          <a:p>
            <a:pPr marL="788670" lvl="1" indent="-514350">
              <a:buFont typeface="+mj-lt"/>
              <a:buAutoNum type="arabicPeriod"/>
            </a:pPr>
            <a:r>
              <a:rPr lang="en-US" sz="1800" dirty="0">
                <a:latin typeface="Courier" pitchFamily="49" charset="0"/>
              </a:rPr>
              <a:t>ls_main </a:t>
            </a:r>
            <a:r>
              <a:rPr lang="en-US" altLang="en-US" sz="1800" dirty="0"/>
              <a:t>obtains </a:t>
            </a:r>
            <a:r>
              <a:rPr lang="en-US" altLang="en-US" sz="1800" dirty="0">
                <a:solidFill>
                  <a:srgbClr val="FF0000"/>
                </a:solidFill>
              </a:rPr>
              <a:t>specified options </a:t>
            </a:r>
            <a:r>
              <a:rPr lang="en-US" altLang="en-US" sz="1800" dirty="0" smtClean="0"/>
              <a:t>and file/</a:t>
            </a:r>
            <a:r>
              <a:rPr lang="en-US" altLang="en-US" sz="1800" dirty="0" err="1" smtClean="0"/>
              <a:t>dir</a:t>
            </a:r>
            <a:r>
              <a:rPr lang="en-US" altLang="en-US" sz="1800" dirty="0" smtClean="0"/>
              <a:t> names from </a:t>
            </a:r>
            <a:r>
              <a:rPr lang="en-US" altLang="en-US" sz="1800" dirty="0"/>
              <a:t>command line input.</a:t>
            </a:r>
          </a:p>
          <a:p>
            <a:pPr marL="788670" lvl="1" indent="-514350">
              <a:buFont typeface="+mj-lt"/>
              <a:buAutoNum type="arabicPeriod"/>
            </a:pPr>
            <a:r>
              <a:rPr lang="en-US" sz="1800" dirty="0"/>
              <a:t>Calculate </a:t>
            </a:r>
            <a:r>
              <a:rPr lang="en-US" sz="1800" dirty="0" smtClean="0"/>
              <a:t>runtime </a:t>
            </a:r>
            <a:r>
              <a:rPr lang="en-US" sz="1800" dirty="0"/>
              <a:t>features by specified options.</a:t>
            </a:r>
          </a:p>
          <a:p>
            <a:pPr marL="1062990" lvl="2" indent="-514350">
              <a:buFont typeface="+mj-lt"/>
              <a:buAutoNum type="arabicParenR"/>
            </a:pPr>
            <a:r>
              <a:rPr lang="en-US" sz="1600" dirty="0" smtClean="0">
                <a:latin typeface="Courier" pitchFamily="49" charset="0"/>
              </a:rPr>
              <a:t>unsigned </a:t>
            </a:r>
            <a:r>
              <a:rPr lang="en-US" sz="1600" dirty="0" err="1" smtClean="0">
                <a:latin typeface="Courier" pitchFamily="49" charset="0"/>
              </a:rPr>
              <a:t>int</a:t>
            </a:r>
            <a:r>
              <a:rPr lang="en-US" sz="1600" dirty="0" smtClean="0">
                <a:latin typeface="Courier" pitchFamily="49" charset="0"/>
              </a:rPr>
              <a:t> </a:t>
            </a:r>
            <a:r>
              <a:rPr lang="en-US" sz="1600" b="1" dirty="0" smtClean="0">
                <a:solidFill>
                  <a:srgbClr val="FF0000"/>
                </a:solidFill>
                <a:latin typeface="Courier" pitchFamily="49" charset="0"/>
              </a:rPr>
              <a:t>opt</a:t>
            </a:r>
            <a:r>
              <a:rPr lang="en-US" sz="1600" dirty="0" smtClean="0">
                <a:latin typeface="Courier" pitchFamily="49" charset="0"/>
              </a:rPr>
              <a:t> </a:t>
            </a:r>
            <a:r>
              <a:rPr lang="en-US" altLang="en-US" sz="1600" dirty="0"/>
              <a:t>is defined to represent </a:t>
            </a:r>
            <a:r>
              <a:rPr lang="en-US" altLang="ko-KR" sz="1600" dirty="0" smtClean="0"/>
              <a:t>all options given in the command line arguments</a:t>
            </a:r>
            <a:r>
              <a:rPr lang="en-US" altLang="ko-KR" sz="1600" u="sng" dirty="0" smtClean="0"/>
              <a:t> </a:t>
            </a:r>
          </a:p>
          <a:p>
            <a:pPr marL="1337310" lvl="3" indent="-514350"/>
            <a:r>
              <a:rPr lang="en-US" altLang="ko-KR" sz="1400" dirty="0">
                <a:latin typeface="Courier New" pitchFamily="49" charset="0"/>
                <a:cs typeface="Courier New" pitchFamily="49" charset="0"/>
              </a:rPr>
              <a:t>opt = getopt32(</a:t>
            </a:r>
            <a:r>
              <a:rPr lang="en-US" altLang="ko-KR" sz="1400" dirty="0" err="1">
                <a:latin typeface="Courier New" pitchFamily="49" charset="0"/>
                <a:cs typeface="Courier New" pitchFamily="49" charset="0"/>
              </a:rPr>
              <a:t>argv</a:t>
            </a:r>
            <a:r>
              <a:rPr lang="en-US" altLang="ko-KR" sz="1400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altLang="ko-KR" sz="1400" dirty="0" err="1">
                <a:latin typeface="Courier New" pitchFamily="49" charset="0"/>
                <a:cs typeface="Courier New" pitchFamily="49" charset="0"/>
              </a:rPr>
              <a:t>ls_options</a:t>
            </a:r>
            <a:r>
              <a:rPr lang="en-US" altLang="ko-KR" sz="1400" dirty="0">
                <a:latin typeface="Courier New" pitchFamily="49" charset="0"/>
                <a:cs typeface="Courier New" pitchFamily="49" charset="0"/>
              </a:rPr>
              <a:t>, &amp;</a:t>
            </a:r>
            <a:r>
              <a:rPr lang="en-US" altLang="ko-KR" sz="1400" dirty="0" err="1">
                <a:latin typeface="Courier New" pitchFamily="49" charset="0"/>
                <a:cs typeface="Courier New" pitchFamily="49" charset="0"/>
              </a:rPr>
              <a:t>tabstops</a:t>
            </a:r>
            <a:r>
              <a:rPr lang="en-US" altLang="ko-KR" sz="1400" dirty="0">
                <a:latin typeface="Courier New" pitchFamily="49" charset="0"/>
                <a:cs typeface="Courier New" pitchFamily="49" charset="0"/>
              </a:rPr>
              <a:t>, &amp;</a:t>
            </a:r>
            <a:r>
              <a:rPr lang="en-US" altLang="ko-KR" sz="1400" dirty="0" err="1">
                <a:latin typeface="Courier New" pitchFamily="49" charset="0"/>
                <a:cs typeface="Courier New" pitchFamily="49" charset="0"/>
              </a:rPr>
              <a:t>terminal_width</a:t>
            </a:r>
            <a:r>
              <a:rPr lang="en-US" altLang="ko-KR" sz="1400" dirty="0" smtClean="0">
                <a:latin typeface="Courier New" pitchFamily="49" charset="0"/>
                <a:cs typeface="Courier New" pitchFamily="49" charset="0"/>
              </a:rPr>
              <a:t>)</a:t>
            </a:r>
            <a:endParaRPr lang="en-US" sz="1600" dirty="0" smtClean="0">
              <a:latin typeface="Courier" pitchFamily="49" charset="0"/>
            </a:endParaRPr>
          </a:p>
          <a:p>
            <a:pPr marL="1062990" lvl="2" indent="-514350">
              <a:buFont typeface="+mj-lt"/>
              <a:buAutoNum type="arabicParenR"/>
            </a:pPr>
            <a:r>
              <a:rPr lang="en-US" sz="1600" dirty="0" smtClean="0">
                <a:latin typeface="Courier" pitchFamily="49" charset="0"/>
              </a:rPr>
              <a:t>unsigned </a:t>
            </a:r>
            <a:r>
              <a:rPr lang="en-US" sz="1600" dirty="0">
                <a:latin typeface="Courier" pitchFamily="49" charset="0"/>
              </a:rPr>
              <a:t>int </a:t>
            </a:r>
            <a:r>
              <a:rPr lang="en-US" sz="1600" b="1" dirty="0">
                <a:solidFill>
                  <a:srgbClr val="FF0000"/>
                </a:solidFill>
                <a:latin typeface="Courier" pitchFamily="49" charset="0"/>
              </a:rPr>
              <a:t>all_fmt</a:t>
            </a:r>
            <a:r>
              <a:rPr lang="en-US" sz="1600" dirty="0">
                <a:latin typeface="Courier" pitchFamily="49" charset="0"/>
              </a:rPr>
              <a:t> </a:t>
            </a:r>
            <a:r>
              <a:rPr lang="en-US" altLang="en-US" sz="1600" dirty="0"/>
              <a:t>is defined to represent </a:t>
            </a:r>
            <a:r>
              <a:rPr lang="en-US" sz="1600" dirty="0"/>
              <a:t>all </a:t>
            </a:r>
            <a:r>
              <a:rPr lang="en-US" sz="1600" u="sng" dirty="0" smtClean="0"/>
              <a:t>runtime </a:t>
            </a:r>
            <a:r>
              <a:rPr lang="en-US" sz="1600" u="sng" dirty="0"/>
              <a:t>features</a:t>
            </a:r>
            <a:r>
              <a:rPr lang="en-US" sz="1600" dirty="0"/>
              <a:t> </a:t>
            </a:r>
            <a:r>
              <a:rPr lang="en-US" sz="1600" dirty="0" smtClean="0"/>
              <a:t>based on</a:t>
            </a:r>
            <a:r>
              <a:rPr lang="en-US" sz="1600" u="sng" dirty="0" smtClean="0"/>
              <a:t> </a:t>
            </a:r>
            <a:r>
              <a:rPr lang="en-US" sz="1600" dirty="0" smtClean="0"/>
              <a:t>the given command line options and compile time option </a:t>
            </a:r>
            <a:r>
              <a:rPr lang="en-US" altLang="en-US" sz="1600" b="1" dirty="0" err="1">
                <a:solidFill>
                  <a:srgbClr val="FF0000"/>
                </a:solidFill>
                <a:latin typeface="Courier" pitchFamily="49" charset="0"/>
              </a:rPr>
              <a:t>opt_flags</a:t>
            </a:r>
            <a:r>
              <a:rPr lang="en-US" altLang="en-US" sz="1600" dirty="0">
                <a:latin typeface="Courier" pitchFamily="49" charset="0"/>
              </a:rPr>
              <a:t>[]</a:t>
            </a:r>
            <a:endParaRPr lang="en-US" sz="1600" dirty="0"/>
          </a:p>
          <a:p>
            <a:pPr marL="1337310" lvl="3" indent="-514350"/>
            <a:r>
              <a:rPr lang="en-US" altLang="en-US" sz="1600" dirty="0" err="1" smtClean="0">
                <a:latin typeface="Courier" pitchFamily="49" charset="0"/>
              </a:rPr>
              <a:t>all_fmt</a:t>
            </a:r>
            <a:r>
              <a:rPr lang="en-US" altLang="en-US" sz="1600" dirty="0" smtClean="0">
                <a:latin typeface="Courier" pitchFamily="49" charset="0"/>
              </a:rPr>
              <a:t>=</a:t>
            </a:r>
            <a:r>
              <a:rPr lang="en-US" altLang="en-US" sz="1600" dirty="0" smtClean="0"/>
              <a:t>fun (</a:t>
            </a:r>
            <a:r>
              <a:rPr lang="en-US" altLang="ko-KR" sz="1600" dirty="0" smtClean="0">
                <a:latin typeface="Courier New" pitchFamily="49" charset="0"/>
                <a:cs typeface="Courier New" pitchFamily="49" charset="0"/>
              </a:rPr>
              <a:t>opt, </a:t>
            </a:r>
            <a:r>
              <a:rPr lang="en-US" altLang="en-US" sz="1600" dirty="0" err="1" smtClean="0">
                <a:latin typeface="Courier" pitchFamily="49" charset="0"/>
              </a:rPr>
              <a:t>opt_flags</a:t>
            </a:r>
            <a:r>
              <a:rPr lang="en-US" sz="1400" dirty="0" smtClean="0"/>
              <a:t>)</a:t>
            </a:r>
            <a:endParaRPr lang="en-US" sz="1400" dirty="0"/>
          </a:p>
          <a:p>
            <a:pPr marL="788670" lvl="1" indent="-514350">
              <a:buFont typeface="+mj-lt"/>
              <a:buAutoNum type="arabicPeriod"/>
            </a:pPr>
            <a:r>
              <a:rPr lang="en-US" sz="1800" dirty="0" smtClean="0"/>
              <a:t>Print file/</a:t>
            </a:r>
            <a:r>
              <a:rPr lang="en-US" sz="1800" dirty="0" err="1" smtClean="0"/>
              <a:t>dir</a:t>
            </a:r>
            <a:r>
              <a:rPr lang="en-US" sz="1800" dirty="0" smtClean="0"/>
              <a:t> </a:t>
            </a:r>
            <a:r>
              <a:rPr lang="en-US" sz="1800" dirty="0"/>
              <a:t>entries </a:t>
            </a:r>
            <a:r>
              <a:rPr lang="en-US" sz="1800" dirty="0" smtClean="0"/>
              <a:t>of a file system whose names and corresponding options are given </a:t>
            </a:r>
            <a:r>
              <a:rPr lang="en-US" sz="1800" dirty="0"/>
              <a:t>in the command line </a:t>
            </a:r>
            <a:r>
              <a:rPr lang="en-US" sz="1800" dirty="0" smtClean="0"/>
              <a:t>input by calling sub-functions</a:t>
            </a: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8382000" y="6477000"/>
            <a:ext cx="457200" cy="292608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1501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my_stat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0" y="914400"/>
            <a:ext cx="9144000" cy="4343400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buNone/>
            </a:pPr>
            <a:r>
              <a:rPr lang="en-US" sz="2400" dirty="0">
                <a:latin typeface="Courier New" pitchFamily="49" charset="0"/>
                <a:cs typeface="Courier New" pitchFamily="49" charset="0"/>
              </a:rPr>
              <a:t>static struct dnode *my_stat(const char *fullname, const char *name, int </a:t>
            </a:r>
            <a:r>
              <a:rPr lang="en-US" sz="2400" dirty="0" err="1">
                <a:latin typeface="Courier New" pitchFamily="49" charset="0"/>
                <a:cs typeface="Courier New" pitchFamily="49" charset="0"/>
              </a:rPr>
              <a:t>force_follow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)</a:t>
            </a:r>
            <a:endParaRPr lang="en-US" sz="2400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800" dirty="0"/>
              <a:t>Purpose:</a:t>
            </a:r>
          </a:p>
          <a:p>
            <a:pPr marL="788670" lvl="1" indent="-514350">
              <a:buFont typeface="+mj-lt"/>
              <a:buAutoNum type="arabicPeriod"/>
            </a:pPr>
            <a:r>
              <a:rPr lang="en-US" altLang="en-US" sz="1800" dirty="0" err="1">
                <a:latin typeface="Courier" pitchFamily="49" charset="0"/>
              </a:rPr>
              <a:t>my_stat</a:t>
            </a:r>
            <a:r>
              <a:rPr lang="en-US" sz="1600" dirty="0"/>
              <a:t> </a:t>
            </a:r>
            <a:r>
              <a:rPr lang="en-US" sz="1600" dirty="0" smtClean="0"/>
              <a:t>gets </a:t>
            </a:r>
            <a:r>
              <a:rPr lang="en-US" sz="1600" dirty="0"/>
              <a:t>file status by </a:t>
            </a:r>
            <a:r>
              <a:rPr lang="en-US" altLang="en-US" sz="1800" dirty="0">
                <a:latin typeface="Courier" pitchFamily="49" charset="0"/>
              </a:rPr>
              <a:t>fullname</a:t>
            </a:r>
            <a:r>
              <a:rPr lang="en-US" altLang="en-US" sz="1600" dirty="0"/>
              <a:t>, and store file status in </a:t>
            </a:r>
            <a:r>
              <a:rPr lang="en-US" altLang="en-US" sz="1800" dirty="0" err="1">
                <a:latin typeface="Courier" pitchFamily="49" charset="0"/>
              </a:rPr>
              <a:t>struct</a:t>
            </a:r>
            <a:r>
              <a:rPr lang="en-US" altLang="en-US" sz="1800" dirty="0">
                <a:latin typeface="Courier" pitchFamily="49" charset="0"/>
              </a:rPr>
              <a:t> </a:t>
            </a:r>
            <a:r>
              <a:rPr lang="en-US" altLang="en-US" sz="1800" dirty="0" err="1" smtClean="0">
                <a:latin typeface="Courier" pitchFamily="49" charset="0"/>
              </a:rPr>
              <a:t>dnode</a:t>
            </a:r>
            <a:r>
              <a:rPr lang="en-US" altLang="en-US" sz="1800" dirty="0" smtClean="0">
                <a:latin typeface="Courier" pitchFamily="49" charset="0"/>
              </a:rPr>
              <a:t> *cur </a:t>
            </a:r>
            <a:r>
              <a:rPr lang="en-US" altLang="en-US" sz="1800" dirty="0" smtClean="0">
                <a:ea typeface="HY백송B" pitchFamily="18" charset="-127"/>
              </a:rPr>
              <a:t>which is returned by </a:t>
            </a:r>
            <a:r>
              <a:rPr lang="en-US" altLang="en-US" sz="1800" dirty="0" err="1" smtClean="0">
                <a:latin typeface="Courier" pitchFamily="49" charset="0"/>
              </a:rPr>
              <a:t>my_stat</a:t>
            </a:r>
            <a:endParaRPr lang="en-US" altLang="en-US" sz="1800" dirty="0">
              <a:latin typeface="Courier" pitchFamily="49" charset="0"/>
            </a:endParaRPr>
          </a:p>
          <a:p>
            <a:pPr marL="788670" lvl="1" indent="-514350">
              <a:buFont typeface="+mj-lt"/>
              <a:buAutoNum type="arabicPeriod"/>
            </a:pPr>
            <a:r>
              <a:rPr lang="en-US" sz="1600" dirty="0"/>
              <a:t>If </a:t>
            </a:r>
            <a:r>
              <a:rPr lang="en-US" sz="1600" dirty="0" smtClean="0"/>
              <a:t>a file/</a:t>
            </a:r>
            <a:r>
              <a:rPr lang="en-US" sz="1600" dirty="0" err="1" smtClean="0"/>
              <a:t>dir</a:t>
            </a:r>
            <a:r>
              <a:rPr lang="en-US" sz="1600" dirty="0" smtClean="0"/>
              <a:t> entry corresponding to </a:t>
            </a:r>
            <a:r>
              <a:rPr lang="en-US" sz="1600" dirty="0" err="1" smtClean="0">
                <a:latin typeface="Courier" pitchFamily="49" charset="0"/>
              </a:rPr>
              <a:t>fullname</a:t>
            </a:r>
            <a:r>
              <a:rPr lang="en-US" sz="1600" dirty="0" smtClean="0"/>
              <a:t> </a:t>
            </a:r>
            <a:r>
              <a:rPr lang="en-US" sz="1600" dirty="0"/>
              <a:t>is </a:t>
            </a:r>
            <a:r>
              <a:rPr lang="en-US" sz="1600" dirty="0" smtClean="0"/>
              <a:t>available in the file system, </a:t>
            </a:r>
            <a:r>
              <a:rPr lang="en-US" sz="1600" dirty="0" smtClean="0">
                <a:latin typeface="Courier" pitchFamily="49" charset="0"/>
              </a:rPr>
              <a:t>cur-</a:t>
            </a:r>
            <a:r>
              <a:rPr lang="en-US" sz="1600" dirty="0">
                <a:latin typeface="Courier" pitchFamily="49" charset="0"/>
              </a:rPr>
              <a:t>&gt;stat </a:t>
            </a:r>
            <a:r>
              <a:rPr lang="en-US" sz="1600" dirty="0"/>
              <a:t>should stores </a:t>
            </a:r>
            <a:r>
              <a:rPr lang="en-US" sz="1600" dirty="0" smtClean="0"/>
              <a:t>the corresponding file info. Otherwise, NULL is turned. </a:t>
            </a:r>
            <a:endParaRPr lang="en-US" sz="1600" dirty="0"/>
          </a:p>
          <a:p>
            <a:r>
              <a:rPr lang="en-US" sz="1800" dirty="0" smtClean="0"/>
              <a:t>Pre condition</a:t>
            </a:r>
            <a:r>
              <a:rPr lang="en-US" sz="1800" dirty="0"/>
              <a:t>:    </a:t>
            </a:r>
          </a:p>
          <a:p>
            <a:pPr marL="788670" lvl="1" indent="-514350">
              <a:buFont typeface="+mj-lt"/>
              <a:buAutoNum type="arabicPeriod"/>
            </a:pPr>
            <a:r>
              <a:rPr lang="en-US" sz="1600" dirty="0">
                <a:latin typeface="Courier" pitchFamily="49" charset="0"/>
              </a:rPr>
              <a:t>len (fullname) </a:t>
            </a:r>
            <a:r>
              <a:rPr lang="en-US" sz="1600" dirty="0"/>
              <a:t>&gt;= </a:t>
            </a:r>
            <a:r>
              <a:rPr lang="en-US" sz="1600" dirty="0" err="1" smtClean="0">
                <a:latin typeface="Courier" pitchFamily="49" charset="0"/>
              </a:rPr>
              <a:t>len</a:t>
            </a:r>
            <a:r>
              <a:rPr lang="en-US" sz="1600" dirty="0" smtClean="0">
                <a:latin typeface="Courier" pitchFamily="49" charset="0"/>
              </a:rPr>
              <a:t>(name)</a:t>
            </a:r>
            <a:r>
              <a:rPr lang="en-US" sz="1600" dirty="0" smtClean="0"/>
              <a:t> </a:t>
            </a:r>
          </a:p>
          <a:p>
            <a:pPr marL="788670" lvl="1" indent="-514350">
              <a:buFont typeface="+mj-lt"/>
              <a:buAutoNum type="arabicPeriod"/>
            </a:pPr>
            <a:r>
              <a:rPr lang="en-US" altLang="ko-KR" sz="1600" dirty="0" smtClean="0">
                <a:solidFill>
                  <a:srgbClr val="FF0000"/>
                </a:solidFill>
              </a:rPr>
              <a:t>If </a:t>
            </a:r>
            <a:r>
              <a:rPr lang="en-US" altLang="ko-KR" sz="1600" dirty="0">
                <a:solidFill>
                  <a:srgbClr val="FF0000"/>
                </a:solidFill>
              </a:rPr>
              <a:t>any of -d, -F, or -l options is given, and -L </a:t>
            </a:r>
            <a:r>
              <a:rPr lang="en-US" altLang="ko-KR" sz="1600" dirty="0" smtClean="0">
                <a:solidFill>
                  <a:srgbClr val="FF0000"/>
                </a:solidFill>
              </a:rPr>
              <a:t> </a:t>
            </a:r>
            <a:r>
              <a:rPr lang="en-US" altLang="ko-KR" sz="1600" dirty="0">
                <a:solidFill>
                  <a:srgbClr val="FF0000"/>
                </a:solidFill>
              </a:rPr>
              <a:t>option  is not given,  </a:t>
            </a:r>
            <a:r>
              <a:rPr lang="en-US" altLang="ko-KR" sz="1600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follow_symlink</a:t>
            </a:r>
            <a:r>
              <a:rPr lang="en-US" altLang="ko-KR" sz="1600" dirty="0" smtClean="0">
                <a:solidFill>
                  <a:srgbClr val="FF0000"/>
                </a:solidFill>
              </a:rPr>
              <a:t> should be false  </a:t>
            </a:r>
          </a:p>
          <a:p>
            <a:pPr marL="1062990" lvl="2" indent="-514350"/>
            <a:r>
              <a:rPr lang="en-US" altLang="ko-KR" sz="14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ko-KR" sz="16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((-d </a:t>
            </a:r>
            <a:r>
              <a:rPr lang="en-US" altLang="ko-KR" sz="16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|| </a:t>
            </a:r>
            <a:r>
              <a:rPr lang="en-US" altLang="ko-KR" sz="16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-F </a:t>
            </a:r>
            <a:r>
              <a:rPr lang="en-US" altLang="ko-KR" sz="16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|| </a:t>
            </a:r>
            <a:r>
              <a:rPr lang="en-US" altLang="ko-KR" sz="16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-l</a:t>
            </a:r>
            <a:r>
              <a:rPr lang="en-US" altLang="ko-KR" sz="16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 &amp;&amp; </a:t>
            </a:r>
            <a:r>
              <a:rPr lang="en-US" altLang="ko-KR" sz="16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!-L</a:t>
            </a:r>
            <a:r>
              <a:rPr lang="en-US" altLang="ko-KR" sz="16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 -&gt; </a:t>
            </a:r>
            <a:r>
              <a:rPr lang="en-US" altLang="ko-KR" sz="16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!</a:t>
            </a:r>
            <a:r>
              <a:rPr lang="en-US" altLang="ko-KR" sz="1600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follow_symlink</a:t>
            </a:r>
            <a:r>
              <a:rPr lang="en-US" altLang="ko-KR" sz="16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ko-KR" sz="16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</a:p>
          <a:p>
            <a:pPr lvl="2"/>
            <a:r>
              <a:rPr lang="en-US" altLang="ko-KR" sz="1400" dirty="0"/>
              <a:t>-d:  </a:t>
            </a:r>
            <a:r>
              <a:rPr lang="en-US" altLang="ko-KR" sz="1400" dirty="0" err="1"/>
              <a:t>llist</a:t>
            </a:r>
            <a:r>
              <a:rPr lang="en-US" altLang="ko-KR" sz="1400" dirty="0"/>
              <a:t> directory entries instead of contents,  </a:t>
            </a:r>
            <a:r>
              <a:rPr lang="en-US" altLang="ko-KR" sz="1400" dirty="0" smtClean="0"/>
              <a:t>and </a:t>
            </a:r>
            <a:r>
              <a:rPr lang="en-US" altLang="ko-KR" sz="1400" u="sng" dirty="0"/>
              <a:t>do not  dereference symbolic links</a:t>
            </a:r>
          </a:p>
          <a:p>
            <a:pPr lvl="2"/>
            <a:r>
              <a:rPr lang="en-US" altLang="ko-KR" sz="1400" dirty="0"/>
              <a:t> -F:  append indicator (one of */=&gt;@|) to entries</a:t>
            </a:r>
          </a:p>
          <a:p>
            <a:pPr lvl="2"/>
            <a:r>
              <a:rPr lang="en-US" altLang="ko-KR" sz="1400" dirty="0"/>
              <a:t> -l:   use a long listing </a:t>
            </a:r>
            <a:r>
              <a:rPr lang="en-US" altLang="ko-KR" sz="1400" dirty="0" smtClean="0"/>
              <a:t>format</a:t>
            </a:r>
          </a:p>
          <a:p>
            <a:pPr lvl="2"/>
            <a:r>
              <a:rPr lang="en-US" altLang="ko-KR" sz="1400" dirty="0"/>
              <a:t> -</a:t>
            </a:r>
            <a:r>
              <a:rPr lang="en-US" altLang="ko-KR" sz="1400" dirty="0" smtClean="0"/>
              <a:t>L:   </a:t>
            </a:r>
            <a:r>
              <a:rPr lang="en-US" altLang="ko-KR" sz="1400" dirty="0"/>
              <a:t>when showing file information for a symbolic link</a:t>
            </a:r>
            <a:r>
              <a:rPr lang="en-US" altLang="ko-KR" sz="1400" dirty="0" smtClean="0"/>
              <a:t>,</a:t>
            </a:r>
          </a:p>
          <a:p>
            <a:pPr marL="594360" lvl="2" indent="0">
              <a:buNone/>
            </a:pPr>
            <a:r>
              <a:rPr lang="en-US" altLang="ko-KR" sz="1400" dirty="0"/>
              <a:t>	</a:t>
            </a:r>
            <a:r>
              <a:rPr lang="en-US" altLang="ko-KR" sz="1400" dirty="0" smtClean="0"/>
              <a:t> </a:t>
            </a:r>
            <a:r>
              <a:rPr lang="en-US" altLang="ko-KR" sz="1400" dirty="0"/>
              <a:t>show </a:t>
            </a:r>
            <a:r>
              <a:rPr lang="en-US" altLang="ko-KR" sz="1400" dirty="0" smtClean="0"/>
              <a:t>information  </a:t>
            </a:r>
            <a:r>
              <a:rPr lang="en-US" altLang="ko-KR" sz="1400" dirty="0"/>
              <a:t>for  the file the </a:t>
            </a:r>
            <a:r>
              <a:rPr lang="en-US" altLang="ko-KR" sz="1400" dirty="0" smtClean="0"/>
              <a:t>link references </a:t>
            </a:r>
          </a:p>
          <a:p>
            <a:pPr marL="594360" lvl="2" indent="0">
              <a:buNone/>
            </a:pPr>
            <a:r>
              <a:rPr lang="en-US" altLang="ko-KR" sz="1400" dirty="0"/>
              <a:t>	</a:t>
            </a:r>
            <a:r>
              <a:rPr lang="en-US" altLang="ko-KR" sz="1400" dirty="0" smtClean="0"/>
              <a:t>rather </a:t>
            </a:r>
            <a:r>
              <a:rPr lang="en-US" altLang="ko-KR" sz="1400" dirty="0"/>
              <a:t>than for the </a:t>
            </a:r>
            <a:r>
              <a:rPr lang="en-US" altLang="ko-KR" sz="1400" dirty="0" smtClean="0"/>
              <a:t>link  </a:t>
            </a:r>
            <a:r>
              <a:rPr lang="en-US" altLang="ko-KR" sz="1400" dirty="0"/>
              <a:t>itself</a:t>
            </a:r>
          </a:p>
          <a:p>
            <a:pPr lvl="2"/>
            <a:endParaRPr lang="en-US" altLang="ko-KR" sz="1400" dirty="0"/>
          </a:p>
          <a:p>
            <a:pPr marL="1062990" lvl="2" indent="-514350"/>
            <a:endParaRPr lang="en-US" sz="1600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8382000" y="6477000"/>
            <a:ext cx="457200" cy="292608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6" name="직사각형 5"/>
          <p:cNvSpPr/>
          <p:nvPr/>
        </p:nvSpPr>
        <p:spPr>
          <a:xfrm>
            <a:off x="5791200" y="5657850"/>
            <a:ext cx="1219200" cy="59055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ko-KR" dirty="0" err="1" smtClean="0">
                <a:solidFill>
                  <a:schemeClr val="tx1"/>
                </a:solidFill>
              </a:rPr>
              <a:t>t.lnk</a:t>
            </a:r>
            <a:endParaRPr lang="en-US" altLang="ko-KR" dirty="0" smtClean="0">
              <a:solidFill>
                <a:schemeClr val="tx1"/>
              </a:solidFill>
            </a:endParaRPr>
          </a:p>
          <a:p>
            <a:pPr algn="ctr"/>
            <a:r>
              <a:rPr lang="en-US" altLang="ko-KR" dirty="0" smtClean="0">
                <a:solidFill>
                  <a:schemeClr val="tx1"/>
                </a:solidFill>
              </a:rPr>
              <a:t>(</a:t>
            </a:r>
            <a:r>
              <a:rPr lang="en-US" altLang="ko-KR" dirty="0" err="1" smtClean="0">
                <a:solidFill>
                  <a:schemeClr val="tx1"/>
                </a:solidFill>
              </a:rPr>
              <a:t>stat_t_lnk</a:t>
            </a:r>
            <a:r>
              <a:rPr lang="en-US" altLang="ko-KR" dirty="0" smtClean="0">
                <a:solidFill>
                  <a:schemeClr val="tx1"/>
                </a:solidFill>
              </a:rPr>
              <a:t>)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7" name="직사각형 6"/>
          <p:cNvSpPr/>
          <p:nvPr/>
        </p:nvSpPr>
        <p:spPr>
          <a:xfrm>
            <a:off x="7467600" y="5657850"/>
            <a:ext cx="1143000" cy="59055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ko-KR" dirty="0" smtClean="0">
                <a:solidFill>
                  <a:schemeClr val="tx1"/>
                </a:solidFill>
              </a:rPr>
              <a:t>t  </a:t>
            </a:r>
          </a:p>
          <a:p>
            <a:pPr algn="ctr"/>
            <a:r>
              <a:rPr lang="en-US" altLang="ko-KR" dirty="0" smtClean="0">
                <a:solidFill>
                  <a:schemeClr val="tx1"/>
                </a:solidFill>
              </a:rPr>
              <a:t>(</a:t>
            </a:r>
            <a:r>
              <a:rPr lang="en-US" altLang="ko-KR" dirty="0" err="1" smtClean="0">
                <a:solidFill>
                  <a:schemeClr val="tx1"/>
                </a:solidFill>
              </a:rPr>
              <a:t>stat_t</a:t>
            </a:r>
            <a:r>
              <a:rPr lang="en-US" altLang="ko-KR" dirty="0" smtClean="0">
                <a:solidFill>
                  <a:schemeClr val="tx1"/>
                </a:solidFill>
              </a:rPr>
              <a:t>)</a:t>
            </a:r>
            <a:endParaRPr lang="ko-KR" altLang="en-US" dirty="0">
              <a:solidFill>
                <a:schemeClr val="tx1"/>
              </a:solidFill>
            </a:endParaRPr>
          </a:p>
        </p:txBody>
      </p:sp>
      <p:cxnSp>
        <p:nvCxnSpPr>
          <p:cNvPr id="8" name="직선 화살표 연결선 7"/>
          <p:cNvCxnSpPr>
            <a:stCxn id="6" idx="3"/>
            <a:endCxn id="7" idx="1"/>
          </p:cNvCxnSpPr>
          <p:nvPr/>
        </p:nvCxnSpPr>
        <p:spPr>
          <a:xfrm>
            <a:off x="7010400" y="5953125"/>
            <a:ext cx="457200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14974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my_stat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228600" y="914400"/>
            <a:ext cx="8763000" cy="43434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400" dirty="0">
                <a:latin typeface="Courier New" pitchFamily="49" charset="0"/>
                <a:cs typeface="Courier New" pitchFamily="49" charset="0"/>
              </a:rPr>
              <a:t>static </a:t>
            </a:r>
            <a:r>
              <a:rPr lang="en-US" altLang="ko-KR" sz="2400" dirty="0" err="1"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altLang="ko-KR" sz="2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ko-KR" sz="2400" dirty="0" err="1">
                <a:latin typeface="Courier New" pitchFamily="49" charset="0"/>
                <a:cs typeface="Courier New" pitchFamily="49" charset="0"/>
              </a:rPr>
              <a:t>dnode</a:t>
            </a:r>
            <a:r>
              <a:rPr lang="en-US" altLang="ko-KR" sz="2400" dirty="0">
                <a:latin typeface="Courier New" pitchFamily="49" charset="0"/>
                <a:cs typeface="Courier New" pitchFamily="49" charset="0"/>
              </a:rPr>
              <a:t> *</a:t>
            </a:r>
            <a:r>
              <a:rPr lang="en-US" altLang="ko-KR" sz="2400" dirty="0" err="1">
                <a:latin typeface="Courier New" pitchFamily="49" charset="0"/>
                <a:cs typeface="Courier New" pitchFamily="49" charset="0"/>
              </a:rPr>
              <a:t>my_stat</a:t>
            </a:r>
            <a:r>
              <a:rPr lang="en-US" altLang="ko-KR" sz="2400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altLang="ko-KR" sz="2400" dirty="0" err="1">
                <a:latin typeface="Courier New" pitchFamily="49" charset="0"/>
                <a:cs typeface="Courier New" pitchFamily="49" charset="0"/>
              </a:rPr>
              <a:t>const</a:t>
            </a:r>
            <a:r>
              <a:rPr lang="en-US" altLang="ko-KR" sz="2400" dirty="0">
                <a:latin typeface="Courier New" pitchFamily="49" charset="0"/>
                <a:cs typeface="Courier New" pitchFamily="49" charset="0"/>
              </a:rPr>
              <a:t> char *</a:t>
            </a:r>
            <a:r>
              <a:rPr lang="en-US" altLang="ko-KR" sz="2400" dirty="0" err="1">
                <a:latin typeface="Courier New" pitchFamily="49" charset="0"/>
                <a:cs typeface="Courier New" pitchFamily="49" charset="0"/>
              </a:rPr>
              <a:t>fullname</a:t>
            </a:r>
            <a:r>
              <a:rPr lang="en-US" altLang="ko-KR" sz="2400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altLang="ko-KR" sz="2400" dirty="0" err="1">
                <a:latin typeface="Courier New" pitchFamily="49" charset="0"/>
                <a:cs typeface="Courier New" pitchFamily="49" charset="0"/>
              </a:rPr>
              <a:t>const</a:t>
            </a:r>
            <a:r>
              <a:rPr lang="en-US" altLang="ko-KR" sz="2400" dirty="0">
                <a:latin typeface="Courier New" pitchFamily="49" charset="0"/>
                <a:cs typeface="Courier New" pitchFamily="49" charset="0"/>
              </a:rPr>
              <a:t> char *name, </a:t>
            </a:r>
            <a:r>
              <a:rPr lang="en-US" altLang="ko-KR" sz="24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altLang="ko-KR" sz="2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ko-KR" sz="2400" dirty="0" err="1">
                <a:latin typeface="Courier New" pitchFamily="49" charset="0"/>
                <a:cs typeface="Courier New" pitchFamily="49" charset="0"/>
              </a:rPr>
              <a:t>force_follow</a:t>
            </a:r>
            <a:r>
              <a:rPr lang="en-US" altLang="ko-KR" sz="2400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r>
              <a:rPr lang="en-US" sz="2400" dirty="0" smtClean="0"/>
              <a:t>Post condition</a:t>
            </a:r>
            <a:r>
              <a:rPr lang="en-US" sz="2400" dirty="0"/>
              <a:t>:   </a:t>
            </a:r>
            <a:r>
              <a:rPr lang="en-US" sz="2400" dirty="0" smtClean="0"/>
              <a:t> </a:t>
            </a:r>
            <a:endParaRPr lang="en-US" sz="2400" dirty="0">
              <a:latin typeface="Courier" pitchFamily="49" charset="0"/>
            </a:endParaRPr>
          </a:p>
          <a:p>
            <a:pPr marL="788670" lvl="1" indent="-514350">
              <a:buFont typeface="+mj-lt"/>
              <a:buAutoNum type="arabicPeriod"/>
            </a:pPr>
            <a:r>
              <a:rPr lang="en-US" sz="2000" dirty="0"/>
              <a:t>When </a:t>
            </a:r>
            <a:r>
              <a:rPr lang="en-US" sz="2000" dirty="0">
                <a:latin typeface="Courier" pitchFamily="49" charset="0"/>
              </a:rPr>
              <a:t>fullname</a:t>
            </a:r>
            <a:r>
              <a:rPr lang="en-US" sz="2000" dirty="0"/>
              <a:t> is </a:t>
            </a:r>
            <a:r>
              <a:rPr lang="en-US" sz="2000" dirty="0" smtClean="0"/>
              <a:t>a real </a:t>
            </a:r>
            <a:r>
              <a:rPr lang="en-US" sz="2000" dirty="0"/>
              <a:t>file name, </a:t>
            </a:r>
            <a:r>
              <a:rPr lang="en-US" sz="2000" dirty="0" smtClean="0"/>
              <a:t>the following condition </a:t>
            </a:r>
            <a:r>
              <a:rPr lang="en-US" sz="2000" dirty="0"/>
              <a:t>should be satisfied</a:t>
            </a:r>
            <a:r>
              <a:rPr lang="en-US" sz="2000" dirty="0" smtClean="0"/>
              <a:t>:</a:t>
            </a:r>
          </a:p>
          <a:p>
            <a:pPr marL="274320" lvl="1" indent="0">
              <a:buNone/>
            </a:pPr>
            <a:r>
              <a:rPr lang="en-US" sz="2000" dirty="0" smtClean="0"/>
              <a:t>	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(cur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!=NULL &amp;&amp; cur-&gt;fullname==fullname &amp;&amp; </a:t>
            </a:r>
            <a:endParaRPr lang="en-US" sz="2000" dirty="0" smtClean="0">
              <a:latin typeface="Courier New" pitchFamily="49" charset="0"/>
              <a:cs typeface="Courier New" pitchFamily="49" charset="0"/>
            </a:endParaRPr>
          </a:p>
          <a:p>
            <a:pPr marL="274320" lvl="1" indent="0"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	cur-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&gt;name==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name)  </a:t>
            </a:r>
          </a:p>
          <a:p>
            <a:pPr marL="274320" lvl="1" indent="0">
              <a:buNone/>
            </a:pPr>
            <a:r>
              <a:rPr lang="en-US" sz="2000" dirty="0" smtClean="0">
                <a:latin typeface="Courier" pitchFamily="49" charset="0"/>
              </a:rPr>
              <a:t> 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8382000" y="6477000"/>
            <a:ext cx="457200" cy="292608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4157008"/>
            <a:ext cx="3505200" cy="1938992"/>
          </a:xfrm>
          <a:prstGeom prst="rect">
            <a:avLst/>
          </a:prstGeom>
          <a:ln w="31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0" tIns="0" rIns="0" bIns="0" rtlCol="0">
            <a:spAutoFit/>
          </a:bodyPr>
          <a:lstStyle/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struct dnode {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const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char *name; 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const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char *fullname; </a:t>
            </a:r>
          </a:p>
          <a:p>
            <a:r>
              <a:rPr lang="en-US" altLang="ko-KR" sz="1400" dirty="0" smtClean="0">
                <a:latin typeface="Courier New" pitchFamily="49" charset="0"/>
                <a:cs typeface="Courier New" pitchFamily="49" charset="0"/>
              </a:rPr>
              <a:t>  /* </a:t>
            </a:r>
            <a:r>
              <a:rPr lang="en-US" altLang="ko-KR" sz="1400" dirty="0">
                <a:latin typeface="Courier New" pitchFamily="49" charset="0"/>
                <a:cs typeface="Courier New" pitchFamily="49" charset="0"/>
              </a:rPr>
              <a:t>point at the next node */</a:t>
            </a:r>
            <a:endParaRPr lang="en-US" sz="14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dnode *next;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smallint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fname_allocated;</a:t>
            </a:r>
          </a:p>
          <a:p>
            <a:r>
              <a:rPr lang="en-US" altLang="ko-KR" sz="1400" dirty="0" smtClean="0">
                <a:latin typeface="Courier New" pitchFamily="49" charset="0"/>
                <a:cs typeface="Courier New" pitchFamily="49" charset="0"/>
              </a:rPr>
              <a:t>  /* </a:t>
            </a:r>
            <a:r>
              <a:rPr lang="en-US" altLang="ko-KR" sz="1400" dirty="0">
                <a:latin typeface="Courier New" pitchFamily="49" charset="0"/>
                <a:cs typeface="Courier New" pitchFamily="49" charset="0"/>
              </a:rPr>
              <a:t>the file stat info */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stat </a:t>
            </a:r>
            <a:r>
              <a:rPr lang="en-US" sz="1400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dstat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495800" y="3749457"/>
            <a:ext cx="4648200" cy="3108543"/>
          </a:xfrm>
          <a:prstGeom prst="rect">
            <a:avLst/>
          </a:prstGeom>
          <a:ln w="31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400" dirty="0" smtClean="0"/>
              <a:t>struct stat {</a:t>
            </a:r>
          </a:p>
          <a:p>
            <a:r>
              <a:rPr lang="en-US" sz="1400" dirty="0" err="1" smtClean="0"/>
              <a:t>dev_t</a:t>
            </a:r>
            <a:r>
              <a:rPr lang="en-US" sz="1400" dirty="0" smtClean="0"/>
              <a:t>     st_dev;     /* ID of device containing file */</a:t>
            </a:r>
          </a:p>
          <a:p>
            <a:r>
              <a:rPr lang="en-US" sz="1400" dirty="0" err="1" smtClean="0"/>
              <a:t>ino_t</a:t>
            </a:r>
            <a:r>
              <a:rPr lang="en-US" sz="1400" dirty="0" smtClean="0"/>
              <a:t>     st_ino;     /* inode number */</a:t>
            </a:r>
          </a:p>
          <a:p>
            <a:r>
              <a:rPr lang="en-US" sz="1400" dirty="0" err="1" smtClean="0"/>
              <a:t>mode_t</a:t>
            </a:r>
            <a:r>
              <a:rPr lang="en-US" sz="1400" dirty="0" smtClean="0"/>
              <a:t>    st_mode;    /* protection */</a:t>
            </a:r>
          </a:p>
          <a:p>
            <a:r>
              <a:rPr lang="en-US" sz="1400" dirty="0" err="1" smtClean="0"/>
              <a:t>nlink_t</a:t>
            </a:r>
            <a:r>
              <a:rPr lang="en-US" sz="1400" dirty="0" smtClean="0"/>
              <a:t>   st_nlink;   /* number of hard links */</a:t>
            </a:r>
          </a:p>
          <a:p>
            <a:r>
              <a:rPr lang="en-US" sz="1400" dirty="0" err="1" smtClean="0"/>
              <a:t>uid_t</a:t>
            </a:r>
            <a:r>
              <a:rPr lang="en-US" sz="1400" dirty="0" smtClean="0"/>
              <a:t>     st_uid;     /* user ID of owner */</a:t>
            </a:r>
          </a:p>
          <a:p>
            <a:r>
              <a:rPr lang="en-US" sz="1400" dirty="0" err="1" smtClean="0"/>
              <a:t>gid_t</a:t>
            </a:r>
            <a:r>
              <a:rPr lang="en-US" sz="1400" dirty="0" smtClean="0"/>
              <a:t>     st_gid;     /* group ID of owner */</a:t>
            </a:r>
          </a:p>
          <a:p>
            <a:r>
              <a:rPr lang="en-US" sz="1400" dirty="0" err="1" smtClean="0"/>
              <a:t>dev_t</a:t>
            </a:r>
            <a:r>
              <a:rPr lang="en-US" sz="1400" dirty="0" smtClean="0"/>
              <a:t>     st_rdev;    /* device ID (if special file) */</a:t>
            </a:r>
          </a:p>
          <a:p>
            <a:r>
              <a:rPr lang="en-US" sz="1400" dirty="0" err="1" smtClean="0"/>
              <a:t>off_t</a:t>
            </a:r>
            <a:r>
              <a:rPr lang="en-US" sz="1400" dirty="0" smtClean="0"/>
              <a:t>     st_size;    /* total size, in bytes */</a:t>
            </a:r>
          </a:p>
          <a:p>
            <a:r>
              <a:rPr lang="en-US" sz="1400" dirty="0" err="1" smtClean="0"/>
              <a:t>blksize_t</a:t>
            </a:r>
            <a:r>
              <a:rPr lang="en-US" sz="1400" dirty="0" smtClean="0"/>
              <a:t> st_blksize; /* blocksize for filesystem I/O */</a:t>
            </a:r>
          </a:p>
          <a:p>
            <a:r>
              <a:rPr lang="en-US" sz="1400" dirty="0" err="1" smtClean="0"/>
              <a:t>blkcnt_t</a:t>
            </a:r>
            <a:r>
              <a:rPr lang="en-US" sz="1400" dirty="0" smtClean="0"/>
              <a:t>  st_blocks;  /* number of blocks allocated */</a:t>
            </a:r>
          </a:p>
          <a:p>
            <a:r>
              <a:rPr lang="en-US" sz="1400" dirty="0" err="1" smtClean="0"/>
              <a:t>time_t</a:t>
            </a:r>
            <a:r>
              <a:rPr lang="en-US" sz="1400" dirty="0" smtClean="0"/>
              <a:t>    st_atime;   /* time of last access */</a:t>
            </a:r>
          </a:p>
          <a:p>
            <a:r>
              <a:rPr lang="en-US" sz="1400" dirty="0" err="1" smtClean="0"/>
              <a:t>time_t</a:t>
            </a:r>
            <a:r>
              <a:rPr lang="en-US" sz="1400" dirty="0" smtClean="0"/>
              <a:t>    st_mtime;   /* time of last modification */</a:t>
            </a:r>
          </a:p>
          <a:p>
            <a:r>
              <a:rPr lang="en-US" sz="1400" dirty="0" err="1" smtClean="0"/>
              <a:t>time_t</a:t>
            </a:r>
            <a:r>
              <a:rPr lang="en-US" sz="1400" dirty="0" smtClean="0"/>
              <a:t>    st_ctime;   /* time of last status change */};</a:t>
            </a:r>
            <a:endParaRPr lang="en-US" sz="2000" dirty="0"/>
          </a:p>
        </p:txBody>
      </p:sp>
      <p:cxnSp>
        <p:nvCxnSpPr>
          <p:cNvPr id="10" name="꺾인 연결선 9"/>
          <p:cNvCxnSpPr/>
          <p:nvPr/>
        </p:nvCxnSpPr>
        <p:spPr>
          <a:xfrm flipV="1">
            <a:off x="2667000" y="4038600"/>
            <a:ext cx="2133600" cy="1710393"/>
          </a:xfrm>
          <a:prstGeom prst="bentConnector3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83481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0"/>
            <a:r>
              <a:rPr lang="en-US" altLang="ko-KR" dirty="0"/>
              <a:t>Assertions in </a:t>
            </a:r>
            <a:r>
              <a:rPr lang="en-US" altLang="ko-KR" dirty="0" err="1">
                <a:latin typeface="Courier New" pitchFamily="49" charset="0"/>
                <a:cs typeface="Courier New" pitchFamily="49" charset="0"/>
              </a:rPr>
              <a:t>my_stat</a:t>
            </a:r>
            <a:r>
              <a:rPr lang="en-US" altLang="ko-KR" dirty="0"/>
              <a:t> 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8382000" y="6477000"/>
            <a:ext cx="457200" cy="292608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304800" y="838200"/>
            <a:ext cx="8686800" cy="54864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002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numCol="2" rtlCol="0" anchor="ctr"/>
          <a:lstStyle/>
          <a:p>
            <a:pPr marL="228600" indent="-228600">
              <a:buFont typeface="+mj-lt"/>
              <a:buAutoNum type="arabicPeriod"/>
            </a:pPr>
            <a:r>
              <a:rPr lang="en-US" sz="1200" dirty="0" smtClean="0">
                <a:solidFill>
                  <a:schemeClr val="tx1"/>
                </a:solidFill>
              </a:rPr>
              <a:t>static struct dnode *my_stat(const char *fullname, const char *name, int force_follow)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dirty="0" smtClean="0">
                <a:solidFill>
                  <a:schemeClr val="tx1"/>
                </a:solidFill>
              </a:rPr>
              <a:t>{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b="1" dirty="0" smtClean="0">
                <a:solidFill>
                  <a:schemeClr val="tx1"/>
                </a:solidFill>
              </a:rPr>
              <a:t>#ifdef ASSERTION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b="1" dirty="0" smtClean="0">
                <a:solidFill>
                  <a:schemeClr val="tx1"/>
                </a:solidFill>
              </a:rPr>
              <a:t>assert(strlen(fullname) &gt;= strlen(name));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b="1" dirty="0" smtClean="0">
                <a:solidFill>
                  <a:schemeClr val="tx1"/>
                </a:solidFill>
              </a:rPr>
              <a:t>#endif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dirty="0" smtClean="0">
                <a:solidFill>
                  <a:schemeClr val="tx1"/>
                </a:solidFill>
              </a:rPr>
              <a:t>    struct stat dstat;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dirty="0" smtClean="0">
                <a:solidFill>
                  <a:schemeClr val="tx1"/>
                </a:solidFill>
              </a:rPr>
              <a:t>    struct dnode *cur;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dirty="0" smtClean="0">
                <a:solidFill>
                  <a:schemeClr val="tx1"/>
                </a:solidFill>
              </a:rPr>
              <a:t>    IF_SELINUX(security_context_t sid = NULL;)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b="1" dirty="0" smtClean="0">
                <a:solidFill>
                  <a:srgbClr val="FF0000"/>
                </a:solidFill>
              </a:rPr>
              <a:t>#ifdef ASSERTION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b="1" dirty="0" smtClean="0">
                <a:solidFill>
                  <a:srgbClr val="FF0000"/>
                </a:solidFill>
              </a:rPr>
              <a:t>/* If any of -d, -F, or -l options is given, and -L 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b="1" dirty="0">
                <a:solidFill>
                  <a:srgbClr val="FF0000"/>
                </a:solidFill>
              </a:rPr>
              <a:t> </a:t>
            </a:r>
            <a:r>
              <a:rPr lang="en-US" sz="1200" b="1" dirty="0" smtClean="0">
                <a:solidFill>
                  <a:srgbClr val="FF0000"/>
                </a:solidFill>
              </a:rPr>
              <a:t>* option  is not given,  </a:t>
            </a:r>
            <a:r>
              <a:rPr lang="en-US" sz="1200" b="1" dirty="0" err="1" smtClean="0">
                <a:solidFill>
                  <a:srgbClr val="FF0000"/>
                </a:solidFill>
              </a:rPr>
              <a:t>ls</a:t>
            </a:r>
            <a:r>
              <a:rPr lang="en-US" sz="1200" b="1" dirty="0" smtClean="0">
                <a:solidFill>
                  <a:srgbClr val="FF0000"/>
                </a:solidFill>
              </a:rPr>
              <a:t> should print out  the status 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b="1" dirty="0">
                <a:solidFill>
                  <a:srgbClr val="FF0000"/>
                </a:solidFill>
              </a:rPr>
              <a:t> </a:t>
            </a:r>
            <a:r>
              <a:rPr lang="en-US" sz="1200" b="1" dirty="0" smtClean="0">
                <a:solidFill>
                  <a:srgbClr val="FF0000"/>
                </a:solidFill>
              </a:rPr>
              <a:t>* of the symbolic  link file. I.e., 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b="1" dirty="0">
                <a:solidFill>
                  <a:srgbClr val="FF0000"/>
                </a:solidFill>
              </a:rPr>
              <a:t> </a:t>
            </a:r>
            <a:r>
              <a:rPr lang="en-US" sz="1200" b="1" dirty="0" smtClean="0">
                <a:solidFill>
                  <a:srgbClr val="FF0000"/>
                </a:solidFill>
              </a:rPr>
              <a:t>* ((d || F || l) &amp;&amp; !L) -&gt; </a:t>
            </a:r>
            <a:r>
              <a:rPr lang="en-US" sz="1200" b="1" dirty="0">
                <a:solidFill>
                  <a:srgbClr val="FF0000"/>
                </a:solidFill>
              </a:rPr>
              <a:t>!</a:t>
            </a:r>
            <a:r>
              <a:rPr lang="en-US" sz="1200" b="1" dirty="0" smtClean="0">
                <a:solidFill>
                  <a:srgbClr val="FF0000"/>
                </a:solidFill>
              </a:rPr>
              <a:t>FOLLOW_SYM_LNK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b="1" dirty="0" smtClean="0">
                <a:solidFill>
                  <a:srgbClr val="FF0000"/>
                </a:solidFill>
              </a:rPr>
              <a:t> */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b="1" dirty="0" smtClean="0">
                <a:solidFill>
                  <a:srgbClr val="FF0000"/>
                </a:solidFill>
              </a:rPr>
              <a:t>unsigned char follow_symlink = 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b="1" dirty="0" smtClean="0">
                <a:solidFill>
                  <a:srgbClr val="FF0000"/>
                </a:solidFill>
              </a:rPr>
              <a:t>              (all_fmt &amp; FOLLOW_LINKS) || force_follow;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b="1" dirty="0" smtClean="0">
                <a:solidFill>
                  <a:srgbClr val="FF0000"/>
                </a:solidFill>
              </a:rPr>
              <a:t>assert(!((opt_mask[2] || opt_mask[17] || opt_mask[4]) 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b="1" dirty="0">
                <a:solidFill>
                  <a:srgbClr val="FF0000"/>
                </a:solidFill>
              </a:rPr>
              <a:t> </a:t>
            </a:r>
            <a:r>
              <a:rPr lang="en-US" sz="1200" b="1" dirty="0" smtClean="0">
                <a:solidFill>
                  <a:srgbClr val="FF0000"/>
                </a:solidFill>
              </a:rPr>
              <a:t>           &amp;&amp; !opt_mask[19]) || !follow_symlink);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b="1" dirty="0" smtClean="0">
                <a:solidFill>
                  <a:srgbClr val="FF0000"/>
                </a:solidFill>
              </a:rPr>
              <a:t>#endif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dirty="0" smtClean="0">
                <a:solidFill>
                  <a:schemeClr val="tx1"/>
                </a:solidFill>
              </a:rPr>
              <a:t>    if (</a:t>
            </a:r>
            <a:r>
              <a:rPr lang="en-US" sz="1200" dirty="0" err="1" smtClean="0">
                <a:solidFill>
                  <a:schemeClr val="tx1"/>
                </a:solidFill>
              </a:rPr>
              <a:t>follow_symlink</a:t>
            </a:r>
            <a:r>
              <a:rPr lang="en-US" sz="1200" dirty="0" smtClean="0">
                <a:solidFill>
                  <a:schemeClr val="tx1"/>
                </a:solidFill>
              </a:rPr>
              <a:t>) { /*get file stat of link itself*/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dirty="0" smtClean="0">
                <a:solidFill>
                  <a:schemeClr val="tx1"/>
                </a:solidFill>
              </a:rPr>
              <a:t>//……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b="1" dirty="0" smtClean="0">
                <a:solidFill>
                  <a:schemeClr val="tx1"/>
                </a:solidFill>
              </a:rPr>
              <a:t>#if !CREST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dirty="0" smtClean="0">
                <a:solidFill>
                  <a:schemeClr val="tx1"/>
                </a:solidFill>
              </a:rPr>
              <a:t>        if (stat(fullname, &amp;dstat))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b="1" dirty="0" smtClean="0">
                <a:solidFill>
                  <a:schemeClr val="tx1"/>
                </a:solidFill>
              </a:rPr>
              <a:t>#else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dirty="0" smtClean="0">
                <a:solidFill>
                  <a:schemeClr val="tx1"/>
                </a:solidFill>
              </a:rPr>
              <a:t>        </a:t>
            </a:r>
            <a:r>
              <a:rPr lang="en-US" sz="1200" b="1" dirty="0" smtClean="0">
                <a:solidFill>
                  <a:schemeClr val="tx1"/>
                </a:solidFill>
              </a:rPr>
              <a:t>if (unit_stat(fullname, &amp;dstat))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b="1" dirty="0" smtClean="0">
                <a:solidFill>
                  <a:schemeClr val="tx1"/>
                </a:solidFill>
              </a:rPr>
              <a:t>#endif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dirty="0" smtClean="0">
                <a:solidFill>
                  <a:schemeClr val="tx1"/>
                </a:solidFill>
              </a:rPr>
              <a:t>        {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dirty="0" smtClean="0">
                <a:solidFill>
                  <a:schemeClr val="tx1"/>
                </a:solidFill>
              </a:rPr>
              <a:t>            bb_simple_perror_msg(fullname);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dirty="0" smtClean="0">
                <a:solidFill>
                  <a:schemeClr val="tx1"/>
                </a:solidFill>
              </a:rPr>
              <a:t>            exit_code = EXIT_FAILURE;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dirty="0" smtClean="0">
                <a:solidFill>
                  <a:schemeClr val="tx1"/>
                </a:solidFill>
              </a:rPr>
              <a:t>            return 0;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dirty="0" smtClean="0">
                <a:solidFill>
                  <a:schemeClr val="tx1"/>
                </a:solidFill>
              </a:rPr>
              <a:t>        }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dirty="0" smtClean="0">
                <a:solidFill>
                  <a:schemeClr val="tx1"/>
                </a:solidFill>
              </a:rPr>
              <a:t>    } else { /*get file stat of real file which sym_lnk linked to*/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dirty="0" smtClean="0">
                <a:solidFill>
                  <a:schemeClr val="tx1"/>
                </a:solidFill>
              </a:rPr>
              <a:t>//……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b="1" dirty="0" smtClean="0">
                <a:solidFill>
                  <a:schemeClr val="tx1"/>
                </a:solidFill>
              </a:rPr>
              <a:t>#if !CREST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dirty="0" smtClean="0">
                <a:solidFill>
                  <a:schemeClr val="tx1"/>
                </a:solidFill>
              </a:rPr>
              <a:t>        if (lstat(fullname, &amp;dstat))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b="1" dirty="0" smtClean="0">
                <a:solidFill>
                  <a:schemeClr val="tx1"/>
                </a:solidFill>
              </a:rPr>
              <a:t>#else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b="1" dirty="0" smtClean="0">
                <a:solidFill>
                  <a:schemeClr val="tx1"/>
                </a:solidFill>
              </a:rPr>
              <a:t>        if (unit_lstat(fullname, &amp;dstat))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b="1" dirty="0" smtClean="0">
                <a:solidFill>
                  <a:schemeClr val="tx1"/>
                </a:solidFill>
              </a:rPr>
              <a:t>#endif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dirty="0" smtClean="0">
                <a:solidFill>
                  <a:schemeClr val="tx1"/>
                </a:solidFill>
              </a:rPr>
              <a:t>        {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dirty="0" smtClean="0">
                <a:solidFill>
                  <a:schemeClr val="tx1"/>
                </a:solidFill>
              </a:rPr>
              <a:t>            bb_simple_perror_msg(fullname);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dirty="0" smtClean="0">
                <a:solidFill>
                  <a:schemeClr val="tx1"/>
                </a:solidFill>
              </a:rPr>
              <a:t>            exit_code = EXIT_FAILURE;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dirty="0" smtClean="0">
                <a:solidFill>
                  <a:schemeClr val="tx1"/>
                </a:solidFill>
              </a:rPr>
              <a:t>            return 0;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dirty="0" smtClean="0">
                <a:solidFill>
                  <a:schemeClr val="tx1"/>
                </a:solidFill>
              </a:rPr>
              <a:t>        }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dirty="0" smtClean="0">
                <a:solidFill>
                  <a:schemeClr val="tx1"/>
                </a:solidFill>
              </a:rPr>
              <a:t>    }</a:t>
            </a:r>
          </a:p>
          <a:p>
            <a:pPr marL="228600" indent="-228600">
              <a:buFont typeface="+mj-lt"/>
              <a:buAutoNum type="arabicPeriod" startAt="44"/>
            </a:pPr>
            <a:r>
              <a:rPr lang="en-US" altLang="ko-KR" sz="1200" dirty="0">
                <a:solidFill>
                  <a:schemeClr val="tx1"/>
                </a:solidFill>
              </a:rPr>
              <a:t> </a:t>
            </a:r>
            <a:r>
              <a:rPr lang="en-US" altLang="ko-KR" sz="1200" dirty="0" smtClean="0">
                <a:solidFill>
                  <a:schemeClr val="tx1"/>
                </a:solidFill>
              </a:rPr>
              <a:t>   cur </a:t>
            </a:r>
            <a:r>
              <a:rPr lang="en-US" altLang="ko-KR" sz="1200" dirty="0">
                <a:solidFill>
                  <a:schemeClr val="tx1"/>
                </a:solidFill>
              </a:rPr>
              <a:t>= </a:t>
            </a:r>
            <a:r>
              <a:rPr lang="en-US" altLang="ko-KR" sz="1200" dirty="0" err="1">
                <a:solidFill>
                  <a:schemeClr val="tx1"/>
                </a:solidFill>
              </a:rPr>
              <a:t>xmalloc</a:t>
            </a:r>
            <a:r>
              <a:rPr lang="en-US" altLang="ko-KR" sz="1200" dirty="0">
                <a:solidFill>
                  <a:schemeClr val="tx1"/>
                </a:solidFill>
              </a:rPr>
              <a:t>(</a:t>
            </a:r>
            <a:r>
              <a:rPr lang="en-US" altLang="ko-KR" sz="1200" dirty="0" err="1">
                <a:solidFill>
                  <a:schemeClr val="tx1"/>
                </a:solidFill>
              </a:rPr>
              <a:t>sizeof</a:t>
            </a:r>
            <a:r>
              <a:rPr lang="en-US" altLang="ko-KR" sz="1200" dirty="0">
                <a:solidFill>
                  <a:schemeClr val="tx1"/>
                </a:solidFill>
              </a:rPr>
              <a:t>(*cur));</a:t>
            </a:r>
          </a:p>
          <a:p>
            <a:pPr marL="228600" indent="-228600">
              <a:buFont typeface="+mj-lt"/>
              <a:buAutoNum type="arabicPeriod" startAt="44"/>
            </a:pPr>
            <a:r>
              <a:rPr lang="en-US" altLang="ko-KR" sz="1200" dirty="0">
                <a:solidFill>
                  <a:schemeClr val="tx1"/>
                </a:solidFill>
              </a:rPr>
              <a:t>    cur-&gt;</a:t>
            </a:r>
            <a:r>
              <a:rPr lang="en-US" altLang="ko-KR" sz="1200" dirty="0" err="1">
                <a:solidFill>
                  <a:schemeClr val="tx1"/>
                </a:solidFill>
              </a:rPr>
              <a:t>fullname</a:t>
            </a:r>
            <a:r>
              <a:rPr lang="en-US" altLang="ko-KR" sz="1200" dirty="0">
                <a:solidFill>
                  <a:schemeClr val="tx1"/>
                </a:solidFill>
              </a:rPr>
              <a:t> = </a:t>
            </a:r>
            <a:r>
              <a:rPr lang="en-US" altLang="ko-KR" sz="1200" dirty="0" err="1">
                <a:solidFill>
                  <a:schemeClr val="tx1"/>
                </a:solidFill>
              </a:rPr>
              <a:t>fullname</a:t>
            </a:r>
            <a:r>
              <a:rPr lang="en-US" altLang="ko-KR" sz="1200" dirty="0">
                <a:solidFill>
                  <a:schemeClr val="tx1"/>
                </a:solidFill>
              </a:rPr>
              <a:t>;</a:t>
            </a:r>
          </a:p>
          <a:p>
            <a:pPr marL="228600" indent="-228600">
              <a:buFont typeface="+mj-lt"/>
              <a:buAutoNum type="arabicPeriod" startAt="44"/>
            </a:pPr>
            <a:r>
              <a:rPr lang="en-US" altLang="ko-KR" sz="1200" dirty="0">
                <a:solidFill>
                  <a:schemeClr val="tx1"/>
                </a:solidFill>
              </a:rPr>
              <a:t>    cur-&gt;name = name;</a:t>
            </a:r>
          </a:p>
          <a:p>
            <a:pPr marL="228600" indent="-228600">
              <a:buFont typeface="+mj-lt"/>
              <a:buAutoNum type="arabicPeriod" startAt="44"/>
            </a:pPr>
            <a:r>
              <a:rPr lang="en-US" altLang="ko-KR" sz="1200" dirty="0">
                <a:solidFill>
                  <a:schemeClr val="tx1"/>
                </a:solidFill>
              </a:rPr>
              <a:t>    cur-&gt;</a:t>
            </a:r>
            <a:r>
              <a:rPr lang="en-US" altLang="ko-KR" sz="1200" dirty="0" err="1">
                <a:solidFill>
                  <a:schemeClr val="tx1"/>
                </a:solidFill>
              </a:rPr>
              <a:t>dstat</a:t>
            </a:r>
            <a:r>
              <a:rPr lang="en-US" altLang="ko-KR" sz="1200" dirty="0">
                <a:solidFill>
                  <a:schemeClr val="tx1"/>
                </a:solidFill>
              </a:rPr>
              <a:t> = </a:t>
            </a:r>
            <a:r>
              <a:rPr lang="en-US" altLang="ko-KR" sz="1200" dirty="0" err="1">
                <a:solidFill>
                  <a:schemeClr val="tx1"/>
                </a:solidFill>
              </a:rPr>
              <a:t>dstat</a:t>
            </a:r>
            <a:r>
              <a:rPr lang="en-US" altLang="ko-KR" sz="1200" dirty="0">
                <a:solidFill>
                  <a:schemeClr val="tx1"/>
                </a:solidFill>
              </a:rPr>
              <a:t>;</a:t>
            </a:r>
          </a:p>
          <a:p>
            <a:pPr marL="228600" indent="-228600">
              <a:buFont typeface="+mj-lt"/>
              <a:buAutoNum type="arabicPeriod" startAt="44"/>
            </a:pPr>
            <a:r>
              <a:rPr lang="en-US" altLang="ko-KR" sz="1200" dirty="0">
                <a:solidFill>
                  <a:schemeClr val="tx1"/>
                </a:solidFill>
              </a:rPr>
              <a:t>    IF_SELINUX(cur-&gt;</a:t>
            </a:r>
            <a:r>
              <a:rPr lang="en-US" altLang="ko-KR" sz="1200" dirty="0" err="1">
                <a:solidFill>
                  <a:schemeClr val="tx1"/>
                </a:solidFill>
              </a:rPr>
              <a:t>sid</a:t>
            </a:r>
            <a:r>
              <a:rPr lang="en-US" altLang="ko-KR" sz="1200" dirty="0">
                <a:solidFill>
                  <a:schemeClr val="tx1"/>
                </a:solidFill>
              </a:rPr>
              <a:t> = </a:t>
            </a:r>
            <a:r>
              <a:rPr lang="en-US" altLang="ko-KR" sz="1200" dirty="0" err="1">
                <a:solidFill>
                  <a:schemeClr val="tx1"/>
                </a:solidFill>
              </a:rPr>
              <a:t>sid</a:t>
            </a:r>
            <a:r>
              <a:rPr lang="en-US" altLang="ko-KR" sz="1200" dirty="0">
                <a:solidFill>
                  <a:schemeClr val="tx1"/>
                </a:solidFill>
              </a:rPr>
              <a:t>;)</a:t>
            </a:r>
          </a:p>
          <a:p>
            <a:pPr marL="228600" indent="-228600">
              <a:buFont typeface="+mj-lt"/>
              <a:buAutoNum type="arabicPeriod" startAt="44"/>
            </a:pPr>
            <a:r>
              <a:rPr lang="en-US" altLang="ko-KR" sz="1200" b="1" dirty="0">
                <a:solidFill>
                  <a:schemeClr val="tx1"/>
                </a:solidFill>
              </a:rPr>
              <a:t>#</a:t>
            </a:r>
            <a:r>
              <a:rPr lang="en-US" altLang="ko-KR" sz="1200" b="1" dirty="0" err="1">
                <a:solidFill>
                  <a:schemeClr val="tx1"/>
                </a:solidFill>
              </a:rPr>
              <a:t>ifdef</a:t>
            </a:r>
            <a:r>
              <a:rPr lang="en-US" altLang="ko-KR" sz="1200" b="1" dirty="0">
                <a:solidFill>
                  <a:schemeClr val="tx1"/>
                </a:solidFill>
              </a:rPr>
              <a:t> ASSERTION</a:t>
            </a:r>
          </a:p>
          <a:p>
            <a:pPr marL="228600" indent="-228600">
              <a:buFont typeface="+mj-lt"/>
              <a:buAutoNum type="arabicPeriod" startAt="44"/>
            </a:pPr>
            <a:r>
              <a:rPr lang="en-US" altLang="ko-KR" sz="1200" b="1" dirty="0">
                <a:solidFill>
                  <a:schemeClr val="tx1"/>
                </a:solidFill>
              </a:rPr>
              <a:t>assert(</a:t>
            </a:r>
            <a:r>
              <a:rPr lang="en-US" altLang="ko-KR" sz="1200" b="1" dirty="0" err="1">
                <a:solidFill>
                  <a:schemeClr val="tx1"/>
                </a:solidFill>
              </a:rPr>
              <a:t>strcmp</a:t>
            </a:r>
            <a:r>
              <a:rPr lang="en-US" altLang="ko-KR" sz="1200" b="1" dirty="0">
                <a:solidFill>
                  <a:schemeClr val="tx1"/>
                </a:solidFill>
              </a:rPr>
              <a:t>(</a:t>
            </a:r>
            <a:r>
              <a:rPr lang="en-US" altLang="ko-KR" sz="1200" b="1" dirty="0" err="1">
                <a:solidFill>
                  <a:schemeClr val="tx1"/>
                </a:solidFill>
              </a:rPr>
              <a:t>fullname</a:t>
            </a:r>
            <a:r>
              <a:rPr lang="en-US" altLang="ko-KR" sz="1200" b="1" dirty="0">
                <a:solidFill>
                  <a:schemeClr val="tx1"/>
                </a:solidFill>
              </a:rPr>
              <a:t>, cur-&gt;</a:t>
            </a:r>
            <a:r>
              <a:rPr lang="en-US" altLang="ko-KR" sz="1200" b="1" dirty="0" err="1">
                <a:solidFill>
                  <a:schemeClr val="tx1"/>
                </a:solidFill>
              </a:rPr>
              <a:t>fullname</a:t>
            </a:r>
            <a:r>
              <a:rPr lang="en-US" altLang="ko-KR" sz="1200" b="1" dirty="0">
                <a:solidFill>
                  <a:schemeClr val="tx1"/>
                </a:solidFill>
              </a:rPr>
              <a:t>)==0);</a:t>
            </a:r>
          </a:p>
          <a:p>
            <a:pPr marL="228600" indent="-228600">
              <a:buFont typeface="+mj-lt"/>
              <a:buAutoNum type="arabicPeriod" startAt="44"/>
            </a:pPr>
            <a:r>
              <a:rPr lang="en-US" altLang="ko-KR" sz="1200" b="1" dirty="0">
                <a:solidFill>
                  <a:schemeClr val="tx1"/>
                </a:solidFill>
              </a:rPr>
              <a:t>assert(</a:t>
            </a:r>
            <a:r>
              <a:rPr lang="en-US" altLang="ko-KR" sz="1200" b="1" dirty="0" err="1">
                <a:solidFill>
                  <a:schemeClr val="tx1"/>
                </a:solidFill>
              </a:rPr>
              <a:t>strcmp</a:t>
            </a:r>
            <a:r>
              <a:rPr lang="en-US" altLang="ko-KR" sz="1200" b="1" dirty="0">
                <a:solidFill>
                  <a:schemeClr val="tx1"/>
                </a:solidFill>
              </a:rPr>
              <a:t>(name, cur-&gt;name)==0);</a:t>
            </a:r>
          </a:p>
          <a:p>
            <a:pPr marL="228600" indent="-228600">
              <a:buFont typeface="+mj-lt"/>
              <a:buAutoNum type="arabicPeriod" startAt="44"/>
            </a:pPr>
            <a:r>
              <a:rPr lang="en-US" altLang="ko-KR" sz="1200" b="1" dirty="0">
                <a:solidFill>
                  <a:schemeClr val="tx1"/>
                </a:solidFill>
              </a:rPr>
              <a:t>#</a:t>
            </a:r>
            <a:r>
              <a:rPr lang="en-US" altLang="ko-KR" sz="1200" b="1" dirty="0" err="1">
                <a:solidFill>
                  <a:schemeClr val="tx1"/>
                </a:solidFill>
              </a:rPr>
              <a:t>endif</a:t>
            </a:r>
            <a:endParaRPr lang="en-US" altLang="ko-KR" sz="1200" b="1" dirty="0">
              <a:solidFill>
                <a:schemeClr val="tx1"/>
              </a:solidFill>
            </a:endParaRPr>
          </a:p>
          <a:p>
            <a:pPr marL="228600" indent="-228600">
              <a:buFont typeface="+mj-lt"/>
              <a:buAutoNum type="arabicPeriod" startAt="44"/>
            </a:pPr>
            <a:r>
              <a:rPr lang="en-US" altLang="ko-KR" sz="1200" dirty="0">
                <a:solidFill>
                  <a:schemeClr val="tx1"/>
                </a:solidFill>
              </a:rPr>
              <a:t>    return cur;</a:t>
            </a:r>
          </a:p>
          <a:p>
            <a:pPr marL="228600" indent="-228600">
              <a:buFont typeface="+mj-lt"/>
              <a:buAutoNum type="arabicPeriod" startAt="44"/>
            </a:pPr>
            <a:r>
              <a:rPr lang="en-US" altLang="ko-KR" sz="1200" dirty="0">
                <a:solidFill>
                  <a:schemeClr val="tx1"/>
                </a:solidFill>
              </a:rPr>
              <a:t>}</a:t>
            </a:r>
            <a:endParaRPr lang="en-US" sz="12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9129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Symbolic Environment </a:t>
            </a:r>
            <a:r>
              <a:rPr lang="en-US" dirty="0"/>
              <a:t>S</a:t>
            </a:r>
            <a:r>
              <a:rPr lang="en-US" dirty="0" smtClean="0"/>
              <a:t>etting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457200" y="1066800"/>
            <a:ext cx="8305800" cy="5181600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lang="en-US" altLang="ko-KR" dirty="0" smtClean="0"/>
              <a:t>Symbolic variables:</a:t>
            </a:r>
            <a:endParaRPr lang="en-US" altLang="ko-KR" dirty="0"/>
          </a:p>
          <a:p>
            <a:pPr lvl="1"/>
            <a:r>
              <a:rPr lang="en-US" dirty="0" smtClean="0"/>
              <a:t>Command line options</a:t>
            </a:r>
          </a:p>
          <a:p>
            <a:pPr lvl="1"/>
            <a:r>
              <a:rPr lang="en-US" dirty="0" smtClean="0"/>
              <a:t>Target file status   </a:t>
            </a:r>
          </a:p>
          <a:p>
            <a:pPr marL="1062990" lvl="2" indent="-514350">
              <a:buFont typeface="Wingdings" pitchFamily="2" charset="2"/>
              <a:buChar char="Ø"/>
            </a:pPr>
            <a:r>
              <a:rPr lang="en-US" dirty="0" smtClean="0"/>
              <a:t>we partially simulate status of a file 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stat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dstat</a:t>
            </a:r>
            <a:r>
              <a:rPr lang="en-US" dirty="0" smtClean="0"/>
              <a:t>) in a file system by a symbolic value</a:t>
            </a:r>
            <a:endParaRPr lang="en-US" dirty="0" smtClean="0">
              <a:latin typeface="Courier" pitchFamily="49" charset="0"/>
            </a:endParaRPr>
          </a:p>
          <a:p>
            <a:endParaRPr lang="en-US" dirty="0" smtClean="0"/>
          </a:p>
          <a:p>
            <a:r>
              <a:rPr lang="en-US" dirty="0" smtClean="0"/>
              <a:t>Test </a:t>
            </a:r>
            <a:r>
              <a:rPr lang="en-US" dirty="0"/>
              <a:t>stubs</a:t>
            </a:r>
            <a:r>
              <a:rPr lang="en-US" dirty="0" smtClean="0"/>
              <a:t>: </a:t>
            </a:r>
          </a:p>
          <a:p>
            <a:pPr lvl="1"/>
            <a:r>
              <a:rPr lang="en-US" altLang="ko-KR" dirty="0" smtClean="0"/>
              <a:t>stat</a:t>
            </a:r>
            <a:r>
              <a:rPr lang="en-US" altLang="ko-KR" dirty="0"/>
              <a:t>() and </a:t>
            </a:r>
            <a:r>
              <a:rPr lang="en-US" altLang="ko-KR" dirty="0" err="1"/>
              <a:t>lstat</a:t>
            </a:r>
            <a:r>
              <a:rPr lang="en-US" altLang="ko-KR" dirty="0"/>
              <a:t>() </a:t>
            </a:r>
            <a:r>
              <a:rPr lang="en-US" altLang="ko-KR" dirty="0" smtClean="0"/>
              <a:t>are replaced by unit-stat</a:t>
            </a:r>
            <a:r>
              <a:rPr lang="en-US" altLang="ko-KR" dirty="0"/>
              <a:t>() and unit-</a:t>
            </a:r>
            <a:r>
              <a:rPr lang="en-US" altLang="ko-KR" dirty="0" err="1"/>
              <a:t>lstat</a:t>
            </a:r>
            <a:r>
              <a:rPr lang="en-US" altLang="ko-KR" dirty="0" smtClean="0"/>
              <a:t>() for generating symbolic file status</a:t>
            </a:r>
            <a:endParaRPr lang="en-US" dirty="0" smtClean="0"/>
          </a:p>
          <a:p>
            <a:pPr lvl="2"/>
            <a:r>
              <a:rPr lang="en-US" altLang="ko-KR" dirty="0" smtClean="0">
                <a:latin typeface="Courier New" pitchFamily="49" charset="0"/>
                <a:cs typeface="Courier New" pitchFamily="49" charset="0"/>
              </a:rPr>
              <a:t>stat(</a:t>
            </a:r>
            <a:r>
              <a:rPr lang="en-US" altLang="ko-KR" dirty="0" err="1" smtClean="0">
                <a:latin typeface="Courier New" pitchFamily="49" charset="0"/>
                <a:cs typeface="Courier New" pitchFamily="49" charset="0"/>
              </a:rPr>
              <a:t>const</a:t>
            </a:r>
            <a:r>
              <a:rPr lang="en-US" altLang="ko-KR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ko-KR" dirty="0">
                <a:latin typeface="Courier New" pitchFamily="49" charset="0"/>
                <a:cs typeface="Courier New" pitchFamily="49" charset="0"/>
              </a:rPr>
              <a:t>char *path, struct stat *</a:t>
            </a:r>
            <a:r>
              <a:rPr lang="en-US" altLang="ko-KR" dirty="0" err="1" smtClean="0">
                <a:latin typeface="Courier New" pitchFamily="49" charset="0"/>
                <a:cs typeface="Courier New" pitchFamily="49" charset="0"/>
              </a:rPr>
              <a:t>buf</a:t>
            </a:r>
            <a:r>
              <a:rPr lang="en-US" altLang="ko-KR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lvl="2"/>
            <a:r>
              <a:rPr lang="en-US" altLang="ko-KR" dirty="0" err="1" smtClean="0">
                <a:latin typeface="Courier New" pitchFamily="49" charset="0"/>
                <a:cs typeface="Courier New" pitchFamily="49" charset="0"/>
              </a:rPr>
              <a:t>lstat</a:t>
            </a:r>
            <a:r>
              <a:rPr lang="en-US" altLang="ko-KR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altLang="ko-KR" dirty="0" err="1" smtClean="0">
                <a:latin typeface="Courier New" pitchFamily="49" charset="0"/>
                <a:cs typeface="Courier New" pitchFamily="49" charset="0"/>
              </a:rPr>
              <a:t>const</a:t>
            </a:r>
            <a:r>
              <a:rPr lang="en-US" altLang="ko-KR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ko-KR" dirty="0">
                <a:latin typeface="Courier New" pitchFamily="49" charset="0"/>
                <a:cs typeface="Courier New" pitchFamily="49" charset="0"/>
              </a:rPr>
              <a:t>char *path, struct stat *buf) 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8382000" y="6477000"/>
            <a:ext cx="457200" cy="292608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1522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ko-KR" dirty="0" smtClean="0"/>
              <a:t>Symbolic Variables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0" y="838200"/>
            <a:ext cx="8915400" cy="54102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274320" lvl="1" algn="just">
              <a:spcBef>
                <a:spcPts val="600"/>
              </a:spcBef>
              <a:buClr>
                <a:schemeClr val="accent1"/>
              </a:buClr>
            </a:pPr>
            <a:r>
              <a:rPr lang="en-US" dirty="0" smtClean="0"/>
              <a:t>Symbolic options </a:t>
            </a:r>
            <a:endParaRPr lang="en-US" dirty="0"/>
          </a:p>
          <a:p>
            <a:pPr lvl="1" algn="just"/>
            <a:r>
              <a:rPr lang="en-US" dirty="0" smtClean="0"/>
              <a:t>Replacing </a:t>
            </a:r>
            <a:r>
              <a:rPr lang="en-US" altLang="en-US" dirty="0">
                <a:latin typeface="Courier New" pitchFamily="49" charset="0"/>
                <a:cs typeface="Courier New" pitchFamily="49" charset="0"/>
              </a:rPr>
              <a:t>unsigned int </a:t>
            </a:r>
            <a:r>
              <a:rPr lang="en-US" altLang="en-US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opt</a:t>
            </a:r>
            <a:r>
              <a:rPr lang="en-US" alt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en-US" dirty="0" smtClean="0"/>
              <a:t>with a symbolic value</a:t>
            </a:r>
            <a:r>
              <a:rPr lang="en-US" altLang="en-US" dirty="0" smtClean="0">
                <a:latin typeface="Courier" pitchFamily="49" charset="0"/>
              </a:rPr>
              <a:t>. </a:t>
            </a:r>
          </a:p>
          <a:p>
            <a:pPr marL="1062990" lvl="2" indent="-514350" algn="just">
              <a:buFont typeface="Wingdings" pitchFamily="2" charset="2"/>
              <a:buChar char="Ø"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opt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= getopt32(argv, ……); </a:t>
            </a:r>
          </a:p>
          <a:p>
            <a:pPr marL="1062990" lvl="2" indent="-514350" algn="just">
              <a:buFont typeface="Wingdings" pitchFamily="2" charset="2"/>
              <a:buChar char="Ø"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unsigned char </a:t>
            </a:r>
            <a:r>
              <a:rPr lang="en-US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opt_mask[22]</a:t>
            </a:r>
            <a:r>
              <a:rPr lang="en-US" dirty="0" smtClean="0">
                <a:latin typeface="Courier" pitchFamily="49" charset="0"/>
              </a:rPr>
              <a:t> </a:t>
            </a:r>
            <a:r>
              <a:rPr lang="en-US" altLang="ko-KR" dirty="0" smtClean="0"/>
              <a:t>is defined to replace </a:t>
            </a:r>
            <a:r>
              <a:rPr lang="en-US" altLang="ko-KR" dirty="0" smtClean="0">
                <a:latin typeface="Courier New" pitchFamily="49" charset="0"/>
                <a:cs typeface="Courier New" pitchFamily="49" charset="0"/>
              </a:rPr>
              <a:t>opt</a:t>
            </a:r>
          </a:p>
          <a:p>
            <a:pPr marL="1337310" lvl="3" indent="-514350" algn="just">
              <a:buFont typeface="Wingdings" pitchFamily="2" charset="2"/>
              <a:buChar char="Ø"/>
            </a:pPr>
            <a:r>
              <a:rPr lang="en-US" altLang="ko-KR" dirty="0" smtClean="0"/>
              <a:t>each element in </a:t>
            </a:r>
            <a:r>
              <a:rPr lang="en-US" dirty="0" err="1" smtClean="0">
                <a:latin typeface="Courier" pitchFamily="49" charset="0"/>
              </a:rPr>
              <a:t>opt_mask</a:t>
            </a:r>
            <a:r>
              <a:rPr lang="en-US" dirty="0" smtClean="0">
                <a:latin typeface="Courier" pitchFamily="49" charset="0"/>
              </a:rPr>
              <a:t>[] </a:t>
            </a:r>
            <a:r>
              <a:rPr lang="en-US" altLang="ko-KR" dirty="0" smtClean="0"/>
              <a:t>specifies a symbolic value for each bit of </a:t>
            </a:r>
            <a:r>
              <a:rPr lang="en-US" altLang="ko-KR" dirty="0" smtClean="0">
                <a:latin typeface="Courier" pitchFamily="49" charset="0"/>
              </a:rPr>
              <a:t>opt</a:t>
            </a:r>
            <a:endParaRPr lang="en-US" altLang="ko-KR" dirty="0" smtClean="0"/>
          </a:p>
          <a:p>
            <a:pPr marL="274320" lvl="1" algn="just">
              <a:spcBef>
                <a:spcPts val="600"/>
              </a:spcBef>
              <a:buClr>
                <a:schemeClr val="accent1"/>
              </a:buClr>
            </a:pPr>
            <a:r>
              <a:rPr lang="en-US" dirty="0" smtClean="0"/>
              <a:t>Symbolic file status</a:t>
            </a:r>
            <a:endParaRPr lang="en-US" dirty="0" smtClean="0">
              <a:latin typeface="Courier" pitchFamily="49" charset="0"/>
            </a:endParaRPr>
          </a:p>
          <a:p>
            <a:pPr lvl="1" algn="just"/>
            <a:r>
              <a:rPr lang="en-US" altLang="en-US" dirty="0" smtClean="0"/>
              <a:t>Replacing </a:t>
            </a:r>
            <a:r>
              <a:rPr lang="en-US" altLang="en-US" dirty="0" err="1" smtClean="0">
                <a:latin typeface="Courier New" pitchFamily="49" charset="0"/>
                <a:cs typeface="Courier New" pitchFamily="49" charset="0"/>
              </a:rPr>
              <a:t>mode_t</a:t>
            </a:r>
            <a:r>
              <a:rPr lang="en-US" alt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en-US" dirty="0" err="1" smtClean="0">
                <a:latin typeface="Courier New" pitchFamily="49" charset="0"/>
                <a:cs typeface="Courier New" pitchFamily="49" charset="0"/>
              </a:rPr>
              <a:t>dstat.</a:t>
            </a:r>
            <a:r>
              <a:rPr lang="en-US" altLang="en-US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st_mode</a:t>
            </a:r>
            <a:r>
              <a:rPr lang="en-US" alt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en-US" dirty="0" smtClean="0"/>
              <a:t>with a symbolic value </a:t>
            </a:r>
            <a:endParaRPr lang="en-US" altLang="en-US" dirty="0"/>
          </a:p>
          <a:p>
            <a:pPr lvl="2" algn="just"/>
            <a:r>
              <a:rPr lang="en-US" altLang="ko-KR" dirty="0" err="1" smtClean="0">
                <a:latin typeface="Courier New" pitchFamily="49" charset="0"/>
                <a:cs typeface="Courier New" pitchFamily="49" charset="0"/>
              </a:rPr>
              <a:t>st_mode</a:t>
            </a:r>
            <a:r>
              <a:rPr lang="en-US" altLang="ko-KR" dirty="0" smtClean="0"/>
              <a:t> stores information on a file type, file permission, etc. in each bit.</a:t>
            </a:r>
          </a:p>
          <a:p>
            <a:pPr lvl="3" algn="just"/>
            <a:r>
              <a:rPr lang="en-US" altLang="ko-KR" dirty="0" err="1" smtClean="0">
                <a:latin typeface="Courier New" pitchFamily="49" charset="0"/>
                <a:cs typeface="Courier New" pitchFamily="49" charset="0"/>
              </a:rPr>
              <a:t>sizeof</a:t>
            </a:r>
            <a:r>
              <a:rPr lang="en-US" altLang="ko-KR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altLang="ko-KR" dirty="0" err="1" smtClean="0">
                <a:latin typeface="Courier New" pitchFamily="49" charset="0"/>
                <a:cs typeface="Courier New" pitchFamily="49" charset="0"/>
              </a:rPr>
              <a:t>st_mode</a:t>
            </a:r>
            <a:r>
              <a:rPr lang="en-US" altLang="ko-KR" dirty="0" smtClean="0">
                <a:latin typeface="Courier New" pitchFamily="49" charset="0"/>
                <a:cs typeface="Courier New" pitchFamily="49" charset="0"/>
              </a:rPr>
              <a:t>)=</a:t>
            </a:r>
            <a:r>
              <a:rPr lang="en-US" altLang="ko-KR" dirty="0" err="1">
                <a:latin typeface="Courier New" pitchFamily="49" charset="0"/>
                <a:cs typeface="Courier New" pitchFamily="49" charset="0"/>
              </a:rPr>
              <a:t>sizeof</a:t>
            </a:r>
            <a:r>
              <a:rPr lang="en-US" altLang="ko-KR" dirty="0">
                <a:latin typeface="Courier New" pitchFamily="49" charset="0"/>
                <a:cs typeface="Courier New" pitchFamily="49" charset="0"/>
              </a:rPr>
              <a:t>(unsigned </a:t>
            </a:r>
            <a:r>
              <a:rPr lang="en-US" altLang="ko-KR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altLang="ko-KR" dirty="0" smtClean="0">
                <a:latin typeface="Courier New" pitchFamily="49" charset="0"/>
                <a:cs typeface="Courier New" pitchFamily="49" charset="0"/>
              </a:rPr>
              <a:t>)</a:t>
            </a:r>
            <a:endParaRPr lang="en-US" altLang="ko-KR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6849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ko-KR" dirty="0" smtClean="0"/>
              <a:t>Stub Function – unit-stat(), unit-</a:t>
            </a:r>
            <a:r>
              <a:rPr lang="en-US" altLang="ko-KR" dirty="0" err="1" smtClean="0"/>
              <a:t>lstat</a:t>
            </a:r>
            <a:r>
              <a:rPr lang="en-US" altLang="ko-KR" dirty="0" smtClean="0"/>
              <a:t>()</a:t>
            </a:r>
            <a:endParaRPr lang="ko-KR" altLang="en-US" dirty="0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B7447-9FCF-4F26-89C2-84A78DC61FF0}" type="datetime1">
              <a:rPr lang="en-US" smtClean="0"/>
              <a:pPr/>
              <a:t>11/28/2017</a:t>
            </a:fld>
            <a:endParaRPr 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18</a:t>
            </a:fld>
            <a:endParaRPr lang="en-US" dirty="0"/>
          </a:p>
        </p:txBody>
      </p:sp>
      <p:sp>
        <p:nvSpPr>
          <p:cNvPr id="6" name="원통 5"/>
          <p:cNvSpPr/>
          <p:nvPr/>
        </p:nvSpPr>
        <p:spPr>
          <a:xfrm>
            <a:off x="1295400" y="1219200"/>
            <a:ext cx="1524000" cy="1828800"/>
          </a:xfrm>
          <a:prstGeom prst="can">
            <a:avLst/>
          </a:prstGeom>
          <a:solidFill>
            <a:schemeClr val="bg1"/>
          </a:solidFill>
          <a:ln>
            <a:solidFill>
              <a:schemeClr val="accent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ko-KR" dirty="0" smtClean="0">
                <a:solidFill>
                  <a:schemeClr val="tx1"/>
                </a:solidFill>
              </a:rPr>
              <a:t>File System</a:t>
            </a:r>
          </a:p>
          <a:p>
            <a:pPr algn="ctr"/>
            <a:endParaRPr lang="en-US" altLang="ko-KR" dirty="0">
              <a:solidFill>
                <a:schemeClr val="tx1"/>
              </a:solidFill>
            </a:endParaRPr>
          </a:p>
          <a:p>
            <a:pPr algn="ctr"/>
            <a:endParaRPr lang="en-US" altLang="ko-KR" dirty="0" smtClean="0">
              <a:solidFill>
                <a:schemeClr val="tx1"/>
              </a:solidFill>
            </a:endParaRPr>
          </a:p>
          <a:p>
            <a:pPr algn="ctr"/>
            <a:endParaRPr lang="en-US" altLang="ko-KR" dirty="0">
              <a:solidFill>
                <a:schemeClr val="tx1"/>
              </a:solidFill>
            </a:endParaRPr>
          </a:p>
          <a:p>
            <a:pPr algn="ctr"/>
            <a:endParaRPr lang="ko-KR" altLang="en-US" dirty="0" smtClean="0">
              <a:solidFill>
                <a:schemeClr val="tx1"/>
              </a:solidFill>
            </a:endParaRPr>
          </a:p>
        </p:txBody>
      </p:sp>
      <p:sp>
        <p:nvSpPr>
          <p:cNvPr id="7" name="타원 6"/>
          <p:cNvSpPr/>
          <p:nvPr/>
        </p:nvSpPr>
        <p:spPr>
          <a:xfrm>
            <a:off x="3505200" y="1295400"/>
            <a:ext cx="914400" cy="685800"/>
          </a:xfrm>
          <a:prstGeom prst="ellipse">
            <a:avLst/>
          </a:prstGeom>
          <a:solidFill>
            <a:schemeClr val="bg1"/>
          </a:solidFill>
          <a:ln>
            <a:solidFill>
              <a:schemeClr val="accent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ko-KR" dirty="0">
                <a:solidFill>
                  <a:schemeClr val="tx1"/>
                </a:solidFill>
              </a:rPr>
              <a:t>s</a:t>
            </a:r>
            <a:r>
              <a:rPr lang="en-US" altLang="ko-KR" dirty="0" smtClean="0">
                <a:solidFill>
                  <a:schemeClr val="tx1"/>
                </a:solidFill>
              </a:rPr>
              <a:t>tat()</a:t>
            </a:r>
            <a:endParaRPr lang="ko-KR" altLang="en-US" dirty="0" smtClean="0">
              <a:solidFill>
                <a:schemeClr val="tx1"/>
              </a:solidFill>
            </a:endParaRPr>
          </a:p>
        </p:txBody>
      </p:sp>
      <p:sp>
        <p:nvSpPr>
          <p:cNvPr id="11" name="오른쪽 화살표 10"/>
          <p:cNvSpPr/>
          <p:nvPr/>
        </p:nvSpPr>
        <p:spPr>
          <a:xfrm rot="20325050">
            <a:off x="2514600" y="1680000"/>
            <a:ext cx="990600" cy="381000"/>
          </a:xfrm>
          <a:prstGeom prst="rightArrow">
            <a:avLst/>
          </a:prstGeom>
          <a:solidFill>
            <a:schemeClr val="bg1"/>
          </a:solidFill>
          <a:ln>
            <a:solidFill>
              <a:schemeClr val="accent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 smtClean="0">
              <a:solidFill>
                <a:schemeClr val="tx1"/>
              </a:solidFill>
            </a:endParaRPr>
          </a:p>
        </p:txBody>
      </p:sp>
      <p:sp>
        <p:nvSpPr>
          <p:cNvPr id="12" name="오른쪽 화살표 11"/>
          <p:cNvSpPr/>
          <p:nvPr/>
        </p:nvSpPr>
        <p:spPr>
          <a:xfrm>
            <a:off x="4495800" y="1447800"/>
            <a:ext cx="609600" cy="381000"/>
          </a:xfrm>
          <a:prstGeom prst="rightArrow">
            <a:avLst/>
          </a:prstGeom>
          <a:solidFill>
            <a:schemeClr val="bg1"/>
          </a:solidFill>
          <a:ln>
            <a:solidFill>
              <a:schemeClr val="accent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 smtClean="0">
              <a:solidFill>
                <a:schemeClr val="tx1"/>
              </a:solidFill>
            </a:endParaRPr>
          </a:p>
        </p:txBody>
      </p:sp>
      <p:sp>
        <p:nvSpPr>
          <p:cNvPr id="13" name="직사각형 12"/>
          <p:cNvSpPr/>
          <p:nvPr/>
        </p:nvSpPr>
        <p:spPr>
          <a:xfrm>
            <a:off x="5181600" y="1295400"/>
            <a:ext cx="1752600" cy="762000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altLang="ko-KR" sz="1600" dirty="0" err="1" smtClean="0">
                <a:solidFill>
                  <a:schemeClr val="tx1"/>
                </a:solidFill>
              </a:rPr>
              <a:t>Struct</a:t>
            </a:r>
            <a:r>
              <a:rPr lang="en-US" altLang="ko-KR" sz="1600" dirty="0" smtClean="0">
                <a:solidFill>
                  <a:schemeClr val="tx1"/>
                </a:solidFill>
              </a:rPr>
              <a:t> stat {…</a:t>
            </a:r>
          </a:p>
          <a:p>
            <a:r>
              <a:rPr lang="en-US" altLang="ko-KR" sz="1600" dirty="0" smtClean="0">
                <a:solidFill>
                  <a:schemeClr val="tx1"/>
                </a:solidFill>
              </a:rPr>
              <a:t>  </a:t>
            </a:r>
            <a:r>
              <a:rPr lang="en-US" altLang="ko-KR" sz="1600" dirty="0" err="1" smtClean="0">
                <a:solidFill>
                  <a:schemeClr val="tx1"/>
                </a:solidFill>
              </a:rPr>
              <a:t>mode_t</a:t>
            </a:r>
            <a:r>
              <a:rPr lang="en-US" altLang="ko-KR" sz="1600" dirty="0" smtClean="0">
                <a:solidFill>
                  <a:schemeClr val="tx1"/>
                </a:solidFill>
              </a:rPr>
              <a:t> </a:t>
            </a:r>
            <a:r>
              <a:rPr lang="en-US" altLang="ko-KR" sz="1600" dirty="0" err="1" smtClean="0">
                <a:solidFill>
                  <a:schemeClr val="tx1"/>
                </a:solidFill>
              </a:rPr>
              <a:t>st_mode</a:t>
            </a:r>
            <a:endParaRPr lang="en-US" altLang="ko-KR" sz="1600" dirty="0" smtClean="0">
              <a:solidFill>
                <a:schemeClr val="tx1"/>
              </a:solidFill>
            </a:endParaRPr>
          </a:p>
          <a:p>
            <a:r>
              <a:rPr lang="en-US" altLang="ko-KR" sz="1600" dirty="0" smtClean="0">
                <a:solidFill>
                  <a:schemeClr val="tx1"/>
                </a:solidFill>
              </a:rPr>
              <a:t>…}</a:t>
            </a:r>
            <a:endParaRPr lang="ko-KR" altLang="en-US" sz="1600" dirty="0" smtClean="0">
              <a:solidFill>
                <a:schemeClr val="tx1"/>
              </a:solidFill>
            </a:endParaRPr>
          </a:p>
        </p:txBody>
      </p:sp>
      <p:sp>
        <p:nvSpPr>
          <p:cNvPr id="14" name="직사각형 13"/>
          <p:cNvSpPr/>
          <p:nvPr/>
        </p:nvSpPr>
        <p:spPr>
          <a:xfrm>
            <a:off x="1676400" y="2057400"/>
            <a:ext cx="762000" cy="304800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ko-KR" dirty="0" smtClean="0">
                <a:solidFill>
                  <a:schemeClr val="tx1"/>
                </a:solidFill>
              </a:rPr>
              <a:t>file1</a:t>
            </a:r>
            <a:endParaRPr lang="ko-KR" altLang="en-US" dirty="0" smtClean="0">
              <a:solidFill>
                <a:schemeClr val="tx1"/>
              </a:solidFill>
            </a:endParaRPr>
          </a:p>
        </p:txBody>
      </p:sp>
      <p:sp>
        <p:nvSpPr>
          <p:cNvPr id="15" name="타원 14"/>
          <p:cNvSpPr/>
          <p:nvPr/>
        </p:nvSpPr>
        <p:spPr>
          <a:xfrm>
            <a:off x="3505200" y="2286000"/>
            <a:ext cx="914400" cy="685800"/>
          </a:xfrm>
          <a:prstGeom prst="ellipse">
            <a:avLst/>
          </a:prstGeom>
          <a:solidFill>
            <a:schemeClr val="bg1"/>
          </a:solidFill>
          <a:ln>
            <a:solidFill>
              <a:schemeClr val="accent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ko-KR" dirty="0" err="1" smtClean="0">
                <a:solidFill>
                  <a:schemeClr val="tx1"/>
                </a:solidFill>
              </a:rPr>
              <a:t>lstat</a:t>
            </a:r>
            <a:r>
              <a:rPr lang="en-US" altLang="ko-KR" dirty="0" smtClean="0">
                <a:solidFill>
                  <a:schemeClr val="tx1"/>
                </a:solidFill>
              </a:rPr>
              <a:t>()</a:t>
            </a:r>
            <a:endParaRPr lang="ko-KR" altLang="en-US" dirty="0" smtClean="0">
              <a:solidFill>
                <a:schemeClr val="tx1"/>
              </a:solidFill>
            </a:endParaRPr>
          </a:p>
        </p:txBody>
      </p:sp>
      <p:sp>
        <p:nvSpPr>
          <p:cNvPr id="16" name="오른쪽 화살표 15"/>
          <p:cNvSpPr/>
          <p:nvPr/>
        </p:nvSpPr>
        <p:spPr>
          <a:xfrm>
            <a:off x="4495800" y="2438400"/>
            <a:ext cx="609600" cy="381000"/>
          </a:xfrm>
          <a:prstGeom prst="rightArrow">
            <a:avLst/>
          </a:prstGeom>
          <a:solidFill>
            <a:schemeClr val="bg1"/>
          </a:solidFill>
          <a:ln>
            <a:solidFill>
              <a:schemeClr val="accent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 smtClean="0">
              <a:solidFill>
                <a:schemeClr val="tx1"/>
              </a:solidFill>
            </a:endParaRPr>
          </a:p>
        </p:txBody>
      </p:sp>
      <p:sp>
        <p:nvSpPr>
          <p:cNvPr id="17" name="직사각형 16"/>
          <p:cNvSpPr/>
          <p:nvPr/>
        </p:nvSpPr>
        <p:spPr>
          <a:xfrm>
            <a:off x="5181600" y="2286000"/>
            <a:ext cx="1752600" cy="762000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altLang="ko-KR" sz="1600" dirty="0" err="1" smtClean="0">
                <a:solidFill>
                  <a:schemeClr val="tx1"/>
                </a:solidFill>
              </a:rPr>
              <a:t>Struct</a:t>
            </a:r>
            <a:r>
              <a:rPr lang="en-US" altLang="ko-KR" sz="1600" dirty="0" smtClean="0">
                <a:solidFill>
                  <a:schemeClr val="tx1"/>
                </a:solidFill>
              </a:rPr>
              <a:t> stat {…</a:t>
            </a:r>
          </a:p>
          <a:p>
            <a:r>
              <a:rPr lang="en-US" altLang="ko-KR" sz="1600" dirty="0" smtClean="0">
                <a:solidFill>
                  <a:schemeClr val="tx1"/>
                </a:solidFill>
              </a:rPr>
              <a:t>  </a:t>
            </a:r>
            <a:r>
              <a:rPr lang="en-US" altLang="ko-KR" sz="1600" dirty="0" err="1" smtClean="0">
                <a:solidFill>
                  <a:schemeClr val="tx1"/>
                </a:solidFill>
              </a:rPr>
              <a:t>mode_t</a:t>
            </a:r>
            <a:r>
              <a:rPr lang="en-US" altLang="ko-KR" sz="1600" dirty="0" smtClean="0">
                <a:solidFill>
                  <a:schemeClr val="tx1"/>
                </a:solidFill>
              </a:rPr>
              <a:t> </a:t>
            </a:r>
            <a:r>
              <a:rPr lang="en-US" altLang="ko-KR" sz="1600" dirty="0" err="1" smtClean="0">
                <a:solidFill>
                  <a:schemeClr val="tx1"/>
                </a:solidFill>
              </a:rPr>
              <a:t>st_mode</a:t>
            </a:r>
            <a:endParaRPr lang="en-US" altLang="ko-KR" sz="1600" dirty="0" smtClean="0">
              <a:solidFill>
                <a:schemeClr val="tx1"/>
              </a:solidFill>
            </a:endParaRPr>
          </a:p>
          <a:p>
            <a:r>
              <a:rPr lang="en-US" altLang="ko-KR" sz="1600" dirty="0" smtClean="0">
                <a:solidFill>
                  <a:schemeClr val="tx1"/>
                </a:solidFill>
              </a:rPr>
              <a:t>…}</a:t>
            </a:r>
            <a:endParaRPr lang="ko-KR" altLang="en-US" sz="1600" dirty="0" smtClean="0">
              <a:solidFill>
                <a:schemeClr val="tx1"/>
              </a:solidFill>
            </a:endParaRPr>
          </a:p>
        </p:txBody>
      </p:sp>
      <p:sp>
        <p:nvSpPr>
          <p:cNvPr id="18" name="오른쪽 화살표 17"/>
          <p:cNvSpPr/>
          <p:nvPr/>
        </p:nvSpPr>
        <p:spPr>
          <a:xfrm rot="952876">
            <a:off x="2473730" y="2379841"/>
            <a:ext cx="990600" cy="381000"/>
          </a:xfrm>
          <a:prstGeom prst="rightArrow">
            <a:avLst/>
          </a:prstGeom>
          <a:solidFill>
            <a:schemeClr val="bg1"/>
          </a:solidFill>
          <a:ln>
            <a:solidFill>
              <a:schemeClr val="accent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 smtClean="0">
              <a:solidFill>
                <a:schemeClr val="tx1"/>
              </a:solidFill>
            </a:endParaRPr>
          </a:p>
        </p:txBody>
      </p:sp>
      <p:sp>
        <p:nvSpPr>
          <p:cNvPr id="19" name="타원 18"/>
          <p:cNvSpPr/>
          <p:nvPr/>
        </p:nvSpPr>
        <p:spPr>
          <a:xfrm>
            <a:off x="3505200" y="3886200"/>
            <a:ext cx="914400" cy="685800"/>
          </a:xfrm>
          <a:prstGeom prst="ellipse">
            <a:avLst/>
          </a:prstGeom>
          <a:solidFill>
            <a:schemeClr val="bg1"/>
          </a:solidFill>
          <a:ln>
            <a:solidFill>
              <a:schemeClr val="accent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ko-KR" dirty="0" smtClean="0">
                <a:solidFill>
                  <a:srgbClr val="00B0F0"/>
                </a:solidFill>
              </a:rPr>
              <a:t>unit-stat()</a:t>
            </a:r>
            <a:endParaRPr lang="ko-KR" altLang="en-US" dirty="0" smtClean="0">
              <a:solidFill>
                <a:srgbClr val="00B0F0"/>
              </a:solidFill>
            </a:endParaRPr>
          </a:p>
        </p:txBody>
      </p:sp>
      <p:sp>
        <p:nvSpPr>
          <p:cNvPr id="20" name="오른쪽 화살표 19"/>
          <p:cNvSpPr/>
          <p:nvPr/>
        </p:nvSpPr>
        <p:spPr>
          <a:xfrm>
            <a:off x="4495800" y="4038600"/>
            <a:ext cx="609600" cy="381000"/>
          </a:xfrm>
          <a:prstGeom prst="rightArrow">
            <a:avLst/>
          </a:prstGeom>
          <a:solidFill>
            <a:schemeClr val="bg1"/>
          </a:solidFill>
          <a:ln>
            <a:solidFill>
              <a:schemeClr val="accent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 smtClean="0">
              <a:solidFill>
                <a:schemeClr val="tx1"/>
              </a:solidFill>
            </a:endParaRPr>
          </a:p>
        </p:txBody>
      </p:sp>
      <p:sp>
        <p:nvSpPr>
          <p:cNvPr id="21" name="직사각형 20"/>
          <p:cNvSpPr/>
          <p:nvPr/>
        </p:nvSpPr>
        <p:spPr>
          <a:xfrm>
            <a:off x="5181600" y="3886200"/>
            <a:ext cx="3505200" cy="762000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altLang="ko-KR" sz="1600" dirty="0" err="1" smtClean="0">
                <a:solidFill>
                  <a:schemeClr val="tx1"/>
                </a:solidFill>
              </a:rPr>
              <a:t>Struct</a:t>
            </a:r>
            <a:r>
              <a:rPr lang="en-US" altLang="ko-KR" sz="1600" dirty="0" smtClean="0">
                <a:solidFill>
                  <a:schemeClr val="tx1"/>
                </a:solidFill>
              </a:rPr>
              <a:t> stat {…</a:t>
            </a:r>
          </a:p>
          <a:p>
            <a:r>
              <a:rPr lang="en-US" altLang="ko-KR" sz="1600" dirty="0" smtClean="0">
                <a:solidFill>
                  <a:schemeClr val="tx1"/>
                </a:solidFill>
              </a:rPr>
              <a:t>  </a:t>
            </a:r>
            <a:r>
              <a:rPr lang="en-US" altLang="ko-KR" sz="1600" dirty="0" err="1" smtClean="0">
                <a:solidFill>
                  <a:schemeClr val="tx1"/>
                </a:solidFill>
              </a:rPr>
              <a:t>mode_t</a:t>
            </a:r>
            <a:r>
              <a:rPr lang="en-US" altLang="ko-KR" sz="1600" dirty="0" smtClean="0">
                <a:solidFill>
                  <a:schemeClr val="tx1"/>
                </a:solidFill>
              </a:rPr>
              <a:t> </a:t>
            </a:r>
            <a:r>
              <a:rPr lang="en-US" altLang="ko-KR" sz="1600" dirty="0" err="1" smtClean="0">
                <a:solidFill>
                  <a:schemeClr val="tx1"/>
                </a:solidFill>
              </a:rPr>
              <a:t>st_mode</a:t>
            </a:r>
            <a:r>
              <a:rPr lang="en-US" altLang="ko-KR" sz="1600" dirty="0" smtClean="0">
                <a:solidFill>
                  <a:schemeClr val="tx1"/>
                </a:solidFill>
              </a:rPr>
              <a:t> </a:t>
            </a:r>
            <a:r>
              <a:rPr lang="en-US" altLang="ko-KR" sz="1600" dirty="0" smtClean="0">
                <a:solidFill>
                  <a:srgbClr val="00B0F0"/>
                </a:solidFill>
              </a:rPr>
              <a:t>//symbolic value</a:t>
            </a:r>
          </a:p>
          <a:p>
            <a:r>
              <a:rPr lang="en-US" altLang="ko-KR" sz="1600" dirty="0" smtClean="0">
                <a:solidFill>
                  <a:schemeClr val="tx1"/>
                </a:solidFill>
              </a:rPr>
              <a:t>…}</a:t>
            </a:r>
            <a:endParaRPr lang="ko-KR" altLang="en-US" sz="1600" dirty="0" smtClean="0">
              <a:solidFill>
                <a:schemeClr val="tx1"/>
              </a:solidFill>
            </a:endParaRPr>
          </a:p>
        </p:txBody>
      </p:sp>
      <p:sp>
        <p:nvSpPr>
          <p:cNvPr id="22" name="타원 21"/>
          <p:cNvSpPr/>
          <p:nvPr/>
        </p:nvSpPr>
        <p:spPr>
          <a:xfrm>
            <a:off x="3505200" y="4876800"/>
            <a:ext cx="914400" cy="685800"/>
          </a:xfrm>
          <a:prstGeom prst="ellipse">
            <a:avLst/>
          </a:prstGeom>
          <a:solidFill>
            <a:schemeClr val="bg1"/>
          </a:solidFill>
          <a:ln>
            <a:solidFill>
              <a:schemeClr val="accent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ko-KR" dirty="0" smtClean="0">
                <a:solidFill>
                  <a:srgbClr val="00B0F0"/>
                </a:solidFill>
              </a:rPr>
              <a:t>unit-</a:t>
            </a:r>
            <a:r>
              <a:rPr lang="en-US" altLang="ko-KR" dirty="0" err="1" smtClean="0">
                <a:solidFill>
                  <a:srgbClr val="00B0F0"/>
                </a:solidFill>
              </a:rPr>
              <a:t>lstat</a:t>
            </a:r>
            <a:r>
              <a:rPr lang="en-US" altLang="ko-KR" dirty="0" smtClean="0">
                <a:solidFill>
                  <a:srgbClr val="00B0F0"/>
                </a:solidFill>
              </a:rPr>
              <a:t>()</a:t>
            </a:r>
            <a:endParaRPr lang="ko-KR" altLang="en-US" dirty="0" smtClean="0">
              <a:solidFill>
                <a:srgbClr val="00B0F0"/>
              </a:solidFill>
            </a:endParaRPr>
          </a:p>
        </p:txBody>
      </p:sp>
      <p:sp>
        <p:nvSpPr>
          <p:cNvPr id="23" name="오른쪽 화살표 22"/>
          <p:cNvSpPr/>
          <p:nvPr/>
        </p:nvSpPr>
        <p:spPr>
          <a:xfrm>
            <a:off x="4495800" y="5029200"/>
            <a:ext cx="609600" cy="381000"/>
          </a:xfrm>
          <a:prstGeom prst="rightArrow">
            <a:avLst/>
          </a:prstGeom>
          <a:solidFill>
            <a:schemeClr val="bg1"/>
          </a:solidFill>
          <a:ln>
            <a:solidFill>
              <a:schemeClr val="accent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 smtClean="0">
              <a:solidFill>
                <a:schemeClr val="tx1"/>
              </a:solidFill>
            </a:endParaRPr>
          </a:p>
        </p:txBody>
      </p:sp>
      <p:sp>
        <p:nvSpPr>
          <p:cNvPr id="25" name="원통 24"/>
          <p:cNvSpPr/>
          <p:nvPr/>
        </p:nvSpPr>
        <p:spPr>
          <a:xfrm>
            <a:off x="1295400" y="3810000"/>
            <a:ext cx="1524000" cy="1828800"/>
          </a:xfrm>
          <a:prstGeom prst="can">
            <a:avLst/>
          </a:prstGeom>
          <a:solidFill>
            <a:schemeClr val="bg1"/>
          </a:solidFill>
          <a:ln>
            <a:solidFill>
              <a:schemeClr val="accent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altLang="ko-KR" dirty="0" smtClean="0">
              <a:solidFill>
                <a:schemeClr val="tx1"/>
              </a:solidFill>
            </a:endParaRPr>
          </a:p>
          <a:p>
            <a:pPr algn="ctr"/>
            <a:endParaRPr lang="en-US" altLang="ko-KR" dirty="0">
              <a:solidFill>
                <a:schemeClr val="tx1"/>
              </a:solidFill>
            </a:endParaRPr>
          </a:p>
          <a:p>
            <a:pPr algn="ctr"/>
            <a:endParaRPr lang="en-US" altLang="ko-KR" dirty="0" smtClean="0">
              <a:solidFill>
                <a:schemeClr val="tx1"/>
              </a:solidFill>
            </a:endParaRPr>
          </a:p>
          <a:p>
            <a:pPr algn="ctr"/>
            <a:endParaRPr lang="en-US" altLang="ko-KR" dirty="0">
              <a:solidFill>
                <a:schemeClr val="tx1"/>
              </a:solidFill>
            </a:endParaRPr>
          </a:p>
          <a:p>
            <a:pPr algn="ctr"/>
            <a:r>
              <a:rPr lang="en-US" altLang="ko-KR" dirty="0" smtClean="0">
                <a:solidFill>
                  <a:schemeClr val="bg1">
                    <a:lumMod val="50000"/>
                  </a:schemeClr>
                </a:solidFill>
              </a:rPr>
              <a:t>File System</a:t>
            </a:r>
          </a:p>
          <a:p>
            <a:pPr algn="ctr"/>
            <a:endParaRPr lang="en-US" altLang="ko-KR" dirty="0">
              <a:solidFill>
                <a:schemeClr val="tx1"/>
              </a:solidFill>
            </a:endParaRPr>
          </a:p>
          <a:p>
            <a:pPr algn="ctr"/>
            <a:endParaRPr lang="en-US" altLang="ko-KR" dirty="0" smtClean="0">
              <a:solidFill>
                <a:schemeClr val="tx1"/>
              </a:solidFill>
            </a:endParaRPr>
          </a:p>
          <a:p>
            <a:pPr algn="ctr"/>
            <a:endParaRPr lang="en-US" altLang="ko-KR" dirty="0">
              <a:solidFill>
                <a:schemeClr val="tx1"/>
              </a:solidFill>
            </a:endParaRPr>
          </a:p>
          <a:p>
            <a:pPr algn="ctr"/>
            <a:endParaRPr lang="ko-KR" altLang="en-US" dirty="0" smtClean="0">
              <a:solidFill>
                <a:schemeClr val="tx1"/>
              </a:solidFill>
            </a:endParaRPr>
          </a:p>
        </p:txBody>
      </p:sp>
      <p:sp>
        <p:nvSpPr>
          <p:cNvPr id="27" name="직사각형 26"/>
          <p:cNvSpPr/>
          <p:nvPr/>
        </p:nvSpPr>
        <p:spPr>
          <a:xfrm>
            <a:off x="5181600" y="4876800"/>
            <a:ext cx="3505200" cy="762000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altLang="ko-KR" sz="1600" dirty="0" err="1" smtClean="0">
                <a:solidFill>
                  <a:schemeClr val="tx1"/>
                </a:solidFill>
              </a:rPr>
              <a:t>Struct</a:t>
            </a:r>
            <a:r>
              <a:rPr lang="en-US" altLang="ko-KR" sz="1600" dirty="0" smtClean="0">
                <a:solidFill>
                  <a:schemeClr val="tx1"/>
                </a:solidFill>
              </a:rPr>
              <a:t> stat {…</a:t>
            </a:r>
          </a:p>
          <a:p>
            <a:r>
              <a:rPr lang="en-US" altLang="ko-KR" sz="1600" dirty="0" smtClean="0">
                <a:solidFill>
                  <a:schemeClr val="tx1"/>
                </a:solidFill>
              </a:rPr>
              <a:t>  </a:t>
            </a:r>
            <a:r>
              <a:rPr lang="en-US" altLang="ko-KR" sz="1600" dirty="0" err="1" smtClean="0">
                <a:solidFill>
                  <a:schemeClr val="tx1"/>
                </a:solidFill>
              </a:rPr>
              <a:t>mode_t</a:t>
            </a:r>
            <a:r>
              <a:rPr lang="en-US" altLang="ko-KR" sz="1600" dirty="0" smtClean="0">
                <a:solidFill>
                  <a:schemeClr val="tx1"/>
                </a:solidFill>
              </a:rPr>
              <a:t> </a:t>
            </a:r>
            <a:r>
              <a:rPr lang="en-US" altLang="ko-KR" sz="1600" dirty="0" err="1" smtClean="0">
                <a:solidFill>
                  <a:schemeClr val="tx1"/>
                </a:solidFill>
              </a:rPr>
              <a:t>st_mode</a:t>
            </a:r>
            <a:r>
              <a:rPr lang="en-US" altLang="ko-KR" sz="1600" dirty="0" smtClean="0">
                <a:solidFill>
                  <a:schemeClr val="tx1"/>
                </a:solidFill>
              </a:rPr>
              <a:t> </a:t>
            </a:r>
            <a:r>
              <a:rPr lang="en-US" altLang="ko-KR" sz="1600" dirty="0" smtClean="0">
                <a:solidFill>
                  <a:srgbClr val="00B0F0"/>
                </a:solidFill>
              </a:rPr>
              <a:t>//symbolic value</a:t>
            </a:r>
          </a:p>
          <a:p>
            <a:r>
              <a:rPr lang="en-US" altLang="ko-KR" sz="1600" dirty="0" smtClean="0">
                <a:solidFill>
                  <a:schemeClr val="tx1"/>
                </a:solidFill>
              </a:rPr>
              <a:t>…}</a:t>
            </a:r>
            <a:endParaRPr lang="ko-KR" altLang="en-US" sz="16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8635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ko-KR" dirty="0" smtClean="0"/>
              <a:t>Test Driver for Symbolic Command Line Options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8382000" y="6477000"/>
            <a:ext cx="457200" cy="292608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19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0" y="838200"/>
            <a:ext cx="9144000" cy="57912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002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numCol="2" rtlCol="0" anchor="ctr"/>
          <a:lstStyle/>
          <a:p>
            <a:pPr marL="228600" indent="-228600">
              <a:buFont typeface="+mj-lt"/>
              <a:buAutoNum type="arabicPeriod" startAt="50"/>
            </a:pPr>
            <a:r>
              <a:rPr lang="en-US" sz="1400" dirty="0" smtClean="0">
                <a:solidFill>
                  <a:schemeClr val="tx1"/>
                </a:solidFill>
              </a:rPr>
              <a:t>int ls_main(int argc UNUSED_PARAM, char **argv)</a:t>
            </a:r>
          </a:p>
          <a:p>
            <a:pPr marL="228600" indent="-228600">
              <a:buFont typeface="+mj-lt"/>
              <a:buAutoNum type="arabicPeriod" startAt="50"/>
            </a:pPr>
            <a:r>
              <a:rPr lang="en-US" sz="1400" dirty="0" smtClean="0">
                <a:solidFill>
                  <a:schemeClr val="tx1"/>
                </a:solidFill>
              </a:rPr>
              <a:t>{</a:t>
            </a:r>
          </a:p>
          <a:p>
            <a:pPr marL="228600" indent="-228600">
              <a:buFont typeface="+mj-lt"/>
              <a:buAutoNum type="arabicPeriod" startAt="50"/>
            </a:pPr>
            <a:r>
              <a:rPr lang="en-US" sz="1400" dirty="0" smtClean="0">
                <a:solidFill>
                  <a:schemeClr val="tx1"/>
                </a:solidFill>
              </a:rPr>
              <a:t>//……</a:t>
            </a:r>
          </a:p>
          <a:p>
            <a:pPr marL="228600" indent="-228600">
              <a:buFont typeface="+mj-lt"/>
              <a:buAutoNum type="arabicPeriod" startAt="50"/>
            </a:pPr>
            <a:r>
              <a:rPr lang="en-US" sz="1400" dirty="0" smtClean="0">
                <a:solidFill>
                  <a:schemeClr val="tx1"/>
                </a:solidFill>
              </a:rPr>
              <a:t>/* process options */</a:t>
            </a:r>
          </a:p>
          <a:p>
            <a:pPr marL="228600" indent="-228600">
              <a:buFont typeface="+mj-lt"/>
              <a:buAutoNum type="arabicPeriod" startAt="50"/>
            </a:pPr>
            <a:r>
              <a:rPr lang="en-US" sz="1400" dirty="0" smtClean="0">
                <a:solidFill>
                  <a:schemeClr val="tx1"/>
                </a:solidFill>
              </a:rPr>
              <a:t>    IF_FEATURE_LS_COLOR(</a:t>
            </a:r>
            <a:r>
              <a:rPr lang="en-US" sz="1400" dirty="0" err="1" smtClean="0">
                <a:solidFill>
                  <a:schemeClr val="tx1"/>
                </a:solidFill>
              </a:rPr>
              <a:t>applet_long_options</a:t>
            </a:r>
            <a:endParaRPr lang="en-US" sz="1400" dirty="0" smtClean="0">
              <a:solidFill>
                <a:schemeClr val="tx1"/>
              </a:solidFill>
            </a:endParaRPr>
          </a:p>
          <a:p>
            <a:pPr marL="228600" indent="-228600">
              <a:buFont typeface="+mj-lt"/>
              <a:buAutoNum type="arabicPeriod" startAt="50"/>
            </a:pPr>
            <a:r>
              <a:rPr lang="en-US" sz="1400" dirty="0" smtClean="0">
                <a:solidFill>
                  <a:schemeClr val="tx1"/>
                </a:solidFill>
              </a:rPr>
              <a:t>     = ls_longopts;)</a:t>
            </a:r>
          </a:p>
          <a:p>
            <a:pPr marL="228600" indent="-228600">
              <a:buFont typeface="+mj-lt"/>
              <a:buAutoNum type="arabicPeriod" startAt="50"/>
            </a:pPr>
            <a:r>
              <a:rPr lang="en-US" sz="1400" dirty="0" smtClean="0">
                <a:solidFill>
                  <a:schemeClr val="tx1"/>
                </a:solidFill>
              </a:rPr>
              <a:t>#if ENABLE_FEATURE_AUTOWIDTH</a:t>
            </a:r>
          </a:p>
          <a:p>
            <a:pPr marL="228600" indent="-228600">
              <a:buFont typeface="+mj-lt"/>
              <a:buAutoNum type="arabicPeriod" startAt="50"/>
            </a:pPr>
            <a:r>
              <a:rPr lang="en-US" sz="1400" dirty="0" smtClean="0">
                <a:solidFill>
                  <a:schemeClr val="tx1"/>
                </a:solidFill>
              </a:rPr>
              <a:t>    </a:t>
            </a:r>
            <a:r>
              <a:rPr lang="en-US" sz="1400" dirty="0" err="1" smtClean="0">
                <a:solidFill>
                  <a:schemeClr val="tx1"/>
                </a:solidFill>
              </a:rPr>
              <a:t>opt_complementary</a:t>
            </a:r>
            <a:r>
              <a:rPr lang="en-US" sz="1400" dirty="0" smtClean="0">
                <a:solidFill>
                  <a:schemeClr val="tx1"/>
                </a:solidFill>
              </a:rPr>
              <a:t>="T+:w+"; /* -T N, -w N */</a:t>
            </a:r>
          </a:p>
          <a:p>
            <a:pPr marL="228600" indent="-228600">
              <a:buFont typeface="+mj-lt"/>
              <a:buAutoNum type="arabicPeriod" startAt="50"/>
            </a:pPr>
            <a:r>
              <a:rPr lang="en-US" sz="1400" dirty="0" smtClean="0">
                <a:solidFill>
                  <a:schemeClr val="tx1"/>
                </a:solidFill>
              </a:rPr>
              <a:t>    </a:t>
            </a:r>
            <a:r>
              <a:rPr lang="en-US" sz="1400" b="1" dirty="0" smtClean="0">
                <a:solidFill>
                  <a:schemeClr val="tx1"/>
                </a:solidFill>
              </a:rPr>
              <a:t>opt</a:t>
            </a:r>
            <a:r>
              <a:rPr lang="en-US" sz="1400" dirty="0" smtClean="0">
                <a:solidFill>
                  <a:schemeClr val="tx1"/>
                </a:solidFill>
              </a:rPr>
              <a:t> = getopt32(argv, ls_options, &amp;</a:t>
            </a:r>
            <a:r>
              <a:rPr lang="en-US" sz="1400" dirty="0" err="1" smtClean="0">
                <a:solidFill>
                  <a:schemeClr val="tx1"/>
                </a:solidFill>
              </a:rPr>
              <a:t>tabstops</a:t>
            </a:r>
            <a:r>
              <a:rPr lang="en-US" sz="1400" dirty="0" smtClean="0">
                <a:solidFill>
                  <a:schemeClr val="tx1"/>
                </a:solidFill>
              </a:rPr>
              <a:t>,</a:t>
            </a:r>
          </a:p>
          <a:p>
            <a:pPr marL="228600" indent="-228600">
              <a:buFont typeface="+mj-lt"/>
              <a:buAutoNum type="arabicPeriod" startAt="50"/>
            </a:pPr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en-US" sz="1400" dirty="0" smtClean="0">
                <a:solidFill>
                  <a:schemeClr val="tx1"/>
                </a:solidFill>
              </a:rPr>
              <a:t>        &amp; </a:t>
            </a:r>
            <a:r>
              <a:rPr lang="en-US" sz="1400" dirty="0" err="1" smtClean="0">
                <a:solidFill>
                  <a:schemeClr val="tx1"/>
                </a:solidFill>
              </a:rPr>
              <a:t>terminal_width</a:t>
            </a:r>
            <a:r>
              <a:rPr lang="en-US" sz="1400" dirty="0" smtClean="0">
                <a:solidFill>
                  <a:schemeClr val="tx1"/>
                </a:solidFill>
              </a:rPr>
              <a:t>, IF_FEATURE_LS_COLOR</a:t>
            </a:r>
          </a:p>
          <a:p>
            <a:pPr marL="228600" indent="-228600">
              <a:buFont typeface="+mj-lt"/>
              <a:buAutoNum type="arabicPeriod" startAt="50"/>
            </a:pPr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en-US" sz="1400" dirty="0" smtClean="0">
                <a:solidFill>
                  <a:schemeClr val="tx1"/>
                </a:solidFill>
              </a:rPr>
              <a:t>        (&amp;color_opt));</a:t>
            </a:r>
          </a:p>
          <a:p>
            <a:pPr marL="228600" indent="-228600">
              <a:buFont typeface="+mj-lt"/>
              <a:buAutoNum type="arabicPeriod" startAt="50"/>
            </a:pPr>
            <a:r>
              <a:rPr lang="en-US" sz="1400" dirty="0" smtClean="0">
                <a:solidFill>
                  <a:schemeClr val="tx1"/>
                </a:solidFill>
              </a:rPr>
              <a:t>#else</a:t>
            </a:r>
          </a:p>
          <a:p>
            <a:pPr marL="228600" indent="-228600">
              <a:buFont typeface="+mj-lt"/>
              <a:buAutoNum type="arabicPeriod" startAt="50"/>
            </a:pPr>
            <a:r>
              <a:rPr lang="en-US" sz="1400" dirty="0" smtClean="0">
                <a:solidFill>
                  <a:schemeClr val="tx1"/>
                </a:solidFill>
              </a:rPr>
              <a:t>    </a:t>
            </a:r>
            <a:r>
              <a:rPr lang="en-US" sz="1400" b="1" dirty="0" smtClean="0">
                <a:solidFill>
                  <a:schemeClr val="tx1"/>
                </a:solidFill>
              </a:rPr>
              <a:t>opt</a:t>
            </a:r>
            <a:r>
              <a:rPr lang="en-US" sz="1400" dirty="0" smtClean="0">
                <a:solidFill>
                  <a:schemeClr val="tx1"/>
                </a:solidFill>
              </a:rPr>
              <a:t> = getopt32(argv, </a:t>
            </a:r>
            <a:r>
              <a:rPr lang="en-US" sz="1400" dirty="0" err="1" smtClean="0">
                <a:solidFill>
                  <a:schemeClr val="tx1"/>
                </a:solidFill>
              </a:rPr>
              <a:t>ls_options</a:t>
            </a:r>
            <a:endParaRPr lang="en-US" sz="1400" dirty="0" smtClean="0">
              <a:solidFill>
                <a:schemeClr val="tx1"/>
              </a:solidFill>
            </a:endParaRPr>
          </a:p>
          <a:p>
            <a:pPr marL="228600" indent="-228600">
              <a:buFont typeface="+mj-lt"/>
              <a:buAutoNum type="arabicPeriod" startAt="50"/>
            </a:pPr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en-US" sz="1400" dirty="0" smtClean="0">
                <a:solidFill>
                  <a:schemeClr val="tx1"/>
                </a:solidFill>
              </a:rPr>
              <a:t>         IF_FEATURE_LS_COLOR(&amp;color_opt));</a:t>
            </a:r>
          </a:p>
          <a:p>
            <a:pPr marL="228600" indent="-228600">
              <a:buFont typeface="+mj-lt"/>
              <a:buAutoNum type="arabicPeriod" startAt="50"/>
            </a:pPr>
            <a:r>
              <a:rPr lang="en-US" sz="1400" dirty="0" smtClean="0">
                <a:solidFill>
                  <a:schemeClr val="tx1"/>
                </a:solidFill>
              </a:rPr>
              <a:t>#endif</a:t>
            </a:r>
          </a:p>
          <a:p>
            <a:pPr marL="228600" indent="-228600">
              <a:buFont typeface="+mj-lt"/>
              <a:buAutoNum type="arabicPeriod" startAt="50"/>
            </a:pPr>
            <a:r>
              <a:rPr lang="en-US" sz="1400" dirty="0" smtClean="0">
                <a:solidFill>
                  <a:schemeClr val="tx1"/>
                </a:solidFill>
              </a:rPr>
              <a:t> </a:t>
            </a:r>
          </a:p>
          <a:p>
            <a:pPr marL="228600" indent="-228600">
              <a:buFont typeface="+mj-lt"/>
              <a:buAutoNum type="arabicPeriod" startAt="50"/>
            </a:pPr>
            <a:r>
              <a:rPr lang="en-US" sz="1400" dirty="0" smtClean="0">
                <a:solidFill>
                  <a:schemeClr val="tx1"/>
                </a:solidFill>
              </a:rPr>
              <a:t>//START of calculating all_fmt value</a:t>
            </a:r>
          </a:p>
          <a:p>
            <a:pPr marL="228600" indent="-228600">
              <a:buFont typeface="+mj-lt"/>
              <a:buAutoNum type="arabicPeriod" startAt="50"/>
            </a:pPr>
            <a:r>
              <a:rPr lang="en-US" sz="1400" dirty="0" smtClean="0">
                <a:solidFill>
                  <a:schemeClr val="tx1"/>
                </a:solidFill>
              </a:rPr>
              <a:t>    for (i = 0; opt_flags[i] != (1U&lt;&lt;31); i++) {</a:t>
            </a:r>
          </a:p>
          <a:p>
            <a:pPr marL="228600" indent="-228600">
              <a:buFont typeface="+mj-lt"/>
              <a:buAutoNum type="arabicPeriod" startAt="50"/>
            </a:pPr>
            <a:r>
              <a:rPr lang="en-US" sz="1400" b="1" dirty="0" smtClean="0">
                <a:solidFill>
                  <a:schemeClr val="tx1"/>
                </a:solidFill>
              </a:rPr>
              <a:t>   if (opt &amp; (1 &lt;&lt; </a:t>
            </a:r>
            <a:r>
              <a:rPr lang="en-US" sz="1400" b="1" dirty="0" err="1" smtClean="0">
                <a:solidFill>
                  <a:schemeClr val="tx1"/>
                </a:solidFill>
              </a:rPr>
              <a:t>i</a:t>
            </a:r>
            <a:r>
              <a:rPr lang="en-US" sz="1400" b="1" dirty="0" smtClean="0">
                <a:solidFill>
                  <a:schemeClr val="tx1"/>
                </a:solidFill>
              </a:rPr>
              <a:t>))</a:t>
            </a:r>
          </a:p>
          <a:p>
            <a:pPr marL="228600" indent="-228600">
              <a:buFont typeface="+mj-lt"/>
              <a:buAutoNum type="arabicPeriod" startAt="50"/>
            </a:pPr>
            <a:r>
              <a:rPr lang="en-US" sz="1400" b="1" dirty="0" smtClean="0">
                <a:solidFill>
                  <a:schemeClr val="tx1"/>
                </a:solidFill>
              </a:rPr>
              <a:t> </a:t>
            </a:r>
            <a:r>
              <a:rPr lang="en-US" sz="1400" dirty="0" smtClean="0">
                <a:solidFill>
                  <a:schemeClr val="tx1"/>
                </a:solidFill>
              </a:rPr>
              <a:t>  {</a:t>
            </a:r>
          </a:p>
          <a:p>
            <a:pPr marL="228600" indent="-228600">
              <a:buFont typeface="+mj-lt"/>
              <a:buAutoNum type="arabicPeriod" startAt="50"/>
            </a:pPr>
            <a:r>
              <a:rPr lang="en-US" sz="1400" dirty="0" smtClean="0">
                <a:solidFill>
                  <a:schemeClr val="tx1"/>
                </a:solidFill>
              </a:rPr>
              <a:t>            unsigned flags = opt_flags[i];</a:t>
            </a:r>
          </a:p>
          <a:p>
            <a:pPr marL="228600" indent="-228600">
              <a:buFont typeface="+mj-lt"/>
              <a:buAutoNum type="arabicPeriod" startAt="50"/>
            </a:pPr>
            <a:r>
              <a:rPr lang="en-US" sz="1400" dirty="0" smtClean="0">
                <a:solidFill>
                  <a:schemeClr val="tx1"/>
                </a:solidFill>
              </a:rPr>
              <a:t>            //refresh value when trigger is on</a:t>
            </a:r>
          </a:p>
          <a:p>
            <a:pPr marL="228600" indent="-228600">
              <a:buFont typeface="+mj-lt"/>
              <a:buAutoNum type="arabicPeriod" startAt="50"/>
            </a:pPr>
            <a:r>
              <a:rPr lang="en-US" sz="1400" dirty="0" smtClean="0">
                <a:solidFill>
                  <a:schemeClr val="tx1"/>
                </a:solidFill>
              </a:rPr>
              <a:t>            if (flags &amp; LIST_MASK_TRIGGER) //0</a:t>
            </a:r>
          </a:p>
          <a:p>
            <a:pPr marL="228600" indent="-228600">
              <a:buFont typeface="+mj-lt"/>
              <a:buAutoNum type="arabicPeriod" startAt="50"/>
            </a:pPr>
            <a:r>
              <a:rPr lang="en-US" sz="1400" dirty="0" smtClean="0">
                <a:solidFill>
                  <a:schemeClr val="tx1"/>
                </a:solidFill>
              </a:rPr>
              <a:t>                all_fmt &amp;= ~LIST_MASK;</a:t>
            </a:r>
          </a:p>
          <a:p>
            <a:pPr marL="228600" indent="-228600">
              <a:buFont typeface="+mj-lt"/>
              <a:buAutoNum type="arabicPeriod" startAt="50"/>
            </a:pPr>
            <a:r>
              <a:rPr lang="en-US" sz="1400" dirty="0" smtClean="0">
                <a:solidFill>
                  <a:schemeClr val="tx1"/>
                </a:solidFill>
              </a:rPr>
              <a:t>//……</a:t>
            </a:r>
          </a:p>
          <a:p>
            <a:pPr marL="228600" indent="-228600">
              <a:buFont typeface="+mj-lt"/>
              <a:buAutoNum type="arabicPeriod" startAt="50"/>
            </a:pPr>
            <a:r>
              <a:rPr lang="en-US" sz="1400" dirty="0" smtClean="0">
                <a:solidFill>
                  <a:schemeClr val="tx1"/>
                </a:solidFill>
              </a:rPr>
              <a:t>            all_fmt |= flags;</a:t>
            </a:r>
          </a:p>
          <a:p>
            <a:pPr marL="228600" indent="-228600">
              <a:buFont typeface="+mj-lt"/>
              <a:buAutoNum type="arabicPeriod" startAt="50"/>
            </a:pPr>
            <a:r>
              <a:rPr lang="en-US" sz="1400" dirty="0" smtClean="0">
                <a:solidFill>
                  <a:schemeClr val="tx1"/>
                </a:solidFill>
              </a:rPr>
              <a:t>        }</a:t>
            </a:r>
          </a:p>
          <a:p>
            <a:pPr marL="228600" indent="-228600">
              <a:buFont typeface="+mj-lt"/>
              <a:buAutoNum type="arabicPeriod" startAt="50"/>
            </a:pPr>
            <a:r>
              <a:rPr lang="en-US" sz="1400" dirty="0" smtClean="0">
                <a:solidFill>
                  <a:schemeClr val="tx1"/>
                </a:solidFill>
              </a:rPr>
              <a:t>    }</a:t>
            </a:r>
          </a:p>
          <a:p>
            <a:pPr marL="228600" indent="-228600">
              <a:buFont typeface="+mj-lt"/>
              <a:buAutoNum type="arabicPeriod" startAt="50"/>
            </a:pPr>
            <a:r>
              <a:rPr lang="en-US" sz="1400" dirty="0" smtClean="0">
                <a:solidFill>
                  <a:schemeClr val="tx1"/>
                </a:solidFill>
              </a:rPr>
              <a:t>//processing all_fmt for some special cases</a:t>
            </a:r>
          </a:p>
          <a:p>
            <a:pPr marL="228600" indent="-228600">
              <a:buFont typeface="+mj-lt"/>
              <a:buAutoNum type="arabicPeriod" startAt="50"/>
            </a:pPr>
            <a:r>
              <a:rPr lang="en-US" sz="1400" dirty="0" smtClean="0">
                <a:solidFill>
                  <a:schemeClr val="tx1"/>
                </a:solidFill>
              </a:rPr>
              <a:t>    if (argv[1])</a:t>
            </a:r>
          </a:p>
          <a:p>
            <a:pPr marL="228600" indent="-228600">
              <a:buFont typeface="+mj-lt"/>
              <a:buAutoNum type="arabicPeriod" startAt="50"/>
            </a:pPr>
            <a:r>
              <a:rPr lang="en-US" sz="1400" dirty="0" smtClean="0">
                <a:solidFill>
                  <a:schemeClr val="tx1"/>
                </a:solidFill>
              </a:rPr>
              <a:t>        all_fmt |= DISP_DIRNAME; /* 2 or more items? label directories */</a:t>
            </a:r>
          </a:p>
          <a:p>
            <a:pPr marL="228600" indent="-228600">
              <a:buFont typeface="+mj-lt"/>
              <a:buAutoNum type="arabicPeriod" startAt="50"/>
            </a:pPr>
            <a:r>
              <a:rPr lang="en-US" sz="1400" dirty="0" smtClean="0">
                <a:solidFill>
                  <a:schemeClr val="tx1"/>
                </a:solidFill>
              </a:rPr>
              <a:t>//END of calculating all_fmt value</a:t>
            </a:r>
          </a:p>
          <a:p>
            <a:pPr marL="228600" indent="-228600">
              <a:buFont typeface="+mj-lt"/>
              <a:buAutoNum type="arabicPeriod" startAt="50"/>
            </a:pPr>
            <a:r>
              <a:rPr lang="en-US" sz="1400" dirty="0" smtClean="0">
                <a:solidFill>
                  <a:schemeClr val="tx1"/>
                </a:solidFill>
              </a:rPr>
              <a:t>//calling internal functions</a:t>
            </a:r>
          </a:p>
          <a:p>
            <a:pPr marL="228600" indent="-228600">
              <a:buFont typeface="+mj-lt"/>
              <a:buAutoNum type="arabicPeriod" startAt="50"/>
            </a:pPr>
            <a:r>
              <a:rPr lang="en-US" sz="1400" dirty="0" smtClean="0">
                <a:solidFill>
                  <a:schemeClr val="tx1"/>
                </a:solidFill>
              </a:rPr>
              <a:t>}</a:t>
            </a:r>
          </a:p>
          <a:p>
            <a:pPr marL="228600" indent="-228600">
              <a:buFont typeface="+mj-lt"/>
              <a:buAutoNum type="arabicPeriod" startAt="50"/>
            </a:pPr>
            <a:endParaRPr lang="en-US" sz="1400" dirty="0" smtClean="0">
              <a:solidFill>
                <a:schemeClr val="tx1"/>
              </a:solidFill>
            </a:endParaRPr>
          </a:p>
          <a:p>
            <a:pPr marL="228600" indent="-228600">
              <a:buFont typeface="+mj-lt"/>
              <a:buAutoNum type="arabicPeriod"/>
            </a:pPr>
            <a:endParaRPr lang="en-US" sz="1400" b="1" dirty="0" smtClean="0">
              <a:solidFill>
                <a:schemeClr val="tx1"/>
              </a:solidFill>
            </a:endParaRPr>
          </a:p>
          <a:p>
            <a:pPr marL="228600" indent="-228600">
              <a:buFont typeface="+mj-lt"/>
              <a:buAutoNum type="arabicPeriod"/>
            </a:pPr>
            <a:endParaRPr lang="en-US" sz="14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9051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596" y="0"/>
            <a:ext cx="9144000" cy="936104"/>
          </a:xfrm>
        </p:spPr>
        <p:txBody>
          <a:bodyPr>
            <a:noAutofit/>
          </a:bodyPr>
          <a:lstStyle/>
          <a:p>
            <a:r>
              <a:rPr lang="en-US" altLang="ko-KR" sz="3600" dirty="0" smtClean="0"/>
              <a:t>Automated Test Generation in Unit-Level</a:t>
            </a:r>
            <a:endParaRPr lang="ko-KR" altLang="en-US" sz="3600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FBB64DE-C620-40F8-B1FC-B136D9EAA4E8}" type="datetime1">
              <a:rPr kumimoji="0" lang="ko-KR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pPr marL="0" marR="0" lvl="0" indent="0" algn="l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2017-11-28</a:t>
            </a:fld>
            <a:endParaRPr kumimoji="0" lang="ko-KR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맑은 고딕" panose="020B0503020000020004" pitchFamily="50" charset="-127"/>
                <a:cs typeface="+mn-cs"/>
              </a:rPr>
              <a:t>Automated Unit Test Generation with </a:t>
            </a:r>
          </a:p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맑은 고딕" panose="020B0503020000020004" pitchFamily="50" charset="-127"/>
                <a:cs typeface="+mn-cs"/>
              </a:rPr>
              <a:t>Realistic Unit Context Synthesis for Low False Alarms </a:t>
            </a:r>
            <a:endParaRPr kumimoji="0" lang="ko-KR" alt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C968514-7FFF-4D82-BD34-CC1477EAA0E4}" type="slidenum">
              <a:rPr kumimoji="0" lang="ko-KR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맑은 고딕" panose="020B0503020000020004" pitchFamily="50" charset="-127"/>
                <a:cs typeface="+mn-cs"/>
              </a:rPr>
              <a:pPr marL="0" marR="0" lvl="0" indent="0" algn="r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ko-KR" altLang="en-US" sz="1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44" name="타원 43"/>
          <p:cNvSpPr/>
          <p:nvPr/>
        </p:nvSpPr>
        <p:spPr>
          <a:xfrm>
            <a:off x="1115616" y="3341705"/>
            <a:ext cx="3888432" cy="2967615"/>
          </a:xfrm>
          <a:prstGeom prst="ellipse">
            <a:avLst/>
          </a:prstGeom>
          <a:noFill/>
          <a:ln>
            <a:solidFill>
              <a:schemeClr val="bg1">
                <a:lumMod val="8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맑은 고딕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45" name="타원 44"/>
          <p:cNvSpPr/>
          <p:nvPr/>
        </p:nvSpPr>
        <p:spPr>
          <a:xfrm rot="3390410">
            <a:off x="3263082" y="3880667"/>
            <a:ext cx="955991" cy="772227"/>
          </a:xfrm>
          <a:prstGeom prst="ellipse">
            <a:avLst/>
          </a:prstGeom>
          <a:noFill/>
          <a:ln>
            <a:solidFill>
              <a:schemeClr val="bg1">
                <a:lumMod val="8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맑은 고딕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53" name="타원 52"/>
          <p:cNvSpPr/>
          <p:nvPr/>
        </p:nvSpPr>
        <p:spPr>
          <a:xfrm>
            <a:off x="2666457" y="4555293"/>
            <a:ext cx="712334" cy="687440"/>
          </a:xfrm>
          <a:prstGeom prst="ellipse">
            <a:avLst/>
          </a:prstGeom>
          <a:noFill/>
          <a:ln>
            <a:solidFill>
              <a:srgbClr val="FF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맑은 고딕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54" name="타원 53"/>
          <p:cNvSpPr/>
          <p:nvPr/>
        </p:nvSpPr>
        <p:spPr>
          <a:xfrm>
            <a:off x="1769718" y="4975438"/>
            <a:ext cx="684378" cy="623897"/>
          </a:xfrm>
          <a:prstGeom prst="ellipse">
            <a:avLst/>
          </a:prstGeom>
          <a:noFill/>
          <a:ln>
            <a:solidFill>
              <a:schemeClr val="bg1">
                <a:lumMod val="8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맑은 고딕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55" name="타원 54"/>
          <p:cNvSpPr/>
          <p:nvPr/>
        </p:nvSpPr>
        <p:spPr>
          <a:xfrm>
            <a:off x="2752539" y="5347307"/>
            <a:ext cx="712334" cy="687440"/>
          </a:xfrm>
          <a:prstGeom prst="ellipse">
            <a:avLst/>
          </a:prstGeom>
          <a:noFill/>
          <a:ln>
            <a:solidFill>
              <a:schemeClr val="bg1">
                <a:lumMod val="8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맑은 고딕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56" name="타원 55"/>
          <p:cNvSpPr/>
          <p:nvPr/>
        </p:nvSpPr>
        <p:spPr>
          <a:xfrm>
            <a:off x="3750861" y="4989863"/>
            <a:ext cx="712334" cy="687440"/>
          </a:xfrm>
          <a:prstGeom prst="ellipse">
            <a:avLst/>
          </a:prstGeom>
          <a:noFill/>
          <a:ln>
            <a:solidFill>
              <a:schemeClr val="bg1">
                <a:lumMod val="8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맑은 고딕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57" name="타원 56"/>
          <p:cNvSpPr/>
          <p:nvPr/>
        </p:nvSpPr>
        <p:spPr>
          <a:xfrm>
            <a:off x="1849443" y="3835072"/>
            <a:ext cx="903096" cy="863420"/>
          </a:xfrm>
          <a:prstGeom prst="ellipse">
            <a:avLst/>
          </a:prstGeom>
          <a:noFill/>
          <a:ln>
            <a:solidFill>
              <a:schemeClr val="bg1">
                <a:lumMod val="8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맑은 고딕"/>
              <a:ea typeface="맑은 고딕" panose="020B0503020000020004" pitchFamily="50" charset="-127"/>
              <a:cs typeface="+mn-cs"/>
            </a:endParaRPr>
          </a:p>
        </p:txBody>
      </p:sp>
      <p:cxnSp>
        <p:nvCxnSpPr>
          <p:cNvPr id="63" name="직선 화살표 연결선 62"/>
          <p:cNvCxnSpPr/>
          <p:nvPr/>
        </p:nvCxnSpPr>
        <p:spPr>
          <a:xfrm flipH="1">
            <a:off x="2915816" y="4349300"/>
            <a:ext cx="106808" cy="549713"/>
          </a:xfrm>
          <a:prstGeom prst="straightConnector1">
            <a:avLst/>
          </a:prstGeom>
          <a:ln w="28575">
            <a:solidFill>
              <a:srgbClr val="0033CC"/>
            </a:solidFill>
            <a:tailEnd type="triangle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9" name="그룹 68"/>
          <p:cNvGrpSpPr/>
          <p:nvPr/>
        </p:nvGrpSpPr>
        <p:grpSpPr>
          <a:xfrm>
            <a:off x="6679715" y="4345501"/>
            <a:ext cx="2004851" cy="1224893"/>
            <a:chOff x="6595405" y="4238188"/>
            <a:chExt cx="2004851" cy="1224893"/>
          </a:xfrm>
        </p:grpSpPr>
        <p:sp>
          <p:nvSpPr>
            <p:cNvPr id="70" name="직사각형 69"/>
            <p:cNvSpPr/>
            <p:nvPr/>
          </p:nvSpPr>
          <p:spPr>
            <a:xfrm>
              <a:off x="6595405" y="4426697"/>
              <a:ext cx="2004851" cy="1036384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24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맑은 고딕" panose="020B0503020000020004" pitchFamily="50" charset="-127"/>
                <a:cs typeface="+mn-cs"/>
              </a:endParaRPr>
            </a:p>
          </p:txBody>
        </p:sp>
        <p:sp>
          <p:nvSpPr>
            <p:cNvPr id="71" name="TextBox 70"/>
            <p:cNvSpPr txBox="1"/>
            <p:nvPr/>
          </p:nvSpPr>
          <p:spPr>
            <a:xfrm>
              <a:off x="6728011" y="4238188"/>
              <a:ext cx="722062" cy="349029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tIns="0" bIns="0" rtlCol="0">
              <a:spAutoFit/>
            </a:bodyPr>
            <a:lstStyle/>
            <a:p>
              <a:pPr marL="0" marR="0" lvl="0" indent="0" algn="l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1600" b="0" i="1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ea typeface="맑은 고딕" panose="020B0503020000020004" pitchFamily="50" charset="-127"/>
                  <a:cs typeface="+mn-cs"/>
                </a:rPr>
                <a:t>Legend</a:t>
              </a:r>
              <a:endParaRPr kumimoji="0" lang="ko-KR" altLang="en-US" sz="16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맑은 고딕" panose="020B0503020000020004" pitchFamily="50" charset="-127"/>
                <a:cs typeface="+mn-cs"/>
              </a:endParaRPr>
            </a:p>
          </p:txBody>
        </p:sp>
        <p:cxnSp>
          <p:nvCxnSpPr>
            <p:cNvPr id="72" name="직선 화살표 연결선 71"/>
            <p:cNvCxnSpPr/>
            <p:nvPr/>
          </p:nvCxnSpPr>
          <p:spPr>
            <a:xfrm flipH="1">
              <a:off x="6679715" y="4762314"/>
              <a:ext cx="542908" cy="3367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직선 화살표 연결선 72"/>
            <p:cNvCxnSpPr/>
            <p:nvPr/>
          </p:nvCxnSpPr>
          <p:spPr>
            <a:xfrm flipH="1">
              <a:off x="6679715" y="5112986"/>
              <a:ext cx="542908" cy="3367"/>
            </a:xfrm>
            <a:prstGeom prst="straightConnector1">
              <a:avLst/>
            </a:prstGeom>
            <a:ln w="19050">
              <a:solidFill>
                <a:schemeClr val="tx1"/>
              </a:solidFill>
              <a:prstDash val="sysDash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4" name="TextBox 73"/>
            <p:cNvSpPr txBox="1"/>
            <p:nvPr/>
          </p:nvSpPr>
          <p:spPr>
            <a:xfrm>
              <a:off x="7321623" y="4426697"/>
              <a:ext cx="1278633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16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ea typeface="맑은 고딕" panose="020B0503020000020004" pitchFamily="50" charset="-127"/>
                  <a:cs typeface="Calibri" panose="020F0502020204030204" pitchFamily="34" charset="0"/>
                </a:rPr>
                <a:t>A feasible execution</a:t>
              </a:r>
              <a:endParaRPr kumimoji="0" lang="ko-KR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맑은 고딕" panose="020B0503020000020004" pitchFamily="50" charset="-127"/>
                <a:cs typeface="Calibri" panose="020F0502020204030204" pitchFamily="34" charset="0"/>
              </a:endParaRPr>
            </a:p>
          </p:txBody>
        </p:sp>
        <p:sp>
          <p:nvSpPr>
            <p:cNvPr id="79" name="TextBox 78"/>
            <p:cNvSpPr txBox="1"/>
            <p:nvPr/>
          </p:nvSpPr>
          <p:spPr>
            <a:xfrm>
              <a:off x="7302774" y="4876058"/>
              <a:ext cx="1297482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16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ea typeface="맑은 고딕" panose="020B0503020000020004" pitchFamily="50" charset="-127"/>
                  <a:cs typeface="Calibri" panose="020F0502020204030204" pitchFamily="34" charset="0"/>
                </a:rPr>
                <a:t>An infeasible execution</a:t>
              </a:r>
              <a:endParaRPr kumimoji="0" lang="ko-KR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맑은 고딕" panose="020B0503020000020004" pitchFamily="50" charset="-127"/>
                <a:cs typeface="Calibri" panose="020F0502020204030204" pitchFamily="34" charset="0"/>
              </a:endParaRPr>
            </a:p>
          </p:txBody>
        </p:sp>
      </p:grpSp>
      <p:sp>
        <p:nvSpPr>
          <p:cNvPr id="84" name="TextBox 83"/>
          <p:cNvSpPr txBox="1"/>
          <p:nvPr/>
        </p:nvSpPr>
        <p:spPr>
          <a:xfrm>
            <a:off x="4409203" y="3165190"/>
            <a:ext cx="447394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맑은 고딕" panose="020B0503020000020004" pitchFamily="50" charset="-127"/>
                <a:cs typeface="Calibri" panose="020F0502020204030204" pitchFamily="34" charset="0"/>
              </a:rPr>
              <a:t>Different unit tests T</a:t>
            </a:r>
            <a:r>
              <a:rPr kumimoji="0" lang="en-US" altLang="ko-KR" sz="1800" b="0" i="0" u="none" strike="noStrike" kern="1200" cap="none" spc="0" normalizeH="0" baseline="-2500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맑은 고딕" panose="020B0503020000020004" pitchFamily="50" charset="-127"/>
                <a:cs typeface="Calibri" panose="020F0502020204030204" pitchFamily="34" charset="0"/>
              </a:rPr>
              <a:t>u1</a:t>
            </a:r>
            <a:r>
              <a:rPr kumimoji="0" lang="en-US" altLang="ko-KR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맑은 고딕" panose="020B0503020000020004" pitchFamily="50" charset="-127"/>
                <a:cs typeface="Calibri" panose="020F0502020204030204" pitchFamily="34" charset="0"/>
              </a:rPr>
              <a:t> to T</a:t>
            </a:r>
            <a:r>
              <a:rPr kumimoji="0" lang="en-US" altLang="ko-KR" sz="1800" b="0" i="0" u="none" strike="noStrike" kern="1200" cap="none" spc="0" normalizeH="0" baseline="-2500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맑은 고딕" panose="020B0503020000020004" pitchFamily="50" charset="-127"/>
                <a:cs typeface="Calibri" panose="020F0502020204030204" pitchFamily="34" charset="0"/>
              </a:rPr>
              <a:t>u3</a:t>
            </a:r>
            <a:r>
              <a:rPr kumimoji="0" lang="en-US" altLang="ko-KR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맑은 고딕" panose="020B0503020000020004" pitchFamily="50" charset="-127"/>
                <a:cs typeface="Calibri" panose="020F0502020204030204" pitchFamily="34" charset="0"/>
              </a:rPr>
              <a:t> directly exercise different behaviors of the target unit, but T</a:t>
            </a:r>
            <a:r>
              <a:rPr kumimoji="0" lang="en-US" altLang="ko-KR" sz="1800" b="0" i="0" u="none" strike="noStrike" kern="1200" cap="none" spc="0" normalizeH="0" baseline="-2500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맑은 고딕" panose="020B0503020000020004" pitchFamily="50" charset="-127"/>
                <a:cs typeface="Calibri" panose="020F0502020204030204" pitchFamily="34" charset="0"/>
              </a:rPr>
              <a:t>u2</a:t>
            </a:r>
            <a:r>
              <a:rPr kumimoji="0" lang="en-US" altLang="ko-KR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맑은 고딕" panose="020B0503020000020004" pitchFamily="50" charset="-127"/>
                <a:cs typeface="Calibri" panose="020F0502020204030204" pitchFamily="34" charset="0"/>
              </a:rPr>
              <a:t> </a:t>
            </a:r>
            <a:r>
              <a:rPr kumimoji="0" lang="en-US" altLang="ko-K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맑은 고딕" panose="020B0503020000020004" pitchFamily="50" charset="-127"/>
                <a:cs typeface="Calibri" panose="020F0502020204030204" pitchFamily="34" charset="0"/>
              </a:rPr>
              <a:t>to T</a:t>
            </a:r>
            <a:r>
              <a:rPr kumimoji="0" lang="en-US" altLang="ko-KR" sz="1800" b="0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맑은 고딕" panose="020B0503020000020004" pitchFamily="50" charset="-127"/>
                <a:cs typeface="Calibri" panose="020F0502020204030204" pitchFamily="34" charset="0"/>
              </a:rPr>
              <a:t>u3</a:t>
            </a:r>
            <a:r>
              <a:rPr kumimoji="0" lang="en-US" altLang="ko-K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맑은 고딕" panose="020B0503020000020004" pitchFamily="50" charset="-127"/>
                <a:cs typeface="Calibri" panose="020F0502020204030204" pitchFamily="34" charset="0"/>
              </a:rPr>
              <a:t> </a:t>
            </a:r>
            <a:r>
              <a:rPr kumimoji="0" lang="en-US" altLang="ko-KR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맑은 고딕" panose="020B0503020000020004" pitchFamily="50" charset="-127"/>
                <a:cs typeface="Calibri" panose="020F0502020204030204" pitchFamily="34" charset="0"/>
              </a:rPr>
              <a:t>exercise infeasible paths</a:t>
            </a:r>
            <a:endParaRPr kumimoji="0" lang="ko-KR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맑은 고딕" panose="020B0503020000020004" pitchFamily="50" charset="-127"/>
              <a:cs typeface="Calibri" panose="020F0502020204030204" pitchFamily="34" charset="0"/>
            </a:endParaRPr>
          </a:p>
        </p:txBody>
      </p:sp>
      <p:cxnSp>
        <p:nvCxnSpPr>
          <p:cNvPr id="85" name="직선 화살표 연결선 84"/>
          <p:cNvCxnSpPr/>
          <p:nvPr/>
        </p:nvCxnSpPr>
        <p:spPr>
          <a:xfrm flipH="1">
            <a:off x="3022624" y="4465427"/>
            <a:ext cx="263777" cy="415361"/>
          </a:xfrm>
          <a:prstGeom prst="straightConnector1">
            <a:avLst/>
          </a:prstGeom>
          <a:ln w="28575">
            <a:solidFill>
              <a:srgbClr val="0033CC"/>
            </a:solidFill>
            <a:prstDash val="sysDash"/>
            <a:tailEnd type="triangle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직선 화살표 연결선 85"/>
          <p:cNvCxnSpPr/>
          <p:nvPr/>
        </p:nvCxnSpPr>
        <p:spPr>
          <a:xfrm flipH="1">
            <a:off x="3022624" y="4624156"/>
            <a:ext cx="440478" cy="494629"/>
          </a:xfrm>
          <a:prstGeom prst="straightConnector1">
            <a:avLst/>
          </a:prstGeom>
          <a:ln w="28575">
            <a:solidFill>
              <a:srgbClr val="0033CC"/>
            </a:solidFill>
            <a:prstDash val="sysDash"/>
            <a:tailEnd type="triangle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TextBox 86"/>
          <p:cNvSpPr txBox="1"/>
          <p:nvPr/>
        </p:nvSpPr>
        <p:spPr>
          <a:xfrm>
            <a:off x="2797444" y="4006188"/>
            <a:ext cx="4503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맑은 고딕" panose="020B0503020000020004" pitchFamily="50" charset="-127"/>
                <a:cs typeface="Calibri" panose="020F0502020204030204" pitchFamily="34" charset="0"/>
              </a:rPr>
              <a:t>T</a:t>
            </a:r>
            <a:r>
              <a:rPr kumimoji="0" lang="en-US" altLang="ko-KR" sz="1800" b="0" i="0" u="none" strike="noStrike" kern="1200" cap="none" spc="0" normalizeH="0" baseline="-2500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맑은 고딕" panose="020B0503020000020004" pitchFamily="50" charset="-127"/>
                <a:cs typeface="Calibri" panose="020F0502020204030204" pitchFamily="34" charset="0"/>
              </a:rPr>
              <a:t>u1</a:t>
            </a:r>
            <a:endParaRPr kumimoji="0" lang="ko-KR" altLang="en-US" sz="1800" b="0" i="0" u="none" strike="noStrike" kern="1200" cap="none" spc="0" normalizeH="0" baseline="-2500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맑은 고딕" panose="020B0503020000020004" pitchFamily="50" charset="-127"/>
              <a:cs typeface="Calibri" panose="020F0502020204030204" pitchFamily="34" charset="0"/>
            </a:endParaRPr>
          </a:p>
        </p:txBody>
      </p:sp>
      <p:sp>
        <p:nvSpPr>
          <p:cNvPr id="88" name="TextBox 87"/>
          <p:cNvSpPr txBox="1"/>
          <p:nvPr/>
        </p:nvSpPr>
        <p:spPr>
          <a:xfrm>
            <a:off x="3154512" y="4095244"/>
            <a:ext cx="4503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맑은 고딕" panose="020B0503020000020004" pitchFamily="50" charset="-127"/>
                <a:cs typeface="Calibri" panose="020F0502020204030204" pitchFamily="34" charset="0"/>
              </a:rPr>
              <a:t>T</a:t>
            </a:r>
            <a:r>
              <a:rPr kumimoji="0" lang="en-US" altLang="ko-KR" sz="1800" b="0" i="0" u="none" strike="noStrike" kern="1200" cap="none" spc="0" normalizeH="0" baseline="-2500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맑은 고딕" panose="020B0503020000020004" pitchFamily="50" charset="-127"/>
                <a:cs typeface="Calibri" panose="020F0502020204030204" pitchFamily="34" charset="0"/>
              </a:rPr>
              <a:t>u2</a:t>
            </a:r>
            <a:endParaRPr kumimoji="0" lang="ko-KR" altLang="en-US" sz="1800" b="0" i="0" u="none" strike="noStrike" kern="1200" cap="none" spc="0" normalizeH="0" baseline="-2500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맑은 고딕" panose="020B0503020000020004" pitchFamily="50" charset="-127"/>
              <a:cs typeface="Calibri" panose="020F0502020204030204" pitchFamily="34" charset="0"/>
            </a:endParaRPr>
          </a:p>
        </p:txBody>
      </p:sp>
      <p:sp>
        <p:nvSpPr>
          <p:cNvPr id="89" name="TextBox 88"/>
          <p:cNvSpPr txBox="1"/>
          <p:nvPr/>
        </p:nvSpPr>
        <p:spPr>
          <a:xfrm>
            <a:off x="3429653" y="4329658"/>
            <a:ext cx="4503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맑은 고딕" panose="020B0503020000020004" pitchFamily="50" charset="-127"/>
                <a:cs typeface="Calibri" panose="020F0502020204030204" pitchFamily="34" charset="0"/>
              </a:rPr>
              <a:t>T</a:t>
            </a:r>
            <a:r>
              <a:rPr kumimoji="0" lang="en-US" altLang="ko-KR" sz="1800" b="0" i="0" u="none" strike="noStrike" kern="1200" cap="none" spc="0" normalizeH="0" baseline="-2500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맑은 고딕" panose="020B0503020000020004" pitchFamily="50" charset="-127"/>
                <a:cs typeface="Calibri" panose="020F0502020204030204" pitchFamily="34" charset="0"/>
              </a:rPr>
              <a:t>u3</a:t>
            </a:r>
            <a:endParaRPr kumimoji="0" lang="ko-KR" altLang="en-US" sz="1800" b="0" i="0" u="none" strike="noStrike" kern="1200" cap="none" spc="0" normalizeH="0" baseline="-2500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맑은 고딕" panose="020B0503020000020004" pitchFamily="50" charset="-127"/>
              <a:cs typeface="Calibri" panose="020F0502020204030204" pitchFamily="34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2051720" y="3975447"/>
            <a:ext cx="5150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>
                    <a:lumMod val="75000"/>
                  </a:prstClr>
                </a:solidFill>
                <a:effectLst/>
                <a:uLnTx/>
                <a:uFillTx/>
                <a:latin typeface="Calibri" panose="020F0502020204030204" pitchFamily="34" charset="0"/>
                <a:ea typeface="맑은 고딕" panose="020B0503020000020004" pitchFamily="50" charset="-127"/>
                <a:cs typeface="Calibri" panose="020F0502020204030204" pitchFamily="34" charset="0"/>
              </a:rPr>
              <a:t>g1</a:t>
            </a:r>
            <a:endParaRPr kumimoji="0" lang="ko-KR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75000"/>
                </a:prstClr>
              </a:solidFill>
              <a:effectLst/>
              <a:uLnTx/>
              <a:uFillTx/>
              <a:latin typeface="Calibri" panose="020F0502020204030204" pitchFamily="34" charset="0"/>
              <a:ea typeface="맑은 고딕" panose="020B0503020000020004" pitchFamily="50" charset="-127"/>
              <a:cs typeface="Calibri" panose="020F0502020204030204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3522156" y="3987440"/>
            <a:ext cx="5150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>
                    <a:lumMod val="75000"/>
                  </a:prstClr>
                </a:solidFill>
                <a:effectLst/>
                <a:uLnTx/>
                <a:uFillTx/>
                <a:latin typeface="Calibri" panose="020F0502020204030204" pitchFamily="34" charset="0"/>
                <a:ea typeface="맑은 고딕" panose="020B0503020000020004" pitchFamily="50" charset="-127"/>
                <a:cs typeface="Calibri" panose="020F0502020204030204" pitchFamily="34" charset="0"/>
              </a:rPr>
              <a:t>g2</a:t>
            </a:r>
            <a:endParaRPr kumimoji="0" lang="ko-KR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75000"/>
                </a:prstClr>
              </a:solidFill>
              <a:effectLst/>
              <a:uLnTx/>
              <a:uFillTx/>
              <a:latin typeface="Calibri" panose="020F0502020204030204" pitchFamily="34" charset="0"/>
              <a:ea typeface="맑은 고딕" panose="020B0503020000020004" pitchFamily="50" charset="-127"/>
              <a:cs typeface="Calibri" panose="020F0502020204030204" pitchFamily="34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851735" y="5073116"/>
            <a:ext cx="5150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>
                    <a:lumMod val="75000"/>
                  </a:prstClr>
                </a:solidFill>
                <a:effectLst/>
                <a:uLnTx/>
                <a:uFillTx/>
                <a:latin typeface="Calibri" panose="020F0502020204030204" pitchFamily="34" charset="0"/>
                <a:ea typeface="맑은 고딕" panose="020B0503020000020004" pitchFamily="50" charset="-127"/>
                <a:cs typeface="Calibri" panose="020F0502020204030204" pitchFamily="34" charset="0"/>
              </a:rPr>
              <a:t>h1</a:t>
            </a:r>
            <a:endParaRPr kumimoji="0" lang="ko-KR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75000"/>
                </a:prstClr>
              </a:solidFill>
              <a:effectLst/>
              <a:uLnTx/>
              <a:uFillTx/>
              <a:latin typeface="Calibri" panose="020F0502020204030204" pitchFamily="34" charset="0"/>
              <a:ea typeface="맑은 고딕" panose="020B0503020000020004" pitchFamily="50" charset="-127"/>
              <a:cs typeface="Calibri" panose="020F0502020204030204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2855665" y="5443076"/>
            <a:ext cx="5150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>
                    <a:lumMod val="75000"/>
                  </a:prstClr>
                </a:solidFill>
                <a:effectLst/>
                <a:uLnTx/>
                <a:uFillTx/>
                <a:latin typeface="Calibri" panose="020F0502020204030204" pitchFamily="34" charset="0"/>
                <a:ea typeface="맑은 고딕" panose="020B0503020000020004" pitchFamily="50" charset="-127"/>
                <a:cs typeface="Calibri" panose="020F0502020204030204" pitchFamily="34" charset="0"/>
              </a:rPr>
              <a:t>h2</a:t>
            </a:r>
            <a:endParaRPr kumimoji="0" lang="ko-KR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75000"/>
                </a:prstClr>
              </a:solidFill>
              <a:effectLst/>
              <a:uLnTx/>
              <a:uFillTx/>
              <a:latin typeface="Calibri" panose="020F0502020204030204" pitchFamily="34" charset="0"/>
              <a:ea typeface="맑은 고딕" panose="020B0503020000020004" pitchFamily="50" charset="-127"/>
              <a:cs typeface="Calibri" panose="020F0502020204030204" pitchFamily="34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3872240" y="5106481"/>
            <a:ext cx="5150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>
                    <a:lumMod val="75000"/>
                  </a:prstClr>
                </a:solidFill>
                <a:effectLst/>
                <a:uLnTx/>
                <a:uFillTx/>
                <a:latin typeface="Calibri" panose="020F0502020204030204" pitchFamily="34" charset="0"/>
                <a:ea typeface="맑은 고딕" panose="020B0503020000020004" pitchFamily="50" charset="-127"/>
                <a:cs typeface="Calibri" panose="020F0502020204030204" pitchFamily="34" charset="0"/>
              </a:rPr>
              <a:t>h3</a:t>
            </a:r>
            <a:endParaRPr kumimoji="0" lang="ko-KR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75000"/>
                </a:prstClr>
              </a:solidFill>
              <a:effectLst/>
              <a:uLnTx/>
              <a:uFillTx/>
              <a:latin typeface="Calibri" panose="020F0502020204030204" pitchFamily="34" charset="0"/>
              <a:ea typeface="맑은 고딕" panose="020B0503020000020004" pitchFamily="50" charset="-127"/>
              <a:cs typeface="Calibri" panose="020F0502020204030204" pitchFamily="34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2679326" y="4645335"/>
            <a:ext cx="33272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ea typeface="맑은 고딕" panose="020B0503020000020004" pitchFamily="50" charset="-127"/>
                <a:cs typeface="Calibri" panose="020F0502020204030204" pitchFamily="34" charset="0"/>
              </a:rPr>
              <a:t>f</a:t>
            </a:r>
            <a:endParaRPr kumimoji="0" lang="ko-KR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 pitchFamily="34" charset="0"/>
              <a:ea typeface="맑은 고딕" panose="020B0503020000020004" pitchFamily="50" charset="-127"/>
              <a:cs typeface="Calibri" panose="020F0502020204030204" pitchFamily="34" charset="0"/>
            </a:endParaRPr>
          </a:p>
        </p:txBody>
      </p:sp>
      <p:sp>
        <p:nvSpPr>
          <p:cNvPr id="36" name="Rounded Rectangle 6"/>
          <p:cNvSpPr/>
          <p:nvPr/>
        </p:nvSpPr>
        <p:spPr>
          <a:xfrm>
            <a:off x="243988" y="1958926"/>
            <a:ext cx="8613511" cy="1008112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1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맑은 고딕" panose="020B0503020000020004" pitchFamily="50" charset="-127"/>
                <a:cs typeface="Calibri" panose="020F0502020204030204" pitchFamily="34" charset="0"/>
              </a:rPr>
              <a:t>Cons</a:t>
            </a:r>
          </a:p>
          <a:p>
            <a:pPr marL="0" marR="0" lvl="1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맑은 고딕" panose="020B0503020000020004" pitchFamily="50" charset="-127"/>
                <a:cs typeface="Calibri" panose="020F0502020204030204" pitchFamily="34" charset="0"/>
              </a:rPr>
              <a:t>- Hard to write down accurate unit test drivers/stubs due to unclear unit specification</a:t>
            </a:r>
          </a:p>
          <a:p>
            <a:pPr marL="0" marR="0" lvl="1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맑은 고딕" panose="020B0503020000020004" pitchFamily="50" charset="-127"/>
                <a:cs typeface="Calibri" panose="020F0502020204030204" pitchFamily="34" charset="0"/>
              </a:rPr>
              <a:t>- High false/true alarm ratio</a:t>
            </a:r>
          </a:p>
        </p:txBody>
      </p:sp>
      <p:sp>
        <p:nvSpPr>
          <p:cNvPr id="37" name="Rounded Rectangle 6"/>
          <p:cNvSpPr/>
          <p:nvPr/>
        </p:nvSpPr>
        <p:spPr>
          <a:xfrm>
            <a:off x="243988" y="814277"/>
            <a:ext cx="8613511" cy="1096586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1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맑은 고딕" panose="020B0503020000020004" pitchFamily="50" charset="-127"/>
                <a:cs typeface="Calibri" panose="020F0502020204030204" pitchFamily="34" charset="0"/>
              </a:rPr>
              <a:t>Pros</a:t>
            </a:r>
          </a:p>
          <a:p>
            <a:pPr marL="0" marR="0" lvl="1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맑은 고딕" panose="020B0503020000020004" pitchFamily="50" charset="-127"/>
                <a:cs typeface="Calibri" panose="020F0502020204030204" pitchFamily="34" charset="0"/>
              </a:rPr>
              <a:t>+ High controllability of a target unit</a:t>
            </a:r>
          </a:p>
          <a:p>
            <a:pPr marL="0" marR="0" lvl="1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맑은 고딕" panose="020B0503020000020004" pitchFamily="50" charset="-127"/>
                <a:cs typeface="Calibri" panose="020F0502020204030204" pitchFamily="34" charset="0"/>
              </a:rPr>
              <a:t>+ Smaller search space to explore than system testing</a:t>
            </a:r>
          </a:p>
          <a:p>
            <a:pPr marL="0" marR="0" lvl="1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맑은 고딕" panose="020B0503020000020004" pitchFamily="50" charset="-127"/>
                <a:cs typeface="Calibri" panose="020F0502020204030204" pitchFamily="34" charset="0"/>
              </a:rPr>
              <a:t>+ High effectiveness for detecting corner cases bugs</a:t>
            </a:r>
          </a:p>
        </p:txBody>
      </p:sp>
    </p:spTree>
    <p:extLst>
      <p:ext uri="{BB962C8B-B14F-4D97-AF65-F5344CB8AC3E}">
        <p14:creationId xmlns:p14="http://schemas.microsoft.com/office/powerpoint/2010/main" val="17556905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 animBg="1"/>
      <p:bldP spid="45" grpId="0" animBg="1"/>
      <p:bldP spid="53" grpId="0" animBg="1"/>
      <p:bldP spid="54" grpId="0" animBg="1"/>
      <p:bldP spid="55" grpId="0" animBg="1"/>
      <p:bldP spid="56" grpId="0" animBg="1"/>
      <p:bldP spid="57" grpId="0" animBg="1"/>
      <p:bldP spid="84" grpId="0"/>
      <p:bldP spid="87" grpId="0"/>
      <p:bldP spid="88" grpId="0"/>
      <p:bldP spid="89" grpId="0"/>
      <p:bldP spid="30" grpId="0"/>
      <p:bldP spid="31" grpId="0"/>
      <p:bldP spid="32" grpId="0"/>
      <p:bldP spid="33" grpId="0"/>
      <p:bldP spid="34" grpId="0"/>
      <p:bldP spid="35" grpId="0"/>
      <p:bldP spid="36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Test Driver for Symbolic File Status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8382000" y="6477000"/>
            <a:ext cx="457200" cy="292608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20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52400" y="838200"/>
            <a:ext cx="8763000" cy="52578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002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numCol="2" rtlCol="0" anchor="ctr"/>
          <a:lstStyle/>
          <a:p>
            <a:pPr marL="228600" indent="-228600">
              <a:buFont typeface="+mj-lt"/>
              <a:buAutoNum type="arabicPeriod"/>
            </a:pPr>
            <a:r>
              <a:rPr lang="en-US" sz="1200" b="1" dirty="0" smtClean="0">
                <a:solidFill>
                  <a:schemeClr val="tx1"/>
                </a:solidFill>
              </a:rPr>
              <a:t>#define OPTSIZE 22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b="1" dirty="0" smtClean="0">
                <a:solidFill>
                  <a:schemeClr val="tx1"/>
                </a:solidFill>
              </a:rPr>
              <a:t>#define MODESIZE 32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b="1" dirty="0" smtClean="0">
                <a:solidFill>
                  <a:schemeClr val="tx1"/>
                </a:solidFill>
              </a:rPr>
              <a:t>unsigned char opt_mask[OPTSIZE];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b="1" dirty="0" smtClean="0">
                <a:solidFill>
                  <a:schemeClr val="tx1"/>
                </a:solidFill>
              </a:rPr>
              <a:t>unsigned char modemask[2][MODESIZE];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b="1" dirty="0" smtClean="0">
                <a:solidFill>
                  <a:schemeClr val="tx1"/>
                </a:solidFill>
              </a:rPr>
              <a:t>static char file_no=0;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b="1" dirty="0" smtClean="0">
                <a:solidFill>
                  <a:schemeClr val="tx1"/>
                </a:solidFill>
              </a:rPr>
              <a:t> </a:t>
            </a:r>
          </a:p>
          <a:p>
            <a:pPr marL="228600" indent="-228600">
              <a:buFont typeface="+mj-lt"/>
              <a:buAutoNum type="arabicPeriod"/>
            </a:pPr>
            <a:r>
              <a:rPr lang="fr-FR" sz="1200" b="1" dirty="0" smtClean="0">
                <a:solidFill>
                  <a:schemeClr val="tx1"/>
                </a:solidFill>
              </a:rPr>
              <a:t>#define SYM_S_ISLNK(mode) ((mode)[12]==0 &amp;&amp; (mode)[13]==1 &amp;&amp; (mode)[14]==0 &amp;&amp; (mode)[15]==1)</a:t>
            </a:r>
          </a:p>
          <a:p>
            <a:pPr marL="228600" indent="-228600">
              <a:buFont typeface="+mj-lt"/>
              <a:buAutoNum type="arabicPeriod"/>
            </a:pPr>
            <a:endParaRPr lang="en-US" sz="1200" b="1" dirty="0" smtClean="0">
              <a:solidFill>
                <a:schemeClr val="tx1"/>
              </a:solidFill>
            </a:endParaRPr>
          </a:p>
          <a:p>
            <a:pPr marL="228600" indent="-228600">
              <a:buFont typeface="+mj-lt"/>
              <a:buAutoNum type="arabicPeriod"/>
            </a:pPr>
            <a:r>
              <a:rPr lang="en-US" sz="1200" b="1" dirty="0" smtClean="0">
                <a:solidFill>
                  <a:srgbClr val="00B0F0"/>
                </a:solidFill>
              </a:rPr>
              <a:t>//simulating file status by symbolic value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b="1" dirty="0" smtClean="0">
                <a:solidFill>
                  <a:schemeClr val="tx1"/>
                </a:solidFill>
              </a:rPr>
              <a:t>static char gen_sym_file_stat(struct stat *buf)</a:t>
            </a:r>
            <a:r>
              <a:rPr lang="en-US" sz="1200" dirty="0" smtClean="0">
                <a:solidFill>
                  <a:schemeClr val="tx1"/>
                </a:solidFill>
              </a:rPr>
              <a:t>{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b="1" dirty="0" smtClean="0">
                <a:solidFill>
                  <a:schemeClr val="tx1"/>
                </a:solidFill>
              </a:rPr>
              <a:t>    int i;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b="1" dirty="0" smtClean="0">
                <a:solidFill>
                  <a:schemeClr val="tx1"/>
                </a:solidFill>
              </a:rPr>
              <a:t>    for(i=0 ; i&lt;MODESIZE ; i++){ </a:t>
            </a:r>
            <a:r>
              <a:rPr lang="en-US" sz="1200" b="1" dirty="0" smtClean="0">
                <a:solidFill>
                  <a:srgbClr val="00B0F0"/>
                </a:solidFill>
              </a:rPr>
              <a:t>//file type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b="1" dirty="0" smtClean="0">
                <a:solidFill>
                  <a:schemeClr val="tx1"/>
                </a:solidFill>
              </a:rPr>
              <a:t>        CREST_unsigned_char(modemask[file_no][i]);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b="1" dirty="0" smtClean="0">
                <a:solidFill>
                  <a:schemeClr val="tx1"/>
                </a:solidFill>
              </a:rPr>
              <a:t>    }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b="1" dirty="0" smtClean="0">
                <a:solidFill>
                  <a:schemeClr val="tx1"/>
                </a:solidFill>
              </a:rPr>
              <a:t>    return 1;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b="1" dirty="0" smtClean="0">
                <a:solidFill>
                  <a:schemeClr val="tx1"/>
                </a:solidFill>
              </a:rPr>
              <a:t>}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b="1" dirty="0" smtClean="0">
                <a:solidFill>
                  <a:schemeClr val="tx1"/>
                </a:solidFill>
              </a:rPr>
              <a:t> 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b="1" dirty="0" smtClean="0">
                <a:solidFill>
                  <a:schemeClr val="tx1"/>
                </a:solidFill>
              </a:rPr>
              <a:t>static int unit_stat(const char *path, struct stat *buf){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b="1" dirty="0" smtClean="0">
                <a:solidFill>
                  <a:schemeClr val="tx1"/>
                </a:solidFill>
              </a:rPr>
              <a:t>    unsigned char local_mode[32];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b="1" dirty="0" smtClean="0">
                <a:solidFill>
                  <a:schemeClr val="tx1"/>
                </a:solidFill>
              </a:rPr>
              <a:t>    char ret;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b="1" dirty="0" smtClean="0">
                <a:solidFill>
                  <a:schemeClr val="tx1"/>
                </a:solidFill>
              </a:rPr>
              <a:t>    CREST_char(ret);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b="1" dirty="0" smtClean="0">
                <a:solidFill>
                  <a:schemeClr val="tx1"/>
                </a:solidFill>
              </a:rPr>
              <a:t>    if(ret==(char)0){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b="1" dirty="0" smtClean="0">
                <a:solidFill>
                  <a:schemeClr val="tx1"/>
                </a:solidFill>
              </a:rPr>
              <a:t>        if(gen_sym_file_stat(buf)){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b="1" dirty="0" smtClean="0">
                <a:solidFill>
                  <a:schemeClr val="tx1"/>
                </a:solidFill>
              </a:rPr>
              <a:t>            memcpy(local_mode, modemask[file_no], 32);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b="1" dirty="0" smtClean="0">
                <a:solidFill>
                  <a:schemeClr val="tx1"/>
                </a:solidFill>
              </a:rPr>
              <a:t>            if(SYM_S_ISLNK(local_mode)){ //link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b="1" dirty="0" smtClean="0">
                <a:solidFill>
                  <a:schemeClr val="tx1"/>
                </a:solidFill>
              </a:rPr>
              <a:t>                local_mode[13]=0; //change to reg file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b="1" dirty="0" smtClean="0">
                <a:solidFill>
                  <a:schemeClr val="tx1"/>
                </a:solidFill>
              </a:rPr>
              <a:t>            }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b="1" dirty="0" smtClean="0">
                <a:solidFill>
                  <a:schemeClr val="tx1"/>
                </a:solidFill>
              </a:rPr>
              <a:t>            buf-&gt;st_mode = bstoi(local_mode, MODESIZE); 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b="1" dirty="0" smtClean="0">
                <a:solidFill>
                  <a:schemeClr val="tx1"/>
                </a:solidFill>
              </a:rPr>
              <a:t>        }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b="1" dirty="0" smtClean="0">
                <a:solidFill>
                  <a:schemeClr val="tx1"/>
                </a:solidFill>
              </a:rPr>
              <a:t>        file_no++;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b="1" dirty="0" smtClean="0">
                <a:solidFill>
                  <a:schemeClr val="tx1"/>
                </a:solidFill>
              </a:rPr>
              <a:t>        return 0;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b="1" dirty="0" smtClean="0">
                <a:solidFill>
                  <a:schemeClr val="tx1"/>
                </a:solidFill>
              </a:rPr>
              <a:t>    }else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b="1" dirty="0" smtClean="0">
                <a:solidFill>
                  <a:schemeClr val="tx1"/>
                </a:solidFill>
              </a:rPr>
              <a:t>        return -1;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b="1" dirty="0" smtClean="0">
                <a:solidFill>
                  <a:schemeClr val="tx1"/>
                </a:solidFill>
              </a:rPr>
              <a:t>}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dirty="0" smtClean="0">
                <a:solidFill>
                  <a:schemeClr val="tx1"/>
                </a:solidFill>
              </a:rPr>
              <a:t>  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b="1" dirty="0" smtClean="0">
                <a:solidFill>
                  <a:schemeClr val="tx1"/>
                </a:solidFill>
              </a:rPr>
              <a:t>static int unit_lstat(const char *path, struct stat *buf){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b="1" dirty="0" smtClean="0">
                <a:solidFill>
                  <a:schemeClr val="tx1"/>
                </a:solidFill>
              </a:rPr>
              <a:t>    unsigned char local_mode[32];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b="1" dirty="0" smtClean="0">
                <a:solidFill>
                  <a:schemeClr val="tx1"/>
                </a:solidFill>
              </a:rPr>
              <a:t>    char ret;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b="1" dirty="0" smtClean="0">
                <a:solidFill>
                  <a:schemeClr val="tx1"/>
                </a:solidFill>
              </a:rPr>
              <a:t>    CREST_char(ret);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b="1" dirty="0" smtClean="0">
                <a:solidFill>
                  <a:schemeClr val="tx1"/>
                </a:solidFill>
              </a:rPr>
              <a:t>    if(ret==(char)0){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b="1" dirty="0" smtClean="0">
                <a:solidFill>
                  <a:schemeClr val="tx1"/>
                </a:solidFill>
              </a:rPr>
              <a:t>        if(gen_sym_file_stat(buf)){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b="1" dirty="0" smtClean="0">
                <a:solidFill>
                  <a:schemeClr val="tx1"/>
                </a:solidFill>
              </a:rPr>
              <a:t>            memcpy(local_mode, modemask[file_no], MODESIZE);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b="1" dirty="0" smtClean="0">
                <a:solidFill>
                  <a:schemeClr val="tx1"/>
                </a:solidFill>
              </a:rPr>
              <a:t>            buf-&gt;st_mode = bstoi(local_mode, MODESIZE);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b="1" dirty="0" smtClean="0">
                <a:solidFill>
                  <a:schemeClr val="tx1"/>
                </a:solidFill>
              </a:rPr>
              <a:t>        }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b="1" dirty="0" smtClean="0">
                <a:solidFill>
                  <a:schemeClr val="tx1"/>
                </a:solidFill>
              </a:rPr>
              <a:t>        file_no++;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b="1" dirty="0" smtClean="0">
                <a:solidFill>
                  <a:schemeClr val="tx1"/>
                </a:solidFill>
              </a:rPr>
              <a:t>        return 0;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b="1" dirty="0" smtClean="0">
                <a:solidFill>
                  <a:schemeClr val="tx1"/>
                </a:solidFill>
              </a:rPr>
              <a:t>    }else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b="1" dirty="0" smtClean="0">
                <a:solidFill>
                  <a:schemeClr val="tx1"/>
                </a:solidFill>
              </a:rPr>
              <a:t>        return -1;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b="1" dirty="0" smtClean="0">
                <a:solidFill>
                  <a:schemeClr val="tx1"/>
                </a:solidFill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348638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자유형 2"/>
          <p:cNvSpPr/>
          <p:nvPr/>
        </p:nvSpPr>
        <p:spPr>
          <a:xfrm>
            <a:off x="1692201" y="3688402"/>
            <a:ext cx="3023298" cy="2145400"/>
          </a:xfrm>
          <a:custGeom>
            <a:avLst/>
            <a:gdLst>
              <a:gd name="connsiteX0" fmla="*/ 1115850 w 3023298"/>
              <a:gd name="connsiteY0" fmla="*/ 1571019 h 2145400"/>
              <a:gd name="connsiteX1" fmla="*/ 759169 w 3023298"/>
              <a:gd name="connsiteY1" fmla="*/ 1201368 h 2145400"/>
              <a:gd name="connsiteX2" fmla="*/ 246846 w 3023298"/>
              <a:gd name="connsiteY2" fmla="*/ 1110577 h 2145400"/>
              <a:gd name="connsiteX3" fmla="*/ 412 w 3023298"/>
              <a:gd name="connsiteY3" fmla="*/ 565828 h 2145400"/>
              <a:gd name="connsiteX4" fmla="*/ 298727 w 3023298"/>
              <a:gd name="connsiteY4" fmla="*/ 111870 h 2145400"/>
              <a:gd name="connsiteX5" fmla="*/ 687833 w 3023298"/>
              <a:gd name="connsiteY5" fmla="*/ 8109 h 2145400"/>
              <a:gd name="connsiteX6" fmla="*/ 1135305 w 3023298"/>
              <a:gd name="connsiteY6" fmla="*/ 267513 h 2145400"/>
              <a:gd name="connsiteX7" fmla="*/ 1284463 w 3023298"/>
              <a:gd name="connsiteY7" fmla="*/ 604738 h 2145400"/>
              <a:gd name="connsiteX8" fmla="*/ 1589263 w 3023298"/>
              <a:gd name="connsiteY8" fmla="*/ 792807 h 2145400"/>
              <a:gd name="connsiteX9" fmla="*/ 1757876 w 3023298"/>
              <a:gd name="connsiteY9" fmla="*/ 1019785 h 2145400"/>
              <a:gd name="connsiteX10" fmla="*/ 1984854 w 3023298"/>
              <a:gd name="connsiteY10" fmla="*/ 1298645 h 2145400"/>
              <a:gd name="connsiteX11" fmla="*/ 2296139 w 3023298"/>
              <a:gd name="connsiteY11" fmla="*/ 1123547 h 2145400"/>
              <a:gd name="connsiteX12" fmla="*/ 2600939 w 3023298"/>
              <a:gd name="connsiteY12" fmla="*/ 1123547 h 2145400"/>
              <a:gd name="connsiteX13" fmla="*/ 2925195 w 3023298"/>
              <a:gd name="connsiteY13" fmla="*/ 1337555 h 2145400"/>
              <a:gd name="connsiteX14" fmla="*/ 3009501 w 3023298"/>
              <a:gd name="connsiteY14" fmla="*/ 1655326 h 2145400"/>
              <a:gd name="connsiteX15" fmla="*/ 2678761 w 3023298"/>
              <a:gd name="connsiteY15" fmla="*/ 2115768 h 2145400"/>
              <a:gd name="connsiteX16" fmla="*/ 2088616 w 3023298"/>
              <a:gd name="connsiteY16" fmla="*/ 2050917 h 2145400"/>
              <a:gd name="connsiteX17" fmla="*/ 1874608 w 3023298"/>
              <a:gd name="connsiteY17" fmla="*/ 1655326 h 2145400"/>
              <a:gd name="connsiteX18" fmla="*/ 1602233 w 3023298"/>
              <a:gd name="connsiteY18" fmla="*/ 1596960 h 2145400"/>
              <a:gd name="connsiteX19" fmla="*/ 1167731 w 3023298"/>
              <a:gd name="connsiteY19" fmla="*/ 1616415 h 2145400"/>
              <a:gd name="connsiteX20" fmla="*/ 1115850 w 3023298"/>
              <a:gd name="connsiteY20" fmla="*/ 1571019 h 2145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3023298" h="2145400">
                <a:moveTo>
                  <a:pt x="1115850" y="1571019"/>
                </a:moveTo>
                <a:cubicBezTo>
                  <a:pt x="1047756" y="1501845"/>
                  <a:pt x="904003" y="1278108"/>
                  <a:pt x="759169" y="1201368"/>
                </a:cubicBezTo>
                <a:cubicBezTo>
                  <a:pt x="614335" y="1124628"/>
                  <a:pt x="373305" y="1216500"/>
                  <a:pt x="246846" y="1110577"/>
                </a:cubicBezTo>
                <a:cubicBezTo>
                  <a:pt x="120386" y="1004654"/>
                  <a:pt x="-8235" y="732279"/>
                  <a:pt x="412" y="565828"/>
                </a:cubicBezTo>
                <a:cubicBezTo>
                  <a:pt x="9059" y="399377"/>
                  <a:pt x="184157" y="204823"/>
                  <a:pt x="298727" y="111870"/>
                </a:cubicBezTo>
                <a:cubicBezTo>
                  <a:pt x="413297" y="18917"/>
                  <a:pt x="548403" y="-17832"/>
                  <a:pt x="687833" y="8109"/>
                </a:cubicBezTo>
                <a:cubicBezTo>
                  <a:pt x="827263" y="34049"/>
                  <a:pt x="1035867" y="168075"/>
                  <a:pt x="1135305" y="267513"/>
                </a:cubicBezTo>
                <a:cubicBezTo>
                  <a:pt x="1234743" y="366951"/>
                  <a:pt x="1208803" y="517189"/>
                  <a:pt x="1284463" y="604738"/>
                </a:cubicBezTo>
                <a:cubicBezTo>
                  <a:pt x="1360123" y="692287"/>
                  <a:pt x="1510361" y="723632"/>
                  <a:pt x="1589263" y="792807"/>
                </a:cubicBezTo>
                <a:cubicBezTo>
                  <a:pt x="1668165" y="861981"/>
                  <a:pt x="1691944" y="935479"/>
                  <a:pt x="1757876" y="1019785"/>
                </a:cubicBezTo>
                <a:cubicBezTo>
                  <a:pt x="1823808" y="1104091"/>
                  <a:pt x="1895144" y="1281351"/>
                  <a:pt x="1984854" y="1298645"/>
                </a:cubicBezTo>
                <a:cubicBezTo>
                  <a:pt x="2074564" y="1315939"/>
                  <a:pt x="2193458" y="1152730"/>
                  <a:pt x="2296139" y="1123547"/>
                </a:cubicBezTo>
                <a:cubicBezTo>
                  <a:pt x="2398820" y="1094364"/>
                  <a:pt x="2496096" y="1087879"/>
                  <a:pt x="2600939" y="1123547"/>
                </a:cubicBezTo>
                <a:cubicBezTo>
                  <a:pt x="2705782" y="1159215"/>
                  <a:pt x="2857101" y="1248925"/>
                  <a:pt x="2925195" y="1337555"/>
                </a:cubicBezTo>
                <a:cubicBezTo>
                  <a:pt x="2993289" y="1426185"/>
                  <a:pt x="3050573" y="1525624"/>
                  <a:pt x="3009501" y="1655326"/>
                </a:cubicBezTo>
                <a:cubicBezTo>
                  <a:pt x="2968429" y="1785028"/>
                  <a:pt x="2832242" y="2049836"/>
                  <a:pt x="2678761" y="2115768"/>
                </a:cubicBezTo>
                <a:cubicBezTo>
                  <a:pt x="2525280" y="2181700"/>
                  <a:pt x="2222642" y="2127657"/>
                  <a:pt x="2088616" y="2050917"/>
                </a:cubicBezTo>
                <a:cubicBezTo>
                  <a:pt x="1954591" y="1974177"/>
                  <a:pt x="1955672" y="1730985"/>
                  <a:pt x="1874608" y="1655326"/>
                </a:cubicBezTo>
                <a:cubicBezTo>
                  <a:pt x="1793544" y="1579667"/>
                  <a:pt x="1720046" y="1603445"/>
                  <a:pt x="1602233" y="1596960"/>
                </a:cubicBezTo>
                <a:cubicBezTo>
                  <a:pt x="1484420" y="1590475"/>
                  <a:pt x="1252037" y="1622900"/>
                  <a:pt x="1167731" y="1616415"/>
                </a:cubicBezTo>
                <a:cubicBezTo>
                  <a:pt x="1083425" y="1609930"/>
                  <a:pt x="1183944" y="1640193"/>
                  <a:pt x="1115850" y="1571019"/>
                </a:cubicBezTo>
                <a:close/>
              </a:path>
            </a:pathLst>
          </a:cu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맑은 고딕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40" name="타원 39"/>
          <p:cNvSpPr/>
          <p:nvPr/>
        </p:nvSpPr>
        <p:spPr>
          <a:xfrm rot="3390410">
            <a:off x="3266337" y="3881074"/>
            <a:ext cx="955991" cy="772227"/>
          </a:xfrm>
          <a:prstGeom prst="ellipse">
            <a:avLst/>
          </a:prstGeom>
          <a:noFill/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>
                  <a:lumMod val="75000"/>
                </a:prstClr>
              </a:solidFill>
              <a:effectLst/>
              <a:uLnTx/>
              <a:uFillTx/>
              <a:latin typeface="맑은 고딕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41" name="타원 40"/>
          <p:cNvSpPr/>
          <p:nvPr/>
        </p:nvSpPr>
        <p:spPr>
          <a:xfrm>
            <a:off x="2755794" y="5347714"/>
            <a:ext cx="712334" cy="687440"/>
          </a:xfrm>
          <a:prstGeom prst="ellipse">
            <a:avLst/>
          </a:prstGeom>
          <a:noFill/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>
                  <a:lumMod val="75000"/>
                </a:prstClr>
              </a:solidFill>
              <a:effectLst/>
              <a:uLnTx/>
              <a:uFillTx/>
              <a:latin typeface="맑은 고딕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3540006" y="4200920"/>
            <a:ext cx="515045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>
                    <a:lumMod val="75000"/>
                  </a:prstClr>
                </a:solidFill>
                <a:effectLst/>
                <a:uLnTx/>
                <a:uFillTx/>
                <a:latin typeface="Calibri" panose="020F0502020204030204" pitchFamily="34" charset="0"/>
                <a:ea typeface="맑은 고딕" panose="020B0503020000020004" pitchFamily="50" charset="-127"/>
                <a:cs typeface="Calibri" panose="020F0502020204030204" pitchFamily="34" charset="0"/>
              </a:rPr>
              <a:t>g2</a:t>
            </a:r>
            <a:endParaRPr kumimoji="0" lang="ko-KR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75000"/>
                </a:prstClr>
              </a:solidFill>
              <a:effectLst/>
              <a:uLnTx/>
              <a:uFillTx/>
              <a:latin typeface="Calibri" panose="020F0502020204030204" pitchFamily="34" charset="0"/>
              <a:ea typeface="맑은 고딕" panose="020B0503020000020004" pitchFamily="50" charset="-127"/>
              <a:cs typeface="Calibri" panose="020F0502020204030204" pitchFamily="34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2863300" y="5469769"/>
            <a:ext cx="515045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>
                    <a:lumMod val="75000"/>
                  </a:prstClr>
                </a:solidFill>
                <a:effectLst/>
                <a:uLnTx/>
                <a:uFillTx/>
                <a:latin typeface="Calibri" panose="020F0502020204030204" pitchFamily="34" charset="0"/>
                <a:ea typeface="맑은 고딕" panose="020B0503020000020004" pitchFamily="50" charset="-127"/>
                <a:cs typeface="Calibri" panose="020F0502020204030204" pitchFamily="34" charset="0"/>
              </a:rPr>
              <a:t>h2</a:t>
            </a:r>
            <a:endParaRPr kumimoji="0" lang="ko-KR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75000"/>
                </a:prstClr>
              </a:solidFill>
              <a:effectLst/>
              <a:uLnTx/>
              <a:uFillTx/>
              <a:latin typeface="Calibri" panose="020F0502020204030204" pitchFamily="34" charset="0"/>
              <a:ea typeface="맑은 고딕" panose="020B0503020000020004" pitchFamily="50" charset="-127"/>
              <a:cs typeface="Calibri" panose="020F0502020204030204" pitchFamily="34" charset="0"/>
            </a:endParaRPr>
          </a:p>
        </p:txBody>
      </p:sp>
      <p:sp>
        <p:nvSpPr>
          <p:cNvPr id="15" name="자유형 14"/>
          <p:cNvSpPr/>
          <p:nvPr/>
        </p:nvSpPr>
        <p:spPr>
          <a:xfrm>
            <a:off x="2507296" y="3661517"/>
            <a:ext cx="1989374" cy="2548798"/>
          </a:xfrm>
          <a:custGeom>
            <a:avLst/>
            <a:gdLst>
              <a:gd name="connsiteX0" fmla="*/ 1188404 w 1989374"/>
              <a:gd name="connsiteY0" fmla="*/ 10409 h 2548798"/>
              <a:gd name="connsiteX1" fmla="*/ 775654 w 1989374"/>
              <a:gd name="connsiteY1" fmla="*/ 156459 h 2548798"/>
              <a:gd name="connsiteX2" fmla="*/ 280354 w 1989374"/>
              <a:gd name="connsiteY2" fmla="*/ 867659 h 2548798"/>
              <a:gd name="connsiteX3" fmla="*/ 954 w 1989374"/>
              <a:gd name="connsiteY3" fmla="*/ 1153409 h 2548798"/>
              <a:gd name="connsiteX4" fmla="*/ 185104 w 1989374"/>
              <a:gd name="connsiteY4" fmla="*/ 1693159 h 2548798"/>
              <a:gd name="connsiteX5" fmla="*/ 77154 w 1989374"/>
              <a:gd name="connsiteY5" fmla="*/ 2334509 h 2548798"/>
              <a:gd name="connsiteX6" fmla="*/ 693104 w 1989374"/>
              <a:gd name="connsiteY6" fmla="*/ 2544059 h 2548798"/>
              <a:gd name="connsiteX7" fmla="*/ 1150304 w 1989374"/>
              <a:gd name="connsiteY7" fmla="*/ 2169409 h 2548798"/>
              <a:gd name="connsiteX8" fmla="*/ 915354 w 1989374"/>
              <a:gd name="connsiteY8" fmla="*/ 1585209 h 2548798"/>
              <a:gd name="connsiteX9" fmla="*/ 1226504 w 1989374"/>
              <a:gd name="connsiteY9" fmla="*/ 1178809 h 2548798"/>
              <a:gd name="connsiteX10" fmla="*/ 1963104 w 1989374"/>
              <a:gd name="connsiteY10" fmla="*/ 1007359 h 2548798"/>
              <a:gd name="connsiteX11" fmla="*/ 1766254 w 1989374"/>
              <a:gd name="connsiteY11" fmla="*/ 340609 h 2548798"/>
              <a:gd name="connsiteX12" fmla="*/ 1188404 w 1989374"/>
              <a:gd name="connsiteY12" fmla="*/ 10409 h 25487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989374" h="2548798">
                <a:moveTo>
                  <a:pt x="1188404" y="10409"/>
                </a:moveTo>
                <a:cubicBezTo>
                  <a:pt x="1023304" y="-20283"/>
                  <a:pt x="926996" y="13584"/>
                  <a:pt x="775654" y="156459"/>
                </a:cubicBezTo>
                <a:cubicBezTo>
                  <a:pt x="624312" y="299334"/>
                  <a:pt x="409471" y="701501"/>
                  <a:pt x="280354" y="867659"/>
                </a:cubicBezTo>
                <a:cubicBezTo>
                  <a:pt x="151237" y="1033817"/>
                  <a:pt x="16829" y="1015826"/>
                  <a:pt x="954" y="1153409"/>
                </a:cubicBezTo>
                <a:cubicBezTo>
                  <a:pt x="-14921" y="1290992"/>
                  <a:pt x="172404" y="1496309"/>
                  <a:pt x="185104" y="1693159"/>
                </a:cubicBezTo>
                <a:cubicBezTo>
                  <a:pt x="197804" y="1890009"/>
                  <a:pt x="-7513" y="2192692"/>
                  <a:pt x="77154" y="2334509"/>
                </a:cubicBezTo>
                <a:cubicBezTo>
                  <a:pt x="161821" y="2476326"/>
                  <a:pt x="514246" y="2571576"/>
                  <a:pt x="693104" y="2544059"/>
                </a:cubicBezTo>
                <a:cubicBezTo>
                  <a:pt x="871962" y="2516542"/>
                  <a:pt x="1113262" y="2329217"/>
                  <a:pt x="1150304" y="2169409"/>
                </a:cubicBezTo>
                <a:cubicBezTo>
                  <a:pt x="1187346" y="2009601"/>
                  <a:pt x="902654" y="1750309"/>
                  <a:pt x="915354" y="1585209"/>
                </a:cubicBezTo>
                <a:cubicBezTo>
                  <a:pt x="928054" y="1420109"/>
                  <a:pt x="1051879" y="1275117"/>
                  <a:pt x="1226504" y="1178809"/>
                </a:cubicBezTo>
                <a:cubicBezTo>
                  <a:pt x="1401129" y="1082501"/>
                  <a:pt x="1873146" y="1147059"/>
                  <a:pt x="1963104" y="1007359"/>
                </a:cubicBezTo>
                <a:cubicBezTo>
                  <a:pt x="2053062" y="867659"/>
                  <a:pt x="1893254" y="505709"/>
                  <a:pt x="1766254" y="340609"/>
                </a:cubicBezTo>
                <a:cubicBezTo>
                  <a:pt x="1639254" y="175509"/>
                  <a:pt x="1353504" y="41101"/>
                  <a:pt x="1188404" y="10409"/>
                </a:cubicBezTo>
                <a:close/>
              </a:path>
            </a:pathLst>
          </a:custGeom>
          <a:solidFill>
            <a:srgbClr val="00B05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맑은 고딕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FBB64DE-C620-40F8-B1FC-B136D9EAA4E8}" type="datetime1">
              <a:rPr kumimoji="0" lang="ko-KR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pPr marL="0" marR="0" lvl="0" indent="0" algn="l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2017-11-28</a:t>
            </a:fld>
            <a:endParaRPr kumimoji="0" lang="ko-KR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맑은 고딕" panose="020B0503020000020004" pitchFamily="50" charset="-127"/>
                <a:cs typeface="+mn-cs"/>
              </a:rPr>
              <a:t>Automated Unit Test Generation with </a:t>
            </a:r>
          </a:p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맑은 고딕" panose="020B0503020000020004" pitchFamily="50" charset="-127"/>
                <a:cs typeface="+mn-cs"/>
              </a:rPr>
              <a:t>Realistic Unit Context Synthesis for Low False Alarms </a:t>
            </a:r>
            <a:endParaRPr kumimoji="0" lang="ko-KR" alt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C968514-7FFF-4D82-BD34-CC1477EAA0E4}" type="slidenum">
              <a:rPr kumimoji="0" lang="ko-KR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맑은 고딕" panose="020B0503020000020004" pitchFamily="50" charset="-127"/>
                <a:cs typeface="+mn-cs"/>
              </a:rPr>
              <a:pPr marL="0" marR="0" lvl="0" indent="0" algn="r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ko-KR" altLang="en-US" sz="1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44" name="타원 43"/>
          <p:cNvSpPr/>
          <p:nvPr/>
        </p:nvSpPr>
        <p:spPr>
          <a:xfrm>
            <a:off x="1115616" y="3341705"/>
            <a:ext cx="3888432" cy="2967615"/>
          </a:xfrm>
          <a:prstGeom prst="ellipse">
            <a:avLst/>
          </a:prstGeom>
          <a:noFill/>
          <a:ln>
            <a:solidFill>
              <a:schemeClr val="bg1">
                <a:lumMod val="8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맑은 고딕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45" name="타원 44"/>
          <p:cNvSpPr/>
          <p:nvPr/>
        </p:nvSpPr>
        <p:spPr>
          <a:xfrm rot="3390410">
            <a:off x="3263082" y="3880667"/>
            <a:ext cx="955991" cy="772227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맑은 고딕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53" name="타원 52"/>
          <p:cNvSpPr/>
          <p:nvPr/>
        </p:nvSpPr>
        <p:spPr>
          <a:xfrm>
            <a:off x="2666457" y="4555293"/>
            <a:ext cx="712334" cy="687440"/>
          </a:xfrm>
          <a:prstGeom prst="ellipse">
            <a:avLst/>
          </a:prstGeom>
          <a:noFill/>
          <a:ln>
            <a:solidFill>
              <a:srgbClr val="FF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맑은 고딕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54" name="타원 53"/>
          <p:cNvSpPr/>
          <p:nvPr/>
        </p:nvSpPr>
        <p:spPr>
          <a:xfrm>
            <a:off x="1769718" y="4975438"/>
            <a:ext cx="684378" cy="623897"/>
          </a:xfrm>
          <a:prstGeom prst="ellipse">
            <a:avLst/>
          </a:prstGeom>
          <a:noFill/>
          <a:ln>
            <a:solidFill>
              <a:schemeClr val="bg1">
                <a:lumMod val="8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맑은 고딕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55" name="타원 54"/>
          <p:cNvSpPr/>
          <p:nvPr/>
        </p:nvSpPr>
        <p:spPr>
          <a:xfrm>
            <a:off x="2752539" y="5347307"/>
            <a:ext cx="712334" cy="687440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맑은 고딕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56" name="타원 55"/>
          <p:cNvSpPr/>
          <p:nvPr/>
        </p:nvSpPr>
        <p:spPr>
          <a:xfrm>
            <a:off x="3750861" y="4989863"/>
            <a:ext cx="712334" cy="687440"/>
          </a:xfrm>
          <a:prstGeom prst="ellipse">
            <a:avLst/>
          </a:prstGeom>
          <a:noFill/>
          <a:ln>
            <a:solidFill>
              <a:schemeClr val="bg1">
                <a:lumMod val="8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맑은 고딕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57" name="타원 56"/>
          <p:cNvSpPr/>
          <p:nvPr/>
        </p:nvSpPr>
        <p:spPr>
          <a:xfrm>
            <a:off x="1849443" y="3835072"/>
            <a:ext cx="903096" cy="863420"/>
          </a:xfrm>
          <a:prstGeom prst="ellipse">
            <a:avLst/>
          </a:prstGeom>
          <a:noFill/>
          <a:ln>
            <a:solidFill>
              <a:schemeClr val="bg1">
                <a:lumMod val="8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맑은 고딕"/>
              <a:ea typeface="맑은 고딕" panose="020B0503020000020004" pitchFamily="50" charset="-127"/>
              <a:cs typeface="+mn-cs"/>
            </a:endParaRPr>
          </a:p>
        </p:txBody>
      </p:sp>
      <p:cxnSp>
        <p:nvCxnSpPr>
          <p:cNvPr id="63" name="직선 화살표 연결선 62"/>
          <p:cNvCxnSpPr>
            <a:stCxn id="88" idx="2"/>
          </p:cNvCxnSpPr>
          <p:nvPr/>
        </p:nvCxnSpPr>
        <p:spPr>
          <a:xfrm flipH="1">
            <a:off x="3022624" y="3613130"/>
            <a:ext cx="1383495" cy="1285883"/>
          </a:xfrm>
          <a:prstGeom prst="straightConnector1">
            <a:avLst/>
          </a:prstGeom>
          <a:ln w="28575">
            <a:solidFill>
              <a:srgbClr val="0033CC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9" name="그룹 68"/>
          <p:cNvGrpSpPr/>
          <p:nvPr/>
        </p:nvGrpSpPr>
        <p:grpSpPr>
          <a:xfrm>
            <a:off x="6673062" y="4323469"/>
            <a:ext cx="2004851" cy="1224893"/>
            <a:chOff x="6595405" y="4238188"/>
            <a:chExt cx="2004851" cy="1224893"/>
          </a:xfrm>
        </p:grpSpPr>
        <p:sp>
          <p:nvSpPr>
            <p:cNvPr id="70" name="직사각형 69"/>
            <p:cNvSpPr/>
            <p:nvPr/>
          </p:nvSpPr>
          <p:spPr>
            <a:xfrm>
              <a:off x="6595405" y="4426697"/>
              <a:ext cx="2004851" cy="1036384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24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맑은 고딕" panose="020B0503020000020004" pitchFamily="50" charset="-127"/>
                <a:cs typeface="+mn-cs"/>
              </a:endParaRPr>
            </a:p>
          </p:txBody>
        </p:sp>
        <p:sp>
          <p:nvSpPr>
            <p:cNvPr id="71" name="TextBox 70"/>
            <p:cNvSpPr txBox="1"/>
            <p:nvPr/>
          </p:nvSpPr>
          <p:spPr>
            <a:xfrm>
              <a:off x="6728011" y="4238188"/>
              <a:ext cx="722062" cy="349029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tIns="0" bIns="0" rtlCol="0">
              <a:spAutoFit/>
            </a:bodyPr>
            <a:lstStyle/>
            <a:p>
              <a:pPr marL="0" marR="0" lvl="0" indent="0" algn="l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1600" b="0" i="1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ea typeface="맑은 고딕" panose="020B0503020000020004" pitchFamily="50" charset="-127"/>
                  <a:cs typeface="+mn-cs"/>
                </a:rPr>
                <a:t>Legend</a:t>
              </a:r>
              <a:endParaRPr kumimoji="0" lang="ko-KR" altLang="en-US" sz="16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맑은 고딕" panose="020B0503020000020004" pitchFamily="50" charset="-127"/>
                <a:cs typeface="+mn-cs"/>
              </a:endParaRPr>
            </a:p>
          </p:txBody>
        </p:sp>
        <p:cxnSp>
          <p:nvCxnSpPr>
            <p:cNvPr id="72" name="직선 화살표 연결선 71"/>
            <p:cNvCxnSpPr/>
            <p:nvPr/>
          </p:nvCxnSpPr>
          <p:spPr>
            <a:xfrm flipH="1">
              <a:off x="6679715" y="4762314"/>
              <a:ext cx="542908" cy="3367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직선 화살표 연결선 72"/>
            <p:cNvCxnSpPr/>
            <p:nvPr/>
          </p:nvCxnSpPr>
          <p:spPr>
            <a:xfrm flipH="1">
              <a:off x="6679715" y="5112986"/>
              <a:ext cx="542908" cy="3367"/>
            </a:xfrm>
            <a:prstGeom prst="straightConnector1">
              <a:avLst/>
            </a:prstGeom>
            <a:ln w="19050">
              <a:solidFill>
                <a:schemeClr val="tx1"/>
              </a:solidFill>
              <a:prstDash val="sysDash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4" name="TextBox 73"/>
            <p:cNvSpPr txBox="1"/>
            <p:nvPr/>
          </p:nvSpPr>
          <p:spPr>
            <a:xfrm>
              <a:off x="7321623" y="4426697"/>
              <a:ext cx="1278633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16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ea typeface="맑은 고딕" panose="020B0503020000020004" pitchFamily="50" charset="-127"/>
                  <a:cs typeface="Calibri" panose="020F0502020204030204" pitchFamily="34" charset="0"/>
                </a:rPr>
                <a:t>A feasible execution</a:t>
              </a:r>
              <a:endParaRPr kumimoji="0" lang="ko-KR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맑은 고딕" panose="020B0503020000020004" pitchFamily="50" charset="-127"/>
                <a:cs typeface="Calibri" panose="020F0502020204030204" pitchFamily="34" charset="0"/>
              </a:endParaRPr>
            </a:p>
          </p:txBody>
        </p:sp>
        <p:sp>
          <p:nvSpPr>
            <p:cNvPr id="79" name="TextBox 78"/>
            <p:cNvSpPr txBox="1"/>
            <p:nvPr/>
          </p:nvSpPr>
          <p:spPr>
            <a:xfrm>
              <a:off x="7302774" y="4876058"/>
              <a:ext cx="1297482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16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ea typeface="맑은 고딕" panose="020B0503020000020004" pitchFamily="50" charset="-127"/>
                  <a:cs typeface="Calibri" panose="020F0502020204030204" pitchFamily="34" charset="0"/>
                </a:rPr>
                <a:t>An infeasible execution</a:t>
              </a:r>
              <a:endParaRPr kumimoji="0" lang="ko-KR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맑은 고딕" panose="020B0503020000020004" pitchFamily="50" charset="-127"/>
                <a:cs typeface="Calibri" panose="020F0502020204030204" pitchFamily="34" charset="0"/>
              </a:endParaRPr>
            </a:p>
          </p:txBody>
        </p:sp>
      </p:grpSp>
      <p:cxnSp>
        <p:nvCxnSpPr>
          <p:cNvPr id="85" name="직선 화살표 연결선 84"/>
          <p:cNvCxnSpPr/>
          <p:nvPr/>
        </p:nvCxnSpPr>
        <p:spPr>
          <a:xfrm flipH="1">
            <a:off x="3501983" y="3505679"/>
            <a:ext cx="173942" cy="621083"/>
          </a:xfrm>
          <a:prstGeom prst="straightConnector1">
            <a:avLst/>
          </a:prstGeom>
          <a:ln w="28575">
            <a:solidFill>
              <a:srgbClr val="0033CC"/>
            </a:solidFill>
            <a:prstDash val="sysDash"/>
            <a:tailEnd type="triangle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직선 화살표 연결선 85"/>
          <p:cNvCxnSpPr>
            <a:stCxn id="45" idx="5"/>
          </p:cNvCxnSpPr>
          <p:nvPr/>
        </p:nvCxnSpPr>
        <p:spPr>
          <a:xfrm flipH="1">
            <a:off x="3155301" y="4699315"/>
            <a:ext cx="544606" cy="290548"/>
          </a:xfrm>
          <a:prstGeom prst="straightConnector1">
            <a:avLst/>
          </a:prstGeom>
          <a:ln w="28575">
            <a:solidFill>
              <a:srgbClr val="0033CC"/>
            </a:solidFill>
            <a:prstDash val="solid"/>
            <a:tailEnd type="triangle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TextBox 86"/>
          <p:cNvSpPr txBox="1"/>
          <p:nvPr/>
        </p:nvSpPr>
        <p:spPr>
          <a:xfrm>
            <a:off x="3525681" y="3023141"/>
            <a:ext cx="4503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맑은 고딕" panose="020B0503020000020004" pitchFamily="50" charset="-127"/>
                <a:cs typeface="Calibri" panose="020F0502020204030204" pitchFamily="34" charset="0"/>
              </a:rPr>
              <a:t>T</a:t>
            </a:r>
            <a:r>
              <a:rPr kumimoji="0" lang="en-US" altLang="ko-KR" sz="1800" b="0" i="0" u="none" strike="noStrike" kern="1200" cap="none" spc="0" normalizeH="0" baseline="-2500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맑은 고딕" panose="020B0503020000020004" pitchFamily="50" charset="-127"/>
                <a:cs typeface="Calibri" panose="020F0502020204030204" pitchFamily="34" charset="0"/>
              </a:rPr>
              <a:t>u4</a:t>
            </a:r>
            <a:endParaRPr kumimoji="0" lang="ko-KR" altLang="en-US" sz="1800" b="0" i="0" u="none" strike="noStrike" kern="1200" cap="none" spc="0" normalizeH="0" baseline="-2500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맑은 고딕" panose="020B0503020000020004" pitchFamily="50" charset="-127"/>
              <a:cs typeface="Calibri" panose="020F0502020204030204" pitchFamily="34" charset="0"/>
            </a:endParaRPr>
          </a:p>
        </p:txBody>
      </p:sp>
      <p:sp>
        <p:nvSpPr>
          <p:cNvPr id="88" name="TextBox 87"/>
          <p:cNvSpPr txBox="1"/>
          <p:nvPr/>
        </p:nvSpPr>
        <p:spPr>
          <a:xfrm>
            <a:off x="4180939" y="3243798"/>
            <a:ext cx="4503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맑은 고딕" panose="020B0503020000020004" pitchFamily="50" charset="-127"/>
                <a:cs typeface="Calibri" panose="020F0502020204030204" pitchFamily="34" charset="0"/>
              </a:rPr>
              <a:t>T</a:t>
            </a:r>
            <a:r>
              <a:rPr kumimoji="0" lang="en-US" altLang="ko-KR" sz="1800" b="0" i="0" u="none" strike="noStrike" kern="1200" cap="none" spc="0" normalizeH="0" baseline="-2500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맑은 고딕" panose="020B0503020000020004" pitchFamily="50" charset="-127"/>
                <a:cs typeface="Calibri" panose="020F0502020204030204" pitchFamily="34" charset="0"/>
              </a:rPr>
              <a:t>u5</a:t>
            </a:r>
            <a:endParaRPr kumimoji="0" lang="ko-KR" altLang="en-US" sz="1800" b="0" i="0" u="none" strike="noStrike" kern="1200" cap="none" spc="0" normalizeH="0" baseline="-2500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맑은 고딕" panose="020B0503020000020004" pitchFamily="50" charset="-127"/>
              <a:cs typeface="Calibri" panose="020F0502020204030204" pitchFamily="34" charset="0"/>
            </a:endParaRPr>
          </a:p>
        </p:txBody>
      </p:sp>
      <p:sp>
        <p:nvSpPr>
          <p:cNvPr id="90" name="제목 1"/>
          <p:cNvSpPr>
            <a:spLocks noGrp="1"/>
          </p:cNvSpPr>
          <p:nvPr>
            <p:ph type="title"/>
          </p:nvPr>
        </p:nvSpPr>
        <p:spPr>
          <a:xfrm>
            <a:off x="-36512" y="116632"/>
            <a:ext cx="9144000" cy="936104"/>
          </a:xfrm>
        </p:spPr>
        <p:txBody>
          <a:bodyPr>
            <a:noAutofit/>
          </a:bodyPr>
          <a:lstStyle/>
          <a:p>
            <a:r>
              <a:rPr lang="en-US" altLang="ko-KR" sz="3600" dirty="0"/>
              <a:t>Automated </a:t>
            </a:r>
            <a:r>
              <a:rPr lang="en-US" altLang="ko-KR" sz="3600" dirty="0" smtClean="0"/>
              <a:t>Unit Test </a:t>
            </a:r>
            <a:r>
              <a:rPr lang="en-US" altLang="ko-KR" sz="3600" dirty="0"/>
              <a:t>Generation </a:t>
            </a:r>
            <a:r>
              <a:rPr lang="en-US" altLang="ko-KR" sz="3600" dirty="0" smtClean="0"/>
              <a:t/>
            </a:r>
            <a:br>
              <a:rPr lang="en-US" altLang="ko-KR" sz="3600" dirty="0" smtClean="0"/>
            </a:br>
            <a:r>
              <a:rPr lang="en-US" altLang="ko-KR" sz="3600" dirty="0" smtClean="0"/>
              <a:t>with Realistic Unit Context</a:t>
            </a:r>
            <a:endParaRPr lang="ko-KR" altLang="en-US" sz="3600" dirty="0"/>
          </a:p>
        </p:txBody>
      </p:sp>
      <p:sp>
        <p:nvSpPr>
          <p:cNvPr id="92" name="TextBox 91"/>
          <p:cNvSpPr txBox="1"/>
          <p:nvPr/>
        </p:nvSpPr>
        <p:spPr>
          <a:xfrm>
            <a:off x="4604503" y="2651804"/>
            <a:ext cx="43520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맑은 고딕" panose="020B0503020000020004" pitchFamily="50" charset="-127"/>
                <a:cs typeface="Calibri" panose="020F0502020204030204" pitchFamily="34" charset="0"/>
              </a:rPr>
              <a:t>Unit tests T</a:t>
            </a:r>
            <a:r>
              <a:rPr kumimoji="0" lang="en-US" altLang="ko-KR" sz="1800" b="0" i="0" u="none" strike="noStrike" kern="1200" cap="none" spc="0" normalizeH="0" baseline="-2500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맑은 고딕" panose="020B0503020000020004" pitchFamily="50" charset="-127"/>
                <a:cs typeface="Calibri" panose="020F0502020204030204" pitchFamily="34" charset="0"/>
              </a:rPr>
              <a:t>u4</a:t>
            </a:r>
            <a:r>
              <a:rPr kumimoji="0" lang="en-US" altLang="ko-KR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맑은 고딕" panose="020B0503020000020004" pitchFamily="50" charset="-127"/>
                <a:cs typeface="Calibri" panose="020F0502020204030204" pitchFamily="34" charset="0"/>
              </a:rPr>
              <a:t> that exercises an infeasible path is filtered out by the unit context</a:t>
            </a:r>
            <a:endParaRPr kumimoji="0" lang="ko-KR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맑은 고딕" panose="020B0503020000020004" pitchFamily="50" charset="-127"/>
              <a:cs typeface="Calibri" panose="020F0502020204030204" pitchFamily="34" charset="0"/>
            </a:endParaRPr>
          </a:p>
        </p:txBody>
      </p:sp>
      <p:sp>
        <p:nvSpPr>
          <p:cNvPr id="93" name="TextBox 92"/>
          <p:cNvSpPr txBox="1"/>
          <p:nvPr/>
        </p:nvSpPr>
        <p:spPr>
          <a:xfrm>
            <a:off x="756528" y="2748821"/>
            <a:ext cx="274545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맑은 고딕" panose="020B0503020000020004" pitchFamily="50" charset="-127"/>
                <a:cs typeface="Calibri" panose="020F0502020204030204" pitchFamily="34" charset="0"/>
              </a:rPr>
              <a:t>Realistic unit context filters out unit tests that exercise infeasible paths</a:t>
            </a:r>
            <a:endParaRPr kumimoji="0" lang="ko-KR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맑은 고딕" panose="020B0503020000020004" pitchFamily="50" charset="-127"/>
              <a:cs typeface="Calibri" panose="020F0502020204030204" pitchFamily="34" charset="0"/>
            </a:endParaRPr>
          </a:p>
        </p:txBody>
      </p:sp>
      <p:sp>
        <p:nvSpPr>
          <p:cNvPr id="94" name="왼쪽 화살표 93"/>
          <p:cNvSpPr/>
          <p:nvPr/>
        </p:nvSpPr>
        <p:spPr>
          <a:xfrm rot="13526774">
            <a:off x="2674154" y="3637974"/>
            <a:ext cx="559532" cy="195679"/>
          </a:xfrm>
          <a:prstGeom prst="leftArrow">
            <a:avLst>
              <a:gd name="adj1" fmla="val 50000"/>
              <a:gd name="adj2" fmla="val 117870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맑은 고딕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95" name="TextBox 94"/>
          <p:cNvSpPr txBox="1"/>
          <p:nvPr/>
        </p:nvSpPr>
        <p:spPr>
          <a:xfrm>
            <a:off x="4528583" y="3915479"/>
            <a:ext cx="4503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맑은 고딕" panose="020B0503020000020004" pitchFamily="50" charset="-127"/>
                <a:cs typeface="Calibri" panose="020F0502020204030204" pitchFamily="34" charset="0"/>
              </a:rPr>
              <a:t>T</a:t>
            </a:r>
            <a:r>
              <a:rPr kumimoji="0" lang="en-US" altLang="ko-KR" sz="1800" b="0" i="0" u="none" strike="noStrike" kern="1200" cap="none" spc="0" normalizeH="0" baseline="-2500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맑은 고딕" panose="020B0503020000020004" pitchFamily="50" charset="-127"/>
                <a:cs typeface="Calibri" panose="020F0502020204030204" pitchFamily="34" charset="0"/>
              </a:rPr>
              <a:t>u6</a:t>
            </a:r>
            <a:endParaRPr kumimoji="0" lang="ko-KR" altLang="en-US" sz="1800" b="0" i="0" u="none" strike="noStrike" kern="1200" cap="none" spc="0" normalizeH="0" baseline="-2500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맑은 고딕" panose="020B0503020000020004" pitchFamily="50" charset="-127"/>
              <a:cs typeface="Calibri" panose="020F0502020204030204" pitchFamily="34" charset="0"/>
            </a:endParaRPr>
          </a:p>
        </p:txBody>
      </p:sp>
      <p:cxnSp>
        <p:nvCxnSpPr>
          <p:cNvPr id="23" name="구부러진 연결선 22"/>
          <p:cNvCxnSpPr/>
          <p:nvPr/>
        </p:nvCxnSpPr>
        <p:spPr>
          <a:xfrm rot="10800000" flipV="1">
            <a:off x="3737880" y="4153217"/>
            <a:ext cx="822831" cy="520953"/>
          </a:xfrm>
          <a:prstGeom prst="curvedConnector3">
            <a:avLst>
              <a:gd name="adj1" fmla="val 70535"/>
            </a:avLst>
          </a:prstGeom>
          <a:ln w="28575">
            <a:solidFill>
              <a:srgbClr val="0033CC"/>
            </a:solidFill>
            <a:prstDash val="sysDash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2064525" y="3992610"/>
            <a:ext cx="5150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>
                    <a:lumMod val="75000"/>
                  </a:prstClr>
                </a:solidFill>
                <a:effectLst/>
                <a:uLnTx/>
                <a:uFillTx/>
                <a:latin typeface="Calibri" panose="020F0502020204030204" pitchFamily="34" charset="0"/>
                <a:ea typeface="맑은 고딕" panose="020B0503020000020004" pitchFamily="50" charset="-127"/>
                <a:cs typeface="Calibri" panose="020F0502020204030204" pitchFamily="34" charset="0"/>
              </a:rPr>
              <a:t>g1</a:t>
            </a:r>
            <a:endParaRPr kumimoji="0" lang="ko-KR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75000"/>
                </a:prstClr>
              </a:solidFill>
              <a:effectLst/>
              <a:uLnTx/>
              <a:uFillTx/>
              <a:latin typeface="Calibri" panose="020F0502020204030204" pitchFamily="34" charset="0"/>
              <a:ea typeface="맑은 고딕" panose="020B0503020000020004" pitchFamily="50" charset="-127"/>
              <a:cs typeface="Calibri" panose="020F0502020204030204" pitchFamily="34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3536751" y="4200513"/>
            <a:ext cx="5150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맑은 고딕" panose="020B0503020000020004" pitchFamily="50" charset="-127"/>
                <a:cs typeface="Calibri" panose="020F0502020204030204" pitchFamily="34" charset="0"/>
              </a:rPr>
              <a:t>g2</a:t>
            </a:r>
            <a:endParaRPr kumimoji="0" lang="ko-KR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맑은 고딕" panose="020B0503020000020004" pitchFamily="50" charset="-127"/>
              <a:cs typeface="Calibri" panose="020F0502020204030204" pitchFamily="34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1851353" y="5073221"/>
            <a:ext cx="5150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>
                    <a:lumMod val="75000"/>
                  </a:prstClr>
                </a:solidFill>
                <a:effectLst/>
                <a:uLnTx/>
                <a:uFillTx/>
                <a:latin typeface="Calibri" panose="020F0502020204030204" pitchFamily="34" charset="0"/>
                <a:ea typeface="맑은 고딕" panose="020B0503020000020004" pitchFamily="50" charset="-127"/>
                <a:cs typeface="Calibri" panose="020F0502020204030204" pitchFamily="34" charset="0"/>
              </a:rPr>
              <a:t>h1</a:t>
            </a:r>
            <a:endParaRPr kumimoji="0" lang="ko-KR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75000"/>
                </a:prstClr>
              </a:solidFill>
              <a:effectLst/>
              <a:uLnTx/>
              <a:uFillTx/>
              <a:latin typeface="Calibri" panose="020F0502020204030204" pitchFamily="34" charset="0"/>
              <a:ea typeface="맑은 고딕" panose="020B0503020000020004" pitchFamily="50" charset="-127"/>
              <a:cs typeface="Calibri" panose="020F0502020204030204" pitchFamily="34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2860045" y="5469362"/>
            <a:ext cx="5150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맑은 고딕" panose="020B0503020000020004" pitchFamily="50" charset="-127"/>
                <a:cs typeface="Calibri" panose="020F0502020204030204" pitchFamily="34" charset="0"/>
              </a:rPr>
              <a:t>h2</a:t>
            </a:r>
            <a:endParaRPr kumimoji="0" lang="ko-KR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맑은 고딕" panose="020B0503020000020004" pitchFamily="50" charset="-127"/>
              <a:cs typeface="Calibri" panose="020F0502020204030204" pitchFamily="34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3861292" y="5084622"/>
            <a:ext cx="5150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>
                    <a:lumMod val="75000"/>
                  </a:prstClr>
                </a:solidFill>
                <a:effectLst/>
                <a:uLnTx/>
                <a:uFillTx/>
                <a:latin typeface="Calibri" panose="020F0502020204030204" pitchFamily="34" charset="0"/>
                <a:ea typeface="맑은 고딕" panose="020B0503020000020004" pitchFamily="50" charset="-127"/>
                <a:cs typeface="Calibri" panose="020F0502020204030204" pitchFamily="34" charset="0"/>
              </a:rPr>
              <a:t>h3</a:t>
            </a:r>
            <a:endParaRPr kumimoji="0" lang="ko-KR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75000"/>
                </a:prstClr>
              </a:solidFill>
              <a:effectLst/>
              <a:uLnTx/>
              <a:uFillTx/>
              <a:latin typeface="Calibri" panose="020F0502020204030204" pitchFamily="34" charset="0"/>
              <a:ea typeface="맑은 고딕" panose="020B0503020000020004" pitchFamily="50" charset="-127"/>
              <a:cs typeface="Calibri" panose="020F0502020204030204" pitchFamily="34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2734556" y="4657498"/>
            <a:ext cx="515045" cy="461665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ea typeface="맑은 고딕" panose="020B0503020000020004" pitchFamily="50" charset="-127"/>
                <a:cs typeface="Calibri" panose="020F0502020204030204" pitchFamily="34" charset="0"/>
              </a:rPr>
              <a:t>f</a:t>
            </a:r>
            <a:endParaRPr kumimoji="0" lang="ko-KR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 pitchFamily="34" charset="0"/>
              <a:ea typeface="맑은 고딕" panose="020B0503020000020004" pitchFamily="50" charset="-127"/>
              <a:cs typeface="Calibri" panose="020F0502020204030204" pitchFamily="34" charset="0"/>
            </a:endParaRPr>
          </a:p>
        </p:txBody>
      </p:sp>
      <p:sp>
        <p:nvSpPr>
          <p:cNvPr id="39" name="Rounded Rectangle 6"/>
          <p:cNvSpPr/>
          <p:nvPr/>
        </p:nvSpPr>
        <p:spPr>
          <a:xfrm>
            <a:off x="297748" y="1184676"/>
            <a:ext cx="8613511" cy="1096586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1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맑은 고딕" panose="020B0503020000020004" pitchFamily="50" charset="-127"/>
                <a:cs typeface="Calibri" panose="020F0502020204030204" pitchFamily="34" charset="0"/>
              </a:rPr>
              <a:t>Pros</a:t>
            </a:r>
          </a:p>
          <a:p>
            <a:pPr marL="0" marR="0" lvl="1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맑은 고딕" panose="020B0503020000020004" pitchFamily="50" charset="-127"/>
                <a:cs typeface="Calibri" panose="020F0502020204030204" pitchFamily="34" charset="0"/>
              </a:rPr>
              <a:t>+ High controllability of a target unit</a:t>
            </a:r>
          </a:p>
          <a:p>
            <a:pPr marL="0" marR="0" lvl="1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맑은 고딕" panose="020B0503020000020004" pitchFamily="50" charset="-127"/>
                <a:cs typeface="Calibri" panose="020F0502020204030204" pitchFamily="34" charset="0"/>
              </a:rPr>
              <a:t>+ High effectiveness for detecting corner cases bugs</a:t>
            </a:r>
          </a:p>
          <a:p>
            <a:pPr marL="0" marR="0" lvl="1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맑은 고딕" panose="020B0503020000020004" pitchFamily="50" charset="-127"/>
                <a:cs typeface="Calibri" panose="020F0502020204030204" pitchFamily="34" charset="0"/>
              </a:rPr>
              <a:t>+ Low false alarm ratio</a:t>
            </a:r>
          </a:p>
        </p:txBody>
      </p:sp>
      <p:sp>
        <p:nvSpPr>
          <p:cNvPr id="47" name="타원 46"/>
          <p:cNvSpPr/>
          <p:nvPr/>
        </p:nvSpPr>
        <p:spPr>
          <a:xfrm>
            <a:off x="3755233" y="4993263"/>
            <a:ext cx="712334" cy="687440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48" name="타원 47"/>
          <p:cNvSpPr/>
          <p:nvPr/>
        </p:nvSpPr>
        <p:spPr>
          <a:xfrm>
            <a:off x="1853815" y="3838472"/>
            <a:ext cx="903096" cy="863420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2068897" y="3996010"/>
            <a:ext cx="515045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맑은 고딕" panose="020B0503020000020004" pitchFamily="50" charset="-127"/>
                <a:cs typeface="Calibri" panose="020F0502020204030204" pitchFamily="34" charset="0"/>
              </a:rPr>
              <a:t>g1</a:t>
            </a:r>
            <a:endParaRPr kumimoji="0" lang="ko-KR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맑은 고딕" panose="020B0503020000020004" pitchFamily="50" charset="-127"/>
              <a:cs typeface="Calibri" panose="020F0502020204030204" pitchFamily="34" charset="0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3865664" y="5088022"/>
            <a:ext cx="515045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맑은 고딕" panose="020B0503020000020004" pitchFamily="50" charset="-127"/>
                <a:cs typeface="Calibri" panose="020F0502020204030204" pitchFamily="34" charset="0"/>
              </a:rPr>
              <a:t>h3</a:t>
            </a:r>
            <a:endParaRPr kumimoji="0" lang="ko-KR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맑은 고딕" panose="020B0503020000020004" pitchFamily="50" charset="-127"/>
              <a:cs typeface="Calibri" panose="020F0502020204030204" pitchFamily="34" charset="0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155741" y="3029220"/>
            <a:ext cx="311710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맑은 고딕" panose="020B0503020000020004" pitchFamily="50" charset="-127"/>
                <a:cs typeface="Calibri" panose="020F0502020204030204" pitchFamily="34" charset="0"/>
              </a:rPr>
              <a:t>Different unit contexts explore various behaviors of f</a:t>
            </a:r>
            <a:endParaRPr kumimoji="0" lang="ko-KR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맑은 고딕" panose="020B0503020000020004" pitchFamily="50" charset="-127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83478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0" grpId="0" animBg="1"/>
      <p:bldP spid="41" grpId="0" animBg="1"/>
      <p:bldP spid="42" grpId="0"/>
      <p:bldP spid="43" grpId="0"/>
      <p:bldP spid="15" grpId="0" animBg="1"/>
      <p:bldP spid="15" grpId="1" animBg="1"/>
      <p:bldP spid="44" grpId="0" animBg="1"/>
      <p:bldP spid="45" grpId="0" animBg="1"/>
      <p:bldP spid="45" grpId="1" animBg="1"/>
      <p:bldP spid="53" grpId="0" animBg="1"/>
      <p:bldP spid="54" grpId="0" animBg="1"/>
      <p:bldP spid="55" grpId="0" animBg="1"/>
      <p:bldP spid="55" grpId="1" animBg="1"/>
      <p:bldP spid="56" grpId="0" animBg="1"/>
      <p:bldP spid="57" grpId="0" animBg="1"/>
      <p:bldP spid="87" grpId="0"/>
      <p:bldP spid="87" grpId="1"/>
      <p:bldP spid="88" grpId="0"/>
      <p:bldP spid="88" grpId="1"/>
      <p:bldP spid="92" grpId="0"/>
      <p:bldP spid="93" grpId="0"/>
      <p:bldP spid="93" grpId="1"/>
      <p:bldP spid="94" grpId="0" animBg="1"/>
      <p:bldP spid="94" grpId="1" animBg="1"/>
      <p:bldP spid="95" grpId="0"/>
      <p:bldP spid="95" grpId="1"/>
      <p:bldP spid="33" grpId="0"/>
      <p:bldP spid="34" grpId="0"/>
      <p:bldP spid="34" grpId="1"/>
      <p:bldP spid="35" grpId="0"/>
      <p:bldP spid="36" grpId="0"/>
      <p:bldP spid="36" grpId="1"/>
      <p:bldP spid="37" grpId="0"/>
      <p:bldP spid="38" grpId="0"/>
      <p:bldP spid="47" grpId="0" animBg="1"/>
      <p:bldP spid="48" grpId="0" animBg="1"/>
      <p:bldP spid="49" grpId="0"/>
      <p:bldP spid="50" grpId="0"/>
      <p:bldP spid="5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404664"/>
            <a:ext cx="8686800" cy="1143000"/>
          </a:xfrm>
        </p:spPr>
        <p:txBody>
          <a:bodyPr>
            <a:normAutofit fontScale="90000"/>
          </a:bodyPr>
          <a:lstStyle/>
          <a:p>
            <a:r>
              <a:rPr lang="en-US" altLang="ko-KR" dirty="0" smtClean="0"/>
              <a:t>Related Work on Automated Unit Testing</a:t>
            </a:r>
            <a:endParaRPr lang="ko-KR" altLang="en-US" dirty="0"/>
          </a:p>
        </p:txBody>
      </p:sp>
      <p:graphicFrame>
        <p:nvGraphicFramePr>
          <p:cNvPr id="7" name="내용 개체 틀 6"/>
          <p:cNvGraphicFramePr>
            <a:graphicFrameLocks noGrp="1"/>
          </p:cNvGraphicFramePr>
          <p:nvPr>
            <p:ph idx="1"/>
            <p:extLst/>
          </p:nvPr>
        </p:nvGraphicFramePr>
        <p:xfrm>
          <a:off x="156591" y="1340768"/>
          <a:ext cx="8830818" cy="4921074"/>
        </p:xfrm>
        <a:graphic>
          <a:graphicData uri="http://schemas.openxmlformats.org/drawingml/2006/table">
            <a:tbl>
              <a:tblPr firstRow="1" bandRow="1">
                <a:tableStyleId>{7E9639D4-E3E2-4D34-9284-5A2195B3D0D7}</a:tableStyleId>
              </a:tblPr>
              <a:tblGrid>
                <a:gridCol w="3024337">
                  <a:extLst>
                    <a:ext uri="{9D8B030D-6E8A-4147-A177-3AD203B41FA5}">
                      <a16:colId xmlns:a16="http://schemas.microsoft.com/office/drawing/2014/main" val="2062330906"/>
                    </a:ext>
                  </a:extLst>
                </a:gridCol>
                <a:gridCol w="2255168">
                  <a:extLst>
                    <a:ext uri="{9D8B030D-6E8A-4147-A177-3AD203B41FA5}">
                      <a16:colId xmlns:a16="http://schemas.microsoft.com/office/drawing/2014/main" val="1491810505"/>
                    </a:ext>
                  </a:extLst>
                </a:gridCol>
                <a:gridCol w="2016224">
                  <a:extLst>
                    <a:ext uri="{9D8B030D-6E8A-4147-A177-3AD203B41FA5}">
                      <a16:colId xmlns:a16="http://schemas.microsoft.com/office/drawing/2014/main" val="2036078979"/>
                    </a:ext>
                  </a:extLst>
                </a:gridCol>
                <a:gridCol w="1535089">
                  <a:extLst>
                    <a:ext uri="{9D8B030D-6E8A-4147-A177-3AD203B41FA5}">
                      <a16:colId xmlns:a16="http://schemas.microsoft.com/office/drawing/2014/main" val="3652311091"/>
                    </a:ext>
                  </a:extLst>
                </a:gridCol>
              </a:tblGrid>
              <a:tr h="509394">
                <a:tc>
                  <a:txBody>
                    <a:bodyPr/>
                    <a:lstStyle/>
                    <a:p>
                      <a:pPr latinLnBrk="1"/>
                      <a:endParaRPr lang="ko-KR" altLang="en-US" sz="1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Bug detection ability</a:t>
                      </a:r>
                      <a:endParaRPr lang="ko-KR" altLang="en-US" sz="1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False/True</a:t>
                      </a:r>
                      <a:r>
                        <a:rPr lang="en-US" altLang="ko-KR" sz="1800" baseline="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</a:p>
                    <a:p>
                      <a:pPr algn="ctr" latinLnBrk="1"/>
                      <a:r>
                        <a:rPr lang="en-US" altLang="ko-KR" sz="1800" baseline="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alarm ratio</a:t>
                      </a:r>
                      <a:endParaRPr lang="ko-KR" altLang="en-US" sz="1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Target languages</a:t>
                      </a:r>
                      <a:endParaRPr lang="ko-KR" altLang="en-US" sz="1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7049135"/>
                  </a:ext>
                </a:extLst>
              </a:tr>
              <a:tr h="1112038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8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Function input</a:t>
                      </a:r>
                      <a:r>
                        <a:rPr lang="en-US" altLang="ko-KR" sz="1800" b="1" baseline="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generation </a:t>
                      </a:r>
                    </a:p>
                    <a:p>
                      <a:pPr latinLnBrk="1"/>
                      <a:r>
                        <a:rPr lang="en-US" altLang="ko-KR" sz="1800" baseline="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[PLDI 05][FSE 05][EMSOFT 06][TAP 08][ISSTA 08][SEC 15]</a:t>
                      </a:r>
                      <a:endParaRPr lang="ko-KR" altLang="en-US" sz="1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2000" b="1" dirty="0" smtClean="0">
                          <a:solidFill>
                            <a:srgbClr val="0033CC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High</a:t>
                      </a:r>
                      <a:endParaRPr lang="ko-KR" altLang="en-US" sz="2000" b="1" dirty="0">
                        <a:solidFill>
                          <a:srgbClr val="0033CC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000" b="1" dirty="0" smtClean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High</a:t>
                      </a:r>
                      <a:endParaRPr lang="ko-KR" altLang="en-US" sz="2000" b="1" dirty="0">
                        <a:solidFill>
                          <a:srgbClr val="FF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000" b="1" dirty="0" smtClean="0">
                          <a:solidFill>
                            <a:srgbClr val="0033CC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Procedural or OO languages</a:t>
                      </a:r>
                      <a:endParaRPr lang="ko-KR" altLang="en-US" sz="2000" b="1" dirty="0">
                        <a:solidFill>
                          <a:srgbClr val="0033CC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1374708"/>
                  </a:ext>
                </a:extLst>
              </a:tr>
              <a:tr h="1112038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8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Method-sequence</a:t>
                      </a:r>
                      <a:r>
                        <a:rPr lang="en-US" altLang="ko-KR" sz="1800" b="1" baseline="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generation</a:t>
                      </a:r>
                    </a:p>
                    <a:p>
                      <a:pPr latinLnBrk="1"/>
                      <a:r>
                        <a:rPr lang="en-US" altLang="ko-KR" sz="1800" baseline="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[ICSE 07] [ICST 10][FSE 11]</a:t>
                      </a:r>
                    </a:p>
                    <a:p>
                      <a:pPr latinLnBrk="1"/>
                      <a:r>
                        <a:rPr lang="en-US" altLang="ko-KR" sz="1800" baseline="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[ICSE 13]</a:t>
                      </a:r>
                      <a:endParaRPr lang="ko-KR" altLang="en-US" sz="1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2000" b="1" dirty="0" smtClean="0">
                          <a:solidFill>
                            <a:srgbClr val="0033CC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High</a:t>
                      </a:r>
                      <a:endParaRPr lang="ko-KR" altLang="en-US" sz="2000" b="1" dirty="0">
                        <a:solidFill>
                          <a:srgbClr val="0033CC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0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Medium</a:t>
                      </a:r>
                      <a:endParaRPr lang="ko-KR" altLang="en-US" sz="2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000" b="1" dirty="0" smtClean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Object-oriented</a:t>
                      </a:r>
                      <a:r>
                        <a:rPr lang="en-US" altLang="ko-KR" sz="2000" b="1" baseline="0" dirty="0" smtClean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languages</a:t>
                      </a:r>
                      <a:endParaRPr lang="ko-KR" altLang="en-US" sz="2000" b="1" dirty="0">
                        <a:solidFill>
                          <a:srgbClr val="FF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88033192"/>
                  </a:ext>
                </a:extLst>
              </a:tr>
              <a:tr h="1112038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8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Capture</a:t>
                      </a:r>
                      <a:r>
                        <a:rPr lang="en-US" altLang="ko-KR" sz="1800" b="1" baseline="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system tests to generate unit tests</a:t>
                      </a:r>
                    </a:p>
                    <a:p>
                      <a:pPr latinLnBrk="1"/>
                      <a:r>
                        <a:rPr lang="en-US" altLang="ko-KR" sz="1800" baseline="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[TSE 09] [STTT 09][ISSTA 10]</a:t>
                      </a:r>
                      <a:endParaRPr lang="ko-KR" altLang="en-US" sz="1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000" b="1" dirty="0" smtClean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Low</a:t>
                      </a:r>
                      <a:endParaRPr lang="ko-KR" altLang="en-US" sz="2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000" b="1" dirty="0" smtClean="0">
                          <a:solidFill>
                            <a:srgbClr val="0033CC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Low</a:t>
                      </a:r>
                      <a:endParaRPr lang="ko-KR" altLang="en-US" sz="2000" b="1" dirty="0">
                        <a:solidFill>
                          <a:srgbClr val="0033CC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000" b="1" dirty="0" smtClean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Object-oriented</a:t>
                      </a:r>
                      <a:r>
                        <a:rPr lang="en-US" altLang="ko-KR" sz="2000" b="1" baseline="0" dirty="0" smtClean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languages</a:t>
                      </a:r>
                      <a:endParaRPr lang="ko-KR" altLang="en-US" sz="2000" b="1" dirty="0">
                        <a:solidFill>
                          <a:srgbClr val="FF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86656291"/>
                  </a:ext>
                </a:extLst>
              </a:tr>
              <a:tr h="778427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8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Automated Unit Test Generation with Realistic Unit Context</a:t>
                      </a:r>
                      <a:endParaRPr lang="ko-KR" altLang="en-US" sz="18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000" b="1" dirty="0" smtClean="0">
                          <a:solidFill>
                            <a:srgbClr val="0033CC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High</a:t>
                      </a:r>
                      <a:r>
                        <a:rPr lang="en-US" altLang="ko-KR" sz="18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</a:p>
                    <a:p>
                      <a:pPr algn="ctr" latinLnBrk="1"/>
                      <a:r>
                        <a:rPr lang="en-US" altLang="ko-KR" sz="18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(86.7% of target bugs in SIR and SPEC2006)</a:t>
                      </a:r>
                      <a:endParaRPr lang="ko-KR" altLang="en-US" sz="1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000" b="1" dirty="0" smtClean="0">
                          <a:solidFill>
                            <a:srgbClr val="0033CC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Low</a:t>
                      </a:r>
                      <a:r>
                        <a:rPr lang="en-US" altLang="ko-KR" sz="18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</a:p>
                    <a:p>
                      <a:pPr algn="ctr" latinLnBrk="1"/>
                      <a:r>
                        <a:rPr lang="en-US" altLang="ko-KR" sz="18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(2.4 false alarms per one</a:t>
                      </a:r>
                      <a:r>
                        <a:rPr lang="en-US" altLang="ko-KR" sz="1800" baseline="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true alarm</a:t>
                      </a:r>
                      <a:r>
                        <a:rPr lang="en-US" altLang="ko-KR" sz="18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)</a:t>
                      </a:r>
                      <a:endParaRPr lang="ko-KR" altLang="en-US" sz="1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2000" b="1" dirty="0" smtClean="0">
                          <a:solidFill>
                            <a:srgbClr val="0033CC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Procedural languages</a:t>
                      </a:r>
                      <a:endParaRPr lang="ko-KR" altLang="en-US" sz="2000" b="1" dirty="0" smtClean="0">
                        <a:solidFill>
                          <a:srgbClr val="0033CC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809460"/>
                  </a:ext>
                </a:extLst>
              </a:tr>
            </a:tbl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D3AE205-845F-4DA3-9F70-64B2F41E1EAC}" type="datetime1">
              <a:rPr kumimoji="0" lang="ko-KR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pPr marL="0" marR="0" lvl="0" indent="0" algn="l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2017-11-28</a:t>
            </a:fld>
            <a:endParaRPr kumimoji="0" lang="ko-KR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맑은 고딕" panose="020B0503020000020004" pitchFamily="50" charset="-127"/>
                <a:cs typeface="+mn-cs"/>
              </a:rPr>
              <a:t>Automated Unit Test Generation with </a:t>
            </a:r>
            <a:endParaRPr kumimoji="0" lang="en-US" altLang="ko-KR" sz="1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맑은 고딕" panose="020B0503020000020004" pitchFamily="50" charset="-127"/>
              <a:cs typeface="+mn-cs"/>
            </a:endParaRPr>
          </a:p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맑은 고딕" panose="020B0503020000020004" pitchFamily="50" charset="-127"/>
                <a:cs typeface="+mn-cs"/>
              </a:rPr>
              <a:t>Realistic </a:t>
            </a:r>
            <a:r>
              <a:rPr kumimoji="0" lang="en-US" altLang="ko-KR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맑은 고딕" panose="020B0503020000020004" pitchFamily="50" charset="-127"/>
                <a:cs typeface="+mn-cs"/>
              </a:rPr>
              <a:t>Unit Context Synthesis for Low False Alarms </a:t>
            </a:r>
            <a:endParaRPr kumimoji="0" lang="ko-KR" alt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C968514-7FFF-4D82-BD34-CC1477EAA0E4}" type="slidenum">
              <a:rPr kumimoji="0" lang="ko-KR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맑은 고딕" panose="020B0503020000020004" pitchFamily="50" charset="-127"/>
                <a:cs typeface="+mn-cs"/>
              </a:rPr>
              <a:pPr marL="0" marR="0" lvl="0" indent="0" algn="r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ko-KR" altLang="en-US" sz="1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맑은 고딕" panose="020B0503020000020004" pitchFamily="50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75403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52400"/>
            <a:ext cx="9144000" cy="490518"/>
          </a:xfrm>
        </p:spPr>
        <p:txBody>
          <a:bodyPr>
            <a:noAutofit/>
          </a:bodyPr>
          <a:lstStyle/>
          <a:p>
            <a:r>
              <a:rPr lang="en-US" altLang="ko-KR" sz="2800" u="none" dirty="0" smtClean="0"/>
              <a:t>Approximate Input Space for Symbolic Unit Testing</a:t>
            </a:r>
            <a:endParaRPr lang="ko-KR" altLang="en-US" sz="2800" u="none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B7447-9FCF-4F26-89C2-84A78DC61FF0}" type="datetime1">
              <a:rPr lang="en-US" smtClean="0"/>
              <a:pPr/>
              <a:t>11/28/2017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 dirty="0"/>
          </a:p>
        </p:txBody>
      </p:sp>
      <p:grpSp>
        <p:nvGrpSpPr>
          <p:cNvPr id="18" name="Group 17"/>
          <p:cNvGrpSpPr/>
          <p:nvPr/>
        </p:nvGrpSpPr>
        <p:grpSpPr>
          <a:xfrm>
            <a:off x="1600200" y="1850877"/>
            <a:ext cx="5334000" cy="3635523"/>
            <a:chOff x="1600200" y="1850877"/>
            <a:chExt cx="5334000" cy="3635523"/>
          </a:xfrm>
        </p:grpSpPr>
        <p:sp>
          <p:nvSpPr>
            <p:cNvPr id="7" name="TextBox 6"/>
            <p:cNvSpPr txBox="1"/>
            <p:nvPr/>
          </p:nvSpPr>
          <p:spPr>
            <a:xfrm>
              <a:off x="2758454" y="1850877"/>
              <a:ext cx="1540806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b="1" dirty="0" smtClean="0"/>
                <a:t>Real inputs </a:t>
              </a:r>
              <a:br>
                <a:rPr lang="en-US" altLang="ko-KR" b="1" dirty="0" smtClean="0"/>
              </a:br>
              <a:r>
                <a:rPr lang="en-US" altLang="ko-KR" b="1" dirty="0" smtClean="0"/>
                <a:t>to target unit</a:t>
              </a:r>
              <a:endParaRPr lang="ko-KR" altLang="en-US" b="1" dirty="0"/>
            </a:p>
          </p:txBody>
        </p:sp>
        <p:sp>
          <p:nvSpPr>
            <p:cNvPr id="10" name="Oval 9"/>
            <p:cNvSpPr/>
            <p:nvPr/>
          </p:nvSpPr>
          <p:spPr>
            <a:xfrm>
              <a:off x="1600200" y="2514600"/>
              <a:ext cx="5334000" cy="2971800"/>
            </a:xfrm>
            <a:prstGeom prst="ellipse">
              <a:avLst/>
            </a:prstGeom>
            <a:noFill/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b="1"/>
            </a:p>
          </p:txBody>
        </p:sp>
      </p:grpSp>
      <p:grpSp>
        <p:nvGrpSpPr>
          <p:cNvPr id="15" name="Group 14"/>
          <p:cNvGrpSpPr/>
          <p:nvPr/>
        </p:nvGrpSpPr>
        <p:grpSpPr>
          <a:xfrm rot="20609403">
            <a:off x="2229673" y="1924023"/>
            <a:ext cx="5334000" cy="3425983"/>
            <a:chOff x="2057400" y="2369999"/>
            <a:chExt cx="5334000" cy="3425983"/>
          </a:xfrm>
        </p:grpSpPr>
        <p:sp>
          <p:nvSpPr>
            <p:cNvPr id="13" name="Oval 12"/>
            <p:cNvSpPr/>
            <p:nvPr/>
          </p:nvSpPr>
          <p:spPr>
            <a:xfrm>
              <a:off x="2057400" y="2824182"/>
              <a:ext cx="5334000" cy="2971800"/>
            </a:xfrm>
            <a:prstGeom prst="ellipse">
              <a:avLst/>
            </a:prstGeom>
            <a:noFill/>
            <a:ln w="57150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b="1"/>
            </a:p>
          </p:txBody>
        </p:sp>
        <p:sp>
          <p:nvSpPr>
            <p:cNvPr id="14" name="TextBox 13"/>
            <p:cNvSpPr txBox="1"/>
            <p:nvPr/>
          </p:nvSpPr>
          <p:spPr>
            <a:xfrm rot="990597">
              <a:off x="5404569" y="2369999"/>
              <a:ext cx="1843774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b="1" dirty="0" smtClean="0">
                  <a:solidFill>
                    <a:srgbClr val="00B0F0"/>
                  </a:solidFill>
                </a:rPr>
                <a:t>User-specified</a:t>
              </a:r>
            </a:p>
            <a:p>
              <a:r>
                <a:rPr lang="en-US" altLang="ko-KR" b="1" dirty="0" smtClean="0">
                  <a:solidFill>
                    <a:srgbClr val="00B0F0"/>
                  </a:solidFill>
                </a:rPr>
                <a:t>symbolic inputs</a:t>
              </a:r>
              <a:endParaRPr lang="ko-KR" altLang="en-US" b="1" dirty="0">
                <a:solidFill>
                  <a:srgbClr val="00B0F0"/>
                </a:solidFill>
              </a:endParaRPr>
            </a:p>
          </p:txBody>
        </p:sp>
      </p:grpSp>
      <p:grpSp>
        <p:nvGrpSpPr>
          <p:cNvPr id="26" name="Group 25"/>
          <p:cNvGrpSpPr/>
          <p:nvPr/>
        </p:nvGrpSpPr>
        <p:grpSpPr>
          <a:xfrm>
            <a:off x="152400" y="773875"/>
            <a:ext cx="8839200" cy="5548334"/>
            <a:chOff x="152400" y="890566"/>
            <a:chExt cx="8839200" cy="5548334"/>
          </a:xfrm>
        </p:grpSpPr>
        <p:grpSp>
          <p:nvGrpSpPr>
            <p:cNvPr id="16" name="Group 15"/>
            <p:cNvGrpSpPr/>
            <p:nvPr/>
          </p:nvGrpSpPr>
          <p:grpSpPr>
            <a:xfrm>
              <a:off x="152400" y="890566"/>
              <a:ext cx="8839200" cy="5548334"/>
              <a:chOff x="152400" y="890566"/>
              <a:chExt cx="8839200" cy="5548334"/>
            </a:xfrm>
          </p:grpSpPr>
          <p:sp>
            <p:nvSpPr>
              <p:cNvPr id="8" name="Oval 7"/>
              <p:cNvSpPr/>
              <p:nvPr/>
            </p:nvSpPr>
            <p:spPr>
              <a:xfrm>
                <a:off x="304800" y="952500"/>
                <a:ext cx="8686800" cy="5486400"/>
              </a:xfrm>
              <a:prstGeom prst="ellipse">
                <a:avLst/>
              </a:prstGeom>
              <a:noFill/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9" name="TextBox 8"/>
              <p:cNvSpPr txBox="1"/>
              <p:nvPr/>
            </p:nvSpPr>
            <p:spPr>
              <a:xfrm>
                <a:off x="152400" y="890566"/>
                <a:ext cx="2339102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ko-KR" b="1" dirty="0" smtClean="0">
                    <a:solidFill>
                      <a:srgbClr val="FF0000"/>
                    </a:solidFill>
                  </a:rPr>
                  <a:t>Over-approximated </a:t>
                </a:r>
                <a:br>
                  <a:rPr lang="en-US" altLang="ko-KR" b="1" dirty="0" smtClean="0">
                    <a:solidFill>
                      <a:srgbClr val="FF0000"/>
                    </a:solidFill>
                  </a:rPr>
                </a:br>
                <a:r>
                  <a:rPr lang="en-US" altLang="ko-KR" b="1" dirty="0" smtClean="0">
                    <a:solidFill>
                      <a:srgbClr val="FF0000"/>
                    </a:solidFill>
                  </a:rPr>
                  <a:t>symbolic inputs</a:t>
                </a:r>
                <a:endParaRPr lang="ko-KR" altLang="en-US" b="1" dirty="0">
                  <a:solidFill>
                    <a:srgbClr val="FF0000"/>
                  </a:solidFill>
                </a:endParaRPr>
              </a:p>
            </p:txBody>
          </p:sp>
        </p:grpSp>
        <p:sp>
          <p:nvSpPr>
            <p:cNvPr id="22" name="Oval 21"/>
            <p:cNvSpPr/>
            <p:nvPr/>
          </p:nvSpPr>
          <p:spPr>
            <a:xfrm>
              <a:off x="6477000" y="2832342"/>
              <a:ext cx="228600" cy="225226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6736217" y="2646663"/>
              <a:ext cx="1911101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dirty="0" smtClean="0">
                  <a:solidFill>
                    <a:srgbClr val="FF0000"/>
                  </a:solidFill>
                </a:rPr>
                <a:t>Infeasible input </a:t>
              </a:r>
              <a:br>
                <a:rPr lang="en-US" altLang="ko-KR" dirty="0" smtClean="0">
                  <a:solidFill>
                    <a:srgbClr val="FF0000"/>
                  </a:solidFill>
                </a:rPr>
              </a:br>
              <a:r>
                <a:rPr lang="en-US" altLang="ko-KR" dirty="0" smtClean="0">
                  <a:solidFill>
                    <a:srgbClr val="FF0000"/>
                  </a:solidFill>
                </a:rPr>
                <a:t>of false alarm</a:t>
              </a:r>
              <a:endParaRPr lang="ko-KR" altLang="en-US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31" name="Group 30"/>
          <p:cNvGrpSpPr/>
          <p:nvPr/>
        </p:nvGrpSpPr>
        <p:grpSpPr>
          <a:xfrm>
            <a:off x="1031493" y="2329934"/>
            <a:ext cx="4349428" cy="2836722"/>
            <a:chOff x="1268590" y="2273460"/>
            <a:chExt cx="4349428" cy="2836722"/>
          </a:xfrm>
        </p:grpSpPr>
        <p:grpSp>
          <p:nvGrpSpPr>
            <p:cNvPr id="17" name="Group 16"/>
            <p:cNvGrpSpPr/>
            <p:nvPr/>
          </p:nvGrpSpPr>
          <p:grpSpPr>
            <a:xfrm>
              <a:off x="2831523" y="2971800"/>
              <a:ext cx="2786495" cy="2138382"/>
              <a:chOff x="2831523" y="2971800"/>
              <a:chExt cx="2786495" cy="2138382"/>
            </a:xfrm>
          </p:grpSpPr>
          <p:sp>
            <p:nvSpPr>
              <p:cNvPr id="6" name="Oval 5"/>
              <p:cNvSpPr/>
              <p:nvPr/>
            </p:nvSpPr>
            <p:spPr>
              <a:xfrm>
                <a:off x="2831523" y="2971800"/>
                <a:ext cx="2786495" cy="2138382"/>
              </a:xfrm>
              <a:prstGeom prst="ellipse">
                <a:avLst/>
              </a:prstGeom>
              <a:noFill/>
              <a:ln w="57150"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b="1"/>
              </a:p>
            </p:txBody>
          </p:sp>
          <p:sp>
            <p:nvSpPr>
              <p:cNvPr id="11" name="TextBox 10"/>
              <p:cNvSpPr txBox="1"/>
              <p:nvPr/>
            </p:nvSpPr>
            <p:spPr>
              <a:xfrm>
                <a:off x="3066289" y="3392269"/>
                <a:ext cx="2380780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ko-KR" b="1" dirty="0" smtClean="0">
                    <a:solidFill>
                      <a:srgbClr val="00B050"/>
                    </a:solidFill>
                  </a:rPr>
                  <a:t>Under-approximate </a:t>
                </a:r>
              </a:p>
              <a:p>
                <a:r>
                  <a:rPr lang="en-US" altLang="ko-KR" b="1" dirty="0" smtClean="0">
                    <a:solidFill>
                      <a:srgbClr val="00B050"/>
                    </a:solidFill>
                  </a:rPr>
                  <a:t>symbolic inputs</a:t>
                </a:r>
                <a:endParaRPr lang="ko-KR" altLang="en-US" b="1" dirty="0">
                  <a:solidFill>
                    <a:srgbClr val="00B050"/>
                  </a:solidFill>
                </a:endParaRPr>
              </a:p>
            </p:txBody>
          </p:sp>
        </p:grpSp>
        <p:sp>
          <p:nvSpPr>
            <p:cNvPr id="29" name="Oval 28"/>
            <p:cNvSpPr/>
            <p:nvPr/>
          </p:nvSpPr>
          <p:spPr>
            <a:xfrm>
              <a:off x="2593106" y="2991526"/>
              <a:ext cx="228600" cy="225226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1268590" y="2273460"/>
              <a:ext cx="1172116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dirty="0" smtClean="0">
                  <a:solidFill>
                    <a:srgbClr val="00B050"/>
                  </a:solidFill>
                </a:rPr>
                <a:t>Possible </a:t>
              </a:r>
              <a:br>
                <a:rPr lang="en-US" altLang="ko-KR" dirty="0" smtClean="0">
                  <a:solidFill>
                    <a:srgbClr val="00B050"/>
                  </a:solidFill>
                </a:rPr>
              </a:br>
              <a:r>
                <a:rPr lang="en-US" altLang="ko-KR" dirty="0" smtClean="0">
                  <a:solidFill>
                    <a:srgbClr val="00B050"/>
                  </a:solidFill>
                </a:rPr>
                <a:t>false </a:t>
              </a:r>
            </a:p>
            <a:p>
              <a:r>
                <a:rPr lang="en-US" altLang="ko-KR" dirty="0" smtClean="0">
                  <a:solidFill>
                    <a:srgbClr val="00B050"/>
                  </a:solidFill>
                </a:rPr>
                <a:t>negative</a:t>
              </a:r>
              <a:endParaRPr lang="ko-KR" altLang="en-US" dirty="0">
                <a:solidFill>
                  <a:srgbClr val="00B05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5899129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B7447-9FCF-4F26-89C2-84A78DC61FF0}" type="datetime1">
              <a:rPr lang="en-US" smtClean="0"/>
              <a:pPr/>
              <a:t>11/28/2017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457200" y="914400"/>
            <a:ext cx="8229600" cy="5242560"/>
          </a:xfrm>
        </p:spPr>
        <p:txBody>
          <a:bodyPr>
            <a:normAutofit/>
          </a:bodyPr>
          <a:lstStyle/>
          <a:p>
            <a:r>
              <a:rPr lang="en-US" dirty="0" smtClean="0"/>
              <a:t>We performed </a:t>
            </a:r>
            <a:r>
              <a:rPr lang="en-US" dirty="0" smtClean="0">
                <a:solidFill>
                  <a:srgbClr val="FF0000"/>
                </a:solidFill>
              </a:rPr>
              <a:t>unit-testing</a:t>
            </a:r>
            <a:r>
              <a:rPr lang="en-US" dirty="0" smtClean="0"/>
              <a:t> </a:t>
            </a:r>
            <a:r>
              <a:rPr lang="en-US" dirty="0" err="1" smtClean="0"/>
              <a:t>Busybox</a:t>
            </a:r>
            <a:r>
              <a:rPr lang="en-US" dirty="0" smtClean="0"/>
              <a:t> </a:t>
            </a:r>
            <a:r>
              <a:rPr lang="en-US" dirty="0" err="1" smtClean="0"/>
              <a:t>ls</a:t>
            </a:r>
            <a:r>
              <a:rPr lang="en-US" dirty="0" smtClean="0"/>
              <a:t> by using CREST</a:t>
            </a:r>
          </a:p>
          <a:p>
            <a:pPr lvl="1"/>
            <a:r>
              <a:rPr lang="en-US" dirty="0" smtClean="0"/>
              <a:t>We tested 14 functions of </a:t>
            </a:r>
            <a:r>
              <a:rPr lang="en-US" dirty="0" err="1" smtClean="0"/>
              <a:t>Busybox</a:t>
            </a:r>
            <a:r>
              <a:rPr lang="en-US" dirty="0" smtClean="0"/>
              <a:t> </a:t>
            </a:r>
            <a:r>
              <a:rPr lang="en-US" dirty="0" err="1" smtClean="0"/>
              <a:t>ls</a:t>
            </a:r>
            <a:r>
              <a:rPr lang="en-US" dirty="0" smtClean="0"/>
              <a:t> (1100 lines long)</a:t>
            </a:r>
          </a:p>
          <a:p>
            <a:pPr lvl="1"/>
            <a:r>
              <a:rPr lang="en-US" dirty="0" smtClean="0"/>
              <a:t>Note that this is a refined testing activity compared to the previous testing activity for 10 </a:t>
            </a:r>
            <a:r>
              <a:rPr lang="en-US" dirty="0" err="1" smtClean="0"/>
              <a:t>Busybox</a:t>
            </a:r>
            <a:r>
              <a:rPr lang="en-US" dirty="0" smtClean="0"/>
              <a:t> utilities in a system-level testing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  <p:sp>
        <p:nvSpPr>
          <p:cNvPr id="7" name="제목 6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ko-KR" dirty="0" smtClean="0">
                <a:solidFill>
                  <a:srgbClr val="FF0000"/>
                </a:solidFill>
              </a:rPr>
              <a:t>Unit-testing</a:t>
            </a:r>
            <a:r>
              <a:rPr lang="en-US" altLang="ko-KR" dirty="0" smtClean="0"/>
              <a:t> </a:t>
            </a:r>
            <a:r>
              <a:rPr lang="en-US" altLang="ko-KR" dirty="0" err="1"/>
              <a:t>Busybox</a:t>
            </a:r>
            <a:r>
              <a:rPr lang="en-US" altLang="ko-KR" dirty="0"/>
              <a:t> </a:t>
            </a:r>
            <a:r>
              <a:rPr lang="en-US" altLang="ko-KR" dirty="0" err="1"/>
              <a:t>ls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04540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Busybox</a:t>
            </a:r>
            <a:r>
              <a:rPr lang="en-US" dirty="0" smtClean="0"/>
              <a:t> “</a:t>
            </a:r>
            <a:r>
              <a:rPr lang="en-US" dirty="0" err="1" smtClean="0"/>
              <a:t>ls</a:t>
            </a:r>
            <a:r>
              <a:rPr lang="en-US" dirty="0" smtClean="0"/>
              <a:t>” Requirement Specification 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B7447-9FCF-4F26-89C2-84A78DC61FF0}" type="datetime1">
              <a:rPr lang="en-US" smtClean="0"/>
              <a:pPr/>
              <a:t>11/28/2017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304800" y="914400"/>
            <a:ext cx="8534400" cy="5242560"/>
          </a:xfrm>
        </p:spPr>
        <p:txBody>
          <a:bodyPr>
            <a:noAutofit/>
          </a:bodyPr>
          <a:lstStyle/>
          <a:p>
            <a:pPr marL="274320" lvl="1">
              <a:spcBef>
                <a:spcPts val="600"/>
              </a:spcBef>
              <a:buClr>
                <a:schemeClr val="accent1"/>
              </a:buClr>
            </a:pPr>
            <a:r>
              <a:rPr lang="en-US" altLang="ko-KR" sz="2800" dirty="0">
                <a:solidFill>
                  <a:schemeClr val="tx1"/>
                </a:solidFill>
              </a:rPr>
              <a:t>POSIX specification (IEEE </a:t>
            </a:r>
            <a:r>
              <a:rPr lang="en-US" altLang="ko-KR" sz="2800" dirty="0" err="1">
                <a:solidFill>
                  <a:schemeClr val="tx1"/>
                </a:solidFill>
              </a:rPr>
              <a:t>Std</a:t>
            </a:r>
            <a:r>
              <a:rPr lang="en-US" altLang="ko-KR" sz="2800" dirty="0">
                <a:solidFill>
                  <a:schemeClr val="tx1"/>
                </a:solidFill>
              </a:rPr>
              <a:t> 1003.1, 2004 ed</a:t>
            </a:r>
            <a:r>
              <a:rPr lang="en-US" altLang="ko-KR" sz="2800" dirty="0" smtClean="0">
                <a:solidFill>
                  <a:schemeClr val="tx1"/>
                </a:solidFill>
              </a:rPr>
              <a:t>.) </a:t>
            </a:r>
            <a:r>
              <a:rPr lang="en-US" sz="2800" dirty="0" smtClean="0">
                <a:solidFill>
                  <a:schemeClr val="tx1"/>
                </a:solidFill>
              </a:rPr>
              <a:t>is a good requirement specification document for </a:t>
            </a:r>
            <a:r>
              <a:rPr lang="en-US" sz="2800" dirty="0" err="1" smtClean="0">
                <a:solidFill>
                  <a:schemeClr val="tx1"/>
                </a:solidFill>
              </a:rPr>
              <a:t>ls</a:t>
            </a:r>
            <a:endParaRPr lang="en-US" sz="2800" dirty="0" smtClean="0">
              <a:solidFill>
                <a:schemeClr val="tx1"/>
              </a:solidFill>
            </a:endParaRPr>
          </a:p>
          <a:p>
            <a:pPr marL="548640" lvl="2">
              <a:spcBef>
                <a:spcPts val="600"/>
              </a:spcBef>
              <a:buClr>
                <a:schemeClr val="accent1"/>
              </a:buClr>
            </a:pPr>
            <a:r>
              <a:rPr lang="en-US" sz="2400" dirty="0" smtClean="0"/>
              <a:t>A4 ~10 page description for all options</a:t>
            </a:r>
          </a:p>
          <a:p>
            <a:pPr marL="548640" lvl="2">
              <a:spcBef>
                <a:spcPts val="600"/>
              </a:spcBef>
              <a:buClr>
                <a:schemeClr val="accent1"/>
              </a:buClr>
            </a:pPr>
            <a:endParaRPr lang="en-US" sz="2400" dirty="0" smtClean="0">
              <a:solidFill>
                <a:schemeClr val="tx1"/>
              </a:solidFill>
            </a:endParaRPr>
          </a:p>
          <a:p>
            <a:r>
              <a:rPr lang="en-US" sz="2800" dirty="0" smtClean="0"/>
              <a:t>We defined test oracles using </a:t>
            </a:r>
            <a:r>
              <a:rPr lang="en-US" sz="2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assert</a:t>
            </a:r>
            <a:r>
              <a:rPr lang="en-US" sz="2800" dirty="0" smtClean="0">
                <a:solidFill>
                  <a:srgbClr val="FF0000"/>
                </a:solidFill>
              </a:rPr>
              <a:t> statements </a:t>
            </a:r>
            <a:r>
              <a:rPr lang="en-US" sz="2800" dirty="0" smtClean="0"/>
              <a:t>based on the POSIX specification</a:t>
            </a:r>
          </a:p>
          <a:p>
            <a:pPr lvl="1"/>
            <a:r>
              <a:rPr lang="en-US" sz="2500" dirty="0" smtClean="0"/>
              <a:t>Automated oracle approach</a:t>
            </a:r>
          </a:p>
          <a:p>
            <a:endParaRPr lang="en-US" sz="2800" dirty="0" smtClean="0"/>
          </a:p>
          <a:p>
            <a:r>
              <a:rPr lang="en-US" sz="2800" dirty="0" smtClean="0"/>
              <a:t>However, it still required </a:t>
            </a:r>
            <a:r>
              <a:rPr lang="en-US" sz="2800" dirty="0" smtClean="0">
                <a:solidFill>
                  <a:srgbClr val="FF0000"/>
                </a:solidFill>
              </a:rPr>
              <a:t>human expertise </a:t>
            </a:r>
            <a:r>
              <a:rPr lang="en-US" sz="2800" dirty="0" smtClean="0"/>
              <a:t>on </a:t>
            </a:r>
            <a:r>
              <a:rPr lang="en-US" sz="2800" dirty="0" err="1" smtClean="0"/>
              <a:t>Busybox</a:t>
            </a:r>
            <a:r>
              <a:rPr lang="en-US" sz="2800" dirty="0" smtClean="0"/>
              <a:t> </a:t>
            </a:r>
            <a:r>
              <a:rPr lang="en-US" sz="2800" dirty="0" err="1" smtClean="0"/>
              <a:t>ls</a:t>
            </a:r>
            <a:r>
              <a:rPr lang="en-US" sz="2800" dirty="0" smtClean="0"/>
              <a:t> code </a:t>
            </a:r>
            <a:r>
              <a:rPr lang="en-US" sz="2800" dirty="0" smtClean="0">
                <a:solidFill>
                  <a:schemeClr val="tx1"/>
                </a:solidFill>
              </a:rPr>
              <a:t>to define concrete assert statements from given high-level requirements</a:t>
            </a:r>
          </a:p>
          <a:p>
            <a:pPr lvl="1"/>
            <a:endParaRPr lang="en-US" sz="2400" dirty="0" smtClean="0"/>
          </a:p>
          <a:p>
            <a:pPr lvl="1"/>
            <a:endParaRPr lang="en-US" sz="2400" dirty="0" smtClean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105992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B7447-9FCF-4F26-89C2-84A78DC61FF0}" type="datetime1">
              <a:rPr lang="en-US" smtClean="0"/>
              <a:pPr/>
              <a:t>11/28/2017</a:t>
            </a:fld>
            <a:endParaRPr 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5" name="내용 개체 틀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ko-KR" alt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91625" cy="693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73776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ko-KR" dirty="0" smtClean="0"/>
              <a:t>Four Bugs Detected</a:t>
            </a:r>
            <a:endParaRPr lang="ko-KR" altLang="en-US" dirty="0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B7447-9FCF-4F26-89C2-84A78DC61FF0}" type="datetime1">
              <a:rPr lang="en-US" smtClean="0"/>
              <a:pPr/>
              <a:t>11/28/2017</a:t>
            </a:fld>
            <a:endParaRPr 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5" name="내용 개체 틀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altLang="ko-KR" dirty="0" smtClean="0"/>
              <a:t>Missing ‘@’ symbol for a symbolic link file with –F option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ko-KR" dirty="0" smtClean="0"/>
              <a:t>Missing space between adjacent two columns with –i or –b options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ko-KR" dirty="0"/>
              <a:t>The order of options is ignored</a:t>
            </a:r>
          </a:p>
          <a:p>
            <a:pPr lvl="1"/>
            <a:r>
              <a:rPr lang="en-US" altLang="ko-KR" dirty="0"/>
              <a:t>According to the </a:t>
            </a:r>
            <a:r>
              <a:rPr lang="en-US" altLang="ko-KR" dirty="0" err="1"/>
              <a:t>ls</a:t>
            </a:r>
            <a:r>
              <a:rPr lang="en-US" altLang="ko-KR" dirty="0"/>
              <a:t> specification, the last option should have a higher priority (i.e., -C -1 and -1 -C are different)  </a:t>
            </a:r>
            <a:endParaRPr lang="en-US" altLang="ko-KR" dirty="0" smtClean="0"/>
          </a:p>
          <a:p>
            <a:pPr marL="514350" indent="-514350">
              <a:buFont typeface="+mj-lt"/>
              <a:buAutoNum type="arabicPeriod"/>
            </a:pPr>
            <a:r>
              <a:rPr lang="en-US" altLang="ko-KR" dirty="0" smtClean="0"/>
              <a:t>Option –n does not show files in a long format </a:t>
            </a:r>
          </a:p>
          <a:p>
            <a:pPr lvl="1"/>
            <a:r>
              <a:rPr lang="en-US" altLang="ko-KR" dirty="0" smtClean="0"/>
              <a:t>-n enforces to list files in a long format and print numeric UID and GID instead of user/group name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97542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eminar">
  <a:themeElements>
    <a:clrScheme name="质朴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质朴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质朴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ecture no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Seminar</Template>
  <TotalTime>51464</TotalTime>
  <Words>2300</Words>
  <Application>Microsoft Office PowerPoint</Application>
  <PresentationFormat>On-screen Show (4:3)</PresentationFormat>
  <Paragraphs>466</Paragraphs>
  <Slides>20</Slides>
  <Notes>16</Notes>
  <HiddenSlides>0</HiddenSlides>
  <MMClips>0</MMClips>
  <ScaleCrop>false</ScaleCrop>
  <HeadingPairs>
    <vt:vector size="6" baseType="variant">
      <vt:variant>
        <vt:lpstr>Fonts Used</vt:lpstr>
      </vt:variant>
      <vt:variant>
        <vt:i4>15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20</vt:i4>
      </vt:variant>
    </vt:vector>
  </HeadingPairs>
  <TitlesOfParts>
    <vt:vector size="37" baseType="lpstr">
      <vt:lpstr>Arial Unicode MS</vt:lpstr>
      <vt:lpstr>Courier</vt:lpstr>
      <vt:lpstr>HY백송B</vt:lpstr>
      <vt:lpstr>宋体</vt:lpstr>
      <vt:lpstr>华文新魏</vt:lpstr>
      <vt:lpstr>돋움</vt:lpstr>
      <vt:lpstr>Arial</vt:lpstr>
      <vt:lpstr>Bookman Old Style</vt:lpstr>
      <vt:lpstr>Calibri</vt:lpstr>
      <vt:lpstr>Courier New</vt:lpstr>
      <vt:lpstr>Gill Sans MT</vt:lpstr>
      <vt:lpstr>Lucida Console</vt:lpstr>
      <vt:lpstr>Wingdings</vt:lpstr>
      <vt:lpstr>Wingdings 3</vt:lpstr>
      <vt:lpstr>맑은 고딕</vt:lpstr>
      <vt:lpstr>Seminar</vt:lpstr>
      <vt:lpstr>Lecture note</vt:lpstr>
      <vt:lpstr>Automated Test Generation in System-Level</vt:lpstr>
      <vt:lpstr>Automated Test Generation in Unit-Level</vt:lpstr>
      <vt:lpstr>Automated Unit Test Generation  with Realistic Unit Context</vt:lpstr>
      <vt:lpstr>Related Work on Automated Unit Testing</vt:lpstr>
      <vt:lpstr>Approximate Input Space for Symbolic Unit Testing</vt:lpstr>
      <vt:lpstr>Unit-testing Busybox ls</vt:lpstr>
      <vt:lpstr>Busybox “ls” Requirement Specification </vt:lpstr>
      <vt:lpstr>PowerPoint Presentation</vt:lpstr>
      <vt:lpstr>Four Bugs Detected</vt:lpstr>
      <vt:lpstr>Missing ‘@’ symbol for symbolic link with –F option</vt:lpstr>
      <vt:lpstr>Calls Graph of Busybox ls  </vt:lpstr>
      <vt:lpstr>ls_main</vt:lpstr>
      <vt:lpstr>my_stat</vt:lpstr>
      <vt:lpstr>my_stat</vt:lpstr>
      <vt:lpstr>Assertions in my_stat </vt:lpstr>
      <vt:lpstr>Symbolic Environment Setting</vt:lpstr>
      <vt:lpstr>Symbolic Variables</vt:lpstr>
      <vt:lpstr>Stub Function – unit-stat(), unit-lstat()</vt:lpstr>
      <vt:lpstr>Test Driver for Symbolic Command Line Options</vt:lpstr>
      <vt:lpstr>Test Driver for Symbolic File Status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/>
  <cp:lastModifiedBy>moonzoo</cp:lastModifiedBy>
  <cp:revision>6329</cp:revision>
  <cp:lastPrinted>2011-11-07T11:47:21Z</cp:lastPrinted>
  <dcterms:created xsi:type="dcterms:W3CDTF">2006-08-16T00:00:00Z</dcterms:created>
  <dcterms:modified xsi:type="dcterms:W3CDTF">2017-11-27T23:51:31Z</dcterms:modified>
</cp:coreProperties>
</file>