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9" r:id="rId2"/>
  </p:sldMasterIdLst>
  <p:notesMasterIdLst>
    <p:notesMasterId r:id="rId23"/>
  </p:notesMasterIdLst>
  <p:sldIdLst>
    <p:sldId id="526" r:id="rId3"/>
    <p:sldId id="527" r:id="rId4"/>
    <p:sldId id="528" r:id="rId5"/>
    <p:sldId id="529" r:id="rId6"/>
    <p:sldId id="530" r:id="rId7"/>
    <p:sldId id="510" r:id="rId8"/>
    <p:sldId id="511" r:id="rId9"/>
    <p:sldId id="512" r:id="rId10"/>
    <p:sldId id="513" r:id="rId11"/>
    <p:sldId id="514" r:id="rId12"/>
    <p:sldId id="515" r:id="rId13"/>
    <p:sldId id="516" r:id="rId14"/>
    <p:sldId id="517" r:id="rId15"/>
    <p:sldId id="518" r:id="rId16"/>
    <p:sldId id="519" r:id="rId17"/>
    <p:sldId id="520" r:id="rId18"/>
    <p:sldId id="521" r:id="rId19"/>
    <p:sldId id="522" r:id="rId20"/>
    <p:sldId id="523" r:id="rId21"/>
    <p:sldId id="524" r:id="rId2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uyuyang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391" autoAdjust="0"/>
    <p:restoredTop sz="86876" autoAdjust="0"/>
  </p:normalViewPr>
  <p:slideViewPr>
    <p:cSldViewPr>
      <p:cViewPr varScale="1">
        <p:scale>
          <a:sx n="99" d="100"/>
          <a:sy n="99" d="100"/>
        </p:scale>
        <p:origin x="68" y="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2179" y="-86"/>
      </p:cViewPr>
      <p:guideLst>
        <p:guide orient="horz" pos="3223"/>
        <p:guide pos="223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137" cy="512222"/>
          </a:xfrm>
          <a:prstGeom prst="rect">
            <a:avLst/>
          </a:prstGeom>
        </p:spPr>
        <p:txBody>
          <a:bodyPr vert="horz" lIns="94754" tIns="47377" rIns="94754" bIns="473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222"/>
          </a:xfrm>
          <a:prstGeom prst="rect">
            <a:avLst/>
          </a:prstGeom>
        </p:spPr>
        <p:txBody>
          <a:bodyPr vert="horz" lIns="94754" tIns="47377" rIns="94754" bIns="47377" rtlCol="0"/>
          <a:lstStyle>
            <a:lvl1pPr algn="r">
              <a:defRPr sz="1200"/>
            </a:lvl1pPr>
          </a:lstStyle>
          <a:p>
            <a:fld id="{5BE05CD4-7178-41AD-BA78-32B725B84C5D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4" tIns="47377" rIns="94754" bIns="473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599" y="4862015"/>
            <a:ext cx="5680103" cy="4605085"/>
          </a:xfrm>
          <a:prstGeom prst="rect">
            <a:avLst/>
          </a:prstGeom>
        </p:spPr>
        <p:txBody>
          <a:bodyPr vert="horz" lIns="94754" tIns="47377" rIns="94754" bIns="473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0755"/>
            <a:ext cx="3077137" cy="512222"/>
          </a:xfrm>
          <a:prstGeom prst="rect">
            <a:avLst/>
          </a:prstGeom>
        </p:spPr>
        <p:txBody>
          <a:bodyPr vert="horz" lIns="94754" tIns="47377" rIns="94754" bIns="473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0506" y="9720755"/>
            <a:ext cx="3077137" cy="512222"/>
          </a:xfrm>
          <a:prstGeom prst="rect">
            <a:avLst/>
          </a:prstGeom>
        </p:spPr>
        <p:txBody>
          <a:bodyPr vert="horz" lIns="94754" tIns="47377" rIns="94754" bIns="47377" rtlCol="0" anchor="b"/>
          <a:lstStyle>
            <a:lvl1pPr algn="r">
              <a:defRPr sz="1200"/>
            </a:lvl1pPr>
          </a:lstStyle>
          <a:p>
            <a:fld id="{87935BA9-F099-4ABF-B2CE-5A222ACE9C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31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ko-KR" altLang="en-US" baseline="0" dirty="0" smtClean="0"/>
              <a:t>장점 </a:t>
            </a:r>
            <a:r>
              <a:rPr lang="en-US" altLang="ko-KR" baseline="0" dirty="0" smtClean="0"/>
              <a:t>Sys </a:t>
            </a:r>
            <a:r>
              <a:rPr lang="en-US" altLang="ko-KR" baseline="0" dirty="0" err="1" smtClean="0"/>
              <a:t>tc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만들기 쉽다</a:t>
            </a:r>
            <a:r>
              <a:rPr lang="en-US" altLang="ko-KR" baseline="0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baseline="0" dirty="0" smtClean="0"/>
              <a:t>Search space </a:t>
            </a:r>
            <a:r>
              <a:rPr lang="ko-KR" altLang="en-US" baseline="0" dirty="0" smtClean="0"/>
              <a:t>가 너무 커서 어려움</a:t>
            </a:r>
            <a:endParaRPr lang="en-US" altLang="ko-KR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ko-KR" altLang="en-US" baseline="0" dirty="0" smtClean="0"/>
              <a:t>시간문제</a:t>
            </a:r>
            <a:endParaRPr lang="en-US" altLang="ko-KR" baseline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ko-KR" altLang="en-US" baseline="0" dirty="0" smtClean="0"/>
              <a:t>그림 컴포넌트 구분 안감 </a:t>
            </a:r>
            <a:r>
              <a:rPr lang="en-US" altLang="ko-KR" baseline="0" dirty="0" smtClean="0"/>
              <a:t>(</a:t>
            </a:r>
            <a:r>
              <a:rPr lang="ko-KR" altLang="en-US" baseline="0" dirty="0" smtClean="0"/>
              <a:t>입체감</a:t>
            </a:r>
            <a:r>
              <a:rPr lang="en-US" altLang="ko-KR" baseline="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1DFC34-F91A-43F4-A782-E70AF6198268}" type="slidenum">
              <a:rPr kumimoji="0" lang="ko-KR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ko-KR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84562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946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2871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8358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2" indent="-283905">
              <a:spcBef>
                <a:spcPts val="621"/>
              </a:spcBef>
              <a:buClr>
                <a:schemeClr val="accent1"/>
              </a:buClr>
            </a:pPr>
            <a:r>
              <a:rPr lang="en-US" altLang="ko-KR" dirty="0" smtClean="0">
                <a:latin typeface="Courier" pitchFamily="49" charset="0"/>
              </a:rPr>
              <a:t>S_ISLNK(mode)</a:t>
            </a:r>
            <a:r>
              <a:rPr lang="en-US" altLang="ko-KR" dirty="0" smtClean="0"/>
              <a:t> : a macro used to check whether mode is a symbolic link.			</a:t>
            </a:r>
          </a:p>
          <a:p>
            <a:pPr marL="567811" lvl="4" indent="-283905">
              <a:spcBef>
                <a:spcPts val="621"/>
              </a:spcBef>
              <a:buClr>
                <a:schemeClr val="accent1"/>
              </a:buClr>
              <a:buSzPct val="76000"/>
              <a:buFont typeface="Wingdings" pitchFamily="2" charset="2"/>
              <a:buChar char="§"/>
            </a:pPr>
            <a:r>
              <a:rPr lang="en-US" altLang="en-US" sz="2400" dirty="0"/>
              <a:t>12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 bit - 15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 bit are used to indicate file type.</a:t>
            </a:r>
          </a:p>
          <a:p>
            <a:pPr marL="567811" lvl="4" indent="-283905">
              <a:spcBef>
                <a:spcPts val="621"/>
              </a:spcBef>
              <a:buClr>
                <a:schemeClr val="accent1"/>
              </a:buClr>
              <a:buSzPct val="76000"/>
              <a:buFont typeface="Wingdings" pitchFamily="2" charset="2"/>
              <a:buChar char="§"/>
            </a:pPr>
            <a:r>
              <a:rPr lang="en-US" altLang="en-US" sz="2400" dirty="0"/>
              <a:t>Flag </a:t>
            </a:r>
            <a:r>
              <a:rPr lang="en-US" altLang="en-US" sz="2400" dirty="0">
                <a:latin typeface="Courier New" pitchFamily="49" charset="0"/>
                <a:cs typeface="Courier New" pitchFamily="49" charset="0"/>
              </a:rPr>
              <a:t>0120000</a:t>
            </a:r>
            <a:r>
              <a:rPr lang="en-US" altLang="en-US" sz="2400" dirty="0"/>
              <a:t> means a symbolic link. (in octal format)</a:t>
            </a:r>
          </a:p>
          <a:p>
            <a:pPr marL="567811" lvl="4" indent="-283905">
              <a:spcBef>
                <a:spcPts val="621"/>
              </a:spcBef>
              <a:buClr>
                <a:schemeClr val="accent1"/>
              </a:buClr>
              <a:buSzPct val="76000"/>
              <a:buFont typeface="Wingdings" pitchFamily="2" charset="2"/>
              <a:buChar char="§"/>
            </a:pP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unsigned char </a:t>
            </a:r>
            <a:r>
              <a:rPr lang="en-US" altLang="ko-KR" sz="2400" dirty="0" err="1">
                <a:latin typeface="Courier New" pitchFamily="49" charset="0"/>
                <a:cs typeface="Courier New" pitchFamily="49" charset="0"/>
              </a:rPr>
              <a:t>modemask</a:t>
            </a: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[32] </a:t>
            </a:r>
            <a:r>
              <a:rPr lang="en-US" altLang="ko-KR" sz="2400" dirty="0"/>
              <a:t>is defined as the symbolic </a:t>
            </a: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mode</a:t>
            </a:r>
            <a:r>
              <a:rPr lang="en-US" altLang="ko-KR" sz="2400" dirty="0"/>
              <a:t>.</a:t>
            </a:r>
          </a:p>
          <a:p>
            <a:pPr marL="567811" lvl="4" indent="-283905">
              <a:spcBef>
                <a:spcPts val="621"/>
              </a:spcBef>
              <a:buClr>
                <a:schemeClr val="accent1"/>
              </a:buClr>
              <a:buSzPct val="76000"/>
              <a:buFont typeface="Wingdings" pitchFamily="2" charset="2"/>
              <a:buChar char="§"/>
            </a:pPr>
            <a:r>
              <a:rPr lang="en-US" altLang="ko-KR" sz="2500" dirty="0"/>
              <a:t>Redefine </a:t>
            </a: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S_ISLNK(mode)</a:t>
            </a:r>
            <a:r>
              <a:rPr lang="en-US" altLang="ko-KR" sz="2500" dirty="0"/>
              <a:t> by giving control on 12</a:t>
            </a:r>
            <a:r>
              <a:rPr lang="en-US" altLang="ko-KR" sz="2500" baseline="30000" dirty="0"/>
              <a:t>th</a:t>
            </a:r>
            <a:r>
              <a:rPr lang="en-US" altLang="ko-KR" sz="2500" dirty="0"/>
              <a:t> - 15</a:t>
            </a:r>
            <a:r>
              <a:rPr lang="en-US" altLang="ko-KR" sz="2500" baseline="30000" dirty="0"/>
              <a:t>th</a:t>
            </a:r>
            <a:r>
              <a:rPr lang="en-US" altLang="ko-KR" sz="2500" dirty="0"/>
              <a:t> elements of </a:t>
            </a:r>
            <a:r>
              <a:rPr lang="en-US" altLang="ko-KR" sz="2400" dirty="0" err="1">
                <a:latin typeface="Courier New" pitchFamily="49" charset="0"/>
                <a:cs typeface="Courier New" pitchFamily="49" charset="0"/>
              </a:rPr>
              <a:t>modemask</a:t>
            </a:r>
            <a:r>
              <a:rPr lang="en-US" altLang="ko-KR" sz="2500" dirty="0"/>
              <a:t>.</a:t>
            </a:r>
            <a:endParaRPr lang="en-US" altLang="ko-KR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4894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708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5572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011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656" indent="-171656">
              <a:buFont typeface="Arial" panose="020B0604020202020204" pitchFamily="34" charset="0"/>
              <a:buChar char="•"/>
            </a:pPr>
            <a:r>
              <a:rPr lang="ko-KR" altLang="en-US" dirty="0" smtClean="0"/>
              <a:t>드라이버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스텁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marL="171656" indent="-171656">
              <a:buFont typeface="Arial" panose="020B0604020202020204" pitchFamily="34" charset="0"/>
              <a:buChar char="•"/>
            </a:pPr>
            <a:r>
              <a:rPr lang="en-US" altLang="ko-KR" dirty="0" smtClean="0"/>
              <a:t>Tu2, 3 </a:t>
            </a:r>
            <a:r>
              <a:rPr lang="ko-KR" altLang="en-US" dirty="0" smtClean="0"/>
              <a:t>로 가장 표면에서 가는 선 없는 거 보이기</a:t>
            </a:r>
            <a:r>
              <a:rPr lang="en-US" altLang="ko-KR" dirty="0" smtClean="0"/>
              <a:t>(visual)</a:t>
            </a:r>
          </a:p>
          <a:p>
            <a:pPr marL="171656" indent="-171656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1DFC34-F91A-43F4-A782-E70AF6198268}" type="slidenum">
              <a:rPr kumimoji="0" lang="ko-KR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ko-KR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930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656" indent="-171656">
              <a:buFont typeface="Arial" panose="020B0604020202020204" pitchFamily="34" charset="0"/>
              <a:buChar char="•"/>
            </a:pPr>
            <a:r>
              <a:rPr lang="ko-KR" altLang="en-US" dirty="0" smtClean="0"/>
              <a:t>드라이버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스텁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marL="171656" indent="-171656">
              <a:buFont typeface="Arial" panose="020B0604020202020204" pitchFamily="34" charset="0"/>
              <a:buChar char="•"/>
            </a:pPr>
            <a:r>
              <a:rPr lang="en-US" altLang="ko-KR" dirty="0" smtClean="0"/>
              <a:t>Tu2, 3 </a:t>
            </a:r>
            <a:r>
              <a:rPr lang="ko-KR" altLang="en-US" dirty="0" smtClean="0"/>
              <a:t>로 가장 표면에서 가는 선 없는 거 보이기</a:t>
            </a:r>
            <a:r>
              <a:rPr lang="en-US" altLang="ko-KR" dirty="0" smtClean="0"/>
              <a:t>(visual)</a:t>
            </a:r>
          </a:p>
          <a:p>
            <a:pPr marL="171656" indent="-171656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1DFC34-F91A-43F4-A782-E70AF6198268}" type="slidenum">
              <a:rPr kumimoji="0" lang="ko-KR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ko-KR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9966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75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45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23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2323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256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2" defTabSz="946351">
              <a:defRPr/>
            </a:pPr>
            <a:r>
              <a:rPr lang="en-US" altLang="ko-KR" dirty="0" smtClean="0"/>
              <a:t>Mutually-exclusive option pairs shall not be considered as an error. The last option specified in each pair shall determine the output format. e.g. -C and -1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786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21"/>
          <p:cNvSpPr/>
          <p:nvPr/>
        </p:nvSpPr>
        <p:spPr>
          <a:xfrm>
            <a:off x="0" y="6429396"/>
            <a:ext cx="9144000" cy="428604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19200" y="4362456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 dirty="0"/>
          </a:p>
        </p:txBody>
      </p:sp>
      <p:sp>
        <p:nvSpPr>
          <p:cNvPr id="33" name="矩形 32"/>
          <p:cNvSpPr/>
          <p:nvPr/>
        </p:nvSpPr>
        <p:spPr>
          <a:xfrm>
            <a:off x="914400" y="4286256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4286256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1228725" y="2438400"/>
            <a:ext cx="6858000" cy="15240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21" name="矩形 20"/>
          <p:cNvSpPr/>
          <p:nvPr/>
        </p:nvSpPr>
        <p:spPr>
          <a:xfrm>
            <a:off x="914400" y="2362200"/>
            <a:ext cx="7315200" cy="16764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14400" y="2362200"/>
            <a:ext cx="228600" cy="16764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31"/>
          <p:cNvSpPr/>
          <p:nvPr/>
        </p:nvSpPr>
        <p:spPr>
          <a:xfrm>
            <a:off x="0" y="0"/>
            <a:ext cx="9144000" cy="142852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副标题 8"/>
          <p:cNvSpPr txBox="1">
            <a:spLocks/>
          </p:cNvSpPr>
          <p:nvPr/>
        </p:nvSpPr>
        <p:spPr>
          <a:xfrm>
            <a:off x="1214414" y="5214950"/>
            <a:ext cx="6858000" cy="533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11/28/2017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altLang="zh-CN" smtClean="0"/>
              <a:t>Click icon to add picture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11/28/2017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30E4EE-0C8F-4470-893C-9341BB193B67}" type="datetime1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2017-11-28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7847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3AE205-845F-4DA3-9F70-64B2F41E1EAC}" type="datetime1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2017-11-28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t>Automated Unit Test Generation with Realistic Unit Context Synthesis for Low False Alarms 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968514-7FFF-4D82-BD34-CC1477EAA0E4}" type="slidenum">
              <a:rPr kumimoji="0" lang="ko-KR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6420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B2D0D9-4496-4DB5-8F69-529C95C889C9}" type="datetime1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2017-11-28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t>Automated Unit Test Generation with Realistic Unit Context Synthesis for Low False Alarms 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968514-7FFF-4D82-BD34-CC1477EAA0E4}" type="slidenum">
              <a:rPr kumimoji="0" lang="ko-KR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1675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90CB-8F79-4100-95E7-4F7385EDABF4}" type="datetime1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2017-11-28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t>Automated Unit Test Generation with Realistic Unit Context Synthesis for Low False Alarms 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968514-7FFF-4D82-BD34-CC1477EAA0E4}" type="slidenum">
              <a:rPr kumimoji="0" lang="ko-KR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5350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14434C-14A1-48D1-ADA3-2C9E15F7CAC9}" type="datetime1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2017-11-28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t>Automated Unit Test Generation with Realistic Unit Context Synthesis for Low False Alarms 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968514-7FFF-4D82-BD34-CC1477EAA0E4}" type="slidenum">
              <a:rPr kumimoji="0" lang="ko-KR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8694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70000-8973-416F-BE51-2A9F368CF978}" type="datetime1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2017-11-28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t>Automated Unit Test Generation with Realistic Unit Context Synthesis for Low False Alarms 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968514-7FFF-4D82-BD34-CC1477EAA0E4}" type="slidenum">
              <a:rPr kumimoji="0" lang="ko-KR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5619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3778E8-44A9-4B9A-9B72-D24FA097610F}" type="datetime1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2017-11-28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t>Automated Unit Test Generation with Realistic Unit Context Synthesis for Low False Alarms 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968514-7FFF-4D82-BD34-CC1477EAA0E4}" type="slidenum">
              <a:rPr kumimoji="0" lang="ko-KR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44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9AB7447-9FCF-4F26-89C2-84A78DC61FF0}" type="datetime1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>
                <a:latin typeface="Arial" pitchFamily="34" charset="0"/>
                <a:ea typeface="Arial Unicode MS" pitchFamily="34" charset="-122"/>
                <a:cs typeface="Arial" pitchFamily="34" charset="0"/>
              </a:defRPr>
            </a:lvl1pPr>
            <a:lvl2pPr>
              <a:defRPr>
                <a:latin typeface="Arial" pitchFamily="34" charset="0"/>
                <a:ea typeface="Arial Unicode MS" pitchFamily="34" charset="-122"/>
                <a:cs typeface="Arial" pitchFamily="34" charset="0"/>
              </a:defRPr>
            </a:lvl2pPr>
            <a:lvl3pPr>
              <a:buClr>
                <a:schemeClr val="tx2"/>
              </a:buClr>
              <a:defRPr>
                <a:latin typeface="Arial" pitchFamily="34" charset="0"/>
                <a:ea typeface="Arial Unicode MS" pitchFamily="34" charset="-122"/>
                <a:cs typeface="Arial" pitchFamily="34" charset="0"/>
              </a:defRPr>
            </a:lvl3pPr>
            <a:lvl4pPr>
              <a:defRPr>
                <a:latin typeface="Arial" pitchFamily="34" charset="0"/>
                <a:ea typeface="Arial Unicode MS" pitchFamily="34" charset="-122"/>
                <a:cs typeface="Arial" pitchFamily="34" charset="0"/>
              </a:defRPr>
            </a:lvl4pPr>
            <a:lvl5pPr>
              <a:defRPr>
                <a:latin typeface="Arial" pitchFamily="34" charset="0"/>
                <a:ea typeface="Arial Unicode MS" pitchFamily="34" charset="-122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hf hdr="0" ft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17BA75-D940-46DE-85BA-4E13C202B0A6}" type="datetime1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2017-11-28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t>Automated Unit Test Generation with Realistic Unit Context Synthesis for Low False Alarms 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968514-7FFF-4D82-BD34-CC1477EAA0E4}" type="slidenum">
              <a:rPr kumimoji="0" lang="ko-KR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3982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A2BF44-5599-454A-BB30-FF7203D615A8}" type="datetime1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2017-11-28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t>Automated Unit Test Generation with Realistic Unit Context Synthesis for Low False Alarms 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968514-7FFF-4D82-BD34-CC1477EAA0E4}" type="slidenum">
              <a:rPr kumimoji="0" lang="ko-KR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5806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46B3D9-759C-4AF4-82AA-8862F04FF7EF}" type="datetime1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2017-11-28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t>Automated Unit Test Generation with Realistic Unit Context Synthesis for Low False Alarms 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968514-7FFF-4D82-BD34-CC1477EAA0E4}" type="slidenum">
              <a:rPr kumimoji="0" lang="ko-KR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7207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55E69C-44B8-4140-AE3F-99362ED0C8DE}" type="datetime1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2017-11-28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t>Automated Unit Test Generation with Realistic Unit Context Synthesis for Low False Alarms 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968514-7FFF-4D82-BD34-CC1477EAA0E4}" type="slidenum">
              <a:rPr kumimoji="0" lang="ko-KR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5269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1406" y="6500834"/>
            <a:ext cx="1214446" cy="292608"/>
          </a:xfrm>
        </p:spPr>
        <p:txBody>
          <a:bodyPr/>
          <a:lstStyle/>
          <a:p>
            <a:fld id="{59AB7447-9FCF-4F26-89C2-84A78DC61FF0}" type="datetime1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928794" y="6500834"/>
            <a:ext cx="5929354" cy="29432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072462" y="6500834"/>
            <a:ext cx="947758" cy="2914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节标题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9AB7447-9FCF-4F26-89C2-84A78DC61FF0}" type="datetime1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406" y="0"/>
            <a:ext cx="9001188" cy="571480"/>
          </a:xfrm>
        </p:spPr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11/28/2017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11/28/2017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11/28/2017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11/28/2017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11/28/2017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内容占位符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71406" y="152400"/>
            <a:ext cx="9001188" cy="490518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CN" altLang="en-US" dirty="0" smtClean="0"/>
              <a:t>单击此处编辑母版标题样式</a:t>
            </a:r>
            <a:endParaRPr kumimoji="0" 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71406" y="785794"/>
            <a:ext cx="9001188" cy="54292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dirty="0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dirty="0" smtClean="0"/>
              <a:t>第二级</a:t>
            </a:r>
          </a:p>
          <a:p>
            <a:pPr lvl="2" eaLnBrk="1" latinLnBrk="0" hangingPunct="1"/>
            <a:r>
              <a:rPr kumimoji="0" lang="zh-CN" altLang="en-US" dirty="0" smtClean="0"/>
              <a:t>第三级</a:t>
            </a:r>
          </a:p>
          <a:p>
            <a:pPr lvl="3" eaLnBrk="1" latinLnBrk="0" hangingPunct="1"/>
            <a:r>
              <a:rPr kumimoji="0" lang="zh-CN" altLang="en-US" dirty="0" smtClean="0"/>
              <a:t>第四级</a:t>
            </a:r>
          </a:p>
          <a:p>
            <a:pPr lvl="4" eaLnBrk="1" latinLnBrk="0" hangingPunct="1"/>
            <a:r>
              <a:rPr kumimoji="0" lang="zh-CN" altLang="en-US" dirty="0" smtClean="0"/>
              <a:t>第五级</a:t>
            </a:r>
            <a:endParaRPr kumimoji="0" lang="en-US" dirty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214282" y="6500834"/>
            <a:ext cx="1285884" cy="292608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9AB7447-9FCF-4F26-89C2-84A78DC61FF0}" type="datetime1">
              <a:rPr lang="en-US" smtClean="0"/>
              <a:pPr/>
              <a:t>11/28/2017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1643042" y="6500834"/>
            <a:ext cx="4857784" cy="292608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382000" y="6477000"/>
            <a:ext cx="457200" cy="292608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直接连接符 27"/>
          <p:cNvSpPr>
            <a:spLocks noChangeShapeType="1"/>
          </p:cNvSpPr>
          <p:nvPr/>
        </p:nvSpPr>
        <p:spPr bwMode="auto">
          <a:xfrm>
            <a:off x="0" y="6357958"/>
            <a:ext cx="9144000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接连接符 28"/>
          <p:cNvSpPr>
            <a:spLocks noChangeShapeType="1"/>
          </p:cNvSpPr>
          <p:nvPr/>
        </p:nvSpPr>
        <p:spPr bwMode="auto">
          <a:xfrm>
            <a:off x="0" y="642918"/>
            <a:ext cx="9144000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36139" y="6607540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extBox 11"/>
          <p:cNvSpPr txBox="1"/>
          <p:nvPr/>
        </p:nvSpPr>
        <p:spPr>
          <a:xfrm>
            <a:off x="8610600" y="64770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/35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u="sng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18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C1C187-EB61-4CF7-BF52-0C5964E5B136}" type="datetime1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2017-11-28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468512" y="6356350"/>
            <a:ext cx="620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t>Automated Unit Test Generation with Realistic Unit Context Synthesis for Low False Alarms 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812360" y="6356350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968514-7FFF-4D82-BD34-CC1477EAA0E4}" type="slidenum">
              <a:rPr kumimoji="0" lang="ko-KR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211249" y="6381382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t>/ 39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58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-6466"/>
            <a:ext cx="9144000" cy="936104"/>
          </a:xfrm>
        </p:spPr>
        <p:txBody>
          <a:bodyPr>
            <a:noAutofit/>
          </a:bodyPr>
          <a:lstStyle/>
          <a:p>
            <a:r>
              <a:rPr lang="en-US" altLang="ko-KR" sz="3600" dirty="0" smtClean="0"/>
              <a:t>Automated Test Generation in System-Level</a:t>
            </a:r>
            <a:endParaRPr lang="ko-KR" altLang="en-US" sz="3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B64DE-C620-40F8-B1FC-B136D9EAA4E8}" type="datetime1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2017-11-28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t>Automated Unit Test Generation with 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t>Realistic Unit Context Synthesis for Low False Alarms 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968514-7FFF-4D82-BD34-CC1477EAA0E4}" type="slidenum">
              <a:rPr kumimoji="0" lang="ko-KR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ko-KR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8" name="타원 47"/>
          <p:cNvSpPr/>
          <p:nvPr/>
        </p:nvSpPr>
        <p:spPr>
          <a:xfrm>
            <a:off x="1115616" y="3343825"/>
            <a:ext cx="3888432" cy="2967615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3" name="타원 12"/>
          <p:cNvSpPr/>
          <p:nvPr/>
        </p:nvSpPr>
        <p:spPr>
          <a:xfrm rot="3390410">
            <a:off x="3263082" y="3882787"/>
            <a:ext cx="955991" cy="772227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1" name="타원 50"/>
          <p:cNvSpPr/>
          <p:nvPr/>
        </p:nvSpPr>
        <p:spPr>
          <a:xfrm>
            <a:off x="2666457" y="4557413"/>
            <a:ext cx="712334" cy="68744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2" name="타원 51"/>
          <p:cNvSpPr/>
          <p:nvPr/>
        </p:nvSpPr>
        <p:spPr>
          <a:xfrm>
            <a:off x="1769718" y="4977558"/>
            <a:ext cx="684378" cy="623897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2752539" y="5349427"/>
            <a:ext cx="712334" cy="68744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3750861" y="4991983"/>
            <a:ext cx="712334" cy="68744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6" name="타원 65"/>
          <p:cNvSpPr/>
          <p:nvPr/>
        </p:nvSpPr>
        <p:spPr>
          <a:xfrm>
            <a:off x="1849443" y="3837192"/>
            <a:ext cx="903096" cy="86342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73" name="구부러진 연결선 72"/>
          <p:cNvCxnSpPr/>
          <p:nvPr/>
        </p:nvCxnSpPr>
        <p:spPr>
          <a:xfrm rot="16200000" flipH="1">
            <a:off x="1028336" y="4388781"/>
            <a:ext cx="2292235" cy="370381"/>
          </a:xfrm>
          <a:prstGeom prst="curvedConnector3">
            <a:avLst>
              <a:gd name="adj1" fmla="val 50000"/>
            </a:avLst>
          </a:prstGeom>
          <a:ln w="28575">
            <a:solidFill>
              <a:srgbClr val="0033CC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727359" y="3218173"/>
            <a:ext cx="4397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Different system tests T</a:t>
            </a:r>
            <a:r>
              <a:rPr kumimoji="0" lang="en-US" altLang="ko-KR" sz="1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2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 to T</a:t>
            </a:r>
            <a:r>
              <a:rPr kumimoji="0" lang="en-US" altLang="ko-KR" sz="1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4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 exercise the same behavior of the target unit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cxnSp>
        <p:nvCxnSpPr>
          <p:cNvPr id="47" name="구부러진 연결선 46"/>
          <p:cNvCxnSpPr/>
          <p:nvPr/>
        </p:nvCxnSpPr>
        <p:spPr>
          <a:xfrm rot="5400000">
            <a:off x="3016965" y="3528084"/>
            <a:ext cx="1192386" cy="881523"/>
          </a:xfrm>
          <a:prstGeom prst="curvedConnector3">
            <a:avLst>
              <a:gd name="adj1" fmla="val 50000"/>
            </a:avLst>
          </a:prstGeom>
          <a:ln w="28575">
            <a:solidFill>
              <a:srgbClr val="0033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구부러진 연결선 78"/>
          <p:cNvCxnSpPr/>
          <p:nvPr/>
        </p:nvCxnSpPr>
        <p:spPr>
          <a:xfrm rot="16200000" flipH="1">
            <a:off x="2400811" y="3788587"/>
            <a:ext cx="1314221" cy="223427"/>
          </a:xfrm>
          <a:prstGeom prst="curvedConnector3">
            <a:avLst/>
          </a:prstGeom>
          <a:ln w="28575">
            <a:solidFill>
              <a:srgbClr val="0033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구부러진 연결선 79"/>
          <p:cNvCxnSpPr/>
          <p:nvPr/>
        </p:nvCxnSpPr>
        <p:spPr>
          <a:xfrm rot="10800000" flipV="1">
            <a:off x="3169639" y="3666569"/>
            <a:ext cx="1360481" cy="890844"/>
          </a:xfrm>
          <a:prstGeom prst="curvedConnector3">
            <a:avLst>
              <a:gd name="adj1" fmla="val 32264"/>
            </a:avLst>
          </a:prstGeom>
          <a:ln w="28575">
            <a:solidFill>
              <a:srgbClr val="0033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직선 화살표 연결선 91"/>
          <p:cNvCxnSpPr/>
          <p:nvPr/>
        </p:nvCxnSpPr>
        <p:spPr>
          <a:xfrm flipH="1">
            <a:off x="3022624" y="4557985"/>
            <a:ext cx="147010" cy="371761"/>
          </a:xfrm>
          <a:prstGeom prst="straightConnector1">
            <a:avLst/>
          </a:prstGeom>
          <a:ln w="28575">
            <a:solidFill>
              <a:srgbClr val="0033CC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772967" y="3038519"/>
            <a:ext cx="45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T</a:t>
            </a:r>
            <a:r>
              <a:rPr kumimoji="0" lang="en-US" altLang="ko-KR" sz="1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1</a:t>
            </a:r>
            <a:endParaRPr kumimoji="0" lang="ko-KR" altLang="en-US" sz="1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754591" y="2902684"/>
            <a:ext cx="45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T</a:t>
            </a:r>
            <a:r>
              <a:rPr kumimoji="0" lang="en-US" altLang="ko-KR" sz="1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2</a:t>
            </a:r>
            <a:endParaRPr kumimoji="0" lang="ko-KR" altLang="en-US" sz="1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845835" y="3014359"/>
            <a:ext cx="45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T</a:t>
            </a:r>
            <a:r>
              <a:rPr kumimoji="0" lang="en-US" altLang="ko-KR" sz="1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3</a:t>
            </a:r>
            <a:endParaRPr kumimoji="0" lang="ko-KR" altLang="en-US" sz="1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402971" y="3292554"/>
            <a:ext cx="45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T</a:t>
            </a:r>
            <a:r>
              <a:rPr kumimoji="0" lang="en-US" altLang="ko-KR" sz="1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4</a:t>
            </a:r>
            <a:endParaRPr kumimoji="0" lang="ko-KR" altLang="en-US" sz="1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2312" y="3993410"/>
            <a:ext cx="515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g1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30589" y="3991824"/>
            <a:ext cx="515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g2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46005" y="5058673"/>
            <a:ext cx="515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h1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63746" y="5457941"/>
            <a:ext cx="515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h2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44770" y="5106041"/>
            <a:ext cx="515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h3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34557" y="4657498"/>
            <a:ext cx="344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f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39" name="Rounded Rectangle 6"/>
          <p:cNvSpPr/>
          <p:nvPr/>
        </p:nvSpPr>
        <p:spPr>
          <a:xfrm>
            <a:off x="222720" y="1836528"/>
            <a:ext cx="8614800" cy="113075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1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Cons</a:t>
            </a:r>
          </a:p>
          <a:p>
            <a:pPr marL="0" marR="0" lvl="1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- Low controllability of each unit</a:t>
            </a:r>
          </a:p>
          <a:p>
            <a:pPr marL="0" marR="0" lvl="1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- Large and complex search space to explore in a limited time</a:t>
            </a:r>
          </a:p>
          <a:p>
            <a:pPr marL="0" marR="0" lvl="1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- Hard to detect bugs in corner cases</a:t>
            </a:r>
          </a:p>
        </p:txBody>
      </p:sp>
      <p:sp>
        <p:nvSpPr>
          <p:cNvPr id="40" name="Rounded Rectangle 6"/>
          <p:cNvSpPr/>
          <p:nvPr/>
        </p:nvSpPr>
        <p:spPr>
          <a:xfrm>
            <a:off x="222720" y="777145"/>
            <a:ext cx="8614800" cy="1008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1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Pros</a:t>
            </a:r>
          </a:p>
          <a:p>
            <a:pPr marL="0" marR="0" lvl="1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+ Can be easy to generate system TCs due to clear interface specification</a:t>
            </a:r>
          </a:p>
          <a:p>
            <a:pPr marL="0" marR="0" lvl="1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+ No false alarm (i.e., no assert violation caused by infeasible execution scenario)</a:t>
            </a:r>
          </a:p>
        </p:txBody>
      </p:sp>
    </p:spTree>
    <p:extLst>
      <p:ext uri="{BB962C8B-B14F-4D97-AF65-F5344CB8AC3E}">
        <p14:creationId xmlns:p14="http://schemas.microsoft.com/office/powerpoint/2010/main" val="26878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13" grpId="0" animBg="1"/>
      <p:bldP spid="51" grpId="0" animBg="1"/>
      <p:bldP spid="52" grpId="0" animBg="1"/>
      <p:bldP spid="53" grpId="0" animBg="1"/>
      <p:bldP spid="54" grpId="0" animBg="1"/>
      <p:bldP spid="66" grpId="0" animBg="1"/>
      <p:bldP spid="21" grpId="0"/>
      <p:bldP spid="94" grpId="0"/>
      <p:bldP spid="95" grpId="0"/>
      <p:bldP spid="96" grpId="0"/>
      <p:bldP spid="97" grpId="0"/>
      <p:bldP spid="10" grpId="0"/>
      <p:bldP spid="30" grpId="0"/>
      <p:bldP spid="31" grpId="0"/>
      <p:bldP spid="32" grpId="0"/>
      <p:bldP spid="33" grpId="0"/>
      <p:bldP spid="34" grpId="0"/>
      <p:bldP spid="3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490518"/>
          </a:xfrm>
        </p:spPr>
        <p:txBody>
          <a:bodyPr>
            <a:noAutofit/>
          </a:bodyPr>
          <a:lstStyle/>
          <a:p>
            <a:r>
              <a:rPr lang="en-US" altLang="ko-KR" sz="2800" dirty="0"/>
              <a:t>Missing ‘@’ symbol for symbolic link with –F option</a:t>
            </a:r>
            <a:endParaRPr lang="en-US" sz="28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457200" y="1143000"/>
            <a:ext cx="8305800" cy="5486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400" dirty="0" err="1" smtClean="0"/>
              <a:t>Busybox</a:t>
            </a:r>
            <a:r>
              <a:rPr lang="en-US" sz="2400" dirty="0" smtClean="0"/>
              <a:t> </a:t>
            </a:r>
            <a:r>
              <a:rPr lang="en-US" sz="2400" dirty="0" err="1" smtClean="0"/>
              <a:t>ls</a:t>
            </a:r>
            <a:r>
              <a:rPr lang="en-US" sz="2400" dirty="0" smtClean="0"/>
              <a:t> does not print a type marker ‘@’ after a symbolic link file name, when -F is specified and a file name is specified in the command line.</a:t>
            </a:r>
            <a:endParaRPr lang="en-US" altLang="en-US" sz="1600" dirty="0"/>
          </a:p>
          <a:p>
            <a:pPr marL="788670" lvl="1" indent="-514350">
              <a:buFont typeface="+mj-lt"/>
              <a:buAutoNum type="arabicPeriod"/>
            </a:pPr>
            <a:r>
              <a:rPr lang="en-US" sz="2400" dirty="0" smtClean="0"/>
              <a:t>Output of </a:t>
            </a:r>
            <a:r>
              <a:rPr lang="en-US" sz="2400" dirty="0" err="1" smtClean="0"/>
              <a:t>linux</a:t>
            </a:r>
            <a:r>
              <a:rPr lang="en-US" sz="2400" dirty="0" smtClean="0"/>
              <a:t> ls:</a:t>
            </a:r>
          </a:p>
          <a:p>
            <a:pPr marL="788670" lvl="1" indent="-514350">
              <a:buFont typeface="+mj-lt"/>
              <a:buAutoNum type="arabicPeriod"/>
            </a:pPr>
            <a:endParaRPr lang="en-US" altLang="en-US" sz="2400" dirty="0"/>
          </a:p>
          <a:p>
            <a:pPr marL="788670" lvl="1" indent="-514350">
              <a:buFont typeface="+mj-lt"/>
              <a:buAutoNum type="arabicPeriod"/>
            </a:pPr>
            <a:endParaRPr lang="en-US" altLang="en-US" sz="2400" dirty="0" smtClean="0"/>
          </a:p>
          <a:p>
            <a:pPr marL="788670" lvl="1" indent="-514350">
              <a:buFont typeface="+mj-lt"/>
              <a:buAutoNum type="arabicPeriod"/>
            </a:pPr>
            <a:r>
              <a:rPr lang="en-US" altLang="en-US" sz="2400" dirty="0" smtClean="0"/>
              <a:t>Output of </a:t>
            </a:r>
            <a:r>
              <a:rPr lang="en-US" altLang="en-US" sz="2400" dirty="0" err="1" smtClean="0"/>
              <a:t>Busybox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ls (incorrect behavior):</a:t>
            </a:r>
          </a:p>
          <a:p>
            <a:pPr marL="788670" lvl="1" indent="-514350">
              <a:buFont typeface="+mj-lt"/>
              <a:buAutoNum type="arabicPeriod"/>
            </a:pPr>
            <a:endParaRPr lang="en-US" altLang="en-US" sz="2400" dirty="0" smtClean="0"/>
          </a:p>
          <a:p>
            <a:pPr marL="788670" lvl="1" indent="-514350">
              <a:buFont typeface="+mj-lt"/>
              <a:buAutoNum type="arabicPeriod"/>
            </a:pPr>
            <a:endParaRPr lang="en-US" altLang="en-US" sz="2400" dirty="0"/>
          </a:p>
          <a:p>
            <a:pPr marL="914400" lvl="5" indent="-514350">
              <a:buFont typeface="Arial" pitchFamily="34" charset="0"/>
              <a:buChar char="•"/>
            </a:pPr>
            <a:r>
              <a:rPr lang="en-US" altLang="en-US" sz="1400" dirty="0" smtClean="0">
                <a:latin typeface="Lucida Console" pitchFamily="49" charset="0"/>
              </a:rPr>
              <a:t>-</a:t>
            </a:r>
            <a:r>
              <a:rPr lang="en-US" altLang="en-US" sz="1400" dirty="0">
                <a:latin typeface="Lucida Console" pitchFamily="49" charset="0"/>
              </a:rPr>
              <a:t>F</a:t>
            </a:r>
            <a:r>
              <a:rPr lang="en-US" altLang="en-US" sz="1400" dirty="0"/>
              <a:t> means write a marker (/*|@=) for different type of files. </a:t>
            </a:r>
          </a:p>
          <a:p>
            <a:pPr marL="914400" lvl="5" indent="-514350">
              <a:buFont typeface="Arial" pitchFamily="34" charset="0"/>
              <a:buChar char="•"/>
            </a:pPr>
            <a:r>
              <a:rPr lang="en-US" altLang="en-US" sz="1400" dirty="0" err="1" smtClean="0">
                <a:latin typeface="Lucida Console" pitchFamily="49" charset="0"/>
              </a:rPr>
              <a:t>t.lnk</a:t>
            </a:r>
            <a:r>
              <a:rPr lang="en-US" altLang="en-US" sz="1400" dirty="0" smtClean="0"/>
              <a:t> </a:t>
            </a:r>
            <a:r>
              <a:rPr lang="en-US" altLang="en-US" sz="1400" dirty="0"/>
              <a:t>is a symbolic link, which links to file </a:t>
            </a:r>
            <a:r>
              <a:rPr lang="en-US" altLang="en-US" sz="1400" dirty="0" smtClean="0">
                <a:latin typeface="Lucida Console" pitchFamily="49" charset="0"/>
              </a:rPr>
              <a:t>t</a:t>
            </a:r>
            <a:r>
              <a:rPr lang="en-US" altLang="en-US" sz="1400" dirty="0" smtClean="0"/>
              <a:t> </a:t>
            </a:r>
            <a:r>
              <a:rPr lang="en-US" altLang="en-US" sz="1400" dirty="0"/>
              <a:t>in the directory </a:t>
            </a:r>
            <a:r>
              <a:rPr lang="en-US" altLang="ko-KR" sz="1400" dirty="0">
                <a:latin typeface="Lucida Console" pitchFamily="49" charset="0"/>
              </a:rPr>
              <a:t>~yang/</a:t>
            </a:r>
          </a:p>
          <a:p>
            <a:r>
              <a:rPr lang="en-US" altLang="en-US" sz="2400" dirty="0" smtClean="0"/>
              <a:t>We found that the bug was due to the violation of a precondition of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my_stat</a:t>
            </a:r>
            <a:r>
              <a:rPr lang="en-US" alt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en-US" sz="2400" dirty="0" smtClean="0"/>
              <a:t>  </a:t>
            </a:r>
            <a:endParaRPr lang="en-US" alt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457200" cy="2926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0" y="6500813"/>
            <a:ext cx="1285875" cy="292100"/>
          </a:xfrm>
        </p:spPr>
        <p:txBody>
          <a:bodyPr/>
          <a:lstStyle/>
          <a:p>
            <a:fld id="{59AB7447-9FCF-4F26-89C2-84A78DC61FF0}" type="datetime1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95400" y="2743200"/>
            <a:ext cx="64008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228600" indent="-228600"/>
            <a:r>
              <a:rPr lang="en-US" sz="1600" dirty="0" smtClean="0">
                <a:solidFill>
                  <a:schemeClr val="tx1"/>
                </a:solidFill>
                <a:latin typeface="Lucida Console" pitchFamily="49" charset="0"/>
              </a:rPr>
              <a:t>$ ls -F </a:t>
            </a:r>
            <a:r>
              <a:rPr lang="en-US" sz="1600" dirty="0" err="1" smtClean="0">
                <a:solidFill>
                  <a:schemeClr val="tx1"/>
                </a:solidFill>
                <a:latin typeface="Lucida Console" pitchFamily="49" charset="0"/>
              </a:rPr>
              <a:t>t.lnk</a:t>
            </a:r>
            <a:endParaRPr lang="en-US" sz="1600" dirty="0" smtClean="0">
              <a:solidFill>
                <a:schemeClr val="tx1"/>
              </a:solidFill>
              <a:latin typeface="Lucida Console" pitchFamily="49" charset="0"/>
            </a:endParaRPr>
          </a:p>
          <a:p>
            <a:pPr marL="228600" indent="-228600"/>
            <a:r>
              <a:rPr lang="en-US" sz="1600" dirty="0" err="1" smtClean="0">
                <a:solidFill>
                  <a:schemeClr val="tx1"/>
                </a:solidFill>
                <a:latin typeface="Lucida Console" pitchFamily="49" charset="0"/>
              </a:rPr>
              <a:t>t.lnk</a:t>
            </a:r>
            <a:r>
              <a:rPr lang="en-US" sz="1600" dirty="0" smtClean="0">
                <a:solidFill>
                  <a:srgbClr val="FF0000"/>
                </a:solidFill>
                <a:latin typeface="Lucida Console" pitchFamily="49" charset="0"/>
              </a:rPr>
              <a:t>@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5400" y="4028420"/>
            <a:ext cx="6400800" cy="6959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228600" indent="-228600"/>
            <a:r>
              <a:rPr lang="en-US" sz="1600" dirty="0" smtClean="0">
                <a:solidFill>
                  <a:schemeClr val="tx1"/>
                </a:solidFill>
                <a:latin typeface="Lucida Console" pitchFamily="49" charset="0"/>
              </a:rPr>
              <a:t>$ ./</a:t>
            </a:r>
            <a:r>
              <a:rPr lang="en-US" sz="1600" dirty="0" err="1" smtClean="0">
                <a:solidFill>
                  <a:schemeClr val="tx1"/>
                </a:solidFill>
                <a:latin typeface="Lucida Console" pitchFamily="49" charset="0"/>
              </a:rPr>
              <a:t>busybox</a:t>
            </a:r>
            <a:r>
              <a:rPr lang="en-US" sz="1600" dirty="0" smtClean="0">
                <a:solidFill>
                  <a:schemeClr val="tx1"/>
                </a:solidFill>
                <a:latin typeface="Lucida Console" pitchFamily="49" charset="0"/>
              </a:rPr>
              <a:t> ls -F </a:t>
            </a:r>
            <a:r>
              <a:rPr lang="en-US" sz="1600" dirty="0" err="1" smtClean="0">
                <a:solidFill>
                  <a:schemeClr val="tx1"/>
                </a:solidFill>
                <a:latin typeface="Lucida Console" pitchFamily="49" charset="0"/>
              </a:rPr>
              <a:t>t.lnk</a:t>
            </a:r>
            <a:endParaRPr lang="en-US" sz="1600" dirty="0" smtClean="0">
              <a:solidFill>
                <a:schemeClr val="tx1"/>
              </a:solidFill>
              <a:latin typeface="Lucida Console" pitchFamily="49" charset="0"/>
            </a:endParaRPr>
          </a:p>
          <a:p>
            <a:pPr marL="228600" indent="-228600"/>
            <a:r>
              <a:rPr lang="en-US" sz="1600" dirty="0" err="1" smtClean="0">
                <a:solidFill>
                  <a:schemeClr val="tx1"/>
                </a:solidFill>
                <a:latin typeface="Lucida Console" pitchFamily="49" charset="0"/>
              </a:rPr>
              <a:t>t.lnk</a:t>
            </a:r>
            <a:endParaRPr lang="en-US" sz="1600" dirty="0" smtClean="0">
              <a:solidFill>
                <a:schemeClr val="tx1"/>
              </a:solidFill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03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113" y="1371600"/>
            <a:ext cx="6603861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Calls Graph of </a:t>
            </a:r>
            <a:r>
              <a:rPr lang="en-US" dirty="0" err="1" smtClean="0"/>
              <a:t>Busybox</a:t>
            </a:r>
            <a:r>
              <a:rPr lang="en-US" dirty="0" smtClean="0"/>
              <a:t> </a:t>
            </a:r>
            <a:r>
              <a:rPr lang="en-US" dirty="0" err="1" smtClean="0"/>
              <a:t>ls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457200" cy="2926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2819400"/>
            <a:ext cx="685800" cy="304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57400" y="1905000"/>
            <a:ext cx="609600" cy="304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29200" y="4495800"/>
            <a:ext cx="685800" cy="304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447800" y="29718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</p:cNvCxnSpPr>
          <p:nvPr/>
        </p:nvCxnSpPr>
        <p:spPr>
          <a:xfrm>
            <a:off x="1447800" y="2971800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1257300" y="2400300"/>
            <a:ext cx="9144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828800" y="2057400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1143000" y="3429000"/>
            <a:ext cx="11430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828800" y="4114800"/>
            <a:ext cx="2438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8" idx="1"/>
          </p:cNvCxnSpPr>
          <p:nvPr/>
        </p:nvCxnSpPr>
        <p:spPr>
          <a:xfrm>
            <a:off x="4267200" y="4114800"/>
            <a:ext cx="762000" cy="533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ular Callout 15"/>
          <p:cNvSpPr/>
          <p:nvPr/>
        </p:nvSpPr>
        <p:spPr>
          <a:xfrm>
            <a:off x="228600" y="1066800"/>
            <a:ext cx="1752600" cy="381000"/>
          </a:xfrm>
          <a:prstGeom prst="wedgeRectCallout">
            <a:avLst>
              <a:gd name="adj1" fmla="val 44208"/>
              <a:gd name="adj2" fmla="val 20142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buggy behavior</a:t>
            </a:r>
            <a:endParaRPr lang="en-US" sz="1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3771900" y="5811982"/>
            <a:ext cx="1752600" cy="381000"/>
          </a:xfrm>
          <a:prstGeom prst="wedgeRectCallout">
            <a:avLst>
              <a:gd name="adj1" fmla="val 3892"/>
              <a:gd name="adj2" fmla="val -41160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correct behavior</a:t>
            </a:r>
            <a:endParaRPr lang="en-US" sz="1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타원 2"/>
          <p:cNvSpPr/>
          <p:nvPr/>
        </p:nvSpPr>
        <p:spPr>
          <a:xfrm>
            <a:off x="3429000" y="1676400"/>
            <a:ext cx="589043" cy="762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6750969" y="4334470"/>
            <a:ext cx="589043" cy="762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" name="그룹 10"/>
          <p:cNvGrpSpPr/>
          <p:nvPr/>
        </p:nvGrpSpPr>
        <p:grpSpPr>
          <a:xfrm>
            <a:off x="3200400" y="1676400"/>
            <a:ext cx="4912954" cy="762000"/>
            <a:chOff x="3200400" y="1676400"/>
            <a:chExt cx="4912954" cy="762000"/>
          </a:xfrm>
        </p:grpSpPr>
        <p:sp>
          <p:nvSpPr>
            <p:cNvPr id="5" name="TextBox 4"/>
            <p:cNvSpPr txBox="1"/>
            <p:nvPr/>
          </p:nvSpPr>
          <p:spPr>
            <a:xfrm>
              <a:off x="4572000" y="1715869"/>
              <a:ext cx="35413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Replaced by unit-stat() </a:t>
              </a:r>
            </a:p>
            <a:p>
              <a:r>
                <a:rPr lang="en-US" altLang="ko-KR" dirty="0" smtClean="0"/>
                <a:t>and unit-</a:t>
              </a:r>
              <a:r>
                <a:rPr lang="en-US" altLang="ko-KR" dirty="0" err="1" smtClean="0"/>
                <a:t>lstat</a:t>
              </a:r>
              <a:r>
                <a:rPr lang="en-US" altLang="ko-KR" dirty="0" smtClean="0"/>
                <a:t>() for unit-testing</a:t>
              </a:r>
              <a:endParaRPr lang="ko-KR" altLang="en-US" dirty="0"/>
            </a:p>
          </p:txBody>
        </p:sp>
        <p:grpSp>
          <p:nvGrpSpPr>
            <p:cNvPr id="10" name="그룹 9"/>
            <p:cNvGrpSpPr/>
            <p:nvPr/>
          </p:nvGrpSpPr>
          <p:grpSpPr>
            <a:xfrm>
              <a:off x="3200400" y="1676400"/>
              <a:ext cx="1257300" cy="762000"/>
              <a:chOff x="4114800" y="1707573"/>
              <a:chExt cx="1257300" cy="762000"/>
            </a:xfrm>
          </p:grpSpPr>
          <p:sp>
            <p:nvSpPr>
              <p:cNvPr id="26" name="타원 25"/>
              <p:cNvSpPr/>
              <p:nvPr/>
            </p:nvSpPr>
            <p:spPr>
              <a:xfrm>
                <a:off x="4114800" y="1707573"/>
                <a:ext cx="1257300" cy="762000"/>
              </a:xfrm>
              <a:prstGeom prst="ellipse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직사각형 8"/>
              <p:cNvSpPr/>
              <p:nvPr/>
            </p:nvSpPr>
            <p:spPr>
              <a:xfrm>
                <a:off x="4267200" y="1828800"/>
                <a:ext cx="914400" cy="228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1600" dirty="0" smtClean="0">
                    <a:solidFill>
                      <a:schemeClr val="tx1"/>
                    </a:solidFill>
                  </a:rPr>
                  <a:t>unit-stat</a:t>
                </a:r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직사각형 22"/>
              <p:cNvSpPr/>
              <p:nvPr/>
            </p:nvSpPr>
            <p:spPr>
              <a:xfrm>
                <a:off x="4267200" y="2133600"/>
                <a:ext cx="914400" cy="228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1600" dirty="0" smtClean="0">
                    <a:solidFill>
                      <a:schemeClr val="tx1"/>
                    </a:solidFill>
                  </a:rPr>
                  <a:t>unit-</a:t>
                </a:r>
                <a:r>
                  <a:rPr lang="en-US" altLang="ko-KR" sz="1600" dirty="0" err="1" smtClean="0">
                    <a:solidFill>
                      <a:schemeClr val="tx1"/>
                    </a:solidFill>
                  </a:rPr>
                  <a:t>lstat</a:t>
                </a:r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" name="그룹 11"/>
          <p:cNvGrpSpPr/>
          <p:nvPr/>
        </p:nvGrpSpPr>
        <p:grpSpPr>
          <a:xfrm>
            <a:off x="6289964" y="4286071"/>
            <a:ext cx="2737790" cy="1200329"/>
            <a:chOff x="6289964" y="4286071"/>
            <a:chExt cx="2737790" cy="1200329"/>
          </a:xfrm>
        </p:grpSpPr>
        <p:sp>
          <p:nvSpPr>
            <p:cNvPr id="25" name="TextBox 24"/>
            <p:cNvSpPr txBox="1"/>
            <p:nvPr/>
          </p:nvSpPr>
          <p:spPr>
            <a:xfrm>
              <a:off x="6934200" y="4286071"/>
              <a:ext cx="209355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 smtClean="0"/>
                <a:t>Replaced by unit-stat() </a:t>
              </a:r>
            </a:p>
            <a:p>
              <a:pPr algn="r"/>
              <a:r>
                <a:rPr lang="en-US" altLang="ko-KR" dirty="0" smtClean="0"/>
                <a:t>and unit-</a:t>
              </a:r>
              <a:r>
                <a:rPr lang="en-US" altLang="ko-KR" dirty="0" err="1" smtClean="0"/>
                <a:t>lstat</a:t>
              </a:r>
              <a:r>
                <a:rPr lang="en-US" altLang="ko-KR" dirty="0" smtClean="0"/>
                <a:t>() for unit-testing</a:t>
              </a:r>
              <a:endParaRPr lang="ko-KR" altLang="en-US" dirty="0"/>
            </a:p>
          </p:txBody>
        </p:sp>
        <p:grpSp>
          <p:nvGrpSpPr>
            <p:cNvPr id="28" name="그룹 27"/>
            <p:cNvGrpSpPr/>
            <p:nvPr/>
          </p:nvGrpSpPr>
          <p:grpSpPr>
            <a:xfrm>
              <a:off x="6289964" y="4333009"/>
              <a:ext cx="1257300" cy="762000"/>
              <a:chOff x="4114800" y="1707573"/>
              <a:chExt cx="1257300" cy="762000"/>
            </a:xfrm>
          </p:grpSpPr>
          <p:sp>
            <p:nvSpPr>
              <p:cNvPr id="29" name="타원 28"/>
              <p:cNvSpPr/>
              <p:nvPr/>
            </p:nvSpPr>
            <p:spPr>
              <a:xfrm>
                <a:off x="4114800" y="1707573"/>
                <a:ext cx="1257300" cy="762000"/>
              </a:xfrm>
              <a:prstGeom prst="ellipse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>
                <a:off x="4267200" y="1828800"/>
                <a:ext cx="914400" cy="228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1600" dirty="0" smtClean="0">
                    <a:solidFill>
                      <a:schemeClr val="tx1"/>
                    </a:solidFill>
                  </a:rPr>
                  <a:t>unit-stat</a:t>
                </a:r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직사각형 30"/>
              <p:cNvSpPr/>
              <p:nvPr/>
            </p:nvSpPr>
            <p:spPr>
              <a:xfrm>
                <a:off x="4267200" y="2133600"/>
                <a:ext cx="914400" cy="228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1600" dirty="0" smtClean="0">
                    <a:solidFill>
                      <a:schemeClr val="tx1"/>
                    </a:solidFill>
                  </a:rPr>
                  <a:t>unit-</a:t>
                </a:r>
                <a:r>
                  <a:rPr lang="en-US" altLang="ko-KR" sz="1600" dirty="0" err="1" smtClean="0">
                    <a:solidFill>
                      <a:schemeClr val="tx1"/>
                    </a:solidFill>
                  </a:rPr>
                  <a:t>lstat</a:t>
                </a:r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5674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ls_main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4800" y="990600"/>
            <a:ext cx="8610600" cy="50292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int ls_main(int argc UNUSED_PARAM,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  char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**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/>
              <a:t>Purpose: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1800" dirty="0">
                <a:latin typeface="Courier" pitchFamily="49" charset="0"/>
              </a:rPr>
              <a:t>ls_main </a:t>
            </a:r>
            <a:r>
              <a:rPr lang="en-US" altLang="en-US" sz="1800" dirty="0"/>
              <a:t>obtains </a:t>
            </a:r>
            <a:r>
              <a:rPr lang="en-US" altLang="en-US" sz="1800" dirty="0">
                <a:solidFill>
                  <a:srgbClr val="FF0000"/>
                </a:solidFill>
              </a:rPr>
              <a:t>specified options </a:t>
            </a:r>
            <a:r>
              <a:rPr lang="en-US" altLang="en-US" sz="1800" dirty="0" smtClean="0"/>
              <a:t>and file/</a:t>
            </a:r>
            <a:r>
              <a:rPr lang="en-US" altLang="en-US" sz="1800" dirty="0" err="1" smtClean="0"/>
              <a:t>dir</a:t>
            </a:r>
            <a:r>
              <a:rPr lang="en-US" altLang="en-US" sz="1800" dirty="0" smtClean="0"/>
              <a:t> names from </a:t>
            </a:r>
            <a:r>
              <a:rPr lang="en-US" altLang="en-US" sz="1800" dirty="0"/>
              <a:t>command line input.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1800" dirty="0"/>
              <a:t>Calculate </a:t>
            </a:r>
            <a:r>
              <a:rPr lang="en-US" sz="1800" dirty="0" smtClean="0"/>
              <a:t>runtime </a:t>
            </a:r>
            <a:r>
              <a:rPr lang="en-US" sz="1800" dirty="0"/>
              <a:t>features by specified options.</a:t>
            </a:r>
          </a:p>
          <a:p>
            <a:pPr marL="1062990" lvl="2" indent="-514350">
              <a:buFont typeface="+mj-lt"/>
              <a:buAutoNum type="arabicParenR"/>
            </a:pPr>
            <a:r>
              <a:rPr lang="en-US" sz="1600" dirty="0" smtClean="0">
                <a:latin typeface="Courier" pitchFamily="49" charset="0"/>
              </a:rPr>
              <a:t>unsigned </a:t>
            </a:r>
            <a:r>
              <a:rPr lang="en-US" sz="1600" dirty="0" err="1" smtClean="0">
                <a:latin typeface="Courier" pitchFamily="49" charset="0"/>
              </a:rPr>
              <a:t>int</a:t>
            </a:r>
            <a:r>
              <a:rPr lang="en-US" sz="1600" dirty="0" smtClean="0">
                <a:latin typeface="Courier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" pitchFamily="49" charset="0"/>
              </a:rPr>
              <a:t>opt</a:t>
            </a:r>
            <a:r>
              <a:rPr lang="en-US" sz="1600" dirty="0" smtClean="0">
                <a:latin typeface="Courier" pitchFamily="49" charset="0"/>
              </a:rPr>
              <a:t> </a:t>
            </a:r>
            <a:r>
              <a:rPr lang="en-US" altLang="en-US" sz="1600" dirty="0"/>
              <a:t>is defined to represent </a:t>
            </a:r>
            <a:r>
              <a:rPr lang="en-US" altLang="ko-KR" sz="1600" dirty="0" smtClean="0"/>
              <a:t>all options given in the command line arguments</a:t>
            </a:r>
            <a:r>
              <a:rPr lang="en-US" altLang="ko-KR" sz="1600" u="sng" dirty="0" smtClean="0"/>
              <a:t> </a:t>
            </a:r>
          </a:p>
          <a:p>
            <a:pPr marL="1337310" lvl="3" indent="-514350"/>
            <a:r>
              <a:rPr lang="en-US" altLang="ko-KR" sz="1400" dirty="0">
                <a:latin typeface="Courier New" pitchFamily="49" charset="0"/>
                <a:cs typeface="Courier New" pitchFamily="49" charset="0"/>
              </a:rPr>
              <a:t>opt = getopt32(</a:t>
            </a:r>
            <a:r>
              <a:rPr lang="en-US" altLang="ko-KR" sz="14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altLang="ko-KR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ko-KR" sz="1400" dirty="0" err="1">
                <a:latin typeface="Courier New" pitchFamily="49" charset="0"/>
                <a:cs typeface="Courier New" pitchFamily="49" charset="0"/>
              </a:rPr>
              <a:t>ls_options</a:t>
            </a:r>
            <a:r>
              <a:rPr lang="en-US" altLang="ko-KR" sz="1400" dirty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altLang="ko-KR" sz="1400" dirty="0" err="1">
                <a:latin typeface="Courier New" pitchFamily="49" charset="0"/>
                <a:cs typeface="Courier New" pitchFamily="49" charset="0"/>
              </a:rPr>
              <a:t>tabstops</a:t>
            </a:r>
            <a:r>
              <a:rPr lang="en-US" altLang="ko-KR" sz="1400" dirty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altLang="ko-KR" sz="1400" dirty="0" err="1">
                <a:latin typeface="Courier New" pitchFamily="49" charset="0"/>
                <a:cs typeface="Courier New" pitchFamily="49" charset="0"/>
              </a:rPr>
              <a:t>terminal_width</a:t>
            </a: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 smtClean="0">
              <a:latin typeface="Courier" pitchFamily="49" charset="0"/>
            </a:endParaRPr>
          </a:p>
          <a:p>
            <a:pPr marL="1062990" lvl="2" indent="-514350">
              <a:buFont typeface="+mj-lt"/>
              <a:buAutoNum type="arabicParenR"/>
            </a:pPr>
            <a:r>
              <a:rPr lang="en-US" sz="1600" dirty="0" smtClean="0">
                <a:latin typeface="Courier" pitchFamily="49" charset="0"/>
              </a:rPr>
              <a:t>unsigned </a:t>
            </a:r>
            <a:r>
              <a:rPr lang="en-US" sz="1600" dirty="0">
                <a:latin typeface="Courier" pitchFamily="49" charset="0"/>
              </a:rPr>
              <a:t>int </a:t>
            </a:r>
            <a:r>
              <a:rPr lang="en-US" sz="1600" b="1" dirty="0">
                <a:solidFill>
                  <a:srgbClr val="FF0000"/>
                </a:solidFill>
                <a:latin typeface="Courier" pitchFamily="49" charset="0"/>
              </a:rPr>
              <a:t>all_fmt</a:t>
            </a:r>
            <a:r>
              <a:rPr lang="en-US" sz="1600" dirty="0">
                <a:latin typeface="Courier" pitchFamily="49" charset="0"/>
              </a:rPr>
              <a:t> </a:t>
            </a:r>
            <a:r>
              <a:rPr lang="en-US" altLang="en-US" sz="1600" dirty="0"/>
              <a:t>is defined to represent </a:t>
            </a:r>
            <a:r>
              <a:rPr lang="en-US" sz="1600" dirty="0"/>
              <a:t>all </a:t>
            </a:r>
            <a:r>
              <a:rPr lang="en-US" sz="1600" u="sng" dirty="0" smtClean="0"/>
              <a:t>runtime </a:t>
            </a:r>
            <a:r>
              <a:rPr lang="en-US" sz="1600" u="sng" dirty="0"/>
              <a:t>features</a:t>
            </a:r>
            <a:r>
              <a:rPr lang="en-US" sz="1600" dirty="0"/>
              <a:t> </a:t>
            </a:r>
            <a:r>
              <a:rPr lang="en-US" sz="1600" dirty="0" smtClean="0"/>
              <a:t>based on</a:t>
            </a:r>
            <a:r>
              <a:rPr lang="en-US" sz="1600" u="sng" dirty="0" smtClean="0"/>
              <a:t> </a:t>
            </a:r>
            <a:r>
              <a:rPr lang="en-US" sz="1600" dirty="0" smtClean="0"/>
              <a:t>the given command line options and compile time option </a:t>
            </a:r>
            <a:r>
              <a:rPr lang="en-US" altLang="en-US" sz="1600" b="1" dirty="0" err="1">
                <a:solidFill>
                  <a:srgbClr val="FF0000"/>
                </a:solidFill>
                <a:latin typeface="Courier" pitchFamily="49" charset="0"/>
              </a:rPr>
              <a:t>opt_flags</a:t>
            </a:r>
            <a:r>
              <a:rPr lang="en-US" altLang="en-US" sz="1600" dirty="0">
                <a:latin typeface="Courier" pitchFamily="49" charset="0"/>
              </a:rPr>
              <a:t>[]</a:t>
            </a:r>
            <a:endParaRPr lang="en-US" sz="1600" dirty="0"/>
          </a:p>
          <a:p>
            <a:pPr marL="1337310" lvl="3" indent="-514350"/>
            <a:r>
              <a:rPr lang="en-US" altLang="en-US" sz="1600" dirty="0" err="1" smtClean="0">
                <a:latin typeface="Courier" pitchFamily="49" charset="0"/>
              </a:rPr>
              <a:t>all_fmt</a:t>
            </a:r>
            <a:r>
              <a:rPr lang="en-US" altLang="en-US" sz="1600" dirty="0" smtClean="0">
                <a:latin typeface="Courier" pitchFamily="49" charset="0"/>
              </a:rPr>
              <a:t>=</a:t>
            </a:r>
            <a:r>
              <a:rPr lang="en-US" altLang="en-US" sz="1600" dirty="0" smtClean="0"/>
              <a:t>fun (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opt, </a:t>
            </a:r>
            <a:r>
              <a:rPr lang="en-US" altLang="en-US" sz="1600" dirty="0" err="1" smtClean="0">
                <a:latin typeface="Courier" pitchFamily="49" charset="0"/>
              </a:rPr>
              <a:t>opt_flags</a:t>
            </a:r>
            <a:r>
              <a:rPr lang="en-US" sz="1400" dirty="0" smtClean="0"/>
              <a:t>)</a:t>
            </a:r>
            <a:endParaRPr lang="en-US" sz="1400" dirty="0"/>
          </a:p>
          <a:p>
            <a:pPr marL="788670" lvl="1" indent="-514350">
              <a:buFont typeface="+mj-lt"/>
              <a:buAutoNum type="arabicPeriod"/>
            </a:pPr>
            <a:r>
              <a:rPr lang="en-US" sz="1800" dirty="0" smtClean="0"/>
              <a:t>Print file/</a:t>
            </a:r>
            <a:r>
              <a:rPr lang="en-US" sz="1800" dirty="0" err="1" smtClean="0"/>
              <a:t>dir</a:t>
            </a:r>
            <a:r>
              <a:rPr lang="en-US" sz="1800" dirty="0" smtClean="0"/>
              <a:t> </a:t>
            </a:r>
            <a:r>
              <a:rPr lang="en-US" sz="1800" dirty="0"/>
              <a:t>entries </a:t>
            </a:r>
            <a:r>
              <a:rPr lang="en-US" sz="1800" dirty="0" smtClean="0"/>
              <a:t>of a file system whose names and corresponding options are given </a:t>
            </a:r>
            <a:r>
              <a:rPr lang="en-US" sz="1800" dirty="0"/>
              <a:t>in the command line </a:t>
            </a:r>
            <a:r>
              <a:rPr lang="en-US" sz="1800" dirty="0" smtClean="0"/>
              <a:t>input by calling sub-functions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457200" cy="2926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50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my_stat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914400"/>
            <a:ext cx="9144000" cy="43434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static struct dnode *my_stat(const char *fullname, const char *name, int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force_follow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/>
              <a:t>Purpose: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altLang="en-US" sz="1800" dirty="0" err="1">
                <a:latin typeface="Courier" pitchFamily="49" charset="0"/>
              </a:rPr>
              <a:t>my_stat</a:t>
            </a:r>
            <a:r>
              <a:rPr lang="en-US" sz="1600" dirty="0"/>
              <a:t> </a:t>
            </a:r>
            <a:r>
              <a:rPr lang="en-US" sz="1600" dirty="0" smtClean="0"/>
              <a:t>gets </a:t>
            </a:r>
            <a:r>
              <a:rPr lang="en-US" sz="1600" dirty="0"/>
              <a:t>file status by </a:t>
            </a:r>
            <a:r>
              <a:rPr lang="en-US" altLang="en-US" sz="1800" dirty="0">
                <a:latin typeface="Courier" pitchFamily="49" charset="0"/>
              </a:rPr>
              <a:t>fullname</a:t>
            </a:r>
            <a:r>
              <a:rPr lang="en-US" altLang="en-US" sz="1600" dirty="0"/>
              <a:t>, and store file status in </a:t>
            </a:r>
            <a:r>
              <a:rPr lang="en-US" altLang="en-US" sz="1800" dirty="0" err="1">
                <a:latin typeface="Courier" pitchFamily="49" charset="0"/>
              </a:rPr>
              <a:t>struct</a:t>
            </a:r>
            <a:r>
              <a:rPr lang="en-US" altLang="en-US" sz="1800" dirty="0">
                <a:latin typeface="Courier" pitchFamily="49" charset="0"/>
              </a:rPr>
              <a:t> </a:t>
            </a:r>
            <a:r>
              <a:rPr lang="en-US" altLang="en-US" sz="1800" dirty="0" err="1" smtClean="0">
                <a:latin typeface="Courier" pitchFamily="49" charset="0"/>
              </a:rPr>
              <a:t>dnode</a:t>
            </a:r>
            <a:r>
              <a:rPr lang="en-US" altLang="en-US" sz="1800" dirty="0" smtClean="0">
                <a:latin typeface="Courier" pitchFamily="49" charset="0"/>
              </a:rPr>
              <a:t> *cur </a:t>
            </a:r>
            <a:r>
              <a:rPr lang="en-US" altLang="en-US" sz="1800" dirty="0" smtClean="0">
                <a:ea typeface="HY백송B" pitchFamily="18" charset="-127"/>
              </a:rPr>
              <a:t>which is returned by </a:t>
            </a:r>
            <a:r>
              <a:rPr lang="en-US" altLang="en-US" sz="1800" dirty="0" err="1" smtClean="0">
                <a:latin typeface="Courier" pitchFamily="49" charset="0"/>
              </a:rPr>
              <a:t>my_stat</a:t>
            </a:r>
            <a:endParaRPr lang="en-US" altLang="en-US" sz="1800" dirty="0">
              <a:latin typeface="Courier" pitchFamily="49" charset="0"/>
            </a:endParaRPr>
          </a:p>
          <a:p>
            <a:pPr marL="788670" lvl="1" indent="-514350">
              <a:buFont typeface="+mj-lt"/>
              <a:buAutoNum type="arabicPeriod"/>
            </a:pPr>
            <a:r>
              <a:rPr lang="en-US" sz="1600" dirty="0"/>
              <a:t>If </a:t>
            </a:r>
            <a:r>
              <a:rPr lang="en-US" sz="1600" dirty="0" smtClean="0"/>
              <a:t>a file/</a:t>
            </a:r>
            <a:r>
              <a:rPr lang="en-US" sz="1600" dirty="0" err="1" smtClean="0"/>
              <a:t>dir</a:t>
            </a:r>
            <a:r>
              <a:rPr lang="en-US" sz="1600" dirty="0" smtClean="0"/>
              <a:t> entry corresponding to </a:t>
            </a:r>
            <a:r>
              <a:rPr lang="en-US" sz="1600" dirty="0" err="1" smtClean="0">
                <a:latin typeface="Courier" pitchFamily="49" charset="0"/>
              </a:rPr>
              <a:t>fullname</a:t>
            </a:r>
            <a:r>
              <a:rPr lang="en-US" sz="1600" dirty="0" smtClean="0"/>
              <a:t> </a:t>
            </a:r>
            <a:r>
              <a:rPr lang="en-US" sz="1600" dirty="0"/>
              <a:t>is </a:t>
            </a:r>
            <a:r>
              <a:rPr lang="en-US" sz="1600" dirty="0" smtClean="0"/>
              <a:t>available in the file system, </a:t>
            </a:r>
            <a:r>
              <a:rPr lang="en-US" sz="1600" dirty="0" smtClean="0">
                <a:latin typeface="Courier" pitchFamily="49" charset="0"/>
              </a:rPr>
              <a:t>cur-</a:t>
            </a:r>
            <a:r>
              <a:rPr lang="en-US" sz="1600" dirty="0">
                <a:latin typeface="Courier" pitchFamily="49" charset="0"/>
              </a:rPr>
              <a:t>&gt;stat </a:t>
            </a:r>
            <a:r>
              <a:rPr lang="en-US" sz="1600" dirty="0"/>
              <a:t>should stores </a:t>
            </a:r>
            <a:r>
              <a:rPr lang="en-US" sz="1600" dirty="0" smtClean="0"/>
              <a:t>the corresponding file info. Otherwise, NULL is turned. </a:t>
            </a:r>
            <a:endParaRPr lang="en-US" sz="1600" dirty="0"/>
          </a:p>
          <a:p>
            <a:r>
              <a:rPr lang="en-US" sz="1800" dirty="0" smtClean="0"/>
              <a:t>Pre condition</a:t>
            </a:r>
            <a:r>
              <a:rPr lang="en-US" sz="1800" dirty="0"/>
              <a:t>:   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1600" dirty="0">
                <a:latin typeface="Courier" pitchFamily="49" charset="0"/>
              </a:rPr>
              <a:t>len (fullname) </a:t>
            </a:r>
            <a:r>
              <a:rPr lang="en-US" sz="1600" dirty="0"/>
              <a:t>&gt;= </a:t>
            </a:r>
            <a:r>
              <a:rPr lang="en-US" sz="1600" dirty="0" err="1" smtClean="0">
                <a:latin typeface="Courier" pitchFamily="49" charset="0"/>
              </a:rPr>
              <a:t>len</a:t>
            </a:r>
            <a:r>
              <a:rPr lang="en-US" sz="1600" dirty="0" smtClean="0">
                <a:latin typeface="Courier" pitchFamily="49" charset="0"/>
              </a:rPr>
              <a:t>(name)</a:t>
            </a:r>
            <a:r>
              <a:rPr lang="en-US" sz="1600" dirty="0" smtClean="0"/>
              <a:t>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altLang="ko-KR" sz="1600" dirty="0" smtClean="0">
                <a:solidFill>
                  <a:srgbClr val="FF0000"/>
                </a:solidFill>
              </a:rPr>
              <a:t>If </a:t>
            </a:r>
            <a:r>
              <a:rPr lang="en-US" altLang="ko-KR" sz="1600" dirty="0">
                <a:solidFill>
                  <a:srgbClr val="FF0000"/>
                </a:solidFill>
              </a:rPr>
              <a:t>any of -d, -F, or -l options is given, and -L </a:t>
            </a:r>
            <a:r>
              <a:rPr lang="en-US" altLang="ko-KR" sz="1600" dirty="0" smtClean="0">
                <a:solidFill>
                  <a:srgbClr val="FF0000"/>
                </a:solidFill>
              </a:rPr>
              <a:t> </a:t>
            </a:r>
            <a:r>
              <a:rPr lang="en-US" altLang="ko-KR" sz="1600" dirty="0">
                <a:solidFill>
                  <a:srgbClr val="FF0000"/>
                </a:solidFill>
              </a:rPr>
              <a:t>option  is not given,  </a:t>
            </a:r>
            <a:r>
              <a:rPr lang="en-US" altLang="ko-KR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follow_symlink</a:t>
            </a:r>
            <a:r>
              <a:rPr lang="en-US" altLang="ko-KR" sz="1600" dirty="0" smtClean="0">
                <a:solidFill>
                  <a:srgbClr val="FF0000"/>
                </a:solidFill>
              </a:rPr>
              <a:t> should be false  </a:t>
            </a:r>
          </a:p>
          <a:p>
            <a:pPr marL="1062990" lvl="2" indent="-514350"/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((-d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|| 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-F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|| 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-l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&amp;&amp; 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!-L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!</a:t>
            </a:r>
            <a:r>
              <a:rPr lang="en-US" altLang="ko-KR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follow_symlink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2"/>
            <a:r>
              <a:rPr lang="en-US" altLang="ko-KR" sz="1400" dirty="0"/>
              <a:t>-d:  </a:t>
            </a:r>
            <a:r>
              <a:rPr lang="en-US" altLang="ko-KR" sz="1400" dirty="0" err="1"/>
              <a:t>llist</a:t>
            </a:r>
            <a:r>
              <a:rPr lang="en-US" altLang="ko-KR" sz="1400" dirty="0"/>
              <a:t> directory entries instead of contents,  </a:t>
            </a:r>
            <a:r>
              <a:rPr lang="en-US" altLang="ko-KR" sz="1400" dirty="0" smtClean="0"/>
              <a:t>and </a:t>
            </a:r>
            <a:r>
              <a:rPr lang="en-US" altLang="ko-KR" sz="1400" u="sng" dirty="0"/>
              <a:t>do not  dereference symbolic links</a:t>
            </a:r>
          </a:p>
          <a:p>
            <a:pPr lvl="2"/>
            <a:r>
              <a:rPr lang="en-US" altLang="ko-KR" sz="1400" dirty="0"/>
              <a:t> -F:  append indicator (one of */=&gt;@|) to entries</a:t>
            </a:r>
          </a:p>
          <a:p>
            <a:pPr lvl="2"/>
            <a:r>
              <a:rPr lang="en-US" altLang="ko-KR" sz="1400" dirty="0"/>
              <a:t> -l:   use a long listing </a:t>
            </a:r>
            <a:r>
              <a:rPr lang="en-US" altLang="ko-KR" sz="1400" dirty="0" smtClean="0"/>
              <a:t>format</a:t>
            </a:r>
          </a:p>
          <a:p>
            <a:pPr lvl="2"/>
            <a:r>
              <a:rPr lang="en-US" altLang="ko-KR" sz="1400" dirty="0"/>
              <a:t> -</a:t>
            </a:r>
            <a:r>
              <a:rPr lang="en-US" altLang="ko-KR" sz="1400" dirty="0" smtClean="0"/>
              <a:t>L:   </a:t>
            </a:r>
            <a:r>
              <a:rPr lang="en-US" altLang="ko-KR" sz="1400" dirty="0"/>
              <a:t>when showing file information for a symbolic link</a:t>
            </a:r>
            <a:r>
              <a:rPr lang="en-US" altLang="ko-KR" sz="1400" dirty="0" smtClean="0"/>
              <a:t>,</a:t>
            </a:r>
          </a:p>
          <a:p>
            <a:pPr marL="594360" lvl="2" indent="0">
              <a:buNone/>
            </a:pPr>
            <a:r>
              <a:rPr lang="en-US" altLang="ko-KR" sz="1400" dirty="0"/>
              <a:t>	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show </a:t>
            </a:r>
            <a:r>
              <a:rPr lang="en-US" altLang="ko-KR" sz="1400" dirty="0" smtClean="0"/>
              <a:t>information  </a:t>
            </a:r>
            <a:r>
              <a:rPr lang="en-US" altLang="ko-KR" sz="1400" dirty="0"/>
              <a:t>for  the file the </a:t>
            </a:r>
            <a:r>
              <a:rPr lang="en-US" altLang="ko-KR" sz="1400" dirty="0" smtClean="0"/>
              <a:t>link references </a:t>
            </a:r>
          </a:p>
          <a:p>
            <a:pPr marL="594360" lvl="2" indent="0">
              <a:buNone/>
            </a:pPr>
            <a:r>
              <a:rPr lang="en-US" altLang="ko-KR" sz="1400" dirty="0"/>
              <a:t>	</a:t>
            </a:r>
            <a:r>
              <a:rPr lang="en-US" altLang="ko-KR" sz="1400" dirty="0" smtClean="0"/>
              <a:t>rather </a:t>
            </a:r>
            <a:r>
              <a:rPr lang="en-US" altLang="ko-KR" sz="1400" dirty="0"/>
              <a:t>than for the </a:t>
            </a:r>
            <a:r>
              <a:rPr lang="en-US" altLang="ko-KR" sz="1400" dirty="0" smtClean="0"/>
              <a:t>link  </a:t>
            </a:r>
            <a:r>
              <a:rPr lang="en-US" altLang="ko-KR" sz="1400" dirty="0"/>
              <a:t>itself</a:t>
            </a:r>
          </a:p>
          <a:p>
            <a:pPr lvl="2"/>
            <a:endParaRPr lang="en-US" altLang="ko-KR" sz="1400" dirty="0"/>
          </a:p>
          <a:p>
            <a:pPr marL="1062990" lvl="2" indent="-514350"/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457200" cy="2926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직사각형 5"/>
          <p:cNvSpPr/>
          <p:nvPr/>
        </p:nvSpPr>
        <p:spPr>
          <a:xfrm>
            <a:off x="5791200" y="5657850"/>
            <a:ext cx="1219200" cy="590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dirty="0" err="1" smtClean="0">
                <a:solidFill>
                  <a:schemeClr val="tx1"/>
                </a:solidFill>
              </a:rPr>
              <a:t>t.lnk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en-US" altLang="ko-KR" dirty="0" err="1" smtClean="0">
                <a:solidFill>
                  <a:schemeClr val="tx1"/>
                </a:solidFill>
              </a:rPr>
              <a:t>stat_t_lnk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7467600" y="5657850"/>
            <a:ext cx="1143000" cy="590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t  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en-US" altLang="ko-KR" dirty="0" err="1" smtClean="0">
                <a:solidFill>
                  <a:schemeClr val="tx1"/>
                </a:solidFill>
              </a:rPr>
              <a:t>stat_t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8" name="직선 화살표 연결선 7"/>
          <p:cNvCxnSpPr>
            <a:stCxn id="6" idx="3"/>
            <a:endCxn id="7" idx="1"/>
          </p:cNvCxnSpPr>
          <p:nvPr/>
        </p:nvCxnSpPr>
        <p:spPr>
          <a:xfrm>
            <a:off x="7010400" y="5953125"/>
            <a:ext cx="457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97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my_stat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28600" y="914400"/>
            <a:ext cx="8763000" cy="4343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altLang="ko-KR" sz="2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24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altLang="ko-KR" sz="2400" dirty="0" err="1">
                <a:latin typeface="Courier New" pitchFamily="49" charset="0"/>
                <a:cs typeface="Courier New" pitchFamily="49" charset="0"/>
              </a:rPr>
              <a:t>my_stat</a:t>
            </a: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2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 char *</a:t>
            </a:r>
            <a:r>
              <a:rPr lang="en-US" altLang="ko-KR" sz="2400" dirty="0" err="1">
                <a:latin typeface="Courier New" pitchFamily="49" charset="0"/>
                <a:cs typeface="Courier New" pitchFamily="49" charset="0"/>
              </a:rPr>
              <a:t>fullname</a:t>
            </a: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ko-KR" sz="2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 char *name, </a:t>
            </a:r>
            <a:r>
              <a:rPr lang="en-US" altLang="ko-KR" sz="2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2400" dirty="0" err="1">
                <a:latin typeface="Courier New" pitchFamily="49" charset="0"/>
                <a:cs typeface="Courier New" pitchFamily="49" charset="0"/>
              </a:rPr>
              <a:t>force_follow</a:t>
            </a: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dirty="0" smtClean="0"/>
              <a:t>Post condition</a:t>
            </a:r>
            <a:r>
              <a:rPr lang="en-US" sz="2400" dirty="0"/>
              <a:t>:   </a:t>
            </a:r>
            <a:r>
              <a:rPr lang="en-US" sz="2400" dirty="0" smtClean="0"/>
              <a:t> </a:t>
            </a:r>
            <a:endParaRPr lang="en-US" sz="2400" dirty="0">
              <a:latin typeface="Courier" pitchFamily="49" charset="0"/>
            </a:endParaRPr>
          </a:p>
          <a:p>
            <a:pPr marL="788670" lvl="1" indent="-514350">
              <a:buFont typeface="+mj-lt"/>
              <a:buAutoNum type="arabicPeriod"/>
            </a:pPr>
            <a:r>
              <a:rPr lang="en-US" sz="2000" dirty="0"/>
              <a:t>When </a:t>
            </a:r>
            <a:r>
              <a:rPr lang="en-US" sz="2000" dirty="0">
                <a:latin typeface="Courier" pitchFamily="49" charset="0"/>
              </a:rPr>
              <a:t>fullname</a:t>
            </a:r>
            <a:r>
              <a:rPr lang="en-US" sz="2000" dirty="0"/>
              <a:t> is </a:t>
            </a:r>
            <a:r>
              <a:rPr lang="en-US" sz="2000" dirty="0" smtClean="0"/>
              <a:t>a real </a:t>
            </a:r>
            <a:r>
              <a:rPr lang="en-US" sz="2000" dirty="0"/>
              <a:t>file name, </a:t>
            </a:r>
            <a:r>
              <a:rPr lang="en-US" sz="2000" dirty="0" smtClean="0"/>
              <a:t>the following condition </a:t>
            </a:r>
            <a:r>
              <a:rPr lang="en-US" sz="2000" dirty="0"/>
              <a:t>should be satisfied</a:t>
            </a:r>
            <a:r>
              <a:rPr lang="en-US" sz="2000" dirty="0" smtClean="0"/>
              <a:t>:</a:t>
            </a:r>
          </a:p>
          <a:p>
            <a:pPr marL="274320" lvl="1" indent="0"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(cur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!=NULL &amp;&amp; cur-&gt;fullname==fullname &amp;&amp;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cur-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&gt;name==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name)  </a:t>
            </a:r>
          </a:p>
          <a:p>
            <a:pPr marL="274320" lvl="1" indent="0">
              <a:buNone/>
            </a:pPr>
            <a:r>
              <a:rPr lang="en-US" sz="2000" dirty="0" smtClean="0">
                <a:latin typeface="Courier" pitchFamily="49" charset="0"/>
              </a:rPr>
              <a:t>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457200" cy="2926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157008"/>
            <a:ext cx="3505200" cy="193899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struct dnode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char *name;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char *fullname; </a:t>
            </a:r>
          </a:p>
          <a:p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  /* </a:t>
            </a:r>
            <a:r>
              <a:rPr lang="en-US" altLang="ko-KR" sz="1400" dirty="0">
                <a:latin typeface="Courier New" pitchFamily="49" charset="0"/>
                <a:cs typeface="Courier New" pitchFamily="49" charset="0"/>
              </a:rPr>
              <a:t>point at the next node */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dnode *next;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smallint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fname_allocated;</a:t>
            </a:r>
          </a:p>
          <a:p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  /* </a:t>
            </a:r>
            <a:r>
              <a:rPr lang="en-US" altLang="ko-KR" sz="1400" dirty="0">
                <a:latin typeface="Courier New" pitchFamily="49" charset="0"/>
                <a:cs typeface="Courier New" pitchFamily="49" charset="0"/>
              </a:rPr>
              <a:t>the file stat info */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stat </a:t>
            </a:r>
            <a:r>
              <a:rPr lang="en-US" sz="1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dstat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95800" y="3749457"/>
            <a:ext cx="4648200" cy="3108543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struct stat {</a:t>
            </a:r>
          </a:p>
          <a:p>
            <a:r>
              <a:rPr lang="en-US" sz="1400" dirty="0" err="1" smtClean="0"/>
              <a:t>dev_t</a:t>
            </a:r>
            <a:r>
              <a:rPr lang="en-US" sz="1400" dirty="0" smtClean="0"/>
              <a:t>     st_dev;     /* ID of device containing file */</a:t>
            </a:r>
          </a:p>
          <a:p>
            <a:r>
              <a:rPr lang="en-US" sz="1400" dirty="0" err="1" smtClean="0"/>
              <a:t>ino_t</a:t>
            </a:r>
            <a:r>
              <a:rPr lang="en-US" sz="1400" dirty="0" smtClean="0"/>
              <a:t>     st_ino;     /* inode number */</a:t>
            </a:r>
          </a:p>
          <a:p>
            <a:r>
              <a:rPr lang="en-US" sz="1400" dirty="0" err="1" smtClean="0"/>
              <a:t>mode_t</a:t>
            </a:r>
            <a:r>
              <a:rPr lang="en-US" sz="1400" dirty="0" smtClean="0"/>
              <a:t>    st_mode;    /* protection */</a:t>
            </a:r>
          </a:p>
          <a:p>
            <a:r>
              <a:rPr lang="en-US" sz="1400" dirty="0" err="1" smtClean="0"/>
              <a:t>nlink_t</a:t>
            </a:r>
            <a:r>
              <a:rPr lang="en-US" sz="1400" dirty="0" smtClean="0"/>
              <a:t>   st_nlink;   /* number of hard links */</a:t>
            </a:r>
          </a:p>
          <a:p>
            <a:r>
              <a:rPr lang="en-US" sz="1400" dirty="0" err="1" smtClean="0"/>
              <a:t>uid_t</a:t>
            </a:r>
            <a:r>
              <a:rPr lang="en-US" sz="1400" dirty="0" smtClean="0"/>
              <a:t>     st_uid;     /* user ID of owner */</a:t>
            </a:r>
          </a:p>
          <a:p>
            <a:r>
              <a:rPr lang="en-US" sz="1400" dirty="0" err="1" smtClean="0"/>
              <a:t>gid_t</a:t>
            </a:r>
            <a:r>
              <a:rPr lang="en-US" sz="1400" dirty="0" smtClean="0"/>
              <a:t>     st_gid;     /* group ID of owner */</a:t>
            </a:r>
          </a:p>
          <a:p>
            <a:r>
              <a:rPr lang="en-US" sz="1400" dirty="0" err="1" smtClean="0"/>
              <a:t>dev_t</a:t>
            </a:r>
            <a:r>
              <a:rPr lang="en-US" sz="1400" dirty="0" smtClean="0"/>
              <a:t>     st_rdev;    /* device ID (if special file) */</a:t>
            </a:r>
          </a:p>
          <a:p>
            <a:r>
              <a:rPr lang="en-US" sz="1400" dirty="0" err="1" smtClean="0"/>
              <a:t>off_t</a:t>
            </a:r>
            <a:r>
              <a:rPr lang="en-US" sz="1400" dirty="0" smtClean="0"/>
              <a:t>     st_size;    /* total size, in bytes */</a:t>
            </a:r>
          </a:p>
          <a:p>
            <a:r>
              <a:rPr lang="en-US" sz="1400" dirty="0" err="1" smtClean="0"/>
              <a:t>blksize_t</a:t>
            </a:r>
            <a:r>
              <a:rPr lang="en-US" sz="1400" dirty="0" smtClean="0"/>
              <a:t> st_blksize; /* blocksize for filesystem I/O */</a:t>
            </a:r>
          </a:p>
          <a:p>
            <a:r>
              <a:rPr lang="en-US" sz="1400" dirty="0" err="1" smtClean="0"/>
              <a:t>blkcnt_t</a:t>
            </a:r>
            <a:r>
              <a:rPr lang="en-US" sz="1400" dirty="0" smtClean="0"/>
              <a:t>  st_blocks;  /* number of blocks allocated */</a:t>
            </a:r>
          </a:p>
          <a:p>
            <a:r>
              <a:rPr lang="en-US" sz="1400" dirty="0" err="1" smtClean="0"/>
              <a:t>time_t</a:t>
            </a:r>
            <a:r>
              <a:rPr lang="en-US" sz="1400" dirty="0" smtClean="0"/>
              <a:t>    st_atime;   /* time of last access */</a:t>
            </a:r>
          </a:p>
          <a:p>
            <a:r>
              <a:rPr lang="en-US" sz="1400" dirty="0" err="1" smtClean="0"/>
              <a:t>time_t</a:t>
            </a:r>
            <a:r>
              <a:rPr lang="en-US" sz="1400" dirty="0" smtClean="0"/>
              <a:t>    st_mtime;   /* time of last modification */</a:t>
            </a:r>
          </a:p>
          <a:p>
            <a:r>
              <a:rPr lang="en-US" sz="1400" dirty="0" err="1" smtClean="0"/>
              <a:t>time_t</a:t>
            </a:r>
            <a:r>
              <a:rPr lang="en-US" sz="1400" dirty="0" smtClean="0"/>
              <a:t>    st_ctime;   /* time of last status change */};</a:t>
            </a:r>
            <a:endParaRPr lang="en-US" sz="2000" dirty="0"/>
          </a:p>
        </p:txBody>
      </p:sp>
      <p:cxnSp>
        <p:nvCxnSpPr>
          <p:cNvPr id="10" name="꺾인 연결선 9"/>
          <p:cNvCxnSpPr/>
          <p:nvPr/>
        </p:nvCxnSpPr>
        <p:spPr>
          <a:xfrm flipV="1">
            <a:off x="2667000" y="4038600"/>
            <a:ext cx="2133600" cy="1710393"/>
          </a:xfrm>
          <a:prstGeom prst="bent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48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/>
            <a:r>
              <a:rPr lang="en-US" altLang="ko-KR" dirty="0"/>
              <a:t>Assertions in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my_stat</a:t>
            </a:r>
            <a:r>
              <a:rPr lang="en-US" altLang="ko-KR" dirty="0"/>
              <a:t>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457200" cy="2926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4800" y="838200"/>
            <a:ext cx="8686800" cy="548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static struct dnode *my_stat(const char *fullname, const char *name, int force_follow)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{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#ifdef ASSERTION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assert(strlen(fullname) &gt;= strlen(name));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#endif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struct stat dstat;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struct dnode *cur;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IF_SELINUX(security_context_t sid = NULL;)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rgbClr val="FF0000"/>
                </a:solidFill>
              </a:rPr>
              <a:t>#ifdef ASSERTION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rgbClr val="FF0000"/>
                </a:solidFill>
              </a:rPr>
              <a:t>/* If any of -d, -F, or -l options is given, and -L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</a:rPr>
              <a:t>* option  is not given,  </a:t>
            </a:r>
            <a:r>
              <a:rPr lang="en-US" sz="1200" b="1" dirty="0" err="1" smtClean="0">
                <a:solidFill>
                  <a:srgbClr val="FF0000"/>
                </a:solidFill>
              </a:rPr>
              <a:t>ls</a:t>
            </a:r>
            <a:r>
              <a:rPr lang="en-US" sz="1200" b="1" dirty="0" smtClean="0">
                <a:solidFill>
                  <a:srgbClr val="FF0000"/>
                </a:solidFill>
              </a:rPr>
              <a:t> should print out  the status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</a:rPr>
              <a:t>* of the symbolic  link file. I.e.,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</a:rPr>
              <a:t>* ((d || F || l) &amp;&amp; !L) -&gt; </a:t>
            </a:r>
            <a:r>
              <a:rPr lang="en-US" sz="1200" b="1" dirty="0">
                <a:solidFill>
                  <a:srgbClr val="FF0000"/>
                </a:solidFill>
              </a:rPr>
              <a:t>!</a:t>
            </a:r>
            <a:r>
              <a:rPr lang="en-US" sz="1200" b="1" dirty="0" smtClean="0">
                <a:solidFill>
                  <a:srgbClr val="FF0000"/>
                </a:solidFill>
              </a:rPr>
              <a:t>FOLLOW_SYM_LNK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rgbClr val="FF0000"/>
                </a:solidFill>
              </a:rPr>
              <a:t> */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rgbClr val="FF0000"/>
                </a:solidFill>
              </a:rPr>
              <a:t>unsigned char follow_symlink =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rgbClr val="FF0000"/>
                </a:solidFill>
              </a:rPr>
              <a:t>              (all_fmt &amp; FOLLOW_LINKS) || force_follow;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rgbClr val="FF0000"/>
                </a:solidFill>
              </a:rPr>
              <a:t>assert(!((opt_mask[2] || opt_mask[17] || opt_mask[4])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</a:rPr>
              <a:t>           &amp;&amp; !opt_mask[19]) || !follow_symlink);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rgbClr val="FF0000"/>
                </a:solidFill>
              </a:rPr>
              <a:t>#endif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if (</a:t>
            </a:r>
            <a:r>
              <a:rPr lang="en-US" sz="1200" dirty="0" err="1" smtClean="0">
                <a:solidFill>
                  <a:schemeClr val="tx1"/>
                </a:solidFill>
              </a:rPr>
              <a:t>follow_symlink</a:t>
            </a:r>
            <a:r>
              <a:rPr lang="en-US" sz="1200" dirty="0" smtClean="0">
                <a:solidFill>
                  <a:schemeClr val="tx1"/>
                </a:solidFill>
              </a:rPr>
              <a:t>) { /*get file stat of link itself*/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//……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#if !CREST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    if (stat(fullname, &amp;dstat))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#else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    </a:t>
            </a:r>
            <a:r>
              <a:rPr lang="en-US" sz="1200" b="1" dirty="0" smtClean="0">
                <a:solidFill>
                  <a:schemeClr val="tx1"/>
                </a:solidFill>
              </a:rPr>
              <a:t>if (unit_stat(fullname, &amp;dstat))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#endif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    {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        bb_simple_perror_msg(fullname);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        exit_code = EXIT_FAILURE;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        return 0;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    }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} else { /*get file stat of real file which sym_lnk linked to*/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//……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#if !CREST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    if (lstat(fullname, &amp;dstat))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#else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if (unit_lstat(fullname, &amp;dstat))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#endif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    {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        bb_simple_perror_msg(fullname);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        exit_code = EXIT_FAILURE;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        return 0;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    }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}</a:t>
            </a:r>
          </a:p>
          <a:p>
            <a:pPr marL="228600" indent="-228600">
              <a:buFont typeface="+mj-lt"/>
              <a:buAutoNum type="arabicPeriod" startAt="44"/>
            </a:pPr>
            <a:r>
              <a:rPr lang="en-US" altLang="ko-KR" sz="1200" dirty="0">
                <a:solidFill>
                  <a:schemeClr val="tx1"/>
                </a:solidFill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</a:rPr>
              <a:t>   cur </a:t>
            </a:r>
            <a:r>
              <a:rPr lang="en-US" altLang="ko-KR" sz="1200" dirty="0">
                <a:solidFill>
                  <a:schemeClr val="tx1"/>
                </a:solidFill>
              </a:rPr>
              <a:t>= </a:t>
            </a:r>
            <a:r>
              <a:rPr lang="en-US" altLang="ko-KR" sz="1200" dirty="0" err="1">
                <a:solidFill>
                  <a:schemeClr val="tx1"/>
                </a:solidFill>
              </a:rPr>
              <a:t>xmalloc</a:t>
            </a:r>
            <a:r>
              <a:rPr lang="en-US" altLang="ko-KR" sz="1200" dirty="0">
                <a:solidFill>
                  <a:schemeClr val="tx1"/>
                </a:solidFill>
              </a:rPr>
              <a:t>(</a:t>
            </a:r>
            <a:r>
              <a:rPr lang="en-US" altLang="ko-KR" sz="1200" dirty="0" err="1">
                <a:solidFill>
                  <a:schemeClr val="tx1"/>
                </a:solidFill>
              </a:rPr>
              <a:t>sizeof</a:t>
            </a:r>
            <a:r>
              <a:rPr lang="en-US" altLang="ko-KR" sz="1200" dirty="0">
                <a:solidFill>
                  <a:schemeClr val="tx1"/>
                </a:solidFill>
              </a:rPr>
              <a:t>(*cur));</a:t>
            </a:r>
          </a:p>
          <a:p>
            <a:pPr marL="228600" indent="-228600">
              <a:buFont typeface="+mj-lt"/>
              <a:buAutoNum type="arabicPeriod" startAt="44"/>
            </a:pPr>
            <a:r>
              <a:rPr lang="en-US" altLang="ko-KR" sz="1200" dirty="0">
                <a:solidFill>
                  <a:schemeClr val="tx1"/>
                </a:solidFill>
              </a:rPr>
              <a:t>    cur-&gt;</a:t>
            </a:r>
            <a:r>
              <a:rPr lang="en-US" altLang="ko-KR" sz="1200" dirty="0" err="1">
                <a:solidFill>
                  <a:schemeClr val="tx1"/>
                </a:solidFill>
              </a:rPr>
              <a:t>fullname</a:t>
            </a:r>
            <a:r>
              <a:rPr lang="en-US" altLang="ko-KR" sz="1200" dirty="0">
                <a:solidFill>
                  <a:schemeClr val="tx1"/>
                </a:solidFill>
              </a:rPr>
              <a:t> = </a:t>
            </a:r>
            <a:r>
              <a:rPr lang="en-US" altLang="ko-KR" sz="1200" dirty="0" err="1">
                <a:solidFill>
                  <a:schemeClr val="tx1"/>
                </a:solidFill>
              </a:rPr>
              <a:t>fullname</a:t>
            </a:r>
            <a:r>
              <a:rPr lang="en-US" altLang="ko-KR" sz="1200" dirty="0">
                <a:solidFill>
                  <a:schemeClr val="tx1"/>
                </a:solidFill>
              </a:rPr>
              <a:t>;</a:t>
            </a:r>
          </a:p>
          <a:p>
            <a:pPr marL="228600" indent="-228600">
              <a:buFont typeface="+mj-lt"/>
              <a:buAutoNum type="arabicPeriod" startAt="44"/>
            </a:pPr>
            <a:r>
              <a:rPr lang="en-US" altLang="ko-KR" sz="1200" dirty="0">
                <a:solidFill>
                  <a:schemeClr val="tx1"/>
                </a:solidFill>
              </a:rPr>
              <a:t>    cur-&gt;name = name;</a:t>
            </a:r>
          </a:p>
          <a:p>
            <a:pPr marL="228600" indent="-228600">
              <a:buFont typeface="+mj-lt"/>
              <a:buAutoNum type="arabicPeriod" startAt="44"/>
            </a:pPr>
            <a:r>
              <a:rPr lang="en-US" altLang="ko-KR" sz="1200" dirty="0">
                <a:solidFill>
                  <a:schemeClr val="tx1"/>
                </a:solidFill>
              </a:rPr>
              <a:t>    cur-&gt;</a:t>
            </a:r>
            <a:r>
              <a:rPr lang="en-US" altLang="ko-KR" sz="1200" dirty="0" err="1">
                <a:solidFill>
                  <a:schemeClr val="tx1"/>
                </a:solidFill>
              </a:rPr>
              <a:t>dstat</a:t>
            </a:r>
            <a:r>
              <a:rPr lang="en-US" altLang="ko-KR" sz="1200" dirty="0">
                <a:solidFill>
                  <a:schemeClr val="tx1"/>
                </a:solidFill>
              </a:rPr>
              <a:t> = </a:t>
            </a:r>
            <a:r>
              <a:rPr lang="en-US" altLang="ko-KR" sz="1200" dirty="0" err="1">
                <a:solidFill>
                  <a:schemeClr val="tx1"/>
                </a:solidFill>
              </a:rPr>
              <a:t>dstat</a:t>
            </a:r>
            <a:r>
              <a:rPr lang="en-US" altLang="ko-KR" sz="1200" dirty="0">
                <a:solidFill>
                  <a:schemeClr val="tx1"/>
                </a:solidFill>
              </a:rPr>
              <a:t>;</a:t>
            </a:r>
          </a:p>
          <a:p>
            <a:pPr marL="228600" indent="-228600">
              <a:buFont typeface="+mj-lt"/>
              <a:buAutoNum type="arabicPeriod" startAt="44"/>
            </a:pPr>
            <a:r>
              <a:rPr lang="en-US" altLang="ko-KR" sz="1200" dirty="0">
                <a:solidFill>
                  <a:schemeClr val="tx1"/>
                </a:solidFill>
              </a:rPr>
              <a:t>    IF_SELINUX(cur-&gt;</a:t>
            </a:r>
            <a:r>
              <a:rPr lang="en-US" altLang="ko-KR" sz="1200" dirty="0" err="1">
                <a:solidFill>
                  <a:schemeClr val="tx1"/>
                </a:solidFill>
              </a:rPr>
              <a:t>sid</a:t>
            </a:r>
            <a:r>
              <a:rPr lang="en-US" altLang="ko-KR" sz="1200" dirty="0">
                <a:solidFill>
                  <a:schemeClr val="tx1"/>
                </a:solidFill>
              </a:rPr>
              <a:t> = </a:t>
            </a:r>
            <a:r>
              <a:rPr lang="en-US" altLang="ko-KR" sz="1200" dirty="0" err="1">
                <a:solidFill>
                  <a:schemeClr val="tx1"/>
                </a:solidFill>
              </a:rPr>
              <a:t>sid</a:t>
            </a:r>
            <a:r>
              <a:rPr lang="en-US" altLang="ko-KR" sz="1200" dirty="0">
                <a:solidFill>
                  <a:schemeClr val="tx1"/>
                </a:solidFill>
              </a:rPr>
              <a:t>;)</a:t>
            </a:r>
          </a:p>
          <a:p>
            <a:pPr marL="228600" indent="-228600">
              <a:buFont typeface="+mj-lt"/>
              <a:buAutoNum type="arabicPeriod" startAt="44"/>
            </a:pPr>
            <a:r>
              <a:rPr lang="en-US" altLang="ko-KR" sz="1200" b="1" dirty="0">
                <a:solidFill>
                  <a:schemeClr val="tx1"/>
                </a:solidFill>
              </a:rPr>
              <a:t>#</a:t>
            </a:r>
            <a:r>
              <a:rPr lang="en-US" altLang="ko-KR" sz="1200" b="1" dirty="0" err="1">
                <a:solidFill>
                  <a:schemeClr val="tx1"/>
                </a:solidFill>
              </a:rPr>
              <a:t>ifdef</a:t>
            </a:r>
            <a:r>
              <a:rPr lang="en-US" altLang="ko-KR" sz="1200" b="1" dirty="0">
                <a:solidFill>
                  <a:schemeClr val="tx1"/>
                </a:solidFill>
              </a:rPr>
              <a:t> ASSERTION</a:t>
            </a:r>
          </a:p>
          <a:p>
            <a:pPr marL="228600" indent="-228600">
              <a:buFont typeface="+mj-lt"/>
              <a:buAutoNum type="arabicPeriod" startAt="44"/>
            </a:pPr>
            <a:r>
              <a:rPr lang="en-US" altLang="ko-KR" sz="1200" b="1" dirty="0">
                <a:solidFill>
                  <a:schemeClr val="tx1"/>
                </a:solidFill>
              </a:rPr>
              <a:t>assert(</a:t>
            </a:r>
            <a:r>
              <a:rPr lang="en-US" altLang="ko-KR" sz="1200" b="1" dirty="0" err="1">
                <a:solidFill>
                  <a:schemeClr val="tx1"/>
                </a:solidFill>
              </a:rPr>
              <a:t>strcmp</a:t>
            </a:r>
            <a:r>
              <a:rPr lang="en-US" altLang="ko-KR" sz="1200" b="1" dirty="0">
                <a:solidFill>
                  <a:schemeClr val="tx1"/>
                </a:solidFill>
              </a:rPr>
              <a:t>(</a:t>
            </a:r>
            <a:r>
              <a:rPr lang="en-US" altLang="ko-KR" sz="1200" b="1" dirty="0" err="1">
                <a:solidFill>
                  <a:schemeClr val="tx1"/>
                </a:solidFill>
              </a:rPr>
              <a:t>fullname</a:t>
            </a:r>
            <a:r>
              <a:rPr lang="en-US" altLang="ko-KR" sz="1200" b="1" dirty="0">
                <a:solidFill>
                  <a:schemeClr val="tx1"/>
                </a:solidFill>
              </a:rPr>
              <a:t>, cur-&gt;</a:t>
            </a:r>
            <a:r>
              <a:rPr lang="en-US" altLang="ko-KR" sz="1200" b="1" dirty="0" err="1">
                <a:solidFill>
                  <a:schemeClr val="tx1"/>
                </a:solidFill>
              </a:rPr>
              <a:t>fullname</a:t>
            </a:r>
            <a:r>
              <a:rPr lang="en-US" altLang="ko-KR" sz="1200" b="1" dirty="0">
                <a:solidFill>
                  <a:schemeClr val="tx1"/>
                </a:solidFill>
              </a:rPr>
              <a:t>)==0);</a:t>
            </a:r>
          </a:p>
          <a:p>
            <a:pPr marL="228600" indent="-228600">
              <a:buFont typeface="+mj-lt"/>
              <a:buAutoNum type="arabicPeriod" startAt="44"/>
            </a:pPr>
            <a:r>
              <a:rPr lang="en-US" altLang="ko-KR" sz="1200" b="1" dirty="0">
                <a:solidFill>
                  <a:schemeClr val="tx1"/>
                </a:solidFill>
              </a:rPr>
              <a:t>assert(</a:t>
            </a:r>
            <a:r>
              <a:rPr lang="en-US" altLang="ko-KR" sz="1200" b="1" dirty="0" err="1">
                <a:solidFill>
                  <a:schemeClr val="tx1"/>
                </a:solidFill>
              </a:rPr>
              <a:t>strcmp</a:t>
            </a:r>
            <a:r>
              <a:rPr lang="en-US" altLang="ko-KR" sz="1200" b="1" dirty="0">
                <a:solidFill>
                  <a:schemeClr val="tx1"/>
                </a:solidFill>
              </a:rPr>
              <a:t>(name, cur-&gt;name)==0);</a:t>
            </a:r>
          </a:p>
          <a:p>
            <a:pPr marL="228600" indent="-228600">
              <a:buFont typeface="+mj-lt"/>
              <a:buAutoNum type="arabicPeriod" startAt="44"/>
            </a:pPr>
            <a:r>
              <a:rPr lang="en-US" altLang="ko-KR" sz="1200" b="1" dirty="0">
                <a:solidFill>
                  <a:schemeClr val="tx1"/>
                </a:solidFill>
              </a:rPr>
              <a:t>#</a:t>
            </a:r>
            <a:r>
              <a:rPr lang="en-US" altLang="ko-KR" sz="1200" b="1" dirty="0" err="1">
                <a:solidFill>
                  <a:schemeClr val="tx1"/>
                </a:solidFill>
              </a:rPr>
              <a:t>endif</a:t>
            </a:r>
            <a:endParaRPr lang="en-US" altLang="ko-KR" sz="1200" b="1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 startAt="44"/>
            </a:pPr>
            <a:r>
              <a:rPr lang="en-US" altLang="ko-KR" sz="1200" dirty="0">
                <a:solidFill>
                  <a:schemeClr val="tx1"/>
                </a:solidFill>
              </a:rPr>
              <a:t>    return cur;</a:t>
            </a:r>
          </a:p>
          <a:p>
            <a:pPr marL="228600" indent="-228600">
              <a:buFont typeface="+mj-lt"/>
              <a:buAutoNum type="arabicPeriod" startAt="44"/>
            </a:pPr>
            <a:r>
              <a:rPr lang="en-US" altLang="ko-KR" sz="1200" dirty="0">
                <a:solidFill>
                  <a:schemeClr val="tx1"/>
                </a:solidFill>
              </a:rPr>
              <a:t>}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12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Symbolic Environment </a:t>
            </a:r>
            <a:r>
              <a:rPr lang="en-US" dirty="0"/>
              <a:t>S</a:t>
            </a:r>
            <a:r>
              <a:rPr lang="en-US" dirty="0" smtClean="0"/>
              <a:t>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066800"/>
            <a:ext cx="8305800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ko-KR" dirty="0" smtClean="0"/>
              <a:t>Symbolic variables:</a:t>
            </a:r>
            <a:endParaRPr lang="en-US" altLang="ko-KR" dirty="0"/>
          </a:p>
          <a:p>
            <a:pPr lvl="1"/>
            <a:r>
              <a:rPr lang="en-US" dirty="0" smtClean="0"/>
              <a:t>Command line options</a:t>
            </a:r>
          </a:p>
          <a:p>
            <a:pPr lvl="1"/>
            <a:r>
              <a:rPr lang="en-US" dirty="0" smtClean="0"/>
              <a:t>Target file status   </a:t>
            </a:r>
          </a:p>
          <a:p>
            <a:pPr marL="1062990" lvl="2" indent="-514350">
              <a:buFont typeface="Wingdings" pitchFamily="2" charset="2"/>
              <a:buChar char="Ø"/>
            </a:pPr>
            <a:r>
              <a:rPr lang="en-US" dirty="0" smtClean="0"/>
              <a:t>we partially simulate status of a file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stat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dstat</a:t>
            </a:r>
            <a:r>
              <a:rPr lang="en-US" dirty="0" smtClean="0"/>
              <a:t>) in a file system by a symbolic value</a:t>
            </a:r>
            <a:endParaRPr lang="en-US" dirty="0" smtClean="0">
              <a:latin typeface="Courier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Test </a:t>
            </a:r>
            <a:r>
              <a:rPr lang="en-US" dirty="0"/>
              <a:t>stubs</a:t>
            </a:r>
            <a:r>
              <a:rPr lang="en-US" dirty="0" smtClean="0"/>
              <a:t>: </a:t>
            </a:r>
          </a:p>
          <a:p>
            <a:pPr lvl="1"/>
            <a:r>
              <a:rPr lang="en-US" altLang="ko-KR" dirty="0" smtClean="0"/>
              <a:t>stat</a:t>
            </a:r>
            <a:r>
              <a:rPr lang="en-US" altLang="ko-KR" dirty="0"/>
              <a:t>() and </a:t>
            </a:r>
            <a:r>
              <a:rPr lang="en-US" altLang="ko-KR" dirty="0" err="1"/>
              <a:t>lstat</a:t>
            </a:r>
            <a:r>
              <a:rPr lang="en-US" altLang="ko-KR" dirty="0"/>
              <a:t>() </a:t>
            </a:r>
            <a:r>
              <a:rPr lang="en-US" altLang="ko-KR" dirty="0" smtClean="0"/>
              <a:t>are replaced by unit-stat</a:t>
            </a:r>
            <a:r>
              <a:rPr lang="en-US" altLang="ko-KR" dirty="0"/>
              <a:t>() and unit-</a:t>
            </a:r>
            <a:r>
              <a:rPr lang="en-US" altLang="ko-KR" dirty="0" err="1"/>
              <a:t>lstat</a:t>
            </a:r>
            <a:r>
              <a:rPr lang="en-US" altLang="ko-KR" dirty="0" smtClean="0"/>
              <a:t>() for generating symbolic file status</a:t>
            </a:r>
            <a:endParaRPr lang="en-US" dirty="0" smtClean="0"/>
          </a:p>
          <a:p>
            <a:pPr lvl="2"/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stat(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char *path, struct stat *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/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lstat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char *path, struct stat *buf)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457200" cy="2926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52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Symbolic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838200"/>
            <a:ext cx="8915400" cy="541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lvl="1" algn="just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Symbolic options </a:t>
            </a:r>
            <a:endParaRPr lang="en-US" dirty="0"/>
          </a:p>
          <a:p>
            <a:pPr lvl="1" algn="just"/>
            <a:r>
              <a:rPr lang="en-US" dirty="0" smtClean="0"/>
              <a:t>Replacing </a:t>
            </a:r>
            <a:r>
              <a:rPr lang="en-US" altLang="en-US" dirty="0">
                <a:latin typeface="Courier New" pitchFamily="49" charset="0"/>
                <a:cs typeface="Courier New" pitchFamily="49" charset="0"/>
              </a:rPr>
              <a:t>unsigned int </a:t>
            </a:r>
            <a:r>
              <a:rPr lang="en-US" alt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opt</a:t>
            </a: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dirty="0" smtClean="0"/>
              <a:t>with a symbolic value</a:t>
            </a:r>
            <a:r>
              <a:rPr lang="en-US" altLang="en-US" dirty="0" smtClean="0">
                <a:latin typeface="Courier" pitchFamily="49" charset="0"/>
              </a:rPr>
              <a:t>. </a:t>
            </a:r>
          </a:p>
          <a:p>
            <a:pPr marL="1062990" lvl="2" indent="-514350" algn="just">
              <a:buFont typeface="Wingdings" pitchFamily="2" charset="2"/>
              <a:buChar char="Ø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opt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getopt32(argv, ……); </a:t>
            </a:r>
          </a:p>
          <a:p>
            <a:pPr marL="1062990" lvl="2" indent="-514350" algn="just">
              <a:buFont typeface="Wingdings" pitchFamily="2" charset="2"/>
              <a:buChar char="Ø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unsigned char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opt_mask[22]</a:t>
            </a:r>
            <a:r>
              <a:rPr lang="en-US" dirty="0" smtClean="0">
                <a:latin typeface="Courier" pitchFamily="49" charset="0"/>
              </a:rPr>
              <a:t> </a:t>
            </a:r>
            <a:r>
              <a:rPr lang="en-US" altLang="ko-KR" dirty="0" smtClean="0"/>
              <a:t>is defined to replace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opt</a:t>
            </a:r>
          </a:p>
          <a:p>
            <a:pPr marL="1337310" lvl="3" indent="-514350" algn="just">
              <a:buFont typeface="Wingdings" pitchFamily="2" charset="2"/>
              <a:buChar char="Ø"/>
            </a:pPr>
            <a:r>
              <a:rPr lang="en-US" altLang="ko-KR" dirty="0" smtClean="0"/>
              <a:t>each element in </a:t>
            </a:r>
            <a:r>
              <a:rPr lang="en-US" dirty="0" err="1" smtClean="0">
                <a:latin typeface="Courier" pitchFamily="49" charset="0"/>
              </a:rPr>
              <a:t>opt_mask</a:t>
            </a:r>
            <a:r>
              <a:rPr lang="en-US" dirty="0" smtClean="0">
                <a:latin typeface="Courier" pitchFamily="49" charset="0"/>
              </a:rPr>
              <a:t>[] </a:t>
            </a:r>
            <a:r>
              <a:rPr lang="en-US" altLang="ko-KR" dirty="0" smtClean="0"/>
              <a:t>specifies a symbolic value for each bit of </a:t>
            </a:r>
            <a:r>
              <a:rPr lang="en-US" altLang="ko-KR" dirty="0" smtClean="0">
                <a:latin typeface="Courier" pitchFamily="49" charset="0"/>
              </a:rPr>
              <a:t>opt</a:t>
            </a:r>
            <a:endParaRPr lang="en-US" altLang="ko-KR" dirty="0" smtClean="0"/>
          </a:p>
          <a:p>
            <a:pPr marL="274320" lvl="1" algn="just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Symbolic file status</a:t>
            </a:r>
            <a:endParaRPr lang="en-US" dirty="0" smtClean="0">
              <a:latin typeface="Courier" pitchFamily="49" charset="0"/>
            </a:endParaRPr>
          </a:p>
          <a:p>
            <a:pPr lvl="1" algn="just"/>
            <a:r>
              <a:rPr lang="en-US" altLang="en-US" dirty="0" smtClean="0"/>
              <a:t>Replacing </a:t>
            </a:r>
            <a:r>
              <a:rPr lang="en-US" altLang="en-US" dirty="0" err="1" smtClean="0">
                <a:latin typeface="Courier New" pitchFamily="49" charset="0"/>
                <a:cs typeface="Courier New" pitchFamily="49" charset="0"/>
              </a:rPr>
              <a:t>mode_t</a:t>
            </a: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dirty="0" err="1" smtClean="0">
                <a:latin typeface="Courier New" pitchFamily="49" charset="0"/>
                <a:cs typeface="Courier New" pitchFamily="49" charset="0"/>
              </a:rPr>
              <a:t>dstat.</a:t>
            </a:r>
            <a:r>
              <a:rPr lang="en-US" alt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st_mode</a:t>
            </a: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dirty="0" smtClean="0"/>
              <a:t>with a symbolic value </a:t>
            </a:r>
            <a:endParaRPr lang="en-US" altLang="en-US" dirty="0"/>
          </a:p>
          <a:p>
            <a:pPr lvl="2" algn="just"/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st_mode</a:t>
            </a:r>
            <a:r>
              <a:rPr lang="en-US" altLang="ko-KR" dirty="0" smtClean="0"/>
              <a:t> stores information on a file type, file permission, etc. in each bit.</a:t>
            </a:r>
          </a:p>
          <a:p>
            <a:pPr lvl="3" algn="just"/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st_mode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)=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(unsigned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altLang="ko-KR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84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Stub Function – unit-stat(), unit-</a:t>
            </a:r>
            <a:r>
              <a:rPr lang="en-US" altLang="ko-KR" dirty="0" err="1" smtClean="0"/>
              <a:t>lstat</a:t>
            </a:r>
            <a:r>
              <a:rPr lang="en-US" altLang="ko-KR" dirty="0" smtClean="0"/>
              <a:t>()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11/28/2017</a:t>
            </a:fld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원통 5"/>
          <p:cNvSpPr/>
          <p:nvPr/>
        </p:nvSpPr>
        <p:spPr>
          <a:xfrm>
            <a:off x="1295400" y="1219200"/>
            <a:ext cx="1524000" cy="1828800"/>
          </a:xfrm>
          <a:prstGeom prst="can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File System</a:t>
            </a: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3505200" y="1295400"/>
            <a:ext cx="9144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s</a:t>
            </a:r>
            <a:r>
              <a:rPr lang="en-US" altLang="ko-KR" dirty="0" smtClean="0">
                <a:solidFill>
                  <a:schemeClr val="tx1"/>
                </a:solidFill>
              </a:rPr>
              <a:t>tat()</a:t>
            </a:r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오른쪽 화살표 10"/>
          <p:cNvSpPr/>
          <p:nvPr/>
        </p:nvSpPr>
        <p:spPr>
          <a:xfrm rot="20325050">
            <a:off x="2514600" y="1680000"/>
            <a:ext cx="9906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2" name="오른쪽 화살표 11"/>
          <p:cNvSpPr/>
          <p:nvPr/>
        </p:nvSpPr>
        <p:spPr>
          <a:xfrm>
            <a:off x="4495800" y="1447800"/>
            <a:ext cx="6096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5181600" y="1295400"/>
            <a:ext cx="17526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1600" dirty="0" err="1" smtClean="0">
                <a:solidFill>
                  <a:schemeClr val="tx1"/>
                </a:solidFill>
              </a:rPr>
              <a:t>Struct</a:t>
            </a:r>
            <a:r>
              <a:rPr lang="en-US" altLang="ko-KR" sz="1600" dirty="0" smtClean="0">
                <a:solidFill>
                  <a:schemeClr val="tx1"/>
                </a:solidFill>
              </a:rPr>
              <a:t> stat {…</a:t>
            </a:r>
          </a:p>
          <a:p>
            <a:r>
              <a:rPr lang="en-US" altLang="ko-KR" sz="1600" dirty="0" smtClean="0">
                <a:solidFill>
                  <a:schemeClr val="tx1"/>
                </a:solidFill>
              </a:rPr>
              <a:t>  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mode_t</a:t>
            </a:r>
            <a:r>
              <a:rPr lang="en-US" altLang="ko-KR" sz="1600" dirty="0" smtClean="0">
                <a:solidFill>
                  <a:schemeClr val="tx1"/>
                </a:solidFill>
              </a:rPr>
              <a:t> 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st_mode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r>
              <a:rPr lang="en-US" altLang="ko-KR" sz="1600" dirty="0" smtClean="0">
                <a:solidFill>
                  <a:schemeClr val="tx1"/>
                </a:solidFill>
              </a:rPr>
              <a:t>…}</a:t>
            </a:r>
            <a:endParaRPr lang="ko-KR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676400" y="2057400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file1</a:t>
            </a:r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3505200" y="2286000"/>
            <a:ext cx="9144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 err="1" smtClean="0">
                <a:solidFill>
                  <a:schemeClr val="tx1"/>
                </a:solidFill>
              </a:rPr>
              <a:t>lstat</a:t>
            </a:r>
            <a:r>
              <a:rPr lang="en-US" altLang="ko-KR" dirty="0" smtClean="0">
                <a:solidFill>
                  <a:schemeClr val="tx1"/>
                </a:solidFill>
              </a:rPr>
              <a:t>()</a:t>
            </a:r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6" name="오른쪽 화살표 15"/>
          <p:cNvSpPr/>
          <p:nvPr/>
        </p:nvSpPr>
        <p:spPr>
          <a:xfrm>
            <a:off x="4495800" y="2438400"/>
            <a:ext cx="6096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5181600" y="2286000"/>
            <a:ext cx="17526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1600" dirty="0" err="1" smtClean="0">
                <a:solidFill>
                  <a:schemeClr val="tx1"/>
                </a:solidFill>
              </a:rPr>
              <a:t>Struct</a:t>
            </a:r>
            <a:r>
              <a:rPr lang="en-US" altLang="ko-KR" sz="1600" dirty="0" smtClean="0">
                <a:solidFill>
                  <a:schemeClr val="tx1"/>
                </a:solidFill>
              </a:rPr>
              <a:t> stat {…</a:t>
            </a:r>
          </a:p>
          <a:p>
            <a:r>
              <a:rPr lang="en-US" altLang="ko-KR" sz="1600" dirty="0" smtClean="0">
                <a:solidFill>
                  <a:schemeClr val="tx1"/>
                </a:solidFill>
              </a:rPr>
              <a:t>  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mode_t</a:t>
            </a:r>
            <a:r>
              <a:rPr lang="en-US" altLang="ko-KR" sz="1600" dirty="0" smtClean="0">
                <a:solidFill>
                  <a:schemeClr val="tx1"/>
                </a:solidFill>
              </a:rPr>
              <a:t> 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st_mode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r>
              <a:rPr lang="en-US" altLang="ko-KR" sz="1600" dirty="0" smtClean="0">
                <a:solidFill>
                  <a:schemeClr val="tx1"/>
                </a:solidFill>
              </a:rPr>
              <a:t>…}</a:t>
            </a:r>
            <a:endParaRPr lang="ko-KR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8" name="오른쪽 화살표 17"/>
          <p:cNvSpPr/>
          <p:nvPr/>
        </p:nvSpPr>
        <p:spPr>
          <a:xfrm rot="952876">
            <a:off x="2473730" y="2379841"/>
            <a:ext cx="9906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9" name="타원 18"/>
          <p:cNvSpPr/>
          <p:nvPr/>
        </p:nvSpPr>
        <p:spPr>
          <a:xfrm>
            <a:off x="3505200" y="3886200"/>
            <a:ext cx="9144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 smtClean="0">
                <a:solidFill>
                  <a:srgbClr val="00B0F0"/>
                </a:solidFill>
              </a:rPr>
              <a:t>unit-stat()</a:t>
            </a:r>
            <a:endParaRPr lang="ko-KR" altLang="en-US" dirty="0" smtClean="0">
              <a:solidFill>
                <a:srgbClr val="00B0F0"/>
              </a:solidFill>
            </a:endParaRPr>
          </a:p>
        </p:txBody>
      </p:sp>
      <p:sp>
        <p:nvSpPr>
          <p:cNvPr id="20" name="오른쪽 화살표 19"/>
          <p:cNvSpPr/>
          <p:nvPr/>
        </p:nvSpPr>
        <p:spPr>
          <a:xfrm>
            <a:off x="4495800" y="4038600"/>
            <a:ext cx="6096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5181600" y="3886200"/>
            <a:ext cx="3505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1600" dirty="0" err="1" smtClean="0">
                <a:solidFill>
                  <a:schemeClr val="tx1"/>
                </a:solidFill>
              </a:rPr>
              <a:t>Struct</a:t>
            </a:r>
            <a:r>
              <a:rPr lang="en-US" altLang="ko-KR" sz="1600" dirty="0" smtClean="0">
                <a:solidFill>
                  <a:schemeClr val="tx1"/>
                </a:solidFill>
              </a:rPr>
              <a:t> stat {…</a:t>
            </a:r>
          </a:p>
          <a:p>
            <a:r>
              <a:rPr lang="en-US" altLang="ko-KR" sz="1600" dirty="0" smtClean="0">
                <a:solidFill>
                  <a:schemeClr val="tx1"/>
                </a:solidFill>
              </a:rPr>
              <a:t>  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mode_t</a:t>
            </a:r>
            <a:r>
              <a:rPr lang="en-US" altLang="ko-KR" sz="1600" dirty="0" smtClean="0">
                <a:solidFill>
                  <a:schemeClr val="tx1"/>
                </a:solidFill>
              </a:rPr>
              <a:t> 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st_mode</a:t>
            </a:r>
            <a:r>
              <a:rPr lang="en-US" altLang="ko-KR" sz="1600" dirty="0" smtClean="0">
                <a:solidFill>
                  <a:schemeClr val="tx1"/>
                </a:solidFill>
              </a:rPr>
              <a:t> </a:t>
            </a:r>
            <a:r>
              <a:rPr lang="en-US" altLang="ko-KR" sz="1600" dirty="0" smtClean="0">
                <a:solidFill>
                  <a:srgbClr val="00B0F0"/>
                </a:solidFill>
              </a:rPr>
              <a:t>//symbolic value</a:t>
            </a:r>
          </a:p>
          <a:p>
            <a:r>
              <a:rPr lang="en-US" altLang="ko-KR" sz="1600" dirty="0" smtClean="0">
                <a:solidFill>
                  <a:schemeClr val="tx1"/>
                </a:solidFill>
              </a:rPr>
              <a:t>…}</a:t>
            </a:r>
            <a:endParaRPr lang="ko-KR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2" name="타원 21"/>
          <p:cNvSpPr/>
          <p:nvPr/>
        </p:nvSpPr>
        <p:spPr>
          <a:xfrm>
            <a:off x="3505200" y="4876800"/>
            <a:ext cx="9144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 smtClean="0">
                <a:solidFill>
                  <a:srgbClr val="00B0F0"/>
                </a:solidFill>
              </a:rPr>
              <a:t>unit-</a:t>
            </a:r>
            <a:r>
              <a:rPr lang="en-US" altLang="ko-KR" dirty="0" err="1" smtClean="0">
                <a:solidFill>
                  <a:srgbClr val="00B0F0"/>
                </a:solidFill>
              </a:rPr>
              <a:t>lstat</a:t>
            </a:r>
            <a:r>
              <a:rPr lang="en-US" altLang="ko-KR" dirty="0" smtClean="0">
                <a:solidFill>
                  <a:srgbClr val="00B0F0"/>
                </a:solidFill>
              </a:rPr>
              <a:t>()</a:t>
            </a:r>
            <a:endParaRPr lang="ko-KR" altLang="en-US" dirty="0" smtClean="0">
              <a:solidFill>
                <a:srgbClr val="00B0F0"/>
              </a:solidFill>
            </a:endParaRPr>
          </a:p>
        </p:txBody>
      </p:sp>
      <p:sp>
        <p:nvSpPr>
          <p:cNvPr id="23" name="오른쪽 화살표 22"/>
          <p:cNvSpPr/>
          <p:nvPr/>
        </p:nvSpPr>
        <p:spPr>
          <a:xfrm>
            <a:off x="4495800" y="5029200"/>
            <a:ext cx="6096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5" name="원통 24"/>
          <p:cNvSpPr/>
          <p:nvPr/>
        </p:nvSpPr>
        <p:spPr>
          <a:xfrm>
            <a:off x="1295400" y="3810000"/>
            <a:ext cx="1524000" cy="1828800"/>
          </a:xfrm>
          <a:prstGeom prst="can">
            <a:avLst/>
          </a:prstGeom>
          <a:solidFill>
            <a:schemeClr val="bg1"/>
          </a:solidFill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File System</a:t>
            </a: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5181600" y="4876800"/>
            <a:ext cx="3505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1600" dirty="0" err="1" smtClean="0">
                <a:solidFill>
                  <a:schemeClr val="tx1"/>
                </a:solidFill>
              </a:rPr>
              <a:t>Struct</a:t>
            </a:r>
            <a:r>
              <a:rPr lang="en-US" altLang="ko-KR" sz="1600" dirty="0" smtClean="0">
                <a:solidFill>
                  <a:schemeClr val="tx1"/>
                </a:solidFill>
              </a:rPr>
              <a:t> stat {…</a:t>
            </a:r>
          </a:p>
          <a:p>
            <a:r>
              <a:rPr lang="en-US" altLang="ko-KR" sz="1600" dirty="0" smtClean="0">
                <a:solidFill>
                  <a:schemeClr val="tx1"/>
                </a:solidFill>
              </a:rPr>
              <a:t>  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mode_t</a:t>
            </a:r>
            <a:r>
              <a:rPr lang="en-US" altLang="ko-KR" sz="1600" dirty="0" smtClean="0">
                <a:solidFill>
                  <a:schemeClr val="tx1"/>
                </a:solidFill>
              </a:rPr>
              <a:t> 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st_mode</a:t>
            </a:r>
            <a:r>
              <a:rPr lang="en-US" altLang="ko-KR" sz="1600" dirty="0" smtClean="0">
                <a:solidFill>
                  <a:schemeClr val="tx1"/>
                </a:solidFill>
              </a:rPr>
              <a:t> </a:t>
            </a:r>
            <a:r>
              <a:rPr lang="en-US" altLang="ko-KR" sz="1600" dirty="0" smtClean="0">
                <a:solidFill>
                  <a:srgbClr val="00B0F0"/>
                </a:solidFill>
              </a:rPr>
              <a:t>//symbolic value</a:t>
            </a:r>
          </a:p>
          <a:p>
            <a:r>
              <a:rPr lang="en-US" altLang="ko-KR" sz="1600" dirty="0" smtClean="0">
                <a:solidFill>
                  <a:schemeClr val="tx1"/>
                </a:solidFill>
              </a:rPr>
              <a:t>…}</a:t>
            </a:r>
            <a:endParaRPr lang="ko-KR" alt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63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Test Driver for Symbolic Command Line Options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457200" cy="2926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838200"/>
            <a:ext cx="9144000" cy="5791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int ls_main(int argc UNUSED_PARAM, char **argv)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{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//……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/* process options */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    IF_FEATURE_LS_COLOR(</a:t>
            </a:r>
            <a:r>
              <a:rPr lang="en-US" sz="1400" dirty="0" err="1" smtClean="0">
                <a:solidFill>
                  <a:schemeClr val="tx1"/>
                </a:solidFill>
              </a:rPr>
              <a:t>applet_long_options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     = ls_longopts;)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#if ENABLE_FEATURE_AUTOWIDTH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    </a:t>
            </a:r>
            <a:r>
              <a:rPr lang="en-US" sz="1400" dirty="0" err="1" smtClean="0">
                <a:solidFill>
                  <a:schemeClr val="tx1"/>
                </a:solidFill>
              </a:rPr>
              <a:t>opt_complementary</a:t>
            </a:r>
            <a:r>
              <a:rPr lang="en-US" sz="1400" dirty="0" smtClean="0">
                <a:solidFill>
                  <a:schemeClr val="tx1"/>
                </a:solidFill>
              </a:rPr>
              <a:t>="T+:w+"; /* -T N, -w N */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    </a:t>
            </a:r>
            <a:r>
              <a:rPr lang="en-US" sz="1400" b="1" dirty="0" smtClean="0">
                <a:solidFill>
                  <a:schemeClr val="tx1"/>
                </a:solidFill>
              </a:rPr>
              <a:t>opt</a:t>
            </a:r>
            <a:r>
              <a:rPr lang="en-US" sz="1400" dirty="0" smtClean="0">
                <a:solidFill>
                  <a:schemeClr val="tx1"/>
                </a:solidFill>
              </a:rPr>
              <a:t> = getopt32(argv, ls_options, &amp;</a:t>
            </a:r>
            <a:r>
              <a:rPr lang="en-US" sz="1400" dirty="0" err="1" smtClean="0">
                <a:solidFill>
                  <a:schemeClr val="tx1"/>
                </a:solidFill>
              </a:rPr>
              <a:t>tabstops</a:t>
            </a:r>
            <a:r>
              <a:rPr lang="en-US" sz="1400" dirty="0" smtClean="0">
                <a:solidFill>
                  <a:schemeClr val="tx1"/>
                </a:solidFill>
              </a:rPr>
              <a:t>,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 &amp; </a:t>
            </a:r>
            <a:r>
              <a:rPr lang="en-US" sz="1400" dirty="0" err="1" smtClean="0">
                <a:solidFill>
                  <a:schemeClr val="tx1"/>
                </a:solidFill>
              </a:rPr>
              <a:t>terminal_width</a:t>
            </a:r>
            <a:r>
              <a:rPr lang="en-US" sz="1400" dirty="0" smtClean="0">
                <a:solidFill>
                  <a:schemeClr val="tx1"/>
                </a:solidFill>
              </a:rPr>
              <a:t>, IF_FEATURE_LS_COLOR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 (&amp;color_opt));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#else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    </a:t>
            </a:r>
            <a:r>
              <a:rPr lang="en-US" sz="1400" b="1" dirty="0" smtClean="0">
                <a:solidFill>
                  <a:schemeClr val="tx1"/>
                </a:solidFill>
              </a:rPr>
              <a:t>opt</a:t>
            </a:r>
            <a:r>
              <a:rPr lang="en-US" sz="1400" dirty="0" smtClean="0">
                <a:solidFill>
                  <a:schemeClr val="tx1"/>
                </a:solidFill>
              </a:rPr>
              <a:t> = getopt32(argv, </a:t>
            </a:r>
            <a:r>
              <a:rPr lang="en-US" sz="1400" dirty="0" err="1" smtClean="0">
                <a:solidFill>
                  <a:schemeClr val="tx1"/>
                </a:solidFill>
              </a:rPr>
              <a:t>ls_options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  IF_FEATURE_LS_COLOR(&amp;color_opt));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#endif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 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//START of calculating all_fmt value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    for (i = 0; opt_flags[i] != (1U&lt;&lt;31); i++) {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b="1" dirty="0" smtClean="0">
                <a:solidFill>
                  <a:schemeClr val="tx1"/>
                </a:solidFill>
              </a:rPr>
              <a:t>   if (opt &amp; (1 &lt;&lt; </a:t>
            </a:r>
            <a:r>
              <a:rPr 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sz="1400" b="1" dirty="0" smtClean="0">
                <a:solidFill>
                  <a:schemeClr val="tx1"/>
                </a:solidFill>
              </a:rPr>
              <a:t>))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{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            unsigned flags = opt_flags[i];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            //refresh value when trigger is on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            if (flags &amp; LIST_MASK_TRIGGER) //0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                all_fmt &amp;= ~LIST_MASK;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//……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            all_fmt |= flags;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        }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    }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//processing all_fmt for some special cases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    if (argv[1])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        all_fmt |= DISP_DIRNAME; /* 2 or more items? label directories */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//END of calculating all_fmt value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//calling internal functions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}</a:t>
            </a:r>
          </a:p>
          <a:p>
            <a:pPr marL="228600" indent="-228600">
              <a:buFont typeface="+mj-lt"/>
              <a:buAutoNum type="arabicPeriod" startAt="50"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US" sz="14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05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96" y="0"/>
            <a:ext cx="9144000" cy="936104"/>
          </a:xfrm>
        </p:spPr>
        <p:txBody>
          <a:bodyPr>
            <a:noAutofit/>
          </a:bodyPr>
          <a:lstStyle/>
          <a:p>
            <a:r>
              <a:rPr lang="en-US" altLang="ko-KR" sz="3600" dirty="0" smtClean="0"/>
              <a:t>Automated Test Generation in Unit-Level</a:t>
            </a:r>
            <a:endParaRPr lang="ko-KR" altLang="en-US" sz="3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B64DE-C620-40F8-B1FC-B136D9EAA4E8}" type="datetime1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2017-11-28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t>Automated Unit Test Generation with 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t>Realistic Unit Context Synthesis for Low False Alarms 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968514-7FFF-4D82-BD34-CC1477EAA0E4}" type="slidenum">
              <a:rPr kumimoji="0" lang="ko-KR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ko-KR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4" name="타원 43"/>
          <p:cNvSpPr/>
          <p:nvPr/>
        </p:nvSpPr>
        <p:spPr>
          <a:xfrm>
            <a:off x="1115616" y="3341705"/>
            <a:ext cx="3888432" cy="2967615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5" name="타원 44"/>
          <p:cNvSpPr/>
          <p:nvPr/>
        </p:nvSpPr>
        <p:spPr>
          <a:xfrm rot="3390410">
            <a:off x="3263082" y="3880667"/>
            <a:ext cx="955991" cy="772227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2666457" y="4555293"/>
            <a:ext cx="712334" cy="68744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769718" y="4975438"/>
            <a:ext cx="684378" cy="623897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5" name="타원 54"/>
          <p:cNvSpPr/>
          <p:nvPr/>
        </p:nvSpPr>
        <p:spPr>
          <a:xfrm>
            <a:off x="2752539" y="5347307"/>
            <a:ext cx="712334" cy="68744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6" name="타원 55"/>
          <p:cNvSpPr/>
          <p:nvPr/>
        </p:nvSpPr>
        <p:spPr>
          <a:xfrm>
            <a:off x="3750861" y="4989863"/>
            <a:ext cx="712334" cy="68744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7" name="타원 56"/>
          <p:cNvSpPr/>
          <p:nvPr/>
        </p:nvSpPr>
        <p:spPr>
          <a:xfrm>
            <a:off x="1849443" y="3835072"/>
            <a:ext cx="903096" cy="86342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63" name="직선 화살표 연결선 62"/>
          <p:cNvCxnSpPr/>
          <p:nvPr/>
        </p:nvCxnSpPr>
        <p:spPr>
          <a:xfrm flipH="1">
            <a:off x="2915816" y="4349300"/>
            <a:ext cx="106808" cy="549713"/>
          </a:xfrm>
          <a:prstGeom prst="straightConnector1">
            <a:avLst/>
          </a:prstGeom>
          <a:ln w="28575">
            <a:solidFill>
              <a:srgbClr val="0033CC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그룹 68"/>
          <p:cNvGrpSpPr/>
          <p:nvPr/>
        </p:nvGrpSpPr>
        <p:grpSpPr>
          <a:xfrm>
            <a:off x="6679715" y="4345501"/>
            <a:ext cx="2004851" cy="1224893"/>
            <a:chOff x="6595405" y="4238188"/>
            <a:chExt cx="2004851" cy="1224893"/>
          </a:xfrm>
        </p:grpSpPr>
        <p:sp>
          <p:nvSpPr>
            <p:cNvPr id="70" name="직사각형 69"/>
            <p:cNvSpPr/>
            <p:nvPr/>
          </p:nvSpPr>
          <p:spPr>
            <a:xfrm>
              <a:off x="6595405" y="4426697"/>
              <a:ext cx="2004851" cy="1036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728011" y="4238188"/>
              <a:ext cx="722062" cy="34902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0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  <a:cs typeface="+mn-cs"/>
                </a:rPr>
                <a:t>Legend</a:t>
              </a:r>
              <a:endParaRPr kumimoji="0" lang="ko-KR" alt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endParaRPr>
            </a:p>
          </p:txBody>
        </p:sp>
        <p:cxnSp>
          <p:nvCxnSpPr>
            <p:cNvPr id="72" name="직선 화살표 연결선 71"/>
            <p:cNvCxnSpPr/>
            <p:nvPr/>
          </p:nvCxnSpPr>
          <p:spPr>
            <a:xfrm flipH="1">
              <a:off x="6679715" y="4762314"/>
              <a:ext cx="542908" cy="336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직선 화살표 연결선 72"/>
            <p:cNvCxnSpPr/>
            <p:nvPr/>
          </p:nvCxnSpPr>
          <p:spPr>
            <a:xfrm flipH="1">
              <a:off x="6679715" y="5112986"/>
              <a:ext cx="542908" cy="3367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7321623" y="4426697"/>
              <a:ext cx="127863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  <a:cs typeface="Calibri" panose="020F0502020204030204" pitchFamily="34" charset="0"/>
                </a:rPr>
                <a:t>A feasible execution</a:t>
              </a:r>
              <a:endParaRPr kumimoji="0" lang="ko-KR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302774" y="4876058"/>
              <a:ext cx="12974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  <a:cs typeface="Calibri" panose="020F0502020204030204" pitchFamily="34" charset="0"/>
                </a:rPr>
                <a:t>An infeasible execution</a:t>
              </a:r>
              <a:endParaRPr kumimoji="0" lang="ko-KR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endParaRP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4409203" y="3165190"/>
            <a:ext cx="4473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Different unit tests T</a:t>
            </a:r>
            <a:r>
              <a:rPr kumimoji="0" lang="en-US" altLang="ko-KR" sz="1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u1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 to T</a:t>
            </a:r>
            <a:r>
              <a:rPr kumimoji="0" lang="en-US" altLang="ko-KR" sz="1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u3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 directly exercise different behaviors of the target unit, but T</a:t>
            </a:r>
            <a:r>
              <a:rPr kumimoji="0" lang="en-US" altLang="ko-KR" sz="1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u2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 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to T</a:t>
            </a:r>
            <a:r>
              <a:rPr kumimoji="0" lang="en-US" altLang="ko-KR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u3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 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exercise infeasible paths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cxnSp>
        <p:nvCxnSpPr>
          <p:cNvPr id="85" name="직선 화살표 연결선 84"/>
          <p:cNvCxnSpPr/>
          <p:nvPr/>
        </p:nvCxnSpPr>
        <p:spPr>
          <a:xfrm flipH="1">
            <a:off x="3022624" y="4465427"/>
            <a:ext cx="263777" cy="415361"/>
          </a:xfrm>
          <a:prstGeom prst="straightConnector1">
            <a:avLst/>
          </a:prstGeom>
          <a:ln w="28575">
            <a:solidFill>
              <a:srgbClr val="0033CC"/>
            </a:solidFill>
            <a:prstDash val="sysDash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직선 화살표 연결선 85"/>
          <p:cNvCxnSpPr/>
          <p:nvPr/>
        </p:nvCxnSpPr>
        <p:spPr>
          <a:xfrm flipH="1">
            <a:off x="3022624" y="4624156"/>
            <a:ext cx="440478" cy="494629"/>
          </a:xfrm>
          <a:prstGeom prst="straightConnector1">
            <a:avLst/>
          </a:prstGeom>
          <a:ln w="28575">
            <a:solidFill>
              <a:srgbClr val="0033CC"/>
            </a:solidFill>
            <a:prstDash val="sysDash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797444" y="4006188"/>
            <a:ext cx="45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T</a:t>
            </a:r>
            <a:r>
              <a:rPr kumimoji="0" lang="en-US" altLang="ko-KR" sz="1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u1</a:t>
            </a:r>
            <a:endParaRPr kumimoji="0" lang="ko-KR" altLang="en-US" sz="1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154512" y="4095244"/>
            <a:ext cx="45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T</a:t>
            </a:r>
            <a:r>
              <a:rPr kumimoji="0" lang="en-US" altLang="ko-KR" sz="1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u2</a:t>
            </a:r>
            <a:endParaRPr kumimoji="0" lang="ko-KR" altLang="en-US" sz="1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429653" y="4329658"/>
            <a:ext cx="45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T</a:t>
            </a:r>
            <a:r>
              <a:rPr kumimoji="0" lang="en-US" altLang="ko-KR" sz="1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u3</a:t>
            </a:r>
            <a:endParaRPr kumimoji="0" lang="ko-KR" altLang="en-US" sz="1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51720" y="3975447"/>
            <a:ext cx="515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g1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22156" y="3987440"/>
            <a:ext cx="515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g2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51735" y="5073116"/>
            <a:ext cx="515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h1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55665" y="5443076"/>
            <a:ext cx="515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h2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72240" y="5106481"/>
            <a:ext cx="515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h3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79326" y="4645335"/>
            <a:ext cx="332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f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36" name="Rounded Rectangle 6"/>
          <p:cNvSpPr/>
          <p:nvPr/>
        </p:nvSpPr>
        <p:spPr>
          <a:xfrm>
            <a:off x="243988" y="1958926"/>
            <a:ext cx="8613511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1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Cons</a:t>
            </a:r>
          </a:p>
          <a:p>
            <a:pPr marL="0" marR="0" lvl="1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- Hard to write down accurate unit test drivers/stubs due to unclear unit specification</a:t>
            </a:r>
          </a:p>
          <a:p>
            <a:pPr marL="0" marR="0" lvl="1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- High false/true alarm ratio</a:t>
            </a:r>
          </a:p>
        </p:txBody>
      </p:sp>
      <p:sp>
        <p:nvSpPr>
          <p:cNvPr id="37" name="Rounded Rectangle 6"/>
          <p:cNvSpPr/>
          <p:nvPr/>
        </p:nvSpPr>
        <p:spPr>
          <a:xfrm>
            <a:off x="243988" y="814277"/>
            <a:ext cx="8613511" cy="109658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1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Pros</a:t>
            </a:r>
          </a:p>
          <a:p>
            <a:pPr marL="0" marR="0" lvl="1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+ High controllability of a target unit</a:t>
            </a:r>
          </a:p>
          <a:p>
            <a:pPr marL="0" marR="0" lvl="1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+ Smaller search space to explore than system testing</a:t>
            </a:r>
          </a:p>
          <a:p>
            <a:pPr marL="0" marR="0" lvl="1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+ High effectiveness for detecting corner cases bugs</a:t>
            </a:r>
          </a:p>
        </p:txBody>
      </p:sp>
    </p:spTree>
    <p:extLst>
      <p:ext uri="{BB962C8B-B14F-4D97-AF65-F5344CB8AC3E}">
        <p14:creationId xmlns:p14="http://schemas.microsoft.com/office/powerpoint/2010/main" val="1755690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84" grpId="0"/>
      <p:bldP spid="87" grpId="0"/>
      <p:bldP spid="88" grpId="0"/>
      <p:bldP spid="89" grpId="0"/>
      <p:bldP spid="30" grpId="0"/>
      <p:bldP spid="31" grpId="0"/>
      <p:bldP spid="32" grpId="0"/>
      <p:bldP spid="33" grpId="0"/>
      <p:bldP spid="34" grpId="0"/>
      <p:bldP spid="35" grpId="0"/>
      <p:bldP spid="3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 Driver for Symbolic File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457200" cy="2926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838200"/>
            <a:ext cx="8763000" cy="525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#define OPTSIZE 22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#define MODESIZE 32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unsigned char opt_mask[OPTSIZE];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unsigned char modemask[2][MODESIZE];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static char file_no=0;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fr-FR" sz="1200" b="1" dirty="0" smtClean="0">
                <a:solidFill>
                  <a:schemeClr val="tx1"/>
                </a:solidFill>
              </a:rPr>
              <a:t>#define SYM_S_ISLNK(mode) ((mode)[12]==0 &amp;&amp; (mode)[13]==1 &amp;&amp; (mode)[14]==0 &amp;&amp; (mode)[15]==1)</a:t>
            </a:r>
          </a:p>
          <a:p>
            <a:pPr marL="228600" indent="-228600">
              <a:buFont typeface="+mj-lt"/>
              <a:buAutoNum type="arabicPeriod"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rgbClr val="00B0F0"/>
                </a:solidFill>
              </a:rPr>
              <a:t>//simulating file status by symbolic value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static char gen_sym_file_stat(struct stat *buf)</a:t>
            </a:r>
            <a:r>
              <a:rPr lang="en-US" sz="1200" dirty="0" smtClean="0">
                <a:solidFill>
                  <a:schemeClr val="tx1"/>
                </a:solidFill>
              </a:rPr>
              <a:t>{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int i;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for(i=0 ; i&lt;MODESIZE ; i++){ </a:t>
            </a:r>
            <a:r>
              <a:rPr lang="en-US" sz="1200" b="1" dirty="0" smtClean="0">
                <a:solidFill>
                  <a:srgbClr val="00B0F0"/>
                </a:solidFill>
              </a:rPr>
              <a:t>//file type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CREST_unsigned_char(modemask[file_no][i]);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return 1;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}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static int unit_stat(const char *path, struct stat *buf){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unsigned char local_mode[32];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char ret;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CREST_char(ret);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if(ret==(char)0){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if(gen_sym_file_stat(buf)){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    memcpy(local_mode, modemask[file_no], 32);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    if(SYM_S_ISLNK(local_mode)){ //link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        local_mode[13]=0; //change to reg file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    }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    buf-&gt;st_mode = bstoi(local_mode, MODESIZE);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}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file_no++;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return 0;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}else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return -1;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}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static int unit_lstat(const char *path, struct stat *buf){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unsigned char local_mode[32];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char ret;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CREST_char(ret);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if(ret==(char)0){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if(gen_sym_file_stat(buf)){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    memcpy(local_mode, modemask[file_no], MODESIZE);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    buf-&gt;st_mode = bstoi(local_mode, MODESIZE);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}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file_no++;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return 0;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}else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return -1;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4863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자유형 2"/>
          <p:cNvSpPr/>
          <p:nvPr/>
        </p:nvSpPr>
        <p:spPr>
          <a:xfrm>
            <a:off x="1692201" y="3688402"/>
            <a:ext cx="3023298" cy="2145400"/>
          </a:xfrm>
          <a:custGeom>
            <a:avLst/>
            <a:gdLst>
              <a:gd name="connsiteX0" fmla="*/ 1115850 w 3023298"/>
              <a:gd name="connsiteY0" fmla="*/ 1571019 h 2145400"/>
              <a:gd name="connsiteX1" fmla="*/ 759169 w 3023298"/>
              <a:gd name="connsiteY1" fmla="*/ 1201368 h 2145400"/>
              <a:gd name="connsiteX2" fmla="*/ 246846 w 3023298"/>
              <a:gd name="connsiteY2" fmla="*/ 1110577 h 2145400"/>
              <a:gd name="connsiteX3" fmla="*/ 412 w 3023298"/>
              <a:gd name="connsiteY3" fmla="*/ 565828 h 2145400"/>
              <a:gd name="connsiteX4" fmla="*/ 298727 w 3023298"/>
              <a:gd name="connsiteY4" fmla="*/ 111870 h 2145400"/>
              <a:gd name="connsiteX5" fmla="*/ 687833 w 3023298"/>
              <a:gd name="connsiteY5" fmla="*/ 8109 h 2145400"/>
              <a:gd name="connsiteX6" fmla="*/ 1135305 w 3023298"/>
              <a:gd name="connsiteY6" fmla="*/ 267513 h 2145400"/>
              <a:gd name="connsiteX7" fmla="*/ 1284463 w 3023298"/>
              <a:gd name="connsiteY7" fmla="*/ 604738 h 2145400"/>
              <a:gd name="connsiteX8" fmla="*/ 1589263 w 3023298"/>
              <a:gd name="connsiteY8" fmla="*/ 792807 h 2145400"/>
              <a:gd name="connsiteX9" fmla="*/ 1757876 w 3023298"/>
              <a:gd name="connsiteY9" fmla="*/ 1019785 h 2145400"/>
              <a:gd name="connsiteX10" fmla="*/ 1984854 w 3023298"/>
              <a:gd name="connsiteY10" fmla="*/ 1298645 h 2145400"/>
              <a:gd name="connsiteX11" fmla="*/ 2296139 w 3023298"/>
              <a:gd name="connsiteY11" fmla="*/ 1123547 h 2145400"/>
              <a:gd name="connsiteX12" fmla="*/ 2600939 w 3023298"/>
              <a:gd name="connsiteY12" fmla="*/ 1123547 h 2145400"/>
              <a:gd name="connsiteX13" fmla="*/ 2925195 w 3023298"/>
              <a:gd name="connsiteY13" fmla="*/ 1337555 h 2145400"/>
              <a:gd name="connsiteX14" fmla="*/ 3009501 w 3023298"/>
              <a:gd name="connsiteY14" fmla="*/ 1655326 h 2145400"/>
              <a:gd name="connsiteX15" fmla="*/ 2678761 w 3023298"/>
              <a:gd name="connsiteY15" fmla="*/ 2115768 h 2145400"/>
              <a:gd name="connsiteX16" fmla="*/ 2088616 w 3023298"/>
              <a:gd name="connsiteY16" fmla="*/ 2050917 h 2145400"/>
              <a:gd name="connsiteX17" fmla="*/ 1874608 w 3023298"/>
              <a:gd name="connsiteY17" fmla="*/ 1655326 h 2145400"/>
              <a:gd name="connsiteX18" fmla="*/ 1602233 w 3023298"/>
              <a:gd name="connsiteY18" fmla="*/ 1596960 h 2145400"/>
              <a:gd name="connsiteX19" fmla="*/ 1167731 w 3023298"/>
              <a:gd name="connsiteY19" fmla="*/ 1616415 h 2145400"/>
              <a:gd name="connsiteX20" fmla="*/ 1115850 w 3023298"/>
              <a:gd name="connsiteY20" fmla="*/ 1571019 h 214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023298" h="2145400">
                <a:moveTo>
                  <a:pt x="1115850" y="1571019"/>
                </a:moveTo>
                <a:cubicBezTo>
                  <a:pt x="1047756" y="1501845"/>
                  <a:pt x="904003" y="1278108"/>
                  <a:pt x="759169" y="1201368"/>
                </a:cubicBezTo>
                <a:cubicBezTo>
                  <a:pt x="614335" y="1124628"/>
                  <a:pt x="373305" y="1216500"/>
                  <a:pt x="246846" y="1110577"/>
                </a:cubicBezTo>
                <a:cubicBezTo>
                  <a:pt x="120386" y="1004654"/>
                  <a:pt x="-8235" y="732279"/>
                  <a:pt x="412" y="565828"/>
                </a:cubicBezTo>
                <a:cubicBezTo>
                  <a:pt x="9059" y="399377"/>
                  <a:pt x="184157" y="204823"/>
                  <a:pt x="298727" y="111870"/>
                </a:cubicBezTo>
                <a:cubicBezTo>
                  <a:pt x="413297" y="18917"/>
                  <a:pt x="548403" y="-17832"/>
                  <a:pt x="687833" y="8109"/>
                </a:cubicBezTo>
                <a:cubicBezTo>
                  <a:pt x="827263" y="34049"/>
                  <a:pt x="1035867" y="168075"/>
                  <a:pt x="1135305" y="267513"/>
                </a:cubicBezTo>
                <a:cubicBezTo>
                  <a:pt x="1234743" y="366951"/>
                  <a:pt x="1208803" y="517189"/>
                  <a:pt x="1284463" y="604738"/>
                </a:cubicBezTo>
                <a:cubicBezTo>
                  <a:pt x="1360123" y="692287"/>
                  <a:pt x="1510361" y="723632"/>
                  <a:pt x="1589263" y="792807"/>
                </a:cubicBezTo>
                <a:cubicBezTo>
                  <a:pt x="1668165" y="861981"/>
                  <a:pt x="1691944" y="935479"/>
                  <a:pt x="1757876" y="1019785"/>
                </a:cubicBezTo>
                <a:cubicBezTo>
                  <a:pt x="1823808" y="1104091"/>
                  <a:pt x="1895144" y="1281351"/>
                  <a:pt x="1984854" y="1298645"/>
                </a:cubicBezTo>
                <a:cubicBezTo>
                  <a:pt x="2074564" y="1315939"/>
                  <a:pt x="2193458" y="1152730"/>
                  <a:pt x="2296139" y="1123547"/>
                </a:cubicBezTo>
                <a:cubicBezTo>
                  <a:pt x="2398820" y="1094364"/>
                  <a:pt x="2496096" y="1087879"/>
                  <a:pt x="2600939" y="1123547"/>
                </a:cubicBezTo>
                <a:cubicBezTo>
                  <a:pt x="2705782" y="1159215"/>
                  <a:pt x="2857101" y="1248925"/>
                  <a:pt x="2925195" y="1337555"/>
                </a:cubicBezTo>
                <a:cubicBezTo>
                  <a:pt x="2993289" y="1426185"/>
                  <a:pt x="3050573" y="1525624"/>
                  <a:pt x="3009501" y="1655326"/>
                </a:cubicBezTo>
                <a:cubicBezTo>
                  <a:pt x="2968429" y="1785028"/>
                  <a:pt x="2832242" y="2049836"/>
                  <a:pt x="2678761" y="2115768"/>
                </a:cubicBezTo>
                <a:cubicBezTo>
                  <a:pt x="2525280" y="2181700"/>
                  <a:pt x="2222642" y="2127657"/>
                  <a:pt x="2088616" y="2050917"/>
                </a:cubicBezTo>
                <a:cubicBezTo>
                  <a:pt x="1954591" y="1974177"/>
                  <a:pt x="1955672" y="1730985"/>
                  <a:pt x="1874608" y="1655326"/>
                </a:cubicBezTo>
                <a:cubicBezTo>
                  <a:pt x="1793544" y="1579667"/>
                  <a:pt x="1720046" y="1603445"/>
                  <a:pt x="1602233" y="1596960"/>
                </a:cubicBezTo>
                <a:cubicBezTo>
                  <a:pt x="1484420" y="1590475"/>
                  <a:pt x="1252037" y="1622900"/>
                  <a:pt x="1167731" y="1616415"/>
                </a:cubicBezTo>
                <a:cubicBezTo>
                  <a:pt x="1083425" y="1609930"/>
                  <a:pt x="1183944" y="1640193"/>
                  <a:pt x="1115850" y="1571019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0" name="타원 39"/>
          <p:cNvSpPr/>
          <p:nvPr/>
        </p:nvSpPr>
        <p:spPr>
          <a:xfrm rot="3390410">
            <a:off x="3266337" y="3881074"/>
            <a:ext cx="955991" cy="772227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2755794" y="5347714"/>
            <a:ext cx="712334" cy="68744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540006" y="4200920"/>
            <a:ext cx="51504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g2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63300" y="5469769"/>
            <a:ext cx="51504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h2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15" name="자유형 14"/>
          <p:cNvSpPr/>
          <p:nvPr/>
        </p:nvSpPr>
        <p:spPr>
          <a:xfrm>
            <a:off x="2507296" y="3661517"/>
            <a:ext cx="1989374" cy="2548798"/>
          </a:xfrm>
          <a:custGeom>
            <a:avLst/>
            <a:gdLst>
              <a:gd name="connsiteX0" fmla="*/ 1188404 w 1989374"/>
              <a:gd name="connsiteY0" fmla="*/ 10409 h 2548798"/>
              <a:gd name="connsiteX1" fmla="*/ 775654 w 1989374"/>
              <a:gd name="connsiteY1" fmla="*/ 156459 h 2548798"/>
              <a:gd name="connsiteX2" fmla="*/ 280354 w 1989374"/>
              <a:gd name="connsiteY2" fmla="*/ 867659 h 2548798"/>
              <a:gd name="connsiteX3" fmla="*/ 954 w 1989374"/>
              <a:gd name="connsiteY3" fmla="*/ 1153409 h 2548798"/>
              <a:gd name="connsiteX4" fmla="*/ 185104 w 1989374"/>
              <a:gd name="connsiteY4" fmla="*/ 1693159 h 2548798"/>
              <a:gd name="connsiteX5" fmla="*/ 77154 w 1989374"/>
              <a:gd name="connsiteY5" fmla="*/ 2334509 h 2548798"/>
              <a:gd name="connsiteX6" fmla="*/ 693104 w 1989374"/>
              <a:gd name="connsiteY6" fmla="*/ 2544059 h 2548798"/>
              <a:gd name="connsiteX7" fmla="*/ 1150304 w 1989374"/>
              <a:gd name="connsiteY7" fmla="*/ 2169409 h 2548798"/>
              <a:gd name="connsiteX8" fmla="*/ 915354 w 1989374"/>
              <a:gd name="connsiteY8" fmla="*/ 1585209 h 2548798"/>
              <a:gd name="connsiteX9" fmla="*/ 1226504 w 1989374"/>
              <a:gd name="connsiteY9" fmla="*/ 1178809 h 2548798"/>
              <a:gd name="connsiteX10" fmla="*/ 1963104 w 1989374"/>
              <a:gd name="connsiteY10" fmla="*/ 1007359 h 2548798"/>
              <a:gd name="connsiteX11" fmla="*/ 1766254 w 1989374"/>
              <a:gd name="connsiteY11" fmla="*/ 340609 h 2548798"/>
              <a:gd name="connsiteX12" fmla="*/ 1188404 w 1989374"/>
              <a:gd name="connsiteY12" fmla="*/ 10409 h 2548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89374" h="2548798">
                <a:moveTo>
                  <a:pt x="1188404" y="10409"/>
                </a:moveTo>
                <a:cubicBezTo>
                  <a:pt x="1023304" y="-20283"/>
                  <a:pt x="926996" y="13584"/>
                  <a:pt x="775654" y="156459"/>
                </a:cubicBezTo>
                <a:cubicBezTo>
                  <a:pt x="624312" y="299334"/>
                  <a:pt x="409471" y="701501"/>
                  <a:pt x="280354" y="867659"/>
                </a:cubicBezTo>
                <a:cubicBezTo>
                  <a:pt x="151237" y="1033817"/>
                  <a:pt x="16829" y="1015826"/>
                  <a:pt x="954" y="1153409"/>
                </a:cubicBezTo>
                <a:cubicBezTo>
                  <a:pt x="-14921" y="1290992"/>
                  <a:pt x="172404" y="1496309"/>
                  <a:pt x="185104" y="1693159"/>
                </a:cubicBezTo>
                <a:cubicBezTo>
                  <a:pt x="197804" y="1890009"/>
                  <a:pt x="-7513" y="2192692"/>
                  <a:pt x="77154" y="2334509"/>
                </a:cubicBezTo>
                <a:cubicBezTo>
                  <a:pt x="161821" y="2476326"/>
                  <a:pt x="514246" y="2571576"/>
                  <a:pt x="693104" y="2544059"/>
                </a:cubicBezTo>
                <a:cubicBezTo>
                  <a:pt x="871962" y="2516542"/>
                  <a:pt x="1113262" y="2329217"/>
                  <a:pt x="1150304" y="2169409"/>
                </a:cubicBezTo>
                <a:cubicBezTo>
                  <a:pt x="1187346" y="2009601"/>
                  <a:pt x="902654" y="1750309"/>
                  <a:pt x="915354" y="1585209"/>
                </a:cubicBezTo>
                <a:cubicBezTo>
                  <a:pt x="928054" y="1420109"/>
                  <a:pt x="1051879" y="1275117"/>
                  <a:pt x="1226504" y="1178809"/>
                </a:cubicBezTo>
                <a:cubicBezTo>
                  <a:pt x="1401129" y="1082501"/>
                  <a:pt x="1873146" y="1147059"/>
                  <a:pt x="1963104" y="1007359"/>
                </a:cubicBezTo>
                <a:cubicBezTo>
                  <a:pt x="2053062" y="867659"/>
                  <a:pt x="1893254" y="505709"/>
                  <a:pt x="1766254" y="340609"/>
                </a:cubicBezTo>
                <a:cubicBezTo>
                  <a:pt x="1639254" y="175509"/>
                  <a:pt x="1353504" y="41101"/>
                  <a:pt x="1188404" y="10409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B64DE-C620-40F8-B1FC-B136D9EAA4E8}" type="datetime1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2017-11-28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t>Automated Unit Test Generation with 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t>Realistic Unit Context Synthesis for Low False Alarms 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968514-7FFF-4D82-BD34-CC1477EAA0E4}" type="slidenum">
              <a:rPr kumimoji="0" lang="ko-KR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ko-KR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4" name="타원 43"/>
          <p:cNvSpPr/>
          <p:nvPr/>
        </p:nvSpPr>
        <p:spPr>
          <a:xfrm>
            <a:off x="1115616" y="3341705"/>
            <a:ext cx="3888432" cy="2967615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5" name="타원 44"/>
          <p:cNvSpPr/>
          <p:nvPr/>
        </p:nvSpPr>
        <p:spPr>
          <a:xfrm rot="3390410">
            <a:off x="3263082" y="3880667"/>
            <a:ext cx="955991" cy="772227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2666457" y="4555293"/>
            <a:ext cx="712334" cy="68744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769718" y="4975438"/>
            <a:ext cx="684378" cy="623897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5" name="타원 54"/>
          <p:cNvSpPr/>
          <p:nvPr/>
        </p:nvSpPr>
        <p:spPr>
          <a:xfrm>
            <a:off x="2752539" y="5347307"/>
            <a:ext cx="712334" cy="68744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6" name="타원 55"/>
          <p:cNvSpPr/>
          <p:nvPr/>
        </p:nvSpPr>
        <p:spPr>
          <a:xfrm>
            <a:off x="3750861" y="4989863"/>
            <a:ext cx="712334" cy="68744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7" name="타원 56"/>
          <p:cNvSpPr/>
          <p:nvPr/>
        </p:nvSpPr>
        <p:spPr>
          <a:xfrm>
            <a:off x="1849443" y="3835072"/>
            <a:ext cx="903096" cy="86342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63" name="직선 화살표 연결선 62"/>
          <p:cNvCxnSpPr>
            <a:stCxn id="88" idx="2"/>
          </p:cNvCxnSpPr>
          <p:nvPr/>
        </p:nvCxnSpPr>
        <p:spPr>
          <a:xfrm flipH="1">
            <a:off x="3022624" y="3613130"/>
            <a:ext cx="1383495" cy="1285883"/>
          </a:xfrm>
          <a:prstGeom prst="straightConnector1">
            <a:avLst/>
          </a:prstGeom>
          <a:ln w="28575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그룹 68"/>
          <p:cNvGrpSpPr/>
          <p:nvPr/>
        </p:nvGrpSpPr>
        <p:grpSpPr>
          <a:xfrm>
            <a:off x="6673062" y="4323469"/>
            <a:ext cx="2004851" cy="1224893"/>
            <a:chOff x="6595405" y="4238188"/>
            <a:chExt cx="2004851" cy="1224893"/>
          </a:xfrm>
        </p:grpSpPr>
        <p:sp>
          <p:nvSpPr>
            <p:cNvPr id="70" name="직사각형 69"/>
            <p:cNvSpPr/>
            <p:nvPr/>
          </p:nvSpPr>
          <p:spPr>
            <a:xfrm>
              <a:off x="6595405" y="4426697"/>
              <a:ext cx="2004851" cy="1036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728011" y="4238188"/>
              <a:ext cx="722062" cy="34902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0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  <a:cs typeface="+mn-cs"/>
                </a:rPr>
                <a:t>Legend</a:t>
              </a:r>
              <a:endParaRPr kumimoji="0" lang="ko-KR" alt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endParaRPr>
            </a:p>
          </p:txBody>
        </p:sp>
        <p:cxnSp>
          <p:nvCxnSpPr>
            <p:cNvPr id="72" name="직선 화살표 연결선 71"/>
            <p:cNvCxnSpPr/>
            <p:nvPr/>
          </p:nvCxnSpPr>
          <p:spPr>
            <a:xfrm flipH="1">
              <a:off x="6679715" y="4762314"/>
              <a:ext cx="542908" cy="336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직선 화살표 연결선 72"/>
            <p:cNvCxnSpPr/>
            <p:nvPr/>
          </p:nvCxnSpPr>
          <p:spPr>
            <a:xfrm flipH="1">
              <a:off x="6679715" y="5112986"/>
              <a:ext cx="542908" cy="3367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7321623" y="4426697"/>
              <a:ext cx="127863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  <a:cs typeface="Calibri" panose="020F0502020204030204" pitchFamily="34" charset="0"/>
                </a:rPr>
                <a:t>A feasible execution</a:t>
              </a:r>
              <a:endParaRPr kumimoji="0" lang="ko-KR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302774" y="4876058"/>
              <a:ext cx="12974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  <a:cs typeface="Calibri" panose="020F0502020204030204" pitchFamily="34" charset="0"/>
                </a:rPr>
                <a:t>An infeasible execution</a:t>
              </a:r>
              <a:endParaRPr kumimoji="0" lang="ko-KR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endParaRPr>
            </a:p>
          </p:txBody>
        </p:sp>
      </p:grpSp>
      <p:cxnSp>
        <p:nvCxnSpPr>
          <p:cNvPr id="85" name="직선 화살표 연결선 84"/>
          <p:cNvCxnSpPr/>
          <p:nvPr/>
        </p:nvCxnSpPr>
        <p:spPr>
          <a:xfrm flipH="1">
            <a:off x="3501983" y="3505679"/>
            <a:ext cx="173942" cy="621083"/>
          </a:xfrm>
          <a:prstGeom prst="straightConnector1">
            <a:avLst/>
          </a:prstGeom>
          <a:ln w="28575">
            <a:solidFill>
              <a:srgbClr val="0033CC"/>
            </a:solidFill>
            <a:prstDash val="sysDash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직선 화살표 연결선 85"/>
          <p:cNvCxnSpPr>
            <a:stCxn id="45" idx="5"/>
          </p:cNvCxnSpPr>
          <p:nvPr/>
        </p:nvCxnSpPr>
        <p:spPr>
          <a:xfrm flipH="1">
            <a:off x="3155301" y="4699315"/>
            <a:ext cx="544606" cy="290548"/>
          </a:xfrm>
          <a:prstGeom prst="straightConnector1">
            <a:avLst/>
          </a:prstGeom>
          <a:ln w="28575">
            <a:solidFill>
              <a:srgbClr val="0033CC"/>
            </a:solidFill>
            <a:prstDash val="solid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525681" y="3023141"/>
            <a:ext cx="45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T</a:t>
            </a:r>
            <a:r>
              <a:rPr kumimoji="0" lang="en-US" altLang="ko-KR" sz="1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u4</a:t>
            </a:r>
            <a:endParaRPr kumimoji="0" lang="ko-KR" altLang="en-US" sz="1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180939" y="3243798"/>
            <a:ext cx="45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T</a:t>
            </a:r>
            <a:r>
              <a:rPr kumimoji="0" lang="en-US" altLang="ko-KR" sz="1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u5</a:t>
            </a:r>
            <a:endParaRPr kumimoji="0" lang="ko-KR" altLang="en-US" sz="1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90" name="제목 1"/>
          <p:cNvSpPr>
            <a:spLocks noGrp="1"/>
          </p:cNvSpPr>
          <p:nvPr>
            <p:ph type="title"/>
          </p:nvPr>
        </p:nvSpPr>
        <p:spPr>
          <a:xfrm>
            <a:off x="-36512" y="116632"/>
            <a:ext cx="9144000" cy="936104"/>
          </a:xfrm>
        </p:spPr>
        <p:txBody>
          <a:bodyPr>
            <a:noAutofit/>
          </a:bodyPr>
          <a:lstStyle/>
          <a:p>
            <a:r>
              <a:rPr lang="en-US" altLang="ko-KR" sz="3600" dirty="0"/>
              <a:t>Automated </a:t>
            </a:r>
            <a:r>
              <a:rPr lang="en-US" altLang="ko-KR" sz="3600" dirty="0" smtClean="0"/>
              <a:t>Unit Test </a:t>
            </a:r>
            <a:r>
              <a:rPr lang="en-US" altLang="ko-KR" sz="3600" dirty="0"/>
              <a:t>Generation 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en-US" altLang="ko-KR" sz="3600" dirty="0" smtClean="0"/>
              <a:t>with Realistic Unit Context</a:t>
            </a:r>
            <a:endParaRPr lang="ko-KR" altLang="en-US" sz="3600" dirty="0"/>
          </a:p>
        </p:txBody>
      </p:sp>
      <p:sp>
        <p:nvSpPr>
          <p:cNvPr id="92" name="TextBox 91"/>
          <p:cNvSpPr txBox="1"/>
          <p:nvPr/>
        </p:nvSpPr>
        <p:spPr>
          <a:xfrm>
            <a:off x="4604503" y="2651804"/>
            <a:ext cx="435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Unit tests T</a:t>
            </a:r>
            <a:r>
              <a:rPr kumimoji="0" lang="en-US" altLang="ko-KR" sz="1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u4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 that exercises an infeasible path is filtered out by the unit context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56528" y="2748821"/>
            <a:ext cx="27454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Realistic unit context filters out unit tests that exercise infeasible paths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94" name="왼쪽 화살표 93"/>
          <p:cNvSpPr/>
          <p:nvPr/>
        </p:nvSpPr>
        <p:spPr>
          <a:xfrm rot="13526774">
            <a:off x="2674154" y="3637974"/>
            <a:ext cx="559532" cy="195679"/>
          </a:xfrm>
          <a:prstGeom prst="leftArrow">
            <a:avLst>
              <a:gd name="adj1" fmla="val 50000"/>
              <a:gd name="adj2" fmla="val 11787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528583" y="3915479"/>
            <a:ext cx="45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T</a:t>
            </a:r>
            <a:r>
              <a:rPr kumimoji="0" lang="en-US" altLang="ko-KR" sz="1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u6</a:t>
            </a:r>
            <a:endParaRPr kumimoji="0" lang="ko-KR" altLang="en-US" sz="1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cxnSp>
        <p:nvCxnSpPr>
          <p:cNvPr id="23" name="구부러진 연결선 22"/>
          <p:cNvCxnSpPr/>
          <p:nvPr/>
        </p:nvCxnSpPr>
        <p:spPr>
          <a:xfrm rot="10800000" flipV="1">
            <a:off x="3737880" y="4153217"/>
            <a:ext cx="822831" cy="520953"/>
          </a:xfrm>
          <a:prstGeom prst="curvedConnector3">
            <a:avLst>
              <a:gd name="adj1" fmla="val 70535"/>
            </a:avLst>
          </a:prstGeom>
          <a:ln w="28575">
            <a:solidFill>
              <a:srgbClr val="0033C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064525" y="3992610"/>
            <a:ext cx="515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g1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36751" y="4200513"/>
            <a:ext cx="515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g2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851353" y="5073221"/>
            <a:ext cx="515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h1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60045" y="5469362"/>
            <a:ext cx="515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h2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61292" y="5084622"/>
            <a:ext cx="515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h3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34556" y="4657498"/>
            <a:ext cx="515045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f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39" name="Rounded Rectangle 6"/>
          <p:cNvSpPr/>
          <p:nvPr/>
        </p:nvSpPr>
        <p:spPr>
          <a:xfrm>
            <a:off x="297748" y="1184676"/>
            <a:ext cx="8613511" cy="109658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1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Pros</a:t>
            </a:r>
          </a:p>
          <a:p>
            <a:pPr marL="0" marR="0" lvl="1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+ High controllability of a target unit</a:t>
            </a:r>
          </a:p>
          <a:p>
            <a:pPr marL="0" marR="0" lvl="1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+ High effectiveness for detecting corner cases bugs</a:t>
            </a:r>
          </a:p>
          <a:p>
            <a:pPr marL="0" marR="0" lvl="1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+ Low false alarm ratio</a:t>
            </a:r>
          </a:p>
        </p:txBody>
      </p:sp>
      <p:sp>
        <p:nvSpPr>
          <p:cNvPr id="47" name="타원 46"/>
          <p:cNvSpPr/>
          <p:nvPr/>
        </p:nvSpPr>
        <p:spPr>
          <a:xfrm>
            <a:off x="3755233" y="4993263"/>
            <a:ext cx="712334" cy="68744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8" name="타원 47"/>
          <p:cNvSpPr/>
          <p:nvPr/>
        </p:nvSpPr>
        <p:spPr>
          <a:xfrm>
            <a:off x="1853815" y="3838472"/>
            <a:ext cx="903096" cy="86342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068897" y="3996010"/>
            <a:ext cx="51504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g1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865664" y="5088022"/>
            <a:ext cx="51504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h3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5741" y="3029220"/>
            <a:ext cx="3117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Different unit contexts explore various behaviors of f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34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0" grpId="0" animBg="1"/>
      <p:bldP spid="41" grpId="0" animBg="1"/>
      <p:bldP spid="42" grpId="0"/>
      <p:bldP spid="43" grpId="0"/>
      <p:bldP spid="15" grpId="0" animBg="1"/>
      <p:bldP spid="15" grpId="1" animBg="1"/>
      <p:bldP spid="44" grpId="0" animBg="1"/>
      <p:bldP spid="45" grpId="0" animBg="1"/>
      <p:bldP spid="45" grpId="1" animBg="1"/>
      <p:bldP spid="53" grpId="0" animBg="1"/>
      <p:bldP spid="54" grpId="0" animBg="1"/>
      <p:bldP spid="55" grpId="0" animBg="1"/>
      <p:bldP spid="55" grpId="1" animBg="1"/>
      <p:bldP spid="56" grpId="0" animBg="1"/>
      <p:bldP spid="57" grpId="0" animBg="1"/>
      <p:bldP spid="87" grpId="0"/>
      <p:bldP spid="87" grpId="1"/>
      <p:bldP spid="88" grpId="0"/>
      <p:bldP spid="88" grpId="1"/>
      <p:bldP spid="92" grpId="0"/>
      <p:bldP spid="93" grpId="0"/>
      <p:bldP spid="93" grpId="1"/>
      <p:bldP spid="94" grpId="0" animBg="1"/>
      <p:bldP spid="94" grpId="1" animBg="1"/>
      <p:bldP spid="95" grpId="0"/>
      <p:bldP spid="95" grpId="1"/>
      <p:bldP spid="33" grpId="0"/>
      <p:bldP spid="34" grpId="0"/>
      <p:bldP spid="34" grpId="1"/>
      <p:bldP spid="35" grpId="0"/>
      <p:bldP spid="36" grpId="0"/>
      <p:bldP spid="36" grpId="1"/>
      <p:bldP spid="37" grpId="0"/>
      <p:bldP spid="38" grpId="0"/>
      <p:bldP spid="47" grpId="0" animBg="1"/>
      <p:bldP spid="48" grpId="0" animBg="1"/>
      <p:bldP spid="49" grpId="0"/>
      <p:bldP spid="50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Related Work on Automated Unit Testing</a:t>
            </a:r>
            <a:endParaRPr lang="ko-KR" altLang="en-US" dirty="0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/>
          </p:nvPr>
        </p:nvGraphicFramePr>
        <p:xfrm>
          <a:off x="156591" y="1340768"/>
          <a:ext cx="8830818" cy="492107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024337">
                  <a:extLst>
                    <a:ext uri="{9D8B030D-6E8A-4147-A177-3AD203B41FA5}">
                      <a16:colId xmlns:a16="http://schemas.microsoft.com/office/drawing/2014/main" val="2062330906"/>
                    </a:ext>
                  </a:extLst>
                </a:gridCol>
                <a:gridCol w="2255168">
                  <a:extLst>
                    <a:ext uri="{9D8B030D-6E8A-4147-A177-3AD203B41FA5}">
                      <a16:colId xmlns:a16="http://schemas.microsoft.com/office/drawing/2014/main" val="1491810505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36078979"/>
                    </a:ext>
                  </a:extLst>
                </a:gridCol>
                <a:gridCol w="1535089">
                  <a:extLst>
                    <a:ext uri="{9D8B030D-6E8A-4147-A177-3AD203B41FA5}">
                      <a16:colId xmlns:a16="http://schemas.microsoft.com/office/drawing/2014/main" val="3652311091"/>
                    </a:ext>
                  </a:extLst>
                </a:gridCol>
              </a:tblGrid>
              <a:tr h="509394">
                <a:tc>
                  <a:txBody>
                    <a:bodyPr/>
                    <a:lstStyle/>
                    <a:p>
                      <a:pPr latinLnBrk="1"/>
                      <a:endParaRPr lang="ko-KR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Bug detection ability</a:t>
                      </a:r>
                      <a:endParaRPr lang="ko-KR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False/True</a:t>
                      </a:r>
                      <a:r>
                        <a:rPr lang="en-US" altLang="ko-KR" sz="18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algn="ctr" latinLnBrk="1"/>
                      <a:r>
                        <a:rPr lang="en-US" altLang="ko-KR" sz="18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alarm ratio</a:t>
                      </a:r>
                      <a:endParaRPr lang="ko-KR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languages</a:t>
                      </a:r>
                      <a:endParaRPr lang="ko-KR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49135"/>
                  </a:ext>
                </a:extLst>
              </a:tr>
              <a:tr h="111203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Function input</a:t>
                      </a:r>
                      <a:r>
                        <a:rPr lang="en-US" altLang="ko-KR" sz="18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generation </a:t>
                      </a:r>
                    </a:p>
                    <a:p>
                      <a:pPr latinLnBrk="1"/>
                      <a:r>
                        <a:rPr lang="en-US" altLang="ko-KR" sz="18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[PLDI 05][FSE 05][EMSOFT 06][TAP 08][ISSTA 08][SEC 15]</a:t>
                      </a:r>
                      <a:endParaRPr lang="ko-KR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000" b="1" dirty="0" smtClean="0">
                          <a:solidFill>
                            <a:srgbClr val="0033CC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High</a:t>
                      </a:r>
                      <a:endParaRPr lang="ko-KR" altLang="en-US" sz="2000" b="1" dirty="0">
                        <a:solidFill>
                          <a:srgbClr val="0033C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High</a:t>
                      </a:r>
                      <a:endParaRPr lang="ko-KR" altLang="en-US" sz="20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rgbClr val="0033CC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Procedural or OO languages</a:t>
                      </a:r>
                      <a:endParaRPr lang="ko-KR" altLang="en-US" sz="2000" b="1" dirty="0">
                        <a:solidFill>
                          <a:srgbClr val="0033C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1374708"/>
                  </a:ext>
                </a:extLst>
              </a:tr>
              <a:tr h="111203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Method-sequence</a:t>
                      </a:r>
                      <a:r>
                        <a:rPr lang="en-US" altLang="ko-KR" sz="18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generation</a:t>
                      </a:r>
                    </a:p>
                    <a:p>
                      <a:pPr latinLnBrk="1"/>
                      <a:r>
                        <a:rPr lang="en-US" altLang="ko-KR" sz="18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[ICSE 07] [ICST 10][FSE 11]</a:t>
                      </a:r>
                    </a:p>
                    <a:p>
                      <a:pPr latinLnBrk="1"/>
                      <a:r>
                        <a:rPr lang="en-US" altLang="ko-KR" sz="18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[ICSE 13]</a:t>
                      </a:r>
                      <a:endParaRPr lang="ko-KR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000" b="1" dirty="0" smtClean="0">
                          <a:solidFill>
                            <a:srgbClr val="0033CC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High</a:t>
                      </a:r>
                      <a:endParaRPr lang="ko-KR" altLang="en-US" sz="2000" b="1" dirty="0">
                        <a:solidFill>
                          <a:srgbClr val="0033C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Medium</a:t>
                      </a:r>
                      <a:endParaRPr lang="ko-KR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Object-oriented</a:t>
                      </a:r>
                      <a:r>
                        <a:rPr lang="en-US" altLang="ko-KR" sz="2000" b="1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languages</a:t>
                      </a:r>
                      <a:endParaRPr lang="ko-KR" altLang="en-US" sz="20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8033192"/>
                  </a:ext>
                </a:extLst>
              </a:tr>
              <a:tr h="111203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Capture</a:t>
                      </a:r>
                      <a:r>
                        <a:rPr lang="en-US" altLang="ko-KR" sz="18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system tests to generate unit tests</a:t>
                      </a:r>
                    </a:p>
                    <a:p>
                      <a:pPr latinLnBrk="1"/>
                      <a:r>
                        <a:rPr lang="en-US" altLang="ko-KR" sz="18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[TSE 09] [STTT 09][ISSTA 10]</a:t>
                      </a:r>
                      <a:endParaRPr lang="ko-KR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</a:t>
                      </a:r>
                      <a:endParaRPr lang="ko-KR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rgbClr val="0033CC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</a:t>
                      </a:r>
                      <a:endParaRPr lang="ko-KR" altLang="en-US" sz="2000" b="1" dirty="0">
                        <a:solidFill>
                          <a:srgbClr val="0033C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Object-oriented</a:t>
                      </a:r>
                      <a:r>
                        <a:rPr lang="en-US" altLang="ko-KR" sz="2000" b="1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languages</a:t>
                      </a:r>
                      <a:endParaRPr lang="ko-KR" altLang="en-US" sz="20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656291"/>
                  </a:ext>
                </a:extLst>
              </a:tr>
              <a:tr h="77842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Automated Unit Test Generation with Realistic Unit Context</a:t>
                      </a:r>
                      <a:endParaRPr lang="ko-KR" altLang="en-US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rgbClr val="0033CC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High</a:t>
                      </a:r>
                      <a:r>
                        <a:rPr lang="en-US" altLang="ko-KR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algn="ctr" latinLnBrk="1"/>
                      <a:r>
                        <a:rPr lang="en-US" altLang="ko-KR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(86.7% of target bugs in SIR and SPEC2006)</a:t>
                      </a:r>
                      <a:endParaRPr lang="ko-KR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rgbClr val="0033CC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</a:t>
                      </a:r>
                      <a:r>
                        <a:rPr lang="en-US" altLang="ko-KR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algn="ctr" latinLnBrk="1"/>
                      <a:r>
                        <a:rPr lang="en-US" altLang="ko-KR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(2.4 false alarms per one</a:t>
                      </a:r>
                      <a:r>
                        <a:rPr lang="en-US" altLang="ko-KR" sz="18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true alarm</a:t>
                      </a:r>
                      <a:r>
                        <a:rPr lang="en-US" altLang="ko-KR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ko-KR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 smtClean="0">
                          <a:solidFill>
                            <a:srgbClr val="0033CC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Procedural languages</a:t>
                      </a:r>
                      <a:endParaRPr lang="ko-KR" altLang="en-US" sz="2000" b="1" dirty="0" smtClean="0">
                        <a:solidFill>
                          <a:srgbClr val="0033C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09460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3AE205-845F-4DA3-9F70-64B2F41E1EAC}" type="datetime1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2017-11-28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t>Automated Unit Test Generation with </a:t>
            </a:r>
            <a:endParaRPr kumimoji="0" lang="en-US" altLang="ko-KR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t>Realistic </a:t>
            </a: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t>Unit Context Synthesis for Low False Alarms 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968514-7FFF-4D82-BD34-CC1477EAA0E4}" type="slidenum">
              <a:rPr kumimoji="0" lang="ko-KR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ko-KR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540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490518"/>
          </a:xfrm>
        </p:spPr>
        <p:txBody>
          <a:bodyPr>
            <a:noAutofit/>
          </a:bodyPr>
          <a:lstStyle/>
          <a:p>
            <a:r>
              <a:rPr lang="en-US" altLang="ko-KR" sz="2800" u="none" dirty="0" smtClean="0"/>
              <a:t>Approximate Input Space for Symbolic Unit Testing</a:t>
            </a:r>
            <a:endParaRPr lang="ko-KR" altLang="en-US" sz="2800" u="non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11/28/2017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600200" y="1850877"/>
            <a:ext cx="5334000" cy="3635523"/>
            <a:chOff x="1600200" y="1850877"/>
            <a:chExt cx="5334000" cy="3635523"/>
          </a:xfrm>
        </p:grpSpPr>
        <p:sp>
          <p:nvSpPr>
            <p:cNvPr id="7" name="TextBox 6"/>
            <p:cNvSpPr txBox="1"/>
            <p:nvPr/>
          </p:nvSpPr>
          <p:spPr>
            <a:xfrm>
              <a:off x="2758454" y="1850877"/>
              <a:ext cx="154080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Real inputs </a:t>
              </a:r>
              <a:br>
                <a:rPr lang="en-US" altLang="ko-KR" b="1" dirty="0" smtClean="0"/>
              </a:br>
              <a:r>
                <a:rPr lang="en-US" altLang="ko-KR" b="1" dirty="0" smtClean="0"/>
                <a:t>to target unit</a:t>
              </a:r>
              <a:endParaRPr lang="ko-KR" altLang="en-US" b="1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1600200" y="2514600"/>
              <a:ext cx="5334000" cy="29718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/>
            </a:p>
          </p:txBody>
        </p:sp>
      </p:grpSp>
      <p:grpSp>
        <p:nvGrpSpPr>
          <p:cNvPr id="15" name="Group 14"/>
          <p:cNvGrpSpPr/>
          <p:nvPr/>
        </p:nvGrpSpPr>
        <p:grpSpPr>
          <a:xfrm rot="20609403">
            <a:off x="2229673" y="1924023"/>
            <a:ext cx="5334000" cy="3425983"/>
            <a:chOff x="2057400" y="2369999"/>
            <a:chExt cx="5334000" cy="3425983"/>
          </a:xfrm>
        </p:grpSpPr>
        <p:sp>
          <p:nvSpPr>
            <p:cNvPr id="13" name="Oval 12"/>
            <p:cNvSpPr/>
            <p:nvPr/>
          </p:nvSpPr>
          <p:spPr>
            <a:xfrm>
              <a:off x="2057400" y="2824182"/>
              <a:ext cx="5334000" cy="2971800"/>
            </a:xfrm>
            <a:prstGeom prst="ellipse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/>
            </a:p>
          </p:txBody>
        </p:sp>
        <p:sp>
          <p:nvSpPr>
            <p:cNvPr id="14" name="TextBox 13"/>
            <p:cNvSpPr txBox="1"/>
            <p:nvPr/>
          </p:nvSpPr>
          <p:spPr>
            <a:xfrm rot="990597">
              <a:off x="5404569" y="2369999"/>
              <a:ext cx="184377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>
                  <a:solidFill>
                    <a:srgbClr val="00B0F0"/>
                  </a:solidFill>
                </a:rPr>
                <a:t>User-specified</a:t>
              </a:r>
            </a:p>
            <a:p>
              <a:r>
                <a:rPr lang="en-US" altLang="ko-KR" b="1" dirty="0" smtClean="0">
                  <a:solidFill>
                    <a:srgbClr val="00B0F0"/>
                  </a:solidFill>
                </a:rPr>
                <a:t>symbolic inputs</a:t>
              </a:r>
              <a:endParaRPr lang="ko-KR" altLang="en-US" b="1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52400" y="773875"/>
            <a:ext cx="8839200" cy="5548334"/>
            <a:chOff x="152400" y="890566"/>
            <a:chExt cx="8839200" cy="5548334"/>
          </a:xfrm>
        </p:grpSpPr>
        <p:grpSp>
          <p:nvGrpSpPr>
            <p:cNvPr id="16" name="Group 15"/>
            <p:cNvGrpSpPr/>
            <p:nvPr/>
          </p:nvGrpSpPr>
          <p:grpSpPr>
            <a:xfrm>
              <a:off x="152400" y="890566"/>
              <a:ext cx="8839200" cy="5548334"/>
              <a:chOff x="152400" y="890566"/>
              <a:chExt cx="8839200" cy="5548334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304800" y="952500"/>
                <a:ext cx="8686800" cy="54864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52400" y="890566"/>
                <a:ext cx="233910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b="1" dirty="0" smtClean="0">
                    <a:solidFill>
                      <a:srgbClr val="FF0000"/>
                    </a:solidFill>
                  </a:rPr>
                  <a:t>Over-approximated </a:t>
                </a:r>
                <a:br>
                  <a:rPr lang="en-US" altLang="ko-KR" b="1" dirty="0" smtClean="0">
                    <a:solidFill>
                      <a:srgbClr val="FF0000"/>
                    </a:solidFill>
                  </a:rPr>
                </a:br>
                <a:r>
                  <a:rPr lang="en-US" altLang="ko-KR" b="1" dirty="0" smtClean="0">
                    <a:solidFill>
                      <a:srgbClr val="FF0000"/>
                    </a:solidFill>
                  </a:rPr>
                  <a:t>symbolic inputs</a:t>
                </a:r>
                <a:endParaRPr lang="ko-KR" altLang="en-US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2" name="Oval 21"/>
            <p:cNvSpPr/>
            <p:nvPr/>
          </p:nvSpPr>
          <p:spPr>
            <a:xfrm>
              <a:off x="6477000" y="2832342"/>
              <a:ext cx="228600" cy="22522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736217" y="2646663"/>
              <a:ext cx="191110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solidFill>
                    <a:srgbClr val="FF0000"/>
                  </a:solidFill>
                </a:rPr>
                <a:t>Infeasible input </a:t>
              </a:r>
              <a:br>
                <a:rPr lang="en-US" altLang="ko-KR" dirty="0" smtClean="0">
                  <a:solidFill>
                    <a:srgbClr val="FF0000"/>
                  </a:solidFill>
                </a:rPr>
              </a:br>
              <a:r>
                <a:rPr lang="en-US" altLang="ko-KR" dirty="0" smtClean="0">
                  <a:solidFill>
                    <a:srgbClr val="FF0000"/>
                  </a:solidFill>
                </a:rPr>
                <a:t>of false alarm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031493" y="2329934"/>
            <a:ext cx="4349428" cy="2836722"/>
            <a:chOff x="1268590" y="2273460"/>
            <a:chExt cx="4349428" cy="2836722"/>
          </a:xfrm>
        </p:grpSpPr>
        <p:grpSp>
          <p:nvGrpSpPr>
            <p:cNvPr id="17" name="Group 16"/>
            <p:cNvGrpSpPr/>
            <p:nvPr/>
          </p:nvGrpSpPr>
          <p:grpSpPr>
            <a:xfrm>
              <a:off x="2831523" y="2971800"/>
              <a:ext cx="2786495" cy="2138382"/>
              <a:chOff x="2831523" y="2971800"/>
              <a:chExt cx="2786495" cy="2138382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2831523" y="2971800"/>
                <a:ext cx="2786495" cy="2138382"/>
              </a:xfrm>
              <a:prstGeom prst="ellipse">
                <a:avLst/>
              </a:prstGeom>
              <a:noFill/>
              <a:ln w="571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066289" y="3392269"/>
                <a:ext cx="238078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b="1" dirty="0" smtClean="0">
                    <a:solidFill>
                      <a:srgbClr val="00B050"/>
                    </a:solidFill>
                  </a:rPr>
                  <a:t>Under-approximate </a:t>
                </a:r>
              </a:p>
              <a:p>
                <a:r>
                  <a:rPr lang="en-US" altLang="ko-KR" b="1" dirty="0" smtClean="0">
                    <a:solidFill>
                      <a:srgbClr val="00B050"/>
                    </a:solidFill>
                  </a:rPr>
                  <a:t>symbolic inputs</a:t>
                </a:r>
                <a:endParaRPr lang="ko-KR" altLang="en-US" b="1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29" name="Oval 28"/>
            <p:cNvSpPr/>
            <p:nvPr/>
          </p:nvSpPr>
          <p:spPr>
            <a:xfrm>
              <a:off x="2593106" y="2991526"/>
              <a:ext cx="228600" cy="2252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68590" y="2273460"/>
              <a:ext cx="117211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solidFill>
                    <a:srgbClr val="00B050"/>
                  </a:solidFill>
                </a:rPr>
                <a:t>Possible </a:t>
              </a:r>
              <a:br>
                <a:rPr lang="en-US" altLang="ko-KR" dirty="0" smtClean="0">
                  <a:solidFill>
                    <a:srgbClr val="00B050"/>
                  </a:solidFill>
                </a:rPr>
              </a:br>
              <a:r>
                <a:rPr lang="en-US" altLang="ko-KR" dirty="0" smtClean="0">
                  <a:solidFill>
                    <a:srgbClr val="00B050"/>
                  </a:solidFill>
                </a:rPr>
                <a:t>false </a:t>
              </a:r>
            </a:p>
            <a:p>
              <a:r>
                <a:rPr lang="en-US" altLang="ko-KR" dirty="0" smtClean="0">
                  <a:solidFill>
                    <a:srgbClr val="00B050"/>
                  </a:solidFill>
                </a:rPr>
                <a:t>negative</a:t>
              </a:r>
              <a:endParaRPr lang="ko-KR" altLang="en-US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991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11/28/2017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242560"/>
          </a:xfrm>
        </p:spPr>
        <p:txBody>
          <a:bodyPr>
            <a:normAutofit/>
          </a:bodyPr>
          <a:lstStyle/>
          <a:p>
            <a:r>
              <a:rPr lang="en-US" dirty="0" smtClean="0"/>
              <a:t>We performed </a:t>
            </a:r>
            <a:r>
              <a:rPr lang="en-US" dirty="0" smtClean="0">
                <a:solidFill>
                  <a:srgbClr val="FF0000"/>
                </a:solidFill>
              </a:rPr>
              <a:t>unit-testing</a:t>
            </a:r>
            <a:r>
              <a:rPr lang="en-US" dirty="0" smtClean="0"/>
              <a:t> </a:t>
            </a:r>
            <a:r>
              <a:rPr lang="en-US" dirty="0" err="1" smtClean="0"/>
              <a:t>Busybox</a:t>
            </a:r>
            <a:r>
              <a:rPr lang="en-US" dirty="0" smtClean="0"/>
              <a:t> </a:t>
            </a:r>
            <a:r>
              <a:rPr lang="en-US" dirty="0" err="1" smtClean="0"/>
              <a:t>ls</a:t>
            </a:r>
            <a:r>
              <a:rPr lang="en-US" dirty="0" smtClean="0"/>
              <a:t> by using CREST</a:t>
            </a:r>
          </a:p>
          <a:p>
            <a:pPr lvl="1"/>
            <a:r>
              <a:rPr lang="en-US" dirty="0" smtClean="0"/>
              <a:t>We tested 14 functions of </a:t>
            </a:r>
            <a:r>
              <a:rPr lang="en-US" dirty="0" err="1" smtClean="0"/>
              <a:t>Busybox</a:t>
            </a:r>
            <a:r>
              <a:rPr lang="en-US" dirty="0" smtClean="0"/>
              <a:t> </a:t>
            </a:r>
            <a:r>
              <a:rPr lang="en-US" dirty="0" err="1" smtClean="0"/>
              <a:t>ls</a:t>
            </a:r>
            <a:r>
              <a:rPr lang="en-US" dirty="0" smtClean="0"/>
              <a:t> (1100 lines long)</a:t>
            </a:r>
          </a:p>
          <a:p>
            <a:pPr lvl="1"/>
            <a:r>
              <a:rPr lang="en-US" dirty="0" smtClean="0"/>
              <a:t>Note that this is a refined testing activity compared to the previous testing activity for 10 </a:t>
            </a:r>
            <a:r>
              <a:rPr lang="en-US" dirty="0" err="1" smtClean="0"/>
              <a:t>Busybox</a:t>
            </a:r>
            <a:r>
              <a:rPr lang="en-US" dirty="0" smtClean="0"/>
              <a:t> utilities in a system-level testing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Unit-testing</a:t>
            </a:r>
            <a:r>
              <a:rPr lang="en-US" altLang="ko-KR" dirty="0" smtClean="0"/>
              <a:t> </a:t>
            </a:r>
            <a:r>
              <a:rPr lang="en-US" altLang="ko-KR" dirty="0" err="1"/>
              <a:t>Busybox</a:t>
            </a:r>
            <a:r>
              <a:rPr lang="en-US" altLang="ko-KR" dirty="0"/>
              <a:t> </a:t>
            </a:r>
            <a:r>
              <a:rPr lang="en-US" altLang="ko-KR" dirty="0" err="1"/>
              <a:t>ls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54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Busybox</a:t>
            </a:r>
            <a:r>
              <a:rPr lang="en-US" dirty="0" smtClean="0"/>
              <a:t> “</a:t>
            </a:r>
            <a:r>
              <a:rPr lang="en-US" dirty="0" err="1" smtClean="0"/>
              <a:t>ls</a:t>
            </a:r>
            <a:r>
              <a:rPr lang="en-US" dirty="0" smtClean="0"/>
              <a:t>” Requirement Specification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11/28/2017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534400" cy="5242560"/>
          </a:xfrm>
        </p:spPr>
        <p:txBody>
          <a:bodyPr>
            <a:noAutofit/>
          </a:bodyPr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altLang="ko-KR" sz="2800" dirty="0">
                <a:solidFill>
                  <a:schemeClr val="tx1"/>
                </a:solidFill>
              </a:rPr>
              <a:t>POSIX specification (IEEE </a:t>
            </a:r>
            <a:r>
              <a:rPr lang="en-US" altLang="ko-KR" sz="2800" dirty="0" err="1">
                <a:solidFill>
                  <a:schemeClr val="tx1"/>
                </a:solidFill>
              </a:rPr>
              <a:t>Std</a:t>
            </a:r>
            <a:r>
              <a:rPr lang="en-US" altLang="ko-KR" sz="2800" dirty="0">
                <a:solidFill>
                  <a:schemeClr val="tx1"/>
                </a:solidFill>
              </a:rPr>
              <a:t> 1003.1, 2004 ed</a:t>
            </a:r>
            <a:r>
              <a:rPr lang="en-US" altLang="ko-KR" sz="2800" dirty="0" smtClean="0">
                <a:solidFill>
                  <a:schemeClr val="tx1"/>
                </a:solidFill>
              </a:rPr>
              <a:t>.) </a:t>
            </a:r>
            <a:r>
              <a:rPr lang="en-US" sz="2800" dirty="0" smtClean="0">
                <a:solidFill>
                  <a:schemeClr val="tx1"/>
                </a:solidFill>
              </a:rPr>
              <a:t>is a good requirement specification document for </a:t>
            </a:r>
            <a:r>
              <a:rPr lang="en-US" sz="2800" dirty="0" err="1" smtClean="0">
                <a:solidFill>
                  <a:schemeClr val="tx1"/>
                </a:solidFill>
              </a:rPr>
              <a:t>ls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sz="2400" dirty="0" smtClean="0"/>
              <a:t>A4 ~10 page description for all options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800" dirty="0" smtClean="0"/>
              <a:t>We defined test oracles using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assert</a:t>
            </a:r>
            <a:r>
              <a:rPr lang="en-US" sz="2800" dirty="0" smtClean="0">
                <a:solidFill>
                  <a:srgbClr val="FF0000"/>
                </a:solidFill>
              </a:rPr>
              <a:t> statements </a:t>
            </a:r>
            <a:r>
              <a:rPr lang="en-US" sz="2800" dirty="0" smtClean="0"/>
              <a:t>based on the POSIX specification</a:t>
            </a:r>
          </a:p>
          <a:p>
            <a:pPr lvl="1"/>
            <a:r>
              <a:rPr lang="en-US" sz="2500" dirty="0" smtClean="0"/>
              <a:t>Automated oracle approach</a:t>
            </a:r>
          </a:p>
          <a:p>
            <a:endParaRPr lang="en-US" sz="2800" dirty="0" smtClean="0"/>
          </a:p>
          <a:p>
            <a:r>
              <a:rPr lang="en-US" sz="2800" dirty="0" smtClean="0"/>
              <a:t>However, it still required </a:t>
            </a:r>
            <a:r>
              <a:rPr lang="en-US" sz="2800" dirty="0" smtClean="0">
                <a:solidFill>
                  <a:srgbClr val="FF0000"/>
                </a:solidFill>
              </a:rPr>
              <a:t>human expertise </a:t>
            </a:r>
            <a:r>
              <a:rPr lang="en-US" sz="2800" dirty="0" smtClean="0"/>
              <a:t>on </a:t>
            </a:r>
            <a:r>
              <a:rPr lang="en-US" sz="2800" dirty="0" err="1" smtClean="0"/>
              <a:t>Busybox</a:t>
            </a:r>
            <a:r>
              <a:rPr lang="en-US" sz="2800" dirty="0" smtClean="0"/>
              <a:t> </a:t>
            </a:r>
            <a:r>
              <a:rPr lang="en-US" sz="2800" dirty="0" err="1" smtClean="0"/>
              <a:t>ls</a:t>
            </a:r>
            <a:r>
              <a:rPr lang="en-US" sz="2800" dirty="0" smtClean="0"/>
              <a:t> code </a:t>
            </a:r>
            <a:r>
              <a:rPr lang="en-US" sz="2800" dirty="0" smtClean="0">
                <a:solidFill>
                  <a:schemeClr val="tx1"/>
                </a:solidFill>
              </a:rPr>
              <a:t>to define concrete assert statements from given high-level requirements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599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11/28/2017</a:t>
            </a:fld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1625" cy="693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377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Four Bugs Detected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11/28/2017</a:t>
            </a:fld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Missing ‘@’ symbol for a symbolic link file with –F option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Missing space between adjacent two columns with –i or –b options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The order of options is ignored</a:t>
            </a:r>
          </a:p>
          <a:p>
            <a:pPr lvl="1"/>
            <a:r>
              <a:rPr lang="en-US" altLang="ko-KR" dirty="0"/>
              <a:t>According to the </a:t>
            </a:r>
            <a:r>
              <a:rPr lang="en-US" altLang="ko-KR" dirty="0" err="1"/>
              <a:t>ls</a:t>
            </a:r>
            <a:r>
              <a:rPr lang="en-US" altLang="ko-KR" dirty="0"/>
              <a:t> specification, the last option should have a higher priority (i.e., -C -1 and -1 -C are different)  </a:t>
            </a:r>
            <a:endParaRPr lang="en-US" altLang="ko-KR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Option –n does not show files in a long format </a:t>
            </a:r>
          </a:p>
          <a:p>
            <a:pPr lvl="1"/>
            <a:r>
              <a:rPr lang="en-US" altLang="ko-KR" dirty="0" smtClean="0"/>
              <a:t>-n enforces to list files in a long format and print numeric UID and GID instead of user/group name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754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minar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质朴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质朴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 no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Seminar</Template>
  <TotalTime>51464</TotalTime>
  <Words>2300</Words>
  <Application>Microsoft Office PowerPoint</Application>
  <PresentationFormat>On-screen Show (4:3)</PresentationFormat>
  <Paragraphs>466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7" baseType="lpstr">
      <vt:lpstr>Arial Unicode MS</vt:lpstr>
      <vt:lpstr>Courier</vt:lpstr>
      <vt:lpstr>HY백송B</vt:lpstr>
      <vt:lpstr>宋体</vt:lpstr>
      <vt:lpstr>华文新魏</vt:lpstr>
      <vt:lpstr>돋움</vt:lpstr>
      <vt:lpstr>Arial</vt:lpstr>
      <vt:lpstr>Bookman Old Style</vt:lpstr>
      <vt:lpstr>Calibri</vt:lpstr>
      <vt:lpstr>Courier New</vt:lpstr>
      <vt:lpstr>Gill Sans MT</vt:lpstr>
      <vt:lpstr>Lucida Console</vt:lpstr>
      <vt:lpstr>Wingdings</vt:lpstr>
      <vt:lpstr>Wingdings 3</vt:lpstr>
      <vt:lpstr>맑은 고딕</vt:lpstr>
      <vt:lpstr>Seminar</vt:lpstr>
      <vt:lpstr>Lecture note</vt:lpstr>
      <vt:lpstr>Automated Test Generation in System-Level</vt:lpstr>
      <vt:lpstr>Automated Test Generation in Unit-Level</vt:lpstr>
      <vt:lpstr>Automated Unit Test Generation  with Realistic Unit Context</vt:lpstr>
      <vt:lpstr>Related Work on Automated Unit Testing</vt:lpstr>
      <vt:lpstr>Approximate Input Space for Symbolic Unit Testing</vt:lpstr>
      <vt:lpstr>Unit-testing Busybox ls</vt:lpstr>
      <vt:lpstr>Busybox “ls” Requirement Specification </vt:lpstr>
      <vt:lpstr>PowerPoint Presentation</vt:lpstr>
      <vt:lpstr>Four Bugs Detected</vt:lpstr>
      <vt:lpstr>Missing ‘@’ symbol for symbolic link with –F option</vt:lpstr>
      <vt:lpstr>Calls Graph of Busybox ls  </vt:lpstr>
      <vt:lpstr>ls_main</vt:lpstr>
      <vt:lpstr>my_stat</vt:lpstr>
      <vt:lpstr>my_stat</vt:lpstr>
      <vt:lpstr>Assertions in my_stat </vt:lpstr>
      <vt:lpstr>Symbolic Environment Setting</vt:lpstr>
      <vt:lpstr>Symbolic Variables</vt:lpstr>
      <vt:lpstr>Stub Function – unit-stat(), unit-lstat()</vt:lpstr>
      <vt:lpstr>Test Driver for Symbolic Command Line Options</vt:lpstr>
      <vt:lpstr>Test Driver for Symbolic File Status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moonzoo</cp:lastModifiedBy>
  <cp:revision>6329</cp:revision>
  <cp:lastPrinted>2011-11-07T11:47:21Z</cp:lastPrinted>
  <dcterms:created xsi:type="dcterms:W3CDTF">2006-08-16T00:00:00Z</dcterms:created>
  <dcterms:modified xsi:type="dcterms:W3CDTF">2017-11-27T23:51:31Z</dcterms:modified>
</cp:coreProperties>
</file>