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126" y="8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06BDF-22BC-4F15-B15C-A72BABDF4DCB}" type="datetimeFigureOut">
              <a:rPr lang="ko-KR" altLang="en-US" smtClean="0"/>
              <a:pPr/>
              <a:t>2018-12-03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A3154-A0BF-4CE3-83D0-B94B0258C3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06BDF-22BC-4F15-B15C-A72BABDF4DCB}" type="datetimeFigureOut">
              <a:rPr lang="ko-KR" altLang="en-US" smtClean="0"/>
              <a:pPr/>
              <a:t>2018-12-03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A3154-A0BF-4CE3-83D0-B94B0258C3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06BDF-22BC-4F15-B15C-A72BABDF4DCB}" type="datetimeFigureOut">
              <a:rPr lang="ko-KR" altLang="en-US" smtClean="0"/>
              <a:pPr/>
              <a:t>2018-12-03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A3154-A0BF-4CE3-83D0-B94B0258C3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06BDF-22BC-4F15-B15C-A72BABDF4DCB}" type="datetimeFigureOut">
              <a:rPr lang="ko-KR" altLang="en-US" smtClean="0"/>
              <a:pPr/>
              <a:t>2018-12-03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A3154-A0BF-4CE3-83D0-B94B0258C3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06BDF-22BC-4F15-B15C-A72BABDF4DCB}" type="datetimeFigureOut">
              <a:rPr lang="ko-KR" altLang="en-US" smtClean="0"/>
              <a:pPr/>
              <a:t>2018-12-03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A3154-A0BF-4CE3-83D0-B94B0258C3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06BDF-22BC-4F15-B15C-A72BABDF4DCB}" type="datetimeFigureOut">
              <a:rPr lang="ko-KR" altLang="en-US" smtClean="0"/>
              <a:pPr/>
              <a:t>2018-12-03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A3154-A0BF-4CE3-83D0-B94B0258C3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06BDF-22BC-4F15-B15C-A72BABDF4DCB}" type="datetimeFigureOut">
              <a:rPr lang="ko-KR" altLang="en-US" smtClean="0"/>
              <a:pPr/>
              <a:t>2018-12-03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A3154-A0BF-4CE3-83D0-B94B0258C3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06BDF-22BC-4F15-B15C-A72BABDF4DCB}" type="datetimeFigureOut">
              <a:rPr lang="ko-KR" altLang="en-US" smtClean="0"/>
              <a:pPr/>
              <a:t>2018-12-03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A3154-A0BF-4CE3-83D0-B94B0258C3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06BDF-22BC-4F15-B15C-A72BABDF4DCB}" type="datetimeFigureOut">
              <a:rPr lang="ko-KR" altLang="en-US" smtClean="0"/>
              <a:pPr/>
              <a:t>2018-12-03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A3154-A0BF-4CE3-83D0-B94B0258C3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06BDF-22BC-4F15-B15C-A72BABDF4DCB}" type="datetimeFigureOut">
              <a:rPr lang="ko-KR" altLang="en-US" smtClean="0"/>
              <a:pPr/>
              <a:t>2018-12-03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A3154-A0BF-4CE3-83D0-B94B0258C3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06BDF-22BC-4F15-B15C-A72BABDF4DCB}" type="datetimeFigureOut">
              <a:rPr lang="ko-KR" altLang="en-US" smtClean="0"/>
              <a:pPr/>
              <a:t>2018-12-03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A3154-A0BF-4CE3-83D0-B94B0258C3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06BDF-22BC-4F15-B15C-A72BABDF4DCB}" type="datetimeFigureOut">
              <a:rPr lang="ko-KR" altLang="en-US" smtClean="0"/>
              <a:pPr/>
              <a:t>2018-12-03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A3154-A0BF-4CE3-83D0-B94B0258C3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85720" y="642918"/>
            <a:ext cx="8643998" cy="5429264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altLang="ko-KR" sz="2000" dirty="0"/>
              <a:t>1</a:t>
            </a:r>
            <a:r>
              <a:rPr lang="en-US" altLang="ko-KR" sz="2000" dirty="0" smtClean="0"/>
              <a:t>. Show the correctness of the following </a:t>
            </a:r>
            <a:r>
              <a:rPr lang="en-US" altLang="ko-KR" sz="2000" dirty="0" smtClean="0">
                <a:latin typeface="Courier New" pitchFamily="49" charset="0"/>
                <a:cs typeface="Courier New" pitchFamily="49" charset="0"/>
              </a:rPr>
              <a:t>max</a:t>
            </a:r>
            <a:r>
              <a:rPr lang="en-US" altLang="ko-KR" sz="2000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altLang="ko-K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(50 pts)</a:t>
            </a:r>
            <a:endParaRPr lang="en-US" altLang="ko-KR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None/>
            </a:pPr>
            <a:r>
              <a:rPr lang="en-US" altLang="ko-KR" sz="1800" dirty="0" smtClean="0">
                <a:latin typeface="Courier New" pitchFamily="49" charset="0"/>
                <a:cs typeface="Courier New" pitchFamily="49" charset="0"/>
              </a:rPr>
              <a:t>/* max() should return a bigger value between a and b if a!=b. If a==b, max() should return the value of b*/</a:t>
            </a:r>
          </a:p>
          <a:p>
            <a:pPr marL="514350" indent="-514350">
              <a:buNone/>
            </a:pPr>
            <a:r>
              <a:rPr lang="en-US" altLang="ko-KR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800" dirty="0" smtClean="0">
                <a:latin typeface="Courier New" pitchFamily="49" charset="0"/>
                <a:cs typeface="Courier New" pitchFamily="49" charset="0"/>
              </a:rPr>
              <a:t> max(</a:t>
            </a:r>
            <a:r>
              <a:rPr lang="en-US" altLang="ko-KR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800" dirty="0" smtClean="0">
                <a:latin typeface="Courier New" pitchFamily="49" charset="0"/>
                <a:cs typeface="Courier New" pitchFamily="49" charset="0"/>
              </a:rPr>
              <a:t> a, </a:t>
            </a:r>
            <a:r>
              <a:rPr lang="en-US" altLang="ko-KR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800" dirty="0" smtClean="0">
                <a:latin typeface="Courier New" pitchFamily="49" charset="0"/>
                <a:cs typeface="Courier New" pitchFamily="49" charset="0"/>
              </a:rPr>
              <a:t> b) {</a:t>
            </a:r>
          </a:p>
          <a:p>
            <a:pPr marL="514350" indent="-514350">
              <a:buNone/>
            </a:pPr>
            <a:r>
              <a:rPr lang="en-US" altLang="ko-KR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ko-KR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800" dirty="0" smtClean="0">
                <a:latin typeface="Courier New" pitchFamily="49" charset="0"/>
                <a:cs typeface="Courier New" pitchFamily="49" charset="0"/>
              </a:rPr>
              <a:t> bigger=0;</a:t>
            </a:r>
          </a:p>
          <a:p>
            <a:pPr marL="514350" indent="-514350">
              <a:buNone/>
            </a:pPr>
            <a:r>
              <a:rPr lang="en-US" altLang="ko-KR" sz="1800" dirty="0" smtClean="0">
                <a:latin typeface="Courier New" pitchFamily="49" charset="0"/>
                <a:cs typeface="Courier New" pitchFamily="49" charset="0"/>
              </a:rPr>
              <a:t>    if( a &gt;= b +1) bigger = a;</a:t>
            </a:r>
          </a:p>
          <a:p>
            <a:pPr marL="514350" indent="-514350">
              <a:buNone/>
            </a:pPr>
            <a:r>
              <a:rPr lang="en-US" altLang="ko-KR" sz="1800" dirty="0" smtClean="0">
                <a:latin typeface="Courier New" pitchFamily="49" charset="0"/>
                <a:cs typeface="Courier New" pitchFamily="49" charset="0"/>
              </a:rPr>
              <a:t>        else bigger= b; </a:t>
            </a:r>
          </a:p>
          <a:p>
            <a:pPr marL="514350" indent="-514350">
              <a:buNone/>
            </a:pPr>
            <a:r>
              <a:rPr lang="en-US" altLang="ko-KR" sz="1800" dirty="0" smtClean="0">
                <a:latin typeface="Courier New" pitchFamily="49" charset="0"/>
                <a:cs typeface="Courier New" pitchFamily="49" charset="0"/>
              </a:rPr>
              <a:t>    return bigger;</a:t>
            </a:r>
          </a:p>
          <a:p>
            <a:pPr marL="514350" indent="-514350">
              <a:buNone/>
            </a:pPr>
            <a:r>
              <a:rPr lang="en-US" altLang="ko-KR" sz="18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514350" indent="-514350">
              <a:buNone/>
            </a:pPr>
            <a:r>
              <a:rPr lang="en-US" altLang="ko-KR" sz="1800" dirty="0" smtClean="0"/>
              <a:t>2.1 Write down a proper </a:t>
            </a:r>
            <a:r>
              <a:rPr lang="en-US" altLang="ko-KR" sz="1800" dirty="0" smtClean="0">
                <a:latin typeface="Courier New" pitchFamily="49" charset="0"/>
                <a:cs typeface="Courier New" pitchFamily="49" charset="0"/>
              </a:rPr>
              <a:t>assert</a:t>
            </a:r>
            <a:r>
              <a:rPr lang="en-US" altLang="ko-KR" sz="1800" dirty="0" smtClean="0"/>
              <a:t> statement to check the correctness of </a:t>
            </a:r>
            <a:r>
              <a:rPr lang="en-US" altLang="ko-KR" sz="1800" dirty="0" smtClean="0">
                <a:latin typeface="Courier New" pitchFamily="49" charset="0"/>
                <a:cs typeface="Courier New" pitchFamily="49" charset="0"/>
              </a:rPr>
              <a:t>max()</a:t>
            </a:r>
          </a:p>
          <a:p>
            <a:pPr marL="514350" indent="-514350">
              <a:buNone/>
            </a:pPr>
            <a:r>
              <a:rPr lang="en-US" altLang="ko-KR" sz="1800" dirty="0" smtClean="0"/>
              <a:t>2.2 Transform </a:t>
            </a:r>
            <a:r>
              <a:rPr lang="en-US" altLang="ko-KR" sz="1800" dirty="0" smtClean="0">
                <a:latin typeface="Courier New" pitchFamily="49" charset="0"/>
                <a:cs typeface="Courier New" pitchFamily="49" charset="0"/>
              </a:rPr>
              <a:t>max()</a:t>
            </a:r>
            <a:r>
              <a:rPr lang="en-US" altLang="ko-KR" sz="1800" dirty="0" smtClean="0">
                <a:cs typeface="Courier New" pitchFamily="49" charset="0"/>
              </a:rPr>
              <a:t>into a SSA form.</a:t>
            </a:r>
          </a:p>
          <a:p>
            <a:pPr marL="514350" indent="-514350">
              <a:buNone/>
            </a:pPr>
            <a:r>
              <a:rPr lang="en-US" altLang="ko-KR" sz="1800" dirty="0" smtClean="0">
                <a:cs typeface="Courier New" pitchFamily="49" charset="0"/>
              </a:rPr>
              <a:t>2.3 Write down a corresponding QF_LIA specification and check the correctness by using a SMT solver </a:t>
            </a:r>
          </a:p>
          <a:p>
            <a:pPr marL="514350" indent="-514350">
              <a:buNone/>
            </a:pPr>
            <a:r>
              <a:rPr lang="en-US" altLang="ko-KR" sz="1800" dirty="0" smtClean="0">
                <a:cs typeface="Courier New" pitchFamily="49" charset="0"/>
              </a:rPr>
              <a:t>	(note. you should show </a:t>
            </a:r>
            <a:r>
              <a:rPr lang="en-US" altLang="ko-KR" sz="1800" dirty="0" smtClean="0">
                <a:solidFill>
                  <a:srgbClr val="FF0000"/>
                </a:solidFill>
                <a:cs typeface="Courier New" pitchFamily="49" charset="0"/>
              </a:rPr>
              <a:t>validity</a:t>
            </a:r>
            <a:r>
              <a:rPr lang="en-US" altLang="ko-KR" sz="1800" dirty="0" smtClean="0">
                <a:cs typeface="Courier New" pitchFamily="49" charset="0"/>
              </a:rPr>
              <a:t>, not </a:t>
            </a:r>
            <a:r>
              <a:rPr lang="en-US" altLang="ko-KR" sz="1800" dirty="0" err="1" smtClean="0">
                <a:cs typeface="Courier New" pitchFamily="49" charset="0"/>
              </a:rPr>
              <a:t>satisfiability</a:t>
            </a:r>
            <a:r>
              <a:rPr lang="en-US" altLang="ko-KR" sz="1800" dirty="0" smtClean="0">
                <a:cs typeface="Courier New" pitchFamily="49" charset="0"/>
              </a:rPr>
              <a:t> for software verification)</a:t>
            </a:r>
          </a:p>
          <a:p>
            <a:pPr marL="514350" indent="-514350">
              <a:buNone/>
            </a:pPr>
            <a:r>
              <a:rPr lang="en-US" altLang="ko-KR" sz="1800" dirty="0" smtClean="0">
                <a:cs typeface="Courier New" pitchFamily="49" charset="0"/>
              </a:rPr>
              <a:t>2.4 Write down a corresponding QF_BV and check the correctness by using a SMT solver</a:t>
            </a:r>
          </a:p>
          <a:p>
            <a:pPr marL="514350" indent="-514350">
              <a:buNone/>
            </a:pPr>
            <a:r>
              <a:rPr lang="en-US" altLang="ko-KR" sz="1800" dirty="0" smtClean="0">
                <a:cs typeface="Courier New" pitchFamily="49" charset="0"/>
              </a:rPr>
              <a:t>2.5 Compare the result of 2.3 and 2.4.  Why are the results different?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903301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800" dirty="0"/>
              <a:t>2</a:t>
            </a:r>
            <a:r>
              <a:rPr lang="en-US" sz="1800" dirty="0" smtClean="0"/>
              <a:t>. Transform the following sort program into QF_AUFLIA specification and check the correctness by using a SMT </a:t>
            </a:r>
            <a:r>
              <a:rPr lang="en-US" sz="1800" dirty="0" smtClean="0"/>
              <a:t>solver (50 </a:t>
            </a:r>
            <a:r>
              <a:rPr lang="en-US" sz="1800" dirty="0" smtClean="0"/>
              <a:t>pts)</a:t>
            </a:r>
            <a:r>
              <a:rPr lang="en-US" sz="1800" dirty="0" smtClean="0"/>
              <a:t>.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#define N 3</a:t>
            </a:r>
          </a:p>
          <a:p>
            <a:pPr>
              <a:buNone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main(){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// local variables are initialized with random values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data[N],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, j,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for 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&lt;N-1;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for (j=i+1; j&lt;N; j++)            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     if (data[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] &gt; data[j]){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= data[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         data[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] = data[j];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         data[j] =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     }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assert(data[0] &lt;= data[1] &amp;&amp; data[1] &lt;= data[2]);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227</Words>
  <Application>Microsoft Office PowerPoint</Application>
  <PresentationFormat>화면 슬라이드 쇼(4:3)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맑은 고딕</vt:lpstr>
      <vt:lpstr>Arial</vt:lpstr>
      <vt:lpstr>Calibri</vt:lpstr>
      <vt:lpstr>Courier New</vt:lpstr>
      <vt:lpstr>Office 테마</vt:lpstr>
      <vt:lpstr>PowerPoint 프레젠테이션</vt:lpstr>
      <vt:lpstr>PowerPoint 프레젠테이션</vt:lpstr>
    </vt:vector>
  </TitlesOfParts>
  <Company>CS Dept KAIST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Moonzoo Kim</dc:creator>
  <cp:lastModifiedBy>Windows 사용자</cp:lastModifiedBy>
  <cp:revision>80</cp:revision>
  <dcterms:created xsi:type="dcterms:W3CDTF">2009-09-12T07:09:18Z</dcterms:created>
  <dcterms:modified xsi:type="dcterms:W3CDTF">2018-12-02T23:17:33Z</dcterms:modified>
</cp:coreProperties>
</file>