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embedTrueTypeFonts="1" saveSubsetFonts="1">
  <p:sldMasterIdLst>
    <p:sldMasterId id="2147484246" r:id="rId1"/>
  </p:sldMasterIdLst>
  <p:notesMasterIdLst>
    <p:notesMasterId r:id="rId8"/>
  </p:notesMasterIdLst>
  <p:sldIdLst>
    <p:sldId id="479" r:id="rId2"/>
    <p:sldId id="480" r:id="rId3"/>
    <p:sldId id="473" r:id="rId4"/>
    <p:sldId id="458" r:id="rId5"/>
    <p:sldId id="461" r:id="rId6"/>
    <p:sldId id="460" r:id="rId7"/>
  </p:sldIdLst>
  <p:sldSz cx="9144000" cy="6858000" type="screen4x3"/>
  <p:notesSz cx="7099300" cy="10234613"/>
  <p:embeddedFontLst>
    <p:embeddedFont>
      <p:font typeface="맑은 고딕" panose="020B0503020000020004" pitchFamily="50" charset="-127"/>
      <p:regular r:id="rId9"/>
      <p:bold r:id="rId10"/>
    </p:embeddedFont>
  </p:embeddedFontLst>
  <p:custDataLst>
    <p:tags r:id="rId11"/>
  </p:custDataLst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3">
          <p15:clr>
            <a:srgbClr val="A4A3A4"/>
          </p15:clr>
        </p15:guide>
        <p15:guide id="2" pos="223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695" autoAdjust="0"/>
  </p:normalViewPr>
  <p:slideViewPr>
    <p:cSldViewPr>
      <p:cViewPr varScale="1">
        <p:scale>
          <a:sx n="104" d="100"/>
          <a:sy n="104" d="100"/>
        </p:scale>
        <p:origin x="126" y="134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102" d="100"/>
          <a:sy n="102" d="100"/>
        </p:scale>
        <p:origin x="-2568" y="-108"/>
      </p:cViewPr>
      <p:guideLst>
        <p:guide orient="horz" pos="3223"/>
        <p:guide pos="22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font" Target="fonts/font2.fntdata"/><Relationship Id="rId4" Type="http://schemas.openxmlformats.org/officeDocument/2006/relationships/slide" Target="slides/slide3.xml"/><Relationship Id="rId9" Type="http://schemas.openxmlformats.org/officeDocument/2006/relationships/font" Target="fonts/font1.fntdata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76254" cy="510989"/>
          </a:xfrm>
          <a:prstGeom prst="rect">
            <a:avLst/>
          </a:prstGeom>
        </p:spPr>
        <p:txBody>
          <a:bodyPr vert="horz" lIns="95228" tIns="47613" rIns="95228" bIns="47613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4021387" y="1"/>
            <a:ext cx="3076254" cy="510989"/>
          </a:xfrm>
          <a:prstGeom prst="rect">
            <a:avLst/>
          </a:prstGeom>
        </p:spPr>
        <p:txBody>
          <a:bodyPr vert="horz" lIns="95228" tIns="47613" rIns="95228" bIns="47613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9ACE837C-9CA1-44E7-B147-FD1AEBAAA2FC}" type="datetimeFigureOut">
              <a:rPr lang="ko-KR" altLang="en-US"/>
              <a:pPr>
                <a:defRPr/>
              </a:pPr>
              <a:t>2018-11-12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228" tIns="47613" rIns="95228" bIns="47613" rtlCol="0" anchor="ctr"/>
          <a:lstStyle/>
          <a:p>
            <a:pPr lvl="0"/>
            <a:endParaRPr lang="ko-KR" altLang="en-US" noProof="0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709267" y="4860990"/>
            <a:ext cx="5680769" cy="4605493"/>
          </a:xfrm>
          <a:prstGeom prst="rect">
            <a:avLst/>
          </a:prstGeom>
        </p:spPr>
        <p:txBody>
          <a:bodyPr vert="horz" lIns="95228" tIns="47613" rIns="95228" bIns="47613" rtlCol="0">
            <a:normAutofit/>
          </a:bodyPr>
          <a:lstStyle/>
          <a:p>
            <a:pPr lvl="0"/>
            <a:r>
              <a:rPr lang="ko-KR" altLang="en-US" noProof="0" dirty="0" smtClean="0"/>
              <a:t>마스터 텍스트 스타일을 편집합니다</a:t>
            </a:r>
          </a:p>
          <a:p>
            <a:pPr lvl="1"/>
            <a:r>
              <a:rPr lang="ko-KR" altLang="en-US" noProof="0" dirty="0" smtClean="0"/>
              <a:t>둘째 수준</a:t>
            </a:r>
          </a:p>
          <a:p>
            <a:pPr lvl="2"/>
            <a:r>
              <a:rPr lang="ko-KR" altLang="en-US" noProof="0" dirty="0" smtClean="0"/>
              <a:t>셋째 수준</a:t>
            </a:r>
          </a:p>
          <a:p>
            <a:pPr lvl="3"/>
            <a:r>
              <a:rPr lang="ko-KR" altLang="en-US" noProof="0" dirty="0" smtClean="0"/>
              <a:t>넷째 수준</a:t>
            </a:r>
          </a:p>
          <a:p>
            <a:pPr lvl="4"/>
            <a:r>
              <a:rPr lang="ko-KR" altLang="en-US" noProof="0" dirty="0" smtClean="0"/>
              <a:t>다섯째 수준</a:t>
            </a:r>
            <a:endParaRPr lang="ko-KR" altLang="en-US" noProof="0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720328"/>
            <a:ext cx="3076254" cy="512637"/>
          </a:xfrm>
          <a:prstGeom prst="rect">
            <a:avLst/>
          </a:prstGeom>
        </p:spPr>
        <p:txBody>
          <a:bodyPr vert="horz" lIns="95228" tIns="47613" rIns="95228" bIns="47613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4021387" y="9720328"/>
            <a:ext cx="3076254" cy="512637"/>
          </a:xfrm>
          <a:prstGeom prst="rect">
            <a:avLst/>
          </a:prstGeom>
        </p:spPr>
        <p:txBody>
          <a:bodyPr vert="horz" lIns="95228" tIns="47613" rIns="95228" bIns="47613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CEFA12A2-87E7-4ADB-A2E5-992EBBB2D3B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8708019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5618" name="슬라이드 이미지 개체 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5619" name="슬라이드 노트 개체 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ko-KR" altLang="en-US" smtClean="0"/>
          </a:p>
        </p:txBody>
      </p:sp>
      <p:sp>
        <p:nvSpPr>
          <p:cNvPr id="71684" name="슬라이드 번호 개체 틀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/>
          <a:p>
            <a:fld id="{192EE86B-2F8A-4A2F-A142-1B67AAE3D182}" type="slidenum">
              <a:rPr lang="ko-KR" altLang="en-US"/>
              <a:pPr/>
              <a:t>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755677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061021-A8E3-4532-835D-F7E0AD9DE048}" type="datetime11">
              <a:rPr lang="ko-KR" altLang="en-US"/>
              <a:pPr>
                <a:defRPr/>
              </a:pPr>
              <a:t>08:27:54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610295-E99B-4D15-A71C-9BBA76FC6FA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8143875" y="0"/>
            <a:ext cx="10001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29311D-9467-4398-91DB-50612610C700}" type="datetime11">
              <a:rPr lang="ko-KR" altLang="en-US"/>
              <a:pPr>
                <a:defRPr/>
              </a:pPr>
              <a:t>08:27:54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500063" y="6356350"/>
            <a:ext cx="7072312" cy="365125"/>
          </a:xfrm>
        </p:spPr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643813" y="6356350"/>
            <a:ext cx="1042987" cy="36512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920BE2F-FA44-4621-8119-6288B2A0B73C}" type="slidenum">
              <a:rPr lang="ko-KR" altLang="en-US" smtClean="0"/>
              <a:pPr>
                <a:defRPr/>
              </a:pPr>
              <a:t>‹#›</a:t>
            </a:fld>
            <a:r>
              <a:rPr lang="en-US" altLang="ko-KR" dirty="0" smtClean="0"/>
              <a:t>/11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28596" y="28572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dirty="0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dirty="0" smtClean="0"/>
              <a:t>마스터 텍스트 스타일을 편집합니다</a:t>
            </a:r>
          </a:p>
          <a:p>
            <a:pPr lvl="1"/>
            <a:r>
              <a:rPr lang="ko-KR" altLang="en-US" dirty="0" smtClean="0"/>
              <a:t>둘째 수준</a:t>
            </a:r>
          </a:p>
          <a:p>
            <a:pPr lvl="2"/>
            <a:r>
              <a:rPr lang="ko-KR" altLang="en-US" dirty="0" smtClean="0"/>
              <a:t>셋째 수준</a:t>
            </a:r>
          </a:p>
          <a:p>
            <a:pPr lvl="3"/>
            <a:r>
              <a:rPr lang="ko-KR" altLang="en-US" dirty="0" smtClean="0"/>
              <a:t>넷째 수준</a:t>
            </a:r>
          </a:p>
          <a:p>
            <a:pPr lvl="4"/>
            <a:r>
              <a:rPr lang="ko-KR" altLang="en-US" dirty="0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101013" y="0"/>
            <a:ext cx="10429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487A348E-5493-4A46-AF6D-D5F4BFC18D42}" type="datetime11">
              <a:rPr lang="ko-KR" altLang="en-US"/>
              <a:pPr>
                <a:defRPr/>
              </a:pPr>
              <a:t>08:27:54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28625" y="6356350"/>
            <a:ext cx="735806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kumimoji="0" sz="1200" dirty="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7929563" y="6356350"/>
            <a:ext cx="75723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A1B16B91-A237-4096-9C0F-094A39C9987C}" type="slidenum">
              <a:rPr lang="ko-KR" altLang="en-US" smtClean="0"/>
              <a:pPr>
                <a:defRPr/>
              </a:pPr>
              <a:t>‹#›</a:t>
            </a:fld>
            <a:r>
              <a:rPr lang="en-US" altLang="ko-KR" dirty="0" smtClean="0"/>
              <a:t>/11</a:t>
            </a:r>
            <a:endParaRPr lang="ko-KR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47" r:id="rId1"/>
    <p:sldLayoutId id="2147484248" r:id="rId2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 cap="none" spc="0" baseline="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257800"/>
          </a:xfrm>
        </p:spPr>
        <p:txBody>
          <a:bodyPr/>
          <a:lstStyle/>
          <a:p>
            <a:r>
              <a:rPr lang="en-US" altLang="ko-KR" sz="2000" dirty="0" smtClean="0"/>
              <a:t>Given C program of the sort function,  write down  asserts and environment model for </a:t>
            </a:r>
            <a:r>
              <a:rPr lang="en-US" altLang="ko-KR" sz="2000" dirty="0" err="1" smtClean="0"/>
              <a:t>concolic</a:t>
            </a:r>
            <a:r>
              <a:rPr lang="en-US" altLang="ko-KR" sz="2000" dirty="0" smtClean="0"/>
              <a:t> testing </a:t>
            </a:r>
          </a:p>
          <a:p>
            <a:pPr lvl="1"/>
            <a:r>
              <a:rPr lang="en-US" altLang="ko-KR" sz="1800" dirty="0"/>
              <a:t>You have to use </a:t>
            </a:r>
            <a:r>
              <a:rPr lang="en-US" altLang="ko-KR" sz="1800" b="1" dirty="0"/>
              <a:t>depth-first search (DFS)</a:t>
            </a:r>
            <a:r>
              <a:rPr lang="en-US" altLang="ko-KR" sz="1800" dirty="0"/>
              <a:t> to generate test inputs to cover all possible execution </a:t>
            </a:r>
            <a:r>
              <a:rPr lang="en-US" altLang="ko-KR" sz="1800" dirty="0" smtClean="0"/>
              <a:t>paths </a:t>
            </a:r>
          </a:p>
          <a:p>
            <a:r>
              <a:rPr lang="en-US" altLang="ko-KR" sz="2000" dirty="0" smtClean="0"/>
              <a:t>To do list:</a:t>
            </a:r>
          </a:p>
          <a:p>
            <a:pPr lvl="1"/>
            <a:r>
              <a:rPr lang="en-US" altLang="ko-KR" sz="1800" smtClean="0"/>
              <a:t>Describe </a:t>
            </a:r>
            <a:r>
              <a:rPr lang="en-US" altLang="ko-KR" sz="1800" dirty="0"/>
              <a:t>your environment model in </a:t>
            </a:r>
            <a:r>
              <a:rPr lang="en-US" altLang="ko-KR" sz="1800" dirty="0" smtClean="0"/>
              <a:t>detail</a:t>
            </a:r>
          </a:p>
          <a:p>
            <a:pPr lvl="1"/>
            <a:r>
              <a:rPr lang="en-US" altLang="ko-KR" sz="1800" dirty="0"/>
              <a:t>Describe run-time parameters of </a:t>
            </a:r>
            <a:r>
              <a:rPr lang="en-US" altLang="ko-KR" sz="1800" dirty="0" smtClean="0"/>
              <a:t>CROWN</a:t>
            </a:r>
          </a:p>
          <a:p>
            <a:pPr lvl="1"/>
            <a:r>
              <a:rPr lang="en-US" altLang="ko-KR" sz="1800" dirty="0" smtClean="0"/>
              <a:t>Report </a:t>
            </a:r>
            <a:r>
              <a:rPr lang="en-US" altLang="ko-KR" sz="1800" dirty="0" err="1" smtClean="0"/>
              <a:t>concolic</a:t>
            </a:r>
            <a:r>
              <a:rPr lang="en-US" altLang="ko-KR" sz="1800" dirty="0" smtClean="0"/>
              <a:t> testing results </a:t>
            </a:r>
          </a:p>
          <a:p>
            <a:pPr lvl="2"/>
            <a:r>
              <a:rPr lang="en-US" altLang="ko-KR" sz="1600" dirty="0" smtClean="0"/>
              <a:t>Assert violation with a violation test input if any </a:t>
            </a:r>
          </a:p>
          <a:p>
            <a:pPr lvl="2"/>
            <a:r>
              <a:rPr lang="en-US" altLang="ko-KR" sz="1600" dirty="0" smtClean="0"/>
              <a:t>Fix the bug and explain how you fixed it</a:t>
            </a:r>
          </a:p>
          <a:p>
            <a:pPr lvl="1"/>
            <a:r>
              <a:rPr lang="en-US" altLang="ko-KR" sz="2000" dirty="0" smtClean="0"/>
              <a:t>Report </a:t>
            </a:r>
            <a:r>
              <a:rPr lang="en-US" altLang="ko-KR" sz="2000" dirty="0" err="1" smtClean="0"/>
              <a:t>concolic</a:t>
            </a:r>
            <a:r>
              <a:rPr lang="en-US" altLang="ko-KR" sz="2000" dirty="0" smtClean="0"/>
              <a:t> testing results on the </a:t>
            </a:r>
            <a:r>
              <a:rPr lang="en-US" altLang="ko-KR" sz="2000" b="1" dirty="0" smtClean="0"/>
              <a:t>fixed</a:t>
            </a:r>
            <a:r>
              <a:rPr lang="en-US" altLang="ko-KR" sz="2000" dirty="0" smtClean="0"/>
              <a:t> sort function</a:t>
            </a:r>
          </a:p>
          <a:p>
            <a:pPr lvl="2"/>
            <a:r>
              <a:rPr lang="en-US" altLang="ko-KR" sz="1600" dirty="0" smtClean="0"/>
              <a:t># of test inputs </a:t>
            </a:r>
            <a:r>
              <a:rPr lang="en-US" altLang="ko-KR" sz="1600" dirty="0" smtClean="0"/>
              <a:t>generated and explain why CROWN generates that number of test inputs</a:t>
            </a:r>
            <a:endParaRPr lang="en-US" altLang="ko-KR" sz="1600" dirty="0" smtClean="0"/>
          </a:p>
          <a:p>
            <a:pPr lvl="2"/>
            <a:r>
              <a:rPr lang="en-US" altLang="ko-KR" sz="1600" dirty="0" smtClean="0"/>
              <a:t>Time spent</a:t>
            </a:r>
          </a:p>
          <a:p>
            <a:pPr lvl="2"/>
            <a:r>
              <a:rPr lang="en-US" altLang="ko-KR" sz="1600" dirty="0" smtClean="0"/>
              <a:t># of</a:t>
            </a:r>
            <a:r>
              <a:rPr lang="ko-KR" altLang="en-US" sz="1600" dirty="0" smtClean="0"/>
              <a:t> </a:t>
            </a:r>
            <a:r>
              <a:rPr lang="en-US" altLang="ko-KR" sz="1600" dirty="0" smtClean="0"/>
              <a:t>branches and branch coverage measured by </a:t>
            </a:r>
            <a:r>
              <a:rPr lang="en-US" altLang="ko-KR" sz="1600" dirty="0" err="1" smtClean="0"/>
              <a:t>gcov</a:t>
            </a:r>
            <a:endParaRPr lang="en-US" altLang="ko-KR" sz="1600" dirty="0" smtClean="0"/>
          </a:p>
          <a:p>
            <a:pPr marL="914400" lvl="2" indent="0">
              <a:buNone/>
            </a:pPr>
            <a:r>
              <a:rPr lang="en-US" altLang="ko-KR" sz="1600" dirty="0" smtClean="0"/>
              <a:t> </a:t>
            </a:r>
          </a:p>
          <a:p>
            <a:pPr lvl="1"/>
            <a:endParaRPr lang="en-US" altLang="ko-KR" sz="1800" dirty="0" smtClean="0"/>
          </a:p>
          <a:p>
            <a:endParaRPr lang="en-US" altLang="ko-KR" sz="2000" dirty="0" smtClean="0"/>
          </a:p>
          <a:p>
            <a:endParaRPr lang="ko-KR" altLang="en-US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ko-KR" alt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920BE2F-FA44-4621-8119-6288B2A0B73C}" type="slidenum">
              <a:rPr lang="ko-KR" altLang="en-US" smtClean="0"/>
              <a:pPr>
                <a:defRPr/>
              </a:pPr>
              <a:t>1</a:t>
            </a:fld>
            <a:r>
              <a:rPr lang="en-US" altLang="ko-KR" smtClean="0"/>
              <a:t>/11</a:t>
            </a:r>
            <a:endParaRPr lang="ko-KR" altLang="en-US" dirty="0"/>
          </a:p>
        </p:txBody>
      </p:sp>
      <p:sp>
        <p:nvSpPr>
          <p:cNvPr id="6" name="제목 1"/>
          <p:cNvSpPr>
            <a:spLocks noGrp="1"/>
          </p:cNvSpPr>
          <p:nvPr>
            <p:ph type="title"/>
          </p:nvPr>
        </p:nvSpPr>
        <p:spPr>
          <a:xfrm>
            <a:off x="35496" y="188640"/>
            <a:ext cx="9145016" cy="1143000"/>
          </a:xfrm>
        </p:spPr>
        <p:txBody>
          <a:bodyPr/>
          <a:lstStyle/>
          <a:p>
            <a:r>
              <a:rPr lang="en-US" altLang="ko-KR" sz="4000" dirty="0" smtClean="0"/>
              <a:t>1. (50 pts) </a:t>
            </a:r>
            <a:r>
              <a:rPr lang="en-US" altLang="ko-KR" sz="4000" dirty="0" err="1" smtClean="0"/>
              <a:t>Concolic</a:t>
            </a:r>
            <a:r>
              <a:rPr lang="en-US" altLang="ko-KR" sz="4000" dirty="0" smtClean="0"/>
              <a:t> testing the sort function</a:t>
            </a:r>
            <a:endParaRPr lang="ko-KR" altLang="en-US" sz="4000" dirty="0"/>
          </a:p>
        </p:txBody>
      </p:sp>
    </p:spTree>
    <p:extLst>
      <p:ext uri="{BB962C8B-B14F-4D97-AF65-F5344CB8AC3E}">
        <p14:creationId xmlns:p14="http://schemas.microsoft.com/office/powerpoint/2010/main" val="32323521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3635" name="내용 개체 틀 2"/>
          <p:cNvSpPr>
            <a:spLocks noGrp="1"/>
          </p:cNvSpPr>
          <p:nvPr>
            <p:ph idx="1"/>
          </p:nvPr>
        </p:nvSpPr>
        <p:spPr>
          <a:xfrm>
            <a:off x="428625" y="1428750"/>
            <a:ext cx="8229600" cy="4525963"/>
          </a:xfrm>
        </p:spPr>
        <p:txBody>
          <a:bodyPr/>
          <a:lstStyle/>
          <a:p>
            <a:endParaRPr lang="en-US" altLang="ko-KR" sz="2800" dirty="0" smtClean="0"/>
          </a:p>
          <a:p>
            <a:endParaRPr lang="en-US" altLang="ko-KR" sz="2800" dirty="0" smtClean="0"/>
          </a:p>
          <a:p>
            <a:endParaRPr lang="en-US" altLang="ko-KR" sz="2800" dirty="0" smtClean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F29C5-B418-41EF-A994-7400D21B9083}" type="slidenum">
              <a:rPr lang="ko-KR" altLang="en-US" smtClean="0"/>
              <a:pPr/>
              <a:t>2</a:t>
            </a:fld>
            <a:r>
              <a:rPr lang="en-US" altLang="ko-KR" dirty="0" smtClean="0"/>
              <a:t>/24</a:t>
            </a:r>
            <a:endParaRPr lang="ko-KR" alt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63529" y="620688"/>
            <a:ext cx="3877624" cy="504753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ko-K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#include&lt;</a:t>
            </a:r>
            <a:r>
              <a:rPr lang="en-US" altLang="ko-KR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stdio.h</a:t>
            </a:r>
            <a:r>
              <a:rPr lang="en-US" altLang="ko-K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>
              <a:defRPr/>
            </a:pPr>
            <a:r>
              <a:rPr lang="en-US" altLang="ko-K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#include&lt;</a:t>
            </a:r>
            <a:r>
              <a:rPr lang="en-US" altLang="ko-KR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assert.h</a:t>
            </a:r>
            <a:r>
              <a:rPr lang="en-US" altLang="ko-K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>
              <a:defRPr/>
            </a:pPr>
            <a:r>
              <a:rPr lang="en-US" altLang="ko-K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#define N </a:t>
            </a:r>
            <a:r>
              <a:rPr lang="en-US" altLang="ko-KR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5</a:t>
            </a:r>
            <a:endParaRPr lang="en-US" altLang="ko-KR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defRPr/>
            </a:pPr>
            <a:endParaRPr lang="en-US" altLang="ko-KR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defRPr/>
            </a:pPr>
            <a:r>
              <a:rPr lang="en-US" altLang="ko-K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void sort(</a:t>
            </a:r>
            <a:r>
              <a:rPr lang="en-US" altLang="ko-KR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altLang="ko-K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*a, </a:t>
            </a:r>
            <a:r>
              <a:rPr lang="en-US" altLang="ko-KR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altLang="ko-K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ko-KR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a_size</a:t>
            </a:r>
            <a:r>
              <a:rPr lang="en-US" altLang="ko-K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) {</a:t>
            </a:r>
          </a:p>
          <a:p>
            <a:pPr>
              <a:defRPr/>
            </a:pPr>
            <a:r>
              <a:rPr lang="en-US" altLang="ko-K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altLang="ko-KR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altLang="ko-K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ko-KR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i,j</a:t>
            </a:r>
            <a:r>
              <a:rPr lang="en-US" altLang="ko-K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altLang="ko-KR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tmp</a:t>
            </a:r>
            <a:r>
              <a:rPr lang="en-US" altLang="ko-K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>
              <a:defRPr/>
            </a:pPr>
            <a:r>
              <a:rPr lang="en-US" altLang="ko-K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for(</a:t>
            </a:r>
            <a:r>
              <a:rPr lang="en-US" altLang="ko-KR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altLang="ko-K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=0; </a:t>
            </a:r>
            <a:r>
              <a:rPr lang="en-US" altLang="ko-KR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altLang="ko-K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&lt;a_size-1; </a:t>
            </a:r>
            <a:r>
              <a:rPr lang="en-US" altLang="ko-KR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altLang="ko-K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++)</a:t>
            </a:r>
          </a:p>
          <a:p>
            <a:pPr>
              <a:defRPr/>
            </a:pPr>
            <a:r>
              <a:rPr lang="en-US" altLang="ko-K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for (j=i+1; j&lt;a_size-1; </a:t>
            </a:r>
            <a:r>
              <a:rPr lang="en-US" altLang="ko-KR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j++</a:t>
            </a:r>
            <a:r>
              <a:rPr lang="en-US" altLang="ko-K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pPr>
              <a:defRPr/>
            </a:pPr>
            <a:r>
              <a:rPr lang="en-US" altLang="ko-K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if (a[</a:t>
            </a:r>
            <a:r>
              <a:rPr lang="en-US" altLang="ko-KR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altLang="ko-K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] &gt; a[j]){</a:t>
            </a:r>
          </a:p>
          <a:p>
            <a:pPr>
              <a:defRPr/>
            </a:pPr>
            <a:r>
              <a:rPr lang="en-US" altLang="ko-K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</a:t>
            </a:r>
            <a:r>
              <a:rPr lang="en-US" altLang="ko-KR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tmp</a:t>
            </a:r>
            <a:r>
              <a:rPr lang="en-US" altLang="ko-K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= a[</a:t>
            </a:r>
            <a:r>
              <a:rPr lang="en-US" altLang="ko-KR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altLang="ko-K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];</a:t>
            </a:r>
          </a:p>
          <a:p>
            <a:pPr>
              <a:defRPr/>
            </a:pPr>
            <a:r>
              <a:rPr lang="en-US" altLang="ko-K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a[</a:t>
            </a:r>
            <a:r>
              <a:rPr lang="en-US" altLang="ko-KR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altLang="ko-K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] = a[j];</a:t>
            </a:r>
          </a:p>
          <a:p>
            <a:pPr>
              <a:defRPr/>
            </a:pPr>
            <a:r>
              <a:rPr lang="en-US" altLang="ko-K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a[j] = </a:t>
            </a:r>
            <a:r>
              <a:rPr lang="en-US" altLang="ko-KR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tmp</a:t>
            </a:r>
            <a:r>
              <a:rPr lang="en-US" altLang="ko-K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>
              <a:defRPr/>
            </a:pPr>
            <a:r>
              <a:rPr lang="en-US" altLang="ko-K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}</a:t>
            </a:r>
          </a:p>
          <a:p>
            <a:pPr>
              <a:defRPr/>
            </a:pPr>
            <a:r>
              <a:rPr lang="en-US" altLang="ko-K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</a:p>
          <a:p>
            <a:pPr>
              <a:defRPr/>
            </a:pPr>
            <a:r>
              <a:rPr lang="en-US" altLang="ko-K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>
              <a:defRPr/>
            </a:pPr>
            <a:endParaRPr lang="en-US" altLang="ko-KR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defRPr/>
            </a:pPr>
            <a:r>
              <a:rPr lang="en-US" altLang="ko-K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altLang="ko-KR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environment_setup</a:t>
            </a:r>
            <a:r>
              <a:rPr lang="en-US" altLang="ko-K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altLang="ko-KR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altLang="ko-K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*a, </a:t>
            </a:r>
            <a:r>
              <a:rPr lang="en-US" altLang="ko-KR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altLang="ko-K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ko-KR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a_size</a:t>
            </a:r>
            <a:r>
              <a:rPr lang="en-US" altLang="ko-K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pPr>
              <a:defRPr/>
            </a:pPr>
            <a:r>
              <a:rPr lang="en-US" altLang="ko-KR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altLang="ko-K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/* To fill out: </a:t>
            </a:r>
            <a:r>
              <a:rPr lang="en-US" altLang="ko-KR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Assign random</a:t>
            </a:r>
            <a:br>
              <a:rPr lang="en-US" altLang="ko-KR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altLang="ko-KR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altLang="ko-K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*unique values* to a[], </a:t>
            </a:r>
            <a:r>
              <a:rPr lang="en-US" altLang="ko-KR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each of</a:t>
            </a:r>
            <a:br>
              <a:rPr lang="en-US" altLang="ko-KR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altLang="ko-KR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* </a:t>
            </a:r>
            <a:r>
              <a:rPr lang="en-US" altLang="ko-K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which </a:t>
            </a:r>
            <a:r>
              <a:rPr lang="en-US" altLang="ko-KR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ranges </a:t>
            </a:r>
            <a:r>
              <a:rPr lang="en-US" altLang="ko-K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from 1 to 99 */  </a:t>
            </a:r>
          </a:p>
          <a:p>
            <a:pPr>
              <a:defRPr/>
            </a:pPr>
            <a:r>
              <a:rPr lang="en-US" altLang="ko-K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>
              <a:defRPr/>
            </a:pPr>
            <a:endParaRPr lang="en-US" altLang="ko-KR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941153" y="640781"/>
            <a:ext cx="5220072" cy="483209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>
              <a:defRPr/>
            </a:pPr>
            <a:endParaRPr lang="en-US" altLang="ko-KR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defRPr/>
            </a:pPr>
            <a:r>
              <a:rPr lang="en-US" altLang="ko-KR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altLang="ko-K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main(){  </a:t>
            </a:r>
          </a:p>
          <a:p>
            <a:pPr>
              <a:defRPr/>
            </a:pPr>
            <a:r>
              <a:rPr lang="en-US" altLang="ko-K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altLang="ko-KR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altLang="ko-K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data[N], </a:t>
            </a:r>
            <a:r>
              <a:rPr lang="en-US" altLang="ko-KR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altLang="ko-K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>
              <a:defRPr/>
            </a:pPr>
            <a:endParaRPr lang="en-US" altLang="ko-KR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defRPr/>
            </a:pPr>
            <a:r>
              <a:rPr lang="en-US" altLang="ko-K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altLang="ko-KR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environment_setup</a:t>
            </a:r>
            <a:r>
              <a:rPr lang="en-US" altLang="ko-K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(data, N);</a:t>
            </a:r>
          </a:p>
          <a:p>
            <a:pPr>
              <a:defRPr/>
            </a:pPr>
            <a:endParaRPr lang="en-US" altLang="ko-KR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defRPr/>
            </a:pPr>
            <a:r>
              <a:rPr lang="en-US" altLang="ko-K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altLang="ko-KR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altLang="ko-K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("Input: ");</a:t>
            </a:r>
          </a:p>
          <a:p>
            <a:pPr>
              <a:defRPr/>
            </a:pPr>
            <a:r>
              <a:rPr lang="en-US" altLang="ko-K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for(</a:t>
            </a:r>
            <a:r>
              <a:rPr lang="en-US" altLang="ko-KR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altLang="ko-K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=0; </a:t>
            </a:r>
            <a:r>
              <a:rPr lang="en-US" altLang="ko-KR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altLang="ko-K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&lt; N; </a:t>
            </a:r>
            <a:r>
              <a:rPr lang="en-US" altLang="ko-KR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altLang="ko-K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++) </a:t>
            </a:r>
            <a:r>
              <a:rPr lang="en-US" altLang="ko-KR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altLang="ko-K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("%d,", data[</a:t>
            </a:r>
            <a:r>
              <a:rPr lang="en-US" altLang="ko-KR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altLang="ko-K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]);</a:t>
            </a:r>
          </a:p>
          <a:p>
            <a:pPr>
              <a:defRPr/>
            </a:pPr>
            <a:r>
              <a:rPr lang="en-US" altLang="ko-K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altLang="ko-KR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altLang="ko-K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("\n");</a:t>
            </a:r>
          </a:p>
          <a:p>
            <a:pPr>
              <a:defRPr/>
            </a:pPr>
            <a:endParaRPr lang="en-US" altLang="ko-KR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defRPr/>
            </a:pPr>
            <a:r>
              <a:rPr lang="en-US" altLang="ko-K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sort(data, N);</a:t>
            </a:r>
          </a:p>
          <a:p>
            <a:pPr>
              <a:defRPr/>
            </a:pPr>
            <a:endParaRPr lang="en-US" altLang="ko-KR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defRPr/>
            </a:pPr>
            <a:r>
              <a:rPr lang="en-US" altLang="ko-K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altLang="ko-KR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altLang="ko-K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("Output: ");</a:t>
            </a:r>
          </a:p>
          <a:p>
            <a:pPr>
              <a:defRPr/>
            </a:pPr>
            <a:r>
              <a:rPr lang="en-US" altLang="ko-K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for(</a:t>
            </a:r>
            <a:r>
              <a:rPr lang="en-US" altLang="ko-KR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altLang="ko-K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=0; </a:t>
            </a:r>
            <a:r>
              <a:rPr lang="en-US" altLang="ko-KR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altLang="ko-K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&lt; N; </a:t>
            </a:r>
            <a:r>
              <a:rPr lang="en-US" altLang="ko-KR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altLang="ko-K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++) </a:t>
            </a:r>
            <a:r>
              <a:rPr lang="en-US" altLang="ko-KR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altLang="ko-K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("%d,", data[</a:t>
            </a:r>
            <a:r>
              <a:rPr lang="en-US" altLang="ko-KR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altLang="ko-K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]);</a:t>
            </a:r>
          </a:p>
          <a:p>
            <a:pPr>
              <a:defRPr/>
            </a:pPr>
            <a:r>
              <a:rPr lang="en-US" altLang="ko-K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altLang="ko-KR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altLang="ko-K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("\n");</a:t>
            </a:r>
          </a:p>
          <a:p>
            <a:pPr>
              <a:defRPr/>
            </a:pPr>
            <a:endParaRPr lang="en-US" altLang="ko-KR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defRPr/>
            </a:pPr>
            <a:r>
              <a:rPr lang="en-US" altLang="ko-K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// Checking the sorted result</a:t>
            </a:r>
          </a:p>
          <a:p>
            <a:pPr>
              <a:defRPr/>
            </a:pPr>
            <a:r>
              <a:rPr lang="en-US" altLang="ko-K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for(</a:t>
            </a:r>
            <a:r>
              <a:rPr lang="en-US" altLang="ko-KR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altLang="ko-K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=0; </a:t>
            </a:r>
            <a:r>
              <a:rPr lang="en-US" altLang="ko-KR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altLang="ko-K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&lt; N-1; </a:t>
            </a:r>
            <a:r>
              <a:rPr lang="en-US" altLang="ko-KR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altLang="ko-K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++) </a:t>
            </a:r>
          </a:p>
          <a:p>
            <a:pPr>
              <a:defRPr/>
            </a:pPr>
            <a:r>
              <a:rPr lang="en-US" altLang="ko-K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assert(data[</a:t>
            </a:r>
            <a:r>
              <a:rPr lang="en-US" altLang="ko-KR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altLang="ko-K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]&lt;=data[i+1]);</a:t>
            </a:r>
          </a:p>
          <a:p>
            <a:pPr>
              <a:defRPr/>
            </a:pPr>
            <a:r>
              <a:rPr lang="en-US" altLang="ko-K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>
              <a:defRPr/>
            </a:pPr>
            <a:endParaRPr lang="en-US" altLang="ko-KR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defRPr/>
            </a:pPr>
            <a:endParaRPr lang="en-US" altLang="ko-KR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4672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/>
          <a:lstStyle/>
          <a:p>
            <a:r>
              <a:rPr lang="en-US" altLang="ko-KR" sz="2400" dirty="0" smtClean="0"/>
              <a:t>Given C program of the circular queue, convert asserts and environment model for </a:t>
            </a:r>
            <a:r>
              <a:rPr lang="en-US" altLang="ko-KR" sz="2400" dirty="0" err="1" smtClean="0"/>
              <a:t>concolic</a:t>
            </a:r>
            <a:r>
              <a:rPr lang="en-US" altLang="ko-KR" sz="2400" dirty="0" smtClean="0"/>
              <a:t> testing </a:t>
            </a:r>
          </a:p>
          <a:p>
            <a:pPr lvl="1"/>
            <a:r>
              <a:rPr lang="en-US" altLang="ko-KR" sz="2000" dirty="0"/>
              <a:t>You have to use </a:t>
            </a:r>
            <a:r>
              <a:rPr lang="en-US" altLang="ko-KR" sz="2000" b="1" dirty="0"/>
              <a:t>depth-first search (DFS)</a:t>
            </a:r>
            <a:r>
              <a:rPr lang="en-US" altLang="ko-KR" sz="2000" dirty="0"/>
              <a:t> to generate test inputs to cover all possible execution </a:t>
            </a:r>
            <a:r>
              <a:rPr lang="en-US" altLang="ko-KR" sz="2000" dirty="0" smtClean="0"/>
              <a:t>paths </a:t>
            </a:r>
          </a:p>
          <a:p>
            <a:r>
              <a:rPr lang="en-US" altLang="ko-KR" sz="2400" dirty="0" smtClean="0"/>
              <a:t>To do list:</a:t>
            </a:r>
          </a:p>
          <a:p>
            <a:pPr lvl="1"/>
            <a:r>
              <a:rPr lang="en-US" altLang="ko-KR" sz="2000" dirty="0"/>
              <a:t>Describe your assertion check routine in </a:t>
            </a:r>
            <a:r>
              <a:rPr lang="en-US" altLang="ko-KR" sz="2000" dirty="0" smtClean="0"/>
              <a:t>detail</a:t>
            </a:r>
          </a:p>
          <a:p>
            <a:pPr lvl="1"/>
            <a:r>
              <a:rPr lang="en-US" altLang="ko-KR" sz="2000" dirty="0"/>
              <a:t>Describe your environment model in </a:t>
            </a:r>
            <a:r>
              <a:rPr lang="en-US" altLang="ko-KR" sz="2000" dirty="0" smtClean="0"/>
              <a:t>detail</a:t>
            </a:r>
          </a:p>
          <a:p>
            <a:pPr lvl="1"/>
            <a:r>
              <a:rPr lang="en-US" altLang="ko-KR" sz="2000" dirty="0"/>
              <a:t>Describe run-time parameters of </a:t>
            </a:r>
            <a:r>
              <a:rPr lang="en-US" altLang="ko-KR" sz="2000" dirty="0" smtClean="0"/>
              <a:t>CROWN</a:t>
            </a:r>
          </a:p>
          <a:p>
            <a:pPr lvl="1"/>
            <a:r>
              <a:rPr lang="en-US" altLang="ko-KR" sz="2000" dirty="0" smtClean="0"/>
              <a:t>Report </a:t>
            </a:r>
            <a:r>
              <a:rPr lang="en-US" altLang="ko-KR" sz="2000" dirty="0" err="1" smtClean="0"/>
              <a:t>concolic</a:t>
            </a:r>
            <a:r>
              <a:rPr lang="en-US" altLang="ko-KR" sz="2000" dirty="0" smtClean="0"/>
              <a:t> testing results </a:t>
            </a:r>
          </a:p>
          <a:p>
            <a:pPr lvl="2"/>
            <a:r>
              <a:rPr lang="en-US" altLang="ko-KR" sz="1800" dirty="0"/>
              <a:t>Assert violation with a violation test input if any </a:t>
            </a:r>
          </a:p>
          <a:p>
            <a:pPr lvl="2"/>
            <a:r>
              <a:rPr lang="en-US" altLang="ko-KR" sz="1800" dirty="0" smtClean="0"/>
              <a:t># of test inputs generated</a:t>
            </a:r>
          </a:p>
          <a:p>
            <a:pPr lvl="2"/>
            <a:r>
              <a:rPr lang="en-US" altLang="ko-KR" sz="1800" dirty="0" smtClean="0"/>
              <a:t>Time spent</a:t>
            </a:r>
          </a:p>
          <a:p>
            <a:pPr lvl="2"/>
            <a:r>
              <a:rPr lang="en-US" altLang="ko-KR" sz="1800" dirty="0" smtClean="0"/>
              <a:t># of</a:t>
            </a:r>
            <a:r>
              <a:rPr lang="ko-KR" altLang="en-US" sz="1800" dirty="0" smtClean="0"/>
              <a:t> </a:t>
            </a:r>
            <a:r>
              <a:rPr lang="en-US" altLang="ko-KR" sz="1800" dirty="0" smtClean="0"/>
              <a:t>branches and branch coverage measured by </a:t>
            </a:r>
            <a:r>
              <a:rPr lang="en-US" altLang="ko-KR" sz="1800" dirty="0" err="1" smtClean="0"/>
              <a:t>gcov</a:t>
            </a:r>
            <a:endParaRPr lang="en-US" altLang="ko-KR" sz="1800" dirty="0" smtClean="0"/>
          </a:p>
          <a:p>
            <a:pPr marL="914400" lvl="2" indent="0">
              <a:buNone/>
            </a:pPr>
            <a:r>
              <a:rPr lang="en-US" altLang="ko-KR" sz="1800" dirty="0" smtClean="0"/>
              <a:t> </a:t>
            </a:r>
          </a:p>
          <a:p>
            <a:pPr lvl="1"/>
            <a:endParaRPr lang="en-US" altLang="ko-KR" sz="2000" dirty="0" smtClean="0"/>
          </a:p>
          <a:p>
            <a:endParaRPr lang="en-US" altLang="ko-KR" sz="2400" dirty="0" smtClean="0"/>
          </a:p>
          <a:p>
            <a:endParaRPr lang="ko-KR" altLang="en-US" sz="24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ko-KR" alt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920BE2F-FA44-4621-8119-6288B2A0B73C}" type="slidenum">
              <a:rPr lang="ko-KR" altLang="en-US" smtClean="0"/>
              <a:pPr>
                <a:defRPr/>
              </a:pPr>
              <a:t>3</a:t>
            </a:fld>
            <a:r>
              <a:rPr lang="en-US" altLang="ko-KR" smtClean="0"/>
              <a:t>/11</a:t>
            </a:r>
            <a:endParaRPr lang="ko-KR" altLang="en-US" dirty="0"/>
          </a:p>
        </p:txBody>
      </p:sp>
      <p:sp>
        <p:nvSpPr>
          <p:cNvPr id="6" name="제목 1"/>
          <p:cNvSpPr>
            <a:spLocks noGrp="1"/>
          </p:cNvSpPr>
          <p:nvPr>
            <p:ph type="title"/>
          </p:nvPr>
        </p:nvSpPr>
        <p:spPr>
          <a:xfrm>
            <a:off x="35496" y="285728"/>
            <a:ext cx="9145016" cy="1143000"/>
          </a:xfrm>
        </p:spPr>
        <p:txBody>
          <a:bodyPr/>
          <a:lstStyle/>
          <a:p>
            <a:r>
              <a:rPr lang="en-US" altLang="ko-KR" sz="4000" dirty="0"/>
              <a:t>2</a:t>
            </a:r>
            <a:r>
              <a:rPr lang="en-US" altLang="ko-KR" sz="4000" dirty="0" smtClean="0"/>
              <a:t>. (50 pts) </a:t>
            </a:r>
            <a:r>
              <a:rPr lang="en-US" altLang="ko-KR" sz="4000" dirty="0" err="1" smtClean="0"/>
              <a:t>Concolic</a:t>
            </a:r>
            <a:r>
              <a:rPr lang="en-US" altLang="ko-KR" sz="4000" dirty="0" smtClean="0"/>
              <a:t> testing the circular queue of positive integers </a:t>
            </a:r>
            <a:endParaRPr lang="ko-KR" altLang="en-US" sz="4000" dirty="0"/>
          </a:p>
        </p:txBody>
      </p:sp>
    </p:spTree>
    <p:extLst>
      <p:ext uri="{BB962C8B-B14F-4D97-AF65-F5344CB8AC3E}">
        <p14:creationId xmlns:p14="http://schemas.microsoft.com/office/powerpoint/2010/main" val="1046221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-180528" y="44624"/>
            <a:ext cx="9505056" cy="1143000"/>
          </a:xfrm>
        </p:spPr>
        <p:txBody>
          <a:bodyPr/>
          <a:lstStyle/>
          <a:p>
            <a:r>
              <a:rPr lang="en-US" altLang="ko-KR" sz="4000" dirty="0" smtClean="0"/>
              <a:t>Circular Queue of Positive Integers </a:t>
            </a:r>
            <a:endParaRPr lang="ko-KR" altLang="en-US" sz="4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ko-KR" alt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920BE2F-FA44-4621-8119-6288B2A0B73C}" type="slidenum">
              <a:rPr lang="ko-KR" altLang="en-US" smtClean="0"/>
              <a:pPr>
                <a:defRPr/>
              </a:pPr>
              <a:t>4</a:t>
            </a:fld>
            <a:r>
              <a:rPr lang="en-US" altLang="ko-KR" dirty="0" smtClean="0"/>
              <a:t>/11</a:t>
            </a:r>
            <a:endParaRPr lang="ko-KR" altLang="en-US" dirty="0"/>
          </a:p>
        </p:txBody>
      </p:sp>
      <p:graphicFrame>
        <p:nvGraphicFramePr>
          <p:cNvPr id="6" name="표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7087944"/>
              </p:ext>
            </p:extLst>
          </p:nvPr>
        </p:nvGraphicFramePr>
        <p:xfrm>
          <a:off x="3570873" y="2055872"/>
          <a:ext cx="5568288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40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40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640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6402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6402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6402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6402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6402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6402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64024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64024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464024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ko-KR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ko-KR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ko-KR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ko-KR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ko-KR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ko-KR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>
                          <a:solidFill>
                            <a:schemeClr val="tx1"/>
                          </a:solidFill>
                        </a:rPr>
                        <a:t>15</a:t>
                      </a:r>
                      <a:endParaRPr lang="ko-KR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ko-KR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ko-KR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ko-KR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ko-KR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ko-KR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7" name="표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0362764"/>
              </p:ext>
            </p:extLst>
          </p:nvPr>
        </p:nvGraphicFramePr>
        <p:xfrm>
          <a:off x="3594537" y="3448978"/>
          <a:ext cx="5568288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40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40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640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6402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6402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6402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6402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6402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6402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64024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64024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464024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ko-KR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ko-KR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ko-KR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ko-KR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ko-KR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ko-KR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>
                          <a:solidFill>
                            <a:schemeClr val="tx1"/>
                          </a:solidFill>
                        </a:rPr>
                        <a:t>15</a:t>
                      </a:r>
                      <a:endParaRPr lang="ko-KR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ko-KR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ko-KR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ko-KR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ko-KR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>
                          <a:solidFill>
                            <a:schemeClr val="tx1"/>
                          </a:solidFill>
                        </a:rPr>
                        <a:t>17</a:t>
                      </a:r>
                      <a:endParaRPr lang="ko-KR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8" name="표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6346840"/>
              </p:ext>
            </p:extLst>
          </p:nvPr>
        </p:nvGraphicFramePr>
        <p:xfrm>
          <a:off x="3594537" y="4961146"/>
          <a:ext cx="5568288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40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40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640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6402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6402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6402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6402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6402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6402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64024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64024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464024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ko-KR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ko-KR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ko-KR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ko-KR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ko-KR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ko-KR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ko-KR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ko-KR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ko-KR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ko-KR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ko-KR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>
                          <a:solidFill>
                            <a:schemeClr val="tx1"/>
                          </a:solidFill>
                        </a:rPr>
                        <a:t>17</a:t>
                      </a:r>
                      <a:endParaRPr lang="ko-KR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9" name="표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8255607"/>
              </p:ext>
            </p:extLst>
          </p:nvPr>
        </p:nvGraphicFramePr>
        <p:xfrm>
          <a:off x="3594541" y="1772816"/>
          <a:ext cx="5590836" cy="304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590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59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6590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6590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6590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6590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6590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6590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6590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65903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65903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465903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288032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ko-KR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ko-KR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ko-KR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ko-KR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ko-KR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ko-KR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ko-KR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ko-KR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ko-KR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ko-KR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ko-KR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6147199" y="2708920"/>
            <a:ext cx="90372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dirty="0" smtClean="0"/>
              <a:t>head=6</a:t>
            </a:r>
            <a:endParaRPr lang="ko-KR" altLang="en-US" sz="1600" dirty="0"/>
          </a:p>
        </p:txBody>
      </p:sp>
      <p:cxnSp>
        <p:nvCxnSpPr>
          <p:cNvPr id="14" name="직선 화살표 연결선 13"/>
          <p:cNvCxnSpPr>
            <a:stCxn id="13" idx="0"/>
          </p:cNvCxnSpPr>
          <p:nvPr/>
        </p:nvCxnSpPr>
        <p:spPr>
          <a:xfrm flipV="1">
            <a:off x="6599062" y="2420888"/>
            <a:ext cx="0" cy="28803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8491085" y="2708920"/>
            <a:ext cx="83344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dirty="0" smtClean="0"/>
              <a:t>tail=11</a:t>
            </a:r>
            <a:endParaRPr lang="ko-KR" altLang="en-US" sz="1600" dirty="0"/>
          </a:p>
        </p:txBody>
      </p:sp>
      <p:cxnSp>
        <p:nvCxnSpPr>
          <p:cNvPr id="16" name="직선 화살표 연결선 15"/>
          <p:cNvCxnSpPr/>
          <p:nvPr/>
        </p:nvCxnSpPr>
        <p:spPr>
          <a:xfrm flipH="1" flipV="1">
            <a:off x="8907806" y="2440980"/>
            <a:ext cx="1" cy="310564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4386629" y="4191704"/>
            <a:ext cx="71776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dirty="0" smtClean="0"/>
              <a:t>tail=2</a:t>
            </a:r>
            <a:endParaRPr lang="ko-KR" altLang="en-US" sz="1600" dirty="0"/>
          </a:p>
        </p:txBody>
      </p:sp>
      <p:cxnSp>
        <p:nvCxnSpPr>
          <p:cNvPr id="18" name="직선 화살표 연결선 17"/>
          <p:cNvCxnSpPr>
            <a:stCxn id="17" idx="0"/>
          </p:cNvCxnSpPr>
          <p:nvPr/>
        </p:nvCxnSpPr>
        <p:spPr>
          <a:xfrm flipV="1">
            <a:off x="4745514" y="3861048"/>
            <a:ext cx="0" cy="33065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6186829" y="4171612"/>
            <a:ext cx="90372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dirty="0" smtClean="0"/>
              <a:t>head=6</a:t>
            </a:r>
            <a:endParaRPr lang="ko-KR" altLang="en-US" sz="1600" dirty="0"/>
          </a:p>
        </p:txBody>
      </p:sp>
      <p:cxnSp>
        <p:nvCxnSpPr>
          <p:cNvPr id="20" name="직선 화살표 연결선 19"/>
          <p:cNvCxnSpPr>
            <a:stCxn id="19" idx="0"/>
          </p:cNvCxnSpPr>
          <p:nvPr/>
        </p:nvCxnSpPr>
        <p:spPr>
          <a:xfrm flipV="1">
            <a:off x="6638692" y="3861048"/>
            <a:ext cx="0" cy="310564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4458637" y="5682734"/>
            <a:ext cx="71776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dirty="0" smtClean="0"/>
              <a:t>tail=2</a:t>
            </a:r>
            <a:endParaRPr lang="ko-KR" altLang="en-US" sz="1600" dirty="0"/>
          </a:p>
        </p:txBody>
      </p:sp>
      <p:cxnSp>
        <p:nvCxnSpPr>
          <p:cNvPr id="22" name="직선 화살표 연결선 21"/>
          <p:cNvCxnSpPr>
            <a:stCxn id="21" idx="0"/>
          </p:cNvCxnSpPr>
          <p:nvPr/>
        </p:nvCxnSpPr>
        <p:spPr>
          <a:xfrm flipH="1" flipV="1">
            <a:off x="4817521" y="5331986"/>
            <a:ext cx="1" cy="3507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6618877" y="5642550"/>
            <a:ext cx="90372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dirty="0" smtClean="0"/>
              <a:t>head=7</a:t>
            </a:r>
            <a:endParaRPr lang="ko-KR" altLang="en-US" sz="1600" dirty="0"/>
          </a:p>
        </p:txBody>
      </p:sp>
      <p:cxnSp>
        <p:nvCxnSpPr>
          <p:cNvPr id="24" name="직선 화살표 연결선 23"/>
          <p:cNvCxnSpPr>
            <a:stCxn id="23" idx="0"/>
          </p:cNvCxnSpPr>
          <p:nvPr/>
        </p:nvCxnSpPr>
        <p:spPr>
          <a:xfrm flipV="1">
            <a:off x="7070740" y="5331986"/>
            <a:ext cx="0" cy="310564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3491880" y="1412776"/>
            <a:ext cx="9701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Step 1)</a:t>
            </a:r>
            <a:endParaRPr lang="ko-KR" altLang="en-US" dirty="0"/>
          </a:p>
        </p:txBody>
      </p:sp>
      <p:sp>
        <p:nvSpPr>
          <p:cNvPr id="28" name="직사각형 27"/>
          <p:cNvSpPr/>
          <p:nvPr/>
        </p:nvSpPr>
        <p:spPr>
          <a:xfrm>
            <a:off x="35496" y="1196752"/>
            <a:ext cx="3456384" cy="5632311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altLang="ko-KR" dirty="0"/>
              <a:t>#include&lt;</a:t>
            </a:r>
            <a:r>
              <a:rPr lang="en-US" altLang="ko-KR" dirty="0" err="1"/>
              <a:t>stdio.h</a:t>
            </a:r>
            <a:r>
              <a:rPr lang="en-US" altLang="ko-KR" dirty="0"/>
              <a:t>&gt;</a:t>
            </a:r>
          </a:p>
          <a:p>
            <a:r>
              <a:rPr lang="en-US" altLang="ko-KR" dirty="0"/>
              <a:t>#define SIZE 12</a:t>
            </a:r>
          </a:p>
          <a:p>
            <a:r>
              <a:rPr lang="en-US" altLang="ko-KR" dirty="0"/>
              <a:t>#define EMPTY 0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// </a:t>
            </a:r>
            <a:r>
              <a:rPr lang="en-US" altLang="ko-KR" dirty="0"/>
              <a:t>We assume that q[] is </a:t>
            </a:r>
            <a:br>
              <a:rPr lang="en-US" altLang="ko-KR" dirty="0"/>
            </a:br>
            <a:r>
              <a:rPr lang="en-US" altLang="ko-KR" dirty="0"/>
              <a:t>// empty if head==tail</a:t>
            </a:r>
          </a:p>
          <a:p>
            <a:r>
              <a:rPr lang="en-US" altLang="ko-KR" dirty="0" smtClean="0"/>
              <a:t>unsigned </a:t>
            </a:r>
            <a:r>
              <a:rPr lang="en-US" altLang="ko-KR" dirty="0" err="1"/>
              <a:t>int</a:t>
            </a:r>
            <a:r>
              <a:rPr lang="en-US" altLang="ko-KR" dirty="0"/>
              <a:t> q[SIZE],</a:t>
            </a:r>
            <a:r>
              <a:rPr lang="en-US" altLang="ko-KR" dirty="0" err="1"/>
              <a:t>head,tail</a:t>
            </a:r>
            <a:r>
              <a:rPr lang="en-US" altLang="ko-KR" dirty="0"/>
              <a:t>;</a:t>
            </a:r>
          </a:p>
          <a:p>
            <a:endParaRPr lang="en-US" altLang="ko-KR" dirty="0"/>
          </a:p>
          <a:p>
            <a:r>
              <a:rPr lang="en-US" altLang="ko-KR" dirty="0"/>
              <a:t>void </a:t>
            </a:r>
            <a:r>
              <a:rPr lang="en-US" altLang="ko-KR" dirty="0" err="1"/>
              <a:t>enqueue</a:t>
            </a:r>
            <a:r>
              <a:rPr lang="en-US" altLang="ko-KR" dirty="0"/>
              <a:t>(unsigned </a:t>
            </a:r>
            <a:r>
              <a:rPr lang="en-US" altLang="ko-KR" dirty="0" err="1"/>
              <a:t>int</a:t>
            </a:r>
            <a:r>
              <a:rPr lang="en-US" altLang="ko-KR" dirty="0"/>
              <a:t> x) {</a:t>
            </a:r>
          </a:p>
          <a:p>
            <a:r>
              <a:rPr lang="en-US" altLang="ko-KR" dirty="0"/>
              <a:t>    q[tail]=x;</a:t>
            </a:r>
          </a:p>
          <a:p>
            <a:r>
              <a:rPr lang="en-US" altLang="ko-KR" dirty="0"/>
              <a:t>    tail=(++tail)%SIZE;</a:t>
            </a:r>
          </a:p>
          <a:p>
            <a:r>
              <a:rPr lang="en-US" altLang="ko-KR" dirty="0"/>
              <a:t>}</a:t>
            </a:r>
          </a:p>
          <a:p>
            <a:endParaRPr lang="en-US" altLang="ko-KR" dirty="0"/>
          </a:p>
          <a:p>
            <a:r>
              <a:rPr lang="en-US" altLang="ko-KR" dirty="0"/>
              <a:t>unsigned </a:t>
            </a:r>
            <a:r>
              <a:rPr lang="en-US" altLang="ko-KR" dirty="0" err="1"/>
              <a:t>int</a:t>
            </a:r>
            <a:r>
              <a:rPr lang="en-US" altLang="ko-KR" dirty="0"/>
              <a:t> </a:t>
            </a:r>
            <a:r>
              <a:rPr lang="en-US" altLang="ko-KR" dirty="0" err="1"/>
              <a:t>dequeue</a:t>
            </a:r>
            <a:r>
              <a:rPr lang="en-US" altLang="ko-KR" dirty="0"/>
              <a:t>() {</a:t>
            </a:r>
          </a:p>
          <a:p>
            <a:r>
              <a:rPr lang="en-US" altLang="ko-KR" dirty="0"/>
              <a:t>    unsigned </a:t>
            </a:r>
            <a:r>
              <a:rPr lang="en-US" altLang="ko-KR" dirty="0" err="1"/>
              <a:t>int</a:t>
            </a:r>
            <a:r>
              <a:rPr lang="en-US" altLang="ko-KR" dirty="0"/>
              <a:t> ret;</a:t>
            </a:r>
          </a:p>
          <a:p>
            <a:r>
              <a:rPr lang="en-US" altLang="ko-KR" dirty="0"/>
              <a:t>    ret = q[head];</a:t>
            </a:r>
          </a:p>
          <a:p>
            <a:r>
              <a:rPr lang="en-US" altLang="ko-KR" dirty="0"/>
              <a:t>    q[head]=0;</a:t>
            </a:r>
          </a:p>
          <a:p>
            <a:r>
              <a:rPr lang="en-US" altLang="ko-KR" dirty="0"/>
              <a:t>    head= (++head)%SIZE;</a:t>
            </a:r>
          </a:p>
          <a:p>
            <a:r>
              <a:rPr lang="en-US" altLang="ko-KR" dirty="0"/>
              <a:t>    return ret</a:t>
            </a:r>
            <a:r>
              <a:rPr lang="en-US" altLang="ko-KR" dirty="0" smtClean="0"/>
              <a:t>;}</a:t>
            </a:r>
            <a:endParaRPr lang="en-US" altLang="ko-KR" dirty="0"/>
          </a:p>
        </p:txBody>
      </p:sp>
      <p:sp>
        <p:nvSpPr>
          <p:cNvPr id="29" name="TextBox 28"/>
          <p:cNvSpPr txBox="1"/>
          <p:nvPr/>
        </p:nvSpPr>
        <p:spPr>
          <a:xfrm>
            <a:off x="3529855" y="3131676"/>
            <a:ext cx="9701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Step 2)</a:t>
            </a:r>
            <a:endParaRPr lang="ko-KR" alt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3544409" y="4643844"/>
            <a:ext cx="9701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Step 3)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762199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251520" y="116632"/>
            <a:ext cx="4320480" cy="535531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altLang="ko-KR" dirty="0"/>
              <a:t>void </a:t>
            </a:r>
            <a:r>
              <a:rPr lang="en-US" altLang="ko-KR" dirty="0" err="1"/>
              <a:t>enqueue_verify</a:t>
            </a:r>
            <a:r>
              <a:rPr lang="en-US" altLang="ko-KR" dirty="0"/>
              <a:t>() {</a:t>
            </a:r>
          </a:p>
          <a:p>
            <a:r>
              <a:rPr lang="en-US" altLang="ko-KR" dirty="0"/>
              <a:t>    unsigned </a:t>
            </a:r>
            <a:r>
              <a:rPr lang="en-US" altLang="ko-KR" dirty="0" err="1"/>
              <a:t>int</a:t>
            </a:r>
            <a:r>
              <a:rPr lang="en-US" altLang="ko-KR" dirty="0"/>
              <a:t> x, </a:t>
            </a:r>
            <a:r>
              <a:rPr lang="en-US" altLang="ko-KR" dirty="0" err="1"/>
              <a:t>old_head</a:t>
            </a:r>
            <a:r>
              <a:rPr lang="en-US" altLang="ko-KR" dirty="0"/>
              <a:t>, </a:t>
            </a:r>
            <a:r>
              <a:rPr lang="en-US" altLang="ko-KR" dirty="0" err="1" smtClean="0"/>
              <a:t>old_tail</a:t>
            </a:r>
            <a:r>
              <a:rPr lang="en-US" altLang="ko-KR" dirty="0" smtClean="0"/>
              <a:t>;</a:t>
            </a:r>
          </a:p>
          <a:p>
            <a:r>
              <a:rPr lang="en-US" altLang="ko-KR" dirty="0"/>
              <a:t> </a:t>
            </a:r>
            <a:r>
              <a:rPr lang="en-US" altLang="ko-KR" dirty="0" smtClean="0"/>
              <a:t>   unsigned </a:t>
            </a:r>
            <a:r>
              <a:rPr lang="en-US" altLang="ko-KR" dirty="0" err="1" smtClean="0"/>
              <a:t>int</a:t>
            </a:r>
            <a:r>
              <a:rPr lang="en-US" altLang="ko-KR" dirty="0" smtClean="0"/>
              <a:t> </a:t>
            </a:r>
            <a:r>
              <a:rPr lang="en-US" altLang="ko-KR" dirty="0" err="1"/>
              <a:t>old_q</a:t>
            </a:r>
            <a:r>
              <a:rPr lang="en-US" altLang="ko-KR" dirty="0"/>
              <a:t>[SIZE], i;</a:t>
            </a:r>
          </a:p>
          <a:p>
            <a:r>
              <a:rPr lang="en-US" altLang="ko-KR" dirty="0"/>
              <a:t>    </a:t>
            </a:r>
            <a:r>
              <a:rPr lang="en-US" altLang="ko-KR" dirty="0">
                <a:solidFill>
                  <a:srgbClr val="FF0000"/>
                </a:solidFill>
              </a:rPr>
              <a:t>__</a:t>
            </a:r>
            <a:r>
              <a:rPr lang="en-US" altLang="ko-KR" dirty="0" err="1">
                <a:solidFill>
                  <a:srgbClr val="FF0000"/>
                </a:solidFill>
              </a:rPr>
              <a:t>CPROVER_assume</a:t>
            </a:r>
            <a:r>
              <a:rPr lang="en-US" altLang="ko-KR" dirty="0"/>
              <a:t>(x&gt;0);</a:t>
            </a:r>
          </a:p>
          <a:p>
            <a:endParaRPr lang="en-US" altLang="ko-KR" dirty="0"/>
          </a:p>
          <a:p>
            <a:r>
              <a:rPr lang="en-US" altLang="ko-KR" dirty="0"/>
              <a:t>    for(i=0; i &lt; SIZE; i++) </a:t>
            </a:r>
            <a:r>
              <a:rPr lang="en-US" altLang="ko-KR" dirty="0" err="1"/>
              <a:t>old_q</a:t>
            </a:r>
            <a:r>
              <a:rPr lang="en-US" altLang="ko-KR" dirty="0"/>
              <a:t>[i]=q[i];</a:t>
            </a:r>
          </a:p>
          <a:p>
            <a:r>
              <a:rPr lang="en-US" altLang="ko-KR" dirty="0"/>
              <a:t>    </a:t>
            </a:r>
            <a:r>
              <a:rPr lang="en-US" altLang="ko-KR" dirty="0" err="1"/>
              <a:t>old_head</a:t>
            </a:r>
            <a:r>
              <a:rPr lang="en-US" altLang="ko-KR" dirty="0"/>
              <a:t>=head;</a:t>
            </a:r>
          </a:p>
          <a:p>
            <a:r>
              <a:rPr lang="en-US" altLang="ko-KR" dirty="0"/>
              <a:t>    </a:t>
            </a:r>
            <a:r>
              <a:rPr lang="en-US" altLang="ko-KR" dirty="0" err="1"/>
              <a:t>old_tail</a:t>
            </a:r>
            <a:r>
              <a:rPr lang="en-US" altLang="ko-KR" dirty="0"/>
              <a:t>=tail;</a:t>
            </a:r>
          </a:p>
          <a:p>
            <a:endParaRPr lang="en-US" altLang="ko-KR" dirty="0"/>
          </a:p>
          <a:p>
            <a:r>
              <a:rPr lang="en-US" altLang="ko-KR" dirty="0"/>
              <a:t>    </a:t>
            </a:r>
            <a:r>
              <a:rPr lang="en-US" altLang="ko-KR" b="1" dirty="0" err="1"/>
              <a:t>enqueue</a:t>
            </a:r>
            <a:r>
              <a:rPr lang="en-US" altLang="ko-KR" b="1" dirty="0"/>
              <a:t>(x);</a:t>
            </a:r>
          </a:p>
          <a:p>
            <a:endParaRPr lang="en-US" altLang="ko-KR" dirty="0"/>
          </a:p>
          <a:p>
            <a:r>
              <a:rPr lang="en-US" altLang="ko-KR" dirty="0"/>
              <a:t>    </a:t>
            </a:r>
            <a:r>
              <a:rPr lang="en-US" altLang="ko-KR" dirty="0">
                <a:solidFill>
                  <a:srgbClr val="FF0000"/>
                </a:solidFill>
              </a:rPr>
              <a:t>assert</a:t>
            </a:r>
            <a:r>
              <a:rPr lang="en-US" altLang="ko-KR" dirty="0"/>
              <a:t>(q[</a:t>
            </a:r>
            <a:r>
              <a:rPr lang="en-US" altLang="ko-KR" dirty="0" err="1"/>
              <a:t>old_tail</a:t>
            </a:r>
            <a:r>
              <a:rPr lang="en-US" altLang="ko-KR" dirty="0"/>
              <a:t>]==x);</a:t>
            </a:r>
          </a:p>
          <a:p>
            <a:r>
              <a:rPr lang="en-US" altLang="ko-KR" dirty="0"/>
              <a:t>    </a:t>
            </a:r>
            <a:r>
              <a:rPr lang="en-US" altLang="ko-KR" dirty="0">
                <a:solidFill>
                  <a:srgbClr val="FF0000"/>
                </a:solidFill>
              </a:rPr>
              <a:t>assert</a:t>
            </a:r>
            <a:r>
              <a:rPr lang="en-US" altLang="ko-KR" dirty="0"/>
              <a:t>(tail== ((</a:t>
            </a:r>
            <a:r>
              <a:rPr lang="en-US" altLang="ko-KR" dirty="0" err="1"/>
              <a:t>old_tail</a:t>
            </a:r>
            <a:r>
              <a:rPr lang="en-US" altLang="ko-KR" dirty="0"/>
              <a:t> +1) % SIZE));</a:t>
            </a:r>
          </a:p>
          <a:p>
            <a:r>
              <a:rPr lang="en-US" altLang="ko-KR" dirty="0"/>
              <a:t>    </a:t>
            </a:r>
            <a:r>
              <a:rPr lang="en-US" altLang="ko-KR" dirty="0">
                <a:solidFill>
                  <a:srgbClr val="FF0000"/>
                </a:solidFill>
              </a:rPr>
              <a:t>assert</a:t>
            </a:r>
            <a:r>
              <a:rPr lang="en-US" altLang="ko-KR" dirty="0"/>
              <a:t>(head==</a:t>
            </a:r>
            <a:r>
              <a:rPr lang="en-US" altLang="ko-KR" dirty="0" err="1"/>
              <a:t>old_head</a:t>
            </a:r>
            <a:r>
              <a:rPr lang="en-US" altLang="ko-KR" dirty="0"/>
              <a:t>);</a:t>
            </a:r>
          </a:p>
          <a:p>
            <a:r>
              <a:rPr lang="en-US" altLang="ko-KR" dirty="0"/>
              <a:t>    for(i=0; i &lt; </a:t>
            </a:r>
            <a:r>
              <a:rPr lang="en-US" altLang="ko-KR" dirty="0" err="1"/>
              <a:t>old_tail</a:t>
            </a:r>
            <a:r>
              <a:rPr lang="en-US" altLang="ko-KR" dirty="0"/>
              <a:t>; i++) </a:t>
            </a:r>
            <a:r>
              <a:rPr lang="en-US" altLang="ko-KR" dirty="0" smtClean="0"/>
              <a:t>	</a:t>
            </a:r>
            <a:r>
              <a:rPr lang="en-US" altLang="ko-KR" dirty="0" smtClean="0">
                <a:solidFill>
                  <a:srgbClr val="FF0000"/>
                </a:solidFill>
              </a:rPr>
              <a:t>assert</a:t>
            </a:r>
            <a:r>
              <a:rPr lang="en-US" altLang="ko-KR" dirty="0" smtClean="0"/>
              <a:t>(</a:t>
            </a:r>
            <a:r>
              <a:rPr lang="en-US" altLang="ko-KR" dirty="0" err="1" smtClean="0"/>
              <a:t>old_q</a:t>
            </a:r>
            <a:r>
              <a:rPr lang="en-US" altLang="ko-KR" dirty="0" smtClean="0"/>
              <a:t>[i</a:t>
            </a:r>
            <a:r>
              <a:rPr lang="en-US" altLang="ko-KR" dirty="0"/>
              <a:t>]==q[i]);</a:t>
            </a:r>
          </a:p>
          <a:p>
            <a:r>
              <a:rPr lang="en-US" altLang="ko-KR" dirty="0"/>
              <a:t>    for(i=old_tail+1; i &lt; SIZE; i++) </a:t>
            </a:r>
            <a:r>
              <a:rPr lang="en-US" altLang="ko-KR" dirty="0" smtClean="0"/>
              <a:t>	</a:t>
            </a:r>
            <a:r>
              <a:rPr lang="en-US" altLang="ko-KR" dirty="0" smtClean="0">
                <a:solidFill>
                  <a:srgbClr val="FF0000"/>
                </a:solidFill>
              </a:rPr>
              <a:t>assert</a:t>
            </a:r>
            <a:r>
              <a:rPr lang="en-US" altLang="ko-KR" dirty="0" smtClean="0"/>
              <a:t>(</a:t>
            </a:r>
            <a:r>
              <a:rPr lang="en-US" altLang="ko-KR" dirty="0" err="1" smtClean="0"/>
              <a:t>old_q</a:t>
            </a:r>
            <a:r>
              <a:rPr lang="en-US" altLang="ko-KR" dirty="0" smtClean="0"/>
              <a:t>[i</a:t>
            </a:r>
            <a:r>
              <a:rPr lang="en-US" altLang="ko-KR" dirty="0"/>
              <a:t>]==q[i]);</a:t>
            </a:r>
          </a:p>
          <a:p>
            <a:r>
              <a:rPr lang="en-US" altLang="ko-KR" dirty="0"/>
              <a:t>}</a:t>
            </a:r>
            <a:endParaRPr lang="ko-KR" altLang="en-US" dirty="0"/>
          </a:p>
        </p:txBody>
      </p:sp>
      <p:sp>
        <p:nvSpPr>
          <p:cNvPr id="5" name="직사각형 4"/>
          <p:cNvSpPr/>
          <p:nvPr/>
        </p:nvSpPr>
        <p:spPr>
          <a:xfrm>
            <a:off x="4716016" y="106169"/>
            <a:ext cx="4392488" cy="535531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altLang="ko-KR" dirty="0"/>
              <a:t>void </a:t>
            </a:r>
            <a:r>
              <a:rPr lang="en-US" altLang="ko-KR" dirty="0" err="1"/>
              <a:t>dequeue_verify</a:t>
            </a:r>
            <a:r>
              <a:rPr lang="en-US" altLang="ko-KR" dirty="0"/>
              <a:t>() {</a:t>
            </a:r>
          </a:p>
          <a:p>
            <a:r>
              <a:rPr lang="en-US" altLang="ko-KR" dirty="0"/>
              <a:t>    unsigned </a:t>
            </a:r>
            <a:r>
              <a:rPr lang="en-US" altLang="ko-KR" dirty="0" err="1"/>
              <a:t>int</a:t>
            </a:r>
            <a:r>
              <a:rPr lang="en-US" altLang="ko-KR" dirty="0"/>
              <a:t> ret, </a:t>
            </a:r>
            <a:r>
              <a:rPr lang="en-US" altLang="ko-KR" dirty="0" err="1"/>
              <a:t>old_head</a:t>
            </a:r>
            <a:r>
              <a:rPr lang="en-US" altLang="ko-KR" dirty="0"/>
              <a:t>, </a:t>
            </a:r>
            <a:r>
              <a:rPr lang="en-US" altLang="ko-KR" dirty="0" err="1" smtClean="0"/>
              <a:t>old_tail</a:t>
            </a:r>
            <a:r>
              <a:rPr lang="en-US" altLang="ko-KR" dirty="0" smtClean="0"/>
              <a:t>;</a:t>
            </a:r>
          </a:p>
          <a:p>
            <a:r>
              <a:rPr lang="en-US" altLang="ko-KR" dirty="0"/>
              <a:t> </a:t>
            </a:r>
            <a:r>
              <a:rPr lang="en-US" altLang="ko-KR" dirty="0" smtClean="0"/>
              <a:t>   unsigned </a:t>
            </a:r>
            <a:r>
              <a:rPr lang="en-US" altLang="ko-KR" dirty="0" err="1" smtClean="0"/>
              <a:t>int</a:t>
            </a:r>
            <a:r>
              <a:rPr lang="en-US" altLang="ko-KR" dirty="0" smtClean="0"/>
              <a:t> </a:t>
            </a:r>
            <a:r>
              <a:rPr lang="en-US" altLang="ko-KR" dirty="0" err="1"/>
              <a:t>old_q</a:t>
            </a:r>
            <a:r>
              <a:rPr lang="en-US" altLang="ko-KR" dirty="0"/>
              <a:t>[SIZE], i;</a:t>
            </a:r>
          </a:p>
          <a:p>
            <a:endParaRPr lang="en-US" altLang="ko-KR" dirty="0"/>
          </a:p>
          <a:p>
            <a:r>
              <a:rPr lang="en-US" altLang="ko-KR" dirty="0"/>
              <a:t>    for(i=0; i &lt; SIZE; i++) </a:t>
            </a:r>
            <a:r>
              <a:rPr lang="en-US" altLang="ko-KR" dirty="0" err="1"/>
              <a:t>old_q</a:t>
            </a:r>
            <a:r>
              <a:rPr lang="en-US" altLang="ko-KR" dirty="0"/>
              <a:t>[i]=q[i];</a:t>
            </a:r>
          </a:p>
          <a:p>
            <a:r>
              <a:rPr lang="en-US" altLang="ko-KR" dirty="0"/>
              <a:t>    </a:t>
            </a:r>
            <a:r>
              <a:rPr lang="en-US" altLang="ko-KR" dirty="0" err="1"/>
              <a:t>old_head</a:t>
            </a:r>
            <a:r>
              <a:rPr lang="en-US" altLang="ko-KR" dirty="0"/>
              <a:t>=head;</a:t>
            </a:r>
          </a:p>
          <a:p>
            <a:r>
              <a:rPr lang="en-US" altLang="ko-KR" dirty="0"/>
              <a:t>    </a:t>
            </a:r>
            <a:r>
              <a:rPr lang="en-US" altLang="ko-KR" dirty="0" err="1"/>
              <a:t>old_tail</a:t>
            </a:r>
            <a:r>
              <a:rPr lang="en-US" altLang="ko-KR" dirty="0"/>
              <a:t>=tail;</a:t>
            </a:r>
          </a:p>
          <a:p>
            <a:r>
              <a:rPr lang="en-US" altLang="ko-KR" dirty="0"/>
              <a:t>    </a:t>
            </a:r>
            <a:r>
              <a:rPr lang="en-US" altLang="ko-KR" dirty="0">
                <a:solidFill>
                  <a:srgbClr val="FF0000"/>
                </a:solidFill>
              </a:rPr>
              <a:t>__</a:t>
            </a:r>
            <a:r>
              <a:rPr lang="en-US" altLang="ko-KR" dirty="0" err="1" smtClean="0">
                <a:solidFill>
                  <a:srgbClr val="FF0000"/>
                </a:solidFill>
              </a:rPr>
              <a:t>CPROVER_assume</a:t>
            </a:r>
            <a:r>
              <a:rPr lang="en-US" altLang="ko-KR" dirty="0" smtClean="0"/>
              <a:t>(head!=tail</a:t>
            </a:r>
            <a:r>
              <a:rPr lang="en-US" altLang="ko-KR" dirty="0"/>
              <a:t>); </a:t>
            </a:r>
          </a:p>
          <a:p>
            <a:endParaRPr lang="en-US" altLang="ko-KR" dirty="0"/>
          </a:p>
          <a:p>
            <a:r>
              <a:rPr lang="en-US" altLang="ko-KR" dirty="0"/>
              <a:t>    </a:t>
            </a:r>
            <a:r>
              <a:rPr lang="en-US" altLang="ko-KR" b="1" dirty="0"/>
              <a:t>ret=</a:t>
            </a:r>
            <a:r>
              <a:rPr lang="en-US" altLang="ko-KR" b="1" dirty="0" err="1"/>
              <a:t>dequeue</a:t>
            </a:r>
            <a:r>
              <a:rPr lang="en-US" altLang="ko-KR" b="1" dirty="0"/>
              <a:t>();</a:t>
            </a:r>
          </a:p>
          <a:p>
            <a:endParaRPr lang="en-US" altLang="ko-KR" dirty="0"/>
          </a:p>
          <a:p>
            <a:r>
              <a:rPr lang="en-US" altLang="ko-KR" dirty="0"/>
              <a:t>    </a:t>
            </a:r>
            <a:r>
              <a:rPr lang="en-US" altLang="ko-KR" dirty="0">
                <a:solidFill>
                  <a:srgbClr val="FF0000"/>
                </a:solidFill>
              </a:rPr>
              <a:t>assert</a:t>
            </a:r>
            <a:r>
              <a:rPr lang="en-US" altLang="ko-KR" dirty="0"/>
              <a:t>(ret==</a:t>
            </a:r>
            <a:r>
              <a:rPr lang="en-US" altLang="ko-KR" dirty="0" err="1"/>
              <a:t>old_q</a:t>
            </a:r>
            <a:r>
              <a:rPr lang="en-US" altLang="ko-KR" dirty="0"/>
              <a:t>[</a:t>
            </a:r>
            <a:r>
              <a:rPr lang="en-US" altLang="ko-KR" dirty="0" err="1"/>
              <a:t>old_head</a:t>
            </a:r>
            <a:r>
              <a:rPr lang="en-US" altLang="ko-KR" dirty="0"/>
              <a:t>]);</a:t>
            </a:r>
          </a:p>
          <a:p>
            <a:r>
              <a:rPr lang="en-US" altLang="ko-KR" dirty="0"/>
              <a:t>    </a:t>
            </a:r>
            <a:r>
              <a:rPr lang="en-US" altLang="ko-KR" dirty="0">
                <a:solidFill>
                  <a:srgbClr val="FF0000"/>
                </a:solidFill>
              </a:rPr>
              <a:t>assert</a:t>
            </a:r>
            <a:r>
              <a:rPr lang="en-US" altLang="ko-KR" dirty="0"/>
              <a:t>(q[</a:t>
            </a:r>
            <a:r>
              <a:rPr lang="en-US" altLang="ko-KR" dirty="0" err="1"/>
              <a:t>old_head</a:t>
            </a:r>
            <a:r>
              <a:rPr lang="en-US" altLang="ko-KR" dirty="0"/>
              <a:t>]== EMPTY);</a:t>
            </a:r>
          </a:p>
          <a:p>
            <a:r>
              <a:rPr lang="en-US" altLang="ko-KR" dirty="0"/>
              <a:t>    </a:t>
            </a:r>
            <a:r>
              <a:rPr lang="en-US" altLang="ko-KR" dirty="0">
                <a:solidFill>
                  <a:srgbClr val="FF0000"/>
                </a:solidFill>
              </a:rPr>
              <a:t>assert</a:t>
            </a:r>
            <a:r>
              <a:rPr lang="en-US" altLang="ko-KR" dirty="0"/>
              <a:t>(head==(old_head+1)%SIZE);</a:t>
            </a:r>
          </a:p>
          <a:p>
            <a:r>
              <a:rPr lang="en-US" altLang="ko-KR" dirty="0"/>
              <a:t>    </a:t>
            </a:r>
            <a:r>
              <a:rPr lang="en-US" altLang="ko-KR" dirty="0">
                <a:solidFill>
                  <a:srgbClr val="FF0000"/>
                </a:solidFill>
              </a:rPr>
              <a:t>assert</a:t>
            </a:r>
            <a:r>
              <a:rPr lang="en-US" altLang="ko-KR" dirty="0"/>
              <a:t>(tail==</a:t>
            </a:r>
            <a:r>
              <a:rPr lang="en-US" altLang="ko-KR" dirty="0" err="1"/>
              <a:t>old_tail</a:t>
            </a:r>
            <a:r>
              <a:rPr lang="en-US" altLang="ko-KR" dirty="0"/>
              <a:t>);</a:t>
            </a:r>
          </a:p>
          <a:p>
            <a:r>
              <a:rPr lang="en-US" altLang="ko-KR" dirty="0"/>
              <a:t>    for(i=0; i &lt; </a:t>
            </a:r>
            <a:r>
              <a:rPr lang="en-US" altLang="ko-KR" dirty="0" err="1"/>
              <a:t>old_head</a:t>
            </a:r>
            <a:r>
              <a:rPr lang="en-US" altLang="ko-KR" dirty="0"/>
              <a:t>; i++) </a:t>
            </a:r>
            <a:r>
              <a:rPr lang="en-US" altLang="ko-KR" dirty="0" smtClean="0"/>
              <a:t>	</a:t>
            </a:r>
            <a:r>
              <a:rPr lang="en-US" altLang="ko-KR" dirty="0" smtClean="0">
                <a:solidFill>
                  <a:srgbClr val="FF0000"/>
                </a:solidFill>
              </a:rPr>
              <a:t>assert</a:t>
            </a:r>
            <a:r>
              <a:rPr lang="en-US" altLang="ko-KR" dirty="0" smtClean="0"/>
              <a:t>(</a:t>
            </a:r>
            <a:r>
              <a:rPr lang="en-US" altLang="ko-KR" dirty="0" err="1" smtClean="0"/>
              <a:t>old_q</a:t>
            </a:r>
            <a:r>
              <a:rPr lang="en-US" altLang="ko-KR" dirty="0" smtClean="0"/>
              <a:t>[i</a:t>
            </a:r>
            <a:r>
              <a:rPr lang="en-US" altLang="ko-KR" dirty="0"/>
              <a:t>]==q[i]);</a:t>
            </a:r>
          </a:p>
          <a:p>
            <a:r>
              <a:rPr lang="en-US" altLang="ko-KR" dirty="0"/>
              <a:t>    for(i=old_head+1; i &lt; SIZE; i++) </a:t>
            </a:r>
            <a:r>
              <a:rPr lang="en-US" altLang="ko-KR" dirty="0" smtClean="0"/>
              <a:t>	</a:t>
            </a:r>
            <a:r>
              <a:rPr lang="en-US" altLang="ko-KR" dirty="0" smtClean="0">
                <a:solidFill>
                  <a:srgbClr val="FF0000"/>
                </a:solidFill>
              </a:rPr>
              <a:t>assert</a:t>
            </a:r>
            <a:r>
              <a:rPr lang="en-US" altLang="ko-KR" dirty="0" smtClean="0"/>
              <a:t>(</a:t>
            </a:r>
            <a:r>
              <a:rPr lang="en-US" altLang="ko-KR" dirty="0" err="1" smtClean="0"/>
              <a:t>old_q</a:t>
            </a:r>
            <a:r>
              <a:rPr lang="en-US" altLang="ko-KR" dirty="0" smtClean="0"/>
              <a:t>[i</a:t>
            </a:r>
            <a:r>
              <a:rPr lang="en-US" altLang="ko-KR" dirty="0"/>
              <a:t>]==q[i</a:t>
            </a:r>
            <a:r>
              <a:rPr lang="en-US" altLang="ko-KR" dirty="0" smtClean="0"/>
              <a:t>]);}</a:t>
            </a:r>
            <a:endParaRPr lang="en-US" altLang="ko-KR" dirty="0"/>
          </a:p>
        </p:txBody>
      </p:sp>
      <p:sp>
        <p:nvSpPr>
          <p:cNvPr id="6" name="직사각형 5"/>
          <p:cNvSpPr/>
          <p:nvPr/>
        </p:nvSpPr>
        <p:spPr>
          <a:xfrm>
            <a:off x="251520" y="5541039"/>
            <a:ext cx="4320480" cy="1200329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altLang="ko-KR" dirty="0" err="1"/>
              <a:t>int</a:t>
            </a:r>
            <a:r>
              <a:rPr lang="en-US" altLang="ko-KR" dirty="0"/>
              <a:t> main() </a:t>
            </a:r>
            <a:r>
              <a:rPr lang="en-US" altLang="ko-KR" dirty="0" smtClean="0"/>
              <a:t>{// </a:t>
            </a:r>
            <a:r>
              <a:rPr lang="en-US" altLang="ko-KR" dirty="0" err="1"/>
              <a:t>cbmc</a:t>
            </a:r>
            <a:r>
              <a:rPr lang="en-US" altLang="ko-KR" dirty="0"/>
              <a:t> </a:t>
            </a:r>
            <a:r>
              <a:rPr lang="en-US" altLang="ko-KR" dirty="0" err="1"/>
              <a:t>q.c</a:t>
            </a:r>
            <a:r>
              <a:rPr lang="en-US" altLang="ko-KR" dirty="0"/>
              <a:t> </a:t>
            </a:r>
            <a:r>
              <a:rPr lang="en-US" altLang="ko-KR" dirty="0" smtClean="0"/>
              <a:t>–unwind SIZE+2</a:t>
            </a:r>
            <a:endParaRPr lang="en-US" altLang="ko-KR" dirty="0"/>
          </a:p>
          <a:p>
            <a:r>
              <a:rPr lang="en-US" altLang="ko-KR" dirty="0" smtClean="0"/>
              <a:t>    </a:t>
            </a:r>
            <a:r>
              <a:rPr lang="en-US" altLang="ko-KR" dirty="0" err="1"/>
              <a:t>environment_setup</a:t>
            </a:r>
            <a:r>
              <a:rPr lang="en-US" altLang="ko-KR" dirty="0"/>
              <a:t>();</a:t>
            </a:r>
          </a:p>
          <a:p>
            <a:r>
              <a:rPr lang="en-US" altLang="ko-KR" dirty="0"/>
              <a:t>    </a:t>
            </a:r>
            <a:r>
              <a:rPr lang="en-US" altLang="ko-KR" dirty="0" err="1" smtClean="0"/>
              <a:t>enqueue_verify</a:t>
            </a:r>
            <a:r>
              <a:rPr lang="en-US" altLang="ko-KR" dirty="0" smtClean="0"/>
              <a:t>();}</a:t>
            </a:r>
            <a:endParaRPr lang="ko-KR" altLang="en-US" dirty="0"/>
          </a:p>
        </p:txBody>
      </p:sp>
      <p:sp>
        <p:nvSpPr>
          <p:cNvPr id="7" name="직사각형 6"/>
          <p:cNvSpPr/>
          <p:nvPr/>
        </p:nvSpPr>
        <p:spPr>
          <a:xfrm>
            <a:off x="4716016" y="5517232"/>
            <a:ext cx="4320480" cy="1200329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altLang="ko-KR" dirty="0" err="1"/>
              <a:t>int</a:t>
            </a:r>
            <a:r>
              <a:rPr lang="en-US" altLang="ko-KR" dirty="0"/>
              <a:t> main() </a:t>
            </a:r>
            <a:r>
              <a:rPr lang="en-US" altLang="ko-KR" dirty="0" smtClean="0"/>
              <a:t>{// </a:t>
            </a:r>
            <a:r>
              <a:rPr lang="en-US" altLang="ko-KR" dirty="0" err="1"/>
              <a:t>cbmc</a:t>
            </a:r>
            <a:r>
              <a:rPr lang="en-US" altLang="ko-KR" dirty="0"/>
              <a:t> </a:t>
            </a:r>
            <a:r>
              <a:rPr lang="en-US" altLang="ko-KR" dirty="0" err="1"/>
              <a:t>q.c</a:t>
            </a:r>
            <a:r>
              <a:rPr lang="en-US" altLang="ko-KR" dirty="0"/>
              <a:t> </a:t>
            </a:r>
            <a:r>
              <a:rPr lang="en-US" altLang="ko-KR" dirty="0" smtClean="0"/>
              <a:t>–unwind SIZE+2</a:t>
            </a:r>
            <a:endParaRPr lang="en-US" altLang="ko-KR" dirty="0"/>
          </a:p>
          <a:p>
            <a:r>
              <a:rPr lang="en-US" altLang="ko-KR" dirty="0" smtClean="0"/>
              <a:t>    </a:t>
            </a:r>
            <a:r>
              <a:rPr lang="en-US" altLang="ko-KR" dirty="0" err="1"/>
              <a:t>environment_setup</a:t>
            </a:r>
            <a:r>
              <a:rPr lang="en-US" altLang="ko-KR" dirty="0"/>
              <a:t>();</a:t>
            </a:r>
          </a:p>
          <a:p>
            <a:r>
              <a:rPr lang="en-US" altLang="ko-KR" dirty="0"/>
              <a:t>    </a:t>
            </a:r>
            <a:r>
              <a:rPr lang="en-US" altLang="ko-KR" dirty="0" err="1" smtClean="0"/>
              <a:t>dequeue_verify</a:t>
            </a:r>
            <a:r>
              <a:rPr lang="en-US" altLang="ko-KR" dirty="0" smtClean="0"/>
              <a:t>();}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935312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35496" y="889844"/>
            <a:ext cx="3456384" cy="5078313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altLang="ko-KR" dirty="0"/>
              <a:t>#include&lt;</a:t>
            </a:r>
            <a:r>
              <a:rPr lang="en-US" altLang="ko-KR" dirty="0" err="1"/>
              <a:t>stdio.h</a:t>
            </a:r>
            <a:r>
              <a:rPr lang="en-US" altLang="ko-KR" dirty="0"/>
              <a:t>&gt;</a:t>
            </a:r>
          </a:p>
          <a:p>
            <a:r>
              <a:rPr lang="en-US" altLang="ko-KR" dirty="0"/>
              <a:t>#define SIZE 12</a:t>
            </a:r>
          </a:p>
          <a:p>
            <a:r>
              <a:rPr lang="en-US" altLang="ko-KR" dirty="0"/>
              <a:t>#define EMPTY 0</a:t>
            </a:r>
          </a:p>
          <a:p>
            <a:endParaRPr lang="en-US" altLang="ko-KR" dirty="0"/>
          </a:p>
          <a:p>
            <a:r>
              <a:rPr lang="en-US" altLang="ko-KR" dirty="0"/>
              <a:t>unsigned </a:t>
            </a:r>
            <a:r>
              <a:rPr lang="en-US" altLang="ko-KR" dirty="0" err="1"/>
              <a:t>int</a:t>
            </a:r>
            <a:r>
              <a:rPr lang="en-US" altLang="ko-KR" dirty="0"/>
              <a:t> q[SIZE],</a:t>
            </a:r>
            <a:r>
              <a:rPr lang="en-US" altLang="ko-KR" dirty="0" err="1"/>
              <a:t>head,tail</a:t>
            </a:r>
            <a:r>
              <a:rPr lang="en-US" altLang="ko-KR" dirty="0"/>
              <a:t>;</a:t>
            </a:r>
          </a:p>
          <a:p>
            <a:endParaRPr lang="en-US" altLang="ko-KR" dirty="0"/>
          </a:p>
          <a:p>
            <a:r>
              <a:rPr lang="en-US" altLang="ko-KR" dirty="0"/>
              <a:t>void </a:t>
            </a:r>
            <a:r>
              <a:rPr lang="en-US" altLang="ko-KR" dirty="0" err="1"/>
              <a:t>enqueue</a:t>
            </a:r>
            <a:r>
              <a:rPr lang="en-US" altLang="ko-KR" dirty="0"/>
              <a:t>(unsigned </a:t>
            </a:r>
            <a:r>
              <a:rPr lang="en-US" altLang="ko-KR" dirty="0" err="1"/>
              <a:t>int</a:t>
            </a:r>
            <a:r>
              <a:rPr lang="en-US" altLang="ko-KR" dirty="0"/>
              <a:t> x) {</a:t>
            </a:r>
          </a:p>
          <a:p>
            <a:r>
              <a:rPr lang="en-US" altLang="ko-KR" dirty="0"/>
              <a:t>    q[tail]=x;</a:t>
            </a:r>
          </a:p>
          <a:p>
            <a:r>
              <a:rPr lang="en-US" altLang="ko-KR" dirty="0"/>
              <a:t>    tail=(++tail)%SIZE;</a:t>
            </a:r>
          </a:p>
          <a:p>
            <a:r>
              <a:rPr lang="en-US" altLang="ko-KR" dirty="0"/>
              <a:t>}</a:t>
            </a:r>
          </a:p>
          <a:p>
            <a:endParaRPr lang="en-US" altLang="ko-KR" dirty="0"/>
          </a:p>
          <a:p>
            <a:r>
              <a:rPr lang="en-US" altLang="ko-KR" dirty="0"/>
              <a:t>unsigned </a:t>
            </a:r>
            <a:r>
              <a:rPr lang="en-US" altLang="ko-KR" dirty="0" err="1"/>
              <a:t>int</a:t>
            </a:r>
            <a:r>
              <a:rPr lang="en-US" altLang="ko-KR" dirty="0"/>
              <a:t> </a:t>
            </a:r>
            <a:r>
              <a:rPr lang="en-US" altLang="ko-KR" dirty="0" err="1"/>
              <a:t>dequeue</a:t>
            </a:r>
            <a:r>
              <a:rPr lang="en-US" altLang="ko-KR" dirty="0"/>
              <a:t>() {</a:t>
            </a:r>
          </a:p>
          <a:p>
            <a:r>
              <a:rPr lang="en-US" altLang="ko-KR" dirty="0"/>
              <a:t>    unsigned </a:t>
            </a:r>
            <a:r>
              <a:rPr lang="en-US" altLang="ko-KR" dirty="0" err="1"/>
              <a:t>int</a:t>
            </a:r>
            <a:r>
              <a:rPr lang="en-US" altLang="ko-KR" dirty="0"/>
              <a:t> ret;</a:t>
            </a:r>
          </a:p>
          <a:p>
            <a:r>
              <a:rPr lang="en-US" altLang="ko-KR" dirty="0"/>
              <a:t>    ret = q[head];</a:t>
            </a:r>
          </a:p>
          <a:p>
            <a:r>
              <a:rPr lang="en-US" altLang="ko-KR" dirty="0"/>
              <a:t>    q[head]=0;</a:t>
            </a:r>
          </a:p>
          <a:p>
            <a:r>
              <a:rPr lang="en-US" altLang="ko-KR" dirty="0"/>
              <a:t>    head= (++head)%SIZE;</a:t>
            </a:r>
          </a:p>
          <a:p>
            <a:r>
              <a:rPr lang="en-US" altLang="ko-KR" dirty="0"/>
              <a:t>    return ret;</a:t>
            </a:r>
          </a:p>
          <a:p>
            <a:r>
              <a:rPr lang="en-US" altLang="ko-KR" dirty="0"/>
              <a:t>}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3635896" y="73069"/>
            <a:ext cx="5184576" cy="6740307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altLang="ko-KR" sz="1600" dirty="0"/>
              <a:t>// Initial random queue setting following the script</a:t>
            </a:r>
          </a:p>
          <a:p>
            <a:r>
              <a:rPr lang="en-US" altLang="ko-KR" sz="1600" dirty="0"/>
              <a:t>void </a:t>
            </a:r>
            <a:r>
              <a:rPr lang="en-US" altLang="ko-KR" sz="1600" dirty="0" err="1"/>
              <a:t>environment_setup</a:t>
            </a:r>
            <a:r>
              <a:rPr lang="en-US" altLang="ko-KR" sz="1600" dirty="0"/>
              <a:t>() {</a:t>
            </a:r>
          </a:p>
          <a:p>
            <a:r>
              <a:rPr lang="en-US" altLang="ko-KR" sz="1600" dirty="0"/>
              <a:t>    </a:t>
            </a:r>
            <a:r>
              <a:rPr lang="en-US" altLang="ko-KR" sz="1600" dirty="0" err="1"/>
              <a:t>int</a:t>
            </a:r>
            <a:r>
              <a:rPr lang="en-US" altLang="ko-KR" sz="1600" dirty="0"/>
              <a:t> i;</a:t>
            </a:r>
          </a:p>
          <a:p>
            <a:r>
              <a:rPr lang="en-US" altLang="ko-KR" sz="1600" dirty="0"/>
              <a:t>    for(i=0;i&lt;</a:t>
            </a:r>
            <a:r>
              <a:rPr lang="en-US" altLang="ko-KR" sz="1600" dirty="0" err="1"/>
              <a:t>SIZE;i</a:t>
            </a:r>
            <a:r>
              <a:rPr lang="en-US" altLang="ko-KR" sz="1600" dirty="0"/>
              <a:t>++) { q[i]=EMPTY;}</a:t>
            </a:r>
          </a:p>
          <a:p>
            <a:endParaRPr lang="en-US" altLang="ko-KR" sz="1600" dirty="0"/>
          </a:p>
          <a:p>
            <a:r>
              <a:rPr lang="en-US" altLang="ko-KR" sz="1600" dirty="0"/>
              <a:t>    head=</a:t>
            </a:r>
            <a:r>
              <a:rPr lang="en-US" altLang="ko-KR" sz="1600" dirty="0" err="1">
                <a:solidFill>
                  <a:srgbClr val="FF0000"/>
                </a:solidFill>
              </a:rPr>
              <a:t>non_det</a:t>
            </a:r>
            <a:r>
              <a:rPr lang="en-US" altLang="ko-KR" sz="1600" dirty="0">
                <a:solidFill>
                  <a:srgbClr val="FF0000"/>
                </a:solidFill>
              </a:rPr>
              <a:t>();</a:t>
            </a:r>
          </a:p>
          <a:p>
            <a:r>
              <a:rPr lang="en-US" altLang="ko-KR" sz="1600" dirty="0"/>
              <a:t>    </a:t>
            </a:r>
            <a:r>
              <a:rPr lang="en-US" altLang="ko-KR" sz="1600" dirty="0">
                <a:solidFill>
                  <a:srgbClr val="FF0000"/>
                </a:solidFill>
              </a:rPr>
              <a:t>__</a:t>
            </a:r>
            <a:r>
              <a:rPr lang="en-US" altLang="ko-KR" sz="1600" dirty="0" err="1">
                <a:solidFill>
                  <a:srgbClr val="FF0000"/>
                </a:solidFill>
              </a:rPr>
              <a:t>CPROVER_assume</a:t>
            </a:r>
            <a:r>
              <a:rPr lang="en-US" altLang="ko-KR" sz="1600" dirty="0"/>
              <a:t>(0&lt;= head &amp;&amp; head &lt; SIZE);</a:t>
            </a:r>
          </a:p>
          <a:p>
            <a:endParaRPr lang="en-US" altLang="ko-KR" sz="1600" dirty="0"/>
          </a:p>
          <a:p>
            <a:r>
              <a:rPr lang="en-US" altLang="ko-KR" sz="1600" dirty="0"/>
              <a:t>    tail=</a:t>
            </a:r>
            <a:r>
              <a:rPr lang="en-US" altLang="ko-KR" sz="1600" dirty="0" err="1">
                <a:solidFill>
                  <a:srgbClr val="FF0000"/>
                </a:solidFill>
              </a:rPr>
              <a:t>non_det</a:t>
            </a:r>
            <a:r>
              <a:rPr lang="en-US" altLang="ko-KR" sz="1600" dirty="0">
                <a:solidFill>
                  <a:srgbClr val="FF0000"/>
                </a:solidFill>
              </a:rPr>
              <a:t>();</a:t>
            </a:r>
          </a:p>
          <a:p>
            <a:r>
              <a:rPr lang="en-US" altLang="ko-KR" sz="1600" dirty="0"/>
              <a:t>    </a:t>
            </a:r>
            <a:r>
              <a:rPr lang="en-US" altLang="ko-KR" sz="1600" dirty="0">
                <a:solidFill>
                  <a:srgbClr val="FF0000"/>
                </a:solidFill>
              </a:rPr>
              <a:t>__</a:t>
            </a:r>
            <a:r>
              <a:rPr lang="en-US" altLang="ko-KR" sz="1600" dirty="0" err="1">
                <a:solidFill>
                  <a:srgbClr val="FF0000"/>
                </a:solidFill>
              </a:rPr>
              <a:t>CPROVER_assume</a:t>
            </a:r>
            <a:r>
              <a:rPr lang="en-US" altLang="ko-KR" sz="1600" dirty="0"/>
              <a:t>(0&lt;= tail &amp;&amp; tail &lt; SIZE);</a:t>
            </a:r>
          </a:p>
          <a:p>
            <a:endParaRPr lang="en-US" altLang="ko-KR" sz="1600" dirty="0"/>
          </a:p>
          <a:p>
            <a:r>
              <a:rPr lang="en-US" altLang="ko-KR" sz="1600" dirty="0"/>
              <a:t>    if( head &lt; tail)</a:t>
            </a:r>
          </a:p>
          <a:p>
            <a:r>
              <a:rPr lang="en-US" altLang="ko-KR" sz="1600" dirty="0"/>
              <a:t>        for(i=head; i &lt; tail; i++) {</a:t>
            </a:r>
          </a:p>
          <a:p>
            <a:r>
              <a:rPr lang="en-US" altLang="ko-KR" sz="1600" dirty="0"/>
              <a:t>            q[i]=</a:t>
            </a:r>
            <a:r>
              <a:rPr lang="en-US" altLang="ko-KR" sz="1600" dirty="0" err="1">
                <a:solidFill>
                  <a:srgbClr val="FF0000"/>
                </a:solidFill>
              </a:rPr>
              <a:t>non_det</a:t>
            </a:r>
            <a:r>
              <a:rPr lang="en-US" altLang="ko-KR" sz="1600" dirty="0">
                <a:solidFill>
                  <a:srgbClr val="FF0000"/>
                </a:solidFill>
              </a:rPr>
              <a:t>();</a:t>
            </a:r>
          </a:p>
          <a:p>
            <a:r>
              <a:rPr lang="en-US" altLang="ko-KR" sz="1600" dirty="0"/>
              <a:t>            </a:t>
            </a:r>
            <a:r>
              <a:rPr lang="en-US" altLang="ko-KR" sz="1600" dirty="0">
                <a:solidFill>
                  <a:srgbClr val="FF0000"/>
                </a:solidFill>
              </a:rPr>
              <a:t>__</a:t>
            </a:r>
            <a:r>
              <a:rPr lang="en-US" altLang="ko-KR" sz="1600" dirty="0" err="1">
                <a:solidFill>
                  <a:srgbClr val="FF0000"/>
                </a:solidFill>
              </a:rPr>
              <a:t>CPROVER_assume</a:t>
            </a:r>
            <a:r>
              <a:rPr lang="en-US" altLang="ko-KR" sz="1600" dirty="0"/>
              <a:t>(0&lt; q[i]);</a:t>
            </a:r>
          </a:p>
          <a:p>
            <a:r>
              <a:rPr lang="en-US" altLang="ko-KR" sz="1600" dirty="0"/>
              <a:t>        }</a:t>
            </a:r>
          </a:p>
          <a:p>
            <a:r>
              <a:rPr lang="en-US" altLang="ko-KR" sz="1600" dirty="0"/>
              <a:t>    else if(head &gt; tail) {</a:t>
            </a:r>
          </a:p>
          <a:p>
            <a:r>
              <a:rPr lang="en-US" altLang="ko-KR" sz="1600" dirty="0"/>
              <a:t>        for(i=0; i &lt; tail; i++) {</a:t>
            </a:r>
          </a:p>
          <a:p>
            <a:r>
              <a:rPr lang="en-US" altLang="ko-KR" sz="1600" dirty="0"/>
              <a:t>            q[i]=</a:t>
            </a:r>
            <a:r>
              <a:rPr lang="en-US" altLang="ko-KR" sz="1600" dirty="0" err="1">
                <a:solidFill>
                  <a:srgbClr val="FF0000"/>
                </a:solidFill>
              </a:rPr>
              <a:t>non_det</a:t>
            </a:r>
            <a:r>
              <a:rPr lang="en-US" altLang="ko-KR" sz="1600" dirty="0">
                <a:solidFill>
                  <a:srgbClr val="FF0000"/>
                </a:solidFill>
              </a:rPr>
              <a:t>();</a:t>
            </a:r>
          </a:p>
          <a:p>
            <a:r>
              <a:rPr lang="en-US" altLang="ko-KR" sz="1600" dirty="0"/>
              <a:t>            </a:t>
            </a:r>
            <a:r>
              <a:rPr lang="en-US" altLang="ko-KR" sz="1600" dirty="0">
                <a:solidFill>
                  <a:srgbClr val="FF0000"/>
                </a:solidFill>
              </a:rPr>
              <a:t>__</a:t>
            </a:r>
            <a:r>
              <a:rPr lang="en-US" altLang="ko-KR" sz="1600" dirty="0" err="1">
                <a:solidFill>
                  <a:srgbClr val="FF0000"/>
                </a:solidFill>
              </a:rPr>
              <a:t>CPROVER_assume</a:t>
            </a:r>
            <a:r>
              <a:rPr lang="en-US" altLang="ko-KR" sz="1600" dirty="0"/>
              <a:t>(0&lt; q[i]);</a:t>
            </a:r>
          </a:p>
          <a:p>
            <a:r>
              <a:rPr lang="en-US" altLang="ko-KR" sz="1600" dirty="0"/>
              <a:t>        }</a:t>
            </a:r>
          </a:p>
          <a:p>
            <a:r>
              <a:rPr lang="en-US" altLang="ko-KR" sz="1600" dirty="0"/>
              <a:t>        for(i=head; i &lt; SIZE; i++) {</a:t>
            </a:r>
          </a:p>
          <a:p>
            <a:r>
              <a:rPr lang="en-US" altLang="ko-KR" sz="1600" dirty="0"/>
              <a:t>            q[i]=</a:t>
            </a:r>
            <a:r>
              <a:rPr lang="en-US" altLang="ko-KR" sz="1600" dirty="0" err="1">
                <a:solidFill>
                  <a:srgbClr val="FF0000"/>
                </a:solidFill>
              </a:rPr>
              <a:t>non_det</a:t>
            </a:r>
            <a:r>
              <a:rPr lang="en-US" altLang="ko-KR" sz="1600" dirty="0">
                <a:solidFill>
                  <a:srgbClr val="FF0000"/>
                </a:solidFill>
              </a:rPr>
              <a:t>();</a:t>
            </a:r>
          </a:p>
          <a:p>
            <a:r>
              <a:rPr lang="en-US" altLang="ko-KR" sz="1600" dirty="0"/>
              <a:t>            </a:t>
            </a:r>
            <a:r>
              <a:rPr lang="en-US" altLang="ko-KR" sz="1600" dirty="0">
                <a:solidFill>
                  <a:srgbClr val="FF0000"/>
                </a:solidFill>
              </a:rPr>
              <a:t>__</a:t>
            </a:r>
            <a:r>
              <a:rPr lang="en-US" altLang="ko-KR" sz="1600" dirty="0" err="1">
                <a:solidFill>
                  <a:srgbClr val="FF0000"/>
                </a:solidFill>
              </a:rPr>
              <a:t>CPROVER_assume</a:t>
            </a:r>
            <a:r>
              <a:rPr lang="en-US" altLang="ko-KR" sz="1600" dirty="0"/>
              <a:t>(0&lt; q[i]);</a:t>
            </a:r>
          </a:p>
          <a:p>
            <a:r>
              <a:rPr lang="en-US" altLang="ko-KR" sz="1600" dirty="0"/>
              <a:t>        }</a:t>
            </a:r>
          </a:p>
          <a:p>
            <a:r>
              <a:rPr lang="en-US" altLang="ko-KR" sz="1600" dirty="0"/>
              <a:t>    } // We assume that q[] is empty if head==tail</a:t>
            </a:r>
          </a:p>
          <a:p>
            <a:r>
              <a:rPr lang="en-US" altLang="ko-KR" sz="1600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159328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IRSTCBCHOI@6I4DLGMO7YEFDNTO" val="2676"/>
  <p:tag name="FIRSTYHKIM@OKII9FVF81V8GRBC" val="2698"/>
</p:tagLst>
</file>

<file path=ppt/theme/theme1.xml><?xml version="1.0" encoding="utf-8"?>
<a:theme xmlns:a="http://schemas.openxmlformats.org/drawingml/2006/main" name="12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21033</TotalTime>
  <Words>899</Words>
  <Application>Microsoft Office PowerPoint</Application>
  <PresentationFormat>화면 슬라이드 쇼(4:3)</PresentationFormat>
  <Paragraphs>235</Paragraphs>
  <Slides>6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11" baseType="lpstr">
      <vt:lpstr>Courier New</vt:lpstr>
      <vt:lpstr>굴림</vt:lpstr>
      <vt:lpstr>맑은 고딕</vt:lpstr>
      <vt:lpstr>Arial</vt:lpstr>
      <vt:lpstr>12_Office 테마</vt:lpstr>
      <vt:lpstr>1. (50 pts) Concolic testing the sort function</vt:lpstr>
      <vt:lpstr>PowerPoint 프레젠테이션</vt:lpstr>
      <vt:lpstr>2. (50 pts) Concolic testing the circular queue of positive integers </vt:lpstr>
      <vt:lpstr>Circular Queue of Positive Integers </vt:lpstr>
      <vt:lpstr>PowerPoint 프레젠테이션</vt:lpstr>
      <vt:lpstr>PowerPoint 프레젠테이션</vt:lpstr>
    </vt:vector>
  </TitlesOfParts>
  <Company>pswlab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Translating Linear Temporal Logic into Büchi Automata</dc:title>
  <dc:creator>cbchoi</dc:creator>
  <cp:lastModifiedBy>Windows 사용자</cp:lastModifiedBy>
  <cp:revision>1463</cp:revision>
  <cp:lastPrinted>2011-10-17T12:47:32Z</cp:lastPrinted>
  <dcterms:created xsi:type="dcterms:W3CDTF">2007-05-08T09:44:50Z</dcterms:created>
  <dcterms:modified xsi:type="dcterms:W3CDTF">2018-11-12T01:18:02Z</dcterms:modified>
</cp:coreProperties>
</file>