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8"/>
  </p:notesMasterIdLst>
  <p:sldIdLst>
    <p:sldId id="479" r:id="rId2"/>
    <p:sldId id="480" r:id="rId3"/>
    <p:sldId id="473" r:id="rId4"/>
    <p:sldId id="458" r:id="rId5"/>
    <p:sldId id="461" r:id="rId6"/>
    <p:sldId id="460" r:id="rId7"/>
  </p:sldIdLst>
  <p:sldSz cx="9144000" cy="6858000" type="screen4x3"/>
  <p:notesSz cx="7099300" cy="10234613"/>
  <p:embeddedFontLst>
    <p:embeddedFont>
      <p:font typeface="맑은 고딕" panose="020B0503020000020004" pitchFamily="50" charset="-127"/>
      <p:regular r:id="rId9"/>
      <p:bold r:id="rId10"/>
    </p:embeddedFont>
  </p:embeddedFontLst>
  <p:custDataLst>
    <p:tags r:id="rId11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04" d="100"/>
          <a:sy n="104" d="100"/>
        </p:scale>
        <p:origin x="126" y="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2018-11-12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561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92EE86B-2F8A-4A2F-A142-1B67AAE3D182}" type="slidenum">
              <a:rPr lang="ko-KR" altLang="en-US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56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08:27:54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08:27:54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08:27:54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/>
          <a:lstStyle/>
          <a:p>
            <a:r>
              <a:rPr lang="en-US" altLang="ko-KR" sz="2000" dirty="0" smtClean="0"/>
              <a:t>Given C program of the sort function,  write down  asserts and environment model for </a:t>
            </a:r>
            <a:r>
              <a:rPr lang="en-US" altLang="ko-KR" sz="2000" dirty="0" err="1" smtClean="0"/>
              <a:t>concolic</a:t>
            </a:r>
            <a:r>
              <a:rPr lang="en-US" altLang="ko-KR" sz="2000" dirty="0" smtClean="0"/>
              <a:t> testing </a:t>
            </a:r>
          </a:p>
          <a:p>
            <a:pPr lvl="1"/>
            <a:r>
              <a:rPr lang="en-US" altLang="ko-KR" sz="1800" dirty="0"/>
              <a:t>You have to use </a:t>
            </a:r>
            <a:r>
              <a:rPr lang="en-US" altLang="ko-KR" sz="1800" b="1" dirty="0"/>
              <a:t>depth-first search (DFS)</a:t>
            </a:r>
            <a:r>
              <a:rPr lang="en-US" altLang="ko-KR" sz="1800" dirty="0"/>
              <a:t> to generate test inputs to cover all possible execution </a:t>
            </a:r>
            <a:r>
              <a:rPr lang="en-US" altLang="ko-KR" sz="1800" dirty="0" smtClean="0"/>
              <a:t>paths </a:t>
            </a:r>
          </a:p>
          <a:p>
            <a:r>
              <a:rPr lang="en-US" altLang="ko-KR" sz="2000" dirty="0" smtClean="0"/>
              <a:t>To do list:</a:t>
            </a:r>
          </a:p>
          <a:p>
            <a:pPr lvl="1"/>
            <a:r>
              <a:rPr lang="en-US" altLang="ko-KR" sz="1800" smtClean="0"/>
              <a:t>Describe </a:t>
            </a:r>
            <a:r>
              <a:rPr lang="en-US" altLang="ko-KR" sz="1800" dirty="0"/>
              <a:t>your environment model in </a:t>
            </a:r>
            <a:r>
              <a:rPr lang="en-US" altLang="ko-KR" sz="1800" dirty="0" smtClean="0"/>
              <a:t>detail</a:t>
            </a:r>
          </a:p>
          <a:p>
            <a:pPr lvl="1"/>
            <a:r>
              <a:rPr lang="en-US" altLang="ko-KR" sz="1800" dirty="0"/>
              <a:t>Describe run-time parameters of </a:t>
            </a:r>
            <a:r>
              <a:rPr lang="en-US" altLang="ko-KR" sz="1800" dirty="0" smtClean="0"/>
              <a:t>CROWN</a:t>
            </a:r>
          </a:p>
          <a:p>
            <a:pPr lvl="1"/>
            <a:r>
              <a:rPr lang="en-US" altLang="ko-KR" sz="1800" dirty="0" smtClean="0"/>
              <a:t>Report </a:t>
            </a:r>
            <a:r>
              <a:rPr lang="en-US" altLang="ko-KR" sz="1800" dirty="0" err="1" smtClean="0"/>
              <a:t>concolic</a:t>
            </a:r>
            <a:r>
              <a:rPr lang="en-US" altLang="ko-KR" sz="1800" dirty="0" smtClean="0"/>
              <a:t> testing results </a:t>
            </a:r>
          </a:p>
          <a:p>
            <a:pPr lvl="2"/>
            <a:r>
              <a:rPr lang="en-US" altLang="ko-KR" sz="1600" dirty="0" smtClean="0"/>
              <a:t>Assert violation with a violation test input if any </a:t>
            </a:r>
          </a:p>
          <a:p>
            <a:pPr lvl="2"/>
            <a:r>
              <a:rPr lang="en-US" altLang="ko-KR" sz="1600" dirty="0" smtClean="0"/>
              <a:t>Fix the bug and explain how you fixed it</a:t>
            </a:r>
          </a:p>
          <a:p>
            <a:pPr lvl="1"/>
            <a:r>
              <a:rPr lang="en-US" altLang="ko-KR" sz="2000" dirty="0" smtClean="0"/>
              <a:t>Report </a:t>
            </a:r>
            <a:r>
              <a:rPr lang="en-US" altLang="ko-KR" sz="2000" dirty="0" err="1" smtClean="0"/>
              <a:t>concolic</a:t>
            </a:r>
            <a:r>
              <a:rPr lang="en-US" altLang="ko-KR" sz="2000" dirty="0" smtClean="0"/>
              <a:t> testing results on the </a:t>
            </a:r>
            <a:r>
              <a:rPr lang="en-US" altLang="ko-KR" sz="2000" b="1" dirty="0" smtClean="0"/>
              <a:t>fixed</a:t>
            </a:r>
            <a:r>
              <a:rPr lang="en-US" altLang="ko-KR" sz="2000" dirty="0" smtClean="0"/>
              <a:t> sort function</a:t>
            </a:r>
          </a:p>
          <a:p>
            <a:pPr lvl="2"/>
            <a:r>
              <a:rPr lang="en-US" altLang="ko-KR" sz="1600" dirty="0" smtClean="0"/>
              <a:t># of test inputs </a:t>
            </a:r>
            <a:r>
              <a:rPr lang="en-US" altLang="ko-KR" sz="1600" dirty="0" smtClean="0"/>
              <a:t>generated and explain why CROWN generates that number of test inputs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Time spent</a:t>
            </a:r>
          </a:p>
          <a:p>
            <a:pPr lvl="2"/>
            <a:r>
              <a:rPr lang="en-US" altLang="ko-KR" sz="1600" dirty="0" smtClean="0"/>
              <a:t># of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branches and branch coverage measured by </a:t>
            </a:r>
            <a:r>
              <a:rPr lang="en-US" altLang="ko-KR" sz="1600" dirty="0" err="1" smtClean="0"/>
              <a:t>gcov</a:t>
            </a:r>
            <a:endParaRPr lang="en-US" altLang="ko-KR" sz="1600" dirty="0" smtClean="0"/>
          </a:p>
          <a:p>
            <a:pPr marL="914400" lvl="2" indent="0">
              <a:buNone/>
            </a:pPr>
            <a:r>
              <a:rPr lang="en-US" altLang="ko-KR" sz="1600" dirty="0" smtClean="0"/>
              <a:t> </a:t>
            </a:r>
          </a:p>
          <a:p>
            <a:pPr lvl="1"/>
            <a:endParaRPr lang="en-US" altLang="ko-KR" sz="1800" dirty="0" smtClean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1</a:t>
            </a:fld>
            <a:r>
              <a:rPr lang="en-US" altLang="ko-KR" smtClean="0"/>
              <a:t>/11</a:t>
            </a:r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145016" cy="1143000"/>
          </a:xfrm>
        </p:spPr>
        <p:txBody>
          <a:bodyPr/>
          <a:lstStyle/>
          <a:p>
            <a:r>
              <a:rPr lang="en-US" altLang="ko-KR" sz="4000" dirty="0" smtClean="0"/>
              <a:t>1. (50 pts) </a:t>
            </a:r>
            <a:r>
              <a:rPr lang="en-US" altLang="ko-KR" sz="4000" dirty="0" err="1" smtClean="0"/>
              <a:t>Concolic</a:t>
            </a:r>
            <a:r>
              <a:rPr lang="en-US" altLang="ko-KR" sz="4000" dirty="0" smtClean="0"/>
              <a:t> testing the sort function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323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내용 개체 틀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endParaRPr lang="en-US" altLang="ko-KR" sz="2800" dirty="0" smtClean="0"/>
          </a:p>
          <a:p>
            <a:endParaRPr lang="en-US" altLang="ko-KR" sz="2800" dirty="0" smtClean="0"/>
          </a:p>
          <a:p>
            <a:endParaRPr lang="en-US" altLang="ko-KR" sz="2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9C5-B418-41EF-A994-7400D21B9083}" type="slidenum">
              <a:rPr lang="ko-KR" altLang="en-US" smtClean="0"/>
              <a:pPr/>
              <a:t>2</a:t>
            </a:fld>
            <a:r>
              <a:rPr lang="en-US" altLang="ko-KR" dirty="0" smtClean="0"/>
              <a:t>/24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29" y="620688"/>
            <a:ext cx="3877624" cy="5047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sort(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*a,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a_size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&lt;a_size-1;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(j=i+1; j&lt;a_size-1;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&gt; a[j]){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a[j];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a[j] =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environment_setup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*a,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a_size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defRPr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/* To fill out: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Assign random</a:t>
            </a:r>
            <a:b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*unique values* to a[],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of</a:t>
            </a:r>
            <a:b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which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ranges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 1 to 99 */  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1153" y="640781"/>
            <a:ext cx="5220072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main(){  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data[N],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environment_setup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(data, N);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("Input: ");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 N;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("%d,", data[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sort(data, N);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("Output: ");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 N;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("%d,", data[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Checking the sorted result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N-1;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assert(data[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]&lt;=data[i+1]);</a:t>
            </a:r>
          </a:p>
          <a:p>
            <a:pPr>
              <a:defRPr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ko-KR" sz="2400" dirty="0" smtClean="0"/>
              <a:t>Given C program of the circular queue, convert asserts and environment model for </a:t>
            </a:r>
            <a:r>
              <a:rPr lang="en-US" altLang="ko-KR" sz="2400" dirty="0" err="1" smtClean="0"/>
              <a:t>concolic</a:t>
            </a:r>
            <a:r>
              <a:rPr lang="en-US" altLang="ko-KR" sz="2400" dirty="0" smtClean="0"/>
              <a:t> testing </a:t>
            </a:r>
          </a:p>
          <a:p>
            <a:pPr lvl="1"/>
            <a:r>
              <a:rPr lang="en-US" altLang="ko-KR" sz="2000" dirty="0"/>
              <a:t>You have to use </a:t>
            </a:r>
            <a:r>
              <a:rPr lang="en-US" altLang="ko-KR" sz="2000" b="1" dirty="0"/>
              <a:t>depth-first search (DFS)</a:t>
            </a:r>
            <a:r>
              <a:rPr lang="en-US" altLang="ko-KR" sz="2000" dirty="0"/>
              <a:t> to generate test inputs to cover all possible execution </a:t>
            </a:r>
            <a:r>
              <a:rPr lang="en-US" altLang="ko-KR" sz="2000" dirty="0" smtClean="0"/>
              <a:t>paths </a:t>
            </a:r>
          </a:p>
          <a:p>
            <a:r>
              <a:rPr lang="en-US" altLang="ko-KR" sz="2400" dirty="0" smtClean="0"/>
              <a:t>To do list:</a:t>
            </a:r>
          </a:p>
          <a:p>
            <a:pPr lvl="1"/>
            <a:r>
              <a:rPr lang="en-US" altLang="ko-KR" sz="2000" dirty="0"/>
              <a:t>Describe your assertion check routine in </a:t>
            </a:r>
            <a:r>
              <a:rPr lang="en-US" altLang="ko-KR" sz="2000" dirty="0" smtClean="0"/>
              <a:t>detail</a:t>
            </a:r>
          </a:p>
          <a:p>
            <a:pPr lvl="1"/>
            <a:r>
              <a:rPr lang="en-US" altLang="ko-KR" sz="2000" dirty="0"/>
              <a:t>Describe your environment model in </a:t>
            </a:r>
            <a:r>
              <a:rPr lang="en-US" altLang="ko-KR" sz="2000" dirty="0" smtClean="0"/>
              <a:t>detail</a:t>
            </a:r>
          </a:p>
          <a:p>
            <a:pPr lvl="1"/>
            <a:r>
              <a:rPr lang="en-US" altLang="ko-KR" sz="2000" dirty="0"/>
              <a:t>Describe run-time parameters of </a:t>
            </a:r>
            <a:r>
              <a:rPr lang="en-US" altLang="ko-KR" sz="2000" dirty="0" smtClean="0"/>
              <a:t>CROWN</a:t>
            </a:r>
          </a:p>
          <a:p>
            <a:pPr lvl="1"/>
            <a:r>
              <a:rPr lang="en-US" altLang="ko-KR" sz="2000" dirty="0" smtClean="0"/>
              <a:t>Report </a:t>
            </a:r>
            <a:r>
              <a:rPr lang="en-US" altLang="ko-KR" sz="2000" dirty="0" err="1" smtClean="0"/>
              <a:t>concolic</a:t>
            </a:r>
            <a:r>
              <a:rPr lang="en-US" altLang="ko-KR" sz="2000" dirty="0" smtClean="0"/>
              <a:t> testing results </a:t>
            </a:r>
          </a:p>
          <a:p>
            <a:pPr lvl="2"/>
            <a:r>
              <a:rPr lang="en-US" altLang="ko-KR" sz="1800" dirty="0"/>
              <a:t>Assert violation with a violation test input if any </a:t>
            </a:r>
          </a:p>
          <a:p>
            <a:pPr lvl="2"/>
            <a:r>
              <a:rPr lang="en-US" altLang="ko-KR" sz="1800" dirty="0" smtClean="0"/>
              <a:t># of test inputs generated</a:t>
            </a:r>
          </a:p>
          <a:p>
            <a:pPr lvl="2"/>
            <a:r>
              <a:rPr lang="en-US" altLang="ko-KR" sz="1800" dirty="0" smtClean="0"/>
              <a:t>Time spent</a:t>
            </a:r>
          </a:p>
          <a:p>
            <a:pPr lvl="2"/>
            <a:r>
              <a:rPr lang="en-US" altLang="ko-KR" sz="1800" dirty="0" smtClean="0"/>
              <a:t># of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branches and branch coverage measured by </a:t>
            </a:r>
            <a:r>
              <a:rPr lang="en-US" altLang="ko-KR" sz="1800" dirty="0" err="1" smtClean="0"/>
              <a:t>gcov</a:t>
            </a:r>
            <a:endParaRPr lang="en-US" altLang="ko-KR" sz="1800" dirty="0" smtClean="0"/>
          </a:p>
          <a:p>
            <a:pPr marL="914400" lvl="2" indent="0">
              <a:buNone/>
            </a:pPr>
            <a:r>
              <a:rPr lang="en-US" altLang="ko-KR" sz="1800" dirty="0" smtClean="0"/>
              <a:t> 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3</a:t>
            </a:fld>
            <a:r>
              <a:rPr lang="en-US" altLang="ko-KR" smtClean="0"/>
              <a:t>/11</a:t>
            </a:r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5496" y="285728"/>
            <a:ext cx="9145016" cy="1143000"/>
          </a:xfrm>
        </p:spPr>
        <p:txBody>
          <a:bodyPr/>
          <a:lstStyle/>
          <a:p>
            <a:r>
              <a:rPr lang="en-US" altLang="ko-KR" sz="4000" dirty="0"/>
              <a:t>2</a:t>
            </a:r>
            <a:r>
              <a:rPr lang="en-US" altLang="ko-KR" sz="4000" dirty="0" smtClean="0"/>
              <a:t>. (50 pts) </a:t>
            </a:r>
            <a:r>
              <a:rPr lang="en-US" altLang="ko-KR" sz="4000" dirty="0" err="1" smtClean="0"/>
              <a:t>Concolic</a:t>
            </a:r>
            <a:r>
              <a:rPr lang="en-US" altLang="ko-KR" sz="4000" dirty="0" smtClean="0"/>
              <a:t> testing the circular queue of positive integers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462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05056" cy="1143000"/>
          </a:xfrm>
        </p:spPr>
        <p:txBody>
          <a:bodyPr/>
          <a:lstStyle/>
          <a:p>
            <a:r>
              <a:rPr lang="en-US" altLang="ko-KR" sz="4000" dirty="0" smtClean="0"/>
              <a:t>Circular Queue of Positive Integers </a:t>
            </a:r>
            <a:endParaRPr lang="ko-KR" altLang="en-US" sz="4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4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7944"/>
              </p:ext>
            </p:extLst>
          </p:nvPr>
        </p:nvGraphicFramePr>
        <p:xfrm>
          <a:off x="3570873" y="2055872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62764"/>
              </p:ext>
            </p:extLst>
          </p:nvPr>
        </p:nvGraphicFramePr>
        <p:xfrm>
          <a:off x="3594537" y="3448978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46840"/>
              </p:ext>
            </p:extLst>
          </p:nvPr>
        </p:nvGraphicFramePr>
        <p:xfrm>
          <a:off x="3594537" y="4961146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40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5607"/>
              </p:ext>
            </p:extLst>
          </p:nvPr>
        </p:nvGraphicFramePr>
        <p:xfrm>
          <a:off x="3594541" y="1772816"/>
          <a:ext cx="55908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59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7199" y="270892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 flipV="1">
            <a:off x="6599062" y="24208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1085" y="2708920"/>
            <a:ext cx="8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tail=11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 flipV="1">
            <a:off x="8907806" y="2440980"/>
            <a:ext cx="1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6629" y="419170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4745514" y="3861048"/>
            <a:ext cx="0" cy="330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6829" y="4171612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20" name="직선 화살표 연결선 19"/>
          <p:cNvCxnSpPr>
            <a:stCxn id="19" idx="0"/>
          </p:cNvCxnSpPr>
          <p:nvPr/>
        </p:nvCxnSpPr>
        <p:spPr>
          <a:xfrm flipV="1">
            <a:off x="6638692" y="3861048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8637" y="568273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22" name="직선 화살표 연결선 21"/>
          <p:cNvCxnSpPr>
            <a:stCxn id="21" idx="0"/>
          </p:cNvCxnSpPr>
          <p:nvPr/>
        </p:nvCxnSpPr>
        <p:spPr>
          <a:xfrm flipH="1" flipV="1">
            <a:off x="4817521" y="5331986"/>
            <a:ext cx="1" cy="350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877" y="564255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head=7</a:t>
            </a:r>
            <a:endParaRPr lang="ko-KR" altLang="en-US" sz="1600" dirty="0"/>
          </a:p>
        </p:txBody>
      </p:sp>
      <p:cxnSp>
        <p:nvCxnSpPr>
          <p:cNvPr id="24" name="직선 화살표 연결선 23"/>
          <p:cNvCxnSpPr>
            <a:stCxn id="23" idx="0"/>
          </p:cNvCxnSpPr>
          <p:nvPr/>
        </p:nvCxnSpPr>
        <p:spPr>
          <a:xfrm flipV="1">
            <a:off x="7070740" y="5331986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1880" y="14127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1)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496" y="1196752"/>
            <a:ext cx="34563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// </a:t>
            </a:r>
            <a:r>
              <a:rPr lang="en-US" altLang="ko-KR" dirty="0"/>
              <a:t>We assume that q[] is </a:t>
            </a:r>
            <a:br>
              <a:rPr lang="en-US" altLang="ko-KR" dirty="0"/>
            </a:br>
            <a:r>
              <a:rPr lang="en-US" altLang="ko-KR" dirty="0"/>
              <a:t>// empty if head==tail</a:t>
            </a:r>
          </a:p>
          <a:p>
            <a:r>
              <a:rPr lang="en-US" altLang="ko-KR" dirty="0" smtClean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</a:t>
            </a:r>
            <a:r>
              <a:rPr lang="en-US" altLang="ko-KR" dirty="0" smtClean="0"/>
              <a:t>;}</a:t>
            </a:r>
            <a:endParaRPr lang="en-US" altLang="ko-KR" dirty="0"/>
          </a:p>
        </p:txBody>
      </p:sp>
      <p:sp>
        <p:nvSpPr>
          <p:cNvPr id="29" name="TextBox 28"/>
          <p:cNvSpPr txBox="1"/>
          <p:nvPr/>
        </p:nvSpPr>
        <p:spPr>
          <a:xfrm>
            <a:off x="3529855" y="31316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2)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44409" y="464384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116632"/>
            <a:ext cx="4320480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enqueue_verify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>
                <a:solidFill>
                  <a:srgbClr val="FF0000"/>
                </a:solidFill>
              </a:rPr>
              <a:t>CPROVER_assume</a:t>
            </a:r>
            <a:r>
              <a:rPr lang="en-US" altLang="ko-KR" dirty="0"/>
              <a:t>(x&gt;0);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 err="1"/>
              <a:t>enqueue</a:t>
            </a:r>
            <a:r>
              <a:rPr lang="en-US" altLang="ko-KR" b="1" dirty="0"/>
              <a:t>(x);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old_tail</a:t>
            </a:r>
            <a:r>
              <a:rPr lang="en-US" altLang="ko-KR" dirty="0"/>
              <a:t>]==x);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 ((</a:t>
            </a:r>
            <a:r>
              <a:rPr lang="en-US" altLang="ko-KR" dirty="0" err="1"/>
              <a:t>old_tail</a:t>
            </a:r>
            <a:r>
              <a:rPr lang="en-US" altLang="ko-KR" dirty="0"/>
              <a:t> +1) % SIZE));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</a:t>
            </a:r>
            <a:r>
              <a:rPr lang="en-US" altLang="ko-KR" dirty="0" err="1"/>
              <a:t>old_head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old_tail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for(i=old_tail+1;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16016" y="106169"/>
            <a:ext cx="4392488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dequeue_verify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__</a:t>
            </a:r>
            <a:r>
              <a:rPr lang="en-US" altLang="ko-KR" dirty="0" err="1" smtClean="0">
                <a:solidFill>
                  <a:srgbClr val="FF0000"/>
                </a:solidFill>
              </a:rPr>
              <a:t>CPROVER_assume</a:t>
            </a:r>
            <a:r>
              <a:rPr lang="en-US" altLang="ko-KR" dirty="0" smtClean="0"/>
              <a:t>(head!=tail</a:t>
            </a:r>
            <a:r>
              <a:rPr lang="en-US" altLang="ko-KR" dirty="0"/>
              <a:t>); 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/>
              <a:t>ret=</a:t>
            </a:r>
            <a:r>
              <a:rPr lang="en-US" altLang="ko-KR" b="1" dirty="0" err="1"/>
              <a:t>dequeue</a:t>
            </a:r>
            <a:r>
              <a:rPr lang="en-US" altLang="ko-KR" b="1" dirty="0"/>
              <a:t>();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(ret==</a:t>
            </a:r>
            <a:r>
              <a:rPr lang="en-US" altLang="ko-KR" dirty="0" err="1"/>
              <a:t>old_q</a:t>
            </a:r>
            <a:r>
              <a:rPr lang="en-US" altLang="ko-KR" dirty="0"/>
              <a:t>[</a:t>
            </a:r>
            <a:r>
              <a:rPr lang="en-US" altLang="ko-KR" dirty="0" err="1"/>
              <a:t>old_head</a:t>
            </a:r>
            <a:r>
              <a:rPr lang="en-US" altLang="ko-KR" dirty="0"/>
              <a:t>]);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old_head</a:t>
            </a:r>
            <a:r>
              <a:rPr lang="en-US" altLang="ko-KR" dirty="0"/>
              <a:t>]== EMPTY);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(head==(old_head+1)%SIZE);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</a:t>
            </a:r>
            <a:r>
              <a:rPr lang="en-US" altLang="ko-KR" dirty="0" err="1"/>
              <a:t>old_tail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old_head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for(i=old_head+1;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</a:t>
            </a:r>
            <a:r>
              <a:rPr lang="en-US" altLang="ko-KR" dirty="0" smtClean="0"/>
              <a:t>]);}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251520" y="5541039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enqueue_verify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16016" y="5517232"/>
            <a:ext cx="432048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{// </a:t>
            </a:r>
            <a:r>
              <a:rPr lang="en-US" altLang="ko-KR" dirty="0" err="1"/>
              <a:t>cbmc</a:t>
            </a:r>
            <a:r>
              <a:rPr lang="en-US" altLang="ko-KR" dirty="0"/>
              <a:t> </a:t>
            </a:r>
            <a:r>
              <a:rPr lang="en-US" altLang="ko-KR" dirty="0" err="1"/>
              <a:t>q.c</a:t>
            </a:r>
            <a:r>
              <a:rPr lang="en-US" altLang="ko-KR" dirty="0"/>
              <a:t> </a:t>
            </a:r>
            <a:r>
              <a:rPr lang="en-US" altLang="ko-KR" dirty="0" smtClean="0"/>
              <a:t>–unwind SIZE+2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dequeue_verify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889844"/>
            <a:ext cx="3456384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635896" y="73069"/>
            <a:ext cx="5184576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/>
              <a:t>// Initial random queue setting following the script</a:t>
            </a:r>
          </a:p>
          <a:p>
            <a:r>
              <a:rPr lang="en-US" altLang="ko-KR" sz="1600" dirty="0"/>
              <a:t>void </a:t>
            </a:r>
            <a:r>
              <a:rPr lang="en-US" altLang="ko-KR" sz="1600" dirty="0" err="1"/>
              <a:t>environment_setup</a:t>
            </a:r>
            <a:r>
              <a:rPr lang="en-US" altLang="ko-KR" sz="1600" dirty="0"/>
              <a:t>()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i;</a:t>
            </a:r>
          </a:p>
          <a:p>
            <a:r>
              <a:rPr lang="en-US" altLang="ko-KR" sz="1600" dirty="0"/>
              <a:t>    for(i=0;i&lt;</a:t>
            </a:r>
            <a:r>
              <a:rPr lang="en-US" altLang="ko-KR" sz="1600" dirty="0" err="1"/>
              <a:t>SIZE;i</a:t>
            </a:r>
            <a:r>
              <a:rPr lang="en-US" altLang="ko-KR" sz="1600" dirty="0"/>
              <a:t>++) { q[i]=EMPTY;}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head=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head &amp;&amp; head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tail=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(0&lt;= tail &amp;&amp; tail &lt; SIZE);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if( head &lt; tail)</a:t>
            </a:r>
          </a:p>
          <a:p>
            <a:r>
              <a:rPr lang="en-US" altLang="ko-KR" sz="1600" dirty="0"/>
              <a:t>        for(i=head;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else if(head &gt; tail) {</a:t>
            </a:r>
          </a:p>
          <a:p>
            <a:r>
              <a:rPr lang="en-US" altLang="ko-KR" sz="1600" dirty="0"/>
              <a:t>        for(i=0; i &lt; tail;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    for(i=head; i &lt; SIZE; i++) {</a:t>
            </a:r>
          </a:p>
          <a:p>
            <a:r>
              <a:rPr lang="en-US" altLang="ko-KR" sz="1600" dirty="0"/>
              <a:t>            q[i]=</a:t>
            </a:r>
            <a:r>
              <a:rPr lang="en-US" altLang="ko-KR" sz="1600" dirty="0" err="1">
                <a:solidFill>
                  <a:srgbClr val="FF0000"/>
                </a:solidFill>
              </a:rPr>
              <a:t>non_det</a:t>
            </a:r>
            <a:r>
              <a:rPr lang="en-US" altLang="ko-KR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ko-KR" sz="1600" dirty="0"/>
              <a:t>            </a:t>
            </a:r>
            <a:r>
              <a:rPr lang="en-US" altLang="ko-KR" sz="1600" dirty="0">
                <a:solidFill>
                  <a:srgbClr val="FF0000"/>
                </a:solidFill>
              </a:rPr>
              <a:t>__</a:t>
            </a:r>
            <a:r>
              <a:rPr lang="en-US" altLang="ko-KR" sz="1600" dirty="0" err="1">
                <a:solidFill>
                  <a:srgbClr val="FF0000"/>
                </a:solidFill>
              </a:rPr>
              <a:t>CPROVER_assume</a:t>
            </a:r>
            <a:r>
              <a:rPr lang="en-US" altLang="ko-KR" sz="1600" dirty="0"/>
              <a:t>(0&lt; q[i]);</a:t>
            </a:r>
          </a:p>
          <a:p>
            <a:r>
              <a:rPr lang="en-US" altLang="ko-KR" sz="1600" dirty="0"/>
              <a:t>        }</a:t>
            </a:r>
          </a:p>
          <a:p>
            <a:r>
              <a:rPr lang="en-US" altLang="ko-KR" sz="1600" dirty="0"/>
              <a:t>    } // We assume that q[] is empty if head==tail</a:t>
            </a:r>
          </a:p>
          <a:p>
            <a:r>
              <a:rPr lang="en-US" altLang="ko-KR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93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21033</TotalTime>
  <Words>899</Words>
  <Application>Microsoft Office PowerPoint</Application>
  <PresentationFormat>화면 슬라이드 쇼(4:3)</PresentationFormat>
  <Paragraphs>235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Courier New</vt:lpstr>
      <vt:lpstr>굴림</vt:lpstr>
      <vt:lpstr>맑은 고딕</vt:lpstr>
      <vt:lpstr>Arial</vt:lpstr>
      <vt:lpstr>12_Office 테마</vt:lpstr>
      <vt:lpstr>1. (50 pts) Concolic testing the sort function</vt:lpstr>
      <vt:lpstr>PowerPoint 프레젠테이션</vt:lpstr>
      <vt:lpstr>2. (50 pts) Concolic testing the circular queue of positive integers </vt:lpstr>
      <vt:lpstr>Circular Queue of Positive Integers 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Windows 사용자</cp:lastModifiedBy>
  <cp:revision>1463</cp:revision>
  <cp:lastPrinted>2011-10-17T12:47:32Z</cp:lastPrinted>
  <dcterms:created xsi:type="dcterms:W3CDTF">2007-05-08T09:44:50Z</dcterms:created>
  <dcterms:modified xsi:type="dcterms:W3CDTF">2018-11-12T01:18:02Z</dcterms:modified>
</cp:coreProperties>
</file>