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4"/>
  </p:notesMasterIdLst>
  <p:sldIdLst>
    <p:sldId id="525" r:id="rId2"/>
    <p:sldId id="526" r:id="rId3"/>
    <p:sldId id="424" r:id="rId4"/>
    <p:sldId id="370" r:id="rId5"/>
    <p:sldId id="505" r:id="rId6"/>
    <p:sldId id="506" r:id="rId7"/>
    <p:sldId id="507" r:id="rId8"/>
    <p:sldId id="508" r:id="rId9"/>
    <p:sldId id="469" r:id="rId10"/>
    <p:sldId id="499" r:id="rId11"/>
    <p:sldId id="488" r:id="rId12"/>
    <p:sldId id="461" r:id="rId13"/>
    <p:sldId id="476" r:id="rId14"/>
    <p:sldId id="459" r:id="rId15"/>
    <p:sldId id="493" r:id="rId16"/>
    <p:sldId id="494" r:id="rId17"/>
    <p:sldId id="490" r:id="rId18"/>
    <p:sldId id="464" r:id="rId19"/>
    <p:sldId id="496" r:id="rId20"/>
    <p:sldId id="468" r:id="rId21"/>
    <p:sldId id="465" r:id="rId22"/>
    <p:sldId id="504" r:id="rId23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5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uyuyang" initials="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3391" autoAdjust="0"/>
    <p:restoredTop sz="86876" autoAdjust="0"/>
  </p:normalViewPr>
  <p:slideViewPr>
    <p:cSldViewPr>
      <p:cViewPr varScale="1">
        <p:scale>
          <a:sx n="91" d="100"/>
          <a:sy n="91" d="100"/>
        </p:scale>
        <p:origin x="96" y="8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-2179" y="-86"/>
      </p:cViewPr>
      <p:guideLst>
        <p:guide orient="horz" pos="3223"/>
        <p:guide pos="223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137" cy="512222"/>
          </a:xfrm>
          <a:prstGeom prst="rect">
            <a:avLst/>
          </a:prstGeom>
        </p:spPr>
        <p:txBody>
          <a:bodyPr vert="horz" lIns="94754" tIns="47377" rIns="94754" bIns="473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0506" y="0"/>
            <a:ext cx="3077137" cy="512222"/>
          </a:xfrm>
          <a:prstGeom prst="rect">
            <a:avLst/>
          </a:prstGeom>
        </p:spPr>
        <p:txBody>
          <a:bodyPr vert="horz" lIns="94754" tIns="47377" rIns="94754" bIns="47377" rtlCol="0"/>
          <a:lstStyle>
            <a:lvl1pPr algn="r">
              <a:defRPr sz="1200"/>
            </a:lvl1pPr>
          </a:lstStyle>
          <a:p>
            <a:fld id="{5BE05CD4-7178-41AD-BA78-32B725B84C5D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4" tIns="47377" rIns="94754" bIns="473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599" y="4862015"/>
            <a:ext cx="5680103" cy="4605085"/>
          </a:xfrm>
          <a:prstGeom prst="rect">
            <a:avLst/>
          </a:prstGeom>
        </p:spPr>
        <p:txBody>
          <a:bodyPr vert="horz" lIns="94754" tIns="47377" rIns="94754" bIns="4737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0755"/>
            <a:ext cx="3077137" cy="512222"/>
          </a:xfrm>
          <a:prstGeom prst="rect">
            <a:avLst/>
          </a:prstGeom>
        </p:spPr>
        <p:txBody>
          <a:bodyPr vert="horz" lIns="94754" tIns="47377" rIns="94754" bIns="473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0506" y="9720755"/>
            <a:ext cx="3077137" cy="512222"/>
          </a:xfrm>
          <a:prstGeom prst="rect">
            <a:avLst/>
          </a:prstGeom>
        </p:spPr>
        <p:txBody>
          <a:bodyPr vert="horz" lIns="94754" tIns="47377" rIns="94754" bIns="47377" rtlCol="0" anchor="b"/>
          <a:lstStyle>
            <a:lvl1pPr algn="r">
              <a:defRPr sz="1200"/>
            </a:lvl1pPr>
          </a:lstStyle>
          <a:p>
            <a:fld id="{87935BA9-F099-4ABF-B2CE-5A222ACE9C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231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instrumentation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35BA9-F099-4ABF-B2CE-5A222ACE9C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460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21"/>
          <p:cNvSpPr/>
          <p:nvPr/>
        </p:nvSpPr>
        <p:spPr>
          <a:xfrm>
            <a:off x="0" y="6429396"/>
            <a:ext cx="9144000" cy="428604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1219200" y="4362456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zh-CN" smtClean="0"/>
              <a:t>Click to edit Master subtitle style</a:t>
            </a:r>
            <a:endParaRPr kumimoji="0" lang="en-US" dirty="0"/>
          </a:p>
        </p:txBody>
      </p:sp>
      <p:sp>
        <p:nvSpPr>
          <p:cNvPr id="33" name="矩形 32"/>
          <p:cNvSpPr/>
          <p:nvPr/>
        </p:nvSpPr>
        <p:spPr>
          <a:xfrm>
            <a:off x="914400" y="4286256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>
            <a:off x="914400" y="4286256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1228725" y="2438400"/>
            <a:ext cx="6858000" cy="15240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21" name="矩形 20"/>
          <p:cNvSpPr/>
          <p:nvPr/>
        </p:nvSpPr>
        <p:spPr>
          <a:xfrm>
            <a:off x="914400" y="2362200"/>
            <a:ext cx="7315200" cy="167640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矩形 21"/>
          <p:cNvSpPr/>
          <p:nvPr/>
        </p:nvSpPr>
        <p:spPr>
          <a:xfrm>
            <a:off x="914400" y="2362200"/>
            <a:ext cx="228600" cy="16764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31"/>
          <p:cNvSpPr/>
          <p:nvPr/>
        </p:nvSpPr>
        <p:spPr>
          <a:xfrm>
            <a:off x="0" y="0"/>
            <a:ext cx="9144000" cy="142852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副标题 8"/>
          <p:cNvSpPr txBox="1">
            <a:spLocks/>
          </p:cNvSpPr>
          <p:nvPr/>
        </p:nvSpPr>
        <p:spPr>
          <a:xfrm>
            <a:off x="1214414" y="5214950"/>
            <a:ext cx="6858000" cy="533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altLang="zh-CN" smtClean="0"/>
              <a:t>Click icon to add picture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等腰三角形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u="sng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59AB7447-9FCF-4F26-89C2-84A78DC61FF0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defRPr>
                <a:latin typeface="Arial" pitchFamily="34" charset="0"/>
                <a:ea typeface="Arial Unicode MS" pitchFamily="34" charset="-122"/>
                <a:cs typeface="Arial" pitchFamily="34" charset="0"/>
              </a:defRPr>
            </a:lvl1pPr>
            <a:lvl2pPr>
              <a:defRPr>
                <a:latin typeface="Arial" pitchFamily="34" charset="0"/>
                <a:ea typeface="Arial Unicode MS" pitchFamily="34" charset="-122"/>
                <a:cs typeface="Arial" pitchFamily="34" charset="0"/>
              </a:defRPr>
            </a:lvl2pPr>
            <a:lvl3pPr>
              <a:buClr>
                <a:schemeClr val="tx2"/>
              </a:buClr>
              <a:defRPr>
                <a:latin typeface="Arial" pitchFamily="34" charset="0"/>
                <a:ea typeface="Arial Unicode MS" pitchFamily="34" charset="-122"/>
                <a:cs typeface="Arial" pitchFamily="34" charset="0"/>
              </a:defRPr>
            </a:lvl3pPr>
            <a:lvl4pPr>
              <a:defRPr>
                <a:latin typeface="Arial" pitchFamily="34" charset="0"/>
                <a:ea typeface="Arial Unicode MS" pitchFamily="34" charset="-122"/>
                <a:cs typeface="Arial" pitchFamily="34" charset="0"/>
              </a:defRPr>
            </a:lvl4pPr>
            <a:lvl5pPr>
              <a:defRPr>
                <a:latin typeface="Arial" pitchFamily="34" charset="0"/>
                <a:ea typeface="Arial Unicode MS" pitchFamily="34" charset="-122"/>
                <a:cs typeface="Arial" pitchFamily="34" charset="0"/>
              </a:defRPr>
            </a:lvl5pPr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 dirty="0"/>
          </a:p>
        </p:txBody>
      </p:sp>
    </p:spTree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71406" y="6500834"/>
            <a:ext cx="1214446" cy="292608"/>
          </a:xfrm>
        </p:spPr>
        <p:txBody>
          <a:bodyPr/>
          <a:lstStyle/>
          <a:p>
            <a:fld id="{59AB7447-9FCF-4F26-89C2-84A78DC61FF0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1928794" y="6500834"/>
            <a:ext cx="5929354" cy="294322"/>
          </a:xfrm>
        </p:spPr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072462" y="6500834"/>
            <a:ext cx="947758" cy="29144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矩形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1_节标题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9AB7447-9FCF-4F26-89C2-84A78DC61FF0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矩形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406" y="0"/>
            <a:ext cx="9001188" cy="571480"/>
          </a:xfrm>
        </p:spPr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  <p:hf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直接连接符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接连接符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内容占位符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  <p:hf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71406" y="152400"/>
            <a:ext cx="9001188" cy="490518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zh-CN" altLang="en-US" dirty="0" smtClean="0"/>
              <a:t>单击此处编辑母版标题样式</a:t>
            </a:r>
            <a:endParaRPr kumimoji="0" 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71406" y="785794"/>
            <a:ext cx="9001188" cy="54292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dirty="0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dirty="0" smtClean="0"/>
              <a:t>第二级</a:t>
            </a:r>
          </a:p>
          <a:p>
            <a:pPr lvl="2" eaLnBrk="1" latinLnBrk="0" hangingPunct="1"/>
            <a:r>
              <a:rPr kumimoji="0" lang="zh-CN" altLang="en-US" dirty="0" smtClean="0"/>
              <a:t>第三级</a:t>
            </a:r>
          </a:p>
          <a:p>
            <a:pPr lvl="3" eaLnBrk="1" latinLnBrk="0" hangingPunct="1"/>
            <a:r>
              <a:rPr kumimoji="0" lang="zh-CN" altLang="en-US" dirty="0" smtClean="0"/>
              <a:t>第四级</a:t>
            </a:r>
          </a:p>
          <a:p>
            <a:pPr lvl="4" eaLnBrk="1" latinLnBrk="0" hangingPunct="1"/>
            <a:r>
              <a:rPr kumimoji="0" lang="zh-CN" altLang="en-US" dirty="0" smtClean="0"/>
              <a:t>第五级</a:t>
            </a:r>
            <a:endParaRPr kumimoji="0" lang="en-US" dirty="0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214282" y="6500834"/>
            <a:ext cx="1285884" cy="292608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9AB7447-9FCF-4F26-89C2-84A78DC61FF0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1643042" y="6500834"/>
            <a:ext cx="4857784" cy="292608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382000" y="6477000"/>
            <a:ext cx="457200" cy="292608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直接连接符 27"/>
          <p:cNvSpPr>
            <a:spLocks noChangeShapeType="1"/>
          </p:cNvSpPr>
          <p:nvPr/>
        </p:nvSpPr>
        <p:spPr bwMode="auto">
          <a:xfrm>
            <a:off x="0" y="6357958"/>
            <a:ext cx="9144000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接连接符 28"/>
          <p:cNvSpPr>
            <a:spLocks noChangeShapeType="1"/>
          </p:cNvSpPr>
          <p:nvPr/>
        </p:nvSpPr>
        <p:spPr bwMode="auto">
          <a:xfrm>
            <a:off x="0" y="642918"/>
            <a:ext cx="9144000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等腰三角形 9"/>
          <p:cNvSpPr>
            <a:spLocks noChangeAspect="1"/>
          </p:cNvSpPr>
          <p:nvPr/>
        </p:nvSpPr>
        <p:spPr>
          <a:xfrm rot="5400000">
            <a:off x="36139" y="6607540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extBox 11"/>
          <p:cNvSpPr txBox="1"/>
          <p:nvPr/>
        </p:nvSpPr>
        <p:spPr>
          <a:xfrm>
            <a:off x="8610600" y="64770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/35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200" u="sng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E8400@3GHz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4 Main Steps of </a:t>
            </a:r>
            <a:r>
              <a:rPr lang="en-US" altLang="ko-KR" dirty="0" err="1" smtClean="0"/>
              <a:t>Concolic</a:t>
            </a:r>
            <a:r>
              <a:rPr lang="en-US" altLang="ko-KR" dirty="0" smtClean="0"/>
              <a:t> Testing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19608" y="1019140"/>
            <a:ext cx="8900592" cy="50006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800" dirty="0" smtClean="0"/>
              <a:t>1. Instrumentation of a target program</a:t>
            </a:r>
          </a:p>
          <a:p>
            <a:pPr lvl="1"/>
            <a:r>
              <a:rPr lang="en-US" altLang="ko-KR" sz="2400" dirty="0" smtClean="0"/>
              <a:t>To insert probes to build symbolic path formula</a:t>
            </a:r>
          </a:p>
          <a:p>
            <a:pPr marL="0" indent="0">
              <a:buNone/>
            </a:pPr>
            <a:r>
              <a:rPr lang="en-US" altLang="ko-KR" sz="2800" dirty="0" smtClean="0"/>
              <a:t>2. Transform a constructed symbolic path formula to SMT-compatible format</a:t>
            </a:r>
          </a:p>
          <a:p>
            <a:pPr lvl="1"/>
            <a:r>
              <a:rPr lang="en-US" altLang="ko-KR" sz="2400" dirty="0" smtClean="0"/>
              <a:t>SMT solvers can solve simple formula only</a:t>
            </a:r>
          </a:p>
          <a:p>
            <a:pPr marL="0" indent="0">
              <a:buNone/>
            </a:pPr>
            <a:r>
              <a:rPr lang="en-US" altLang="ko-KR" sz="2800" dirty="0" smtClean="0"/>
              <a:t>3. Select one branch condition to negate </a:t>
            </a:r>
            <a:endParaRPr lang="en-US" altLang="ko-KR" sz="2800" dirty="0"/>
          </a:p>
          <a:p>
            <a:pPr lvl="1"/>
            <a:r>
              <a:rPr lang="en-US" altLang="ko-KR" sz="2400" dirty="0" smtClean="0"/>
              <a:t>Core technique impacting both effectiveness and efficiency  </a:t>
            </a:r>
          </a:p>
          <a:p>
            <a:pPr marL="0" indent="0">
              <a:buNone/>
            </a:pPr>
            <a:r>
              <a:rPr lang="en-US" altLang="ko-KR" sz="2800" dirty="0" smtClean="0"/>
              <a:t>4. Invoking SMT solvers on the SPF SMT formula</a:t>
            </a:r>
          </a:p>
          <a:p>
            <a:pPr lvl="1"/>
            <a:r>
              <a:rPr lang="en-US" altLang="ko-KR" sz="2400" dirty="0" smtClean="0"/>
              <a:t>Selection of a SMT solver and proper configuration </a:t>
            </a:r>
            <a:r>
              <a:rPr lang="ko-KR" altLang="en-US" sz="2400" smtClean="0"/>
              <a:t>ㅔ</a:t>
            </a:r>
            <a:r>
              <a:rPr lang="en-US" altLang="ko-KR" sz="2400" smtClean="0"/>
              <a:t>arameters</a:t>
            </a:r>
            <a:endParaRPr lang="ko-KR" altLang="en-US" sz="2400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4294967295"/>
          </p:nvPr>
        </p:nvSpPr>
        <p:spPr>
          <a:xfrm>
            <a:off x="3009888" y="6491291"/>
            <a:ext cx="3214710" cy="365125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 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9969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Instrumentation for </a:t>
            </a:r>
            <a:r>
              <a:rPr lang="en-US" altLang="ko-KR" dirty="0" err="1" smtClean="0"/>
              <a:t>Concolic</a:t>
            </a:r>
            <a:r>
              <a:rPr lang="en-US" altLang="ko-KR" dirty="0" smtClean="0"/>
              <a:t> Testing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Symbolic variable declaration</a:t>
            </a:r>
          </a:p>
          <a:p>
            <a:pPr lvl="1"/>
            <a:r>
              <a:rPr lang="en-US" altLang="ko-KR" dirty="0" smtClean="0"/>
              <a:t>First, identify input variables</a:t>
            </a:r>
          </a:p>
          <a:p>
            <a:pPr lvl="1"/>
            <a:r>
              <a:rPr lang="en-US" altLang="ko-KR" dirty="0" smtClean="0"/>
              <a:t>Second, declare these variables as symbolic variable by inserting </a:t>
            </a:r>
            <a:r>
              <a:rPr lang="en-US" altLang="ko-KR" dirty="0" smtClean="0">
                <a:solidFill>
                  <a:srgbClr val="FF0000"/>
                </a:solidFill>
              </a:rPr>
              <a:t>CREST_&lt;type&gt;(</a:t>
            </a:r>
            <a:r>
              <a:rPr lang="en-US" altLang="ko-KR" dirty="0" err="1" smtClean="0">
                <a:solidFill>
                  <a:srgbClr val="FF0000"/>
                </a:solidFill>
              </a:rPr>
              <a:t>var_name</a:t>
            </a:r>
            <a:r>
              <a:rPr lang="en-US" altLang="ko-KR" dirty="0" smtClean="0">
                <a:solidFill>
                  <a:srgbClr val="FF0000"/>
                </a:solidFill>
              </a:rPr>
              <a:t>);</a:t>
            </a:r>
          </a:p>
          <a:p>
            <a:pPr lvl="2"/>
            <a:r>
              <a:rPr lang="en-US" altLang="ko-KR" dirty="0" smtClean="0"/>
              <a:t>If necessary, additional constraints should be given to restrict symbolic variables to have valid ranges of values</a:t>
            </a:r>
          </a:p>
          <a:p>
            <a:pPr lvl="3"/>
            <a:r>
              <a:rPr lang="en-US" altLang="ko-KR" dirty="0" smtClean="0"/>
              <a:t>if (!constraints on </a:t>
            </a:r>
            <a:r>
              <a:rPr lang="en-US" altLang="ko-KR" dirty="0" err="1" smtClean="0"/>
              <a:t>var_name</a:t>
            </a:r>
            <a:r>
              <a:rPr lang="en-US" altLang="ko-KR" dirty="0" smtClean="0"/>
              <a:t>) exit(0); </a:t>
            </a:r>
            <a:r>
              <a:rPr lang="en-US" altLang="ko-KR" dirty="0" err="1" smtClean="0"/>
              <a:t>shou</a:t>
            </a:r>
            <a:endParaRPr lang="en-US" altLang="ko-KR" dirty="0" smtClean="0"/>
          </a:p>
          <a:p>
            <a:r>
              <a:rPr lang="en-US" altLang="ko-KR" dirty="0" smtClean="0"/>
              <a:t>Transform complex functions into simpler ones manually, if necessary</a:t>
            </a:r>
          </a:p>
          <a:p>
            <a:pPr lvl="1"/>
            <a:r>
              <a:rPr lang="en-US" altLang="ko-KR" dirty="0" smtClean="0"/>
              <a:t>For example, bitwise operators (i.e. &amp;, |, ~) cannot be handled by CREST</a:t>
            </a:r>
          </a:p>
          <a:p>
            <a:pPr lvl="2"/>
            <a:r>
              <a:rPr lang="en-US" altLang="ko-KR" dirty="0" smtClean="0"/>
              <a:t>Bitwise operators are replaced by manually made functions containing loops to handle each bit of operands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27508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Symbolic Variable Declaration for </a:t>
            </a:r>
            <a:r>
              <a:rPr lang="en-US" dirty="0" err="1" smtClean="0"/>
              <a:t>grep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82040"/>
            <a:ext cx="8763000" cy="4937760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1000"/>
              </a:spcBef>
            </a:pPr>
            <a:r>
              <a:rPr lang="en-US" dirty="0" smtClean="0"/>
              <a:t>PATTERN was not declared as symbolic variables, since </a:t>
            </a:r>
            <a:r>
              <a:rPr lang="en-US" dirty="0" err="1" smtClean="0"/>
              <a:t>grep.c</a:t>
            </a:r>
            <a:r>
              <a:rPr lang="en-US" dirty="0" smtClean="0"/>
              <a:t> handles PATTERN using external binary libraries</a:t>
            </a:r>
          </a:p>
          <a:p>
            <a:pPr lvl="1">
              <a:spcBef>
                <a:spcPts val="1000"/>
              </a:spcBef>
            </a:pPr>
            <a:r>
              <a:rPr lang="en-US" dirty="0" smtClean="0"/>
              <a:t>CREST would not generate new test cases for symbolic PATTERN </a:t>
            </a:r>
          </a:p>
          <a:p>
            <a:pPr lvl="1">
              <a:spcBef>
                <a:spcPts val="1000"/>
              </a:spcBef>
            </a:pPr>
            <a:r>
              <a:rPr lang="en-US" dirty="0" smtClean="0"/>
              <a:t>We used a pattern “define”</a:t>
            </a:r>
          </a:p>
          <a:p>
            <a:pPr>
              <a:spcBef>
                <a:spcPts val="1000"/>
              </a:spcBef>
            </a:pPr>
            <a:r>
              <a:rPr lang="en-US" dirty="0" smtClean="0"/>
              <a:t>We use a concrete file “test_grep.dat” as a FILE parameter</a:t>
            </a:r>
          </a:p>
          <a:p>
            <a:pPr>
              <a:spcBef>
                <a:spcPts val="1000"/>
              </a:spcBef>
            </a:pPr>
            <a:r>
              <a:rPr lang="en-US" dirty="0" smtClean="0"/>
              <a:t>Set options as symbolic input (i.e. an array of symbolic character)</a:t>
            </a:r>
          </a:p>
          <a:p>
            <a:pPr lvl="1">
              <a:spcBef>
                <a:spcPts val="600"/>
              </a:spcBef>
            </a:pPr>
            <a:r>
              <a:rPr lang="en-US" altLang="ko-KR" sz="1900" b="1" dirty="0" smtClean="0"/>
              <a:t>23 </a:t>
            </a:r>
            <a:r>
              <a:rPr lang="en-US" altLang="ko-KR" sz="1900" dirty="0"/>
              <a:t>different options </a:t>
            </a:r>
            <a:r>
              <a:rPr lang="en-US" altLang="ko-KR" sz="1900" dirty="0" smtClean="0"/>
              <a:t>can be given</a:t>
            </a:r>
            <a:r>
              <a:rPr lang="en-US" altLang="ko-KR" sz="1900" dirty="0"/>
              <a:t>.</a:t>
            </a:r>
          </a:p>
          <a:p>
            <a:pPr lvl="2">
              <a:spcBef>
                <a:spcPts val="600"/>
              </a:spcBef>
            </a:pPr>
            <a:r>
              <a:rPr lang="en-US" altLang="ko-KR" sz="1600" dirty="0"/>
              <a:t>Specified options are represented by </a:t>
            </a:r>
            <a:r>
              <a:rPr lang="en-US" altLang="ko-KR" sz="1600" b="1" i="1" dirty="0"/>
              <a:t>option_mask32, </a:t>
            </a:r>
            <a:r>
              <a:rPr lang="en-US" altLang="ko-KR" sz="1600" dirty="0"/>
              <a:t>an </a:t>
            </a:r>
            <a:r>
              <a:rPr lang="en-US" altLang="ko-KR" sz="1600" b="1" i="1" dirty="0"/>
              <a:t>uint32_t</a:t>
            </a:r>
            <a:r>
              <a:rPr lang="en-US" altLang="ko-KR" sz="1600" dirty="0"/>
              <a:t> value, of which each bit field indicates one option is ON/OFF. </a:t>
            </a:r>
          </a:p>
          <a:p>
            <a:pPr lvl="2">
              <a:spcBef>
                <a:spcPts val="600"/>
              </a:spcBef>
            </a:pPr>
            <a:r>
              <a:rPr lang="en-US" altLang="ko-KR" sz="1600" dirty="0" smtClean="0"/>
              <a:t>Function </a:t>
            </a:r>
            <a:r>
              <a:rPr lang="en-US" altLang="ko-KR" sz="1600" b="1" i="1" dirty="0"/>
              <a:t>getopt32(char **</a:t>
            </a:r>
            <a:r>
              <a:rPr lang="en-US" altLang="ko-KR" sz="1600" b="1" i="1" dirty="0" err="1"/>
              <a:t>argv</a:t>
            </a:r>
            <a:r>
              <a:rPr lang="en-US" altLang="ko-KR" sz="1600" b="1" i="1" dirty="0"/>
              <a:t>, </a:t>
            </a:r>
            <a:r>
              <a:rPr lang="en-US" altLang="ko-KR" sz="1600" b="1" i="1" dirty="0" err="1"/>
              <a:t>const</a:t>
            </a:r>
            <a:r>
              <a:rPr lang="en-US" altLang="ko-KR" sz="1600" b="1" i="1" dirty="0"/>
              <a:t> char *</a:t>
            </a:r>
            <a:r>
              <a:rPr lang="en-US" altLang="ko-KR" sz="1600" b="1" i="1" dirty="0" err="1"/>
              <a:t>applet_opts</a:t>
            </a:r>
            <a:r>
              <a:rPr lang="en-US" altLang="ko-KR" sz="1600" b="1" i="1" dirty="0"/>
              <a:t>, …)</a:t>
            </a:r>
            <a:r>
              <a:rPr lang="en-US" altLang="ko-KR" sz="1600" dirty="0"/>
              <a:t> is used to </a:t>
            </a:r>
            <a:r>
              <a:rPr lang="en-US" altLang="ko-KR" sz="1600" dirty="0" smtClean="0"/>
              <a:t>generate a bit array indicating specified </a:t>
            </a:r>
            <a:r>
              <a:rPr lang="en-US" altLang="ko-KR" sz="1600" dirty="0"/>
              <a:t>options from command line input. </a:t>
            </a:r>
            <a:endParaRPr lang="en-US" altLang="ko-KR" sz="1600" dirty="0" smtClean="0"/>
          </a:p>
          <a:p>
            <a:pPr lvl="2">
              <a:spcBef>
                <a:spcPts val="600"/>
              </a:spcBef>
            </a:pPr>
            <a:r>
              <a:rPr lang="en-US" altLang="ko-KR" sz="1600" dirty="0" smtClean="0"/>
              <a:t>We added a </a:t>
            </a:r>
            <a:r>
              <a:rPr lang="en-US" altLang="ko-KR" sz="1600" b="1" i="1" dirty="0"/>
              <a:t>bit mask </a:t>
            </a:r>
            <a:r>
              <a:rPr lang="en-US" altLang="ko-KR" sz="1600" dirty="0"/>
              <a:t>is defined to replace </a:t>
            </a:r>
            <a:r>
              <a:rPr lang="en-US" altLang="ko-KR" sz="1600" b="1" i="1" dirty="0"/>
              <a:t>option_mask32, </a:t>
            </a:r>
            <a:r>
              <a:rPr lang="en-US" altLang="ko-KR" sz="1600" dirty="0"/>
              <a:t>whose type is array of integer. We replace bitwise </a:t>
            </a:r>
            <a:r>
              <a:rPr lang="en-US" altLang="ko-KR" sz="1600" dirty="0" smtClean="0"/>
              <a:t>operators by normal linear integer expressions through additional loops </a:t>
            </a:r>
            <a:endParaRPr lang="en-US" altLang="ko-KR" sz="1600" dirty="0"/>
          </a:p>
          <a:p>
            <a:pPr>
              <a:spcBef>
                <a:spcPts val="1000"/>
              </a:spcBef>
            </a:pPr>
            <a:r>
              <a:rPr lang="en-US" dirty="0" smtClean="0"/>
              <a:t>Set 4 parameters to options as symbolic variables</a:t>
            </a:r>
          </a:p>
          <a:p>
            <a:pPr lvl="1">
              <a:spcBef>
                <a:spcPts val="1000"/>
              </a:spcBef>
            </a:pPr>
            <a:r>
              <a:rPr lang="en-US" altLang="ko-KR" i="1" dirty="0" smtClean="0"/>
              <a:t>Copt, </a:t>
            </a:r>
            <a:r>
              <a:rPr lang="en-US" altLang="ko-KR" i="1" dirty="0" err="1" smtClean="0"/>
              <a:t>max_matches</a:t>
            </a:r>
            <a:r>
              <a:rPr lang="en-US" altLang="ko-KR" i="1" dirty="0" smtClean="0"/>
              <a:t>, </a:t>
            </a:r>
            <a:r>
              <a:rPr lang="en-US" altLang="ko-KR" i="1" dirty="0" err="1" smtClean="0"/>
              <a:t>lines_before</a:t>
            </a:r>
            <a:r>
              <a:rPr lang="en-US" altLang="ko-KR" i="1" dirty="0" smtClean="0"/>
              <a:t>, </a:t>
            </a:r>
            <a:r>
              <a:rPr lang="en-US" altLang="ko-KR" i="1" dirty="0" err="1" smtClean="0"/>
              <a:t>lines_after</a:t>
            </a:r>
            <a:r>
              <a:rPr lang="en-US" altLang="ko-KR" i="1" dirty="0" smtClean="0"/>
              <a:t>.</a:t>
            </a:r>
          </a:p>
          <a:p>
            <a:pPr lvl="1">
              <a:spcBef>
                <a:spcPts val="1000"/>
              </a:spcBef>
            </a:pPr>
            <a:r>
              <a:rPr lang="en-US" altLang="ko-KR" sz="1900" dirty="0" smtClean="0"/>
              <a:t>Option argument “</a:t>
            </a:r>
            <a:r>
              <a:rPr lang="en-US" altLang="ko-KR" sz="1900" b="1" i="1" dirty="0" err="1" smtClean="0"/>
              <a:t>fopt</a:t>
            </a:r>
            <a:r>
              <a:rPr lang="en-US" altLang="ko-KR" sz="1900" dirty="0" smtClean="0"/>
              <a:t>” is ignored, since it is hard to set file name as symbolic value. “</a:t>
            </a:r>
            <a:r>
              <a:rPr lang="en-US" altLang="ko-KR" sz="1900" b="1" i="1" dirty="0" err="1" smtClean="0"/>
              <a:t>fopt</a:t>
            </a:r>
            <a:r>
              <a:rPr lang="en-US" altLang="ko-KR" sz="1900" dirty="0" smtClean="0"/>
              <a:t>”, the parameter of option “-f” (read pattern form an exist file). </a:t>
            </a:r>
            <a:endParaRPr lang="en-US" altLang="ko-KR" sz="19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830D-63D0-43FB-9A42-9243058A17F4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380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Instrumentation in </a:t>
            </a:r>
            <a:r>
              <a:rPr lang="en-US" dirty="0" err="1" smtClean="0"/>
              <a:t>grep.c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830D-63D0-43FB-9A42-9243058A17F4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" y="1066800"/>
            <a:ext cx="8610600" cy="4953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2" rtlCol="0" anchor="ctr"/>
          <a:lstStyle/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dirty="0" smtClean="0">
                <a:solidFill>
                  <a:srgbClr val="7030A0"/>
                </a:solidFill>
              </a:rPr>
              <a:t>#define BITSIZE 23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dirty="0" err="1" smtClean="0">
                <a:solidFill>
                  <a:schemeClr val="tx1"/>
                </a:solidFill>
              </a:rPr>
              <a:t>int</a:t>
            </a:r>
            <a:r>
              <a:rPr lang="en-US" sz="1400" dirty="0" smtClean="0">
                <a:solidFill>
                  <a:schemeClr val="tx1"/>
                </a:solidFill>
              </a:rPr>
              <a:t> bitmask[23];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dirty="0" err="1" smtClean="0">
                <a:solidFill>
                  <a:schemeClr val="tx1"/>
                </a:solidFill>
              </a:rPr>
              <a:t>int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bitopt</a:t>
            </a:r>
            <a:r>
              <a:rPr lang="en-US" sz="1400" dirty="0" smtClean="0">
                <a:solidFill>
                  <a:schemeClr val="tx1"/>
                </a:solidFill>
              </a:rPr>
              <a:t>[23];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dirty="0" smtClean="0">
                <a:solidFill>
                  <a:schemeClr val="tx1"/>
                </a:solidFill>
              </a:rPr>
              <a:t> 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dirty="0" err="1" smtClean="0">
                <a:solidFill>
                  <a:schemeClr val="tx1"/>
                </a:solidFill>
              </a:rPr>
              <a:t>int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grep_main</a:t>
            </a:r>
            <a:r>
              <a:rPr lang="en-US" sz="1400" dirty="0" smtClean="0">
                <a:solidFill>
                  <a:schemeClr val="tx1"/>
                </a:solidFill>
              </a:rPr>
              <a:t> (</a:t>
            </a:r>
            <a:r>
              <a:rPr lang="en-US" sz="1400" dirty="0" err="1" smtClean="0">
                <a:solidFill>
                  <a:schemeClr val="tx1"/>
                </a:solidFill>
              </a:rPr>
              <a:t>int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argc</a:t>
            </a:r>
            <a:r>
              <a:rPr lang="en-US" sz="1400" dirty="0" smtClean="0">
                <a:solidFill>
                  <a:schemeClr val="tx1"/>
                </a:solidFill>
              </a:rPr>
              <a:t> UNUSED_PARAM, char **</a:t>
            </a:r>
            <a:r>
              <a:rPr lang="en-US" sz="1400" dirty="0" err="1" smtClean="0">
                <a:solidFill>
                  <a:schemeClr val="tx1"/>
                </a:solidFill>
              </a:rPr>
              <a:t>argv</a:t>
            </a:r>
            <a:r>
              <a:rPr lang="en-US" sz="1400" dirty="0" smtClean="0">
                <a:solidFill>
                  <a:schemeClr val="tx1"/>
                </a:solidFill>
              </a:rPr>
              <a:t>)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dirty="0" smtClean="0">
                <a:solidFill>
                  <a:schemeClr val="tx1"/>
                </a:solidFill>
              </a:rPr>
              <a:t>{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dirty="0" smtClean="0">
                <a:solidFill>
                  <a:schemeClr val="tx1"/>
                </a:solidFill>
              </a:rPr>
              <a:t>      getopt32(</a:t>
            </a:r>
            <a:r>
              <a:rPr lang="en-US" sz="1400" dirty="0" err="1" smtClean="0">
                <a:solidFill>
                  <a:schemeClr val="tx1"/>
                </a:solidFill>
              </a:rPr>
              <a:t>argv</a:t>
            </a:r>
            <a:r>
              <a:rPr lang="en-US" sz="1400" dirty="0" smtClean="0">
                <a:solidFill>
                  <a:schemeClr val="tx1"/>
                </a:solidFill>
              </a:rPr>
              <a:t>, OPTSTR_GREP,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dirty="0" smtClean="0">
                <a:solidFill>
                  <a:schemeClr val="tx1"/>
                </a:solidFill>
              </a:rPr>
              <a:t>        &amp;</a:t>
            </a:r>
            <a:r>
              <a:rPr lang="en-US" sz="1400" dirty="0" err="1" smtClean="0">
                <a:solidFill>
                  <a:schemeClr val="tx1"/>
                </a:solidFill>
              </a:rPr>
              <a:t>pattern_head</a:t>
            </a:r>
            <a:r>
              <a:rPr lang="en-US" sz="1400" dirty="0" smtClean="0">
                <a:solidFill>
                  <a:schemeClr val="tx1"/>
                </a:solidFill>
              </a:rPr>
              <a:t>, &amp;</a:t>
            </a:r>
            <a:r>
              <a:rPr lang="en-US" sz="1400" dirty="0" err="1" smtClean="0">
                <a:solidFill>
                  <a:schemeClr val="tx1"/>
                </a:solidFill>
              </a:rPr>
              <a:t>fopt</a:t>
            </a:r>
            <a:r>
              <a:rPr lang="en-US" sz="1400" dirty="0" smtClean="0">
                <a:solidFill>
                  <a:schemeClr val="tx1"/>
                </a:solidFill>
              </a:rPr>
              <a:t>, 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dirty="0" smtClean="0">
                <a:solidFill>
                  <a:schemeClr val="tx1"/>
                </a:solidFill>
              </a:rPr>
              <a:t>        &amp;</a:t>
            </a:r>
            <a:r>
              <a:rPr lang="en-US" sz="1400" dirty="0" err="1" smtClean="0">
                <a:solidFill>
                  <a:schemeClr val="tx1"/>
                </a:solidFill>
              </a:rPr>
              <a:t>max_matches</a:t>
            </a:r>
            <a:r>
              <a:rPr lang="en-US" sz="1400" dirty="0" smtClean="0">
                <a:solidFill>
                  <a:schemeClr val="tx1"/>
                </a:solidFill>
              </a:rPr>
              <a:t>, &amp;</a:t>
            </a:r>
            <a:r>
              <a:rPr lang="en-US" sz="1400" dirty="0" err="1" smtClean="0">
                <a:solidFill>
                  <a:schemeClr val="tx1"/>
                </a:solidFill>
              </a:rPr>
              <a:t>lines_after</a:t>
            </a:r>
            <a:r>
              <a:rPr lang="en-US" sz="1400" dirty="0" smtClean="0">
                <a:solidFill>
                  <a:schemeClr val="tx1"/>
                </a:solidFill>
              </a:rPr>
              <a:t>, 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dirty="0" smtClean="0">
                <a:solidFill>
                  <a:schemeClr val="tx1"/>
                </a:solidFill>
              </a:rPr>
              <a:t>        &amp;</a:t>
            </a:r>
            <a:r>
              <a:rPr lang="en-US" sz="1400" dirty="0" err="1" smtClean="0">
                <a:solidFill>
                  <a:schemeClr val="tx1"/>
                </a:solidFill>
              </a:rPr>
              <a:t>lines_before,&amp;Copt</a:t>
            </a:r>
            <a:r>
              <a:rPr lang="en-US" sz="1400" dirty="0" smtClean="0">
                <a:solidFill>
                  <a:schemeClr val="tx1"/>
                </a:solidFill>
              </a:rPr>
              <a:t>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b="1" dirty="0" smtClean="0">
                <a:solidFill>
                  <a:srgbClr val="7030A0"/>
                </a:solidFill>
              </a:rPr>
              <a:t>      #</a:t>
            </a:r>
            <a:r>
              <a:rPr lang="en-US" sz="1400" b="1" dirty="0" err="1" smtClean="0">
                <a:solidFill>
                  <a:srgbClr val="7030A0"/>
                </a:solidFill>
              </a:rPr>
              <a:t>ifdef</a:t>
            </a:r>
            <a:r>
              <a:rPr lang="en-US" sz="1400" b="1" dirty="0" smtClean="0">
                <a:solidFill>
                  <a:srgbClr val="7030A0"/>
                </a:solidFill>
              </a:rPr>
              <a:t> CREST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b="1" dirty="0" smtClean="0">
                <a:solidFill>
                  <a:schemeClr val="tx1"/>
                </a:solidFill>
              </a:rPr>
              <a:t>      </a:t>
            </a:r>
            <a:r>
              <a:rPr lang="en-US" sz="1400" b="1" dirty="0" err="1" smtClean="0">
                <a:solidFill>
                  <a:schemeClr val="tx1"/>
                </a:solidFill>
              </a:rPr>
              <a:t>CREST_int</a:t>
            </a:r>
            <a:r>
              <a:rPr lang="en-US" sz="1400" b="1" dirty="0" smtClean="0">
                <a:solidFill>
                  <a:schemeClr val="tx1"/>
                </a:solidFill>
              </a:rPr>
              <a:t>(</a:t>
            </a:r>
            <a:r>
              <a:rPr lang="en-US" sz="1400" b="1" dirty="0" err="1" smtClean="0">
                <a:solidFill>
                  <a:schemeClr val="tx1"/>
                </a:solidFill>
              </a:rPr>
              <a:t>max_matches</a:t>
            </a:r>
            <a:r>
              <a:rPr lang="en-US" sz="1400" b="1" dirty="0" smtClean="0">
                <a:solidFill>
                  <a:schemeClr val="tx1"/>
                </a:solidFill>
              </a:rPr>
              <a:t>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b="1" dirty="0" smtClean="0">
                <a:solidFill>
                  <a:schemeClr val="tx1"/>
                </a:solidFill>
              </a:rPr>
              <a:t>      </a:t>
            </a:r>
            <a:r>
              <a:rPr lang="en-US" sz="1400" b="1" dirty="0" err="1" smtClean="0">
                <a:solidFill>
                  <a:schemeClr val="tx1"/>
                </a:solidFill>
              </a:rPr>
              <a:t>CREST_int</a:t>
            </a:r>
            <a:r>
              <a:rPr lang="en-US" sz="1400" b="1" dirty="0" smtClean="0">
                <a:solidFill>
                  <a:schemeClr val="tx1"/>
                </a:solidFill>
              </a:rPr>
              <a:t>(</a:t>
            </a:r>
            <a:r>
              <a:rPr lang="en-US" sz="1400" b="1" dirty="0" err="1" smtClean="0">
                <a:solidFill>
                  <a:schemeClr val="tx1"/>
                </a:solidFill>
              </a:rPr>
              <a:t>lines_after</a:t>
            </a:r>
            <a:r>
              <a:rPr lang="en-US" sz="1400" b="1" dirty="0" smtClean="0">
                <a:solidFill>
                  <a:schemeClr val="tx1"/>
                </a:solidFill>
              </a:rPr>
              <a:t>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b="1" dirty="0" smtClean="0">
                <a:solidFill>
                  <a:schemeClr val="tx1"/>
                </a:solidFill>
              </a:rPr>
              <a:t>      </a:t>
            </a:r>
            <a:r>
              <a:rPr lang="en-US" sz="1400" b="1" dirty="0" err="1" smtClean="0">
                <a:solidFill>
                  <a:schemeClr val="tx1"/>
                </a:solidFill>
              </a:rPr>
              <a:t>CREST_int</a:t>
            </a:r>
            <a:r>
              <a:rPr lang="en-US" sz="1400" b="1" dirty="0" smtClean="0">
                <a:solidFill>
                  <a:schemeClr val="tx1"/>
                </a:solidFill>
              </a:rPr>
              <a:t>(</a:t>
            </a:r>
            <a:r>
              <a:rPr lang="en-US" sz="1400" b="1" dirty="0" err="1" smtClean="0">
                <a:solidFill>
                  <a:schemeClr val="tx1"/>
                </a:solidFill>
              </a:rPr>
              <a:t>lines_before</a:t>
            </a:r>
            <a:r>
              <a:rPr lang="en-US" sz="1400" b="1" dirty="0" smtClean="0">
                <a:solidFill>
                  <a:schemeClr val="tx1"/>
                </a:solidFill>
              </a:rPr>
              <a:t>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b="1" dirty="0" smtClean="0">
                <a:solidFill>
                  <a:schemeClr val="tx1"/>
                </a:solidFill>
              </a:rPr>
              <a:t>      </a:t>
            </a:r>
            <a:r>
              <a:rPr lang="en-US" sz="1400" b="1" dirty="0" err="1" smtClean="0">
                <a:solidFill>
                  <a:schemeClr val="tx1"/>
                </a:solidFill>
              </a:rPr>
              <a:t>CREST_int</a:t>
            </a:r>
            <a:r>
              <a:rPr lang="en-US" sz="1400" b="1" dirty="0" smtClean="0">
                <a:solidFill>
                  <a:schemeClr val="tx1"/>
                </a:solidFill>
              </a:rPr>
              <a:t>(Copt);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b="1" dirty="0" smtClean="0">
                <a:solidFill>
                  <a:srgbClr val="CC00FF"/>
                </a:solidFill>
              </a:rPr>
              <a:t>      </a:t>
            </a:r>
            <a:r>
              <a:rPr lang="en-US" sz="1400" b="1" dirty="0" err="1" smtClean="0">
                <a:solidFill>
                  <a:schemeClr val="tx1"/>
                </a:solidFill>
              </a:rPr>
              <a:t>int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i</a:t>
            </a:r>
            <a:r>
              <a:rPr lang="en-US" sz="1400" b="1" dirty="0" smtClean="0">
                <a:solidFill>
                  <a:schemeClr val="tx1"/>
                </a:solidFill>
              </a:rPr>
              <a:t>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b="1" dirty="0" smtClean="0">
                <a:solidFill>
                  <a:schemeClr val="tx1"/>
                </a:solidFill>
              </a:rPr>
              <a:t>      for(i=BITSIZE-1 ; i&gt;=0 ; i--){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b="1" dirty="0" smtClean="0">
                <a:solidFill>
                  <a:schemeClr val="tx1"/>
                </a:solidFill>
              </a:rPr>
              <a:t>              </a:t>
            </a:r>
            <a:r>
              <a:rPr lang="en-US" sz="1400" b="1" dirty="0" err="1" smtClean="0">
                <a:solidFill>
                  <a:schemeClr val="tx1"/>
                </a:solidFill>
              </a:rPr>
              <a:t>CREST_int</a:t>
            </a:r>
            <a:r>
              <a:rPr lang="en-US" sz="1400" b="1" dirty="0" smtClean="0">
                <a:solidFill>
                  <a:schemeClr val="tx1"/>
                </a:solidFill>
              </a:rPr>
              <a:t>(bitmask[i]);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b="1" dirty="0" smtClean="0">
                <a:solidFill>
                  <a:schemeClr val="tx1"/>
                </a:solidFill>
              </a:rPr>
              <a:t>      }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b="1" dirty="0" smtClean="0">
                <a:solidFill>
                  <a:srgbClr val="7030A0"/>
                </a:solidFill>
              </a:rPr>
              <a:t>      #</a:t>
            </a:r>
            <a:r>
              <a:rPr lang="en-US" sz="1400" b="1" dirty="0" err="1" smtClean="0">
                <a:solidFill>
                  <a:srgbClr val="7030A0"/>
                </a:solidFill>
              </a:rPr>
              <a:t>endif</a:t>
            </a:r>
            <a:endParaRPr lang="en-US" sz="1400" b="1" dirty="0" smtClean="0">
              <a:solidFill>
                <a:srgbClr val="7030A0"/>
              </a:solidFill>
            </a:endParaRP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dirty="0" smtClean="0">
                <a:solidFill>
                  <a:schemeClr val="tx1"/>
                </a:solidFill>
              </a:rPr>
              <a:t>  </a:t>
            </a:r>
            <a:r>
              <a:rPr lang="en-US" sz="1400" dirty="0" smtClean="0">
                <a:solidFill>
                  <a:srgbClr val="00B0F0"/>
                </a:solidFill>
              </a:rPr>
              <a:t>    //……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b="1" dirty="0" smtClean="0">
                <a:solidFill>
                  <a:srgbClr val="7030A0"/>
                </a:solidFill>
              </a:rPr>
              <a:t>      #</a:t>
            </a:r>
            <a:r>
              <a:rPr lang="en-US" sz="1400" b="1" dirty="0" err="1" smtClean="0">
                <a:solidFill>
                  <a:srgbClr val="7030A0"/>
                </a:solidFill>
              </a:rPr>
              <a:t>ifndef</a:t>
            </a:r>
            <a:r>
              <a:rPr lang="en-US" sz="1400" b="1" dirty="0" smtClean="0">
                <a:solidFill>
                  <a:srgbClr val="7030A0"/>
                </a:solidFill>
              </a:rPr>
              <a:t> CREST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b="1" dirty="0" smtClean="0"/>
              <a:t>      if (option_mask32 &amp; </a:t>
            </a:r>
            <a:r>
              <a:rPr lang="en-US" sz="1400" b="1" dirty="0" err="1" smtClean="0"/>
              <a:t>OPT_m</a:t>
            </a:r>
            <a:r>
              <a:rPr lang="en-US" sz="1400" b="1" dirty="0" smtClean="0"/>
              <a:t>) 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b="1" dirty="0" smtClean="0">
                <a:solidFill>
                  <a:srgbClr val="CC00FF"/>
                </a:solidFill>
              </a:rPr>
              <a:t>      </a:t>
            </a:r>
            <a:r>
              <a:rPr lang="en-US" sz="1400" b="1" dirty="0" smtClean="0">
                <a:solidFill>
                  <a:srgbClr val="7030A0"/>
                </a:solidFill>
              </a:rPr>
              <a:t>#else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b="1" dirty="0" smtClean="0"/>
              <a:t>      if (</a:t>
            </a:r>
            <a:r>
              <a:rPr lang="en-US" sz="1400" b="1" dirty="0" err="1" smtClean="0"/>
              <a:t>bit_and</a:t>
            </a:r>
            <a:r>
              <a:rPr lang="en-US" sz="1400" b="1" dirty="0" smtClean="0"/>
              <a:t>(bitmask, </a:t>
            </a:r>
            <a:r>
              <a:rPr lang="en-US" sz="1400" b="1" dirty="0" err="1" smtClean="0"/>
              <a:t>itobs</a:t>
            </a:r>
            <a:r>
              <a:rPr lang="en-US" sz="1400" b="1" dirty="0" smtClean="0"/>
              <a:t>(</a:t>
            </a:r>
            <a:r>
              <a:rPr lang="en-US" sz="1400" b="1" dirty="0" err="1" smtClean="0"/>
              <a:t>OPT_m</a:t>
            </a:r>
            <a:r>
              <a:rPr lang="en-US" sz="1400" b="1" dirty="0" smtClean="0"/>
              <a:t>, </a:t>
            </a:r>
            <a:r>
              <a:rPr lang="en-US" sz="1400" b="1" dirty="0" err="1" smtClean="0"/>
              <a:t>bitopt</a:t>
            </a:r>
            <a:r>
              <a:rPr lang="en-US" sz="1400" b="1" dirty="0" smtClean="0"/>
              <a:t>)))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b="1" dirty="0" smtClean="0">
                <a:solidFill>
                  <a:srgbClr val="CC00FF"/>
                </a:solidFill>
              </a:rPr>
              <a:t>      </a:t>
            </a:r>
            <a:r>
              <a:rPr lang="en-US" sz="1400" b="1" dirty="0" smtClean="0">
                <a:solidFill>
                  <a:srgbClr val="7030A0"/>
                </a:solidFill>
              </a:rPr>
              <a:t>#</a:t>
            </a:r>
            <a:r>
              <a:rPr lang="en-US" sz="1400" b="1" dirty="0" err="1" smtClean="0">
                <a:solidFill>
                  <a:srgbClr val="7030A0"/>
                </a:solidFill>
              </a:rPr>
              <a:t>endif</a:t>
            </a:r>
            <a:endParaRPr lang="en-US" sz="1400" b="1" dirty="0" smtClean="0">
              <a:solidFill>
                <a:srgbClr val="7030A0"/>
              </a:solidFill>
            </a:endParaRP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dirty="0" smtClean="0"/>
              <a:t>      {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dirty="0" smtClean="0">
                <a:solidFill>
                  <a:srgbClr val="00B0F0"/>
                </a:solidFill>
              </a:rPr>
              <a:t>	//……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dirty="0" smtClean="0"/>
              <a:t>      }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dirty="0" smtClean="0">
                <a:solidFill>
                  <a:srgbClr val="00B0F0"/>
                </a:solidFill>
              </a:rPr>
              <a:t>      //……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dirty="0" smtClean="0"/>
              <a:t>}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endParaRPr lang="en-US" sz="1400" dirty="0" smtClean="0"/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endParaRPr lang="en-US"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 Functions Added to Handle Bitwise Operators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830D-63D0-43FB-9A42-9243058A17F4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8229600" cy="2438400"/>
          </a:xfrm>
        </p:spPr>
        <p:txBody>
          <a:bodyPr>
            <a:normAutofit lnSpcReduction="10000"/>
          </a:bodyPr>
          <a:lstStyle/>
          <a:p>
            <a:pPr>
              <a:spcBef>
                <a:spcPts val="1000"/>
              </a:spcBef>
            </a:pPr>
            <a:r>
              <a:rPr lang="en-US" sz="2000" dirty="0" smtClean="0"/>
              <a:t>Two functions are added to replace “&amp;”. They are </a:t>
            </a:r>
            <a:r>
              <a:rPr lang="en-US" sz="2000" dirty="0" err="1" smtClean="0"/>
              <a:t>bit_and</a:t>
            </a:r>
            <a:r>
              <a:rPr lang="en-US" sz="2000" dirty="0" smtClean="0"/>
              <a:t>(), </a:t>
            </a:r>
            <a:r>
              <a:rPr lang="en-US" sz="2000" dirty="0" err="1" smtClean="0"/>
              <a:t>itobs</a:t>
            </a:r>
            <a:r>
              <a:rPr lang="en-US" sz="2000" dirty="0" smtClean="0"/>
              <a:t>().</a:t>
            </a:r>
          </a:p>
          <a:p>
            <a:pPr>
              <a:spcBef>
                <a:spcPts val="1000"/>
              </a:spcBef>
            </a:pPr>
            <a:r>
              <a:rPr lang="en-US" sz="2000" dirty="0" err="1" smtClean="0"/>
              <a:t>int</a:t>
            </a:r>
            <a:r>
              <a:rPr lang="en-US" sz="2000" dirty="0" smtClean="0"/>
              <a:t>* </a:t>
            </a:r>
            <a:r>
              <a:rPr lang="en-US" sz="2000" dirty="0" err="1" smtClean="0"/>
              <a:t>itobs</a:t>
            </a:r>
            <a:r>
              <a:rPr lang="en-US" sz="2000" dirty="0" smtClean="0"/>
              <a:t>(unsigned long </a:t>
            </a:r>
            <a:r>
              <a:rPr lang="en-US" sz="2000" dirty="0" err="1" smtClean="0"/>
              <a:t>int</a:t>
            </a:r>
            <a:r>
              <a:rPr lang="en-US" sz="2000" dirty="0" smtClean="0"/>
              <a:t> n, </a:t>
            </a:r>
            <a:r>
              <a:rPr lang="en-US" sz="2000" dirty="0" err="1" smtClean="0"/>
              <a:t>int</a:t>
            </a:r>
            <a:r>
              <a:rPr lang="en-US" sz="2000" dirty="0" smtClean="0"/>
              <a:t> *</a:t>
            </a:r>
            <a:r>
              <a:rPr lang="en-US" sz="2000" dirty="0" err="1" smtClean="0"/>
              <a:t>bs</a:t>
            </a:r>
            <a:r>
              <a:rPr lang="en-US" sz="2000" dirty="0" smtClean="0"/>
              <a:t>) translates bit sequence value of an integer into </a:t>
            </a:r>
            <a:r>
              <a:rPr lang="en-US" sz="2000" dirty="0" err="1" smtClean="0"/>
              <a:t>int</a:t>
            </a:r>
            <a:r>
              <a:rPr lang="en-US" sz="2000" dirty="0" smtClean="0"/>
              <a:t> sequence value, and return this </a:t>
            </a:r>
            <a:r>
              <a:rPr lang="en-US" sz="2000" dirty="0" err="1" smtClean="0"/>
              <a:t>int</a:t>
            </a:r>
            <a:r>
              <a:rPr lang="en-US" sz="2000" dirty="0" smtClean="0"/>
              <a:t> sequence value.</a:t>
            </a:r>
          </a:p>
          <a:p>
            <a:pPr>
              <a:spcBef>
                <a:spcPts val="1000"/>
              </a:spcBef>
            </a:pP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bit_and</a:t>
            </a:r>
            <a:r>
              <a:rPr lang="en-US" sz="2000" dirty="0" smtClean="0"/>
              <a:t>(</a:t>
            </a:r>
            <a:r>
              <a:rPr lang="en-US" sz="2000" dirty="0" err="1" smtClean="0"/>
              <a:t>int</a:t>
            </a:r>
            <a:r>
              <a:rPr lang="en-US" sz="2000" dirty="0" smtClean="0"/>
              <a:t> *</a:t>
            </a:r>
            <a:r>
              <a:rPr lang="en-US" sz="2000" dirty="0" err="1" smtClean="0"/>
              <a:t>bita</a:t>
            </a:r>
            <a:r>
              <a:rPr lang="en-US" sz="2000" dirty="0" smtClean="0"/>
              <a:t>, </a:t>
            </a:r>
            <a:r>
              <a:rPr lang="en-US" sz="2000" dirty="0" err="1" smtClean="0"/>
              <a:t>int</a:t>
            </a:r>
            <a:r>
              <a:rPr lang="en-US" sz="2000" dirty="0" smtClean="0"/>
              <a:t> *</a:t>
            </a:r>
            <a:r>
              <a:rPr lang="en-US" sz="2000" dirty="0" err="1" smtClean="0"/>
              <a:t>bitb</a:t>
            </a:r>
            <a:r>
              <a:rPr lang="en-US" sz="2000" dirty="0" smtClean="0"/>
              <a:t>) compares </a:t>
            </a:r>
            <a:r>
              <a:rPr lang="en-US" sz="2000" dirty="0" err="1" smtClean="0"/>
              <a:t>bita</a:t>
            </a:r>
            <a:r>
              <a:rPr lang="en-US" sz="2000" dirty="0" smtClean="0"/>
              <a:t> and </a:t>
            </a:r>
            <a:r>
              <a:rPr lang="en-US" sz="2000" dirty="0" err="1" smtClean="0"/>
              <a:t>bitb</a:t>
            </a:r>
            <a:r>
              <a:rPr lang="en-US" sz="2000" dirty="0" smtClean="0"/>
              <a:t>, if both two cells in the same position of </a:t>
            </a:r>
            <a:r>
              <a:rPr lang="en-US" sz="2000" dirty="0" err="1" smtClean="0"/>
              <a:t>bita</a:t>
            </a:r>
            <a:r>
              <a:rPr lang="en-US" sz="2000" dirty="0" smtClean="0"/>
              <a:t> and </a:t>
            </a:r>
            <a:r>
              <a:rPr lang="en-US" sz="2000" dirty="0" err="1" smtClean="0"/>
              <a:t>bitb</a:t>
            </a:r>
            <a:r>
              <a:rPr lang="en-US" sz="2000" dirty="0" smtClean="0"/>
              <a:t> are not 0, then return 1. Otherwise, return 0. </a:t>
            </a:r>
          </a:p>
        </p:txBody>
      </p:sp>
      <p:grpSp>
        <p:nvGrpSpPr>
          <p:cNvPr id="8" name="그룹 7"/>
          <p:cNvGrpSpPr/>
          <p:nvPr/>
        </p:nvGrpSpPr>
        <p:grpSpPr>
          <a:xfrm>
            <a:off x="914400" y="3048000"/>
            <a:ext cx="8839200" cy="3200400"/>
            <a:chOff x="381000" y="3124200"/>
            <a:chExt cx="8534400" cy="3200400"/>
          </a:xfrm>
        </p:grpSpPr>
        <p:sp>
          <p:nvSpPr>
            <p:cNvPr id="7" name="Rectangle 6"/>
            <p:cNvSpPr/>
            <p:nvPr/>
          </p:nvSpPr>
          <p:spPr>
            <a:xfrm>
              <a:off x="381000" y="3200400"/>
              <a:ext cx="8382000" cy="2971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3" rtlCol="0" anchor="ctr"/>
            <a:lstStyle/>
            <a:p>
              <a:pPr marL="228600" indent="-228600">
                <a:spcBef>
                  <a:spcPts val="0"/>
                </a:spcBef>
                <a:buFont typeface="+mj-lt"/>
                <a:buAutoNum type="arabicPeriod"/>
              </a:pPr>
              <a:r>
                <a:rPr lang="en-US" sz="1000" dirty="0" smtClean="0">
                  <a:solidFill>
                    <a:srgbClr val="00B0F0"/>
                  </a:solidFill>
                </a:rPr>
                <a:t>// bit and each cell of two arrays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1000" dirty="0" smtClean="0">
                  <a:solidFill>
                    <a:srgbClr val="00B0F0"/>
                  </a:solidFill>
                </a:rPr>
                <a:t>//</a:t>
              </a:r>
              <a:r>
                <a:rPr lang="en-US" sz="1000" dirty="0" err="1" smtClean="0">
                  <a:solidFill>
                    <a:srgbClr val="00B0F0"/>
                  </a:solidFill>
                </a:rPr>
                <a:t>bita</a:t>
              </a:r>
              <a:r>
                <a:rPr lang="en-US" sz="1000" dirty="0" smtClean="0">
                  <a:solidFill>
                    <a:srgbClr val="00B0F0"/>
                  </a:solidFill>
                </a:rPr>
                <a:t> is symbolic array, and </a:t>
              </a:r>
              <a:r>
                <a:rPr lang="en-US" sz="1000" dirty="0" err="1" smtClean="0">
                  <a:solidFill>
                    <a:srgbClr val="00B0F0"/>
                  </a:solidFill>
                </a:rPr>
                <a:t>bitb</a:t>
              </a:r>
              <a:r>
                <a:rPr lang="en-US" sz="1000" dirty="0" smtClean="0">
                  <a:solidFill>
                    <a:srgbClr val="00B0F0"/>
                  </a:solidFill>
                </a:rPr>
                <a:t> is constant</a:t>
              </a:r>
            </a:p>
            <a:p>
              <a:pPr marL="228600" indent="-228600">
                <a:spcBef>
                  <a:spcPts val="0"/>
                </a:spcBef>
                <a:buFont typeface="+mj-lt"/>
                <a:buAutoNum type="arabicPeriod"/>
              </a:pPr>
              <a:r>
                <a:rPr lang="en-US" sz="1000" dirty="0" smtClean="0">
                  <a:solidFill>
                    <a:srgbClr val="00B0F0"/>
                  </a:solidFill>
                </a:rPr>
                <a:t>// return 0 if the result of </a:t>
              </a:r>
              <a:r>
                <a:rPr lang="en-US" sz="1000" dirty="0" err="1" smtClean="0">
                  <a:solidFill>
                    <a:srgbClr val="00B0F0"/>
                  </a:solidFill>
                </a:rPr>
                <a:t>bit_and</a:t>
              </a:r>
              <a:r>
                <a:rPr lang="en-US" sz="1000" dirty="0" smtClean="0">
                  <a:solidFill>
                    <a:srgbClr val="00B0F0"/>
                  </a:solidFill>
                </a:rPr>
                <a:t> is 0, </a:t>
              </a:r>
            </a:p>
            <a:p>
              <a:pPr marL="228600" indent="-228600">
                <a:spcBef>
                  <a:spcPts val="0"/>
                </a:spcBef>
                <a:buFont typeface="+mj-lt"/>
                <a:buAutoNum type="arabicPeriod"/>
              </a:pPr>
              <a:r>
                <a:rPr lang="en-US" sz="1000" dirty="0" smtClean="0">
                  <a:solidFill>
                    <a:srgbClr val="00B0F0"/>
                  </a:solidFill>
                </a:rPr>
                <a:t>// return 1 otherwise</a:t>
              </a:r>
            </a:p>
            <a:p>
              <a:pPr marL="228600" indent="-228600">
                <a:spcBef>
                  <a:spcPts val="0"/>
                </a:spcBef>
                <a:buFont typeface="+mj-lt"/>
                <a:buAutoNum type="arabicPeriod"/>
              </a:pPr>
              <a:r>
                <a:rPr lang="en-US" sz="1000" dirty="0" err="1" smtClean="0"/>
                <a:t>int</a:t>
              </a:r>
              <a:r>
                <a:rPr lang="en-US" sz="1000" dirty="0" smtClean="0"/>
                <a:t> </a:t>
              </a:r>
              <a:r>
                <a:rPr lang="en-US" sz="1000" dirty="0" err="1" smtClean="0"/>
                <a:t>bit_and</a:t>
              </a:r>
              <a:r>
                <a:rPr lang="en-US" sz="1000" dirty="0" smtClean="0"/>
                <a:t>(</a:t>
              </a:r>
              <a:r>
                <a:rPr lang="en-US" sz="1000" dirty="0" err="1" smtClean="0"/>
                <a:t>int</a:t>
              </a:r>
              <a:r>
                <a:rPr lang="en-US" sz="1000" dirty="0" smtClean="0"/>
                <a:t> *</a:t>
              </a:r>
              <a:r>
                <a:rPr lang="en-US" sz="1000" dirty="0" err="1" smtClean="0"/>
                <a:t>bita</a:t>
              </a:r>
              <a:r>
                <a:rPr lang="en-US" sz="1000" dirty="0" smtClean="0"/>
                <a:t>, </a:t>
              </a:r>
              <a:r>
                <a:rPr lang="en-US" sz="1000" dirty="0" err="1" smtClean="0"/>
                <a:t>int</a:t>
              </a:r>
              <a:r>
                <a:rPr lang="en-US" sz="1000" dirty="0" smtClean="0"/>
                <a:t> *</a:t>
              </a:r>
              <a:r>
                <a:rPr lang="en-US" sz="1000" dirty="0" err="1" smtClean="0"/>
                <a:t>bitb</a:t>
              </a:r>
              <a:r>
                <a:rPr lang="en-US" sz="1000" dirty="0" smtClean="0"/>
                <a:t>)</a:t>
              </a:r>
            </a:p>
            <a:p>
              <a:pPr marL="228600" indent="-228600">
                <a:spcBef>
                  <a:spcPts val="0"/>
                </a:spcBef>
                <a:buFont typeface="+mj-lt"/>
                <a:buAutoNum type="arabicPeriod"/>
              </a:pPr>
              <a:r>
                <a:rPr lang="en-US" sz="1000" dirty="0" smtClean="0"/>
                <a:t>{</a:t>
              </a:r>
            </a:p>
            <a:p>
              <a:pPr marL="228600" indent="-228600">
                <a:spcBef>
                  <a:spcPts val="0"/>
                </a:spcBef>
                <a:buFont typeface="+mj-lt"/>
                <a:buAutoNum type="arabicPeriod"/>
              </a:pPr>
              <a:r>
                <a:rPr lang="en-US" sz="1000" dirty="0" smtClean="0"/>
                <a:t>        </a:t>
              </a:r>
              <a:r>
                <a:rPr lang="en-US" sz="1000" dirty="0" err="1" smtClean="0"/>
                <a:t>int</a:t>
              </a:r>
              <a:r>
                <a:rPr lang="en-US" sz="1000" dirty="0" smtClean="0"/>
                <a:t> i;</a:t>
              </a:r>
            </a:p>
            <a:p>
              <a:pPr marL="228600" indent="-228600">
                <a:spcBef>
                  <a:spcPts val="0"/>
                </a:spcBef>
                <a:buFont typeface="+mj-lt"/>
                <a:buAutoNum type="arabicPeriod"/>
              </a:pPr>
              <a:r>
                <a:rPr lang="en-US" sz="1000" dirty="0" smtClean="0"/>
                <a:t>        </a:t>
              </a:r>
              <a:r>
                <a:rPr lang="en-US" sz="1000" dirty="0" err="1" smtClean="0"/>
                <a:t>int</a:t>
              </a:r>
              <a:r>
                <a:rPr lang="en-US" sz="1000" dirty="0" smtClean="0"/>
                <a:t> flag=0;</a:t>
              </a:r>
            </a:p>
            <a:p>
              <a:pPr marL="228600" indent="-228600">
                <a:spcBef>
                  <a:spcPts val="0"/>
                </a:spcBef>
                <a:buFont typeface="+mj-lt"/>
                <a:buAutoNum type="arabicPeriod"/>
              </a:pPr>
              <a:r>
                <a:rPr lang="en-US" sz="1000" dirty="0" smtClean="0"/>
                <a:t>        for(i=0 ; i&lt;BITSIZE ; i++)</a:t>
              </a:r>
            </a:p>
            <a:p>
              <a:pPr marL="228600" indent="-228600">
                <a:spcBef>
                  <a:spcPts val="0"/>
                </a:spcBef>
                <a:buFont typeface="+mj-lt"/>
                <a:buAutoNum type="arabicPeriod"/>
              </a:pPr>
              <a:r>
                <a:rPr lang="en-US" sz="1000" dirty="0" smtClean="0"/>
                <a:t>        {</a:t>
              </a:r>
            </a:p>
            <a:p>
              <a:pPr marL="228600" indent="-228600">
                <a:spcBef>
                  <a:spcPts val="0"/>
                </a:spcBef>
                <a:buFont typeface="+mj-lt"/>
                <a:buAutoNum type="arabicPeriod"/>
              </a:pPr>
              <a:r>
                <a:rPr lang="en-US" sz="1000" dirty="0" smtClean="0"/>
                <a:t>                if(</a:t>
              </a:r>
              <a:r>
                <a:rPr lang="en-US" sz="1000" dirty="0" err="1" smtClean="0"/>
                <a:t>bita</a:t>
              </a:r>
              <a:r>
                <a:rPr lang="en-US" sz="1000" dirty="0" smtClean="0"/>
                <a:t>[i]!=0 &amp;&amp; </a:t>
              </a:r>
              <a:r>
                <a:rPr lang="en-US" sz="1000" dirty="0" err="1" smtClean="0"/>
                <a:t>bitb</a:t>
              </a:r>
              <a:r>
                <a:rPr lang="en-US" sz="1000" dirty="0" smtClean="0"/>
                <a:t>[i]==1){</a:t>
              </a:r>
            </a:p>
            <a:p>
              <a:pPr marL="228600" indent="-228600">
                <a:spcBef>
                  <a:spcPts val="0"/>
                </a:spcBef>
                <a:buFont typeface="+mj-lt"/>
                <a:buAutoNum type="arabicPeriod"/>
              </a:pPr>
              <a:r>
                <a:rPr lang="en-US" sz="1000" dirty="0" smtClean="0"/>
                <a:t>                        flag=1;</a:t>
              </a:r>
            </a:p>
            <a:p>
              <a:pPr marL="228600" indent="-228600">
                <a:spcBef>
                  <a:spcPts val="0"/>
                </a:spcBef>
                <a:buFont typeface="+mj-lt"/>
                <a:buAutoNum type="arabicPeriod"/>
              </a:pPr>
              <a:r>
                <a:rPr lang="en-US" sz="1000" dirty="0" smtClean="0"/>
                <a:t>                }</a:t>
              </a:r>
            </a:p>
            <a:p>
              <a:pPr marL="228600" indent="-228600">
                <a:spcBef>
                  <a:spcPts val="0"/>
                </a:spcBef>
                <a:buFont typeface="+mj-lt"/>
                <a:buAutoNum type="arabicPeriod"/>
              </a:pPr>
              <a:r>
                <a:rPr lang="en-US" sz="1000" dirty="0" smtClean="0"/>
                <a:t>        }</a:t>
              </a:r>
            </a:p>
            <a:p>
              <a:pPr marL="228600" indent="-228600">
                <a:spcBef>
                  <a:spcPts val="0"/>
                </a:spcBef>
                <a:buFont typeface="+mj-lt"/>
                <a:buAutoNum type="arabicPeriod"/>
              </a:pPr>
              <a:r>
                <a:rPr lang="en-US" sz="1000" dirty="0" smtClean="0"/>
                <a:t>     return flag;</a:t>
              </a:r>
            </a:p>
            <a:p>
              <a:pPr marL="228600" indent="-228600">
                <a:spcBef>
                  <a:spcPts val="0"/>
                </a:spcBef>
                <a:buFont typeface="+mj-lt"/>
                <a:buAutoNum type="arabicPeriod"/>
              </a:pPr>
              <a:r>
                <a:rPr lang="en-US" sz="1000" dirty="0" smtClean="0"/>
                <a:t>}</a:t>
              </a:r>
            </a:p>
            <a:p>
              <a:pPr marL="228600" indent="-228600">
                <a:spcBef>
                  <a:spcPts val="0"/>
                </a:spcBef>
                <a:buFont typeface="+mj-lt"/>
                <a:buAutoNum type="arabicPeriod"/>
              </a:pPr>
              <a:r>
                <a:rPr lang="en-US" sz="1000" dirty="0" smtClean="0"/>
                <a:t> </a:t>
              </a:r>
            </a:p>
            <a:p>
              <a:pPr marL="228600" indent="-228600">
                <a:spcBef>
                  <a:spcPts val="0"/>
                </a:spcBef>
                <a:buFont typeface="+mj-lt"/>
                <a:buAutoNum type="arabicPeriod"/>
              </a:pPr>
              <a:r>
                <a:rPr lang="en-US" sz="1000" dirty="0" smtClean="0">
                  <a:solidFill>
                    <a:srgbClr val="00B0F0"/>
                  </a:solidFill>
                </a:rPr>
                <a:t>//convert an unsigned long </a:t>
              </a:r>
              <a:r>
                <a:rPr lang="en-US" sz="1000" dirty="0" err="1" smtClean="0">
                  <a:solidFill>
                    <a:srgbClr val="00B0F0"/>
                  </a:solidFill>
                </a:rPr>
                <a:t>int</a:t>
              </a:r>
              <a:r>
                <a:rPr lang="en-US" sz="1000" dirty="0" smtClean="0">
                  <a:solidFill>
                    <a:srgbClr val="00B0F0"/>
                  </a:solidFill>
                </a:rPr>
                <a:t> variable</a:t>
              </a:r>
            </a:p>
            <a:p>
              <a:pPr marL="228600" indent="-228600">
                <a:spcBef>
                  <a:spcPts val="0"/>
                </a:spcBef>
                <a:buFont typeface="+mj-lt"/>
                <a:buAutoNum type="arabicPeriod"/>
              </a:pPr>
              <a:r>
                <a:rPr lang="en-US" sz="1000" dirty="0" smtClean="0">
                  <a:solidFill>
                    <a:srgbClr val="00B0F0"/>
                  </a:solidFill>
                </a:rPr>
                <a:t>// into an array, each cell save value of </a:t>
              </a:r>
            </a:p>
            <a:p>
              <a:pPr marL="228600" indent="-228600">
                <a:spcBef>
                  <a:spcPts val="0"/>
                </a:spcBef>
                <a:buFont typeface="+mj-lt"/>
                <a:buAutoNum type="arabicPeriod"/>
              </a:pPr>
              <a:r>
                <a:rPr lang="en-US" sz="1000" dirty="0" smtClean="0">
                  <a:solidFill>
                    <a:srgbClr val="00B0F0"/>
                  </a:solidFill>
                </a:rPr>
                <a:t>//one bit the variable</a:t>
              </a:r>
            </a:p>
            <a:p>
              <a:pPr marL="228600" indent="-228600">
                <a:spcBef>
                  <a:spcPts val="0"/>
                </a:spcBef>
                <a:buFont typeface="+mj-lt"/>
                <a:buAutoNum type="arabicPeriod"/>
              </a:pPr>
              <a:r>
                <a:rPr lang="en-US" sz="1000" dirty="0" err="1" smtClean="0"/>
                <a:t>int</a:t>
              </a:r>
              <a:r>
                <a:rPr lang="en-US" sz="1000" dirty="0" smtClean="0"/>
                <a:t>* </a:t>
              </a:r>
              <a:r>
                <a:rPr lang="en-US" sz="1000" dirty="0" err="1" smtClean="0"/>
                <a:t>itobs</a:t>
              </a:r>
              <a:r>
                <a:rPr lang="en-US" sz="1000" dirty="0" smtClean="0"/>
                <a:t>(unsigned long </a:t>
              </a:r>
              <a:r>
                <a:rPr lang="en-US" sz="1000" dirty="0" err="1" smtClean="0"/>
                <a:t>int</a:t>
              </a:r>
              <a:r>
                <a:rPr lang="en-US" sz="1000" dirty="0" smtClean="0"/>
                <a:t> n, </a:t>
              </a:r>
              <a:r>
                <a:rPr lang="en-US" sz="1000" dirty="0" err="1" smtClean="0"/>
                <a:t>int</a:t>
              </a:r>
              <a:r>
                <a:rPr lang="en-US" sz="1000" dirty="0" smtClean="0"/>
                <a:t> *</a:t>
              </a:r>
              <a:r>
                <a:rPr lang="en-US" sz="1000" dirty="0" err="1" smtClean="0"/>
                <a:t>bs</a:t>
              </a:r>
              <a:r>
                <a:rPr lang="en-US" sz="1000" dirty="0" smtClean="0"/>
                <a:t>)</a:t>
              </a:r>
            </a:p>
            <a:p>
              <a:pPr marL="228600" indent="-228600">
                <a:spcBef>
                  <a:spcPts val="0"/>
                </a:spcBef>
                <a:buFont typeface="+mj-lt"/>
                <a:buAutoNum type="arabicPeriod"/>
              </a:pPr>
              <a:r>
                <a:rPr lang="en-US" sz="1000" dirty="0" smtClean="0"/>
                <a:t>{</a:t>
              </a:r>
            </a:p>
            <a:p>
              <a:pPr marL="228600" indent="-228600">
                <a:spcBef>
                  <a:spcPts val="0"/>
                </a:spcBef>
                <a:buFont typeface="+mj-lt"/>
                <a:buAutoNum type="arabicPeriod"/>
              </a:pPr>
              <a:r>
                <a:rPr lang="en-US" sz="1000" dirty="0" smtClean="0"/>
                <a:t>        </a:t>
              </a:r>
              <a:r>
                <a:rPr lang="en-US" sz="1000" dirty="0" err="1" smtClean="0"/>
                <a:t>int</a:t>
              </a:r>
              <a:r>
                <a:rPr lang="en-US" sz="1000" dirty="0" smtClean="0"/>
                <a:t> i;</a:t>
              </a:r>
            </a:p>
            <a:p>
              <a:pPr marL="228600" indent="-228600">
                <a:spcBef>
                  <a:spcPts val="0"/>
                </a:spcBef>
                <a:buFont typeface="+mj-lt"/>
                <a:buAutoNum type="arabicPeriod"/>
              </a:pPr>
              <a:r>
                <a:rPr lang="en-US" sz="1000" dirty="0" smtClean="0"/>
                <a:t>        </a:t>
              </a:r>
              <a:r>
                <a:rPr lang="en-US" sz="1000" dirty="0" err="1" smtClean="0"/>
                <a:t>int</a:t>
              </a:r>
              <a:r>
                <a:rPr lang="en-US" sz="1000" dirty="0" smtClean="0"/>
                <a:t> *temp=</a:t>
              </a:r>
              <a:r>
                <a:rPr lang="en-US" sz="1000" dirty="0" err="1" smtClean="0"/>
                <a:t>bs</a:t>
              </a:r>
              <a:r>
                <a:rPr lang="en-US" sz="1000" dirty="0" smtClean="0"/>
                <a:t>;</a:t>
              </a:r>
            </a:p>
            <a:p>
              <a:pPr marL="228600" indent="-228600">
                <a:spcBef>
                  <a:spcPts val="0"/>
                </a:spcBef>
                <a:buFont typeface="+mj-lt"/>
                <a:buAutoNum type="arabicPeriod"/>
              </a:pPr>
              <a:r>
                <a:rPr lang="en-US" sz="1000" dirty="0" smtClean="0"/>
                <a:t>        for(i = BITSIZE-1 ; i&gt;=0 ; i--, n=n/2){</a:t>
              </a:r>
            </a:p>
            <a:p>
              <a:pPr marL="228600" indent="-228600">
                <a:spcBef>
                  <a:spcPts val="0"/>
                </a:spcBef>
                <a:buFont typeface="+mj-lt"/>
                <a:buAutoNum type="arabicPeriod"/>
              </a:pPr>
              <a:r>
                <a:rPr lang="en-US" sz="1000" dirty="0" smtClean="0"/>
                <a:t>                </a:t>
              </a:r>
              <a:r>
                <a:rPr lang="en-US" sz="1000" dirty="0" err="1" smtClean="0"/>
                <a:t>bs</a:t>
              </a:r>
              <a:r>
                <a:rPr lang="en-US" sz="1000" dirty="0" smtClean="0"/>
                <a:t>[i]=n%2;</a:t>
              </a:r>
            </a:p>
            <a:p>
              <a:pPr marL="228600" indent="-228600">
                <a:spcBef>
                  <a:spcPts val="0"/>
                </a:spcBef>
                <a:buFont typeface="+mj-lt"/>
                <a:buAutoNum type="arabicPeriod"/>
              </a:pPr>
              <a:r>
                <a:rPr lang="en-US" sz="1000" dirty="0" smtClean="0"/>
                <a:t>        }</a:t>
              </a:r>
            </a:p>
            <a:p>
              <a:pPr marL="228600" indent="-228600">
                <a:spcBef>
                  <a:spcPts val="0"/>
                </a:spcBef>
                <a:buFont typeface="+mj-lt"/>
                <a:buAutoNum type="arabicPeriod"/>
              </a:pPr>
              <a:r>
                <a:rPr lang="en-US" sz="1000" dirty="0" smtClean="0"/>
                <a:t>        return </a:t>
              </a:r>
              <a:r>
                <a:rPr lang="en-US" sz="1000" dirty="0" err="1" smtClean="0"/>
                <a:t>bs</a:t>
              </a:r>
              <a:r>
                <a:rPr lang="en-US" sz="1000" dirty="0" smtClean="0"/>
                <a:t>;</a:t>
              </a:r>
            </a:p>
            <a:p>
              <a:pPr marL="228600" indent="-228600">
                <a:spcBef>
                  <a:spcPts val="0"/>
                </a:spcBef>
                <a:buFont typeface="+mj-lt"/>
                <a:buAutoNum type="arabicPeriod"/>
              </a:pPr>
              <a:r>
                <a:rPr lang="en-US" sz="1000" dirty="0" smtClean="0"/>
                <a:t>}</a:t>
              </a:r>
            </a:p>
            <a:p>
              <a:pPr marL="228600" indent="-228600">
                <a:spcBef>
                  <a:spcPts val="0"/>
                </a:spcBef>
                <a:buFont typeface="+mj-lt"/>
                <a:buAutoNum type="arabicPeriod"/>
              </a:pPr>
              <a:r>
                <a:rPr lang="en-US" sz="1000" dirty="0" smtClean="0"/>
                <a:t> </a:t>
              </a:r>
            </a:p>
            <a:p>
              <a:pPr marL="228600" indent="-228600">
                <a:spcBef>
                  <a:spcPts val="0"/>
                </a:spcBef>
                <a:buFont typeface="+mj-lt"/>
                <a:buAutoNum type="arabicPeriod"/>
              </a:pPr>
              <a:r>
                <a:rPr lang="en-US" sz="1000" dirty="0" smtClean="0">
                  <a:solidFill>
                    <a:srgbClr val="7030A0"/>
                  </a:solidFill>
                </a:rPr>
                <a:t>#define BITSIZE 4</a:t>
              </a:r>
            </a:p>
            <a:p>
              <a:pPr marL="228600" indent="-228600">
                <a:spcBef>
                  <a:spcPts val="0"/>
                </a:spcBef>
                <a:buFont typeface="+mj-lt"/>
                <a:buAutoNum type="arabicPeriod"/>
              </a:pPr>
              <a:r>
                <a:rPr lang="en-US" sz="1000" dirty="0" err="1" smtClean="0">
                  <a:solidFill>
                    <a:schemeClr val="tx1"/>
                  </a:solidFill>
                </a:rPr>
                <a:t>int</a:t>
              </a:r>
              <a:r>
                <a:rPr lang="en-US" sz="1000" dirty="0" smtClean="0">
                  <a:solidFill>
                    <a:schemeClr val="tx1"/>
                  </a:solidFill>
                </a:rPr>
                <a:t> bitmask[BITSIZE];</a:t>
              </a:r>
            </a:p>
            <a:p>
              <a:pPr marL="228600" indent="-228600">
                <a:spcBef>
                  <a:spcPts val="0"/>
                </a:spcBef>
                <a:buFont typeface="+mj-lt"/>
                <a:buAutoNum type="arabicPeriod"/>
              </a:pPr>
              <a:r>
                <a:rPr lang="en-US" sz="1000" dirty="0" err="1" smtClean="0">
                  <a:solidFill>
                    <a:schemeClr val="tx1"/>
                  </a:solidFill>
                </a:rPr>
                <a:t>int</a:t>
              </a:r>
              <a:r>
                <a:rPr lang="en-US" sz="1000" dirty="0" smtClean="0">
                  <a:solidFill>
                    <a:schemeClr val="tx1"/>
                  </a:solidFill>
                </a:rPr>
                <a:t> </a:t>
              </a:r>
              <a:r>
                <a:rPr lang="en-US" sz="1000" dirty="0" err="1" smtClean="0">
                  <a:solidFill>
                    <a:schemeClr val="tx1"/>
                  </a:solidFill>
                </a:rPr>
                <a:t>bitopt</a:t>
              </a:r>
              <a:r>
                <a:rPr lang="en-US" sz="1000" dirty="0" smtClean="0">
                  <a:solidFill>
                    <a:schemeClr val="tx1"/>
                  </a:solidFill>
                </a:rPr>
                <a:t>[BITSIZE];</a:t>
              </a:r>
            </a:p>
            <a:p>
              <a:pPr marL="228600" indent="-228600">
                <a:spcBef>
                  <a:spcPts val="0"/>
                </a:spcBef>
                <a:buFont typeface="+mj-lt"/>
                <a:buAutoNum type="arabicPeriod"/>
              </a:pPr>
              <a:r>
                <a:rPr lang="en-US" sz="1000" dirty="0" smtClean="0">
                  <a:solidFill>
                    <a:schemeClr val="tx1"/>
                  </a:solidFill>
                </a:rPr>
                <a:t> </a:t>
              </a:r>
            </a:p>
            <a:p>
              <a:pPr marL="228600" indent="-228600">
                <a:spcBef>
                  <a:spcPts val="0"/>
                </a:spcBef>
                <a:buFont typeface="+mj-lt"/>
                <a:buAutoNum type="arabicPeriod"/>
              </a:pPr>
              <a:r>
                <a:rPr lang="en-US" sz="1000" dirty="0" err="1" smtClean="0">
                  <a:solidFill>
                    <a:schemeClr val="tx1"/>
                  </a:solidFill>
                </a:rPr>
                <a:t>int</a:t>
              </a:r>
              <a:r>
                <a:rPr lang="en-US" sz="1000" dirty="0" smtClean="0">
                  <a:solidFill>
                    <a:schemeClr val="tx1"/>
                  </a:solidFill>
                </a:rPr>
                <a:t> main(</a:t>
              </a:r>
              <a:r>
                <a:rPr lang="en-US" sz="1000" dirty="0" err="1" smtClean="0">
                  <a:solidFill>
                    <a:schemeClr val="tx1"/>
                  </a:solidFill>
                </a:rPr>
                <a:t>int</a:t>
              </a:r>
              <a:r>
                <a:rPr lang="en-US" sz="1000" dirty="0" smtClean="0">
                  <a:solidFill>
                    <a:schemeClr val="tx1"/>
                  </a:solidFill>
                </a:rPr>
                <a:t> a)</a:t>
              </a:r>
            </a:p>
            <a:p>
              <a:pPr marL="228600" indent="-228600">
                <a:spcBef>
                  <a:spcPts val="0"/>
                </a:spcBef>
                <a:buFont typeface="+mj-lt"/>
                <a:buAutoNum type="arabicPeriod"/>
              </a:pPr>
              <a:r>
                <a:rPr lang="en-US" sz="1000" dirty="0" smtClean="0">
                  <a:solidFill>
                    <a:schemeClr val="tx1"/>
                  </a:solidFill>
                </a:rPr>
                <a:t>{</a:t>
              </a:r>
            </a:p>
            <a:p>
              <a:pPr marL="228600" indent="-228600">
                <a:spcBef>
                  <a:spcPts val="0"/>
                </a:spcBef>
                <a:buFont typeface="+mj-lt"/>
                <a:buAutoNum type="arabicPeriod"/>
              </a:pPr>
              <a:r>
                <a:rPr lang="en-US" sz="1000" dirty="0" smtClean="0">
                  <a:solidFill>
                    <a:schemeClr val="tx1"/>
                  </a:solidFill>
                </a:rPr>
                <a:t>        </a:t>
              </a:r>
              <a:r>
                <a:rPr lang="en-US" sz="1000" dirty="0" err="1" smtClean="0">
                  <a:solidFill>
                    <a:schemeClr val="tx1"/>
                  </a:solidFill>
                </a:rPr>
                <a:t>int</a:t>
              </a:r>
              <a:r>
                <a:rPr lang="en-US" sz="1000" dirty="0" smtClean="0">
                  <a:solidFill>
                    <a:schemeClr val="tx1"/>
                  </a:solidFill>
                </a:rPr>
                <a:t> output;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1000" dirty="0" smtClean="0">
                  <a:solidFill>
                    <a:schemeClr val="tx1"/>
                  </a:solidFill>
                </a:rPr>
                <a:t>        bitmask[0]=0;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1000" dirty="0" smtClean="0">
                  <a:solidFill>
                    <a:schemeClr val="tx1"/>
                  </a:solidFill>
                </a:rPr>
                <a:t>        bitmask[1]=1;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1000" dirty="0" smtClean="0">
                  <a:solidFill>
                    <a:schemeClr val="tx1"/>
                  </a:solidFill>
                </a:rPr>
                <a:t>        bitmask[2]=0;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1000" dirty="0" smtClean="0">
                  <a:solidFill>
                    <a:schemeClr val="tx1"/>
                  </a:solidFill>
                </a:rPr>
                <a:t>        bitmask[3]=0;</a:t>
              </a:r>
            </a:p>
            <a:p>
              <a:pPr marL="228600" indent="-228600">
                <a:buFont typeface="+mj-lt"/>
                <a:buAutoNum type="arabicPeriod"/>
              </a:pPr>
              <a:endParaRPr lang="en-US" sz="1000" dirty="0" smtClean="0">
                <a:solidFill>
                  <a:schemeClr val="tx1"/>
                </a:solidFill>
              </a:endParaRPr>
            </a:p>
            <a:p>
              <a:pPr marL="228600" indent="-228600">
                <a:buFont typeface="+mj-lt"/>
                <a:buAutoNum type="arabicPeriod"/>
              </a:pPr>
              <a:r>
                <a:rPr lang="en-US" sz="1000" dirty="0" smtClean="0">
                  <a:solidFill>
                    <a:schemeClr val="tx1"/>
                  </a:solidFill>
                </a:rPr>
                <a:t>        </a:t>
              </a:r>
              <a:r>
                <a:rPr lang="en-US" sz="1000" dirty="0" err="1" smtClean="0">
                  <a:solidFill>
                    <a:schemeClr val="tx1"/>
                  </a:solidFill>
                </a:rPr>
                <a:t>bitopt</a:t>
              </a:r>
              <a:r>
                <a:rPr lang="en-US" sz="1000" dirty="0" smtClean="0">
                  <a:solidFill>
                    <a:schemeClr val="tx1"/>
                  </a:solidFill>
                </a:rPr>
                <a:t>= </a:t>
              </a:r>
              <a:r>
                <a:rPr lang="en-US" sz="1000" dirty="0" err="1" smtClean="0">
                  <a:solidFill>
                    <a:schemeClr val="tx1"/>
                  </a:solidFill>
                </a:rPr>
                <a:t>itobs</a:t>
              </a:r>
              <a:r>
                <a:rPr lang="en-US" sz="1000" dirty="0" smtClean="0">
                  <a:solidFill>
                    <a:schemeClr val="tx1"/>
                  </a:solidFill>
                </a:rPr>
                <a:t>(a, </a:t>
              </a:r>
              <a:r>
                <a:rPr lang="en-US" sz="1000" dirty="0" err="1" smtClean="0">
                  <a:solidFill>
                    <a:schemeClr val="tx1"/>
                  </a:solidFill>
                </a:rPr>
                <a:t>bitopt</a:t>
              </a:r>
              <a:r>
                <a:rPr lang="en-US" sz="1000" dirty="0" smtClean="0">
                  <a:solidFill>
                    <a:schemeClr val="tx1"/>
                  </a:solidFill>
                </a:rPr>
                <a:t>);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1000" dirty="0" smtClean="0">
                  <a:solidFill>
                    <a:schemeClr val="tx1"/>
                  </a:solidFill>
                </a:rPr>
                <a:t>        output= </a:t>
              </a:r>
              <a:r>
                <a:rPr lang="en-US" sz="1000" dirty="0" err="1" smtClean="0">
                  <a:solidFill>
                    <a:schemeClr val="tx1"/>
                  </a:solidFill>
                </a:rPr>
                <a:t>bit_and</a:t>
              </a:r>
              <a:r>
                <a:rPr lang="en-US" sz="1000" dirty="0" smtClean="0">
                  <a:solidFill>
                    <a:schemeClr val="tx1"/>
                  </a:solidFill>
                </a:rPr>
                <a:t>(bitmask, </a:t>
              </a:r>
              <a:r>
                <a:rPr lang="en-US" sz="1000" dirty="0" err="1" smtClean="0">
                  <a:solidFill>
                    <a:schemeClr val="tx1"/>
                  </a:solidFill>
                </a:rPr>
                <a:t>bitopt</a:t>
              </a:r>
              <a:r>
                <a:rPr lang="en-US" sz="1000" dirty="0" smtClean="0">
                  <a:solidFill>
                    <a:schemeClr val="tx1"/>
                  </a:solidFill>
                </a:rPr>
                <a:t>);</a:t>
              </a:r>
            </a:p>
            <a:p>
              <a:pPr marL="228600" indent="-228600">
                <a:spcBef>
                  <a:spcPts val="0"/>
                </a:spcBef>
                <a:buFont typeface="+mj-lt"/>
                <a:buAutoNum type="arabicPeriod"/>
              </a:pPr>
              <a:r>
                <a:rPr lang="en-US" sz="1000" dirty="0" smtClean="0">
                  <a:solidFill>
                    <a:schemeClr val="tx1"/>
                  </a:solidFill>
                </a:rPr>
                <a:t>        </a:t>
              </a:r>
              <a:r>
                <a:rPr lang="en-US" sz="1000" dirty="0" err="1" smtClean="0">
                  <a:solidFill>
                    <a:schemeClr val="tx1"/>
                  </a:solidFill>
                </a:rPr>
                <a:t>printf</a:t>
              </a:r>
              <a:r>
                <a:rPr lang="en-US" sz="1000" dirty="0" smtClean="0">
                  <a:solidFill>
                    <a:schemeClr val="tx1"/>
                  </a:solidFill>
                </a:rPr>
                <a:t>(“%d\n”, output);</a:t>
              </a:r>
            </a:p>
            <a:p>
              <a:pPr marL="228600" indent="-228600">
                <a:spcBef>
                  <a:spcPts val="0"/>
                </a:spcBef>
                <a:buFont typeface="+mj-lt"/>
                <a:buAutoNum type="arabicPeriod"/>
              </a:pPr>
              <a:r>
                <a:rPr lang="en-US" sz="1000" dirty="0" smtClean="0"/>
                <a:t>}</a:t>
              </a:r>
            </a:p>
            <a:p>
              <a:pPr marL="228600" indent="-228600">
                <a:spcBef>
                  <a:spcPts val="0"/>
                </a:spcBef>
                <a:buFont typeface="+mj-lt"/>
                <a:buAutoNum type="arabicPeriod"/>
              </a:pPr>
              <a:endParaRPr lang="en-US" sz="1000" dirty="0" smtClean="0"/>
            </a:p>
            <a:p>
              <a:pPr marL="228600" indent="-228600">
                <a:spcBef>
                  <a:spcPts val="0"/>
                </a:spcBef>
                <a:buFont typeface="+mj-lt"/>
                <a:buAutoNum type="arabicPeriod"/>
              </a:pPr>
              <a:endParaRPr lang="en-US" sz="1000" dirty="0"/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5943600" y="3124200"/>
              <a:ext cx="2971800" cy="3200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12" y="76200"/>
            <a:ext cx="9001188" cy="49051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Result of </a:t>
            </a:r>
            <a:r>
              <a:rPr lang="en-US" dirty="0" err="1" smtClean="0"/>
              <a:t>grep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772400" cy="2438400"/>
          </a:xfrm>
        </p:spPr>
        <p:txBody>
          <a:bodyPr>
            <a:noAutofit/>
          </a:bodyPr>
          <a:lstStyle/>
          <a:p>
            <a:pPr marL="274320" lvl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None/>
            </a:pPr>
            <a:r>
              <a:rPr lang="en-US" sz="1600" dirty="0" smtClean="0"/>
              <a:t>Experiment 1:</a:t>
            </a:r>
            <a:endParaRPr lang="en-US" altLang="ko-KR" sz="1600" dirty="0" smtClean="0"/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 smtClean="0"/>
              <a:t>Iterations: 10, 000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 smtClean="0"/>
              <a:t>branches in </a:t>
            </a:r>
            <a:r>
              <a:rPr lang="en-US" sz="1600" dirty="0" err="1" smtClean="0"/>
              <a:t>grep.c</a:t>
            </a:r>
            <a:r>
              <a:rPr lang="en-US" sz="1600" dirty="0" smtClean="0"/>
              <a:t> : 178</a:t>
            </a:r>
          </a:p>
          <a:p>
            <a:pPr marL="274320" lvl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None/>
            </a:pPr>
            <a:r>
              <a:rPr lang="en-US" altLang="ko-KR" sz="1600" dirty="0" smtClean="0">
                <a:solidFill>
                  <a:schemeClr val="tx1"/>
                </a:solidFill>
              </a:rPr>
              <a:t>Execution Command:  </a:t>
            </a:r>
          </a:p>
          <a:p>
            <a:pPr marL="274320" lvl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None/>
            </a:pPr>
            <a:r>
              <a:rPr lang="en-US" altLang="ko-KR" sz="1600" dirty="0" smtClean="0">
                <a:solidFill>
                  <a:schemeClr val="tx1"/>
                </a:solidFill>
              </a:rPr>
              <a:t>	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run_crest</a:t>
            </a:r>
            <a:r>
              <a:rPr lang="en-US" altLang="ko-KR" sz="1600" dirty="0" smtClean="0">
                <a:solidFill>
                  <a:schemeClr val="tx1"/>
                </a:solidFill>
              </a:rPr>
              <a:t> './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busybox</a:t>
            </a:r>
            <a:r>
              <a:rPr lang="en-US" altLang="ko-KR" sz="1600" dirty="0" smtClean="0">
                <a:solidFill>
                  <a:schemeClr val="tx1"/>
                </a:solidFill>
              </a:rPr>
              <a:t> 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grep</a:t>
            </a:r>
            <a:r>
              <a:rPr lang="en-US" altLang="ko-KR" sz="1600" dirty="0" smtClean="0">
                <a:solidFill>
                  <a:schemeClr val="tx1"/>
                </a:solidFill>
              </a:rPr>
              <a:t> "define" test_grep.dat' 10000 -</a:t>
            </a:r>
            <a:r>
              <a:rPr lang="en-US" altLang="ko-KR" sz="1600" b="1" dirty="0" err="1" smtClean="0">
                <a:solidFill>
                  <a:schemeClr val="tx1"/>
                </a:solidFill>
              </a:rPr>
              <a:t>dfs</a:t>
            </a:r>
            <a:endParaRPr lang="en-US" altLang="ko-KR" sz="1600" b="1" dirty="0" smtClean="0">
              <a:solidFill>
                <a:schemeClr val="tx1"/>
              </a:solidFill>
            </a:endParaRPr>
          </a:p>
          <a:p>
            <a:pPr marL="274320" lvl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None/>
            </a:pPr>
            <a:r>
              <a:rPr lang="en-US" altLang="ko-KR" sz="1600" dirty="0" smtClean="0">
                <a:solidFill>
                  <a:schemeClr val="tx1"/>
                </a:solidFill>
              </a:rPr>
              <a:t>	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run_crest</a:t>
            </a:r>
            <a:r>
              <a:rPr lang="en-US" altLang="ko-KR" sz="1600" dirty="0" smtClean="0">
                <a:solidFill>
                  <a:schemeClr val="tx1"/>
                </a:solidFill>
              </a:rPr>
              <a:t> './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busybox</a:t>
            </a:r>
            <a:r>
              <a:rPr lang="en-US" altLang="ko-KR" sz="1600" dirty="0" smtClean="0">
                <a:solidFill>
                  <a:schemeClr val="tx1"/>
                </a:solidFill>
              </a:rPr>
              <a:t> 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grep</a:t>
            </a:r>
            <a:r>
              <a:rPr lang="en-US" altLang="ko-KR" sz="1600" dirty="0" smtClean="0">
                <a:solidFill>
                  <a:schemeClr val="tx1"/>
                </a:solidFill>
              </a:rPr>
              <a:t> "define" test_grep.dat' 10000 -</a:t>
            </a:r>
            <a:r>
              <a:rPr lang="en-US" altLang="ko-KR" sz="1600" b="1" dirty="0" err="1" smtClean="0">
                <a:solidFill>
                  <a:schemeClr val="tx1"/>
                </a:solidFill>
              </a:rPr>
              <a:t>cfg</a:t>
            </a:r>
            <a:endParaRPr lang="en-US" altLang="ko-KR" sz="1600" b="1" dirty="0" smtClean="0">
              <a:solidFill>
                <a:schemeClr val="tx1"/>
              </a:solidFill>
            </a:endParaRPr>
          </a:p>
          <a:p>
            <a:pPr marL="274320" lvl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None/>
            </a:pPr>
            <a:r>
              <a:rPr lang="en-US" altLang="ko-KR" sz="1600" dirty="0" smtClean="0">
                <a:solidFill>
                  <a:schemeClr val="tx1"/>
                </a:solidFill>
              </a:rPr>
              <a:t>	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run_crest</a:t>
            </a:r>
            <a:r>
              <a:rPr lang="en-US" altLang="ko-KR" sz="1600" dirty="0" smtClean="0">
                <a:solidFill>
                  <a:schemeClr val="tx1"/>
                </a:solidFill>
              </a:rPr>
              <a:t> './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busybox</a:t>
            </a:r>
            <a:r>
              <a:rPr lang="en-US" altLang="ko-KR" sz="1600" dirty="0" smtClean="0">
                <a:solidFill>
                  <a:schemeClr val="tx1"/>
                </a:solidFill>
              </a:rPr>
              <a:t> 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grep</a:t>
            </a:r>
            <a:r>
              <a:rPr lang="en-US" altLang="ko-KR" sz="1600" dirty="0" smtClean="0">
                <a:solidFill>
                  <a:schemeClr val="tx1"/>
                </a:solidFill>
              </a:rPr>
              <a:t> "define" test_grep.dat' 10000 -</a:t>
            </a:r>
            <a:r>
              <a:rPr lang="en-US" altLang="ko-KR" sz="1600" b="1" dirty="0" smtClean="0">
                <a:solidFill>
                  <a:schemeClr val="tx1"/>
                </a:solidFill>
              </a:rPr>
              <a:t>random</a:t>
            </a:r>
          </a:p>
          <a:p>
            <a:pPr marL="274320" lvl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None/>
            </a:pPr>
            <a:r>
              <a:rPr lang="en-US" altLang="ko-KR" sz="1600" dirty="0" smtClean="0">
                <a:solidFill>
                  <a:schemeClr val="tx1"/>
                </a:solidFill>
              </a:rPr>
              <a:t>	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run_crest</a:t>
            </a:r>
            <a:r>
              <a:rPr lang="en-US" altLang="ko-KR" sz="1600" dirty="0" smtClean="0">
                <a:solidFill>
                  <a:schemeClr val="tx1"/>
                </a:solidFill>
              </a:rPr>
              <a:t> './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busybox</a:t>
            </a:r>
            <a:r>
              <a:rPr lang="en-US" altLang="ko-KR" sz="1600" dirty="0" smtClean="0">
                <a:solidFill>
                  <a:schemeClr val="tx1"/>
                </a:solidFill>
              </a:rPr>
              <a:t> 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grep</a:t>
            </a:r>
            <a:r>
              <a:rPr lang="en-US" altLang="ko-KR" sz="1600" dirty="0" smtClean="0">
                <a:solidFill>
                  <a:schemeClr val="tx1"/>
                </a:solidFill>
              </a:rPr>
              <a:t> "define" test_grep.dat' 10000 -</a:t>
            </a:r>
            <a:r>
              <a:rPr lang="en-US" altLang="ko-KR" sz="1600" b="1" dirty="0" err="1" smtClean="0">
                <a:solidFill>
                  <a:schemeClr val="tx1"/>
                </a:solidFill>
              </a:rPr>
              <a:t>random_input</a:t>
            </a:r>
            <a:endParaRPr lang="en-US" altLang="ko-KR" sz="1600" b="1" dirty="0" smtClean="0">
              <a:solidFill>
                <a:schemeClr val="tx1"/>
              </a:solidFill>
            </a:endParaRPr>
          </a:p>
          <a:p>
            <a:pPr marL="274320" lvl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None/>
            </a:pPr>
            <a:endParaRPr lang="en-US" altLang="ko-KR" sz="1600" b="1" dirty="0" smtClean="0">
              <a:solidFill>
                <a:schemeClr val="tx1"/>
              </a:solidFill>
            </a:endParaRPr>
          </a:p>
          <a:p>
            <a:pPr marL="274320" lvl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None/>
            </a:pPr>
            <a:endParaRPr lang="en-US" altLang="ko-KR" sz="1600" dirty="0" smtClean="0">
              <a:solidFill>
                <a:schemeClr val="tx1"/>
              </a:solidFill>
            </a:endParaRPr>
          </a:p>
          <a:p>
            <a:pPr marL="274320" lvl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None/>
            </a:pP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830D-63D0-43FB-9A42-9243058A17F4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263762"/>
              </p:ext>
            </p:extLst>
          </p:nvPr>
        </p:nvGraphicFramePr>
        <p:xfrm>
          <a:off x="5486400" y="3581400"/>
          <a:ext cx="3352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7644"/>
                <a:gridCol w="161515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Strategy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 cost</a:t>
                      </a:r>
                      <a:r>
                        <a:rPr lang="en-US" baseline="0" dirty="0" smtClean="0"/>
                        <a:t> (s)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2758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Cfg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Random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Pure_random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429000"/>
            <a:ext cx="4495800" cy="2649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Test Oracles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4937760"/>
          </a:xfrm>
        </p:spPr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In the </a:t>
            </a:r>
            <a:r>
              <a:rPr lang="en-US" altLang="ko-KR" dirty="0" err="1" smtClean="0"/>
              <a:t>busybox</a:t>
            </a:r>
            <a:r>
              <a:rPr lang="en-US" altLang="ko-KR" dirty="0" smtClean="0"/>
              <a:t> testing, we do not use any explicit test oracles</a:t>
            </a:r>
          </a:p>
          <a:p>
            <a:pPr lvl="1"/>
            <a:r>
              <a:rPr lang="en-US" altLang="ko-KR" dirty="0" smtClean="0"/>
              <a:t>Test oracle is an orthogonal issue to test case generation</a:t>
            </a:r>
          </a:p>
          <a:p>
            <a:pPr lvl="1"/>
            <a:r>
              <a:rPr lang="en-US" altLang="ko-KR" dirty="0" smtClean="0"/>
              <a:t>However, still violation of runtime conformance (i.e., no segmentation fault, no divide-by-zero, etc) can be checked</a:t>
            </a:r>
          </a:p>
          <a:p>
            <a:r>
              <a:rPr lang="en-US" altLang="ko-KR" dirty="0" smtClean="0"/>
              <a:t>Segmentation fault due to integer overflow detected at </a:t>
            </a:r>
            <a:r>
              <a:rPr lang="en-US" altLang="ko-KR" dirty="0" err="1" smtClean="0"/>
              <a:t>grep</a:t>
            </a:r>
            <a:r>
              <a:rPr lang="en-US" altLang="ko-KR" dirty="0" smtClean="0"/>
              <a:t> 2.0</a:t>
            </a:r>
          </a:p>
          <a:p>
            <a:pPr lvl="1"/>
            <a:r>
              <a:rPr lang="en-US" altLang="ko-KR" dirty="0" smtClean="0"/>
              <a:t>This bug was detected by test cases generated using DFS  </a:t>
            </a:r>
          </a:p>
          <a:p>
            <a:pPr lvl="1"/>
            <a:r>
              <a:rPr lang="en-US" altLang="ko-KR" dirty="0" smtClean="0"/>
              <a:t>The bug causes segmentation fault when</a:t>
            </a:r>
          </a:p>
          <a:p>
            <a:pPr lvl="2"/>
            <a:r>
              <a:rPr lang="en-US" altLang="ko-KR" dirty="0" smtClean="0"/>
              <a:t>-B 1073741824 (i.e. 2^32/4)</a:t>
            </a:r>
          </a:p>
          <a:p>
            <a:pPr lvl="2"/>
            <a:r>
              <a:rPr lang="en-US" altLang="ko-KR" dirty="0" smtClean="0"/>
              <a:t>PATTERN should match line(s) after the 1</a:t>
            </a:r>
            <a:r>
              <a:rPr lang="en-US" altLang="ko-KR" baseline="30000" dirty="0" smtClean="0"/>
              <a:t>st</a:t>
            </a:r>
            <a:r>
              <a:rPr lang="en-US" altLang="ko-KR" dirty="0" smtClean="0"/>
              <a:t> line</a:t>
            </a:r>
          </a:p>
          <a:p>
            <a:pPr lvl="2"/>
            <a:r>
              <a:rPr lang="en-US" altLang="ko-KR" dirty="0" smtClean="0"/>
              <a:t>Text file should contain at least two lines </a:t>
            </a:r>
          </a:p>
          <a:p>
            <a:pPr lvl="1"/>
            <a:r>
              <a:rPr lang="en-US" altLang="ko-KR" dirty="0" smtClean="0"/>
              <a:t>Bug scenario</a:t>
            </a:r>
          </a:p>
          <a:p>
            <a:pPr lvl="2"/>
            <a:r>
              <a:rPr lang="en-US" altLang="ko-KR" dirty="0" err="1" smtClean="0"/>
              <a:t>Grep</a:t>
            </a:r>
            <a:r>
              <a:rPr lang="en-US" altLang="ko-KR" dirty="0" smtClean="0"/>
              <a:t> tries to dynamically allocate memory for buffering matched lines (-B option).  </a:t>
            </a:r>
          </a:p>
          <a:p>
            <a:pPr lvl="2"/>
            <a:r>
              <a:rPr lang="en-US" altLang="ko-KR" dirty="0" smtClean="0"/>
              <a:t>But due to integer overflow (# of line to buffer * </a:t>
            </a:r>
            <a:r>
              <a:rPr lang="en-US" altLang="ko-KR" dirty="0" err="1" smtClean="0"/>
              <a:t>sizeof</a:t>
            </a:r>
            <a:r>
              <a:rPr lang="en-US" altLang="ko-KR" dirty="0" smtClean="0"/>
              <a:t>(pointer)), memory is allocated in much less amount </a:t>
            </a:r>
          </a:p>
          <a:p>
            <a:pPr lvl="2"/>
            <a:r>
              <a:rPr lang="en-US" altLang="ko-KR" dirty="0" smtClean="0"/>
              <a:t>Finally </a:t>
            </a:r>
            <a:r>
              <a:rPr lang="en-US" altLang="ko-KR" dirty="0" err="1" smtClean="0"/>
              <a:t>grep</a:t>
            </a:r>
            <a:r>
              <a:rPr lang="en-US" altLang="ko-KR" dirty="0" smtClean="0"/>
              <a:t> finally accesses illegal memory area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631025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>
          <a:xfrm>
            <a:off x="5486400" y="1219200"/>
            <a:ext cx="3581401" cy="493776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Bug patch was immediately made in 1 day, since this bug is critical one</a:t>
            </a:r>
          </a:p>
          <a:p>
            <a:pPr lvl="1"/>
            <a:r>
              <a:rPr lang="en-US" altLang="ko-KR" dirty="0" smtClean="0"/>
              <a:t>Importance: P5 major </a:t>
            </a:r>
          </a:p>
          <a:p>
            <a:pPr lvl="2"/>
            <a:r>
              <a:rPr lang="en-US" altLang="ko-KR" dirty="0" smtClean="0"/>
              <a:t>major loss of function</a:t>
            </a:r>
          </a:p>
          <a:p>
            <a:pPr lvl="1"/>
            <a:r>
              <a:rPr lang="en-US" altLang="ko-KR" dirty="0" err="1" smtClean="0"/>
              <a:t>Busybox</a:t>
            </a:r>
            <a:r>
              <a:rPr lang="en-US" altLang="ko-KR" dirty="0" smtClean="0"/>
              <a:t> 1.18.x will have fix for this bug</a:t>
            </a:r>
            <a:endParaRPr lang="ko-KR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238750" cy="6858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8" name="직사각형 7"/>
          <p:cNvSpPr/>
          <p:nvPr/>
        </p:nvSpPr>
        <p:spPr>
          <a:xfrm>
            <a:off x="3505200" y="457200"/>
            <a:ext cx="8382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3505200" y="838200"/>
            <a:ext cx="8382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381000" y="1676400"/>
            <a:ext cx="15240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64568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Target description -- vi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830D-63D0-43FB-9A42-9243058A17F4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100" dirty="0" smtClean="0"/>
              <a:t>Description: 	</a:t>
            </a:r>
            <a:r>
              <a:rPr lang="en-US" altLang="ko-KR" sz="2100" dirty="0" smtClean="0"/>
              <a:t>Edit FILE</a:t>
            </a:r>
          </a:p>
          <a:p>
            <a:endParaRPr lang="en-US" altLang="ko-KR" sz="1900" dirty="0" smtClean="0"/>
          </a:p>
          <a:p>
            <a:r>
              <a:rPr lang="en-US" altLang="ko-KR" sz="2100" dirty="0" smtClean="0"/>
              <a:t>Usage: vi [OPTIONS] [FILE] …</a:t>
            </a:r>
          </a:p>
          <a:p>
            <a:r>
              <a:rPr lang="en-US" altLang="ko-KR" sz="2100" dirty="0" smtClean="0"/>
              <a:t>Options:</a:t>
            </a:r>
          </a:p>
          <a:p>
            <a:pPr lvl="1"/>
            <a:r>
              <a:rPr lang="en-US" altLang="ko-KR" sz="1500" dirty="0" smtClean="0"/>
              <a:t>-c	Initial command to run ($EXINIT also available)</a:t>
            </a:r>
          </a:p>
          <a:p>
            <a:pPr lvl="1"/>
            <a:r>
              <a:rPr lang="en-US" altLang="ko-KR" sz="1500" dirty="0" smtClean="0"/>
              <a:t>-R	Read-only</a:t>
            </a:r>
          </a:p>
          <a:p>
            <a:pPr lvl="1"/>
            <a:r>
              <a:rPr lang="en-US" altLang="ko-KR" sz="1500" dirty="0" smtClean="0"/>
              <a:t>-H	Short help regarding available features</a:t>
            </a:r>
          </a:p>
          <a:p>
            <a:r>
              <a:rPr lang="en-US" altLang="ko-KR" sz="2100" dirty="0" smtClean="0"/>
              <a:t>Example :</a:t>
            </a:r>
          </a:p>
          <a:p>
            <a:pPr lvl="1"/>
            <a:r>
              <a:rPr lang="en-US" altLang="ko-KR" sz="1500" dirty="0" smtClean="0"/>
              <a:t>input:	cat read_vi.dat</a:t>
            </a:r>
          </a:p>
          <a:p>
            <a:pPr lvl="1">
              <a:buNone/>
            </a:pPr>
            <a:r>
              <a:rPr lang="en-US" altLang="ko-KR" sz="1500" dirty="0" smtClean="0"/>
              <a:t>	</a:t>
            </a:r>
            <a:r>
              <a:rPr lang="en-US" altLang="ko-KR" sz="1000" dirty="0" smtClean="0"/>
              <a:t>test for initial command</a:t>
            </a:r>
          </a:p>
          <a:p>
            <a:pPr lvl="1"/>
            <a:r>
              <a:rPr lang="en-US" altLang="ko-KR" sz="1500" dirty="0" smtClean="0"/>
              <a:t>input: 	cat test_vi.dat	</a:t>
            </a:r>
          </a:p>
          <a:p>
            <a:pPr lvl="1">
              <a:buNone/>
            </a:pPr>
            <a:r>
              <a:rPr lang="en-US" altLang="ko-KR" sz="1000" dirty="0" smtClean="0"/>
              <a:t>	</a:t>
            </a:r>
            <a:r>
              <a:rPr lang="en-US" altLang="ko-KR" sz="1100" dirty="0" smtClean="0"/>
              <a:t>this is the test for vi</a:t>
            </a:r>
          </a:p>
          <a:p>
            <a:pPr lvl="1">
              <a:buNone/>
            </a:pPr>
            <a:r>
              <a:rPr lang="en-US" altLang="ko-KR" sz="1100" dirty="0">
                <a:solidFill>
                  <a:schemeClr val="tx2"/>
                </a:solidFill>
              </a:rPr>
              <a:t> </a:t>
            </a:r>
            <a:r>
              <a:rPr lang="en-US" altLang="ko-KR" sz="1100" dirty="0" smtClean="0">
                <a:solidFill>
                  <a:schemeClr val="tx2"/>
                </a:solidFill>
              </a:rPr>
              <a:t>       </a:t>
            </a:r>
          </a:p>
          <a:p>
            <a:pPr lvl="1">
              <a:buNone/>
            </a:pPr>
            <a:r>
              <a:rPr lang="en-US" altLang="ko-KR" sz="1100" dirty="0"/>
              <a:t> </a:t>
            </a:r>
            <a:r>
              <a:rPr lang="en-US" altLang="ko-KR" sz="1100" dirty="0" smtClean="0"/>
              <a:t>       </a:t>
            </a:r>
            <a:r>
              <a:rPr lang="en-US" altLang="ko-KR" sz="1100" dirty="0" smtClean="0">
                <a:solidFill>
                  <a:schemeClr val="tx2"/>
                </a:solidFill>
              </a:rPr>
              <a:t>@#$%&amp;*vi?</a:t>
            </a:r>
          </a:p>
          <a:p>
            <a:pPr lvl="1"/>
            <a:r>
              <a:rPr lang="en-US" altLang="ko-KR" sz="1500" dirty="0" smtClean="0"/>
              <a:t>input: 	 ./</a:t>
            </a:r>
            <a:r>
              <a:rPr lang="en-US" altLang="ko-KR" sz="1500" dirty="0" err="1" smtClean="0"/>
              <a:t>busybox</a:t>
            </a:r>
            <a:r>
              <a:rPr lang="en-US" altLang="ko-KR" sz="1500" dirty="0" smtClean="0"/>
              <a:t> vi -c ":read read_vi.dat" test_vi.dat</a:t>
            </a:r>
          </a:p>
          <a:p>
            <a:pPr lvl="1"/>
            <a:r>
              <a:rPr lang="en-US" altLang="ko-KR" sz="1500" dirty="0" smtClean="0"/>
              <a:t>output:</a:t>
            </a:r>
          </a:p>
          <a:p>
            <a:pPr lvl="2">
              <a:buNone/>
            </a:pPr>
            <a:r>
              <a:rPr lang="en-US" altLang="ko-KR" sz="1100" dirty="0" smtClean="0">
                <a:solidFill>
                  <a:schemeClr val="tx2"/>
                </a:solidFill>
              </a:rPr>
              <a:t>this is the test for vi</a:t>
            </a:r>
          </a:p>
          <a:p>
            <a:pPr lvl="2">
              <a:buNone/>
            </a:pPr>
            <a:r>
              <a:rPr lang="en-US" altLang="ko-KR" sz="1100" dirty="0" smtClean="0">
                <a:solidFill>
                  <a:schemeClr val="tx2"/>
                </a:solidFill>
              </a:rPr>
              <a:t>test for initial command</a:t>
            </a:r>
          </a:p>
          <a:p>
            <a:pPr lvl="2">
              <a:buNone/>
            </a:pPr>
            <a:endParaRPr lang="en-US" altLang="ko-KR" sz="1100" dirty="0" smtClean="0">
              <a:solidFill>
                <a:schemeClr val="tx2"/>
              </a:solidFill>
            </a:endParaRPr>
          </a:p>
          <a:p>
            <a:pPr lvl="2">
              <a:buNone/>
            </a:pPr>
            <a:r>
              <a:rPr lang="en-US" altLang="ko-KR" sz="1100" dirty="0" smtClean="0">
                <a:solidFill>
                  <a:schemeClr val="tx2"/>
                </a:solidFill>
              </a:rPr>
              <a:t>@#$%&amp;*vi?</a:t>
            </a:r>
          </a:p>
          <a:p>
            <a:pPr lvl="1"/>
            <a:endParaRPr lang="en-US" altLang="ko-KR" sz="1100" dirty="0" smtClean="0"/>
          </a:p>
        </p:txBody>
      </p:sp>
    </p:spTree>
    <p:extLst>
      <p:ext uri="{BB962C8B-B14F-4D97-AF65-F5344CB8AC3E}">
        <p14:creationId xmlns:p14="http://schemas.microsoft.com/office/powerpoint/2010/main" val="103585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Symbolic Variable Declaration for 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05840"/>
            <a:ext cx="8686800" cy="4937760"/>
          </a:xfrm>
        </p:spPr>
        <p:txBody>
          <a:bodyPr>
            <a:normAutofit lnSpcReduction="10000"/>
          </a:bodyPr>
          <a:lstStyle/>
          <a:p>
            <a:r>
              <a:rPr lang="en-US" altLang="ko-KR" sz="2800" dirty="0" smtClean="0"/>
              <a:t>We declared a key stroke by a user as a symbolic input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character</a:t>
            </a:r>
          </a:p>
          <a:p>
            <a:pPr lvl="1">
              <a:spcBef>
                <a:spcPts val="600"/>
              </a:spcBef>
            </a:pPr>
            <a:r>
              <a:rPr lang="en-US" altLang="ko-KR" sz="2400" dirty="0" smtClean="0"/>
              <a:t>Restrict user key input to </a:t>
            </a:r>
            <a:r>
              <a:rPr lang="en-US" altLang="ko-KR" sz="2400" b="1" dirty="0" smtClean="0"/>
              <a:t>50</a:t>
            </a:r>
            <a:r>
              <a:rPr lang="en-US" altLang="ko-KR" sz="2400" dirty="0" smtClean="0"/>
              <a:t> symbolic characters.</a:t>
            </a:r>
          </a:p>
          <a:p>
            <a:pPr lvl="2">
              <a:spcBef>
                <a:spcPts val="600"/>
              </a:spcBef>
            </a:pPr>
            <a:r>
              <a:rPr lang="en-US" altLang="ko-KR" sz="2100" b="1" dirty="0" smtClean="0"/>
              <a:t>We modified vi source code so that vi exits after testing 50</a:t>
            </a:r>
            <a:r>
              <a:rPr lang="en-US" altLang="ko-KR" sz="2100" b="1" baseline="30000" dirty="0" smtClean="0"/>
              <a:t>th</a:t>
            </a:r>
            <a:r>
              <a:rPr lang="en-US" altLang="ko-KR" sz="2100" b="1" dirty="0" smtClean="0"/>
              <a:t> key stroke. </a:t>
            </a:r>
          </a:p>
          <a:p>
            <a:r>
              <a:rPr lang="en-US" altLang="ko-KR" sz="2800" dirty="0" smtClean="0"/>
              <a:t>Set initial command as symbolic input (initial command is only used when option “-c” is specified).</a:t>
            </a:r>
          </a:p>
          <a:p>
            <a:pPr lvl="1">
              <a:spcBef>
                <a:spcPts val="600"/>
              </a:spcBef>
            </a:pPr>
            <a:r>
              <a:rPr lang="en-US" altLang="ko-KR" sz="2400" dirty="0" smtClean="0"/>
              <a:t>Type of initial command is a string (i.e., an array of 17 characters) </a:t>
            </a:r>
            <a:endParaRPr lang="en-US" altLang="ko-KR" sz="2400" b="1" dirty="0" smtClean="0"/>
          </a:p>
          <a:p>
            <a:r>
              <a:rPr lang="en-US" sz="2800" dirty="0" smtClean="0"/>
              <a:t>Replace </a:t>
            </a:r>
            <a:r>
              <a:rPr lang="en-US" sz="2800" b="1" i="1" dirty="0" smtClean="0"/>
              <a:t>4 </a:t>
            </a:r>
            <a:r>
              <a:rPr lang="en-US" sz="2800" dirty="0" smtClean="0"/>
              <a:t>library functions with source code: </a:t>
            </a:r>
            <a:r>
              <a:rPr lang="en-US" sz="2800" b="1" i="1" dirty="0" err="1" smtClean="0"/>
              <a:t>strncmp</a:t>
            </a:r>
            <a:r>
              <a:rPr lang="en-US" sz="2800" b="1" i="1" dirty="0" smtClean="0"/>
              <a:t>(), </a:t>
            </a:r>
            <a:r>
              <a:rPr lang="en-US" sz="2800" b="1" i="1" dirty="0" err="1" smtClean="0"/>
              <a:t>strchr</a:t>
            </a:r>
            <a:r>
              <a:rPr lang="en-US" sz="2800" b="1" i="1" dirty="0" smtClean="0"/>
              <a:t>(), </a:t>
            </a:r>
            <a:r>
              <a:rPr lang="en-US" sz="2800" b="1" i="1" dirty="0" err="1" smtClean="0"/>
              <a:t>strcpy</a:t>
            </a:r>
            <a:r>
              <a:rPr lang="en-US" sz="2800" b="1" i="1" dirty="0" smtClean="0"/>
              <a:t>(), </a:t>
            </a:r>
            <a:r>
              <a:rPr lang="en-US" sz="2800" b="1" i="1" dirty="0" err="1" smtClean="0"/>
              <a:t>memchr</a:t>
            </a:r>
            <a:r>
              <a:rPr lang="en-US" sz="2800" b="1" i="1" dirty="0" smtClean="0"/>
              <a:t>()</a:t>
            </a:r>
            <a:r>
              <a:rPr lang="en-US" sz="2800" i="1" dirty="0" smtClean="0"/>
              <a:t>.</a:t>
            </a:r>
            <a:endParaRPr lang="en-US" altLang="ko-KR" sz="2800" i="1" dirty="0" smtClean="0"/>
          </a:p>
          <a:p>
            <a:r>
              <a:rPr lang="en-US" altLang="ko-KR" sz="2800" dirty="0" smtClean="0"/>
              <a:t>We used a concrete file “test_vi.dat”</a:t>
            </a:r>
            <a:endParaRPr lang="en-US" altLang="ko-KR" sz="2000" dirty="0" smtClean="0"/>
          </a:p>
          <a:p>
            <a:endParaRPr lang="en-US" altLang="ko-KR" sz="2800" dirty="0" smtClean="0">
              <a:solidFill>
                <a:srgbClr val="00B0F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830D-63D0-43FB-9A42-9243058A17F4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Test </a:t>
            </a:r>
            <a:r>
              <a:rPr lang="en-US" dirty="0"/>
              <a:t>C</a:t>
            </a:r>
            <a:r>
              <a:rPr lang="en-US" dirty="0" smtClean="0"/>
              <a:t>ase Extraction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4800" y="3200400"/>
            <a:ext cx="5410200" cy="3581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2" rtlCol="0" anchor="t"/>
          <a:lstStyle/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/>
              <a:t>//……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b="1" dirty="0" smtClean="0"/>
              <a:t>static FILE *</a:t>
            </a:r>
            <a:r>
              <a:rPr lang="en-US" sz="1000" b="1" dirty="0" err="1" smtClean="0"/>
              <a:t>finput</a:t>
            </a:r>
            <a:r>
              <a:rPr lang="en-US" sz="1000" b="1" dirty="0" smtClean="0"/>
              <a:t>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err="1" smtClean="0"/>
              <a:t>int</a:t>
            </a:r>
            <a:r>
              <a:rPr lang="en-US" sz="1000" dirty="0" smtClean="0"/>
              <a:t> </a:t>
            </a:r>
            <a:r>
              <a:rPr lang="en-US" sz="1000" dirty="0" err="1" smtClean="0"/>
              <a:t>vi_main</a:t>
            </a:r>
            <a:r>
              <a:rPr lang="en-US" sz="1000" dirty="0" smtClean="0"/>
              <a:t>(</a:t>
            </a:r>
            <a:r>
              <a:rPr lang="en-US" sz="1000" dirty="0" err="1" smtClean="0"/>
              <a:t>int</a:t>
            </a:r>
            <a:r>
              <a:rPr lang="en-US" sz="1000" dirty="0" smtClean="0"/>
              <a:t> </a:t>
            </a:r>
            <a:r>
              <a:rPr lang="en-US" sz="1000" dirty="0" err="1" smtClean="0"/>
              <a:t>argc</a:t>
            </a:r>
            <a:r>
              <a:rPr lang="en-US" sz="1000" dirty="0" smtClean="0"/>
              <a:t>, char **</a:t>
            </a:r>
            <a:r>
              <a:rPr lang="en-US" sz="1000" dirty="0" err="1" smtClean="0"/>
              <a:t>argv</a:t>
            </a:r>
            <a:r>
              <a:rPr lang="en-US" sz="1000" dirty="0" smtClean="0"/>
              <a:t>){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/>
              <a:t>  //……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/>
              <a:t>  </a:t>
            </a:r>
            <a:r>
              <a:rPr lang="en-US" sz="1000" b="1" dirty="0" err="1" smtClean="0"/>
              <a:t>finput</a:t>
            </a:r>
            <a:r>
              <a:rPr lang="en-US" sz="1000" b="1" dirty="0" smtClean="0"/>
              <a:t>=</a:t>
            </a:r>
            <a:r>
              <a:rPr lang="en-US" sz="1000" b="1" dirty="0" err="1" smtClean="0"/>
              <a:t>fopen</a:t>
            </a:r>
            <a:r>
              <a:rPr lang="en-US" sz="1000" b="1" dirty="0" smtClean="0"/>
              <a:t>("</a:t>
            </a:r>
            <a:r>
              <a:rPr lang="en-US" sz="1000" b="1" dirty="0" err="1" smtClean="0"/>
              <a:t>tc</a:t>
            </a:r>
            <a:r>
              <a:rPr lang="en-US" sz="1000" b="1" dirty="0" smtClean="0"/>
              <a:t>", "w");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/>
              <a:t>  //……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/>
              <a:t>}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/>
              <a:t>//……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/>
              <a:t>static void </a:t>
            </a:r>
            <a:r>
              <a:rPr lang="en-US" sz="1000" dirty="0" err="1" smtClean="0"/>
              <a:t>edit_file</a:t>
            </a:r>
            <a:r>
              <a:rPr lang="en-US" sz="1000" dirty="0" smtClean="0"/>
              <a:t>(char *fn)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/>
              <a:t>{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/>
              <a:t>  //……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/>
              <a:t>  </a:t>
            </a:r>
            <a:r>
              <a:rPr lang="en-US" sz="1000" b="1" dirty="0" smtClean="0">
                <a:solidFill>
                  <a:srgbClr val="CC00FF"/>
                </a:solidFill>
              </a:rPr>
              <a:t>#</a:t>
            </a:r>
            <a:r>
              <a:rPr lang="en-US" sz="1000" b="1" dirty="0" err="1" smtClean="0">
                <a:solidFill>
                  <a:srgbClr val="CC00FF"/>
                </a:solidFill>
              </a:rPr>
              <a:t>ifdef</a:t>
            </a:r>
            <a:r>
              <a:rPr lang="en-US" sz="1000" b="1" dirty="0" smtClean="0">
                <a:solidFill>
                  <a:srgbClr val="CC00FF"/>
                </a:solidFill>
              </a:rPr>
              <a:t> CREST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/>
              <a:t>  for(i=0 ; i&lt;</a:t>
            </a:r>
            <a:r>
              <a:rPr lang="en-US" sz="1000" dirty="0" err="1" smtClean="0"/>
              <a:t>strlen</a:t>
            </a:r>
            <a:r>
              <a:rPr lang="en-US" sz="1000" dirty="0" smtClean="0"/>
              <a:t>(</a:t>
            </a:r>
            <a:r>
              <a:rPr lang="en-US" sz="1000" dirty="0" err="1" smtClean="0"/>
              <a:t>initial_cmds</a:t>
            </a:r>
            <a:r>
              <a:rPr lang="en-US" sz="1000" dirty="0" smtClean="0"/>
              <a:t>[0]);i++)  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/>
              <a:t>  {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/>
              <a:t>      </a:t>
            </a:r>
            <a:r>
              <a:rPr lang="en-US" sz="1000" dirty="0" err="1" smtClean="0"/>
              <a:t>CREST_char</a:t>
            </a:r>
            <a:r>
              <a:rPr lang="en-US" sz="1000" dirty="0" smtClean="0"/>
              <a:t>(</a:t>
            </a:r>
            <a:r>
              <a:rPr lang="en-US" sz="1000" dirty="0" err="1" smtClean="0"/>
              <a:t>initial_cmds</a:t>
            </a:r>
            <a:r>
              <a:rPr lang="en-US" sz="1000" dirty="0" smtClean="0"/>
              <a:t>[0][</a:t>
            </a:r>
            <a:r>
              <a:rPr lang="en-US" sz="1000" dirty="0" err="1" smtClean="0"/>
              <a:t>i</a:t>
            </a:r>
            <a:r>
              <a:rPr lang="en-US" sz="1000" dirty="0" smtClean="0"/>
              <a:t>]);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/>
              <a:t>      </a:t>
            </a:r>
            <a:r>
              <a:rPr lang="en-US" sz="1000" b="1" dirty="0" err="1" smtClean="0"/>
              <a:t>putc</a:t>
            </a:r>
            <a:r>
              <a:rPr lang="en-US" sz="1000" b="1" dirty="0" smtClean="0"/>
              <a:t>(</a:t>
            </a:r>
            <a:r>
              <a:rPr lang="en-US" sz="1000" b="1" dirty="0" err="1" smtClean="0"/>
              <a:t>initial_cmds</a:t>
            </a:r>
            <a:r>
              <a:rPr lang="en-US" sz="1000" b="1" dirty="0" smtClean="0"/>
              <a:t>[0][i], </a:t>
            </a:r>
            <a:r>
              <a:rPr lang="en-US" sz="1000" b="1" dirty="0" err="1" smtClean="0"/>
              <a:t>finput</a:t>
            </a:r>
            <a:r>
              <a:rPr lang="en-US" sz="1000" b="1" dirty="0" smtClean="0"/>
              <a:t>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/>
              <a:t>  }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b="1" dirty="0" smtClean="0">
                <a:solidFill>
                  <a:srgbClr val="CC00FF"/>
                </a:solidFill>
              </a:rPr>
              <a:t>  #</a:t>
            </a:r>
            <a:r>
              <a:rPr lang="en-US" sz="1000" b="1" dirty="0" err="1" smtClean="0">
                <a:solidFill>
                  <a:srgbClr val="CC00FF"/>
                </a:solidFill>
              </a:rPr>
              <a:t>endif</a:t>
            </a:r>
            <a:endParaRPr lang="en-US" sz="1000" b="1" dirty="0" smtClean="0">
              <a:solidFill>
                <a:srgbClr val="CC00FF"/>
              </a:solidFill>
            </a:endParaRP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/>
              <a:t>  //……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/>
              <a:t>}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/>
              <a:t>//……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/>
              <a:t>static </a:t>
            </a:r>
            <a:r>
              <a:rPr lang="en-US" sz="1000" dirty="0" err="1" smtClean="0"/>
              <a:t>int</a:t>
            </a:r>
            <a:r>
              <a:rPr lang="en-US" sz="1000" dirty="0" smtClean="0"/>
              <a:t> </a:t>
            </a:r>
            <a:r>
              <a:rPr lang="en-US" sz="1000" dirty="0" err="1" smtClean="0"/>
              <a:t>readit</a:t>
            </a:r>
            <a:r>
              <a:rPr lang="en-US" sz="1000" dirty="0" smtClean="0"/>
              <a:t>(void){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/>
              <a:t>  //……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/>
              <a:t>  </a:t>
            </a:r>
            <a:r>
              <a:rPr lang="en-US" sz="1000" b="1" dirty="0" smtClean="0">
                <a:solidFill>
                  <a:srgbClr val="CC00FF"/>
                </a:solidFill>
              </a:rPr>
              <a:t>#</a:t>
            </a:r>
            <a:r>
              <a:rPr lang="en-US" sz="1000" b="1" dirty="0" err="1" smtClean="0">
                <a:solidFill>
                  <a:srgbClr val="CC00FF"/>
                </a:solidFill>
              </a:rPr>
              <a:t>ifndef</a:t>
            </a:r>
            <a:r>
              <a:rPr lang="en-US" sz="1000" b="1" dirty="0" smtClean="0">
                <a:solidFill>
                  <a:srgbClr val="CC00FF"/>
                </a:solidFill>
              </a:rPr>
              <a:t> CREST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/>
              <a:t>  c = </a:t>
            </a:r>
            <a:r>
              <a:rPr lang="en-US" sz="1000" dirty="0" err="1" smtClean="0"/>
              <a:t>read_key</a:t>
            </a:r>
            <a:r>
              <a:rPr lang="en-US" sz="1000" dirty="0" smtClean="0"/>
              <a:t>(STDIN_FILENO, </a:t>
            </a:r>
            <a:r>
              <a:rPr lang="en-US" sz="1000" dirty="0" err="1" smtClean="0"/>
              <a:t>readbuffer</a:t>
            </a:r>
            <a:r>
              <a:rPr lang="en-US" sz="1000" dirty="0" smtClean="0"/>
              <a:t>, /*timeout off:*/ -2);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/>
              <a:t>  </a:t>
            </a:r>
            <a:r>
              <a:rPr lang="en-US" sz="1000" b="1" dirty="0" smtClean="0">
                <a:solidFill>
                  <a:srgbClr val="CC00FF"/>
                </a:solidFill>
              </a:rPr>
              <a:t>#else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/>
              <a:t>  if(count&lt;50){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/>
              <a:t>            </a:t>
            </a:r>
            <a:r>
              <a:rPr lang="en-US" sz="1000" b="1" dirty="0" smtClean="0"/>
              <a:t>char </a:t>
            </a:r>
            <a:r>
              <a:rPr lang="en-US" sz="1000" b="1" dirty="0" err="1" smtClean="0"/>
              <a:t>ch</a:t>
            </a:r>
            <a:r>
              <a:rPr lang="en-US" sz="1000" b="1" dirty="0" smtClean="0"/>
              <a:t>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/>
              <a:t>            </a:t>
            </a:r>
            <a:r>
              <a:rPr lang="en-US" sz="1000" dirty="0" err="1" smtClean="0"/>
              <a:t>CREST_char</a:t>
            </a:r>
            <a:r>
              <a:rPr lang="en-US" sz="1000" dirty="0" smtClean="0"/>
              <a:t>(</a:t>
            </a:r>
            <a:r>
              <a:rPr lang="en-US" sz="1000" dirty="0" err="1" smtClean="0"/>
              <a:t>ch</a:t>
            </a:r>
            <a:r>
              <a:rPr lang="en-US" sz="1000" dirty="0" smtClean="0"/>
              <a:t>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/>
              <a:t>            </a:t>
            </a:r>
            <a:r>
              <a:rPr lang="en-US" sz="1000" b="1" dirty="0" err="1" smtClean="0"/>
              <a:t>putc</a:t>
            </a:r>
            <a:r>
              <a:rPr lang="en-US" sz="1000" b="1" dirty="0" smtClean="0"/>
              <a:t>(</a:t>
            </a:r>
            <a:r>
              <a:rPr lang="en-US" sz="1000" b="1" dirty="0" err="1" smtClean="0"/>
              <a:t>ch</a:t>
            </a:r>
            <a:r>
              <a:rPr lang="en-US" sz="1000" b="1" dirty="0" smtClean="0"/>
              <a:t>, </a:t>
            </a:r>
            <a:r>
              <a:rPr lang="en-US" sz="1000" b="1" dirty="0" err="1" smtClean="0"/>
              <a:t>finput</a:t>
            </a:r>
            <a:r>
              <a:rPr lang="en-US" sz="1000" b="1" dirty="0" smtClean="0"/>
              <a:t>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b="1" dirty="0" smtClean="0"/>
              <a:t>            c=(</a:t>
            </a:r>
            <a:r>
              <a:rPr lang="en-US" sz="1000" b="1" dirty="0" err="1" smtClean="0"/>
              <a:t>int</a:t>
            </a:r>
            <a:r>
              <a:rPr lang="en-US" sz="1000" b="1" dirty="0" smtClean="0"/>
              <a:t>)</a:t>
            </a:r>
            <a:r>
              <a:rPr lang="en-US" sz="1000" b="1" dirty="0" err="1" smtClean="0"/>
              <a:t>ch</a:t>
            </a:r>
            <a:r>
              <a:rPr lang="en-US" sz="1000" b="1" dirty="0" smtClean="0"/>
              <a:t>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/>
              <a:t>            count++;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/>
              <a:t>        }else {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/>
              <a:t>            </a:t>
            </a:r>
            <a:r>
              <a:rPr lang="en-US" sz="1000" b="1" dirty="0" err="1" smtClean="0"/>
              <a:t>fclose</a:t>
            </a:r>
            <a:r>
              <a:rPr lang="en-US" sz="1000" b="1" dirty="0" smtClean="0"/>
              <a:t>(</a:t>
            </a:r>
            <a:r>
              <a:rPr lang="en-US" sz="1000" b="1" dirty="0" err="1" smtClean="0"/>
              <a:t>finput</a:t>
            </a:r>
            <a:r>
              <a:rPr lang="en-US" sz="1000" b="1" dirty="0" smtClean="0"/>
              <a:t>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/>
              <a:t>            </a:t>
            </a:r>
            <a:r>
              <a:rPr lang="en-US" sz="1000" b="1" dirty="0" smtClean="0"/>
              <a:t>exit(0);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/>
              <a:t>        }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/>
              <a:t>  </a:t>
            </a:r>
            <a:r>
              <a:rPr lang="en-US" sz="1000" b="1" dirty="0" smtClean="0">
                <a:solidFill>
                  <a:srgbClr val="CC00FF"/>
                </a:solidFill>
              </a:rPr>
              <a:t>#</a:t>
            </a:r>
            <a:r>
              <a:rPr lang="en-US" sz="1000" b="1" dirty="0" err="1" smtClean="0">
                <a:solidFill>
                  <a:srgbClr val="CC00FF"/>
                </a:solidFill>
              </a:rPr>
              <a:t>endif</a:t>
            </a:r>
            <a:endParaRPr lang="en-US" sz="1000" b="1" dirty="0" smtClean="0">
              <a:solidFill>
                <a:srgbClr val="CC00FF"/>
              </a:solidFill>
            </a:endParaRP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/>
              <a:t>  //……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/>
              <a:t>}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endParaRPr lang="en-US" sz="1000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6200" y="685800"/>
            <a:ext cx="8763000" cy="2286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Arial Unicode MS" pitchFamily="34" charset="-122"/>
                <a:cs typeface="Arial" pitchFamily="34" charset="0"/>
              </a:rPr>
              <a:t>Test case extraction</a:t>
            </a: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lang="en-US" sz="1400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A test case consists of concrete values for symbolic variables declared by </a:t>
            </a:r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CREST_&lt;type&gt;(</a:t>
            </a:r>
            <a:r>
              <a:rPr lang="en-US" sz="1400" dirty="0" err="1" smtClean="0">
                <a:solidFill>
                  <a:srgbClr val="FF0000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var</a:t>
            </a:r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)</a:t>
            </a:r>
            <a:r>
              <a:rPr lang="en-US" sz="1400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.  </a:t>
            </a: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Arial Unicode MS" pitchFamily="34" charset="-122"/>
                <a:cs typeface="Arial" pitchFamily="34" charset="0"/>
              </a:rPr>
              <a:t>We</a:t>
            </a:r>
            <a:r>
              <a:rPr kumimoji="0" lang="en-US" sz="14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Arial Unicode MS" pitchFamily="34" charset="-122"/>
                <a:cs typeface="Arial" pitchFamily="34" charset="0"/>
              </a:rPr>
              <a:t> stored concrete values of symbolic variables in a test case file </a:t>
            </a: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lang="en-US" sz="1400" baseline="0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One TC file is 67 bytes including 17 bytes of an initial command and 50 bytes of key strokes.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Arial Unicode MS" pitchFamily="34" charset="-122"/>
              <a:cs typeface="Arial" pitchFamily="34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Arial Unicode MS" pitchFamily="34" charset="-122"/>
                <a:cs typeface="Arial" pitchFamily="34" charset="0"/>
              </a:rPr>
              <a:t>Two  modifications</a:t>
            </a:r>
            <a:r>
              <a:rPr kumimoji="0" lang="en-US" sz="14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Arial Unicode MS" pitchFamily="34" charset="-122"/>
                <a:cs typeface="Arial" pitchFamily="34" charset="0"/>
              </a:rPr>
              <a:t> for extracting test case of </a:t>
            </a:r>
            <a:r>
              <a:rPr kumimoji="0" lang="en-US" sz="14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Arial Unicode MS" pitchFamily="34" charset="-122"/>
                <a:cs typeface="Arial" pitchFamily="34" charset="0"/>
              </a:rPr>
              <a:t>vi.c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Arial Unicode MS" pitchFamily="34" charset="-122"/>
              <a:cs typeface="Arial" pitchFamily="34" charset="0"/>
            </a:endParaRPr>
          </a:p>
          <a:p>
            <a:pPr marL="822960" lvl="2" indent="-228600">
              <a:spcBef>
                <a:spcPts val="1000"/>
              </a:spcBef>
              <a:buClr>
                <a:schemeClr val="tx2"/>
              </a:buClr>
              <a:buSzPct val="76000"/>
              <a:buFont typeface="Wingdings 3"/>
              <a:buChar char=""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Arial Unicode MS" pitchFamily="34" charset="-122"/>
                <a:cs typeface="Arial" pitchFamily="34" charset="0"/>
              </a:rPr>
              <a:t>In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Arial Unicode MS" pitchFamily="34" charset="-122"/>
                <a:cs typeface="Arial" pitchFamily="34" charset="0"/>
              </a:rPr>
              <a:t>coreuitls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Arial Unicode MS" pitchFamily="34" charset="-122"/>
                <a:cs typeface="Arial" pitchFamily="34" charset="0"/>
              </a:rPr>
              <a:t>/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Arial Unicode MS" pitchFamily="34" charset="-122"/>
                <a:cs typeface="Arial" pitchFamily="34" charset="0"/>
              </a:rPr>
              <a:t>vi.c</a:t>
            </a:r>
            <a:r>
              <a:rPr lang="en-US" sz="14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, store all characters </a:t>
            </a:r>
            <a:r>
              <a:rPr lang="en-US" altLang="ko-KR" sz="1400" dirty="0">
                <a:latin typeface="Arial" pitchFamily="34" charset="0"/>
                <a:ea typeface="Arial Unicode MS" pitchFamily="34" charset="-122"/>
                <a:cs typeface="Arial" pitchFamily="34" charset="0"/>
              </a:rPr>
              <a:t>generated </a:t>
            </a:r>
            <a:r>
              <a:rPr lang="en-US" sz="14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by CREST to a test case file -- </a:t>
            </a:r>
            <a:r>
              <a:rPr lang="en-US" sz="1400" dirty="0" err="1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tc</a:t>
            </a:r>
            <a:r>
              <a:rPr lang="en-US" sz="14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.</a:t>
            </a:r>
          </a:p>
          <a:p>
            <a:pPr marL="822960" lvl="2" indent="-228600">
              <a:spcBef>
                <a:spcPts val="1000"/>
              </a:spcBef>
              <a:buClr>
                <a:schemeClr val="tx2"/>
              </a:buClr>
              <a:buSzPct val="76000"/>
              <a:buFont typeface="Wingdings 3"/>
              <a:buChar char=""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Arial Unicode MS" pitchFamily="34" charset="-122"/>
                <a:cs typeface="Arial" pitchFamily="34" charset="0"/>
              </a:rPr>
              <a:t>In</a:t>
            </a:r>
            <a:r>
              <a:rPr lang="en-US" sz="14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 crest/</a:t>
            </a:r>
            <a:r>
              <a:rPr lang="en-US" sz="1400" dirty="0" err="1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src</a:t>
            </a:r>
            <a:r>
              <a:rPr lang="en-US" sz="14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/</a:t>
            </a:r>
            <a:r>
              <a:rPr lang="en-US" sz="1400" dirty="0" err="1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run_crest</a:t>
            </a:r>
            <a:r>
              <a:rPr lang="en-US" sz="14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/concolic_search.cc, provides an iteration number to make test case file has unique name (e.g. a test case generated at 1000’th iteration is named as </a:t>
            </a:r>
            <a:r>
              <a:rPr lang="en-US" sz="1400" b="1" i="1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tc_1000</a:t>
            </a:r>
            <a:r>
              <a:rPr lang="en-US" sz="14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)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867400" y="3200400"/>
            <a:ext cx="2971800" cy="3581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t"/>
          <a:lstStyle/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/>
              <a:t>void Search::</a:t>
            </a:r>
            <a:r>
              <a:rPr lang="en-US" sz="1000" dirty="0" err="1" smtClean="0"/>
              <a:t>LaunchProgram</a:t>
            </a:r>
            <a:r>
              <a:rPr lang="en-US" sz="1000" dirty="0" smtClean="0"/>
              <a:t>(const vector&lt;</a:t>
            </a:r>
            <a:r>
              <a:rPr lang="en-US" sz="1000" dirty="0" err="1" smtClean="0"/>
              <a:t>value_t</a:t>
            </a:r>
            <a:r>
              <a:rPr lang="en-US" sz="1000" dirty="0" smtClean="0"/>
              <a:t>&gt;&amp; inputs) {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/>
              <a:t>  </a:t>
            </a:r>
            <a:r>
              <a:rPr lang="en-US" sz="1000" dirty="0" err="1" smtClean="0"/>
              <a:t>WriteInputToFileOrDie</a:t>
            </a:r>
            <a:r>
              <a:rPr lang="en-US" sz="1000" dirty="0" smtClean="0"/>
              <a:t>("input", inputs);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endParaRPr lang="en-US" sz="1000" dirty="0" smtClean="0"/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/>
              <a:t>  char name[10];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/>
              <a:t>  char </a:t>
            </a:r>
            <a:r>
              <a:rPr lang="en-US" sz="1000" dirty="0" err="1" smtClean="0"/>
              <a:t>cmd</a:t>
            </a:r>
            <a:r>
              <a:rPr lang="en-US" sz="1000" dirty="0" smtClean="0"/>
              <a:t>[100];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/>
              <a:t>  system("</a:t>
            </a:r>
            <a:r>
              <a:rPr lang="en-US" sz="1000" dirty="0" err="1" smtClean="0"/>
              <a:t>mkdir</a:t>
            </a:r>
            <a:r>
              <a:rPr lang="en-US" sz="1000" dirty="0" smtClean="0"/>
              <a:t> -p results/inputs");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/>
              <a:t>  </a:t>
            </a:r>
            <a:r>
              <a:rPr lang="en-US" sz="1000" dirty="0" err="1" smtClean="0"/>
              <a:t>sprintf</a:t>
            </a:r>
            <a:r>
              <a:rPr lang="en-US" sz="1000" dirty="0" smtClean="0"/>
              <a:t>(name, "</a:t>
            </a:r>
            <a:r>
              <a:rPr lang="en-US" sz="1000" dirty="0" err="1" smtClean="0"/>
              <a:t>tc_%d</a:t>
            </a:r>
            <a:r>
              <a:rPr lang="en-US" sz="1000" dirty="0" smtClean="0"/>
              <a:t>", </a:t>
            </a:r>
            <a:r>
              <a:rPr lang="en-US" sz="1000" b="1" dirty="0" err="1" smtClean="0"/>
              <a:t>num_iters</a:t>
            </a:r>
            <a:r>
              <a:rPr lang="en-US" sz="1000" b="1" dirty="0" smtClean="0"/>
              <a:t>_</a:t>
            </a:r>
            <a:r>
              <a:rPr lang="en-US" sz="1000" dirty="0" smtClean="0"/>
              <a:t>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/>
              <a:t>  </a:t>
            </a:r>
            <a:r>
              <a:rPr lang="en-US" sz="1000" dirty="0" err="1" smtClean="0"/>
              <a:t>sprintf</a:t>
            </a:r>
            <a:r>
              <a:rPr lang="en-US" sz="1000" dirty="0" smtClean="0"/>
              <a:t>(</a:t>
            </a:r>
            <a:r>
              <a:rPr lang="en-US" sz="1000" dirty="0" err="1" smtClean="0"/>
              <a:t>cmd</a:t>
            </a:r>
            <a:r>
              <a:rPr lang="en-US" sz="1000" dirty="0" smtClean="0"/>
              <a:t>, "cp </a:t>
            </a:r>
            <a:r>
              <a:rPr lang="en-US" sz="1000" dirty="0" err="1" smtClean="0"/>
              <a:t>tc</a:t>
            </a:r>
            <a:r>
              <a:rPr lang="en-US" sz="1000" dirty="0" smtClean="0"/>
              <a:t>   results/inputs/%s", name);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/>
              <a:t>  system(</a:t>
            </a:r>
            <a:r>
              <a:rPr lang="en-US" sz="1000" dirty="0" err="1" smtClean="0"/>
              <a:t>cmd</a:t>
            </a:r>
            <a:r>
              <a:rPr lang="en-US" sz="1000" dirty="0" smtClean="0"/>
              <a:t>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endParaRPr lang="en-US" sz="1000" dirty="0" smtClean="0"/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/>
              <a:t>  system(</a:t>
            </a:r>
            <a:r>
              <a:rPr lang="en-US" sz="1000" dirty="0" err="1" smtClean="0"/>
              <a:t>program_.c_str</a:t>
            </a:r>
            <a:r>
              <a:rPr lang="en-US" sz="1000" dirty="0" smtClean="0"/>
              <a:t>());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/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27630" y="6324600"/>
            <a:ext cx="453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vi.c</a:t>
            </a:r>
            <a:endParaRPr lang="en-US" sz="1400" dirty="0" smtClean="0"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65099" y="6400800"/>
            <a:ext cx="16979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concolic_search.cc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76275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4</a:t>
            </a:r>
            <a:r>
              <a:rPr lang="en-US" altLang="ko-KR" dirty="0" smtClean="0"/>
              <a:t> Main Tasks of Human Engineers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09600" y="1295400"/>
            <a:ext cx="8305800" cy="50006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/>
              <a:t>1. Adding proper assert() statements </a:t>
            </a:r>
          </a:p>
          <a:p>
            <a:pPr lvl="1"/>
            <a:r>
              <a:rPr lang="en-US" altLang="ko-KR" dirty="0" smtClean="0"/>
              <a:t>W/o assert(), no test results obtained</a:t>
            </a:r>
          </a:p>
          <a:p>
            <a:pPr marL="0" indent="0">
              <a:buNone/>
            </a:pPr>
            <a:r>
              <a:rPr lang="en-US" altLang="ko-KR" dirty="0" smtClean="0"/>
              <a:t>2. Selection of symbolic variables in a target program</a:t>
            </a:r>
          </a:p>
          <a:p>
            <a:pPr lvl="1"/>
            <a:r>
              <a:rPr lang="en-US" altLang="ko-KR" dirty="0" smtClean="0"/>
              <a:t>Identify which parts of a target program are most important</a:t>
            </a:r>
          </a:p>
          <a:p>
            <a:pPr marL="0" indent="0">
              <a:buNone/>
            </a:pPr>
            <a:r>
              <a:rPr lang="en-US" altLang="ko-KR" dirty="0" smtClean="0"/>
              <a:t>3. Construction of symbolic external environment</a:t>
            </a:r>
          </a:p>
          <a:p>
            <a:pPr lvl="1"/>
            <a:r>
              <a:rPr lang="en-US" altLang="ko-KR" dirty="0" smtClean="0"/>
              <a:t>To detect real bugs  </a:t>
            </a:r>
          </a:p>
          <a:p>
            <a:pPr marL="0" indent="0">
              <a:buNone/>
            </a:pPr>
            <a:r>
              <a:rPr lang="en-US" altLang="ko-KR" dirty="0" smtClean="0"/>
              <a:t>4. Performance tuning and debugging</a:t>
            </a:r>
          </a:p>
          <a:p>
            <a:pPr lvl="1"/>
            <a:r>
              <a:rPr lang="en-US" altLang="ko-KR" dirty="0" smtClean="0"/>
              <a:t>To obtain better </a:t>
            </a:r>
            <a:r>
              <a:rPr lang="en-US" altLang="ko-KR" dirty="0" err="1" smtClean="0"/>
              <a:t>concolic</a:t>
            </a:r>
            <a:r>
              <a:rPr lang="en-US" altLang="ko-KR" dirty="0" smtClean="0"/>
              <a:t> testing results</a:t>
            </a:r>
          </a:p>
          <a:p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4294967295"/>
          </p:nvPr>
        </p:nvSpPr>
        <p:spPr>
          <a:xfrm>
            <a:off x="3009888" y="6491291"/>
            <a:ext cx="3214710" cy="365125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 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2747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 Functions Added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830D-63D0-43FB-9A42-9243058A17F4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0" y="1371600"/>
            <a:ext cx="9144000" cy="48006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2" rtlCol="0" anchor="ctr"/>
          <a:lstStyle/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static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b="1" dirty="0" err="1" smtClean="0"/>
              <a:t>sym_strncmp</a:t>
            </a:r>
            <a:r>
              <a:rPr lang="en-US" sz="1200" b="1" dirty="0" smtClean="0"/>
              <a:t> </a:t>
            </a:r>
            <a:r>
              <a:rPr lang="en-US" sz="1200" dirty="0" smtClean="0"/>
              <a:t>(</a:t>
            </a:r>
            <a:r>
              <a:rPr lang="en-US" sz="1200" dirty="0" err="1" smtClean="0"/>
              <a:t>const</a:t>
            </a:r>
            <a:r>
              <a:rPr lang="en-US" sz="1200" dirty="0" smtClean="0"/>
              <a:t> char *</a:t>
            </a:r>
            <a:r>
              <a:rPr lang="en-US" sz="1200" dirty="0" err="1" smtClean="0"/>
              <a:t>first,const</a:t>
            </a:r>
            <a:r>
              <a:rPr lang="en-US" sz="1200" dirty="0" smtClean="0"/>
              <a:t> char *</a:t>
            </a:r>
            <a:r>
              <a:rPr lang="en-US" sz="1200" dirty="0" err="1" smtClean="0"/>
              <a:t>last,int</a:t>
            </a:r>
            <a:r>
              <a:rPr lang="en-US" sz="1200" dirty="0" smtClean="0"/>
              <a:t> count)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{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if (!count)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   return(0);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while (--count &amp;&amp; *first &amp;&amp; *first == *last){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     first++;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     last++;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 }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return( *(unsigned char *)first - *(unsigned char *)last 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}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static char *</a:t>
            </a:r>
            <a:r>
              <a:rPr lang="en-US" sz="1200" b="1" dirty="0" err="1" smtClean="0"/>
              <a:t>sym_strchr</a:t>
            </a:r>
            <a:r>
              <a:rPr lang="en-US" sz="1200" dirty="0" smtClean="0"/>
              <a:t>(</a:t>
            </a:r>
            <a:r>
              <a:rPr lang="en-US" sz="1200" dirty="0" err="1" smtClean="0"/>
              <a:t>const</a:t>
            </a:r>
            <a:r>
              <a:rPr lang="en-US" sz="1200" dirty="0" smtClean="0"/>
              <a:t> char *</a:t>
            </a:r>
            <a:r>
              <a:rPr lang="en-US" sz="1200" dirty="0" err="1" smtClean="0"/>
              <a:t>str</a:t>
            </a:r>
            <a:r>
              <a:rPr lang="en-US" sz="1200" dirty="0" smtClean="0"/>
              <a:t>, char </a:t>
            </a:r>
            <a:r>
              <a:rPr lang="en-US" sz="1200" dirty="0" err="1" smtClean="0"/>
              <a:t>ch</a:t>
            </a:r>
            <a:r>
              <a:rPr lang="en-US" sz="1200" dirty="0" smtClean="0"/>
              <a:t>){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while (*</a:t>
            </a:r>
            <a:r>
              <a:rPr lang="en-US" sz="1200" dirty="0" err="1" smtClean="0"/>
              <a:t>str</a:t>
            </a:r>
            <a:r>
              <a:rPr lang="en-US" sz="1200" dirty="0" smtClean="0"/>
              <a:t> &amp;&amp; *</a:t>
            </a:r>
            <a:r>
              <a:rPr lang="en-US" sz="1200" dirty="0" err="1" smtClean="0"/>
              <a:t>str</a:t>
            </a:r>
            <a:r>
              <a:rPr lang="en-US" sz="1200" dirty="0" smtClean="0"/>
              <a:t> != </a:t>
            </a:r>
            <a:r>
              <a:rPr lang="en-US" sz="1200" dirty="0" err="1" smtClean="0"/>
              <a:t>ch</a:t>
            </a:r>
            <a:r>
              <a:rPr lang="en-US" sz="1200" dirty="0" smtClean="0"/>
              <a:t>)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     </a:t>
            </a:r>
            <a:r>
              <a:rPr lang="en-US" sz="1200" dirty="0" err="1" smtClean="0"/>
              <a:t>str</a:t>
            </a:r>
            <a:r>
              <a:rPr lang="en-US" sz="1200" dirty="0" smtClean="0"/>
              <a:t>++;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if (*</a:t>
            </a:r>
            <a:r>
              <a:rPr lang="en-US" sz="1200" dirty="0" err="1" smtClean="0"/>
              <a:t>str</a:t>
            </a:r>
            <a:r>
              <a:rPr lang="en-US" sz="1200" dirty="0" smtClean="0"/>
              <a:t> == </a:t>
            </a:r>
            <a:r>
              <a:rPr lang="en-US" sz="1200" dirty="0" err="1" smtClean="0"/>
              <a:t>ch</a:t>
            </a:r>
            <a:r>
              <a:rPr lang="en-US" sz="1200" dirty="0" smtClean="0"/>
              <a:t>)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     return </a:t>
            </a:r>
            <a:r>
              <a:rPr lang="en-US" sz="1200" dirty="0" err="1" smtClean="0"/>
              <a:t>str</a:t>
            </a:r>
            <a:r>
              <a:rPr lang="en-US" sz="1200" dirty="0" smtClean="0"/>
              <a:t>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return(NULL);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}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static char *</a:t>
            </a:r>
            <a:r>
              <a:rPr lang="en-US" sz="1200" b="1" dirty="0" err="1" smtClean="0"/>
              <a:t>sym_strcpy</a:t>
            </a:r>
            <a:r>
              <a:rPr lang="en-US" sz="1200" dirty="0" smtClean="0"/>
              <a:t>(char *to, const char *from)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{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     char *save = to;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endParaRPr lang="en-US" sz="1200" dirty="0" smtClean="0"/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     for (; (*to = *from) != '\0'; ++from, ++to);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     return(save);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}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void *</a:t>
            </a:r>
            <a:r>
              <a:rPr lang="en-US" sz="1200" b="1" dirty="0" err="1" smtClean="0"/>
              <a:t>sym_memchr</a:t>
            </a:r>
            <a:r>
              <a:rPr lang="en-US" sz="1200" dirty="0" smtClean="0"/>
              <a:t>(</a:t>
            </a:r>
            <a:r>
              <a:rPr lang="en-US" sz="1200" dirty="0" err="1" smtClean="0"/>
              <a:t>const</a:t>
            </a:r>
            <a:r>
              <a:rPr lang="en-US" sz="1200" dirty="0" smtClean="0"/>
              <a:t> void* </a:t>
            </a:r>
            <a:r>
              <a:rPr lang="en-US" sz="1200" dirty="0" err="1" smtClean="0"/>
              <a:t>src</a:t>
            </a:r>
            <a:r>
              <a:rPr lang="en-US" sz="1200" dirty="0" smtClean="0"/>
              <a:t>, </a:t>
            </a:r>
            <a:r>
              <a:rPr lang="en-US" sz="1200" dirty="0" err="1" smtClean="0"/>
              <a:t>int</a:t>
            </a:r>
            <a:r>
              <a:rPr lang="en-US" sz="1200" dirty="0" smtClean="0"/>
              <a:t> c, </a:t>
            </a:r>
            <a:r>
              <a:rPr lang="en-US" sz="1200" dirty="0" err="1" smtClean="0"/>
              <a:t>size_t</a:t>
            </a:r>
            <a:r>
              <a:rPr lang="en-US" sz="1200" dirty="0" smtClean="0"/>
              <a:t> count)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{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   assert(</a:t>
            </a:r>
            <a:r>
              <a:rPr lang="en-US" sz="1200" dirty="0" err="1" smtClean="0"/>
              <a:t>src</a:t>
            </a:r>
            <a:r>
              <a:rPr lang="en-US" sz="1200" dirty="0" smtClean="0"/>
              <a:t>!=NULL);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   char *</a:t>
            </a:r>
            <a:r>
              <a:rPr lang="en-US" sz="1200" dirty="0" err="1" smtClean="0"/>
              <a:t>tempsrc</a:t>
            </a:r>
            <a:r>
              <a:rPr lang="en-US" sz="1200" dirty="0" smtClean="0"/>
              <a:t>=(char*)</a:t>
            </a:r>
            <a:r>
              <a:rPr lang="en-US" sz="1200" dirty="0" err="1" smtClean="0"/>
              <a:t>src</a:t>
            </a:r>
            <a:r>
              <a:rPr lang="en-US" sz="1200" dirty="0" smtClean="0"/>
              <a:t>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   while(count&amp;&amp;*</a:t>
            </a:r>
            <a:r>
              <a:rPr lang="en-US" sz="1200" dirty="0" err="1" smtClean="0"/>
              <a:t>tempsrc</a:t>
            </a:r>
            <a:r>
              <a:rPr lang="en-US" sz="1200" dirty="0" smtClean="0"/>
              <a:t>!=(char)c)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   {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       count--;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       </a:t>
            </a:r>
            <a:r>
              <a:rPr lang="en-US" sz="1200" dirty="0" err="1" smtClean="0"/>
              <a:t>tempsrc</a:t>
            </a:r>
            <a:r>
              <a:rPr lang="en-US" sz="1200" dirty="0" smtClean="0"/>
              <a:t>++;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    }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    if(count!=0)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         return </a:t>
            </a:r>
            <a:r>
              <a:rPr lang="en-US" sz="1200" dirty="0" err="1" smtClean="0"/>
              <a:t>tempsrc</a:t>
            </a:r>
            <a:r>
              <a:rPr lang="en-US" sz="1200" dirty="0" smtClean="0"/>
              <a:t>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    else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         return NULL;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}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endParaRPr lang="en-US" sz="1200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Result of vi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830D-63D0-43FB-9A42-9243058A17F4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077200" cy="30480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tx2"/>
                </a:solidFill>
              </a:rPr>
              <a:t>Experiment 1:</a:t>
            </a:r>
            <a:endParaRPr lang="en-US" altLang="ko-KR" sz="1600" dirty="0" smtClean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 smtClean="0"/>
              <a:t>Iterations: 10,000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 smtClean="0"/>
              <a:t>Branches in </a:t>
            </a:r>
            <a:r>
              <a:rPr lang="en-US" sz="1600" dirty="0" err="1" smtClean="0"/>
              <a:t>vi.c</a:t>
            </a:r>
            <a:r>
              <a:rPr lang="en-US" sz="1600" dirty="0" smtClean="0"/>
              <a:t> : 1498</a:t>
            </a:r>
          </a:p>
          <a:p>
            <a:pPr marL="274320" lvl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None/>
            </a:pPr>
            <a:r>
              <a:rPr lang="en-US" altLang="ko-KR" sz="1600" dirty="0" smtClean="0">
                <a:solidFill>
                  <a:schemeClr val="tx1"/>
                </a:solidFill>
              </a:rPr>
              <a:t>Execution Command:  </a:t>
            </a:r>
          </a:p>
          <a:p>
            <a:pPr marL="274320" lvl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None/>
            </a:pPr>
            <a:r>
              <a:rPr lang="en-US" altLang="ko-KR" sz="1600" dirty="0" smtClean="0">
                <a:solidFill>
                  <a:schemeClr val="tx1"/>
                </a:solidFill>
              </a:rPr>
              <a:t>	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run_crest</a:t>
            </a:r>
            <a:r>
              <a:rPr lang="en-US" altLang="ko-KR" sz="1600" dirty="0" smtClean="0">
                <a:solidFill>
                  <a:schemeClr val="tx1"/>
                </a:solidFill>
              </a:rPr>
              <a:t> './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busybox</a:t>
            </a:r>
            <a:r>
              <a:rPr lang="en-US" altLang="ko-KR" sz="1600" dirty="0" smtClean="0">
                <a:solidFill>
                  <a:schemeClr val="tx1"/>
                </a:solidFill>
              </a:rPr>
              <a:t> -c ":read read_vi.dat" test_vi.dat' 10000 -</a:t>
            </a:r>
            <a:r>
              <a:rPr lang="en-US" altLang="ko-KR" sz="1600" b="1" dirty="0" err="1" smtClean="0">
                <a:solidFill>
                  <a:schemeClr val="tx1"/>
                </a:solidFill>
              </a:rPr>
              <a:t>dfs</a:t>
            </a:r>
            <a:endParaRPr lang="en-US" altLang="ko-KR" sz="1600" b="1" dirty="0" smtClean="0">
              <a:solidFill>
                <a:schemeClr val="tx1"/>
              </a:solidFill>
            </a:endParaRPr>
          </a:p>
          <a:p>
            <a:pPr marL="274320" lvl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None/>
            </a:pPr>
            <a:r>
              <a:rPr lang="en-US" altLang="ko-KR" sz="1600" dirty="0" smtClean="0">
                <a:solidFill>
                  <a:schemeClr val="tx1"/>
                </a:solidFill>
              </a:rPr>
              <a:t>	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run_crest</a:t>
            </a:r>
            <a:r>
              <a:rPr lang="en-US" altLang="ko-KR" sz="1600" dirty="0" smtClean="0">
                <a:solidFill>
                  <a:schemeClr val="tx1"/>
                </a:solidFill>
              </a:rPr>
              <a:t> './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busybox</a:t>
            </a:r>
            <a:r>
              <a:rPr lang="en-US" altLang="ko-KR" sz="1600" dirty="0" smtClean="0">
                <a:solidFill>
                  <a:schemeClr val="tx1"/>
                </a:solidFill>
              </a:rPr>
              <a:t> -c ":read read_vi.dat" test_vi.dat' 10000 -</a:t>
            </a:r>
            <a:r>
              <a:rPr lang="en-US" altLang="ko-KR" sz="1600" b="1" dirty="0" err="1" smtClean="0">
                <a:solidFill>
                  <a:schemeClr val="tx1"/>
                </a:solidFill>
              </a:rPr>
              <a:t>cfg</a:t>
            </a:r>
            <a:endParaRPr lang="en-US" altLang="ko-KR" sz="1600" b="1" dirty="0" smtClean="0">
              <a:solidFill>
                <a:schemeClr val="tx1"/>
              </a:solidFill>
            </a:endParaRPr>
          </a:p>
          <a:p>
            <a:pPr marL="274320" lvl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None/>
            </a:pPr>
            <a:r>
              <a:rPr lang="en-US" altLang="ko-KR" sz="1600" dirty="0" smtClean="0">
                <a:solidFill>
                  <a:schemeClr val="tx1"/>
                </a:solidFill>
              </a:rPr>
              <a:t>	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run_crest</a:t>
            </a:r>
            <a:r>
              <a:rPr lang="en-US" altLang="ko-KR" sz="1600" dirty="0" smtClean="0">
                <a:solidFill>
                  <a:schemeClr val="tx1"/>
                </a:solidFill>
              </a:rPr>
              <a:t> './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busybox</a:t>
            </a:r>
            <a:r>
              <a:rPr lang="en-US" altLang="ko-KR" sz="1600" dirty="0" smtClean="0">
                <a:solidFill>
                  <a:schemeClr val="tx1"/>
                </a:solidFill>
              </a:rPr>
              <a:t> -c ":read read_vi.dat" test_vi.dat' 10000 -</a:t>
            </a:r>
            <a:r>
              <a:rPr lang="en-US" altLang="ko-KR" sz="1600" b="1" dirty="0" smtClean="0">
                <a:solidFill>
                  <a:schemeClr val="tx1"/>
                </a:solidFill>
              </a:rPr>
              <a:t>random</a:t>
            </a:r>
          </a:p>
          <a:p>
            <a:pPr marL="274320" lvl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None/>
            </a:pPr>
            <a:r>
              <a:rPr lang="en-US" altLang="ko-KR" sz="1600" b="1" dirty="0" smtClean="0">
                <a:solidFill>
                  <a:schemeClr val="tx1"/>
                </a:solidFill>
              </a:rPr>
              <a:t>	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run_crest</a:t>
            </a:r>
            <a:r>
              <a:rPr lang="en-US" altLang="ko-KR" sz="1600" dirty="0" smtClean="0">
                <a:solidFill>
                  <a:schemeClr val="tx1"/>
                </a:solidFill>
              </a:rPr>
              <a:t> './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busybox</a:t>
            </a:r>
            <a:r>
              <a:rPr lang="en-US" altLang="ko-KR" sz="1600" dirty="0" smtClean="0">
                <a:solidFill>
                  <a:schemeClr val="tx1"/>
                </a:solidFill>
              </a:rPr>
              <a:t> -c ":read read_vi.dat" test_vi.dat' 10000 -</a:t>
            </a:r>
            <a:r>
              <a:rPr lang="en-US" altLang="ko-KR" sz="1600" b="1" dirty="0" err="1" smtClean="0">
                <a:solidFill>
                  <a:schemeClr val="tx1"/>
                </a:solidFill>
              </a:rPr>
              <a:t>random_input</a:t>
            </a:r>
            <a:endParaRPr lang="en-US" altLang="ko-KR" sz="1600" b="1" dirty="0" smtClean="0">
              <a:solidFill>
                <a:schemeClr val="tx1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486400" y="3581400"/>
          <a:ext cx="2999384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44490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Strategy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 </a:t>
                      </a:r>
                      <a:r>
                        <a:rPr lang="en-US" smtClean="0"/>
                        <a:t>cost</a:t>
                      </a:r>
                      <a:r>
                        <a:rPr lang="en-US" baseline="0" smtClean="0"/>
                        <a:t> (s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1495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Cfg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1306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Random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723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Pure_random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463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1" y="3488776"/>
            <a:ext cx="4419599" cy="2759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534400" cy="7620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Example of Generating/Feeding TCs Together</a:t>
            </a:r>
            <a:endParaRPr lang="ko-KR" alt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828800"/>
            <a:ext cx="8305800" cy="4343400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82000" y="6477000"/>
            <a:ext cx="457200" cy="29260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1828800"/>
            <a:ext cx="8305800" cy="4495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2" rtlCol="0" anchor="t"/>
          <a:lstStyle/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static FILE *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finput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;      </a:t>
            </a:r>
            <a:r>
              <a:rPr lang="en-US" sz="1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//create a file stream to read from TC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ko-KR" sz="1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//create </a:t>
            </a:r>
            <a:r>
              <a:rPr lang="en-US" altLang="ko-KR" sz="10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a buffer to store TC data</a:t>
            </a:r>
            <a:endParaRPr lang="en-US" altLang="ko-KR" sz="1000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000" b="1" dirty="0">
                <a:solidFill>
                  <a:srgbClr val="CC00FF"/>
                </a:solidFill>
                <a:latin typeface="Courier New" pitchFamily="49" charset="0"/>
                <a:cs typeface="Courier New" pitchFamily="49" charset="0"/>
              </a:rPr>
              <a:t>#if ENABLE_APPEND_CHAR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static struct tcbuf{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    unsigned char bitmask[BITSIZE];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    unsigned char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modemask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[MODESIZE];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}tcbuf;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b="1" dirty="0">
                <a:solidFill>
                  <a:srgbClr val="CC00FF"/>
                </a:solidFill>
                <a:latin typeface="Courier New" pitchFamily="49" charset="0"/>
                <a:cs typeface="Courier New" pitchFamily="49" charset="0"/>
              </a:rPr>
              <a:t>#endif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endParaRPr lang="en-US" sz="1000" dirty="0">
              <a:latin typeface="Courier New" pitchFamily="49" charset="0"/>
              <a:cs typeface="Courier New" pitchFamily="49" charset="0"/>
            </a:endParaRP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ls_main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UNUSED_PARAM, char **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    int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i,j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b="1" dirty="0">
                <a:solidFill>
                  <a:srgbClr val="CC00FF"/>
                </a:solidFill>
                <a:latin typeface="Courier New" pitchFamily="49" charset="0"/>
                <a:cs typeface="Courier New" pitchFamily="49" charset="0"/>
              </a:rPr>
              <a:t>#if </a:t>
            </a:r>
            <a:r>
              <a:rPr lang="en-US" sz="1000" b="1" dirty="0" smtClean="0">
                <a:solidFill>
                  <a:srgbClr val="CC00FF"/>
                </a:solidFill>
                <a:latin typeface="Courier New" pitchFamily="49" charset="0"/>
                <a:cs typeface="Courier New" pitchFamily="49" charset="0"/>
              </a:rPr>
              <a:t>TC_FED </a:t>
            </a:r>
            <a:r>
              <a:rPr lang="en-US" altLang="ko-KR" sz="10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//read TC data into buffer</a:t>
            </a:r>
            <a:endParaRPr lang="en-US" altLang="ko-KR" sz="1000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finput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("results/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ts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/tc_1", "r");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    if(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finput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==NULL){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fprintf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stderr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, "Can not open TC file, please check TC path!\n");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        exit(0);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    struct tcbuf tc1;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fread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(tc1.bitmask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, sizeof(unsigned char), BITSIZE,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finput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fread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(tc1.modemask, sizeof(unsigned char), MODESIZE,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finput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finput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b="1" dirty="0">
                <a:solidFill>
                  <a:srgbClr val="CC00FF"/>
                </a:solidFill>
                <a:latin typeface="Courier New" pitchFamily="49" charset="0"/>
                <a:cs typeface="Courier New" pitchFamily="49" charset="0"/>
              </a:rPr>
              <a:t>#endif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//……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>
                <a:solidFill>
                  <a:srgbClr val="CC00FF"/>
                </a:solidFill>
                <a:latin typeface="Courier New" pitchFamily="49" charset="0"/>
                <a:cs typeface="Courier New" pitchFamily="49" charset="0"/>
              </a:rPr>
              <a:t>#if CREST_TC_GEN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    for(i=0 ; i&lt;BITSIZE ; i++){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        CREST_unsigned_char(bitmask[i]);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fwrite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(bitmask,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(unsigned char), BITSIZE,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foutput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 smtClean="0">
                <a:solidFill>
                  <a:srgbClr val="CC00FF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1000" dirty="0">
                <a:solidFill>
                  <a:srgbClr val="CC00FF"/>
                </a:solidFill>
                <a:latin typeface="Courier New" pitchFamily="49" charset="0"/>
                <a:cs typeface="Courier New" pitchFamily="49" charset="0"/>
              </a:rPr>
              <a:t>endif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b="1" dirty="0">
                <a:solidFill>
                  <a:srgbClr val="CC00FF"/>
                </a:solidFill>
                <a:latin typeface="Courier New" pitchFamily="49" charset="0"/>
                <a:cs typeface="Courier New" pitchFamily="49" charset="0"/>
              </a:rPr>
              <a:t>#if TC_FED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memcpy(bitmask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, tc1.bitmask, BITSIZE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option_mask32=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bstoi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(bitmask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, BITSIZE);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b="1" dirty="0">
                <a:solidFill>
                  <a:srgbClr val="CC00FF"/>
                </a:solidFill>
                <a:latin typeface="Courier New" pitchFamily="49" charset="0"/>
                <a:cs typeface="Courier New" pitchFamily="49" charset="0"/>
              </a:rPr>
              <a:t>#endif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endParaRPr lang="en-US" sz="1000" dirty="0">
              <a:latin typeface="Courier New" pitchFamily="49" charset="0"/>
              <a:cs typeface="Courier New" pitchFamily="49" charset="0"/>
            </a:endParaRP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b="1" dirty="0">
                <a:solidFill>
                  <a:srgbClr val="CC00FF"/>
                </a:solidFill>
                <a:latin typeface="Courier New" pitchFamily="49" charset="0"/>
                <a:cs typeface="Courier New" pitchFamily="49" charset="0"/>
              </a:rPr>
              <a:t>#if ENABLE_APPEND_CHAR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>
                <a:solidFill>
                  <a:srgbClr val="CC00FF"/>
                </a:solidFill>
                <a:latin typeface="Courier New" pitchFamily="49" charset="0"/>
                <a:cs typeface="Courier New" pitchFamily="49" charset="0"/>
              </a:rPr>
              <a:t>#if CREST_TC_GEN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//source code for </a:t>
            </a:r>
            <a:r>
              <a:rPr lang="en-US" sz="1000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tc</a:t>
            </a:r>
            <a:r>
              <a:rPr lang="en-US" sz="1000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generation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CC00FF"/>
                </a:solidFill>
                <a:latin typeface="Courier New" pitchFamily="49" charset="0"/>
                <a:cs typeface="Courier New" pitchFamily="49" charset="0"/>
              </a:rPr>
              <a:t>#endif 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b="1" dirty="0">
                <a:solidFill>
                  <a:srgbClr val="CC00FF"/>
                </a:solidFill>
                <a:latin typeface="Courier New" pitchFamily="49" charset="0"/>
                <a:cs typeface="Courier New" pitchFamily="49" charset="0"/>
              </a:rPr>
              <a:t>#if TC_FED  </a:t>
            </a:r>
            <a:r>
              <a:rPr lang="en-US" sz="1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//execute </a:t>
            </a:r>
            <a:r>
              <a:rPr lang="en-US" sz="10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append_char with </a:t>
            </a:r>
            <a:r>
              <a:rPr lang="en-US" sz="1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buffer data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fr-FR" sz="1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1000" dirty="0" smtClean="0">
                <a:latin typeface="Courier New" pitchFamily="49" charset="0"/>
                <a:cs typeface="Courier New" pitchFamily="49" charset="0"/>
              </a:rPr>
              <a:t>   unsigned </a:t>
            </a:r>
            <a:r>
              <a:rPr lang="fr-FR" sz="1000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fr-FR" sz="1000" dirty="0" smtClean="0">
                <a:latin typeface="Courier New" pitchFamily="49" charset="0"/>
                <a:cs typeface="Courier New" pitchFamily="49" charset="0"/>
              </a:rPr>
              <a:t>mode=</a:t>
            </a:r>
            <a:r>
              <a:rPr lang="fr-FR" sz="1000" dirty="0" err="1" smtClean="0">
                <a:latin typeface="Courier New" pitchFamily="49" charset="0"/>
                <a:cs typeface="Courier New" pitchFamily="49" charset="0"/>
              </a:rPr>
              <a:t>bstoi</a:t>
            </a:r>
            <a:r>
              <a:rPr lang="fr-FR" sz="1000" dirty="0" smtClean="0">
                <a:latin typeface="Courier New" pitchFamily="49" charset="0"/>
                <a:cs typeface="Courier New" pitchFamily="49" charset="0"/>
              </a:rPr>
              <a:t>(tc1.modemask</a:t>
            </a:r>
            <a:r>
              <a:rPr lang="fr-FR" sz="1000" dirty="0">
                <a:latin typeface="Courier New" pitchFamily="49" charset="0"/>
                <a:cs typeface="Courier New" pitchFamily="49" charset="0"/>
              </a:rPr>
              <a:t>, MODESIZE);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fr-FR" sz="1000" b="1" dirty="0">
                <a:solidFill>
                  <a:srgbClr val="CC00FF"/>
                </a:solidFill>
                <a:latin typeface="Courier New" pitchFamily="49" charset="0"/>
                <a:cs typeface="Courier New" pitchFamily="49" charset="0"/>
              </a:rPr>
              <a:t>#endif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fr-FR" sz="1000" dirty="0">
                <a:latin typeface="Courier New" pitchFamily="49" charset="0"/>
                <a:cs typeface="Courier New" pitchFamily="49" charset="0"/>
              </a:rPr>
              <a:t>    char a = append_char(mode</a:t>
            </a:r>
            <a:r>
              <a:rPr lang="fr-FR" sz="1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b="1" dirty="0">
                <a:solidFill>
                  <a:srgbClr val="CC00FF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1000" b="1" dirty="0" smtClean="0">
                <a:solidFill>
                  <a:srgbClr val="CC00FF"/>
                </a:solidFill>
                <a:latin typeface="Courier New" pitchFamily="49" charset="0"/>
                <a:cs typeface="Courier New" pitchFamily="49" charset="0"/>
              </a:rPr>
              <a:t>endif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endParaRPr lang="en-US" sz="10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473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Busybox</a:t>
            </a:r>
            <a:r>
              <a:rPr lang="en-US" dirty="0" smtClean="0"/>
              <a:t> Overview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229600" cy="5242560"/>
          </a:xfrm>
        </p:spPr>
        <p:txBody>
          <a:bodyPr>
            <a:normAutofit/>
          </a:bodyPr>
          <a:lstStyle/>
          <a:p>
            <a:r>
              <a:rPr lang="en-US" dirty="0" smtClean="0"/>
              <a:t>We test a </a:t>
            </a:r>
            <a:r>
              <a:rPr lang="en-US" dirty="0" err="1" smtClean="0"/>
              <a:t>busybox</a:t>
            </a:r>
            <a:r>
              <a:rPr lang="en-US" dirty="0" smtClean="0"/>
              <a:t> by using CREST.</a:t>
            </a:r>
          </a:p>
          <a:p>
            <a:pPr lvl="1"/>
            <a:r>
              <a:rPr lang="en-US" dirty="0" err="1" smtClean="0"/>
              <a:t>BusyBox</a:t>
            </a:r>
            <a:r>
              <a:rPr lang="en-US" dirty="0" smtClean="0"/>
              <a:t> is a one-in-all command-line utilities providing a fairly complete programming/debugging environment  </a:t>
            </a:r>
          </a:p>
          <a:p>
            <a:pPr lvl="1"/>
            <a:r>
              <a:rPr lang="en-US" dirty="0" smtClean="0"/>
              <a:t>It combines tiny versions of ~300 UNIX utilities into a single small executable program suite. 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Among those 300 utilities, we focused to test the following 10 utilities</a:t>
            </a:r>
          </a:p>
          <a:p>
            <a:pPr lvl="2">
              <a:spcBef>
                <a:spcPts val="600"/>
              </a:spcBef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grep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vi, </a:t>
            </a:r>
            <a:r>
              <a:rPr lang="en-US" altLang="ko-KR" b="1" dirty="0" smtClean="0">
                <a:latin typeface="Courier New" pitchFamily="49" charset="0"/>
                <a:cs typeface="Courier New" pitchFamily="49" charset="0"/>
              </a:rPr>
              <a:t>cut, </a:t>
            </a:r>
            <a:r>
              <a:rPr lang="en-US" altLang="ko-KR" b="1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US" altLang="ko-KR" b="1" dirty="0" smtClean="0">
                <a:latin typeface="Courier New" pitchFamily="49" charset="0"/>
                <a:cs typeface="Courier New" pitchFamily="49" charset="0"/>
              </a:rPr>
              <a:t>, od , </a:t>
            </a:r>
            <a:r>
              <a:rPr lang="en-US" altLang="ko-KR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altLang="ko-KR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ko-KR" b="1" dirty="0" err="1" smtClean="0">
                <a:latin typeface="Courier New" pitchFamily="49" charset="0"/>
                <a:cs typeface="Courier New" pitchFamily="49" charset="0"/>
              </a:rPr>
              <a:t>tr</a:t>
            </a:r>
            <a:r>
              <a:rPr lang="en-US" altLang="ko-KR" b="1" dirty="0" smtClean="0">
                <a:latin typeface="Courier New" pitchFamily="49" charset="0"/>
                <a:cs typeface="Courier New" pitchFamily="49" charset="0"/>
              </a:rPr>
              <a:t>, cp, </a:t>
            </a:r>
            <a:r>
              <a:rPr lang="en-US" altLang="ko-KR" b="1" dirty="0" err="1" smtClean="0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altLang="ko-KR" b="1" dirty="0" smtClean="0">
                <a:latin typeface="Courier New" pitchFamily="49" charset="0"/>
                <a:cs typeface="Courier New" pitchFamily="49" charset="0"/>
              </a:rPr>
              <a:t>, mv.</a:t>
            </a:r>
          </a:p>
          <a:p>
            <a:pPr lvl="2">
              <a:spcBef>
                <a:spcPts val="600"/>
              </a:spcBef>
            </a:pPr>
            <a:r>
              <a:rPr lang="en-US" altLang="ko-KR" dirty="0" smtClean="0"/>
              <a:t>We selected these 10 utilities, because their behavior is easy to understand so that it is clear what variables should be declared as symbolic </a:t>
            </a:r>
            <a:endParaRPr lang="en-US" altLang="ko-KR" dirty="0"/>
          </a:p>
          <a:p>
            <a:pPr lvl="2">
              <a:spcBef>
                <a:spcPts val="600"/>
              </a:spcBef>
            </a:pPr>
            <a:endParaRPr lang="en-US" altLang="ko-KR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Experiment overview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830D-63D0-43FB-9A42-9243058A17F4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600"/>
              </a:spcBef>
            </a:pPr>
            <a:r>
              <a:rPr lang="en-US" altLang="ko-KR" sz="2000" dirty="0" smtClean="0"/>
              <a:t>Experimental environments</a:t>
            </a:r>
          </a:p>
          <a:p>
            <a:pPr lvl="1">
              <a:spcBef>
                <a:spcPts val="600"/>
              </a:spcBef>
            </a:pPr>
            <a:r>
              <a:rPr lang="en-US" altLang="ko-KR" sz="1600" dirty="0" smtClean="0"/>
              <a:t>HW: Core(TM)2 </a:t>
            </a:r>
            <a:r>
              <a:rPr lang="en-US" altLang="ko-KR" sz="1600" dirty="0" smtClean="0">
                <a:hlinkClick r:id="rId2"/>
              </a:rPr>
              <a:t>E8400@3GHz</a:t>
            </a:r>
            <a:r>
              <a:rPr lang="en-US" altLang="ko-KR" sz="1600" dirty="0" smtClean="0"/>
              <a:t>, 4GB memory</a:t>
            </a:r>
          </a:p>
          <a:p>
            <a:pPr lvl="1">
              <a:spcBef>
                <a:spcPts val="600"/>
              </a:spcBef>
            </a:pPr>
            <a:r>
              <a:rPr lang="en-US" altLang="ko-KR" sz="1600" dirty="0" smtClean="0"/>
              <a:t>OS: fc8 32bit</a:t>
            </a:r>
          </a:p>
          <a:p>
            <a:pPr lvl="1">
              <a:spcBef>
                <a:spcPts val="600"/>
              </a:spcBef>
            </a:pPr>
            <a:r>
              <a:rPr lang="en-US" altLang="ko-KR" sz="1600" dirty="0" smtClean="0"/>
              <a:t>SW: CREST 0.1.1 32bit binary, </a:t>
            </a:r>
            <a:r>
              <a:rPr lang="en-US" altLang="ko-KR" sz="1600" dirty="0" err="1" smtClean="0"/>
              <a:t>Yices</a:t>
            </a:r>
            <a:r>
              <a:rPr lang="en-US" altLang="ko-KR" sz="1600" dirty="0" smtClean="0"/>
              <a:t> 1.0.28 32bit library </a:t>
            </a:r>
            <a:endParaRPr lang="en-US" altLang="ko-KR" sz="2000" dirty="0" smtClean="0"/>
          </a:p>
          <a:p>
            <a:pPr>
              <a:spcBef>
                <a:spcPts val="600"/>
              </a:spcBef>
            </a:pPr>
            <a:endParaRPr lang="en-US" altLang="ko-KR" sz="2000" dirty="0" smtClean="0"/>
          </a:p>
          <a:p>
            <a:r>
              <a:rPr lang="en-US" altLang="ko-KR" sz="2100" dirty="0" smtClean="0"/>
              <a:t>Target program:  </a:t>
            </a:r>
            <a:r>
              <a:rPr lang="en-US" altLang="ko-KR" sz="2100" b="1" dirty="0" err="1" smtClean="0"/>
              <a:t>busybox</a:t>
            </a:r>
            <a:r>
              <a:rPr lang="en-US" altLang="ko-KR" sz="2100" b="1" dirty="0" smtClean="0"/>
              <a:t> 1.17.0</a:t>
            </a:r>
            <a:endParaRPr lang="en-US" altLang="ko-KR" sz="2100" dirty="0" smtClean="0"/>
          </a:p>
          <a:p>
            <a:pPr lvl="1">
              <a:spcBef>
                <a:spcPts val="600"/>
              </a:spcBef>
            </a:pPr>
            <a:endParaRPr lang="en-US" altLang="ko-KR" sz="1800" dirty="0" smtClean="0"/>
          </a:p>
          <a:p>
            <a:r>
              <a:rPr lang="en-US" altLang="ko-KR" sz="2200" dirty="0" smtClean="0"/>
              <a:t>Strategies: 4 different strategies are used in our experiment.</a:t>
            </a:r>
          </a:p>
          <a:p>
            <a:pPr lvl="1"/>
            <a:r>
              <a:rPr lang="en-US" altLang="ko-KR" sz="1900" b="1" dirty="0" err="1" smtClean="0"/>
              <a:t>dfs</a:t>
            </a:r>
            <a:r>
              <a:rPr lang="en-US" altLang="ko-KR" sz="1900" dirty="0" smtClean="0"/>
              <a:t>:		explore path space by </a:t>
            </a:r>
            <a:r>
              <a:rPr lang="en-US" altLang="ko-KR" sz="1900" smtClean="0"/>
              <a:t>(reverse) Depth-First </a:t>
            </a:r>
            <a:r>
              <a:rPr lang="en-US" altLang="ko-KR" sz="1900" dirty="0" smtClean="0"/>
              <a:t>Search</a:t>
            </a:r>
          </a:p>
          <a:p>
            <a:pPr lvl="1"/>
            <a:r>
              <a:rPr lang="en-US" altLang="ko-KR" sz="1900" b="1" dirty="0" err="1" smtClean="0"/>
              <a:t>cfg</a:t>
            </a:r>
            <a:r>
              <a:rPr lang="en-US" altLang="ko-KR" sz="1900" dirty="0" smtClean="0"/>
              <a:t>:		explore path space by Control-Flow Directed Search</a:t>
            </a:r>
          </a:p>
          <a:p>
            <a:pPr lvl="1"/>
            <a:r>
              <a:rPr lang="en-US" altLang="ko-KR" sz="1900" b="1" dirty="0" smtClean="0"/>
              <a:t>random</a:t>
            </a:r>
            <a:r>
              <a:rPr lang="en-US" altLang="ko-KR" sz="1900" dirty="0" smtClean="0"/>
              <a:t>:		explore path space by Random Branch Search</a:t>
            </a:r>
          </a:p>
          <a:p>
            <a:pPr lvl="1"/>
            <a:r>
              <a:rPr lang="en-US" altLang="ko-KR" sz="1900" b="1" dirty="0" err="1" smtClean="0"/>
              <a:t>random_input</a:t>
            </a:r>
            <a:r>
              <a:rPr lang="en-US" altLang="ko-KR" sz="1900" dirty="0" smtClean="0"/>
              <a:t>:	testing target program by randomly generating input  </a:t>
            </a:r>
          </a:p>
          <a:p>
            <a:r>
              <a:rPr lang="en-US" altLang="ko-KR" sz="2200" dirty="0" smtClean="0"/>
              <a:t>In addition, </a:t>
            </a:r>
            <a:r>
              <a:rPr lang="en-US" altLang="ko-KR" sz="2400" dirty="0"/>
              <a:t>a port-polio approach </a:t>
            </a:r>
            <a:r>
              <a:rPr lang="en-US" altLang="ko-KR" sz="2400" dirty="0" smtClean="0"/>
              <a:t>is applied (i.e</a:t>
            </a:r>
            <a:r>
              <a:rPr lang="en-US" altLang="ko-KR" sz="2400" dirty="0"/>
              <a:t>., merging the test cases generated by all </a:t>
            </a:r>
            <a:r>
              <a:rPr lang="en-US" altLang="ko-KR" sz="2400" dirty="0" smtClean="0"/>
              <a:t>four above strategies</a:t>
            </a:r>
            <a:r>
              <a:rPr lang="en-US" altLang="ko-KR" sz="2400" dirty="0"/>
              <a:t>). </a:t>
            </a:r>
            <a:endParaRPr lang="en-US" altLang="ko-KR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Target description -- </a:t>
            </a:r>
            <a:r>
              <a:rPr lang="en-US" dirty="0" err="1" smtClean="0"/>
              <a:t>printf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830D-63D0-43FB-9A42-9243058A17F4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Description: 	print ARGUMENT(s) according to FORMAT, where FORMAT controls the output exactly as in C </a:t>
            </a:r>
            <a:r>
              <a:rPr lang="en-US" sz="1800" dirty="0" err="1" smtClean="0"/>
              <a:t>printf</a:t>
            </a:r>
            <a:r>
              <a:rPr lang="en-US" sz="1800" dirty="0" smtClean="0"/>
              <a:t>.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Usage: </a:t>
            </a:r>
            <a:r>
              <a:rPr lang="en-US" altLang="ko-KR" sz="1800" dirty="0" err="1" smtClean="0"/>
              <a:t>printf</a:t>
            </a:r>
            <a:r>
              <a:rPr lang="en-US" altLang="ko-KR" sz="1800" dirty="0" smtClean="0"/>
              <a:t> FORMAT [ARGUMENT]...</a:t>
            </a:r>
          </a:p>
          <a:p>
            <a:pPr lvl="1"/>
            <a:endParaRPr lang="en-US" sz="1400" dirty="0" smtClean="0"/>
          </a:p>
          <a:p>
            <a:r>
              <a:rPr lang="en-US" altLang="ko-KR" sz="1800" dirty="0" smtClean="0"/>
              <a:t>Example :</a:t>
            </a:r>
          </a:p>
          <a:p>
            <a:pPr lvl="1"/>
            <a:r>
              <a:rPr lang="en-US" altLang="ko-KR" sz="1300" dirty="0" smtClean="0"/>
              <a:t>input:  ./</a:t>
            </a:r>
            <a:r>
              <a:rPr lang="en-US" altLang="ko-KR" sz="1300" dirty="0" err="1" smtClean="0"/>
              <a:t>busybox</a:t>
            </a:r>
            <a:r>
              <a:rPr lang="en-US" altLang="ko-KR" sz="1300" dirty="0" smtClean="0"/>
              <a:t> </a:t>
            </a:r>
            <a:r>
              <a:rPr lang="en-US" altLang="ko-KR" sz="1300" dirty="0" err="1" smtClean="0"/>
              <a:t>printf</a:t>
            </a:r>
            <a:r>
              <a:rPr lang="en-US" altLang="ko-KR" sz="1300" dirty="0" smtClean="0"/>
              <a:t> ‘%s is coming' 'autumn‘</a:t>
            </a:r>
          </a:p>
          <a:p>
            <a:pPr lvl="1"/>
            <a:r>
              <a:rPr lang="en-US" altLang="ko-KR" sz="1300" dirty="0" smtClean="0"/>
              <a:t>output: autumn is coming</a:t>
            </a:r>
          </a:p>
        </p:txBody>
      </p:sp>
    </p:spTree>
    <p:extLst>
      <p:ext uri="{BB962C8B-B14F-4D97-AF65-F5344CB8AC3E}">
        <p14:creationId xmlns:p14="http://schemas.microsoft.com/office/powerpoint/2010/main" val="415554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Target program setting -- </a:t>
            </a:r>
            <a:r>
              <a:rPr lang="en-US" dirty="0" err="1" smtClean="0"/>
              <a:t>printf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830D-63D0-43FB-9A42-9243058A17F4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altLang="ko-KR" sz="2000" dirty="0" smtClean="0">
                <a:latin typeface="Arial" pitchFamily="34" charset="0"/>
                <a:cs typeface="Arial" pitchFamily="34" charset="0"/>
              </a:rPr>
              <a:t>Experiment Setting :</a:t>
            </a:r>
          </a:p>
          <a:p>
            <a:pPr lvl="1">
              <a:spcBef>
                <a:spcPts val="600"/>
              </a:spcBef>
            </a:pPr>
            <a:r>
              <a:rPr lang="en-US" altLang="ko-KR" sz="1800" dirty="0" smtClean="0">
                <a:latin typeface="Arial" pitchFamily="34" charset="0"/>
                <a:cs typeface="Arial" pitchFamily="34" charset="0"/>
              </a:rPr>
              <a:t>Target utilities:  </a:t>
            </a:r>
            <a:r>
              <a:rPr lang="en-US" altLang="ko-KR" sz="1800" b="1" dirty="0" err="1" smtClean="0">
                <a:latin typeface="Arial" pitchFamily="34" charset="0"/>
                <a:cs typeface="Arial" pitchFamily="34" charset="0"/>
              </a:rPr>
              <a:t>busybox</a:t>
            </a:r>
            <a:r>
              <a:rPr lang="en-US" altLang="ko-KR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800" b="1" dirty="0" err="1" smtClean="0">
                <a:latin typeface="Arial" pitchFamily="34" charset="0"/>
                <a:cs typeface="Arial" pitchFamily="34" charset="0"/>
              </a:rPr>
              <a:t>printf</a:t>
            </a:r>
            <a:endParaRPr lang="en-US" altLang="ko-KR" sz="1800" b="1" dirty="0" smtClean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600"/>
              </a:spcBef>
            </a:pPr>
            <a:endParaRPr lang="en-US" altLang="ko-KR" sz="1800" dirty="0" smtClean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600"/>
              </a:spcBef>
            </a:pPr>
            <a:r>
              <a:rPr lang="en-US" altLang="ko-KR" sz="1800" dirty="0" smtClean="0"/>
              <a:t>Usage: </a:t>
            </a:r>
            <a:r>
              <a:rPr lang="en-US" altLang="ko-KR" sz="1800" b="1" dirty="0" err="1" smtClean="0"/>
              <a:t>printf</a:t>
            </a:r>
            <a:r>
              <a:rPr lang="en-US" altLang="ko-KR" sz="1800" b="1" dirty="0" smtClean="0"/>
              <a:t> FORMAT [ARGUMENT]...</a:t>
            </a:r>
          </a:p>
          <a:p>
            <a:pPr lvl="1">
              <a:spcBef>
                <a:spcPts val="600"/>
              </a:spcBef>
            </a:pPr>
            <a:r>
              <a:rPr lang="en-US" altLang="ko-KR" sz="1800" dirty="0" smtClean="0"/>
              <a:t>S</a:t>
            </a:r>
            <a:r>
              <a:rPr lang="en-US" altLang="ko-KR" sz="1800" dirty="0" smtClean="0">
                <a:latin typeface="Arial" pitchFamily="34" charset="0"/>
                <a:cs typeface="Arial" pitchFamily="34" charset="0"/>
              </a:rPr>
              <a:t>ymbolic variables setting: </a:t>
            </a:r>
          </a:p>
          <a:p>
            <a:pPr lvl="2">
              <a:spcBef>
                <a:spcPts val="600"/>
              </a:spcBef>
              <a:buFont typeface="+mj-lt"/>
              <a:buAutoNum type="arabicPeriod"/>
            </a:pPr>
            <a:r>
              <a:rPr lang="en-US" altLang="ko-KR" sz="1600" dirty="0" smtClean="0">
                <a:latin typeface="Arial" pitchFamily="34" charset="0"/>
                <a:cs typeface="Arial" pitchFamily="34" charset="0"/>
              </a:rPr>
              <a:t>Set </a:t>
            </a:r>
            <a:r>
              <a:rPr lang="en-US" altLang="ko-KR" sz="1600" b="1" dirty="0" smtClean="0">
                <a:latin typeface="Arial" pitchFamily="34" charset="0"/>
                <a:cs typeface="Arial" pitchFamily="34" charset="0"/>
              </a:rPr>
              <a:t>FORMAT</a:t>
            </a:r>
            <a:r>
              <a:rPr lang="en-US" altLang="ko-KR" sz="1600" dirty="0" smtClean="0">
                <a:latin typeface="Arial" pitchFamily="34" charset="0"/>
                <a:cs typeface="Arial" pitchFamily="34" charset="0"/>
              </a:rPr>
              <a:t> as symbolic value. </a:t>
            </a:r>
          </a:p>
          <a:p>
            <a:pPr lvl="3">
              <a:spcBef>
                <a:spcPts val="600"/>
              </a:spcBef>
            </a:pPr>
            <a:r>
              <a:rPr lang="en-US" altLang="ko-KR" sz="1400" dirty="0" smtClean="0"/>
              <a:t>Type of FORMAT is string. Restrict </a:t>
            </a:r>
            <a:r>
              <a:rPr lang="en-US" altLang="ko-KR" sz="1400" b="1" dirty="0" smtClean="0"/>
              <a:t>5</a:t>
            </a:r>
            <a:r>
              <a:rPr lang="en-US" altLang="ko-KR" sz="1400" dirty="0" smtClean="0"/>
              <a:t> symbolic characters as input of FORMAT.</a:t>
            </a:r>
            <a:r>
              <a:rPr lang="en-US" altLang="ko-KR" sz="1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2">
              <a:spcBef>
                <a:spcPts val="600"/>
              </a:spcBef>
              <a:buFont typeface="+mj-lt"/>
              <a:buAutoNum type="arabicPeriod"/>
            </a:pPr>
            <a:r>
              <a:rPr lang="en-US" altLang="ko-KR" sz="1600" dirty="0" smtClean="0">
                <a:latin typeface="Arial" pitchFamily="34" charset="0"/>
                <a:cs typeface="Arial" pitchFamily="34" charset="0"/>
              </a:rPr>
              <a:t>Set</a:t>
            </a:r>
            <a:r>
              <a:rPr lang="en-US" altLang="ko-KR" sz="1600" b="1" dirty="0" smtClean="0">
                <a:latin typeface="Arial" pitchFamily="34" charset="0"/>
                <a:cs typeface="Arial" pitchFamily="34" charset="0"/>
              </a:rPr>
              <a:t> ARGUMENT</a:t>
            </a:r>
            <a:r>
              <a:rPr lang="en-US" altLang="ko-KR" sz="1600" dirty="0" smtClean="0">
                <a:latin typeface="Arial" pitchFamily="34" charset="0"/>
                <a:cs typeface="Arial" pitchFamily="34" charset="0"/>
              </a:rPr>
              <a:t> as symbolic value.</a:t>
            </a:r>
          </a:p>
          <a:p>
            <a:pPr lvl="3">
              <a:spcBef>
                <a:spcPts val="600"/>
              </a:spcBef>
            </a:pPr>
            <a:r>
              <a:rPr lang="en-US" altLang="ko-KR" sz="1400" dirty="0" smtClean="0"/>
              <a:t>Type of ARGUMENT is array of string. Restrict ARGUMENT to </a:t>
            </a:r>
            <a:r>
              <a:rPr lang="en-US" altLang="ko-KR" sz="1400" b="1" dirty="0" smtClean="0"/>
              <a:t>1</a:t>
            </a:r>
            <a:r>
              <a:rPr lang="en-US" altLang="ko-KR" sz="1400" dirty="0" smtClean="0"/>
              <a:t> length, </a:t>
            </a:r>
            <a:r>
              <a:rPr lang="en-US" altLang="ko-KR" sz="1400" b="1" dirty="0" smtClean="0"/>
              <a:t>10</a:t>
            </a:r>
            <a:r>
              <a:rPr lang="en-US" altLang="ko-KR" sz="1400" dirty="0" smtClean="0"/>
              <a:t> symbolic characters for each string. </a:t>
            </a:r>
          </a:p>
          <a:p>
            <a:pPr lvl="2">
              <a:spcBef>
                <a:spcPts val="600"/>
              </a:spcBef>
              <a:buFont typeface="+mj-lt"/>
              <a:buAutoNum type="arabicPeriod"/>
            </a:pPr>
            <a:r>
              <a:rPr lang="en-US" altLang="ko-KR" sz="1600" dirty="0" smtClean="0">
                <a:latin typeface="Arial" pitchFamily="34" charset="0"/>
                <a:cs typeface="Arial" pitchFamily="34" charset="0"/>
              </a:rPr>
              <a:t>Replace library function by source code: </a:t>
            </a:r>
            <a:r>
              <a:rPr lang="en-US" altLang="ko-KR" sz="1600" b="1" i="1" dirty="0" err="1" smtClean="0">
                <a:latin typeface="Arial" pitchFamily="34" charset="0"/>
                <a:cs typeface="Arial" pitchFamily="34" charset="0"/>
              </a:rPr>
              <a:t>strchr</a:t>
            </a:r>
            <a:r>
              <a:rPr lang="en-US" altLang="ko-KR" sz="1600" b="1" i="1" dirty="0" smtClean="0">
                <a:latin typeface="Arial" pitchFamily="34" charset="0"/>
                <a:cs typeface="Arial" pitchFamily="34" charset="0"/>
              </a:rPr>
              <a:t>().</a:t>
            </a:r>
          </a:p>
          <a:p>
            <a:pPr lvl="1">
              <a:spcBef>
                <a:spcPts val="600"/>
              </a:spcBef>
            </a:pPr>
            <a:endParaRPr lang="en-US" altLang="ko-KR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600"/>
              </a:spcBef>
            </a:pPr>
            <a:r>
              <a:rPr lang="en-US" altLang="ko-KR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We perform experiments in the following approach:</a:t>
            </a:r>
          </a:p>
          <a:p>
            <a:pPr lvl="2">
              <a:spcBef>
                <a:spcPts val="600"/>
              </a:spcBef>
              <a:buFont typeface="+mj-lt"/>
              <a:buAutoNum type="arabicPeriod"/>
            </a:pPr>
            <a:r>
              <a:rPr lang="en-US" altLang="ko-KR" sz="1600" dirty="0" smtClean="0"/>
              <a:t>run experiment by various strategies.</a:t>
            </a:r>
            <a:endParaRPr lang="en-US" altLang="ko-KR" sz="1500" b="1" i="1" dirty="0" smtClean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600"/>
              </a:spcBef>
            </a:pPr>
            <a:endParaRPr lang="en-US" altLang="ko-KR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05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Result -- </a:t>
            </a:r>
            <a:r>
              <a:rPr lang="en-US" dirty="0" err="1" smtClean="0"/>
              <a:t>printf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830D-63D0-43FB-9A42-9243058A17F4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838200"/>
            <a:ext cx="6781800" cy="30480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 smtClean="0"/>
              <a:t>Experiment setting: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 smtClean="0"/>
              <a:t>Iterations: 10,000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 smtClean="0"/>
              <a:t>branches in </a:t>
            </a:r>
            <a:r>
              <a:rPr lang="en-US" sz="1600" dirty="0" err="1" smtClean="0"/>
              <a:t>printf.c</a:t>
            </a:r>
            <a:r>
              <a:rPr lang="en-US" sz="1600" dirty="0" smtClean="0"/>
              <a:t> : 144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 smtClean="0"/>
              <a:t>Execution command: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 smtClean="0"/>
              <a:t>	</a:t>
            </a:r>
            <a:r>
              <a:rPr lang="en-US" sz="1600" dirty="0" err="1" smtClean="0"/>
              <a:t>run_crest</a:t>
            </a:r>
            <a:r>
              <a:rPr lang="en-US" sz="1600" dirty="0" smtClean="0"/>
              <a:t> './</a:t>
            </a:r>
            <a:r>
              <a:rPr lang="en-US" sz="1600" dirty="0" err="1" smtClean="0"/>
              <a:t>busybox</a:t>
            </a:r>
            <a:r>
              <a:rPr lang="en-US" sz="1600" dirty="0" smtClean="0"/>
              <a:t> '%d123' 0123456789' 10000 -</a:t>
            </a:r>
            <a:r>
              <a:rPr lang="en-US" sz="1600" b="1" dirty="0" err="1" smtClean="0"/>
              <a:t>dfs</a:t>
            </a:r>
            <a:endParaRPr lang="en-US" sz="1600" b="1" dirty="0" smtClean="0"/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 smtClean="0"/>
              <a:t>	</a:t>
            </a:r>
            <a:r>
              <a:rPr lang="en-US" sz="1600" dirty="0" err="1" smtClean="0"/>
              <a:t>run_crest</a:t>
            </a:r>
            <a:r>
              <a:rPr lang="en-US" sz="1600" dirty="0" smtClean="0"/>
              <a:t> './</a:t>
            </a:r>
            <a:r>
              <a:rPr lang="en-US" sz="1600" dirty="0" err="1" smtClean="0"/>
              <a:t>busybox</a:t>
            </a:r>
            <a:r>
              <a:rPr lang="en-US" sz="1600" dirty="0" smtClean="0"/>
              <a:t> '%d123' 0123456789' 10000 -</a:t>
            </a:r>
            <a:r>
              <a:rPr lang="en-US" sz="1600" b="1" dirty="0" err="1" smtClean="0"/>
              <a:t>cfg</a:t>
            </a:r>
            <a:r>
              <a:rPr lang="en-US" sz="1600" dirty="0" smtClean="0"/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 smtClean="0"/>
              <a:t>     </a:t>
            </a:r>
            <a:r>
              <a:rPr lang="en-US" sz="1600" dirty="0" err="1" smtClean="0"/>
              <a:t>run_crest</a:t>
            </a:r>
            <a:r>
              <a:rPr lang="en-US" sz="1600" dirty="0" smtClean="0"/>
              <a:t> './</a:t>
            </a:r>
            <a:r>
              <a:rPr lang="en-US" sz="1600" dirty="0" err="1" smtClean="0"/>
              <a:t>busybox</a:t>
            </a:r>
            <a:r>
              <a:rPr lang="en-US" sz="1600" dirty="0" smtClean="0"/>
              <a:t> '%d123' 0123456789' 10000 -</a:t>
            </a:r>
            <a:r>
              <a:rPr lang="en-US" sz="1600" b="1" dirty="0" smtClean="0"/>
              <a:t>random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 smtClean="0"/>
              <a:t>	</a:t>
            </a:r>
            <a:r>
              <a:rPr lang="en-US" sz="1600" dirty="0" err="1" smtClean="0"/>
              <a:t>run_crest</a:t>
            </a:r>
            <a:r>
              <a:rPr lang="en-US" sz="1600" dirty="0" smtClean="0"/>
              <a:t> './</a:t>
            </a:r>
            <a:r>
              <a:rPr lang="en-US" sz="1600" dirty="0" err="1" smtClean="0"/>
              <a:t>busybox</a:t>
            </a:r>
            <a:r>
              <a:rPr lang="en-US" sz="1600" dirty="0" smtClean="0"/>
              <a:t> '%d123' 0123456789' 10000 -</a:t>
            </a:r>
            <a:r>
              <a:rPr lang="en-US" sz="1600" b="1" dirty="0" err="1" smtClean="0"/>
              <a:t>random_input</a:t>
            </a:r>
            <a:endParaRPr lang="en-US" sz="1600" b="1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486400" y="3581400"/>
          <a:ext cx="2999384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44490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Strategy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 cost</a:t>
                      </a:r>
                      <a:r>
                        <a:rPr lang="en-US" baseline="0" dirty="0" smtClean="0"/>
                        <a:t> (s)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Cfg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Random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Pure_random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581400"/>
            <a:ext cx="4333875" cy="2624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5498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Symbolic setup in source code for </a:t>
            </a:r>
            <a:r>
              <a:rPr lang="en-US" dirty="0" err="1" smtClean="0"/>
              <a:t>printf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830D-63D0-43FB-9A42-9243058A17F4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38200"/>
            <a:ext cx="8229600" cy="4937760"/>
          </a:xfrm>
        </p:spPr>
        <p:txBody>
          <a:bodyPr/>
          <a:lstStyle/>
          <a:p>
            <a:pPr lvl="1"/>
            <a:r>
              <a:rPr lang="en-US" dirty="0" smtClean="0"/>
              <a:t>Two main instruments in </a:t>
            </a:r>
            <a:r>
              <a:rPr lang="en-US" dirty="0" err="1" smtClean="0"/>
              <a:t>busybox</a:t>
            </a:r>
            <a:r>
              <a:rPr lang="en-US" dirty="0" smtClean="0"/>
              <a:t> </a:t>
            </a:r>
            <a:r>
              <a:rPr lang="en-US" dirty="0" err="1" smtClean="0"/>
              <a:t>printf.c</a:t>
            </a:r>
            <a:r>
              <a:rPr lang="en-US" dirty="0" smtClean="0"/>
              <a:t>.</a:t>
            </a:r>
          </a:p>
          <a:p>
            <a:pPr lvl="2">
              <a:spcBef>
                <a:spcPts val="1000"/>
              </a:spcBef>
            </a:pPr>
            <a:r>
              <a:rPr lang="en-US" sz="1400" dirty="0" smtClean="0"/>
              <a:t>Set 2 symbolic inputs:</a:t>
            </a:r>
            <a:r>
              <a:rPr lang="en-US" sz="1400" b="1" dirty="0" smtClean="0"/>
              <a:t> </a:t>
            </a:r>
            <a:r>
              <a:rPr lang="en-US" altLang="ko-KR" sz="1400" i="1" dirty="0" smtClean="0">
                <a:latin typeface="Arial" pitchFamily="34" charset="0"/>
                <a:cs typeface="Arial" pitchFamily="34" charset="0"/>
              </a:rPr>
              <a:t>FORMAT, ARGUMENT.</a:t>
            </a:r>
          </a:p>
          <a:p>
            <a:pPr lvl="2">
              <a:spcBef>
                <a:spcPts val="1000"/>
              </a:spcBef>
            </a:pPr>
            <a:r>
              <a:rPr lang="en-US" sz="1400" dirty="0" smtClean="0"/>
              <a:t>Replace library function </a:t>
            </a:r>
            <a:r>
              <a:rPr lang="en-US" sz="1400" i="1" dirty="0" err="1" smtClean="0"/>
              <a:t>strchr</a:t>
            </a:r>
            <a:r>
              <a:rPr lang="en-US" sz="1400" i="1" dirty="0" smtClean="0"/>
              <a:t>()</a:t>
            </a:r>
            <a:r>
              <a:rPr lang="en-US" sz="1400" dirty="0" smtClean="0"/>
              <a:t> by source code.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200" y="2133600"/>
            <a:ext cx="8382000" cy="3962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2" rtlCol="0" anchor="ctr"/>
          <a:lstStyle/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>
                <a:solidFill>
                  <a:schemeClr val="tx1"/>
                </a:solidFill>
              </a:rPr>
              <a:t>static void </a:t>
            </a:r>
            <a:r>
              <a:rPr lang="en-US" sz="1000" dirty="0" err="1" smtClean="0">
                <a:solidFill>
                  <a:schemeClr val="tx1"/>
                </a:solidFill>
              </a:rPr>
              <a:t>print_direc</a:t>
            </a:r>
            <a:r>
              <a:rPr lang="en-US" sz="1000" dirty="0" smtClean="0">
                <a:solidFill>
                  <a:schemeClr val="tx1"/>
                </a:solidFill>
              </a:rPr>
              <a:t>(char *format, unsigned </a:t>
            </a:r>
            <a:r>
              <a:rPr lang="en-US" sz="1000" dirty="0" err="1" smtClean="0">
                <a:solidFill>
                  <a:schemeClr val="tx1"/>
                </a:solidFill>
              </a:rPr>
              <a:t>fmt_length</a:t>
            </a:r>
            <a:r>
              <a:rPr lang="en-US" sz="1000" dirty="0" smtClean="0">
                <a:solidFill>
                  <a:schemeClr val="tx1"/>
                </a:solidFill>
              </a:rPr>
              <a:t>,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>
                <a:solidFill>
                  <a:schemeClr val="tx1"/>
                </a:solidFill>
              </a:rPr>
              <a:t>        </a:t>
            </a:r>
            <a:r>
              <a:rPr lang="en-US" sz="1000" dirty="0" err="1" smtClean="0">
                <a:solidFill>
                  <a:schemeClr val="tx1"/>
                </a:solidFill>
              </a:rPr>
              <a:t>int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field_width</a:t>
            </a:r>
            <a:r>
              <a:rPr lang="en-US" sz="1000" dirty="0" smtClean="0">
                <a:solidFill>
                  <a:schemeClr val="tx1"/>
                </a:solidFill>
              </a:rPr>
              <a:t>, </a:t>
            </a:r>
            <a:r>
              <a:rPr lang="en-US" sz="1000" dirty="0" err="1" smtClean="0">
                <a:solidFill>
                  <a:schemeClr val="tx1"/>
                </a:solidFill>
              </a:rPr>
              <a:t>int</a:t>
            </a:r>
            <a:r>
              <a:rPr lang="en-US" sz="1000" dirty="0" smtClean="0">
                <a:solidFill>
                  <a:schemeClr val="tx1"/>
                </a:solidFill>
              </a:rPr>
              <a:t> precision,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>
                <a:solidFill>
                  <a:schemeClr val="tx1"/>
                </a:solidFill>
              </a:rPr>
              <a:t>        const char *argument)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>
                <a:solidFill>
                  <a:schemeClr val="tx1"/>
                </a:solidFill>
              </a:rPr>
              <a:t>{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 smtClean="0">
                <a:solidFill>
                  <a:srgbClr val="00B0F0"/>
                </a:solidFill>
              </a:rPr>
              <a:t>//……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b="1" dirty="0" smtClean="0">
                <a:solidFill>
                  <a:srgbClr val="CC00FF"/>
                </a:solidFill>
              </a:rPr>
              <a:t>#</a:t>
            </a:r>
            <a:r>
              <a:rPr lang="en-US" sz="1000" b="1" dirty="0" err="1" smtClean="0">
                <a:solidFill>
                  <a:srgbClr val="CC00FF"/>
                </a:solidFill>
              </a:rPr>
              <a:t>ifndef</a:t>
            </a:r>
            <a:r>
              <a:rPr lang="en-US" sz="1000" b="1" dirty="0" smtClean="0">
                <a:solidFill>
                  <a:srgbClr val="CC00FF"/>
                </a:solidFill>
              </a:rPr>
              <a:t> CREST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>
                <a:solidFill>
                  <a:schemeClr val="tx1"/>
                </a:solidFill>
              </a:rPr>
              <a:t>    </a:t>
            </a:r>
            <a:r>
              <a:rPr lang="en-US" sz="1000" dirty="0" err="1" smtClean="0">
                <a:solidFill>
                  <a:schemeClr val="tx1"/>
                </a:solidFill>
              </a:rPr>
              <a:t>have_width</a:t>
            </a:r>
            <a:r>
              <a:rPr lang="en-US" sz="1000" dirty="0" smtClean="0">
                <a:solidFill>
                  <a:schemeClr val="tx1"/>
                </a:solidFill>
              </a:rPr>
              <a:t> = </a:t>
            </a:r>
            <a:r>
              <a:rPr lang="en-US" sz="1000" dirty="0" err="1" smtClean="0">
                <a:solidFill>
                  <a:schemeClr val="tx1"/>
                </a:solidFill>
              </a:rPr>
              <a:t>strchr</a:t>
            </a:r>
            <a:r>
              <a:rPr lang="en-US" sz="1000" dirty="0" smtClean="0">
                <a:solidFill>
                  <a:schemeClr val="tx1"/>
                </a:solidFill>
              </a:rPr>
              <a:t>(format, '*');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b="1" dirty="0" smtClean="0">
                <a:solidFill>
                  <a:srgbClr val="CC00FF"/>
                </a:solidFill>
              </a:rPr>
              <a:t>#else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b="1" dirty="0" smtClean="0">
                <a:solidFill>
                  <a:schemeClr val="tx1"/>
                </a:solidFill>
              </a:rPr>
              <a:t>    </a:t>
            </a:r>
            <a:r>
              <a:rPr lang="en-US" sz="1000" b="1" dirty="0" err="1" smtClean="0">
                <a:solidFill>
                  <a:schemeClr val="tx1"/>
                </a:solidFill>
              </a:rPr>
              <a:t>have_width</a:t>
            </a:r>
            <a:r>
              <a:rPr lang="en-US" sz="1000" b="1" dirty="0" smtClean="0">
                <a:solidFill>
                  <a:schemeClr val="tx1"/>
                </a:solidFill>
              </a:rPr>
              <a:t> = </a:t>
            </a:r>
            <a:r>
              <a:rPr lang="en-US" sz="1000" b="1" dirty="0" err="1" smtClean="0">
                <a:solidFill>
                  <a:schemeClr val="tx1"/>
                </a:solidFill>
              </a:rPr>
              <a:t>sym_strchr</a:t>
            </a:r>
            <a:r>
              <a:rPr lang="en-US" sz="1000" b="1" dirty="0" smtClean="0">
                <a:solidFill>
                  <a:schemeClr val="tx1"/>
                </a:solidFill>
              </a:rPr>
              <a:t>(format, '*');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b="1" dirty="0" smtClean="0">
                <a:solidFill>
                  <a:srgbClr val="CC00FF"/>
                </a:solidFill>
              </a:rPr>
              <a:t>#</a:t>
            </a:r>
            <a:r>
              <a:rPr lang="en-US" sz="1000" b="1" dirty="0" err="1" smtClean="0">
                <a:solidFill>
                  <a:srgbClr val="CC00FF"/>
                </a:solidFill>
              </a:rPr>
              <a:t>endif</a:t>
            </a:r>
            <a:endParaRPr lang="en-US" sz="1000" b="1" dirty="0" smtClean="0">
              <a:solidFill>
                <a:srgbClr val="CC00FF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000" dirty="0" smtClean="0">
                <a:solidFill>
                  <a:srgbClr val="00B0F0"/>
                </a:solidFill>
              </a:rPr>
              <a:t>//……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>
                <a:solidFill>
                  <a:schemeClr val="tx1"/>
                </a:solidFill>
              </a:rPr>
              <a:t>}</a:t>
            </a:r>
            <a:endParaRPr lang="en-US" sz="1000" dirty="0" smtClean="0">
              <a:solidFill>
                <a:srgbClr val="00B0F0"/>
              </a:solidFill>
            </a:endParaRP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>
                <a:solidFill>
                  <a:srgbClr val="00B0F0"/>
                </a:solidFill>
              </a:rPr>
              <a:t>//……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err="1" smtClean="0">
                <a:solidFill>
                  <a:schemeClr val="tx1"/>
                </a:solidFill>
              </a:rPr>
              <a:t>int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printf_main</a:t>
            </a:r>
            <a:r>
              <a:rPr lang="en-US" sz="1000" dirty="0" smtClean="0">
                <a:solidFill>
                  <a:schemeClr val="tx1"/>
                </a:solidFill>
              </a:rPr>
              <a:t>(</a:t>
            </a:r>
            <a:r>
              <a:rPr lang="en-US" sz="1000" dirty="0" err="1" smtClean="0">
                <a:solidFill>
                  <a:schemeClr val="tx1"/>
                </a:solidFill>
              </a:rPr>
              <a:t>int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argc</a:t>
            </a:r>
            <a:r>
              <a:rPr lang="en-US" sz="1000" dirty="0" smtClean="0">
                <a:solidFill>
                  <a:schemeClr val="tx1"/>
                </a:solidFill>
              </a:rPr>
              <a:t> UNUSED_PARAM, char **</a:t>
            </a:r>
            <a:r>
              <a:rPr lang="en-US" sz="1000" dirty="0" err="1" smtClean="0">
                <a:solidFill>
                  <a:schemeClr val="tx1"/>
                </a:solidFill>
              </a:rPr>
              <a:t>argv</a:t>
            </a:r>
            <a:r>
              <a:rPr lang="en-US" sz="1000" dirty="0" smtClean="0">
                <a:solidFill>
                  <a:schemeClr val="tx1"/>
                </a:solidFill>
              </a:rPr>
              <a:t>)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>
                <a:solidFill>
                  <a:schemeClr val="tx1"/>
                </a:solidFill>
              </a:rPr>
              <a:t>{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>
                <a:solidFill>
                  <a:schemeClr val="tx1"/>
                </a:solidFill>
              </a:rPr>
              <a:t>    </a:t>
            </a:r>
            <a:r>
              <a:rPr lang="en-US" sz="1000" dirty="0" err="1" smtClean="0">
                <a:solidFill>
                  <a:schemeClr val="tx1"/>
                </a:solidFill>
              </a:rPr>
              <a:t>int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conv_err</a:t>
            </a:r>
            <a:r>
              <a:rPr lang="en-US" sz="1000" dirty="0" smtClean="0">
                <a:solidFill>
                  <a:schemeClr val="tx1"/>
                </a:solidFill>
              </a:rPr>
              <a:t>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>
                <a:solidFill>
                  <a:schemeClr val="tx1"/>
                </a:solidFill>
              </a:rPr>
              <a:t>    char *format;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>
                <a:solidFill>
                  <a:schemeClr val="tx1"/>
                </a:solidFill>
              </a:rPr>
              <a:t>    char **argv2;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>
                <a:solidFill>
                  <a:srgbClr val="00B0F0"/>
                </a:solidFill>
              </a:rPr>
              <a:t>//……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>
                <a:solidFill>
                  <a:schemeClr val="tx1"/>
                </a:solidFill>
              </a:rPr>
              <a:t>    format = </a:t>
            </a:r>
            <a:r>
              <a:rPr lang="en-US" sz="1000" dirty="0" err="1" smtClean="0">
                <a:solidFill>
                  <a:schemeClr val="tx1"/>
                </a:solidFill>
              </a:rPr>
              <a:t>argv</a:t>
            </a:r>
            <a:r>
              <a:rPr lang="en-US" sz="1000" dirty="0" smtClean="0">
                <a:solidFill>
                  <a:schemeClr val="tx1"/>
                </a:solidFill>
              </a:rPr>
              <a:t>[1];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>
                <a:solidFill>
                  <a:schemeClr val="tx1"/>
                </a:solidFill>
              </a:rPr>
              <a:t>    argv2 = </a:t>
            </a:r>
            <a:r>
              <a:rPr lang="en-US" sz="1000" dirty="0" err="1" smtClean="0">
                <a:solidFill>
                  <a:schemeClr val="tx1"/>
                </a:solidFill>
              </a:rPr>
              <a:t>argv</a:t>
            </a:r>
            <a:r>
              <a:rPr lang="en-US" sz="1000" dirty="0" smtClean="0">
                <a:solidFill>
                  <a:schemeClr val="tx1"/>
                </a:solidFill>
              </a:rPr>
              <a:t> + 2;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>
                <a:solidFill>
                  <a:schemeClr val="tx1"/>
                </a:solidFill>
              </a:rPr>
              <a:t>    </a:t>
            </a:r>
            <a:r>
              <a:rPr lang="en-US" sz="1000" dirty="0" err="1" smtClean="0">
                <a:solidFill>
                  <a:schemeClr val="tx1"/>
                </a:solidFill>
              </a:rPr>
              <a:t>int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</a:t>
            </a:r>
            <a:r>
              <a:rPr lang="en-US" sz="1000" dirty="0" smtClean="0">
                <a:solidFill>
                  <a:schemeClr val="tx1"/>
                </a:solidFill>
              </a:rPr>
              <a:t>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>
                <a:solidFill>
                  <a:schemeClr val="tx1"/>
                </a:solidFill>
              </a:rPr>
              <a:t>    </a:t>
            </a:r>
            <a:r>
              <a:rPr lang="en-US" sz="1000" dirty="0" err="1" smtClean="0">
                <a:solidFill>
                  <a:schemeClr val="tx1"/>
                </a:solidFill>
              </a:rPr>
              <a:t>int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argcc</a:t>
            </a:r>
            <a:r>
              <a:rPr lang="en-US" sz="1000" dirty="0" smtClean="0">
                <a:solidFill>
                  <a:schemeClr val="tx1"/>
                </a:solidFill>
              </a:rPr>
              <a:t>=</a:t>
            </a:r>
            <a:r>
              <a:rPr lang="en-US" sz="1000" dirty="0" err="1" smtClean="0">
                <a:solidFill>
                  <a:schemeClr val="tx1"/>
                </a:solidFill>
              </a:rPr>
              <a:t>strlen</a:t>
            </a:r>
            <a:r>
              <a:rPr lang="en-US" sz="1000" dirty="0" smtClean="0">
                <a:solidFill>
                  <a:schemeClr val="tx1"/>
                </a:solidFill>
              </a:rPr>
              <a:t>(format);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b="1" dirty="0" smtClean="0">
                <a:solidFill>
                  <a:srgbClr val="CC00FF"/>
                </a:solidFill>
              </a:rPr>
              <a:t>#</a:t>
            </a:r>
            <a:r>
              <a:rPr lang="en-US" sz="1000" b="1" dirty="0" err="1" smtClean="0">
                <a:solidFill>
                  <a:srgbClr val="CC00FF"/>
                </a:solidFill>
              </a:rPr>
              <a:t>ifdef</a:t>
            </a:r>
            <a:r>
              <a:rPr lang="en-US" sz="1000" b="1" dirty="0" smtClean="0">
                <a:solidFill>
                  <a:srgbClr val="CC00FF"/>
                </a:solidFill>
              </a:rPr>
              <a:t> CREST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b="1" dirty="0" smtClean="0">
                <a:solidFill>
                  <a:srgbClr val="7030A0"/>
                </a:solidFill>
              </a:rPr>
              <a:t>    </a:t>
            </a:r>
            <a:r>
              <a:rPr lang="en-US" sz="1000" b="1" dirty="0" smtClean="0">
                <a:solidFill>
                  <a:schemeClr val="tx1"/>
                </a:solidFill>
              </a:rPr>
              <a:t>for( </a:t>
            </a:r>
            <a:r>
              <a:rPr lang="en-US" sz="1000" b="1" dirty="0" err="1" smtClean="0">
                <a:solidFill>
                  <a:schemeClr val="tx1"/>
                </a:solidFill>
              </a:rPr>
              <a:t>i</a:t>
            </a:r>
            <a:r>
              <a:rPr lang="en-US" sz="1000" b="1" dirty="0" smtClean="0">
                <a:solidFill>
                  <a:schemeClr val="tx1"/>
                </a:solidFill>
              </a:rPr>
              <a:t>=0 ; </a:t>
            </a:r>
            <a:r>
              <a:rPr lang="en-US" sz="1000" b="1" dirty="0" err="1" smtClean="0">
                <a:solidFill>
                  <a:schemeClr val="tx1"/>
                </a:solidFill>
              </a:rPr>
              <a:t>i</a:t>
            </a:r>
            <a:r>
              <a:rPr lang="en-US" sz="1000" b="1" dirty="0" smtClean="0">
                <a:solidFill>
                  <a:schemeClr val="tx1"/>
                </a:solidFill>
              </a:rPr>
              <a:t>&lt;</a:t>
            </a:r>
            <a:r>
              <a:rPr lang="en-US" sz="1000" b="1" dirty="0" err="1" smtClean="0">
                <a:solidFill>
                  <a:schemeClr val="tx1"/>
                </a:solidFill>
              </a:rPr>
              <a:t>argcc</a:t>
            </a:r>
            <a:r>
              <a:rPr lang="en-US" sz="1000" b="1" dirty="0" smtClean="0">
                <a:solidFill>
                  <a:schemeClr val="tx1"/>
                </a:solidFill>
              </a:rPr>
              <a:t> ; </a:t>
            </a:r>
            <a:r>
              <a:rPr lang="en-US" sz="1000" b="1" dirty="0" err="1" smtClean="0">
                <a:solidFill>
                  <a:schemeClr val="tx1"/>
                </a:solidFill>
              </a:rPr>
              <a:t>i</a:t>
            </a:r>
            <a:r>
              <a:rPr lang="en-US" sz="1000" b="1" dirty="0" smtClean="0">
                <a:solidFill>
                  <a:schemeClr val="tx1"/>
                </a:solidFill>
              </a:rPr>
              <a:t>++){// </a:t>
            </a:r>
            <a:r>
              <a:rPr lang="en-US" sz="1000" b="1" dirty="0" err="1" smtClean="0">
                <a:solidFill>
                  <a:schemeClr val="tx1"/>
                </a:solidFill>
              </a:rPr>
              <a:t>argcc</a:t>
            </a:r>
            <a:r>
              <a:rPr lang="en-US" sz="1000" b="1" dirty="0" smtClean="0">
                <a:solidFill>
                  <a:schemeClr val="tx1"/>
                </a:solidFill>
              </a:rPr>
              <a:t> = 5 due </a:t>
            </a:r>
            <a:r>
              <a:rPr lang="en-US" sz="1000" b="1" smtClean="0">
                <a:solidFill>
                  <a:schemeClr val="tx1"/>
                </a:solidFill>
              </a:rPr>
              <a:t>to the fixed </a:t>
            </a:r>
            <a:r>
              <a:rPr lang="en-US" altLang="ko-KR" sz="1000" b="1" smtClean="0">
                <a:solidFill>
                  <a:schemeClr val="tx1"/>
                </a:solidFill>
              </a:rPr>
              <a:t>input</a:t>
            </a:r>
            <a:r>
              <a:rPr lang="ko-KR" altLang="en-US" sz="1000" b="1" smtClean="0">
                <a:solidFill>
                  <a:schemeClr val="tx1"/>
                </a:solidFill>
              </a:rPr>
              <a:t> </a:t>
            </a:r>
            <a:endParaRPr lang="en-US" sz="1000" b="1" dirty="0" smtClean="0">
              <a:solidFill>
                <a:schemeClr val="tx1"/>
              </a:solidFill>
            </a:endParaRP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b="1" dirty="0" smtClean="0">
                <a:solidFill>
                  <a:schemeClr val="tx1"/>
                </a:solidFill>
              </a:rPr>
              <a:t>        </a:t>
            </a:r>
            <a:r>
              <a:rPr lang="en-US" sz="1000" b="1" dirty="0" err="1" smtClean="0">
                <a:solidFill>
                  <a:schemeClr val="tx1"/>
                </a:solidFill>
              </a:rPr>
              <a:t>CREST_char</a:t>
            </a:r>
            <a:r>
              <a:rPr lang="en-US" sz="1000" b="1" dirty="0" smtClean="0">
                <a:solidFill>
                  <a:schemeClr val="tx1"/>
                </a:solidFill>
              </a:rPr>
              <a:t>(format[</a:t>
            </a:r>
            <a:r>
              <a:rPr lang="en-US" sz="1000" b="1" dirty="0" err="1" smtClean="0">
                <a:solidFill>
                  <a:schemeClr val="tx1"/>
                </a:solidFill>
              </a:rPr>
              <a:t>i</a:t>
            </a:r>
            <a:r>
              <a:rPr lang="en-US" sz="1000" b="1" dirty="0" smtClean="0">
                <a:solidFill>
                  <a:schemeClr val="tx1"/>
                </a:solidFill>
              </a:rPr>
              <a:t>]);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b="1" dirty="0" smtClean="0">
                <a:solidFill>
                  <a:schemeClr val="tx1"/>
                </a:solidFill>
              </a:rPr>
              <a:t>    }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b="1" dirty="0" smtClean="0">
                <a:solidFill>
                  <a:schemeClr val="tx1"/>
                </a:solidFill>
              </a:rPr>
              <a:t>    for(</a:t>
            </a:r>
            <a:r>
              <a:rPr lang="en-US" sz="1000" b="1" dirty="0" err="1" smtClean="0">
                <a:solidFill>
                  <a:schemeClr val="tx1"/>
                </a:solidFill>
              </a:rPr>
              <a:t>i</a:t>
            </a:r>
            <a:r>
              <a:rPr lang="en-US" sz="1000" b="1" dirty="0" smtClean="0">
                <a:solidFill>
                  <a:schemeClr val="tx1"/>
                </a:solidFill>
              </a:rPr>
              <a:t>= 0 ; </a:t>
            </a:r>
            <a:r>
              <a:rPr lang="en-US" sz="1000" b="1" dirty="0" err="1" smtClean="0">
                <a:solidFill>
                  <a:schemeClr val="tx1"/>
                </a:solidFill>
              </a:rPr>
              <a:t>i</a:t>
            </a:r>
            <a:r>
              <a:rPr lang="en-US" sz="1000" b="1" dirty="0" smtClean="0">
                <a:solidFill>
                  <a:schemeClr val="tx1"/>
                </a:solidFill>
              </a:rPr>
              <a:t>&lt;10 ; </a:t>
            </a:r>
            <a:r>
              <a:rPr lang="en-US" sz="1000" b="1" dirty="0" err="1" smtClean="0">
                <a:solidFill>
                  <a:schemeClr val="tx1"/>
                </a:solidFill>
              </a:rPr>
              <a:t>i</a:t>
            </a:r>
            <a:r>
              <a:rPr lang="en-US" sz="1000" b="1" dirty="0" smtClean="0">
                <a:solidFill>
                  <a:schemeClr val="tx1"/>
                </a:solidFill>
              </a:rPr>
              <a:t>++){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b="1" dirty="0" smtClean="0">
                <a:solidFill>
                  <a:schemeClr val="tx1"/>
                </a:solidFill>
              </a:rPr>
              <a:t>        </a:t>
            </a:r>
            <a:r>
              <a:rPr lang="en-US" sz="1000" b="1" dirty="0" err="1" smtClean="0">
                <a:solidFill>
                  <a:schemeClr val="tx1"/>
                </a:solidFill>
              </a:rPr>
              <a:t>CREST_char</a:t>
            </a:r>
            <a:r>
              <a:rPr lang="en-US" sz="1000" b="1" dirty="0" smtClean="0">
                <a:solidFill>
                  <a:schemeClr val="tx1"/>
                </a:solidFill>
              </a:rPr>
              <a:t>(argv2[0][</a:t>
            </a:r>
            <a:r>
              <a:rPr lang="en-US" sz="1000" b="1" dirty="0" err="1" smtClean="0">
                <a:solidFill>
                  <a:schemeClr val="tx1"/>
                </a:solidFill>
              </a:rPr>
              <a:t>i</a:t>
            </a:r>
            <a:r>
              <a:rPr lang="en-US" sz="1000" b="1" dirty="0" smtClean="0">
                <a:solidFill>
                  <a:schemeClr val="tx1"/>
                </a:solidFill>
              </a:rPr>
              <a:t>]);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b="1" dirty="0" smtClean="0">
                <a:solidFill>
                  <a:schemeClr val="tx1"/>
                </a:solidFill>
              </a:rPr>
              <a:t>    }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b="1" dirty="0" smtClean="0">
                <a:solidFill>
                  <a:srgbClr val="CC00FF"/>
                </a:solidFill>
              </a:rPr>
              <a:t>#</a:t>
            </a:r>
            <a:r>
              <a:rPr lang="en-US" sz="1000" b="1" dirty="0" err="1" smtClean="0">
                <a:solidFill>
                  <a:srgbClr val="CC00FF"/>
                </a:solidFill>
              </a:rPr>
              <a:t>endif</a:t>
            </a:r>
            <a:endParaRPr lang="en-US" sz="1000" b="1" dirty="0" smtClean="0">
              <a:solidFill>
                <a:srgbClr val="CC00FF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000" dirty="0" smtClean="0">
                <a:solidFill>
                  <a:srgbClr val="00B0F0"/>
                </a:solidFill>
              </a:rPr>
              <a:t>//……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 smtClean="0">
                <a:solidFill>
                  <a:schemeClr val="tx1"/>
                </a:solidFill>
              </a:rPr>
              <a:t>}</a:t>
            </a:r>
          </a:p>
          <a:p>
            <a:pPr marL="228600" indent="-228600">
              <a:buFont typeface="+mj-lt"/>
              <a:buAutoNum type="arabicPeriod"/>
            </a:pPr>
            <a:endParaRPr lang="en-US" sz="1000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000" b="1" dirty="0" smtClean="0">
                <a:solidFill>
                  <a:schemeClr val="tx1"/>
                </a:solidFill>
              </a:rPr>
              <a:t>static char *</a:t>
            </a:r>
            <a:r>
              <a:rPr lang="en-US" sz="1000" b="1" dirty="0" err="1" smtClean="0">
                <a:solidFill>
                  <a:schemeClr val="tx1"/>
                </a:solidFill>
              </a:rPr>
              <a:t>sym_strchr</a:t>
            </a:r>
            <a:r>
              <a:rPr lang="en-US" sz="1000" b="1" dirty="0" smtClean="0">
                <a:solidFill>
                  <a:schemeClr val="tx1"/>
                </a:solidFill>
              </a:rPr>
              <a:t>(const char *</a:t>
            </a:r>
            <a:r>
              <a:rPr lang="en-US" sz="1000" b="1" dirty="0" err="1" smtClean="0">
                <a:solidFill>
                  <a:schemeClr val="tx1"/>
                </a:solidFill>
              </a:rPr>
              <a:t>str</a:t>
            </a:r>
            <a:r>
              <a:rPr lang="en-US" sz="1000" b="1" dirty="0" smtClean="0">
                <a:solidFill>
                  <a:schemeClr val="tx1"/>
                </a:solidFill>
              </a:rPr>
              <a:t>, char </a:t>
            </a:r>
            <a:r>
              <a:rPr lang="en-US" sz="1000" b="1" dirty="0" err="1" smtClean="0">
                <a:solidFill>
                  <a:schemeClr val="tx1"/>
                </a:solidFill>
              </a:rPr>
              <a:t>ch</a:t>
            </a:r>
            <a:r>
              <a:rPr lang="en-US" sz="1000" b="1" dirty="0" smtClean="0">
                <a:solidFill>
                  <a:schemeClr val="tx1"/>
                </a:solidFill>
              </a:rPr>
              <a:t>){</a:t>
            </a:r>
          </a:p>
          <a:p>
            <a:pPr marL="228600" indent="-228600">
              <a:buFont typeface="+mj-lt"/>
              <a:buAutoNum type="arabicPeriod"/>
            </a:pPr>
            <a:endParaRPr lang="en-US" sz="1000" b="1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000" b="1" dirty="0" smtClean="0">
                <a:solidFill>
                  <a:schemeClr val="tx1"/>
                </a:solidFill>
              </a:rPr>
              <a:t>   while (*</a:t>
            </a:r>
            <a:r>
              <a:rPr lang="en-US" sz="1000" b="1" dirty="0" err="1" smtClean="0">
                <a:solidFill>
                  <a:schemeClr val="tx1"/>
                </a:solidFill>
              </a:rPr>
              <a:t>str</a:t>
            </a:r>
            <a:r>
              <a:rPr lang="en-US" sz="1000" b="1" dirty="0" smtClean="0">
                <a:solidFill>
                  <a:schemeClr val="tx1"/>
                </a:solidFill>
              </a:rPr>
              <a:t> &amp;&amp; *</a:t>
            </a:r>
            <a:r>
              <a:rPr lang="en-US" sz="1000" b="1" dirty="0" err="1" smtClean="0">
                <a:solidFill>
                  <a:schemeClr val="tx1"/>
                </a:solidFill>
              </a:rPr>
              <a:t>str</a:t>
            </a:r>
            <a:r>
              <a:rPr lang="en-US" sz="1000" b="1" dirty="0" smtClean="0">
                <a:solidFill>
                  <a:schemeClr val="tx1"/>
                </a:solidFill>
              </a:rPr>
              <a:t> != </a:t>
            </a:r>
            <a:r>
              <a:rPr lang="en-US" sz="1000" b="1" dirty="0" err="1" smtClean="0">
                <a:solidFill>
                  <a:schemeClr val="tx1"/>
                </a:solidFill>
              </a:rPr>
              <a:t>ch</a:t>
            </a:r>
            <a:r>
              <a:rPr lang="en-US" sz="1000" b="1" dirty="0" smtClean="0">
                <a:solidFill>
                  <a:schemeClr val="tx1"/>
                </a:solidFill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b="1" dirty="0" smtClean="0">
                <a:solidFill>
                  <a:schemeClr val="tx1"/>
                </a:solidFill>
              </a:rPr>
              <a:t>        </a:t>
            </a:r>
            <a:r>
              <a:rPr lang="en-US" sz="1000" b="1" dirty="0" err="1" smtClean="0">
                <a:solidFill>
                  <a:schemeClr val="tx1"/>
                </a:solidFill>
              </a:rPr>
              <a:t>str</a:t>
            </a:r>
            <a:r>
              <a:rPr lang="en-US" sz="1000" b="1" dirty="0" smtClean="0">
                <a:solidFill>
                  <a:schemeClr val="tx1"/>
                </a:solidFill>
              </a:rPr>
              <a:t>++;</a:t>
            </a:r>
          </a:p>
          <a:p>
            <a:pPr marL="228600" indent="-228600">
              <a:buFont typeface="+mj-lt"/>
              <a:buAutoNum type="arabicPeriod"/>
            </a:pPr>
            <a:endParaRPr lang="en-US" sz="1000" b="1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000" b="1" dirty="0" smtClean="0">
                <a:solidFill>
                  <a:schemeClr val="tx1"/>
                </a:solidFill>
              </a:rPr>
              <a:t>   if (*</a:t>
            </a:r>
            <a:r>
              <a:rPr lang="en-US" sz="1000" b="1" dirty="0" err="1" smtClean="0">
                <a:solidFill>
                  <a:schemeClr val="tx1"/>
                </a:solidFill>
              </a:rPr>
              <a:t>str</a:t>
            </a:r>
            <a:r>
              <a:rPr lang="en-US" sz="1000" b="1" dirty="0" smtClean="0">
                <a:solidFill>
                  <a:schemeClr val="tx1"/>
                </a:solidFill>
              </a:rPr>
              <a:t> == </a:t>
            </a:r>
            <a:r>
              <a:rPr lang="en-US" sz="1000" b="1" dirty="0" err="1" smtClean="0">
                <a:solidFill>
                  <a:schemeClr val="tx1"/>
                </a:solidFill>
              </a:rPr>
              <a:t>ch</a:t>
            </a:r>
            <a:r>
              <a:rPr lang="en-US" sz="1000" b="1" dirty="0" smtClean="0">
                <a:solidFill>
                  <a:schemeClr val="tx1"/>
                </a:solidFill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b="1" dirty="0" smtClean="0">
                <a:solidFill>
                  <a:schemeClr val="tx1"/>
                </a:solidFill>
              </a:rPr>
              <a:t>        return </a:t>
            </a:r>
            <a:r>
              <a:rPr lang="en-US" sz="1000" b="1" dirty="0" err="1" smtClean="0">
                <a:solidFill>
                  <a:schemeClr val="tx1"/>
                </a:solidFill>
              </a:rPr>
              <a:t>str</a:t>
            </a:r>
            <a:r>
              <a:rPr lang="en-US" sz="1000" b="1" dirty="0" smtClean="0">
                <a:solidFill>
                  <a:schemeClr val="tx1"/>
                </a:solidFill>
              </a:rPr>
              <a:t>;</a:t>
            </a:r>
          </a:p>
          <a:p>
            <a:pPr marL="228600" indent="-228600">
              <a:buFont typeface="+mj-lt"/>
              <a:buAutoNum type="arabicPeriod"/>
            </a:pPr>
            <a:endParaRPr lang="en-US" sz="1000" b="1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000" b="1" dirty="0" smtClean="0">
                <a:solidFill>
                  <a:schemeClr val="tx1"/>
                </a:solidFill>
              </a:rPr>
              <a:t>   return(NULL);</a:t>
            </a:r>
          </a:p>
          <a:p>
            <a:pPr marL="228600" indent="-228600">
              <a:buFont typeface="+mj-lt"/>
              <a:buAutoNum type="arabicPeriod"/>
            </a:pPr>
            <a:endParaRPr lang="en-US" sz="1000" b="1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000" b="1" dirty="0" smtClean="0">
                <a:solidFill>
                  <a:schemeClr val="tx1"/>
                </a:solidFill>
              </a:rPr>
              <a:t>}</a:t>
            </a:r>
          </a:p>
          <a:p>
            <a:pPr marL="228600" indent="-228600">
              <a:buFont typeface="+mj-lt"/>
              <a:buAutoNum type="arabicPeriod"/>
            </a:pPr>
            <a:endParaRPr lang="en-US" sz="1000" dirty="0" smtClean="0">
              <a:solidFill>
                <a:schemeClr val="tx1"/>
              </a:solidFill>
            </a:endParaRP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017936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Target description -- </a:t>
            </a:r>
            <a:r>
              <a:rPr lang="en-US" dirty="0" err="1" smtClean="0"/>
              <a:t>grep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830D-63D0-43FB-9A42-9243058A17F4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267200" cy="4937760"/>
          </a:xfrm>
        </p:spPr>
        <p:txBody>
          <a:bodyPr>
            <a:normAutofit fontScale="92500" lnSpcReduction="10000"/>
          </a:bodyPr>
          <a:lstStyle/>
          <a:p>
            <a:r>
              <a:rPr lang="en-US" sz="1800" dirty="0" smtClean="0"/>
              <a:t>Description: 	Search for PATTERN in FILEs (or </a:t>
            </a:r>
            <a:r>
              <a:rPr lang="en-US" sz="1800" dirty="0" err="1" smtClean="0"/>
              <a:t>stdin</a:t>
            </a:r>
            <a:r>
              <a:rPr lang="en-US" sz="1800" dirty="0" smtClean="0"/>
              <a:t>).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Usage: </a:t>
            </a:r>
            <a:r>
              <a:rPr lang="en-US" altLang="ko-KR" sz="1800" dirty="0" err="1" smtClean="0"/>
              <a:t>grep</a:t>
            </a:r>
            <a:r>
              <a:rPr lang="en-US" altLang="ko-KR" sz="1800" dirty="0" smtClean="0"/>
              <a:t> [OPTIONS]  PATTERN  [FILE]</a:t>
            </a:r>
          </a:p>
          <a:p>
            <a:pPr lvl="1"/>
            <a:r>
              <a:rPr lang="en-US" altLang="ko-KR" sz="1500" dirty="0" smtClean="0"/>
              <a:t>OPTIONS includes </a:t>
            </a:r>
          </a:p>
          <a:p>
            <a:pPr marL="274320" lvl="1" indent="0">
              <a:buNone/>
            </a:pPr>
            <a:r>
              <a:rPr lang="en-US" altLang="ko-KR" sz="1500" dirty="0" smtClean="0"/>
              <a:t>[-1nqvscFiHhf:Lorm:wA:B:C:EaI] (option followed by “:” means one argument is required.)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Example :</a:t>
            </a:r>
          </a:p>
          <a:p>
            <a:pPr lvl="1"/>
            <a:r>
              <a:rPr lang="en-US" altLang="ko-KR" sz="1600" dirty="0" smtClean="0"/>
              <a:t>“test_grep.dat” contains</a:t>
            </a:r>
          </a:p>
          <a:p>
            <a:pPr lvl="1">
              <a:buNone/>
            </a:pPr>
            <a:r>
              <a:rPr lang="en-US" sz="1050" dirty="0" smtClean="0"/>
              <a:t>			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define</a:t>
            </a:r>
          </a:p>
          <a:p>
            <a:pPr lvl="1">
              <a:buNone/>
            </a:pP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enifed</a:t>
            </a:r>
            <a:endParaRPr lang="en-US" sz="105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			what is defined?</a:t>
            </a:r>
          </a:p>
          <a:p>
            <a:pPr lvl="1">
              <a:buNone/>
            </a:pP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			def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ine</a:t>
            </a:r>
            <a:endParaRPr lang="en-US" sz="1050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altLang="ko-KR" sz="1600" dirty="0" smtClean="0"/>
              <a:t>input: 	</a:t>
            </a:r>
            <a:r>
              <a:rPr lang="en-US" altLang="ko-KR" sz="1600" dirty="0" err="1" smtClean="0">
                <a:latin typeface="Courier New" pitchFamily="49" charset="0"/>
                <a:cs typeface="Courier New" pitchFamily="49" charset="0"/>
              </a:rPr>
              <a:t>busybox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600" dirty="0" err="1" smtClean="0">
                <a:latin typeface="Courier New" pitchFamily="49" charset="0"/>
                <a:cs typeface="Courier New" pitchFamily="49" charset="0"/>
              </a:rPr>
              <a:t>grep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“define” test_grep.dat</a:t>
            </a:r>
          </a:p>
          <a:p>
            <a:pPr lvl="1"/>
            <a:r>
              <a:rPr lang="en-US" altLang="ko-KR" sz="1600" dirty="0" smtClean="0"/>
              <a:t>output: 	</a:t>
            </a:r>
            <a:r>
              <a:rPr lang="en-US" altLang="ko-KR" sz="1050" dirty="0" smtClean="0">
                <a:latin typeface="Courier New" pitchFamily="49" charset="0"/>
                <a:cs typeface="Courier New" pitchFamily="49" charset="0"/>
              </a:rPr>
              <a:t>define</a:t>
            </a:r>
          </a:p>
          <a:p>
            <a:pPr lvl="1">
              <a:buNone/>
            </a:pPr>
            <a:r>
              <a:rPr lang="en-US" altLang="ko-KR" sz="1050" dirty="0" smtClean="0">
                <a:latin typeface="Courier New" pitchFamily="49" charset="0"/>
                <a:cs typeface="Courier New" pitchFamily="49" charset="0"/>
              </a:rPr>
              <a:t>			what is defined?</a:t>
            </a:r>
          </a:p>
          <a:p>
            <a:pPr lvl="1">
              <a:buNone/>
            </a:pPr>
            <a:endParaRPr lang="en-US" altLang="ko-KR" sz="13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4800600" y="1143000"/>
            <a:ext cx="4267200" cy="4832092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en-US" altLang="ko-KR" sz="1400" dirty="0" smtClean="0"/>
              <a:t>Options:</a:t>
            </a:r>
          </a:p>
          <a:p>
            <a:r>
              <a:rPr lang="en-US" altLang="ko-KR" sz="1400" dirty="0" smtClean="0"/>
              <a:t>-H      Add 'filename:' prefix</a:t>
            </a:r>
          </a:p>
          <a:p>
            <a:r>
              <a:rPr lang="en-US" altLang="ko-KR" sz="1400" dirty="0" smtClean="0"/>
              <a:t>-h      Do not add 'filename:' prefix</a:t>
            </a:r>
          </a:p>
          <a:p>
            <a:r>
              <a:rPr lang="en-US" altLang="ko-KR" sz="1400" dirty="0" smtClean="0"/>
              <a:t>-n      Add '</a:t>
            </a:r>
            <a:r>
              <a:rPr lang="en-US" altLang="ko-KR" sz="1400" dirty="0" err="1" smtClean="0"/>
              <a:t>line_no</a:t>
            </a:r>
            <a:r>
              <a:rPr lang="en-US" altLang="ko-KR" sz="1400" dirty="0" smtClean="0"/>
              <a:t>:' prefix</a:t>
            </a:r>
          </a:p>
          <a:p>
            <a:r>
              <a:rPr lang="en-US" altLang="ko-KR" sz="1400" dirty="0" smtClean="0"/>
              <a:t>-l      Show only names of files that match</a:t>
            </a:r>
          </a:p>
          <a:p>
            <a:r>
              <a:rPr lang="en-US" altLang="ko-KR" sz="1400" dirty="0" smtClean="0"/>
              <a:t>-L      Show only names of files that don't match</a:t>
            </a:r>
          </a:p>
          <a:p>
            <a:r>
              <a:rPr lang="en-US" altLang="ko-KR" sz="1400" dirty="0" smtClean="0"/>
              <a:t>-c      Show only count of matching lines</a:t>
            </a:r>
          </a:p>
          <a:p>
            <a:r>
              <a:rPr lang="en-US" altLang="ko-KR" sz="1400" dirty="0" smtClean="0"/>
              <a:t>-o      Show only the matching part of line</a:t>
            </a:r>
          </a:p>
          <a:p>
            <a:r>
              <a:rPr lang="en-US" altLang="ko-KR" sz="1400" dirty="0" smtClean="0"/>
              <a:t>-q      Quiet. Return 0 if PATTERN is found, 1 otherwise</a:t>
            </a:r>
          </a:p>
          <a:p>
            <a:r>
              <a:rPr lang="en-US" altLang="ko-KR" sz="1400" dirty="0" smtClean="0"/>
              <a:t>-v      Select non-matching lines</a:t>
            </a:r>
          </a:p>
          <a:p>
            <a:r>
              <a:rPr lang="en-US" altLang="ko-KR" sz="1400" dirty="0" smtClean="0"/>
              <a:t>-s      Suppress open and read errors</a:t>
            </a:r>
          </a:p>
          <a:p>
            <a:r>
              <a:rPr lang="en-US" altLang="ko-KR" sz="1400" dirty="0" smtClean="0"/>
              <a:t>-r      </a:t>
            </a:r>
            <a:r>
              <a:rPr lang="en-US" altLang="ko-KR" sz="1400" dirty="0" err="1" smtClean="0"/>
              <a:t>Recurse</a:t>
            </a:r>
            <a:endParaRPr lang="en-US" altLang="ko-KR" sz="1400" dirty="0" smtClean="0"/>
          </a:p>
          <a:p>
            <a:r>
              <a:rPr lang="en-US" altLang="ko-KR" sz="1400" dirty="0" smtClean="0"/>
              <a:t>-i      Ignore case</a:t>
            </a:r>
          </a:p>
          <a:p>
            <a:r>
              <a:rPr lang="en-US" altLang="ko-KR" sz="1400" dirty="0" smtClean="0"/>
              <a:t>-w      Match whole words only</a:t>
            </a:r>
          </a:p>
          <a:p>
            <a:r>
              <a:rPr lang="en-US" altLang="ko-KR" sz="1400" dirty="0" smtClean="0"/>
              <a:t>-F      PATTERN is a literal (not </a:t>
            </a:r>
            <a:r>
              <a:rPr lang="en-US" altLang="ko-KR" sz="1400" dirty="0" err="1" smtClean="0"/>
              <a:t>regexp</a:t>
            </a:r>
            <a:r>
              <a:rPr lang="en-US" altLang="ko-KR" sz="1400" dirty="0" smtClean="0"/>
              <a:t>)</a:t>
            </a:r>
          </a:p>
          <a:p>
            <a:r>
              <a:rPr lang="en-US" altLang="ko-KR" sz="1400" dirty="0" smtClean="0"/>
              <a:t>-E      PATTERN is an extended </a:t>
            </a:r>
            <a:r>
              <a:rPr lang="en-US" altLang="ko-KR" sz="1400" dirty="0" err="1" smtClean="0"/>
              <a:t>regexp</a:t>
            </a:r>
            <a:endParaRPr lang="en-US" altLang="ko-KR" sz="1400" dirty="0" smtClean="0"/>
          </a:p>
          <a:p>
            <a:r>
              <a:rPr lang="en-US" altLang="ko-KR" sz="1400" dirty="0" smtClean="0"/>
              <a:t>-m N    Match up to N times per file</a:t>
            </a:r>
          </a:p>
          <a:p>
            <a:r>
              <a:rPr lang="en-US" altLang="ko-KR" sz="1400" dirty="0" smtClean="0"/>
              <a:t>-A N    Print N lines of trailing context</a:t>
            </a:r>
          </a:p>
          <a:p>
            <a:r>
              <a:rPr lang="en-US" altLang="ko-KR" sz="1400" dirty="0" smtClean="0"/>
              <a:t>-B N    Print N lines of leading context</a:t>
            </a:r>
          </a:p>
          <a:p>
            <a:r>
              <a:rPr lang="en-US" altLang="ko-KR" sz="1400" dirty="0" smtClean="0"/>
              <a:t>-C N    Same as '-A N -B N'</a:t>
            </a:r>
          </a:p>
          <a:p>
            <a:r>
              <a:rPr lang="en-US" altLang="ko-KR" sz="1400" dirty="0" smtClean="0"/>
              <a:t>-f FILE Read pattern from file</a:t>
            </a:r>
            <a:endParaRPr lang="en-US" altLang="ko-K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eminar">
  <a:themeElements>
    <a:clrScheme name="质朴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质朴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质朴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Seminar</Template>
  <TotalTime>51447</TotalTime>
  <Words>2643</Words>
  <Application>Microsoft Office PowerPoint</Application>
  <PresentationFormat>화면 슬라이드 쇼(4:3)</PresentationFormat>
  <Paragraphs>555</Paragraphs>
  <Slides>22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22</vt:i4>
      </vt:variant>
    </vt:vector>
  </HeadingPairs>
  <TitlesOfParts>
    <vt:vector size="35" baseType="lpstr">
      <vt:lpstr>Arial Unicode MS</vt:lpstr>
      <vt:lpstr>Gill Sans MT</vt:lpstr>
      <vt:lpstr>宋体</vt:lpstr>
      <vt:lpstr>华文新魏</vt:lpstr>
      <vt:lpstr>돋움</vt:lpstr>
      <vt:lpstr>맑은 고딕</vt:lpstr>
      <vt:lpstr>Arial</vt:lpstr>
      <vt:lpstr>Bookman Old Style</vt:lpstr>
      <vt:lpstr>Calibri</vt:lpstr>
      <vt:lpstr>Courier New</vt:lpstr>
      <vt:lpstr>Wingdings</vt:lpstr>
      <vt:lpstr>Wingdings 3</vt:lpstr>
      <vt:lpstr>Seminar</vt:lpstr>
      <vt:lpstr>4 Main Steps of Concolic Testing</vt:lpstr>
      <vt:lpstr>4 Main Tasks of Human Engineers</vt:lpstr>
      <vt:lpstr>Busybox Overview</vt:lpstr>
      <vt:lpstr>Experiment overview</vt:lpstr>
      <vt:lpstr>Target description -- printf</vt:lpstr>
      <vt:lpstr>Target program setting -- printf</vt:lpstr>
      <vt:lpstr>Result -- printf</vt:lpstr>
      <vt:lpstr>Symbolic setup in source code for printf</vt:lpstr>
      <vt:lpstr>Target description -- grep</vt:lpstr>
      <vt:lpstr>Instrumentation for Concolic Testing</vt:lpstr>
      <vt:lpstr>Symbolic Variable Declaration for grep</vt:lpstr>
      <vt:lpstr>Instrumentation in grep.c</vt:lpstr>
      <vt:lpstr>2 Functions Added to Handle Bitwise Operators</vt:lpstr>
      <vt:lpstr>Result of grep</vt:lpstr>
      <vt:lpstr>Test Oracles</vt:lpstr>
      <vt:lpstr>PowerPoint 프레젠테이션</vt:lpstr>
      <vt:lpstr>Target description -- vi</vt:lpstr>
      <vt:lpstr>Symbolic Variable Declaration for vi</vt:lpstr>
      <vt:lpstr>Test Case Extraction</vt:lpstr>
      <vt:lpstr>4 Functions Added </vt:lpstr>
      <vt:lpstr>Result of vi  </vt:lpstr>
      <vt:lpstr>Example of Generating/Feeding TCs Together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Windows User</cp:lastModifiedBy>
  <cp:revision>6321</cp:revision>
  <cp:lastPrinted>2011-11-07T11:47:21Z</cp:lastPrinted>
  <dcterms:created xsi:type="dcterms:W3CDTF">2006-08-16T00:00:00Z</dcterms:created>
  <dcterms:modified xsi:type="dcterms:W3CDTF">2016-11-21T03:29:04Z</dcterms:modified>
</cp:coreProperties>
</file>