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525" r:id="rId2"/>
    <p:sldId id="510" r:id="rId3"/>
    <p:sldId id="511" r:id="rId4"/>
    <p:sldId id="512" r:id="rId5"/>
    <p:sldId id="513" r:id="rId6"/>
    <p:sldId id="514" r:id="rId7"/>
    <p:sldId id="515" r:id="rId8"/>
    <p:sldId id="516" r:id="rId9"/>
    <p:sldId id="517" r:id="rId10"/>
    <p:sldId id="518" r:id="rId11"/>
    <p:sldId id="519" r:id="rId12"/>
    <p:sldId id="520" r:id="rId13"/>
    <p:sldId id="521" r:id="rId14"/>
    <p:sldId id="522" r:id="rId15"/>
    <p:sldId id="523" r:id="rId16"/>
    <p:sldId id="524" r:id="rId1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uyuyang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91" autoAdjust="0"/>
    <p:restoredTop sz="86876" autoAdjust="0"/>
  </p:normalViewPr>
  <p:slideViewPr>
    <p:cSldViewPr>
      <p:cViewPr varScale="1">
        <p:scale>
          <a:sx n="75" d="100"/>
          <a:sy n="75" d="100"/>
        </p:scale>
        <p:origin x="39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179" y="-86"/>
      </p:cViewPr>
      <p:guideLst>
        <p:guide orient="horz" pos="3223"/>
        <p:guide pos="223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r">
              <a:defRPr sz="1200"/>
            </a:lvl1pPr>
          </a:lstStyle>
          <a:p>
            <a:fld id="{5BE05CD4-7178-41AD-BA78-32B725B84C5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4" tIns="47377" rIns="94754" bIns="473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599" y="4862015"/>
            <a:ext cx="5680103" cy="4605085"/>
          </a:xfrm>
          <a:prstGeom prst="rect">
            <a:avLst/>
          </a:prstGeom>
        </p:spPr>
        <p:txBody>
          <a:bodyPr vert="horz" lIns="94754" tIns="47377" rIns="94754" bIns="473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r">
              <a:defRPr sz="1200"/>
            </a:lvl1pPr>
          </a:lstStyle>
          <a:p>
            <a:fld id="{87935BA9-F099-4ABF-B2CE-5A222ACE9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3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75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 indent="-283905">
              <a:spcBef>
                <a:spcPts val="621"/>
              </a:spcBef>
              <a:buClr>
                <a:schemeClr val="accent1"/>
              </a:buClr>
            </a:pPr>
            <a:r>
              <a:rPr lang="en-US" altLang="ko-KR" dirty="0" smtClean="0">
                <a:latin typeface="Courier" pitchFamily="49" charset="0"/>
              </a:rPr>
              <a:t>S_ISLNK(mode)</a:t>
            </a:r>
            <a:r>
              <a:rPr lang="en-US" altLang="ko-KR" dirty="0" smtClean="0"/>
              <a:t> : a macro used to check whether mode is a symbolic link.			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en-US" sz="2400" dirty="0"/>
              <a:t>12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bit - 15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bit are used to indicate file type.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en-US" sz="2400" dirty="0"/>
              <a:t>Flag 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0120000</a:t>
            </a:r>
            <a:r>
              <a:rPr lang="en-US" altLang="en-US" sz="2400" dirty="0"/>
              <a:t> means a symbolic link. (in octal format)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modemask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[32] </a:t>
            </a:r>
            <a:r>
              <a:rPr lang="en-US" altLang="ko-KR" sz="2400" dirty="0"/>
              <a:t>is defined as the symbolic 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mode</a:t>
            </a:r>
            <a:r>
              <a:rPr lang="en-US" altLang="ko-KR" sz="2400" dirty="0"/>
              <a:t>.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ko-KR" sz="2500" dirty="0"/>
              <a:t>Redefine 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S_ISLNK(mode)</a:t>
            </a:r>
            <a:r>
              <a:rPr lang="en-US" altLang="ko-KR" sz="2500" dirty="0"/>
              <a:t> by giving control on 12</a:t>
            </a:r>
            <a:r>
              <a:rPr lang="en-US" altLang="ko-KR" sz="2500" baseline="30000" dirty="0"/>
              <a:t>th</a:t>
            </a:r>
            <a:r>
              <a:rPr lang="en-US" altLang="ko-KR" sz="2500" dirty="0"/>
              <a:t> - 15</a:t>
            </a:r>
            <a:r>
              <a:rPr lang="en-US" altLang="ko-KR" sz="2500" baseline="30000" dirty="0"/>
              <a:t>th</a:t>
            </a:r>
            <a:r>
              <a:rPr lang="en-US" altLang="ko-KR" sz="2500" dirty="0"/>
              <a:t> elements of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modemask</a:t>
            </a:r>
            <a:r>
              <a:rPr lang="en-US" altLang="ko-KR" sz="2500" dirty="0"/>
              <a:t>.</a:t>
            </a:r>
            <a:endParaRPr lang="en-US" altLang="ko-KR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89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08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557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11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45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3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32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56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 defTabSz="946351">
              <a:defRPr/>
            </a:pPr>
            <a:r>
              <a:rPr lang="en-US" altLang="ko-KR" dirty="0" smtClean="0"/>
              <a:t>Mutually-exclusive option pairs shall not be considered as an error. The last option specified in each pair shall determine the output format. e.g. -C and -1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786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946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87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3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21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4362456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 dirty="0"/>
          </a:p>
        </p:txBody>
      </p:sp>
      <p:sp>
        <p:nvSpPr>
          <p:cNvPr id="33" name="矩形 32"/>
          <p:cNvSpPr/>
          <p:nvPr/>
        </p:nvSpPr>
        <p:spPr>
          <a:xfrm>
            <a:off x="914400" y="4286256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4286256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28725" y="2438400"/>
            <a:ext cx="6858000" cy="15240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1" name="矩形 20"/>
          <p:cNvSpPr/>
          <p:nvPr/>
        </p:nvSpPr>
        <p:spPr>
          <a:xfrm>
            <a:off x="914400" y="2362200"/>
            <a:ext cx="7315200" cy="16764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14400" y="2362200"/>
            <a:ext cx="228600" cy="1676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31"/>
          <p:cNvSpPr/>
          <p:nvPr/>
        </p:nvSpPr>
        <p:spPr>
          <a:xfrm>
            <a:off x="0" y="0"/>
            <a:ext cx="9144000" cy="14285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副标题 8"/>
          <p:cNvSpPr txBox="1">
            <a:spLocks/>
          </p:cNvSpPr>
          <p:nvPr/>
        </p:nvSpPr>
        <p:spPr>
          <a:xfrm>
            <a:off x="1214414" y="5214950"/>
            <a:ext cx="68580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  <a:lvl2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2pPr>
            <a:lvl3pPr>
              <a:buClr>
                <a:schemeClr val="tx2"/>
              </a:buCl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3pPr>
            <a:lvl4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4pPr>
            <a:lvl5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1406" y="6500834"/>
            <a:ext cx="1214446" cy="292608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928794" y="6500834"/>
            <a:ext cx="5929354" cy="29432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072462" y="6500834"/>
            <a:ext cx="947758" cy="2914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节标题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06" y="0"/>
            <a:ext cx="9001188" cy="57148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71406" y="152400"/>
            <a:ext cx="9001188" cy="490518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71406" y="785794"/>
            <a:ext cx="9001188" cy="5429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dirty="0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dirty="0" smtClean="0"/>
              <a:t>第二级</a:t>
            </a:r>
          </a:p>
          <a:p>
            <a:pPr lvl="2" eaLnBrk="1" latinLnBrk="0" hangingPunct="1"/>
            <a:r>
              <a:rPr kumimoji="0" lang="zh-CN" altLang="en-US" dirty="0" smtClean="0"/>
              <a:t>第三级</a:t>
            </a:r>
          </a:p>
          <a:p>
            <a:pPr lvl="3" eaLnBrk="1" latinLnBrk="0" hangingPunct="1"/>
            <a:r>
              <a:rPr kumimoji="0" lang="zh-CN" altLang="en-US" dirty="0" smtClean="0"/>
              <a:t>第四级</a:t>
            </a:r>
          </a:p>
          <a:p>
            <a:pPr lvl="4" eaLnBrk="1" latinLnBrk="0" hangingPunct="1"/>
            <a:r>
              <a:rPr kumimoji="0" lang="zh-CN" altLang="en-US" dirty="0" smtClean="0"/>
              <a:t>第五级</a:t>
            </a:r>
            <a:endParaRPr kumimoji="0" lang="en-US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214282" y="6500834"/>
            <a:ext cx="1285884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1643042" y="6500834"/>
            <a:ext cx="4857784" cy="292608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0" y="635795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0" y="64291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36139" y="6607540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extBox 11"/>
          <p:cNvSpPr txBox="1"/>
          <p:nvPr/>
        </p:nvSpPr>
        <p:spPr>
          <a:xfrm>
            <a:off x="8610600" y="6477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/35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u="sng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490518"/>
          </a:xfrm>
        </p:spPr>
        <p:txBody>
          <a:bodyPr>
            <a:noAutofit/>
          </a:bodyPr>
          <a:lstStyle/>
          <a:p>
            <a:r>
              <a:rPr lang="en-US" altLang="ko-KR" sz="2800" u="none" dirty="0" smtClean="0"/>
              <a:t>Approximate Input Space for Symbolic Unit Testing</a:t>
            </a:r>
            <a:endParaRPr lang="ko-KR" altLang="en-US" sz="2800" u="non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600200" y="1850877"/>
            <a:ext cx="5334000" cy="3635523"/>
            <a:chOff x="1600200" y="1850877"/>
            <a:chExt cx="5334000" cy="3635523"/>
          </a:xfrm>
        </p:grpSpPr>
        <p:sp>
          <p:nvSpPr>
            <p:cNvPr id="7" name="TextBox 6"/>
            <p:cNvSpPr txBox="1"/>
            <p:nvPr/>
          </p:nvSpPr>
          <p:spPr>
            <a:xfrm>
              <a:off x="2758454" y="1850877"/>
              <a:ext cx="15408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Real inputs </a:t>
              </a:r>
              <a:br>
                <a:rPr lang="en-US" altLang="ko-KR" b="1" dirty="0" smtClean="0"/>
              </a:br>
              <a:r>
                <a:rPr lang="en-US" altLang="ko-KR" b="1" dirty="0" smtClean="0"/>
                <a:t>to target unit</a:t>
              </a:r>
              <a:endParaRPr lang="ko-KR" altLang="en-US" b="1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600200" y="2514600"/>
              <a:ext cx="5334000" cy="29718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</p:grpSp>
      <p:grpSp>
        <p:nvGrpSpPr>
          <p:cNvPr id="15" name="Group 14"/>
          <p:cNvGrpSpPr/>
          <p:nvPr/>
        </p:nvGrpSpPr>
        <p:grpSpPr>
          <a:xfrm rot="20609403">
            <a:off x="2229673" y="1924023"/>
            <a:ext cx="5334000" cy="3425983"/>
            <a:chOff x="2057400" y="2369999"/>
            <a:chExt cx="5334000" cy="3425983"/>
          </a:xfrm>
        </p:grpSpPr>
        <p:sp>
          <p:nvSpPr>
            <p:cNvPr id="13" name="Oval 12"/>
            <p:cNvSpPr/>
            <p:nvPr/>
          </p:nvSpPr>
          <p:spPr>
            <a:xfrm>
              <a:off x="2057400" y="2824182"/>
              <a:ext cx="5334000" cy="2971800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14" name="TextBox 13"/>
            <p:cNvSpPr txBox="1"/>
            <p:nvPr/>
          </p:nvSpPr>
          <p:spPr>
            <a:xfrm rot="990597">
              <a:off x="5404569" y="2369999"/>
              <a:ext cx="18437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>
                  <a:solidFill>
                    <a:srgbClr val="00B0F0"/>
                  </a:solidFill>
                </a:rPr>
                <a:t>User-specified</a:t>
              </a:r>
            </a:p>
            <a:p>
              <a:r>
                <a:rPr lang="en-US" altLang="ko-KR" b="1" dirty="0" smtClean="0">
                  <a:solidFill>
                    <a:srgbClr val="00B0F0"/>
                  </a:solidFill>
                </a:rPr>
                <a:t>symbolic inputs</a:t>
              </a:r>
              <a:endParaRPr lang="ko-KR" altLang="en-US" b="1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2400" y="773875"/>
            <a:ext cx="8839200" cy="5548334"/>
            <a:chOff x="152400" y="890566"/>
            <a:chExt cx="8839200" cy="5548334"/>
          </a:xfrm>
        </p:grpSpPr>
        <p:grpSp>
          <p:nvGrpSpPr>
            <p:cNvPr id="16" name="Group 15"/>
            <p:cNvGrpSpPr/>
            <p:nvPr/>
          </p:nvGrpSpPr>
          <p:grpSpPr>
            <a:xfrm>
              <a:off x="152400" y="890566"/>
              <a:ext cx="8839200" cy="5548334"/>
              <a:chOff x="152400" y="890566"/>
              <a:chExt cx="8839200" cy="5548334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304800" y="952500"/>
                <a:ext cx="8686800" cy="54864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" y="890566"/>
                <a:ext cx="233910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dirty="0" smtClean="0">
                    <a:solidFill>
                      <a:srgbClr val="FF0000"/>
                    </a:solidFill>
                  </a:rPr>
                  <a:t>Over-approximated </a:t>
                </a:r>
                <a:br>
                  <a:rPr lang="en-US" altLang="ko-KR" b="1" dirty="0" smtClean="0">
                    <a:solidFill>
                      <a:srgbClr val="FF0000"/>
                    </a:solidFill>
                  </a:rPr>
                </a:br>
                <a:r>
                  <a:rPr lang="en-US" altLang="ko-KR" b="1" dirty="0" smtClean="0">
                    <a:solidFill>
                      <a:srgbClr val="FF0000"/>
                    </a:solidFill>
                  </a:rPr>
                  <a:t>symbolic inputs</a:t>
                </a:r>
                <a:endParaRPr lang="ko-KR" altLang="en-US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" name="Oval 21"/>
            <p:cNvSpPr/>
            <p:nvPr/>
          </p:nvSpPr>
          <p:spPr>
            <a:xfrm>
              <a:off x="6477000" y="2832342"/>
              <a:ext cx="228600" cy="22522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736217" y="2646663"/>
              <a:ext cx="191110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rgbClr val="FF0000"/>
                  </a:solidFill>
                </a:rPr>
                <a:t>Infeasible input </a:t>
              </a:r>
              <a:br>
                <a:rPr lang="en-US" altLang="ko-KR" dirty="0" smtClean="0">
                  <a:solidFill>
                    <a:srgbClr val="FF0000"/>
                  </a:solidFill>
                </a:rPr>
              </a:br>
              <a:r>
                <a:rPr lang="en-US" altLang="ko-KR" dirty="0" smtClean="0">
                  <a:solidFill>
                    <a:srgbClr val="FF0000"/>
                  </a:solidFill>
                </a:rPr>
                <a:t>of false alarm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31493" y="2329934"/>
            <a:ext cx="4349428" cy="2836722"/>
            <a:chOff x="1268590" y="2273460"/>
            <a:chExt cx="4349428" cy="2836722"/>
          </a:xfrm>
        </p:grpSpPr>
        <p:grpSp>
          <p:nvGrpSpPr>
            <p:cNvPr id="17" name="Group 16"/>
            <p:cNvGrpSpPr/>
            <p:nvPr/>
          </p:nvGrpSpPr>
          <p:grpSpPr>
            <a:xfrm>
              <a:off x="2831523" y="2971800"/>
              <a:ext cx="2786495" cy="2138382"/>
              <a:chOff x="2831523" y="2971800"/>
              <a:chExt cx="2786495" cy="2138382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2831523" y="2971800"/>
                <a:ext cx="2786495" cy="2138382"/>
              </a:xfrm>
              <a:prstGeom prst="ellipse">
                <a:avLst/>
              </a:prstGeom>
              <a:noFill/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066289" y="3392269"/>
                <a:ext cx="23807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dirty="0" smtClean="0">
                    <a:solidFill>
                      <a:srgbClr val="00B050"/>
                    </a:solidFill>
                  </a:rPr>
                  <a:t>Under-approximate </a:t>
                </a:r>
              </a:p>
              <a:p>
                <a:r>
                  <a:rPr lang="en-US" altLang="ko-KR" b="1" dirty="0" smtClean="0">
                    <a:solidFill>
                      <a:srgbClr val="00B050"/>
                    </a:solidFill>
                  </a:rPr>
                  <a:t>symbolic inputs</a:t>
                </a:r>
                <a:endParaRPr lang="ko-KR" altLang="en-US" b="1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29" name="Oval 28"/>
            <p:cNvSpPr/>
            <p:nvPr/>
          </p:nvSpPr>
          <p:spPr>
            <a:xfrm>
              <a:off x="2593106" y="2991526"/>
              <a:ext cx="228600" cy="2252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68590" y="2273460"/>
              <a:ext cx="117211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rgbClr val="00B050"/>
                  </a:solidFill>
                </a:rPr>
                <a:t>Possible </a:t>
              </a:r>
              <a:br>
                <a:rPr lang="en-US" altLang="ko-KR" dirty="0" smtClean="0">
                  <a:solidFill>
                    <a:srgbClr val="00B050"/>
                  </a:solidFill>
                </a:rPr>
              </a:br>
              <a:r>
                <a:rPr lang="en-US" altLang="ko-KR" dirty="0" smtClean="0">
                  <a:solidFill>
                    <a:srgbClr val="00B050"/>
                  </a:solidFill>
                </a:rPr>
                <a:t>false </a:t>
              </a:r>
            </a:p>
            <a:p>
              <a:r>
                <a:rPr lang="en-US" altLang="ko-KR" dirty="0" smtClean="0">
                  <a:solidFill>
                    <a:srgbClr val="00B050"/>
                  </a:solidFill>
                </a:rPr>
                <a:t>negative</a:t>
              </a:r>
              <a:endParaRPr lang="ko-KR" altLang="en-US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592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my_stat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28600" y="914400"/>
            <a:ext cx="8763000" cy="434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dnode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my_stat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fullname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char *name,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force_follow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dirty="0" smtClean="0"/>
              <a:t>Post condition</a:t>
            </a:r>
            <a:r>
              <a:rPr lang="en-US" sz="2400" dirty="0"/>
              <a:t>:   </a:t>
            </a:r>
            <a:r>
              <a:rPr lang="en-US" sz="2400" dirty="0" smtClean="0"/>
              <a:t> </a:t>
            </a:r>
            <a:endParaRPr lang="en-US" sz="2400" dirty="0">
              <a:latin typeface="Courier" pitchFamily="49" charset="0"/>
            </a:endParaRPr>
          </a:p>
          <a:p>
            <a:pPr marL="788670" lvl="1" indent="-514350">
              <a:buFont typeface="+mj-lt"/>
              <a:buAutoNum type="arabicPeriod"/>
            </a:pPr>
            <a:r>
              <a:rPr lang="en-US" sz="2000" dirty="0"/>
              <a:t>When </a:t>
            </a:r>
            <a:r>
              <a:rPr lang="en-US" sz="2000" dirty="0">
                <a:latin typeface="Courier" pitchFamily="49" charset="0"/>
              </a:rPr>
              <a:t>fullname</a:t>
            </a:r>
            <a:r>
              <a:rPr lang="en-US" sz="2000" dirty="0"/>
              <a:t> is </a:t>
            </a:r>
            <a:r>
              <a:rPr lang="en-US" sz="2000" dirty="0" smtClean="0"/>
              <a:t>a real </a:t>
            </a:r>
            <a:r>
              <a:rPr lang="en-US" sz="2000" dirty="0"/>
              <a:t>file name, </a:t>
            </a:r>
            <a:r>
              <a:rPr lang="en-US" sz="2000" dirty="0" smtClean="0"/>
              <a:t>the following condition </a:t>
            </a:r>
            <a:r>
              <a:rPr lang="en-US" sz="2000" dirty="0"/>
              <a:t>should be satisfied</a:t>
            </a:r>
            <a:r>
              <a:rPr lang="en-US" sz="2000" dirty="0" smtClean="0"/>
              <a:t>:</a:t>
            </a:r>
          </a:p>
          <a:p>
            <a:pPr marL="274320" lvl="1" indent="0"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(cur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!=NULL &amp;&amp; cur-&gt;fullname==fullname &amp;&amp;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cur-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&gt;name==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name)  </a:t>
            </a:r>
          </a:p>
          <a:p>
            <a:pPr marL="274320" lvl="1" indent="0">
              <a:buNone/>
            </a:pPr>
            <a:r>
              <a:rPr lang="en-US" sz="2000" dirty="0" smtClean="0">
                <a:latin typeface="Courier" pitchFamily="49" charset="0"/>
              </a:rPr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157008"/>
            <a:ext cx="3505200" cy="193899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struct dnode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char *name;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char *fullname; </a:t>
            </a:r>
          </a:p>
          <a:p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/* 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point at the next node */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dnode *next;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smallint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fname_allocated;</a:t>
            </a:r>
          </a:p>
          <a:p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/* 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the file stat info */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stat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dstat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3749457"/>
            <a:ext cx="4648200" cy="3108543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struct stat {</a:t>
            </a:r>
          </a:p>
          <a:p>
            <a:r>
              <a:rPr lang="en-US" sz="1400" dirty="0" err="1" smtClean="0"/>
              <a:t>dev_t</a:t>
            </a:r>
            <a:r>
              <a:rPr lang="en-US" sz="1400" dirty="0" smtClean="0"/>
              <a:t>     st_dev;     /* ID of device containing file */</a:t>
            </a:r>
          </a:p>
          <a:p>
            <a:r>
              <a:rPr lang="en-US" sz="1400" dirty="0" err="1" smtClean="0"/>
              <a:t>ino_t</a:t>
            </a:r>
            <a:r>
              <a:rPr lang="en-US" sz="1400" dirty="0" smtClean="0"/>
              <a:t>     st_ino;     /* inode number */</a:t>
            </a:r>
          </a:p>
          <a:p>
            <a:r>
              <a:rPr lang="en-US" sz="1400" dirty="0" err="1" smtClean="0"/>
              <a:t>mode_t</a:t>
            </a:r>
            <a:r>
              <a:rPr lang="en-US" sz="1400" dirty="0" smtClean="0"/>
              <a:t>    st_mode;    /* protection */</a:t>
            </a:r>
          </a:p>
          <a:p>
            <a:r>
              <a:rPr lang="en-US" sz="1400" dirty="0" err="1" smtClean="0"/>
              <a:t>nlink_t</a:t>
            </a:r>
            <a:r>
              <a:rPr lang="en-US" sz="1400" dirty="0" smtClean="0"/>
              <a:t>   st_nlink;   /* number of hard links */</a:t>
            </a:r>
          </a:p>
          <a:p>
            <a:r>
              <a:rPr lang="en-US" sz="1400" dirty="0" err="1" smtClean="0"/>
              <a:t>uid_t</a:t>
            </a:r>
            <a:r>
              <a:rPr lang="en-US" sz="1400" dirty="0" smtClean="0"/>
              <a:t>     st_uid;     /* user ID of owner */</a:t>
            </a:r>
          </a:p>
          <a:p>
            <a:r>
              <a:rPr lang="en-US" sz="1400" dirty="0" err="1" smtClean="0"/>
              <a:t>gid_t</a:t>
            </a:r>
            <a:r>
              <a:rPr lang="en-US" sz="1400" dirty="0" smtClean="0"/>
              <a:t>     st_gid;     /* group ID of owner */</a:t>
            </a:r>
          </a:p>
          <a:p>
            <a:r>
              <a:rPr lang="en-US" sz="1400" dirty="0" err="1" smtClean="0"/>
              <a:t>dev_t</a:t>
            </a:r>
            <a:r>
              <a:rPr lang="en-US" sz="1400" dirty="0" smtClean="0"/>
              <a:t>     st_rdev;    /* device ID (if special file) */</a:t>
            </a:r>
          </a:p>
          <a:p>
            <a:r>
              <a:rPr lang="en-US" sz="1400" dirty="0" err="1" smtClean="0"/>
              <a:t>off_t</a:t>
            </a:r>
            <a:r>
              <a:rPr lang="en-US" sz="1400" dirty="0" smtClean="0"/>
              <a:t>     st_size;    /* total size, in bytes */</a:t>
            </a:r>
          </a:p>
          <a:p>
            <a:r>
              <a:rPr lang="en-US" sz="1400" dirty="0" err="1" smtClean="0"/>
              <a:t>blksize_t</a:t>
            </a:r>
            <a:r>
              <a:rPr lang="en-US" sz="1400" dirty="0" smtClean="0"/>
              <a:t> st_blksize; /* blocksize for filesystem I/O */</a:t>
            </a:r>
          </a:p>
          <a:p>
            <a:r>
              <a:rPr lang="en-US" sz="1400" dirty="0" err="1" smtClean="0"/>
              <a:t>blkcnt_t</a:t>
            </a:r>
            <a:r>
              <a:rPr lang="en-US" sz="1400" dirty="0" smtClean="0"/>
              <a:t>  st_blocks;  /* number of blocks allocated */</a:t>
            </a:r>
          </a:p>
          <a:p>
            <a:r>
              <a:rPr lang="en-US" sz="1400" dirty="0" err="1" smtClean="0"/>
              <a:t>time_t</a:t>
            </a:r>
            <a:r>
              <a:rPr lang="en-US" sz="1400" dirty="0" smtClean="0"/>
              <a:t>    st_atime;   /* time of last access */</a:t>
            </a:r>
          </a:p>
          <a:p>
            <a:r>
              <a:rPr lang="en-US" sz="1400" dirty="0" err="1" smtClean="0"/>
              <a:t>time_t</a:t>
            </a:r>
            <a:r>
              <a:rPr lang="en-US" sz="1400" dirty="0" smtClean="0"/>
              <a:t>    st_mtime;   /* time of last modification */</a:t>
            </a:r>
          </a:p>
          <a:p>
            <a:r>
              <a:rPr lang="en-US" sz="1400" dirty="0" err="1" smtClean="0"/>
              <a:t>time_t</a:t>
            </a:r>
            <a:r>
              <a:rPr lang="en-US" sz="1400" dirty="0" smtClean="0"/>
              <a:t>    st_ctime;   /* time of last status change */};</a:t>
            </a:r>
            <a:endParaRPr lang="en-US" sz="2000" dirty="0"/>
          </a:p>
        </p:txBody>
      </p:sp>
      <p:cxnSp>
        <p:nvCxnSpPr>
          <p:cNvPr id="10" name="꺾인 연결선 9"/>
          <p:cNvCxnSpPr/>
          <p:nvPr/>
        </p:nvCxnSpPr>
        <p:spPr>
          <a:xfrm flipV="1">
            <a:off x="2667000" y="4038600"/>
            <a:ext cx="2133600" cy="1710393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48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/>
            <a:r>
              <a:rPr lang="en-US" altLang="ko-KR" dirty="0"/>
              <a:t>Assertions in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my_stat</a:t>
            </a:r>
            <a:r>
              <a:rPr lang="en-US" altLang="ko-KR" dirty="0"/>
              <a:t>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" y="838200"/>
            <a:ext cx="8686800" cy="548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static struct dnode *my_stat(const char *fullname, const char *name, int force_follow)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#ifdef ASSERTION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assert(strlen(fullname) &gt;= strlen(name));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struct stat dstat;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struct dnode *cur;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IF_SELINUX(security_context_t sid = NULL;)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#ifdef ASSERTION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/* If any of -d, -F, or -l options is given, and -L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* option  is not given,  </a:t>
            </a:r>
            <a:r>
              <a:rPr lang="en-US" sz="1200" b="1" dirty="0" err="1" smtClean="0">
                <a:solidFill>
                  <a:srgbClr val="FF0000"/>
                </a:solidFill>
              </a:rPr>
              <a:t>ls</a:t>
            </a:r>
            <a:r>
              <a:rPr lang="en-US" sz="1200" b="1" dirty="0" smtClean="0">
                <a:solidFill>
                  <a:srgbClr val="FF0000"/>
                </a:solidFill>
              </a:rPr>
              <a:t> should print out  the status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* of the symbolic  link file. I.e.,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* ((d || F || l) &amp;&amp; !L) -&gt; </a:t>
            </a:r>
            <a:r>
              <a:rPr lang="en-US" sz="1200" b="1" dirty="0">
                <a:solidFill>
                  <a:srgbClr val="FF0000"/>
                </a:solidFill>
              </a:rPr>
              <a:t>!</a:t>
            </a:r>
            <a:r>
              <a:rPr lang="en-US" sz="1200" b="1" dirty="0" smtClean="0">
                <a:solidFill>
                  <a:srgbClr val="FF0000"/>
                </a:solidFill>
              </a:rPr>
              <a:t>FOLLOW_SYM_LNK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 */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unsigned char follow_symlink =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              (all_fmt &amp; FOLLOW_LINKS) || force_follow;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assert(!((opt_mask[2] || opt_mask[17] || opt_mask[4])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           &amp;&amp; !opt_mask[19]) || !follow_symlink);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if (</a:t>
            </a:r>
            <a:r>
              <a:rPr lang="en-US" sz="1200" dirty="0" err="1" smtClean="0">
                <a:solidFill>
                  <a:schemeClr val="tx1"/>
                </a:solidFill>
              </a:rPr>
              <a:t>follow_symlink</a:t>
            </a:r>
            <a:r>
              <a:rPr lang="en-US" sz="1200" dirty="0" smtClean="0">
                <a:solidFill>
                  <a:schemeClr val="tx1"/>
                </a:solidFill>
              </a:rPr>
              <a:t>) { /*get file stat of link itself*/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#if !CREST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if (stat(fullname,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smtClean="0">
                <a:solidFill>
                  <a:schemeClr val="tx1"/>
                </a:solidFill>
              </a:rPr>
              <a:t>if (unit_stat(fullname,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bb_simple_perror_msg(fullname);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exit_code = EXIT_FAILURE;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return 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} else { /*get file stat of real file which sym_lnk linked to*/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#if !CREST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if (lstat(fullname,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if (unit_lstat(fullname,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bb_simple_perror_msg(fullname);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exit_code = EXIT_FAILURE;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return 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   cur </a:t>
            </a:r>
            <a:r>
              <a:rPr lang="en-US" altLang="ko-KR" sz="1200" dirty="0">
                <a:solidFill>
                  <a:schemeClr val="tx1"/>
                </a:solidFill>
              </a:rPr>
              <a:t>= </a:t>
            </a:r>
            <a:r>
              <a:rPr lang="en-US" altLang="ko-KR" sz="1200" dirty="0" err="1">
                <a:solidFill>
                  <a:schemeClr val="tx1"/>
                </a:solidFill>
              </a:rPr>
              <a:t>xmalloc</a:t>
            </a:r>
            <a:r>
              <a:rPr lang="en-US" altLang="ko-KR" sz="1200" dirty="0">
                <a:solidFill>
                  <a:schemeClr val="tx1"/>
                </a:solidFill>
              </a:rPr>
              <a:t>(</a:t>
            </a:r>
            <a:r>
              <a:rPr lang="en-US" altLang="ko-KR" sz="1200" dirty="0" err="1">
                <a:solidFill>
                  <a:schemeClr val="tx1"/>
                </a:solidFill>
              </a:rPr>
              <a:t>sizeof</a:t>
            </a:r>
            <a:r>
              <a:rPr lang="en-US" altLang="ko-KR" sz="1200" dirty="0">
                <a:solidFill>
                  <a:schemeClr val="tx1"/>
                </a:solidFill>
              </a:rPr>
              <a:t>(*cur));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cur-&gt;</a:t>
            </a:r>
            <a:r>
              <a:rPr lang="en-US" altLang="ko-KR" sz="1200" dirty="0" err="1">
                <a:solidFill>
                  <a:schemeClr val="tx1"/>
                </a:solidFill>
              </a:rPr>
              <a:t>fullname</a:t>
            </a:r>
            <a:r>
              <a:rPr lang="en-US" altLang="ko-KR" sz="1200" dirty="0">
                <a:solidFill>
                  <a:schemeClr val="tx1"/>
                </a:solidFill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</a:rPr>
              <a:t>fullname</a:t>
            </a:r>
            <a:r>
              <a:rPr lang="en-US" altLang="ko-KR" sz="1200" dirty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cur-&gt;name = name;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cur-&gt;</a:t>
            </a:r>
            <a:r>
              <a:rPr lang="en-US" altLang="ko-KR" sz="1200" dirty="0" err="1">
                <a:solidFill>
                  <a:schemeClr val="tx1"/>
                </a:solidFill>
              </a:rPr>
              <a:t>dstat</a:t>
            </a:r>
            <a:r>
              <a:rPr lang="en-US" altLang="ko-KR" sz="1200" dirty="0">
                <a:solidFill>
                  <a:schemeClr val="tx1"/>
                </a:solidFill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</a:rPr>
              <a:t>dstat</a:t>
            </a:r>
            <a:r>
              <a:rPr lang="en-US" altLang="ko-KR" sz="1200" dirty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IF_SELINUX(cur-&gt;</a:t>
            </a:r>
            <a:r>
              <a:rPr lang="en-US" altLang="ko-KR" sz="1200" dirty="0" err="1">
                <a:solidFill>
                  <a:schemeClr val="tx1"/>
                </a:solidFill>
              </a:rPr>
              <a:t>sid</a:t>
            </a:r>
            <a:r>
              <a:rPr lang="en-US" altLang="ko-KR" sz="1200" dirty="0">
                <a:solidFill>
                  <a:schemeClr val="tx1"/>
                </a:solidFill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</a:rPr>
              <a:t>sid</a:t>
            </a:r>
            <a:r>
              <a:rPr lang="en-US" altLang="ko-KR" sz="1200" dirty="0">
                <a:solidFill>
                  <a:schemeClr val="tx1"/>
                </a:solidFill>
              </a:rPr>
              <a:t>;)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b="1" dirty="0">
                <a:solidFill>
                  <a:schemeClr val="tx1"/>
                </a:solidFill>
              </a:rPr>
              <a:t>#</a:t>
            </a:r>
            <a:r>
              <a:rPr lang="en-US" altLang="ko-KR" sz="1200" b="1" dirty="0" err="1">
                <a:solidFill>
                  <a:schemeClr val="tx1"/>
                </a:solidFill>
              </a:rPr>
              <a:t>ifdef</a:t>
            </a:r>
            <a:r>
              <a:rPr lang="en-US" altLang="ko-KR" sz="1200" b="1" dirty="0">
                <a:solidFill>
                  <a:schemeClr val="tx1"/>
                </a:solidFill>
              </a:rPr>
              <a:t> ASSERTION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b="1" dirty="0">
                <a:solidFill>
                  <a:schemeClr val="tx1"/>
                </a:solidFill>
              </a:rPr>
              <a:t>assert(</a:t>
            </a:r>
            <a:r>
              <a:rPr lang="en-US" altLang="ko-KR" sz="1200" b="1" dirty="0" err="1">
                <a:solidFill>
                  <a:schemeClr val="tx1"/>
                </a:solidFill>
              </a:rPr>
              <a:t>strcmp</a:t>
            </a:r>
            <a:r>
              <a:rPr lang="en-US" altLang="ko-KR" sz="1200" b="1" dirty="0">
                <a:solidFill>
                  <a:schemeClr val="tx1"/>
                </a:solidFill>
              </a:rPr>
              <a:t>(</a:t>
            </a:r>
            <a:r>
              <a:rPr lang="en-US" altLang="ko-KR" sz="1200" b="1" dirty="0" err="1">
                <a:solidFill>
                  <a:schemeClr val="tx1"/>
                </a:solidFill>
              </a:rPr>
              <a:t>fullname</a:t>
            </a:r>
            <a:r>
              <a:rPr lang="en-US" altLang="ko-KR" sz="1200" b="1" dirty="0">
                <a:solidFill>
                  <a:schemeClr val="tx1"/>
                </a:solidFill>
              </a:rPr>
              <a:t>, cur-&gt;</a:t>
            </a:r>
            <a:r>
              <a:rPr lang="en-US" altLang="ko-KR" sz="1200" b="1" dirty="0" err="1">
                <a:solidFill>
                  <a:schemeClr val="tx1"/>
                </a:solidFill>
              </a:rPr>
              <a:t>fullname</a:t>
            </a:r>
            <a:r>
              <a:rPr lang="en-US" altLang="ko-KR" sz="1200" b="1" dirty="0">
                <a:solidFill>
                  <a:schemeClr val="tx1"/>
                </a:solidFill>
              </a:rPr>
              <a:t>)==0);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b="1" dirty="0">
                <a:solidFill>
                  <a:schemeClr val="tx1"/>
                </a:solidFill>
              </a:rPr>
              <a:t>assert(</a:t>
            </a:r>
            <a:r>
              <a:rPr lang="en-US" altLang="ko-KR" sz="1200" b="1" dirty="0" err="1">
                <a:solidFill>
                  <a:schemeClr val="tx1"/>
                </a:solidFill>
              </a:rPr>
              <a:t>strcmp</a:t>
            </a:r>
            <a:r>
              <a:rPr lang="en-US" altLang="ko-KR" sz="1200" b="1" dirty="0">
                <a:solidFill>
                  <a:schemeClr val="tx1"/>
                </a:solidFill>
              </a:rPr>
              <a:t>(name, cur-&gt;name)==0);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b="1" dirty="0">
                <a:solidFill>
                  <a:schemeClr val="tx1"/>
                </a:solidFill>
              </a:rPr>
              <a:t>#</a:t>
            </a:r>
            <a:r>
              <a:rPr lang="en-US" altLang="ko-KR" sz="1200" b="1" dirty="0" err="1">
                <a:solidFill>
                  <a:schemeClr val="tx1"/>
                </a:solidFill>
              </a:rPr>
              <a:t>endif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return cur;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}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1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Symbolic Environment </a:t>
            </a:r>
            <a:r>
              <a:rPr lang="en-US" dirty="0"/>
              <a:t>S</a:t>
            </a:r>
            <a:r>
              <a:rPr lang="en-US" dirty="0" smtClean="0"/>
              <a:t>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066800"/>
            <a:ext cx="8305800" cy="5181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Symbolic variables:</a:t>
            </a:r>
            <a:endParaRPr lang="en-US" altLang="ko-KR" dirty="0"/>
          </a:p>
          <a:p>
            <a:pPr lvl="1"/>
            <a:r>
              <a:rPr lang="en-US" dirty="0" smtClean="0"/>
              <a:t>Command line options</a:t>
            </a:r>
          </a:p>
          <a:p>
            <a:pPr lvl="1"/>
            <a:r>
              <a:rPr lang="en-US" dirty="0" smtClean="0"/>
              <a:t>Target file status   </a:t>
            </a:r>
          </a:p>
          <a:p>
            <a:pPr marL="1062990" lvl="2" indent="-514350">
              <a:buFont typeface="Wingdings" pitchFamily="2" charset="2"/>
              <a:buChar char="Ø"/>
            </a:pPr>
            <a:r>
              <a:rPr lang="en-US" dirty="0" smtClean="0"/>
              <a:t>we partially simulate status of a file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stat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dstat</a:t>
            </a:r>
            <a:r>
              <a:rPr lang="en-US" dirty="0" smtClean="0"/>
              <a:t>) in a file system by a symbolic value</a:t>
            </a:r>
            <a:endParaRPr lang="en-US" dirty="0" smtClean="0">
              <a:latin typeface="Courier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Test </a:t>
            </a:r>
            <a:r>
              <a:rPr lang="en-US" dirty="0"/>
              <a:t>stubs</a:t>
            </a:r>
            <a:r>
              <a:rPr lang="en-US" dirty="0" smtClean="0"/>
              <a:t>: </a:t>
            </a:r>
          </a:p>
          <a:p>
            <a:pPr lvl="1"/>
            <a:r>
              <a:rPr lang="en-US" altLang="ko-KR" dirty="0" smtClean="0"/>
              <a:t>stat</a:t>
            </a:r>
            <a:r>
              <a:rPr lang="en-US" altLang="ko-KR" dirty="0"/>
              <a:t>() and </a:t>
            </a:r>
            <a:r>
              <a:rPr lang="en-US" altLang="ko-KR" dirty="0" err="1"/>
              <a:t>lstat</a:t>
            </a:r>
            <a:r>
              <a:rPr lang="en-US" altLang="ko-KR" dirty="0"/>
              <a:t>() </a:t>
            </a:r>
            <a:r>
              <a:rPr lang="en-US" altLang="ko-KR" dirty="0" smtClean="0"/>
              <a:t>are replaced by unit-stat</a:t>
            </a:r>
            <a:r>
              <a:rPr lang="en-US" altLang="ko-KR" dirty="0"/>
              <a:t>() and unit-</a:t>
            </a:r>
            <a:r>
              <a:rPr lang="en-US" altLang="ko-KR" dirty="0" err="1"/>
              <a:t>lstat</a:t>
            </a:r>
            <a:r>
              <a:rPr lang="en-US" altLang="ko-KR" dirty="0" smtClean="0"/>
              <a:t>() for generating symbolic file status</a:t>
            </a:r>
            <a:endParaRPr lang="en-US" dirty="0" smtClean="0"/>
          </a:p>
          <a:p>
            <a:pPr lvl="2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stat(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char *path, struct stat *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lstat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char *path, struct stat *buf) </a:t>
            </a:r>
          </a:p>
          <a:p>
            <a:endParaRPr lang="en-US" dirty="0" smtClean="0"/>
          </a:p>
          <a:p>
            <a:r>
              <a:rPr lang="en-US" dirty="0" smtClean="0"/>
              <a:t>Macro re-definition:</a:t>
            </a:r>
          </a:p>
          <a:p>
            <a:pPr lvl="1"/>
            <a:r>
              <a:rPr lang="en-US" altLang="ko-KR" dirty="0" smtClean="0"/>
              <a:t>SYM_S_ISLNK() is replaced by </a:t>
            </a:r>
            <a:r>
              <a:rPr lang="en-US" dirty="0" smtClean="0"/>
              <a:t>S_ISLNK()</a:t>
            </a:r>
          </a:p>
          <a:p>
            <a:pPr lvl="2"/>
            <a:r>
              <a:rPr lang="en-US" dirty="0" smtClean="0"/>
              <a:t>Note that CREST cannot handle bit operator directly.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52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Symbolic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838200"/>
            <a:ext cx="8915400" cy="541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Symbolic options </a:t>
            </a:r>
            <a:endParaRPr lang="en-US" dirty="0"/>
          </a:p>
          <a:p>
            <a:pPr lvl="1" algn="just"/>
            <a:r>
              <a:rPr lang="en-US" dirty="0" smtClean="0"/>
              <a:t>Replacing </a:t>
            </a:r>
            <a:r>
              <a:rPr lang="en-US" altLang="en-US" dirty="0"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alt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opt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dirty="0" smtClean="0"/>
              <a:t>with a symbolic value</a:t>
            </a:r>
            <a:r>
              <a:rPr lang="en-US" altLang="en-US" dirty="0" smtClean="0">
                <a:latin typeface="Courier" pitchFamily="49" charset="0"/>
              </a:rPr>
              <a:t>. </a:t>
            </a:r>
          </a:p>
          <a:p>
            <a:pPr marL="1062990" lvl="2" indent="-514350" algn="just">
              <a:buFont typeface="Wingdings" pitchFamily="2" charset="2"/>
              <a:buChar char="Ø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getopt32(argv, ……); </a:t>
            </a:r>
          </a:p>
          <a:p>
            <a:pPr marL="1062990" lvl="2" indent="-514350" algn="just">
              <a:buFont typeface="Wingdings" pitchFamily="2" charset="2"/>
              <a:buChar char="Ø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opt_mask[22]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altLang="ko-KR" dirty="0" smtClean="0"/>
              <a:t>is defined to replace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opt</a:t>
            </a:r>
          </a:p>
          <a:p>
            <a:pPr marL="1337310" lvl="3" indent="-514350" algn="just">
              <a:buFont typeface="Wingdings" pitchFamily="2" charset="2"/>
              <a:buChar char="Ø"/>
            </a:pPr>
            <a:r>
              <a:rPr lang="en-US" altLang="ko-KR" dirty="0" smtClean="0"/>
              <a:t>each element in </a:t>
            </a:r>
            <a:r>
              <a:rPr lang="en-US" dirty="0" err="1" smtClean="0">
                <a:latin typeface="Courier" pitchFamily="49" charset="0"/>
              </a:rPr>
              <a:t>opt_mask</a:t>
            </a:r>
            <a:r>
              <a:rPr lang="en-US" dirty="0" smtClean="0">
                <a:latin typeface="Courier" pitchFamily="49" charset="0"/>
              </a:rPr>
              <a:t>[] </a:t>
            </a:r>
            <a:r>
              <a:rPr lang="en-US" altLang="ko-KR" dirty="0" smtClean="0"/>
              <a:t>specifies a symbolic value for each bit of </a:t>
            </a:r>
            <a:r>
              <a:rPr lang="en-US" altLang="ko-KR" dirty="0" smtClean="0">
                <a:latin typeface="Courier" pitchFamily="49" charset="0"/>
              </a:rPr>
              <a:t>opt</a:t>
            </a:r>
            <a:endParaRPr lang="en-US" altLang="ko-KR" dirty="0" smtClean="0"/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Symbolic file status</a:t>
            </a:r>
            <a:endParaRPr lang="en-US" dirty="0" smtClean="0">
              <a:latin typeface="Courier" pitchFamily="49" charset="0"/>
            </a:endParaRPr>
          </a:p>
          <a:p>
            <a:pPr lvl="1" algn="just"/>
            <a:r>
              <a:rPr lang="en-US" altLang="en-US" dirty="0" smtClean="0"/>
              <a:t>Replacing </a:t>
            </a:r>
            <a:r>
              <a:rPr lang="en-US" altLang="en-US" dirty="0" err="1" smtClean="0"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dirty="0" err="1" smtClean="0">
                <a:latin typeface="Courier New" pitchFamily="49" charset="0"/>
                <a:cs typeface="Courier New" pitchFamily="49" charset="0"/>
              </a:rPr>
              <a:t>dstat.</a:t>
            </a:r>
            <a:r>
              <a:rPr lang="en-US" alt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st_mode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dirty="0" smtClean="0"/>
              <a:t>with a symbolic value </a:t>
            </a:r>
            <a:endParaRPr lang="en-US" altLang="en-US" dirty="0"/>
          </a:p>
          <a:p>
            <a:pPr lvl="2" algn="just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st_mode</a:t>
            </a:r>
            <a:r>
              <a:rPr lang="en-US" altLang="ko-KR" dirty="0" smtClean="0"/>
              <a:t> stores information on a file type, file permission, etc. in each bit.</a:t>
            </a:r>
          </a:p>
          <a:p>
            <a:pPr lvl="3" algn="just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st_mode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)=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(unsigned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 algn="just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altLang="ko-KR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modemask</a:t>
            </a:r>
            <a:r>
              <a:rPr lang="en-US" altLang="ko-KR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[32]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/>
              <a:t>i</a:t>
            </a:r>
            <a:r>
              <a:rPr lang="en-US" altLang="ko-KR" sz="2300" dirty="0" smtClean="0"/>
              <a:t>s defined to replace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st_mode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3" algn="just"/>
            <a:r>
              <a:rPr lang="en-US" altLang="ko-KR" dirty="0" smtClean="0"/>
              <a:t>each element in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modemask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altLang="ko-KR" dirty="0" smtClean="0"/>
              <a:t> specifies a symbolic value for each bit of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st_mode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2" algn="just"/>
            <a:endParaRPr lang="en-US" altLang="en-US" dirty="0" smtClean="0">
              <a:latin typeface="Courier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119224"/>
              </p:ext>
            </p:extLst>
          </p:nvPr>
        </p:nvGraphicFramePr>
        <p:xfrm>
          <a:off x="685800" y="5963920"/>
          <a:ext cx="3810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Bit 0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But 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Bit 2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…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Bit 21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…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253993"/>
              </p:ext>
            </p:extLst>
          </p:nvPr>
        </p:nvGraphicFramePr>
        <p:xfrm>
          <a:off x="5181600" y="5943600"/>
          <a:ext cx="3810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array[0]</a:t>
                      </a:r>
                      <a:endParaRPr lang="ko-KR" alt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array[1]</a:t>
                      </a:r>
                      <a:endParaRPr lang="ko-KR" alt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Array[2]</a:t>
                      </a:r>
                      <a:endParaRPr lang="ko-KR" alt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…</a:t>
                      </a:r>
                      <a:endParaRPr lang="ko-KR" alt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array[21] </a:t>
                      </a:r>
                      <a:endParaRPr lang="ko-KR" altLang="en-US" sz="14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…</a:t>
                      </a:r>
                      <a:endParaRPr lang="ko-KR" alt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오른쪽 화살표 6"/>
          <p:cNvSpPr/>
          <p:nvPr/>
        </p:nvSpPr>
        <p:spPr>
          <a:xfrm>
            <a:off x="4540827" y="61722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84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Stub Function – unit-stat(), unit-</a:t>
            </a:r>
            <a:r>
              <a:rPr lang="en-US" altLang="ko-KR" dirty="0" err="1" smtClean="0"/>
              <a:t>lstat</a:t>
            </a:r>
            <a:r>
              <a:rPr lang="en-US" altLang="ko-KR" dirty="0" smtClean="0"/>
              <a:t>()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원통 5"/>
          <p:cNvSpPr/>
          <p:nvPr/>
        </p:nvSpPr>
        <p:spPr>
          <a:xfrm>
            <a:off x="1295400" y="1219200"/>
            <a:ext cx="1524000" cy="1828800"/>
          </a:xfrm>
          <a:prstGeom prst="can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File System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3505200" y="12954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</a:t>
            </a:r>
            <a:r>
              <a:rPr lang="en-US" altLang="ko-KR" dirty="0" smtClean="0">
                <a:solidFill>
                  <a:schemeClr val="tx1"/>
                </a:solidFill>
              </a:rPr>
              <a:t>tat()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오른쪽 화살표 10"/>
          <p:cNvSpPr/>
          <p:nvPr/>
        </p:nvSpPr>
        <p:spPr>
          <a:xfrm rot="20325050">
            <a:off x="2514600" y="1680000"/>
            <a:ext cx="990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오른쪽 화살표 11"/>
          <p:cNvSpPr/>
          <p:nvPr/>
        </p:nvSpPr>
        <p:spPr>
          <a:xfrm>
            <a:off x="4495800" y="14478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181600" y="1295400"/>
            <a:ext cx="17526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 dirty="0" err="1" smtClean="0">
                <a:solidFill>
                  <a:schemeClr val="tx1"/>
                </a:solidFill>
              </a:rPr>
              <a:t>Struct</a:t>
            </a:r>
            <a:r>
              <a:rPr lang="en-US" altLang="ko-KR" sz="1600" dirty="0" smtClean="0">
                <a:solidFill>
                  <a:schemeClr val="tx1"/>
                </a:solidFill>
              </a:rPr>
              <a:t> stat {…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mode_t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st_mode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…}</a:t>
            </a:r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676400" y="205740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file1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3505200" y="22860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err="1" smtClean="0">
                <a:solidFill>
                  <a:schemeClr val="tx1"/>
                </a:solidFill>
              </a:rPr>
              <a:t>lstat</a:t>
            </a:r>
            <a:r>
              <a:rPr lang="en-US" altLang="ko-KR" dirty="0" smtClean="0">
                <a:solidFill>
                  <a:schemeClr val="tx1"/>
                </a:solidFill>
              </a:rPr>
              <a:t>()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6" name="오른쪽 화살표 15"/>
          <p:cNvSpPr/>
          <p:nvPr/>
        </p:nvSpPr>
        <p:spPr>
          <a:xfrm>
            <a:off x="4495800" y="24384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181600" y="2286000"/>
            <a:ext cx="17526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 dirty="0" err="1" smtClean="0">
                <a:solidFill>
                  <a:schemeClr val="tx1"/>
                </a:solidFill>
              </a:rPr>
              <a:t>Struct</a:t>
            </a:r>
            <a:r>
              <a:rPr lang="en-US" altLang="ko-KR" sz="1600" dirty="0" smtClean="0">
                <a:solidFill>
                  <a:schemeClr val="tx1"/>
                </a:solidFill>
              </a:rPr>
              <a:t> stat {…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mode_t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st_mode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…}</a:t>
            </a:r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8" name="오른쪽 화살표 17"/>
          <p:cNvSpPr/>
          <p:nvPr/>
        </p:nvSpPr>
        <p:spPr>
          <a:xfrm rot="952876">
            <a:off x="2473730" y="2379841"/>
            <a:ext cx="990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3505200" y="38862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>
                <a:solidFill>
                  <a:srgbClr val="00B0F0"/>
                </a:solidFill>
              </a:rPr>
              <a:t>unit-stat()</a:t>
            </a:r>
            <a:endParaRPr lang="ko-KR" altLang="en-US" dirty="0" smtClean="0">
              <a:solidFill>
                <a:srgbClr val="00B0F0"/>
              </a:solidFill>
            </a:endParaRPr>
          </a:p>
        </p:txBody>
      </p:sp>
      <p:sp>
        <p:nvSpPr>
          <p:cNvPr id="20" name="오른쪽 화살표 19"/>
          <p:cNvSpPr/>
          <p:nvPr/>
        </p:nvSpPr>
        <p:spPr>
          <a:xfrm>
            <a:off x="4495800" y="40386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181600" y="3886200"/>
            <a:ext cx="3505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 dirty="0" err="1" smtClean="0">
                <a:solidFill>
                  <a:schemeClr val="tx1"/>
                </a:solidFill>
              </a:rPr>
              <a:t>Struct</a:t>
            </a:r>
            <a:r>
              <a:rPr lang="en-US" altLang="ko-KR" sz="1600" dirty="0" smtClean="0">
                <a:solidFill>
                  <a:schemeClr val="tx1"/>
                </a:solidFill>
              </a:rPr>
              <a:t> stat {…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mode_t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st_mode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rgbClr val="00B0F0"/>
                </a:solidFill>
              </a:rPr>
              <a:t>//symbolic value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…}</a:t>
            </a:r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3505200" y="48768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>
                <a:solidFill>
                  <a:srgbClr val="00B0F0"/>
                </a:solidFill>
              </a:rPr>
              <a:t>unit-</a:t>
            </a:r>
            <a:r>
              <a:rPr lang="en-US" altLang="ko-KR" dirty="0" err="1" smtClean="0">
                <a:solidFill>
                  <a:srgbClr val="00B0F0"/>
                </a:solidFill>
              </a:rPr>
              <a:t>lstat</a:t>
            </a:r>
            <a:r>
              <a:rPr lang="en-US" altLang="ko-KR" dirty="0" smtClean="0">
                <a:solidFill>
                  <a:srgbClr val="00B0F0"/>
                </a:solidFill>
              </a:rPr>
              <a:t>()</a:t>
            </a:r>
            <a:endParaRPr lang="ko-KR" altLang="en-US" dirty="0" smtClean="0">
              <a:solidFill>
                <a:srgbClr val="00B0F0"/>
              </a:solidFill>
            </a:endParaRPr>
          </a:p>
        </p:txBody>
      </p:sp>
      <p:sp>
        <p:nvSpPr>
          <p:cNvPr id="23" name="오른쪽 화살표 22"/>
          <p:cNvSpPr/>
          <p:nvPr/>
        </p:nvSpPr>
        <p:spPr>
          <a:xfrm>
            <a:off x="4495800" y="50292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5" name="원통 24"/>
          <p:cNvSpPr/>
          <p:nvPr/>
        </p:nvSpPr>
        <p:spPr>
          <a:xfrm>
            <a:off x="1295400" y="3810000"/>
            <a:ext cx="1524000" cy="1828800"/>
          </a:xfrm>
          <a:prstGeom prst="can">
            <a:avLst/>
          </a:prstGeom>
          <a:solidFill>
            <a:schemeClr val="bg1"/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File System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181600" y="4876800"/>
            <a:ext cx="3505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 dirty="0" err="1" smtClean="0">
                <a:solidFill>
                  <a:schemeClr val="tx1"/>
                </a:solidFill>
              </a:rPr>
              <a:t>Struct</a:t>
            </a:r>
            <a:r>
              <a:rPr lang="en-US" altLang="ko-KR" sz="1600" dirty="0" smtClean="0">
                <a:solidFill>
                  <a:schemeClr val="tx1"/>
                </a:solidFill>
              </a:rPr>
              <a:t> stat {…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mode_t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st_mode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rgbClr val="00B0F0"/>
                </a:solidFill>
              </a:rPr>
              <a:t>//symbolic value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…}</a:t>
            </a:r>
            <a:endParaRPr lang="ko-KR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63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Test Driver for Symbolic Command Line Options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838200"/>
            <a:ext cx="9144000" cy="579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int ls_main(int argc UNUSED_PARAM, char **argv)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/* process options */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IF_FEATURE_LS_COLOR(</a:t>
            </a:r>
            <a:r>
              <a:rPr lang="en-US" sz="1400" dirty="0" err="1" smtClean="0">
                <a:solidFill>
                  <a:schemeClr val="tx1"/>
                </a:solidFill>
              </a:rPr>
              <a:t>applet_long_options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= ls_longopts;)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#if ENABLE_FEATURE_AUTOWIDTH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err="1" smtClean="0">
                <a:solidFill>
                  <a:schemeClr val="tx1"/>
                </a:solidFill>
              </a:rPr>
              <a:t>opt_complementary</a:t>
            </a:r>
            <a:r>
              <a:rPr lang="en-US" sz="1400" dirty="0" smtClean="0">
                <a:solidFill>
                  <a:schemeClr val="tx1"/>
                </a:solidFill>
              </a:rPr>
              <a:t>="T+:w+"; /* -T N, -w N */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opt = getopt32(argv, ls_options, &amp;</a:t>
            </a:r>
            <a:r>
              <a:rPr lang="en-US" sz="1400" dirty="0" err="1" smtClean="0">
                <a:solidFill>
                  <a:schemeClr val="tx1"/>
                </a:solidFill>
              </a:rPr>
              <a:t>tabstops</a:t>
            </a:r>
            <a:r>
              <a:rPr lang="en-US" sz="1400" dirty="0" smtClean="0">
                <a:solidFill>
                  <a:schemeClr val="tx1"/>
                </a:solidFill>
              </a:rPr>
              <a:t>,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&amp; </a:t>
            </a:r>
            <a:r>
              <a:rPr lang="en-US" sz="1400" dirty="0" err="1" smtClean="0">
                <a:solidFill>
                  <a:schemeClr val="tx1"/>
                </a:solidFill>
              </a:rPr>
              <a:t>terminal_width</a:t>
            </a:r>
            <a:r>
              <a:rPr lang="en-US" sz="1400" dirty="0" smtClean="0">
                <a:solidFill>
                  <a:schemeClr val="tx1"/>
                </a:solidFill>
              </a:rPr>
              <a:t>, IF_FEATURE_LS_COLOR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(&amp;color_opt));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#else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opt = getopt32(argv, </a:t>
            </a:r>
            <a:r>
              <a:rPr lang="en-US" sz="1400" dirty="0" err="1" smtClean="0">
                <a:solidFill>
                  <a:schemeClr val="tx1"/>
                </a:solidFill>
              </a:rPr>
              <a:t>ls_options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 IF_FEATURE_LS_COLOR(&amp;color_opt));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#ifdef CREST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for(i=0 ; i&lt;OPTSIZE ; i++){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    CREST_unsigned_char(opt_mask[i]);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opt=bstoi(opt_mask, OPTSIZE);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option_mask32=opt;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 startAt="50"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//START of calculating all_fmt value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for (i = 0; opt_flags[i] != (1U&lt;&lt;31); i++) {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#ifdef CREST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        if(opt_mask[i]!=0)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#else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        if (opt &amp; (1 &lt;&lt; i))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{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    unsigned flags = opt_flags[i];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    //refresh value when trigger is on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    if (flags &amp; LIST_MASK_TRIGGER) //0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        all_fmt &amp;= ~LIST_MASK;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    all_fmt |= flags;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//processing all_fmt for some special cases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if (argv[1])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all_fmt |= DISP_DIRNAME; /* 2 or more items? label directories */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//END of calculating all_fmt value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//calling internal functions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 startAt="50"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 Driver for Symbolic File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838200"/>
            <a:ext cx="8763000" cy="525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#define OPTSIZE 22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#define MODESIZE 32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unsigned char opt_mask[OPTSIZE];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unsigned char modemask[2][MODESIZE];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static char file_no=0;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200" b="1" dirty="0" smtClean="0">
                <a:solidFill>
                  <a:schemeClr val="tx1"/>
                </a:solidFill>
              </a:rPr>
              <a:t>#define SYM_S_ISLNK(mode) ((mode)[12]==0 &amp;&amp; (mode)[13]==1 &amp;&amp; (mode)[14]==0 &amp;&amp; (mode)[15]==1)</a:t>
            </a:r>
          </a:p>
          <a:p>
            <a:pPr marL="228600" indent="-228600">
              <a:buFont typeface="+mj-lt"/>
              <a:buAutoNum type="arabicPeriod"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00B0F0"/>
                </a:solidFill>
              </a:rPr>
              <a:t>//simulating file status by symbolic value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static char gen_sym_file_stat(struct stat *buf)</a:t>
            </a:r>
            <a:r>
              <a:rPr lang="en-US" sz="12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int i;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for(i=0 ; i&lt;MODESIZE ; i++){ </a:t>
            </a:r>
            <a:r>
              <a:rPr lang="en-US" sz="1200" b="1" dirty="0" smtClean="0">
                <a:solidFill>
                  <a:srgbClr val="00B0F0"/>
                </a:solidFill>
              </a:rPr>
              <a:t>//file type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CREST_unsigned_char(modemask[file_no][i]);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return 1;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static int unit_stat(const char *path, struct stat *buf){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unsigned char local_mode[32];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char ret;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CREST_char(ret);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if(ret==(char)0){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if(gen_sym_file_stat(buf)){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memcpy(local_mode, modemask[file_no], 32);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if(SYM_S_ISLNK(local_mode)){ //link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    local_mode[13]=0; //change to reg file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buf-&gt;st_mode = bstoi(local_mode, MODESIZE);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file_no++;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return 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}else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return -1;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static int unit_lstat(const char *path, struct stat *buf){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unsigned char local_mode[32];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char ret;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CREST_char(ret);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if(ret==(char)0){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if(gen_sym_file_stat(buf)){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memcpy(local_mode, modemask[file_no], MODESIZE);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buf-&gt;st_mode = bstoi(local_mode, MODESIZE);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file_no++;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return 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}else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return -1;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863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42560"/>
          </a:xfrm>
        </p:spPr>
        <p:txBody>
          <a:bodyPr>
            <a:normAutofit/>
          </a:bodyPr>
          <a:lstStyle/>
          <a:p>
            <a:r>
              <a:rPr lang="en-US" dirty="0" smtClean="0"/>
              <a:t>We performed </a:t>
            </a:r>
            <a:r>
              <a:rPr lang="en-US" dirty="0" smtClean="0">
                <a:solidFill>
                  <a:srgbClr val="FF0000"/>
                </a:solidFill>
              </a:rPr>
              <a:t>unit-testing</a:t>
            </a:r>
            <a:r>
              <a:rPr lang="en-US" dirty="0" smtClean="0"/>
              <a:t> </a:t>
            </a:r>
            <a:r>
              <a:rPr lang="en-US" dirty="0" err="1" smtClean="0"/>
              <a:t>Busybox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by using CREST</a:t>
            </a:r>
          </a:p>
          <a:p>
            <a:pPr lvl="1"/>
            <a:r>
              <a:rPr lang="en-US" dirty="0" smtClean="0"/>
              <a:t>We tested 14 functions of </a:t>
            </a:r>
            <a:r>
              <a:rPr lang="en-US" dirty="0" err="1" smtClean="0"/>
              <a:t>Busybox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(1100 lines long)</a:t>
            </a:r>
          </a:p>
          <a:p>
            <a:pPr lvl="1"/>
            <a:r>
              <a:rPr lang="en-US" dirty="0" smtClean="0"/>
              <a:t>Note that this is a refined testing activity compared to the previous testing activity for 10 </a:t>
            </a:r>
            <a:r>
              <a:rPr lang="en-US" dirty="0" err="1" smtClean="0"/>
              <a:t>Busybox</a:t>
            </a:r>
            <a:r>
              <a:rPr lang="en-US" dirty="0" smtClean="0"/>
              <a:t> utilities in a system-level testing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Unit-testing</a:t>
            </a:r>
            <a:r>
              <a:rPr lang="en-US" altLang="ko-KR" dirty="0" smtClean="0"/>
              <a:t> </a:t>
            </a:r>
            <a:r>
              <a:rPr lang="en-US" altLang="ko-KR" dirty="0" err="1"/>
              <a:t>Busybox</a:t>
            </a:r>
            <a:r>
              <a:rPr lang="en-US" altLang="ko-KR" dirty="0"/>
              <a:t> </a:t>
            </a:r>
            <a:r>
              <a:rPr lang="en-US" altLang="ko-KR" dirty="0" err="1"/>
              <a:t>ls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5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Busybox</a:t>
            </a:r>
            <a:r>
              <a:rPr lang="en-US" dirty="0" smtClean="0"/>
              <a:t> “</a:t>
            </a:r>
            <a:r>
              <a:rPr lang="en-US" dirty="0" err="1" smtClean="0"/>
              <a:t>ls</a:t>
            </a:r>
            <a:r>
              <a:rPr lang="en-US" dirty="0" smtClean="0"/>
              <a:t>” Requirement Specification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534400" cy="5242560"/>
          </a:xfrm>
        </p:spPr>
        <p:txBody>
          <a:bodyPr>
            <a:no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altLang="ko-KR" sz="2800" dirty="0">
                <a:solidFill>
                  <a:schemeClr val="tx1"/>
                </a:solidFill>
              </a:rPr>
              <a:t>POSIX specification (IEEE </a:t>
            </a:r>
            <a:r>
              <a:rPr lang="en-US" altLang="ko-KR" sz="2800" dirty="0" err="1">
                <a:solidFill>
                  <a:schemeClr val="tx1"/>
                </a:solidFill>
              </a:rPr>
              <a:t>Std</a:t>
            </a:r>
            <a:r>
              <a:rPr lang="en-US" altLang="ko-KR" sz="2800" dirty="0">
                <a:solidFill>
                  <a:schemeClr val="tx1"/>
                </a:solidFill>
              </a:rPr>
              <a:t> 1003.1, 2004 ed</a:t>
            </a:r>
            <a:r>
              <a:rPr lang="en-US" altLang="ko-KR" sz="2800" dirty="0" smtClean="0">
                <a:solidFill>
                  <a:schemeClr val="tx1"/>
                </a:solidFill>
              </a:rPr>
              <a:t>.) </a:t>
            </a:r>
            <a:r>
              <a:rPr lang="en-US" sz="2800" dirty="0" smtClean="0">
                <a:solidFill>
                  <a:schemeClr val="tx1"/>
                </a:solidFill>
              </a:rPr>
              <a:t>is a good requirement specification document for </a:t>
            </a:r>
            <a:r>
              <a:rPr lang="en-US" sz="2800" dirty="0" err="1" smtClean="0">
                <a:solidFill>
                  <a:schemeClr val="tx1"/>
                </a:solidFill>
              </a:rPr>
              <a:t>ls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400" dirty="0" smtClean="0"/>
              <a:t>A4 ~10 page description for all options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800" dirty="0" smtClean="0"/>
              <a:t>We defined test oracles using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sz="2800" dirty="0" smtClean="0">
                <a:solidFill>
                  <a:srgbClr val="FF0000"/>
                </a:solidFill>
              </a:rPr>
              <a:t> statements </a:t>
            </a:r>
            <a:r>
              <a:rPr lang="en-US" sz="2800" dirty="0" smtClean="0"/>
              <a:t>based on the POSIX specification</a:t>
            </a:r>
          </a:p>
          <a:p>
            <a:pPr lvl="1"/>
            <a:r>
              <a:rPr lang="en-US" sz="2500" dirty="0" smtClean="0"/>
              <a:t>Automated oracle approach</a:t>
            </a:r>
          </a:p>
          <a:p>
            <a:endParaRPr lang="en-US" sz="2800" dirty="0" smtClean="0"/>
          </a:p>
          <a:p>
            <a:r>
              <a:rPr lang="en-US" sz="2800" dirty="0" smtClean="0"/>
              <a:t>However, it still required </a:t>
            </a:r>
            <a:r>
              <a:rPr lang="en-US" sz="2800" dirty="0" smtClean="0">
                <a:solidFill>
                  <a:srgbClr val="FF0000"/>
                </a:solidFill>
              </a:rPr>
              <a:t>human expertise </a:t>
            </a:r>
            <a:r>
              <a:rPr lang="en-US" sz="2800" dirty="0" smtClean="0"/>
              <a:t>on </a:t>
            </a:r>
            <a:r>
              <a:rPr lang="en-US" sz="2800" dirty="0" err="1" smtClean="0"/>
              <a:t>Busybox</a:t>
            </a:r>
            <a:r>
              <a:rPr lang="en-US" sz="2800" dirty="0" smtClean="0"/>
              <a:t> </a:t>
            </a:r>
            <a:r>
              <a:rPr lang="en-US" sz="2800" dirty="0" err="1" smtClean="0"/>
              <a:t>ls</a:t>
            </a:r>
            <a:r>
              <a:rPr lang="en-US" sz="2800" dirty="0" smtClean="0"/>
              <a:t> code </a:t>
            </a:r>
            <a:r>
              <a:rPr lang="en-US" sz="2800" dirty="0" smtClean="0">
                <a:solidFill>
                  <a:schemeClr val="tx1"/>
                </a:solidFill>
              </a:rPr>
              <a:t>to define concrete assert statements from given high-level requirements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59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625" cy="693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7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Four Bugs Detected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Missing ‘@’ symbol for a symbolic link file with –F option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Missing space between adjacent two columns with –i or –b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The order of options is ignored</a:t>
            </a:r>
          </a:p>
          <a:p>
            <a:pPr lvl="1"/>
            <a:r>
              <a:rPr lang="en-US" altLang="ko-KR" dirty="0"/>
              <a:t>According to the </a:t>
            </a:r>
            <a:r>
              <a:rPr lang="en-US" altLang="ko-KR" dirty="0" err="1"/>
              <a:t>ls</a:t>
            </a:r>
            <a:r>
              <a:rPr lang="en-US" altLang="ko-KR" dirty="0"/>
              <a:t> specification, the last option should have a higher priority (i.e., -C -1 and -1 -C are different)  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Option –n does not show files in a long format </a:t>
            </a:r>
          </a:p>
          <a:p>
            <a:pPr lvl="1"/>
            <a:r>
              <a:rPr lang="en-US" altLang="ko-KR" dirty="0" smtClean="0"/>
              <a:t>-n enforces to list files in a long format and print numeric UID and GID instead of user/group name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54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490518"/>
          </a:xfrm>
        </p:spPr>
        <p:txBody>
          <a:bodyPr>
            <a:noAutofit/>
          </a:bodyPr>
          <a:lstStyle/>
          <a:p>
            <a:r>
              <a:rPr lang="en-US" altLang="ko-KR" sz="2800" dirty="0"/>
              <a:t>Missing ‘@’ symbol for symbolic link with –F option</a:t>
            </a:r>
            <a:endParaRPr lang="en-US" sz="28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143000"/>
            <a:ext cx="8305800" cy="5486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400" dirty="0" err="1" smtClean="0"/>
              <a:t>Busybox</a:t>
            </a:r>
            <a:r>
              <a:rPr lang="en-US" sz="2400" dirty="0" smtClean="0"/>
              <a:t> </a:t>
            </a:r>
            <a:r>
              <a:rPr lang="en-US" sz="2400" dirty="0" err="1" smtClean="0"/>
              <a:t>ls</a:t>
            </a:r>
            <a:r>
              <a:rPr lang="en-US" sz="2400" dirty="0" smtClean="0"/>
              <a:t> does not print a type marker ‘@’ after a symbolic link file name, when -F is specified and a file name is specified in the command line.</a:t>
            </a:r>
            <a:endParaRPr lang="en-US" altLang="en-US" sz="1600" dirty="0"/>
          </a:p>
          <a:p>
            <a:pPr marL="788670" lvl="1" indent="-514350">
              <a:buFont typeface="+mj-lt"/>
              <a:buAutoNum type="arabicPeriod"/>
            </a:pPr>
            <a:r>
              <a:rPr lang="en-US" sz="2400" dirty="0" smtClean="0"/>
              <a:t>Output of </a:t>
            </a:r>
            <a:r>
              <a:rPr lang="en-US" sz="2400" dirty="0" err="1" smtClean="0"/>
              <a:t>linux</a:t>
            </a:r>
            <a:r>
              <a:rPr lang="en-US" sz="2400" dirty="0" smtClean="0"/>
              <a:t> ls:</a:t>
            </a:r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/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altLang="en-US" sz="2400" dirty="0" smtClean="0"/>
              <a:t>Output of </a:t>
            </a:r>
            <a:r>
              <a:rPr lang="en-US" altLang="en-US" sz="2400" dirty="0" err="1" smtClean="0"/>
              <a:t>Busybox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ls (incorrect behavior):</a:t>
            </a:r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 smtClean="0"/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/>
          </a:p>
          <a:p>
            <a:pPr marL="914400" lvl="5" indent="-514350">
              <a:buFont typeface="Arial" pitchFamily="34" charset="0"/>
              <a:buChar char="•"/>
            </a:pPr>
            <a:r>
              <a:rPr lang="en-US" altLang="en-US" sz="1400" dirty="0" smtClean="0">
                <a:latin typeface="Lucida Console" pitchFamily="49" charset="0"/>
              </a:rPr>
              <a:t>-</a:t>
            </a:r>
            <a:r>
              <a:rPr lang="en-US" altLang="en-US" sz="1400" dirty="0">
                <a:latin typeface="Lucida Console" pitchFamily="49" charset="0"/>
              </a:rPr>
              <a:t>F</a:t>
            </a:r>
            <a:r>
              <a:rPr lang="en-US" altLang="en-US" sz="1400" dirty="0"/>
              <a:t> means write a marker (/*|@=) for different type of files. </a:t>
            </a:r>
          </a:p>
          <a:p>
            <a:pPr marL="914400" lvl="5" indent="-514350">
              <a:buFont typeface="Arial" pitchFamily="34" charset="0"/>
              <a:buChar char="•"/>
            </a:pPr>
            <a:r>
              <a:rPr lang="en-US" altLang="en-US" sz="1400" dirty="0" err="1" smtClean="0">
                <a:latin typeface="Lucida Console" pitchFamily="49" charset="0"/>
              </a:rPr>
              <a:t>t.lnk</a:t>
            </a:r>
            <a:r>
              <a:rPr lang="en-US" altLang="en-US" sz="1400" dirty="0" smtClean="0"/>
              <a:t> </a:t>
            </a:r>
            <a:r>
              <a:rPr lang="en-US" altLang="en-US" sz="1400" dirty="0"/>
              <a:t>is a symbolic link, which links to file </a:t>
            </a:r>
            <a:r>
              <a:rPr lang="en-US" altLang="en-US" sz="1400" dirty="0" smtClean="0">
                <a:latin typeface="Lucida Console" pitchFamily="49" charset="0"/>
              </a:rPr>
              <a:t>t</a:t>
            </a:r>
            <a:r>
              <a:rPr lang="en-US" altLang="en-US" sz="1400" dirty="0" smtClean="0"/>
              <a:t> </a:t>
            </a:r>
            <a:r>
              <a:rPr lang="en-US" altLang="en-US" sz="1400" dirty="0"/>
              <a:t>in the directory </a:t>
            </a:r>
            <a:r>
              <a:rPr lang="en-US" altLang="ko-KR" sz="1400" dirty="0">
                <a:latin typeface="Lucida Console" pitchFamily="49" charset="0"/>
              </a:rPr>
              <a:t>~yang/</a:t>
            </a:r>
          </a:p>
          <a:p>
            <a:r>
              <a:rPr lang="en-US" altLang="en-US" sz="2400" dirty="0" smtClean="0"/>
              <a:t>We found that the bug was due to the violation of a precondition of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my_stat</a:t>
            </a:r>
            <a:r>
              <a:rPr lang="en-US" alt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en-US" sz="2400" dirty="0" smtClean="0"/>
              <a:t>  </a:t>
            </a: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0" y="6500813"/>
            <a:ext cx="1285875" cy="292100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5400" y="2743200"/>
            <a:ext cx="6400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 smtClean="0">
                <a:solidFill>
                  <a:schemeClr val="tx1"/>
                </a:solidFill>
                <a:latin typeface="Lucida Console" pitchFamily="49" charset="0"/>
              </a:rPr>
              <a:t>$ ls -F </a:t>
            </a:r>
            <a:r>
              <a:rPr lang="en-US" sz="1600" dirty="0" err="1" smtClean="0">
                <a:solidFill>
                  <a:schemeClr val="tx1"/>
                </a:solidFill>
                <a:latin typeface="Lucida Console" pitchFamily="49" charset="0"/>
              </a:rPr>
              <a:t>t.lnk</a:t>
            </a:r>
            <a:endParaRPr lang="en-US" sz="1600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pPr marL="228600" indent="-228600"/>
            <a:r>
              <a:rPr lang="en-US" sz="1600" dirty="0" err="1" smtClean="0">
                <a:solidFill>
                  <a:schemeClr val="tx1"/>
                </a:solidFill>
                <a:latin typeface="Lucida Console" pitchFamily="49" charset="0"/>
              </a:rPr>
              <a:t>t.lnk</a:t>
            </a:r>
            <a:r>
              <a:rPr lang="en-US" sz="1600" dirty="0" smtClean="0">
                <a:solidFill>
                  <a:srgbClr val="FF0000"/>
                </a:solidFill>
                <a:latin typeface="Lucida Console" pitchFamily="49" charset="0"/>
              </a:rPr>
              <a:t>@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4028420"/>
            <a:ext cx="6400800" cy="6959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 smtClean="0">
                <a:solidFill>
                  <a:schemeClr val="tx1"/>
                </a:solidFill>
                <a:latin typeface="Lucida Console" pitchFamily="49" charset="0"/>
              </a:rPr>
              <a:t>$ ./</a:t>
            </a:r>
            <a:r>
              <a:rPr lang="en-US" sz="1600" dirty="0" err="1" smtClean="0">
                <a:solidFill>
                  <a:schemeClr val="tx1"/>
                </a:solidFill>
                <a:latin typeface="Lucida Console" pitchFamily="49" charset="0"/>
              </a:rPr>
              <a:t>busybox</a:t>
            </a:r>
            <a:r>
              <a:rPr lang="en-US" sz="1600" dirty="0" smtClean="0">
                <a:solidFill>
                  <a:schemeClr val="tx1"/>
                </a:solidFill>
                <a:latin typeface="Lucida Console" pitchFamily="49" charset="0"/>
              </a:rPr>
              <a:t> ls -F </a:t>
            </a:r>
            <a:r>
              <a:rPr lang="en-US" sz="1600" dirty="0" err="1" smtClean="0">
                <a:solidFill>
                  <a:schemeClr val="tx1"/>
                </a:solidFill>
                <a:latin typeface="Lucida Console" pitchFamily="49" charset="0"/>
              </a:rPr>
              <a:t>t.lnk</a:t>
            </a:r>
            <a:endParaRPr lang="en-US" sz="1600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pPr marL="228600" indent="-228600"/>
            <a:r>
              <a:rPr lang="en-US" sz="1600" dirty="0" err="1" smtClean="0">
                <a:solidFill>
                  <a:schemeClr val="tx1"/>
                </a:solidFill>
                <a:latin typeface="Lucida Console" pitchFamily="49" charset="0"/>
              </a:rPr>
              <a:t>t.lnk</a:t>
            </a:r>
            <a:endParaRPr lang="en-US" sz="1600" dirty="0" smtClean="0">
              <a:solidFill>
                <a:schemeClr val="tx1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03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113" y="1371600"/>
            <a:ext cx="6603861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Calls Graph of </a:t>
            </a:r>
            <a:r>
              <a:rPr lang="en-US" dirty="0" err="1" smtClean="0"/>
              <a:t>Busybox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819400"/>
            <a:ext cx="6858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57400" y="1905000"/>
            <a:ext cx="6096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29200" y="4495800"/>
            <a:ext cx="6858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47800" y="2971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</p:cNvCxnSpPr>
          <p:nvPr/>
        </p:nvCxnSpPr>
        <p:spPr>
          <a:xfrm>
            <a:off x="1447800" y="2971800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1257300" y="2400300"/>
            <a:ext cx="9144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828800" y="2057400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1143000" y="3429000"/>
            <a:ext cx="11430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28800" y="4114800"/>
            <a:ext cx="2438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8" idx="1"/>
          </p:cNvCxnSpPr>
          <p:nvPr/>
        </p:nvCxnSpPr>
        <p:spPr>
          <a:xfrm>
            <a:off x="4267200" y="4114800"/>
            <a:ext cx="7620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ular Callout 15"/>
          <p:cNvSpPr/>
          <p:nvPr/>
        </p:nvSpPr>
        <p:spPr>
          <a:xfrm>
            <a:off x="228600" y="1066800"/>
            <a:ext cx="1752600" cy="381000"/>
          </a:xfrm>
          <a:prstGeom prst="wedgeRectCallout">
            <a:avLst>
              <a:gd name="adj1" fmla="val 44208"/>
              <a:gd name="adj2" fmla="val 20142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buggy behavior</a:t>
            </a:r>
            <a:endParaRPr lang="en-US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3771900" y="5811982"/>
            <a:ext cx="1752600" cy="381000"/>
          </a:xfrm>
          <a:prstGeom prst="wedgeRectCallout">
            <a:avLst>
              <a:gd name="adj1" fmla="val 3892"/>
              <a:gd name="adj2" fmla="val -41160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correct behavior</a:t>
            </a:r>
            <a:endParaRPr lang="en-US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3429000" y="1676400"/>
            <a:ext cx="589043" cy="76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6750969" y="4334470"/>
            <a:ext cx="589043" cy="76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>
            <a:off x="3200400" y="1676400"/>
            <a:ext cx="4912954" cy="762000"/>
            <a:chOff x="3200400" y="1676400"/>
            <a:chExt cx="4912954" cy="762000"/>
          </a:xfrm>
        </p:grpSpPr>
        <p:sp>
          <p:nvSpPr>
            <p:cNvPr id="5" name="TextBox 4"/>
            <p:cNvSpPr txBox="1"/>
            <p:nvPr/>
          </p:nvSpPr>
          <p:spPr>
            <a:xfrm>
              <a:off x="4572000" y="1715869"/>
              <a:ext cx="3541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Replaced by unit-stat() </a:t>
              </a:r>
            </a:p>
            <a:p>
              <a:r>
                <a:rPr lang="en-US" altLang="ko-KR" dirty="0" smtClean="0"/>
                <a:t>and unit-</a:t>
              </a:r>
              <a:r>
                <a:rPr lang="en-US" altLang="ko-KR" dirty="0" err="1" smtClean="0"/>
                <a:t>lstat</a:t>
              </a:r>
              <a:r>
                <a:rPr lang="en-US" altLang="ko-KR" dirty="0" smtClean="0"/>
                <a:t>() for unit-testing</a:t>
              </a:r>
              <a:endParaRPr lang="ko-KR" altLang="en-US" dirty="0"/>
            </a:p>
          </p:txBody>
        </p:sp>
        <p:grpSp>
          <p:nvGrpSpPr>
            <p:cNvPr id="10" name="그룹 9"/>
            <p:cNvGrpSpPr/>
            <p:nvPr/>
          </p:nvGrpSpPr>
          <p:grpSpPr>
            <a:xfrm>
              <a:off x="3200400" y="1676400"/>
              <a:ext cx="1257300" cy="762000"/>
              <a:chOff x="4114800" y="1707573"/>
              <a:chExt cx="1257300" cy="762000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4114800" y="1707573"/>
                <a:ext cx="1257300" cy="76200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4267200" y="18288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unit-stat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4267200" y="21336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unit-</a:t>
                </a:r>
                <a:r>
                  <a:rPr lang="en-US" altLang="ko-KR" sz="1600" dirty="0" err="1" smtClean="0">
                    <a:solidFill>
                      <a:schemeClr val="tx1"/>
                    </a:solidFill>
                  </a:rPr>
                  <a:t>lstat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" name="그룹 11"/>
          <p:cNvGrpSpPr/>
          <p:nvPr/>
        </p:nvGrpSpPr>
        <p:grpSpPr>
          <a:xfrm>
            <a:off x="6289964" y="4286071"/>
            <a:ext cx="2737790" cy="1200329"/>
            <a:chOff x="6289964" y="4286071"/>
            <a:chExt cx="2737790" cy="1200329"/>
          </a:xfrm>
        </p:grpSpPr>
        <p:sp>
          <p:nvSpPr>
            <p:cNvPr id="25" name="TextBox 24"/>
            <p:cNvSpPr txBox="1"/>
            <p:nvPr/>
          </p:nvSpPr>
          <p:spPr>
            <a:xfrm>
              <a:off x="6934200" y="4286071"/>
              <a:ext cx="20935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/>
                <a:t>Replaced by unit-stat() </a:t>
              </a:r>
            </a:p>
            <a:p>
              <a:pPr algn="r"/>
              <a:r>
                <a:rPr lang="en-US" altLang="ko-KR" dirty="0" smtClean="0"/>
                <a:t>and unit-</a:t>
              </a:r>
              <a:r>
                <a:rPr lang="en-US" altLang="ko-KR" dirty="0" err="1" smtClean="0"/>
                <a:t>lstat</a:t>
              </a:r>
              <a:r>
                <a:rPr lang="en-US" altLang="ko-KR" dirty="0" smtClean="0"/>
                <a:t>() for unit-testing</a:t>
              </a:r>
              <a:endParaRPr lang="ko-KR" altLang="en-US" dirty="0"/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6289964" y="4333009"/>
              <a:ext cx="1257300" cy="762000"/>
              <a:chOff x="4114800" y="1707573"/>
              <a:chExt cx="1257300" cy="762000"/>
            </a:xfrm>
          </p:grpSpPr>
          <p:sp>
            <p:nvSpPr>
              <p:cNvPr id="29" name="타원 28"/>
              <p:cNvSpPr/>
              <p:nvPr/>
            </p:nvSpPr>
            <p:spPr>
              <a:xfrm>
                <a:off x="4114800" y="1707573"/>
                <a:ext cx="1257300" cy="76200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>
                <a:off x="4267200" y="18288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unit-stat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직사각형 30"/>
              <p:cNvSpPr/>
              <p:nvPr/>
            </p:nvSpPr>
            <p:spPr>
              <a:xfrm>
                <a:off x="4267200" y="21336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unit-</a:t>
                </a:r>
                <a:r>
                  <a:rPr lang="en-US" altLang="ko-KR" sz="1600" dirty="0" err="1" smtClean="0">
                    <a:solidFill>
                      <a:schemeClr val="tx1"/>
                    </a:solidFill>
                  </a:rPr>
                  <a:t>lstat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67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ls_main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" y="990600"/>
            <a:ext cx="8610600" cy="50292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int ls_main(int argc UNUSED_PARAM,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  char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**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/>
              <a:t>Purpose: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1800" dirty="0">
                <a:latin typeface="Courier" pitchFamily="49" charset="0"/>
              </a:rPr>
              <a:t>ls_main </a:t>
            </a:r>
            <a:r>
              <a:rPr lang="en-US" altLang="en-US" sz="1800" dirty="0"/>
              <a:t>obtains </a:t>
            </a:r>
            <a:r>
              <a:rPr lang="en-US" altLang="en-US" sz="1800" dirty="0">
                <a:solidFill>
                  <a:srgbClr val="FF0000"/>
                </a:solidFill>
              </a:rPr>
              <a:t>specified options </a:t>
            </a:r>
            <a:r>
              <a:rPr lang="en-US" altLang="en-US" sz="1800" dirty="0" smtClean="0"/>
              <a:t>and file/</a:t>
            </a:r>
            <a:r>
              <a:rPr lang="en-US" altLang="en-US" sz="1800" dirty="0" err="1" smtClean="0"/>
              <a:t>dir</a:t>
            </a:r>
            <a:r>
              <a:rPr lang="en-US" altLang="en-US" sz="1800" dirty="0" smtClean="0"/>
              <a:t> names from </a:t>
            </a:r>
            <a:r>
              <a:rPr lang="en-US" altLang="en-US" sz="1800" dirty="0"/>
              <a:t>command line input.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1800" dirty="0"/>
              <a:t>Calculate </a:t>
            </a:r>
            <a:r>
              <a:rPr lang="en-US" sz="1800" dirty="0" smtClean="0"/>
              <a:t>runtime </a:t>
            </a:r>
            <a:r>
              <a:rPr lang="en-US" sz="1800" dirty="0"/>
              <a:t>features by specified options.</a:t>
            </a:r>
          </a:p>
          <a:p>
            <a:pPr marL="1062990" lvl="2" indent="-514350">
              <a:buFont typeface="+mj-lt"/>
              <a:buAutoNum type="arabicParenR"/>
            </a:pPr>
            <a:r>
              <a:rPr lang="en-US" sz="1600" dirty="0" smtClean="0">
                <a:latin typeface="Courier" pitchFamily="49" charset="0"/>
              </a:rPr>
              <a:t>unsigned </a:t>
            </a:r>
            <a:r>
              <a:rPr lang="en-US" sz="1600" dirty="0" err="1" smtClean="0">
                <a:latin typeface="Courier" pitchFamily="49" charset="0"/>
              </a:rPr>
              <a:t>int</a:t>
            </a:r>
            <a:r>
              <a:rPr lang="en-US" sz="1600" dirty="0" smtClean="0">
                <a:latin typeface="Courier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" pitchFamily="49" charset="0"/>
              </a:rPr>
              <a:t>opt</a:t>
            </a:r>
            <a:r>
              <a:rPr lang="en-US" sz="1600" dirty="0" smtClean="0">
                <a:latin typeface="Courier" pitchFamily="49" charset="0"/>
              </a:rPr>
              <a:t> </a:t>
            </a:r>
            <a:r>
              <a:rPr lang="en-US" altLang="en-US" sz="1600" dirty="0"/>
              <a:t>is defined to represent </a:t>
            </a:r>
            <a:r>
              <a:rPr lang="en-US" altLang="ko-KR" sz="1600" dirty="0" smtClean="0"/>
              <a:t>all options given in the command line arguments</a:t>
            </a:r>
            <a:r>
              <a:rPr lang="en-US" altLang="ko-KR" sz="1600" u="sng" dirty="0" smtClean="0"/>
              <a:t> </a:t>
            </a:r>
          </a:p>
          <a:p>
            <a:pPr marL="1337310" lvl="3" indent="-514350"/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opt = getopt32(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ls_options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tabstops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terminal_width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 smtClean="0">
              <a:latin typeface="Courier" pitchFamily="49" charset="0"/>
            </a:endParaRPr>
          </a:p>
          <a:p>
            <a:pPr marL="1062990" lvl="2" indent="-514350">
              <a:buFont typeface="+mj-lt"/>
              <a:buAutoNum type="arabicParenR"/>
            </a:pPr>
            <a:r>
              <a:rPr lang="en-US" sz="1600" dirty="0" smtClean="0">
                <a:latin typeface="Courier" pitchFamily="49" charset="0"/>
              </a:rPr>
              <a:t>unsigned </a:t>
            </a:r>
            <a:r>
              <a:rPr lang="en-US" sz="1600" dirty="0">
                <a:latin typeface="Courier" pitchFamily="49" charset="0"/>
              </a:rPr>
              <a:t>int </a:t>
            </a:r>
            <a:r>
              <a:rPr lang="en-US" sz="1600" b="1" dirty="0">
                <a:solidFill>
                  <a:srgbClr val="FF0000"/>
                </a:solidFill>
                <a:latin typeface="Courier" pitchFamily="49" charset="0"/>
              </a:rPr>
              <a:t>all_fmt</a:t>
            </a:r>
            <a:r>
              <a:rPr lang="en-US" sz="1600" dirty="0">
                <a:latin typeface="Courier" pitchFamily="49" charset="0"/>
              </a:rPr>
              <a:t> </a:t>
            </a:r>
            <a:r>
              <a:rPr lang="en-US" altLang="en-US" sz="1600" dirty="0"/>
              <a:t>is defined to represent </a:t>
            </a:r>
            <a:r>
              <a:rPr lang="en-US" sz="1600" dirty="0"/>
              <a:t>all </a:t>
            </a:r>
            <a:r>
              <a:rPr lang="en-US" sz="1600" u="sng" dirty="0" smtClean="0"/>
              <a:t>runtime </a:t>
            </a:r>
            <a:r>
              <a:rPr lang="en-US" sz="1600" u="sng" dirty="0"/>
              <a:t>features</a:t>
            </a:r>
            <a:r>
              <a:rPr lang="en-US" sz="1600" dirty="0"/>
              <a:t> </a:t>
            </a:r>
            <a:r>
              <a:rPr lang="en-US" sz="1600" dirty="0" smtClean="0"/>
              <a:t>based on</a:t>
            </a:r>
            <a:r>
              <a:rPr lang="en-US" sz="1600" u="sng" dirty="0" smtClean="0"/>
              <a:t> </a:t>
            </a:r>
            <a:r>
              <a:rPr lang="en-US" sz="1600" dirty="0" smtClean="0"/>
              <a:t>the given command line options and compile time option </a:t>
            </a:r>
            <a:r>
              <a:rPr lang="en-US" altLang="en-US" sz="1600" b="1" dirty="0" err="1">
                <a:solidFill>
                  <a:srgbClr val="FF0000"/>
                </a:solidFill>
                <a:latin typeface="Courier" pitchFamily="49" charset="0"/>
              </a:rPr>
              <a:t>opt_flags</a:t>
            </a:r>
            <a:r>
              <a:rPr lang="en-US" altLang="en-US" sz="1600" dirty="0">
                <a:latin typeface="Courier" pitchFamily="49" charset="0"/>
              </a:rPr>
              <a:t>[]</a:t>
            </a:r>
            <a:endParaRPr lang="en-US" sz="1600" dirty="0"/>
          </a:p>
          <a:p>
            <a:pPr marL="1337310" lvl="3" indent="-514350"/>
            <a:r>
              <a:rPr lang="en-US" altLang="en-US" sz="1600" dirty="0" err="1" smtClean="0">
                <a:latin typeface="Courier" pitchFamily="49" charset="0"/>
              </a:rPr>
              <a:t>all_fmt</a:t>
            </a:r>
            <a:r>
              <a:rPr lang="en-US" altLang="en-US" sz="1600" dirty="0" smtClean="0">
                <a:latin typeface="Courier" pitchFamily="49" charset="0"/>
              </a:rPr>
              <a:t>=</a:t>
            </a:r>
            <a:r>
              <a:rPr lang="en-US" altLang="en-US" sz="1600" dirty="0" smtClean="0"/>
              <a:t>fun (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opt, </a:t>
            </a:r>
            <a:r>
              <a:rPr lang="en-US" altLang="en-US" sz="1600" dirty="0" err="1" smtClean="0">
                <a:latin typeface="Courier" pitchFamily="49" charset="0"/>
              </a:rPr>
              <a:t>opt_flags</a:t>
            </a:r>
            <a:r>
              <a:rPr lang="en-US" sz="1400" dirty="0" smtClean="0"/>
              <a:t>)</a:t>
            </a:r>
            <a:endParaRPr lang="en-US" sz="1400" dirty="0"/>
          </a:p>
          <a:p>
            <a:pPr marL="788670" lvl="1" indent="-514350">
              <a:buFont typeface="+mj-lt"/>
              <a:buAutoNum type="arabicPeriod"/>
            </a:pPr>
            <a:r>
              <a:rPr lang="en-US" sz="1800" dirty="0" smtClean="0"/>
              <a:t>Print file/</a:t>
            </a:r>
            <a:r>
              <a:rPr lang="en-US" sz="1800" dirty="0" err="1" smtClean="0"/>
              <a:t>dir</a:t>
            </a:r>
            <a:r>
              <a:rPr lang="en-US" sz="1800" dirty="0" smtClean="0"/>
              <a:t> </a:t>
            </a:r>
            <a:r>
              <a:rPr lang="en-US" sz="1800" dirty="0"/>
              <a:t>entries </a:t>
            </a:r>
            <a:r>
              <a:rPr lang="en-US" sz="1800" dirty="0" smtClean="0"/>
              <a:t>of a file system whose names and corresponding options are given </a:t>
            </a:r>
            <a:r>
              <a:rPr lang="en-US" sz="1800" dirty="0"/>
              <a:t>in the command line </a:t>
            </a:r>
            <a:r>
              <a:rPr lang="en-US" sz="1800" dirty="0" smtClean="0"/>
              <a:t>input by calling sub-functions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5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my_stat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914400"/>
            <a:ext cx="91440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static struct dnode *my_stat(const char *fullname, const char *name, int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force_follow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/>
              <a:t>Purpose: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altLang="en-US" sz="1800" dirty="0" err="1">
                <a:latin typeface="Courier" pitchFamily="49" charset="0"/>
              </a:rPr>
              <a:t>my_stat</a:t>
            </a:r>
            <a:r>
              <a:rPr lang="en-US" sz="1600" dirty="0"/>
              <a:t> </a:t>
            </a:r>
            <a:r>
              <a:rPr lang="en-US" sz="1600" dirty="0" smtClean="0"/>
              <a:t>gets </a:t>
            </a:r>
            <a:r>
              <a:rPr lang="en-US" sz="1600" dirty="0"/>
              <a:t>file status by </a:t>
            </a:r>
            <a:r>
              <a:rPr lang="en-US" altLang="en-US" sz="1800" dirty="0">
                <a:latin typeface="Courier" pitchFamily="49" charset="0"/>
              </a:rPr>
              <a:t>fullname</a:t>
            </a:r>
            <a:r>
              <a:rPr lang="en-US" altLang="en-US" sz="1600" dirty="0"/>
              <a:t>, and store file status in </a:t>
            </a:r>
            <a:r>
              <a:rPr lang="en-US" altLang="en-US" sz="1800" dirty="0" err="1">
                <a:latin typeface="Courier" pitchFamily="49" charset="0"/>
              </a:rPr>
              <a:t>struct</a:t>
            </a:r>
            <a:r>
              <a:rPr lang="en-US" altLang="en-US" sz="1800" dirty="0">
                <a:latin typeface="Courier" pitchFamily="49" charset="0"/>
              </a:rPr>
              <a:t> </a:t>
            </a:r>
            <a:r>
              <a:rPr lang="en-US" altLang="en-US" sz="1800" dirty="0" err="1" smtClean="0">
                <a:latin typeface="Courier" pitchFamily="49" charset="0"/>
              </a:rPr>
              <a:t>dnode</a:t>
            </a:r>
            <a:r>
              <a:rPr lang="en-US" altLang="en-US" sz="1800" dirty="0" smtClean="0">
                <a:latin typeface="Courier" pitchFamily="49" charset="0"/>
              </a:rPr>
              <a:t> *cur </a:t>
            </a:r>
            <a:r>
              <a:rPr lang="en-US" altLang="en-US" sz="1800" dirty="0" smtClean="0">
                <a:ea typeface="HY백송B" pitchFamily="18" charset="-127"/>
              </a:rPr>
              <a:t>which is returned by </a:t>
            </a:r>
            <a:r>
              <a:rPr lang="en-US" altLang="en-US" sz="1800" dirty="0" err="1" smtClean="0">
                <a:latin typeface="Courier" pitchFamily="49" charset="0"/>
              </a:rPr>
              <a:t>my_stat</a:t>
            </a:r>
            <a:endParaRPr lang="en-US" altLang="en-US" sz="1800" dirty="0">
              <a:latin typeface="Courier" pitchFamily="49" charset="0"/>
            </a:endParaRPr>
          </a:p>
          <a:p>
            <a:pPr marL="788670" lvl="1" indent="-514350">
              <a:buFont typeface="+mj-lt"/>
              <a:buAutoNum type="arabicPeriod"/>
            </a:pPr>
            <a:r>
              <a:rPr lang="en-US" sz="1600" dirty="0"/>
              <a:t>If </a:t>
            </a:r>
            <a:r>
              <a:rPr lang="en-US" sz="1600" dirty="0" smtClean="0"/>
              <a:t>a file/</a:t>
            </a:r>
            <a:r>
              <a:rPr lang="en-US" sz="1600" dirty="0" err="1" smtClean="0"/>
              <a:t>dir</a:t>
            </a:r>
            <a:r>
              <a:rPr lang="en-US" sz="1600" dirty="0" smtClean="0"/>
              <a:t> entry corresponding to </a:t>
            </a:r>
            <a:r>
              <a:rPr lang="en-US" sz="1600" dirty="0" err="1" smtClean="0">
                <a:latin typeface="Courier" pitchFamily="49" charset="0"/>
              </a:rPr>
              <a:t>fullname</a:t>
            </a:r>
            <a:r>
              <a:rPr lang="en-US" sz="1600" dirty="0" smtClean="0"/>
              <a:t> </a:t>
            </a:r>
            <a:r>
              <a:rPr lang="en-US" sz="1600" dirty="0"/>
              <a:t>is </a:t>
            </a:r>
            <a:r>
              <a:rPr lang="en-US" sz="1600" dirty="0" smtClean="0"/>
              <a:t>available in the file system, </a:t>
            </a:r>
            <a:r>
              <a:rPr lang="en-US" sz="1600" dirty="0" smtClean="0">
                <a:latin typeface="Courier" pitchFamily="49" charset="0"/>
              </a:rPr>
              <a:t>cur-</a:t>
            </a:r>
            <a:r>
              <a:rPr lang="en-US" sz="1600" dirty="0">
                <a:latin typeface="Courier" pitchFamily="49" charset="0"/>
              </a:rPr>
              <a:t>&gt;stat </a:t>
            </a:r>
            <a:r>
              <a:rPr lang="en-US" sz="1600" dirty="0"/>
              <a:t>should stores </a:t>
            </a:r>
            <a:r>
              <a:rPr lang="en-US" sz="1600" dirty="0" smtClean="0"/>
              <a:t>the corresponding file info. Otherwise, NULL is turned. </a:t>
            </a:r>
            <a:endParaRPr lang="en-US" sz="1600" dirty="0"/>
          </a:p>
          <a:p>
            <a:r>
              <a:rPr lang="en-US" sz="1800" dirty="0" smtClean="0"/>
              <a:t>Pre condition</a:t>
            </a:r>
            <a:r>
              <a:rPr lang="en-US" sz="1800" dirty="0"/>
              <a:t>:   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1600" dirty="0">
                <a:latin typeface="Courier" pitchFamily="49" charset="0"/>
              </a:rPr>
              <a:t>len (fullname) </a:t>
            </a:r>
            <a:r>
              <a:rPr lang="en-US" sz="1600" dirty="0"/>
              <a:t>&gt;= </a:t>
            </a:r>
            <a:r>
              <a:rPr lang="en-US" sz="1600" dirty="0" err="1" smtClean="0">
                <a:latin typeface="Courier" pitchFamily="49" charset="0"/>
              </a:rPr>
              <a:t>len</a:t>
            </a:r>
            <a:r>
              <a:rPr lang="en-US" sz="1600" dirty="0" smtClean="0">
                <a:latin typeface="Courier" pitchFamily="49" charset="0"/>
              </a:rPr>
              <a:t>(name)</a:t>
            </a:r>
            <a:r>
              <a:rPr lang="en-US" sz="1600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altLang="ko-KR" sz="1600" dirty="0" smtClean="0">
                <a:solidFill>
                  <a:srgbClr val="FF0000"/>
                </a:solidFill>
              </a:rPr>
              <a:t>If </a:t>
            </a:r>
            <a:r>
              <a:rPr lang="en-US" altLang="ko-KR" sz="1600" dirty="0">
                <a:solidFill>
                  <a:srgbClr val="FF0000"/>
                </a:solidFill>
              </a:rPr>
              <a:t>any of -d, -F, or -l options is given, and -L 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>
                <a:solidFill>
                  <a:srgbClr val="FF0000"/>
                </a:solidFill>
              </a:rPr>
              <a:t>option  is not given,  </a:t>
            </a:r>
            <a:r>
              <a:rPr lang="en-US" altLang="ko-KR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follow_symlink</a:t>
            </a:r>
            <a:r>
              <a:rPr lang="en-US" altLang="ko-KR" sz="1600" dirty="0" smtClean="0">
                <a:solidFill>
                  <a:srgbClr val="FF0000"/>
                </a:solidFill>
              </a:rPr>
              <a:t> should be false  </a:t>
            </a:r>
          </a:p>
          <a:p>
            <a:pPr marL="1062990" lvl="2" indent="-514350"/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((-d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-F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-l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&amp;&amp;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!-L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-&gt;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lang="en-US" altLang="ko-KR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follow_symlink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2"/>
            <a:r>
              <a:rPr lang="en-US" altLang="ko-KR" sz="1400" dirty="0"/>
              <a:t>-d:  </a:t>
            </a:r>
            <a:r>
              <a:rPr lang="en-US" altLang="ko-KR" sz="1400" dirty="0" err="1"/>
              <a:t>llist</a:t>
            </a:r>
            <a:r>
              <a:rPr lang="en-US" altLang="ko-KR" sz="1400" dirty="0"/>
              <a:t> directory entries instead of contents,  </a:t>
            </a:r>
            <a:r>
              <a:rPr lang="en-US" altLang="ko-KR" sz="1400" dirty="0" smtClean="0"/>
              <a:t>and </a:t>
            </a:r>
            <a:r>
              <a:rPr lang="en-US" altLang="ko-KR" sz="1400" u="sng" dirty="0"/>
              <a:t>do not  dereference symbolic links</a:t>
            </a:r>
          </a:p>
          <a:p>
            <a:pPr lvl="2"/>
            <a:r>
              <a:rPr lang="en-US" altLang="ko-KR" sz="1400" dirty="0"/>
              <a:t> -F:  append indicator (one of */=&gt;@|) to entries</a:t>
            </a:r>
          </a:p>
          <a:p>
            <a:pPr lvl="2"/>
            <a:r>
              <a:rPr lang="en-US" altLang="ko-KR" sz="1400" dirty="0"/>
              <a:t> -l:   use a long listing </a:t>
            </a:r>
            <a:r>
              <a:rPr lang="en-US" altLang="ko-KR" sz="1400" dirty="0" smtClean="0"/>
              <a:t>format</a:t>
            </a:r>
          </a:p>
          <a:p>
            <a:pPr lvl="2"/>
            <a:r>
              <a:rPr lang="en-US" altLang="ko-KR" sz="1400" dirty="0"/>
              <a:t> -</a:t>
            </a:r>
            <a:r>
              <a:rPr lang="en-US" altLang="ko-KR" sz="1400" dirty="0" smtClean="0"/>
              <a:t>L:   </a:t>
            </a:r>
            <a:r>
              <a:rPr lang="en-US" altLang="ko-KR" sz="1400" dirty="0"/>
              <a:t>when showing file information for a symbolic link</a:t>
            </a:r>
            <a:r>
              <a:rPr lang="en-US" altLang="ko-KR" sz="1400" dirty="0" smtClean="0"/>
              <a:t>,</a:t>
            </a:r>
          </a:p>
          <a:p>
            <a:pPr marL="594360" lvl="2" indent="0">
              <a:buNone/>
            </a:pPr>
            <a:r>
              <a:rPr lang="en-US" altLang="ko-KR" sz="1400" dirty="0"/>
              <a:t>	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show </a:t>
            </a:r>
            <a:r>
              <a:rPr lang="en-US" altLang="ko-KR" sz="1400" dirty="0" smtClean="0"/>
              <a:t>information  </a:t>
            </a:r>
            <a:r>
              <a:rPr lang="en-US" altLang="ko-KR" sz="1400" dirty="0"/>
              <a:t>for  the file the </a:t>
            </a:r>
            <a:r>
              <a:rPr lang="en-US" altLang="ko-KR" sz="1400" dirty="0" smtClean="0"/>
              <a:t>link references </a:t>
            </a:r>
          </a:p>
          <a:p>
            <a:pPr marL="594360" lvl="2" indent="0">
              <a:buNone/>
            </a:pPr>
            <a:r>
              <a:rPr lang="en-US" altLang="ko-KR" sz="1400" dirty="0"/>
              <a:t>	</a:t>
            </a:r>
            <a:r>
              <a:rPr lang="en-US" altLang="ko-KR" sz="1400" dirty="0" smtClean="0"/>
              <a:t>rather </a:t>
            </a:r>
            <a:r>
              <a:rPr lang="en-US" altLang="ko-KR" sz="1400" dirty="0"/>
              <a:t>than for the </a:t>
            </a:r>
            <a:r>
              <a:rPr lang="en-US" altLang="ko-KR" sz="1400" dirty="0" smtClean="0"/>
              <a:t>link  </a:t>
            </a:r>
            <a:r>
              <a:rPr lang="en-US" altLang="ko-KR" sz="1400" dirty="0"/>
              <a:t>itself</a:t>
            </a:r>
          </a:p>
          <a:p>
            <a:pPr lvl="2"/>
            <a:endParaRPr lang="en-US" altLang="ko-KR" sz="1400" dirty="0"/>
          </a:p>
          <a:p>
            <a:pPr marL="1062990" lvl="2" indent="-514350"/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791200" y="5657850"/>
            <a:ext cx="12192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dirty="0" err="1" smtClean="0">
                <a:solidFill>
                  <a:schemeClr val="tx1"/>
                </a:solidFill>
              </a:rPr>
              <a:t>t.lnk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en-US" altLang="ko-KR" dirty="0" err="1" smtClean="0">
                <a:solidFill>
                  <a:schemeClr val="tx1"/>
                </a:solidFill>
              </a:rPr>
              <a:t>stat_t_lnk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467600" y="5657850"/>
            <a:ext cx="11430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t  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en-US" altLang="ko-KR" dirty="0" err="1" smtClean="0">
                <a:solidFill>
                  <a:schemeClr val="tx1"/>
                </a:solidFill>
              </a:rPr>
              <a:t>stat_t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8" name="직선 화살표 연결선 7"/>
          <p:cNvCxnSpPr>
            <a:stCxn id="6" idx="3"/>
            <a:endCxn id="7" idx="1"/>
          </p:cNvCxnSpPr>
          <p:nvPr/>
        </p:nvCxnSpPr>
        <p:spPr>
          <a:xfrm>
            <a:off x="7010400" y="5953125"/>
            <a:ext cx="457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97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minar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</Template>
  <TotalTime>51462</TotalTime>
  <Words>1917</Words>
  <Application>Microsoft Office PowerPoint</Application>
  <PresentationFormat>On-screen Show (4:3)</PresentationFormat>
  <Paragraphs>386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2" baseType="lpstr">
      <vt:lpstr>Arial Unicode MS</vt:lpstr>
      <vt:lpstr>Courier</vt:lpstr>
      <vt:lpstr>Gill Sans MT</vt:lpstr>
      <vt:lpstr>HY백송B</vt:lpstr>
      <vt:lpstr>宋体</vt:lpstr>
      <vt:lpstr>华文新魏</vt:lpstr>
      <vt:lpstr>돋움</vt:lpstr>
      <vt:lpstr>맑은 고딕</vt:lpstr>
      <vt:lpstr>Arial</vt:lpstr>
      <vt:lpstr>Bookman Old Style</vt:lpstr>
      <vt:lpstr>Calibri</vt:lpstr>
      <vt:lpstr>Courier New</vt:lpstr>
      <vt:lpstr>Lucida Console</vt:lpstr>
      <vt:lpstr>Wingdings</vt:lpstr>
      <vt:lpstr>Wingdings 3</vt:lpstr>
      <vt:lpstr>Seminar</vt:lpstr>
      <vt:lpstr>Approximate Input Space for Symbolic Unit Testing</vt:lpstr>
      <vt:lpstr>Unit-testing Busybox ls</vt:lpstr>
      <vt:lpstr>Busybox “ls” Requirement Specification </vt:lpstr>
      <vt:lpstr>PowerPoint Presentation</vt:lpstr>
      <vt:lpstr>Four Bugs Detected</vt:lpstr>
      <vt:lpstr>Missing ‘@’ symbol for symbolic link with –F option</vt:lpstr>
      <vt:lpstr>Calls Graph of Busybox ls  </vt:lpstr>
      <vt:lpstr>ls_main</vt:lpstr>
      <vt:lpstr>my_stat</vt:lpstr>
      <vt:lpstr>my_stat</vt:lpstr>
      <vt:lpstr>Assertions in my_stat </vt:lpstr>
      <vt:lpstr>Symbolic Environment Setting</vt:lpstr>
      <vt:lpstr>Symbolic Variables</vt:lpstr>
      <vt:lpstr>Stub Function – unit-stat(), unit-lstat()</vt:lpstr>
      <vt:lpstr>Test Driver for Symbolic Command Line Options</vt:lpstr>
      <vt:lpstr>Test Driver for Symbolic File Status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moonzoo@cs.kaist.ac.kr</cp:lastModifiedBy>
  <cp:revision>6327</cp:revision>
  <cp:lastPrinted>2011-11-07T11:47:21Z</cp:lastPrinted>
  <dcterms:created xsi:type="dcterms:W3CDTF">2006-08-16T00:00:00Z</dcterms:created>
  <dcterms:modified xsi:type="dcterms:W3CDTF">2016-11-21T06:30:22Z</dcterms:modified>
</cp:coreProperties>
</file>