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3" r:id="rId2"/>
    <p:sldMasterId id="2147483738" r:id="rId3"/>
    <p:sldMasterId id="2147483744" r:id="rId4"/>
    <p:sldMasterId id="2147483750" r:id="rId5"/>
    <p:sldMasterId id="2147483762" r:id="rId6"/>
    <p:sldMasterId id="2147483766" r:id="rId7"/>
    <p:sldMasterId id="2147483778" r:id="rId8"/>
    <p:sldMasterId id="2147483790" r:id="rId9"/>
  </p:sldMasterIdLst>
  <p:notesMasterIdLst>
    <p:notesMasterId r:id="rId33"/>
  </p:notesMasterIdLst>
  <p:handoutMasterIdLst>
    <p:handoutMasterId r:id="rId34"/>
  </p:handoutMasterIdLst>
  <p:sldIdLst>
    <p:sldId id="256" r:id="rId10"/>
    <p:sldId id="430" r:id="rId11"/>
    <p:sldId id="438" r:id="rId12"/>
    <p:sldId id="428" r:id="rId13"/>
    <p:sldId id="270" r:id="rId14"/>
    <p:sldId id="433" r:id="rId15"/>
    <p:sldId id="434" r:id="rId16"/>
    <p:sldId id="435" r:id="rId17"/>
    <p:sldId id="436" r:id="rId18"/>
    <p:sldId id="437" r:id="rId19"/>
    <p:sldId id="403" r:id="rId20"/>
    <p:sldId id="426" r:id="rId21"/>
    <p:sldId id="400" r:id="rId22"/>
    <p:sldId id="431" r:id="rId23"/>
    <p:sldId id="432" r:id="rId24"/>
    <p:sldId id="410" r:id="rId25"/>
    <p:sldId id="439" r:id="rId26"/>
    <p:sldId id="440" r:id="rId27"/>
    <p:sldId id="441" r:id="rId28"/>
    <p:sldId id="414" r:id="rId29"/>
    <p:sldId id="411" r:id="rId30"/>
    <p:sldId id="420" r:id="rId31"/>
    <p:sldId id="418" r:id="rId32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sz="2000" b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ECFF"/>
    <a:srgbClr val="76CACC"/>
    <a:srgbClr val="A1A1A1"/>
    <a:srgbClr val="00CC66"/>
    <a:srgbClr val="FF9966"/>
    <a:srgbClr val="FFCC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14" autoAdjust="0"/>
    <p:restoredTop sz="87552" autoAdjust="0"/>
  </p:normalViewPr>
  <p:slideViewPr>
    <p:cSldViewPr>
      <p:cViewPr varScale="1">
        <p:scale>
          <a:sx n="81" d="100"/>
          <a:sy n="81" d="100"/>
        </p:scale>
        <p:origin x="90" y="3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362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>
            <a:lvl1pPr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9" y="0"/>
            <a:ext cx="2949786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>
            <a:lvl1pPr algn="r"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1183"/>
            <a:ext cx="295136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b" anchorCtr="0" compatLnSpc="1">
            <a:prstTxWarp prst="textNoShape">
              <a:avLst/>
            </a:prstTxWarp>
          </a:bodyPr>
          <a:lstStyle>
            <a:lvl1pPr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9" y="9441183"/>
            <a:ext cx="294978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b" anchorCtr="0" compatLnSpc="1">
            <a:prstTxWarp prst="textNoShape">
              <a:avLst/>
            </a:prstTxWarp>
          </a:bodyPr>
          <a:lstStyle>
            <a:lvl1pPr algn="r"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307D325-E20B-47C8-8CD7-95EB1D5489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846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362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>
            <a:lvl1pPr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9" y="0"/>
            <a:ext cx="2949786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>
            <a:lvl1pPr algn="r"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297" y="4719798"/>
            <a:ext cx="5444184" cy="447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1183"/>
            <a:ext cx="2951362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b" anchorCtr="0" compatLnSpc="1">
            <a:prstTxWarp prst="textNoShape">
              <a:avLst/>
            </a:prstTxWarp>
          </a:bodyPr>
          <a:lstStyle>
            <a:lvl1pPr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9" y="9441183"/>
            <a:ext cx="294978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6" rIns="91589" bIns="45796" numCol="1" anchor="b" anchorCtr="0" compatLnSpc="1">
            <a:prstTxWarp prst="textNoShape">
              <a:avLst/>
            </a:prstTxWarp>
          </a:bodyPr>
          <a:lstStyle>
            <a:lvl1pPr algn="r" defTabSz="917469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12E4DD9-6661-4416-8151-5F57F85046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77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69E9-C85F-48A6-BC73-BE368203CC92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244539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Not method oriented, but problem oriented</a:t>
            </a:r>
            <a:r>
              <a:rPr lang="en-US" altLang="ko-KR" baseline="0" dirty="0" smtClean="0"/>
              <a:t> research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07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Not method oriented, but problem oriented</a:t>
            </a:r>
            <a:r>
              <a:rPr lang="en-US" altLang="ko-KR" baseline="0" dirty="0" smtClean="0"/>
              <a:t> research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5BA9-F099-4ABF-B2CE-5A222ACE9C4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9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Sendmail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crackaddr</a:t>
            </a:r>
            <a:r>
              <a:rPr lang="en-US" altLang="ko-KR" dirty="0" smtClean="0"/>
              <a:t> bug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35BA9-F099-4ABF-B2CE-5A222ACE9C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2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E4DD9-6661-4416-8151-5F57F850464A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63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1pPr>
            <a:lvl2pPr marL="748819" indent="-288007"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2pPr>
            <a:lvl3pPr marL="1152030" indent="-230406"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3pPr>
            <a:lvl4pPr marL="1612842" indent="-230406"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4pPr>
            <a:lvl5pPr marL="2073653" indent="-230406" defTabSz="995226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5pPr>
            <a:lvl6pPr marL="2534465" indent="-230406" defTabSz="995226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6pPr>
            <a:lvl7pPr marL="2995277" indent="-230406" defTabSz="995226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7pPr>
            <a:lvl8pPr marL="3456089" indent="-230406" defTabSz="995226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8pPr>
            <a:lvl9pPr marL="3916901" indent="-230406" defTabSz="995226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9pPr>
          </a:lstStyle>
          <a:p>
            <a:fld id="{25AD5FCF-9ACC-4C5D-BCB2-11FC089ACE5E}" type="slidenum">
              <a:rPr lang="en-US" altLang="ko-KR" sz="1200" b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pPr/>
              <a:t>2</a:t>
            </a:fld>
            <a:endParaRPr lang="en-US" altLang="ko-KR" sz="1200" b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76923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차 산업혁명 사회의 핵심은 </a:t>
            </a:r>
            <a:r>
              <a:rPr lang="en-US" altLang="ko-KR" dirty="0" smtClean="0"/>
              <a:t>SW</a:t>
            </a:r>
            <a:r>
              <a:rPr lang="ko-KR" altLang="en-US" dirty="0" smtClean="0"/>
              <a:t>인데요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SW</a:t>
            </a:r>
            <a:r>
              <a:rPr lang="ko-KR" altLang="en-US" dirty="0" smtClean="0"/>
              <a:t>가 </a:t>
            </a:r>
            <a:r>
              <a:rPr lang="ko-KR" altLang="en-US" baseline="0" dirty="0" smtClean="0"/>
              <a:t>사회 모든 곳에 사용되는 </a:t>
            </a:r>
            <a:r>
              <a:rPr lang="ko-KR" altLang="en-US" baseline="0" dirty="0" err="1" smtClean="0"/>
              <a:t>파급성</a:t>
            </a:r>
            <a:r>
              <a:rPr lang="ko-KR" altLang="en-US" baseline="0" dirty="0" smtClean="0"/>
              <a:t> 및 그 유용성에 비해</a:t>
            </a:r>
            <a:r>
              <a:rPr lang="en-US" altLang="ko-KR" baseline="0" dirty="0" smtClean="0"/>
              <a:t>, </a:t>
            </a:r>
          </a:p>
          <a:p>
            <a:r>
              <a:rPr lang="en-US" altLang="ko-KR" dirty="0" smtClean="0"/>
              <a:t>SW</a:t>
            </a:r>
            <a:r>
              <a:rPr lang="ko-KR" altLang="en-US" dirty="0" smtClean="0"/>
              <a:t>의 신뢰성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안전성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무결성을</a:t>
            </a:r>
            <a:r>
              <a:rPr lang="ko-KR" altLang="en-US" dirty="0" smtClean="0"/>
              <a:t> 검사하는 </a:t>
            </a:r>
            <a:r>
              <a:rPr lang="ko-KR" altLang="en-US" dirty="0" err="1" smtClean="0"/>
              <a:t>테스팅</a:t>
            </a:r>
            <a:r>
              <a:rPr lang="ko-KR" altLang="en-US" dirty="0" smtClean="0"/>
              <a:t> 및 검증 기술은 아직 많이 발전해 있지 못합니다</a:t>
            </a:r>
            <a:r>
              <a:rPr lang="en-US" altLang="ko-KR" dirty="0" smtClean="0"/>
              <a:t>. 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가장 큰 이유는 </a:t>
            </a:r>
            <a:r>
              <a:rPr lang="en-US" altLang="ko-KR" dirty="0" smtClean="0"/>
              <a:t>SW</a:t>
            </a:r>
            <a:r>
              <a:rPr lang="ko-KR" altLang="en-US" dirty="0" smtClean="0"/>
              <a:t>의 복잡도가 너무 높기 때문에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요즘 </a:t>
            </a:r>
            <a:r>
              <a:rPr lang="ko-KR" altLang="en-US" dirty="0" err="1" smtClean="0"/>
              <a:t>스마트폰에</a:t>
            </a:r>
            <a:r>
              <a:rPr lang="ko-KR" altLang="en-US" dirty="0" smtClean="0"/>
              <a:t> 탑재되는 </a:t>
            </a:r>
            <a:r>
              <a:rPr lang="ko-KR" altLang="en-US" dirty="0" err="1" smtClean="0"/>
              <a:t>안드로이드도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몇백만</a:t>
            </a:r>
            <a:r>
              <a:rPr lang="ko-KR" altLang="en-US" dirty="0" smtClean="0"/>
              <a:t> 라인 규모입니다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SW </a:t>
            </a:r>
            <a:r>
              <a:rPr lang="ko-KR" altLang="en-US" dirty="0" err="1" smtClean="0"/>
              <a:t>테스팅</a:t>
            </a:r>
            <a:r>
              <a:rPr lang="ko-KR" altLang="en-US" dirty="0" smtClean="0"/>
              <a:t> 자체가 굉장히 어려운 일이고 </a:t>
            </a:r>
            <a:r>
              <a:rPr lang="en-US" altLang="ko-KR" dirty="0" smtClean="0"/>
              <a:t>(</a:t>
            </a:r>
            <a:r>
              <a:rPr lang="ko-KR" altLang="en-US" dirty="0" smtClean="0"/>
              <a:t>조금 뒤에 다시 </a:t>
            </a:r>
            <a:r>
              <a:rPr lang="ko-KR" altLang="en-US" dirty="0" err="1" smtClean="0"/>
              <a:t>설명드리겠습니다</a:t>
            </a:r>
            <a:r>
              <a:rPr lang="en-US" altLang="ko-KR" dirty="0" smtClean="0"/>
              <a:t>), </a:t>
            </a:r>
          </a:p>
          <a:p>
            <a:r>
              <a:rPr lang="ko-KR" altLang="en-US" dirty="0" smtClean="0"/>
              <a:t>그</a:t>
            </a:r>
            <a:r>
              <a:rPr lang="ko-KR" altLang="en-US" baseline="0" dirty="0" smtClean="0"/>
              <a:t> 복잡도를 감당할 수 있는 선진적인 </a:t>
            </a:r>
            <a:r>
              <a:rPr lang="ko-KR" altLang="en-US" baseline="0" dirty="0" err="1" smtClean="0"/>
              <a:t>테스팅</a:t>
            </a:r>
            <a:r>
              <a:rPr lang="ko-KR" altLang="en-US" baseline="0" dirty="0" smtClean="0"/>
              <a:t> 기술 연구가 </a:t>
            </a:r>
            <a:r>
              <a:rPr lang="en-US" altLang="ko-KR" baseline="0" dirty="0" smtClean="0"/>
              <a:t>SW</a:t>
            </a:r>
            <a:r>
              <a:rPr lang="ko-KR" altLang="en-US" baseline="0" dirty="0" smtClean="0"/>
              <a:t>의 확대 속도를 따라잡지 못하고 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그로 인해 </a:t>
            </a:r>
            <a:r>
              <a:rPr lang="en-US" altLang="ko-KR" dirty="0" smtClean="0"/>
              <a:t>SW </a:t>
            </a:r>
            <a:r>
              <a:rPr lang="ko-KR" altLang="en-US" dirty="0" smtClean="0"/>
              <a:t>오류로 인한 심각한 사건사고가 꾸준히 있어 왔습니다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그 중 몇 사례만 </a:t>
            </a:r>
            <a:r>
              <a:rPr lang="ko-KR" altLang="en-US" dirty="0" err="1" smtClean="0"/>
              <a:t>말씀드리자면</a:t>
            </a:r>
            <a:endParaRPr lang="en-US" altLang="ko-KR" dirty="0" smtClean="0"/>
          </a:p>
          <a:p>
            <a:pPr marL="220850" indent="-220850">
              <a:buAutoNum type="arabicPeriod"/>
            </a:pPr>
            <a:r>
              <a:rPr lang="en-US" altLang="ko-KR" dirty="0" smtClean="0"/>
              <a:t>1985</a:t>
            </a:r>
            <a:r>
              <a:rPr lang="ko-KR" altLang="en-US" dirty="0" smtClean="0"/>
              <a:t>년에 </a:t>
            </a:r>
            <a:r>
              <a:rPr lang="en-US" altLang="ko-KR" dirty="0" err="1" smtClean="0"/>
              <a:t>Therac</a:t>
            </a:r>
            <a:r>
              <a:rPr lang="en-US" altLang="ko-KR" baseline="0" dirty="0" smtClean="0"/>
              <a:t> 25</a:t>
            </a:r>
            <a:r>
              <a:rPr lang="ko-KR" altLang="en-US" baseline="0" dirty="0" smtClean="0"/>
              <a:t>라는 방사선 치료기가 </a:t>
            </a:r>
            <a:r>
              <a:rPr lang="en-US" altLang="ko-KR" baseline="0" dirty="0" smtClean="0"/>
              <a:t>race condition SW </a:t>
            </a:r>
            <a:r>
              <a:rPr lang="ko-KR" altLang="en-US" baseline="0" dirty="0" smtClean="0"/>
              <a:t>오류로 인해 과다 방사선 피폭을 하여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명이 사망하고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명이 피폭후유증을 앓게 </a:t>
            </a:r>
            <a:r>
              <a:rPr lang="ko-KR" altLang="en-US" baseline="0" dirty="0" err="1" smtClean="0"/>
              <a:t>됬습니다</a:t>
            </a:r>
            <a:r>
              <a:rPr lang="en-US" altLang="ko-KR" baseline="0" dirty="0" smtClean="0"/>
              <a:t>.</a:t>
            </a:r>
          </a:p>
          <a:p>
            <a:pPr marL="220850" indent="-220850">
              <a:buAutoNum type="arabicPeriod"/>
            </a:pPr>
            <a:r>
              <a:rPr lang="en-US" altLang="ko-KR" baseline="0" dirty="0" smtClean="0"/>
              <a:t>2003</a:t>
            </a:r>
            <a:r>
              <a:rPr lang="ko-KR" altLang="en-US" baseline="0" dirty="0" smtClean="0"/>
              <a:t>년에는 상태관측 </a:t>
            </a:r>
            <a:r>
              <a:rPr lang="en-US" altLang="ko-KR" baseline="0" dirty="0" smtClean="0"/>
              <a:t>SW</a:t>
            </a:r>
            <a:r>
              <a:rPr lang="ko-KR" altLang="en-US" baseline="0" dirty="0" smtClean="0"/>
              <a:t>의 오류로 인해 미국 북동부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개 주와 캐나다 </a:t>
            </a:r>
            <a:r>
              <a:rPr lang="en-US" altLang="ko-KR" baseline="0" dirty="0" smtClean="0"/>
              <a:t>1</a:t>
            </a:r>
            <a:r>
              <a:rPr lang="ko-KR" altLang="en-US" baseline="0" dirty="0" err="1" smtClean="0"/>
              <a:t>개주가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3</a:t>
            </a:r>
            <a:r>
              <a:rPr lang="ko-KR" altLang="en-US" baseline="0" dirty="0" err="1" smtClean="0"/>
              <a:t>일동안</a:t>
            </a:r>
            <a:r>
              <a:rPr lang="ko-KR" altLang="en-US" baseline="0" dirty="0" smtClean="0"/>
              <a:t> 정전이 </a:t>
            </a:r>
            <a:r>
              <a:rPr lang="ko-KR" altLang="en-US" baseline="0" dirty="0" err="1" smtClean="0"/>
              <a:t>됬습니다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사진에 보시듯이 북동부 지역의 밤에 불빛이 안보이죠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err="1" smtClean="0"/>
              <a:t>이로인해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5000</a:t>
            </a:r>
            <a:r>
              <a:rPr lang="ko-KR" altLang="en-US" baseline="0" dirty="0" err="1" smtClean="0"/>
              <a:t>만명이</a:t>
            </a:r>
            <a:r>
              <a:rPr lang="ko-KR" altLang="en-US" baseline="0" dirty="0" smtClean="0"/>
              <a:t> 피해를 봤고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억 달러의 경제적 손실을 끼쳤습니다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3. </a:t>
            </a:r>
            <a:r>
              <a:rPr lang="ko-KR" altLang="en-US" baseline="0" dirty="0" smtClean="0"/>
              <a:t>가장 최근에는 </a:t>
            </a:r>
            <a:r>
              <a:rPr lang="en-US" altLang="ko-KR" baseline="0" dirty="0" smtClean="0"/>
              <a:t>2014</a:t>
            </a:r>
            <a:r>
              <a:rPr lang="ko-KR" altLang="en-US" baseline="0" dirty="0" smtClean="0"/>
              <a:t>년 </a:t>
            </a:r>
            <a:r>
              <a:rPr lang="ko-KR" altLang="en-US" baseline="0" dirty="0" err="1" smtClean="0"/>
              <a:t>토요타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자동타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급발진</a:t>
            </a:r>
            <a:r>
              <a:rPr lang="ko-KR" altLang="en-US" baseline="0" dirty="0" smtClean="0"/>
              <a:t> 사건 </a:t>
            </a:r>
            <a:endParaRPr lang="en-US" altLang="ko-KR" baseline="0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수백년</a:t>
            </a:r>
            <a:r>
              <a:rPr lang="ko-KR" altLang="en-US" dirty="0" smtClean="0"/>
              <a:t> 이상 꾸준히 발전한 다른 엔지니어링 분야의 역사에 비해</a:t>
            </a:r>
            <a:r>
              <a:rPr lang="en-US" altLang="ko-KR" dirty="0" smtClean="0"/>
              <a:t>, SW</a:t>
            </a:r>
            <a:r>
              <a:rPr lang="ko-KR" altLang="en-US" dirty="0" smtClean="0"/>
              <a:t>는 너무 짧은 시간에 규모나 복잡도 면에서 급격히 성장을 한 탓에</a:t>
            </a:r>
            <a:r>
              <a:rPr lang="en-US" altLang="ko-KR" dirty="0" smtClean="0"/>
              <a:t>, </a:t>
            </a:r>
            <a:r>
              <a:rPr lang="ko-KR" altLang="en-US" smtClean="0"/>
              <a:t>그 복잡도에 </a:t>
            </a:r>
            <a:r>
              <a:rPr lang="ko-KR" altLang="en-US" dirty="0" smtClean="0"/>
              <a:t>비해  체계적이고 과학적인 검증 기술의 연구가 미흡한 상태이기 때문입니다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340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47C7D-39B0-4E67-A2CE-D2473998BE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883402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15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CECCD-BB07-4C14-8A99-6682502BE980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9" y="4722972"/>
            <a:ext cx="4991946" cy="4470719"/>
          </a:xfrm>
          <a:noFill/>
          <a:ln/>
        </p:spPr>
        <p:txBody>
          <a:bodyPr/>
          <a:lstStyle/>
          <a:p>
            <a:pPr eaLnBrk="1" hangingPunct="1"/>
            <a:r>
              <a:rPr lang="en-US" altLang="ko-KR" sz="1000" dirty="0">
                <a:solidFill>
                  <a:srgbClr val="333399"/>
                </a:solidFill>
              </a:rPr>
              <a:t>-SW development cost takes 35% of total automotive production cost (Software Engineering for Automotive Systems Workshop, 2004)</a:t>
            </a:r>
          </a:p>
          <a:p>
            <a:pPr eaLnBrk="1" hangingPunct="1"/>
            <a:r>
              <a:rPr lang="en-US" altLang="ko-KR" sz="1000" dirty="0">
                <a:solidFill>
                  <a:srgbClr val="333399"/>
                </a:solidFill>
              </a:rPr>
              <a:t>-</a:t>
            </a:r>
            <a:r>
              <a:rPr lang="en-US" altLang="ko-KR" sz="900" dirty="0">
                <a:solidFill>
                  <a:srgbClr val="000099"/>
                </a:solidFill>
                <a:ea typeface="HY헤드라인M" pitchFamily="18" charset="-127"/>
              </a:rPr>
              <a:t>Due to complexity for reliable SW, the low productivity causes severe problem</a:t>
            </a:r>
            <a:r>
              <a:rPr lang="en-US" altLang="ko-KR" sz="1000" dirty="0">
                <a:solidFill>
                  <a:srgbClr val="000099"/>
                </a:solidFill>
                <a:ea typeface="HY헤드라인M" pitchFamily="18" charset="-127"/>
              </a:rPr>
              <a:t> </a:t>
            </a:r>
          </a:p>
          <a:p>
            <a:pPr eaLnBrk="1" hangingPunct="1"/>
            <a:endParaRPr lang="en-US" altLang="ko-KR" sz="1000" dirty="0">
              <a:solidFill>
                <a:srgbClr val="333399"/>
              </a:solidFill>
            </a:endParaRPr>
          </a:p>
          <a:p>
            <a:pPr eaLnBrk="1" hangingPunct="1"/>
            <a:endParaRPr lang="en-US" altLang="ko-KR" dirty="0" smtClean="0"/>
          </a:p>
          <a:p>
            <a:pPr eaLnBrk="1" hangingPunct="1">
              <a:buFontTx/>
              <a:buChar char="-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9183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세계 </a:t>
            </a:r>
            <a:r>
              <a:rPr lang="en-US" altLang="ko-KR" dirty="0" smtClean="0"/>
              <a:t>SW </a:t>
            </a:r>
            <a:r>
              <a:rPr lang="ko-KR" altLang="en-US" dirty="0" smtClean="0"/>
              <a:t>검증 시장 동향을 살펴 보겠습니다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SW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자동 분석 기술은 연구 측면에만이 아니라 사회적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경제적으로 굉장히 중요한 이슈입니다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SW </a:t>
            </a:r>
            <a:r>
              <a:rPr lang="ko-KR" altLang="en-US" baseline="0" dirty="0" smtClean="0"/>
              <a:t>검증에 이렇게 많은 비용이 드는 가장 큰 이유는</a:t>
            </a:r>
            <a:r>
              <a:rPr lang="en-US" altLang="ko-KR" baseline="0" dirty="0" smtClean="0"/>
              <a:t>, SW </a:t>
            </a:r>
            <a:r>
              <a:rPr lang="ko-KR" altLang="en-US" baseline="0" dirty="0" smtClean="0"/>
              <a:t>가 굉장히 복잡해 지기 때문입니다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6B0C-09DE-41E0-A0EC-0291C4F7070B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44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예를 들어서 몇가지 현대 </a:t>
            </a:r>
            <a:r>
              <a:rPr lang="en-US" altLang="ko-KR" dirty="0" smtClean="0"/>
              <a:t>SW</a:t>
            </a:r>
            <a:r>
              <a:rPr lang="ko-KR" altLang="en-US" dirty="0" smtClean="0"/>
              <a:t>의 크기를 살펴 보겠습니다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문제는</a:t>
            </a:r>
            <a:r>
              <a:rPr lang="en-US" altLang="ko-KR" dirty="0" smtClean="0"/>
              <a:t>, SW</a:t>
            </a:r>
            <a:r>
              <a:rPr lang="ko-KR" altLang="en-US" dirty="0" smtClean="0"/>
              <a:t>의 복잡도는 </a:t>
            </a:r>
            <a:r>
              <a:rPr lang="en-US" altLang="ko-KR" dirty="0" smtClean="0"/>
              <a:t>SW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크기에 선형적이 아니라 지수적으로 증가합니다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따라서</a:t>
            </a:r>
            <a:r>
              <a:rPr lang="en-US" altLang="ko-KR" baseline="0" dirty="0" smtClean="0"/>
              <a:t>, 40%</a:t>
            </a:r>
            <a:r>
              <a:rPr lang="ko-KR" altLang="en-US" baseline="0" dirty="0" smtClean="0"/>
              <a:t>의 개발 자원을 투입해도 </a:t>
            </a:r>
            <a:r>
              <a:rPr lang="en-US" altLang="ko-KR" baseline="0" dirty="0" smtClean="0"/>
              <a:t>SW </a:t>
            </a:r>
            <a:r>
              <a:rPr lang="ko-KR" altLang="en-US" baseline="0" dirty="0" smtClean="0"/>
              <a:t>오류를 놓치게 되서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토요타 급발진 사건 등과 같은 큰 문제가 발생합니다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이렇게 복잡해진 </a:t>
            </a:r>
            <a:r>
              <a:rPr lang="en-US" altLang="ko-KR" baseline="0" dirty="0" smtClean="0"/>
              <a:t>SW</a:t>
            </a:r>
            <a:r>
              <a:rPr lang="ko-KR" altLang="en-US" baseline="0" dirty="0" smtClean="0"/>
              <a:t>를 개발자가 수작업으로 분석하는 것은 사실상 매우 어렵고 효율적이지 못합니다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따라서</a:t>
            </a:r>
            <a:r>
              <a:rPr lang="en-US" altLang="ko-KR" baseline="0" dirty="0" smtClean="0"/>
              <a:t>, SW </a:t>
            </a:r>
            <a:r>
              <a:rPr lang="ko-KR" altLang="en-US" baseline="0" dirty="0" smtClean="0"/>
              <a:t>자동 분석의 중요성이 대두되고 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세계적인 연구 동향도 </a:t>
            </a:r>
            <a:r>
              <a:rPr lang="en-US" altLang="ko-KR" baseline="0" dirty="0" smtClean="0"/>
              <a:t>SW </a:t>
            </a:r>
            <a:r>
              <a:rPr lang="ko-KR" altLang="en-US" baseline="0" dirty="0" smtClean="0"/>
              <a:t>자동 분석 연구로 집중되고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6B0C-09DE-41E0-A0EC-0291C4F7070B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7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18</a:t>
            </a:r>
            <a:r>
              <a:rPr lang="ko-KR" altLang="en-US" smtClean="0"/>
              <a:t>개 </a:t>
            </a:r>
            <a:r>
              <a:rPr lang="en-US" altLang="ko-KR" smtClean="0"/>
              <a:t>SE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우수학회</a:t>
            </a:r>
            <a:endParaRPr lang="en-US" altLang="ko-KR" baseline="0" smtClean="0"/>
          </a:p>
          <a:p>
            <a:r>
              <a:rPr lang="en-US" altLang="ko-KR" baseline="0" smtClean="0"/>
              <a:t>36000</a:t>
            </a:r>
            <a:r>
              <a:rPr lang="ko-KR" altLang="en-US" baseline="0" smtClean="0"/>
              <a:t>개 논문 </a:t>
            </a:r>
            <a:r>
              <a:rPr lang="en-US" altLang="ko-KR" baseline="0" smtClean="0"/>
              <a:t>title + abstract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66B0C-09DE-41E0-A0EC-0291C4F7070B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4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13397-680F-4033-8A9D-F819BF310E37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9" y="4722972"/>
            <a:ext cx="4991946" cy="4470719"/>
          </a:xfrm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95186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C1B75-A9E4-445A-B326-3699A04B7863}" type="slidenum">
              <a:rPr lang="en-US" altLang="ko-KR" smtClean="0"/>
              <a:pPr/>
              <a:t>13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9" y="4722972"/>
            <a:ext cx="4991946" cy="4470719"/>
          </a:xfrm>
          <a:noFill/>
          <a:ln/>
        </p:spPr>
        <p:txBody>
          <a:bodyPr/>
          <a:lstStyle/>
          <a:p>
            <a:pPr eaLnBrk="1" hangingPunct="1"/>
            <a:r>
              <a:rPr lang="en-US" altLang="ko-KR" sz="1000" dirty="0">
                <a:solidFill>
                  <a:srgbClr val="333399"/>
                </a:solidFill>
              </a:rPr>
              <a:t>-SW development cost takes 35% of total automotive production cost (Software Engineering for Automotive Systems Workshop, 2004)</a:t>
            </a:r>
          </a:p>
          <a:p>
            <a:pPr eaLnBrk="1" hangingPunct="1"/>
            <a:r>
              <a:rPr lang="en-US" altLang="ko-KR" sz="1000" dirty="0">
                <a:solidFill>
                  <a:srgbClr val="333399"/>
                </a:solidFill>
              </a:rPr>
              <a:t>-</a:t>
            </a:r>
            <a:r>
              <a:rPr lang="en-US" altLang="ko-KR" sz="900" dirty="0">
                <a:solidFill>
                  <a:srgbClr val="000099"/>
                </a:solidFill>
                <a:ea typeface="HY헤드라인M" pitchFamily="18" charset="-127"/>
              </a:rPr>
              <a:t>Due to complexity for reliable SW, the low productivity causes severe problem</a:t>
            </a:r>
            <a:r>
              <a:rPr lang="en-US" altLang="ko-KR" sz="1000" dirty="0">
                <a:solidFill>
                  <a:srgbClr val="000099"/>
                </a:solidFill>
                <a:ea typeface="HY헤드라인M" pitchFamily="18" charset="-127"/>
              </a:rPr>
              <a:t> </a:t>
            </a:r>
          </a:p>
          <a:p>
            <a:pPr eaLnBrk="1" hangingPunct="1"/>
            <a:endParaRPr lang="en-US" altLang="ko-KR" sz="1000" dirty="0">
              <a:solidFill>
                <a:srgbClr val="333399"/>
              </a:solidFill>
            </a:endParaRPr>
          </a:p>
          <a:p>
            <a:pPr eaLnBrk="1" hangingPunct="1"/>
            <a:endParaRPr lang="en-US" altLang="ko-KR" dirty="0" smtClean="0"/>
          </a:p>
          <a:p>
            <a:pPr eaLnBrk="1" hangingPunct="1">
              <a:buFontTx/>
              <a:buChar char="-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036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7225" y="1817688"/>
            <a:ext cx="7772400" cy="996950"/>
          </a:xfrm>
          <a:prstGeom prst="rect">
            <a:avLst/>
          </a:prstGeom>
          <a:ln>
            <a:noFill/>
            <a:miter lim="800000"/>
          </a:ln>
        </p:spPr>
        <p:txBody>
          <a:bodyPr anchor="ctr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57A8F6F3-3C2D-47CE-B903-CA6A80DF8D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CEC7-35A4-4DAF-8D11-ACA60C2E1B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27825" y="276225"/>
            <a:ext cx="2165350" cy="6200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8600" y="276225"/>
            <a:ext cx="6346825" cy="6200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E58BC-D976-4F5C-A8E0-EF7A1EEFE1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4846-1191-4E97-8D85-8411F4EDEC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286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2286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9588-5FAF-4F5D-B58D-C53448BB28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28600" y="276225"/>
            <a:ext cx="8664575" cy="6200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AF0C-0AD1-4FF1-89E6-93FFFF8581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345B-A320-4085-B161-630B77EECA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436245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 dirty="0"/>
          </a:p>
        </p:txBody>
      </p:sp>
      <p:sp>
        <p:nvSpPr>
          <p:cNvPr id="33" name="矩形 32"/>
          <p:cNvSpPr/>
          <p:nvPr/>
        </p:nvSpPr>
        <p:spPr>
          <a:xfrm>
            <a:off x="914400" y="4286256"/>
            <a:ext cx="7315200" cy="119539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4286256"/>
            <a:ext cx="228600" cy="119539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28725" y="24384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1" name="矩形 20"/>
          <p:cNvSpPr/>
          <p:nvPr/>
        </p:nvSpPr>
        <p:spPr>
          <a:xfrm>
            <a:off x="914400" y="2362200"/>
            <a:ext cx="7315200" cy="1676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4400" y="2362200"/>
            <a:ext cx="228600" cy="1676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2" name="矩形 31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3" name="副标题 8"/>
          <p:cNvSpPr txBox="1">
            <a:spLocks/>
          </p:cNvSpPr>
          <p:nvPr/>
        </p:nvSpPr>
        <p:spPr>
          <a:xfrm>
            <a:off x="1214414" y="521495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 latinLnBrk="0"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defRPr/>
            </a:pPr>
            <a:endParaRPr kumimoji="0" lang="en-US" b="0" dirty="0">
              <a:solidFill>
                <a:srgbClr val="464653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C7BD-434D-442C-9DC0-1FDFD4AF9AC1}" type="datetime1">
              <a:rPr lang="en-US" altLang="ko-KR" smtClean="0">
                <a:solidFill>
                  <a:srgbClr val="464653"/>
                </a:solidFill>
              </a:rPr>
              <a:pPr/>
              <a:t>8/26/2018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1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464653"/>
                </a:solidFill>
              </a:rPr>
              <a:t>Automated Testing of Industrial Embedded Software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2pPr>
            <a:lvl3pPr>
              <a:buClr>
                <a:schemeClr val="tx2"/>
              </a:buCl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3pPr>
            <a:lvl4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4pPr>
            <a:lvl5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277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Testing of Industrial Embedded Software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436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28600" y="1255713"/>
            <a:ext cx="8610600" cy="5221287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1BCA-C916-4A70-B484-D4C3B03DCBD7}" type="slidenum">
              <a:rPr lang="en-US" altLang="ko-KR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464653"/>
              </a:solidFill>
            </a:endParaRP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1"/>
          </p:nvPr>
        </p:nvSpPr>
        <p:spPr>
          <a:xfrm>
            <a:off x="214282" y="6500834"/>
            <a:ext cx="12858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>
              <a:solidFill>
                <a:srgbClr val="464653"/>
              </a:solidFill>
            </a:endParaRPr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2"/>
          </p:nvPr>
        </p:nvSpPr>
        <p:spPr>
          <a:xfrm>
            <a:off x="1643042" y="6500834"/>
            <a:ext cx="48577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Testing of Industrial Embedded Software</a:t>
            </a:r>
          </a:p>
          <a:p>
            <a:endParaRPr lang="ko-KR" alt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7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FCD4-B140-45DD-B28A-F7F6F1928D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4362456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 dirty="0"/>
          </a:p>
        </p:txBody>
      </p:sp>
      <p:sp>
        <p:nvSpPr>
          <p:cNvPr id="33" name="矩形 32"/>
          <p:cNvSpPr/>
          <p:nvPr/>
        </p:nvSpPr>
        <p:spPr>
          <a:xfrm>
            <a:off x="914400" y="4286256"/>
            <a:ext cx="7315200" cy="1195394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4286256"/>
            <a:ext cx="228600" cy="119539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28725" y="2438400"/>
            <a:ext cx="6858000" cy="15240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1" name="矩形 20"/>
          <p:cNvSpPr/>
          <p:nvPr/>
        </p:nvSpPr>
        <p:spPr>
          <a:xfrm>
            <a:off x="914400" y="2362200"/>
            <a:ext cx="7315200" cy="1676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4400" y="2362200"/>
            <a:ext cx="228600" cy="1676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2" name="矩形 31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3" name="副标题 8"/>
          <p:cNvSpPr txBox="1">
            <a:spLocks/>
          </p:cNvSpPr>
          <p:nvPr/>
        </p:nvSpPr>
        <p:spPr>
          <a:xfrm>
            <a:off x="1214414" y="521495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 latinLnBrk="0"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defRPr/>
            </a:pPr>
            <a:endParaRPr kumimoji="0" lang="en-US" b="0" dirty="0">
              <a:solidFill>
                <a:srgbClr val="464653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C7BD-434D-442C-9DC0-1FDFD4AF9AC1}" type="datetime1">
              <a:rPr lang="en-US" altLang="ko-KR" smtClean="0">
                <a:solidFill>
                  <a:srgbClr val="464653"/>
                </a:solidFill>
              </a:rPr>
              <a:pPr/>
              <a:t>8/26/2018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1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464653"/>
                </a:solidFill>
              </a:rPr>
              <a:t>Automated Testing of Industrial Embedded Software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2pPr>
            <a:lvl3pPr>
              <a:buClr>
                <a:schemeClr val="tx2"/>
              </a:buCl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3pPr>
            <a:lvl4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4pPr>
            <a:lvl5pPr>
              <a:defRPr>
                <a:latin typeface="Arial" pitchFamily="34" charset="0"/>
                <a:ea typeface="Arial Unicode MS" pitchFamily="34" charset="-122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511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 </a:t>
            </a:r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Testing of Industrial Embedded Software</a:t>
            </a:r>
            <a:endParaRPr lang="en-US" altLang="ko-KR" dirty="0">
              <a:solidFill>
                <a:srgbClr val="464653"/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49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28600" y="1255713"/>
            <a:ext cx="8610600" cy="5221287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1BCA-C916-4A70-B484-D4C3B03DCBD7}" type="slidenum">
              <a:rPr lang="en-US" altLang="ko-KR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464653"/>
              </a:solidFill>
            </a:endParaRP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1"/>
          </p:nvPr>
        </p:nvSpPr>
        <p:spPr>
          <a:xfrm>
            <a:off x="214282" y="6500834"/>
            <a:ext cx="12858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srgbClr val="464653"/>
                </a:solidFill>
              </a:rPr>
              <a:t>Moonzoo</a:t>
            </a:r>
            <a:r>
              <a:rPr lang="en-US" altLang="ko-KR" dirty="0" smtClean="0">
                <a:solidFill>
                  <a:srgbClr val="464653"/>
                </a:solidFill>
              </a:rPr>
              <a:t> Kim </a:t>
            </a:r>
            <a:endParaRPr lang="ko-KR" altLang="en-US" dirty="0">
              <a:solidFill>
                <a:srgbClr val="464653"/>
              </a:solidFill>
            </a:endParaRPr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2"/>
          </p:nvPr>
        </p:nvSpPr>
        <p:spPr>
          <a:xfrm>
            <a:off x="1643042" y="6500834"/>
            <a:ext cx="4857784" cy="29260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srgbClr val="464653"/>
                </a:solidFill>
              </a:rPr>
              <a:t>Automated Testing of Industrial Embedded Software</a:t>
            </a:r>
          </a:p>
          <a:p>
            <a:endParaRPr lang="ko-KR" alt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5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/92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9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/92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566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Provable SW Lab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/92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53EB63F-210B-426B-8655-095B3862437C}" type="slidenum">
              <a:rPr kumimoji="0" lang="ko-KR" altLang="en-US" b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/92</a:t>
            </a:r>
            <a:endParaRPr kumimoji="0" lang="ko-KR" altLang="en-US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57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7010416" y="650244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500834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09600" y="6502442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53EB63F-210B-426B-8655-095B3862437C}" type="slidenum">
              <a:rPr kumimoji="0" lang="ko-KR" altLang="en-US" b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/92</a:t>
            </a:r>
            <a:endParaRPr kumimoji="0" lang="ko-KR" altLang="en-US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705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5931"/>
            <a:ext cx="7772400" cy="192166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598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00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kumimoji="0" sz="1200" b="0">
                <a:solidFill>
                  <a:srgbClr val="FFFFFF"/>
                </a:solidFill>
                <a:latin typeface="Arial" charset="0"/>
                <a:ea typeface="굴림" charset="-127"/>
              </a:defRPr>
            </a:lvl1pPr>
          </a:lstStyle>
          <a:p>
            <a:pPr latinLnBrk="0">
              <a:defRPr/>
            </a:pPr>
            <a:endParaRPr lang="en-US" altLang="ko-K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kumimoji="1" sz="12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kumimoji="1" b="1">
                <a:solidFill>
                  <a:srgbClr val="FFFFFF"/>
                </a:solidFill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A4EFFAA6-7331-4697-87BF-D30F92BB5A1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265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2642-0E84-40A6-9ED2-96321FB128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21426A-767A-47E2-AE7D-970CC79094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9438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7696"/>
            <a:ext cx="7772400" cy="13608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750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CE6745C0-869B-42EC-A71E-3B21370D14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468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498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498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1020D8DE-5DE2-4728-8FAA-1163831960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2133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908"/>
            <a:ext cx="4040188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188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535908"/>
            <a:ext cx="4041775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2175272"/>
            <a:ext cx="4041775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3AE52BA3-47EF-4865-B211-29233738E8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8148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1B7F0533-21F8-4992-ADC3-21E57ACF2D1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8178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E21841F8-2538-4350-BCB2-20673C1F830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4736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250"/>
            <a:ext cx="3008313" cy="1162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51"/>
            <a:ext cx="5111750" cy="5852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894"/>
            <a:ext cx="3008313" cy="468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DAC65A45-BB88-453B-B55A-C391FB48715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0241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5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6744"/>
            <a:ext cx="5486400" cy="8054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EEE0A159-29F3-414B-916E-3D42FBFBD7F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5092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1294EC0C-F2CB-4786-AD84-029F049A4C0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6647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5034"/>
            <a:ext cx="2057400" cy="582394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5034"/>
            <a:ext cx="6019800" cy="582394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A641E588-87F2-4135-92F4-E42500F7430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195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1C51-0296-4E6A-9CE0-AA1F649930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C148-6B44-4ECB-BA6B-BF408639A2A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8407-9596-4906-8784-DE08CBC1A7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20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7681-9D9B-40AF-9173-2A02379417A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8407-9596-4906-8784-DE08CBC1A7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23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7DA1-6BF5-4443-99C1-4C7DBAE01C2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8407-9596-4906-8784-DE08CBC1A7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4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78273-4455-4503-A450-CCA2F4257ED5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42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5471-6F0D-4ED1-ADD4-F5D980983FCC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440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6F119-42AC-4844-8317-1BE081B0E2EF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9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4DAF1-D7EA-4BBA-B951-B6B92B502C51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334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B5265-91CF-4C8E-9CB2-113E0B71BB21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45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20090-1D9B-426F-BC3B-18D95844780F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5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03577-4EFD-4B51-BF98-A1FB084E7337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34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8501-3375-44B4-894C-E86E8AEE10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4FAF0-5F5A-413C-AAB1-2DAEEE7F5444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51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3B5C9-EF29-4C87-A997-19485E4EF8DC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59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E0353-527E-471A-AD1E-F218814C50F2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899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7DEC5-A094-40B5-BA6B-F0A691C3A1B6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30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78273-4455-4503-A450-CCA2F4257ED5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6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5471-6F0D-4ED1-ADD4-F5D980983FCC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391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6F119-42AC-4844-8317-1BE081B0E2EF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37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4DAF1-D7EA-4BBA-B951-B6B92B502C51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62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B5265-91CF-4C8E-9CB2-113E0B71BB21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59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20090-1D9B-426F-BC3B-18D95844780F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1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0077-1038-46D0-8E65-943EDE752A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03577-4EFD-4B51-BF98-A1FB084E7337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096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4FAF0-5F5A-413C-AAB1-2DAEEE7F5444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328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3B5C9-EF29-4C87-A997-19485E4EF8DC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231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E0353-527E-471A-AD1E-F218814C50F2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21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7DEC5-A094-40B5-BA6B-F0A691C3A1B6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719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Microsoft Sans Serif" pitchFamily="34" charset="0"/>
              </a:rPr>
              <a:t>Moonzoo Kim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Microsoft Sans Serif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Microsoft Sans Serif" pitchFamily="34" charset="0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Microsoft Sans Serif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Microsoft Sans Serif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Microsoft Sans Serif" pitchFamily="34" charset="0"/>
              </a:rPr>
              <a:t>/65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3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/65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713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/65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6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/65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69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7010416" y="650244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500834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09600" y="6502442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/65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7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4478-C536-4AA8-93FA-2EA4355FB3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81FF-7161-4392-A808-00123A58CE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3FCC-44BF-4452-8FB2-B075F75F0C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kaist.ac.kr/main2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276225"/>
            <a:ext cx="8624887" cy="777875"/>
          </a:xfrm>
          <a:prstGeom prst="roundRect">
            <a:avLst>
              <a:gd name="adj" fmla="val 16667"/>
            </a:avLst>
          </a:prstGeom>
          <a:solidFill>
            <a:srgbClr val="E7ECF5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55713"/>
            <a:ext cx="86106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invGray">
          <a:xfrm>
            <a:off x="0" y="10715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>
                  <a:alpha val="11000"/>
                </a:srgbClr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86538"/>
            <a:ext cx="2133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7D2839-90C0-4394-B4A3-98AFD599AE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32" name="Rectangle 12"/>
          <p:cNvSpPr>
            <a:spLocks noChangeArrowheads="1"/>
          </p:cNvSpPr>
          <p:nvPr userDrawn="1"/>
        </p:nvSpPr>
        <p:spPr bwMode="auto">
          <a:xfrm>
            <a:off x="7162800" y="6521450"/>
            <a:ext cx="12192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ko-KR" sz="1000" dirty="0" smtClean="0">
                <a:solidFill>
                  <a:schemeClr val="accent2"/>
                </a:solidFill>
              </a:rPr>
              <a:t>.</a:t>
            </a:r>
            <a:endParaRPr lang="en-US" altLang="ko-KR" sz="10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ko-KR" sz="1000" dirty="0">
                <a:solidFill>
                  <a:schemeClr val="accent2"/>
                </a:solidFill>
              </a:rPr>
              <a:t>CS Dept. KAIST</a:t>
            </a:r>
          </a:p>
        </p:txBody>
      </p:sp>
      <p:pic>
        <p:nvPicPr>
          <p:cNvPr id="2055" name="Picture 13" descr="top_logo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48"/>
          <a:stretch>
            <a:fillRect/>
          </a:stretch>
        </p:blipFill>
        <p:spPr bwMode="auto">
          <a:xfrm>
            <a:off x="8191500" y="6513513"/>
            <a:ext cx="9525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1406" y="152400"/>
            <a:ext cx="9001188" cy="49051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71406" y="785794"/>
            <a:ext cx="9001188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0" dirty="0" err="1" smtClean="0">
                <a:solidFill>
                  <a:srgbClr val="464653"/>
                </a:solidFill>
                <a:latin typeface="Gill Sans MT"/>
                <a:ea typeface="맑은 고딕"/>
              </a:rPr>
              <a:t>Moonzoo</a:t>
            </a:r>
            <a:r>
              <a:rPr lang="en-US" altLang="ko-KR" b="0" dirty="0" smtClean="0">
                <a:solidFill>
                  <a:srgbClr val="464653"/>
                </a:solidFill>
                <a:latin typeface="Gill Sans MT"/>
                <a:ea typeface="맑은 고딕"/>
              </a:rPr>
              <a:t> Kim </a:t>
            </a:r>
            <a:endParaRPr lang="ko-KR" altLang="en-US" b="0" dirty="0" smtClean="0">
              <a:solidFill>
                <a:srgbClr val="464653"/>
              </a:solidFill>
              <a:latin typeface="Gill Sans MT"/>
              <a:ea typeface="맑은 고딕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0" dirty="0" smtClean="0">
                <a:solidFill>
                  <a:srgbClr val="464653"/>
                </a:solidFill>
                <a:latin typeface="Gill Sans MT"/>
                <a:ea typeface="맑은 고딕"/>
              </a:rPr>
              <a:t>Automated Testing of Industrial Embedded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srgbClr val="464653"/>
                </a:solidFill>
                <a:latin typeface="Gill Sans M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0" y="635795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0" y="64291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36139" y="660754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64770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/19</a:t>
            </a:r>
            <a:endParaRPr kumimoji="0" lang="en-US" sz="14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6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u="sng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1406" y="152400"/>
            <a:ext cx="9001188" cy="49051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71406" y="785794"/>
            <a:ext cx="9001188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0" dirty="0" err="1" smtClean="0">
                <a:solidFill>
                  <a:srgbClr val="464653"/>
                </a:solidFill>
                <a:latin typeface="Gill Sans MT"/>
                <a:ea typeface="맑은 고딕"/>
              </a:rPr>
              <a:t>Moonzoo</a:t>
            </a:r>
            <a:r>
              <a:rPr lang="en-US" altLang="ko-KR" b="0" dirty="0" smtClean="0">
                <a:solidFill>
                  <a:srgbClr val="464653"/>
                </a:solidFill>
                <a:latin typeface="Gill Sans MT"/>
                <a:ea typeface="맑은 고딕"/>
              </a:rPr>
              <a:t> Kim </a:t>
            </a:r>
            <a:endParaRPr lang="ko-KR" altLang="en-US" b="0" dirty="0" smtClean="0">
              <a:solidFill>
                <a:srgbClr val="464653"/>
              </a:solidFill>
              <a:latin typeface="Gill Sans MT"/>
              <a:ea typeface="맑은 고딕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0" dirty="0" smtClean="0">
                <a:solidFill>
                  <a:srgbClr val="464653"/>
                </a:solidFill>
                <a:latin typeface="Gill Sans MT"/>
                <a:ea typeface="맑은 고딕"/>
              </a:rPr>
              <a:t>Automated Testing of Industrial Embedded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srgbClr val="464653"/>
                </a:solidFill>
                <a:latin typeface="Gill Sans M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464653"/>
              </a:solidFill>
              <a:latin typeface="Gill Sans MT"/>
              <a:ea typeface="+mn-ea"/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0" y="635795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0" y="642918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36139" y="660754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64770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/19</a:t>
            </a:r>
            <a:endParaRPr kumimoji="0" lang="en-US" sz="14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4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u="sng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Moonzoo Kim Provable SW Lab</a:t>
            </a:r>
            <a:endParaRPr kumimoji="0" lang="en-US" altLang="ko-KR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  </a:t>
            </a:r>
            <a:endParaRPr kumimoji="0" lang="ko-KR" altLang="en-US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3EB63F-210B-426B-8655-095B3862437C}" type="slidenum">
              <a:rPr kumimoji="0" lang="ko-KR" altLang="en-US" b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kumimoji="0" lang="en-US" altLang="ko-KR" b="0" dirty="0" smtClean="0">
                <a:solidFill>
                  <a:prstClr val="black">
                    <a:tint val="75000"/>
                  </a:prstClr>
                </a:solidFill>
                <a:ea typeface="맑은 고딕" panose="020B0503020000020004" pitchFamily="50" charset="-127"/>
              </a:rPr>
              <a:t>/92</a:t>
            </a:r>
            <a:endParaRPr kumimoji="0" lang="ko-KR" altLang="en-US" b="0" dirty="0">
              <a:solidFill>
                <a:prstClr val="black">
                  <a:tint val="75000"/>
                </a:prstClr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70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5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58796" name="Rectangle 1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587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478588"/>
            <a:ext cx="150018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000" b="0">
                <a:solidFill>
                  <a:srgbClr val="003399"/>
                </a:solidFill>
                <a:latin typeface="Avant Garde" charset="0"/>
                <a:ea typeface="굴림" charset="-127"/>
              </a:defRPr>
            </a:lvl1pPr>
          </a:lstStyle>
          <a:p>
            <a:pPr eaLnBrk="0" latinLnBrk="0" hangingPunct="0">
              <a:defRPr/>
            </a:pPr>
            <a:r>
              <a:rPr lang="en-US" altLang="ko-KR"/>
              <a:t>CS550 Intro. to SE Spring 2007  </a:t>
            </a:r>
          </a:p>
        </p:txBody>
      </p:sp>
      <p:sp>
        <p:nvSpPr>
          <p:cNvPr id="7587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9125" y="6248400"/>
            <a:ext cx="63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3399"/>
                </a:solidFill>
                <a:ea typeface="굴림" panose="020B0600000101010101" pitchFamily="50" charset="-127"/>
              </a:defRPr>
            </a:lvl1pPr>
          </a:lstStyle>
          <a:p>
            <a:pPr latinLnBrk="0">
              <a:defRPr/>
            </a:pPr>
            <a:fld id="{2910E324-080B-4092-9A5F-951F655D8DDB}" type="slidenum">
              <a:rPr lang="ko-KR" altLang="en-US">
                <a:latin typeface="Arial" panose="020B0604020202020204" pitchFamily="34" charset="0"/>
              </a:rPr>
              <a:pPr latinLnBrk="0">
                <a:defRPr/>
              </a:pPr>
              <a:t>‹#›</a:t>
            </a:fld>
            <a:endParaRPr lang="en-US" altLang="ko-KR">
              <a:latin typeface="Arial" panose="020B0604020202020204" pitchFamily="34" charset="0"/>
            </a:endParaRPr>
          </a:p>
        </p:txBody>
      </p:sp>
      <p:pic>
        <p:nvPicPr>
          <p:cNvPr id="2054" name="Picture 16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415088"/>
            <a:ext cx="804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50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0033"/>
          </a:solidFill>
          <a:effectLst>
            <a:outerShdw blurRad="38100" dist="38100" dir="2700000" algn="tl">
              <a:srgbClr val="C0C0C0"/>
            </a:outerShdw>
          </a:effectLst>
          <a:latin typeface="Palatin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A497C1B4-1F47-44FC-92E4-92EB93F3374B}" type="datetime1">
              <a:rPr kumimoji="0" lang="ko-KR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2018-08-26</a:t>
            </a:fld>
            <a:endParaRPr kumimoji="0" lang="ko-KR" alt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70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3B3F8407-9596-4906-8784-DE08CBC1A726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109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B4F4A-76AA-41FA-B1E4-86C0B735D2A4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0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B4F4A-76AA-41FA-B1E4-86C0B735D2A4}" type="datetime1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2018-08-26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9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/65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76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gi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jpeg"/><Relationship Id="rId5" Type="http://schemas.openxmlformats.org/officeDocument/2006/relationships/image" Target="../media/image41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legitbs.net/2016/05/what-is-decre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6.xml"/><Relationship Id="rId5" Type="http://schemas.openxmlformats.org/officeDocument/2006/relationships/hyperlink" Target="http://m.yna.co.kr/kr/contents/?cid=AKR20180720158800003&amp;mobile" TargetMode="Externa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enix.org/events/nsdi07/tech/killia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en-us/um/redmond/projects/z3/http:/" TargetMode="External"/><Relationship Id="rId3" Type="http://schemas.openxmlformats.org/officeDocument/2006/relationships/hyperlink" Target="http://clang.llvm.org/" TargetMode="External"/><Relationship Id="rId7" Type="http://schemas.openxmlformats.org/officeDocument/2006/relationships/hyperlink" Target="http://minisat.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prover.org/cbmc/" TargetMode="External"/><Relationship Id="rId5" Type="http://schemas.openxmlformats.org/officeDocument/2006/relationships/hyperlink" Target="http://spinroot.com/" TargetMode="External"/><Relationship Id="rId4" Type="http://schemas.openxmlformats.org/officeDocument/2006/relationships/hyperlink" Target="http://llvm.org/" TargetMode="External"/><Relationship Id="rId9" Type="http://schemas.openxmlformats.org/officeDocument/2006/relationships/hyperlink" Target="https://github.com/swtv-kaist/CROW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://www.informationisbeautiful.net/visualizations/million-lines-of-code/" TargetMode="External"/><Relationship Id="rId4" Type="http://schemas.openxmlformats.org/officeDocument/2006/relationships/hyperlink" Target="https://www.linkedin.com/pulse/20140626152045-3625632-car-software-100m-lines-of-code-and-count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9FEEE-0F68-42A2-BC94-94E06A263219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914400"/>
            <a:ext cx="7419975" cy="1323439"/>
          </a:xfrm>
          <a:ln>
            <a:round/>
          </a:ln>
        </p:spPr>
        <p:txBody>
          <a:bodyPr/>
          <a:lstStyle/>
          <a:p>
            <a:pPr eaLnBrk="1" hangingPunct="1"/>
            <a:r>
              <a:rPr lang="en-US" altLang="ko-KR" dirty="0" smtClean="0"/>
              <a:t>CS492: Automated Software Analysis Techniques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3657600" cy="1752600"/>
          </a:xfrm>
        </p:spPr>
        <p:txBody>
          <a:bodyPr/>
          <a:lstStyle/>
          <a:p>
            <a:pPr eaLnBrk="1" hangingPunct="1"/>
            <a:r>
              <a:rPr lang="en-US" altLang="ko-KR" sz="2800" dirty="0" err="1" smtClean="0"/>
              <a:t>Moonzoo</a:t>
            </a:r>
            <a:r>
              <a:rPr lang="en-US" altLang="ko-KR" sz="2800" dirty="0" smtClean="0"/>
              <a:t> Kim</a:t>
            </a:r>
          </a:p>
          <a:p>
            <a:pPr eaLnBrk="1" hangingPunct="1"/>
            <a:r>
              <a:rPr lang="en-US" altLang="ko-KR" i="1" dirty="0" smtClean="0"/>
              <a:t>Software Testing and Verification Group</a:t>
            </a:r>
          </a:p>
          <a:p>
            <a:pPr eaLnBrk="1" hangingPunct="1"/>
            <a:r>
              <a:rPr lang="en-US" altLang="ko-KR" i="1" dirty="0" smtClean="0"/>
              <a:t>CS Dept. KAIST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32" y="2600325"/>
            <a:ext cx="4595768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399"/>
            <a:ext cx="6954715" cy="86492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ko-KR" sz="3200" b="1" dirty="0" smtClean="0"/>
              <a:t>ICSE 2018 Topics </a:t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(Top SE conf. w/ accept. rate: 20%) </a:t>
            </a:r>
            <a:endParaRPr lang="ko-KR" altLang="en-US" sz="32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8407-9596-4906-8784-DE08CBC1A726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246548" y="1291944"/>
            <a:ext cx="8757634" cy="4768068"/>
            <a:chOff x="0" y="1625361"/>
            <a:chExt cx="9144000" cy="491355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25361"/>
              <a:ext cx="9144000" cy="49135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직사각형 5"/>
            <p:cNvSpPr/>
            <p:nvPr/>
          </p:nvSpPr>
          <p:spPr>
            <a:xfrm rot="18931578">
              <a:off x="484910" y="4551220"/>
              <a:ext cx="1503218" cy="1870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 rot="18931578">
              <a:off x="719326" y="4813123"/>
              <a:ext cx="2139837" cy="1870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07747" y="-27384"/>
            <a:ext cx="21964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ko-KR"/>
            </a:defPPr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/>
              <a:t>1. </a:t>
            </a:r>
            <a:r>
              <a:rPr lang="ko-KR" altLang="en-US" dirty="0"/>
              <a:t>연구개발의 </a:t>
            </a:r>
            <a:r>
              <a:rPr lang="ko-KR" altLang="en-US" dirty="0" smtClean="0"/>
              <a:t>중요성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29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E61FB-B616-4038-B897-CABEC47736E2}" type="slidenum">
              <a:rPr lang="en-US" altLang="ko-KR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Software Development Cycle</a:t>
            </a:r>
          </a:p>
        </p:txBody>
      </p:sp>
      <p:sp>
        <p:nvSpPr>
          <p:cNvPr id="301059" name="AutoShape 3"/>
          <p:cNvSpPr>
            <a:spLocks noChangeArrowheads="1"/>
          </p:cNvSpPr>
          <p:nvPr/>
        </p:nvSpPr>
        <p:spPr bwMode="auto">
          <a:xfrm>
            <a:off x="660400" y="2819400"/>
            <a:ext cx="7835900" cy="1625600"/>
          </a:xfrm>
          <a:prstGeom prst="roundRect">
            <a:avLst>
              <a:gd name="adj" fmla="val 10046"/>
            </a:avLst>
          </a:prstGeom>
          <a:gradFill rotWithShape="0">
            <a:gsLst>
              <a:gs pos="0">
                <a:srgbClr val="99FF99"/>
              </a:gs>
              <a:gs pos="100000">
                <a:srgbClr val="99FF99">
                  <a:gamma/>
                  <a:tint val="0"/>
                  <a:invGamma/>
                </a:srgbClr>
              </a:gs>
            </a:gsLst>
            <a:lin ang="5400000" scaled="1"/>
          </a:gradFill>
          <a:ln w="38100">
            <a:solidFill>
              <a:srgbClr val="008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ko-KR" altLang="ko-KR" sz="1500">
              <a:ea typeface="HY헤드라인M" pitchFamily="18" charset="-127"/>
            </a:endParaRPr>
          </a:p>
        </p:txBody>
      </p:sp>
      <p:pic>
        <p:nvPicPr>
          <p:cNvPr id="8197" name="Picture 4" descr="MMj0283618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3121025"/>
            <a:ext cx="82708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MCj029059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6438" y="3090863"/>
            <a:ext cx="1022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MCj031186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8200" y="3082925"/>
            <a:ext cx="9445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MCj028028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3763" y="3073400"/>
            <a:ext cx="10652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MCj0353942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130550"/>
            <a:ext cx="8302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" descr="MCj0336215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4575" y="3135313"/>
            <a:ext cx="77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1608138" y="3297238"/>
            <a:ext cx="379412" cy="315912"/>
          </a:xfrm>
          <a:prstGeom prst="rightArrow">
            <a:avLst>
              <a:gd name="adj1" fmla="val 50000"/>
              <a:gd name="adj2" fmla="val 3002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2984500" y="3275013"/>
            <a:ext cx="379413" cy="315912"/>
          </a:xfrm>
          <a:prstGeom prst="rightArrow">
            <a:avLst>
              <a:gd name="adj1" fmla="val 50000"/>
              <a:gd name="adj2" fmla="val 3002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05" name="AutoShape 12"/>
          <p:cNvSpPr>
            <a:spLocks noChangeArrowheads="1"/>
          </p:cNvSpPr>
          <p:nvPr/>
        </p:nvSpPr>
        <p:spPr bwMode="auto">
          <a:xfrm>
            <a:off x="4330700" y="3267075"/>
            <a:ext cx="379413" cy="315913"/>
          </a:xfrm>
          <a:prstGeom prst="rightArrow">
            <a:avLst>
              <a:gd name="adj1" fmla="val 50000"/>
              <a:gd name="adj2" fmla="val 3002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06" name="AutoShape 13"/>
          <p:cNvSpPr>
            <a:spLocks noChangeArrowheads="1"/>
          </p:cNvSpPr>
          <p:nvPr/>
        </p:nvSpPr>
        <p:spPr bwMode="auto">
          <a:xfrm>
            <a:off x="5761038" y="3267075"/>
            <a:ext cx="377825" cy="315913"/>
          </a:xfrm>
          <a:prstGeom prst="rightArrow">
            <a:avLst>
              <a:gd name="adj1" fmla="val 50000"/>
              <a:gd name="adj2" fmla="val 2989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07" name="AutoShape 14"/>
          <p:cNvSpPr>
            <a:spLocks noChangeArrowheads="1"/>
          </p:cNvSpPr>
          <p:nvPr/>
        </p:nvSpPr>
        <p:spPr bwMode="auto">
          <a:xfrm>
            <a:off x="7013575" y="3260725"/>
            <a:ext cx="379413" cy="315913"/>
          </a:xfrm>
          <a:prstGeom prst="rightArrow">
            <a:avLst>
              <a:gd name="adj1" fmla="val 50000"/>
              <a:gd name="adj2" fmla="val 3002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903288" y="2438400"/>
            <a:ext cx="7415212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dirty="0">
                <a:effectLst>
                  <a:outerShdw blurRad="38100" dist="38100" dir="2700000" algn="tl">
                    <a:srgbClr val="FFFFFF"/>
                  </a:outerShdw>
                </a:effectLst>
                <a:ea typeface="HY헤드라인M" pitchFamily="18" charset="-127"/>
              </a:rPr>
              <a:t>A SW Development Framework for SW with High Assurance</a:t>
            </a:r>
          </a:p>
        </p:txBody>
      </p:sp>
      <p:sp>
        <p:nvSpPr>
          <p:cNvPr id="301072" name="AutoShape 16"/>
          <p:cNvSpPr>
            <a:spLocks noChangeArrowheads="1"/>
          </p:cNvSpPr>
          <p:nvPr/>
        </p:nvSpPr>
        <p:spPr bwMode="auto">
          <a:xfrm>
            <a:off x="715963" y="4662488"/>
            <a:ext cx="963612" cy="1128712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Formal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require-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ment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Spec.</a:t>
            </a:r>
          </a:p>
        </p:txBody>
      </p:sp>
      <p:sp>
        <p:nvSpPr>
          <p:cNvPr id="301073" name="AutoShape 17"/>
          <p:cNvSpPr>
            <a:spLocks noChangeArrowheads="1"/>
          </p:cNvSpPr>
          <p:nvPr/>
        </p:nvSpPr>
        <p:spPr bwMode="auto">
          <a:xfrm>
            <a:off x="2049463" y="4684713"/>
            <a:ext cx="963612" cy="1128712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700">
                <a:solidFill>
                  <a:srgbClr val="000099"/>
                </a:solidFill>
                <a:ea typeface="HY헤드라인M" pitchFamily="18" charset="-127"/>
              </a:rPr>
              <a:t>Formal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700">
                <a:solidFill>
                  <a:srgbClr val="000099"/>
                </a:solidFill>
                <a:ea typeface="HY헤드라인M" pitchFamily="18" charset="-127"/>
              </a:rPr>
              <a:t>system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700">
                <a:solidFill>
                  <a:srgbClr val="000099"/>
                </a:solidFill>
                <a:ea typeface="HY헤드라인M" pitchFamily="18" charset="-127"/>
              </a:rPr>
              <a:t>modeling</a:t>
            </a:r>
          </a:p>
        </p:txBody>
      </p:sp>
      <p:sp>
        <p:nvSpPr>
          <p:cNvPr id="301074" name="AutoShape 18"/>
          <p:cNvSpPr>
            <a:spLocks noChangeArrowheads="1"/>
          </p:cNvSpPr>
          <p:nvPr/>
        </p:nvSpPr>
        <p:spPr bwMode="auto">
          <a:xfrm>
            <a:off x="3371850" y="4694238"/>
            <a:ext cx="963613" cy="1128712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Model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analysis/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verification </a:t>
            </a:r>
          </a:p>
        </p:txBody>
      </p:sp>
      <p:sp>
        <p:nvSpPr>
          <p:cNvPr id="301075" name="AutoShape 19"/>
          <p:cNvSpPr>
            <a:spLocks noChangeArrowheads="1"/>
          </p:cNvSpPr>
          <p:nvPr/>
        </p:nvSpPr>
        <p:spPr bwMode="auto">
          <a:xfrm>
            <a:off x="4762500" y="4686300"/>
            <a:ext cx="963613" cy="1128713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Model-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assisted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code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 generation</a:t>
            </a:r>
          </a:p>
        </p:txBody>
      </p:sp>
      <p:sp>
        <p:nvSpPr>
          <p:cNvPr id="301076" name="AutoShape 20"/>
          <p:cNvSpPr>
            <a:spLocks noChangeArrowheads="1"/>
          </p:cNvSpPr>
          <p:nvPr/>
        </p:nvSpPr>
        <p:spPr bwMode="auto">
          <a:xfrm>
            <a:off x="6115050" y="4686300"/>
            <a:ext cx="963613" cy="1128713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Model-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based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testing</a:t>
            </a:r>
          </a:p>
        </p:txBody>
      </p:sp>
      <p:sp>
        <p:nvSpPr>
          <p:cNvPr id="301077" name="AutoShape 21"/>
          <p:cNvSpPr>
            <a:spLocks noChangeArrowheads="1"/>
          </p:cNvSpPr>
          <p:nvPr/>
        </p:nvSpPr>
        <p:spPr bwMode="auto">
          <a:xfrm>
            <a:off x="7451725" y="4686300"/>
            <a:ext cx="963613" cy="1128713"/>
          </a:xfrm>
          <a:prstGeom prst="roundRect">
            <a:avLst>
              <a:gd name="adj" fmla="val 10046"/>
            </a:avLst>
          </a:prstGeom>
          <a:solidFill>
            <a:srgbClr val="FFCC00"/>
          </a:solidFill>
          <a:ln w="38100">
            <a:solidFill>
              <a:srgbClr val="FF99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Runtime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monitoring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and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600">
                <a:solidFill>
                  <a:srgbClr val="000099"/>
                </a:solidFill>
                <a:ea typeface="HY헤드라인M" pitchFamily="18" charset="-127"/>
              </a:rPr>
              <a:t>checking</a:t>
            </a:r>
          </a:p>
        </p:txBody>
      </p:sp>
      <p:sp>
        <p:nvSpPr>
          <p:cNvPr id="8215" name="AutoShape 22"/>
          <p:cNvSpPr>
            <a:spLocks noChangeArrowheads="1"/>
          </p:cNvSpPr>
          <p:nvPr/>
        </p:nvSpPr>
        <p:spPr bwMode="auto">
          <a:xfrm>
            <a:off x="1685925" y="5068888"/>
            <a:ext cx="379413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16" name="AutoShape 23"/>
          <p:cNvSpPr>
            <a:spLocks noChangeArrowheads="1"/>
          </p:cNvSpPr>
          <p:nvPr/>
        </p:nvSpPr>
        <p:spPr bwMode="auto">
          <a:xfrm>
            <a:off x="3005138" y="5051425"/>
            <a:ext cx="379412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17" name="AutoShape 24"/>
          <p:cNvSpPr>
            <a:spLocks noChangeArrowheads="1"/>
          </p:cNvSpPr>
          <p:nvPr/>
        </p:nvSpPr>
        <p:spPr bwMode="auto">
          <a:xfrm>
            <a:off x="4368800" y="5060950"/>
            <a:ext cx="379413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18" name="AutoShape 25"/>
          <p:cNvSpPr>
            <a:spLocks noChangeArrowheads="1"/>
          </p:cNvSpPr>
          <p:nvPr/>
        </p:nvSpPr>
        <p:spPr bwMode="auto">
          <a:xfrm>
            <a:off x="5748338" y="5043488"/>
            <a:ext cx="379412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19" name="AutoShape 26"/>
          <p:cNvSpPr>
            <a:spLocks noChangeArrowheads="1"/>
          </p:cNvSpPr>
          <p:nvPr/>
        </p:nvSpPr>
        <p:spPr bwMode="auto">
          <a:xfrm>
            <a:off x="7072313" y="5035550"/>
            <a:ext cx="379412" cy="336550"/>
          </a:xfrm>
          <a:prstGeom prst="rightArrow">
            <a:avLst>
              <a:gd name="adj1" fmla="val 50000"/>
              <a:gd name="adj2" fmla="val 2818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301083" name="Text Box 27"/>
          <p:cNvSpPr txBox="1">
            <a:spLocks noChangeArrowheads="1"/>
          </p:cNvSpPr>
          <p:nvPr/>
        </p:nvSpPr>
        <p:spPr bwMode="auto">
          <a:xfrm>
            <a:off x="2082800" y="3821113"/>
            <a:ext cx="8604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System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design</a:t>
            </a:r>
          </a:p>
        </p:txBody>
      </p:sp>
      <p:sp>
        <p:nvSpPr>
          <p:cNvPr id="301084" name="Text Box 28"/>
          <p:cNvSpPr txBox="1">
            <a:spLocks noChangeArrowheads="1"/>
          </p:cNvSpPr>
          <p:nvPr/>
        </p:nvSpPr>
        <p:spPr bwMode="auto">
          <a:xfrm>
            <a:off x="631825" y="3805238"/>
            <a:ext cx="1346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Requirement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analysis</a:t>
            </a:r>
          </a:p>
        </p:txBody>
      </p:sp>
      <p:sp>
        <p:nvSpPr>
          <p:cNvPr id="301085" name="Text Box 29"/>
          <p:cNvSpPr txBox="1">
            <a:spLocks noChangeArrowheads="1"/>
          </p:cNvSpPr>
          <p:nvPr/>
        </p:nvSpPr>
        <p:spPr bwMode="auto">
          <a:xfrm>
            <a:off x="3386138" y="3832225"/>
            <a:ext cx="9334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Design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analysis</a:t>
            </a:r>
          </a:p>
        </p:txBody>
      </p:sp>
      <p:sp>
        <p:nvSpPr>
          <p:cNvPr id="301086" name="Text Box 30"/>
          <p:cNvSpPr txBox="1">
            <a:spLocks noChangeArrowheads="1"/>
          </p:cNvSpPr>
          <p:nvPr/>
        </p:nvSpPr>
        <p:spPr bwMode="auto">
          <a:xfrm>
            <a:off x="4741863" y="3808413"/>
            <a:ext cx="11969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Implement-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ation</a:t>
            </a:r>
          </a:p>
        </p:txBody>
      </p: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129338" y="3805238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Testing</a:t>
            </a:r>
          </a:p>
        </p:txBody>
      </p:sp>
      <p:sp>
        <p:nvSpPr>
          <p:cNvPr id="301088" name="Text Box 32"/>
          <p:cNvSpPr txBox="1">
            <a:spLocks noChangeArrowheads="1"/>
          </p:cNvSpPr>
          <p:nvPr/>
        </p:nvSpPr>
        <p:spPr bwMode="auto">
          <a:xfrm>
            <a:off x="7232650" y="3794125"/>
            <a:ext cx="1162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Monitoring</a:t>
            </a:r>
          </a:p>
        </p:txBody>
      </p:sp>
      <p:sp>
        <p:nvSpPr>
          <p:cNvPr id="8226" name="Line 33"/>
          <p:cNvSpPr>
            <a:spLocks noChangeShapeType="1"/>
          </p:cNvSpPr>
          <p:nvPr/>
        </p:nvSpPr>
        <p:spPr bwMode="auto">
          <a:xfrm>
            <a:off x="1187450" y="43338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27" name="Line 34"/>
          <p:cNvSpPr>
            <a:spLocks noChangeShapeType="1"/>
          </p:cNvSpPr>
          <p:nvPr/>
        </p:nvSpPr>
        <p:spPr bwMode="auto">
          <a:xfrm>
            <a:off x="2555875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28" name="Line 35"/>
          <p:cNvSpPr>
            <a:spLocks noChangeShapeType="1"/>
          </p:cNvSpPr>
          <p:nvPr/>
        </p:nvSpPr>
        <p:spPr bwMode="auto">
          <a:xfrm>
            <a:off x="3851275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29" name="Line 36"/>
          <p:cNvSpPr>
            <a:spLocks noChangeShapeType="1"/>
          </p:cNvSpPr>
          <p:nvPr/>
        </p:nvSpPr>
        <p:spPr bwMode="auto">
          <a:xfrm>
            <a:off x="5219700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30" name="Line 37"/>
          <p:cNvSpPr>
            <a:spLocks noChangeShapeType="1"/>
          </p:cNvSpPr>
          <p:nvPr/>
        </p:nvSpPr>
        <p:spPr bwMode="auto">
          <a:xfrm>
            <a:off x="6588125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31" name="Line 38"/>
          <p:cNvSpPr>
            <a:spLocks noChangeShapeType="1"/>
          </p:cNvSpPr>
          <p:nvPr/>
        </p:nvSpPr>
        <p:spPr bwMode="auto">
          <a:xfrm>
            <a:off x="7885113" y="4370388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8232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228600" y="1408113"/>
            <a:ext cx="8610600" cy="877887"/>
          </a:xfrm>
          <a:noFill/>
        </p:spPr>
        <p:txBody>
          <a:bodyPr/>
          <a:lstStyle/>
          <a:p>
            <a:pPr eaLnBrk="1" hangingPunct="1"/>
            <a:r>
              <a:rPr lang="en-US" altLang="ko-KR" smtClean="0"/>
              <a:t>A practical end-to-end formal framework for software development</a:t>
            </a:r>
          </a:p>
        </p:txBody>
      </p:sp>
      <p:sp>
        <p:nvSpPr>
          <p:cNvPr id="8233" name="직사각형 41"/>
          <p:cNvSpPr>
            <a:spLocks noChangeArrowheads="1"/>
          </p:cNvSpPr>
          <p:nvPr/>
        </p:nvSpPr>
        <p:spPr bwMode="auto">
          <a:xfrm>
            <a:off x="5867400" y="2209800"/>
            <a:ext cx="1447800" cy="4191000"/>
          </a:xfrm>
          <a:prstGeom prst="rect">
            <a:avLst/>
          </a:prstGeom>
          <a:noFill/>
          <a:ln w="1143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234" name="직사각형 41"/>
          <p:cNvSpPr>
            <a:spLocks noChangeArrowheads="1"/>
          </p:cNvSpPr>
          <p:nvPr/>
        </p:nvSpPr>
        <p:spPr bwMode="auto">
          <a:xfrm>
            <a:off x="1828800" y="2209800"/>
            <a:ext cx="2819400" cy="41910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38144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 Development and Testing Model </a:t>
            </a:r>
            <a:br>
              <a:rPr lang="en-US" dirty="0" smtClean="0"/>
            </a:br>
            <a:r>
              <a:rPr lang="en-US" dirty="0" smtClean="0"/>
              <a:t>(a.k.a. V model)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/42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321" y="1643050"/>
            <a:ext cx="649038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082139" y="4786322"/>
            <a:ext cx="4769856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357158" y="1857364"/>
            <a:ext cx="428628" cy="4357718"/>
          </a:xfrm>
          <a:prstGeom prst="down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306" y="1214422"/>
            <a:ext cx="108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70C0"/>
                </a:solidFill>
                <a:latin typeface="맑은 고딕"/>
                <a:ea typeface="+mn-ea"/>
              </a:rPr>
              <a:t>Manual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70C0"/>
                </a:solidFill>
                <a:latin typeface="맑은 고딕"/>
                <a:ea typeface="+mn-ea"/>
              </a:rPr>
              <a:t>Labor</a:t>
            </a:r>
          </a:p>
        </p:txBody>
      </p:sp>
      <p:sp>
        <p:nvSpPr>
          <p:cNvPr id="17" name="아래쪽 화살표 16"/>
          <p:cNvSpPr/>
          <p:nvPr/>
        </p:nvSpPr>
        <p:spPr>
          <a:xfrm rot="10800000">
            <a:off x="8128729" y="1785926"/>
            <a:ext cx="428628" cy="4214842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600076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FF0000"/>
                </a:solidFill>
                <a:latin typeface="맑은 고딕"/>
                <a:ea typeface="+mn-ea"/>
              </a:rPr>
              <a:t>Abstraction</a:t>
            </a:r>
            <a:endParaRPr kumimoji="0" lang="en-US" sz="1800" dirty="0">
              <a:solidFill>
                <a:srgbClr val="FF0000"/>
              </a:solidFill>
              <a:latin typeface="맑은 고딕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82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78C78-BE70-4375-A20E-66B9D8FB932E}" type="slidenum">
              <a:rPr lang="en-US" altLang="ko-KR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73063" y="3200400"/>
            <a:ext cx="8466137" cy="335280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8" name="Rectangle 64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9" name="Rectangle 65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224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543050"/>
          </a:xfrm>
          <a:noFill/>
        </p:spPr>
        <p:txBody>
          <a:bodyPr/>
          <a:lstStyle/>
          <a:p>
            <a:pPr eaLnBrk="1" hangingPunct="1"/>
            <a:r>
              <a:rPr lang="en-US" altLang="ko-KR" sz="2000" smtClean="0"/>
              <a:t>Embedded systems where </a:t>
            </a:r>
            <a:r>
              <a:rPr lang="en-US" altLang="ko-KR" sz="2000" smtClean="0">
                <a:solidFill>
                  <a:srgbClr val="FF0000"/>
                </a:solidFill>
              </a:rPr>
              <a:t>highly reliable SW technology </a:t>
            </a:r>
            <a:r>
              <a:rPr lang="en-US" altLang="ko-KR" sz="2000" smtClean="0"/>
              <a:t>is a key to the success </a:t>
            </a:r>
          </a:p>
          <a:p>
            <a:pPr lvl="1" eaLnBrk="1" hangingPunct="1"/>
            <a:r>
              <a:rPr lang="en-US" altLang="ko-KR" sz="1800" smtClean="0"/>
              <a:t>The portion of SW in commercial embedded devices increases continuously</a:t>
            </a:r>
          </a:p>
          <a:p>
            <a:pPr lvl="1" eaLnBrk="1" hangingPunct="1"/>
            <a:r>
              <a:rPr lang="en-US" altLang="ko-KR" sz="1800" smtClean="0"/>
              <a:t>More than 50% of development time is spent on SW testing and debugging</a:t>
            </a:r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1144588" y="4730750"/>
            <a:ext cx="14462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kumimoji="0" lang="en-US" altLang="ko-KR" sz="1500" b="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Home Network</a:t>
            </a:r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6070600" y="4824413"/>
            <a:ext cx="24003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kumimoji="0" lang="en-US" altLang="ko-KR" sz="1500" b="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Intelligent Mobile Systems</a:t>
            </a:r>
          </a:p>
        </p:txBody>
      </p:sp>
      <p:pic>
        <p:nvPicPr>
          <p:cNvPr id="9227" name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900" y="4000500"/>
            <a:ext cx="15367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76" name="Rectangle 72"/>
          <p:cNvSpPr>
            <a:spLocks noChangeArrowheads="1"/>
          </p:cNvSpPr>
          <p:nvPr/>
        </p:nvSpPr>
        <p:spPr bwMode="auto">
          <a:xfrm>
            <a:off x="3344863" y="5410200"/>
            <a:ext cx="3014662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kumimoji="0" lang="en-US" altLang="ko-KR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Highly Reliable Systems</a:t>
            </a:r>
          </a:p>
        </p:txBody>
      </p:sp>
      <p:grpSp>
        <p:nvGrpSpPr>
          <p:cNvPr id="9229" name="Group 73"/>
          <p:cNvGrpSpPr>
            <a:grpSpLocks/>
          </p:cNvGrpSpPr>
          <p:nvPr/>
        </p:nvGrpSpPr>
        <p:grpSpPr bwMode="auto">
          <a:xfrm rot="1882141">
            <a:off x="3192463" y="4089400"/>
            <a:ext cx="823912" cy="315913"/>
            <a:chOff x="2308" y="1798"/>
            <a:chExt cx="1144" cy="723"/>
          </a:xfrm>
        </p:grpSpPr>
        <p:sp>
          <p:nvSpPr>
            <p:cNvPr id="9299" name="Freeform 74"/>
            <p:cNvSpPr>
              <a:spLocks/>
            </p:cNvSpPr>
            <p:nvPr/>
          </p:nvSpPr>
          <p:spPr bwMode="auto">
            <a:xfrm>
              <a:off x="2354" y="2051"/>
              <a:ext cx="783" cy="195"/>
            </a:xfrm>
            <a:custGeom>
              <a:avLst/>
              <a:gdLst>
                <a:gd name="T0" fmla="*/ 0 w 1568"/>
                <a:gd name="T1" fmla="*/ 1 h 392"/>
                <a:gd name="T2" fmla="*/ 0 w 1568"/>
                <a:gd name="T3" fmla="*/ 48 h 392"/>
                <a:gd name="T4" fmla="*/ 192 w 1568"/>
                <a:gd name="T5" fmla="*/ 47 h 392"/>
                <a:gd name="T6" fmla="*/ 195 w 1568"/>
                <a:gd name="T7" fmla="*/ 0 h 392"/>
                <a:gd name="T8" fmla="*/ 0 w 1568"/>
                <a:gd name="T9" fmla="*/ 1 h 392"/>
                <a:gd name="T10" fmla="*/ 0 w 1568"/>
                <a:gd name="T11" fmla="*/ 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8"/>
                <a:gd name="T19" fmla="*/ 0 h 392"/>
                <a:gd name="T20" fmla="*/ 1568 w 1568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8" h="392">
                  <a:moveTo>
                    <a:pt x="6" y="10"/>
                  </a:moveTo>
                  <a:lnTo>
                    <a:pt x="0" y="392"/>
                  </a:lnTo>
                  <a:lnTo>
                    <a:pt x="1539" y="382"/>
                  </a:lnTo>
                  <a:lnTo>
                    <a:pt x="1568" y="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0" name="Freeform 75"/>
            <p:cNvSpPr>
              <a:spLocks/>
            </p:cNvSpPr>
            <p:nvPr/>
          </p:nvSpPr>
          <p:spPr bwMode="auto">
            <a:xfrm>
              <a:off x="2309" y="1798"/>
              <a:ext cx="1143" cy="723"/>
            </a:xfrm>
            <a:custGeom>
              <a:avLst/>
              <a:gdLst>
                <a:gd name="T0" fmla="*/ 1 w 2286"/>
                <a:gd name="T1" fmla="*/ 119 h 1446"/>
                <a:gd name="T2" fmla="*/ 1 w 2286"/>
                <a:gd name="T3" fmla="*/ 113 h 1446"/>
                <a:gd name="T4" fmla="*/ 1 w 2286"/>
                <a:gd name="T5" fmla="*/ 107 h 1446"/>
                <a:gd name="T6" fmla="*/ 1 w 2286"/>
                <a:gd name="T7" fmla="*/ 102 h 1446"/>
                <a:gd name="T8" fmla="*/ 6 w 2286"/>
                <a:gd name="T9" fmla="*/ 99 h 1446"/>
                <a:gd name="T10" fmla="*/ 28 w 2286"/>
                <a:gd name="T11" fmla="*/ 99 h 1446"/>
                <a:gd name="T12" fmla="*/ 55 w 2286"/>
                <a:gd name="T13" fmla="*/ 98 h 1446"/>
                <a:gd name="T14" fmla="*/ 85 w 2286"/>
                <a:gd name="T15" fmla="*/ 97 h 1446"/>
                <a:gd name="T16" fmla="*/ 115 w 2286"/>
                <a:gd name="T17" fmla="*/ 96 h 1446"/>
                <a:gd name="T18" fmla="*/ 143 w 2286"/>
                <a:gd name="T19" fmla="*/ 96 h 1446"/>
                <a:gd name="T20" fmla="*/ 164 w 2286"/>
                <a:gd name="T21" fmla="*/ 95 h 1446"/>
                <a:gd name="T22" fmla="*/ 177 w 2286"/>
                <a:gd name="T23" fmla="*/ 95 h 1446"/>
                <a:gd name="T24" fmla="*/ 179 w 2286"/>
                <a:gd name="T25" fmla="*/ 76 h 1446"/>
                <a:gd name="T26" fmla="*/ 172 w 2286"/>
                <a:gd name="T27" fmla="*/ 76 h 1446"/>
                <a:gd name="T28" fmla="*/ 153 w 2286"/>
                <a:gd name="T29" fmla="*/ 76 h 1446"/>
                <a:gd name="T30" fmla="*/ 129 w 2286"/>
                <a:gd name="T31" fmla="*/ 76 h 1446"/>
                <a:gd name="T32" fmla="*/ 98 w 2286"/>
                <a:gd name="T33" fmla="*/ 76 h 1446"/>
                <a:gd name="T34" fmla="*/ 68 w 2286"/>
                <a:gd name="T35" fmla="*/ 76 h 1446"/>
                <a:gd name="T36" fmla="*/ 39 w 2286"/>
                <a:gd name="T37" fmla="*/ 75 h 1446"/>
                <a:gd name="T38" fmla="*/ 14 w 2286"/>
                <a:gd name="T39" fmla="*/ 75 h 1446"/>
                <a:gd name="T40" fmla="*/ 1 w 2286"/>
                <a:gd name="T41" fmla="*/ 75 h 1446"/>
                <a:gd name="T42" fmla="*/ 0 w 2286"/>
                <a:gd name="T43" fmla="*/ 68 h 1446"/>
                <a:gd name="T44" fmla="*/ 0 w 2286"/>
                <a:gd name="T45" fmla="*/ 61 h 1446"/>
                <a:gd name="T46" fmla="*/ 0 w 2286"/>
                <a:gd name="T47" fmla="*/ 55 h 1446"/>
                <a:gd name="T48" fmla="*/ 177 w 2286"/>
                <a:gd name="T49" fmla="*/ 54 h 1446"/>
                <a:gd name="T50" fmla="*/ 175 w 2286"/>
                <a:gd name="T51" fmla="*/ 48 h 1446"/>
                <a:gd name="T52" fmla="*/ 173 w 2286"/>
                <a:gd name="T53" fmla="*/ 40 h 1446"/>
                <a:gd name="T54" fmla="*/ 171 w 2286"/>
                <a:gd name="T55" fmla="*/ 29 h 1446"/>
                <a:gd name="T56" fmla="*/ 169 w 2286"/>
                <a:gd name="T57" fmla="*/ 20 h 1446"/>
                <a:gd name="T58" fmla="*/ 167 w 2286"/>
                <a:gd name="T59" fmla="*/ 11 h 1446"/>
                <a:gd name="T60" fmla="*/ 167 w 2286"/>
                <a:gd name="T61" fmla="*/ 3 h 1446"/>
                <a:gd name="T62" fmla="*/ 167 w 2286"/>
                <a:gd name="T63" fmla="*/ 0 h 1446"/>
                <a:gd name="T64" fmla="*/ 174 w 2286"/>
                <a:gd name="T65" fmla="*/ 3 h 1446"/>
                <a:gd name="T66" fmla="*/ 189 w 2286"/>
                <a:gd name="T67" fmla="*/ 11 h 1446"/>
                <a:gd name="T68" fmla="*/ 208 w 2286"/>
                <a:gd name="T69" fmla="*/ 23 h 1446"/>
                <a:gd name="T70" fmla="*/ 230 w 2286"/>
                <a:gd name="T71" fmla="*/ 39 h 1446"/>
                <a:gd name="T72" fmla="*/ 251 w 2286"/>
                <a:gd name="T73" fmla="*/ 53 h 1446"/>
                <a:gd name="T74" fmla="*/ 270 w 2286"/>
                <a:gd name="T75" fmla="*/ 68 h 1446"/>
                <a:gd name="T76" fmla="*/ 283 w 2286"/>
                <a:gd name="T77" fmla="*/ 77 h 1446"/>
                <a:gd name="T78" fmla="*/ 286 w 2286"/>
                <a:gd name="T79" fmla="*/ 82 h 1446"/>
                <a:gd name="T80" fmla="*/ 280 w 2286"/>
                <a:gd name="T81" fmla="*/ 88 h 1446"/>
                <a:gd name="T82" fmla="*/ 267 w 2286"/>
                <a:gd name="T83" fmla="*/ 100 h 1446"/>
                <a:gd name="T84" fmla="*/ 248 w 2286"/>
                <a:gd name="T85" fmla="*/ 116 h 1446"/>
                <a:gd name="T86" fmla="*/ 229 w 2286"/>
                <a:gd name="T87" fmla="*/ 135 h 1446"/>
                <a:gd name="T88" fmla="*/ 209 w 2286"/>
                <a:gd name="T89" fmla="*/ 152 h 1446"/>
                <a:gd name="T90" fmla="*/ 192 w 2286"/>
                <a:gd name="T91" fmla="*/ 167 h 1446"/>
                <a:gd name="T92" fmla="*/ 179 w 2286"/>
                <a:gd name="T93" fmla="*/ 178 h 1446"/>
                <a:gd name="T94" fmla="*/ 174 w 2286"/>
                <a:gd name="T95" fmla="*/ 181 h 1446"/>
                <a:gd name="T96" fmla="*/ 174 w 2286"/>
                <a:gd name="T97" fmla="*/ 176 h 1446"/>
                <a:gd name="T98" fmla="*/ 174 w 2286"/>
                <a:gd name="T99" fmla="*/ 168 h 1446"/>
                <a:gd name="T100" fmla="*/ 175 w 2286"/>
                <a:gd name="T101" fmla="*/ 158 h 1446"/>
                <a:gd name="T102" fmla="*/ 176 w 2286"/>
                <a:gd name="T103" fmla="*/ 146 h 1446"/>
                <a:gd name="T104" fmla="*/ 178 w 2286"/>
                <a:gd name="T105" fmla="*/ 135 h 1446"/>
                <a:gd name="T106" fmla="*/ 179 w 2286"/>
                <a:gd name="T107" fmla="*/ 125 h 1446"/>
                <a:gd name="T108" fmla="*/ 180 w 2286"/>
                <a:gd name="T109" fmla="*/ 120 h 1446"/>
                <a:gd name="T110" fmla="*/ 177 w 2286"/>
                <a:gd name="T111" fmla="*/ 119 h 1446"/>
                <a:gd name="T112" fmla="*/ 163 w 2286"/>
                <a:gd name="T113" fmla="*/ 119 h 1446"/>
                <a:gd name="T114" fmla="*/ 141 w 2286"/>
                <a:gd name="T115" fmla="*/ 119 h 1446"/>
                <a:gd name="T116" fmla="*/ 111 w 2286"/>
                <a:gd name="T117" fmla="*/ 120 h 1446"/>
                <a:gd name="T118" fmla="*/ 80 w 2286"/>
                <a:gd name="T119" fmla="*/ 121 h 1446"/>
                <a:gd name="T120" fmla="*/ 49 w 2286"/>
                <a:gd name="T121" fmla="*/ 121 h 1446"/>
                <a:gd name="T122" fmla="*/ 23 w 2286"/>
                <a:gd name="T123" fmla="*/ 122 h 1446"/>
                <a:gd name="T124" fmla="*/ 5 w 2286"/>
                <a:gd name="T125" fmla="*/ 123 h 14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86"/>
                <a:gd name="T190" fmla="*/ 0 h 1446"/>
                <a:gd name="T191" fmla="*/ 2286 w 2286"/>
                <a:gd name="T192" fmla="*/ 1446 h 14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86" h="1446">
                  <a:moveTo>
                    <a:pt x="8" y="986"/>
                  </a:moveTo>
                  <a:lnTo>
                    <a:pt x="8" y="984"/>
                  </a:lnTo>
                  <a:lnTo>
                    <a:pt x="8" y="982"/>
                  </a:lnTo>
                  <a:lnTo>
                    <a:pt x="8" y="979"/>
                  </a:lnTo>
                  <a:lnTo>
                    <a:pt x="8" y="971"/>
                  </a:lnTo>
                  <a:lnTo>
                    <a:pt x="8" y="965"/>
                  </a:lnTo>
                  <a:lnTo>
                    <a:pt x="8" y="963"/>
                  </a:lnTo>
                  <a:lnTo>
                    <a:pt x="8" y="958"/>
                  </a:lnTo>
                  <a:lnTo>
                    <a:pt x="8" y="954"/>
                  </a:lnTo>
                  <a:lnTo>
                    <a:pt x="8" y="948"/>
                  </a:lnTo>
                  <a:lnTo>
                    <a:pt x="8" y="942"/>
                  </a:lnTo>
                  <a:lnTo>
                    <a:pt x="8" y="937"/>
                  </a:lnTo>
                  <a:lnTo>
                    <a:pt x="8" y="931"/>
                  </a:lnTo>
                  <a:lnTo>
                    <a:pt x="6" y="925"/>
                  </a:lnTo>
                  <a:lnTo>
                    <a:pt x="6" y="918"/>
                  </a:lnTo>
                  <a:lnTo>
                    <a:pt x="6" y="910"/>
                  </a:lnTo>
                  <a:lnTo>
                    <a:pt x="6" y="903"/>
                  </a:lnTo>
                  <a:lnTo>
                    <a:pt x="6" y="895"/>
                  </a:lnTo>
                  <a:lnTo>
                    <a:pt x="6" y="887"/>
                  </a:lnTo>
                  <a:lnTo>
                    <a:pt x="6" y="880"/>
                  </a:lnTo>
                  <a:lnTo>
                    <a:pt x="6" y="872"/>
                  </a:lnTo>
                  <a:lnTo>
                    <a:pt x="6" y="868"/>
                  </a:lnTo>
                  <a:lnTo>
                    <a:pt x="6" y="861"/>
                  </a:lnTo>
                  <a:lnTo>
                    <a:pt x="6" y="857"/>
                  </a:lnTo>
                  <a:lnTo>
                    <a:pt x="6" y="853"/>
                  </a:lnTo>
                  <a:lnTo>
                    <a:pt x="6" y="849"/>
                  </a:lnTo>
                  <a:lnTo>
                    <a:pt x="6" y="844"/>
                  </a:lnTo>
                  <a:lnTo>
                    <a:pt x="6" y="840"/>
                  </a:lnTo>
                  <a:lnTo>
                    <a:pt x="6" y="838"/>
                  </a:lnTo>
                  <a:lnTo>
                    <a:pt x="6" y="832"/>
                  </a:lnTo>
                  <a:lnTo>
                    <a:pt x="6" y="828"/>
                  </a:lnTo>
                  <a:lnTo>
                    <a:pt x="6" y="823"/>
                  </a:lnTo>
                  <a:lnTo>
                    <a:pt x="6" y="819"/>
                  </a:lnTo>
                  <a:lnTo>
                    <a:pt x="6" y="813"/>
                  </a:lnTo>
                  <a:lnTo>
                    <a:pt x="6" y="809"/>
                  </a:lnTo>
                  <a:lnTo>
                    <a:pt x="6" y="804"/>
                  </a:lnTo>
                  <a:lnTo>
                    <a:pt x="6" y="800"/>
                  </a:lnTo>
                  <a:lnTo>
                    <a:pt x="21" y="798"/>
                  </a:lnTo>
                  <a:lnTo>
                    <a:pt x="36" y="798"/>
                  </a:lnTo>
                  <a:lnTo>
                    <a:pt x="53" y="798"/>
                  </a:lnTo>
                  <a:lnTo>
                    <a:pt x="70" y="798"/>
                  </a:lnTo>
                  <a:lnTo>
                    <a:pt x="89" y="796"/>
                  </a:lnTo>
                  <a:lnTo>
                    <a:pt x="108" y="796"/>
                  </a:lnTo>
                  <a:lnTo>
                    <a:pt x="131" y="794"/>
                  </a:lnTo>
                  <a:lnTo>
                    <a:pt x="152" y="794"/>
                  </a:lnTo>
                  <a:lnTo>
                    <a:pt x="175" y="794"/>
                  </a:lnTo>
                  <a:lnTo>
                    <a:pt x="199" y="792"/>
                  </a:lnTo>
                  <a:lnTo>
                    <a:pt x="224" y="792"/>
                  </a:lnTo>
                  <a:lnTo>
                    <a:pt x="249" y="790"/>
                  </a:lnTo>
                  <a:lnTo>
                    <a:pt x="274" y="790"/>
                  </a:lnTo>
                  <a:lnTo>
                    <a:pt x="300" y="790"/>
                  </a:lnTo>
                  <a:lnTo>
                    <a:pt x="329" y="790"/>
                  </a:lnTo>
                  <a:lnTo>
                    <a:pt x="355" y="790"/>
                  </a:lnTo>
                  <a:lnTo>
                    <a:pt x="384" y="789"/>
                  </a:lnTo>
                  <a:lnTo>
                    <a:pt x="410" y="787"/>
                  </a:lnTo>
                  <a:lnTo>
                    <a:pt x="441" y="787"/>
                  </a:lnTo>
                  <a:lnTo>
                    <a:pt x="469" y="787"/>
                  </a:lnTo>
                  <a:lnTo>
                    <a:pt x="500" y="785"/>
                  </a:lnTo>
                  <a:lnTo>
                    <a:pt x="530" y="785"/>
                  </a:lnTo>
                  <a:lnTo>
                    <a:pt x="560" y="783"/>
                  </a:lnTo>
                  <a:lnTo>
                    <a:pt x="591" y="783"/>
                  </a:lnTo>
                  <a:lnTo>
                    <a:pt x="621" y="781"/>
                  </a:lnTo>
                  <a:lnTo>
                    <a:pt x="652" y="781"/>
                  </a:lnTo>
                  <a:lnTo>
                    <a:pt x="682" y="781"/>
                  </a:lnTo>
                  <a:lnTo>
                    <a:pt x="713" y="781"/>
                  </a:lnTo>
                  <a:lnTo>
                    <a:pt x="743" y="777"/>
                  </a:lnTo>
                  <a:lnTo>
                    <a:pt x="773" y="777"/>
                  </a:lnTo>
                  <a:lnTo>
                    <a:pt x="806" y="775"/>
                  </a:lnTo>
                  <a:lnTo>
                    <a:pt x="836" y="775"/>
                  </a:lnTo>
                  <a:lnTo>
                    <a:pt x="865" y="773"/>
                  </a:lnTo>
                  <a:lnTo>
                    <a:pt x="895" y="773"/>
                  </a:lnTo>
                  <a:lnTo>
                    <a:pt x="925" y="773"/>
                  </a:lnTo>
                  <a:lnTo>
                    <a:pt x="954" y="773"/>
                  </a:lnTo>
                  <a:lnTo>
                    <a:pt x="982" y="771"/>
                  </a:lnTo>
                  <a:lnTo>
                    <a:pt x="1009" y="771"/>
                  </a:lnTo>
                  <a:lnTo>
                    <a:pt x="1037" y="770"/>
                  </a:lnTo>
                  <a:lnTo>
                    <a:pt x="1066" y="770"/>
                  </a:lnTo>
                  <a:lnTo>
                    <a:pt x="1091" y="770"/>
                  </a:lnTo>
                  <a:lnTo>
                    <a:pt x="1117" y="770"/>
                  </a:lnTo>
                  <a:lnTo>
                    <a:pt x="1144" y="768"/>
                  </a:lnTo>
                  <a:lnTo>
                    <a:pt x="1167" y="768"/>
                  </a:lnTo>
                  <a:lnTo>
                    <a:pt x="1191" y="766"/>
                  </a:lnTo>
                  <a:lnTo>
                    <a:pt x="1214" y="766"/>
                  </a:lnTo>
                  <a:lnTo>
                    <a:pt x="1237" y="764"/>
                  </a:lnTo>
                  <a:lnTo>
                    <a:pt x="1258" y="764"/>
                  </a:lnTo>
                  <a:lnTo>
                    <a:pt x="1279" y="764"/>
                  </a:lnTo>
                  <a:lnTo>
                    <a:pt x="1300" y="762"/>
                  </a:lnTo>
                  <a:lnTo>
                    <a:pt x="1317" y="762"/>
                  </a:lnTo>
                  <a:lnTo>
                    <a:pt x="1334" y="762"/>
                  </a:lnTo>
                  <a:lnTo>
                    <a:pt x="1349" y="762"/>
                  </a:lnTo>
                  <a:lnTo>
                    <a:pt x="1364" y="762"/>
                  </a:lnTo>
                  <a:lnTo>
                    <a:pt x="1380" y="762"/>
                  </a:lnTo>
                  <a:lnTo>
                    <a:pt x="1391" y="762"/>
                  </a:lnTo>
                  <a:lnTo>
                    <a:pt x="1402" y="760"/>
                  </a:lnTo>
                  <a:lnTo>
                    <a:pt x="1412" y="760"/>
                  </a:lnTo>
                  <a:lnTo>
                    <a:pt x="1421" y="760"/>
                  </a:lnTo>
                  <a:lnTo>
                    <a:pt x="1427" y="760"/>
                  </a:lnTo>
                  <a:lnTo>
                    <a:pt x="1433" y="760"/>
                  </a:lnTo>
                  <a:lnTo>
                    <a:pt x="1438" y="760"/>
                  </a:lnTo>
                  <a:lnTo>
                    <a:pt x="1440" y="760"/>
                  </a:lnTo>
                  <a:lnTo>
                    <a:pt x="1526" y="684"/>
                  </a:lnTo>
                  <a:lnTo>
                    <a:pt x="1440" y="610"/>
                  </a:lnTo>
                  <a:lnTo>
                    <a:pt x="1438" y="608"/>
                  </a:lnTo>
                  <a:lnTo>
                    <a:pt x="1433" y="608"/>
                  </a:lnTo>
                  <a:lnTo>
                    <a:pt x="1427" y="608"/>
                  </a:lnTo>
                  <a:lnTo>
                    <a:pt x="1419" y="608"/>
                  </a:lnTo>
                  <a:lnTo>
                    <a:pt x="1410" y="608"/>
                  </a:lnTo>
                  <a:lnTo>
                    <a:pt x="1400" y="608"/>
                  </a:lnTo>
                  <a:lnTo>
                    <a:pt x="1391" y="608"/>
                  </a:lnTo>
                  <a:lnTo>
                    <a:pt x="1376" y="608"/>
                  </a:lnTo>
                  <a:lnTo>
                    <a:pt x="1362" y="608"/>
                  </a:lnTo>
                  <a:lnTo>
                    <a:pt x="1347" y="608"/>
                  </a:lnTo>
                  <a:lnTo>
                    <a:pt x="1330" y="608"/>
                  </a:lnTo>
                  <a:lnTo>
                    <a:pt x="1311" y="608"/>
                  </a:lnTo>
                  <a:lnTo>
                    <a:pt x="1292" y="608"/>
                  </a:lnTo>
                  <a:lnTo>
                    <a:pt x="1273" y="608"/>
                  </a:lnTo>
                  <a:lnTo>
                    <a:pt x="1252" y="608"/>
                  </a:lnTo>
                  <a:lnTo>
                    <a:pt x="1231" y="606"/>
                  </a:lnTo>
                  <a:lnTo>
                    <a:pt x="1207" y="606"/>
                  </a:lnTo>
                  <a:lnTo>
                    <a:pt x="1184" y="606"/>
                  </a:lnTo>
                  <a:lnTo>
                    <a:pt x="1159" y="606"/>
                  </a:lnTo>
                  <a:lnTo>
                    <a:pt x="1134" y="606"/>
                  </a:lnTo>
                  <a:lnTo>
                    <a:pt x="1108" y="606"/>
                  </a:lnTo>
                  <a:lnTo>
                    <a:pt x="1081" y="606"/>
                  </a:lnTo>
                  <a:lnTo>
                    <a:pt x="1056" y="606"/>
                  </a:lnTo>
                  <a:lnTo>
                    <a:pt x="1026" y="606"/>
                  </a:lnTo>
                  <a:lnTo>
                    <a:pt x="998" y="606"/>
                  </a:lnTo>
                  <a:lnTo>
                    <a:pt x="969" y="606"/>
                  </a:lnTo>
                  <a:lnTo>
                    <a:pt x="941" y="606"/>
                  </a:lnTo>
                  <a:lnTo>
                    <a:pt x="910" y="606"/>
                  </a:lnTo>
                  <a:lnTo>
                    <a:pt x="882" y="606"/>
                  </a:lnTo>
                  <a:lnTo>
                    <a:pt x="851" y="606"/>
                  </a:lnTo>
                  <a:lnTo>
                    <a:pt x="821" y="606"/>
                  </a:lnTo>
                  <a:lnTo>
                    <a:pt x="789" y="606"/>
                  </a:lnTo>
                  <a:lnTo>
                    <a:pt x="760" y="606"/>
                  </a:lnTo>
                  <a:lnTo>
                    <a:pt x="728" y="604"/>
                  </a:lnTo>
                  <a:lnTo>
                    <a:pt x="697" y="604"/>
                  </a:lnTo>
                  <a:lnTo>
                    <a:pt x="665" y="602"/>
                  </a:lnTo>
                  <a:lnTo>
                    <a:pt x="635" y="602"/>
                  </a:lnTo>
                  <a:lnTo>
                    <a:pt x="602" y="602"/>
                  </a:lnTo>
                  <a:lnTo>
                    <a:pt x="574" y="602"/>
                  </a:lnTo>
                  <a:lnTo>
                    <a:pt x="543" y="602"/>
                  </a:lnTo>
                  <a:lnTo>
                    <a:pt x="511" y="602"/>
                  </a:lnTo>
                  <a:lnTo>
                    <a:pt x="481" y="602"/>
                  </a:lnTo>
                  <a:lnTo>
                    <a:pt x="452" y="602"/>
                  </a:lnTo>
                  <a:lnTo>
                    <a:pt x="422" y="602"/>
                  </a:lnTo>
                  <a:lnTo>
                    <a:pt x="393" y="602"/>
                  </a:lnTo>
                  <a:lnTo>
                    <a:pt x="367" y="602"/>
                  </a:lnTo>
                  <a:lnTo>
                    <a:pt x="338" y="602"/>
                  </a:lnTo>
                  <a:lnTo>
                    <a:pt x="312" y="600"/>
                  </a:lnTo>
                  <a:lnTo>
                    <a:pt x="285" y="600"/>
                  </a:lnTo>
                  <a:lnTo>
                    <a:pt x="258" y="600"/>
                  </a:lnTo>
                  <a:lnTo>
                    <a:pt x="234" y="600"/>
                  </a:lnTo>
                  <a:lnTo>
                    <a:pt x="209" y="600"/>
                  </a:lnTo>
                  <a:lnTo>
                    <a:pt x="186" y="600"/>
                  </a:lnTo>
                  <a:lnTo>
                    <a:pt x="161" y="600"/>
                  </a:lnTo>
                  <a:lnTo>
                    <a:pt x="139" y="600"/>
                  </a:lnTo>
                  <a:lnTo>
                    <a:pt x="118" y="600"/>
                  </a:lnTo>
                  <a:lnTo>
                    <a:pt x="97" y="600"/>
                  </a:lnTo>
                  <a:lnTo>
                    <a:pt x="80" y="600"/>
                  </a:lnTo>
                  <a:lnTo>
                    <a:pt x="63" y="600"/>
                  </a:lnTo>
                  <a:lnTo>
                    <a:pt x="46" y="600"/>
                  </a:lnTo>
                  <a:lnTo>
                    <a:pt x="28" y="600"/>
                  </a:lnTo>
                  <a:lnTo>
                    <a:pt x="15" y="600"/>
                  </a:lnTo>
                  <a:lnTo>
                    <a:pt x="2" y="600"/>
                  </a:lnTo>
                  <a:lnTo>
                    <a:pt x="2" y="597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2" y="583"/>
                  </a:lnTo>
                  <a:lnTo>
                    <a:pt x="2" y="576"/>
                  </a:lnTo>
                  <a:lnTo>
                    <a:pt x="2" y="568"/>
                  </a:lnTo>
                  <a:lnTo>
                    <a:pt x="0" y="559"/>
                  </a:lnTo>
                  <a:lnTo>
                    <a:pt x="0" y="551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5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6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1425" y="456"/>
                  </a:lnTo>
                  <a:lnTo>
                    <a:pt x="1423" y="454"/>
                  </a:lnTo>
                  <a:lnTo>
                    <a:pt x="1423" y="452"/>
                  </a:lnTo>
                  <a:lnTo>
                    <a:pt x="1421" y="447"/>
                  </a:lnTo>
                  <a:lnTo>
                    <a:pt x="1421" y="439"/>
                  </a:lnTo>
                  <a:lnTo>
                    <a:pt x="1419" y="433"/>
                  </a:lnTo>
                  <a:lnTo>
                    <a:pt x="1418" y="429"/>
                  </a:lnTo>
                  <a:lnTo>
                    <a:pt x="1418" y="424"/>
                  </a:lnTo>
                  <a:lnTo>
                    <a:pt x="1414" y="418"/>
                  </a:lnTo>
                  <a:lnTo>
                    <a:pt x="1412" y="412"/>
                  </a:lnTo>
                  <a:lnTo>
                    <a:pt x="1412" y="407"/>
                  </a:lnTo>
                  <a:lnTo>
                    <a:pt x="1410" y="399"/>
                  </a:lnTo>
                  <a:lnTo>
                    <a:pt x="1410" y="393"/>
                  </a:lnTo>
                  <a:lnTo>
                    <a:pt x="1406" y="384"/>
                  </a:lnTo>
                  <a:lnTo>
                    <a:pt x="1404" y="376"/>
                  </a:lnTo>
                  <a:lnTo>
                    <a:pt x="1402" y="369"/>
                  </a:lnTo>
                  <a:lnTo>
                    <a:pt x="1400" y="361"/>
                  </a:lnTo>
                  <a:lnTo>
                    <a:pt x="1399" y="352"/>
                  </a:lnTo>
                  <a:lnTo>
                    <a:pt x="1397" y="342"/>
                  </a:lnTo>
                  <a:lnTo>
                    <a:pt x="1393" y="334"/>
                  </a:lnTo>
                  <a:lnTo>
                    <a:pt x="1391" y="325"/>
                  </a:lnTo>
                  <a:lnTo>
                    <a:pt x="1391" y="315"/>
                  </a:lnTo>
                  <a:lnTo>
                    <a:pt x="1387" y="308"/>
                  </a:lnTo>
                  <a:lnTo>
                    <a:pt x="1385" y="296"/>
                  </a:lnTo>
                  <a:lnTo>
                    <a:pt x="1383" y="287"/>
                  </a:lnTo>
                  <a:lnTo>
                    <a:pt x="1381" y="277"/>
                  </a:lnTo>
                  <a:lnTo>
                    <a:pt x="1380" y="268"/>
                  </a:lnTo>
                  <a:lnTo>
                    <a:pt x="1378" y="257"/>
                  </a:lnTo>
                  <a:lnTo>
                    <a:pt x="1376" y="249"/>
                  </a:lnTo>
                  <a:lnTo>
                    <a:pt x="1374" y="238"/>
                  </a:lnTo>
                  <a:lnTo>
                    <a:pt x="1370" y="228"/>
                  </a:lnTo>
                  <a:lnTo>
                    <a:pt x="1368" y="217"/>
                  </a:lnTo>
                  <a:lnTo>
                    <a:pt x="1366" y="207"/>
                  </a:lnTo>
                  <a:lnTo>
                    <a:pt x="1364" y="198"/>
                  </a:lnTo>
                  <a:lnTo>
                    <a:pt x="1362" y="186"/>
                  </a:lnTo>
                  <a:lnTo>
                    <a:pt x="1361" y="177"/>
                  </a:lnTo>
                  <a:lnTo>
                    <a:pt x="1359" y="169"/>
                  </a:lnTo>
                  <a:lnTo>
                    <a:pt x="1357" y="158"/>
                  </a:lnTo>
                  <a:lnTo>
                    <a:pt x="1353" y="148"/>
                  </a:lnTo>
                  <a:lnTo>
                    <a:pt x="1351" y="139"/>
                  </a:lnTo>
                  <a:lnTo>
                    <a:pt x="1351" y="129"/>
                  </a:lnTo>
                  <a:lnTo>
                    <a:pt x="1349" y="122"/>
                  </a:lnTo>
                  <a:lnTo>
                    <a:pt x="1347" y="110"/>
                  </a:lnTo>
                  <a:lnTo>
                    <a:pt x="1347" y="105"/>
                  </a:lnTo>
                  <a:lnTo>
                    <a:pt x="1345" y="95"/>
                  </a:lnTo>
                  <a:lnTo>
                    <a:pt x="1343" y="87"/>
                  </a:lnTo>
                  <a:lnTo>
                    <a:pt x="1342" y="78"/>
                  </a:lnTo>
                  <a:lnTo>
                    <a:pt x="1340" y="70"/>
                  </a:lnTo>
                  <a:lnTo>
                    <a:pt x="1340" y="63"/>
                  </a:lnTo>
                  <a:lnTo>
                    <a:pt x="1340" y="57"/>
                  </a:lnTo>
                  <a:lnTo>
                    <a:pt x="1340" y="49"/>
                  </a:lnTo>
                  <a:lnTo>
                    <a:pt x="1340" y="42"/>
                  </a:lnTo>
                  <a:lnTo>
                    <a:pt x="1340" y="38"/>
                  </a:lnTo>
                  <a:lnTo>
                    <a:pt x="1338" y="30"/>
                  </a:lnTo>
                  <a:lnTo>
                    <a:pt x="1338" y="25"/>
                  </a:lnTo>
                  <a:lnTo>
                    <a:pt x="1338" y="21"/>
                  </a:lnTo>
                  <a:lnTo>
                    <a:pt x="1340" y="17"/>
                  </a:lnTo>
                  <a:lnTo>
                    <a:pt x="1340" y="11"/>
                  </a:lnTo>
                  <a:lnTo>
                    <a:pt x="1340" y="10"/>
                  </a:lnTo>
                  <a:lnTo>
                    <a:pt x="1340" y="6"/>
                  </a:lnTo>
                  <a:lnTo>
                    <a:pt x="1340" y="4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3" y="2"/>
                  </a:lnTo>
                  <a:lnTo>
                    <a:pt x="1359" y="4"/>
                  </a:lnTo>
                  <a:lnTo>
                    <a:pt x="1368" y="4"/>
                  </a:lnTo>
                  <a:lnTo>
                    <a:pt x="1376" y="10"/>
                  </a:lnTo>
                  <a:lnTo>
                    <a:pt x="1385" y="15"/>
                  </a:lnTo>
                  <a:lnTo>
                    <a:pt x="1395" y="19"/>
                  </a:lnTo>
                  <a:lnTo>
                    <a:pt x="1406" y="25"/>
                  </a:lnTo>
                  <a:lnTo>
                    <a:pt x="1419" y="32"/>
                  </a:lnTo>
                  <a:lnTo>
                    <a:pt x="1433" y="40"/>
                  </a:lnTo>
                  <a:lnTo>
                    <a:pt x="1448" y="48"/>
                  </a:lnTo>
                  <a:lnTo>
                    <a:pt x="1461" y="59"/>
                  </a:lnTo>
                  <a:lnTo>
                    <a:pt x="1478" y="67"/>
                  </a:lnTo>
                  <a:lnTo>
                    <a:pt x="1497" y="78"/>
                  </a:lnTo>
                  <a:lnTo>
                    <a:pt x="1513" y="87"/>
                  </a:lnTo>
                  <a:lnTo>
                    <a:pt x="1532" y="99"/>
                  </a:lnTo>
                  <a:lnTo>
                    <a:pt x="1549" y="110"/>
                  </a:lnTo>
                  <a:lnTo>
                    <a:pt x="1568" y="122"/>
                  </a:lnTo>
                  <a:lnTo>
                    <a:pt x="1587" y="135"/>
                  </a:lnTo>
                  <a:lnTo>
                    <a:pt x="1608" y="146"/>
                  </a:lnTo>
                  <a:lnTo>
                    <a:pt x="1628" y="162"/>
                  </a:lnTo>
                  <a:lnTo>
                    <a:pt x="1649" y="175"/>
                  </a:lnTo>
                  <a:lnTo>
                    <a:pt x="1670" y="188"/>
                  </a:lnTo>
                  <a:lnTo>
                    <a:pt x="1689" y="201"/>
                  </a:lnTo>
                  <a:lnTo>
                    <a:pt x="1712" y="217"/>
                  </a:lnTo>
                  <a:lnTo>
                    <a:pt x="1733" y="232"/>
                  </a:lnTo>
                  <a:lnTo>
                    <a:pt x="1756" y="245"/>
                  </a:lnTo>
                  <a:lnTo>
                    <a:pt x="1779" y="260"/>
                  </a:lnTo>
                  <a:lnTo>
                    <a:pt x="1800" y="276"/>
                  </a:lnTo>
                  <a:lnTo>
                    <a:pt x="1822" y="293"/>
                  </a:lnTo>
                  <a:lnTo>
                    <a:pt x="1845" y="308"/>
                  </a:lnTo>
                  <a:lnTo>
                    <a:pt x="1866" y="323"/>
                  </a:lnTo>
                  <a:lnTo>
                    <a:pt x="1887" y="338"/>
                  </a:lnTo>
                  <a:lnTo>
                    <a:pt x="1910" y="353"/>
                  </a:lnTo>
                  <a:lnTo>
                    <a:pt x="1933" y="367"/>
                  </a:lnTo>
                  <a:lnTo>
                    <a:pt x="1953" y="382"/>
                  </a:lnTo>
                  <a:lnTo>
                    <a:pt x="1974" y="399"/>
                  </a:lnTo>
                  <a:lnTo>
                    <a:pt x="1995" y="414"/>
                  </a:lnTo>
                  <a:lnTo>
                    <a:pt x="2014" y="428"/>
                  </a:lnTo>
                  <a:lnTo>
                    <a:pt x="2035" y="443"/>
                  </a:lnTo>
                  <a:lnTo>
                    <a:pt x="2054" y="456"/>
                  </a:lnTo>
                  <a:lnTo>
                    <a:pt x="2073" y="471"/>
                  </a:lnTo>
                  <a:lnTo>
                    <a:pt x="2092" y="485"/>
                  </a:lnTo>
                  <a:lnTo>
                    <a:pt x="2111" y="500"/>
                  </a:lnTo>
                  <a:lnTo>
                    <a:pt x="2128" y="511"/>
                  </a:lnTo>
                  <a:lnTo>
                    <a:pt x="2143" y="524"/>
                  </a:lnTo>
                  <a:lnTo>
                    <a:pt x="2159" y="538"/>
                  </a:lnTo>
                  <a:lnTo>
                    <a:pt x="2174" y="547"/>
                  </a:lnTo>
                  <a:lnTo>
                    <a:pt x="2187" y="559"/>
                  </a:lnTo>
                  <a:lnTo>
                    <a:pt x="2202" y="570"/>
                  </a:lnTo>
                  <a:lnTo>
                    <a:pt x="2216" y="581"/>
                  </a:lnTo>
                  <a:lnTo>
                    <a:pt x="2227" y="591"/>
                  </a:lnTo>
                  <a:lnTo>
                    <a:pt x="2238" y="600"/>
                  </a:lnTo>
                  <a:lnTo>
                    <a:pt x="2248" y="608"/>
                  </a:lnTo>
                  <a:lnTo>
                    <a:pt x="2257" y="616"/>
                  </a:lnTo>
                  <a:lnTo>
                    <a:pt x="2265" y="621"/>
                  </a:lnTo>
                  <a:lnTo>
                    <a:pt x="2271" y="629"/>
                  </a:lnTo>
                  <a:lnTo>
                    <a:pt x="2276" y="635"/>
                  </a:lnTo>
                  <a:lnTo>
                    <a:pt x="2280" y="640"/>
                  </a:lnTo>
                  <a:lnTo>
                    <a:pt x="2284" y="644"/>
                  </a:lnTo>
                  <a:lnTo>
                    <a:pt x="2286" y="648"/>
                  </a:lnTo>
                  <a:lnTo>
                    <a:pt x="2286" y="652"/>
                  </a:lnTo>
                  <a:lnTo>
                    <a:pt x="2282" y="656"/>
                  </a:lnTo>
                  <a:lnTo>
                    <a:pt x="2278" y="659"/>
                  </a:lnTo>
                  <a:lnTo>
                    <a:pt x="2275" y="665"/>
                  </a:lnTo>
                  <a:lnTo>
                    <a:pt x="2269" y="671"/>
                  </a:lnTo>
                  <a:lnTo>
                    <a:pt x="2263" y="678"/>
                  </a:lnTo>
                  <a:lnTo>
                    <a:pt x="2256" y="688"/>
                  </a:lnTo>
                  <a:lnTo>
                    <a:pt x="2246" y="695"/>
                  </a:lnTo>
                  <a:lnTo>
                    <a:pt x="2237" y="703"/>
                  </a:lnTo>
                  <a:lnTo>
                    <a:pt x="2227" y="714"/>
                  </a:lnTo>
                  <a:lnTo>
                    <a:pt x="2216" y="726"/>
                  </a:lnTo>
                  <a:lnTo>
                    <a:pt x="2204" y="737"/>
                  </a:lnTo>
                  <a:lnTo>
                    <a:pt x="2191" y="751"/>
                  </a:lnTo>
                  <a:lnTo>
                    <a:pt x="2178" y="762"/>
                  </a:lnTo>
                  <a:lnTo>
                    <a:pt x="2164" y="775"/>
                  </a:lnTo>
                  <a:lnTo>
                    <a:pt x="2149" y="790"/>
                  </a:lnTo>
                  <a:lnTo>
                    <a:pt x="2134" y="804"/>
                  </a:lnTo>
                  <a:lnTo>
                    <a:pt x="2117" y="819"/>
                  </a:lnTo>
                  <a:lnTo>
                    <a:pt x="2100" y="834"/>
                  </a:lnTo>
                  <a:lnTo>
                    <a:pt x="2085" y="851"/>
                  </a:lnTo>
                  <a:lnTo>
                    <a:pt x="2066" y="866"/>
                  </a:lnTo>
                  <a:lnTo>
                    <a:pt x="2047" y="882"/>
                  </a:lnTo>
                  <a:lnTo>
                    <a:pt x="2029" y="899"/>
                  </a:lnTo>
                  <a:lnTo>
                    <a:pt x="2012" y="918"/>
                  </a:lnTo>
                  <a:lnTo>
                    <a:pt x="1991" y="933"/>
                  </a:lnTo>
                  <a:lnTo>
                    <a:pt x="1974" y="950"/>
                  </a:lnTo>
                  <a:lnTo>
                    <a:pt x="1953" y="969"/>
                  </a:lnTo>
                  <a:lnTo>
                    <a:pt x="1933" y="986"/>
                  </a:lnTo>
                  <a:lnTo>
                    <a:pt x="1914" y="1005"/>
                  </a:lnTo>
                  <a:lnTo>
                    <a:pt x="1893" y="1024"/>
                  </a:lnTo>
                  <a:lnTo>
                    <a:pt x="1874" y="1041"/>
                  </a:lnTo>
                  <a:lnTo>
                    <a:pt x="1855" y="1060"/>
                  </a:lnTo>
                  <a:lnTo>
                    <a:pt x="1834" y="1077"/>
                  </a:lnTo>
                  <a:lnTo>
                    <a:pt x="1813" y="1096"/>
                  </a:lnTo>
                  <a:lnTo>
                    <a:pt x="1792" y="1112"/>
                  </a:lnTo>
                  <a:lnTo>
                    <a:pt x="1773" y="1131"/>
                  </a:lnTo>
                  <a:lnTo>
                    <a:pt x="1752" y="1150"/>
                  </a:lnTo>
                  <a:lnTo>
                    <a:pt x="1733" y="1165"/>
                  </a:lnTo>
                  <a:lnTo>
                    <a:pt x="1712" y="1182"/>
                  </a:lnTo>
                  <a:lnTo>
                    <a:pt x="1693" y="1201"/>
                  </a:lnTo>
                  <a:lnTo>
                    <a:pt x="1676" y="1216"/>
                  </a:lnTo>
                  <a:lnTo>
                    <a:pt x="1657" y="1233"/>
                  </a:lnTo>
                  <a:lnTo>
                    <a:pt x="1638" y="1248"/>
                  </a:lnTo>
                  <a:lnTo>
                    <a:pt x="1619" y="1264"/>
                  </a:lnTo>
                  <a:lnTo>
                    <a:pt x="1602" y="1279"/>
                  </a:lnTo>
                  <a:lnTo>
                    <a:pt x="1585" y="1294"/>
                  </a:lnTo>
                  <a:lnTo>
                    <a:pt x="1570" y="1307"/>
                  </a:lnTo>
                  <a:lnTo>
                    <a:pt x="1554" y="1322"/>
                  </a:lnTo>
                  <a:lnTo>
                    <a:pt x="1539" y="1334"/>
                  </a:lnTo>
                  <a:lnTo>
                    <a:pt x="1522" y="1347"/>
                  </a:lnTo>
                  <a:lnTo>
                    <a:pt x="1509" y="1359"/>
                  </a:lnTo>
                  <a:lnTo>
                    <a:pt x="1495" y="1370"/>
                  </a:lnTo>
                  <a:lnTo>
                    <a:pt x="1482" y="1381"/>
                  </a:lnTo>
                  <a:lnTo>
                    <a:pt x="1471" y="1391"/>
                  </a:lnTo>
                  <a:lnTo>
                    <a:pt x="1459" y="1398"/>
                  </a:lnTo>
                  <a:lnTo>
                    <a:pt x="1450" y="1410"/>
                  </a:lnTo>
                  <a:lnTo>
                    <a:pt x="1438" y="1417"/>
                  </a:lnTo>
                  <a:lnTo>
                    <a:pt x="1431" y="1421"/>
                  </a:lnTo>
                  <a:lnTo>
                    <a:pt x="1423" y="1427"/>
                  </a:lnTo>
                  <a:lnTo>
                    <a:pt x="1418" y="1433"/>
                  </a:lnTo>
                  <a:lnTo>
                    <a:pt x="1412" y="1438"/>
                  </a:lnTo>
                  <a:lnTo>
                    <a:pt x="1408" y="1440"/>
                  </a:lnTo>
                  <a:lnTo>
                    <a:pt x="1404" y="1442"/>
                  </a:lnTo>
                  <a:lnTo>
                    <a:pt x="1404" y="1446"/>
                  </a:lnTo>
                  <a:lnTo>
                    <a:pt x="1399" y="1442"/>
                  </a:lnTo>
                  <a:lnTo>
                    <a:pt x="1399" y="1440"/>
                  </a:lnTo>
                  <a:lnTo>
                    <a:pt x="1397" y="1436"/>
                  </a:lnTo>
                  <a:lnTo>
                    <a:pt x="1395" y="1433"/>
                  </a:lnTo>
                  <a:lnTo>
                    <a:pt x="1395" y="1429"/>
                  </a:lnTo>
                  <a:lnTo>
                    <a:pt x="1395" y="1425"/>
                  </a:lnTo>
                  <a:lnTo>
                    <a:pt x="1393" y="1419"/>
                  </a:lnTo>
                  <a:lnTo>
                    <a:pt x="1393" y="1414"/>
                  </a:lnTo>
                  <a:lnTo>
                    <a:pt x="1393" y="1408"/>
                  </a:lnTo>
                  <a:lnTo>
                    <a:pt x="1393" y="1400"/>
                  </a:lnTo>
                  <a:lnTo>
                    <a:pt x="1393" y="1393"/>
                  </a:lnTo>
                  <a:lnTo>
                    <a:pt x="1393" y="1387"/>
                  </a:lnTo>
                  <a:lnTo>
                    <a:pt x="1395" y="1378"/>
                  </a:lnTo>
                  <a:lnTo>
                    <a:pt x="1395" y="1370"/>
                  </a:lnTo>
                  <a:lnTo>
                    <a:pt x="1395" y="1360"/>
                  </a:lnTo>
                  <a:lnTo>
                    <a:pt x="1395" y="1351"/>
                  </a:lnTo>
                  <a:lnTo>
                    <a:pt x="1397" y="1341"/>
                  </a:lnTo>
                  <a:lnTo>
                    <a:pt x="1399" y="1334"/>
                  </a:lnTo>
                  <a:lnTo>
                    <a:pt x="1399" y="1322"/>
                  </a:lnTo>
                  <a:lnTo>
                    <a:pt x="1399" y="1311"/>
                  </a:lnTo>
                  <a:lnTo>
                    <a:pt x="1399" y="1302"/>
                  </a:lnTo>
                  <a:lnTo>
                    <a:pt x="1400" y="1292"/>
                  </a:lnTo>
                  <a:lnTo>
                    <a:pt x="1402" y="1279"/>
                  </a:lnTo>
                  <a:lnTo>
                    <a:pt x="1404" y="1269"/>
                  </a:lnTo>
                  <a:lnTo>
                    <a:pt x="1404" y="1258"/>
                  </a:lnTo>
                  <a:lnTo>
                    <a:pt x="1404" y="1248"/>
                  </a:lnTo>
                  <a:lnTo>
                    <a:pt x="1406" y="1237"/>
                  </a:lnTo>
                  <a:lnTo>
                    <a:pt x="1410" y="1224"/>
                  </a:lnTo>
                  <a:lnTo>
                    <a:pt x="1410" y="1212"/>
                  </a:lnTo>
                  <a:lnTo>
                    <a:pt x="1412" y="1201"/>
                  </a:lnTo>
                  <a:lnTo>
                    <a:pt x="1412" y="1189"/>
                  </a:lnTo>
                  <a:lnTo>
                    <a:pt x="1414" y="1178"/>
                  </a:lnTo>
                  <a:lnTo>
                    <a:pt x="1414" y="1165"/>
                  </a:lnTo>
                  <a:lnTo>
                    <a:pt x="1418" y="1153"/>
                  </a:lnTo>
                  <a:lnTo>
                    <a:pt x="1418" y="1142"/>
                  </a:lnTo>
                  <a:lnTo>
                    <a:pt x="1419" y="1131"/>
                  </a:lnTo>
                  <a:lnTo>
                    <a:pt x="1421" y="1119"/>
                  </a:lnTo>
                  <a:lnTo>
                    <a:pt x="1421" y="1110"/>
                  </a:lnTo>
                  <a:lnTo>
                    <a:pt x="1423" y="1098"/>
                  </a:lnTo>
                  <a:lnTo>
                    <a:pt x="1425" y="1089"/>
                  </a:lnTo>
                  <a:lnTo>
                    <a:pt x="1427" y="1077"/>
                  </a:lnTo>
                  <a:lnTo>
                    <a:pt x="1427" y="1068"/>
                  </a:lnTo>
                  <a:lnTo>
                    <a:pt x="1429" y="1056"/>
                  </a:lnTo>
                  <a:lnTo>
                    <a:pt x="1431" y="1049"/>
                  </a:lnTo>
                  <a:lnTo>
                    <a:pt x="1433" y="1039"/>
                  </a:lnTo>
                  <a:lnTo>
                    <a:pt x="1433" y="1032"/>
                  </a:lnTo>
                  <a:lnTo>
                    <a:pt x="1435" y="1020"/>
                  </a:lnTo>
                  <a:lnTo>
                    <a:pt x="1437" y="1013"/>
                  </a:lnTo>
                  <a:lnTo>
                    <a:pt x="1437" y="1005"/>
                  </a:lnTo>
                  <a:lnTo>
                    <a:pt x="1438" y="998"/>
                  </a:lnTo>
                  <a:lnTo>
                    <a:pt x="1438" y="990"/>
                  </a:lnTo>
                  <a:lnTo>
                    <a:pt x="1438" y="984"/>
                  </a:lnTo>
                  <a:lnTo>
                    <a:pt x="1440" y="979"/>
                  </a:lnTo>
                  <a:lnTo>
                    <a:pt x="1442" y="973"/>
                  </a:lnTo>
                  <a:lnTo>
                    <a:pt x="1442" y="969"/>
                  </a:lnTo>
                  <a:lnTo>
                    <a:pt x="1442" y="965"/>
                  </a:lnTo>
                  <a:lnTo>
                    <a:pt x="1442" y="961"/>
                  </a:lnTo>
                  <a:lnTo>
                    <a:pt x="1442" y="958"/>
                  </a:lnTo>
                  <a:lnTo>
                    <a:pt x="1444" y="954"/>
                  </a:lnTo>
                  <a:lnTo>
                    <a:pt x="1446" y="954"/>
                  </a:lnTo>
                  <a:lnTo>
                    <a:pt x="1442" y="954"/>
                  </a:lnTo>
                  <a:lnTo>
                    <a:pt x="1437" y="954"/>
                  </a:lnTo>
                  <a:lnTo>
                    <a:pt x="1431" y="954"/>
                  </a:lnTo>
                  <a:lnTo>
                    <a:pt x="1421" y="954"/>
                  </a:lnTo>
                  <a:lnTo>
                    <a:pt x="1414" y="954"/>
                  </a:lnTo>
                  <a:lnTo>
                    <a:pt x="1404" y="954"/>
                  </a:lnTo>
                  <a:lnTo>
                    <a:pt x="1391" y="954"/>
                  </a:lnTo>
                  <a:lnTo>
                    <a:pt x="1378" y="954"/>
                  </a:lnTo>
                  <a:lnTo>
                    <a:pt x="1362" y="954"/>
                  </a:lnTo>
                  <a:lnTo>
                    <a:pt x="1347" y="954"/>
                  </a:lnTo>
                  <a:lnTo>
                    <a:pt x="1328" y="956"/>
                  </a:lnTo>
                  <a:lnTo>
                    <a:pt x="1309" y="956"/>
                  </a:lnTo>
                  <a:lnTo>
                    <a:pt x="1290" y="956"/>
                  </a:lnTo>
                  <a:lnTo>
                    <a:pt x="1269" y="956"/>
                  </a:lnTo>
                  <a:lnTo>
                    <a:pt x="1248" y="956"/>
                  </a:lnTo>
                  <a:lnTo>
                    <a:pt x="1224" y="956"/>
                  </a:lnTo>
                  <a:lnTo>
                    <a:pt x="1199" y="956"/>
                  </a:lnTo>
                  <a:lnTo>
                    <a:pt x="1174" y="958"/>
                  </a:lnTo>
                  <a:lnTo>
                    <a:pt x="1150" y="958"/>
                  </a:lnTo>
                  <a:lnTo>
                    <a:pt x="1125" y="958"/>
                  </a:lnTo>
                  <a:lnTo>
                    <a:pt x="1096" y="960"/>
                  </a:lnTo>
                  <a:lnTo>
                    <a:pt x="1068" y="960"/>
                  </a:lnTo>
                  <a:lnTo>
                    <a:pt x="1041" y="961"/>
                  </a:lnTo>
                  <a:lnTo>
                    <a:pt x="1011" y="961"/>
                  </a:lnTo>
                  <a:lnTo>
                    <a:pt x="982" y="961"/>
                  </a:lnTo>
                  <a:lnTo>
                    <a:pt x="952" y="961"/>
                  </a:lnTo>
                  <a:lnTo>
                    <a:pt x="923" y="963"/>
                  </a:lnTo>
                  <a:lnTo>
                    <a:pt x="891" y="963"/>
                  </a:lnTo>
                  <a:lnTo>
                    <a:pt x="861" y="963"/>
                  </a:lnTo>
                  <a:lnTo>
                    <a:pt x="830" y="965"/>
                  </a:lnTo>
                  <a:lnTo>
                    <a:pt x="800" y="965"/>
                  </a:lnTo>
                  <a:lnTo>
                    <a:pt x="766" y="965"/>
                  </a:lnTo>
                  <a:lnTo>
                    <a:pt x="735" y="965"/>
                  </a:lnTo>
                  <a:lnTo>
                    <a:pt x="703" y="969"/>
                  </a:lnTo>
                  <a:lnTo>
                    <a:pt x="673" y="969"/>
                  </a:lnTo>
                  <a:lnTo>
                    <a:pt x="640" y="969"/>
                  </a:lnTo>
                  <a:lnTo>
                    <a:pt x="610" y="969"/>
                  </a:lnTo>
                  <a:lnTo>
                    <a:pt x="578" y="969"/>
                  </a:lnTo>
                  <a:lnTo>
                    <a:pt x="547" y="971"/>
                  </a:lnTo>
                  <a:lnTo>
                    <a:pt x="515" y="971"/>
                  </a:lnTo>
                  <a:lnTo>
                    <a:pt x="486" y="973"/>
                  </a:lnTo>
                  <a:lnTo>
                    <a:pt x="456" y="973"/>
                  </a:lnTo>
                  <a:lnTo>
                    <a:pt x="426" y="975"/>
                  </a:lnTo>
                  <a:lnTo>
                    <a:pt x="395" y="975"/>
                  </a:lnTo>
                  <a:lnTo>
                    <a:pt x="369" y="975"/>
                  </a:lnTo>
                  <a:lnTo>
                    <a:pt x="340" y="977"/>
                  </a:lnTo>
                  <a:lnTo>
                    <a:pt x="313" y="979"/>
                  </a:lnTo>
                  <a:lnTo>
                    <a:pt x="285" y="979"/>
                  </a:lnTo>
                  <a:lnTo>
                    <a:pt x="260" y="979"/>
                  </a:lnTo>
                  <a:lnTo>
                    <a:pt x="236" y="979"/>
                  </a:lnTo>
                  <a:lnTo>
                    <a:pt x="211" y="979"/>
                  </a:lnTo>
                  <a:lnTo>
                    <a:pt x="188" y="979"/>
                  </a:lnTo>
                  <a:lnTo>
                    <a:pt x="165" y="980"/>
                  </a:lnTo>
                  <a:lnTo>
                    <a:pt x="146" y="982"/>
                  </a:lnTo>
                  <a:lnTo>
                    <a:pt x="125" y="982"/>
                  </a:lnTo>
                  <a:lnTo>
                    <a:pt x="104" y="982"/>
                  </a:lnTo>
                  <a:lnTo>
                    <a:pt x="87" y="984"/>
                  </a:lnTo>
                  <a:lnTo>
                    <a:pt x="70" y="984"/>
                  </a:lnTo>
                  <a:lnTo>
                    <a:pt x="55" y="984"/>
                  </a:lnTo>
                  <a:lnTo>
                    <a:pt x="40" y="984"/>
                  </a:lnTo>
                  <a:lnTo>
                    <a:pt x="28" y="984"/>
                  </a:lnTo>
                  <a:lnTo>
                    <a:pt x="17" y="986"/>
                  </a:lnTo>
                  <a:lnTo>
                    <a:pt x="8" y="98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1" name="Freeform 76"/>
            <p:cNvSpPr>
              <a:spLocks/>
            </p:cNvSpPr>
            <p:nvPr/>
          </p:nvSpPr>
          <p:spPr bwMode="auto">
            <a:xfrm>
              <a:off x="3104" y="1973"/>
              <a:ext cx="198" cy="350"/>
            </a:xfrm>
            <a:custGeom>
              <a:avLst/>
              <a:gdLst>
                <a:gd name="T0" fmla="*/ 0 w 396"/>
                <a:gd name="T1" fmla="*/ 0 h 701"/>
                <a:gd name="T2" fmla="*/ 50 w 396"/>
                <a:gd name="T3" fmla="*/ 36 h 701"/>
                <a:gd name="T4" fmla="*/ 3 w 396"/>
                <a:gd name="T5" fmla="*/ 87 h 701"/>
                <a:gd name="T6" fmla="*/ 3 w 396"/>
                <a:gd name="T7" fmla="*/ 41 h 701"/>
                <a:gd name="T8" fmla="*/ 0 w 396"/>
                <a:gd name="T9" fmla="*/ 0 h 701"/>
                <a:gd name="T10" fmla="*/ 0 w 396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"/>
                <a:gd name="T19" fmla="*/ 0 h 701"/>
                <a:gd name="T20" fmla="*/ 396 w 396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" h="701">
                  <a:moveTo>
                    <a:pt x="0" y="0"/>
                  </a:moveTo>
                  <a:lnTo>
                    <a:pt x="396" y="290"/>
                  </a:lnTo>
                  <a:lnTo>
                    <a:pt x="27" y="701"/>
                  </a:lnTo>
                  <a:lnTo>
                    <a:pt x="25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2" name="Freeform 77"/>
            <p:cNvSpPr>
              <a:spLocks/>
            </p:cNvSpPr>
            <p:nvPr/>
          </p:nvSpPr>
          <p:spPr bwMode="auto">
            <a:xfrm>
              <a:off x="2308" y="2018"/>
              <a:ext cx="70" cy="273"/>
            </a:xfrm>
            <a:custGeom>
              <a:avLst/>
              <a:gdLst>
                <a:gd name="T0" fmla="*/ 0 w 141"/>
                <a:gd name="T1" fmla="*/ 1 h 545"/>
                <a:gd name="T2" fmla="*/ 0 w 141"/>
                <a:gd name="T3" fmla="*/ 2 h 545"/>
                <a:gd name="T4" fmla="*/ 0 w 141"/>
                <a:gd name="T5" fmla="*/ 3 h 545"/>
                <a:gd name="T6" fmla="*/ 0 w 141"/>
                <a:gd name="T7" fmla="*/ 5 h 545"/>
                <a:gd name="T8" fmla="*/ 0 w 141"/>
                <a:gd name="T9" fmla="*/ 6 h 545"/>
                <a:gd name="T10" fmla="*/ 0 w 141"/>
                <a:gd name="T11" fmla="*/ 8 h 545"/>
                <a:gd name="T12" fmla="*/ 0 w 141"/>
                <a:gd name="T13" fmla="*/ 11 h 545"/>
                <a:gd name="T14" fmla="*/ 0 w 141"/>
                <a:gd name="T15" fmla="*/ 13 h 545"/>
                <a:gd name="T16" fmla="*/ 0 w 141"/>
                <a:gd name="T17" fmla="*/ 16 h 545"/>
                <a:gd name="T18" fmla="*/ 0 w 141"/>
                <a:gd name="T19" fmla="*/ 19 h 545"/>
                <a:gd name="T20" fmla="*/ 0 w 141"/>
                <a:gd name="T21" fmla="*/ 22 h 545"/>
                <a:gd name="T22" fmla="*/ 0 w 141"/>
                <a:gd name="T23" fmla="*/ 24 h 545"/>
                <a:gd name="T24" fmla="*/ 0 w 141"/>
                <a:gd name="T25" fmla="*/ 28 h 545"/>
                <a:gd name="T26" fmla="*/ 0 w 141"/>
                <a:gd name="T27" fmla="*/ 31 h 545"/>
                <a:gd name="T28" fmla="*/ 0 w 141"/>
                <a:gd name="T29" fmla="*/ 34 h 545"/>
                <a:gd name="T30" fmla="*/ 0 w 141"/>
                <a:gd name="T31" fmla="*/ 37 h 545"/>
                <a:gd name="T32" fmla="*/ 0 w 141"/>
                <a:gd name="T33" fmla="*/ 40 h 545"/>
                <a:gd name="T34" fmla="*/ 0 w 141"/>
                <a:gd name="T35" fmla="*/ 43 h 545"/>
                <a:gd name="T36" fmla="*/ 0 w 141"/>
                <a:gd name="T37" fmla="*/ 46 h 545"/>
                <a:gd name="T38" fmla="*/ 0 w 141"/>
                <a:gd name="T39" fmla="*/ 49 h 545"/>
                <a:gd name="T40" fmla="*/ 0 w 141"/>
                <a:gd name="T41" fmla="*/ 52 h 545"/>
                <a:gd name="T42" fmla="*/ 0 w 141"/>
                <a:gd name="T43" fmla="*/ 55 h 545"/>
                <a:gd name="T44" fmla="*/ 0 w 141"/>
                <a:gd name="T45" fmla="*/ 57 h 545"/>
                <a:gd name="T46" fmla="*/ 1 w 141"/>
                <a:gd name="T47" fmla="*/ 59 h 545"/>
                <a:gd name="T48" fmla="*/ 1 w 141"/>
                <a:gd name="T49" fmla="*/ 61 h 545"/>
                <a:gd name="T50" fmla="*/ 1 w 141"/>
                <a:gd name="T51" fmla="*/ 63 h 545"/>
                <a:gd name="T52" fmla="*/ 1 w 141"/>
                <a:gd name="T53" fmla="*/ 65 h 545"/>
                <a:gd name="T54" fmla="*/ 1 w 141"/>
                <a:gd name="T55" fmla="*/ 66 h 545"/>
                <a:gd name="T56" fmla="*/ 1 w 141"/>
                <a:gd name="T57" fmla="*/ 67 h 545"/>
                <a:gd name="T58" fmla="*/ 1 w 141"/>
                <a:gd name="T59" fmla="*/ 68 h 545"/>
                <a:gd name="T60" fmla="*/ 17 w 141"/>
                <a:gd name="T61" fmla="*/ 65 h 545"/>
                <a:gd name="T62" fmla="*/ 0 w 141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545"/>
                <a:gd name="T98" fmla="*/ 141 w 141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545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41"/>
                  </a:lnTo>
                  <a:lnTo>
                    <a:pt x="2" y="254"/>
                  </a:lnTo>
                  <a:lnTo>
                    <a:pt x="2" y="268"/>
                  </a:lnTo>
                  <a:lnTo>
                    <a:pt x="2" y="281"/>
                  </a:lnTo>
                  <a:lnTo>
                    <a:pt x="2" y="291"/>
                  </a:lnTo>
                  <a:lnTo>
                    <a:pt x="2" y="306"/>
                  </a:lnTo>
                  <a:lnTo>
                    <a:pt x="2" y="317"/>
                  </a:lnTo>
                  <a:lnTo>
                    <a:pt x="2" y="330"/>
                  </a:lnTo>
                  <a:lnTo>
                    <a:pt x="2" y="342"/>
                  </a:lnTo>
                  <a:lnTo>
                    <a:pt x="4" y="353"/>
                  </a:lnTo>
                  <a:lnTo>
                    <a:pt x="4" y="365"/>
                  </a:lnTo>
                  <a:lnTo>
                    <a:pt x="4" y="378"/>
                  </a:lnTo>
                  <a:lnTo>
                    <a:pt x="4" y="389"/>
                  </a:lnTo>
                  <a:lnTo>
                    <a:pt x="4" y="401"/>
                  </a:lnTo>
                  <a:lnTo>
                    <a:pt x="4" y="410"/>
                  </a:lnTo>
                  <a:lnTo>
                    <a:pt x="6" y="422"/>
                  </a:lnTo>
                  <a:lnTo>
                    <a:pt x="6" y="433"/>
                  </a:lnTo>
                  <a:lnTo>
                    <a:pt x="6" y="443"/>
                  </a:lnTo>
                  <a:lnTo>
                    <a:pt x="6" y="454"/>
                  </a:lnTo>
                  <a:lnTo>
                    <a:pt x="8" y="463"/>
                  </a:lnTo>
                  <a:lnTo>
                    <a:pt x="8" y="471"/>
                  </a:lnTo>
                  <a:lnTo>
                    <a:pt x="8" y="479"/>
                  </a:lnTo>
                  <a:lnTo>
                    <a:pt x="8" y="488"/>
                  </a:lnTo>
                  <a:lnTo>
                    <a:pt x="8" y="496"/>
                  </a:lnTo>
                  <a:lnTo>
                    <a:pt x="8" y="503"/>
                  </a:lnTo>
                  <a:lnTo>
                    <a:pt x="8" y="509"/>
                  </a:lnTo>
                  <a:lnTo>
                    <a:pt x="8" y="517"/>
                  </a:lnTo>
                  <a:lnTo>
                    <a:pt x="8" y="522"/>
                  </a:lnTo>
                  <a:lnTo>
                    <a:pt x="8" y="528"/>
                  </a:lnTo>
                  <a:lnTo>
                    <a:pt x="8" y="532"/>
                  </a:lnTo>
                  <a:lnTo>
                    <a:pt x="8" y="536"/>
                  </a:lnTo>
                  <a:lnTo>
                    <a:pt x="10" y="539"/>
                  </a:lnTo>
                  <a:lnTo>
                    <a:pt x="10" y="543"/>
                  </a:lnTo>
                  <a:lnTo>
                    <a:pt x="10" y="545"/>
                  </a:lnTo>
                  <a:lnTo>
                    <a:pt x="141" y="520"/>
                  </a:lnTo>
                  <a:lnTo>
                    <a:pt x="135" y="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3" name="Freeform 78"/>
            <p:cNvSpPr>
              <a:spLocks/>
            </p:cNvSpPr>
            <p:nvPr/>
          </p:nvSpPr>
          <p:spPr bwMode="auto">
            <a:xfrm>
              <a:off x="2408" y="2118"/>
              <a:ext cx="630" cy="53"/>
            </a:xfrm>
            <a:custGeom>
              <a:avLst/>
              <a:gdLst>
                <a:gd name="T0" fmla="*/ 0 w 1259"/>
                <a:gd name="T1" fmla="*/ 0 h 107"/>
                <a:gd name="T2" fmla="*/ 0 w 1259"/>
                <a:gd name="T3" fmla="*/ 13 h 107"/>
                <a:gd name="T4" fmla="*/ 150 w 1259"/>
                <a:gd name="T5" fmla="*/ 9 h 107"/>
                <a:gd name="T6" fmla="*/ 158 w 1259"/>
                <a:gd name="T7" fmla="*/ 4 h 107"/>
                <a:gd name="T8" fmla="*/ 150 w 1259"/>
                <a:gd name="T9" fmla="*/ 0 h 107"/>
                <a:gd name="T10" fmla="*/ 0 w 1259"/>
                <a:gd name="T11" fmla="*/ 0 h 107"/>
                <a:gd name="T12" fmla="*/ 0 w 1259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9"/>
                <a:gd name="T22" fmla="*/ 0 h 107"/>
                <a:gd name="T23" fmla="*/ 1259 w 1259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9" h="107">
                  <a:moveTo>
                    <a:pt x="0" y="0"/>
                  </a:moveTo>
                  <a:lnTo>
                    <a:pt x="0" y="107"/>
                  </a:lnTo>
                  <a:lnTo>
                    <a:pt x="1193" y="74"/>
                  </a:lnTo>
                  <a:lnTo>
                    <a:pt x="1259" y="35"/>
                  </a:lnTo>
                  <a:lnTo>
                    <a:pt x="119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4" name="Freeform 79"/>
            <p:cNvSpPr>
              <a:spLocks/>
            </p:cNvSpPr>
            <p:nvPr/>
          </p:nvSpPr>
          <p:spPr bwMode="auto">
            <a:xfrm>
              <a:off x="3191" y="2135"/>
              <a:ext cx="177" cy="175"/>
            </a:xfrm>
            <a:custGeom>
              <a:avLst/>
              <a:gdLst>
                <a:gd name="T0" fmla="*/ 41 w 356"/>
                <a:gd name="T1" fmla="*/ 2 h 349"/>
                <a:gd name="T2" fmla="*/ 40 w 356"/>
                <a:gd name="T3" fmla="*/ 3 h 349"/>
                <a:gd name="T4" fmla="*/ 37 w 356"/>
                <a:gd name="T5" fmla="*/ 5 h 349"/>
                <a:gd name="T6" fmla="*/ 35 w 356"/>
                <a:gd name="T7" fmla="*/ 8 h 349"/>
                <a:gd name="T8" fmla="*/ 33 w 356"/>
                <a:gd name="T9" fmla="*/ 10 h 349"/>
                <a:gd name="T10" fmla="*/ 30 w 356"/>
                <a:gd name="T11" fmla="*/ 13 h 349"/>
                <a:gd name="T12" fmla="*/ 27 w 356"/>
                <a:gd name="T13" fmla="*/ 16 h 349"/>
                <a:gd name="T14" fmla="*/ 23 w 356"/>
                <a:gd name="T15" fmla="*/ 19 h 349"/>
                <a:gd name="T16" fmla="*/ 21 w 356"/>
                <a:gd name="T17" fmla="*/ 22 h 349"/>
                <a:gd name="T18" fmla="*/ 18 w 356"/>
                <a:gd name="T19" fmla="*/ 25 h 349"/>
                <a:gd name="T20" fmla="*/ 15 w 356"/>
                <a:gd name="T21" fmla="*/ 28 h 349"/>
                <a:gd name="T22" fmla="*/ 12 w 356"/>
                <a:gd name="T23" fmla="*/ 31 h 349"/>
                <a:gd name="T24" fmla="*/ 9 w 356"/>
                <a:gd name="T25" fmla="*/ 34 h 349"/>
                <a:gd name="T26" fmla="*/ 7 w 356"/>
                <a:gd name="T27" fmla="*/ 36 h 349"/>
                <a:gd name="T28" fmla="*/ 5 w 356"/>
                <a:gd name="T29" fmla="*/ 39 h 349"/>
                <a:gd name="T30" fmla="*/ 3 w 356"/>
                <a:gd name="T31" fmla="*/ 41 h 349"/>
                <a:gd name="T32" fmla="*/ 1 w 356"/>
                <a:gd name="T33" fmla="*/ 42 h 349"/>
                <a:gd name="T34" fmla="*/ 0 w 356"/>
                <a:gd name="T35" fmla="*/ 44 h 349"/>
                <a:gd name="T36" fmla="*/ 0 w 356"/>
                <a:gd name="T37" fmla="*/ 44 h 349"/>
                <a:gd name="T38" fmla="*/ 2 w 356"/>
                <a:gd name="T39" fmla="*/ 42 h 349"/>
                <a:gd name="T40" fmla="*/ 3 w 356"/>
                <a:gd name="T41" fmla="*/ 41 h 349"/>
                <a:gd name="T42" fmla="*/ 5 w 356"/>
                <a:gd name="T43" fmla="*/ 39 h 349"/>
                <a:gd name="T44" fmla="*/ 7 w 356"/>
                <a:gd name="T45" fmla="*/ 37 h 349"/>
                <a:gd name="T46" fmla="*/ 9 w 356"/>
                <a:gd name="T47" fmla="*/ 35 h 349"/>
                <a:gd name="T48" fmla="*/ 12 w 356"/>
                <a:gd name="T49" fmla="*/ 33 h 349"/>
                <a:gd name="T50" fmla="*/ 14 w 356"/>
                <a:gd name="T51" fmla="*/ 31 h 349"/>
                <a:gd name="T52" fmla="*/ 17 w 356"/>
                <a:gd name="T53" fmla="*/ 29 h 349"/>
                <a:gd name="T54" fmla="*/ 19 w 356"/>
                <a:gd name="T55" fmla="*/ 27 h 349"/>
                <a:gd name="T56" fmla="*/ 22 w 356"/>
                <a:gd name="T57" fmla="*/ 25 h 349"/>
                <a:gd name="T58" fmla="*/ 25 w 356"/>
                <a:gd name="T59" fmla="*/ 22 h 349"/>
                <a:gd name="T60" fmla="*/ 27 w 356"/>
                <a:gd name="T61" fmla="*/ 20 h 349"/>
                <a:gd name="T62" fmla="*/ 30 w 356"/>
                <a:gd name="T63" fmla="*/ 18 h 349"/>
                <a:gd name="T64" fmla="*/ 32 w 356"/>
                <a:gd name="T65" fmla="*/ 16 h 349"/>
                <a:gd name="T66" fmla="*/ 34 w 356"/>
                <a:gd name="T67" fmla="*/ 14 h 349"/>
                <a:gd name="T68" fmla="*/ 36 w 356"/>
                <a:gd name="T69" fmla="*/ 12 h 349"/>
                <a:gd name="T70" fmla="*/ 38 w 356"/>
                <a:gd name="T71" fmla="*/ 11 h 349"/>
                <a:gd name="T72" fmla="*/ 40 w 356"/>
                <a:gd name="T73" fmla="*/ 10 h 349"/>
                <a:gd name="T74" fmla="*/ 42 w 356"/>
                <a:gd name="T75" fmla="*/ 8 h 349"/>
                <a:gd name="T76" fmla="*/ 43 w 356"/>
                <a:gd name="T77" fmla="*/ 6 h 349"/>
                <a:gd name="T78" fmla="*/ 44 w 356"/>
                <a:gd name="T79" fmla="*/ 4 h 349"/>
                <a:gd name="T80" fmla="*/ 44 w 356"/>
                <a:gd name="T81" fmla="*/ 3 h 349"/>
                <a:gd name="T82" fmla="*/ 43 w 356"/>
                <a:gd name="T83" fmla="*/ 1 h 3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49"/>
                <a:gd name="T128" fmla="*/ 356 w 356"/>
                <a:gd name="T129" fmla="*/ 349 h 3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49">
                  <a:moveTo>
                    <a:pt x="348" y="0"/>
                  </a:moveTo>
                  <a:lnTo>
                    <a:pt x="341" y="5"/>
                  </a:lnTo>
                  <a:lnTo>
                    <a:pt x="335" y="11"/>
                  </a:lnTo>
                  <a:lnTo>
                    <a:pt x="329" y="13"/>
                  </a:lnTo>
                  <a:lnTo>
                    <a:pt x="325" y="17"/>
                  </a:lnTo>
                  <a:lnTo>
                    <a:pt x="322" y="22"/>
                  </a:lnTo>
                  <a:lnTo>
                    <a:pt x="316" y="28"/>
                  </a:lnTo>
                  <a:lnTo>
                    <a:pt x="310" y="32"/>
                  </a:lnTo>
                  <a:lnTo>
                    <a:pt x="303" y="38"/>
                  </a:lnTo>
                  <a:lnTo>
                    <a:pt x="297" y="43"/>
                  </a:lnTo>
                  <a:lnTo>
                    <a:pt x="291" y="51"/>
                  </a:lnTo>
                  <a:lnTo>
                    <a:pt x="284" y="57"/>
                  </a:lnTo>
                  <a:lnTo>
                    <a:pt x="278" y="62"/>
                  </a:lnTo>
                  <a:lnTo>
                    <a:pt x="270" y="70"/>
                  </a:lnTo>
                  <a:lnTo>
                    <a:pt x="265" y="77"/>
                  </a:lnTo>
                  <a:lnTo>
                    <a:pt x="257" y="85"/>
                  </a:lnTo>
                  <a:lnTo>
                    <a:pt x="249" y="91"/>
                  </a:lnTo>
                  <a:lnTo>
                    <a:pt x="242" y="98"/>
                  </a:lnTo>
                  <a:lnTo>
                    <a:pt x="232" y="106"/>
                  </a:lnTo>
                  <a:lnTo>
                    <a:pt x="225" y="115"/>
                  </a:lnTo>
                  <a:lnTo>
                    <a:pt x="217" y="123"/>
                  </a:lnTo>
                  <a:lnTo>
                    <a:pt x="211" y="131"/>
                  </a:lnTo>
                  <a:lnTo>
                    <a:pt x="202" y="140"/>
                  </a:lnTo>
                  <a:lnTo>
                    <a:pt x="192" y="146"/>
                  </a:lnTo>
                  <a:lnTo>
                    <a:pt x="185" y="155"/>
                  </a:lnTo>
                  <a:lnTo>
                    <a:pt x="177" y="165"/>
                  </a:lnTo>
                  <a:lnTo>
                    <a:pt x="170" y="172"/>
                  </a:lnTo>
                  <a:lnTo>
                    <a:pt x="162" y="182"/>
                  </a:lnTo>
                  <a:lnTo>
                    <a:pt x="152" y="190"/>
                  </a:lnTo>
                  <a:lnTo>
                    <a:pt x="145" y="197"/>
                  </a:lnTo>
                  <a:lnTo>
                    <a:pt x="139" y="207"/>
                  </a:lnTo>
                  <a:lnTo>
                    <a:pt x="130" y="214"/>
                  </a:lnTo>
                  <a:lnTo>
                    <a:pt x="122" y="224"/>
                  </a:lnTo>
                  <a:lnTo>
                    <a:pt x="113" y="229"/>
                  </a:lnTo>
                  <a:lnTo>
                    <a:pt x="105" y="237"/>
                  </a:lnTo>
                  <a:lnTo>
                    <a:pt x="99" y="245"/>
                  </a:lnTo>
                  <a:lnTo>
                    <a:pt x="92" y="252"/>
                  </a:lnTo>
                  <a:lnTo>
                    <a:pt x="84" y="260"/>
                  </a:lnTo>
                  <a:lnTo>
                    <a:pt x="78" y="267"/>
                  </a:lnTo>
                  <a:lnTo>
                    <a:pt x="71" y="275"/>
                  </a:lnTo>
                  <a:lnTo>
                    <a:pt x="65" y="281"/>
                  </a:lnTo>
                  <a:lnTo>
                    <a:pt x="57" y="28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0" y="307"/>
                  </a:lnTo>
                  <a:lnTo>
                    <a:pt x="37" y="311"/>
                  </a:lnTo>
                  <a:lnTo>
                    <a:pt x="31" y="319"/>
                  </a:lnTo>
                  <a:lnTo>
                    <a:pt x="25" y="321"/>
                  </a:lnTo>
                  <a:lnTo>
                    <a:pt x="21" y="326"/>
                  </a:lnTo>
                  <a:lnTo>
                    <a:pt x="18" y="330"/>
                  </a:lnTo>
                  <a:lnTo>
                    <a:pt x="12" y="336"/>
                  </a:lnTo>
                  <a:lnTo>
                    <a:pt x="8" y="342"/>
                  </a:lnTo>
                  <a:lnTo>
                    <a:pt x="2" y="347"/>
                  </a:lnTo>
                  <a:lnTo>
                    <a:pt x="0" y="349"/>
                  </a:lnTo>
                  <a:lnTo>
                    <a:pt x="4" y="345"/>
                  </a:lnTo>
                  <a:lnTo>
                    <a:pt x="8" y="340"/>
                  </a:lnTo>
                  <a:lnTo>
                    <a:pt x="14" y="334"/>
                  </a:lnTo>
                  <a:lnTo>
                    <a:pt x="19" y="330"/>
                  </a:lnTo>
                  <a:lnTo>
                    <a:pt x="21" y="326"/>
                  </a:lnTo>
                  <a:lnTo>
                    <a:pt x="25" y="323"/>
                  </a:lnTo>
                  <a:lnTo>
                    <a:pt x="29" y="321"/>
                  </a:lnTo>
                  <a:lnTo>
                    <a:pt x="35" y="315"/>
                  </a:lnTo>
                  <a:lnTo>
                    <a:pt x="40" y="309"/>
                  </a:lnTo>
                  <a:lnTo>
                    <a:pt x="44" y="305"/>
                  </a:lnTo>
                  <a:lnTo>
                    <a:pt x="50" y="302"/>
                  </a:lnTo>
                  <a:lnTo>
                    <a:pt x="54" y="298"/>
                  </a:lnTo>
                  <a:lnTo>
                    <a:pt x="59" y="294"/>
                  </a:lnTo>
                  <a:lnTo>
                    <a:pt x="65" y="288"/>
                  </a:lnTo>
                  <a:lnTo>
                    <a:pt x="73" y="283"/>
                  </a:lnTo>
                  <a:lnTo>
                    <a:pt x="78" y="277"/>
                  </a:lnTo>
                  <a:lnTo>
                    <a:pt x="84" y="271"/>
                  </a:lnTo>
                  <a:lnTo>
                    <a:pt x="90" y="266"/>
                  </a:lnTo>
                  <a:lnTo>
                    <a:pt x="97" y="262"/>
                  </a:lnTo>
                  <a:lnTo>
                    <a:pt x="103" y="254"/>
                  </a:lnTo>
                  <a:lnTo>
                    <a:pt x="111" y="250"/>
                  </a:lnTo>
                  <a:lnTo>
                    <a:pt x="116" y="245"/>
                  </a:lnTo>
                  <a:lnTo>
                    <a:pt x="124" y="239"/>
                  </a:lnTo>
                  <a:lnTo>
                    <a:pt x="132" y="233"/>
                  </a:lnTo>
                  <a:lnTo>
                    <a:pt x="139" y="228"/>
                  </a:lnTo>
                  <a:lnTo>
                    <a:pt x="145" y="222"/>
                  </a:lnTo>
                  <a:lnTo>
                    <a:pt x="151" y="216"/>
                  </a:lnTo>
                  <a:lnTo>
                    <a:pt x="158" y="209"/>
                  </a:lnTo>
                  <a:lnTo>
                    <a:pt x="168" y="205"/>
                  </a:lnTo>
                  <a:lnTo>
                    <a:pt x="173" y="197"/>
                  </a:lnTo>
                  <a:lnTo>
                    <a:pt x="181" y="193"/>
                  </a:lnTo>
                  <a:lnTo>
                    <a:pt x="189" y="186"/>
                  </a:lnTo>
                  <a:lnTo>
                    <a:pt x="194" y="182"/>
                  </a:lnTo>
                  <a:lnTo>
                    <a:pt x="202" y="174"/>
                  </a:lnTo>
                  <a:lnTo>
                    <a:pt x="209" y="169"/>
                  </a:lnTo>
                  <a:lnTo>
                    <a:pt x="215" y="163"/>
                  </a:lnTo>
                  <a:lnTo>
                    <a:pt x="223" y="157"/>
                  </a:lnTo>
                  <a:lnTo>
                    <a:pt x="230" y="150"/>
                  </a:lnTo>
                  <a:lnTo>
                    <a:pt x="238" y="146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5" y="129"/>
                  </a:lnTo>
                  <a:lnTo>
                    <a:pt x="263" y="125"/>
                  </a:lnTo>
                  <a:lnTo>
                    <a:pt x="266" y="119"/>
                  </a:lnTo>
                  <a:lnTo>
                    <a:pt x="272" y="115"/>
                  </a:lnTo>
                  <a:lnTo>
                    <a:pt x="280" y="112"/>
                  </a:lnTo>
                  <a:lnTo>
                    <a:pt x="285" y="106"/>
                  </a:lnTo>
                  <a:lnTo>
                    <a:pt x="291" y="100"/>
                  </a:lnTo>
                  <a:lnTo>
                    <a:pt x="295" y="96"/>
                  </a:lnTo>
                  <a:lnTo>
                    <a:pt x="301" y="93"/>
                  </a:lnTo>
                  <a:lnTo>
                    <a:pt x="306" y="87"/>
                  </a:lnTo>
                  <a:lnTo>
                    <a:pt x="310" y="83"/>
                  </a:lnTo>
                  <a:lnTo>
                    <a:pt x="314" y="81"/>
                  </a:lnTo>
                  <a:lnTo>
                    <a:pt x="320" y="76"/>
                  </a:lnTo>
                  <a:lnTo>
                    <a:pt x="323" y="74"/>
                  </a:lnTo>
                  <a:lnTo>
                    <a:pt x="329" y="66"/>
                  </a:lnTo>
                  <a:lnTo>
                    <a:pt x="335" y="62"/>
                  </a:lnTo>
                  <a:lnTo>
                    <a:pt x="341" y="57"/>
                  </a:lnTo>
                  <a:lnTo>
                    <a:pt x="344" y="57"/>
                  </a:lnTo>
                  <a:lnTo>
                    <a:pt x="348" y="49"/>
                  </a:lnTo>
                  <a:lnTo>
                    <a:pt x="350" y="43"/>
                  </a:lnTo>
                  <a:lnTo>
                    <a:pt x="352" y="39"/>
                  </a:lnTo>
                  <a:lnTo>
                    <a:pt x="354" y="34"/>
                  </a:lnTo>
                  <a:lnTo>
                    <a:pt x="354" y="28"/>
                  </a:lnTo>
                  <a:lnTo>
                    <a:pt x="356" y="24"/>
                  </a:lnTo>
                  <a:lnTo>
                    <a:pt x="354" y="20"/>
                  </a:lnTo>
                  <a:lnTo>
                    <a:pt x="354" y="17"/>
                  </a:lnTo>
                  <a:lnTo>
                    <a:pt x="352" y="9"/>
                  </a:lnTo>
                  <a:lnTo>
                    <a:pt x="350" y="5"/>
                  </a:lnTo>
                  <a:lnTo>
                    <a:pt x="348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5" name="Freeform 80"/>
            <p:cNvSpPr>
              <a:spLocks/>
            </p:cNvSpPr>
            <p:nvPr/>
          </p:nvSpPr>
          <p:spPr bwMode="auto">
            <a:xfrm>
              <a:off x="3029" y="1855"/>
              <a:ext cx="219" cy="153"/>
            </a:xfrm>
            <a:custGeom>
              <a:avLst/>
              <a:gdLst>
                <a:gd name="T0" fmla="*/ 10 w 437"/>
                <a:gd name="T1" fmla="*/ 6 h 306"/>
                <a:gd name="T2" fmla="*/ 13 w 437"/>
                <a:gd name="T3" fmla="*/ 7 h 306"/>
                <a:gd name="T4" fmla="*/ 16 w 437"/>
                <a:gd name="T5" fmla="*/ 10 h 306"/>
                <a:gd name="T6" fmla="*/ 19 w 437"/>
                <a:gd name="T7" fmla="*/ 12 h 306"/>
                <a:gd name="T8" fmla="*/ 23 w 437"/>
                <a:gd name="T9" fmla="*/ 14 h 306"/>
                <a:gd name="T10" fmla="*/ 27 w 437"/>
                <a:gd name="T11" fmla="*/ 18 h 306"/>
                <a:gd name="T12" fmla="*/ 31 w 437"/>
                <a:gd name="T13" fmla="*/ 20 h 306"/>
                <a:gd name="T14" fmla="*/ 35 w 437"/>
                <a:gd name="T15" fmla="*/ 23 h 306"/>
                <a:gd name="T16" fmla="*/ 39 w 437"/>
                <a:gd name="T17" fmla="*/ 26 h 306"/>
                <a:gd name="T18" fmla="*/ 43 w 437"/>
                <a:gd name="T19" fmla="*/ 29 h 306"/>
                <a:gd name="T20" fmla="*/ 47 w 437"/>
                <a:gd name="T21" fmla="*/ 31 h 306"/>
                <a:gd name="T22" fmla="*/ 50 w 437"/>
                <a:gd name="T23" fmla="*/ 34 h 306"/>
                <a:gd name="T24" fmla="*/ 52 w 437"/>
                <a:gd name="T25" fmla="*/ 36 h 306"/>
                <a:gd name="T26" fmla="*/ 55 w 437"/>
                <a:gd name="T27" fmla="*/ 38 h 306"/>
                <a:gd name="T28" fmla="*/ 55 w 437"/>
                <a:gd name="T29" fmla="*/ 38 h 306"/>
                <a:gd name="T30" fmla="*/ 52 w 437"/>
                <a:gd name="T31" fmla="*/ 37 h 306"/>
                <a:gd name="T32" fmla="*/ 49 w 437"/>
                <a:gd name="T33" fmla="*/ 35 h 306"/>
                <a:gd name="T34" fmla="*/ 46 w 437"/>
                <a:gd name="T35" fmla="*/ 34 h 306"/>
                <a:gd name="T36" fmla="*/ 42 w 437"/>
                <a:gd name="T37" fmla="*/ 31 h 306"/>
                <a:gd name="T38" fmla="*/ 38 w 437"/>
                <a:gd name="T39" fmla="*/ 29 h 306"/>
                <a:gd name="T40" fmla="*/ 34 w 437"/>
                <a:gd name="T41" fmla="*/ 27 h 306"/>
                <a:gd name="T42" fmla="*/ 30 w 437"/>
                <a:gd name="T43" fmla="*/ 25 h 306"/>
                <a:gd name="T44" fmla="*/ 27 w 437"/>
                <a:gd name="T45" fmla="*/ 23 h 306"/>
                <a:gd name="T46" fmla="*/ 23 w 437"/>
                <a:gd name="T47" fmla="*/ 21 h 306"/>
                <a:gd name="T48" fmla="*/ 19 w 437"/>
                <a:gd name="T49" fmla="*/ 19 h 306"/>
                <a:gd name="T50" fmla="*/ 16 w 437"/>
                <a:gd name="T51" fmla="*/ 18 h 306"/>
                <a:gd name="T52" fmla="*/ 14 w 437"/>
                <a:gd name="T53" fmla="*/ 17 h 306"/>
                <a:gd name="T54" fmla="*/ 11 w 437"/>
                <a:gd name="T55" fmla="*/ 15 h 306"/>
                <a:gd name="T56" fmla="*/ 11 w 437"/>
                <a:gd name="T57" fmla="*/ 15 h 306"/>
                <a:gd name="T58" fmla="*/ 11 w 437"/>
                <a:gd name="T59" fmla="*/ 19 h 306"/>
                <a:gd name="T60" fmla="*/ 12 w 437"/>
                <a:gd name="T61" fmla="*/ 21 h 306"/>
                <a:gd name="T62" fmla="*/ 13 w 437"/>
                <a:gd name="T63" fmla="*/ 25 h 306"/>
                <a:gd name="T64" fmla="*/ 13 w 437"/>
                <a:gd name="T65" fmla="*/ 29 h 306"/>
                <a:gd name="T66" fmla="*/ 13 w 437"/>
                <a:gd name="T67" fmla="*/ 33 h 306"/>
                <a:gd name="T68" fmla="*/ 13 w 437"/>
                <a:gd name="T69" fmla="*/ 34 h 306"/>
                <a:gd name="T70" fmla="*/ 12 w 437"/>
                <a:gd name="T71" fmla="*/ 33 h 306"/>
                <a:gd name="T72" fmla="*/ 10 w 437"/>
                <a:gd name="T73" fmla="*/ 29 h 306"/>
                <a:gd name="T74" fmla="*/ 10 w 437"/>
                <a:gd name="T75" fmla="*/ 27 h 306"/>
                <a:gd name="T76" fmla="*/ 9 w 437"/>
                <a:gd name="T77" fmla="*/ 25 h 306"/>
                <a:gd name="T78" fmla="*/ 8 w 437"/>
                <a:gd name="T79" fmla="*/ 22 h 306"/>
                <a:gd name="T80" fmla="*/ 6 w 437"/>
                <a:gd name="T81" fmla="*/ 19 h 306"/>
                <a:gd name="T82" fmla="*/ 5 w 437"/>
                <a:gd name="T83" fmla="*/ 17 h 306"/>
                <a:gd name="T84" fmla="*/ 4 w 437"/>
                <a:gd name="T85" fmla="*/ 13 h 306"/>
                <a:gd name="T86" fmla="*/ 3 w 437"/>
                <a:gd name="T87" fmla="*/ 10 h 306"/>
                <a:gd name="T88" fmla="*/ 2 w 437"/>
                <a:gd name="T89" fmla="*/ 7 h 306"/>
                <a:gd name="T90" fmla="*/ 1 w 437"/>
                <a:gd name="T91" fmla="*/ 5 h 306"/>
                <a:gd name="T92" fmla="*/ 1 w 437"/>
                <a:gd name="T93" fmla="*/ 3 h 306"/>
                <a:gd name="T94" fmla="*/ 0 w 437"/>
                <a:gd name="T95" fmla="*/ 1 h 306"/>
                <a:gd name="T96" fmla="*/ 2 w 437"/>
                <a:gd name="T97" fmla="*/ 1 h 306"/>
                <a:gd name="T98" fmla="*/ 5 w 437"/>
                <a:gd name="T99" fmla="*/ 1 h 306"/>
                <a:gd name="T100" fmla="*/ 7 w 437"/>
                <a:gd name="T101" fmla="*/ 3 h 306"/>
                <a:gd name="T102" fmla="*/ 9 w 437"/>
                <a:gd name="T103" fmla="*/ 5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306"/>
                <a:gd name="T158" fmla="*/ 437 w 437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306">
                  <a:moveTo>
                    <a:pt x="69" y="46"/>
                  </a:moveTo>
                  <a:lnTo>
                    <a:pt x="69" y="48"/>
                  </a:lnTo>
                  <a:lnTo>
                    <a:pt x="73" y="49"/>
                  </a:lnTo>
                  <a:lnTo>
                    <a:pt x="78" y="51"/>
                  </a:lnTo>
                  <a:lnTo>
                    <a:pt x="82" y="55"/>
                  </a:lnTo>
                  <a:lnTo>
                    <a:pt x="88" y="55"/>
                  </a:lnTo>
                  <a:lnTo>
                    <a:pt x="92" y="59"/>
                  </a:lnTo>
                  <a:lnTo>
                    <a:pt x="99" y="63"/>
                  </a:lnTo>
                  <a:lnTo>
                    <a:pt x="105" y="67"/>
                  </a:lnTo>
                  <a:lnTo>
                    <a:pt x="109" y="70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30" y="84"/>
                  </a:lnTo>
                  <a:lnTo>
                    <a:pt x="137" y="87"/>
                  </a:lnTo>
                  <a:lnTo>
                    <a:pt x="143" y="93"/>
                  </a:lnTo>
                  <a:lnTo>
                    <a:pt x="150" y="99"/>
                  </a:lnTo>
                  <a:lnTo>
                    <a:pt x="158" y="103"/>
                  </a:lnTo>
                  <a:lnTo>
                    <a:pt x="166" y="108"/>
                  </a:lnTo>
                  <a:lnTo>
                    <a:pt x="173" y="114"/>
                  </a:lnTo>
                  <a:lnTo>
                    <a:pt x="181" y="118"/>
                  </a:lnTo>
                  <a:lnTo>
                    <a:pt x="190" y="124"/>
                  </a:lnTo>
                  <a:lnTo>
                    <a:pt x="196" y="129"/>
                  </a:lnTo>
                  <a:lnTo>
                    <a:pt x="206" y="135"/>
                  </a:lnTo>
                  <a:lnTo>
                    <a:pt x="213" y="141"/>
                  </a:lnTo>
                  <a:lnTo>
                    <a:pt x="221" y="146"/>
                  </a:lnTo>
                  <a:lnTo>
                    <a:pt x="230" y="154"/>
                  </a:lnTo>
                  <a:lnTo>
                    <a:pt x="238" y="158"/>
                  </a:lnTo>
                  <a:lnTo>
                    <a:pt x="247" y="165"/>
                  </a:lnTo>
                  <a:lnTo>
                    <a:pt x="255" y="171"/>
                  </a:lnTo>
                  <a:lnTo>
                    <a:pt x="263" y="177"/>
                  </a:lnTo>
                  <a:lnTo>
                    <a:pt x="272" y="182"/>
                  </a:lnTo>
                  <a:lnTo>
                    <a:pt x="280" y="188"/>
                  </a:lnTo>
                  <a:lnTo>
                    <a:pt x="289" y="194"/>
                  </a:lnTo>
                  <a:lnTo>
                    <a:pt x="295" y="200"/>
                  </a:lnTo>
                  <a:lnTo>
                    <a:pt x="304" y="205"/>
                  </a:lnTo>
                  <a:lnTo>
                    <a:pt x="312" y="211"/>
                  </a:lnTo>
                  <a:lnTo>
                    <a:pt x="320" y="217"/>
                  </a:lnTo>
                  <a:lnTo>
                    <a:pt x="327" y="222"/>
                  </a:lnTo>
                  <a:lnTo>
                    <a:pt x="335" y="228"/>
                  </a:lnTo>
                  <a:lnTo>
                    <a:pt x="342" y="232"/>
                  </a:lnTo>
                  <a:lnTo>
                    <a:pt x="348" y="238"/>
                  </a:lnTo>
                  <a:lnTo>
                    <a:pt x="356" y="243"/>
                  </a:lnTo>
                  <a:lnTo>
                    <a:pt x="363" y="247"/>
                  </a:lnTo>
                  <a:lnTo>
                    <a:pt x="369" y="253"/>
                  </a:lnTo>
                  <a:lnTo>
                    <a:pt x="375" y="258"/>
                  </a:lnTo>
                  <a:lnTo>
                    <a:pt x="382" y="262"/>
                  </a:lnTo>
                  <a:lnTo>
                    <a:pt x="388" y="266"/>
                  </a:lnTo>
                  <a:lnTo>
                    <a:pt x="394" y="270"/>
                  </a:lnTo>
                  <a:lnTo>
                    <a:pt x="399" y="276"/>
                  </a:lnTo>
                  <a:lnTo>
                    <a:pt x="405" y="279"/>
                  </a:lnTo>
                  <a:lnTo>
                    <a:pt x="409" y="283"/>
                  </a:lnTo>
                  <a:lnTo>
                    <a:pt x="413" y="285"/>
                  </a:lnTo>
                  <a:lnTo>
                    <a:pt x="417" y="289"/>
                  </a:lnTo>
                  <a:lnTo>
                    <a:pt x="424" y="295"/>
                  </a:lnTo>
                  <a:lnTo>
                    <a:pt x="430" y="298"/>
                  </a:lnTo>
                  <a:lnTo>
                    <a:pt x="434" y="302"/>
                  </a:lnTo>
                  <a:lnTo>
                    <a:pt x="436" y="306"/>
                  </a:lnTo>
                  <a:lnTo>
                    <a:pt x="437" y="306"/>
                  </a:lnTo>
                  <a:lnTo>
                    <a:pt x="436" y="306"/>
                  </a:lnTo>
                  <a:lnTo>
                    <a:pt x="434" y="302"/>
                  </a:lnTo>
                  <a:lnTo>
                    <a:pt x="428" y="300"/>
                  </a:lnTo>
                  <a:lnTo>
                    <a:pt x="422" y="298"/>
                  </a:lnTo>
                  <a:lnTo>
                    <a:pt x="413" y="295"/>
                  </a:lnTo>
                  <a:lnTo>
                    <a:pt x="409" y="291"/>
                  </a:lnTo>
                  <a:lnTo>
                    <a:pt x="405" y="287"/>
                  </a:lnTo>
                  <a:lnTo>
                    <a:pt x="399" y="285"/>
                  </a:lnTo>
                  <a:lnTo>
                    <a:pt x="394" y="283"/>
                  </a:lnTo>
                  <a:lnTo>
                    <a:pt x="388" y="279"/>
                  </a:lnTo>
                  <a:lnTo>
                    <a:pt x="382" y="276"/>
                  </a:lnTo>
                  <a:lnTo>
                    <a:pt x="375" y="274"/>
                  </a:lnTo>
                  <a:lnTo>
                    <a:pt x="371" y="270"/>
                  </a:lnTo>
                  <a:lnTo>
                    <a:pt x="363" y="266"/>
                  </a:lnTo>
                  <a:lnTo>
                    <a:pt x="356" y="264"/>
                  </a:lnTo>
                  <a:lnTo>
                    <a:pt x="348" y="258"/>
                  </a:lnTo>
                  <a:lnTo>
                    <a:pt x="342" y="255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8" y="243"/>
                  </a:lnTo>
                  <a:lnTo>
                    <a:pt x="312" y="239"/>
                  </a:lnTo>
                  <a:lnTo>
                    <a:pt x="304" y="236"/>
                  </a:lnTo>
                  <a:lnTo>
                    <a:pt x="295" y="232"/>
                  </a:lnTo>
                  <a:lnTo>
                    <a:pt x="287" y="228"/>
                  </a:lnTo>
                  <a:lnTo>
                    <a:pt x="280" y="224"/>
                  </a:lnTo>
                  <a:lnTo>
                    <a:pt x="272" y="219"/>
                  </a:lnTo>
                  <a:lnTo>
                    <a:pt x="264" y="217"/>
                  </a:lnTo>
                  <a:lnTo>
                    <a:pt x="255" y="211"/>
                  </a:lnTo>
                  <a:lnTo>
                    <a:pt x="247" y="207"/>
                  </a:lnTo>
                  <a:lnTo>
                    <a:pt x="240" y="203"/>
                  </a:lnTo>
                  <a:lnTo>
                    <a:pt x="232" y="200"/>
                  </a:lnTo>
                  <a:lnTo>
                    <a:pt x="225" y="194"/>
                  </a:lnTo>
                  <a:lnTo>
                    <a:pt x="217" y="192"/>
                  </a:lnTo>
                  <a:lnTo>
                    <a:pt x="209" y="186"/>
                  </a:lnTo>
                  <a:lnTo>
                    <a:pt x="200" y="182"/>
                  </a:lnTo>
                  <a:lnTo>
                    <a:pt x="192" y="179"/>
                  </a:lnTo>
                  <a:lnTo>
                    <a:pt x="185" y="175"/>
                  </a:lnTo>
                  <a:lnTo>
                    <a:pt x="179" y="171"/>
                  </a:lnTo>
                  <a:lnTo>
                    <a:pt x="171" y="167"/>
                  </a:lnTo>
                  <a:lnTo>
                    <a:pt x="164" y="162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3" y="154"/>
                  </a:lnTo>
                  <a:lnTo>
                    <a:pt x="139" y="148"/>
                  </a:lnTo>
                  <a:lnTo>
                    <a:pt x="131" y="146"/>
                  </a:lnTo>
                  <a:lnTo>
                    <a:pt x="126" y="143"/>
                  </a:lnTo>
                  <a:lnTo>
                    <a:pt x="120" y="141"/>
                  </a:lnTo>
                  <a:lnTo>
                    <a:pt x="114" y="137"/>
                  </a:lnTo>
                  <a:lnTo>
                    <a:pt x="109" y="135"/>
                  </a:lnTo>
                  <a:lnTo>
                    <a:pt x="105" y="133"/>
                  </a:lnTo>
                  <a:lnTo>
                    <a:pt x="101" y="129"/>
                  </a:lnTo>
                  <a:lnTo>
                    <a:pt x="97" y="129"/>
                  </a:lnTo>
                  <a:lnTo>
                    <a:pt x="95" y="127"/>
                  </a:lnTo>
                  <a:lnTo>
                    <a:pt x="88" y="124"/>
                  </a:lnTo>
                  <a:lnTo>
                    <a:pt x="84" y="122"/>
                  </a:lnTo>
                  <a:lnTo>
                    <a:pt x="80" y="120"/>
                  </a:lnTo>
                  <a:lnTo>
                    <a:pt x="80" y="122"/>
                  </a:lnTo>
                  <a:lnTo>
                    <a:pt x="82" y="127"/>
                  </a:lnTo>
                  <a:lnTo>
                    <a:pt x="82" y="129"/>
                  </a:lnTo>
                  <a:lnTo>
                    <a:pt x="84" y="135"/>
                  </a:lnTo>
                  <a:lnTo>
                    <a:pt x="84" y="141"/>
                  </a:lnTo>
                  <a:lnTo>
                    <a:pt x="86" y="146"/>
                  </a:lnTo>
                  <a:lnTo>
                    <a:pt x="86" y="154"/>
                  </a:lnTo>
                  <a:lnTo>
                    <a:pt x="88" y="160"/>
                  </a:lnTo>
                  <a:lnTo>
                    <a:pt x="90" y="167"/>
                  </a:lnTo>
                  <a:lnTo>
                    <a:pt x="92" y="175"/>
                  </a:lnTo>
                  <a:lnTo>
                    <a:pt x="92" y="182"/>
                  </a:lnTo>
                  <a:lnTo>
                    <a:pt x="92" y="190"/>
                  </a:lnTo>
                  <a:lnTo>
                    <a:pt x="95" y="198"/>
                  </a:lnTo>
                  <a:lnTo>
                    <a:pt x="97" y="205"/>
                  </a:lnTo>
                  <a:lnTo>
                    <a:pt x="97" y="213"/>
                  </a:lnTo>
                  <a:lnTo>
                    <a:pt x="99" y="220"/>
                  </a:lnTo>
                  <a:lnTo>
                    <a:pt x="99" y="228"/>
                  </a:lnTo>
                  <a:lnTo>
                    <a:pt x="99" y="236"/>
                  </a:lnTo>
                  <a:lnTo>
                    <a:pt x="101" y="241"/>
                  </a:lnTo>
                  <a:lnTo>
                    <a:pt x="101" y="247"/>
                  </a:lnTo>
                  <a:lnTo>
                    <a:pt x="101" y="253"/>
                  </a:lnTo>
                  <a:lnTo>
                    <a:pt x="103" y="258"/>
                  </a:lnTo>
                  <a:lnTo>
                    <a:pt x="101" y="262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68"/>
                  </a:lnTo>
                  <a:lnTo>
                    <a:pt x="93" y="264"/>
                  </a:lnTo>
                  <a:lnTo>
                    <a:pt x="92" y="258"/>
                  </a:lnTo>
                  <a:lnTo>
                    <a:pt x="88" y="253"/>
                  </a:lnTo>
                  <a:lnTo>
                    <a:pt x="86" y="245"/>
                  </a:lnTo>
                  <a:lnTo>
                    <a:pt x="82" y="241"/>
                  </a:lnTo>
                  <a:lnTo>
                    <a:pt x="80" y="238"/>
                  </a:lnTo>
                  <a:lnTo>
                    <a:pt x="80" y="234"/>
                  </a:lnTo>
                  <a:lnTo>
                    <a:pt x="78" y="228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1" y="215"/>
                  </a:lnTo>
                  <a:lnTo>
                    <a:pt x="69" y="209"/>
                  </a:lnTo>
                  <a:lnTo>
                    <a:pt x="69" y="203"/>
                  </a:lnTo>
                  <a:lnTo>
                    <a:pt x="65" y="200"/>
                  </a:lnTo>
                  <a:lnTo>
                    <a:pt x="61" y="194"/>
                  </a:lnTo>
                  <a:lnTo>
                    <a:pt x="61" y="188"/>
                  </a:lnTo>
                  <a:lnTo>
                    <a:pt x="57" y="182"/>
                  </a:lnTo>
                  <a:lnTo>
                    <a:pt x="57" y="177"/>
                  </a:lnTo>
                  <a:lnTo>
                    <a:pt x="54" y="171"/>
                  </a:lnTo>
                  <a:lnTo>
                    <a:pt x="50" y="165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4" y="146"/>
                  </a:lnTo>
                  <a:lnTo>
                    <a:pt x="42" y="141"/>
                  </a:lnTo>
                  <a:lnTo>
                    <a:pt x="40" y="135"/>
                  </a:lnTo>
                  <a:lnTo>
                    <a:pt x="38" y="129"/>
                  </a:lnTo>
                  <a:lnTo>
                    <a:pt x="35" y="124"/>
                  </a:lnTo>
                  <a:lnTo>
                    <a:pt x="33" y="118"/>
                  </a:lnTo>
                  <a:lnTo>
                    <a:pt x="31" y="110"/>
                  </a:lnTo>
                  <a:lnTo>
                    <a:pt x="29" y="106"/>
                  </a:lnTo>
                  <a:lnTo>
                    <a:pt x="27" y="99"/>
                  </a:lnTo>
                  <a:lnTo>
                    <a:pt x="23" y="93"/>
                  </a:lnTo>
                  <a:lnTo>
                    <a:pt x="21" y="87"/>
                  </a:lnTo>
                  <a:lnTo>
                    <a:pt x="21" y="82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6" y="65"/>
                  </a:lnTo>
                  <a:lnTo>
                    <a:pt x="12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7" y="10"/>
                  </a:lnTo>
                  <a:lnTo>
                    <a:pt x="31" y="13"/>
                  </a:lnTo>
                  <a:lnTo>
                    <a:pt x="36" y="15"/>
                  </a:lnTo>
                  <a:lnTo>
                    <a:pt x="40" y="21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4" y="30"/>
                  </a:lnTo>
                  <a:lnTo>
                    <a:pt x="57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6" name="Freeform 81"/>
            <p:cNvSpPr>
              <a:spLocks/>
            </p:cNvSpPr>
            <p:nvPr/>
          </p:nvSpPr>
          <p:spPr bwMode="auto">
            <a:xfrm>
              <a:off x="3055" y="2289"/>
              <a:ext cx="86" cy="147"/>
            </a:xfrm>
            <a:custGeom>
              <a:avLst/>
              <a:gdLst>
                <a:gd name="T0" fmla="*/ 7 w 173"/>
                <a:gd name="T1" fmla="*/ 0 h 295"/>
                <a:gd name="T2" fmla="*/ 6 w 173"/>
                <a:gd name="T3" fmla="*/ 1 h 295"/>
                <a:gd name="T4" fmla="*/ 6 w 173"/>
                <a:gd name="T5" fmla="*/ 2 h 295"/>
                <a:gd name="T6" fmla="*/ 6 w 173"/>
                <a:gd name="T7" fmla="*/ 3 h 295"/>
                <a:gd name="T8" fmla="*/ 5 w 173"/>
                <a:gd name="T9" fmla="*/ 4 h 295"/>
                <a:gd name="T10" fmla="*/ 5 w 173"/>
                <a:gd name="T11" fmla="*/ 6 h 295"/>
                <a:gd name="T12" fmla="*/ 5 w 173"/>
                <a:gd name="T13" fmla="*/ 7 h 295"/>
                <a:gd name="T14" fmla="*/ 5 w 173"/>
                <a:gd name="T15" fmla="*/ 8 h 295"/>
                <a:gd name="T16" fmla="*/ 4 w 173"/>
                <a:gd name="T17" fmla="*/ 10 h 295"/>
                <a:gd name="T18" fmla="*/ 4 w 173"/>
                <a:gd name="T19" fmla="*/ 12 h 295"/>
                <a:gd name="T20" fmla="*/ 4 w 173"/>
                <a:gd name="T21" fmla="*/ 14 h 295"/>
                <a:gd name="T22" fmla="*/ 3 w 173"/>
                <a:gd name="T23" fmla="*/ 16 h 295"/>
                <a:gd name="T24" fmla="*/ 3 w 173"/>
                <a:gd name="T25" fmla="*/ 17 h 295"/>
                <a:gd name="T26" fmla="*/ 3 w 173"/>
                <a:gd name="T27" fmla="*/ 19 h 295"/>
                <a:gd name="T28" fmla="*/ 2 w 173"/>
                <a:gd name="T29" fmla="*/ 21 h 295"/>
                <a:gd name="T30" fmla="*/ 2 w 173"/>
                <a:gd name="T31" fmla="*/ 23 h 295"/>
                <a:gd name="T32" fmla="*/ 1 w 173"/>
                <a:gd name="T33" fmla="*/ 24 h 295"/>
                <a:gd name="T34" fmla="*/ 1 w 173"/>
                <a:gd name="T35" fmla="*/ 26 h 295"/>
                <a:gd name="T36" fmla="*/ 1 w 173"/>
                <a:gd name="T37" fmla="*/ 27 h 295"/>
                <a:gd name="T38" fmla="*/ 0 w 173"/>
                <a:gd name="T39" fmla="*/ 29 h 295"/>
                <a:gd name="T40" fmla="*/ 0 w 173"/>
                <a:gd name="T41" fmla="*/ 30 h 295"/>
                <a:gd name="T42" fmla="*/ 0 w 173"/>
                <a:gd name="T43" fmla="*/ 32 h 295"/>
                <a:gd name="T44" fmla="*/ 0 w 173"/>
                <a:gd name="T45" fmla="*/ 33 h 295"/>
                <a:gd name="T46" fmla="*/ 0 w 173"/>
                <a:gd name="T47" fmla="*/ 34 h 295"/>
                <a:gd name="T48" fmla="*/ 0 w 173"/>
                <a:gd name="T49" fmla="*/ 36 h 295"/>
                <a:gd name="T50" fmla="*/ 0 w 173"/>
                <a:gd name="T51" fmla="*/ 36 h 295"/>
                <a:gd name="T52" fmla="*/ 0 w 173"/>
                <a:gd name="T53" fmla="*/ 36 h 295"/>
                <a:gd name="T54" fmla="*/ 0 w 173"/>
                <a:gd name="T55" fmla="*/ 36 h 295"/>
                <a:gd name="T56" fmla="*/ 2 w 173"/>
                <a:gd name="T57" fmla="*/ 34 h 295"/>
                <a:gd name="T58" fmla="*/ 3 w 173"/>
                <a:gd name="T59" fmla="*/ 33 h 295"/>
                <a:gd name="T60" fmla="*/ 5 w 173"/>
                <a:gd name="T61" fmla="*/ 31 h 295"/>
                <a:gd name="T62" fmla="*/ 6 w 173"/>
                <a:gd name="T63" fmla="*/ 29 h 295"/>
                <a:gd name="T64" fmla="*/ 8 w 173"/>
                <a:gd name="T65" fmla="*/ 27 h 295"/>
                <a:gd name="T66" fmla="*/ 9 w 173"/>
                <a:gd name="T67" fmla="*/ 26 h 295"/>
                <a:gd name="T68" fmla="*/ 10 w 173"/>
                <a:gd name="T69" fmla="*/ 25 h 295"/>
                <a:gd name="T70" fmla="*/ 11 w 173"/>
                <a:gd name="T71" fmla="*/ 24 h 295"/>
                <a:gd name="T72" fmla="*/ 12 w 173"/>
                <a:gd name="T73" fmla="*/ 23 h 295"/>
                <a:gd name="T74" fmla="*/ 13 w 173"/>
                <a:gd name="T75" fmla="*/ 22 h 295"/>
                <a:gd name="T76" fmla="*/ 14 w 173"/>
                <a:gd name="T77" fmla="*/ 21 h 295"/>
                <a:gd name="T78" fmla="*/ 16 w 173"/>
                <a:gd name="T79" fmla="*/ 19 h 295"/>
                <a:gd name="T80" fmla="*/ 18 w 173"/>
                <a:gd name="T81" fmla="*/ 17 h 295"/>
                <a:gd name="T82" fmla="*/ 19 w 173"/>
                <a:gd name="T83" fmla="*/ 16 h 295"/>
                <a:gd name="T84" fmla="*/ 20 w 173"/>
                <a:gd name="T85" fmla="*/ 14 h 295"/>
                <a:gd name="T86" fmla="*/ 21 w 173"/>
                <a:gd name="T87" fmla="*/ 14 h 295"/>
                <a:gd name="T88" fmla="*/ 21 w 173"/>
                <a:gd name="T89" fmla="*/ 13 h 295"/>
                <a:gd name="T90" fmla="*/ 19 w 173"/>
                <a:gd name="T91" fmla="*/ 14 h 295"/>
                <a:gd name="T92" fmla="*/ 17 w 173"/>
                <a:gd name="T93" fmla="*/ 15 h 295"/>
                <a:gd name="T94" fmla="*/ 16 w 173"/>
                <a:gd name="T95" fmla="*/ 16 h 295"/>
                <a:gd name="T96" fmla="*/ 15 w 173"/>
                <a:gd name="T97" fmla="*/ 17 h 295"/>
                <a:gd name="T98" fmla="*/ 14 w 173"/>
                <a:gd name="T99" fmla="*/ 17 h 295"/>
                <a:gd name="T100" fmla="*/ 13 w 173"/>
                <a:gd name="T101" fmla="*/ 18 h 295"/>
                <a:gd name="T102" fmla="*/ 11 w 173"/>
                <a:gd name="T103" fmla="*/ 19 h 295"/>
                <a:gd name="T104" fmla="*/ 10 w 173"/>
                <a:gd name="T105" fmla="*/ 20 h 295"/>
                <a:gd name="T106" fmla="*/ 9 w 173"/>
                <a:gd name="T107" fmla="*/ 21 h 295"/>
                <a:gd name="T108" fmla="*/ 7 w 173"/>
                <a:gd name="T109" fmla="*/ 22 h 295"/>
                <a:gd name="T110" fmla="*/ 7 w 173"/>
                <a:gd name="T111" fmla="*/ 22 h 295"/>
                <a:gd name="T112" fmla="*/ 7 w 173"/>
                <a:gd name="T113" fmla="*/ 0 h 2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"/>
                <a:gd name="T172" fmla="*/ 0 h 295"/>
                <a:gd name="T173" fmla="*/ 173 w 173"/>
                <a:gd name="T174" fmla="*/ 295 h 2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" h="295">
                  <a:moveTo>
                    <a:pt x="57" y="0"/>
                  </a:moveTo>
                  <a:lnTo>
                    <a:pt x="57" y="2"/>
                  </a:lnTo>
                  <a:lnTo>
                    <a:pt x="55" y="8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49" y="33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50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1" y="65"/>
                  </a:lnTo>
                  <a:lnTo>
                    <a:pt x="40" y="71"/>
                  </a:lnTo>
                  <a:lnTo>
                    <a:pt x="40" y="78"/>
                  </a:lnTo>
                  <a:lnTo>
                    <a:pt x="38" y="86"/>
                  </a:lnTo>
                  <a:lnTo>
                    <a:pt x="36" y="92"/>
                  </a:lnTo>
                  <a:lnTo>
                    <a:pt x="36" y="99"/>
                  </a:lnTo>
                  <a:lnTo>
                    <a:pt x="34" y="107"/>
                  </a:lnTo>
                  <a:lnTo>
                    <a:pt x="32" y="114"/>
                  </a:lnTo>
                  <a:lnTo>
                    <a:pt x="30" y="120"/>
                  </a:lnTo>
                  <a:lnTo>
                    <a:pt x="28" y="128"/>
                  </a:lnTo>
                  <a:lnTo>
                    <a:pt x="28" y="135"/>
                  </a:lnTo>
                  <a:lnTo>
                    <a:pt x="26" y="143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1" y="164"/>
                  </a:lnTo>
                  <a:lnTo>
                    <a:pt x="21" y="171"/>
                  </a:lnTo>
                  <a:lnTo>
                    <a:pt x="19" y="177"/>
                  </a:lnTo>
                  <a:lnTo>
                    <a:pt x="17" y="185"/>
                  </a:lnTo>
                  <a:lnTo>
                    <a:pt x="17" y="190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1" y="211"/>
                  </a:lnTo>
                  <a:lnTo>
                    <a:pt x="9" y="219"/>
                  </a:lnTo>
                  <a:lnTo>
                    <a:pt x="9" y="223"/>
                  </a:lnTo>
                  <a:lnTo>
                    <a:pt x="9" y="230"/>
                  </a:lnTo>
                  <a:lnTo>
                    <a:pt x="7" y="236"/>
                  </a:lnTo>
                  <a:lnTo>
                    <a:pt x="5" y="242"/>
                  </a:lnTo>
                  <a:lnTo>
                    <a:pt x="5" y="247"/>
                  </a:lnTo>
                  <a:lnTo>
                    <a:pt x="5" y="255"/>
                  </a:lnTo>
                  <a:lnTo>
                    <a:pt x="5" y="259"/>
                  </a:lnTo>
                  <a:lnTo>
                    <a:pt x="3" y="263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0" y="282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5" y="295"/>
                  </a:lnTo>
                  <a:lnTo>
                    <a:pt x="5" y="291"/>
                  </a:lnTo>
                  <a:lnTo>
                    <a:pt x="7" y="289"/>
                  </a:lnTo>
                  <a:lnTo>
                    <a:pt x="11" y="282"/>
                  </a:lnTo>
                  <a:lnTo>
                    <a:pt x="17" y="278"/>
                  </a:lnTo>
                  <a:lnTo>
                    <a:pt x="21" y="272"/>
                  </a:lnTo>
                  <a:lnTo>
                    <a:pt x="26" y="266"/>
                  </a:lnTo>
                  <a:lnTo>
                    <a:pt x="32" y="259"/>
                  </a:lnTo>
                  <a:lnTo>
                    <a:pt x="40" y="251"/>
                  </a:lnTo>
                  <a:lnTo>
                    <a:pt x="47" y="244"/>
                  </a:lnTo>
                  <a:lnTo>
                    <a:pt x="53" y="236"/>
                  </a:lnTo>
                  <a:lnTo>
                    <a:pt x="60" y="228"/>
                  </a:lnTo>
                  <a:lnTo>
                    <a:pt x="68" y="221"/>
                  </a:lnTo>
                  <a:lnTo>
                    <a:pt x="74" y="217"/>
                  </a:lnTo>
                  <a:lnTo>
                    <a:pt x="78" y="211"/>
                  </a:lnTo>
                  <a:lnTo>
                    <a:pt x="79" y="207"/>
                  </a:lnTo>
                  <a:lnTo>
                    <a:pt x="87" y="204"/>
                  </a:lnTo>
                  <a:lnTo>
                    <a:pt x="89" y="200"/>
                  </a:lnTo>
                  <a:lnTo>
                    <a:pt x="95" y="196"/>
                  </a:lnTo>
                  <a:lnTo>
                    <a:pt x="98" y="192"/>
                  </a:lnTo>
                  <a:lnTo>
                    <a:pt x="102" y="188"/>
                  </a:lnTo>
                  <a:lnTo>
                    <a:pt x="106" y="183"/>
                  </a:lnTo>
                  <a:lnTo>
                    <a:pt x="110" y="177"/>
                  </a:lnTo>
                  <a:lnTo>
                    <a:pt x="114" y="175"/>
                  </a:lnTo>
                  <a:lnTo>
                    <a:pt x="117" y="171"/>
                  </a:lnTo>
                  <a:lnTo>
                    <a:pt x="125" y="162"/>
                  </a:lnTo>
                  <a:lnTo>
                    <a:pt x="131" y="154"/>
                  </a:lnTo>
                  <a:lnTo>
                    <a:pt x="138" y="149"/>
                  </a:lnTo>
                  <a:lnTo>
                    <a:pt x="144" y="141"/>
                  </a:lnTo>
                  <a:lnTo>
                    <a:pt x="150" y="135"/>
                  </a:lnTo>
                  <a:lnTo>
                    <a:pt x="157" y="130"/>
                  </a:lnTo>
                  <a:lnTo>
                    <a:pt x="161" y="124"/>
                  </a:lnTo>
                  <a:lnTo>
                    <a:pt x="165" y="118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3" y="109"/>
                  </a:lnTo>
                  <a:lnTo>
                    <a:pt x="171" y="111"/>
                  </a:lnTo>
                  <a:lnTo>
                    <a:pt x="165" y="112"/>
                  </a:lnTo>
                  <a:lnTo>
                    <a:pt x="157" y="116"/>
                  </a:lnTo>
                  <a:lnTo>
                    <a:pt x="150" y="120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3" y="130"/>
                  </a:lnTo>
                  <a:lnTo>
                    <a:pt x="127" y="133"/>
                  </a:lnTo>
                  <a:lnTo>
                    <a:pt x="123" y="137"/>
                  </a:lnTo>
                  <a:lnTo>
                    <a:pt x="119" y="139"/>
                  </a:lnTo>
                  <a:lnTo>
                    <a:pt x="116" y="143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87" y="160"/>
                  </a:lnTo>
                  <a:lnTo>
                    <a:pt x="78" y="166"/>
                  </a:lnTo>
                  <a:lnTo>
                    <a:pt x="72" y="171"/>
                  </a:lnTo>
                  <a:lnTo>
                    <a:pt x="66" y="175"/>
                  </a:lnTo>
                  <a:lnTo>
                    <a:pt x="60" y="177"/>
                  </a:lnTo>
                  <a:lnTo>
                    <a:pt x="57" y="179"/>
                  </a:lnTo>
                  <a:lnTo>
                    <a:pt x="57" y="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7" name="Freeform 82"/>
            <p:cNvSpPr>
              <a:spLocks/>
            </p:cNvSpPr>
            <p:nvPr/>
          </p:nvSpPr>
          <p:spPr bwMode="auto">
            <a:xfrm>
              <a:off x="2366" y="2233"/>
              <a:ext cx="367" cy="11"/>
            </a:xfrm>
            <a:custGeom>
              <a:avLst/>
              <a:gdLst>
                <a:gd name="T0" fmla="*/ 2 w 733"/>
                <a:gd name="T1" fmla="*/ 1 h 21"/>
                <a:gd name="T2" fmla="*/ 4 w 733"/>
                <a:gd name="T3" fmla="*/ 0 h 21"/>
                <a:gd name="T4" fmla="*/ 8 w 733"/>
                <a:gd name="T5" fmla="*/ 0 h 21"/>
                <a:gd name="T6" fmla="*/ 11 w 733"/>
                <a:gd name="T7" fmla="*/ 0 h 21"/>
                <a:gd name="T8" fmla="*/ 16 w 733"/>
                <a:gd name="T9" fmla="*/ 0 h 21"/>
                <a:gd name="T10" fmla="*/ 21 w 733"/>
                <a:gd name="T11" fmla="*/ 0 h 21"/>
                <a:gd name="T12" fmla="*/ 27 w 733"/>
                <a:gd name="T13" fmla="*/ 0 h 21"/>
                <a:gd name="T14" fmla="*/ 33 w 733"/>
                <a:gd name="T15" fmla="*/ 0 h 21"/>
                <a:gd name="T16" fmla="*/ 39 w 733"/>
                <a:gd name="T17" fmla="*/ 0 h 21"/>
                <a:gd name="T18" fmla="*/ 45 w 733"/>
                <a:gd name="T19" fmla="*/ 0 h 21"/>
                <a:gd name="T20" fmla="*/ 51 w 733"/>
                <a:gd name="T21" fmla="*/ 1 h 21"/>
                <a:gd name="T22" fmla="*/ 58 w 733"/>
                <a:gd name="T23" fmla="*/ 1 h 21"/>
                <a:gd name="T24" fmla="*/ 64 w 733"/>
                <a:gd name="T25" fmla="*/ 1 h 21"/>
                <a:gd name="T26" fmla="*/ 69 w 733"/>
                <a:gd name="T27" fmla="*/ 1 h 21"/>
                <a:gd name="T28" fmla="*/ 74 w 733"/>
                <a:gd name="T29" fmla="*/ 1 h 21"/>
                <a:gd name="T30" fmla="*/ 79 w 733"/>
                <a:gd name="T31" fmla="*/ 1 h 21"/>
                <a:gd name="T32" fmla="*/ 83 w 733"/>
                <a:gd name="T33" fmla="*/ 1 h 21"/>
                <a:gd name="T34" fmla="*/ 87 w 733"/>
                <a:gd name="T35" fmla="*/ 1 h 21"/>
                <a:gd name="T36" fmla="*/ 90 w 733"/>
                <a:gd name="T37" fmla="*/ 1 h 21"/>
                <a:gd name="T38" fmla="*/ 91 w 733"/>
                <a:gd name="T39" fmla="*/ 1 h 21"/>
                <a:gd name="T40" fmla="*/ 92 w 733"/>
                <a:gd name="T41" fmla="*/ 1 h 21"/>
                <a:gd name="T42" fmla="*/ 91 w 733"/>
                <a:gd name="T43" fmla="*/ 1 h 21"/>
                <a:gd name="T44" fmla="*/ 89 w 733"/>
                <a:gd name="T45" fmla="*/ 1 h 21"/>
                <a:gd name="T46" fmla="*/ 86 w 733"/>
                <a:gd name="T47" fmla="*/ 1 h 21"/>
                <a:gd name="T48" fmla="*/ 83 w 733"/>
                <a:gd name="T49" fmla="*/ 1 h 21"/>
                <a:gd name="T50" fmla="*/ 79 w 733"/>
                <a:gd name="T51" fmla="*/ 1 h 21"/>
                <a:gd name="T52" fmla="*/ 74 w 733"/>
                <a:gd name="T53" fmla="*/ 2 h 21"/>
                <a:gd name="T54" fmla="*/ 68 w 733"/>
                <a:gd name="T55" fmla="*/ 2 h 21"/>
                <a:gd name="T56" fmla="*/ 63 w 733"/>
                <a:gd name="T57" fmla="*/ 2 h 21"/>
                <a:gd name="T58" fmla="*/ 57 w 733"/>
                <a:gd name="T59" fmla="*/ 2 h 21"/>
                <a:gd name="T60" fmla="*/ 51 w 733"/>
                <a:gd name="T61" fmla="*/ 2 h 21"/>
                <a:gd name="T62" fmla="*/ 45 w 733"/>
                <a:gd name="T63" fmla="*/ 2 h 21"/>
                <a:gd name="T64" fmla="*/ 39 w 733"/>
                <a:gd name="T65" fmla="*/ 2 h 21"/>
                <a:gd name="T66" fmla="*/ 33 w 733"/>
                <a:gd name="T67" fmla="*/ 2 h 21"/>
                <a:gd name="T68" fmla="*/ 27 w 733"/>
                <a:gd name="T69" fmla="*/ 3 h 21"/>
                <a:gd name="T70" fmla="*/ 22 w 733"/>
                <a:gd name="T71" fmla="*/ 3 h 21"/>
                <a:gd name="T72" fmla="*/ 17 w 733"/>
                <a:gd name="T73" fmla="*/ 3 h 21"/>
                <a:gd name="T74" fmla="*/ 12 w 733"/>
                <a:gd name="T75" fmla="*/ 3 h 21"/>
                <a:gd name="T76" fmla="*/ 9 w 733"/>
                <a:gd name="T77" fmla="*/ 3 h 21"/>
                <a:gd name="T78" fmla="*/ 6 w 733"/>
                <a:gd name="T79" fmla="*/ 3 h 21"/>
                <a:gd name="T80" fmla="*/ 4 w 733"/>
                <a:gd name="T81" fmla="*/ 3 h 21"/>
                <a:gd name="T82" fmla="*/ 2 w 733"/>
                <a:gd name="T83" fmla="*/ 3 h 21"/>
                <a:gd name="T84" fmla="*/ 1 w 733"/>
                <a:gd name="T85" fmla="*/ 3 h 21"/>
                <a:gd name="T86" fmla="*/ 0 w 733"/>
                <a:gd name="T87" fmla="*/ 1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3"/>
                <a:gd name="T133" fmla="*/ 0 h 21"/>
                <a:gd name="T134" fmla="*/ 733 w 733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3" h="21">
                  <a:moveTo>
                    <a:pt x="2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82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2" y="0"/>
                  </a:lnTo>
                  <a:lnTo>
                    <a:pt x="357" y="0"/>
                  </a:lnTo>
                  <a:lnTo>
                    <a:pt x="374" y="0"/>
                  </a:lnTo>
                  <a:lnTo>
                    <a:pt x="391" y="0"/>
                  </a:lnTo>
                  <a:lnTo>
                    <a:pt x="408" y="2"/>
                  </a:lnTo>
                  <a:lnTo>
                    <a:pt x="426" y="2"/>
                  </a:lnTo>
                  <a:lnTo>
                    <a:pt x="441" y="2"/>
                  </a:lnTo>
                  <a:lnTo>
                    <a:pt x="458" y="2"/>
                  </a:lnTo>
                  <a:lnTo>
                    <a:pt x="473" y="2"/>
                  </a:lnTo>
                  <a:lnTo>
                    <a:pt x="488" y="2"/>
                  </a:lnTo>
                  <a:lnTo>
                    <a:pt x="505" y="2"/>
                  </a:lnTo>
                  <a:lnTo>
                    <a:pt x="519" y="2"/>
                  </a:lnTo>
                  <a:lnTo>
                    <a:pt x="536" y="2"/>
                  </a:lnTo>
                  <a:lnTo>
                    <a:pt x="549" y="2"/>
                  </a:lnTo>
                  <a:lnTo>
                    <a:pt x="564" y="2"/>
                  </a:lnTo>
                  <a:lnTo>
                    <a:pt x="578" y="2"/>
                  </a:lnTo>
                  <a:lnTo>
                    <a:pt x="591" y="2"/>
                  </a:lnTo>
                  <a:lnTo>
                    <a:pt x="606" y="2"/>
                  </a:lnTo>
                  <a:lnTo>
                    <a:pt x="618" y="2"/>
                  </a:lnTo>
                  <a:lnTo>
                    <a:pt x="629" y="2"/>
                  </a:lnTo>
                  <a:lnTo>
                    <a:pt x="642" y="2"/>
                  </a:lnTo>
                  <a:lnTo>
                    <a:pt x="652" y="2"/>
                  </a:lnTo>
                  <a:lnTo>
                    <a:pt x="663" y="2"/>
                  </a:lnTo>
                  <a:lnTo>
                    <a:pt x="673" y="2"/>
                  </a:lnTo>
                  <a:lnTo>
                    <a:pt x="682" y="2"/>
                  </a:lnTo>
                  <a:lnTo>
                    <a:pt x="692" y="2"/>
                  </a:lnTo>
                  <a:lnTo>
                    <a:pt x="699" y="2"/>
                  </a:lnTo>
                  <a:lnTo>
                    <a:pt x="705" y="2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8" y="4"/>
                  </a:lnTo>
                  <a:lnTo>
                    <a:pt x="730" y="4"/>
                  </a:lnTo>
                  <a:lnTo>
                    <a:pt x="733" y="4"/>
                  </a:lnTo>
                  <a:lnTo>
                    <a:pt x="733" y="6"/>
                  </a:lnTo>
                  <a:lnTo>
                    <a:pt x="732" y="6"/>
                  </a:lnTo>
                  <a:lnTo>
                    <a:pt x="728" y="6"/>
                  </a:lnTo>
                  <a:lnTo>
                    <a:pt x="726" y="6"/>
                  </a:lnTo>
                  <a:lnTo>
                    <a:pt x="720" y="6"/>
                  </a:lnTo>
                  <a:lnTo>
                    <a:pt x="716" y="6"/>
                  </a:lnTo>
                  <a:lnTo>
                    <a:pt x="709" y="6"/>
                  </a:lnTo>
                  <a:lnTo>
                    <a:pt x="703" y="6"/>
                  </a:lnTo>
                  <a:lnTo>
                    <a:pt x="695" y="6"/>
                  </a:lnTo>
                  <a:lnTo>
                    <a:pt x="688" y="6"/>
                  </a:lnTo>
                  <a:lnTo>
                    <a:pt x="678" y="6"/>
                  </a:lnTo>
                  <a:lnTo>
                    <a:pt x="669" y="6"/>
                  </a:lnTo>
                  <a:lnTo>
                    <a:pt x="657" y="8"/>
                  </a:lnTo>
                  <a:lnTo>
                    <a:pt x="646" y="8"/>
                  </a:lnTo>
                  <a:lnTo>
                    <a:pt x="637" y="8"/>
                  </a:lnTo>
                  <a:lnTo>
                    <a:pt x="625" y="8"/>
                  </a:lnTo>
                  <a:lnTo>
                    <a:pt x="614" y="10"/>
                  </a:lnTo>
                  <a:lnTo>
                    <a:pt x="599" y="10"/>
                  </a:lnTo>
                  <a:lnTo>
                    <a:pt x="587" y="10"/>
                  </a:lnTo>
                  <a:lnTo>
                    <a:pt x="572" y="10"/>
                  </a:lnTo>
                  <a:lnTo>
                    <a:pt x="559" y="10"/>
                  </a:lnTo>
                  <a:lnTo>
                    <a:pt x="543" y="10"/>
                  </a:lnTo>
                  <a:lnTo>
                    <a:pt x="528" y="10"/>
                  </a:lnTo>
                  <a:lnTo>
                    <a:pt x="515" y="10"/>
                  </a:lnTo>
                  <a:lnTo>
                    <a:pt x="500" y="10"/>
                  </a:lnTo>
                  <a:lnTo>
                    <a:pt x="485" y="10"/>
                  </a:lnTo>
                  <a:lnTo>
                    <a:pt x="467" y="12"/>
                  </a:lnTo>
                  <a:lnTo>
                    <a:pt x="452" y="12"/>
                  </a:lnTo>
                  <a:lnTo>
                    <a:pt x="437" y="12"/>
                  </a:lnTo>
                  <a:lnTo>
                    <a:pt x="420" y="12"/>
                  </a:lnTo>
                  <a:lnTo>
                    <a:pt x="403" y="14"/>
                  </a:lnTo>
                  <a:lnTo>
                    <a:pt x="388" y="14"/>
                  </a:lnTo>
                  <a:lnTo>
                    <a:pt x="372" y="14"/>
                  </a:lnTo>
                  <a:lnTo>
                    <a:pt x="355" y="14"/>
                  </a:lnTo>
                  <a:lnTo>
                    <a:pt x="338" y="14"/>
                  </a:lnTo>
                  <a:lnTo>
                    <a:pt x="321" y="14"/>
                  </a:lnTo>
                  <a:lnTo>
                    <a:pt x="306" y="15"/>
                  </a:lnTo>
                  <a:lnTo>
                    <a:pt x="291" y="15"/>
                  </a:lnTo>
                  <a:lnTo>
                    <a:pt x="274" y="15"/>
                  </a:lnTo>
                  <a:lnTo>
                    <a:pt x="258" y="15"/>
                  </a:lnTo>
                  <a:lnTo>
                    <a:pt x="243" y="17"/>
                  </a:lnTo>
                  <a:lnTo>
                    <a:pt x="226" y="17"/>
                  </a:lnTo>
                  <a:lnTo>
                    <a:pt x="213" y="17"/>
                  </a:lnTo>
                  <a:lnTo>
                    <a:pt x="199" y="17"/>
                  </a:lnTo>
                  <a:lnTo>
                    <a:pt x="184" y="19"/>
                  </a:lnTo>
                  <a:lnTo>
                    <a:pt x="171" y="19"/>
                  </a:lnTo>
                  <a:lnTo>
                    <a:pt x="156" y="19"/>
                  </a:lnTo>
                  <a:lnTo>
                    <a:pt x="142" y="19"/>
                  </a:lnTo>
                  <a:lnTo>
                    <a:pt x="131" y="21"/>
                  </a:lnTo>
                  <a:lnTo>
                    <a:pt x="118" y="21"/>
                  </a:lnTo>
                  <a:lnTo>
                    <a:pt x="106" y="21"/>
                  </a:lnTo>
                  <a:lnTo>
                    <a:pt x="95" y="21"/>
                  </a:lnTo>
                  <a:lnTo>
                    <a:pt x="85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1"/>
                  </a:lnTo>
                  <a:lnTo>
                    <a:pt x="49" y="21"/>
                  </a:lnTo>
                  <a:lnTo>
                    <a:pt x="42" y="21"/>
                  </a:lnTo>
                  <a:lnTo>
                    <a:pt x="36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8" name="Freeform 83"/>
            <p:cNvSpPr>
              <a:spLocks/>
            </p:cNvSpPr>
            <p:nvPr/>
          </p:nvSpPr>
          <p:spPr bwMode="auto">
            <a:xfrm>
              <a:off x="2389" y="2214"/>
              <a:ext cx="59" cy="58"/>
            </a:xfrm>
            <a:custGeom>
              <a:avLst/>
              <a:gdLst>
                <a:gd name="T0" fmla="*/ 0 w 117"/>
                <a:gd name="T1" fmla="*/ 0 h 116"/>
                <a:gd name="T2" fmla="*/ 1 w 117"/>
                <a:gd name="T3" fmla="*/ 1 h 116"/>
                <a:gd name="T4" fmla="*/ 1 w 117"/>
                <a:gd name="T5" fmla="*/ 1 h 116"/>
                <a:gd name="T6" fmla="*/ 1 w 117"/>
                <a:gd name="T7" fmla="*/ 2 h 116"/>
                <a:gd name="T8" fmla="*/ 2 w 117"/>
                <a:gd name="T9" fmla="*/ 3 h 116"/>
                <a:gd name="T10" fmla="*/ 3 w 117"/>
                <a:gd name="T11" fmla="*/ 3 h 116"/>
                <a:gd name="T12" fmla="*/ 3 w 117"/>
                <a:gd name="T13" fmla="*/ 4 h 116"/>
                <a:gd name="T14" fmla="*/ 4 w 117"/>
                <a:gd name="T15" fmla="*/ 4 h 116"/>
                <a:gd name="T16" fmla="*/ 4 w 117"/>
                <a:gd name="T17" fmla="*/ 5 h 116"/>
                <a:gd name="T18" fmla="*/ 5 w 117"/>
                <a:gd name="T19" fmla="*/ 5 h 116"/>
                <a:gd name="T20" fmla="*/ 5 w 117"/>
                <a:gd name="T21" fmla="*/ 6 h 116"/>
                <a:gd name="T22" fmla="*/ 6 w 117"/>
                <a:gd name="T23" fmla="*/ 7 h 116"/>
                <a:gd name="T24" fmla="*/ 7 w 117"/>
                <a:gd name="T25" fmla="*/ 7 h 116"/>
                <a:gd name="T26" fmla="*/ 7 w 117"/>
                <a:gd name="T27" fmla="*/ 7 h 116"/>
                <a:gd name="T28" fmla="*/ 8 w 117"/>
                <a:gd name="T29" fmla="*/ 9 h 116"/>
                <a:gd name="T30" fmla="*/ 9 w 117"/>
                <a:gd name="T31" fmla="*/ 9 h 116"/>
                <a:gd name="T32" fmla="*/ 9 w 117"/>
                <a:gd name="T33" fmla="*/ 10 h 116"/>
                <a:gd name="T34" fmla="*/ 10 w 117"/>
                <a:gd name="T35" fmla="*/ 10 h 116"/>
                <a:gd name="T36" fmla="*/ 11 w 117"/>
                <a:gd name="T37" fmla="*/ 11 h 116"/>
                <a:gd name="T38" fmla="*/ 11 w 117"/>
                <a:gd name="T39" fmla="*/ 11 h 116"/>
                <a:gd name="T40" fmla="*/ 12 w 117"/>
                <a:gd name="T41" fmla="*/ 12 h 116"/>
                <a:gd name="T42" fmla="*/ 12 w 117"/>
                <a:gd name="T43" fmla="*/ 13 h 116"/>
                <a:gd name="T44" fmla="*/ 13 w 117"/>
                <a:gd name="T45" fmla="*/ 13 h 116"/>
                <a:gd name="T46" fmla="*/ 13 w 117"/>
                <a:gd name="T47" fmla="*/ 14 h 116"/>
                <a:gd name="T48" fmla="*/ 14 w 117"/>
                <a:gd name="T49" fmla="*/ 14 h 116"/>
                <a:gd name="T50" fmla="*/ 15 w 117"/>
                <a:gd name="T51" fmla="*/ 14 h 116"/>
                <a:gd name="T52" fmla="*/ 15 w 117"/>
                <a:gd name="T53" fmla="*/ 15 h 116"/>
                <a:gd name="T54" fmla="*/ 15 w 117"/>
                <a:gd name="T55" fmla="*/ 15 h 116"/>
                <a:gd name="T56" fmla="*/ 15 w 117"/>
                <a:gd name="T57" fmla="*/ 14 h 116"/>
                <a:gd name="T58" fmla="*/ 15 w 117"/>
                <a:gd name="T59" fmla="*/ 14 h 116"/>
                <a:gd name="T60" fmla="*/ 14 w 117"/>
                <a:gd name="T61" fmla="*/ 13 h 116"/>
                <a:gd name="T62" fmla="*/ 13 w 117"/>
                <a:gd name="T63" fmla="*/ 13 h 116"/>
                <a:gd name="T64" fmla="*/ 12 w 117"/>
                <a:gd name="T65" fmla="*/ 12 h 116"/>
                <a:gd name="T66" fmla="*/ 12 w 117"/>
                <a:gd name="T67" fmla="*/ 11 h 116"/>
                <a:gd name="T68" fmla="*/ 11 w 117"/>
                <a:gd name="T69" fmla="*/ 10 h 116"/>
                <a:gd name="T70" fmla="*/ 10 w 117"/>
                <a:gd name="T71" fmla="*/ 9 h 116"/>
                <a:gd name="T72" fmla="*/ 9 w 117"/>
                <a:gd name="T73" fmla="*/ 9 h 116"/>
                <a:gd name="T74" fmla="*/ 9 w 117"/>
                <a:gd name="T75" fmla="*/ 7 h 116"/>
                <a:gd name="T76" fmla="*/ 8 w 117"/>
                <a:gd name="T77" fmla="*/ 7 h 116"/>
                <a:gd name="T78" fmla="*/ 7 w 117"/>
                <a:gd name="T79" fmla="*/ 6 h 116"/>
                <a:gd name="T80" fmla="*/ 7 w 117"/>
                <a:gd name="T81" fmla="*/ 5 h 116"/>
                <a:gd name="T82" fmla="*/ 6 w 117"/>
                <a:gd name="T83" fmla="*/ 5 h 116"/>
                <a:gd name="T84" fmla="*/ 5 w 117"/>
                <a:gd name="T85" fmla="*/ 4 h 116"/>
                <a:gd name="T86" fmla="*/ 5 w 117"/>
                <a:gd name="T87" fmla="*/ 4 h 116"/>
                <a:gd name="T88" fmla="*/ 4 w 117"/>
                <a:gd name="T89" fmla="*/ 3 h 116"/>
                <a:gd name="T90" fmla="*/ 4 w 117"/>
                <a:gd name="T91" fmla="*/ 2 h 116"/>
                <a:gd name="T92" fmla="*/ 3 w 117"/>
                <a:gd name="T93" fmla="*/ 2 h 116"/>
                <a:gd name="T94" fmla="*/ 2 w 117"/>
                <a:gd name="T95" fmla="*/ 1 h 116"/>
                <a:gd name="T96" fmla="*/ 1 w 117"/>
                <a:gd name="T97" fmla="*/ 1 h 116"/>
                <a:gd name="T98" fmla="*/ 1 w 117"/>
                <a:gd name="T99" fmla="*/ 0 h 116"/>
                <a:gd name="T100" fmla="*/ 1 w 117"/>
                <a:gd name="T101" fmla="*/ 0 h 116"/>
                <a:gd name="T102" fmla="*/ 0 w 117"/>
                <a:gd name="T103" fmla="*/ 0 h 116"/>
                <a:gd name="T104" fmla="*/ 0 w 117"/>
                <a:gd name="T105" fmla="*/ 0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"/>
                <a:gd name="T160" fmla="*/ 0 h 116"/>
                <a:gd name="T161" fmla="*/ 117 w 117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" h="116">
                  <a:moveTo>
                    <a:pt x="0" y="0"/>
                  </a:moveTo>
                  <a:lnTo>
                    <a:pt x="1" y="2"/>
                  </a:lnTo>
                  <a:lnTo>
                    <a:pt x="5" y="8"/>
                  </a:lnTo>
                  <a:lnTo>
                    <a:pt x="7" y="12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25"/>
                  </a:lnTo>
                  <a:lnTo>
                    <a:pt x="26" y="31"/>
                  </a:lnTo>
                  <a:lnTo>
                    <a:pt x="30" y="36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5" y="52"/>
                  </a:lnTo>
                  <a:lnTo>
                    <a:pt x="51" y="57"/>
                  </a:lnTo>
                  <a:lnTo>
                    <a:pt x="55" y="61"/>
                  </a:lnTo>
                  <a:lnTo>
                    <a:pt x="60" y="67"/>
                  </a:lnTo>
                  <a:lnTo>
                    <a:pt x="66" y="71"/>
                  </a:lnTo>
                  <a:lnTo>
                    <a:pt x="72" y="78"/>
                  </a:lnTo>
                  <a:lnTo>
                    <a:pt x="77" y="80"/>
                  </a:lnTo>
                  <a:lnTo>
                    <a:pt x="81" y="86"/>
                  </a:lnTo>
                  <a:lnTo>
                    <a:pt x="87" y="88"/>
                  </a:lnTo>
                  <a:lnTo>
                    <a:pt x="91" y="95"/>
                  </a:lnTo>
                  <a:lnTo>
                    <a:pt x="96" y="97"/>
                  </a:lnTo>
                  <a:lnTo>
                    <a:pt x="100" y="101"/>
                  </a:lnTo>
                  <a:lnTo>
                    <a:pt x="104" y="105"/>
                  </a:lnTo>
                  <a:lnTo>
                    <a:pt x="108" y="107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17" y="116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08" y="103"/>
                  </a:lnTo>
                  <a:lnTo>
                    <a:pt x="104" y="97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85" y="78"/>
                  </a:lnTo>
                  <a:lnTo>
                    <a:pt x="79" y="72"/>
                  </a:lnTo>
                  <a:lnTo>
                    <a:pt x="72" y="67"/>
                  </a:lnTo>
                  <a:lnTo>
                    <a:pt x="66" y="59"/>
                  </a:lnTo>
                  <a:lnTo>
                    <a:pt x="58" y="52"/>
                  </a:lnTo>
                  <a:lnTo>
                    <a:pt x="55" y="46"/>
                  </a:lnTo>
                  <a:lnTo>
                    <a:pt x="49" y="38"/>
                  </a:lnTo>
                  <a:lnTo>
                    <a:pt x="43" y="34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2" y="19"/>
                  </a:lnTo>
                  <a:lnTo>
                    <a:pt x="26" y="15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09" name="Freeform 84"/>
            <p:cNvSpPr>
              <a:spLocks/>
            </p:cNvSpPr>
            <p:nvPr/>
          </p:nvSpPr>
          <p:spPr bwMode="auto">
            <a:xfrm>
              <a:off x="2658" y="2058"/>
              <a:ext cx="370" cy="16"/>
            </a:xfrm>
            <a:custGeom>
              <a:avLst/>
              <a:gdLst>
                <a:gd name="T0" fmla="*/ 0 w 741"/>
                <a:gd name="T1" fmla="*/ 0 h 30"/>
                <a:gd name="T2" fmla="*/ 2 w 741"/>
                <a:gd name="T3" fmla="*/ 0 h 30"/>
                <a:gd name="T4" fmla="*/ 5 w 741"/>
                <a:gd name="T5" fmla="*/ 0 h 30"/>
                <a:gd name="T6" fmla="*/ 9 w 741"/>
                <a:gd name="T7" fmla="*/ 1 h 30"/>
                <a:gd name="T8" fmla="*/ 13 w 741"/>
                <a:gd name="T9" fmla="*/ 1 h 30"/>
                <a:gd name="T10" fmla="*/ 18 w 741"/>
                <a:gd name="T11" fmla="*/ 1 h 30"/>
                <a:gd name="T12" fmla="*/ 24 w 741"/>
                <a:gd name="T13" fmla="*/ 1 h 30"/>
                <a:gd name="T14" fmla="*/ 30 w 741"/>
                <a:gd name="T15" fmla="*/ 1 h 30"/>
                <a:gd name="T16" fmla="*/ 36 w 741"/>
                <a:gd name="T17" fmla="*/ 1 h 30"/>
                <a:gd name="T18" fmla="*/ 43 w 741"/>
                <a:gd name="T19" fmla="*/ 2 h 30"/>
                <a:gd name="T20" fmla="*/ 49 w 741"/>
                <a:gd name="T21" fmla="*/ 2 h 30"/>
                <a:gd name="T22" fmla="*/ 56 w 741"/>
                <a:gd name="T23" fmla="*/ 2 h 30"/>
                <a:gd name="T24" fmla="*/ 62 w 741"/>
                <a:gd name="T25" fmla="*/ 2 h 30"/>
                <a:gd name="T26" fmla="*/ 68 w 741"/>
                <a:gd name="T27" fmla="*/ 2 h 30"/>
                <a:gd name="T28" fmla="*/ 73 w 741"/>
                <a:gd name="T29" fmla="*/ 2 h 30"/>
                <a:gd name="T30" fmla="*/ 78 w 741"/>
                <a:gd name="T31" fmla="*/ 3 h 30"/>
                <a:gd name="T32" fmla="*/ 83 w 741"/>
                <a:gd name="T33" fmla="*/ 3 h 30"/>
                <a:gd name="T34" fmla="*/ 87 w 741"/>
                <a:gd name="T35" fmla="*/ 3 h 30"/>
                <a:gd name="T36" fmla="*/ 90 w 741"/>
                <a:gd name="T37" fmla="*/ 3 h 30"/>
                <a:gd name="T38" fmla="*/ 92 w 741"/>
                <a:gd name="T39" fmla="*/ 3 h 30"/>
                <a:gd name="T40" fmla="*/ 92 w 741"/>
                <a:gd name="T41" fmla="*/ 3 h 30"/>
                <a:gd name="T42" fmla="*/ 91 w 741"/>
                <a:gd name="T43" fmla="*/ 3 h 30"/>
                <a:gd name="T44" fmla="*/ 89 w 741"/>
                <a:gd name="T45" fmla="*/ 3 h 30"/>
                <a:gd name="T46" fmla="*/ 87 w 741"/>
                <a:gd name="T47" fmla="*/ 3 h 30"/>
                <a:gd name="T48" fmla="*/ 84 w 741"/>
                <a:gd name="T49" fmla="*/ 3 h 30"/>
                <a:gd name="T50" fmla="*/ 81 w 741"/>
                <a:gd name="T51" fmla="*/ 3 h 30"/>
                <a:gd name="T52" fmla="*/ 78 w 741"/>
                <a:gd name="T53" fmla="*/ 3 h 30"/>
                <a:gd name="T54" fmla="*/ 75 w 741"/>
                <a:gd name="T55" fmla="*/ 4 h 30"/>
                <a:gd name="T56" fmla="*/ 71 w 741"/>
                <a:gd name="T57" fmla="*/ 4 h 30"/>
                <a:gd name="T58" fmla="*/ 68 w 741"/>
                <a:gd name="T59" fmla="*/ 4 h 30"/>
                <a:gd name="T60" fmla="*/ 64 w 741"/>
                <a:gd name="T61" fmla="*/ 4 h 30"/>
                <a:gd name="T62" fmla="*/ 60 w 741"/>
                <a:gd name="T63" fmla="*/ 4 h 30"/>
                <a:gd name="T64" fmla="*/ 56 w 741"/>
                <a:gd name="T65" fmla="*/ 4 h 30"/>
                <a:gd name="T66" fmla="*/ 52 w 741"/>
                <a:gd name="T67" fmla="*/ 4 h 30"/>
                <a:gd name="T68" fmla="*/ 49 w 741"/>
                <a:gd name="T69" fmla="*/ 4 h 30"/>
                <a:gd name="T70" fmla="*/ 46 w 741"/>
                <a:gd name="T71" fmla="*/ 5 h 30"/>
                <a:gd name="T72" fmla="*/ 43 w 741"/>
                <a:gd name="T73" fmla="*/ 5 h 30"/>
                <a:gd name="T74" fmla="*/ 40 w 741"/>
                <a:gd name="T75" fmla="*/ 5 h 30"/>
                <a:gd name="T76" fmla="*/ 38 w 741"/>
                <a:gd name="T77" fmla="*/ 5 h 30"/>
                <a:gd name="T78" fmla="*/ 36 w 741"/>
                <a:gd name="T79" fmla="*/ 5 h 30"/>
                <a:gd name="T80" fmla="*/ 34 w 741"/>
                <a:gd name="T81" fmla="*/ 5 h 30"/>
                <a:gd name="T82" fmla="*/ 31 w 741"/>
                <a:gd name="T83" fmla="*/ 5 h 30"/>
                <a:gd name="T84" fmla="*/ 29 w 741"/>
                <a:gd name="T85" fmla="*/ 4 h 30"/>
                <a:gd name="T86" fmla="*/ 28 w 741"/>
                <a:gd name="T87" fmla="*/ 4 h 30"/>
                <a:gd name="T88" fmla="*/ 25 w 741"/>
                <a:gd name="T89" fmla="*/ 4 h 30"/>
                <a:gd name="T90" fmla="*/ 23 w 741"/>
                <a:gd name="T91" fmla="*/ 3 h 30"/>
                <a:gd name="T92" fmla="*/ 21 w 741"/>
                <a:gd name="T93" fmla="*/ 3 h 30"/>
                <a:gd name="T94" fmla="*/ 19 w 741"/>
                <a:gd name="T95" fmla="*/ 3 h 30"/>
                <a:gd name="T96" fmla="*/ 17 w 741"/>
                <a:gd name="T97" fmla="*/ 3 h 30"/>
                <a:gd name="T98" fmla="*/ 15 w 741"/>
                <a:gd name="T99" fmla="*/ 2 h 30"/>
                <a:gd name="T100" fmla="*/ 12 w 741"/>
                <a:gd name="T101" fmla="*/ 2 h 30"/>
                <a:gd name="T102" fmla="*/ 10 w 741"/>
                <a:gd name="T103" fmla="*/ 2 h 30"/>
                <a:gd name="T104" fmla="*/ 8 w 741"/>
                <a:gd name="T105" fmla="*/ 2 h 30"/>
                <a:gd name="T106" fmla="*/ 6 w 741"/>
                <a:gd name="T107" fmla="*/ 1 h 30"/>
                <a:gd name="T108" fmla="*/ 5 w 741"/>
                <a:gd name="T109" fmla="*/ 1 h 30"/>
                <a:gd name="T110" fmla="*/ 3 w 741"/>
                <a:gd name="T111" fmla="*/ 1 h 30"/>
                <a:gd name="T112" fmla="*/ 2 w 741"/>
                <a:gd name="T113" fmla="*/ 0 h 30"/>
                <a:gd name="T114" fmla="*/ 0 w 741"/>
                <a:gd name="T115" fmla="*/ 0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1"/>
                <a:gd name="T175" fmla="*/ 0 h 30"/>
                <a:gd name="T176" fmla="*/ 741 w 741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1" h="30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24" y="2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79" y="3"/>
                  </a:lnTo>
                  <a:lnTo>
                    <a:pt x="196" y="3"/>
                  </a:lnTo>
                  <a:lnTo>
                    <a:pt x="211" y="3"/>
                  </a:lnTo>
                  <a:lnTo>
                    <a:pt x="226" y="3"/>
                  </a:lnTo>
                  <a:lnTo>
                    <a:pt x="244" y="5"/>
                  </a:lnTo>
                  <a:lnTo>
                    <a:pt x="259" y="5"/>
                  </a:lnTo>
                  <a:lnTo>
                    <a:pt x="278" y="5"/>
                  </a:lnTo>
                  <a:lnTo>
                    <a:pt x="293" y="5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6" y="9"/>
                  </a:lnTo>
                  <a:lnTo>
                    <a:pt x="363" y="9"/>
                  </a:lnTo>
                  <a:lnTo>
                    <a:pt x="380" y="9"/>
                  </a:lnTo>
                  <a:lnTo>
                    <a:pt x="397" y="9"/>
                  </a:lnTo>
                  <a:lnTo>
                    <a:pt x="415" y="9"/>
                  </a:lnTo>
                  <a:lnTo>
                    <a:pt x="430" y="9"/>
                  </a:lnTo>
                  <a:lnTo>
                    <a:pt x="449" y="11"/>
                  </a:lnTo>
                  <a:lnTo>
                    <a:pt x="464" y="11"/>
                  </a:lnTo>
                  <a:lnTo>
                    <a:pt x="481" y="11"/>
                  </a:lnTo>
                  <a:lnTo>
                    <a:pt x="498" y="11"/>
                  </a:lnTo>
                  <a:lnTo>
                    <a:pt x="515" y="13"/>
                  </a:lnTo>
                  <a:lnTo>
                    <a:pt x="531" y="13"/>
                  </a:lnTo>
                  <a:lnTo>
                    <a:pt x="546" y="13"/>
                  </a:lnTo>
                  <a:lnTo>
                    <a:pt x="561" y="13"/>
                  </a:lnTo>
                  <a:lnTo>
                    <a:pt x="576" y="13"/>
                  </a:lnTo>
                  <a:lnTo>
                    <a:pt x="591" y="13"/>
                  </a:lnTo>
                  <a:lnTo>
                    <a:pt x="605" y="13"/>
                  </a:lnTo>
                  <a:lnTo>
                    <a:pt x="618" y="13"/>
                  </a:lnTo>
                  <a:lnTo>
                    <a:pt x="631" y="17"/>
                  </a:lnTo>
                  <a:lnTo>
                    <a:pt x="643" y="17"/>
                  </a:lnTo>
                  <a:lnTo>
                    <a:pt x="656" y="17"/>
                  </a:lnTo>
                  <a:lnTo>
                    <a:pt x="667" y="17"/>
                  </a:lnTo>
                  <a:lnTo>
                    <a:pt x="679" y="17"/>
                  </a:lnTo>
                  <a:lnTo>
                    <a:pt x="686" y="17"/>
                  </a:lnTo>
                  <a:lnTo>
                    <a:pt x="696" y="17"/>
                  </a:lnTo>
                  <a:lnTo>
                    <a:pt x="705" y="17"/>
                  </a:lnTo>
                  <a:lnTo>
                    <a:pt x="713" y="19"/>
                  </a:lnTo>
                  <a:lnTo>
                    <a:pt x="721" y="19"/>
                  </a:lnTo>
                  <a:lnTo>
                    <a:pt x="724" y="19"/>
                  </a:lnTo>
                  <a:lnTo>
                    <a:pt x="730" y="19"/>
                  </a:lnTo>
                  <a:lnTo>
                    <a:pt x="736" y="19"/>
                  </a:lnTo>
                  <a:lnTo>
                    <a:pt x="740" y="21"/>
                  </a:lnTo>
                  <a:lnTo>
                    <a:pt x="741" y="21"/>
                  </a:lnTo>
                  <a:lnTo>
                    <a:pt x="740" y="21"/>
                  </a:lnTo>
                  <a:lnTo>
                    <a:pt x="736" y="21"/>
                  </a:lnTo>
                  <a:lnTo>
                    <a:pt x="730" y="21"/>
                  </a:lnTo>
                  <a:lnTo>
                    <a:pt x="728" y="21"/>
                  </a:lnTo>
                  <a:lnTo>
                    <a:pt x="724" y="21"/>
                  </a:lnTo>
                  <a:lnTo>
                    <a:pt x="721" y="21"/>
                  </a:lnTo>
                  <a:lnTo>
                    <a:pt x="715" y="21"/>
                  </a:lnTo>
                  <a:lnTo>
                    <a:pt x="709" y="21"/>
                  </a:lnTo>
                  <a:lnTo>
                    <a:pt x="703" y="21"/>
                  </a:lnTo>
                  <a:lnTo>
                    <a:pt x="698" y="21"/>
                  </a:lnTo>
                  <a:lnTo>
                    <a:pt x="690" y="21"/>
                  </a:lnTo>
                  <a:lnTo>
                    <a:pt x="684" y="21"/>
                  </a:lnTo>
                  <a:lnTo>
                    <a:pt x="679" y="21"/>
                  </a:lnTo>
                  <a:lnTo>
                    <a:pt x="671" y="22"/>
                  </a:lnTo>
                  <a:lnTo>
                    <a:pt x="662" y="22"/>
                  </a:lnTo>
                  <a:lnTo>
                    <a:pt x="654" y="22"/>
                  </a:lnTo>
                  <a:lnTo>
                    <a:pt x="646" y="22"/>
                  </a:lnTo>
                  <a:lnTo>
                    <a:pt x="639" y="22"/>
                  </a:lnTo>
                  <a:lnTo>
                    <a:pt x="629" y="22"/>
                  </a:lnTo>
                  <a:lnTo>
                    <a:pt x="620" y="22"/>
                  </a:lnTo>
                  <a:lnTo>
                    <a:pt x="610" y="22"/>
                  </a:lnTo>
                  <a:lnTo>
                    <a:pt x="603" y="24"/>
                  </a:lnTo>
                  <a:lnTo>
                    <a:pt x="591" y="24"/>
                  </a:lnTo>
                  <a:lnTo>
                    <a:pt x="584" y="24"/>
                  </a:lnTo>
                  <a:lnTo>
                    <a:pt x="574" y="24"/>
                  </a:lnTo>
                  <a:lnTo>
                    <a:pt x="563" y="24"/>
                  </a:lnTo>
                  <a:lnTo>
                    <a:pt x="553" y="24"/>
                  </a:lnTo>
                  <a:lnTo>
                    <a:pt x="544" y="26"/>
                  </a:lnTo>
                  <a:lnTo>
                    <a:pt x="532" y="26"/>
                  </a:lnTo>
                  <a:lnTo>
                    <a:pt x="525" y="26"/>
                  </a:lnTo>
                  <a:lnTo>
                    <a:pt x="513" y="26"/>
                  </a:lnTo>
                  <a:lnTo>
                    <a:pt x="502" y="26"/>
                  </a:lnTo>
                  <a:lnTo>
                    <a:pt x="493" y="26"/>
                  </a:lnTo>
                  <a:lnTo>
                    <a:pt x="483" y="26"/>
                  </a:lnTo>
                  <a:lnTo>
                    <a:pt x="474" y="26"/>
                  </a:lnTo>
                  <a:lnTo>
                    <a:pt x="462" y="26"/>
                  </a:lnTo>
                  <a:lnTo>
                    <a:pt x="453" y="26"/>
                  </a:lnTo>
                  <a:lnTo>
                    <a:pt x="443" y="28"/>
                  </a:lnTo>
                  <a:lnTo>
                    <a:pt x="434" y="28"/>
                  </a:lnTo>
                  <a:lnTo>
                    <a:pt x="422" y="28"/>
                  </a:lnTo>
                  <a:lnTo>
                    <a:pt x="413" y="28"/>
                  </a:lnTo>
                  <a:lnTo>
                    <a:pt x="405" y="28"/>
                  </a:lnTo>
                  <a:lnTo>
                    <a:pt x="396" y="28"/>
                  </a:lnTo>
                  <a:lnTo>
                    <a:pt x="386" y="28"/>
                  </a:lnTo>
                  <a:lnTo>
                    <a:pt x="377" y="28"/>
                  </a:lnTo>
                  <a:lnTo>
                    <a:pt x="369" y="30"/>
                  </a:lnTo>
                  <a:lnTo>
                    <a:pt x="359" y="30"/>
                  </a:lnTo>
                  <a:lnTo>
                    <a:pt x="352" y="30"/>
                  </a:lnTo>
                  <a:lnTo>
                    <a:pt x="346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3" y="30"/>
                  </a:lnTo>
                  <a:lnTo>
                    <a:pt x="318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1" y="30"/>
                  </a:lnTo>
                  <a:lnTo>
                    <a:pt x="297" y="30"/>
                  </a:lnTo>
                  <a:lnTo>
                    <a:pt x="291" y="30"/>
                  </a:lnTo>
                  <a:lnTo>
                    <a:pt x="285" y="30"/>
                  </a:lnTo>
                  <a:lnTo>
                    <a:pt x="280" y="30"/>
                  </a:lnTo>
                  <a:lnTo>
                    <a:pt x="274" y="30"/>
                  </a:lnTo>
                  <a:lnTo>
                    <a:pt x="268" y="30"/>
                  </a:lnTo>
                  <a:lnTo>
                    <a:pt x="259" y="30"/>
                  </a:lnTo>
                  <a:lnTo>
                    <a:pt x="253" y="30"/>
                  </a:lnTo>
                  <a:lnTo>
                    <a:pt x="247" y="28"/>
                  </a:lnTo>
                  <a:lnTo>
                    <a:pt x="242" y="28"/>
                  </a:lnTo>
                  <a:lnTo>
                    <a:pt x="238" y="26"/>
                  </a:lnTo>
                  <a:lnTo>
                    <a:pt x="234" y="26"/>
                  </a:lnTo>
                  <a:lnTo>
                    <a:pt x="230" y="26"/>
                  </a:lnTo>
                  <a:lnTo>
                    <a:pt x="225" y="26"/>
                  </a:lnTo>
                  <a:lnTo>
                    <a:pt x="219" y="26"/>
                  </a:lnTo>
                  <a:lnTo>
                    <a:pt x="213" y="26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196" y="22"/>
                  </a:lnTo>
                  <a:lnTo>
                    <a:pt x="190" y="22"/>
                  </a:lnTo>
                  <a:lnTo>
                    <a:pt x="185" y="21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69" y="21"/>
                  </a:lnTo>
                  <a:lnTo>
                    <a:pt x="164" y="19"/>
                  </a:lnTo>
                  <a:lnTo>
                    <a:pt x="156" y="19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6" y="13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92" y="9"/>
                  </a:lnTo>
                  <a:lnTo>
                    <a:pt x="86" y="9"/>
                  </a:lnTo>
                  <a:lnTo>
                    <a:pt x="80" y="9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3" y="7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0" name="Freeform 85"/>
            <p:cNvSpPr>
              <a:spLocks/>
            </p:cNvSpPr>
            <p:nvPr/>
          </p:nvSpPr>
          <p:spPr bwMode="auto">
            <a:xfrm>
              <a:off x="2871" y="2051"/>
              <a:ext cx="55" cy="36"/>
            </a:xfrm>
            <a:custGeom>
              <a:avLst/>
              <a:gdLst>
                <a:gd name="T0" fmla="*/ 0 w 108"/>
                <a:gd name="T1" fmla="*/ 0 h 73"/>
                <a:gd name="T2" fmla="*/ 1 w 108"/>
                <a:gd name="T3" fmla="*/ 0 h 73"/>
                <a:gd name="T4" fmla="*/ 2 w 108"/>
                <a:gd name="T5" fmla="*/ 1 h 73"/>
                <a:gd name="T6" fmla="*/ 3 w 108"/>
                <a:gd name="T7" fmla="*/ 2 h 73"/>
                <a:gd name="T8" fmla="*/ 3 w 108"/>
                <a:gd name="T9" fmla="*/ 2 h 73"/>
                <a:gd name="T10" fmla="*/ 4 w 108"/>
                <a:gd name="T11" fmla="*/ 2 h 73"/>
                <a:gd name="T12" fmla="*/ 4 w 108"/>
                <a:gd name="T13" fmla="*/ 3 h 73"/>
                <a:gd name="T14" fmla="*/ 5 w 108"/>
                <a:gd name="T15" fmla="*/ 3 h 73"/>
                <a:gd name="T16" fmla="*/ 6 w 108"/>
                <a:gd name="T17" fmla="*/ 4 h 73"/>
                <a:gd name="T18" fmla="*/ 6 w 108"/>
                <a:gd name="T19" fmla="*/ 4 h 73"/>
                <a:gd name="T20" fmla="*/ 7 w 108"/>
                <a:gd name="T21" fmla="*/ 4 h 73"/>
                <a:gd name="T22" fmla="*/ 8 w 108"/>
                <a:gd name="T23" fmla="*/ 5 h 73"/>
                <a:gd name="T24" fmla="*/ 8 w 108"/>
                <a:gd name="T25" fmla="*/ 5 h 73"/>
                <a:gd name="T26" fmla="*/ 9 w 108"/>
                <a:gd name="T27" fmla="*/ 6 h 73"/>
                <a:gd name="T28" fmla="*/ 9 w 108"/>
                <a:gd name="T29" fmla="*/ 6 h 73"/>
                <a:gd name="T30" fmla="*/ 10 w 108"/>
                <a:gd name="T31" fmla="*/ 6 h 73"/>
                <a:gd name="T32" fmla="*/ 11 w 108"/>
                <a:gd name="T33" fmla="*/ 7 h 73"/>
                <a:gd name="T34" fmla="*/ 11 w 108"/>
                <a:gd name="T35" fmla="*/ 7 h 73"/>
                <a:gd name="T36" fmla="*/ 12 w 108"/>
                <a:gd name="T37" fmla="*/ 7 h 73"/>
                <a:gd name="T38" fmla="*/ 12 w 108"/>
                <a:gd name="T39" fmla="*/ 8 h 73"/>
                <a:gd name="T40" fmla="*/ 13 w 108"/>
                <a:gd name="T41" fmla="*/ 8 h 73"/>
                <a:gd name="T42" fmla="*/ 14 w 108"/>
                <a:gd name="T43" fmla="*/ 9 h 73"/>
                <a:gd name="T44" fmla="*/ 14 w 108"/>
                <a:gd name="T45" fmla="*/ 9 h 73"/>
                <a:gd name="T46" fmla="*/ 14 w 108"/>
                <a:gd name="T47" fmla="*/ 9 h 73"/>
                <a:gd name="T48" fmla="*/ 14 w 108"/>
                <a:gd name="T49" fmla="*/ 8 h 73"/>
                <a:gd name="T50" fmla="*/ 13 w 108"/>
                <a:gd name="T51" fmla="*/ 8 h 73"/>
                <a:gd name="T52" fmla="*/ 13 w 108"/>
                <a:gd name="T53" fmla="*/ 7 h 73"/>
                <a:gd name="T54" fmla="*/ 12 w 108"/>
                <a:gd name="T55" fmla="*/ 7 h 73"/>
                <a:gd name="T56" fmla="*/ 11 w 108"/>
                <a:gd name="T57" fmla="*/ 6 h 73"/>
                <a:gd name="T58" fmla="*/ 11 w 108"/>
                <a:gd name="T59" fmla="*/ 6 h 73"/>
                <a:gd name="T60" fmla="*/ 10 w 108"/>
                <a:gd name="T61" fmla="*/ 5 h 73"/>
                <a:gd name="T62" fmla="*/ 9 w 108"/>
                <a:gd name="T63" fmla="*/ 4 h 73"/>
                <a:gd name="T64" fmla="*/ 8 w 108"/>
                <a:gd name="T65" fmla="*/ 4 h 73"/>
                <a:gd name="T66" fmla="*/ 8 w 108"/>
                <a:gd name="T67" fmla="*/ 3 h 73"/>
                <a:gd name="T68" fmla="*/ 7 w 108"/>
                <a:gd name="T69" fmla="*/ 3 h 73"/>
                <a:gd name="T70" fmla="*/ 6 w 108"/>
                <a:gd name="T71" fmla="*/ 2 h 73"/>
                <a:gd name="T72" fmla="*/ 6 w 108"/>
                <a:gd name="T73" fmla="*/ 2 h 73"/>
                <a:gd name="T74" fmla="*/ 5 w 108"/>
                <a:gd name="T75" fmla="*/ 1 h 73"/>
                <a:gd name="T76" fmla="*/ 5 w 108"/>
                <a:gd name="T77" fmla="*/ 1 h 73"/>
                <a:gd name="T78" fmla="*/ 0 w 108"/>
                <a:gd name="T79" fmla="*/ 0 h 73"/>
                <a:gd name="T80" fmla="*/ 0 w 108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73"/>
                <a:gd name="T125" fmla="*/ 108 w 10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73">
                  <a:moveTo>
                    <a:pt x="0" y="0"/>
                  </a:moveTo>
                  <a:lnTo>
                    <a:pt x="6" y="6"/>
                  </a:lnTo>
                  <a:lnTo>
                    <a:pt x="13" y="14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29"/>
                  </a:lnTo>
                  <a:lnTo>
                    <a:pt x="42" y="33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7" y="42"/>
                  </a:lnTo>
                  <a:lnTo>
                    <a:pt x="61" y="46"/>
                  </a:lnTo>
                  <a:lnTo>
                    <a:pt x="66" y="48"/>
                  </a:lnTo>
                  <a:lnTo>
                    <a:pt x="70" y="54"/>
                  </a:lnTo>
                  <a:lnTo>
                    <a:pt x="74" y="54"/>
                  </a:lnTo>
                  <a:lnTo>
                    <a:pt x="80" y="57"/>
                  </a:lnTo>
                  <a:lnTo>
                    <a:pt x="84" y="57"/>
                  </a:lnTo>
                  <a:lnTo>
                    <a:pt x="89" y="63"/>
                  </a:lnTo>
                  <a:lnTo>
                    <a:pt x="95" y="65"/>
                  </a:lnTo>
                  <a:lnTo>
                    <a:pt x="101" y="69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06" y="71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3" y="57"/>
                  </a:lnTo>
                  <a:lnTo>
                    <a:pt x="87" y="54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68" y="38"/>
                  </a:lnTo>
                  <a:lnTo>
                    <a:pt x="63" y="35"/>
                  </a:lnTo>
                  <a:lnTo>
                    <a:pt x="57" y="29"/>
                  </a:lnTo>
                  <a:lnTo>
                    <a:pt x="51" y="25"/>
                  </a:lnTo>
                  <a:lnTo>
                    <a:pt x="46" y="19"/>
                  </a:lnTo>
                  <a:lnTo>
                    <a:pt x="42" y="18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1" name="Freeform 86"/>
            <p:cNvSpPr>
              <a:spLocks/>
            </p:cNvSpPr>
            <p:nvPr/>
          </p:nvSpPr>
          <p:spPr bwMode="auto">
            <a:xfrm>
              <a:off x="3157" y="2070"/>
              <a:ext cx="79" cy="131"/>
            </a:xfrm>
            <a:custGeom>
              <a:avLst/>
              <a:gdLst>
                <a:gd name="T0" fmla="*/ 0 w 158"/>
                <a:gd name="T1" fmla="*/ 0 h 263"/>
                <a:gd name="T2" fmla="*/ 0 w 158"/>
                <a:gd name="T3" fmla="*/ 0 h 263"/>
                <a:gd name="T4" fmla="*/ 0 w 158"/>
                <a:gd name="T5" fmla="*/ 1 h 263"/>
                <a:gd name="T6" fmla="*/ 0 w 158"/>
                <a:gd name="T7" fmla="*/ 1 h 263"/>
                <a:gd name="T8" fmla="*/ 0 w 158"/>
                <a:gd name="T9" fmla="*/ 2 h 263"/>
                <a:gd name="T10" fmla="*/ 0 w 158"/>
                <a:gd name="T11" fmla="*/ 3 h 263"/>
                <a:gd name="T12" fmla="*/ 0 w 158"/>
                <a:gd name="T13" fmla="*/ 3 h 263"/>
                <a:gd name="T14" fmla="*/ 0 w 158"/>
                <a:gd name="T15" fmla="*/ 4 h 263"/>
                <a:gd name="T16" fmla="*/ 0 w 158"/>
                <a:gd name="T17" fmla="*/ 4 h 263"/>
                <a:gd name="T18" fmla="*/ 0 w 158"/>
                <a:gd name="T19" fmla="*/ 5 h 263"/>
                <a:gd name="T20" fmla="*/ 0 w 158"/>
                <a:gd name="T21" fmla="*/ 6 h 263"/>
                <a:gd name="T22" fmla="*/ 0 w 158"/>
                <a:gd name="T23" fmla="*/ 6 h 263"/>
                <a:gd name="T24" fmla="*/ 0 w 158"/>
                <a:gd name="T25" fmla="*/ 7 h 263"/>
                <a:gd name="T26" fmla="*/ 0 w 158"/>
                <a:gd name="T27" fmla="*/ 7 h 263"/>
                <a:gd name="T28" fmla="*/ 0 w 158"/>
                <a:gd name="T29" fmla="*/ 8 h 263"/>
                <a:gd name="T30" fmla="*/ 0 w 158"/>
                <a:gd name="T31" fmla="*/ 9 h 263"/>
                <a:gd name="T32" fmla="*/ 0 w 158"/>
                <a:gd name="T33" fmla="*/ 9 h 263"/>
                <a:gd name="T34" fmla="*/ 0 w 158"/>
                <a:gd name="T35" fmla="*/ 10 h 263"/>
                <a:gd name="T36" fmla="*/ 0 w 158"/>
                <a:gd name="T37" fmla="*/ 11 h 263"/>
                <a:gd name="T38" fmla="*/ 0 w 158"/>
                <a:gd name="T39" fmla="*/ 12 h 263"/>
                <a:gd name="T40" fmla="*/ 0 w 158"/>
                <a:gd name="T41" fmla="*/ 12 h 263"/>
                <a:gd name="T42" fmla="*/ 0 w 158"/>
                <a:gd name="T43" fmla="*/ 13 h 263"/>
                <a:gd name="T44" fmla="*/ 0 w 158"/>
                <a:gd name="T45" fmla="*/ 14 h 263"/>
                <a:gd name="T46" fmla="*/ 0 w 158"/>
                <a:gd name="T47" fmla="*/ 15 h 263"/>
                <a:gd name="T48" fmla="*/ 0 w 158"/>
                <a:gd name="T49" fmla="*/ 15 h 263"/>
                <a:gd name="T50" fmla="*/ 0 w 158"/>
                <a:gd name="T51" fmla="*/ 16 h 263"/>
                <a:gd name="T52" fmla="*/ 0 w 158"/>
                <a:gd name="T53" fmla="*/ 17 h 263"/>
                <a:gd name="T54" fmla="*/ 0 w 158"/>
                <a:gd name="T55" fmla="*/ 18 h 263"/>
                <a:gd name="T56" fmla="*/ 0 w 158"/>
                <a:gd name="T57" fmla="*/ 18 h 263"/>
                <a:gd name="T58" fmla="*/ 0 w 158"/>
                <a:gd name="T59" fmla="*/ 19 h 263"/>
                <a:gd name="T60" fmla="*/ 0 w 158"/>
                <a:gd name="T61" fmla="*/ 20 h 263"/>
                <a:gd name="T62" fmla="*/ 0 w 158"/>
                <a:gd name="T63" fmla="*/ 21 h 263"/>
                <a:gd name="T64" fmla="*/ 0 w 158"/>
                <a:gd name="T65" fmla="*/ 21 h 263"/>
                <a:gd name="T66" fmla="*/ 0 w 158"/>
                <a:gd name="T67" fmla="*/ 22 h 263"/>
                <a:gd name="T68" fmla="*/ 0 w 158"/>
                <a:gd name="T69" fmla="*/ 23 h 263"/>
                <a:gd name="T70" fmla="*/ 0 w 158"/>
                <a:gd name="T71" fmla="*/ 23 h 263"/>
                <a:gd name="T72" fmla="*/ 0 w 158"/>
                <a:gd name="T73" fmla="*/ 24 h 263"/>
                <a:gd name="T74" fmla="*/ 0 w 158"/>
                <a:gd name="T75" fmla="*/ 25 h 263"/>
                <a:gd name="T76" fmla="*/ 0 w 158"/>
                <a:gd name="T77" fmla="*/ 26 h 263"/>
                <a:gd name="T78" fmla="*/ 0 w 158"/>
                <a:gd name="T79" fmla="*/ 26 h 263"/>
                <a:gd name="T80" fmla="*/ 0 w 158"/>
                <a:gd name="T81" fmla="*/ 27 h 263"/>
                <a:gd name="T82" fmla="*/ 0 w 158"/>
                <a:gd name="T83" fmla="*/ 27 h 263"/>
                <a:gd name="T84" fmla="*/ 0 w 158"/>
                <a:gd name="T85" fmla="*/ 28 h 263"/>
                <a:gd name="T86" fmla="*/ 0 w 158"/>
                <a:gd name="T87" fmla="*/ 29 h 263"/>
                <a:gd name="T88" fmla="*/ 0 w 158"/>
                <a:gd name="T89" fmla="*/ 30 h 263"/>
                <a:gd name="T90" fmla="*/ 0 w 158"/>
                <a:gd name="T91" fmla="*/ 31 h 263"/>
                <a:gd name="T92" fmla="*/ 0 w 158"/>
                <a:gd name="T93" fmla="*/ 31 h 263"/>
                <a:gd name="T94" fmla="*/ 0 w 158"/>
                <a:gd name="T95" fmla="*/ 32 h 263"/>
                <a:gd name="T96" fmla="*/ 0 w 158"/>
                <a:gd name="T97" fmla="*/ 32 h 263"/>
                <a:gd name="T98" fmla="*/ 0 w 158"/>
                <a:gd name="T99" fmla="*/ 32 h 263"/>
                <a:gd name="T100" fmla="*/ 20 w 158"/>
                <a:gd name="T101" fmla="*/ 12 h 263"/>
                <a:gd name="T102" fmla="*/ 0 w 158"/>
                <a:gd name="T103" fmla="*/ 0 h 263"/>
                <a:gd name="T104" fmla="*/ 0 w 158"/>
                <a:gd name="T105" fmla="*/ 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263"/>
                <a:gd name="T161" fmla="*/ 158 w 158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26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1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2" name="Freeform 87"/>
            <p:cNvSpPr>
              <a:spLocks/>
            </p:cNvSpPr>
            <p:nvPr/>
          </p:nvSpPr>
          <p:spPr bwMode="auto">
            <a:xfrm>
              <a:off x="3129" y="2076"/>
              <a:ext cx="12" cy="156"/>
            </a:xfrm>
            <a:custGeom>
              <a:avLst/>
              <a:gdLst>
                <a:gd name="T0" fmla="*/ 0 w 25"/>
                <a:gd name="T1" fmla="*/ 1 h 311"/>
                <a:gd name="T2" fmla="*/ 0 w 25"/>
                <a:gd name="T3" fmla="*/ 2 h 311"/>
                <a:gd name="T4" fmla="*/ 0 w 25"/>
                <a:gd name="T5" fmla="*/ 3 h 311"/>
                <a:gd name="T6" fmla="*/ 0 w 25"/>
                <a:gd name="T7" fmla="*/ 4 h 311"/>
                <a:gd name="T8" fmla="*/ 0 w 25"/>
                <a:gd name="T9" fmla="*/ 6 h 311"/>
                <a:gd name="T10" fmla="*/ 0 w 25"/>
                <a:gd name="T11" fmla="*/ 7 h 311"/>
                <a:gd name="T12" fmla="*/ 0 w 25"/>
                <a:gd name="T13" fmla="*/ 8 h 311"/>
                <a:gd name="T14" fmla="*/ 0 w 25"/>
                <a:gd name="T15" fmla="*/ 10 h 311"/>
                <a:gd name="T16" fmla="*/ 0 w 25"/>
                <a:gd name="T17" fmla="*/ 11 h 311"/>
                <a:gd name="T18" fmla="*/ 0 w 25"/>
                <a:gd name="T19" fmla="*/ 13 h 311"/>
                <a:gd name="T20" fmla="*/ 0 w 25"/>
                <a:gd name="T21" fmla="*/ 15 h 311"/>
                <a:gd name="T22" fmla="*/ 0 w 25"/>
                <a:gd name="T23" fmla="*/ 16 h 311"/>
                <a:gd name="T24" fmla="*/ 0 w 25"/>
                <a:gd name="T25" fmla="*/ 18 h 311"/>
                <a:gd name="T26" fmla="*/ 0 w 25"/>
                <a:gd name="T27" fmla="*/ 20 h 311"/>
                <a:gd name="T28" fmla="*/ 0 w 25"/>
                <a:gd name="T29" fmla="*/ 22 h 311"/>
                <a:gd name="T30" fmla="*/ 0 w 25"/>
                <a:gd name="T31" fmla="*/ 23 h 311"/>
                <a:gd name="T32" fmla="*/ 0 w 25"/>
                <a:gd name="T33" fmla="*/ 25 h 311"/>
                <a:gd name="T34" fmla="*/ 0 w 25"/>
                <a:gd name="T35" fmla="*/ 26 h 311"/>
                <a:gd name="T36" fmla="*/ 0 w 25"/>
                <a:gd name="T37" fmla="*/ 28 h 311"/>
                <a:gd name="T38" fmla="*/ 0 w 25"/>
                <a:gd name="T39" fmla="*/ 29 h 311"/>
                <a:gd name="T40" fmla="*/ 0 w 25"/>
                <a:gd name="T41" fmla="*/ 31 h 311"/>
                <a:gd name="T42" fmla="*/ 0 w 25"/>
                <a:gd name="T43" fmla="*/ 32 h 311"/>
                <a:gd name="T44" fmla="*/ 0 w 25"/>
                <a:gd name="T45" fmla="*/ 33 h 311"/>
                <a:gd name="T46" fmla="*/ 0 w 25"/>
                <a:gd name="T47" fmla="*/ 35 h 311"/>
                <a:gd name="T48" fmla="*/ 0 w 25"/>
                <a:gd name="T49" fmla="*/ 36 h 311"/>
                <a:gd name="T50" fmla="*/ 0 w 25"/>
                <a:gd name="T51" fmla="*/ 37 h 311"/>
                <a:gd name="T52" fmla="*/ 0 w 25"/>
                <a:gd name="T53" fmla="*/ 38 h 311"/>
                <a:gd name="T54" fmla="*/ 0 w 25"/>
                <a:gd name="T55" fmla="*/ 39 h 311"/>
                <a:gd name="T56" fmla="*/ 0 w 25"/>
                <a:gd name="T57" fmla="*/ 39 h 311"/>
                <a:gd name="T58" fmla="*/ 0 w 25"/>
                <a:gd name="T59" fmla="*/ 38 h 311"/>
                <a:gd name="T60" fmla="*/ 0 w 25"/>
                <a:gd name="T61" fmla="*/ 37 h 311"/>
                <a:gd name="T62" fmla="*/ 0 w 25"/>
                <a:gd name="T63" fmla="*/ 35 h 311"/>
                <a:gd name="T64" fmla="*/ 1 w 25"/>
                <a:gd name="T65" fmla="*/ 34 h 311"/>
                <a:gd name="T66" fmla="*/ 1 w 25"/>
                <a:gd name="T67" fmla="*/ 32 h 311"/>
                <a:gd name="T68" fmla="*/ 1 w 25"/>
                <a:gd name="T69" fmla="*/ 31 h 311"/>
                <a:gd name="T70" fmla="*/ 1 w 25"/>
                <a:gd name="T71" fmla="*/ 29 h 311"/>
                <a:gd name="T72" fmla="*/ 2 w 25"/>
                <a:gd name="T73" fmla="*/ 27 h 311"/>
                <a:gd name="T74" fmla="*/ 2 w 25"/>
                <a:gd name="T75" fmla="*/ 26 h 311"/>
                <a:gd name="T76" fmla="*/ 2 w 25"/>
                <a:gd name="T77" fmla="*/ 24 h 311"/>
                <a:gd name="T78" fmla="*/ 2 w 25"/>
                <a:gd name="T79" fmla="*/ 22 h 311"/>
                <a:gd name="T80" fmla="*/ 3 w 25"/>
                <a:gd name="T81" fmla="*/ 20 h 311"/>
                <a:gd name="T82" fmla="*/ 3 w 25"/>
                <a:gd name="T83" fmla="*/ 18 h 311"/>
                <a:gd name="T84" fmla="*/ 3 w 25"/>
                <a:gd name="T85" fmla="*/ 16 h 311"/>
                <a:gd name="T86" fmla="*/ 2 w 25"/>
                <a:gd name="T87" fmla="*/ 14 h 311"/>
                <a:gd name="T88" fmla="*/ 2 w 25"/>
                <a:gd name="T89" fmla="*/ 13 h 311"/>
                <a:gd name="T90" fmla="*/ 2 w 25"/>
                <a:gd name="T91" fmla="*/ 11 h 311"/>
                <a:gd name="T92" fmla="*/ 2 w 25"/>
                <a:gd name="T93" fmla="*/ 9 h 311"/>
                <a:gd name="T94" fmla="*/ 1 w 25"/>
                <a:gd name="T95" fmla="*/ 8 h 311"/>
                <a:gd name="T96" fmla="*/ 1 w 25"/>
                <a:gd name="T97" fmla="*/ 6 h 311"/>
                <a:gd name="T98" fmla="*/ 1 w 25"/>
                <a:gd name="T99" fmla="*/ 5 h 311"/>
                <a:gd name="T100" fmla="*/ 1 w 25"/>
                <a:gd name="T101" fmla="*/ 4 h 311"/>
                <a:gd name="T102" fmla="*/ 0 w 25"/>
                <a:gd name="T103" fmla="*/ 2 h 311"/>
                <a:gd name="T104" fmla="*/ 0 w 25"/>
                <a:gd name="T105" fmla="*/ 1 h 311"/>
                <a:gd name="T106" fmla="*/ 0 w 25"/>
                <a:gd name="T107" fmla="*/ 0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311"/>
                <a:gd name="T164" fmla="*/ 25 w 25"/>
                <a:gd name="T165" fmla="*/ 311 h 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3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1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2" y="300"/>
                  </a:lnTo>
                  <a:lnTo>
                    <a:pt x="4" y="290"/>
                  </a:lnTo>
                  <a:lnTo>
                    <a:pt x="7" y="283"/>
                  </a:lnTo>
                  <a:lnTo>
                    <a:pt x="7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56"/>
                  </a:lnTo>
                  <a:lnTo>
                    <a:pt x="13" y="251"/>
                  </a:lnTo>
                  <a:lnTo>
                    <a:pt x="13" y="245"/>
                  </a:lnTo>
                  <a:lnTo>
                    <a:pt x="15" y="237"/>
                  </a:lnTo>
                  <a:lnTo>
                    <a:pt x="15" y="232"/>
                  </a:lnTo>
                  <a:lnTo>
                    <a:pt x="17" y="224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21" y="195"/>
                  </a:lnTo>
                  <a:lnTo>
                    <a:pt x="21" y="190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5" y="165"/>
                  </a:lnTo>
                  <a:lnTo>
                    <a:pt x="25" y="157"/>
                  </a:lnTo>
                  <a:lnTo>
                    <a:pt x="25" y="150"/>
                  </a:lnTo>
                  <a:lnTo>
                    <a:pt x="25" y="142"/>
                  </a:lnTo>
                  <a:lnTo>
                    <a:pt x="25" y="135"/>
                  </a:lnTo>
                  <a:lnTo>
                    <a:pt x="25" y="125"/>
                  </a:lnTo>
                  <a:lnTo>
                    <a:pt x="25" y="118"/>
                  </a:lnTo>
                  <a:lnTo>
                    <a:pt x="23" y="112"/>
                  </a:lnTo>
                  <a:lnTo>
                    <a:pt x="21" y="102"/>
                  </a:lnTo>
                  <a:lnTo>
                    <a:pt x="21" y="97"/>
                  </a:lnTo>
                  <a:lnTo>
                    <a:pt x="21" y="89"/>
                  </a:lnTo>
                  <a:lnTo>
                    <a:pt x="19" y="83"/>
                  </a:lnTo>
                  <a:lnTo>
                    <a:pt x="19" y="76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5" y="57"/>
                  </a:lnTo>
                  <a:lnTo>
                    <a:pt x="13" y="53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3" name="Freeform 88"/>
            <p:cNvSpPr>
              <a:spLocks/>
            </p:cNvSpPr>
            <p:nvPr/>
          </p:nvSpPr>
          <p:spPr bwMode="auto">
            <a:xfrm>
              <a:off x="3137" y="2019"/>
              <a:ext cx="105" cy="74"/>
            </a:xfrm>
            <a:custGeom>
              <a:avLst/>
              <a:gdLst>
                <a:gd name="T0" fmla="*/ 0 w 211"/>
                <a:gd name="T1" fmla="*/ 0 h 146"/>
                <a:gd name="T2" fmla="*/ 26 w 211"/>
                <a:gd name="T3" fmla="*/ 19 h 146"/>
                <a:gd name="T4" fmla="*/ 26 w 211"/>
                <a:gd name="T5" fmla="*/ 19 h 146"/>
                <a:gd name="T6" fmla="*/ 25 w 211"/>
                <a:gd name="T7" fmla="*/ 19 h 146"/>
                <a:gd name="T8" fmla="*/ 25 w 211"/>
                <a:gd name="T9" fmla="*/ 18 h 146"/>
                <a:gd name="T10" fmla="*/ 24 w 211"/>
                <a:gd name="T11" fmla="*/ 18 h 146"/>
                <a:gd name="T12" fmla="*/ 23 w 211"/>
                <a:gd name="T13" fmla="*/ 18 h 146"/>
                <a:gd name="T14" fmla="*/ 23 w 211"/>
                <a:gd name="T15" fmla="*/ 18 h 146"/>
                <a:gd name="T16" fmla="*/ 22 w 211"/>
                <a:gd name="T17" fmla="*/ 17 h 146"/>
                <a:gd name="T18" fmla="*/ 22 w 211"/>
                <a:gd name="T19" fmla="*/ 17 h 146"/>
                <a:gd name="T20" fmla="*/ 21 w 211"/>
                <a:gd name="T21" fmla="*/ 17 h 146"/>
                <a:gd name="T22" fmla="*/ 21 w 211"/>
                <a:gd name="T23" fmla="*/ 17 h 146"/>
                <a:gd name="T24" fmla="*/ 20 w 211"/>
                <a:gd name="T25" fmla="*/ 16 h 146"/>
                <a:gd name="T26" fmla="*/ 20 w 211"/>
                <a:gd name="T27" fmla="*/ 16 h 146"/>
                <a:gd name="T28" fmla="*/ 19 w 211"/>
                <a:gd name="T29" fmla="*/ 16 h 146"/>
                <a:gd name="T30" fmla="*/ 18 w 211"/>
                <a:gd name="T31" fmla="*/ 15 h 146"/>
                <a:gd name="T32" fmla="*/ 17 w 211"/>
                <a:gd name="T33" fmla="*/ 15 h 146"/>
                <a:gd name="T34" fmla="*/ 17 w 211"/>
                <a:gd name="T35" fmla="*/ 15 h 146"/>
                <a:gd name="T36" fmla="*/ 16 w 211"/>
                <a:gd name="T37" fmla="*/ 15 h 146"/>
                <a:gd name="T38" fmla="*/ 15 w 211"/>
                <a:gd name="T39" fmla="*/ 14 h 146"/>
                <a:gd name="T40" fmla="*/ 15 w 211"/>
                <a:gd name="T41" fmla="*/ 14 h 146"/>
                <a:gd name="T42" fmla="*/ 14 w 211"/>
                <a:gd name="T43" fmla="*/ 14 h 146"/>
                <a:gd name="T44" fmla="*/ 13 w 211"/>
                <a:gd name="T45" fmla="*/ 13 h 146"/>
                <a:gd name="T46" fmla="*/ 13 w 211"/>
                <a:gd name="T47" fmla="*/ 13 h 146"/>
                <a:gd name="T48" fmla="*/ 12 w 211"/>
                <a:gd name="T49" fmla="*/ 13 h 146"/>
                <a:gd name="T50" fmla="*/ 11 w 211"/>
                <a:gd name="T51" fmla="*/ 12 h 146"/>
                <a:gd name="T52" fmla="*/ 11 w 211"/>
                <a:gd name="T53" fmla="*/ 12 h 146"/>
                <a:gd name="T54" fmla="*/ 10 w 211"/>
                <a:gd name="T55" fmla="*/ 12 h 146"/>
                <a:gd name="T56" fmla="*/ 10 w 211"/>
                <a:gd name="T57" fmla="*/ 11 h 146"/>
                <a:gd name="T58" fmla="*/ 9 w 211"/>
                <a:gd name="T59" fmla="*/ 11 h 146"/>
                <a:gd name="T60" fmla="*/ 9 w 211"/>
                <a:gd name="T61" fmla="*/ 10 h 146"/>
                <a:gd name="T62" fmla="*/ 7 w 211"/>
                <a:gd name="T63" fmla="*/ 9 h 146"/>
                <a:gd name="T64" fmla="*/ 7 w 211"/>
                <a:gd name="T65" fmla="*/ 8 h 146"/>
                <a:gd name="T66" fmla="*/ 6 w 211"/>
                <a:gd name="T67" fmla="*/ 8 h 146"/>
                <a:gd name="T68" fmla="*/ 5 w 211"/>
                <a:gd name="T69" fmla="*/ 7 h 146"/>
                <a:gd name="T70" fmla="*/ 4 w 211"/>
                <a:gd name="T71" fmla="*/ 6 h 146"/>
                <a:gd name="T72" fmla="*/ 3 w 211"/>
                <a:gd name="T73" fmla="*/ 5 h 146"/>
                <a:gd name="T74" fmla="*/ 3 w 211"/>
                <a:gd name="T75" fmla="*/ 4 h 146"/>
                <a:gd name="T76" fmla="*/ 2 w 211"/>
                <a:gd name="T77" fmla="*/ 3 h 146"/>
                <a:gd name="T78" fmla="*/ 1 w 211"/>
                <a:gd name="T79" fmla="*/ 3 h 146"/>
                <a:gd name="T80" fmla="*/ 1 w 211"/>
                <a:gd name="T81" fmla="*/ 2 h 146"/>
                <a:gd name="T82" fmla="*/ 0 w 211"/>
                <a:gd name="T83" fmla="*/ 2 h 146"/>
                <a:gd name="T84" fmla="*/ 0 w 211"/>
                <a:gd name="T85" fmla="*/ 1 h 146"/>
                <a:gd name="T86" fmla="*/ 0 w 211"/>
                <a:gd name="T87" fmla="*/ 0 h 146"/>
                <a:gd name="T88" fmla="*/ 0 w 211"/>
                <a:gd name="T89" fmla="*/ 0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1"/>
                <a:gd name="T136" fmla="*/ 0 h 146"/>
                <a:gd name="T137" fmla="*/ 211 w 211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1" h="146">
                  <a:moveTo>
                    <a:pt x="0" y="0"/>
                  </a:moveTo>
                  <a:lnTo>
                    <a:pt x="211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0" y="140"/>
                  </a:lnTo>
                  <a:lnTo>
                    <a:pt x="196" y="138"/>
                  </a:lnTo>
                  <a:lnTo>
                    <a:pt x="190" y="138"/>
                  </a:lnTo>
                  <a:lnTo>
                    <a:pt x="188" y="137"/>
                  </a:lnTo>
                  <a:lnTo>
                    <a:pt x="183" y="135"/>
                  </a:lnTo>
                  <a:lnTo>
                    <a:pt x="179" y="135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4" y="127"/>
                  </a:lnTo>
                  <a:lnTo>
                    <a:pt x="160" y="127"/>
                  </a:lnTo>
                  <a:lnTo>
                    <a:pt x="154" y="123"/>
                  </a:lnTo>
                  <a:lnTo>
                    <a:pt x="148" y="119"/>
                  </a:lnTo>
                  <a:lnTo>
                    <a:pt x="143" y="118"/>
                  </a:lnTo>
                  <a:lnTo>
                    <a:pt x="137" y="116"/>
                  </a:lnTo>
                  <a:lnTo>
                    <a:pt x="131" y="114"/>
                  </a:lnTo>
                  <a:lnTo>
                    <a:pt x="127" y="110"/>
                  </a:lnTo>
                  <a:lnTo>
                    <a:pt x="120" y="108"/>
                  </a:lnTo>
                  <a:lnTo>
                    <a:pt x="116" y="106"/>
                  </a:lnTo>
                  <a:lnTo>
                    <a:pt x="110" y="102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95" y="95"/>
                  </a:lnTo>
                  <a:lnTo>
                    <a:pt x="91" y="91"/>
                  </a:lnTo>
                  <a:lnTo>
                    <a:pt x="86" y="89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2" y="78"/>
                  </a:lnTo>
                  <a:lnTo>
                    <a:pt x="63" y="70"/>
                  </a:lnTo>
                  <a:lnTo>
                    <a:pt x="57" y="62"/>
                  </a:lnTo>
                  <a:lnTo>
                    <a:pt x="49" y="57"/>
                  </a:lnTo>
                  <a:lnTo>
                    <a:pt x="42" y="51"/>
                  </a:lnTo>
                  <a:lnTo>
                    <a:pt x="34" y="43"/>
                  </a:lnTo>
                  <a:lnTo>
                    <a:pt x="29" y="38"/>
                  </a:lnTo>
                  <a:lnTo>
                    <a:pt x="25" y="30"/>
                  </a:lnTo>
                  <a:lnTo>
                    <a:pt x="19" y="23"/>
                  </a:lnTo>
                  <a:lnTo>
                    <a:pt x="13" y="17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14" name="Freeform 89"/>
            <p:cNvSpPr>
              <a:spLocks/>
            </p:cNvSpPr>
            <p:nvPr/>
          </p:nvSpPr>
          <p:spPr bwMode="auto">
            <a:xfrm>
              <a:off x="3144" y="2140"/>
              <a:ext cx="111" cy="123"/>
            </a:xfrm>
            <a:custGeom>
              <a:avLst/>
              <a:gdLst>
                <a:gd name="T0" fmla="*/ 27 w 223"/>
                <a:gd name="T1" fmla="*/ 0 h 245"/>
                <a:gd name="T2" fmla="*/ 0 w 223"/>
                <a:gd name="T3" fmla="*/ 31 h 245"/>
                <a:gd name="T4" fmla="*/ 0 w 223"/>
                <a:gd name="T5" fmla="*/ 31 h 245"/>
                <a:gd name="T6" fmla="*/ 0 w 223"/>
                <a:gd name="T7" fmla="*/ 31 h 245"/>
                <a:gd name="T8" fmla="*/ 1 w 223"/>
                <a:gd name="T9" fmla="*/ 30 h 245"/>
                <a:gd name="T10" fmla="*/ 1 w 223"/>
                <a:gd name="T11" fmla="*/ 29 h 245"/>
                <a:gd name="T12" fmla="*/ 1 w 223"/>
                <a:gd name="T13" fmla="*/ 28 h 245"/>
                <a:gd name="T14" fmla="*/ 1 w 223"/>
                <a:gd name="T15" fmla="*/ 28 h 245"/>
                <a:gd name="T16" fmla="*/ 2 w 223"/>
                <a:gd name="T17" fmla="*/ 27 h 245"/>
                <a:gd name="T18" fmla="*/ 2 w 223"/>
                <a:gd name="T19" fmla="*/ 26 h 245"/>
                <a:gd name="T20" fmla="*/ 3 w 223"/>
                <a:gd name="T21" fmla="*/ 26 h 245"/>
                <a:gd name="T22" fmla="*/ 3 w 223"/>
                <a:gd name="T23" fmla="*/ 25 h 245"/>
                <a:gd name="T24" fmla="*/ 4 w 223"/>
                <a:gd name="T25" fmla="*/ 24 h 245"/>
                <a:gd name="T26" fmla="*/ 4 w 223"/>
                <a:gd name="T27" fmla="*/ 23 h 245"/>
                <a:gd name="T28" fmla="*/ 5 w 223"/>
                <a:gd name="T29" fmla="*/ 23 h 245"/>
                <a:gd name="T30" fmla="*/ 5 w 223"/>
                <a:gd name="T31" fmla="*/ 22 h 245"/>
                <a:gd name="T32" fmla="*/ 6 w 223"/>
                <a:gd name="T33" fmla="*/ 21 h 245"/>
                <a:gd name="T34" fmla="*/ 6 w 223"/>
                <a:gd name="T35" fmla="*/ 20 h 245"/>
                <a:gd name="T36" fmla="*/ 7 w 223"/>
                <a:gd name="T37" fmla="*/ 20 h 245"/>
                <a:gd name="T38" fmla="*/ 7 w 223"/>
                <a:gd name="T39" fmla="*/ 19 h 245"/>
                <a:gd name="T40" fmla="*/ 8 w 223"/>
                <a:gd name="T41" fmla="*/ 18 h 245"/>
                <a:gd name="T42" fmla="*/ 8 w 223"/>
                <a:gd name="T43" fmla="*/ 17 h 245"/>
                <a:gd name="T44" fmla="*/ 9 w 223"/>
                <a:gd name="T45" fmla="*/ 17 h 245"/>
                <a:gd name="T46" fmla="*/ 9 w 223"/>
                <a:gd name="T47" fmla="*/ 16 h 245"/>
                <a:gd name="T48" fmla="*/ 10 w 223"/>
                <a:gd name="T49" fmla="*/ 15 h 245"/>
                <a:gd name="T50" fmla="*/ 10 w 223"/>
                <a:gd name="T51" fmla="*/ 14 h 245"/>
                <a:gd name="T52" fmla="*/ 11 w 223"/>
                <a:gd name="T53" fmla="*/ 14 h 245"/>
                <a:gd name="T54" fmla="*/ 11 w 223"/>
                <a:gd name="T55" fmla="*/ 13 h 245"/>
                <a:gd name="T56" fmla="*/ 12 w 223"/>
                <a:gd name="T57" fmla="*/ 13 h 245"/>
                <a:gd name="T58" fmla="*/ 12 w 223"/>
                <a:gd name="T59" fmla="*/ 12 h 245"/>
                <a:gd name="T60" fmla="*/ 13 w 223"/>
                <a:gd name="T61" fmla="*/ 12 h 245"/>
                <a:gd name="T62" fmla="*/ 13 w 223"/>
                <a:gd name="T63" fmla="*/ 11 h 245"/>
                <a:gd name="T64" fmla="*/ 14 w 223"/>
                <a:gd name="T65" fmla="*/ 11 h 245"/>
                <a:gd name="T66" fmla="*/ 14 w 223"/>
                <a:gd name="T67" fmla="*/ 10 h 245"/>
                <a:gd name="T68" fmla="*/ 15 w 223"/>
                <a:gd name="T69" fmla="*/ 10 h 245"/>
                <a:gd name="T70" fmla="*/ 15 w 223"/>
                <a:gd name="T71" fmla="*/ 9 h 245"/>
                <a:gd name="T72" fmla="*/ 16 w 223"/>
                <a:gd name="T73" fmla="*/ 9 h 245"/>
                <a:gd name="T74" fmla="*/ 16 w 223"/>
                <a:gd name="T75" fmla="*/ 8 h 245"/>
                <a:gd name="T76" fmla="*/ 17 w 223"/>
                <a:gd name="T77" fmla="*/ 8 h 245"/>
                <a:gd name="T78" fmla="*/ 18 w 223"/>
                <a:gd name="T79" fmla="*/ 7 h 245"/>
                <a:gd name="T80" fmla="*/ 18 w 223"/>
                <a:gd name="T81" fmla="*/ 6 h 245"/>
                <a:gd name="T82" fmla="*/ 19 w 223"/>
                <a:gd name="T83" fmla="*/ 6 h 245"/>
                <a:gd name="T84" fmla="*/ 19 w 223"/>
                <a:gd name="T85" fmla="*/ 6 h 245"/>
                <a:gd name="T86" fmla="*/ 20 w 223"/>
                <a:gd name="T87" fmla="*/ 5 h 245"/>
                <a:gd name="T88" fmla="*/ 21 w 223"/>
                <a:gd name="T89" fmla="*/ 5 h 245"/>
                <a:gd name="T90" fmla="*/ 21 w 223"/>
                <a:gd name="T91" fmla="*/ 4 h 245"/>
                <a:gd name="T92" fmla="*/ 22 w 223"/>
                <a:gd name="T93" fmla="*/ 4 h 245"/>
                <a:gd name="T94" fmla="*/ 22 w 223"/>
                <a:gd name="T95" fmla="*/ 4 h 245"/>
                <a:gd name="T96" fmla="*/ 23 w 223"/>
                <a:gd name="T97" fmla="*/ 3 h 245"/>
                <a:gd name="T98" fmla="*/ 24 w 223"/>
                <a:gd name="T99" fmla="*/ 3 h 245"/>
                <a:gd name="T100" fmla="*/ 24 w 223"/>
                <a:gd name="T101" fmla="*/ 2 h 245"/>
                <a:gd name="T102" fmla="*/ 24 w 223"/>
                <a:gd name="T103" fmla="*/ 2 h 245"/>
                <a:gd name="T104" fmla="*/ 25 w 223"/>
                <a:gd name="T105" fmla="*/ 2 h 245"/>
                <a:gd name="T106" fmla="*/ 25 w 223"/>
                <a:gd name="T107" fmla="*/ 1 h 245"/>
                <a:gd name="T108" fmla="*/ 26 w 223"/>
                <a:gd name="T109" fmla="*/ 1 h 245"/>
                <a:gd name="T110" fmla="*/ 27 w 223"/>
                <a:gd name="T111" fmla="*/ 1 h 245"/>
                <a:gd name="T112" fmla="*/ 27 w 223"/>
                <a:gd name="T113" fmla="*/ 0 h 245"/>
                <a:gd name="T114" fmla="*/ 27 w 223"/>
                <a:gd name="T115" fmla="*/ 0 h 245"/>
                <a:gd name="T116" fmla="*/ 27 w 223"/>
                <a:gd name="T117" fmla="*/ 0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3"/>
                <a:gd name="T178" fmla="*/ 0 h 245"/>
                <a:gd name="T179" fmla="*/ 223 w 223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3" h="245">
                  <a:moveTo>
                    <a:pt x="223" y="0"/>
                  </a:moveTo>
                  <a:lnTo>
                    <a:pt x="0" y="245"/>
                  </a:lnTo>
                  <a:lnTo>
                    <a:pt x="0" y="243"/>
                  </a:lnTo>
                  <a:lnTo>
                    <a:pt x="4" y="241"/>
                  </a:lnTo>
                  <a:lnTo>
                    <a:pt x="8" y="234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5" y="219"/>
                  </a:lnTo>
                  <a:lnTo>
                    <a:pt x="17" y="213"/>
                  </a:lnTo>
                  <a:lnTo>
                    <a:pt x="23" y="207"/>
                  </a:lnTo>
                  <a:lnTo>
                    <a:pt x="25" y="201"/>
                  </a:lnTo>
                  <a:lnTo>
                    <a:pt x="31" y="196"/>
                  </a:lnTo>
                  <a:lnTo>
                    <a:pt x="33" y="190"/>
                  </a:lnTo>
                  <a:lnTo>
                    <a:pt x="36" y="184"/>
                  </a:lnTo>
                  <a:lnTo>
                    <a:pt x="40" y="177"/>
                  </a:lnTo>
                  <a:lnTo>
                    <a:pt x="44" y="173"/>
                  </a:lnTo>
                  <a:lnTo>
                    <a:pt x="48" y="167"/>
                  </a:lnTo>
                  <a:lnTo>
                    <a:pt x="54" y="160"/>
                  </a:lnTo>
                  <a:lnTo>
                    <a:pt x="57" y="154"/>
                  </a:lnTo>
                  <a:lnTo>
                    <a:pt x="61" y="146"/>
                  </a:lnTo>
                  <a:lnTo>
                    <a:pt x="65" y="141"/>
                  </a:lnTo>
                  <a:lnTo>
                    <a:pt x="71" y="135"/>
                  </a:lnTo>
                  <a:lnTo>
                    <a:pt x="74" y="129"/>
                  </a:lnTo>
                  <a:lnTo>
                    <a:pt x="78" y="124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0" y="106"/>
                  </a:lnTo>
                  <a:lnTo>
                    <a:pt x="93" y="103"/>
                  </a:lnTo>
                  <a:lnTo>
                    <a:pt x="97" y="97"/>
                  </a:lnTo>
                  <a:lnTo>
                    <a:pt x="101" y="95"/>
                  </a:lnTo>
                  <a:lnTo>
                    <a:pt x="105" y="89"/>
                  </a:lnTo>
                  <a:lnTo>
                    <a:pt x="107" y="86"/>
                  </a:lnTo>
                  <a:lnTo>
                    <a:pt x="112" y="82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6" y="68"/>
                  </a:lnTo>
                  <a:lnTo>
                    <a:pt x="130" y="67"/>
                  </a:lnTo>
                  <a:lnTo>
                    <a:pt x="133" y="63"/>
                  </a:lnTo>
                  <a:lnTo>
                    <a:pt x="139" y="57"/>
                  </a:lnTo>
                  <a:lnTo>
                    <a:pt x="145" y="53"/>
                  </a:lnTo>
                  <a:lnTo>
                    <a:pt x="149" y="48"/>
                  </a:lnTo>
                  <a:lnTo>
                    <a:pt x="154" y="44"/>
                  </a:lnTo>
                  <a:lnTo>
                    <a:pt x="158" y="42"/>
                  </a:lnTo>
                  <a:lnTo>
                    <a:pt x="164" y="38"/>
                  </a:lnTo>
                  <a:lnTo>
                    <a:pt x="169" y="34"/>
                  </a:lnTo>
                  <a:lnTo>
                    <a:pt x="175" y="32"/>
                  </a:lnTo>
                  <a:lnTo>
                    <a:pt x="179" y="27"/>
                  </a:lnTo>
                  <a:lnTo>
                    <a:pt x="183" y="25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6" y="15"/>
                  </a:lnTo>
                  <a:lnTo>
                    <a:pt x="198" y="13"/>
                  </a:lnTo>
                  <a:lnTo>
                    <a:pt x="204" y="10"/>
                  </a:lnTo>
                  <a:lnTo>
                    <a:pt x="207" y="8"/>
                  </a:lnTo>
                  <a:lnTo>
                    <a:pt x="213" y="4"/>
                  </a:lnTo>
                  <a:lnTo>
                    <a:pt x="217" y="2"/>
                  </a:lnTo>
                  <a:lnTo>
                    <a:pt x="219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230" name="Group 90"/>
          <p:cNvGrpSpPr>
            <a:grpSpLocks/>
          </p:cNvGrpSpPr>
          <p:nvPr/>
        </p:nvGrpSpPr>
        <p:grpSpPr bwMode="auto">
          <a:xfrm rot="19717859" flipV="1">
            <a:off x="3208338" y="5053013"/>
            <a:ext cx="823912" cy="315912"/>
            <a:chOff x="2308" y="1798"/>
            <a:chExt cx="1144" cy="723"/>
          </a:xfrm>
        </p:grpSpPr>
        <p:sp>
          <p:nvSpPr>
            <p:cNvPr id="9283" name="Freeform 91"/>
            <p:cNvSpPr>
              <a:spLocks/>
            </p:cNvSpPr>
            <p:nvPr/>
          </p:nvSpPr>
          <p:spPr bwMode="auto">
            <a:xfrm>
              <a:off x="2354" y="2051"/>
              <a:ext cx="783" cy="195"/>
            </a:xfrm>
            <a:custGeom>
              <a:avLst/>
              <a:gdLst>
                <a:gd name="T0" fmla="*/ 0 w 1568"/>
                <a:gd name="T1" fmla="*/ 1 h 392"/>
                <a:gd name="T2" fmla="*/ 0 w 1568"/>
                <a:gd name="T3" fmla="*/ 48 h 392"/>
                <a:gd name="T4" fmla="*/ 192 w 1568"/>
                <a:gd name="T5" fmla="*/ 47 h 392"/>
                <a:gd name="T6" fmla="*/ 195 w 1568"/>
                <a:gd name="T7" fmla="*/ 0 h 392"/>
                <a:gd name="T8" fmla="*/ 0 w 1568"/>
                <a:gd name="T9" fmla="*/ 1 h 392"/>
                <a:gd name="T10" fmla="*/ 0 w 1568"/>
                <a:gd name="T11" fmla="*/ 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8"/>
                <a:gd name="T19" fmla="*/ 0 h 392"/>
                <a:gd name="T20" fmla="*/ 1568 w 1568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8" h="392">
                  <a:moveTo>
                    <a:pt x="6" y="10"/>
                  </a:moveTo>
                  <a:lnTo>
                    <a:pt x="0" y="392"/>
                  </a:lnTo>
                  <a:lnTo>
                    <a:pt x="1539" y="382"/>
                  </a:lnTo>
                  <a:lnTo>
                    <a:pt x="1568" y="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4" name="Freeform 92"/>
            <p:cNvSpPr>
              <a:spLocks/>
            </p:cNvSpPr>
            <p:nvPr/>
          </p:nvSpPr>
          <p:spPr bwMode="auto">
            <a:xfrm>
              <a:off x="2309" y="1798"/>
              <a:ext cx="1143" cy="723"/>
            </a:xfrm>
            <a:custGeom>
              <a:avLst/>
              <a:gdLst>
                <a:gd name="T0" fmla="*/ 1 w 2286"/>
                <a:gd name="T1" fmla="*/ 119 h 1446"/>
                <a:gd name="T2" fmla="*/ 1 w 2286"/>
                <a:gd name="T3" fmla="*/ 113 h 1446"/>
                <a:gd name="T4" fmla="*/ 1 w 2286"/>
                <a:gd name="T5" fmla="*/ 107 h 1446"/>
                <a:gd name="T6" fmla="*/ 1 w 2286"/>
                <a:gd name="T7" fmla="*/ 102 h 1446"/>
                <a:gd name="T8" fmla="*/ 6 w 2286"/>
                <a:gd name="T9" fmla="*/ 99 h 1446"/>
                <a:gd name="T10" fmla="*/ 28 w 2286"/>
                <a:gd name="T11" fmla="*/ 99 h 1446"/>
                <a:gd name="T12" fmla="*/ 55 w 2286"/>
                <a:gd name="T13" fmla="*/ 98 h 1446"/>
                <a:gd name="T14" fmla="*/ 85 w 2286"/>
                <a:gd name="T15" fmla="*/ 97 h 1446"/>
                <a:gd name="T16" fmla="*/ 115 w 2286"/>
                <a:gd name="T17" fmla="*/ 96 h 1446"/>
                <a:gd name="T18" fmla="*/ 143 w 2286"/>
                <a:gd name="T19" fmla="*/ 96 h 1446"/>
                <a:gd name="T20" fmla="*/ 164 w 2286"/>
                <a:gd name="T21" fmla="*/ 95 h 1446"/>
                <a:gd name="T22" fmla="*/ 177 w 2286"/>
                <a:gd name="T23" fmla="*/ 95 h 1446"/>
                <a:gd name="T24" fmla="*/ 179 w 2286"/>
                <a:gd name="T25" fmla="*/ 76 h 1446"/>
                <a:gd name="T26" fmla="*/ 172 w 2286"/>
                <a:gd name="T27" fmla="*/ 76 h 1446"/>
                <a:gd name="T28" fmla="*/ 153 w 2286"/>
                <a:gd name="T29" fmla="*/ 76 h 1446"/>
                <a:gd name="T30" fmla="*/ 129 w 2286"/>
                <a:gd name="T31" fmla="*/ 76 h 1446"/>
                <a:gd name="T32" fmla="*/ 98 w 2286"/>
                <a:gd name="T33" fmla="*/ 76 h 1446"/>
                <a:gd name="T34" fmla="*/ 68 w 2286"/>
                <a:gd name="T35" fmla="*/ 76 h 1446"/>
                <a:gd name="T36" fmla="*/ 39 w 2286"/>
                <a:gd name="T37" fmla="*/ 75 h 1446"/>
                <a:gd name="T38" fmla="*/ 14 w 2286"/>
                <a:gd name="T39" fmla="*/ 75 h 1446"/>
                <a:gd name="T40" fmla="*/ 1 w 2286"/>
                <a:gd name="T41" fmla="*/ 75 h 1446"/>
                <a:gd name="T42" fmla="*/ 0 w 2286"/>
                <a:gd name="T43" fmla="*/ 68 h 1446"/>
                <a:gd name="T44" fmla="*/ 0 w 2286"/>
                <a:gd name="T45" fmla="*/ 61 h 1446"/>
                <a:gd name="T46" fmla="*/ 0 w 2286"/>
                <a:gd name="T47" fmla="*/ 55 h 1446"/>
                <a:gd name="T48" fmla="*/ 177 w 2286"/>
                <a:gd name="T49" fmla="*/ 54 h 1446"/>
                <a:gd name="T50" fmla="*/ 175 w 2286"/>
                <a:gd name="T51" fmla="*/ 48 h 1446"/>
                <a:gd name="T52" fmla="*/ 173 w 2286"/>
                <a:gd name="T53" fmla="*/ 40 h 1446"/>
                <a:gd name="T54" fmla="*/ 171 w 2286"/>
                <a:gd name="T55" fmla="*/ 29 h 1446"/>
                <a:gd name="T56" fmla="*/ 169 w 2286"/>
                <a:gd name="T57" fmla="*/ 20 h 1446"/>
                <a:gd name="T58" fmla="*/ 167 w 2286"/>
                <a:gd name="T59" fmla="*/ 11 h 1446"/>
                <a:gd name="T60" fmla="*/ 167 w 2286"/>
                <a:gd name="T61" fmla="*/ 3 h 1446"/>
                <a:gd name="T62" fmla="*/ 167 w 2286"/>
                <a:gd name="T63" fmla="*/ 0 h 1446"/>
                <a:gd name="T64" fmla="*/ 174 w 2286"/>
                <a:gd name="T65" fmla="*/ 3 h 1446"/>
                <a:gd name="T66" fmla="*/ 189 w 2286"/>
                <a:gd name="T67" fmla="*/ 11 h 1446"/>
                <a:gd name="T68" fmla="*/ 208 w 2286"/>
                <a:gd name="T69" fmla="*/ 23 h 1446"/>
                <a:gd name="T70" fmla="*/ 230 w 2286"/>
                <a:gd name="T71" fmla="*/ 39 h 1446"/>
                <a:gd name="T72" fmla="*/ 251 w 2286"/>
                <a:gd name="T73" fmla="*/ 53 h 1446"/>
                <a:gd name="T74" fmla="*/ 270 w 2286"/>
                <a:gd name="T75" fmla="*/ 68 h 1446"/>
                <a:gd name="T76" fmla="*/ 283 w 2286"/>
                <a:gd name="T77" fmla="*/ 77 h 1446"/>
                <a:gd name="T78" fmla="*/ 286 w 2286"/>
                <a:gd name="T79" fmla="*/ 82 h 1446"/>
                <a:gd name="T80" fmla="*/ 280 w 2286"/>
                <a:gd name="T81" fmla="*/ 88 h 1446"/>
                <a:gd name="T82" fmla="*/ 267 w 2286"/>
                <a:gd name="T83" fmla="*/ 100 h 1446"/>
                <a:gd name="T84" fmla="*/ 248 w 2286"/>
                <a:gd name="T85" fmla="*/ 116 h 1446"/>
                <a:gd name="T86" fmla="*/ 229 w 2286"/>
                <a:gd name="T87" fmla="*/ 135 h 1446"/>
                <a:gd name="T88" fmla="*/ 209 w 2286"/>
                <a:gd name="T89" fmla="*/ 152 h 1446"/>
                <a:gd name="T90" fmla="*/ 192 w 2286"/>
                <a:gd name="T91" fmla="*/ 167 h 1446"/>
                <a:gd name="T92" fmla="*/ 179 w 2286"/>
                <a:gd name="T93" fmla="*/ 178 h 1446"/>
                <a:gd name="T94" fmla="*/ 174 w 2286"/>
                <a:gd name="T95" fmla="*/ 181 h 1446"/>
                <a:gd name="T96" fmla="*/ 174 w 2286"/>
                <a:gd name="T97" fmla="*/ 176 h 1446"/>
                <a:gd name="T98" fmla="*/ 174 w 2286"/>
                <a:gd name="T99" fmla="*/ 168 h 1446"/>
                <a:gd name="T100" fmla="*/ 175 w 2286"/>
                <a:gd name="T101" fmla="*/ 158 h 1446"/>
                <a:gd name="T102" fmla="*/ 176 w 2286"/>
                <a:gd name="T103" fmla="*/ 146 h 1446"/>
                <a:gd name="T104" fmla="*/ 178 w 2286"/>
                <a:gd name="T105" fmla="*/ 135 h 1446"/>
                <a:gd name="T106" fmla="*/ 179 w 2286"/>
                <a:gd name="T107" fmla="*/ 125 h 1446"/>
                <a:gd name="T108" fmla="*/ 180 w 2286"/>
                <a:gd name="T109" fmla="*/ 120 h 1446"/>
                <a:gd name="T110" fmla="*/ 177 w 2286"/>
                <a:gd name="T111" fmla="*/ 119 h 1446"/>
                <a:gd name="T112" fmla="*/ 163 w 2286"/>
                <a:gd name="T113" fmla="*/ 119 h 1446"/>
                <a:gd name="T114" fmla="*/ 141 w 2286"/>
                <a:gd name="T115" fmla="*/ 119 h 1446"/>
                <a:gd name="T116" fmla="*/ 111 w 2286"/>
                <a:gd name="T117" fmla="*/ 120 h 1446"/>
                <a:gd name="T118" fmla="*/ 80 w 2286"/>
                <a:gd name="T119" fmla="*/ 121 h 1446"/>
                <a:gd name="T120" fmla="*/ 49 w 2286"/>
                <a:gd name="T121" fmla="*/ 121 h 1446"/>
                <a:gd name="T122" fmla="*/ 23 w 2286"/>
                <a:gd name="T123" fmla="*/ 122 h 1446"/>
                <a:gd name="T124" fmla="*/ 5 w 2286"/>
                <a:gd name="T125" fmla="*/ 123 h 14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86"/>
                <a:gd name="T190" fmla="*/ 0 h 1446"/>
                <a:gd name="T191" fmla="*/ 2286 w 2286"/>
                <a:gd name="T192" fmla="*/ 1446 h 14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86" h="1446">
                  <a:moveTo>
                    <a:pt x="8" y="986"/>
                  </a:moveTo>
                  <a:lnTo>
                    <a:pt x="8" y="984"/>
                  </a:lnTo>
                  <a:lnTo>
                    <a:pt x="8" y="982"/>
                  </a:lnTo>
                  <a:lnTo>
                    <a:pt x="8" y="979"/>
                  </a:lnTo>
                  <a:lnTo>
                    <a:pt x="8" y="971"/>
                  </a:lnTo>
                  <a:lnTo>
                    <a:pt x="8" y="965"/>
                  </a:lnTo>
                  <a:lnTo>
                    <a:pt x="8" y="963"/>
                  </a:lnTo>
                  <a:lnTo>
                    <a:pt x="8" y="958"/>
                  </a:lnTo>
                  <a:lnTo>
                    <a:pt x="8" y="954"/>
                  </a:lnTo>
                  <a:lnTo>
                    <a:pt x="8" y="948"/>
                  </a:lnTo>
                  <a:lnTo>
                    <a:pt x="8" y="942"/>
                  </a:lnTo>
                  <a:lnTo>
                    <a:pt x="8" y="937"/>
                  </a:lnTo>
                  <a:lnTo>
                    <a:pt x="8" y="931"/>
                  </a:lnTo>
                  <a:lnTo>
                    <a:pt x="6" y="925"/>
                  </a:lnTo>
                  <a:lnTo>
                    <a:pt x="6" y="918"/>
                  </a:lnTo>
                  <a:lnTo>
                    <a:pt x="6" y="910"/>
                  </a:lnTo>
                  <a:lnTo>
                    <a:pt x="6" y="903"/>
                  </a:lnTo>
                  <a:lnTo>
                    <a:pt x="6" y="895"/>
                  </a:lnTo>
                  <a:lnTo>
                    <a:pt x="6" y="887"/>
                  </a:lnTo>
                  <a:lnTo>
                    <a:pt x="6" y="880"/>
                  </a:lnTo>
                  <a:lnTo>
                    <a:pt x="6" y="872"/>
                  </a:lnTo>
                  <a:lnTo>
                    <a:pt x="6" y="868"/>
                  </a:lnTo>
                  <a:lnTo>
                    <a:pt x="6" y="861"/>
                  </a:lnTo>
                  <a:lnTo>
                    <a:pt x="6" y="857"/>
                  </a:lnTo>
                  <a:lnTo>
                    <a:pt x="6" y="853"/>
                  </a:lnTo>
                  <a:lnTo>
                    <a:pt x="6" y="849"/>
                  </a:lnTo>
                  <a:lnTo>
                    <a:pt x="6" y="844"/>
                  </a:lnTo>
                  <a:lnTo>
                    <a:pt x="6" y="840"/>
                  </a:lnTo>
                  <a:lnTo>
                    <a:pt x="6" y="838"/>
                  </a:lnTo>
                  <a:lnTo>
                    <a:pt x="6" y="832"/>
                  </a:lnTo>
                  <a:lnTo>
                    <a:pt x="6" y="828"/>
                  </a:lnTo>
                  <a:lnTo>
                    <a:pt x="6" y="823"/>
                  </a:lnTo>
                  <a:lnTo>
                    <a:pt x="6" y="819"/>
                  </a:lnTo>
                  <a:lnTo>
                    <a:pt x="6" y="813"/>
                  </a:lnTo>
                  <a:lnTo>
                    <a:pt x="6" y="809"/>
                  </a:lnTo>
                  <a:lnTo>
                    <a:pt x="6" y="804"/>
                  </a:lnTo>
                  <a:lnTo>
                    <a:pt x="6" y="800"/>
                  </a:lnTo>
                  <a:lnTo>
                    <a:pt x="21" y="798"/>
                  </a:lnTo>
                  <a:lnTo>
                    <a:pt x="36" y="798"/>
                  </a:lnTo>
                  <a:lnTo>
                    <a:pt x="53" y="798"/>
                  </a:lnTo>
                  <a:lnTo>
                    <a:pt x="70" y="798"/>
                  </a:lnTo>
                  <a:lnTo>
                    <a:pt x="89" y="796"/>
                  </a:lnTo>
                  <a:lnTo>
                    <a:pt x="108" y="796"/>
                  </a:lnTo>
                  <a:lnTo>
                    <a:pt x="131" y="794"/>
                  </a:lnTo>
                  <a:lnTo>
                    <a:pt x="152" y="794"/>
                  </a:lnTo>
                  <a:lnTo>
                    <a:pt x="175" y="794"/>
                  </a:lnTo>
                  <a:lnTo>
                    <a:pt x="199" y="792"/>
                  </a:lnTo>
                  <a:lnTo>
                    <a:pt x="224" y="792"/>
                  </a:lnTo>
                  <a:lnTo>
                    <a:pt x="249" y="790"/>
                  </a:lnTo>
                  <a:lnTo>
                    <a:pt x="274" y="790"/>
                  </a:lnTo>
                  <a:lnTo>
                    <a:pt x="300" y="790"/>
                  </a:lnTo>
                  <a:lnTo>
                    <a:pt x="329" y="790"/>
                  </a:lnTo>
                  <a:lnTo>
                    <a:pt x="355" y="790"/>
                  </a:lnTo>
                  <a:lnTo>
                    <a:pt x="384" y="789"/>
                  </a:lnTo>
                  <a:lnTo>
                    <a:pt x="410" y="787"/>
                  </a:lnTo>
                  <a:lnTo>
                    <a:pt x="441" y="787"/>
                  </a:lnTo>
                  <a:lnTo>
                    <a:pt x="469" y="787"/>
                  </a:lnTo>
                  <a:lnTo>
                    <a:pt x="500" y="785"/>
                  </a:lnTo>
                  <a:lnTo>
                    <a:pt x="530" y="785"/>
                  </a:lnTo>
                  <a:lnTo>
                    <a:pt x="560" y="783"/>
                  </a:lnTo>
                  <a:lnTo>
                    <a:pt x="591" y="783"/>
                  </a:lnTo>
                  <a:lnTo>
                    <a:pt x="621" y="781"/>
                  </a:lnTo>
                  <a:lnTo>
                    <a:pt x="652" y="781"/>
                  </a:lnTo>
                  <a:lnTo>
                    <a:pt x="682" y="781"/>
                  </a:lnTo>
                  <a:lnTo>
                    <a:pt x="713" y="781"/>
                  </a:lnTo>
                  <a:lnTo>
                    <a:pt x="743" y="777"/>
                  </a:lnTo>
                  <a:lnTo>
                    <a:pt x="773" y="777"/>
                  </a:lnTo>
                  <a:lnTo>
                    <a:pt x="806" y="775"/>
                  </a:lnTo>
                  <a:lnTo>
                    <a:pt x="836" y="775"/>
                  </a:lnTo>
                  <a:lnTo>
                    <a:pt x="865" y="773"/>
                  </a:lnTo>
                  <a:lnTo>
                    <a:pt x="895" y="773"/>
                  </a:lnTo>
                  <a:lnTo>
                    <a:pt x="925" y="773"/>
                  </a:lnTo>
                  <a:lnTo>
                    <a:pt x="954" y="773"/>
                  </a:lnTo>
                  <a:lnTo>
                    <a:pt x="982" y="771"/>
                  </a:lnTo>
                  <a:lnTo>
                    <a:pt x="1009" y="771"/>
                  </a:lnTo>
                  <a:lnTo>
                    <a:pt x="1037" y="770"/>
                  </a:lnTo>
                  <a:lnTo>
                    <a:pt x="1066" y="770"/>
                  </a:lnTo>
                  <a:lnTo>
                    <a:pt x="1091" y="770"/>
                  </a:lnTo>
                  <a:lnTo>
                    <a:pt x="1117" y="770"/>
                  </a:lnTo>
                  <a:lnTo>
                    <a:pt x="1144" y="768"/>
                  </a:lnTo>
                  <a:lnTo>
                    <a:pt x="1167" y="768"/>
                  </a:lnTo>
                  <a:lnTo>
                    <a:pt x="1191" y="766"/>
                  </a:lnTo>
                  <a:lnTo>
                    <a:pt x="1214" y="766"/>
                  </a:lnTo>
                  <a:lnTo>
                    <a:pt x="1237" y="764"/>
                  </a:lnTo>
                  <a:lnTo>
                    <a:pt x="1258" y="764"/>
                  </a:lnTo>
                  <a:lnTo>
                    <a:pt x="1279" y="764"/>
                  </a:lnTo>
                  <a:lnTo>
                    <a:pt x="1300" y="762"/>
                  </a:lnTo>
                  <a:lnTo>
                    <a:pt x="1317" y="762"/>
                  </a:lnTo>
                  <a:lnTo>
                    <a:pt x="1334" y="762"/>
                  </a:lnTo>
                  <a:lnTo>
                    <a:pt x="1349" y="762"/>
                  </a:lnTo>
                  <a:lnTo>
                    <a:pt x="1364" y="762"/>
                  </a:lnTo>
                  <a:lnTo>
                    <a:pt x="1380" y="762"/>
                  </a:lnTo>
                  <a:lnTo>
                    <a:pt x="1391" y="762"/>
                  </a:lnTo>
                  <a:lnTo>
                    <a:pt x="1402" y="760"/>
                  </a:lnTo>
                  <a:lnTo>
                    <a:pt x="1412" y="760"/>
                  </a:lnTo>
                  <a:lnTo>
                    <a:pt x="1421" y="760"/>
                  </a:lnTo>
                  <a:lnTo>
                    <a:pt x="1427" y="760"/>
                  </a:lnTo>
                  <a:lnTo>
                    <a:pt x="1433" y="760"/>
                  </a:lnTo>
                  <a:lnTo>
                    <a:pt x="1438" y="760"/>
                  </a:lnTo>
                  <a:lnTo>
                    <a:pt x="1440" y="760"/>
                  </a:lnTo>
                  <a:lnTo>
                    <a:pt x="1526" y="684"/>
                  </a:lnTo>
                  <a:lnTo>
                    <a:pt x="1440" y="610"/>
                  </a:lnTo>
                  <a:lnTo>
                    <a:pt x="1438" y="608"/>
                  </a:lnTo>
                  <a:lnTo>
                    <a:pt x="1433" y="608"/>
                  </a:lnTo>
                  <a:lnTo>
                    <a:pt x="1427" y="608"/>
                  </a:lnTo>
                  <a:lnTo>
                    <a:pt x="1419" y="608"/>
                  </a:lnTo>
                  <a:lnTo>
                    <a:pt x="1410" y="608"/>
                  </a:lnTo>
                  <a:lnTo>
                    <a:pt x="1400" y="608"/>
                  </a:lnTo>
                  <a:lnTo>
                    <a:pt x="1391" y="608"/>
                  </a:lnTo>
                  <a:lnTo>
                    <a:pt x="1376" y="608"/>
                  </a:lnTo>
                  <a:lnTo>
                    <a:pt x="1362" y="608"/>
                  </a:lnTo>
                  <a:lnTo>
                    <a:pt x="1347" y="608"/>
                  </a:lnTo>
                  <a:lnTo>
                    <a:pt x="1330" y="608"/>
                  </a:lnTo>
                  <a:lnTo>
                    <a:pt x="1311" y="608"/>
                  </a:lnTo>
                  <a:lnTo>
                    <a:pt x="1292" y="608"/>
                  </a:lnTo>
                  <a:lnTo>
                    <a:pt x="1273" y="608"/>
                  </a:lnTo>
                  <a:lnTo>
                    <a:pt x="1252" y="608"/>
                  </a:lnTo>
                  <a:lnTo>
                    <a:pt x="1231" y="606"/>
                  </a:lnTo>
                  <a:lnTo>
                    <a:pt x="1207" y="606"/>
                  </a:lnTo>
                  <a:lnTo>
                    <a:pt x="1184" y="606"/>
                  </a:lnTo>
                  <a:lnTo>
                    <a:pt x="1159" y="606"/>
                  </a:lnTo>
                  <a:lnTo>
                    <a:pt x="1134" y="606"/>
                  </a:lnTo>
                  <a:lnTo>
                    <a:pt x="1108" y="606"/>
                  </a:lnTo>
                  <a:lnTo>
                    <a:pt x="1081" y="606"/>
                  </a:lnTo>
                  <a:lnTo>
                    <a:pt x="1056" y="606"/>
                  </a:lnTo>
                  <a:lnTo>
                    <a:pt x="1026" y="606"/>
                  </a:lnTo>
                  <a:lnTo>
                    <a:pt x="998" y="606"/>
                  </a:lnTo>
                  <a:lnTo>
                    <a:pt x="969" y="606"/>
                  </a:lnTo>
                  <a:lnTo>
                    <a:pt x="941" y="606"/>
                  </a:lnTo>
                  <a:lnTo>
                    <a:pt x="910" y="606"/>
                  </a:lnTo>
                  <a:lnTo>
                    <a:pt x="882" y="606"/>
                  </a:lnTo>
                  <a:lnTo>
                    <a:pt x="851" y="606"/>
                  </a:lnTo>
                  <a:lnTo>
                    <a:pt x="821" y="606"/>
                  </a:lnTo>
                  <a:lnTo>
                    <a:pt x="789" y="606"/>
                  </a:lnTo>
                  <a:lnTo>
                    <a:pt x="760" y="606"/>
                  </a:lnTo>
                  <a:lnTo>
                    <a:pt x="728" y="604"/>
                  </a:lnTo>
                  <a:lnTo>
                    <a:pt x="697" y="604"/>
                  </a:lnTo>
                  <a:lnTo>
                    <a:pt x="665" y="602"/>
                  </a:lnTo>
                  <a:lnTo>
                    <a:pt x="635" y="602"/>
                  </a:lnTo>
                  <a:lnTo>
                    <a:pt x="602" y="602"/>
                  </a:lnTo>
                  <a:lnTo>
                    <a:pt x="574" y="602"/>
                  </a:lnTo>
                  <a:lnTo>
                    <a:pt x="543" y="602"/>
                  </a:lnTo>
                  <a:lnTo>
                    <a:pt x="511" y="602"/>
                  </a:lnTo>
                  <a:lnTo>
                    <a:pt x="481" y="602"/>
                  </a:lnTo>
                  <a:lnTo>
                    <a:pt x="452" y="602"/>
                  </a:lnTo>
                  <a:lnTo>
                    <a:pt x="422" y="602"/>
                  </a:lnTo>
                  <a:lnTo>
                    <a:pt x="393" y="602"/>
                  </a:lnTo>
                  <a:lnTo>
                    <a:pt x="367" y="602"/>
                  </a:lnTo>
                  <a:lnTo>
                    <a:pt x="338" y="602"/>
                  </a:lnTo>
                  <a:lnTo>
                    <a:pt x="312" y="600"/>
                  </a:lnTo>
                  <a:lnTo>
                    <a:pt x="285" y="600"/>
                  </a:lnTo>
                  <a:lnTo>
                    <a:pt x="258" y="600"/>
                  </a:lnTo>
                  <a:lnTo>
                    <a:pt x="234" y="600"/>
                  </a:lnTo>
                  <a:lnTo>
                    <a:pt x="209" y="600"/>
                  </a:lnTo>
                  <a:lnTo>
                    <a:pt x="186" y="600"/>
                  </a:lnTo>
                  <a:lnTo>
                    <a:pt x="161" y="600"/>
                  </a:lnTo>
                  <a:lnTo>
                    <a:pt x="139" y="600"/>
                  </a:lnTo>
                  <a:lnTo>
                    <a:pt x="118" y="600"/>
                  </a:lnTo>
                  <a:lnTo>
                    <a:pt x="97" y="600"/>
                  </a:lnTo>
                  <a:lnTo>
                    <a:pt x="80" y="600"/>
                  </a:lnTo>
                  <a:lnTo>
                    <a:pt x="63" y="600"/>
                  </a:lnTo>
                  <a:lnTo>
                    <a:pt x="46" y="600"/>
                  </a:lnTo>
                  <a:lnTo>
                    <a:pt x="28" y="600"/>
                  </a:lnTo>
                  <a:lnTo>
                    <a:pt x="15" y="600"/>
                  </a:lnTo>
                  <a:lnTo>
                    <a:pt x="2" y="600"/>
                  </a:lnTo>
                  <a:lnTo>
                    <a:pt x="2" y="597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2" y="583"/>
                  </a:lnTo>
                  <a:lnTo>
                    <a:pt x="2" y="576"/>
                  </a:lnTo>
                  <a:lnTo>
                    <a:pt x="2" y="568"/>
                  </a:lnTo>
                  <a:lnTo>
                    <a:pt x="0" y="559"/>
                  </a:lnTo>
                  <a:lnTo>
                    <a:pt x="0" y="551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5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6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1425" y="456"/>
                  </a:lnTo>
                  <a:lnTo>
                    <a:pt x="1423" y="454"/>
                  </a:lnTo>
                  <a:lnTo>
                    <a:pt x="1423" y="452"/>
                  </a:lnTo>
                  <a:lnTo>
                    <a:pt x="1421" y="447"/>
                  </a:lnTo>
                  <a:lnTo>
                    <a:pt x="1421" y="439"/>
                  </a:lnTo>
                  <a:lnTo>
                    <a:pt x="1419" y="433"/>
                  </a:lnTo>
                  <a:lnTo>
                    <a:pt x="1418" y="429"/>
                  </a:lnTo>
                  <a:lnTo>
                    <a:pt x="1418" y="424"/>
                  </a:lnTo>
                  <a:lnTo>
                    <a:pt x="1414" y="418"/>
                  </a:lnTo>
                  <a:lnTo>
                    <a:pt x="1412" y="412"/>
                  </a:lnTo>
                  <a:lnTo>
                    <a:pt x="1412" y="407"/>
                  </a:lnTo>
                  <a:lnTo>
                    <a:pt x="1410" y="399"/>
                  </a:lnTo>
                  <a:lnTo>
                    <a:pt x="1410" y="393"/>
                  </a:lnTo>
                  <a:lnTo>
                    <a:pt x="1406" y="384"/>
                  </a:lnTo>
                  <a:lnTo>
                    <a:pt x="1404" y="376"/>
                  </a:lnTo>
                  <a:lnTo>
                    <a:pt x="1402" y="369"/>
                  </a:lnTo>
                  <a:lnTo>
                    <a:pt x="1400" y="361"/>
                  </a:lnTo>
                  <a:lnTo>
                    <a:pt x="1399" y="352"/>
                  </a:lnTo>
                  <a:lnTo>
                    <a:pt x="1397" y="342"/>
                  </a:lnTo>
                  <a:lnTo>
                    <a:pt x="1393" y="334"/>
                  </a:lnTo>
                  <a:lnTo>
                    <a:pt x="1391" y="325"/>
                  </a:lnTo>
                  <a:lnTo>
                    <a:pt x="1391" y="315"/>
                  </a:lnTo>
                  <a:lnTo>
                    <a:pt x="1387" y="308"/>
                  </a:lnTo>
                  <a:lnTo>
                    <a:pt x="1385" y="296"/>
                  </a:lnTo>
                  <a:lnTo>
                    <a:pt x="1383" y="287"/>
                  </a:lnTo>
                  <a:lnTo>
                    <a:pt x="1381" y="277"/>
                  </a:lnTo>
                  <a:lnTo>
                    <a:pt x="1380" y="268"/>
                  </a:lnTo>
                  <a:lnTo>
                    <a:pt x="1378" y="257"/>
                  </a:lnTo>
                  <a:lnTo>
                    <a:pt x="1376" y="249"/>
                  </a:lnTo>
                  <a:lnTo>
                    <a:pt x="1374" y="238"/>
                  </a:lnTo>
                  <a:lnTo>
                    <a:pt x="1370" y="228"/>
                  </a:lnTo>
                  <a:lnTo>
                    <a:pt x="1368" y="217"/>
                  </a:lnTo>
                  <a:lnTo>
                    <a:pt x="1366" y="207"/>
                  </a:lnTo>
                  <a:lnTo>
                    <a:pt x="1364" y="198"/>
                  </a:lnTo>
                  <a:lnTo>
                    <a:pt x="1362" y="186"/>
                  </a:lnTo>
                  <a:lnTo>
                    <a:pt x="1361" y="177"/>
                  </a:lnTo>
                  <a:lnTo>
                    <a:pt x="1359" y="169"/>
                  </a:lnTo>
                  <a:lnTo>
                    <a:pt x="1357" y="158"/>
                  </a:lnTo>
                  <a:lnTo>
                    <a:pt x="1353" y="148"/>
                  </a:lnTo>
                  <a:lnTo>
                    <a:pt x="1351" y="139"/>
                  </a:lnTo>
                  <a:lnTo>
                    <a:pt x="1351" y="129"/>
                  </a:lnTo>
                  <a:lnTo>
                    <a:pt x="1349" y="122"/>
                  </a:lnTo>
                  <a:lnTo>
                    <a:pt x="1347" y="110"/>
                  </a:lnTo>
                  <a:lnTo>
                    <a:pt x="1347" y="105"/>
                  </a:lnTo>
                  <a:lnTo>
                    <a:pt x="1345" y="95"/>
                  </a:lnTo>
                  <a:lnTo>
                    <a:pt x="1343" y="87"/>
                  </a:lnTo>
                  <a:lnTo>
                    <a:pt x="1342" y="78"/>
                  </a:lnTo>
                  <a:lnTo>
                    <a:pt x="1340" y="70"/>
                  </a:lnTo>
                  <a:lnTo>
                    <a:pt x="1340" y="63"/>
                  </a:lnTo>
                  <a:lnTo>
                    <a:pt x="1340" y="57"/>
                  </a:lnTo>
                  <a:lnTo>
                    <a:pt x="1340" y="49"/>
                  </a:lnTo>
                  <a:lnTo>
                    <a:pt x="1340" y="42"/>
                  </a:lnTo>
                  <a:lnTo>
                    <a:pt x="1340" y="38"/>
                  </a:lnTo>
                  <a:lnTo>
                    <a:pt x="1338" y="30"/>
                  </a:lnTo>
                  <a:lnTo>
                    <a:pt x="1338" y="25"/>
                  </a:lnTo>
                  <a:lnTo>
                    <a:pt x="1338" y="21"/>
                  </a:lnTo>
                  <a:lnTo>
                    <a:pt x="1340" y="17"/>
                  </a:lnTo>
                  <a:lnTo>
                    <a:pt x="1340" y="11"/>
                  </a:lnTo>
                  <a:lnTo>
                    <a:pt x="1340" y="10"/>
                  </a:lnTo>
                  <a:lnTo>
                    <a:pt x="1340" y="6"/>
                  </a:lnTo>
                  <a:lnTo>
                    <a:pt x="1340" y="4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3" y="2"/>
                  </a:lnTo>
                  <a:lnTo>
                    <a:pt x="1359" y="4"/>
                  </a:lnTo>
                  <a:lnTo>
                    <a:pt x="1368" y="4"/>
                  </a:lnTo>
                  <a:lnTo>
                    <a:pt x="1376" y="10"/>
                  </a:lnTo>
                  <a:lnTo>
                    <a:pt x="1385" y="15"/>
                  </a:lnTo>
                  <a:lnTo>
                    <a:pt x="1395" y="19"/>
                  </a:lnTo>
                  <a:lnTo>
                    <a:pt x="1406" y="25"/>
                  </a:lnTo>
                  <a:lnTo>
                    <a:pt x="1419" y="32"/>
                  </a:lnTo>
                  <a:lnTo>
                    <a:pt x="1433" y="40"/>
                  </a:lnTo>
                  <a:lnTo>
                    <a:pt x="1448" y="48"/>
                  </a:lnTo>
                  <a:lnTo>
                    <a:pt x="1461" y="59"/>
                  </a:lnTo>
                  <a:lnTo>
                    <a:pt x="1478" y="67"/>
                  </a:lnTo>
                  <a:lnTo>
                    <a:pt x="1497" y="78"/>
                  </a:lnTo>
                  <a:lnTo>
                    <a:pt x="1513" y="87"/>
                  </a:lnTo>
                  <a:lnTo>
                    <a:pt x="1532" y="99"/>
                  </a:lnTo>
                  <a:lnTo>
                    <a:pt x="1549" y="110"/>
                  </a:lnTo>
                  <a:lnTo>
                    <a:pt x="1568" y="122"/>
                  </a:lnTo>
                  <a:lnTo>
                    <a:pt x="1587" y="135"/>
                  </a:lnTo>
                  <a:lnTo>
                    <a:pt x="1608" y="146"/>
                  </a:lnTo>
                  <a:lnTo>
                    <a:pt x="1628" y="162"/>
                  </a:lnTo>
                  <a:lnTo>
                    <a:pt x="1649" y="175"/>
                  </a:lnTo>
                  <a:lnTo>
                    <a:pt x="1670" y="188"/>
                  </a:lnTo>
                  <a:lnTo>
                    <a:pt x="1689" y="201"/>
                  </a:lnTo>
                  <a:lnTo>
                    <a:pt x="1712" y="217"/>
                  </a:lnTo>
                  <a:lnTo>
                    <a:pt x="1733" y="232"/>
                  </a:lnTo>
                  <a:lnTo>
                    <a:pt x="1756" y="245"/>
                  </a:lnTo>
                  <a:lnTo>
                    <a:pt x="1779" y="260"/>
                  </a:lnTo>
                  <a:lnTo>
                    <a:pt x="1800" y="276"/>
                  </a:lnTo>
                  <a:lnTo>
                    <a:pt x="1822" y="293"/>
                  </a:lnTo>
                  <a:lnTo>
                    <a:pt x="1845" y="308"/>
                  </a:lnTo>
                  <a:lnTo>
                    <a:pt x="1866" y="323"/>
                  </a:lnTo>
                  <a:lnTo>
                    <a:pt x="1887" y="338"/>
                  </a:lnTo>
                  <a:lnTo>
                    <a:pt x="1910" y="353"/>
                  </a:lnTo>
                  <a:lnTo>
                    <a:pt x="1933" y="367"/>
                  </a:lnTo>
                  <a:lnTo>
                    <a:pt x="1953" y="382"/>
                  </a:lnTo>
                  <a:lnTo>
                    <a:pt x="1974" y="399"/>
                  </a:lnTo>
                  <a:lnTo>
                    <a:pt x="1995" y="414"/>
                  </a:lnTo>
                  <a:lnTo>
                    <a:pt x="2014" y="428"/>
                  </a:lnTo>
                  <a:lnTo>
                    <a:pt x="2035" y="443"/>
                  </a:lnTo>
                  <a:lnTo>
                    <a:pt x="2054" y="456"/>
                  </a:lnTo>
                  <a:lnTo>
                    <a:pt x="2073" y="471"/>
                  </a:lnTo>
                  <a:lnTo>
                    <a:pt x="2092" y="485"/>
                  </a:lnTo>
                  <a:lnTo>
                    <a:pt x="2111" y="500"/>
                  </a:lnTo>
                  <a:lnTo>
                    <a:pt x="2128" y="511"/>
                  </a:lnTo>
                  <a:lnTo>
                    <a:pt x="2143" y="524"/>
                  </a:lnTo>
                  <a:lnTo>
                    <a:pt x="2159" y="538"/>
                  </a:lnTo>
                  <a:lnTo>
                    <a:pt x="2174" y="547"/>
                  </a:lnTo>
                  <a:lnTo>
                    <a:pt x="2187" y="559"/>
                  </a:lnTo>
                  <a:lnTo>
                    <a:pt x="2202" y="570"/>
                  </a:lnTo>
                  <a:lnTo>
                    <a:pt x="2216" y="581"/>
                  </a:lnTo>
                  <a:lnTo>
                    <a:pt x="2227" y="591"/>
                  </a:lnTo>
                  <a:lnTo>
                    <a:pt x="2238" y="600"/>
                  </a:lnTo>
                  <a:lnTo>
                    <a:pt x="2248" y="608"/>
                  </a:lnTo>
                  <a:lnTo>
                    <a:pt x="2257" y="616"/>
                  </a:lnTo>
                  <a:lnTo>
                    <a:pt x="2265" y="621"/>
                  </a:lnTo>
                  <a:lnTo>
                    <a:pt x="2271" y="629"/>
                  </a:lnTo>
                  <a:lnTo>
                    <a:pt x="2276" y="635"/>
                  </a:lnTo>
                  <a:lnTo>
                    <a:pt x="2280" y="640"/>
                  </a:lnTo>
                  <a:lnTo>
                    <a:pt x="2284" y="644"/>
                  </a:lnTo>
                  <a:lnTo>
                    <a:pt x="2286" y="648"/>
                  </a:lnTo>
                  <a:lnTo>
                    <a:pt x="2286" y="652"/>
                  </a:lnTo>
                  <a:lnTo>
                    <a:pt x="2282" y="656"/>
                  </a:lnTo>
                  <a:lnTo>
                    <a:pt x="2278" y="659"/>
                  </a:lnTo>
                  <a:lnTo>
                    <a:pt x="2275" y="665"/>
                  </a:lnTo>
                  <a:lnTo>
                    <a:pt x="2269" y="671"/>
                  </a:lnTo>
                  <a:lnTo>
                    <a:pt x="2263" y="678"/>
                  </a:lnTo>
                  <a:lnTo>
                    <a:pt x="2256" y="688"/>
                  </a:lnTo>
                  <a:lnTo>
                    <a:pt x="2246" y="695"/>
                  </a:lnTo>
                  <a:lnTo>
                    <a:pt x="2237" y="703"/>
                  </a:lnTo>
                  <a:lnTo>
                    <a:pt x="2227" y="714"/>
                  </a:lnTo>
                  <a:lnTo>
                    <a:pt x="2216" y="726"/>
                  </a:lnTo>
                  <a:lnTo>
                    <a:pt x="2204" y="737"/>
                  </a:lnTo>
                  <a:lnTo>
                    <a:pt x="2191" y="751"/>
                  </a:lnTo>
                  <a:lnTo>
                    <a:pt x="2178" y="762"/>
                  </a:lnTo>
                  <a:lnTo>
                    <a:pt x="2164" y="775"/>
                  </a:lnTo>
                  <a:lnTo>
                    <a:pt x="2149" y="790"/>
                  </a:lnTo>
                  <a:lnTo>
                    <a:pt x="2134" y="804"/>
                  </a:lnTo>
                  <a:lnTo>
                    <a:pt x="2117" y="819"/>
                  </a:lnTo>
                  <a:lnTo>
                    <a:pt x="2100" y="834"/>
                  </a:lnTo>
                  <a:lnTo>
                    <a:pt x="2085" y="851"/>
                  </a:lnTo>
                  <a:lnTo>
                    <a:pt x="2066" y="866"/>
                  </a:lnTo>
                  <a:lnTo>
                    <a:pt x="2047" y="882"/>
                  </a:lnTo>
                  <a:lnTo>
                    <a:pt x="2029" y="899"/>
                  </a:lnTo>
                  <a:lnTo>
                    <a:pt x="2012" y="918"/>
                  </a:lnTo>
                  <a:lnTo>
                    <a:pt x="1991" y="933"/>
                  </a:lnTo>
                  <a:lnTo>
                    <a:pt x="1974" y="950"/>
                  </a:lnTo>
                  <a:lnTo>
                    <a:pt x="1953" y="969"/>
                  </a:lnTo>
                  <a:lnTo>
                    <a:pt x="1933" y="986"/>
                  </a:lnTo>
                  <a:lnTo>
                    <a:pt x="1914" y="1005"/>
                  </a:lnTo>
                  <a:lnTo>
                    <a:pt x="1893" y="1024"/>
                  </a:lnTo>
                  <a:lnTo>
                    <a:pt x="1874" y="1041"/>
                  </a:lnTo>
                  <a:lnTo>
                    <a:pt x="1855" y="1060"/>
                  </a:lnTo>
                  <a:lnTo>
                    <a:pt x="1834" y="1077"/>
                  </a:lnTo>
                  <a:lnTo>
                    <a:pt x="1813" y="1096"/>
                  </a:lnTo>
                  <a:lnTo>
                    <a:pt x="1792" y="1112"/>
                  </a:lnTo>
                  <a:lnTo>
                    <a:pt x="1773" y="1131"/>
                  </a:lnTo>
                  <a:lnTo>
                    <a:pt x="1752" y="1150"/>
                  </a:lnTo>
                  <a:lnTo>
                    <a:pt x="1733" y="1165"/>
                  </a:lnTo>
                  <a:lnTo>
                    <a:pt x="1712" y="1182"/>
                  </a:lnTo>
                  <a:lnTo>
                    <a:pt x="1693" y="1201"/>
                  </a:lnTo>
                  <a:lnTo>
                    <a:pt x="1676" y="1216"/>
                  </a:lnTo>
                  <a:lnTo>
                    <a:pt x="1657" y="1233"/>
                  </a:lnTo>
                  <a:lnTo>
                    <a:pt x="1638" y="1248"/>
                  </a:lnTo>
                  <a:lnTo>
                    <a:pt x="1619" y="1264"/>
                  </a:lnTo>
                  <a:lnTo>
                    <a:pt x="1602" y="1279"/>
                  </a:lnTo>
                  <a:lnTo>
                    <a:pt x="1585" y="1294"/>
                  </a:lnTo>
                  <a:lnTo>
                    <a:pt x="1570" y="1307"/>
                  </a:lnTo>
                  <a:lnTo>
                    <a:pt x="1554" y="1322"/>
                  </a:lnTo>
                  <a:lnTo>
                    <a:pt x="1539" y="1334"/>
                  </a:lnTo>
                  <a:lnTo>
                    <a:pt x="1522" y="1347"/>
                  </a:lnTo>
                  <a:lnTo>
                    <a:pt x="1509" y="1359"/>
                  </a:lnTo>
                  <a:lnTo>
                    <a:pt x="1495" y="1370"/>
                  </a:lnTo>
                  <a:lnTo>
                    <a:pt x="1482" y="1381"/>
                  </a:lnTo>
                  <a:lnTo>
                    <a:pt x="1471" y="1391"/>
                  </a:lnTo>
                  <a:lnTo>
                    <a:pt x="1459" y="1398"/>
                  </a:lnTo>
                  <a:lnTo>
                    <a:pt x="1450" y="1410"/>
                  </a:lnTo>
                  <a:lnTo>
                    <a:pt x="1438" y="1417"/>
                  </a:lnTo>
                  <a:lnTo>
                    <a:pt x="1431" y="1421"/>
                  </a:lnTo>
                  <a:lnTo>
                    <a:pt x="1423" y="1427"/>
                  </a:lnTo>
                  <a:lnTo>
                    <a:pt x="1418" y="1433"/>
                  </a:lnTo>
                  <a:lnTo>
                    <a:pt x="1412" y="1438"/>
                  </a:lnTo>
                  <a:lnTo>
                    <a:pt x="1408" y="1440"/>
                  </a:lnTo>
                  <a:lnTo>
                    <a:pt x="1404" y="1442"/>
                  </a:lnTo>
                  <a:lnTo>
                    <a:pt x="1404" y="1446"/>
                  </a:lnTo>
                  <a:lnTo>
                    <a:pt x="1399" y="1442"/>
                  </a:lnTo>
                  <a:lnTo>
                    <a:pt x="1399" y="1440"/>
                  </a:lnTo>
                  <a:lnTo>
                    <a:pt x="1397" y="1436"/>
                  </a:lnTo>
                  <a:lnTo>
                    <a:pt x="1395" y="1433"/>
                  </a:lnTo>
                  <a:lnTo>
                    <a:pt x="1395" y="1429"/>
                  </a:lnTo>
                  <a:lnTo>
                    <a:pt x="1395" y="1425"/>
                  </a:lnTo>
                  <a:lnTo>
                    <a:pt x="1393" y="1419"/>
                  </a:lnTo>
                  <a:lnTo>
                    <a:pt x="1393" y="1414"/>
                  </a:lnTo>
                  <a:lnTo>
                    <a:pt x="1393" y="1408"/>
                  </a:lnTo>
                  <a:lnTo>
                    <a:pt x="1393" y="1400"/>
                  </a:lnTo>
                  <a:lnTo>
                    <a:pt x="1393" y="1393"/>
                  </a:lnTo>
                  <a:lnTo>
                    <a:pt x="1393" y="1387"/>
                  </a:lnTo>
                  <a:lnTo>
                    <a:pt x="1395" y="1378"/>
                  </a:lnTo>
                  <a:lnTo>
                    <a:pt x="1395" y="1370"/>
                  </a:lnTo>
                  <a:lnTo>
                    <a:pt x="1395" y="1360"/>
                  </a:lnTo>
                  <a:lnTo>
                    <a:pt x="1395" y="1351"/>
                  </a:lnTo>
                  <a:lnTo>
                    <a:pt x="1397" y="1341"/>
                  </a:lnTo>
                  <a:lnTo>
                    <a:pt x="1399" y="1334"/>
                  </a:lnTo>
                  <a:lnTo>
                    <a:pt x="1399" y="1322"/>
                  </a:lnTo>
                  <a:lnTo>
                    <a:pt x="1399" y="1311"/>
                  </a:lnTo>
                  <a:lnTo>
                    <a:pt x="1399" y="1302"/>
                  </a:lnTo>
                  <a:lnTo>
                    <a:pt x="1400" y="1292"/>
                  </a:lnTo>
                  <a:lnTo>
                    <a:pt x="1402" y="1279"/>
                  </a:lnTo>
                  <a:lnTo>
                    <a:pt x="1404" y="1269"/>
                  </a:lnTo>
                  <a:lnTo>
                    <a:pt x="1404" y="1258"/>
                  </a:lnTo>
                  <a:lnTo>
                    <a:pt x="1404" y="1248"/>
                  </a:lnTo>
                  <a:lnTo>
                    <a:pt x="1406" y="1237"/>
                  </a:lnTo>
                  <a:lnTo>
                    <a:pt x="1410" y="1224"/>
                  </a:lnTo>
                  <a:lnTo>
                    <a:pt x="1410" y="1212"/>
                  </a:lnTo>
                  <a:lnTo>
                    <a:pt x="1412" y="1201"/>
                  </a:lnTo>
                  <a:lnTo>
                    <a:pt x="1412" y="1189"/>
                  </a:lnTo>
                  <a:lnTo>
                    <a:pt x="1414" y="1178"/>
                  </a:lnTo>
                  <a:lnTo>
                    <a:pt x="1414" y="1165"/>
                  </a:lnTo>
                  <a:lnTo>
                    <a:pt x="1418" y="1153"/>
                  </a:lnTo>
                  <a:lnTo>
                    <a:pt x="1418" y="1142"/>
                  </a:lnTo>
                  <a:lnTo>
                    <a:pt x="1419" y="1131"/>
                  </a:lnTo>
                  <a:lnTo>
                    <a:pt x="1421" y="1119"/>
                  </a:lnTo>
                  <a:lnTo>
                    <a:pt x="1421" y="1110"/>
                  </a:lnTo>
                  <a:lnTo>
                    <a:pt x="1423" y="1098"/>
                  </a:lnTo>
                  <a:lnTo>
                    <a:pt x="1425" y="1089"/>
                  </a:lnTo>
                  <a:lnTo>
                    <a:pt x="1427" y="1077"/>
                  </a:lnTo>
                  <a:lnTo>
                    <a:pt x="1427" y="1068"/>
                  </a:lnTo>
                  <a:lnTo>
                    <a:pt x="1429" y="1056"/>
                  </a:lnTo>
                  <a:lnTo>
                    <a:pt x="1431" y="1049"/>
                  </a:lnTo>
                  <a:lnTo>
                    <a:pt x="1433" y="1039"/>
                  </a:lnTo>
                  <a:lnTo>
                    <a:pt x="1433" y="1032"/>
                  </a:lnTo>
                  <a:lnTo>
                    <a:pt x="1435" y="1020"/>
                  </a:lnTo>
                  <a:lnTo>
                    <a:pt x="1437" y="1013"/>
                  </a:lnTo>
                  <a:lnTo>
                    <a:pt x="1437" y="1005"/>
                  </a:lnTo>
                  <a:lnTo>
                    <a:pt x="1438" y="998"/>
                  </a:lnTo>
                  <a:lnTo>
                    <a:pt x="1438" y="990"/>
                  </a:lnTo>
                  <a:lnTo>
                    <a:pt x="1438" y="984"/>
                  </a:lnTo>
                  <a:lnTo>
                    <a:pt x="1440" y="979"/>
                  </a:lnTo>
                  <a:lnTo>
                    <a:pt x="1442" y="973"/>
                  </a:lnTo>
                  <a:lnTo>
                    <a:pt x="1442" y="969"/>
                  </a:lnTo>
                  <a:lnTo>
                    <a:pt x="1442" y="965"/>
                  </a:lnTo>
                  <a:lnTo>
                    <a:pt x="1442" y="961"/>
                  </a:lnTo>
                  <a:lnTo>
                    <a:pt x="1442" y="958"/>
                  </a:lnTo>
                  <a:lnTo>
                    <a:pt x="1444" y="954"/>
                  </a:lnTo>
                  <a:lnTo>
                    <a:pt x="1446" y="954"/>
                  </a:lnTo>
                  <a:lnTo>
                    <a:pt x="1442" y="954"/>
                  </a:lnTo>
                  <a:lnTo>
                    <a:pt x="1437" y="954"/>
                  </a:lnTo>
                  <a:lnTo>
                    <a:pt x="1431" y="954"/>
                  </a:lnTo>
                  <a:lnTo>
                    <a:pt x="1421" y="954"/>
                  </a:lnTo>
                  <a:lnTo>
                    <a:pt x="1414" y="954"/>
                  </a:lnTo>
                  <a:lnTo>
                    <a:pt x="1404" y="954"/>
                  </a:lnTo>
                  <a:lnTo>
                    <a:pt x="1391" y="954"/>
                  </a:lnTo>
                  <a:lnTo>
                    <a:pt x="1378" y="954"/>
                  </a:lnTo>
                  <a:lnTo>
                    <a:pt x="1362" y="954"/>
                  </a:lnTo>
                  <a:lnTo>
                    <a:pt x="1347" y="954"/>
                  </a:lnTo>
                  <a:lnTo>
                    <a:pt x="1328" y="956"/>
                  </a:lnTo>
                  <a:lnTo>
                    <a:pt x="1309" y="956"/>
                  </a:lnTo>
                  <a:lnTo>
                    <a:pt x="1290" y="956"/>
                  </a:lnTo>
                  <a:lnTo>
                    <a:pt x="1269" y="956"/>
                  </a:lnTo>
                  <a:lnTo>
                    <a:pt x="1248" y="956"/>
                  </a:lnTo>
                  <a:lnTo>
                    <a:pt x="1224" y="956"/>
                  </a:lnTo>
                  <a:lnTo>
                    <a:pt x="1199" y="956"/>
                  </a:lnTo>
                  <a:lnTo>
                    <a:pt x="1174" y="958"/>
                  </a:lnTo>
                  <a:lnTo>
                    <a:pt x="1150" y="958"/>
                  </a:lnTo>
                  <a:lnTo>
                    <a:pt x="1125" y="958"/>
                  </a:lnTo>
                  <a:lnTo>
                    <a:pt x="1096" y="960"/>
                  </a:lnTo>
                  <a:lnTo>
                    <a:pt x="1068" y="960"/>
                  </a:lnTo>
                  <a:lnTo>
                    <a:pt x="1041" y="961"/>
                  </a:lnTo>
                  <a:lnTo>
                    <a:pt x="1011" y="961"/>
                  </a:lnTo>
                  <a:lnTo>
                    <a:pt x="982" y="961"/>
                  </a:lnTo>
                  <a:lnTo>
                    <a:pt x="952" y="961"/>
                  </a:lnTo>
                  <a:lnTo>
                    <a:pt x="923" y="963"/>
                  </a:lnTo>
                  <a:lnTo>
                    <a:pt x="891" y="963"/>
                  </a:lnTo>
                  <a:lnTo>
                    <a:pt x="861" y="963"/>
                  </a:lnTo>
                  <a:lnTo>
                    <a:pt x="830" y="965"/>
                  </a:lnTo>
                  <a:lnTo>
                    <a:pt x="800" y="965"/>
                  </a:lnTo>
                  <a:lnTo>
                    <a:pt x="766" y="965"/>
                  </a:lnTo>
                  <a:lnTo>
                    <a:pt x="735" y="965"/>
                  </a:lnTo>
                  <a:lnTo>
                    <a:pt x="703" y="969"/>
                  </a:lnTo>
                  <a:lnTo>
                    <a:pt x="673" y="969"/>
                  </a:lnTo>
                  <a:lnTo>
                    <a:pt x="640" y="969"/>
                  </a:lnTo>
                  <a:lnTo>
                    <a:pt x="610" y="969"/>
                  </a:lnTo>
                  <a:lnTo>
                    <a:pt x="578" y="969"/>
                  </a:lnTo>
                  <a:lnTo>
                    <a:pt x="547" y="971"/>
                  </a:lnTo>
                  <a:lnTo>
                    <a:pt x="515" y="971"/>
                  </a:lnTo>
                  <a:lnTo>
                    <a:pt x="486" y="973"/>
                  </a:lnTo>
                  <a:lnTo>
                    <a:pt x="456" y="973"/>
                  </a:lnTo>
                  <a:lnTo>
                    <a:pt x="426" y="975"/>
                  </a:lnTo>
                  <a:lnTo>
                    <a:pt x="395" y="975"/>
                  </a:lnTo>
                  <a:lnTo>
                    <a:pt x="369" y="975"/>
                  </a:lnTo>
                  <a:lnTo>
                    <a:pt x="340" y="977"/>
                  </a:lnTo>
                  <a:lnTo>
                    <a:pt x="313" y="979"/>
                  </a:lnTo>
                  <a:lnTo>
                    <a:pt x="285" y="979"/>
                  </a:lnTo>
                  <a:lnTo>
                    <a:pt x="260" y="979"/>
                  </a:lnTo>
                  <a:lnTo>
                    <a:pt x="236" y="979"/>
                  </a:lnTo>
                  <a:lnTo>
                    <a:pt x="211" y="979"/>
                  </a:lnTo>
                  <a:lnTo>
                    <a:pt x="188" y="979"/>
                  </a:lnTo>
                  <a:lnTo>
                    <a:pt x="165" y="980"/>
                  </a:lnTo>
                  <a:lnTo>
                    <a:pt x="146" y="982"/>
                  </a:lnTo>
                  <a:lnTo>
                    <a:pt x="125" y="982"/>
                  </a:lnTo>
                  <a:lnTo>
                    <a:pt x="104" y="982"/>
                  </a:lnTo>
                  <a:lnTo>
                    <a:pt x="87" y="984"/>
                  </a:lnTo>
                  <a:lnTo>
                    <a:pt x="70" y="984"/>
                  </a:lnTo>
                  <a:lnTo>
                    <a:pt x="55" y="984"/>
                  </a:lnTo>
                  <a:lnTo>
                    <a:pt x="40" y="984"/>
                  </a:lnTo>
                  <a:lnTo>
                    <a:pt x="28" y="984"/>
                  </a:lnTo>
                  <a:lnTo>
                    <a:pt x="17" y="986"/>
                  </a:lnTo>
                  <a:lnTo>
                    <a:pt x="8" y="98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5" name="Freeform 93"/>
            <p:cNvSpPr>
              <a:spLocks/>
            </p:cNvSpPr>
            <p:nvPr/>
          </p:nvSpPr>
          <p:spPr bwMode="auto">
            <a:xfrm>
              <a:off x="3104" y="1973"/>
              <a:ext cx="198" cy="350"/>
            </a:xfrm>
            <a:custGeom>
              <a:avLst/>
              <a:gdLst>
                <a:gd name="T0" fmla="*/ 0 w 396"/>
                <a:gd name="T1" fmla="*/ 0 h 701"/>
                <a:gd name="T2" fmla="*/ 50 w 396"/>
                <a:gd name="T3" fmla="*/ 36 h 701"/>
                <a:gd name="T4" fmla="*/ 3 w 396"/>
                <a:gd name="T5" fmla="*/ 87 h 701"/>
                <a:gd name="T6" fmla="*/ 3 w 396"/>
                <a:gd name="T7" fmla="*/ 41 h 701"/>
                <a:gd name="T8" fmla="*/ 0 w 396"/>
                <a:gd name="T9" fmla="*/ 0 h 701"/>
                <a:gd name="T10" fmla="*/ 0 w 396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"/>
                <a:gd name="T19" fmla="*/ 0 h 701"/>
                <a:gd name="T20" fmla="*/ 396 w 396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" h="701">
                  <a:moveTo>
                    <a:pt x="0" y="0"/>
                  </a:moveTo>
                  <a:lnTo>
                    <a:pt x="396" y="290"/>
                  </a:lnTo>
                  <a:lnTo>
                    <a:pt x="27" y="701"/>
                  </a:lnTo>
                  <a:lnTo>
                    <a:pt x="25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6" name="Freeform 94"/>
            <p:cNvSpPr>
              <a:spLocks/>
            </p:cNvSpPr>
            <p:nvPr/>
          </p:nvSpPr>
          <p:spPr bwMode="auto">
            <a:xfrm>
              <a:off x="2308" y="2018"/>
              <a:ext cx="70" cy="273"/>
            </a:xfrm>
            <a:custGeom>
              <a:avLst/>
              <a:gdLst>
                <a:gd name="T0" fmla="*/ 0 w 141"/>
                <a:gd name="T1" fmla="*/ 1 h 545"/>
                <a:gd name="T2" fmla="*/ 0 w 141"/>
                <a:gd name="T3" fmla="*/ 2 h 545"/>
                <a:gd name="T4" fmla="*/ 0 w 141"/>
                <a:gd name="T5" fmla="*/ 3 h 545"/>
                <a:gd name="T6" fmla="*/ 0 w 141"/>
                <a:gd name="T7" fmla="*/ 5 h 545"/>
                <a:gd name="T8" fmla="*/ 0 w 141"/>
                <a:gd name="T9" fmla="*/ 6 h 545"/>
                <a:gd name="T10" fmla="*/ 0 w 141"/>
                <a:gd name="T11" fmla="*/ 8 h 545"/>
                <a:gd name="T12" fmla="*/ 0 w 141"/>
                <a:gd name="T13" fmla="*/ 11 h 545"/>
                <a:gd name="T14" fmla="*/ 0 w 141"/>
                <a:gd name="T15" fmla="*/ 13 h 545"/>
                <a:gd name="T16" fmla="*/ 0 w 141"/>
                <a:gd name="T17" fmla="*/ 16 h 545"/>
                <a:gd name="T18" fmla="*/ 0 w 141"/>
                <a:gd name="T19" fmla="*/ 19 h 545"/>
                <a:gd name="T20" fmla="*/ 0 w 141"/>
                <a:gd name="T21" fmla="*/ 22 h 545"/>
                <a:gd name="T22" fmla="*/ 0 w 141"/>
                <a:gd name="T23" fmla="*/ 24 h 545"/>
                <a:gd name="T24" fmla="*/ 0 w 141"/>
                <a:gd name="T25" fmla="*/ 28 h 545"/>
                <a:gd name="T26" fmla="*/ 0 w 141"/>
                <a:gd name="T27" fmla="*/ 31 h 545"/>
                <a:gd name="T28" fmla="*/ 0 w 141"/>
                <a:gd name="T29" fmla="*/ 34 h 545"/>
                <a:gd name="T30" fmla="*/ 0 w 141"/>
                <a:gd name="T31" fmla="*/ 37 h 545"/>
                <a:gd name="T32" fmla="*/ 0 w 141"/>
                <a:gd name="T33" fmla="*/ 40 h 545"/>
                <a:gd name="T34" fmla="*/ 0 w 141"/>
                <a:gd name="T35" fmla="*/ 43 h 545"/>
                <a:gd name="T36" fmla="*/ 0 w 141"/>
                <a:gd name="T37" fmla="*/ 46 h 545"/>
                <a:gd name="T38" fmla="*/ 0 w 141"/>
                <a:gd name="T39" fmla="*/ 49 h 545"/>
                <a:gd name="T40" fmla="*/ 0 w 141"/>
                <a:gd name="T41" fmla="*/ 52 h 545"/>
                <a:gd name="T42" fmla="*/ 0 w 141"/>
                <a:gd name="T43" fmla="*/ 55 h 545"/>
                <a:gd name="T44" fmla="*/ 0 w 141"/>
                <a:gd name="T45" fmla="*/ 57 h 545"/>
                <a:gd name="T46" fmla="*/ 1 w 141"/>
                <a:gd name="T47" fmla="*/ 59 h 545"/>
                <a:gd name="T48" fmla="*/ 1 w 141"/>
                <a:gd name="T49" fmla="*/ 61 h 545"/>
                <a:gd name="T50" fmla="*/ 1 w 141"/>
                <a:gd name="T51" fmla="*/ 63 h 545"/>
                <a:gd name="T52" fmla="*/ 1 w 141"/>
                <a:gd name="T53" fmla="*/ 65 h 545"/>
                <a:gd name="T54" fmla="*/ 1 w 141"/>
                <a:gd name="T55" fmla="*/ 66 h 545"/>
                <a:gd name="T56" fmla="*/ 1 w 141"/>
                <a:gd name="T57" fmla="*/ 67 h 545"/>
                <a:gd name="T58" fmla="*/ 1 w 141"/>
                <a:gd name="T59" fmla="*/ 68 h 545"/>
                <a:gd name="T60" fmla="*/ 17 w 141"/>
                <a:gd name="T61" fmla="*/ 65 h 545"/>
                <a:gd name="T62" fmla="*/ 0 w 141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545"/>
                <a:gd name="T98" fmla="*/ 141 w 141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545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41"/>
                  </a:lnTo>
                  <a:lnTo>
                    <a:pt x="2" y="254"/>
                  </a:lnTo>
                  <a:lnTo>
                    <a:pt x="2" y="268"/>
                  </a:lnTo>
                  <a:lnTo>
                    <a:pt x="2" y="281"/>
                  </a:lnTo>
                  <a:lnTo>
                    <a:pt x="2" y="291"/>
                  </a:lnTo>
                  <a:lnTo>
                    <a:pt x="2" y="306"/>
                  </a:lnTo>
                  <a:lnTo>
                    <a:pt x="2" y="317"/>
                  </a:lnTo>
                  <a:lnTo>
                    <a:pt x="2" y="330"/>
                  </a:lnTo>
                  <a:lnTo>
                    <a:pt x="2" y="342"/>
                  </a:lnTo>
                  <a:lnTo>
                    <a:pt x="4" y="353"/>
                  </a:lnTo>
                  <a:lnTo>
                    <a:pt x="4" y="365"/>
                  </a:lnTo>
                  <a:lnTo>
                    <a:pt x="4" y="378"/>
                  </a:lnTo>
                  <a:lnTo>
                    <a:pt x="4" y="389"/>
                  </a:lnTo>
                  <a:lnTo>
                    <a:pt x="4" y="401"/>
                  </a:lnTo>
                  <a:lnTo>
                    <a:pt x="4" y="410"/>
                  </a:lnTo>
                  <a:lnTo>
                    <a:pt x="6" y="422"/>
                  </a:lnTo>
                  <a:lnTo>
                    <a:pt x="6" y="433"/>
                  </a:lnTo>
                  <a:lnTo>
                    <a:pt x="6" y="443"/>
                  </a:lnTo>
                  <a:lnTo>
                    <a:pt x="6" y="454"/>
                  </a:lnTo>
                  <a:lnTo>
                    <a:pt x="8" y="463"/>
                  </a:lnTo>
                  <a:lnTo>
                    <a:pt x="8" y="471"/>
                  </a:lnTo>
                  <a:lnTo>
                    <a:pt x="8" y="479"/>
                  </a:lnTo>
                  <a:lnTo>
                    <a:pt x="8" y="488"/>
                  </a:lnTo>
                  <a:lnTo>
                    <a:pt x="8" y="496"/>
                  </a:lnTo>
                  <a:lnTo>
                    <a:pt x="8" y="503"/>
                  </a:lnTo>
                  <a:lnTo>
                    <a:pt x="8" y="509"/>
                  </a:lnTo>
                  <a:lnTo>
                    <a:pt x="8" y="517"/>
                  </a:lnTo>
                  <a:lnTo>
                    <a:pt x="8" y="522"/>
                  </a:lnTo>
                  <a:lnTo>
                    <a:pt x="8" y="528"/>
                  </a:lnTo>
                  <a:lnTo>
                    <a:pt x="8" y="532"/>
                  </a:lnTo>
                  <a:lnTo>
                    <a:pt x="8" y="536"/>
                  </a:lnTo>
                  <a:lnTo>
                    <a:pt x="10" y="539"/>
                  </a:lnTo>
                  <a:lnTo>
                    <a:pt x="10" y="543"/>
                  </a:lnTo>
                  <a:lnTo>
                    <a:pt x="10" y="545"/>
                  </a:lnTo>
                  <a:lnTo>
                    <a:pt x="141" y="520"/>
                  </a:lnTo>
                  <a:lnTo>
                    <a:pt x="135" y="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7" name="Freeform 95"/>
            <p:cNvSpPr>
              <a:spLocks/>
            </p:cNvSpPr>
            <p:nvPr/>
          </p:nvSpPr>
          <p:spPr bwMode="auto">
            <a:xfrm>
              <a:off x="2408" y="2118"/>
              <a:ext cx="630" cy="53"/>
            </a:xfrm>
            <a:custGeom>
              <a:avLst/>
              <a:gdLst>
                <a:gd name="T0" fmla="*/ 0 w 1259"/>
                <a:gd name="T1" fmla="*/ 0 h 107"/>
                <a:gd name="T2" fmla="*/ 0 w 1259"/>
                <a:gd name="T3" fmla="*/ 13 h 107"/>
                <a:gd name="T4" fmla="*/ 150 w 1259"/>
                <a:gd name="T5" fmla="*/ 9 h 107"/>
                <a:gd name="T6" fmla="*/ 158 w 1259"/>
                <a:gd name="T7" fmla="*/ 4 h 107"/>
                <a:gd name="T8" fmla="*/ 150 w 1259"/>
                <a:gd name="T9" fmla="*/ 0 h 107"/>
                <a:gd name="T10" fmla="*/ 0 w 1259"/>
                <a:gd name="T11" fmla="*/ 0 h 107"/>
                <a:gd name="T12" fmla="*/ 0 w 1259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9"/>
                <a:gd name="T22" fmla="*/ 0 h 107"/>
                <a:gd name="T23" fmla="*/ 1259 w 1259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9" h="107">
                  <a:moveTo>
                    <a:pt x="0" y="0"/>
                  </a:moveTo>
                  <a:lnTo>
                    <a:pt x="0" y="107"/>
                  </a:lnTo>
                  <a:lnTo>
                    <a:pt x="1193" y="74"/>
                  </a:lnTo>
                  <a:lnTo>
                    <a:pt x="1259" y="35"/>
                  </a:lnTo>
                  <a:lnTo>
                    <a:pt x="119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8" name="Freeform 96"/>
            <p:cNvSpPr>
              <a:spLocks/>
            </p:cNvSpPr>
            <p:nvPr/>
          </p:nvSpPr>
          <p:spPr bwMode="auto">
            <a:xfrm>
              <a:off x="3191" y="2135"/>
              <a:ext cx="177" cy="175"/>
            </a:xfrm>
            <a:custGeom>
              <a:avLst/>
              <a:gdLst>
                <a:gd name="T0" fmla="*/ 41 w 356"/>
                <a:gd name="T1" fmla="*/ 2 h 349"/>
                <a:gd name="T2" fmla="*/ 40 w 356"/>
                <a:gd name="T3" fmla="*/ 3 h 349"/>
                <a:gd name="T4" fmla="*/ 37 w 356"/>
                <a:gd name="T5" fmla="*/ 5 h 349"/>
                <a:gd name="T6" fmla="*/ 35 w 356"/>
                <a:gd name="T7" fmla="*/ 8 h 349"/>
                <a:gd name="T8" fmla="*/ 33 w 356"/>
                <a:gd name="T9" fmla="*/ 10 h 349"/>
                <a:gd name="T10" fmla="*/ 30 w 356"/>
                <a:gd name="T11" fmla="*/ 13 h 349"/>
                <a:gd name="T12" fmla="*/ 27 w 356"/>
                <a:gd name="T13" fmla="*/ 16 h 349"/>
                <a:gd name="T14" fmla="*/ 23 w 356"/>
                <a:gd name="T15" fmla="*/ 19 h 349"/>
                <a:gd name="T16" fmla="*/ 21 w 356"/>
                <a:gd name="T17" fmla="*/ 22 h 349"/>
                <a:gd name="T18" fmla="*/ 18 w 356"/>
                <a:gd name="T19" fmla="*/ 25 h 349"/>
                <a:gd name="T20" fmla="*/ 15 w 356"/>
                <a:gd name="T21" fmla="*/ 28 h 349"/>
                <a:gd name="T22" fmla="*/ 12 w 356"/>
                <a:gd name="T23" fmla="*/ 31 h 349"/>
                <a:gd name="T24" fmla="*/ 9 w 356"/>
                <a:gd name="T25" fmla="*/ 34 h 349"/>
                <a:gd name="T26" fmla="*/ 7 w 356"/>
                <a:gd name="T27" fmla="*/ 36 h 349"/>
                <a:gd name="T28" fmla="*/ 5 w 356"/>
                <a:gd name="T29" fmla="*/ 39 h 349"/>
                <a:gd name="T30" fmla="*/ 3 w 356"/>
                <a:gd name="T31" fmla="*/ 41 h 349"/>
                <a:gd name="T32" fmla="*/ 1 w 356"/>
                <a:gd name="T33" fmla="*/ 42 h 349"/>
                <a:gd name="T34" fmla="*/ 0 w 356"/>
                <a:gd name="T35" fmla="*/ 44 h 349"/>
                <a:gd name="T36" fmla="*/ 0 w 356"/>
                <a:gd name="T37" fmla="*/ 44 h 349"/>
                <a:gd name="T38" fmla="*/ 2 w 356"/>
                <a:gd name="T39" fmla="*/ 42 h 349"/>
                <a:gd name="T40" fmla="*/ 3 w 356"/>
                <a:gd name="T41" fmla="*/ 41 h 349"/>
                <a:gd name="T42" fmla="*/ 5 w 356"/>
                <a:gd name="T43" fmla="*/ 39 h 349"/>
                <a:gd name="T44" fmla="*/ 7 w 356"/>
                <a:gd name="T45" fmla="*/ 37 h 349"/>
                <a:gd name="T46" fmla="*/ 9 w 356"/>
                <a:gd name="T47" fmla="*/ 35 h 349"/>
                <a:gd name="T48" fmla="*/ 12 w 356"/>
                <a:gd name="T49" fmla="*/ 33 h 349"/>
                <a:gd name="T50" fmla="*/ 14 w 356"/>
                <a:gd name="T51" fmla="*/ 31 h 349"/>
                <a:gd name="T52" fmla="*/ 17 w 356"/>
                <a:gd name="T53" fmla="*/ 29 h 349"/>
                <a:gd name="T54" fmla="*/ 19 w 356"/>
                <a:gd name="T55" fmla="*/ 27 h 349"/>
                <a:gd name="T56" fmla="*/ 22 w 356"/>
                <a:gd name="T57" fmla="*/ 25 h 349"/>
                <a:gd name="T58" fmla="*/ 25 w 356"/>
                <a:gd name="T59" fmla="*/ 22 h 349"/>
                <a:gd name="T60" fmla="*/ 27 w 356"/>
                <a:gd name="T61" fmla="*/ 20 h 349"/>
                <a:gd name="T62" fmla="*/ 30 w 356"/>
                <a:gd name="T63" fmla="*/ 18 h 349"/>
                <a:gd name="T64" fmla="*/ 32 w 356"/>
                <a:gd name="T65" fmla="*/ 16 h 349"/>
                <a:gd name="T66" fmla="*/ 34 w 356"/>
                <a:gd name="T67" fmla="*/ 14 h 349"/>
                <a:gd name="T68" fmla="*/ 36 w 356"/>
                <a:gd name="T69" fmla="*/ 12 h 349"/>
                <a:gd name="T70" fmla="*/ 38 w 356"/>
                <a:gd name="T71" fmla="*/ 11 h 349"/>
                <a:gd name="T72" fmla="*/ 40 w 356"/>
                <a:gd name="T73" fmla="*/ 10 h 349"/>
                <a:gd name="T74" fmla="*/ 42 w 356"/>
                <a:gd name="T75" fmla="*/ 8 h 349"/>
                <a:gd name="T76" fmla="*/ 43 w 356"/>
                <a:gd name="T77" fmla="*/ 6 h 349"/>
                <a:gd name="T78" fmla="*/ 44 w 356"/>
                <a:gd name="T79" fmla="*/ 4 h 349"/>
                <a:gd name="T80" fmla="*/ 44 w 356"/>
                <a:gd name="T81" fmla="*/ 3 h 349"/>
                <a:gd name="T82" fmla="*/ 43 w 356"/>
                <a:gd name="T83" fmla="*/ 1 h 3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49"/>
                <a:gd name="T128" fmla="*/ 356 w 356"/>
                <a:gd name="T129" fmla="*/ 349 h 3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49">
                  <a:moveTo>
                    <a:pt x="348" y="0"/>
                  </a:moveTo>
                  <a:lnTo>
                    <a:pt x="341" y="5"/>
                  </a:lnTo>
                  <a:lnTo>
                    <a:pt x="335" y="11"/>
                  </a:lnTo>
                  <a:lnTo>
                    <a:pt x="329" y="13"/>
                  </a:lnTo>
                  <a:lnTo>
                    <a:pt x="325" y="17"/>
                  </a:lnTo>
                  <a:lnTo>
                    <a:pt x="322" y="22"/>
                  </a:lnTo>
                  <a:lnTo>
                    <a:pt x="316" y="28"/>
                  </a:lnTo>
                  <a:lnTo>
                    <a:pt x="310" y="32"/>
                  </a:lnTo>
                  <a:lnTo>
                    <a:pt x="303" y="38"/>
                  </a:lnTo>
                  <a:lnTo>
                    <a:pt x="297" y="43"/>
                  </a:lnTo>
                  <a:lnTo>
                    <a:pt x="291" y="51"/>
                  </a:lnTo>
                  <a:lnTo>
                    <a:pt x="284" y="57"/>
                  </a:lnTo>
                  <a:lnTo>
                    <a:pt x="278" y="62"/>
                  </a:lnTo>
                  <a:lnTo>
                    <a:pt x="270" y="70"/>
                  </a:lnTo>
                  <a:lnTo>
                    <a:pt x="265" y="77"/>
                  </a:lnTo>
                  <a:lnTo>
                    <a:pt x="257" y="85"/>
                  </a:lnTo>
                  <a:lnTo>
                    <a:pt x="249" y="91"/>
                  </a:lnTo>
                  <a:lnTo>
                    <a:pt x="242" y="98"/>
                  </a:lnTo>
                  <a:lnTo>
                    <a:pt x="232" y="106"/>
                  </a:lnTo>
                  <a:lnTo>
                    <a:pt x="225" y="115"/>
                  </a:lnTo>
                  <a:lnTo>
                    <a:pt x="217" y="123"/>
                  </a:lnTo>
                  <a:lnTo>
                    <a:pt x="211" y="131"/>
                  </a:lnTo>
                  <a:lnTo>
                    <a:pt x="202" y="140"/>
                  </a:lnTo>
                  <a:lnTo>
                    <a:pt x="192" y="146"/>
                  </a:lnTo>
                  <a:lnTo>
                    <a:pt x="185" y="155"/>
                  </a:lnTo>
                  <a:lnTo>
                    <a:pt x="177" y="165"/>
                  </a:lnTo>
                  <a:lnTo>
                    <a:pt x="170" y="172"/>
                  </a:lnTo>
                  <a:lnTo>
                    <a:pt x="162" y="182"/>
                  </a:lnTo>
                  <a:lnTo>
                    <a:pt x="152" y="190"/>
                  </a:lnTo>
                  <a:lnTo>
                    <a:pt x="145" y="197"/>
                  </a:lnTo>
                  <a:lnTo>
                    <a:pt x="139" y="207"/>
                  </a:lnTo>
                  <a:lnTo>
                    <a:pt x="130" y="214"/>
                  </a:lnTo>
                  <a:lnTo>
                    <a:pt x="122" y="224"/>
                  </a:lnTo>
                  <a:lnTo>
                    <a:pt x="113" y="229"/>
                  </a:lnTo>
                  <a:lnTo>
                    <a:pt x="105" y="237"/>
                  </a:lnTo>
                  <a:lnTo>
                    <a:pt x="99" y="245"/>
                  </a:lnTo>
                  <a:lnTo>
                    <a:pt x="92" y="252"/>
                  </a:lnTo>
                  <a:lnTo>
                    <a:pt x="84" y="260"/>
                  </a:lnTo>
                  <a:lnTo>
                    <a:pt x="78" y="267"/>
                  </a:lnTo>
                  <a:lnTo>
                    <a:pt x="71" y="275"/>
                  </a:lnTo>
                  <a:lnTo>
                    <a:pt x="65" y="281"/>
                  </a:lnTo>
                  <a:lnTo>
                    <a:pt x="57" y="28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0" y="307"/>
                  </a:lnTo>
                  <a:lnTo>
                    <a:pt x="37" y="311"/>
                  </a:lnTo>
                  <a:lnTo>
                    <a:pt x="31" y="319"/>
                  </a:lnTo>
                  <a:lnTo>
                    <a:pt x="25" y="321"/>
                  </a:lnTo>
                  <a:lnTo>
                    <a:pt x="21" y="326"/>
                  </a:lnTo>
                  <a:lnTo>
                    <a:pt x="18" y="330"/>
                  </a:lnTo>
                  <a:lnTo>
                    <a:pt x="12" y="336"/>
                  </a:lnTo>
                  <a:lnTo>
                    <a:pt x="8" y="342"/>
                  </a:lnTo>
                  <a:lnTo>
                    <a:pt x="2" y="347"/>
                  </a:lnTo>
                  <a:lnTo>
                    <a:pt x="0" y="349"/>
                  </a:lnTo>
                  <a:lnTo>
                    <a:pt x="4" y="345"/>
                  </a:lnTo>
                  <a:lnTo>
                    <a:pt x="8" y="340"/>
                  </a:lnTo>
                  <a:lnTo>
                    <a:pt x="14" y="334"/>
                  </a:lnTo>
                  <a:lnTo>
                    <a:pt x="19" y="330"/>
                  </a:lnTo>
                  <a:lnTo>
                    <a:pt x="21" y="326"/>
                  </a:lnTo>
                  <a:lnTo>
                    <a:pt x="25" y="323"/>
                  </a:lnTo>
                  <a:lnTo>
                    <a:pt x="29" y="321"/>
                  </a:lnTo>
                  <a:lnTo>
                    <a:pt x="35" y="315"/>
                  </a:lnTo>
                  <a:lnTo>
                    <a:pt x="40" y="309"/>
                  </a:lnTo>
                  <a:lnTo>
                    <a:pt x="44" y="305"/>
                  </a:lnTo>
                  <a:lnTo>
                    <a:pt x="50" y="302"/>
                  </a:lnTo>
                  <a:lnTo>
                    <a:pt x="54" y="298"/>
                  </a:lnTo>
                  <a:lnTo>
                    <a:pt x="59" y="294"/>
                  </a:lnTo>
                  <a:lnTo>
                    <a:pt x="65" y="288"/>
                  </a:lnTo>
                  <a:lnTo>
                    <a:pt x="73" y="283"/>
                  </a:lnTo>
                  <a:lnTo>
                    <a:pt x="78" y="277"/>
                  </a:lnTo>
                  <a:lnTo>
                    <a:pt x="84" y="271"/>
                  </a:lnTo>
                  <a:lnTo>
                    <a:pt x="90" y="266"/>
                  </a:lnTo>
                  <a:lnTo>
                    <a:pt x="97" y="262"/>
                  </a:lnTo>
                  <a:lnTo>
                    <a:pt x="103" y="254"/>
                  </a:lnTo>
                  <a:lnTo>
                    <a:pt x="111" y="250"/>
                  </a:lnTo>
                  <a:lnTo>
                    <a:pt x="116" y="245"/>
                  </a:lnTo>
                  <a:lnTo>
                    <a:pt x="124" y="239"/>
                  </a:lnTo>
                  <a:lnTo>
                    <a:pt x="132" y="233"/>
                  </a:lnTo>
                  <a:lnTo>
                    <a:pt x="139" y="228"/>
                  </a:lnTo>
                  <a:lnTo>
                    <a:pt x="145" y="222"/>
                  </a:lnTo>
                  <a:lnTo>
                    <a:pt x="151" y="216"/>
                  </a:lnTo>
                  <a:lnTo>
                    <a:pt x="158" y="209"/>
                  </a:lnTo>
                  <a:lnTo>
                    <a:pt x="168" y="205"/>
                  </a:lnTo>
                  <a:lnTo>
                    <a:pt x="173" y="197"/>
                  </a:lnTo>
                  <a:lnTo>
                    <a:pt x="181" y="193"/>
                  </a:lnTo>
                  <a:lnTo>
                    <a:pt x="189" y="186"/>
                  </a:lnTo>
                  <a:lnTo>
                    <a:pt x="194" y="182"/>
                  </a:lnTo>
                  <a:lnTo>
                    <a:pt x="202" y="174"/>
                  </a:lnTo>
                  <a:lnTo>
                    <a:pt x="209" y="169"/>
                  </a:lnTo>
                  <a:lnTo>
                    <a:pt x="215" y="163"/>
                  </a:lnTo>
                  <a:lnTo>
                    <a:pt x="223" y="157"/>
                  </a:lnTo>
                  <a:lnTo>
                    <a:pt x="230" y="150"/>
                  </a:lnTo>
                  <a:lnTo>
                    <a:pt x="238" y="146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5" y="129"/>
                  </a:lnTo>
                  <a:lnTo>
                    <a:pt x="263" y="125"/>
                  </a:lnTo>
                  <a:lnTo>
                    <a:pt x="266" y="119"/>
                  </a:lnTo>
                  <a:lnTo>
                    <a:pt x="272" y="115"/>
                  </a:lnTo>
                  <a:lnTo>
                    <a:pt x="280" y="112"/>
                  </a:lnTo>
                  <a:lnTo>
                    <a:pt x="285" y="106"/>
                  </a:lnTo>
                  <a:lnTo>
                    <a:pt x="291" y="100"/>
                  </a:lnTo>
                  <a:lnTo>
                    <a:pt x="295" y="96"/>
                  </a:lnTo>
                  <a:lnTo>
                    <a:pt x="301" y="93"/>
                  </a:lnTo>
                  <a:lnTo>
                    <a:pt x="306" y="87"/>
                  </a:lnTo>
                  <a:lnTo>
                    <a:pt x="310" y="83"/>
                  </a:lnTo>
                  <a:lnTo>
                    <a:pt x="314" y="81"/>
                  </a:lnTo>
                  <a:lnTo>
                    <a:pt x="320" y="76"/>
                  </a:lnTo>
                  <a:lnTo>
                    <a:pt x="323" y="74"/>
                  </a:lnTo>
                  <a:lnTo>
                    <a:pt x="329" y="66"/>
                  </a:lnTo>
                  <a:lnTo>
                    <a:pt x="335" y="62"/>
                  </a:lnTo>
                  <a:lnTo>
                    <a:pt x="341" y="57"/>
                  </a:lnTo>
                  <a:lnTo>
                    <a:pt x="344" y="57"/>
                  </a:lnTo>
                  <a:lnTo>
                    <a:pt x="348" y="49"/>
                  </a:lnTo>
                  <a:lnTo>
                    <a:pt x="350" y="43"/>
                  </a:lnTo>
                  <a:lnTo>
                    <a:pt x="352" y="39"/>
                  </a:lnTo>
                  <a:lnTo>
                    <a:pt x="354" y="34"/>
                  </a:lnTo>
                  <a:lnTo>
                    <a:pt x="354" y="28"/>
                  </a:lnTo>
                  <a:lnTo>
                    <a:pt x="356" y="24"/>
                  </a:lnTo>
                  <a:lnTo>
                    <a:pt x="354" y="20"/>
                  </a:lnTo>
                  <a:lnTo>
                    <a:pt x="354" y="17"/>
                  </a:lnTo>
                  <a:lnTo>
                    <a:pt x="352" y="9"/>
                  </a:lnTo>
                  <a:lnTo>
                    <a:pt x="350" y="5"/>
                  </a:lnTo>
                  <a:lnTo>
                    <a:pt x="348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9" name="Freeform 97"/>
            <p:cNvSpPr>
              <a:spLocks/>
            </p:cNvSpPr>
            <p:nvPr/>
          </p:nvSpPr>
          <p:spPr bwMode="auto">
            <a:xfrm>
              <a:off x="3029" y="1855"/>
              <a:ext cx="219" cy="153"/>
            </a:xfrm>
            <a:custGeom>
              <a:avLst/>
              <a:gdLst>
                <a:gd name="T0" fmla="*/ 10 w 437"/>
                <a:gd name="T1" fmla="*/ 6 h 306"/>
                <a:gd name="T2" fmla="*/ 13 w 437"/>
                <a:gd name="T3" fmla="*/ 7 h 306"/>
                <a:gd name="T4" fmla="*/ 16 w 437"/>
                <a:gd name="T5" fmla="*/ 10 h 306"/>
                <a:gd name="T6" fmla="*/ 19 w 437"/>
                <a:gd name="T7" fmla="*/ 12 h 306"/>
                <a:gd name="T8" fmla="*/ 23 w 437"/>
                <a:gd name="T9" fmla="*/ 14 h 306"/>
                <a:gd name="T10" fmla="*/ 27 w 437"/>
                <a:gd name="T11" fmla="*/ 18 h 306"/>
                <a:gd name="T12" fmla="*/ 31 w 437"/>
                <a:gd name="T13" fmla="*/ 20 h 306"/>
                <a:gd name="T14" fmla="*/ 35 w 437"/>
                <a:gd name="T15" fmla="*/ 23 h 306"/>
                <a:gd name="T16" fmla="*/ 39 w 437"/>
                <a:gd name="T17" fmla="*/ 26 h 306"/>
                <a:gd name="T18" fmla="*/ 43 w 437"/>
                <a:gd name="T19" fmla="*/ 29 h 306"/>
                <a:gd name="T20" fmla="*/ 47 w 437"/>
                <a:gd name="T21" fmla="*/ 31 h 306"/>
                <a:gd name="T22" fmla="*/ 50 w 437"/>
                <a:gd name="T23" fmla="*/ 34 h 306"/>
                <a:gd name="T24" fmla="*/ 52 w 437"/>
                <a:gd name="T25" fmla="*/ 36 h 306"/>
                <a:gd name="T26" fmla="*/ 55 w 437"/>
                <a:gd name="T27" fmla="*/ 38 h 306"/>
                <a:gd name="T28" fmla="*/ 55 w 437"/>
                <a:gd name="T29" fmla="*/ 38 h 306"/>
                <a:gd name="T30" fmla="*/ 52 w 437"/>
                <a:gd name="T31" fmla="*/ 37 h 306"/>
                <a:gd name="T32" fmla="*/ 49 w 437"/>
                <a:gd name="T33" fmla="*/ 35 h 306"/>
                <a:gd name="T34" fmla="*/ 46 w 437"/>
                <a:gd name="T35" fmla="*/ 34 h 306"/>
                <a:gd name="T36" fmla="*/ 42 w 437"/>
                <a:gd name="T37" fmla="*/ 31 h 306"/>
                <a:gd name="T38" fmla="*/ 38 w 437"/>
                <a:gd name="T39" fmla="*/ 29 h 306"/>
                <a:gd name="T40" fmla="*/ 34 w 437"/>
                <a:gd name="T41" fmla="*/ 27 h 306"/>
                <a:gd name="T42" fmla="*/ 30 w 437"/>
                <a:gd name="T43" fmla="*/ 25 h 306"/>
                <a:gd name="T44" fmla="*/ 27 w 437"/>
                <a:gd name="T45" fmla="*/ 23 h 306"/>
                <a:gd name="T46" fmla="*/ 23 w 437"/>
                <a:gd name="T47" fmla="*/ 21 h 306"/>
                <a:gd name="T48" fmla="*/ 19 w 437"/>
                <a:gd name="T49" fmla="*/ 19 h 306"/>
                <a:gd name="T50" fmla="*/ 16 w 437"/>
                <a:gd name="T51" fmla="*/ 18 h 306"/>
                <a:gd name="T52" fmla="*/ 14 w 437"/>
                <a:gd name="T53" fmla="*/ 17 h 306"/>
                <a:gd name="T54" fmla="*/ 11 w 437"/>
                <a:gd name="T55" fmla="*/ 15 h 306"/>
                <a:gd name="T56" fmla="*/ 11 w 437"/>
                <a:gd name="T57" fmla="*/ 15 h 306"/>
                <a:gd name="T58" fmla="*/ 11 w 437"/>
                <a:gd name="T59" fmla="*/ 19 h 306"/>
                <a:gd name="T60" fmla="*/ 12 w 437"/>
                <a:gd name="T61" fmla="*/ 21 h 306"/>
                <a:gd name="T62" fmla="*/ 13 w 437"/>
                <a:gd name="T63" fmla="*/ 25 h 306"/>
                <a:gd name="T64" fmla="*/ 13 w 437"/>
                <a:gd name="T65" fmla="*/ 29 h 306"/>
                <a:gd name="T66" fmla="*/ 13 w 437"/>
                <a:gd name="T67" fmla="*/ 33 h 306"/>
                <a:gd name="T68" fmla="*/ 13 w 437"/>
                <a:gd name="T69" fmla="*/ 34 h 306"/>
                <a:gd name="T70" fmla="*/ 12 w 437"/>
                <a:gd name="T71" fmla="*/ 33 h 306"/>
                <a:gd name="T72" fmla="*/ 10 w 437"/>
                <a:gd name="T73" fmla="*/ 29 h 306"/>
                <a:gd name="T74" fmla="*/ 10 w 437"/>
                <a:gd name="T75" fmla="*/ 27 h 306"/>
                <a:gd name="T76" fmla="*/ 9 w 437"/>
                <a:gd name="T77" fmla="*/ 25 h 306"/>
                <a:gd name="T78" fmla="*/ 8 w 437"/>
                <a:gd name="T79" fmla="*/ 22 h 306"/>
                <a:gd name="T80" fmla="*/ 6 w 437"/>
                <a:gd name="T81" fmla="*/ 19 h 306"/>
                <a:gd name="T82" fmla="*/ 5 w 437"/>
                <a:gd name="T83" fmla="*/ 17 h 306"/>
                <a:gd name="T84" fmla="*/ 4 w 437"/>
                <a:gd name="T85" fmla="*/ 13 h 306"/>
                <a:gd name="T86" fmla="*/ 3 w 437"/>
                <a:gd name="T87" fmla="*/ 10 h 306"/>
                <a:gd name="T88" fmla="*/ 2 w 437"/>
                <a:gd name="T89" fmla="*/ 7 h 306"/>
                <a:gd name="T90" fmla="*/ 1 w 437"/>
                <a:gd name="T91" fmla="*/ 5 h 306"/>
                <a:gd name="T92" fmla="*/ 1 w 437"/>
                <a:gd name="T93" fmla="*/ 3 h 306"/>
                <a:gd name="T94" fmla="*/ 0 w 437"/>
                <a:gd name="T95" fmla="*/ 1 h 306"/>
                <a:gd name="T96" fmla="*/ 2 w 437"/>
                <a:gd name="T97" fmla="*/ 1 h 306"/>
                <a:gd name="T98" fmla="*/ 5 w 437"/>
                <a:gd name="T99" fmla="*/ 1 h 306"/>
                <a:gd name="T100" fmla="*/ 7 w 437"/>
                <a:gd name="T101" fmla="*/ 3 h 306"/>
                <a:gd name="T102" fmla="*/ 9 w 437"/>
                <a:gd name="T103" fmla="*/ 5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306"/>
                <a:gd name="T158" fmla="*/ 437 w 437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306">
                  <a:moveTo>
                    <a:pt x="69" y="46"/>
                  </a:moveTo>
                  <a:lnTo>
                    <a:pt x="69" y="48"/>
                  </a:lnTo>
                  <a:lnTo>
                    <a:pt x="73" y="49"/>
                  </a:lnTo>
                  <a:lnTo>
                    <a:pt x="78" y="51"/>
                  </a:lnTo>
                  <a:lnTo>
                    <a:pt x="82" y="55"/>
                  </a:lnTo>
                  <a:lnTo>
                    <a:pt x="88" y="55"/>
                  </a:lnTo>
                  <a:lnTo>
                    <a:pt x="92" y="59"/>
                  </a:lnTo>
                  <a:lnTo>
                    <a:pt x="99" y="63"/>
                  </a:lnTo>
                  <a:lnTo>
                    <a:pt x="105" y="67"/>
                  </a:lnTo>
                  <a:lnTo>
                    <a:pt x="109" y="70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30" y="84"/>
                  </a:lnTo>
                  <a:lnTo>
                    <a:pt x="137" y="87"/>
                  </a:lnTo>
                  <a:lnTo>
                    <a:pt x="143" y="93"/>
                  </a:lnTo>
                  <a:lnTo>
                    <a:pt x="150" y="99"/>
                  </a:lnTo>
                  <a:lnTo>
                    <a:pt x="158" y="103"/>
                  </a:lnTo>
                  <a:lnTo>
                    <a:pt x="166" y="108"/>
                  </a:lnTo>
                  <a:lnTo>
                    <a:pt x="173" y="114"/>
                  </a:lnTo>
                  <a:lnTo>
                    <a:pt x="181" y="118"/>
                  </a:lnTo>
                  <a:lnTo>
                    <a:pt x="190" y="124"/>
                  </a:lnTo>
                  <a:lnTo>
                    <a:pt x="196" y="129"/>
                  </a:lnTo>
                  <a:lnTo>
                    <a:pt x="206" y="135"/>
                  </a:lnTo>
                  <a:lnTo>
                    <a:pt x="213" y="141"/>
                  </a:lnTo>
                  <a:lnTo>
                    <a:pt x="221" y="146"/>
                  </a:lnTo>
                  <a:lnTo>
                    <a:pt x="230" y="154"/>
                  </a:lnTo>
                  <a:lnTo>
                    <a:pt x="238" y="158"/>
                  </a:lnTo>
                  <a:lnTo>
                    <a:pt x="247" y="165"/>
                  </a:lnTo>
                  <a:lnTo>
                    <a:pt x="255" y="171"/>
                  </a:lnTo>
                  <a:lnTo>
                    <a:pt x="263" y="177"/>
                  </a:lnTo>
                  <a:lnTo>
                    <a:pt x="272" y="182"/>
                  </a:lnTo>
                  <a:lnTo>
                    <a:pt x="280" y="188"/>
                  </a:lnTo>
                  <a:lnTo>
                    <a:pt x="289" y="194"/>
                  </a:lnTo>
                  <a:lnTo>
                    <a:pt x="295" y="200"/>
                  </a:lnTo>
                  <a:lnTo>
                    <a:pt x="304" y="205"/>
                  </a:lnTo>
                  <a:lnTo>
                    <a:pt x="312" y="211"/>
                  </a:lnTo>
                  <a:lnTo>
                    <a:pt x="320" y="217"/>
                  </a:lnTo>
                  <a:lnTo>
                    <a:pt x="327" y="222"/>
                  </a:lnTo>
                  <a:lnTo>
                    <a:pt x="335" y="228"/>
                  </a:lnTo>
                  <a:lnTo>
                    <a:pt x="342" y="232"/>
                  </a:lnTo>
                  <a:lnTo>
                    <a:pt x="348" y="238"/>
                  </a:lnTo>
                  <a:lnTo>
                    <a:pt x="356" y="243"/>
                  </a:lnTo>
                  <a:lnTo>
                    <a:pt x="363" y="247"/>
                  </a:lnTo>
                  <a:lnTo>
                    <a:pt x="369" y="253"/>
                  </a:lnTo>
                  <a:lnTo>
                    <a:pt x="375" y="258"/>
                  </a:lnTo>
                  <a:lnTo>
                    <a:pt x="382" y="262"/>
                  </a:lnTo>
                  <a:lnTo>
                    <a:pt x="388" y="266"/>
                  </a:lnTo>
                  <a:lnTo>
                    <a:pt x="394" y="270"/>
                  </a:lnTo>
                  <a:lnTo>
                    <a:pt x="399" y="276"/>
                  </a:lnTo>
                  <a:lnTo>
                    <a:pt x="405" y="279"/>
                  </a:lnTo>
                  <a:lnTo>
                    <a:pt x="409" y="283"/>
                  </a:lnTo>
                  <a:lnTo>
                    <a:pt x="413" y="285"/>
                  </a:lnTo>
                  <a:lnTo>
                    <a:pt x="417" y="289"/>
                  </a:lnTo>
                  <a:lnTo>
                    <a:pt x="424" y="295"/>
                  </a:lnTo>
                  <a:lnTo>
                    <a:pt x="430" y="298"/>
                  </a:lnTo>
                  <a:lnTo>
                    <a:pt x="434" y="302"/>
                  </a:lnTo>
                  <a:lnTo>
                    <a:pt x="436" y="306"/>
                  </a:lnTo>
                  <a:lnTo>
                    <a:pt x="437" y="306"/>
                  </a:lnTo>
                  <a:lnTo>
                    <a:pt x="436" y="306"/>
                  </a:lnTo>
                  <a:lnTo>
                    <a:pt x="434" y="302"/>
                  </a:lnTo>
                  <a:lnTo>
                    <a:pt x="428" y="300"/>
                  </a:lnTo>
                  <a:lnTo>
                    <a:pt x="422" y="298"/>
                  </a:lnTo>
                  <a:lnTo>
                    <a:pt x="413" y="295"/>
                  </a:lnTo>
                  <a:lnTo>
                    <a:pt x="409" y="291"/>
                  </a:lnTo>
                  <a:lnTo>
                    <a:pt x="405" y="287"/>
                  </a:lnTo>
                  <a:lnTo>
                    <a:pt x="399" y="285"/>
                  </a:lnTo>
                  <a:lnTo>
                    <a:pt x="394" y="283"/>
                  </a:lnTo>
                  <a:lnTo>
                    <a:pt x="388" y="279"/>
                  </a:lnTo>
                  <a:lnTo>
                    <a:pt x="382" y="276"/>
                  </a:lnTo>
                  <a:lnTo>
                    <a:pt x="375" y="274"/>
                  </a:lnTo>
                  <a:lnTo>
                    <a:pt x="371" y="270"/>
                  </a:lnTo>
                  <a:lnTo>
                    <a:pt x="363" y="266"/>
                  </a:lnTo>
                  <a:lnTo>
                    <a:pt x="356" y="264"/>
                  </a:lnTo>
                  <a:lnTo>
                    <a:pt x="348" y="258"/>
                  </a:lnTo>
                  <a:lnTo>
                    <a:pt x="342" y="255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8" y="243"/>
                  </a:lnTo>
                  <a:lnTo>
                    <a:pt x="312" y="239"/>
                  </a:lnTo>
                  <a:lnTo>
                    <a:pt x="304" y="236"/>
                  </a:lnTo>
                  <a:lnTo>
                    <a:pt x="295" y="232"/>
                  </a:lnTo>
                  <a:lnTo>
                    <a:pt x="287" y="228"/>
                  </a:lnTo>
                  <a:lnTo>
                    <a:pt x="280" y="224"/>
                  </a:lnTo>
                  <a:lnTo>
                    <a:pt x="272" y="219"/>
                  </a:lnTo>
                  <a:lnTo>
                    <a:pt x="264" y="217"/>
                  </a:lnTo>
                  <a:lnTo>
                    <a:pt x="255" y="211"/>
                  </a:lnTo>
                  <a:lnTo>
                    <a:pt x="247" y="207"/>
                  </a:lnTo>
                  <a:lnTo>
                    <a:pt x="240" y="203"/>
                  </a:lnTo>
                  <a:lnTo>
                    <a:pt x="232" y="200"/>
                  </a:lnTo>
                  <a:lnTo>
                    <a:pt x="225" y="194"/>
                  </a:lnTo>
                  <a:lnTo>
                    <a:pt x="217" y="192"/>
                  </a:lnTo>
                  <a:lnTo>
                    <a:pt x="209" y="186"/>
                  </a:lnTo>
                  <a:lnTo>
                    <a:pt x="200" y="182"/>
                  </a:lnTo>
                  <a:lnTo>
                    <a:pt x="192" y="179"/>
                  </a:lnTo>
                  <a:lnTo>
                    <a:pt x="185" y="175"/>
                  </a:lnTo>
                  <a:lnTo>
                    <a:pt x="179" y="171"/>
                  </a:lnTo>
                  <a:lnTo>
                    <a:pt x="171" y="167"/>
                  </a:lnTo>
                  <a:lnTo>
                    <a:pt x="164" y="162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3" y="154"/>
                  </a:lnTo>
                  <a:lnTo>
                    <a:pt x="139" y="148"/>
                  </a:lnTo>
                  <a:lnTo>
                    <a:pt x="131" y="146"/>
                  </a:lnTo>
                  <a:lnTo>
                    <a:pt x="126" y="143"/>
                  </a:lnTo>
                  <a:lnTo>
                    <a:pt x="120" y="141"/>
                  </a:lnTo>
                  <a:lnTo>
                    <a:pt x="114" y="137"/>
                  </a:lnTo>
                  <a:lnTo>
                    <a:pt x="109" y="135"/>
                  </a:lnTo>
                  <a:lnTo>
                    <a:pt x="105" y="133"/>
                  </a:lnTo>
                  <a:lnTo>
                    <a:pt x="101" y="129"/>
                  </a:lnTo>
                  <a:lnTo>
                    <a:pt x="97" y="129"/>
                  </a:lnTo>
                  <a:lnTo>
                    <a:pt x="95" y="127"/>
                  </a:lnTo>
                  <a:lnTo>
                    <a:pt x="88" y="124"/>
                  </a:lnTo>
                  <a:lnTo>
                    <a:pt x="84" y="122"/>
                  </a:lnTo>
                  <a:lnTo>
                    <a:pt x="80" y="120"/>
                  </a:lnTo>
                  <a:lnTo>
                    <a:pt x="80" y="122"/>
                  </a:lnTo>
                  <a:lnTo>
                    <a:pt x="82" y="127"/>
                  </a:lnTo>
                  <a:lnTo>
                    <a:pt x="82" y="129"/>
                  </a:lnTo>
                  <a:lnTo>
                    <a:pt x="84" y="135"/>
                  </a:lnTo>
                  <a:lnTo>
                    <a:pt x="84" y="141"/>
                  </a:lnTo>
                  <a:lnTo>
                    <a:pt x="86" y="146"/>
                  </a:lnTo>
                  <a:lnTo>
                    <a:pt x="86" y="154"/>
                  </a:lnTo>
                  <a:lnTo>
                    <a:pt x="88" y="160"/>
                  </a:lnTo>
                  <a:lnTo>
                    <a:pt x="90" y="167"/>
                  </a:lnTo>
                  <a:lnTo>
                    <a:pt x="92" y="175"/>
                  </a:lnTo>
                  <a:lnTo>
                    <a:pt x="92" y="182"/>
                  </a:lnTo>
                  <a:lnTo>
                    <a:pt x="92" y="190"/>
                  </a:lnTo>
                  <a:lnTo>
                    <a:pt x="95" y="198"/>
                  </a:lnTo>
                  <a:lnTo>
                    <a:pt x="97" y="205"/>
                  </a:lnTo>
                  <a:lnTo>
                    <a:pt x="97" y="213"/>
                  </a:lnTo>
                  <a:lnTo>
                    <a:pt x="99" y="220"/>
                  </a:lnTo>
                  <a:lnTo>
                    <a:pt x="99" y="228"/>
                  </a:lnTo>
                  <a:lnTo>
                    <a:pt x="99" y="236"/>
                  </a:lnTo>
                  <a:lnTo>
                    <a:pt x="101" y="241"/>
                  </a:lnTo>
                  <a:lnTo>
                    <a:pt x="101" y="247"/>
                  </a:lnTo>
                  <a:lnTo>
                    <a:pt x="101" y="253"/>
                  </a:lnTo>
                  <a:lnTo>
                    <a:pt x="103" y="258"/>
                  </a:lnTo>
                  <a:lnTo>
                    <a:pt x="101" y="262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68"/>
                  </a:lnTo>
                  <a:lnTo>
                    <a:pt x="93" y="264"/>
                  </a:lnTo>
                  <a:lnTo>
                    <a:pt x="92" y="258"/>
                  </a:lnTo>
                  <a:lnTo>
                    <a:pt x="88" y="253"/>
                  </a:lnTo>
                  <a:lnTo>
                    <a:pt x="86" y="245"/>
                  </a:lnTo>
                  <a:lnTo>
                    <a:pt x="82" y="241"/>
                  </a:lnTo>
                  <a:lnTo>
                    <a:pt x="80" y="238"/>
                  </a:lnTo>
                  <a:lnTo>
                    <a:pt x="80" y="234"/>
                  </a:lnTo>
                  <a:lnTo>
                    <a:pt x="78" y="228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1" y="215"/>
                  </a:lnTo>
                  <a:lnTo>
                    <a:pt x="69" y="209"/>
                  </a:lnTo>
                  <a:lnTo>
                    <a:pt x="69" y="203"/>
                  </a:lnTo>
                  <a:lnTo>
                    <a:pt x="65" y="200"/>
                  </a:lnTo>
                  <a:lnTo>
                    <a:pt x="61" y="194"/>
                  </a:lnTo>
                  <a:lnTo>
                    <a:pt x="61" y="188"/>
                  </a:lnTo>
                  <a:lnTo>
                    <a:pt x="57" y="182"/>
                  </a:lnTo>
                  <a:lnTo>
                    <a:pt x="57" y="177"/>
                  </a:lnTo>
                  <a:lnTo>
                    <a:pt x="54" y="171"/>
                  </a:lnTo>
                  <a:lnTo>
                    <a:pt x="50" y="165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4" y="146"/>
                  </a:lnTo>
                  <a:lnTo>
                    <a:pt x="42" y="141"/>
                  </a:lnTo>
                  <a:lnTo>
                    <a:pt x="40" y="135"/>
                  </a:lnTo>
                  <a:lnTo>
                    <a:pt x="38" y="129"/>
                  </a:lnTo>
                  <a:lnTo>
                    <a:pt x="35" y="124"/>
                  </a:lnTo>
                  <a:lnTo>
                    <a:pt x="33" y="118"/>
                  </a:lnTo>
                  <a:lnTo>
                    <a:pt x="31" y="110"/>
                  </a:lnTo>
                  <a:lnTo>
                    <a:pt x="29" y="106"/>
                  </a:lnTo>
                  <a:lnTo>
                    <a:pt x="27" y="99"/>
                  </a:lnTo>
                  <a:lnTo>
                    <a:pt x="23" y="93"/>
                  </a:lnTo>
                  <a:lnTo>
                    <a:pt x="21" y="87"/>
                  </a:lnTo>
                  <a:lnTo>
                    <a:pt x="21" y="82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6" y="65"/>
                  </a:lnTo>
                  <a:lnTo>
                    <a:pt x="12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7" y="10"/>
                  </a:lnTo>
                  <a:lnTo>
                    <a:pt x="31" y="13"/>
                  </a:lnTo>
                  <a:lnTo>
                    <a:pt x="36" y="15"/>
                  </a:lnTo>
                  <a:lnTo>
                    <a:pt x="40" y="21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4" y="30"/>
                  </a:lnTo>
                  <a:lnTo>
                    <a:pt x="57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0" name="Freeform 98"/>
            <p:cNvSpPr>
              <a:spLocks/>
            </p:cNvSpPr>
            <p:nvPr/>
          </p:nvSpPr>
          <p:spPr bwMode="auto">
            <a:xfrm>
              <a:off x="3055" y="2289"/>
              <a:ext cx="86" cy="147"/>
            </a:xfrm>
            <a:custGeom>
              <a:avLst/>
              <a:gdLst>
                <a:gd name="T0" fmla="*/ 7 w 173"/>
                <a:gd name="T1" fmla="*/ 0 h 295"/>
                <a:gd name="T2" fmla="*/ 6 w 173"/>
                <a:gd name="T3" fmla="*/ 1 h 295"/>
                <a:gd name="T4" fmla="*/ 6 w 173"/>
                <a:gd name="T5" fmla="*/ 2 h 295"/>
                <a:gd name="T6" fmla="*/ 6 w 173"/>
                <a:gd name="T7" fmla="*/ 3 h 295"/>
                <a:gd name="T8" fmla="*/ 5 w 173"/>
                <a:gd name="T9" fmla="*/ 4 h 295"/>
                <a:gd name="T10" fmla="*/ 5 w 173"/>
                <a:gd name="T11" fmla="*/ 6 h 295"/>
                <a:gd name="T12" fmla="*/ 5 w 173"/>
                <a:gd name="T13" fmla="*/ 7 h 295"/>
                <a:gd name="T14" fmla="*/ 5 w 173"/>
                <a:gd name="T15" fmla="*/ 8 h 295"/>
                <a:gd name="T16" fmla="*/ 4 w 173"/>
                <a:gd name="T17" fmla="*/ 10 h 295"/>
                <a:gd name="T18" fmla="*/ 4 w 173"/>
                <a:gd name="T19" fmla="*/ 12 h 295"/>
                <a:gd name="T20" fmla="*/ 4 w 173"/>
                <a:gd name="T21" fmla="*/ 14 h 295"/>
                <a:gd name="T22" fmla="*/ 3 w 173"/>
                <a:gd name="T23" fmla="*/ 16 h 295"/>
                <a:gd name="T24" fmla="*/ 3 w 173"/>
                <a:gd name="T25" fmla="*/ 17 h 295"/>
                <a:gd name="T26" fmla="*/ 3 w 173"/>
                <a:gd name="T27" fmla="*/ 19 h 295"/>
                <a:gd name="T28" fmla="*/ 2 w 173"/>
                <a:gd name="T29" fmla="*/ 21 h 295"/>
                <a:gd name="T30" fmla="*/ 2 w 173"/>
                <a:gd name="T31" fmla="*/ 23 h 295"/>
                <a:gd name="T32" fmla="*/ 1 w 173"/>
                <a:gd name="T33" fmla="*/ 24 h 295"/>
                <a:gd name="T34" fmla="*/ 1 w 173"/>
                <a:gd name="T35" fmla="*/ 26 h 295"/>
                <a:gd name="T36" fmla="*/ 1 w 173"/>
                <a:gd name="T37" fmla="*/ 27 h 295"/>
                <a:gd name="T38" fmla="*/ 0 w 173"/>
                <a:gd name="T39" fmla="*/ 29 h 295"/>
                <a:gd name="T40" fmla="*/ 0 w 173"/>
                <a:gd name="T41" fmla="*/ 30 h 295"/>
                <a:gd name="T42" fmla="*/ 0 w 173"/>
                <a:gd name="T43" fmla="*/ 32 h 295"/>
                <a:gd name="T44" fmla="*/ 0 w 173"/>
                <a:gd name="T45" fmla="*/ 33 h 295"/>
                <a:gd name="T46" fmla="*/ 0 w 173"/>
                <a:gd name="T47" fmla="*/ 34 h 295"/>
                <a:gd name="T48" fmla="*/ 0 w 173"/>
                <a:gd name="T49" fmla="*/ 36 h 295"/>
                <a:gd name="T50" fmla="*/ 0 w 173"/>
                <a:gd name="T51" fmla="*/ 36 h 295"/>
                <a:gd name="T52" fmla="*/ 0 w 173"/>
                <a:gd name="T53" fmla="*/ 36 h 295"/>
                <a:gd name="T54" fmla="*/ 0 w 173"/>
                <a:gd name="T55" fmla="*/ 36 h 295"/>
                <a:gd name="T56" fmla="*/ 2 w 173"/>
                <a:gd name="T57" fmla="*/ 34 h 295"/>
                <a:gd name="T58" fmla="*/ 3 w 173"/>
                <a:gd name="T59" fmla="*/ 33 h 295"/>
                <a:gd name="T60" fmla="*/ 5 w 173"/>
                <a:gd name="T61" fmla="*/ 31 h 295"/>
                <a:gd name="T62" fmla="*/ 6 w 173"/>
                <a:gd name="T63" fmla="*/ 29 h 295"/>
                <a:gd name="T64" fmla="*/ 8 w 173"/>
                <a:gd name="T65" fmla="*/ 27 h 295"/>
                <a:gd name="T66" fmla="*/ 9 w 173"/>
                <a:gd name="T67" fmla="*/ 26 h 295"/>
                <a:gd name="T68" fmla="*/ 10 w 173"/>
                <a:gd name="T69" fmla="*/ 25 h 295"/>
                <a:gd name="T70" fmla="*/ 11 w 173"/>
                <a:gd name="T71" fmla="*/ 24 h 295"/>
                <a:gd name="T72" fmla="*/ 12 w 173"/>
                <a:gd name="T73" fmla="*/ 23 h 295"/>
                <a:gd name="T74" fmla="*/ 13 w 173"/>
                <a:gd name="T75" fmla="*/ 22 h 295"/>
                <a:gd name="T76" fmla="*/ 14 w 173"/>
                <a:gd name="T77" fmla="*/ 21 h 295"/>
                <a:gd name="T78" fmla="*/ 16 w 173"/>
                <a:gd name="T79" fmla="*/ 19 h 295"/>
                <a:gd name="T80" fmla="*/ 18 w 173"/>
                <a:gd name="T81" fmla="*/ 17 h 295"/>
                <a:gd name="T82" fmla="*/ 19 w 173"/>
                <a:gd name="T83" fmla="*/ 16 h 295"/>
                <a:gd name="T84" fmla="*/ 20 w 173"/>
                <a:gd name="T85" fmla="*/ 14 h 295"/>
                <a:gd name="T86" fmla="*/ 21 w 173"/>
                <a:gd name="T87" fmla="*/ 14 h 295"/>
                <a:gd name="T88" fmla="*/ 21 w 173"/>
                <a:gd name="T89" fmla="*/ 13 h 295"/>
                <a:gd name="T90" fmla="*/ 19 w 173"/>
                <a:gd name="T91" fmla="*/ 14 h 295"/>
                <a:gd name="T92" fmla="*/ 17 w 173"/>
                <a:gd name="T93" fmla="*/ 15 h 295"/>
                <a:gd name="T94" fmla="*/ 16 w 173"/>
                <a:gd name="T95" fmla="*/ 16 h 295"/>
                <a:gd name="T96" fmla="*/ 15 w 173"/>
                <a:gd name="T97" fmla="*/ 17 h 295"/>
                <a:gd name="T98" fmla="*/ 14 w 173"/>
                <a:gd name="T99" fmla="*/ 17 h 295"/>
                <a:gd name="T100" fmla="*/ 13 w 173"/>
                <a:gd name="T101" fmla="*/ 18 h 295"/>
                <a:gd name="T102" fmla="*/ 11 w 173"/>
                <a:gd name="T103" fmla="*/ 19 h 295"/>
                <a:gd name="T104" fmla="*/ 10 w 173"/>
                <a:gd name="T105" fmla="*/ 20 h 295"/>
                <a:gd name="T106" fmla="*/ 9 w 173"/>
                <a:gd name="T107" fmla="*/ 21 h 295"/>
                <a:gd name="T108" fmla="*/ 7 w 173"/>
                <a:gd name="T109" fmla="*/ 22 h 295"/>
                <a:gd name="T110" fmla="*/ 7 w 173"/>
                <a:gd name="T111" fmla="*/ 22 h 295"/>
                <a:gd name="T112" fmla="*/ 7 w 173"/>
                <a:gd name="T113" fmla="*/ 0 h 2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"/>
                <a:gd name="T172" fmla="*/ 0 h 295"/>
                <a:gd name="T173" fmla="*/ 173 w 173"/>
                <a:gd name="T174" fmla="*/ 295 h 2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" h="295">
                  <a:moveTo>
                    <a:pt x="57" y="0"/>
                  </a:moveTo>
                  <a:lnTo>
                    <a:pt x="57" y="2"/>
                  </a:lnTo>
                  <a:lnTo>
                    <a:pt x="55" y="8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49" y="33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50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1" y="65"/>
                  </a:lnTo>
                  <a:lnTo>
                    <a:pt x="40" y="71"/>
                  </a:lnTo>
                  <a:lnTo>
                    <a:pt x="40" y="78"/>
                  </a:lnTo>
                  <a:lnTo>
                    <a:pt x="38" y="86"/>
                  </a:lnTo>
                  <a:lnTo>
                    <a:pt x="36" y="92"/>
                  </a:lnTo>
                  <a:lnTo>
                    <a:pt x="36" y="99"/>
                  </a:lnTo>
                  <a:lnTo>
                    <a:pt x="34" y="107"/>
                  </a:lnTo>
                  <a:lnTo>
                    <a:pt x="32" y="114"/>
                  </a:lnTo>
                  <a:lnTo>
                    <a:pt x="30" y="120"/>
                  </a:lnTo>
                  <a:lnTo>
                    <a:pt x="28" y="128"/>
                  </a:lnTo>
                  <a:lnTo>
                    <a:pt x="28" y="135"/>
                  </a:lnTo>
                  <a:lnTo>
                    <a:pt x="26" y="143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1" y="164"/>
                  </a:lnTo>
                  <a:lnTo>
                    <a:pt x="21" y="171"/>
                  </a:lnTo>
                  <a:lnTo>
                    <a:pt x="19" y="177"/>
                  </a:lnTo>
                  <a:lnTo>
                    <a:pt x="17" y="185"/>
                  </a:lnTo>
                  <a:lnTo>
                    <a:pt x="17" y="190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1" y="211"/>
                  </a:lnTo>
                  <a:lnTo>
                    <a:pt x="9" y="219"/>
                  </a:lnTo>
                  <a:lnTo>
                    <a:pt x="9" y="223"/>
                  </a:lnTo>
                  <a:lnTo>
                    <a:pt x="9" y="230"/>
                  </a:lnTo>
                  <a:lnTo>
                    <a:pt x="7" y="236"/>
                  </a:lnTo>
                  <a:lnTo>
                    <a:pt x="5" y="242"/>
                  </a:lnTo>
                  <a:lnTo>
                    <a:pt x="5" y="247"/>
                  </a:lnTo>
                  <a:lnTo>
                    <a:pt x="5" y="255"/>
                  </a:lnTo>
                  <a:lnTo>
                    <a:pt x="5" y="259"/>
                  </a:lnTo>
                  <a:lnTo>
                    <a:pt x="3" y="263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0" y="282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5" y="295"/>
                  </a:lnTo>
                  <a:lnTo>
                    <a:pt x="5" y="291"/>
                  </a:lnTo>
                  <a:lnTo>
                    <a:pt x="7" y="289"/>
                  </a:lnTo>
                  <a:lnTo>
                    <a:pt x="11" y="282"/>
                  </a:lnTo>
                  <a:lnTo>
                    <a:pt x="17" y="278"/>
                  </a:lnTo>
                  <a:lnTo>
                    <a:pt x="21" y="272"/>
                  </a:lnTo>
                  <a:lnTo>
                    <a:pt x="26" y="266"/>
                  </a:lnTo>
                  <a:lnTo>
                    <a:pt x="32" y="259"/>
                  </a:lnTo>
                  <a:lnTo>
                    <a:pt x="40" y="251"/>
                  </a:lnTo>
                  <a:lnTo>
                    <a:pt x="47" y="244"/>
                  </a:lnTo>
                  <a:lnTo>
                    <a:pt x="53" y="236"/>
                  </a:lnTo>
                  <a:lnTo>
                    <a:pt x="60" y="228"/>
                  </a:lnTo>
                  <a:lnTo>
                    <a:pt x="68" y="221"/>
                  </a:lnTo>
                  <a:lnTo>
                    <a:pt x="74" y="217"/>
                  </a:lnTo>
                  <a:lnTo>
                    <a:pt x="78" y="211"/>
                  </a:lnTo>
                  <a:lnTo>
                    <a:pt x="79" y="207"/>
                  </a:lnTo>
                  <a:lnTo>
                    <a:pt x="87" y="204"/>
                  </a:lnTo>
                  <a:lnTo>
                    <a:pt x="89" y="200"/>
                  </a:lnTo>
                  <a:lnTo>
                    <a:pt x="95" y="196"/>
                  </a:lnTo>
                  <a:lnTo>
                    <a:pt x="98" y="192"/>
                  </a:lnTo>
                  <a:lnTo>
                    <a:pt x="102" y="188"/>
                  </a:lnTo>
                  <a:lnTo>
                    <a:pt x="106" y="183"/>
                  </a:lnTo>
                  <a:lnTo>
                    <a:pt x="110" y="177"/>
                  </a:lnTo>
                  <a:lnTo>
                    <a:pt x="114" y="175"/>
                  </a:lnTo>
                  <a:lnTo>
                    <a:pt x="117" y="171"/>
                  </a:lnTo>
                  <a:lnTo>
                    <a:pt x="125" y="162"/>
                  </a:lnTo>
                  <a:lnTo>
                    <a:pt x="131" y="154"/>
                  </a:lnTo>
                  <a:lnTo>
                    <a:pt x="138" y="149"/>
                  </a:lnTo>
                  <a:lnTo>
                    <a:pt x="144" y="141"/>
                  </a:lnTo>
                  <a:lnTo>
                    <a:pt x="150" y="135"/>
                  </a:lnTo>
                  <a:lnTo>
                    <a:pt x="157" y="130"/>
                  </a:lnTo>
                  <a:lnTo>
                    <a:pt x="161" y="124"/>
                  </a:lnTo>
                  <a:lnTo>
                    <a:pt x="165" y="118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3" y="109"/>
                  </a:lnTo>
                  <a:lnTo>
                    <a:pt x="171" y="111"/>
                  </a:lnTo>
                  <a:lnTo>
                    <a:pt x="165" y="112"/>
                  </a:lnTo>
                  <a:lnTo>
                    <a:pt x="157" y="116"/>
                  </a:lnTo>
                  <a:lnTo>
                    <a:pt x="150" y="120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3" y="130"/>
                  </a:lnTo>
                  <a:lnTo>
                    <a:pt x="127" y="133"/>
                  </a:lnTo>
                  <a:lnTo>
                    <a:pt x="123" y="137"/>
                  </a:lnTo>
                  <a:lnTo>
                    <a:pt x="119" y="139"/>
                  </a:lnTo>
                  <a:lnTo>
                    <a:pt x="116" y="143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87" y="160"/>
                  </a:lnTo>
                  <a:lnTo>
                    <a:pt x="78" y="166"/>
                  </a:lnTo>
                  <a:lnTo>
                    <a:pt x="72" y="171"/>
                  </a:lnTo>
                  <a:lnTo>
                    <a:pt x="66" y="175"/>
                  </a:lnTo>
                  <a:lnTo>
                    <a:pt x="60" y="177"/>
                  </a:lnTo>
                  <a:lnTo>
                    <a:pt x="57" y="179"/>
                  </a:lnTo>
                  <a:lnTo>
                    <a:pt x="57" y="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1" name="Freeform 99"/>
            <p:cNvSpPr>
              <a:spLocks/>
            </p:cNvSpPr>
            <p:nvPr/>
          </p:nvSpPr>
          <p:spPr bwMode="auto">
            <a:xfrm>
              <a:off x="2366" y="2233"/>
              <a:ext cx="367" cy="11"/>
            </a:xfrm>
            <a:custGeom>
              <a:avLst/>
              <a:gdLst>
                <a:gd name="T0" fmla="*/ 2 w 733"/>
                <a:gd name="T1" fmla="*/ 1 h 21"/>
                <a:gd name="T2" fmla="*/ 4 w 733"/>
                <a:gd name="T3" fmla="*/ 0 h 21"/>
                <a:gd name="T4" fmla="*/ 8 w 733"/>
                <a:gd name="T5" fmla="*/ 0 h 21"/>
                <a:gd name="T6" fmla="*/ 11 w 733"/>
                <a:gd name="T7" fmla="*/ 0 h 21"/>
                <a:gd name="T8" fmla="*/ 16 w 733"/>
                <a:gd name="T9" fmla="*/ 0 h 21"/>
                <a:gd name="T10" fmla="*/ 21 w 733"/>
                <a:gd name="T11" fmla="*/ 0 h 21"/>
                <a:gd name="T12" fmla="*/ 27 w 733"/>
                <a:gd name="T13" fmla="*/ 0 h 21"/>
                <a:gd name="T14" fmla="*/ 33 w 733"/>
                <a:gd name="T15" fmla="*/ 0 h 21"/>
                <a:gd name="T16" fmla="*/ 39 w 733"/>
                <a:gd name="T17" fmla="*/ 0 h 21"/>
                <a:gd name="T18" fmla="*/ 45 w 733"/>
                <a:gd name="T19" fmla="*/ 0 h 21"/>
                <a:gd name="T20" fmla="*/ 51 w 733"/>
                <a:gd name="T21" fmla="*/ 1 h 21"/>
                <a:gd name="T22" fmla="*/ 58 w 733"/>
                <a:gd name="T23" fmla="*/ 1 h 21"/>
                <a:gd name="T24" fmla="*/ 64 w 733"/>
                <a:gd name="T25" fmla="*/ 1 h 21"/>
                <a:gd name="T26" fmla="*/ 69 w 733"/>
                <a:gd name="T27" fmla="*/ 1 h 21"/>
                <a:gd name="T28" fmla="*/ 74 w 733"/>
                <a:gd name="T29" fmla="*/ 1 h 21"/>
                <a:gd name="T30" fmla="*/ 79 w 733"/>
                <a:gd name="T31" fmla="*/ 1 h 21"/>
                <a:gd name="T32" fmla="*/ 83 w 733"/>
                <a:gd name="T33" fmla="*/ 1 h 21"/>
                <a:gd name="T34" fmla="*/ 87 w 733"/>
                <a:gd name="T35" fmla="*/ 1 h 21"/>
                <a:gd name="T36" fmla="*/ 90 w 733"/>
                <a:gd name="T37" fmla="*/ 1 h 21"/>
                <a:gd name="T38" fmla="*/ 91 w 733"/>
                <a:gd name="T39" fmla="*/ 1 h 21"/>
                <a:gd name="T40" fmla="*/ 92 w 733"/>
                <a:gd name="T41" fmla="*/ 1 h 21"/>
                <a:gd name="T42" fmla="*/ 91 w 733"/>
                <a:gd name="T43" fmla="*/ 1 h 21"/>
                <a:gd name="T44" fmla="*/ 89 w 733"/>
                <a:gd name="T45" fmla="*/ 1 h 21"/>
                <a:gd name="T46" fmla="*/ 86 w 733"/>
                <a:gd name="T47" fmla="*/ 1 h 21"/>
                <a:gd name="T48" fmla="*/ 83 w 733"/>
                <a:gd name="T49" fmla="*/ 1 h 21"/>
                <a:gd name="T50" fmla="*/ 79 w 733"/>
                <a:gd name="T51" fmla="*/ 1 h 21"/>
                <a:gd name="T52" fmla="*/ 74 w 733"/>
                <a:gd name="T53" fmla="*/ 2 h 21"/>
                <a:gd name="T54" fmla="*/ 68 w 733"/>
                <a:gd name="T55" fmla="*/ 2 h 21"/>
                <a:gd name="T56" fmla="*/ 63 w 733"/>
                <a:gd name="T57" fmla="*/ 2 h 21"/>
                <a:gd name="T58" fmla="*/ 57 w 733"/>
                <a:gd name="T59" fmla="*/ 2 h 21"/>
                <a:gd name="T60" fmla="*/ 51 w 733"/>
                <a:gd name="T61" fmla="*/ 2 h 21"/>
                <a:gd name="T62" fmla="*/ 45 w 733"/>
                <a:gd name="T63" fmla="*/ 2 h 21"/>
                <a:gd name="T64" fmla="*/ 39 w 733"/>
                <a:gd name="T65" fmla="*/ 2 h 21"/>
                <a:gd name="T66" fmla="*/ 33 w 733"/>
                <a:gd name="T67" fmla="*/ 2 h 21"/>
                <a:gd name="T68" fmla="*/ 27 w 733"/>
                <a:gd name="T69" fmla="*/ 3 h 21"/>
                <a:gd name="T70" fmla="*/ 22 w 733"/>
                <a:gd name="T71" fmla="*/ 3 h 21"/>
                <a:gd name="T72" fmla="*/ 17 w 733"/>
                <a:gd name="T73" fmla="*/ 3 h 21"/>
                <a:gd name="T74" fmla="*/ 12 w 733"/>
                <a:gd name="T75" fmla="*/ 3 h 21"/>
                <a:gd name="T76" fmla="*/ 9 w 733"/>
                <a:gd name="T77" fmla="*/ 3 h 21"/>
                <a:gd name="T78" fmla="*/ 6 w 733"/>
                <a:gd name="T79" fmla="*/ 3 h 21"/>
                <a:gd name="T80" fmla="*/ 4 w 733"/>
                <a:gd name="T81" fmla="*/ 3 h 21"/>
                <a:gd name="T82" fmla="*/ 2 w 733"/>
                <a:gd name="T83" fmla="*/ 3 h 21"/>
                <a:gd name="T84" fmla="*/ 1 w 733"/>
                <a:gd name="T85" fmla="*/ 3 h 21"/>
                <a:gd name="T86" fmla="*/ 0 w 733"/>
                <a:gd name="T87" fmla="*/ 1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3"/>
                <a:gd name="T133" fmla="*/ 0 h 21"/>
                <a:gd name="T134" fmla="*/ 733 w 733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3" h="21">
                  <a:moveTo>
                    <a:pt x="2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82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2" y="0"/>
                  </a:lnTo>
                  <a:lnTo>
                    <a:pt x="357" y="0"/>
                  </a:lnTo>
                  <a:lnTo>
                    <a:pt x="374" y="0"/>
                  </a:lnTo>
                  <a:lnTo>
                    <a:pt x="391" y="0"/>
                  </a:lnTo>
                  <a:lnTo>
                    <a:pt x="408" y="2"/>
                  </a:lnTo>
                  <a:lnTo>
                    <a:pt x="426" y="2"/>
                  </a:lnTo>
                  <a:lnTo>
                    <a:pt x="441" y="2"/>
                  </a:lnTo>
                  <a:lnTo>
                    <a:pt x="458" y="2"/>
                  </a:lnTo>
                  <a:lnTo>
                    <a:pt x="473" y="2"/>
                  </a:lnTo>
                  <a:lnTo>
                    <a:pt x="488" y="2"/>
                  </a:lnTo>
                  <a:lnTo>
                    <a:pt x="505" y="2"/>
                  </a:lnTo>
                  <a:lnTo>
                    <a:pt x="519" y="2"/>
                  </a:lnTo>
                  <a:lnTo>
                    <a:pt x="536" y="2"/>
                  </a:lnTo>
                  <a:lnTo>
                    <a:pt x="549" y="2"/>
                  </a:lnTo>
                  <a:lnTo>
                    <a:pt x="564" y="2"/>
                  </a:lnTo>
                  <a:lnTo>
                    <a:pt x="578" y="2"/>
                  </a:lnTo>
                  <a:lnTo>
                    <a:pt x="591" y="2"/>
                  </a:lnTo>
                  <a:lnTo>
                    <a:pt x="606" y="2"/>
                  </a:lnTo>
                  <a:lnTo>
                    <a:pt x="618" y="2"/>
                  </a:lnTo>
                  <a:lnTo>
                    <a:pt x="629" y="2"/>
                  </a:lnTo>
                  <a:lnTo>
                    <a:pt x="642" y="2"/>
                  </a:lnTo>
                  <a:lnTo>
                    <a:pt x="652" y="2"/>
                  </a:lnTo>
                  <a:lnTo>
                    <a:pt x="663" y="2"/>
                  </a:lnTo>
                  <a:lnTo>
                    <a:pt x="673" y="2"/>
                  </a:lnTo>
                  <a:lnTo>
                    <a:pt x="682" y="2"/>
                  </a:lnTo>
                  <a:lnTo>
                    <a:pt x="692" y="2"/>
                  </a:lnTo>
                  <a:lnTo>
                    <a:pt x="699" y="2"/>
                  </a:lnTo>
                  <a:lnTo>
                    <a:pt x="705" y="2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8" y="4"/>
                  </a:lnTo>
                  <a:lnTo>
                    <a:pt x="730" y="4"/>
                  </a:lnTo>
                  <a:lnTo>
                    <a:pt x="733" y="4"/>
                  </a:lnTo>
                  <a:lnTo>
                    <a:pt x="733" y="6"/>
                  </a:lnTo>
                  <a:lnTo>
                    <a:pt x="732" y="6"/>
                  </a:lnTo>
                  <a:lnTo>
                    <a:pt x="728" y="6"/>
                  </a:lnTo>
                  <a:lnTo>
                    <a:pt x="726" y="6"/>
                  </a:lnTo>
                  <a:lnTo>
                    <a:pt x="720" y="6"/>
                  </a:lnTo>
                  <a:lnTo>
                    <a:pt x="716" y="6"/>
                  </a:lnTo>
                  <a:lnTo>
                    <a:pt x="709" y="6"/>
                  </a:lnTo>
                  <a:lnTo>
                    <a:pt x="703" y="6"/>
                  </a:lnTo>
                  <a:lnTo>
                    <a:pt x="695" y="6"/>
                  </a:lnTo>
                  <a:lnTo>
                    <a:pt x="688" y="6"/>
                  </a:lnTo>
                  <a:lnTo>
                    <a:pt x="678" y="6"/>
                  </a:lnTo>
                  <a:lnTo>
                    <a:pt x="669" y="6"/>
                  </a:lnTo>
                  <a:lnTo>
                    <a:pt x="657" y="8"/>
                  </a:lnTo>
                  <a:lnTo>
                    <a:pt x="646" y="8"/>
                  </a:lnTo>
                  <a:lnTo>
                    <a:pt x="637" y="8"/>
                  </a:lnTo>
                  <a:lnTo>
                    <a:pt x="625" y="8"/>
                  </a:lnTo>
                  <a:lnTo>
                    <a:pt x="614" y="10"/>
                  </a:lnTo>
                  <a:lnTo>
                    <a:pt x="599" y="10"/>
                  </a:lnTo>
                  <a:lnTo>
                    <a:pt x="587" y="10"/>
                  </a:lnTo>
                  <a:lnTo>
                    <a:pt x="572" y="10"/>
                  </a:lnTo>
                  <a:lnTo>
                    <a:pt x="559" y="10"/>
                  </a:lnTo>
                  <a:lnTo>
                    <a:pt x="543" y="10"/>
                  </a:lnTo>
                  <a:lnTo>
                    <a:pt x="528" y="10"/>
                  </a:lnTo>
                  <a:lnTo>
                    <a:pt x="515" y="10"/>
                  </a:lnTo>
                  <a:lnTo>
                    <a:pt x="500" y="10"/>
                  </a:lnTo>
                  <a:lnTo>
                    <a:pt x="485" y="10"/>
                  </a:lnTo>
                  <a:lnTo>
                    <a:pt x="467" y="12"/>
                  </a:lnTo>
                  <a:lnTo>
                    <a:pt x="452" y="12"/>
                  </a:lnTo>
                  <a:lnTo>
                    <a:pt x="437" y="12"/>
                  </a:lnTo>
                  <a:lnTo>
                    <a:pt x="420" y="12"/>
                  </a:lnTo>
                  <a:lnTo>
                    <a:pt x="403" y="14"/>
                  </a:lnTo>
                  <a:lnTo>
                    <a:pt x="388" y="14"/>
                  </a:lnTo>
                  <a:lnTo>
                    <a:pt x="372" y="14"/>
                  </a:lnTo>
                  <a:lnTo>
                    <a:pt x="355" y="14"/>
                  </a:lnTo>
                  <a:lnTo>
                    <a:pt x="338" y="14"/>
                  </a:lnTo>
                  <a:lnTo>
                    <a:pt x="321" y="14"/>
                  </a:lnTo>
                  <a:lnTo>
                    <a:pt x="306" y="15"/>
                  </a:lnTo>
                  <a:lnTo>
                    <a:pt x="291" y="15"/>
                  </a:lnTo>
                  <a:lnTo>
                    <a:pt x="274" y="15"/>
                  </a:lnTo>
                  <a:lnTo>
                    <a:pt x="258" y="15"/>
                  </a:lnTo>
                  <a:lnTo>
                    <a:pt x="243" y="17"/>
                  </a:lnTo>
                  <a:lnTo>
                    <a:pt x="226" y="17"/>
                  </a:lnTo>
                  <a:lnTo>
                    <a:pt x="213" y="17"/>
                  </a:lnTo>
                  <a:lnTo>
                    <a:pt x="199" y="17"/>
                  </a:lnTo>
                  <a:lnTo>
                    <a:pt x="184" y="19"/>
                  </a:lnTo>
                  <a:lnTo>
                    <a:pt x="171" y="19"/>
                  </a:lnTo>
                  <a:lnTo>
                    <a:pt x="156" y="19"/>
                  </a:lnTo>
                  <a:lnTo>
                    <a:pt x="142" y="19"/>
                  </a:lnTo>
                  <a:lnTo>
                    <a:pt x="131" y="21"/>
                  </a:lnTo>
                  <a:lnTo>
                    <a:pt x="118" y="21"/>
                  </a:lnTo>
                  <a:lnTo>
                    <a:pt x="106" y="21"/>
                  </a:lnTo>
                  <a:lnTo>
                    <a:pt x="95" y="21"/>
                  </a:lnTo>
                  <a:lnTo>
                    <a:pt x="85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1"/>
                  </a:lnTo>
                  <a:lnTo>
                    <a:pt x="49" y="21"/>
                  </a:lnTo>
                  <a:lnTo>
                    <a:pt x="42" y="21"/>
                  </a:lnTo>
                  <a:lnTo>
                    <a:pt x="36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2" name="Freeform 100"/>
            <p:cNvSpPr>
              <a:spLocks/>
            </p:cNvSpPr>
            <p:nvPr/>
          </p:nvSpPr>
          <p:spPr bwMode="auto">
            <a:xfrm>
              <a:off x="2389" y="2214"/>
              <a:ext cx="59" cy="58"/>
            </a:xfrm>
            <a:custGeom>
              <a:avLst/>
              <a:gdLst>
                <a:gd name="T0" fmla="*/ 0 w 117"/>
                <a:gd name="T1" fmla="*/ 0 h 116"/>
                <a:gd name="T2" fmla="*/ 1 w 117"/>
                <a:gd name="T3" fmla="*/ 1 h 116"/>
                <a:gd name="T4" fmla="*/ 1 w 117"/>
                <a:gd name="T5" fmla="*/ 1 h 116"/>
                <a:gd name="T6" fmla="*/ 1 w 117"/>
                <a:gd name="T7" fmla="*/ 2 h 116"/>
                <a:gd name="T8" fmla="*/ 2 w 117"/>
                <a:gd name="T9" fmla="*/ 3 h 116"/>
                <a:gd name="T10" fmla="*/ 3 w 117"/>
                <a:gd name="T11" fmla="*/ 3 h 116"/>
                <a:gd name="T12" fmla="*/ 3 w 117"/>
                <a:gd name="T13" fmla="*/ 4 h 116"/>
                <a:gd name="T14" fmla="*/ 4 w 117"/>
                <a:gd name="T15" fmla="*/ 4 h 116"/>
                <a:gd name="T16" fmla="*/ 4 w 117"/>
                <a:gd name="T17" fmla="*/ 5 h 116"/>
                <a:gd name="T18" fmla="*/ 5 w 117"/>
                <a:gd name="T19" fmla="*/ 5 h 116"/>
                <a:gd name="T20" fmla="*/ 5 w 117"/>
                <a:gd name="T21" fmla="*/ 6 h 116"/>
                <a:gd name="T22" fmla="*/ 6 w 117"/>
                <a:gd name="T23" fmla="*/ 7 h 116"/>
                <a:gd name="T24" fmla="*/ 7 w 117"/>
                <a:gd name="T25" fmla="*/ 7 h 116"/>
                <a:gd name="T26" fmla="*/ 7 w 117"/>
                <a:gd name="T27" fmla="*/ 7 h 116"/>
                <a:gd name="T28" fmla="*/ 8 w 117"/>
                <a:gd name="T29" fmla="*/ 9 h 116"/>
                <a:gd name="T30" fmla="*/ 9 w 117"/>
                <a:gd name="T31" fmla="*/ 9 h 116"/>
                <a:gd name="T32" fmla="*/ 9 w 117"/>
                <a:gd name="T33" fmla="*/ 10 h 116"/>
                <a:gd name="T34" fmla="*/ 10 w 117"/>
                <a:gd name="T35" fmla="*/ 10 h 116"/>
                <a:gd name="T36" fmla="*/ 11 w 117"/>
                <a:gd name="T37" fmla="*/ 11 h 116"/>
                <a:gd name="T38" fmla="*/ 11 w 117"/>
                <a:gd name="T39" fmla="*/ 11 h 116"/>
                <a:gd name="T40" fmla="*/ 12 w 117"/>
                <a:gd name="T41" fmla="*/ 12 h 116"/>
                <a:gd name="T42" fmla="*/ 12 w 117"/>
                <a:gd name="T43" fmla="*/ 13 h 116"/>
                <a:gd name="T44" fmla="*/ 13 w 117"/>
                <a:gd name="T45" fmla="*/ 13 h 116"/>
                <a:gd name="T46" fmla="*/ 13 w 117"/>
                <a:gd name="T47" fmla="*/ 14 h 116"/>
                <a:gd name="T48" fmla="*/ 14 w 117"/>
                <a:gd name="T49" fmla="*/ 14 h 116"/>
                <a:gd name="T50" fmla="*/ 15 w 117"/>
                <a:gd name="T51" fmla="*/ 14 h 116"/>
                <a:gd name="T52" fmla="*/ 15 w 117"/>
                <a:gd name="T53" fmla="*/ 15 h 116"/>
                <a:gd name="T54" fmla="*/ 15 w 117"/>
                <a:gd name="T55" fmla="*/ 15 h 116"/>
                <a:gd name="T56" fmla="*/ 15 w 117"/>
                <a:gd name="T57" fmla="*/ 14 h 116"/>
                <a:gd name="T58" fmla="*/ 15 w 117"/>
                <a:gd name="T59" fmla="*/ 14 h 116"/>
                <a:gd name="T60" fmla="*/ 14 w 117"/>
                <a:gd name="T61" fmla="*/ 13 h 116"/>
                <a:gd name="T62" fmla="*/ 13 w 117"/>
                <a:gd name="T63" fmla="*/ 13 h 116"/>
                <a:gd name="T64" fmla="*/ 12 w 117"/>
                <a:gd name="T65" fmla="*/ 12 h 116"/>
                <a:gd name="T66" fmla="*/ 12 w 117"/>
                <a:gd name="T67" fmla="*/ 11 h 116"/>
                <a:gd name="T68" fmla="*/ 11 w 117"/>
                <a:gd name="T69" fmla="*/ 10 h 116"/>
                <a:gd name="T70" fmla="*/ 10 w 117"/>
                <a:gd name="T71" fmla="*/ 9 h 116"/>
                <a:gd name="T72" fmla="*/ 9 w 117"/>
                <a:gd name="T73" fmla="*/ 9 h 116"/>
                <a:gd name="T74" fmla="*/ 9 w 117"/>
                <a:gd name="T75" fmla="*/ 7 h 116"/>
                <a:gd name="T76" fmla="*/ 8 w 117"/>
                <a:gd name="T77" fmla="*/ 7 h 116"/>
                <a:gd name="T78" fmla="*/ 7 w 117"/>
                <a:gd name="T79" fmla="*/ 6 h 116"/>
                <a:gd name="T80" fmla="*/ 7 w 117"/>
                <a:gd name="T81" fmla="*/ 5 h 116"/>
                <a:gd name="T82" fmla="*/ 6 w 117"/>
                <a:gd name="T83" fmla="*/ 5 h 116"/>
                <a:gd name="T84" fmla="*/ 5 w 117"/>
                <a:gd name="T85" fmla="*/ 4 h 116"/>
                <a:gd name="T86" fmla="*/ 5 w 117"/>
                <a:gd name="T87" fmla="*/ 4 h 116"/>
                <a:gd name="T88" fmla="*/ 4 w 117"/>
                <a:gd name="T89" fmla="*/ 3 h 116"/>
                <a:gd name="T90" fmla="*/ 4 w 117"/>
                <a:gd name="T91" fmla="*/ 2 h 116"/>
                <a:gd name="T92" fmla="*/ 3 w 117"/>
                <a:gd name="T93" fmla="*/ 2 h 116"/>
                <a:gd name="T94" fmla="*/ 2 w 117"/>
                <a:gd name="T95" fmla="*/ 1 h 116"/>
                <a:gd name="T96" fmla="*/ 1 w 117"/>
                <a:gd name="T97" fmla="*/ 1 h 116"/>
                <a:gd name="T98" fmla="*/ 1 w 117"/>
                <a:gd name="T99" fmla="*/ 0 h 116"/>
                <a:gd name="T100" fmla="*/ 1 w 117"/>
                <a:gd name="T101" fmla="*/ 0 h 116"/>
                <a:gd name="T102" fmla="*/ 0 w 117"/>
                <a:gd name="T103" fmla="*/ 0 h 116"/>
                <a:gd name="T104" fmla="*/ 0 w 117"/>
                <a:gd name="T105" fmla="*/ 0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"/>
                <a:gd name="T160" fmla="*/ 0 h 116"/>
                <a:gd name="T161" fmla="*/ 117 w 117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" h="116">
                  <a:moveTo>
                    <a:pt x="0" y="0"/>
                  </a:moveTo>
                  <a:lnTo>
                    <a:pt x="1" y="2"/>
                  </a:lnTo>
                  <a:lnTo>
                    <a:pt x="5" y="8"/>
                  </a:lnTo>
                  <a:lnTo>
                    <a:pt x="7" y="12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25"/>
                  </a:lnTo>
                  <a:lnTo>
                    <a:pt x="26" y="31"/>
                  </a:lnTo>
                  <a:lnTo>
                    <a:pt x="30" y="36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5" y="52"/>
                  </a:lnTo>
                  <a:lnTo>
                    <a:pt x="51" y="57"/>
                  </a:lnTo>
                  <a:lnTo>
                    <a:pt x="55" y="61"/>
                  </a:lnTo>
                  <a:lnTo>
                    <a:pt x="60" y="67"/>
                  </a:lnTo>
                  <a:lnTo>
                    <a:pt x="66" y="71"/>
                  </a:lnTo>
                  <a:lnTo>
                    <a:pt x="72" y="78"/>
                  </a:lnTo>
                  <a:lnTo>
                    <a:pt x="77" y="80"/>
                  </a:lnTo>
                  <a:lnTo>
                    <a:pt x="81" y="86"/>
                  </a:lnTo>
                  <a:lnTo>
                    <a:pt x="87" y="88"/>
                  </a:lnTo>
                  <a:lnTo>
                    <a:pt x="91" y="95"/>
                  </a:lnTo>
                  <a:lnTo>
                    <a:pt x="96" y="97"/>
                  </a:lnTo>
                  <a:lnTo>
                    <a:pt x="100" y="101"/>
                  </a:lnTo>
                  <a:lnTo>
                    <a:pt x="104" y="105"/>
                  </a:lnTo>
                  <a:lnTo>
                    <a:pt x="108" y="107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17" y="116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08" y="103"/>
                  </a:lnTo>
                  <a:lnTo>
                    <a:pt x="104" y="97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85" y="78"/>
                  </a:lnTo>
                  <a:lnTo>
                    <a:pt x="79" y="72"/>
                  </a:lnTo>
                  <a:lnTo>
                    <a:pt x="72" y="67"/>
                  </a:lnTo>
                  <a:lnTo>
                    <a:pt x="66" y="59"/>
                  </a:lnTo>
                  <a:lnTo>
                    <a:pt x="58" y="52"/>
                  </a:lnTo>
                  <a:lnTo>
                    <a:pt x="55" y="46"/>
                  </a:lnTo>
                  <a:lnTo>
                    <a:pt x="49" y="38"/>
                  </a:lnTo>
                  <a:lnTo>
                    <a:pt x="43" y="34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2" y="19"/>
                  </a:lnTo>
                  <a:lnTo>
                    <a:pt x="26" y="15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3" name="Freeform 101"/>
            <p:cNvSpPr>
              <a:spLocks/>
            </p:cNvSpPr>
            <p:nvPr/>
          </p:nvSpPr>
          <p:spPr bwMode="auto">
            <a:xfrm>
              <a:off x="2658" y="2058"/>
              <a:ext cx="370" cy="16"/>
            </a:xfrm>
            <a:custGeom>
              <a:avLst/>
              <a:gdLst>
                <a:gd name="T0" fmla="*/ 0 w 741"/>
                <a:gd name="T1" fmla="*/ 0 h 30"/>
                <a:gd name="T2" fmla="*/ 2 w 741"/>
                <a:gd name="T3" fmla="*/ 0 h 30"/>
                <a:gd name="T4" fmla="*/ 5 w 741"/>
                <a:gd name="T5" fmla="*/ 0 h 30"/>
                <a:gd name="T6" fmla="*/ 9 w 741"/>
                <a:gd name="T7" fmla="*/ 1 h 30"/>
                <a:gd name="T8" fmla="*/ 13 w 741"/>
                <a:gd name="T9" fmla="*/ 1 h 30"/>
                <a:gd name="T10" fmla="*/ 18 w 741"/>
                <a:gd name="T11" fmla="*/ 1 h 30"/>
                <a:gd name="T12" fmla="*/ 24 w 741"/>
                <a:gd name="T13" fmla="*/ 1 h 30"/>
                <a:gd name="T14" fmla="*/ 30 w 741"/>
                <a:gd name="T15" fmla="*/ 1 h 30"/>
                <a:gd name="T16" fmla="*/ 36 w 741"/>
                <a:gd name="T17" fmla="*/ 1 h 30"/>
                <a:gd name="T18" fmla="*/ 43 w 741"/>
                <a:gd name="T19" fmla="*/ 2 h 30"/>
                <a:gd name="T20" fmla="*/ 49 w 741"/>
                <a:gd name="T21" fmla="*/ 2 h 30"/>
                <a:gd name="T22" fmla="*/ 56 w 741"/>
                <a:gd name="T23" fmla="*/ 2 h 30"/>
                <a:gd name="T24" fmla="*/ 62 w 741"/>
                <a:gd name="T25" fmla="*/ 2 h 30"/>
                <a:gd name="T26" fmla="*/ 68 w 741"/>
                <a:gd name="T27" fmla="*/ 2 h 30"/>
                <a:gd name="T28" fmla="*/ 73 w 741"/>
                <a:gd name="T29" fmla="*/ 2 h 30"/>
                <a:gd name="T30" fmla="*/ 78 w 741"/>
                <a:gd name="T31" fmla="*/ 3 h 30"/>
                <a:gd name="T32" fmla="*/ 83 w 741"/>
                <a:gd name="T33" fmla="*/ 3 h 30"/>
                <a:gd name="T34" fmla="*/ 87 w 741"/>
                <a:gd name="T35" fmla="*/ 3 h 30"/>
                <a:gd name="T36" fmla="*/ 90 w 741"/>
                <a:gd name="T37" fmla="*/ 3 h 30"/>
                <a:gd name="T38" fmla="*/ 92 w 741"/>
                <a:gd name="T39" fmla="*/ 3 h 30"/>
                <a:gd name="T40" fmla="*/ 92 w 741"/>
                <a:gd name="T41" fmla="*/ 3 h 30"/>
                <a:gd name="T42" fmla="*/ 91 w 741"/>
                <a:gd name="T43" fmla="*/ 3 h 30"/>
                <a:gd name="T44" fmla="*/ 89 w 741"/>
                <a:gd name="T45" fmla="*/ 3 h 30"/>
                <a:gd name="T46" fmla="*/ 87 w 741"/>
                <a:gd name="T47" fmla="*/ 3 h 30"/>
                <a:gd name="T48" fmla="*/ 84 w 741"/>
                <a:gd name="T49" fmla="*/ 3 h 30"/>
                <a:gd name="T50" fmla="*/ 81 w 741"/>
                <a:gd name="T51" fmla="*/ 3 h 30"/>
                <a:gd name="T52" fmla="*/ 78 w 741"/>
                <a:gd name="T53" fmla="*/ 3 h 30"/>
                <a:gd name="T54" fmla="*/ 75 w 741"/>
                <a:gd name="T55" fmla="*/ 4 h 30"/>
                <a:gd name="T56" fmla="*/ 71 w 741"/>
                <a:gd name="T57" fmla="*/ 4 h 30"/>
                <a:gd name="T58" fmla="*/ 68 w 741"/>
                <a:gd name="T59" fmla="*/ 4 h 30"/>
                <a:gd name="T60" fmla="*/ 64 w 741"/>
                <a:gd name="T61" fmla="*/ 4 h 30"/>
                <a:gd name="T62" fmla="*/ 60 w 741"/>
                <a:gd name="T63" fmla="*/ 4 h 30"/>
                <a:gd name="T64" fmla="*/ 56 w 741"/>
                <a:gd name="T65" fmla="*/ 4 h 30"/>
                <a:gd name="T66" fmla="*/ 52 w 741"/>
                <a:gd name="T67" fmla="*/ 4 h 30"/>
                <a:gd name="T68" fmla="*/ 49 w 741"/>
                <a:gd name="T69" fmla="*/ 4 h 30"/>
                <a:gd name="T70" fmla="*/ 46 w 741"/>
                <a:gd name="T71" fmla="*/ 5 h 30"/>
                <a:gd name="T72" fmla="*/ 43 w 741"/>
                <a:gd name="T73" fmla="*/ 5 h 30"/>
                <a:gd name="T74" fmla="*/ 40 w 741"/>
                <a:gd name="T75" fmla="*/ 5 h 30"/>
                <a:gd name="T76" fmla="*/ 38 w 741"/>
                <a:gd name="T77" fmla="*/ 5 h 30"/>
                <a:gd name="T78" fmla="*/ 36 w 741"/>
                <a:gd name="T79" fmla="*/ 5 h 30"/>
                <a:gd name="T80" fmla="*/ 34 w 741"/>
                <a:gd name="T81" fmla="*/ 5 h 30"/>
                <a:gd name="T82" fmla="*/ 31 w 741"/>
                <a:gd name="T83" fmla="*/ 5 h 30"/>
                <a:gd name="T84" fmla="*/ 29 w 741"/>
                <a:gd name="T85" fmla="*/ 4 h 30"/>
                <a:gd name="T86" fmla="*/ 28 w 741"/>
                <a:gd name="T87" fmla="*/ 4 h 30"/>
                <a:gd name="T88" fmla="*/ 25 w 741"/>
                <a:gd name="T89" fmla="*/ 4 h 30"/>
                <a:gd name="T90" fmla="*/ 23 w 741"/>
                <a:gd name="T91" fmla="*/ 3 h 30"/>
                <a:gd name="T92" fmla="*/ 21 w 741"/>
                <a:gd name="T93" fmla="*/ 3 h 30"/>
                <a:gd name="T94" fmla="*/ 19 w 741"/>
                <a:gd name="T95" fmla="*/ 3 h 30"/>
                <a:gd name="T96" fmla="*/ 17 w 741"/>
                <a:gd name="T97" fmla="*/ 3 h 30"/>
                <a:gd name="T98" fmla="*/ 15 w 741"/>
                <a:gd name="T99" fmla="*/ 2 h 30"/>
                <a:gd name="T100" fmla="*/ 12 w 741"/>
                <a:gd name="T101" fmla="*/ 2 h 30"/>
                <a:gd name="T102" fmla="*/ 10 w 741"/>
                <a:gd name="T103" fmla="*/ 2 h 30"/>
                <a:gd name="T104" fmla="*/ 8 w 741"/>
                <a:gd name="T105" fmla="*/ 2 h 30"/>
                <a:gd name="T106" fmla="*/ 6 w 741"/>
                <a:gd name="T107" fmla="*/ 1 h 30"/>
                <a:gd name="T108" fmla="*/ 5 w 741"/>
                <a:gd name="T109" fmla="*/ 1 h 30"/>
                <a:gd name="T110" fmla="*/ 3 w 741"/>
                <a:gd name="T111" fmla="*/ 1 h 30"/>
                <a:gd name="T112" fmla="*/ 2 w 741"/>
                <a:gd name="T113" fmla="*/ 0 h 30"/>
                <a:gd name="T114" fmla="*/ 0 w 741"/>
                <a:gd name="T115" fmla="*/ 0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1"/>
                <a:gd name="T175" fmla="*/ 0 h 30"/>
                <a:gd name="T176" fmla="*/ 741 w 741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1" h="30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24" y="2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79" y="3"/>
                  </a:lnTo>
                  <a:lnTo>
                    <a:pt x="196" y="3"/>
                  </a:lnTo>
                  <a:lnTo>
                    <a:pt x="211" y="3"/>
                  </a:lnTo>
                  <a:lnTo>
                    <a:pt x="226" y="3"/>
                  </a:lnTo>
                  <a:lnTo>
                    <a:pt x="244" y="5"/>
                  </a:lnTo>
                  <a:lnTo>
                    <a:pt x="259" y="5"/>
                  </a:lnTo>
                  <a:lnTo>
                    <a:pt x="278" y="5"/>
                  </a:lnTo>
                  <a:lnTo>
                    <a:pt x="293" y="5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6" y="9"/>
                  </a:lnTo>
                  <a:lnTo>
                    <a:pt x="363" y="9"/>
                  </a:lnTo>
                  <a:lnTo>
                    <a:pt x="380" y="9"/>
                  </a:lnTo>
                  <a:lnTo>
                    <a:pt x="397" y="9"/>
                  </a:lnTo>
                  <a:lnTo>
                    <a:pt x="415" y="9"/>
                  </a:lnTo>
                  <a:lnTo>
                    <a:pt x="430" y="9"/>
                  </a:lnTo>
                  <a:lnTo>
                    <a:pt x="449" y="11"/>
                  </a:lnTo>
                  <a:lnTo>
                    <a:pt x="464" y="11"/>
                  </a:lnTo>
                  <a:lnTo>
                    <a:pt x="481" y="11"/>
                  </a:lnTo>
                  <a:lnTo>
                    <a:pt x="498" y="11"/>
                  </a:lnTo>
                  <a:lnTo>
                    <a:pt x="515" y="13"/>
                  </a:lnTo>
                  <a:lnTo>
                    <a:pt x="531" y="13"/>
                  </a:lnTo>
                  <a:lnTo>
                    <a:pt x="546" y="13"/>
                  </a:lnTo>
                  <a:lnTo>
                    <a:pt x="561" y="13"/>
                  </a:lnTo>
                  <a:lnTo>
                    <a:pt x="576" y="13"/>
                  </a:lnTo>
                  <a:lnTo>
                    <a:pt x="591" y="13"/>
                  </a:lnTo>
                  <a:lnTo>
                    <a:pt x="605" y="13"/>
                  </a:lnTo>
                  <a:lnTo>
                    <a:pt x="618" y="13"/>
                  </a:lnTo>
                  <a:lnTo>
                    <a:pt x="631" y="17"/>
                  </a:lnTo>
                  <a:lnTo>
                    <a:pt x="643" y="17"/>
                  </a:lnTo>
                  <a:lnTo>
                    <a:pt x="656" y="17"/>
                  </a:lnTo>
                  <a:lnTo>
                    <a:pt x="667" y="17"/>
                  </a:lnTo>
                  <a:lnTo>
                    <a:pt x="679" y="17"/>
                  </a:lnTo>
                  <a:lnTo>
                    <a:pt x="686" y="17"/>
                  </a:lnTo>
                  <a:lnTo>
                    <a:pt x="696" y="17"/>
                  </a:lnTo>
                  <a:lnTo>
                    <a:pt x="705" y="17"/>
                  </a:lnTo>
                  <a:lnTo>
                    <a:pt x="713" y="19"/>
                  </a:lnTo>
                  <a:lnTo>
                    <a:pt x="721" y="19"/>
                  </a:lnTo>
                  <a:lnTo>
                    <a:pt x="724" y="19"/>
                  </a:lnTo>
                  <a:lnTo>
                    <a:pt x="730" y="19"/>
                  </a:lnTo>
                  <a:lnTo>
                    <a:pt x="736" y="19"/>
                  </a:lnTo>
                  <a:lnTo>
                    <a:pt x="740" y="21"/>
                  </a:lnTo>
                  <a:lnTo>
                    <a:pt x="741" y="21"/>
                  </a:lnTo>
                  <a:lnTo>
                    <a:pt x="740" y="21"/>
                  </a:lnTo>
                  <a:lnTo>
                    <a:pt x="736" y="21"/>
                  </a:lnTo>
                  <a:lnTo>
                    <a:pt x="730" y="21"/>
                  </a:lnTo>
                  <a:lnTo>
                    <a:pt x="728" y="21"/>
                  </a:lnTo>
                  <a:lnTo>
                    <a:pt x="724" y="21"/>
                  </a:lnTo>
                  <a:lnTo>
                    <a:pt x="721" y="21"/>
                  </a:lnTo>
                  <a:lnTo>
                    <a:pt x="715" y="21"/>
                  </a:lnTo>
                  <a:lnTo>
                    <a:pt x="709" y="21"/>
                  </a:lnTo>
                  <a:lnTo>
                    <a:pt x="703" y="21"/>
                  </a:lnTo>
                  <a:lnTo>
                    <a:pt x="698" y="21"/>
                  </a:lnTo>
                  <a:lnTo>
                    <a:pt x="690" y="21"/>
                  </a:lnTo>
                  <a:lnTo>
                    <a:pt x="684" y="21"/>
                  </a:lnTo>
                  <a:lnTo>
                    <a:pt x="679" y="21"/>
                  </a:lnTo>
                  <a:lnTo>
                    <a:pt x="671" y="22"/>
                  </a:lnTo>
                  <a:lnTo>
                    <a:pt x="662" y="22"/>
                  </a:lnTo>
                  <a:lnTo>
                    <a:pt x="654" y="22"/>
                  </a:lnTo>
                  <a:lnTo>
                    <a:pt x="646" y="22"/>
                  </a:lnTo>
                  <a:lnTo>
                    <a:pt x="639" y="22"/>
                  </a:lnTo>
                  <a:lnTo>
                    <a:pt x="629" y="22"/>
                  </a:lnTo>
                  <a:lnTo>
                    <a:pt x="620" y="22"/>
                  </a:lnTo>
                  <a:lnTo>
                    <a:pt x="610" y="22"/>
                  </a:lnTo>
                  <a:lnTo>
                    <a:pt x="603" y="24"/>
                  </a:lnTo>
                  <a:lnTo>
                    <a:pt x="591" y="24"/>
                  </a:lnTo>
                  <a:lnTo>
                    <a:pt x="584" y="24"/>
                  </a:lnTo>
                  <a:lnTo>
                    <a:pt x="574" y="24"/>
                  </a:lnTo>
                  <a:lnTo>
                    <a:pt x="563" y="24"/>
                  </a:lnTo>
                  <a:lnTo>
                    <a:pt x="553" y="24"/>
                  </a:lnTo>
                  <a:lnTo>
                    <a:pt x="544" y="26"/>
                  </a:lnTo>
                  <a:lnTo>
                    <a:pt x="532" y="26"/>
                  </a:lnTo>
                  <a:lnTo>
                    <a:pt x="525" y="26"/>
                  </a:lnTo>
                  <a:lnTo>
                    <a:pt x="513" y="26"/>
                  </a:lnTo>
                  <a:lnTo>
                    <a:pt x="502" y="26"/>
                  </a:lnTo>
                  <a:lnTo>
                    <a:pt x="493" y="26"/>
                  </a:lnTo>
                  <a:lnTo>
                    <a:pt x="483" y="26"/>
                  </a:lnTo>
                  <a:lnTo>
                    <a:pt x="474" y="26"/>
                  </a:lnTo>
                  <a:lnTo>
                    <a:pt x="462" y="26"/>
                  </a:lnTo>
                  <a:lnTo>
                    <a:pt x="453" y="26"/>
                  </a:lnTo>
                  <a:lnTo>
                    <a:pt x="443" y="28"/>
                  </a:lnTo>
                  <a:lnTo>
                    <a:pt x="434" y="28"/>
                  </a:lnTo>
                  <a:lnTo>
                    <a:pt x="422" y="28"/>
                  </a:lnTo>
                  <a:lnTo>
                    <a:pt x="413" y="28"/>
                  </a:lnTo>
                  <a:lnTo>
                    <a:pt x="405" y="28"/>
                  </a:lnTo>
                  <a:lnTo>
                    <a:pt x="396" y="28"/>
                  </a:lnTo>
                  <a:lnTo>
                    <a:pt x="386" y="28"/>
                  </a:lnTo>
                  <a:lnTo>
                    <a:pt x="377" y="28"/>
                  </a:lnTo>
                  <a:lnTo>
                    <a:pt x="369" y="30"/>
                  </a:lnTo>
                  <a:lnTo>
                    <a:pt x="359" y="30"/>
                  </a:lnTo>
                  <a:lnTo>
                    <a:pt x="352" y="30"/>
                  </a:lnTo>
                  <a:lnTo>
                    <a:pt x="346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3" y="30"/>
                  </a:lnTo>
                  <a:lnTo>
                    <a:pt x="318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1" y="30"/>
                  </a:lnTo>
                  <a:lnTo>
                    <a:pt x="297" y="30"/>
                  </a:lnTo>
                  <a:lnTo>
                    <a:pt x="291" y="30"/>
                  </a:lnTo>
                  <a:lnTo>
                    <a:pt x="285" y="30"/>
                  </a:lnTo>
                  <a:lnTo>
                    <a:pt x="280" y="30"/>
                  </a:lnTo>
                  <a:lnTo>
                    <a:pt x="274" y="30"/>
                  </a:lnTo>
                  <a:lnTo>
                    <a:pt x="268" y="30"/>
                  </a:lnTo>
                  <a:lnTo>
                    <a:pt x="259" y="30"/>
                  </a:lnTo>
                  <a:lnTo>
                    <a:pt x="253" y="30"/>
                  </a:lnTo>
                  <a:lnTo>
                    <a:pt x="247" y="28"/>
                  </a:lnTo>
                  <a:lnTo>
                    <a:pt x="242" y="28"/>
                  </a:lnTo>
                  <a:lnTo>
                    <a:pt x="238" y="26"/>
                  </a:lnTo>
                  <a:lnTo>
                    <a:pt x="234" y="26"/>
                  </a:lnTo>
                  <a:lnTo>
                    <a:pt x="230" y="26"/>
                  </a:lnTo>
                  <a:lnTo>
                    <a:pt x="225" y="26"/>
                  </a:lnTo>
                  <a:lnTo>
                    <a:pt x="219" y="26"/>
                  </a:lnTo>
                  <a:lnTo>
                    <a:pt x="213" y="26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196" y="22"/>
                  </a:lnTo>
                  <a:lnTo>
                    <a:pt x="190" y="22"/>
                  </a:lnTo>
                  <a:lnTo>
                    <a:pt x="185" y="21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69" y="21"/>
                  </a:lnTo>
                  <a:lnTo>
                    <a:pt x="164" y="19"/>
                  </a:lnTo>
                  <a:lnTo>
                    <a:pt x="156" y="19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6" y="13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92" y="9"/>
                  </a:lnTo>
                  <a:lnTo>
                    <a:pt x="86" y="9"/>
                  </a:lnTo>
                  <a:lnTo>
                    <a:pt x="80" y="9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3" y="7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4" name="Freeform 102"/>
            <p:cNvSpPr>
              <a:spLocks/>
            </p:cNvSpPr>
            <p:nvPr/>
          </p:nvSpPr>
          <p:spPr bwMode="auto">
            <a:xfrm>
              <a:off x="2871" y="2051"/>
              <a:ext cx="55" cy="36"/>
            </a:xfrm>
            <a:custGeom>
              <a:avLst/>
              <a:gdLst>
                <a:gd name="T0" fmla="*/ 0 w 108"/>
                <a:gd name="T1" fmla="*/ 0 h 73"/>
                <a:gd name="T2" fmla="*/ 1 w 108"/>
                <a:gd name="T3" fmla="*/ 0 h 73"/>
                <a:gd name="T4" fmla="*/ 2 w 108"/>
                <a:gd name="T5" fmla="*/ 1 h 73"/>
                <a:gd name="T6" fmla="*/ 3 w 108"/>
                <a:gd name="T7" fmla="*/ 2 h 73"/>
                <a:gd name="T8" fmla="*/ 3 w 108"/>
                <a:gd name="T9" fmla="*/ 2 h 73"/>
                <a:gd name="T10" fmla="*/ 4 w 108"/>
                <a:gd name="T11" fmla="*/ 2 h 73"/>
                <a:gd name="T12" fmla="*/ 4 w 108"/>
                <a:gd name="T13" fmla="*/ 3 h 73"/>
                <a:gd name="T14" fmla="*/ 5 w 108"/>
                <a:gd name="T15" fmla="*/ 3 h 73"/>
                <a:gd name="T16" fmla="*/ 6 w 108"/>
                <a:gd name="T17" fmla="*/ 4 h 73"/>
                <a:gd name="T18" fmla="*/ 6 w 108"/>
                <a:gd name="T19" fmla="*/ 4 h 73"/>
                <a:gd name="T20" fmla="*/ 7 w 108"/>
                <a:gd name="T21" fmla="*/ 4 h 73"/>
                <a:gd name="T22" fmla="*/ 8 w 108"/>
                <a:gd name="T23" fmla="*/ 5 h 73"/>
                <a:gd name="T24" fmla="*/ 8 w 108"/>
                <a:gd name="T25" fmla="*/ 5 h 73"/>
                <a:gd name="T26" fmla="*/ 9 w 108"/>
                <a:gd name="T27" fmla="*/ 6 h 73"/>
                <a:gd name="T28" fmla="*/ 9 w 108"/>
                <a:gd name="T29" fmla="*/ 6 h 73"/>
                <a:gd name="T30" fmla="*/ 10 w 108"/>
                <a:gd name="T31" fmla="*/ 6 h 73"/>
                <a:gd name="T32" fmla="*/ 11 w 108"/>
                <a:gd name="T33" fmla="*/ 7 h 73"/>
                <a:gd name="T34" fmla="*/ 11 w 108"/>
                <a:gd name="T35" fmla="*/ 7 h 73"/>
                <a:gd name="T36" fmla="*/ 12 w 108"/>
                <a:gd name="T37" fmla="*/ 7 h 73"/>
                <a:gd name="T38" fmla="*/ 12 w 108"/>
                <a:gd name="T39" fmla="*/ 8 h 73"/>
                <a:gd name="T40" fmla="*/ 13 w 108"/>
                <a:gd name="T41" fmla="*/ 8 h 73"/>
                <a:gd name="T42" fmla="*/ 14 w 108"/>
                <a:gd name="T43" fmla="*/ 9 h 73"/>
                <a:gd name="T44" fmla="*/ 14 w 108"/>
                <a:gd name="T45" fmla="*/ 9 h 73"/>
                <a:gd name="T46" fmla="*/ 14 w 108"/>
                <a:gd name="T47" fmla="*/ 9 h 73"/>
                <a:gd name="T48" fmla="*/ 14 w 108"/>
                <a:gd name="T49" fmla="*/ 8 h 73"/>
                <a:gd name="T50" fmla="*/ 13 w 108"/>
                <a:gd name="T51" fmla="*/ 8 h 73"/>
                <a:gd name="T52" fmla="*/ 13 w 108"/>
                <a:gd name="T53" fmla="*/ 7 h 73"/>
                <a:gd name="T54" fmla="*/ 12 w 108"/>
                <a:gd name="T55" fmla="*/ 7 h 73"/>
                <a:gd name="T56" fmla="*/ 11 w 108"/>
                <a:gd name="T57" fmla="*/ 6 h 73"/>
                <a:gd name="T58" fmla="*/ 11 w 108"/>
                <a:gd name="T59" fmla="*/ 6 h 73"/>
                <a:gd name="T60" fmla="*/ 10 w 108"/>
                <a:gd name="T61" fmla="*/ 5 h 73"/>
                <a:gd name="T62" fmla="*/ 9 w 108"/>
                <a:gd name="T63" fmla="*/ 4 h 73"/>
                <a:gd name="T64" fmla="*/ 8 w 108"/>
                <a:gd name="T65" fmla="*/ 4 h 73"/>
                <a:gd name="T66" fmla="*/ 8 w 108"/>
                <a:gd name="T67" fmla="*/ 3 h 73"/>
                <a:gd name="T68" fmla="*/ 7 w 108"/>
                <a:gd name="T69" fmla="*/ 3 h 73"/>
                <a:gd name="T70" fmla="*/ 6 w 108"/>
                <a:gd name="T71" fmla="*/ 2 h 73"/>
                <a:gd name="T72" fmla="*/ 6 w 108"/>
                <a:gd name="T73" fmla="*/ 2 h 73"/>
                <a:gd name="T74" fmla="*/ 5 w 108"/>
                <a:gd name="T75" fmla="*/ 1 h 73"/>
                <a:gd name="T76" fmla="*/ 5 w 108"/>
                <a:gd name="T77" fmla="*/ 1 h 73"/>
                <a:gd name="T78" fmla="*/ 0 w 108"/>
                <a:gd name="T79" fmla="*/ 0 h 73"/>
                <a:gd name="T80" fmla="*/ 0 w 108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73"/>
                <a:gd name="T125" fmla="*/ 108 w 10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73">
                  <a:moveTo>
                    <a:pt x="0" y="0"/>
                  </a:moveTo>
                  <a:lnTo>
                    <a:pt x="6" y="6"/>
                  </a:lnTo>
                  <a:lnTo>
                    <a:pt x="13" y="14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29"/>
                  </a:lnTo>
                  <a:lnTo>
                    <a:pt x="42" y="33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7" y="42"/>
                  </a:lnTo>
                  <a:lnTo>
                    <a:pt x="61" y="46"/>
                  </a:lnTo>
                  <a:lnTo>
                    <a:pt x="66" y="48"/>
                  </a:lnTo>
                  <a:lnTo>
                    <a:pt x="70" y="54"/>
                  </a:lnTo>
                  <a:lnTo>
                    <a:pt x="74" y="54"/>
                  </a:lnTo>
                  <a:lnTo>
                    <a:pt x="80" y="57"/>
                  </a:lnTo>
                  <a:lnTo>
                    <a:pt x="84" y="57"/>
                  </a:lnTo>
                  <a:lnTo>
                    <a:pt x="89" y="63"/>
                  </a:lnTo>
                  <a:lnTo>
                    <a:pt x="95" y="65"/>
                  </a:lnTo>
                  <a:lnTo>
                    <a:pt x="101" y="69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06" y="71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3" y="57"/>
                  </a:lnTo>
                  <a:lnTo>
                    <a:pt x="87" y="54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68" y="38"/>
                  </a:lnTo>
                  <a:lnTo>
                    <a:pt x="63" y="35"/>
                  </a:lnTo>
                  <a:lnTo>
                    <a:pt x="57" y="29"/>
                  </a:lnTo>
                  <a:lnTo>
                    <a:pt x="51" y="25"/>
                  </a:lnTo>
                  <a:lnTo>
                    <a:pt x="46" y="19"/>
                  </a:lnTo>
                  <a:lnTo>
                    <a:pt x="42" y="18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5" name="Freeform 103"/>
            <p:cNvSpPr>
              <a:spLocks/>
            </p:cNvSpPr>
            <p:nvPr/>
          </p:nvSpPr>
          <p:spPr bwMode="auto">
            <a:xfrm>
              <a:off x="3157" y="2070"/>
              <a:ext cx="79" cy="131"/>
            </a:xfrm>
            <a:custGeom>
              <a:avLst/>
              <a:gdLst>
                <a:gd name="T0" fmla="*/ 0 w 158"/>
                <a:gd name="T1" fmla="*/ 0 h 263"/>
                <a:gd name="T2" fmla="*/ 0 w 158"/>
                <a:gd name="T3" fmla="*/ 0 h 263"/>
                <a:gd name="T4" fmla="*/ 0 w 158"/>
                <a:gd name="T5" fmla="*/ 1 h 263"/>
                <a:gd name="T6" fmla="*/ 0 w 158"/>
                <a:gd name="T7" fmla="*/ 1 h 263"/>
                <a:gd name="T8" fmla="*/ 0 w 158"/>
                <a:gd name="T9" fmla="*/ 2 h 263"/>
                <a:gd name="T10" fmla="*/ 0 w 158"/>
                <a:gd name="T11" fmla="*/ 3 h 263"/>
                <a:gd name="T12" fmla="*/ 0 w 158"/>
                <a:gd name="T13" fmla="*/ 3 h 263"/>
                <a:gd name="T14" fmla="*/ 0 w 158"/>
                <a:gd name="T15" fmla="*/ 4 h 263"/>
                <a:gd name="T16" fmla="*/ 0 w 158"/>
                <a:gd name="T17" fmla="*/ 4 h 263"/>
                <a:gd name="T18" fmla="*/ 0 w 158"/>
                <a:gd name="T19" fmla="*/ 5 h 263"/>
                <a:gd name="T20" fmla="*/ 0 w 158"/>
                <a:gd name="T21" fmla="*/ 6 h 263"/>
                <a:gd name="T22" fmla="*/ 0 w 158"/>
                <a:gd name="T23" fmla="*/ 6 h 263"/>
                <a:gd name="T24" fmla="*/ 0 w 158"/>
                <a:gd name="T25" fmla="*/ 7 h 263"/>
                <a:gd name="T26" fmla="*/ 0 w 158"/>
                <a:gd name="T27" fmla="*/ 7 h 263"/>
                <a:gd name="T28" fmla="*/ 0 w 158"/>
                <a:gd name="T29" fmla="*/ 8 h 263"/>
                <a:gd name="T30" fmla="*/ 0 w 158"/>
                <a:gd name="T31" fmla="*/ 9 h 263"/>
                <a:gd name="T32" fmla="*/ 0 w 158"/>
                <a:gd name="T33" fmla="*/ 9 h 263"/>
                <a:gd name="T34" fmla="*/ 0 w 158"/>
                <a:gd name="T35" fmla="*/ 10 h 263"/>
                <a:gd name="T36" fmla="*/ 0 w 158"/>
                <a:gd name="T37" fmla="*/ 11 h 263"/>
                <a:gd name="T38" fmla="*/ 0 w 158"/>
                <a:gd name="T39" fmla="*/ 12 h 263"/>
                <a:gd name="T40" fmla="*/ 0 w 158"/>
                <a:gd name="T41" fmla="*/ 12 h 263"/>
                <a:gd name="T42" fmla="*/ 0 w 158"/>
                <a:gd name="T43" fmla="*/ 13 h 263"/>
                <a:gd name="T44" fmla="*/ 0 w 158"/>
                <a:gd name="T45" fmla="*/ 14 h 263"/>
                <a:gd name="T46" fmla="*/ 0 w 158"/>
                <a:gd name="T47" fmla="*/ 15 h 263"/>
                <a:gd name="T48" fmla="*/ 0 w 158"/>
                <a:gd name="T49" fmla="*/ 15 h 263"/>
                <a:gd name="T50" fmla="*/ 0 w 158"/>
                <a:gd name="T51" fmla="*/ 16 h 263"/>
                <a:gd name="T52" fmla="*/ 0 w 158"/>
                <a:gd name="T53" fmla="*/ 17 h 263"/>
                <a:gd name="T54" fmla="*/ 0 w 158"/>
                <a:gd name="T55" fmla="*/ 18 h 263"/>
                <a:gd name="T56" fmla="*/ 0 w 158"/>
                <a:gd name="T57" fmla="*/ 18 h 263"/>
                <a:gd name="T58" fmla="*/ 0 w 158"/>
                <a:gd name="T59" fmla="*/ 19 h 263"/>
                <a:gd name="T60" fmla="*/ 0 w 158"/>
                <a:gd name="T61" fmla="*/ 20 h 263"/>
                <a:gd name="T62" fmla="*/ 0 w 158"/>
                <a:gd name="T63" fmla="*/ 21 h 263"/>
                <a:gd name="T64" fmla="*/ 0 w 158"/>
                <a:gd name="T65" fmla="*/ 21 h 263"/>
                <a:gd name="T66" fmla="*/ 0 w 158"/>
                <a:gd name="T67" fmla="*/ 22 h 263"/>
                <a:gd name="T68" fmla="*/ 0 w 158"/>
                <a:gd name="T69" fmla="*/ 23 h 263"/>
                <a:gd name="T70" fmla="*/ 0 w 158"/>
                <a:gd name="T71" fmla="*/ 23 h 263"/>
                <a:gd name="T72" fmla="*/ 0 w 158"/>
                <a:gd name="T73" fmla="*/ 24 h 263"/>
                <a:gd name="T74" fmla="*/ 0 w 158"/>
                <a:gd name="T75" fmla="*/ 25 h 263"/>
                <a:gd name="T76" fmla="*/ 0 w 158"/>
                <a:gd name="T77" fmla="*/ 26 h 263"/>
                <a:gd name="T78" fmla="*/ 0 w 158"/>
                <a:gd name="T79" fmla="*/ 26 h 263"/>
                <a:gd name="T80" fmla="*/ 0 w 158"/>
                <a:gd name="T81" fmla="*/ 27 h 263"/>
                <a:gd name="T82" fmla="*/ 0 w 158"/>
                <a:gd name="T83" fmla="*/ 27 h 263"/>
                <a:gd name="T84" fmla="*/ 0 w 158"/>
                <a:gd name="T85" fmla="*/ 28 h 263"/>
                <a:gd name="T86" fmla="*/ 0 w 158"/>
                <a:gd name="T87" fmla="*/ 29 h 263"/>
                <a:gd name="T88" fmla="*/ 0 w 158"/>
                <a:gd name="T89" fmla="*/ 30 h 263"/>
                <a:gd name="T90" fmla="*/ 0 w 158"/>
                <a:gd name="T91" fmla="*/ 31 h 263"/>
                <a:gd name="T92" fmla="*/ 0 w 158"/>
                <a:gd name="T93" fmla="*/ 31 h 263"/>
                <a:gd name="T94" fmla="*/ 0 w 158"/>
                <a:gd name="T95" fmla="*/ 32 h 263"/>
                <a:gd name="T96" fmla="*/ 0 w 158"/>
                <a:gd name="T97" fmla="*/ 32 h 263"/>
                <a:gd name="T98" fmla="*/ 0 w 158"/>
                <a:gd name="T99" fmla="*/ 32 h 263"/>
                <a:gd name="T100" fmla="*/ 20 w 158"/>
                <a:gd name="T101" fmla="*/ 12 h 263"/>
                <a:gd name="T102" fmla="*/ 0 w 158"/>
                <a:gd name="T103" fmla="*/ 0 h 263"/>
                <a:gd name="T104" fmla="*/ 0 w 158"/>
                <a:gd name="T105" fmla="*/ 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263"/>
                <a:gd name="T161" fmla="*/ 158 w 158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26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1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6" name="Freeform 104"/>
            <p:cNvSpPr>
              <a:spLocks/>
            </p:cNvSpPr>
            <p:nvPr/>
          </p:nvSpPr>
          <p:spPr bwMode="auto">
            <a:xfrm>
              <a:off x="3129" y="2076"/>
              <a:ext cx="12" cy="156"/>
            </a:xfrm>
            <a:custGeom>
              <a:avLst/>
              <a:gdLst>
                <a:gd name="T0" fmla="*/ 0 w 25"/>
                <a:gd name="T1" fmla="*/ 1 h 311"/>
                <a:gd name="T2" fmla="*/ 0 w 25"/>
                <a:gd name="T3" fmla="*/ 2 h 311"/>
                <a:gd name="T4" fmla="*/ 0 w 25"/>
                <a:gd name="T5" fmla="*/ 3 h 311"/>
                <a:gd name="T6" fmla="*/ 0 w 25"/>
                <a:gd name="T7" fmla="*/ 4 h 311"/>
                <a:gd name="T8" fmla="*/ 0 w 25"/>
                <a:gd name="T9" fmla="*/ 6 h 311"/>
                <a:gd name="T10" fmla="*/ 0 w 25"/>
                <a:gd name="T11" fmla="*/ 7 h 311"/>
                <a:gd name="T12" fmla="*/ 0 w 25"/>
                <a:gd name="T13" fmla="*/ 8 h 311"/>
                <a:gd name="T14" fmla="*/ 0 w 25"/>
                <a:gd name="T15" fmla="*/ 10 h 311"/>
                <a:gd name="T16" fmla="*/ 0 w 25"/>
                <a:gd name="T17" fmla="*/ 11 h 311"/>
                <a:gd name="T18" fmla="*/ 0 w 25"/>
                <a:gd name="T19" fmla="*/ 13 h 311"/>
                <a:gd name="T20" fmla="*/ 0 w 25"/>
                <a:gd name="T21" fmla="*/ 15 h 311"/>
                <a:gd name="T22" fmla="*/ 0 w 25"/>
                <a:gd name="T23" fmla="*/ 16 h 311"/>
                <a:gd name="T24" fmla="*/ 0 w 25"/>
                <a:gd name="T25" fmla="*/ 18 h 311"/>
                <a:gd name="T26" fmla="*/ 0 w 25"/>
                <a:gd name="T27" fmla="*/ 20 h 311"/>
                <a:gd name="T28" fmla="*/ 0 w 25"/>
                <a:gd name="T29" fmla="*/ 22 h 311"/>
                <a:gd name="T30" fmla="*/ 0 w 25"/>
                <a:gd name="T31" fmla="*/ 23 h 311"/>
                <a:gd name="T32" fmla="*/ 0 w 25"/>
                <a:gd name="T33" fmla="*/ 25 h 311"/>
                <a:gd name="T34" fmla="*/ 0 w 25"/>
                <a:gd name="T35" fmla="*/ 26 h 311"/>
                <a:gd name="T36" fmla="*/ 0 w 25"/>
                <a:gd name="T37" fmla="*/ 28 h 311"/>
                <a:gd name="T38" fmla="*/ 0 w 25"/>
                <a:gd name="T39" fmla="*/ 29 h 311"/>
                <a:gd name="T40" fmla="*/ 0 w 25"/>
                <a:gd name="T41" fmla="*/ 31 h 311"/>
                <a:gd name="T42" fmla="*/ 0 w 25"/>
                <a:gd name="T43" fmla="*/ 32 h 311"/>
                <a:gd name="T44" fmla="*/ 0 w 25"/>
                <a:gd name="T45" fmla="*/ 33 h 311"/>
                <a:gd name="T46" fmla="*/ 0 w 25"/>
                <a:gd name="T47" fmla="*/ 35 h 311"/>
                <a:gd name="T48" fmla="*/ 0 w 25"/>
                <a:gd name="T49" fmla="*/ 36 h 311"/>
                <a:gd name="T50" fmla="*/ 0 w 25"/>
                <a:gd name="T51" fmla="*/ 37 h 311"/>
                <a:gd name="T52" fmla="*/ 0 w 25"/>
                <a:gd name="T53" fmla="*/ 38 h 311"/>
                <a:gd name="T54" fmla="*/ 0 w 25"/>
                <a:gd name="T55" fmla="*/ 39 h 311"/>
                <a:gd name="T56" fmla="*/ 0 w 25"/>
                <a:gd name="T57" fmla="*/ 39 h 311"/>
                <a:gd name="T58" fmla="*/ 0 w 25"/>
                <a:gd name="T59" fmla="*/ 38 h 311"/>
                <a:gd name="T60" fmla="*/ 0 w 25"/>
                <a:gd name="T61" fmla="*/ 37 h 311"/>
                <a:gd name="T62" fmla="*/ 0 w 25"/>
                <a:gd name="T63" fmla="*/ 35 h 311"/>
                <a:gd name="T64" fmla="*/ 1 w 25"/>
                <a:gd name="T65" fmla="*/ 34 h 311"/>
                <a:gd name="T66" fmla="*/ 1 w 25"/>
                <a:gd name="T67" fmla="*/ 32 h 311"/>
                <a:gd name="T68" fmla="*/ 1 w 25"/>
                <a:gd name="T69" fmla="*/ 31 h 311"/>
                <a:gd name="T70" fmla="*/ 1 w 25"/>
                <a:gd name="T71" fmla="*/ 29 h 311"/>
                <a:gd name="T72" fmla="*/ 2 w 25"/>
                <a:gd name="T73" fmla="*/ 27 h 311"/>
                <a:gd name="T74" fmla="*/ 2 w 25"/>
                <a:gd name="T75" fmla="*/ 26 h 311"/>
                <a:gd name="T76" fmla="*/ 2 w 25"/>
                <a:gd name="T77" fmla="*/ 24 h 311"/>
                <a:gd name="T78" fmla="*/ 2 w 25"/>
                <a:gd name="T79" fmla="*/ 22 h 311"/>
                <a:gd name="T80" fmla="*/ 3 w 25"/>
                <a:gd name="T81" fmla="*/ 20 h 311"/>
                <a:gd name="T82" fmla="*/ 3 w 25"/>
                <a:gd name="T83" fmla="*/ 18 h 311"/>
                <a:gd name="T84" fmla="*/ 3 w 25"/>
                <a:gd name="T85" fmla="*/ 16 h 311"/>
                <a:gd name="T86" fmla="*/ 2 w 25"/>
                <a:gd name="T87" fmla="*/ 14 h 311"/>
                <a:gd name="T88" fmla="*/ 2 w 25"/>
                <a:gd name="T89" fmla="*/ 13 h 311"/>
                <a:gd name="T90" fmla="*/ 2 w 25"/>
                <a:gd name="T91" fmla="*/ 11 h 311"/>
                <a:gd name="T92" fmla="*/ 2 w 25"/>
                <a:gd name="T93" fmla="*/ 9 h 311"/>
                <a:gd name="T94" fmla="*/ 1 w 25"/>
                <a:gd name="T95" fmla="*/ 8 h 311"/>
                <a:gd name="T96" fmla="*/ 1 w 25"/>
                <a:gd name="T97" fmla="*/ 6 h 311"/>
                <a:gd name="T98" fmla="*/ 1 w 25"/>
                <a:gd name="T99" fmla="*/ 5 h 311"/>
                <a:gd name="T100" fmla="*/ 1 w 25"/>
                <a:gd name="T101" fmla="*/ 4 h 311"/>
                <a:gd name="T102" fmla="*/ 0 w 25"/>
                <a:gd name="T103" fmla="*/ 2 h 311"/>
                <a:gd name="T104" fmla="*/ 0 w 25"/>
                <a:gd name="T105" fmla="*/ 1 h 311"/>
                <a:gd name="T106" fmla="*/ 0 w 25"/>
                <a:gd name="T107" fmla="*/ 0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311"/>
                <a:gd name="T164" fmla="*/ 25 w 25"/>
                <a:gd name="T165" fmla="*/ 311 h 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3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1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2" y="300"/>
                  </a:lnTo>
                  <a:lnTo>
                    <a:pt x="4" y="290"/>
                  </a:lnTo>
                  <a:lnTo>
                    <a:pt x="7" y="283"/>
                  </a:lnTo>
                  <a:lnTo>
                    <a:pt x="7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56"/>
                  </a:lnTo>
                  <a:lnTo>
                    <a:pt x="13" y="251"/>
                  </a:lnTo>
                  <a:lnTo>
                    <a:pt x="13" y="245"/>
                  </a:lnTo>
                  <a:lnTo>
                    <a:pt x="15" y="237"/>
                  </a:lnTo>
                  <a:lnTo>
                    <a:pt x="15" y="232"/>
                  </a:lnTo>
                  <a:lnTo>
                    <a:pt x="17" y="224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21" y="195"/>
                  </a:lnTo>
                  <a:lnTo>
                    <a:pt x="21" y="190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5" y="165"/>
                  </a:lnTo>
                  <a:lnTo>
                    <a:pt x="25" y="157"/>
                  </a:lnTo>
                  <a:lnTo>
                    <a:pt x="25" y="150"/>
                  </a:lnTo>
                  <a:lnTo>
                    <a:pt x="25" y="142"/>
                  </a:lnTo>
                  <a:lnTo>
                    <a:pt x="25" y="135"/>
                  </a:lnTo>
                  <a:lnTo>
                    <a:pt x="25" y="125"/>
                  </a:lnTo>
                  <a:lnTo>
                    <a:pt x="25" y="118"/>
                  </a:lnTo>
                  <a:lnTo>
                    <a:pt x="23" y="112"/>
                  </a:lnTo>
                  <a:lnTo>
                    <a:pt x="21" y="102"/>
                  </a:lnTo>
                  <a:lnTo>
                    <a:pt x="21" y="97"/>
                  </a:lnTo>
                  <a:lnTo>
                    <a:pt x="21" y="89"/>
                  </a:lnTo>
                  <a:lnTo>
                    <a:pt x="19" y="83"/>
                  </a:lnTo>
                  <a:lnTo>
                    <a:pt x="19" y="76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5" y="57"/>
                  </a:lnTo>
                  <a:lnTo>
                    <a:pt x="13" y="53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7" name="Freeform 105"/>
            <p:cNvSpPr>
              <a:spLocks/>
            </p:cNvSpPr>
            <p:nvPr/>
          </p:nvSpPr>
          <p:spPr bwMode="auto">
            <a:xfrm>
              <a:off x="3137" y="2019"/>
              <a:ext cx="105" cy="74"/>
            </a:xfrm>
            <a:custGeom>
              <a:avLst/>
              <a:gdLst>
                <a:gd name="T0" fmla="*/ 0 w 211"/>
                <a:gd name="T1" fmla="*/ 0 h 146"/>
                <a:gd name="T2" fmla="*/ 26 w 211"/>
                <a:gd name="T3" fmla="*/ 19 h 146"/>
                <a:gd name="T4" fmla="*/ 26 w 211"/>
                <a:gd name="T5" fmla="*/ 19 h 146"/>
                <a:gd name="T6" fmla="*/ 25 w 211"/>
                <a:gd name="T7" fmla="*/ 19 h 146"/>
                <a:gd name="T8" fmla="*/ 25 w 211"/>
                <a:gd name="T9" fmla="*/ 18 h 146"/>
                <a:gd name="T10" fmla="*/ 24 w 211"/>
                <a:gd name="T11" fmla="*/ 18 h 146"/>
                <a:gd name="T12" fmla="*/ 23 w 211"/>
                <a:gd name="T13" fmla="*/ 18 h 146"/>
                <a:gd name="T14" fmla="*/ 23 w 211"/>
                <a:gd name="T15" fmla="*/ 18 h 146"/>
                <a:gd name="T16" fmla="*/ 22 w 211"/>
                <a:gd name="T17" fmla="*/ 17 h 146"/>
                <a:gd name="T18" fmla="*/ 22 w 211"/>
                <a:gd name="T19" fmla="*/ 17 h 146"/>
                <a:gd name="T20" fmla="*/ 21 w 211"/>
                <a:gd name="T21" fmla="*/ 17 h 146"/>
                <a:gd name="T22" fmla="*/ 21 w 211"/>
                <a:gd name="T23" fmla="*/ 17 h 146"/>
                <a:gd name="T24" fmla="*/ 20 w 211"/>
                <a:gd name="T25" fmla="*/ 16 h 146"/>
                <a:gd name="T26" fmla="*/ 20 w 211"/>
                <a:gd name="T27" fmla="*/ 16 h 146"/>
                <a:gd name="T28" fmla="*/ 19 w 211"/>
                <a:gd name="T29" fmla="*/ 16 h 146"/>
                <a:gd name="T30" fmla="*/ 18 w 211"/>
                <a:gd name="T31" fmla="*/ 15 h 146"/>
                <a:gd name="T32" fmla="*/ 17 w 211"/>
                <a:gd name="T33" fmla="*/ 15 h 146"/>
                <a:gd name="T34" fmla="*/ 17 w 211"/>
                <a:gd name="T35" fmla="*/ 15 h 146"/>
                <a:gd name="T36" fmla="*/ 16 w 211"/>
                <a:gd name="T37" fmla="*/ 15 h 146"/>
                <a:gd name="T38" fmla="*/ 15 w 211"/>
                <a:gd name="T39" fmla="*/ 14 h 146"/>
                <a:gd name="T40" fmla="*/ 15 w 211"/>
                <a:gd name="T41" fmla="*/ 14 h 146"/>
                <a:gd name="T42" fmla="*/ 14 w 211"/>
                <a:gd name="T43" fmla="*/ 14 h 146"/>
                <a:gd name="T44" fmla="*/ 13 w 211"/>
                <a:gd name="T45" fmla="*/ 13 h 146"/>
                <a:gd name="T46" fmla="*/ 13 w 211"/>
                <a:gd name="T47" fmla="*/ 13 h 146"/>
                <a:gd name="T48" fmla="*/ 12 w 211"/>
                <a:gd name="T49" fmla="*/ 13 h 146"/>
                <a:gd name="T50" fmla="*/ 11 w 211"/>
                <a:gd name="T51" fmla="*/ 12 h 146"/>
                <a:gd name="T52" fmla="*/ 11 w 211"/>
                <a:gd name="T53" fmla="*/ 12 h 146"/>
                <a:gd name="T54" fmla="*/ 10 w 211"/>
                <a:gd name="T55" fmla="*/ 12 h 146"/>
                <a:gd name="T56" fmla="*/ 10 w 211"/>
                <a:gd name="T57" fmla="*/ 11 h 146"/>
                <a:gd name="T58" fmla="*/ 9 w 211"/>
                <a:gd name="T59" fmla="*/ 11 h 146"/>
                <a:gd name="T60" fmla="*/ 9 w 211"/>
                <a:gd name="T61" fmla="*/ 10 h 146"/>
                <a:gd name="T62" fmla="*/ 7 w 211"/>
                <a:gd name="T63" fmla="*/ 9 h 146"/>
                <a:gd name="T64" fmla="*/ 7 w 211"/>
                <a:gd name="T65" fmla="*/ 8 h 146"/>
                <a:gd name="T66" fmla="*/ 6 w 211"/>
                <a:gd name="T67" fmla="*/ 8 h 146"/>
                <a:gd name="T68" fmla="*/ 5 w 211"/>
                <a:gd name="T69" fmla="*/ 7 h 146"/>
                <a:gd name="T70" fmla="*/ 4 w 211"/>
                <a:gd name="T71" fmla="*/ 6 h 146"/>
                <a:gd name="T72" fmla="*/ 3 w 211"/>
                <a:gd name="T73" fmla="*/ 5 h 146"/>
                <a:gd name="T74" fmla="*/ 3 w 211"/>
                <a:gd name="T75" fmla="*/ 4 h 146"/>
                <a:gd name="T76" fmla="*/ 2 w 211"/>
                <a:gd name="T77" fmla="*/ 3 h 146"/>
                <a:gd name="T78" fmla="*/ 1 w 211"/>
                <a:gd name="T79" fmla="*/ 3 h 146"/>
                <a:gd name="T80" fmla="*/ 1 w 211"/>
                <a:gd name="T81" fmla="*/ 2 h 146"/>
                <a:gd name="T82" fmla="*/ 0 w 211"/>
                <a:gd name="T83" fmla="*/ 2 h 146"/>
                <a:gd name="T84" fmla="*/ 0 w 211"/>
                <a:gd name="T85" fmla="*/ 1 h 146"/>
                <a:gd name="T86" fmla="*/ 0 w 211"/>
                <a:gd name="T87" fmla="*/ 0 h 146"/>
                <a:gd name="T88" fmla="*/ 0 w 211"/>
                <a:gd name="T89" fmla="*/ 0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1"/>
                <a:gd name="T136" fmla="*/ 0 h 146"/>
                <a:gd name="T137" fmla="*/ 211 w 211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1" h="146">
                  <a:moveTo>
                    <a:pt x="0" y="0"/>
                  </a:moveTo>
                  <a:lnTo>
                    <a:pt x="211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0" y="140"/>
                  </a:lnTo>
                  <a:lnTo>
                    <a:pt x="196" y="138"/>
                  </a:lnTo>
                  <a:lnTo>
                    <a:pt x="190" y="138"/>
                  </a:lnTo>
                  <a:lnTo>
                    <a:pt x="188" y="137"/>
                  </a:lnTo>
                  <a:lnTo>
                    <a:pt x="183" y="135"/>
                  </a:lnTo>
                  <a:lnTo>
                    <a:pt x="179" y="135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4" y="127"/>
                  </a:lnTo>
                  <a:lnTo>
                    <a:pt x="160" y="127"/>
                  </a:lnTo>
                  <a:lnTo>
                    <a:pt x="154" y="123"/>
                  </a:lnTo>
                  <a:lnTo>
                    <a:pt x="148" y="119"/>
                  </a:lnTo>
                  <a:lnTo>
                    <a:pt x="143" y="118"/>
                  </a:lnTo>
                  <a:lnTo>
                    <a:pt x="137" y="116"/>
                  </a:lnTo>
                  <a:lnTo>
                    <a:pt x="131" y="114"/>
                  </a:lnTo>
                  <a:lnTo>
                    <a:pt x="127" y="110"/>
                  </a:lnTo>
                  <a:lnTo>
                    <a:pt x="120" y="108"/>
                  </a:lnTo>
                  <a:lnTo>
                    <a:pt x="116" y="106"/>
                  </a:lnTo>
                  <a:lnTo>
                    <a:pt x="110" y="102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95" y="95"/>
                  </a:lnTo>
                  <a:lnTo>
                    <a:pt x="91" y="91"/>
                  </a:lnTo>
                  <a:lnTo>
                    <a:pt x="86" y="89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2" y="78"/>
                  </a:lnTo>
                  <a:lnTo>
                    <a:pt x="63" y="70"/>
                  </a:lnTo>
                  <a:lnTo>
                    <a:pt x="57" y="62"/>
                  </a:lnTo>
                  <a:lnTo>
                    <a:pt x="49" y="57"/>
                  </a:lnTo>
                  <a:lnTo>
                    <a:pt x="42" y="51"/>
                  </a:lnTo>
                  <a:lnTo>
                    <a:pt x="34" y="43"/>
                  </a:lnTo>
                  <a:lnTo>
                    <a:pt x="29" y="38"/>
                  </a:lnTo>
                  <a:lnTo>
                    <a:pt x="25" y="30"/>
                  </a:lnTo>
                  <a:lnTo>
                    <a:pt x="19" y="23"/>
                  </a:lnTo>
                  <a:lnTo>
                    <a:pt x="13" y="17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98" name="Freeform 106"/>
            <p:cNvSpPr>
              <a:spLocks/>
            </p:cNvSpPr>
            <p:nvPr/>
          </p:nvSpPr>
          <p:spPr bwMode="auto">
            <a:xfrm>
              <a:off x="3144" y="2140"/>
              <a:ext cx="111" cy="123"/>
            </a:xfrm>
            <a:custGeom>
              <a:avLst/>
              <a:gdLst>
                <a:gd name="T0" fmla="*/ 27 w 223"/>
                <a:gd name="T1" fmla="*/ 0 h 245"/>
                <a:gd name="T2" fmla="*/ 0 w 223"/>
                <a:gd name="T3" fmla="*/ 31 h 245"/>
                <a:gd name="T4" fmla="*/ 0 w 223"/>
                <a:gd name="T5" fmla="*/ 31 h 245"/>
                <a:gd name="T6" fmla="*/ 0 w 223"/>
                <a:gd name="T7" fmla="*/ 31 h 245"/>
                <a:gd name="T8" fmla="*/ 1 w 223"/>
                <a:gd name="T9" fmla="*/ 30 h 245"/>
                <a:gd name="T10" fmla="*/ 1 w 223"/>
                <a:gd name="T11" fmla="*/ 29 h 245"/>
                <a:gd name="T12" fmla="*/ 1 w 223"/>
                <a:gd name="T13" fmla="*/ 28 h 245"/>
                <a:gd name="T14" fmla="*/ 1 w 223"/>
                <a:gd name="T15" fmla="*/ 28 h 245"/>
                <a:gd name="T16" fmla="*/ 2 w 223"/>
                <a:gd name="T17" fmla="*/ 27 h 245"/>
                <a:gd name="T18" fmla="*/ 2 w 223"/>
                <a:gd name="T19" fmla="*/ 26 h 245"/>
                <a:gd name="T20" fmla="*/ 3 w 223"/>
                <a:gd name="T21" fmla="*/ 26 h 245"/>
                <a:gd name="T22" fmla="*/ 3 w 223"/>
                <a:gd name="T23" fmla="*/ 25 h 245"/>
                <a:gd name="T24" fmla="*/ 4 w 223"/>
                <a:gd name="T25" fmla="*/ 24 h 245"/>
                <a:gd name="T26" fmla="*/ 4 w 223"/>
                <a:gd name="T27" fmla="*/ 23 h 245"/>
                <a:gd name="T28" fmla="*/ 5 w 223"/>
                <a:gd name="T29" fmla="*/ 23 h 245"/>
                <a:gd name="T30" fmla="*/ 5 w 223"/>
                <a:gd name="T31" fmla="*/ 22 h 245"/>
                <a:gd name="T32" fmla="*/ 6 w 223"/>
                <a:gd name="T33" fmla="*/ 21 h 245"/>
                <a:gd name="T34" fmla="*/ 6 w 223"/>
                <a:gd name="T35" fmla="*/ 20 h 245"/>
                <a:gd name="T36" fmla="*/ 7 w 223"/>
                <a:gd name="T37" fmla="*/ 20 h 245"/>
                <a:gd name="T38" fmla="*/ 7 w 223"/>
                <a:gd name="T39" fmla="*/ 19 h 245"/>
                <a:gd name="T40" fmla="*/ 8 w 223"/>
                <a:gd name="T41" fmla="*/ 18 h 245"/>
                <a:gd name="T42" fmla="*/ 8 w 223"/>
                <a:gd name="T43" fmla="*/ 17 h 245"/>
                <a:gd name="T44" fmla="*/ 9 w 223"/>
                <a:gd name="T45" fmla="*/ 17 h 245"/>
                <a:gd name="T46" fmla="*/ 9 w 223"/>
                <a:gd name="T47" fmla="*/ 16 h 245"/>
                <a:gd name="T48" fmla="*/ 10 w 223"/>
                <a:gd name="T49" fmla="*/ 15 h 245"/>
                <a:gd name="T50" fmla="*/ 10 w 223"/>
                <a:gd name="T51" fmla="*/ 14 h 245"/>
                <a:gd name="T52" fmla="*/ 11 w 223"/>
                <a:gd name="T53" fmla="*/ 14 h 245"/>
                <a:gd name="T54" fmla="*/ 11 w 223"/>
                <a:gd name="T55" fmla="*/ 13 h 245"/>
                <a:gd name="T56" fmla="*/ 12 w 223"/>
                <a:gd name="T57" fmla="*/ 13 h 245"/>
                <a:gd name="T58" fmla="*/ 12 w 223"/>
                <a:gd name="T59" fmla="*/ 12 h 245"/>
                <a:gd name="T60" fmla="*/ 13 w 223"/>
                <a:gd name="T61" fmla="*/ 12 h 245"/>
                <a:gd name="T62" fmla="*/ 13 w 223"/>
                <a:gd name="T63" fmla="*/ 11 h 245"/>
                <a:gd name="T64" fmla="*/ 14 w 223"/>
                <a:gd name="T65" fmla="*/ 11 h 245"/>
                <a:gd name="T66" fmla="*/ 14 w 223"/>
                <a:gd name="T67" fmla="*/ 10 h 245"/>
                <a:gd name="T68" fmla="*/ 15 w 223"/>
                <a:gd name="T69" fmla="*/ 10 h 245"/>
                <a:gd name="T70" fmla="*/ 15 w 223"/>
                <a:gd name="T71" fmla="*/ 9 h 245"/>
                <a:gd name="T72" fmla="*/ 16 w 223"/>
                <a:gd name="T73" fmla="*/ 9 h 245"/>
                <a:gd name="T74" fmla="*/ 16 w 223"/>
                <a:gd name="T75" fmla="*/ 8 h 245"/>
                <a:gd name="T76" fmla="*/ 17 w 223"/>
                <a:gd name="T77" fmla="*/ 8 h 245"/>
                <a:gd name="T78" fmla="*/ 18 w 223"/>
                <a:gd name="T79" fmla="*/ 7 h 245"/>
                <a:gd name="T80" fmla="*/ 18 w 223"/>
                <a:gd name="T81" fmla="*/ 6 h 245"/>
                <a:gd name="T82" fmla="*/ 19 w 223"/>
                <a:gd name="T83" fmla="*/ 6 h 245"/>
                <a:gd name="T84" fmla="*/ 19 w 223"/>
                <a:gd name="T85" fmla="*/ 6 h 245"/>
                <a:gd name="T86" fmla="*/ 20 w 223"/>
                <a:gd name="T87" fmla="*/ 5 h 245"/>
                <a:gd name="T88" fmla="*/ 21 w 223"/>
                <a:gd name="T89" fmla="*/ 5 h 245"/>
                <a:gd name="T90" fmla="*/ 21 w 223"/>
                <a:gd name="T91" fmla="*/ 4 h 245"/>
                <a:gd name="T92" fmla="*/ 22 w 223"/>
                <a:gd name="T93" fmla="*/ 4 h 245"/>
                <a:gd name="T94" fmla="*/ 22 w 223"/>
                <a:gd name="T95" fmla="*/ 4 h 245"/>
                <a:gd name="T96" fmla="*/ 23 w 223"/>
                <a:gd name="T97" fmla="*/ 3 h 245"/>
                <a:gd name="T98" fmla="*/ 24 w 223"/>
                <a:gd name="T99" fmla="*/ 3 h 245"/>
                <a:gd name="T100" fmla="*/ 24 w 223"/>
                <a:gd name="T101" fmla="*/ 2 h 245"/>
                <a:gd name="T102" fmla="*/ 24 w 223"/>
                <a:gd name="T103" fmla="*/ 2 h 245"/>
                <a:gd name="T104" fmla="*/ 25 w 223"/>
                <a:gd name="T105" fmla="*/ 2 h 245"/>
                <a:gd name="T106" fmla="*/ 25 w 223"/>
                <a:gd name="T107" fmla="*/ 1 h 245"/>
                <a:gd name="T108" fmla="*/ 26 w 223"/>
                <a:gd name="T109" fmla="*/ 1 h 245"/>
                <a:gd name="T110" fmla="*/ 27 w 223"/>
                <a:gd name="T111" fmla="*/ 1 h 245"/>
                <a:gd name="T112" fmla="*/ 27 w 223"/>
                <a:gd name="T113" fmla="*/ 0 h 245"/>
                <a:gd name="T114" fmla="*/ 27 w 223"/>
                <a:gd name="T115" fmla="*/ 0 h 245"/>
                <a:gd name="T116" fmla="*/ 27 w 223"/>
                <a:gd name="T117" fmla="*/ 0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3"/>
                <a:gd name="T178" fmla="*/ 0 h 245"/>
                <a:gd name="T179" fmla="*/ 223 w 223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3" h="245">
                  <a:moveTo>
                    <a:pt x="223" y="0"/>
                  </a:moveTo>
                  <a:lnTo>
                    <a:pt x="0" y="245"/>
                  </a:lnTo>
                  <a:lnTo>
                    <a:pt x="0" y="243"/>
                  </a:lnTo>
                  <a:lnTo>
                    <a:pt x="4" y="241"/>
                  </a:lnTo>
                  <a:lnTo>
                    <a:pt x="8" y="234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5" y="219"/>
                  </a:lnTo>
                  <a:lnTo>
                    <a:pt x="17" y="213"/>
                  </a:lnTo>
                  <a:lnTo>
                    <a:pt x="23" y="207"/>
                  </a:lnTo>
                  <a:lnTo>
                    <a:pt x="25" y="201"/>
                  </a:lnTo>
                  <a:lnTo>
                    <a:pt x="31" y="196"/>
                  </a:lnTo>
                  <a:lnTo>
                    <a:pt x="33" y="190"/>
                  </a:lnTo>
                  <a:lnTo>
                    <a:pt x="36" y="184"/>
                  </a:lnTo>
                  <a:lnTo>
                    <a:pt x="40" y="177"/>
                  </a:lnTo>
                  <a:lnTo>
                    <a:pt x="44" y="173"/>
                  </a:lnTo>
                  <a:lnTo>
                    <a:pt x="48" y="167"/>
                  </a:lnTo>
                  <a:lnTo>
                    <a:pt x="54" y="160"/>
                  </a:lnTo>
                  <a:lnTo>
                    <a:pt x="57" y="154"/>
                  </a:lnTo>
                  <a:lnTo>
                    <a:pt x="61" y="146"/>
                  </a:lnTo>
                  <a:lnTo>
                    <a:pt x="65" y="141"/>
                  </a:lnTo>
                  <a:lnTo>
                    <a:pt x="71" y="135"/>
                  </a:lnTo>
                  <a:lnTo>
                    <a:pt x="74" y="129"/>
                  </a:lnTo>
                  <a:lnTo>
                    <a:pt x="78" y="124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0" y="106"/>
                  </a:lnTo>
                  <a:lnTo>
                    <a:pt x="93" y="103"/>
                  </a:lnTo>
                  <a:lnTo>
                    <a:pt x="97" y="97"/>
                  </a:lnTo>
                  <a:lnTo>
                    <a:pt x="101" y="95"/>
                  </a:lnTo>
                  <a:lnTo>
                    <a:pt x="105" y="89"/>
                  </a:lnTo>
                  <a:lnTo>
                    <a:pt x="107" y="86"/>
                  </a:lnTo>
                  <a:lnTo>
                    <a:pt x="112" y="82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6" y="68"/>
                  </a:lnTo>
                  <a:lnTo>
                    <a:pt x="130" y="67"/>
                  </a:lnTo>
                  <a:lnTo>
                    <a:pt x="133" y="63"/>
                  </a:lnTo>
                  <a:lnTo>
                    <a:pt x="139" y="57"/>
                  </a:lnTo>
                  <a:lnTo>
                    <a:pt x="145" y="53"/>
                  </a:lnTo>
                  <a:lnTo>
                    <a:pt x="149" y="48"/>
                  </a:lnTo>
                  <a:lnTo>
                    <a:pt x="154" y="44"/>
                  </a:lnTo>
                  <a:lnTo>
                    <a:pt x="158" y="42"/>
                  </a:lnTo>
                  <a:lnTo>
                    <a:pt x="164" y="38"/>
                  </a:lnTo>
                  <a:lnTo>
                    <a:pt x="169" y="34"/>
                  </a:lnTo>
                  <a:lnTo>
                    <a:pt x="175" y="32"/>
                  </a:lnTo>
                  <a:lnTo>
                    <a:pt x="179" y="27"/>
                  </a:lnTo>
                  <a:lnTo>
                    <a:pt x="183" y="25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6" y="15"/>
                  </a:lnTo>
                  <a:lnTo>
                    <a:pt x="198" y="13"/>
                  </a:lnTo>
                  <a:lnTo>
                    <a:pt x="204" y="10"/>
                  </a:lnTo>
                  <a:lnTo>
                    <a:pt x="207" y="8"/>
                  </a:lnTo>
                  <a:lnTo>
                    <a:pt x="213" y="4"/>
                  </a:lnTo>
                  <a:lnTo>
                    <a:pt x="217" y="2"/>
                  </a:lnTo>
                  <a:lnTo>
                    <a:pt x="219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231" name="Group 107"/>
          <p:cNvGrpSpPr>
            <a:grpSpLocks/>
          </p:cNvGrpSpPr>
          <p:nvPr/>
        </p:nvGrpSpPr>
        <p:grpSpPr bwMode="auto">
          <a:xfrm rot="19717859" flipH="1">
            <a:off x="5545138" y="4030663"/>
            <a:ext cx="823912" cy="315912"/>
            <a:chOff x="2308" y="1798"/>
            <a:chExt cx="1144" cy="723"/>
          </a:xfrm>
        </p:grpSpPr>
        <p:sp>
          <p:nvSpPr>
            <p:cNvPr id="9267" name="Freeform 108"/>
            <p:cNvSpPr>
              <a:spLocks/>
            </p:cNvSpPr>
            <p:nvPr/>
          </p:nvSpPr>
          <p:spPr bwMode="auto">
            <a:xfrm>
              <a:off x="2354" y="2051"/>
              <a:ext cx="783" cy="195"/>
            </a:xfrm>
            <a:custGeom>
              <a:avLst/>
              <a:gdLst>
                <a:gd name="T0" fmla="*/ 0 w 1568"/>
                <a:gd name="T1" fmla="*/ 1 h 392"/>
                <a:gd name="T2" fmla="*/ 0 w 1568"/>
                <a:gd name="T3" fmla="*/ 48 h 392"/>
                <a:gd name="T4" fmla="*/ 192 w 1568"/>
                <a:gd name="T5" fmla="*/ 47 h 392"/>
                <a:gd name="T6" fmla="*/ 195 w 1568"/>
                <a:gd name="T7" fmla="*/ 0 h 392"/>
                <a:gd name="T8" fmla="*/ 0 w 1568"/>
                <a:gd name="T9" fmla="*/ 1 h 392"/>
                <a:gd name="T10" fmla="*/ 0 w 1568"/>
                <a:gd name="T11" fmla="*/ 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8"/>
                <a:gd name="T19" fmla="*/ 0 h 392"/>
                <a:gd name="T20" fmla="*/ 1568 w 1568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8" h="392">
                  <a:moveTo>
                    <a:pt x="6" y="10"/>
                  </a:moveTo>
                  <a:lnTo>
                    <a:pt x="0" y="392"/>
                  </a:lnTo>
                  <a:lnTo>
                    <a:pt x="1539" y="382"/>
                  </a:lnTo>
                  <a:lnTo>
                    <a:pt x="1568" y="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8" name="Freeform 109"/>
            <p:cNvSpPr>
              <a:spLocks/>
            </p:cNvSpPr>
            <p:nvPr/>
          </p:nvSpPr>
          <p:spPr bwMode="auto">
            <a:xfrm>
              <a:off x="2309" y="1798"/>
              <a:ext cx="1143" cy="723"/>
            </a:xfrm>
            <a:custGeom>
              <a:avLst/>
              <a:gdLst>
                <a:gd name="T0" fmla="*/ 1 w 2286"/>
                <a:gd name="T1" fmla="*/ 119 h 1446"/>
                <a:gd name="T2" fmla="*/ 1 w 2286"/>
                <a:gd name="T3" fmla="*/ 113 h 1446"/>
                <a:gd name="T4" fmla="*/ 1 w 2286"/>
                <a:gd name="T5" fmla="*/ 107 h 1446"/>
                <a:gd name="T6" fmla="*/ 1 w 2286"/>
                <a:gd name="T7" fmla="*/ 102 h 1446"/>
                <a:gd name="T8" fmla="*/ 6 w 2286"/>
                <a:gd name="T9" fmla="*/ 99 h 1446"/>
                <a:gd name="T10" fmla="*/ 28 w 2286"/>
                <a:gd name="T11" fmla="*/ 99 h 1446"/>
                <a:gd name="T12" fmla="*/ 55 w 2286"/>
                <a:gd name="T13" fmla="*/ 98 h 1446"/>
                <a:gd name="T14" fmla="*/ 85 w 2286"/>
                <a:gd name="T15" fmla="*/ 97 h 1446"/>
                <a:gd name="T16" fmla="*/ 115 w 2286"/>
                <a:gd name="T17" fmla="*/ 96 h 1446"/>
                <a:gd name="T18" fmla="*/ 143 w 2286"/>
                <a:gd name="T19" fmla="*/ 96 h 1446"/>
                <a:gd name="T20" fmla="*/ 164 w 2286"/>
                <a:gd name="T21" fmla="*/ 95 h 1446"/>
                <a:gd name="T22" fmla="*/ 177 w 2286"/>
                <a:gd name="T23" fmla="*/ 95 h 1446"/>
                <a:gd name="T24" fmla="*/ 179 w 2286"/>
                <a:gd name="T25" fmla="*/ 76 h 1446"/>
                <a:gd name="T26" fmla="*/ 172 w 2286"/>
                <a:gd name="T27" fmla="*/ 76 h 1446"/>
                <a:gd name="T28" fmla="*/ 153 w 2286"/>
                <a:gd name="T29" fmla="*/ 76 h 1446"/>
                <a:gd name="T30" fmla="*/ 129 w 2286"/>
                <a:gd name="T31" fmla="*/ 76 h 1446"/>
                <a:gd name="T32" fmla="*/ 98 w 2286"/>
                <a:gd name="T33" fmla="*/ 76 h 1446"/>
                <a:gd name="T34" fmla="*/ 68 w 2286"/>
                <a:gd name="T35" fmla="*/ 76 h 1446"/>
                <a:gd name="T36" fmla="*/ 39 w 2286"/>
                <a:gd name="T37" fmla="*/ 75 h 1446"/>
                <a:gd name="T38" fmla="*/ 14 w 2286"/>
                <a:gd name="T39" fmla="*/ 75 h 1446"/>
                <a:gd name="T40" fmla="*/ 1 w 2286"/>
                <a:gd name="T41" fmla="*/ 75 h 1446"/>
                <a:gd name="T42" fmla="*/ 0 w 2286"/>
                <a:gd name="T43" fmla="*/ 68 h 1446"/>
                <a:gd name="T44" fmla="*/ 0 w 2286"/>
                <a:gd name="T45" fmla="*/ 61 h 1446"/>
                <a:gd name="T46" fmla="*/ 0 w 2286"/>
                <a:gd name="T47" fmla="*/ 55 h 1446"/>
                <a:gd name="T48" fmla="*/ 177 w 2286"/>
                <a:gd name="T49" fmla="*/ 54 h 1446"/>
                <a:gd name="T50" fmla="*/ 175 w 2286"/>
                <a:gd name="T51" fmla="*/ 48 h 1446"/>
                <a:gd name="T52" fmla="*/ 173 w 2286"/>
                <a:gd name="T53" fmla="*/ 40 h 1446"/>
                <a:gd name="T54" fmla="*/ 171 w 2286"/>
                <a:gd name="T55" fmla="*/ 29 h 1446"/>
                <a:gd name="T56" fmla="*/ 169 w 2286"/>
                <a:gd name="T57" fmla="*/ 20 h 1446"/>
                <a:gd name="T58" fmla="*/ 167 w 2286"/>
                <a:gd name="T59" fmla="*/ 11 h 1446"/>
                <a:gd name="T60" fmla="*/ 167 w 2286"/>
                <a:gd name="T61" fmla="*/ 3 h 1446"/>
                <a:gd name="T62" fmla="*/ 167 w 2286"/>
                <a:gd name="T63" fmla="*/ 0 h 1446"/>
                <a:gd name="T64" fmla="*/ 174 w 2286"/>
                <a:gd name="T65" fmla="*/ 3 h 1446"/>
                <a:gd name="T66" fmla="*/ 189 w 2286"/>
                <a:gd name="T67" fmla="*/ 11 h 1446"/>
                <a:gd name="T68" fmla="*/ 208 w 2286"/>
                <a:gd name="T69" fmla="*/ 23 h 1446"/>
                <a:gd name="T70" fmla="*/ 230 w 2286"/>
                <a:gd name="T71" fmla="*/ 39 h 1446"/>
                <a:gd name="T72" fmla="*/ 251 w 2286"/>
                <a:gd name="T73" fmla="*/ 53 h 1446"/>
                <a:gd name="T74" fmla="*/ 270 w 2286"/>
                <a:gd name="T75" fmla="*/ 68 h 1446"/>
                <a:gd name="T76" fmla="*/ 283 w 2286"/>
                <a:gd name="T77" fmla="*/ 77 h 1446"/>
                <a:gd name="T78" fmla="*/ 286 w 2286"/>
                <a:gd name="T79" fmla="*/ 82 h 1446"/>
                <a:gd name="T80" fmla="*/ 280 w 2286"/>
                <a:gd name="T81" fmla="*/ 88 h 1446"/>
                <a:gd name="T82" fmla="*/ 267 w 2286"/>
                <a:gd name="T83" fmla="*/ 100 h 1446"/>
                <a:gd name="T84" fmla="*/ 248 w 2286"/>
                <a:gd name="T85" fmla="*/ 116 h 1446"/>
                <a:gd name="T86" fmla="*/ 229 w 2286"/>
                <a:gd name="T87" fmla="*/ 135 h 1446"/>
                <a:gd name="T88" fmla="*/ 209 w 2286"/>
                <a:gd name="T89" fmla="*/ 152 h 1446"/>
                <a:gd name="T90" fmla="*/ 192 w 2286"/>
                <a:gd name="T91" fmla="*/ 167 h 1446"/>
                <a:gd name="T92" fmla="*/ 179 w 2286"/>
                <a:gd name="T93" fmla="*/ 178 h 1446"/>
                <a:gd name="T94" fmla="*/ 174 w 2286"/>
                <a:gd name="T95" fmla="*/ 181 h 1446"/>
                <a:gd name="T96" fmla="*/ 174 w 2286"/>
                <a:gd name="T97" fmla="*/ 176 h 1446"/>
                <a:gd name="T98" fmla="*/ 174 w 2286"/>
                <a:gd name="T99" fmla="*/ 168 h 1446"/>
                <a:gd name="T100" fmla="*/ 175 w 2286"/>
                <a:gd name="T101" fmla="*/ 158 h 1446"/>
                <a:gd name="T102" fmla="*/ 176 w 2286"/>
                <a:gd name="T103" fmla="*/ 146 h 1446"/>
                <a:gd name="T104" fmla="*/ 178 w 2286"/>
                <a:gd name="T105" fmla="*/ 135 h 1446"/>
                <a:gd name="T106" fmla="*/ 179 w 2286"/>
                <a:gd name="T107" fmla="*/ 125 h 1446"/>
                <a:gd name="T108" fmla="*/ 180 w 2286"/>
                <a:gd name="T109" fmla="*/ 120 h 1446"/>
                <a:gd name="T110" fmla="*/ 177 w 2286"/>
                <a:gd name="T111" fmla="*/ 119 h 1446"/>
                <a:gd name="T112" fmla="*/ 163 w 2286"/>
                <a:gd name="T113" fmla="*/ 119 h 1446"/>
                <a:gd name="T114" fmla="*/ 141 w 2286"/>
                <a:gd name="T115" fmla="*/ 119 h 1446"/>
                <a:gd name="T116" fmla="*/ 111 w 2286"/>
                <a:gd name="T117" fmla="*/ 120 h 1446"/>
                <a:gd name="T118" fmla="*/ 80 w 2286"/>
                <a:gd name="T119" fmla="*/ 121 h 1446"/>
                <a:gd name="T120" fmla="*/ 49 w 2286"/>
                <a:gd name="T121" fmla="*/ 121 h 1446"/>
                <a:gd name="T122" fmla="*/ 23 w 2286"/>
                <a:gd name="T123" fmla="*/ 122 h 1446"/>
                <a:gd name="T124" fmla="*/ 5 w 2286"/>
                <a:gd name="T125" fmla="*/ 123 h 14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86"/>
                <a:gd name="T190" fmla="*/ 0 h 1446"/>
                <a:gd name="T191" fmla="*/ 2286 w 2286"/>
                <a:gd name="T192" fmla="*/ 1446 h 14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86" h="1446">
                  <a:moveTo>
                    <a:pt x="8" y="986"/>
                  </a:moveTo>
                  <a:lnTo>
                    <a:pt x="8" y="984"/>
                  </a:lnTo>
                  <a:lnTo>
                    <a:pt x="8" y="982"/>
                  </a:lnTo>
                  <a:lnTo>
                    <a:pt x="8" y="979"/>
                  </a:lnTo>
                  <a:lnTo>
                    <a:pt x="8" y="971"/>
                  </a:lnTo>
                  <a:lnTo>
                    <a:pt x="8" y="965"/>
                  </a:lnTo>
                  <a:lnTo>
                    <a:pt x="8" y="963"/>
                  </a:lnTo>
                  <a:lnTo>
                    <a:pt x="8" y="958"/>
                  </a:lnTo>
                  <a:lnTo>
                    <a:pt x="8" y="954"/>
                  </a:lnTo>
                  <a:lnTo>
                    <a:pt x="8" y="948"/>
                  </a:lnTo>
                  <a:lnTo>
                    <a:pt x="8" y="942"/>
                  </a:lnTo>
                  <a:lnTo>
                    <a:pt x="8" y="937"/>
                  </a:lnTo>
                  <a:lnTo>
                    <a:pt x="8" y="931"/>
                  </a:lnTo>
                  <a:lnTo>
                    <a:pt x="6" y="925"/>
                  </a:lnTo>
                  <a:lnTo>
                    <a:pt x="6" y="918"/>
                  </a:lnTo>
                  <a:lnTo>
                    <a:pt x="6" y="910"/>
                  </a:lnTo>
                  <a:lnTo>
                    <a:pt x="6" y="903"/>
                  </a:lnTo>
                  <a:lnTo>
                    <a:pt x="6" y="895"/>
                  </a:lnTo>
                  <a:lnTo>
                    <a:pt x="6" y="887"/>
                  </a:lnTo>
                  <a:lnTo>
                    <a:pt x="6" y="880"/>
                  </a:lnTo>
                  <a:lnTo>
                    <a:pt x="6" y="872"/>
                  </a:lnTo>
                  <a:lnTo>
                    <a:pt x="6" y="868"/>
                  </a:lnTo>
                  <a:lnTo>
                    <a:pt x="6" y="861"/>
                  </a:lnTo>
                  <a:lnTo>
                    <a:pt x="6" y="857"/>
                  </a:lnTo>
                  <a:lnTo>
                    <a:pt x="6" y="853"/>
                  </a:lnTo>
                  <a:lnTo>
                    <a:pt x="6" y="849"/>
                  </a:lnTo>
                  <a:lnTo>
                    <a:pt x="6" y="844"/>
                  </a:lnTo>
                  <a:lnTo>
                    <a:pt x="6" y="840"/>
                  </a:lnTo>
                  <a:lnTo>
                    <a:pt x="6" y="838"/>
                  </a:lnTo>
                  <a:lnTo>
                    <a:pt x="6" y="832"/>
                  </a:lnTo>
                  <a:lnTo>
                    <a:pt x="6" y="828"/>
                  </a:lnTo>
                  <a:lnTo>
                    <a:pt x="6" y="823"/>
                  </a:lnTo>
                  <a:lnTo>
                    <a:pt x="6" y="819"/>
                  </a:lnTo>
                  <a:lnTo>
                    <a:pt x="6" y="813"/>
                  </a:lnTo>
                  <a:lnTo>
                    <a:pt x="6" y="809"/>
                  </a:lnTo>
                  <a:lnTo>
                    <a:pt x="6" y="804"/>
                  </a:lnTo>
                  <a:lnTo>
                    <a:pt x="6" y="800"/>
                  </a:lnTo>
                  <a:lnTo>
                    <a:pt x="21" y="798"/>
                  </a:lnTo>
                  <a:lnTo>
                    <a:pt x="36" y="798"/>
                  </a:lnTo>
                  <a:lnTo>
                    <a:pt x="53" y="798"/>
                  </a:lnTo>
                  <a:lnTo>
                    <a:pt x="70" y="798"/>
                  </a:lnTo>
                  <a:lnTo>
                    <a:pt x="89" y="796"/>
                  </a:lnTo>
                  <a:lnTo>
                    <a:pt x="108" y="796"/>
                  </a:lnTo>
                  <a:lnTo>
                    <a:pt x="131" y="794"/>
                  </a:lnTo>
                  <a:lnTo>
                    <a:pt x="152" y="794"/>
                  </a:lnTo>
                  <a:lnTo>
                    <a:pt x="175" y="794"/>
                  </a:lnTo>
                  <a:lnTo>
                    <a:pt x="199" y="792"/>
                  </a:lnTo>
                  <a:lnTo>
                    <a:pt x="224" y="792"/>
                  </a:lnTo>
                  <a:lnTo>
                    <a:pt x="249" y="790"/>
                  </a:lnTo>
                  <a:lnTo>
                    <a:pt x="274" y="790"/>
                  </a:lnTo>
                  <a:lnTo>
                    <a:pt x="300" y="790"/>
                  </a:lnTo>
                  <a:lnTo>
                    <a:pt x="329" y="790"/>
                  </a:lnTo>
                  <a:lnTo>
                    <a:pt x="355" y="790"/>
                  </a:lnTo>
                  <a:lnTo>
                    <a:pt x="384" y="789"/>
                  </a:lnTo>
                  <a:lnTo>
                    <a:pt x="410" y="787"/>
                  </a:lnTo>
                  <a:lnTo>
                    <a:pt x="441" y="787"/>
                  </a:lnTo>
                  <a:lnTo>
                    <a:pt x="469" y="787"/>
                  </a:lnTo>
                  <a:lnTo>
                    <a:pt x="500" y="785"/>
                  </a:lnTo>
                  <a:lnTo>
                    <a:pt x="530" y="785"/>
                  </a:lnTo>
                  <a:lnTo>
                    <a:pt x="560" y="783"/>
                  </a:lnTo>
                  <a:lnTo>
                    <a:pt x="591" y="783"/>
                  </a:lnTo>
                  <a:lnTo>
                    <a:pt x="621" y="781"/>
                  </a:lnTo>
                  <a:lnTo>
                    <a:pt x="652" y="781"/>
                  </a:lnTo>
                  <a:lnTo>
                    <a:pt x="682" y="781"/>
                  </a:lnTo>
                  <a:lnTo>
                    <a:pt x="713" y="781"/>
                  </a:lnTo>
                  <a:lnTo>
                    <a:pt x="743" y="777"/>
                  </a:lnTo>
                  <a:lnTo>
                    <a:pt x="773" y="777"/>
                  </a:lnTo>
                  <a:lnTo>
                    <a:pt x="806" y="775"/>
                  </a:lnTo>
                  <a:lnTo>
                    <a:pt x="836" y="775"/>
                  </a:lnTo>
                  <a:lnTo>
                    <a:pt x="865" y="773"/>
                  </a:lnTo>
                  <a:lnTo>
                    <a:pt x="895" y="773"/>
                  </a:lnTo>
                  <a:lnTo>
                    <a:pt x="925" y="773"/>
                  </a:lnTo>
                  <a:lnTo>
                    <a:pt x="954" y="773"/>
                  </a:lnTo>
                  <a:lnTo>
                    <a:pt x="982" y="771"/>
                  </a:lnTo>
                  <a:lnTo>
                    <a:pt x="1009" y="771"/>
                  </a:lnTo>
                  <a:lnTo>
                    <a:pt x="1037" y="770"/>
                  </a:lnTo>
                  <a:lnTo>
                    <a:pt x="1066" y="770"/>
                  </a:lnTo>
                  <a:lnTo>
                    <a:pt x="1091" y="770"/>
                  </a:lnTo>
                  <a:lnTo>
                    <a:pt x="1117" y="770"/>
                  </a:lnTo>
                  <a:lnTo>
                    <a:pt x="1144" y="768"/>
                  </a:lnTo>
                  <a:lnTo>
                    <a:pt x="1167" y="768"/>
                  </a:lnTo>
                  <a:lnTo>
                    <a:pt x="1191" y="766"/>
                  </a:lnTo>
                  <a:lnTo>
                    <a:pt x="1214" y="766"/>
                  </a:lnTo>
                  <a:lnTo>
                    <a:pt x="1237" y="764"/>
                  </a:lnTo>
                  <a:lnTo>
                    <a:pt x="1258" y="764"/>
                  </a:lnTo>
                  <a:lnTo>
                    <a:pt x="1279" y="764"/>
                  </a:lnTo>
                  <a:lnTo>
                    <a:pt x="1300" y="762"/>
                  </a:lnTo>
                  <a:lnTo>
                    <a:pt x="1317" y="762"/>
                  </a:lnTo>
                  <a:lnTo>
                    <a:pt x="1334" y="762"/>
                  </a:lnTo>
                  <a:lnTo>
                    <a:pt x="1349" y="762"/>
                  </a:lnTo>
                  <a:lnTo>
                    <a:pt x="1364" y="762"/>
                  </a:lnTo>
                  <a:lnTo>
                    <a:pt x="1380" y="762"/>
                  </a:lnTo>
                  <a:lnTo>
                    <a:pt x="1391" y="762"/>
                  </a:lnTo>
                  <a:lnTo>
                    <a:pt x="1402" y="760"/>
                  </a:lnTo>
                  <a:lnTo>
                    <a:pt x="1412" y="760"/>
                  </a:lnTo>
                  <a:lnTo>
                    <a:pt x="1421" y="760"/>
                  </a:lnTo>
                  <a:lnTo>
                    <a:pt x="1427" y="760"/>
                  </a:lnTo>
                  <a:lnTo>
                    <a:pt x="1433" y="760"/>
                  </a:lnTo>
                  <a:lnTo>
                    <a:pt x="1438" y="760"/>
                  </a:lnTo>
                  <a:lnTo>
                    <a:pt x="1440" y="760"/>
                  </a:lnTo>
                  <a:lnTo>
                    <a:pt x="1526" y="684"/>
                  </a:lnTo>
                  <a:lnTo>
                    <a:pt x="1440" y="610"/>
                  </a:lnTo>
                  <a:lnTo>
                    <a:pt x="1438" y="608"/>
                  </a:lnTo>
                  <a:lnTo>
                    <a:pt x="1433" y="608"/>
                  </a:lnTo>
                  <a:lnTo>
                    <a:pt x="1427" y="608"/>
                  </a:lnTo>
                  <a:lnTo>
                    <a:pt x="1419" y="608"/>
                  </a:lnTo>
                  <a:lnTo>
                    <a:pt x="1410" y="608"/>
                  </a:lnTo>
                  <a:lnTo>
                    <a:pt x="1400" y="608"/>
                  </a:lnTo>
                  <a:lnTo>
                    <a:pt x="1391" y="608"/>
                  </a:lnTo>
                  <a:lnTo>
                    <a:pt x="1376" y="608"/>
                  </a:lnTo>
                  <a:lnTo>
                    <a:pt x="1362" y="608"/>
                  </a:lnTo>
                  <a:lnTo>
                    <a:pt x="1347" y="608"/>
                  </a:lnTo>
                  <a:lnTo>
                    <a:pt x="1330" y="608"/>
                  </a:lnTo>
                  <a:lnTo>
                    <a:pt x="1311" y="608"/>
                  </a:lnTo>
                  <a:lnTo>
                    <a:pt x="1292" y="608"/>
                  </a:lnTo>
                  <a:lnTo>
                    <a:pt x="1273" y="608"/>
                  </a:lnTo>
                  <a:lnTo>
                    <a:pt x="1252" y="608"/>
                  </a:lnTo>
                  <a:lnTo>
                    <a:pt x="1231" y="606"/>
                  </a:lnTo>
                  <a:lnTo>
                    <a:pt x="1207" y="606"/>
                  </a:lnTo>
                  <a:lnTo>
                    <a:pt x="1184" y="606"/>
                  </a:lnTo>
                  <a:lnTo>
                    <a:pt x="1159" y="606"/>
                  </a:lnTo>
                  <a:lnTo>
                    <a:pt x="1134" y="606"/>
                  </a:lnTo>
                  <a:lnTo>
                    <a:pt x="1108" y="606"/>
                  </a:lnTo>
                  <a:lnTo>
                    <a:pt x="1081" y="606"/>
                  </a:lnTo>
                  <a:lnTo>
                    <a:pt x="1056" y="606"/>
                  </a:lnTo>
                  <a:lnTo>
                    <a:pt x="1026" y="606"/>
                  </a:lnTo>
                  <a:lnTo>
                    <a:pt x="998" y="606"/>
                  </a:lnTo>
                  <a:lnTo>
                    <a:pt x="969" y="606"/>
                  </a:lnTo>
                  <a:lnTo>
                    <a:pt x="941" y="606"/>
                  </a:lnTo>
                  <a:lnTo>
                    <a:pt x="910" y="606"/>
                  </a:lnTo>
                  <a:lnTo>
                    <a:pt x="882" y="606"/>
                  </a:lnTo>
                  <a:lnTo>
                    <a:pt x="851" y="606"/>
                  </a:lnTo>
                  <a:lnTo>
                    <a:pt x="821" y="606"/>
                  </a:lnTo>
                  <a:lnTo>
                    <a:pt x="789" y="606"/>
                  </a:lnTo>
                  <a:lnTo>
                    <a:pt x="760" y="606"/>
                  </a:lnTo>
                  <a:lnTo>
                    <a:pt x="728" y="604"/>
                  </a:lnTo>
                  <a:lnTo>
                    <a:pt x="697" y="604"/>
                  </a:lnTo>
                  <a:lnTo>
                    <a:pt x="665" y="602"/>
                  </a:lnTo>
                  <a:lnTo>
                    <a:pt x="635" y="602"/>
                  </a:lnTo>
                  <a:lnTo>
                    <a:pt x="602" y="602"/>
                  </a:lnTo>
                  <a:lnTo>
                    <a:pt x="574" y="602"/>
                  </a:lnTo>
                  <a:lnTo>
                    <a:pt x="543" y="602"/>
                  </a:lnTo>
                  <a:lnTo>
                    <a:pt x="511" y="602"/>
                  </a:lnTo>
                  <a:lnTo>
                    <a:pt x="481" y="602"/>
                  </a:lnTo>
                  <a:lnTo>
                    <a:pt x="452" y="602"/>
                  </a:lnTo>
                  <a:lnTo>
                    <a:pt x="422" y="602"/>
                  </a:lnTo>
                  <a:lnTo>
                    <a:pt x="393" y="602"/>
                  </a:lnTo>
                  <a:lnTo>
                    <a:pt x="367" y="602"/>
                  </a:lnTo>
                  <a:lnTo>
                    <a:pt x="338" y="602"/>
                  </a:lnTo>
                  <a:lnTo>
                    <a:pt x="312" y="600"/>
                  </a:lnTo>
                  <a:lnTo>
                    <a:pt x="285" y="600"/>
                  </a:lnTo>
                  <a:lnTo>
                    <a:pt x="258" y="600"/>
                  </a:lnTo>
                  <a:lnTo>
                    <a:pt x="234" y="600"/>
                  </a:lnTo>
                  <a:lnTo>
                    <a:pt x="209" y="600"/>
                  </a:lnTo>
                  <a:lnTo>
                    <a:pt x="186" y="600"/>
                  </a:lnTo>
                  <a:lnTo>
                    <a:pt x="161" y="600"/>
                  </a:lnTo>
                  <a:lnTo>
                    <a:pt x="139" y="600"/>
                  </a:lnTo>
                  <a:lnTo>
                    <a:pt x="118" y="600"/>
                  </a:lnTo>
                  <a:lnTo>
                    <a:pt x="97" y="600"/>
                  </a:lnTo>
                  <a:lnTo>
                    <a:pt x="80" y="600"/>
                  </a:lnTo>
                  <a:lnTo>
                    <a:pt x="63" y="600"/>
                  </a:lnTo>
                  <a:lnTo>
                    <a:pt x="46" y="600"/>
                  </a:lnTo>
                  <a:lnTo>
                    <a:pt x="28" y="600"/>
                  </a:lnTo>
                  <a:lnTo>
                    <a:pt x="15" y="600"/>
                  </a:lnTo>
                  <a:lnTo>
                    <a:pt x="2" y="600"/>
                  </a:lnTo>
                  <a:lnTo>
                    <a:pt x="2" y="597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2" y="583"/>
                  </a:lnTo>
                  <a:lnTo>
                    <a:pt x="2" y="576"/>
                  </a:lnTo>
                  <a:lnTo>
                    <a:pt x="2" y="568"/>
                  </a:lnTo>
                  <a:lnTo>
                    <a:pt x="0" y="559"/>
                  </a:lnTo>
                  <a:lnTo>
                    <a:pt x="0" y="551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5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6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1425" y="456"/>
                  </a:lnTo>
                  <a:lnTo>
                    <a:pt x="1423" y="454"/>
                  </a:lnTo>
                  <a:lnTo>
                    <a:pt x="1423" y="452"/>
                  </a:lnTo>
                  <a:lnTo>
                    <a:pt x="1421" y="447"/>
                  </a:lnTo>
                  <a:lnTo>
                    <a:pt x="1421" y="439"/>
                  </a:lnTo>
                  <a:lnTo>
                    <a:pt x="1419" y="433"/>
                  </a:lnTo>
                  <a:lnTo>
                    <a:pt x="1418" y="429"/>
                  </a:lnTo>
                  <a:lnTo>
                    <a:pt x="1418" y="424"/>
                  </a:lnTo>
                  <a:lnTo>
                    <a:pt x="1414" y="418"/>
                  </a:lnTo>
                  <a:lnTo>
                    <a:pt x="1412" y="412"/>
                  </a:lnTo>
                  <a:lnTo>
                    <a:pt x="1412" y="407"/>
                  </a:lnTo>
                  <a:lnTo>
                    <a:pt x="1410" y="399"/>
                  </a:lnTo>
                  <a:lnTo>
                    <a:pt x="1410" y="393"/>
                  </a:lnTo>
                  <a:lnTo>
                    <a:pt x="1406" y="384"/>
                  </a:lnTo>
                  <a:lnTo>
                    <a:pt x="1404" y="376"/>
                  </a:lnTo>
                  <a:lnTo>
                    <a:pt x="1402" y="369"/>
                  </a:lnTo>
                  <a:lnTo>
                    <a:pt x="1400" y="361"/>
                  </a:lnTo>
                  <a:lnTo>
                    <a:pt x="1399" y="352"/>
                  </a:lnTo>
                  <a:lnTo>
                    <a:pt x="1397" y="342"/>
                  </a:lnTo>
                  <a:lnTo>
                    <a:pt x="1393" y="334"/>
                  </a:lnTo>
                  <a:lnTo>
                    <a:pt x="1391" y="325"/>
                  </a:lnTo>
                  <a:lnTo>
                    <a:pt x="1391" y="315"/>
                  </a:lnTo>
                  <a:lnTo>
                    <a:pt x="1387" y="308"/>
                  </a:lnTo>
                  <a:lnTo>
                    <a:pt x="1385" y="296"/>
                  </a:lnTo>
                  <a:lnTo>
                    <a:pt x="1383" y="287"/>
                  </a:lnTo>
                  <a:lnTo>
                    <a:pt x="1381" y="277"/>
                  </a:lnTo>
                  <a:lnTo>
                    <a:pt x="1380" y="268"/>
                  </a:lnTo>
                  <a:lnTo>
                    <a:pt x="1378" y="257"/>
                  </a:lnTo>
                  <a:lnTo>
                    <a:pt x="1376" y="249"/>
                  </a:lnTo>
                  <a:lnTo>
                    <a:pt x="1374" y="238"/>
                  </a:lnTo>
                  <a:lnTo>
                    <a:pt x="1370" y="228"/>
                  </a:lnTo>
                  <a:lnTo>
                    <a:pt x="1368" y="217"/>
                  </a:lnTo>
                  <a:lnTo>
                    <a:pt x="1366" y="207"/>
                  </a:lnTo>
                  <a:lnTo>
                    <a:pt x="1364" y="198"/>
                  </a:lnTo>
                  <a:lnTo>
                    <a:pt x="1362" y="186"/>
                  </a:lnTo>
                  <a:lnTo>
                    <a:pt x="1361" y="177"/>
                  </a:lnTo>
                  <a:lnTo>
                    <a:pt x="1359" y="169"/>
                  </a:lnTo>
                  <a:lnTo>
                    <a:pt x="1357" y="158"/>
                  </a:lnTo>
                  <a:lnTo>
                    <a:pt x="1353" y="148"/>
                  </a:lnTo>
                  <a:lnTo>
                    <a:pt x="1351" y="139"/>
                  </a:lnTo>
                  <a:lnTo>
                    <a:pt x="1351" y="129"/>
                  </a:lnTo>
                  <a:lnTo>
                    <a:pt x="1349" y="122"/>
                  </a:lnTo>
                  <a:lnTo>
                    <a:pt x="1347" y="110"/>
                  </a:lnTo>
                  <a:lnTo>
                    <a:pt x="1347" y="105"/>
                  </a:lnTo>
                  <a:lnTo>
                    <a:pt x="1345" y="95"/>
                  </a:lnTo>
                  <a:lnTo>
                    <a:pt x="1343" y="87"/>
                  </a:lnTo>
                  <a:lnTo>
                    <a:pt x="1342" y="78"/>
                  </a:lnTo>
                  <a:lnTo>
                    <a:pt x="1340" y="70"/>
                  </a:lnTo>
                  <a:lnTo>
                    <a:pt x="1340" y="63"/>
                  </a:lnTo>
                  <a:lnTo>
                    <a:pt x="1340" y="57"/>
                  </a:lnTo>
                  <a:lnTo>
                    <a:pt x="1340" y="49"/>
                  </a:lnTo>
                  <a:lnTo>
                    <a:pt x="1340" y="42"/>
                  </a:lnTo>
                  <a:lnTo>
                    <a:pt x="1340" y="38"/>
                  </a:lnTo>
                  <a:lnTo>
                    <a:pt x="1338" y="30"/>
                  </a:lnTo>
                  <a:lnTo>
                    <a:pt x="1338" y="25"/>
                  </a:lnTo>
                  <a:lnTo>
                    <a:pt x="1338" y="21"/>
                  </a:lnTo>
                  <a:lnTo>
                    <a:pt x="1340" y="17"/>
                  </a:lnTo>
                  <a:lnTo>
                    <a:pt x="1340" y="11"/>
                  </a:lnTo>
                  <a:lnTo>
                    <a:pt x="1340" y="10"/>
                  </a:lnTo>
                  <a:lnTo>
                    <a:pt x="1340" y="6"/>
                  </a:lnTo>
                  <a:lnTo>
                    <a:pt x="1340" y="4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3" y="2"/>
                  </a:lnTo>
                  <a:lnTo>
                    <a:pt x="1359" y="4"/>
                  </a:lnTo>
                  <a:lnTo>
                    <a:pt x="1368" y="4"/>
                  </a:lnTo>
                  <a:lnTo>
                    <a:pt x="1376" y="10"/>
                  </a:lnTo>
                  <a:lnTo>
                    <a:pt x="1385" y="15"/>
                  </a:lnTo>
                  <a:lnTo>
                    <a:pt x="1395" y="19"/>
                  </a:lnTo>
                  <a:lnTo>
                    <a:pt x="1406" y="25"/>
                  </a:lnTo>
                  <a:lnTo>
                    <a:pt x="1419" y="32"/>
                  </a:lnTo>
                  <a:lnTo>
                    <a:pt x="1433" y="40"/>
                  </a:lnTo>
                  <a:lnTo>
                    <a:pt x="1448" y="48"/>
                  </a:lnTo>
                  <a:lnTo>
                    <a:pt x="1461" y="59"/>
                  </a:lnTo>
                  <a:lnTo>
                    <a:pt x="1478" y="67"/>
                  </a:lnTo>
                  <a:lnTo>
                    <a:pt x="1497" y="78"/>
                  </a:lnTo>
                  <a:lnTo>
                    <a:pt x="1513" y="87"/>
                  </a:lnTo>
                  <a:lnTo>
                    <a:pt x="1532" y="99"/>
                  </a:lnTo>
                  <a:lnTo>
                    <a:pt x="1549" y="110"/>
                  </a:lnTo>
                  <a:lnTo>
                    <a:pt x="1568" y="122"/>
                  </a:lnTo>
                  <a:lnTo>
                    <a:pt x="1587" y="135"/>
                  </a:lnTo>
                  <a:lnTo>
                    <a:pt x="1608" y="146"/>
                  </a:lnTo>
                  <a:lnTo>
                    <a:pt x="1628" y="162"/>
                  </a:lnTo>
                  <a:lnTo>
                    <a:pt x="1649" y="175"/>
                  </a:lnTo>
                  <a:lnTo>
                    <a:pt x="1670" y="188"/>
                  </a:lnTo>
                  <a:lnTo>
                    <a:pt x="1689" y="201"/>
                  </a:lnTo>
                  <a:lnTo>
                    <a:pt x="1712" y="217"/>
                  </a:lnTo>
                  <a:lnTo>
                    <a:pt x="1733" y="232"/>
                  </a:lnTo>
                  <a:lnTo>
                    <a:pt x="1756" y="245"/>
                  </a:lnTo>
                  <a:lnTo>
                    <a:pt x="1779" y="260"/>
                  </a:lnTo>
                  <a:lnTo>
                    <a:pt x="1800" y="276"/>
                  </a:lnTo>
                  <a:lnTo>
                    <a:pt x="1822" y="293"/>
                  </a:lnTo>
                  <a:lnTo>
                    <a:pt x="1845" y="308"/>
                  </a:lnTo>
                  <a:lnTo>
                    <a:pt x="1866" y="323"/>
                  </a:lnTo>
                  <a:lnTo>
                    <a:pt x="1887" y="338"/>
                  </a:lnTo>
                  <a:lnTo>
                    <a:pt x="1910" y="353"/>
                  </a:lnTo>
                  <a:lnTo>
                    <a:pt x="1933" y="367"/>
                  </a:lnTo>
                  <a:lnTo>
                    <a:pt x="1953" y="382"/>
                  </a:lnTo>
                  <a:lnTo>
                    <a:pt x="1974" y="399"/>
                  </a:lnTo>
                  <a:lnTo>
                    <a:pt x="1995" y="414"/>
                  </a:lnTo>
                  <a:lnTo>
                    <a:pt x="2014" y="428"/>
                  </a:lnTo>
                  <a:lnTo>
                    <a:pt x="2035" y="443"/>
                  </a:lnTo>
                  <a:lnTo>
                    <a:pt x="2054" y="456"/>
                  </a:lnTo>
                  <a:lnTo>
                    <a:pt x="2073" y="471"/>
                  </a:lnTo>
                  <a:lnTo>
                    <a:pt x="2092" y="485"/>
                  </a:lnTo>
                  <a:lnTo>
                    <a:pt x="2111" y="500"/>
                  </a:lnTo>
                  <a:lnTo>
                    <a:pt x="2128" y="511"/>
                  </a:lnTo>
                  <a:lnTo>
                    <a:pt x="2143" y="524"/>
                  </a:lnTo>
                  <a:lnTo>
                    <a:pt x="2159" y="538"/>
                  </a:lnTo>
                  <a:lnTo>
                    <a:pt x="2174" y="547"/>
                  </a:lnTo>
                  <a:lnTo>
                    <a:pt x="2187" y="559"/>
                  </a:lnTo>
                  <a:lnTo>
                    <a:pt x="2202" y="570"/>
                  </a:lnTo>
                  <a:lnTo>
                    <a:pt x="2216" y="581"/>
                  </a:lnTo>
                  <a:lnTo>
                    <a:pt x="2227" y="591"/>
                  </a:lnTo>
                  <a:lnTo>
                    <a:pt x="2238" y="600"/>
                  </a:lnTo>
                  <a:lnTo>
                    <a:pt x="2248" y="608"/>
                  </a:lnTo>
                  <a:lnTo>
                    <a:pt x="2257" y="616"/>
                  </a:lnTo>
                  <a:lnTo>
                    <a:pt x="2265" y="621"/>
                  </a:lnTo>
                  <a:lnTo>
                    <a:pt x="2271" y="629"/>
                  </a:lnTo>
                  <a:lnTo>
                    <a:pt x="2276" y="635"/>
                  </a:lnTo>
                  <a:lnTo>
                    <a:pt x="2280" y="640"/>
                  </a:lnTo>
                  <a:lnTo>
                    <a:pt x="2284" y="644"/>
                  </a:lnTo>
                  <a:lnTo>
                    <a:pt x="2286" y="648"/>
                  </a:lnTo>
                  <a:lnTo>
                    <a:pt x="2286" y="652"/>
                  </a:lnTo>
                  <a:lnTo>
                    <a:pt x="2282" y="656"/>
                  </a:lnTo>
                  <a:lnTo>
                    <a:pt x="2278" y="659"/>
                  </a:lnTo>
                  <a:lnTo>
                    <a:pt x="2275" y="665"/>
                  </a:lnTo>
                  <a:lnTo>
                    <a:pt x="2269" y="671"/>
                  </a:lnTo>
                  <a:lnTo>
                    <a:pt x="2263" y="678"/>
                  </a:lnTo>
                  <a:lnTo>
                    <a:pt x="2256" y="688"/>
                  </a:lnTo>
                  <a:lnTo>
                    <a:pt x="2246" y="695"/>
                  </a:lnTo>
                  <a:lnTo>
                    <a:pt x="2237" y="703"/>
                  </a:lnTo>
                  <a:lnTo>
                    <a:pt x="2227" y="714"/>
                  </a:lnTo>
                  <a:lnTo>
                    <a:pt x="2216" y="726"/>
                  </a:lnTo>
                  <a:lnTo>
                    <a:pt x="2204" y="737"/>
                  </a:lnTo>
                  <a:lnTo>
                    <a:pt x="2191" y="751"/>
                  </a:lnTo>
                  <a:lnTo>
                    <a:pt x="2178" y="762"/>
                  </a:lnTo>
                  <a:lnTo>
                    <a:pt x="2164" y="775"/>
                  </a:lnTo>
                  <a:lnTo>
                    <a:pt x="2149" y="790"/>
                  </a:lnTo>
                  <a:lnTo>
                    <a:pt x="2134" y="804"/>
                  </a:lnTo>
                  <a:lnTo>
                    <a:pt x="2117" y="819"/>
                  </a:lnTo>
                  <a:lnTo>
                    <a:pt x="2100" y="834"/>
                  </a:lnTo>
                  <a:lnTo>
                    <a:pt x="2085" y="851"/>
                  </a:lnTo>
                  <a:lnTo>
                    <a:pt x="2066" y="866"/>
                  </a:lnTo>
                  <a:lnTo>
                    <a:pt x="2047" y="882"/>
                  </a:lnTo>
                  <a:lnTo>
                    <a:pt x="2029" y="899"/>
                  </a:lnTo>
                  <a:lnTo>
                    <a:pt x="2012" y="918"/>
                  </a:lnTo>
                  <a:lnTo>
                    <a:pt x="1991" y="933"/>
                  </a:lnTo>
                  <a:lnTo>
                    <a:pt x="1974" y="950"/>
                  </a:lnTo>
                  <a:lnTo>
                    <a:pt x="1953" y="969"/>
                  </a:lnTo>
                  <a:lnTo>
                    <a:pt x="1933" y="986"/>
                  </a:lnTo>
                  <a:lnTo>
                    <a:pt x="1914" y="1005"/>
                  </a:lnTo>
                  <a:lnTo>
                    <a:pt x="1893" y="1024"/>
                  </a:lnTo>
                  <a:lnTo>
                    <a:pt x="1874" y="1041"/>
                  </a:lnTo>
                  <a:lnTo>
                    <a:pt x="1855" y="1060"/>
                  </a:lnTo>
                  <a:lnTo>
                    <a:pt x="1834" y="1077"/>
                  </a:lnTo>
                  <a:lnTo>
                    <a:pt x="1813" y="1096"/>
                  </a:lnTo>
                  <a:lnTo>
                    <a:pt x="1792" y="1112"/>
                  </a:lnTo>
                  <a:lnTo>
                    <a:pt x="1773" y="1131"/>
                  </a:lnTo>
                  <a:lnTo>
                    <a:pt x="1752" y="1150"/>
                  </a:lnTo>
                  <a:lnTo>
                    <a:pt x="1733" y="1165"/>
                  </a:lnTo>
                  <a:lnTo>
                    <a:pt x="1712" y="1182"/>
                  </a:lnTo>
                  <a:lnTo>
                    <a:pt x="1693" y="1201"/>
                  </a:lnTo>
                  <a:lnTo>
                    <a:pt x="1676" y="1216"/>
                  </a:lnTo>
                  <a:lnTo>
                    <a:pt x="1657" y="1233"/>
                  </a:lnTo>
                  <a:lnTo>
                    <a:pt x="1638" y="1248"/>
                  </a:lnTo>
                  <a:lnTo>
                    <a:pt x="1619" y="1264"/>
                  </a:lnTo>
                  <a:lnTo>
                    <a:pt x="1602" y="1279"/>
                  </a:lnTo>
                  <a:lnTo>
                    <a:pt x="1585" y="1294"/>
                  </a:lnTo>
                  <a:lnTo>
                    <a:pt x="1570" y="1307"/>
                  </a:lnTo>
                  <a:lnTo>
                    <a:pt x="1554" y="1322"/>
                  </a:lnTo>
                  <a:lnTo>
                    <a:pt x="1539" y="1334"/>
                  </a:lnTo>
                  <a:lnTo>
                    <a:pt x="1522" y="1347"/>
                  </a:lnTo>
                  <a:lnTo>
                    <a:pt x="1509" y="1359"/>
                  </a:lnTo>
                  <a:lnTo>
                    <a:pt x="1495" y="1370"/>
                  </a:lnTo>
                  <a:lnTo>
                    <a:pt x="1482" y="1381"/>
                  </a:lnTo>
                  <a:lnTo>
                    <a:pt x="1471" y="1391"/>
                  </a:lnTo>
                  <a:lnTo>
                    <a:pt x="1459" y="1398"/>
                  </a:lnTo>
                  <a:lnTo>
                    <a:pt x="1450" y="1410"/>
                  </a:lnTo>
                  <a:lnTo>
                    <a:pt x="1438" y="1417"/>
                  </a:lnTo>
                  <a:lnTo>
                    <a:pt x="1431" y="1421"/>
                  </a:lnTo>
                  <a:lnTo>
                    <a:pt x="1423" y="1427"/>
                  </a:lnTo>
                  <a:lnTo>
                    <a:pt x="1418" y="1433"/>
                  </a:lnTo>
                  <a:lnTo>
                    <a:pt x="1412" y="1438"/>
                  </a:lnTo>
                  <a:lnTo>
                    <a:pt x="1408" y="1440"/>
                  </a:lnTo>
                  <a:lnTo>
                    <a:pt x="1404" y="1442"/>
                  </a:lnTo>
                  <a:lnTo>
                    <a:pt x="1404" y="1446"/>
                  </a:lnTo>
                  <a:lnTo>
                    <a:pt x="1399" y="1442"/>
                  </a:lnTo>
                  <a:lnTo>
                    <a:pt x="1399" y="1440"/>
                  </a:lnTo>
                  <a:lnTo>
                    <a:pt x="1397" y="1436"/>
                  </a:lnTo>
                  <a:lnTo>
                    <a:pt x="1395" y="1433"/>
                  </a:lnTo>
                  <a:lnTo>
                    <a:pt x="1395" y="1429"/>
                  </a:lnTo>
                  <a:lnTo>
                    <a:pt x="1395" y="1425"/>
                  </a:lnTo>
                  <a:lnTo>
                    <a:pt x="1393" y="1419"/>
                  </a:lnTo>
                  <a:lnTo>
                    <a:pt x="1393" y="1414"/>
                  </a:lnTo>
                  <a:lnTo>
                    <a:pt x="1393" y="1408"/>
                  </a:lnTo>
                  <a:lnTo>
                    <a:pt x="1393" y="1400"/>
                  </a:lnTo>
                  <a:lnTo>
                    <a:pt x="1393" y="1393"/>
                  </a:lnTo>
                  <a:lnTo>
                    <a:pt x="1393" y="1387"/>
                  </a:lnTo>
                  <a:lnTo>
                    <a:pt x="1395" y="1378"/>
                  </a:lnTo>
                  <a:lnTo>
                    <a:pt x="1395" y="1370"/>
                  </a:lnTo>
                  <a:lnTo>
                    <a:pt x="1395" y="1360"/>
                  </a:lnTo>
                  <a:lnTo>
                    <a:pt x="1395" y="1351"/>
                  </a:lnTo>
                  <a:lnTo>
                    <a:pt x="1397" y="1341"/>
                  </a:lnTo>
                  <a:lnTo>
                    <a:pt x="1399" y="1334"/>
                  </a:lnTo>
                  <a:lnTo>
                    <a:pt x="1399" y="1322"/>
                  </a:lnTo>
                  <a:lnTo>
                    <a:pt x="1399" y="1311"/>
                  </a:lnTo>
                  <a:lnTo>
                    <a:pt x="1399" y="1302"/>
                  </a:lnTo>
                  <a:lnTo>
                    <a:pt x="1400" y="1292"/>
                  </a:lnTo>
                  <a:lnTo>
                    <a:pt x="1402" y="1279"/>
                  </a:lnTo>
                  <a:lnTo>
                    <a:pt x="1404" y="1269"/>
                  </a:lnTo>
                  <a:lnTo>
                    <a:pt x="1404" y="1258"/>
                  </a:lnTo>
                  <a:lnTo>
                    <a:pt x="1404" y="1248"/>
                  </a:lnTo>
                  <a:lnTo>
                    <a:pt x="1406" y="1237"/>
                  </a:lnTo>
                  <a:lnTo>
                    <a:pt x="1410" y="1224"/>
                  </a:lnTo>
                  <a:lnTo>
                    <a:pt x="1410" y="1212"/>
                  </a:lnTo>
                  <a:lnTo>
                    <a:pt x="1412" y="1201"/>
                  </a:lnTo>
                  <a:lnTo>
                    <a:pt x="1412" y="1189"/>
                  </a:lnTo>
                  <a:lnTo>
                    <a:pt x="1414" y="1178"/>
                  </a:lnTo>
                  <a:lnTo>
                    <a:pt x="1414" y="1165"/>
                  </a:lnTo>
                  <a:lnTo>
                    <a:pt x="1418" y="1153"/>
                  </a:lnTo>
                  <a:lnTo>
                    <a:pt x="1418" y="1142"/>
                  </a:lnTo>
                  <a:lnTo>
                    <a:pt x="1419" y="1131"/>
                  </a:lnTo>
                  <a:lnTo>
                    <a:pt x="1421" y="1119"/>
                  </a:lnTo>
                  <a:lnTo>
                    <a:pt x="1421" y="1110"/>
                  </a:lnTo>
                  <a:lnTo>
                    <a:pt x="1423" y="1098"/>
                  </a:lnTo>
                  <a:lnTo>
                    <a:pt x="1425" y="1089"/>
                  </a:lnTo>
                  <a:lnTo>
                    <a:pt x="1427" y="1077"/>
                  </a:lnTo>
                  <a:lnTo>
                    <a:pt x="1427" y="1068"/>
                  </a:lnTo>
                  <a:lnTo>
                    <a:pt x="1429" y="1056"/>
                  </a:lnTo>
                  <a:lnTo>
                    <a:pt x="1431" y="1049"/>
                  </a:lnTo>
                  <a:lnTo>
                    <a:pt x="1433" y="1039"/>
                  </a:lnTo>
                  <a:lnTo>
                    <a:pt x="1433" y="1032"/>
                  </a:lnTo>
                  <a:lnTo>
                    <a:pt x="1435" y="1020"/>
                  </a:lnTo>
                  <a:lnTo>
                    <a:pt x="1437" y="1013"/>
                  </a:lnTo>
                  <a:lnTo>
                    <a:pt x="1437" y="1005"/>
                  </a:lnTo>
                  <a:lnTo>
                    <a:pt x="1438" y="998"/>
                  </a:lnTo>
                  <a:lnTo>
                    <a:pt x="1438" y="990"/>
                  </a:lnTo>
                  <a:lnTo>
                    <a:pt x="1438" y="984"/>
                  </a:lnTo>
                  <a:lnTo>
                    <a:pt x="1440" y="979"/>
                  </a:lnTo>
                  <a:lnTo>
                    <a:pt x="1442" y="973"/>
                  </a:lnTo>
                  <a:lnTo>
                    <a:pt x="1442" y="969"/>
                  </a:lnTo>
                  <a:lnTo>
                    <a:pt x="1442" y="965"/>
                  </a:lnTo>
                  <a:lnTo>
                    <a:pt x="1442" y="961"/>
                  </a:lnTo>
                  <a:lnTo>
                    <a:pt x="1442" y="958"/>
                  </a:lnTo>
                  <a:lnTo>
                    <a:pt x="1444" y="954"/>
                  </a:lnTo>
                  <a:lnTo>
                    <a:pt x="1446" y="954"/>
                  </a:lnTo>
                  <a:lnTo>
                    <a:pt x="1442" y="954"/>
                  </a:lnTo>
                  <a:lnTo>
                    <a:pt x="1437" y="954"/>
                  </a:lnTo>
                  <a:lnTo>
                    <a:pt x="1431" y="954"/>
                  </a:lnTo>
                  <a:lnTo>
                    <a:pt x="1421" y="954"/>
                  </a:lnTo>
                  <a:lnTo>
                    <a:pt x="1414" y="954"/>
                  </a:lnTo>
                  <a:lnTo>
                    <a:pt x="1404" y="954"/>
                  </a:lnTo>
                  <a:lnTo>
                    <a:pt x="1391" y="954"/>
                  </a:lnTo>
                  <a:lnTo>
                    <a:pt x="1378" y="954"/>
                  </a:lnTo>
                  <a:lnTo>
                    <a:pt x="1362" y="954"/>
                  </a:lnTo>
                  <a:lnTo>
                    <a:pt x="1347" y="954"/>
                  </a:lnTo>
                  <a:lnTo>
                    <a:pt x="1328" y="956"/>
                  </a:lnTo>
                  <a:lnTo>
                    <a:pt x="1309" y="956"/>
                  </a:lnTo>
                  <a:lnTo>
                    <a:pt x="1290" y="956"/>
                  </a:lnTo>
                  <a:lnTo>
                    <a:pt x="1269" y="956"/>
                  </a:lnTo>
                  <a:lnTo>
                    <a:pt x="1248" y="956"/>
                  </a:lnTo>
                  <a:lnTo>
                    <a:pt x="1224" y="956"/>
                  </a:lnTo>
                  <a:lnTo>
                    <a:pt x="1199" y="956"/>
                  </a:lnTo>
                  <a:lnTo>
                    <a:pt x="1174" y="958"/>
                  </a:lnTo>
                  <a:lnTo>
                    <a:pt x="1150" y="958"/>
                  </a:lnTo>
                  <a:lnTo>
                    <a:pt x="1125" y="958"/>
                  </a:lnTo>
                  <a:lnTo>
                    <a:pt x="1096" y="960"/>
                  </a:lnTo>
                  <a:lnTo>
                    <a:pt x="1068" y="960"/>
                  </a:lnTo>
                  <a:lnTo>
                    <a:pt x="1041" y="961"/>
                  </a:lnTo>
                  <a:lnTo>
                    <a:pt x="1011" y="961"/>
                  </a:lnTo>
                  <a:lnTo>
                    <a:pt x="982" y="961"/>
                  </a:lnTo>
                  <a:lnTo>
                    <a:pt x="952" y="961"/>
                  </a:lnTo>
                  <a:lnTo>
                    <a:pt x="923" y="963"/>
                  </a:lnTo>
                  <a:lnTo>
                    <a:pt x="891" y="963"/>
                  </a:lnTo>
                  <a:lnTo>
                    <a:pt x="861" y="963"/>
                  </a:lnTo>
                  <a:lnTo>
                    <a:pt x="830" y="965"/>
                  </a:lnTo>
                  <a:lnTo>
                    <a:pt x="800" y="965"/>
                  </a:lnTo>
                  <a:lnTo>
                    <a:pt x="766" y="965"/>
                  </a:lnTo>
                  <a:lnTo>
                    <a:pt x="735" y="965"/>
                  </a:lnTo>
                  <a:lnTo>
                    <a:pt x="703" y="969"/>
                  </a:lnTo>
                  <a:lnTo>
                    <a:pt x="673" y="969"/>
                  </a:lnTo>
                  <a:lnTo>
                    <a:pt x="640" y="969"/>
                  </a:lnTo>
                  <a:lnTo>
                    <a:pt x="610" y="969"/>
                  </a:lnTo>
                  <a:lnTo>
                    <a:pt x="578" y="969"/>
                  </a:lnTo>
                  <a:lnTo>
                    <a:pt x="547" y="971"/>
                  </a:lnTo>
                  <a:lnTo>
                    <a:pt x="515" y="971"/>
                  </a:lnTo>
                  <a:lnTo>
                    <a:pt x="486" y="973"/>
                  </a:lnTo>
                  <a:lnTo>
                    <a:pt x="456" y="973"/>
                  </a:lnTo>
                  <a:lnTo>
                    <a:pt x="426" y="975"/>
                  </a:lnTo>
                  <a:lnTo>
                    <a:pt x="395" y="975"/>
                  </a:lnTo>
                  <a:lnTo>
                    <a:pt x="369" y="975"/>
                  </a:lnTo>
                  <a:lnTo>
                    <a:pt x="340" y="977"/>
                  </a:lnTo>
                  <a:lnTo>
                    <a:pt x="313" y="979"/>
                  </a:lnTo>
                  <a:lnTo>
                    <a:pt x="285" y="979"/>
                  </a:lnTo>
                  <a:lnTo>
                    <a:pt x="260" y="979"/>
                  </a:lnTo>
                  <a:lnTo>
                    <a:pt x="236" y="979"/>
                  </a:lnTo>
                  <a:lnTo>
                    <a:pt x="211" y="979"/>
                  </a:lnTo>
                  <a:lnTo>
                    <a:pt x="188" y="979"/>
                  </a:lnTo>
                  <a:lnTo>
                    <a:pt x="165" y="980"/>
                  </a:lnTo>
                  <a:lnTo>
                    <a:pt x="146" y="982"/>
                  </a:lnTo>
                  <a:lnTo>
                    <a:pt x="125" y="982"/>
                  </a:lnTo>
                  <a:lnTo>
                    <a:pt x="104" y="982"/>
                  </a:lnTo>
                  <a:lnTo>
                    <a:pt x="87" y="984"/>
                  </a:lnTo>
                  <a:lnTo>
                    <a:pt x="70" y="984"/>
                  </a:lnTo>
                  <a:lnTo>
                    <a:pt x="55" y="984"/>
                  </a:lnTo>
                  <a:lnTo>
                    <a:pt x="40" y="984"/>
                  </a:lnTo>
                  <a:lnTo>
                    <a:pt x="28" y="984"/>
                  </a:lnTo>
                  <a:lnTo>
                    <a:pt x="17" y="986"/>
                  </a:lnTo>
                  <a:lnTo>
                    <a:pt x="8" y="98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9" name="Freeform 110"/>
            <p:cNvSpPr>
              <a:spLocks/>
            </p:cNvSpPr>
            <p:nvPr/>
          </p:nvSpPr>
          <p:spPr bwMode="auto">
            <a:xfrm>
              <a:off x="3104" y="1973"/>
              <a:ext cx="198" cy="350"/>
            </a:xfrm>
            <a:custGeom>
              <a:avLst/>
              <a:gdLst>
                <a:gd name="T0" fmla="*/ 0 w 396"/>
                <a:gd name="T1" fmla="*/ 0 h 701"/>
                <a:gd name="T2" fmla="*/ 50 w 396"/>
                <a:gd name="T3" fmla="*/ 36 h 701"/>
                <a:gd name="T4" fmla="*/ 3 w 396"/>
                <a:gd name="T5" fmla="*/ 87 h 701"/>
                <a:gd name="T6" fmla="*/ 3 w 396"/>
                <a:gd name="T7" fmla="*/ 41 h 701"/>
                <a:gd name="T8" fmla="*/ 0 w 396"/>
                <a:gd name="T9" fmla="*/ 0 h 701"/>
                <a:gd name="T10" fmla="*/ 0 w 396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"/>
                <a:gd name="T19" fmla="*/ 0 h 701"/>
                <a:gd name="T20" fmla="*/ 396 w 396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" h="701">
                  <a:moveTo>
                    <a:pt x="0" y="0"/>
                  </a:moveTo>
                  <a:lnTo>
                    <a:pt x="396" y="290"/>
                  </a:lnTo>
                  <a:lnTo>
                    <a:pt x="27" y="701"/>
                  </a:lnTo>
                  <a:lnTo>
                    <a:pt x="25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0" name="Freeform 111"/>
            <p:cNvSpPr>
              <a:spLocks/>
            </p:cNvSpPr>
            <p:nvPr/>
          </p:nvSpPr>
          <p:spPr bwMode="auto">
            <a:xfrm>
              <a:off x="2308" y="2018"/>
              <a:ext cx="70" cy="273"/>
            </a:xfrm>
            <a:custGeom>
              <a:avLst/>
              <a:gdLst>
                <a:gd name="T0" fmla="*/ 0 w 141"/>
                <a:gd name="T1" fmla="*/ 1 h 545"/>
                <a:gd name="T2" fmla="*/ 0 w 141"/>
                <a:gd name="T3" fmla="*/ 2 h 545"/>
                <a:gd name="T4" fmla="*/ 0 w 141"/>
                <a:gd name="T5" fmla="*/ 3 h 545"/>
                <a:gd name="T6" fmla="*/ 0 w 141"/>
                <a:gd name="T7" fmla="*/ 5 h 545"/>
                <a:gd name="T8" fmla="*/ 0 w 141"/>
                <a:gd name="T9" fmla="*/ 6 h 545"/>
                <a:gd name="T10" fmla="*/ 0 w 141"/>
                <a:gd name="T11" fmla="*/ 8 h 545"/>
                <a:gd name="T12" fmla="*/ 0 w 141"/>
                <a:gd name="T13" fmla="*/ 11 h 545"/>
                <a:gd name="T14" fmla="*/ 0 w 141"/>
                <a:gd name="T15" fmla="*/ 13 h 545"/>
                <a:gd name="T16" fmla="*/ 0 w 141"/>
                <a:gd name="T17" fmla="*/ 16 h 545"/>
                <a:gd name="T18" fmla="*/ 0 w 141"/>
                <a:gd name="T19" fmla="*/ 19 h 545"/>
                <a:gd name="T20" fmla="*/ 0 w 141"/>
                <a:gd name="T21" fmla="*/ 22 h 545"/>
                <a:gd name="T22" fmla="*/ 0 w 141"/>
                <a:gd name="T23" fmla="*/ 24 h 545"/>
                <a:gd name="T24" fmla="*/ 0 w 141"/>
                <a:gd name="T25" fmla="*/ 28 h 545"/>
                <a:gd name="T26" fmla="*/ 0 w 141"/>
                <a:gd name="T27" fmla="*/ 31 h 545"/>
                <a:gd name="T28" fmla="*/ 0 w 141"/>
                <a:gd name="T29" fmla="*/ 34 h 545"/>
                <a:gd name="T30" fmla="*/ 0 w 141"/>
                <a:gd name="T31" fmla="*/ 37 h 545"/>
                <a:gd name="T32" fmla="*/ 0 w 141"/>
                <a:gd name="T33" fmla="*/ 40 h 545"/>
                <a:gd name="T34" fmla="*/ 0 w 141"/>
                <a:gd name="T35" fmla="*/ 43 h 545"/>
                <a:gd name="T36" fmla="*/ 0 w 141"/>
                <a:gd name="T37" fmla="*/ 46 h 545"/>
                <a:gd name="T38" fmla="*/ 0 w 141"/>
                <a:gd name="T39" fmla="*/ 49 h 545"/>
                <a:gd name="T40" fmla="*/ 0 w 141"/>
                <a:gd name="T41" fmla="*/ 52 h 545"/>
                <a:gd name="T42" fmla="*/ 0 w 141"/>
                <a:gd name="T43" fmla="*/ 55 h 545"/>
                <a:gd name="T44" fmla="*/ 0 w 141"/>
                <a:gd name="T45" fmla="*/ 57 h 545"/>
                <a:gd name="T46" fmla="*/ 1 w 141"/>
                <a:gd name="T47" fmla="*/ 59 h 545"/>
                <a:gd name="T48" fmla="*/ 1 w 141"/>
                <a:gd name="T49" fmla="*/ 61 h 545"/>
                <a:gd name="T50" fmla="*/ 1 w 141"/>
                <a:gd name="T51" fmla="*/ 63 h 545"/>
                <a:gd name="T52" fmla="*/ 1 w 141"/>
                <a:gd name="T53" fmla="*/ 65 h 545"/>
                <a:gd name="T54" fmla="*/ 1 w 141"/>
                <a:gd name="T55" fmla="*/ 66 h 545"/>
                <a:gd name="T56" fmla="*/ 1 w 141"/>
                <a:gd name="T57" fmla="*/ 67 h 545"/>
                <a:gd name="T58" fmla="*/ 1 w 141"/>
                <a:gd name="T59" fmla="*/ 68 h 545"/>
                <a:gd name="T60" fmla="*/ 17 w 141"/>
                <a:gd name="T61" fmla="*/ 65 h 545"/>
                <a:gd name="T62" fmla="*/ 0 w 141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545"/>
                <a:gd name="T98" fmla="*/ 141 w 141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545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41"/>
                  </a:lnTo>
                  <a:lnTo>
                    <a:pt x="2" y="254"/>
                  </a:lnTo>
                  <a:lnTo>
                    <a:pt x="2" y="268"/>
                  </a:lnTo>
                  <a:lnTo>
                    <a:pt x="2" y="281"/>
                  </a:lnTo>
                  <a:lnTo>
                    <a:pt x="2" y="291"/>
                  </a:lnTo>
                  <a:lnTo>
                    <a:pt x="2" y="306"/>
                  </a:lnTo>
                  <a:lnTo>
                    <a:pt x="2" y="317"/>
                  </a:lnTo>
                  <a:lnTo>
                    <a:pt x="2" y="330"/>
                  </a:lnTo>
                  <a:lnTo>
                    <a:pt x="2" y="342"/>
                  </a:lnTo>
                  <a:lnTo>
                    <a:pt x="4" y="353"/>
                  </a:lnTo>
                  <a:lnTo>
                    <a:pt x="4" y="365"/>
                  </a:lnTo>
                  <a:lnTo>
                    <a:pt x="4" y="378"/>
                  </a:lnTo>
                  <a:lnTo>
                    <a:pt x="4" y="389"/>
                  </a:lnTo>
                  <a:lnTo>
                    <a:pt x="4" y="401"/>
                  </a:lnTo>
                  <a:lnTo>
                    <a:pt x="4" y="410"/>
                  </a:lnTo>
                  <a:lnTo>
                    <a:pt x="6" y="422"/>
                  </a:lnTo>
                  <a:lnTo>
                    <a:pt x="6" y="433"/>
                  </a:lnTo>
                  <a:lnTo>
                    <a:pt x="6" y="443"/>
                  </a:lnTo>
                  <a:lnTo>
                    <a:pt x="6" y="454"/>
                  </a:lnTo>
                  <a:lnTo>
                    <a:pt x="8" y="463"/>
                  </a:lnTo>
                  <a:lnTo>
                    <a:pt x="8" y="471"/>
                  </a:lnTo>
                  <a:lnTo>
                    <a:pt x="8" y="479"/>
                  </a:lnTo>
                  <a:lnTo>
                    <a:pt x="8" y="488"/>
                  </a:lnTo>
                  <a:lnTo>
                    <a:pt x="8" y="496"/>
                  </a:lnTo>
                  <a:lnTo>
                    <a:pt x="8" y="503"/>
                  </a:lnTo>
                  <a:lnTo>
                    <a:pt x="8" y="509"/>
                  </a:lnTo>
                  <a:lnTo>
                    <a:pt x="8" y="517"/>
                  </a:lnTo>
                  <a:lnTo>
                    <a:pt x="8" y="522"/>
                  </a:lnTo>
                  <a:lnTo>
                    <a:pt x="8" y="528"/>
                  </a:lnTo>
                  <a:lnTo>
                    <a:pt x="8" y="532"/>
                  </a:lnTo>
                  <a:lnTo>
                    <a:pt x="8" y="536"/>
                  </a:lnTo>
                  <a:lnTo>
                    <a:pt x="10" y="539"/>
                  </a:lnTo>
                  <a:lnTo>
                    <a:pt x="10" y="543"/>
                  </a:lnTo>
                  <a:lnTo>
                    <a:pt x="10" y="545"/>
                  </a:lnTo>
                  <a:lnTo>
                    <a:pt x="141" y="520"/>
                  </a:lnTo>
                  <a:lnTo>
                    <a:pt x="135" y="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1" name="Freeform 112"/>
            <p:cNvSpPr>
              <a:spLocks/>
            </p:cNvSpPr>
            <p:nvPr/>
          </p:nvSpPr>
          <p:spPr bwMode="auto">
            <a:xfrm>
              <a:off x="2408" y="2118"/>
              <a:ext cx="630" cy="53"/>
            </a:xfrm>
            <a:custGeom>
              <a:avLst/>
              <a:gdLst>
                <a:gd name="T0" fmla="*/ 0 w 1259"/>
                <a:gd name="T1" fmla="*/ 0 h 107"/>
                <a:gd name="T2" fmla="*/ 0 w 1259"/>
                <a:gd name="T3" fmla="*/ 13 h 107"/>
                <a:gd name="T4" fmla="*/ 150 w 1259"/>
                <a:gd name="T5" fmla="*/ 9 h 107"/>
                <a:gd name="T6" fmla="*/ 158 w 1259"/>
                <a:gd name="T7" fmla="*/ 4 h 107"/>
                <a:gd name="T8" fmla="*/ 150 w 1259"/>
                <a:gd name="T9" fmla="*/ 0 h 107"/>
                <a:gd name="T10" fmla="*/ 0 w 1259"/>
                <a:gd name="T11" fmla="*/ 0 h 107"/>
                <a:gd name="T12" fmla="*/ 0 w 1259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9"/>
                <a:gd name="T22" fmla="*/ 0 h 107"/>
                <a:gd name="T23" fmla="*/ 1259 w 1259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9" h="107">
                  <a:moveTo>
                    <a:pt x="0" y="0"/>
                  </a:moveTo>
                  <a:lnTo>
                    <a:pt x="0" y="107"/>
                  </a:lnTo>
                  <a:lnTo>
                    <a:pt x="1193" y="74"/>
                  </a:lnTo>
                  <a:lnTo>
                    <a:pt x="1259" y="35"/>
                  </a:lnTo>
                  <a:lnTo>
                    <a:pt x="119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2" name="Freeform 113"/>
            <p:cNvSpPr>
              <a:spLocks/>
            </p:cNvSpPr>
            <p:nvPr/>
          </p:nvSpPr>
          <p:spPr bwMode="auto">
            <a:xfrm>
              <a:off x="3191" y="2135"/>
              <a:ext cx="177" cy="175"/>
            </a:xfrm>
            <a:custGeom>
              <a:avLst/>
              <a:gdLst>
                <a:gd name="T0" fmla="*/ 41 w 356"/>
                <a:gd name="T1" fmla="*/ 2 h 349"/>
                <a:gd name="T2" fmla="*/ 40 w 356"/>
                <a:gd name="T3" fmla="*/ 3 h 349"/>
                <a:gd name="T4" fmla="*/ 37 w 356"/>
                <a:gd name="T5" fmla="*/ 5 h 349"/>
                <a:gd name="T6" fmla="*/ 35 w 356"/>
                <a:gd name="T7" fmla="*/ 8 h 349"/>
                <a:gd name="T8" fmla="*/ 33 w 356"/>
                <a:gd name="T9" fmla="*/ 10 h 349"/>
                <a:gd name="T10" fmla="*/ 30 w 356"/>
                <a:gd name="T11" fmla="*/ 13 h 349"/>
                <a:gd name="T12" fmla="*/ 27 w 356"/>
                <a:gd name="T13" fmla="*/ 16 h 349"/>
                <a:gd name="T14" fmla="*/ 23 w 356"/>
                <a:gd name="T15" fmla="*/ 19 h 349"/>
                <a:gd name="T16" fmla="*/ 21 w 356"/>
                <a:gd name="T17" fmla="*/ 22 h 349"/>
                <a:gd name="T18" fmla="*/ 18 w 356"/>
                <a:gd name="T19" fmla="*/ 25 h 349"/>
                <a:gd name="T20" fmla="*/ 15 w 356"/>
                <a:gd name="T21" fmla="*/ 28 h 349"/>
                <a:gd name="T22" fmla="*/ 12 w 356"/>
                <a:gd name="T23" fmla="*/ 31 h 349"/>
                <a:gd name="T24" fmla="*/ 9 w 356"/>
                <a:gd name="T25" fmla="*/ 34 h 349"/>
                <a:gd name="T26" fmla="*/ 7 w 356"/>
                <a:gd name="T27" fmla="*/ 36 h 349"/>
                <a:gd name="T28" fmla="*/ 5 w 356"/>
                <a:gd name="T29" fmla="*/ 39 h 349"/>
                <a:gd name="T30" fmla="*/ 3 w 356"/>
                <a:gd name="T31" fmla="*/ 41 h 349"/>
                <a:gd name="T32" fmla="*/ 1 w 356"/>
                <a:gd name="T33" fmla="*/ 42 h 349"/>
                <a:gd name="T34" fmla="*/ 0 w 356"/>
                <a:gd name="T35" fmla="*/ 44 h 349"/>
                <a:gd name="T36" fmla="*/ 0 w 356"/>
                <a:gd name="T37" fmla="*/ 44 h 349"/>
                <a:gd name="T38" fmla="*/ 2 w 356"/>
                <a:gd name="T39" fmla="*/ 42 h 349"/>
                <a:gd name="T40" fmla="*/ 3 w 356"/>
                <a:gd name="T41" fmla="*/ 41 h 349"/>
                <a:gd name="T42" fmla="*/ 5 w 356"/>
                <a:gd name="T43" fmla="*/ 39 h 349"/>
                <a:gd name="T44" fmla="*/ 7 w 356"/>
                <a:gd name="T45" fmla="*/ 37 h 349"/>
                <a:gd name="T46" fmla="*/ 9 w 356"/>
                <a:gd name="T47" fmla="*/ 35 h 349"/>
                <a:gd name="T48" fmla="*/ 12 w 356"/>
                <a:gd name="T49" fmla="*/ 33 h 349"/>
                <a:gd name="T50" fmla="*/ 14 w 356"/>
                <a:gd name="T51" fmla="*/ 31 h 349"/>
                <a:gd name="T52" fmla="*/ 17 w 356"/>
                <a:gd name="T53" fmla="*/ 29 h 349"/>
                <a:gd name="T54" fmla="*/ 19 w 356"/>
                <a:gd name="T55" fmla="*/ 27 h 349"/>
                <a:gd name="T56" fmla="*/ 22 w 356"/>
                <a:gd name="T57" fmla="*/ 25 h 349"/>
                <a:gd name="T58" fmla="*/ 25 w 356"/>
                <a:gd name="T59" fmla="*/ 22 h 349"/>
                <a:gd name="T60" fmla="*/ 27 w 356"/>
                <a:gd name="T61" fmla="*/ 20 h 349"/>
                <a:gd name="T62" fmla="*/ 30 w 356"/>
                <a:gd name="T63" fmla="*/ 18 h 349"/>
                <a:gd name="T64" fmla="*/ 32 w 356"/>
                <a:gd name="T65" fmla="*/ 16 h 349"/>
                <a:gd name="T66" fmla="*/ 34 w 356"/>
                <a:gd name="T67" fmla="*/ 14 h 349"/>
                <a:gd name="T68" fmla="*/ 36 w 356"/>
                <a:gd name="T69" fmla="*/ 12 h 349"/>
                <a:gd name="T70" fmla="*/ 38 w 356"/>
                <a:gd name="T71" fmla="*/ 11 h 349"/>
                <a:gd name="T72" fmla="*/ 40 w 356"/>
                <a:gd name="T73" fmla="*/ 10 h 349"/>
                <a:gd name="T74" fmla="*/ 42 w 356"/>
                <a:gd name="T75" fmla="*/ 8 h 349"/>
                <a:gd name="T76" fmla="*/ 43 w 356"/>
                <a:gd name="T77" fmla="*/ 6 h 349"/>
                <a:gd name="T78" fmla="*/ 44 w 356"/>
                <a:gd name="T79" fmla="*/ 4 h 349"/>
                <a:gd name="T80" fmla="*/ 44 w 356"/>
                <a:gd name="T81" fmla="*/ 3 h 349"/>
                <a:gd name="T82" fmla="*/ 43 w 356"/>
                <a:gd name="T83" fmla="*/ 1 h 3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49"/>
                <a:gd name="T128" fmla="*/ 356 w 356"/>
                <a:gd name="T129" fmla="*/ 349 h 3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49">
                  <a:moveTo>
                    <a:pt x="348" y="0"/>
                  </a:moveTo>
                  <a:lnTo>
                    <a:pt x="341" y="5"/>
                  </a:lnTo>
                  <a:lnTo>
                    <a:pt x="335" y="11"/>
                  </a:lnTo>
                  <a:lnTo>
                    <a:pt x="329" y="13"/>
                  </a:lnTo>
                  <a:lnTo>
                    <a:pt x="325" y="17"/>
                  </a:lnTo>
                  <a:lnTo>
                    <a:pt x="322" y="22"/>
                  </a:lnTo>
                  <a:lnTo>
                    <a:pt x="316" y="28"/>
                  </a:lnTo>
                  <a:lnTo>
                    <a:pt x="310" y="32"/>
                  </a:lnTo>
                  <a:lnTo>
                    <a:pt x="303" y="38"/>
                  </a:lnTo>
                  <a:lnTo>
                    <a:pt x="297" y="43"/>
                  </a:lnTo>
                  <a:lnTo>
                    <a:pt x="291" y="51"/>
                  </a:lnTo>
                  <a:lnTo>
                    <a:pt x="284" y="57"/>
                  </a:lnTo>
                  <a:lnTo>
                    <a:pt x="278" y="62"/>
                  </a:lnTo>
                  <a:lnTo>
                    <a:pt x="270" y="70"/>
                  </a:lnTo>
                  <a:lnTo>
                    <a:pt x="265" y="77"/>
                  </a:lnTo>
                  <a:lnTo>
                    <a:pt x="257" y="85"/>
                  </a:lnTo>
                  <a:lnTo>
                    <a:pt x="249" y="91"/>
                  </a:lnTo>
                  <a:lnTo>
                    <a:pt x="242" y="98"/>
                  </a:lnTo>
                  <a:lnTo>
                    <a:pt x="232" y="106"/>
                  </a:lnTo>
                  <a:lnTo>
                    <a:pt x="225" y="115"/>
                  </a:lnTo>
                  <a:lnTo>
                    <a:pt x="217" y="123"/>
                  </a:lnTo>
                  <a:lnTo>
                    <a:pt x="211" y="131"/>
                  </a:lnTo>
                  <a:lnTo>
                    <a:pt x="202" y="140"/>
                  </a:lnTo>
                  <a:lnTo>
                    <a:pt x="192" y="146"/>
                  </a:lnTo>
                  <a:lnTo>
                    <a:pt x="185" y="155"/>
                  </a:lnTo>
                  <a:lnTo>
                    <a:pt x="177" y="165"/>
                  </a:lnTo>
                  <a:lnTo>
                    <a:pt x="170" y="172"/>
                  </a:lnTo>
                  <a:lnTo>
                    <a:pt x="162" y="182"/>
                  </a:lnTo>
                  <a:lnTo>
                    <a:pt x="152" y="190"/>
                  </a:lnTo>
                  <a:lnTo>
                    <a:pt x="145" y="197"/>
                  </a:lnTo>
                  <a:lnTo>
                    <a:pt x="139" y="207"/>
                  </a:lnTo>
                  <a:lnTo>
                    <a:pt x="130" y="214"/>
                  </a:lnTo>
                  <a:lnTo>
                    <a:pt x="122" y="224"/>
                  </a:lnTo>
                  <a:lnTo>
                    <a:pt x="113" y="229"/>
                  </a:lnTo>
                  <a:lnTo>
                    <a:pt x="105" y="237"/>
                  </a:lnTo>
                  <a:lnTo>
                    <a:pt x="99" y="245"/>
                  </a:lnTo>
                  <a:lnTo>
                    <a:pt x="92" y="252"/>
                  </a:lnTo>
                  <a:lnTo>
                    <a:pt x="84" y="260"/>
                  </a:lnTo>
                  <a:lnTo>
                    <a:pt x="78" y="267"/>
                  </a:lnTo>
                  <a:lnTo>
                    <a:pt x="71" y="275"/>
                  </a:lnTo>
                  <a:lnTo>
                    <a:pt x="65" y="281"/>
                  </a:lnTo>
                  <a:lnTo>
                    <a:pt x="57" y="28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0" y="307"/>
                  </a:lnTo>
                  <a:lnTo>
                    <a:pt x="37" y="311"/>
                  </a:lnTo>
                  <a:lnTo>
                    <a:pt x="31" y="319"/>
                  </a:lnTo>
                  <a:lnTo>
                    <a:pt x="25" y="321"/>
                  </a:lnTo>
                  <a:lnTo>
                    <a:pt x="21" y="326"/>
                  </a:lnTo>
                  <a:lnTo>
                    <a:pt x="18" y="330"/>
                  </a:lnTo>
                  <a:lnTo>
                    <a:pt x="12" y="336"/>
                  </a:lnTo>
                  <a:lnTo>
                    <a:pt x="8" y="342"/>
                  </a:lnTo>
                  <a:lnTo>
                    <a:pt x="2" y="347"/>
                  </a:lnTo>
                  <a:lnTo>
                    <a:pt x="0" y="349"/>
                  </a:lnTo>
                  <a:lnTo>
                    <a:pt x="4" y="345"/>
                  </a:lnTo>
                  <a:lnTo>
                    <a:pt x="8" y="340"/>
                  </a:lnTo>
                  <a:lnTo>
                    <a:pt x="14" y="334"/>
                  </a:lnTo>
                  <a:lnTo>
                    <a:pt x="19" y="330"/>
                  </a:lnTo>
                  <a:lnTo>
                    <a:pt x="21" y="326"/>
                  </a:lnTo>
                  <a:lnTo>
                    <a:pt x="25" y="323"/>
                  </a:lnTo>
                  <a:lnTo>
                    <a:pt x="29" y="321"/>
                  </a:lnTo>
                  <a:lnTo>
                    <a:pt x="35" y="315"/>
                  </a:lnTo>
                  <a:lnTo>
                    <a:pt x="40" y="309"/>
                  </a:lnTo>
                  <a:lnTo>
                    <a:pt x="44" y="305"/>
                  </a:lnTo>
                  <a:lnTo>
                    <a:pt x="50" y="302"/>
                  </a:lnTo>
                  <a:lnTo>
                    <a:pt x="54" y="298"/>
                  </a:lnTo>
                  <a:lnTo>
                    <a:pt x="59" y="294"/>
                  </a:lnTo>
                  <a:lnTo>
                    <a:pt x="65" y="288"/>
                  </a:lnTo>
                  <a:lnTo>
                    <a:pt x="73" y="283"/>
                  </a:lnTo>
                  <a:lnTo>
                    <a:pt x="78" y="277"/>
                  </a:lnTo>
                  <a:lnTo>
                    <a:pt x="84" y="271"/>
                  </a:lnTo>
                  <a:lnTo>
                    <a:pt x="90" y="266"/>
                  </a:lnTo>
                  <a:lnTo>
                    <a:pt x="97" y="262"/>
                  </a:lnTo>
                  <a:lnTo>
                    <a:pt x="103" y="254"/>
                  </a:lnTo>
                  <a:lnTo>
                    <a:pt x="111" y="250"/>
                  </a:lnTo>
                  <a:lnTo>
                    <a:pt x="116" y="245"/>
                  </a:lnTo>
                  <a:lnTo>
                    <a:pt x="124" y="239"/>
                  </a:lnTo>
                  <a:lnTo>
                    <a:pt x="132" y="233"/>
                  </a:lnTo>
                  <a:lnTo>
                    <a:pt x="139" y="228"/>
                  </a:lnTo>
                  <a:lnTo>
                    <a:pt x="145" y="222"/>
                  </a:lnTo>
                  <a:lnTo>
                    <a:pt x="151" y="216"/>
                  </a:lnTo>
                  <a:lnTo>
                    <a:pt x="158" y="209"/>
                  </a:lnTo>
                  <a:lnTo>
                    <a:pt x="168" y="205"/>
                  </a:lnTo>
                  <a:lnTo>
                    <a:pt x="173" y="197"/>
                  </a:lnTo>
                  <a:lnTo>
                    <a:pt x="181" y="193"/>
                  </a:lnTo>
                  <a:lnTo>
                    <a:pt x="189" y="186"/>
                  </a:lnTo>
                  <a:lnTo>
                    <a:pt x="194" y="182"/>
                  </a:lnTo>
                  <a:lnTo>
                    <a:pt x="202" y="174"/>
                  </a:lnTo>
                  <a:lnTo>
                    <a:pt x="209" y="169"/>
                  </a:lnTo>
                  <a:lnTo>
                    <a:pt x="215" y="163"/>
                  </a:lnTo>
                  <a:lnTo>
                    <a:pt x="223" y="157"/>
                  </a:lnTo>
                  <a:lnTo>
                    <a:pt x="230" y="150"/>
                  </a:lnTo>
                  <a:lnTo>
                    <a:pt x="238" y="146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5" y="129"/>
                  </a:lnTo>
                  <a:lnTo>
                    <a:pt x="263" y="125"/>
                  </a:lnTo>
                  <a:lnTo>
                    <a:pt x="266" y="119"/>
                  </a:lnTo>
                  <a:lnTo>
                    <a:pt x="272" y="115"/>
                  </a:lnTo>
                  <a:lnTo>
                    <a:pt x="280" y="112"/>
                  </a:lnTo>
                  <a:lnTo>
                    <a:pt x="285" y="106"/>
                  </a:lnTo>
                  <a:lnTo>
                    <a:pt x="291" y="100"/>
                  </a:lnTo>
                  <a:lnTo>
                    <a:pt x="295" y="96"/>
                  </a:lnTo>
                  <a:lnTo>
                    <a:pt x="301" y="93"/>
                  </a:lnTo>
                  <a:lnTo>
                    <a:pt x="306" y="87"/>
                  </a:lnTo>
                  <a:lnTo>
                    <a:pt x="310" y="83"/>
                  </a:lnTo>
                  <a:lnTo>
                    <a:pt x="314" y="81"/>
                  </a:lnTo>
                  <a:lnTo>
                    <a:pt x="320" y="76"/>
                  </a:lnTo>
                  <a:lnTo>
                    <a:pt x="323" y="74"/>
                  </a:lnTo>
                  <a:lnTo>
                    <a:pt x="329" y="66"/>
                  </a:lnTo>
                  <a:lnTo>
                    <a:pt x="335" y="62"/>
                  </a:lnTo>
                  <a:lnTo>
                    <a:pt x="341" y="57"/>
                  </a:lnTo>
                  <a:lnTo>
                    <a:pt x="344" y="57"/>
                  </a:lnTo>
                  <a:lnTo>
                    <a:pt x="348" y="49"/>
                  </a:lnTo>
                  <a:lnTo>
                    <a:pt x="350" y="43"/>
                  </a:lnTo>
                  <a:lnTo>
                    <a:pt x="352" y="39"/>
                  </a:lnTo>
                  <a:lnTo>
                    <a:pt x="354" y="34"/>
                  </a:lnTo>
                  <a:lnTo>
                    <a:pt x="354" y="28"/>
                  </a:lnTo>
                  <a:lnTo>
                    <a:pt x="356" y="24"/>
                  </a:lnTo>
                  <a:lnTo>
                    <a:pt x="354" y="20"/>
                  </a:lnTo>
                  <a:lnTo>
                    <a:pt x="354" y="17"/>
                  </a:lnTo>
                  <a:lnTo>
                    <a:pt x="352" y="9"/>
                  </a:lnTo>
                  <a:lnTo>
                    <a:pt x="350" y="5"/>
                  </a:lnTo>
                  <a:lnTo>
                    <a:pt x="348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3" name="Freeform 114"/>
            <p:cNvSpPr>
              <a:spLocks/>
            </p:cNvSpPr>
            <p:nvPr/>
          </p:nvSpPr>
          <p:spPr bwMode="auto">
            <a:xfrm>
              <a:off x="3029" y="1855"/>
              <a:ext cx="219" cy="153"/>
            </a:xfrm>
            <a:custGeom>
              <a:avLst/>
              <a:gdLst>
                <a:gd name="T0" fmla="*/ 10 w 437"/>
                <a:gd name="T1" fmla="*/ 6 h 306"/>
                <a:gd name="T2" fmla="*/ 13 w 437"/>
                <a:gd name="T3" fmla="*/ 7 h 306"/>
                <a:gd name="T4" fmla="*/ 16 w 437"/>
                <a:gd name="T5" fmla="*/ 10 h 306"/>
                <a:gd name="T6" fmla="*/ 19 w 437"/>
                <a:gd name="T7" fmla="*/ 12 h 306"/>
                <a:gd name="T8" fmla="*/ 23 w 437"/>
                <a:gd name="T9" fmla="*/ 14 h 306"/>
                <a:gd name="T10" fmla="*/ 27 w 437"/>
                <a:gd name="T11" fmla="*/ 18 h 306"/>
                <a:gd name="T12" fmla="*/ 31 w 437"/>
                <a:gd name="T13" fmla="*/ 20 h 306"/>
                <a:gd name="T14" fmla="*/ 35 w 437"/>
                <a:gd name="T15" fmla="*/ 23 h 306"/>
                <a:gd name="T16" fmla="*/ 39 w 437"/>
                <a:gd name="T17" fmla="*/ 26 h 306"/>
                <a:gd name="T18" fmla="*/ 43 w 437"/>
                <a:gd name="T19" fmla="*/ 29 h 306"/>
                <a:gd name="T20" fmla="*/ 47 w 437"/>
                <a:gd name="T21" fmla="*/ 31 h 306"/>
                <a:gd name="T22" fmla="*/ 50 w 437"/>
                <a:gd name="T23" fmla="*/ 34 h 306"/>
                <a:gd name="T24" fmla="*/ 52 w 437"/>
                <a:gd name="T25" fmla="*/ 36 h 306"/>
                <a:gd name="T26" fmla="*/ 55 w 437"/>
                <a:gd name="T27" fmla="*/ 38 h 306"/>
                <a:gd name="T28" fmla="*/ 55 w 437"/>
                <a:gd name="T29" fmla="*/ 38 h 306"/>
                <a:gd name="T30" fmla="*/ 52 w 437"/>
                <a:gd name="T31" fmla="*/ 37 h 306"/>
                <a:gd name="T32" fmla="*/ 49 w 437"/>
                <a:gd name="T33" fmla="*/ 35 h 306"/>
                <a:gd name="T34" fmla="*/ 46 w 437"/>
                <a:gd name="T35" fmla="*/ 34 h 306"/>
                <a:gd name="T36" fmla="*/ 42 w 437"/>
                <a:gd name="T37" fmla="*/ 31 h 306"/>
                <a:gd name="T38" fmla="*/ 38 w 437"/>
                <a:gd name="T39" fmla="*/ 29 h 306"/>
                <a:gd name="T40" fmla="*/ 34 w 437"/>
                <a:gd name="T41" fmla="*/ 27 h 306"/>
                <a:gd name="T42" fmla="*/ 30 w 437"/>
                <a:gd name="T43" fmla="*/ 25 h 306"/>
                <a:gd name="T44" fmla="*/ 27 w 437"/>
                <a:gd name="T45" fmla="*/ 23 h 306"/>
                <a:gd name="T46" fmla="*/ 23 w 437"/>
                <a:gd name="T47" fmla="*/ 21 h 306"/>
                <a:gd name="T48" fmla="*/ 19 w 437"/>
                <a:gd name="T49" fmla="*/ 19 h 306"/>
                <a:gd name="T50" fmla="*/ 16 w 437"/>
                <a:gd name="T51" fmla="*/ 18 h 306"/>
                <a:gd name="T52" fmla="*/ 14 w 437"/>
                <a:gd name="T53" fmla="*/ 17 h 306"/>
                <a:gd name="T54" fmla="*/ 11 w 437"/>
                <a:gd name="T55" fmla="*/ 15 h 306"/>
                <a:gd name="T56" fmla="*/ 11 w 437"/>
                <a:gd name="T57" fmla="*/ 15 h 306"/>
                <a:gd name="T58" fmla="*/ 11 w 437"/>
                <a:gd name="T59" fmla="*/ 19 h 306"/>
                <a:gd name="T60" fmla="*/ 12 w 437"/>
                <a:gd name="T61" fmla="*/ 21 h 306"/>
                <a:gd name="T62" fmla="*/ 13 w 437"/>
                <a:gd name="T63" fmla="*/ 25 h 306"/>
                <a:gd name="T64" fmla="*/ 13 w 437"/>
                <a:gd name="T65" fmla="*/ 29 h 306"/>
                <a:gd name="T66" fmla="*/ 13 w 437"/>
                <a:gd name="T67" fmla="*/ 33 h 306"/>
                <a:gd name="T68" fmla="*/ 13 w 437"/>
                <a:gd name="T69" fmla="*/ 34 h 306"/>
                <a:gd name="T70" fmla="*/ 12 w 437"/>
                <a:gd name="T71" fmla="*/ 33 h 306"/>
                <a:gd name="T72" fmla="*/ 10 w 437"/>
                <a:gd name="T73" fmla="*/ 29 h 306"/>
                <a:gd name="T74" fmla="*/ 10 w 437"/>
                <a:gd name="T75" fmla="*/ 27 h 306"/>
                <a:gd name="T76" fmla="*/ 9 w 437"/>
                <a:gd name="T77" fmla="*/ 25 h 306"/>
                <a:gd name="T78" fmla="*/ 8 w 437"/>
                <a:gd name="T79" fmla="*/ 22 h 306"/>
                <a:gd name="T80" fmla="*/ 6 w 437"/>
                <a:gd name="T81" fmla="*/ 19 h 306"/>
                <a:gd name="T82" fmla="*/ 5 w 437"/>
                <a:gd name="T83" fmla="*/ 17 h 306"/>
                <a:gd name="T84" fmla="*/ 4 w 437"/>
                <a:gd name="T85" fmla="*/ 13 h 306"/>
                <a:gd name="T86" fmla="*/ 3 w 437"/>
                <a:gd name="T87" fmla="*/ 10 h 306"/>
                <a:gd name="T88" fmla="*/ 2 w 437"/>
                <a:gd name="T89" fmla="*/ 7 h 306"/>
                <a:gd name="T90" fmla="*/ 1 w 437"/>
                <a:gd name="T91" fmla="*/ 5 h 306"/>
                <a:gd name="T92" fmla="*/ 1 w 437"/>
                <a:gd name="T93" fmla="*/ 3 h 306"/>
                <a:gd name="T94" fmla="*/ 0 w 437"/>
                <a:gd name="T95" fmla="*/ 1 h 306"/>
                <a:gd name="T96" fmla="*/ 2 w 437"/>
                <a:gd name="T97" fmla="*/ 1 h 306"/>
                <a:gd name="T98" fmla="*/ 5 w 437"/>
                <a:gd name="T99" fmla="*/ 1 h 306"/>
                <a:gd name="T100" fmla="*/ 7 w 437"/>
                <a:gd name="T101" fmla="*/ 3 h 306"/>
                <a:gd name="T102" fmla="*/ 9 w 437"/>
                <a:gd name="T103" fmla="*/ 5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306"/>
                <a:gd name="T158" fmla="*/ 437 w 437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306">
                  <a:moveTo>
                    <a:pt x="69" y="46"/>
                  </a:moveTo>
                  <a:lnTo>
                    <a:pt x="69" y="48"/>
                  </a:lnTo>
                  <a:lnTo>
                    <a:pt x="73" y="49"/>
                  </a:lnTo>
                  <a:lnTo>
                    <a:pt x="78" y="51"/>
                  </a:lnTo>
                  <a:lnTo>
                    <a:pt x="82" y="55"/>
                  </a:lnTo>
                  <a:lnTo>
                    <a:pt x="88" y="55"/>
                  </a:lnTo>
                  <a:lnTo>
                    <a:pt x="92" y="59"/>
                  </a:lnTo>
                  <a:lnTo>
                    <a:pt x="99" y="63"/>
                  </a:lnTo>
                  <a:lnTo>
                    <a:pt x="105" y="67"/>
                  </a:lnTo>
                  <a:lnTo>
                    <a:pt x="109" y="70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30" y="84"/>
                  </a:lnTo>
                  <a:lnTo>
                    <a:pt x="137" y="87"/>
                  </a:lnTo>
                  <a:lnTo>
                    <a:pt x="143" y="93"/>
                  </a:lnTo>
                  <a:lnTo>
                    <a:pt x="150" y="99"/>
                  </a:lnTo>
                  <a:lnTo>
                    <a:pt x="158" y="103"/>
                  </a:lnTo>
                  <a:lnTo>
                    <a:pt x="166" y="108"/>
                  </a:lnTo>
                  <a:lnTo>
                    <a:pt x="173" y="114"/>
                  </a:lnTo>
                  <a:lnTo>
                    <a:pt x="181" y="118"/>
                  </a:lnTo>
                  <a:lnTo>
                    <a:pt x="190" y="124"/>
                  </a:lnTo>
                  <a:lnTo>
                    <a:pt x="196" y="129"/>
                  </a:lnTo>
                  <a:lnTo>
                    <a:pt x="206" y="135"/>
                  </a:lnTo>
                  <a:lnTo>
                    <a:pt x="213" y="141"/>
                  </a:lnTo>
                  <a:lnTo>
                    <a:pt x="221" y="146"/>
                  </a:lnTo>
                  <a:lnTo>
                    <a:pt x="230" y="154"/>
                  </a:lnTo>
                  <a:lnTo>
                    <a:pt x="238" y="158"/>
                  </a:lnTo>
                  <a:lnTo>
                    <a:pt x="247" y="165"/>
                  </a:lnTo>
                  <a:lnTo>
                    <a:pt x="255" y="171"/>
                  </a:lnTo>
                  <a:lnTo>
                    <a:pt x="263" y="177"/>
                  </a:lnTo>
                  <a:lnTo>
                    <a:pt x="272" y="182"/>
                  </a:lnTo>
                  <a:lnTo>
                    <a:pt x="280" y="188"/>
                  </a:lnTo>
                  <a:lnTo>
                    <a:pt x="289" y="194"/>
                  </a:lnTo>
                  <a:lnTo>
                    <a:pt x="295" y="200"/>
                  </a:lnTo>
                  <a:lnTo>
                    <a:pt x="304" y="205"/>
                  </a:lnTo>
                  <a:lnTo>
                    <a:pt x="312" y="211"/>
                  </a:lnTo>
                  <a:lnTo>
                    <a:pt x="320" y="217"/>
                  </a:lnTo>
                  <a:lnTo>
                    <a:pt x="327" y="222"/>
                  </a:lnTo>
                  <a:lnTo>
                    <a:pt x="335" y="228"/>
                  </a:lnTo>
                  <a:lnTo>
                    <a:pt x="342" y="232"/>
                  </a:lnTo>
                  <a:lnTo>
                    <a:pt x="348" y="238"/>
                  </a:lnTo>
                  <a:lnTo>
                    <a:pt x="356" y="243"/>
                  </a:lnTo>
                  <a:lnTo>
                    <a:pt x="363" y="247"/>
                  </a:lnTo>
                  <a:lnTo>
                    <a:pt x="369" y="253"/>
                  </a:lnTo>
                  <a:lnTo>
                    <a:pt x="375" y="258"/>
                  </a:lnTo>
                  <a:lnTo>
                    <a:pt x="382" y="262"/>
                  </a:lnTo>
                  <a:lnTo>
                    <a:pt x="388" y="266"/>
                  </a:lnTo>
                  <a:lnTo>
                    <a:pt x="394" y="270"/>
                  </a:lnTo>
                  <a:lnTo>
                    <a:pt x="399" y="276"/>
                  </a:lnTo>
                  <a:lnTo>
                    <a:pt x="405" y="279"/>
                  </a:lnTo>
                  <a:lnTo>
                    <a:pt x="409" y="283"/>
                  </a:lnTo>
                  <a:lnTo>
                    <a:pt x="413" y="285"/>
                  </a:lnTo>
                  <a:lnTo>
                    <a:pt x="417" y="289"/>
                  </a:lnTo>
                  <a:lnTo>
                    <a:pt x="424" y="295"/>
                  </a:lnTo>
                  <a:lnTo>
                    <a:pt x="430" y="298"/>
                  </a:lnTo>
                  <a:lnTo>
                    <a:pt x="434" y="302"/>
                  </a:lnTo>
                  <a:lnTo>
                    <a:pt x="436" y="306"/>
                  </a:lnTo>
                  <a:lnTo>
                    <a:pt x="437" y="306"/>
                  </a:lnTo>
                  <a:lnTo>
                    <a:pt x="436" y="306"/>
                  </a:lnTo>
                  <a:lnTo>
                    <a:pt x="434" y="302"/>
                  </a:lnTo>
                  <a:lnTo>
                    <a:pt x="428" y="300"/>
                  </a:lnTo>
                  <a:lnTo>
                    <a:pt x="422" y="298"/>
                  </a:lnTo>
                  <a:lnTo>
                    <a:pt x="413" y="295"/>
                  </a:lnTo>
                  <a:lnTo>
                    <a:pt x="409" y="291"/>
                  </a:lnTo>
                  <a:lnTo>
                    <a:pt x="405" y="287"/>
                  </a:lnTo>
                  <a:lnTo>
                    <a:pt x="399" y="285"/>
                  </a:lnTo>
                  <a:lnTo>
                    <a:pt x="394" y="283"/>
                  </a:lnTo>
                  <a:lnTo>
                    <a:pt x="388" y="279"/>
                  </a:lnTo>
                  <a:lnTo>
                    <a:pt x="382" y="276"/>
                  </a:lnTo>
                  <a:lnTo>
                    <a:pt x="375" y="274"/>
                  </a:lnTo>
                  <a:lnTo>
                    <a:pt x="371" y="270"/>
                  </a:lnTo>
                  <a:lnTo>
                    <a:pt x="363" y="266"/>
                  </a:lnTo>
                  <a:lnTo>
                    <a:pt x="356" y="264"/>
                  </a:lnTo>
                  <a:lnTo>
                    <a:pt x="348" y="258"/>
                  </a:lnTo>
                  <a:lnTo>
                    <a:pt x="342" y="255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8" y="243"/>
                  </a:lnTo>
                  <a:lnTo>
                    <a:pt x="312" y="239"/>
                  </a:lnTo>
                  <a:lnTo>
                    <a:pt x="304" y="236"/>
                  </a:lnTo>
                  <a:lnTo>
                    <a:pt x="295" y="232"/>
                  </a:lnTo>
                  <a:lnTo>
                    <a:pt x="287" y="228"/>
                  </a:lnTo>
                  <a:lnTo>
                    <a:pt x="280" y="224"/>
                  </a:lnTo>
                  <a:lnTo>
                    <a:pt x="272" y="219"/>
                  </a:lnTo>
                  <a:lnTo>
                    <a:pt x="264" y="217"/>
                  </a:lnTo>
                  <a:lnTo>
                    <a:pt x="255" y="211"/>
                  </a:lnTo>
                  <a:lnTo>
                    <a:pt x="247" y="207"/>
                  </a:lnTo>
                  <a:lnTo>
                    <a:pt x="240" y="203"/>
                  </a:lnTo>
                  <a:lnTo>
                    <a:pt x="232" y="200"/>
                  </a:lnTo>
                  <a:lnTo>
                    <a:pt x="225" y="194"/>
                  </a:lnTo>
                  <a:lnTo>
                    <a:pt x="217" y="192"/>
                  </a:lnTo>
                  <a:lnTo>
                    <a:pt x="209" y="186"/>
                  </a:lnTo>
                  <a:lnTo>
                    <a:pt x="200" y="182"/>
                  </a:lnTo>
                  <a:lnTo>
                    <a:pt x="192" y="179"/>
                  </a:lnTo>
                  <a:lnTo>
                    <a:pt x="185" y="175"/>
                  </a:lnTo>
                  <a:lnTo>
                    <a:pt x="179" y="171"/>
                  </a:lnTo>
                  <a:lnTo>
                    <a:pt x="171" y="167"/>
                  </a:lnTo>
                  <a:lnTo>
                    <a:pt x="164" y="162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3" y="154"/>
                  </a:lnTo>
                  <a:lnTo>
                    <a:pt x="139" y="148"/>
                  </a:lnTo>
                  <a:lnTo>
                    <a:pt x="131" y="146"/>
                  </a:lnTo>
                  <a:lnTo>
                    <a:pt x="126" y="143"/>
                  </a:lnTo>
                  <a:lnTo>
                    <a:pt x="120" y="141"/>
                  </a:lnTo>
                  <a:lnTo>
                    <a:pt x="114" y="137"/>
                  </a:lnTo>
                  <a:lnTo>
                    <a:pt x="109" y="135"/>
                  </a:lnTo>
                  <a:lnTo>
                    <a:pt x="105" y="133"/>
                  </a:lnTo>
                  <a:lnTo>
                    <a:pt x="101" y="129"/>
                  </a:lnTo>
                  <a:lnTo>
                    <a:pt x="97" y="129"/>
                  </a:lnTo>
                  <a:lnTo>
                    <a:pt x="95" y="127"/>
                  </a:lnTo>
                  <a:lnTo>
                    <a:pt x="88" y="124"/>
                  </a:lnTo>
                  <a:lnTo>
                    <a:pt x="84" y="122"/>
                  </a:lnTo>
                  <a:lnTo>
                    <a:pt x="80" y="120"/>
                  </a:lnTo>
                  <a:lnTo>
                    <a:pt x="80" y="122"/>
                  </a:lnTo>
                  <a:lnTo>
                    <a:pt x="82" y="127"/>
                  </a:lnTo>
                  <a:lnTo>
                    <a:pt x="82" y="129"/>
                  </a:lnTo>
                  <a:lnTo>
                    <a:pt x="84" y="135"/>
                  </a:lnTo>
                  <a:lnTo>
                    <a:pt x="84" y="141"/>
                  </a:lnTo>
                  <a:lnTo>
                    <a:pt x="86" y="146"/>
                  </a:lnTo>
                  <a:lnTo>
                    <a:pt x="86" y="154"/>
                  </a:lnTo>
                  <a:lnTo>
                    <a:pt x="88" y="160"/>
                  </a:lnTo>
                  <a:lnTo>
                    <a:pt x="90" y="167"/>
                  </a:lnTo>
                  <a:lnTo>
                    <a:pt x="92" y="175"/>
                  </a:lnTo>
                  <a:lnTo>
                    <a:pt x="92" y="182"/>
                  </a:lnTo>
                  <a:lnTo>
                    <a:pt x="92" y="190"/>
                  </a:lnTo>
                  <a:lnTo>
                    <a:pt x="95" y="198"/>
                  </a:lnTo>
                  <a:lnTo>
                    <a:pt x="97" y="205"/>
                  </a:lnTo>
                  <a:lnTo>
                    <a:pt x="97" y="213"/>
                  </a:lnTo>
                  <a:lnTo>
                    <a:pt x="99" y="220"/>
                  </a:lnTo>
                  <a:lnTo>
                    <a:pt x="99" y="228"/>
                  </a:lnTo>
                  <a:lnTo>
                    <a:pt x="99" y="236"/>
                  </a:lnTo>
                  <a:lnTo>
                    <a:pt x="101" y="241"/>
                  </a:lnTo>
                  <a:lnTo>
                    <a:pt x="101" y="247"/>
                  </a:lnTo>
                  <a:lnTo>
                    <a:pt x="101" y="253"/>
                  </a:lnTo>
                  <a:lnTo>
                    <a:pt x="103" y="258"/>
                  </a:lnTo>
                  <a:lnTo>
                    <a:pt x="101" y="262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68"/>
                  </a:lnTo>
                  <a:lnTo>
                    <a:pt x="93" y="264"/>
                  </a:lnTo>
                  <a:lnTo>
                    <a:pt x="92" y="258"/>
                  </a:lnTo>
                  <a:lnTo>
                    <a:pt x="88" y="253"/>
                  </a:lnTo>
                  <a:lnTo>
                    <a:pt x="86" y="245"/>
                  </a:lnTo>
                  <a:lnTo>
                    <a:pt x="82" y="241"/>
                  </a:lnTo>
                  <a:lnTo>
                    <a:pt x="80" y="238"/>
                  </a:lnTo>
                  <a:lnTo>
                    <a:pt x="80" y="234"/>
                  </a:lnTo>
                  <a:lnTo>
                    <a:pt x="78" y="228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1" y="215"/>
                  </a:lnTo>
                  <a:lnTo>
                    <a:pt x="69" y="209"/>
                  </a:lnTo>
                  <a:lnTo>
                    <a:pt x="69" y="203"/>
                  </a:lnTo>
                  <a:lnTo>
                    <a:pt x="65" y="200"/>
                  </a:lnTo>
                  <a:lnTo>
                    <a:pt x="61" y="194"/>
                  </a:lnTo>
                  <a:lnTo>
                    <a:pt x="61" y="188"/>
                  </a:lnTo>
                  <a:lnTo>
                    <a:pt x="57" y="182"/>
                  </a:lnTo>
                  <a:lnTo>
                    <a:pt x="57" y="177"/>
                  </a:lnTo>
                  <a:lnTo>
                    <a:pt x="54" y="171"/>
                  </a:lnTo>
                  <a:lnTo>
                    <a:pt x="50" y="165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4" y="146"/>
                  </a:lnTo>
                  <a:lnTo>
                    <a:pt x="42" y="141"/>
                  </a:lnTo>
                  <a:lnTo>
                    <a:pt x="40" y="135"/>
                  </a:lnTo>
                  <a:lnTo>
                    <a:pt x="38" y="129"/>
                  </a:lnTo>
                  <a:lnTo>
                    <a:pt x="35" y="124"/>
                  </a:lnTo>
                  <a:lnTo>
                    <a:pt x="33" y="118"/>
                  </a:lnTo>
                  <a:lnTo>
                    <a:pt x="31" y="110"/>
                  </a:lnTo>
                  <a:lnTo>
                    <a:pt x="29" y="106"/>
                  </a:lnTo>
                  <a:lnTo>
                    <a:pt x="27" y="99"/>
                  </a:lnTo>
                  <a:lnTo>
                    <a:pt x="23" y="93"/>
                  </a:lnTo>
                  <a:lnTo>
                    <a:pt x="21" y="87"/>
                  </a:lnTo>
                  <a:lnTo>
                    <a:pt x="21" y="82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6" y="65"/>
                  </a:lnTo>
                  <a:lnTo>
                    <a:pt x="12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7" y="10"/>
                  </a:lnTo>
                  <a:lnTo>
                    <a:pt x="31" y="13"/>
                  </a:lnTo>
                  <a:lnTo>
                    <a:pt x="36" y="15"/>
                  </a:lnTo>
                  <a:lnTo>
                    <a:pt x="40" y="21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4" y="30"/>
                  </a:lnTo>
                  <a:lnTo>
                    <a:pt x="57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4" name="Freeform 115"/>
            <p:cNvSpPr>
              <a:spLocks/>
            </p:cNvSpPr>
            <p:nvPr/>
          </p:nvSpPr>
          <p:spPr bwMode="auto">
            <a:xfrm>
              <a:off x="3055" y="2289"/>
              <a:ext cx="86" cy="147"/>
            </a:xfrm>
            <a:custGeom>
              <a:avLst/>
              <a:gdLst>
                <a:gd name="T0" fmla="*/ 7 w 173"/>
                <a:gd name="T1" fmla="*/ 0 h 295"/>
                <a:gd name="T2" fmla="*/ 6 w 173"/>
                <a:gd name="T3" fmla="*/ 1 h 295"/>
                <a:gd name="T4" fmla="*/ 6 w 173"/>
                <a:gd name="T5" fmla="*/ 2 h 295"/>
                <a:gd name="T6" fmla="*/ 6 w 173"/>
                <a:gd name="T7" fmla="*/ 3 h 295"/>
                <a:gd name="T8" fmla="*/ 5 w 173"/>
                <a:gd name="T9" fmla="*/ 4 h 295"/>
                <a:gd name="T10" fmla="*/ 5 w 173"/>
                <a:gd name="T11" fmla="*/ 6 h 295"/>
                <a:gd name="T12" fmla="*/ 5 w 173"/>
                <a:gd name="T13" fmla="*/ 7 h 295"/>
                <a:gd name="T14" fmla="*/ 5 w 173"/>
                <a:gd name="T15" fmla="*/ 8 h 295"/>
                <a:gd name="T16" fmla="*/ 4 w 173"/>
                <a:gd name="T17" fmla="*/ 10 h 295"/>
                <a:gd name="T18" fmla="*/ 4 w 173"/>
                <a:gd name="T19" fmla="*/ 12 h 295"/>
                <a:gd name="T20" fmla="*/ 4 w 173"/>
                <a:gd name="T21" fmla="*/ 14 h 295"/>
                <a:gd name="T22" fmla="*/ 3 w 173"/>
                <a:gd name="T23" fmla="*/ 16 h 295"/>
                <a:gd name="T24" fmla="*/ 3 w 173"/>
                <a:gd name="T25" fmla="*/ 17 h 295"/>
                <a:gd name="T26" fmla="*/ 3 w 173"/>
                <a:gd name="T27" fmla="*/ 19 h 295"/>
                <a:gd name="T28" fmla="*/ 2 w 173"/>
                <a:gd name="T29" fmla="*/ 21 h 295"/>
                <a:gd name="T30" fmla="*/ 2 w 173"/>
                <a:gd name="T31" fmla="*/ 23 h 295"/>
                <a:gd name="T32" fmla="*/ 1 w 173"/>
                <a:gd name="T33" fmla="*/ 24 h 295"/>
                <a:gd name="T34" fmla="*/ 1 w 173"/>
                <a:gd name="T35" fmla="*/ 26 h 295"/>
                <a:gd name="T36" fmla="*/ 1 w 173"/>
                <a:gd name="T37" fmla="*/ 27 h 295"/>
                <a:gd name="T38" fmla="*/ 0 w 173"/>
                <a:gd name="T39" fmla="*/ 29 h 295"/>
                <a:gd name="T40" fmla="*/ 0 w 173"/>
                <a:gd name="T41" fmla="*/ 30 h 295"/>
                <a:gd name="T42" fmla="*/ 0 w 173"/>
                <a:gd name="T43" fmla="*/ 32 h 295"/>
                <a:gd name="T44" fmla="*/ 0 w 173"/>
                <a:gd name="T45" fmla="*/ 33 h 295"/>
                <a:gd name="T46" fmla="*/ 0 w 173"/>
                <a:gd name="T47" fmla="*/ 34 h 295"/>
                <a:gd name="T48" fmla="*/ 0 w 173"/>
                <a:gd name="T49" fmla="*/ 36 h 295"/>
                <a:gd name="T50" fmla="*/ 0 w 173"/>
                <a:gd name="T51" fmla="*/ 36 h 295"/>
                <a:gd name="T52" fmla="*/ 0 w 173"/>
                <a:gd name="T53" fmla="*/ 36 h 295"/>
                <a:gd name="T54" fmla="*/ 0 w 173"/>
                <a:gd name="T55" fmla="*/ 36 h 295"/>
                <a:gd name="T56" fmla="*/ 2 w 173"/>
                <a:gd name="T57" fmla="*/ 34 h 295"/>
                <a:gd name="T58" fmla="*/ 3 w 173"/>
                <a:gd name="T59" fmla="*/ 33 h 295"/>
                <a:gd name="T60" fmla="*/ 5 w 173"/>
                <a:gd name="T61" fmla="*/ 31 h 295"/>
                <a:gd name="T62" fmla="*/ 6 w 173"/>
                <a:gd name="T63" fmla="*/ 29 h 295"/>
                <a:gd name="T64" fmla="*/ 8 w 173"/>
                <a:gd name="T65" fmla="*/ 27 h 295"/>
                <a:gd name="T66" fmla="*/ 9 w 173"/>
                <a:gd name="T67" fmla="*/ 26 h 295"/>
                <a:gd name="T68" fmla="*/ 10 w 173"/>
                <a:gd name="T69" fmla="*/ 25 h 295"/>
                <a:gd name="T70" fmla="*/ 11 w 173"/>
                <a:gd name="T71" fmla="*/ 24 h 295"/>
                <a:gd name="T72" fmla="*/ 12 w 173"/>
                <a:gd name="T73" fmla="*/ 23 h 295"/>
                <a:gd name="T74" fmla="*/ 13 w 173"/>
                <a:gd name="T75" fmla="*/ 22 h 295"/>
                <a:gd name="T76" fmla="*/ 14 w 173"/>
                <a:gd name="T77" fmla="*/ 21 h 295"/>
                <a:gd name="T78" fmla="*/ 16 w 173"/>
                <a:gd name="T79" fmla="*/ 19 h 295"/>
                <a:gd name="T80" fmla="*/ 18 w 173"/>
                <a:gd name="T81" fmla="*/ 17 h 295"/>
                <a:gd name="T82" fmla="*/ 19 w 173"/>
                <a:gd name="T83" fmla="*/ 16 h 295"/>
                <a:gd name="T84" fmla="*/ 20 w 173"/>
                <a:gd name="T85" fmla="*/ 14 h 295"/>
                <a:gd name="T86" fmla="*/ 21 w 173"/>
                <a:gd name="T87" fmla="*/ 14 h 295"/>
                <a:gd name="T88" fmla="*/ 21 w 173"/>
                <a:gd name="T89" fmla="*/ 13 h 295"/>
                <a:gd name="T90" fmla="*/ 19 w 173"/>
                <a:gd name="T91" fmla="*/ 14 h 295"/>
                <a:gd name="T92" fmla="*/ 17 w 173"/>
                <a:gd name="T93" fmla="*/ 15 h 295"/>
                <a:gd name="T94" fmla="*/ 16 w 173"/>
                <a:gd name="T95" fmla="*/ 16 h 295"/>
                <a:gd name="T96" fmla="*/ 15 w 173"/>
                <a:gd name="T97" fmla="*/ 17 h 295"/>
                <a:gd name="T98" fmla="*/ 14 w 173"/>
                <a:gd name="T99" fmla="*/ 17 h 295"/>
                <a:gd name="T100" fmla="*/ 13 w 173"/>
                <a:gd name="T101" fmla="*/ 18 h 295"/>
                <a:gd name="T102" fmla="*/ 11 w 173"/>
                <a:gd name="T103" fmla="*/ 19 h 295"/>
                <a:gd name="T104" fmla="*/ 10 w 173"/>
                <a:gd name="T105" fmla="*/ 20 h 295"/>
                <a:gd name="T106" fmla="*/ 9 w 173"/>
                <a:gd name="T107" fmla="*/ 21 h 295"/>
                <a:gd name="T108" fmla="*/ 7 w 173"/>
                <a:gd name="T109" fmla="*/ 22 h 295"/>
                <a:gd name="T110" fmla="*/ 7 w 173"/>
                <a:gd name="T111" fmla="*/ 22 h 295"/>
                <a:gd name="T112" fmla="*/ 7 w 173"/>
                <a:gd name="T113" fmla="*/ 0 h 2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"/>
                <a:gd name="T172" fmla="*/ 0 h 295"/>
                <a:gd name="T173" fmla="*/ 173 w 173"/>
                <a:gd name="T174" fmla="*/ 295 h 2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" h="295">
                  <a:moveTo>
                    <a:pt x="57" y="0"/>
                  </a:moveTo>
                  <a:lnTo>
                    <a:pt x="57" y="2"/>
                  </a:lnTo>
                  <a:lnTo>
                    <a:pt x="55" y="8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49" y="33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50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1" y="65"/>
                  </a:lnTo>
                  <a:lnTo>
                    <a:pt x="40" y="71"/>
                  </a:lnTo>
                  <a:lnTo>
                    <a:pt x="40" y="78"/>
                  </a:lnTo>
                  <a:lnTo>
                    <a:pt x="38" y="86"/>
                  </a:lnTo>
                  <a:lnTo>
                    <a:pt x="36" y="92"/>
                  </a:lnTo>
                  <a:lnTo>
                    <a:pt x="36" y="99"/>
                  </a:lnTo>
                  <a:lnTo>
                    <a:pt x="34" y="107"/>
                  </a:lnTo>
                  <a:lnTo>
                    <a:pt x="32" y="114"/>
                  </a:lnTo>
                  <a:lnTo>
                    <a:pt x="30" y="120"/>
                  </a:lnTo>
                  <a:lnTo>
                    <a:pt x="28" y="128"/>
                  </a:lnTo>
                  <a:lnTo>
                    <a:pt x="28" y="135"/>
                  </a:lnTo>
                  <a:lnTo>
                    <a:pt x="26" y="143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1" y="164"/>
                  </a:lnTo>
                  <a:lnTo>
                    <a:pt x="21" y="171"/>
                  </a:lnTo>
                  <a:lnTo>
                    <a:pt x="19" y="177"/>
                  </a:lnTo>
                  <a:lnTo>
                    <a:pt x="17" y="185"/>
                  </a:lnTo>
                  <a:lnTo>
                    <a:pt x="17" y="190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1" y="211"/>
                  </a:lnTo>
                  <a:lnTo>
                    <a:pt x="9" y="219"/>
                  </a:lnTo>
                  <a:lnTo>
                    <a:pt x="9" y="223"/>
                  </a:lnTo>
                  <a:lnTo>
                    <a:pt x="9" y="230"/>
                  </a:lnTo>
                  <a:lnTo>
                    <a:pt x="7" y="236"/>
                  </a:lnTo>
                  <a:lnTo>
                    <a:pt x="5" y="242"/>
                  </a:lnTo>
                  <a:lnTo>
                    <a:pt x="5" y="247"/>
                  </a:lnTo>
                  <a:lnTo>
                    <a:pt x="5" y="255"/>
                  </a:lnTo>
                  <a:lnTo>
                    <a:pt x="5" y="259"/>
                  </a:lnTo>
                  <a:lnTo>
                    <a:pt x="3" y="263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0" y="282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5" y="295"/>
                  </a:lnTo>
                  <a:lnTo>
                    <a:pt x="5" y="291"/>
                  </a:lnTo>
                  <a:lnTo>
                    <a:pt x="7" y="289"/>
                  </a:lnTo>
                  <a:lnTo>
                    <a:pt x="11" y="282"/>
                  </a:lnTo>
                  <a:lnTo>
                    <a:pt x="17" y="278"/>
                  </a:lnTo>
                  <a:lnTo>
                    <a:pt x="21" y="272"/>
                  </a:lnTo>
                  <a:lnTo>
                    <a:pt x="26" y="266"/>
                  </a:lnTo>
                  <a:lnTo>
                    <a:pt x="32" y="259"/>
                  </a:lnTo>
                  <a:lnTo>
                    <a:pt x="40" y="251"/>
                  </a:lnTo>
                  <a:lnTo>
                    <a:pt x="47" y="244"/>
                  </a:lnTo>
                  <a:lnTo>
                    <a:pt x="53" y="236"/>
                  </a:lnTo>
                  <a:lnTo>
                    <a:pt x="60" y="228"/>
                  </a:lnTo>
                  <a:lnTo>
                    <a:pt x="68" y="221"/>
                  </a:lnTo>
                  <a:lnTo>
                    <a:pt x="74" y="217"/>
                  </a:lnTo>
                  <a:lnTo>
                    <a:pt x="78" y="211"/>
                  </a:lnTo>
                  <a:lnTo>
                    <a:pt x="79" y="207"/>
                  </a:lnTo>
                  <a:lnTo>
                    <a:pt x="87" y="204"/>
                  </a:lnTo>
                  <a:lnTo>
                    <a:pt x="89" y="200"/>
                  </a:lnTo>
                  <a:lnTo>
                    <a:pt x="95" y="196"/>
                  </a:lnTo>
                  <a:lnTo>
                    <a:pt x="98" y="192"/>
                  </a:lnTo>
                  <a:lnTo>
                    <a:pt x="102" y="188"/>
                  </a:lnTo>
                  <a:lnTo>
                    <a:pt x="106" y="183"/>
                  </a:lnTo>
                  <a:lnTo>
                    <a:pt x="110" y="177"/>
                  </a:lnTo>
                  <a:lnTo>
                    <a:pt x="114" y="175"/>
                  </a:lnTo>
                  <a:lnTo>
                    <a:pt x="117" y="171"/>
                  </a:lnTo>
                  <a:lnTo>
                    <a:pt x="125" y="162"/>
                  </a:lnTo>
                  <a:lnTo>
                    <a:pt x="131" y="154"/>
                  </a:lnTo>
                  <a:lnTo>
                    <a:pt x="138" y="149"/>
                  </a:lnTo>
                  <a:lnTo>
                    <a:pt x="144" y="141"/>
                  </a:lnTo>
                  <a:lnTo>
                    <a:pt x="150" y="135"/>
                  </a:lnTo>
                  <a:lnTo>
                    <a:pt x="157" y="130"/>
                  </a:lnTo>
                  <a:lnTo>
                    <a:pt x="161" y="124"/>
                  </a:lnTo>
                  <a:lnTo>
                    <a:pt x="165" y="118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3" y="109"/>
                  </a:lnTo>
                  <a:lnTo>
                    <a:pt x="171" y="111"/>
                  </a:lnTo>
                  <a:lnTo>
                    <a:pt x="165" y="112"/>
                  </a:lnTo>
                  <a:lnTo>
                    <a:pt x="157" y="116"/>
                  </a:lnTo>
                  <a:lnTo>
                    <a:pt x="150" y="120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3" y="130"/>
                  </a:lnTo>
                  <a:lnTo>
                    <a:pt x="127" y="133"/>
                  </a:lnTo>
                  <a:lnTo>
                    <a:pt x="123" y="137"/>
                  </a:lnTo>
                  <a:lnTo>
                    <a:pt x="119" y="139"/>
                  </a:lnTo>
                  <a:lnTo>
                    <a:pt x="116" y="143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87" y="160"/>
                  </a:lnTo>
                  <a:lnTo>
                    <a:pt x="78" y="166"/>
                  </a:lnTo>
                  <a:lnTo>
                    <a:pt x="72" y="171"/>
                  </a:lnTo>
                  <a:lnTo>
                    <a:pt x="66" y="175"/>
                  </a:lnTo>
                  <a:lnTo>
                    <a:pt x="60" y="177"/>
                  </a:lnTo>
                  <a:lnTo>
                    <a:pt x="57" y="179"/>
                  </a:lnTo>
                  <a:lnTo>
                    <a:pt x="57" y="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5" name="Freeform 116"/>
            <p:cNvSpPr>
              <a:spLocks/>
            </p:cNvSpPr>
            <p:nvPr/>
          </p:nvSpPr>
          <p:spPr bwMode="auto">
            <a:xfrm>
              <a:off x="2366" y="2233"/>
              <a:ext cx="367" cy="11"/>
            </a:xfrm>
            <a:custGeom>
              <a:avLst/>
              <a:gdLst>
                <a:gd name="T0" fmla="*/ 2 w 733"/>
                <a:gd name="T1" fmla="*/ 1 h 21"/>
                <a:gd name="T2" fmla="*/ 4 w 733"/>
                <a:gd name="T3" fmla="*/ 0 h 21"/>
                <a:gd name="T4" fmla="*/ 8 w 733"/>
                <a:gd name="T5" fmla="*/ 0 h 21"/>
                <a:gd name="T6" fmla="*/ 11 w 733"/>
                <a:gd name="T7" fmla="*/ 0 h 21"/>
                <a:gd name="T8" fmla="*/ 16 w 733"/>
                <a:gd name="T9" fmla="*/ 0 h 21"/>
                <a:gd name="T10" fmla="*/ 21 w 733"/>
                <a:gd name="T11" fmla="*/ 0 h 21"/>
                <a:gd name="T12" fmla="*/ 27 w 733"/>
                <a:gd name="T13" fmla="*/ 0 h 21"/>
                <a:gd name="T14" fmla="*/ 33 w 733"/>
                <a:gd name="T15" fmla="*/ 0 h 21"/>
                <a:gd name="T16" fmla="*/ 39 w 733"/>
                <a:gd name="T17" fmla="*/ 0 h 21"/>
                <a:gd name="T18" fmla="*/ 45 w 733"/>
                <a:gd name="T19" fmla="*/ 0 h 21"/>
                <a:gd name="T20" fmla="*/ 51 w 733"/>
                <a:gd name="T21" fmla="*/ 1 h 21"/>
                <a:gd name="T22" fmla="*/ 58 w 733"/>
                <a:gd name="T23" fmla="*/ 1 h 21"/>
                <a:gd name="T24" fmla="*/ 64 w 733"/>
                <a:gd name="T25" fmla="*/ 1 h 21"/>
                <a:gd name="T26" fmla="*/ 69 w 733"/>
                <a:gd name="T27" fmla="*/ 1 h 21"/>
                <a:gd name="T28" fmla="*/ 74 w 733"/>
                <a:gd name="T29" fmla="*/ 1 h 21"/>
                <a:gd name="T30" fmla="*/ 79 w 733"/>
                <a:gd name="T31" fmla="*/ 1 h 21"/>
                <a:gd name="T32" fmla="*/ 83 w 733"/>
                <a:gd name="T33" fmla="*/ 1 h 21"/>
                <a:gd name="T34" fmla="*/ 87 w 733"/>
                <a:gd name="T35" fmla="*/ 1 h 21"/>
                <a:gd name="T36" fmla="*/ 90 w 733"/>
                <a:gd name="T37" fmla="*/ 1 h 21"/>
                <a:gd name="T38" fmla="*/ 91 w 733"/>
                <a:gd name="T39" fmla="*/ 1 h 21"/>
                <a:gd name="T40" fmla="*/ 92 w 733"/>
                <a:gd name="T41" fmla="*/ 1 h 21"/>
                <a:gd name="T42" fmla="*/ 91 w 733"/>
                <a:gd name="T43" fmla="*/ 1 h 21"/>
                <a:gd name="T44" fmla="*/ 89 w 733"/>
                <a:gd name="T45" fmla="*/ 1 h 21"/>
                <a:gd name="T46" fmla="*/ 86 w 733"/>
                <a:gd name="T47" fmla="*/ 1 h 21"/>
                <a:gd name="T48" fmla="*/ 83 w 733"/>
                <a:gd name="T49" fmla="*/ 1 h 21"/>
                <a:gd name="T50" fmla="*/ 79 w 733"/>
                <a:gd name="T51" fmla="*/ 1 h 21"/>
                <a:gd name="T52" fmla="*/ 74 w 733"/>
                <a:gd name="T53" fmla="*/ 2 h 21"/>
                <a:gd name="T54" fmla="*/ 68 w 733"/>
                <a:gd name="T55" fmla="*/ 2 h 21"/>
                <a:gd name="T56" fmla="*/ 63 w 733"/>
                <a:gd name="T57" fmla="*/ 2 h 21"/>
                <a:gd name="T58" fmla="*/ 57 w 733"/>
                <a:gd name="T59" fmla="*/ 2 h 21"/>
                <a:gd name="T60" fmla="*/ 51 w 733"/>
                <a:gd name="T61" fmla="*/ 2 h 21"/>
                <a:gd name="T62" fmla="*/ 45 w 733"/>
                <a:gd name="T63" fmla="*/ 2 h 21"/>
                <a:gd name="T64" fmla="*/ 39 w 733"/>
                <a:gd name="T65" fmla="*/ 2 h 21"/>
                <a:gd name="T66" fmla="*/ 33 w 733"/>
                <a:gd name="T67" fmla="*/ 2 h 21"/>
                <a:gd name="T68" fmla="*/ 27 w 733"/>
                <a:gd name="T69" fmla="*/ 3 h 21"/>
                <a:gd name="T70" fmla="*/ 22 w 733"/>
                <a:gd name="T71" fmla="*/ 3 h 21"/>
                <a:gd name="T72" fmla="*/ 17 w 733"/>
                <a:gd name="T73" fmla="*/ 3 h 21"/>
                <a:gd name="T74" fmla="*/ 12 w 733"/>
                <a:gd name="T75" fmla="*/ 3 h 21"/>
                <a:gd name="T76" fmla="*/ 9 w 733"/>
                <a:gd name="T77" fmla="*/ 3 h 21"/>
                <a:gd name="T78" fmla="*/ 6 w 733"/>
                <a:gd name="T79" fmla="*/ 3 h 21"/>
                <a:gd name="T80" fmla="*/ 4 w 733"/>
                <a:gd name="T81" fmla="*/ 3 h 21"/>
                <a:gd name="T82" fmla="*/ 2 w 733"/>
                <a:gd name="T83" fmla="*/ 3 h 21"/>
                <a:gd name="T84" fmla="*/ 1 w 733"/>
                <a:gd name="T85" fmla="*/ 3 h 21"/>
                <a:gd name="T86" fmla="*/ 0 w 733"/>
                <a:gd name="T87" fmla="*/ 1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3"/>
                <a:gd name="T133" fmla="*/ 0 h 21"/>
                <a:gd name="T134" fmla="*/ 733 w 733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3" h="21">
                  <a:moveTo>
                    <a:pt x="2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82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2" y="0"/>
                  </a:lnTo>
                  <a:lnTo>
                    <a:pt x="357" y="0"/>
                  </a:lnTo>
                  <a:lnTo>
                    <a:pt x="374" y="0"/>
                  </a:lnTo>
                  <a:lnTo>
                    <a:pt x="391" y="0"/>
                  </a:lnTo>
                  <a:lnTo>
                    <a:pt x="408" y="2"/>
                  </a:lnTo>
                  <a:lnTo>
                    <a:pt x="426" y="2"/>
                  </a:lnTo>
                  <a:lnTo>
                    <a:pt x="441" y="2"/>
                  </a:lnTo>
                  <a:lnTo>
                    <a:pt x="458" y="2"/>
                  </a:lnTo>
                  <a:lnTo>
                    <a:pt x="473" y="2"/>
                  </a:lnTo>
                  <a:lnTo>
                    <a:pt x="488" y="2"/>
                  </a:lnTo>
                  <a:lnTo>
                    <a:pt x="505" y="2"/>
                  </a:lnTo>
                  <a:lnTo>
                    <a:pt x="519" y="2"/>
                  </a:lnTo>
                  <a:lnTo>
                    <a:pt x="536" y="2"/>
                  </a:lnTo>
                  <a:lnTo>
                    <a:pt x="549" y="2"/>
                  </a:lnTo>
                  <a:lnTo>
                    <a:pt x="564" y="2"/>
                  </a:lnTo>
                  <a:lnTo>
                    <a:pt x="578" y="2"/>
                  </a:lnTo>
                  <a:lnTo>
                    <a:pt x="591" y="2"/>
                  </a:lnTo>
                  <a:lnTo>
                    <a:pt x="606" y="2"/>
                  </a:lnTo>
                  <a:lnTo>
                    <a:pt x="618" y="2"/>
                  </a:lnTo>
                  <a:lnTo>
                    <a:pt x="629" y="2"/>
                  </a:lnTo>
                  <a:lnTo>
                    <a:pt x="642" y="2"/>
                  </a:lnTo>
                  <a:lnTo>
                    <a:pt x="652" y="2"/>
                  </a:lnTo>
                  <a:lnTo>
                    <a:pt x="663" y="2"/>
                  </a:lnTo>
                  <a:lnTo>
                    <a:pt x="673" y="2"/>
                  </a:lnTo>
                  <a:lnTo>
                    <a:pt x="682" y="2"/>
                  </a:lnTo>
                  <a:lnTo>
                    <a:pt x="692" y="2"/>
                  </a:lnTo>
                  <a:lnTo>
                    <a:pt x="699" y="2"/>
                  </a:lnTo>
                  <a:lnTo>
                    <a:pt x="705" y="2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8" y="4"/>
                  </a:lnTo>
                  <a:lnTo>
                    <a:pt x="730" y="4"/>
                  </a:lnTo>
                  <a:lnTo>
                    <a:pt x="733" y="4"/>
                  </a:lnTo>
                  <a:lnTo>
                    <a:pt x="733" y="6"/>
                  </a:lnTo>
                  <a:lnTo>
                    <a:pt x="732" y="6"/>
                  </a:lnTo>
                  <a:lnTo>
                    <a:pt x="728" y="6"/>
                  </a:lnTo>
                  <a:lnTo>
                    <a:pt x="726" y="6"/>
                  </a:lnTo>
                  <a:lnTo>
                    <a:pt x="720" y="6"/>
                  </a:lnTo>
                  <a:lnTo>
                    <a:pt x="716" y="6"/>
                  </a:lnTo>
                  <a:lnTo>
                    <a:pt x="709" y="6"/>
                  </a:lnTo>
                  <a:lnTo>
                    <a:pt x="703" y="6"/>
                  </a:lnTo>
                  <a:lnTo>
                    <a:pt x="695" y="6"/>
                  </a:lnTo>
                  <a:lnTo>
                    <a:pt x="688" y="6"/>
                  </a:lnTo>
                  <a:lnTo>
                    <a:pt x="678" y="6"/>
                  </a:lnTo>
                  <a:lnTo>
                    <a:pt x="669" y="6"/>
                  </a:lnTo>
                  <a:lnTo>
                    <a:pt x="657" y="8"/>
                  </a:lnTo>
                  <a:lnTo>
                    <a:pt x="646" y="8"/>
                  </a:lnTo>
                  <a:lnTo>
                    <a:pt x="637" y="8"/>
                  </a:lnTo>
                  <a:lnTo>
                    <a:pt x="625" y="8"/>
                  </a:lnTo>
                  <a:lnTo>
                    <a:pt x="614" y="10"/>
                  </a:lnTo>
                  <a:lnTo>
                    <a:pt x="599" y="10"/>
                  </a:lnTo>
                  <a:lnTo>
                    <a:pt x="587" y="10"/>
                  </a:lnTo>
                  <a:lnTo>
                    <a:pt x="572" y="10"/>
                  </a:lnTo>
                  <a:lnTo>
                    <a:pt x="559" y="10"/>
                  </a:lnTo>
                  <a:lnTo>
                    <a:pt x="543" y="10"/>
                  </a:lnTo>
                  <a:lnTo>
                    <a:pt x="528" y="10"/>
                  </a:lnTo>
                  <a:lnTo>
                    <a:pt x="515" y="10"/>
                  </a:lnTo>
                  <a:lnTo>
                    <a:pt x="500" y="10"/>
                  </a:lnTo>
                  <a:lnTo>
                    <a:pt x="485" y="10"/>
                  </a:lnTo>
                  <a:lnTo>
                    <a:pt x="467" y="12"/>
                  </a:lnTo>
                  <a:lnTo>
                    <a:pt x="452" y="12"/>
                  </a:lnTo>
                  <a:lnTo>
                    <a:pt x="437" y="12"/>
                  </a:lnTo>
                  <a:lnTo>
                    <a:pt x="420" y="12"/>
                  </a:lnTo>
                  <a:lnTo>
                    <a:pt x="403" y="14"/>
                  </a:lnTo>
                  <a:lnTo>
                    <a:pt x="388" y="14"/>
                  </a:lnTo>
                  <a:lnTo>
                    <a:pt x="372" y="14"/>
                  </a:lnTo>
                  <a:lnTo>
                    <a:pt x="355" y="14"/>
                  </a:lnTo>
                  <a:lnTo>
                    <a:pt x="338" y="14"/>
                  </a:lnTo>
                  <a:lnTo>
                    <a:pt x="321" y="14"/>
                  </a:lnTo>
                  <a:lnTo>
                    <a:pt x="306" y="15"/>
                  </a:lnTo>
                  <a:lnTo>
                    <a:pt x="291" y="15"/>
                  </a:lnTo>
                  <a:lnTo>
                    <a:pt x="274" y="15"/>
                  </a:lnTo>
                  <a:lnTo>
                    <a:pt x="258" y="15"/>
                  </a:lnTo>
                  <a:lnTo>
                    <a:pt x="243" y="17"/>
                  </a:lnTo>
                  <a:lnTo>
                    <a:pt x="226" y="17"/>
                  </a:lnTo>
                  <a:lnTo>
                    <a:pt x="213" y="17"/>
                  </a:lnTo>
                  <a:lnTo>
                    <a:pt x="199" y="17"/>
                  </a:lnTo>
                  <a:lnTo>
                    <a:pt x="184" y="19"/>
                  </a:lnTo>
                  <a:lnTo>
                    <a:pt x="171" y="19"/>
                  </a:lnTo>
                  <a:lnTo>
                    <a:pt x="156" y="19"/>
                  </a:lnTo>
                  <a:lnTo>
                    <a:pt x="142" y="19"/>
                  </a:lnTo>
                  <a:lnTo>
                    <a:pt x="131" y="21"/>
                  </a:lnTo>
                  <a:lnTo>
                    <a:pt x="118" y="21"/>
                  </a:lnTo>
                  <a:lnTo>
                    <a:pt x="106" y="21"/>
                  </a:lnTo>
                  <a:lnTo>
                    <a:pt x="95" y="21"/>
                  </a:lnTo>
                  <a:lnTo>
                    <a:pt x="85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1"/>
                  </a:lnTo>
                  <a:lnTo>
                    <a:pt x="49" y="21"/>
                  </a:lnTo>
                  <a:lnTo>
                    <a:pt x="42" y="21"/>
                  </a:lnTo>
                  <a:lnTo>
                    <a:pt x="36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6" name="Freeform 117"/>
            <p:cNvSpPr>
              <a:spLocks/>
            </p:cNvSpPr>
            <p:nvPr/>
          </p:nvSpPr>
          <p:spPr bwMode="auto">
            <a:xfrm>
              <a:off x="2389" y="2214"/>
              <a:ext cx="59" cy="58"/>
            </a:xfrm>
            <a:custGeom>
              <a:avLst/>
              <a:gdLst>
                <a:gd name="T0" fmla="*/ 0 w 117"/>
                <a:gd name="T1" fmla="*/ 0 h 116"/>
                <a:gd name="T2" fmla="*/ 1 w 117"/>
                <a:gd name="T3" fmla="*/ 1 h 116"/>
                <a:gd name="T4" fmla="*/ 1 w 117"/>
                <a:gd name="T5" fmla="*/ 1 h 116"/>
                <a:gd name="T6" fmla="*/ 1 w 117"/>
                <a:gd name="T7" fmla="*/ 2 h 116"/>
                <a:gd name="T8" fmla="*/ 2 w 117"/>
                <a:gd name="T9" fmla="*/ 3 h 116"/>
                <a:gd name="T10" fmla="*/ 3 w 117"/>
                <a:gd name="T11" fmla="*/ 3 h 116"/>
                <a:gd name="T12" fmla="*/ 3 w 117"/>
                <a:gd name="T13" fmla="*/ 4 h 116"/>
                <a:gd name="T14" fmla="*/ 4 w 117"/>
                <a:gd name="T15" fmla="*/ 4 h 116"/>
                <a:gd name="T16" fmla="*/ 4 w 117"/>
                <a:gd name="T17" fmla="*/ 5 h 116"/>
                <a:gd name="T18" fmla="*/ 5 w 117"/>
                <a:gd name="T19" fmla="*/ 5 h 116"/>
                <a:gd name="T20" fmla="*/ 5 w 117"/>
                <a:gd name="T21" fmla="*/ 6 h 116"/>
                <a:gd name="T22" fmla="*/ 6 w 117"/>
                <a:gd name="T23" fmla="*/ 7 h 116"/>
                <a:gd name="T24" fmla="*/ 7 w 117"/>
                <a:gd name="T25" fmla="*/ 7 h 116"/>
                <a:gd name="T26" fmla="*/ 7 w 117"/>
                <a:gd name="T27" fmla="*/ 7 h 116"/>
                <a:gd name="T28" fmla="*/ 8 w 117"/>
                <a:gd name="T29" fmla="*/ 9 h 116"/>
                <a:gd name="T30" fmla="*/ 9 w 117"/>
                <a:gd name="T31" fmla="*/ 9 h 116"/>
                <a:gd name="T32" fmla="*/ 9 w 117"/>
                <a:gd name="T33" fmla="*/ 10 h 116"/>
                <a:gd name="T34" fmla="*/ 10 w 117"/>
                <a:gd name="T35" fmla="*/ 10 h 116"/>
                <a:gd name="T36" fmla="*/ 11 w 117"/>
                <a:gd name="T37" fmla="*/ 11 h 116"/>
                <a:gd name="T38" fmla="*/ 11 w 117"/>
                <a:gd name="T39" fmla="*/ 11 h 116"/>
                <a:gd name="T40" fmla="*/ 12 w 117"/>
                <a:gd name="T41" fmla="*/ 12 h 116"/>
                <a:gd name="T42" fmla="*/ 12 w 117"/>
                <a:gd name="T43" fmla="*/ 13 h 116"/>
                <a:gd name="T44" fmla="*/ 13 w 117"/>
                <a:gd name="T45" fmla="*/ 13 h 116"/>
                <a:gd name="T46" fmla="*/ 13 w 117"/>
                <a:gd name="T47" fmla="*/ 14 h 116"/>
                <a:gd name="T48" fmla="*/ 14 w 117"/>
                <a:gd name="T49" fmla="*/ 14 h 116"/>
                <a:gd name="T50" fmla="*/ 15 w 117"/>
                <a:gd name="T51" fmla="*/ 14 h 116"/>
                <a:gd name="T52" fmla="*/ 15 w 117"/>
                <a:gd name="T53" fmla="*/ 15 h 116"/>
                <a:gd name="T54" fmla="*/ 15 w 117"/>
                <a:gd name="T55" fmla="*/ 15 h 116"/>
                <a:gd name="T56" fmla="*/ 15 w 117"/>
                <a:gd name="T57" fmla="*/ 14 h 116"/>
                <a:gd name="T58" fmla="*/ 15 w 117"/>
                <a:gd name="T59" fmla="*/ 14 h 116"/>
                <a:gd name="T60" fmla="*/ 14 w 117"/>
                <a:gd name="T61" fmla="*/ 13 h 116"/>
                <a:gd name="T62" fmla="*/ 13 w 117"/>
                <a:gd name="T63" fmla="*/ 13 h 116"/>
                <a:gd name="T64" fmla="*/ 12 w 117"/>
                <a:gd name="T65" fmla="*/ 12 h 116"/>
                <a:gd name="T66" fmla="*/ 12 w 117"/>
                <a:gd name="T67" fmla="*/ 11 h 116"/>
                <a:gd name="T68" fmla="*/ 11 w 117"/>
                <a:gd name="T69" fmla="*/ 10 h 116"/>
                <a:gd name="T70" fmla="*/ 10 w 117"/>
                <a:gd name="T71" fmla="*/ 9 h 116"/>
                <a:gd name="T72" fmla="*/ 9 w 117"/>
                <a:gd name="T73" fmla="*/ 9 h 116"/>
                <a:gd name="T74" fmla="*/ 9 w 117"/>
                <a:gd name="T75" fmla="*/ 7 h 116"/>
                <a:gd name="T76" fmla="*/ 8 w 117"/>
                <a:gd name="T77" fmla="*/ 7 h 116"/>
                <a:gd name="T78" fmla="*/ 7 w 117"/>
                <a:gd name="T79" fmla="*/ 6 h 116"/>
                <a:gd name="T80" fmla="*/ 7 w 117"/>
                <a:gd name="T81" fmla="*/ 5 h 116"/>
                <a:gd name="T82" fmla="*/ 6 w 117"/>
                <a:gd name="T83" fmla="*/ 5 h 116"/>
                <a:gd name="T84" fmla="*/ 5 w 117"/>
                <a:gd name="T85" fmla="*/ 4 h 116"/>
                <a:gd name="T86" fmla="*/ 5 w 117"/>
                <a:gd name="T87" fmla="*/ 4 h 116"/>
                <a:gd name="T88" fmla="*/ 4 w 117"/>
                <a:gd name="T89" fmla="*/ 3 h 116"/>
                <a:gd name="T90" fmla="*/ 4 w 117"/>
                <a:gd name="T91" fmla="*/ 2 h 116"/>
                <a:gd name="T92" fmla="*/ 3 w 117"/>
                <a:gd name="T93" fmla="*/ 2 h 116"/>
                <a:gd name="T94" fmla="*/ 2 w 117"/>
                <a:gd name="T95" fmla="*/ 1 h 116"/>
                <a:gd name="T96" fmla="*/ 1 w 117"/>
                <a:gd name="T97" fmla="*/ 1 h 116"/>
                <a:gd name="T98" fmla="*/ 1 w 117"/>
                <a:gd name="T99" fmla="*/ 0 h 116"/>
                <a:gd name="T100" fmla="*/ 1 w 117"/>
                <a:gd name="T101" fmla="*/ 0 h 116"/>
                <a:gd name="T102" fmla="*/ 0 w 117"/>
                <a:gd name="T103" fmla="*/ 0 h 116"/>
                <a:gd name="T104" fmla="*/ 0 w 117"/>
                <a:gd name="T105" fmla="*/ 0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"/>
                <a:gd name="T160" fmla="*/ 0 h 116"/>
                <a:gd name="T161" fmla="*/ 117 w 117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" h="116">
                  <a:moveTo>
                    <a:pt x="0" y="0"/>
                  </a:moveTo>
                  <a:lnTo>
                    <a:pt x="1" y="2"/>
                  </a:lnTo>
                  <a:lnTo>
                    <a:pt x="5" y="8"/>
                  </a:lnTo>
                  <a:lnTo>
                    <a:pt x="7" y="12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25"/>
                  </a:lnTo>
                  <a:lnTo>
                    <a:pt x="26" y="31"/>
                  </a:lnTo>
                  <a:lnTo>
                    <a:pt x="30" y="36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5" y="52"/>
                  </a:lnTo>
                  <a:lnTo>
                    <a:pt x="51" y="57"/>
                  </a:lnTo>
                  <a:lnTo>
                    <a:pt x="55" y="61"/>
                  </a:lnTo>
                  <a:lnTo>
                    <a:pt x="60" y="67"/>
                  </a:lnTo>
                  <a:lnTo>
                    <a:pt x="66" y="71"/>
                  </a:lnTo>
                  <a:lnTo>
                    <a:pt x="72" y="78"/>
                  </a:lnTo>
                  <a:lnTo>
                    <a:pt x="77" y="80"/>
                  </a:lnTo>
                  <a:lnTo>
                    <a:pt x="81" y="86"/>
                  </a:lnTo>
                  <a:lnTo>
                    <a:pt x="87" y="88"/>
                  </a:lnTo>
                  <a:lnTo>
                    <a:pt x="91" y="95"/>
                  </a:lnTo>
                  <a:lnTo>
                    <a:pt x="96" y="97"/>
                  </a:lnTo>
                  <a:lnTo>
                    <a:pt x="100" y="101"/>
                  </a:lnTo>
                  <a:lnTo>
                    <a:pt x="104" y="105"/>
                  </a:lnTo>
                  <a:lnTo>
                    <a:pt x="108" y="107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17" y="116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08" y="103"/>
                  </a:lnTo>
                  <a:lnTo>
                    <a:pt x="104" y="97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85" y="78"/>
                  </a:lnTo>
                  <a:lnTo>
                    <a:pt x="79" y="72"/>
                  </a:lnTo>
                  <a:lnTo>
                    <a:pt x="72" y="67"/>
                  </a:lnTo>
                  <a:lnTo>
                    <a:pt x="66" y="59"/>
                  </a:lnTo>
                  <a:lnTo>
                    <a:pt x="58" y="52"/>
                  </a:lnTo>
                  <a:lnTo>
                    <a:pt x="55" y="46"/>
                  </a:lnTo>
                  <a:lnTo>
                    <a:pt x="49" y="38"/>
                  </a:lnTo>
                  <a:lnTo>
                    <a:pt x="43" y="34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2" y="19"/>
                  </a:lnTo>
                  <a:lnTo>
                    <a:pt x="26" y="15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7" name="Freeform 118"/>
            <p:cNvSpPr>
              <a:spLocks/>
            </p:cNvSpPr>
            <p:nvPr/>
          </p:nvSpPr>
          <p:spPr bwMode="auto">
            <a:xfrm>
              <a:off x="2658" y="2058"/>
              <a:ext cx="370" cy="16"/>
            </a:xfrm>
            <a:custGeom>
              <a:avLst/>
              <a:gdLst>
                <a:gd name="T0" fmla="*/ 0 w 741"/>
                <a:gd name="T1" fmla="*/ 0 h 30"/>
                <a:gd name="T2" fmla="*/ 2 w 741"/>
                <a:gd name="T3" fmla="*/ 0 h 30"/>
                <a:gd name="T4" fmla="*/ 5 w 741"/>
                <a:gd name="T5" fmla="*/ 0 h 30"/>
                <a:gd name="T6" fmla="*/ 9 w 741"/>
                <a:gd name="T7" fmla="*/ 1 h 30"/>
                <a:gd name="T8" fmla="*/ 13 w 741"/>
                <a:gd name="T9" fmla="*/ 1 h 30"/>
                <a:gd name="T10" fmla="*/ 18 w 741"/>
                <a:gd name="T11" fmla="*/ 1 h 30"/>
                <a:gd name="T12" fmla="*/ 24 w 741"/>
                <a:gd name="T13" fmla="*/ 1 h 30"/>
                <a:gd name="T14" fmla="*/ 30 w 741"/>
                <a:gd name="T15" fmla="*/ 1 h 30"/>
                <a:gd name="T16" fmla="*/ 36 w 741"/>
                <a:gd name="T17" fmla="*/ 1 h 30"/>
                <a:gd name="T18" fmla="*/ 43 w 741"/>
                <a:gd name="T19" fmla="*/ 2 h 30"/>
                <a:gd name="T20" fmla="*/ 49 w 741"/>
                <a:gd name="T21" fmla="*/ 2 h 30"/>
                <a:gd name="T22" fmla="*/ 56 w 741"/>
                <a:gd name="T23" fmla="*/ 2 h 30"/>
                <a:gd name="T24" fmla="*/ 62 w 741"/>
                <a:gd name="T25" fmla="*/ 2 h 30"/>
                <a:gd name="T26" fmla="*/ 68 w 741"/>
                <a:gd name="T27" fmla="*/ 2 h 30"/>
                <a:gd name="T28" fmla="*/ 73 w 741"/>
                <a:gd name="T29" fmla="*/ 2 h 30"/>
                <a:gd name="T30" fmla="*/ 78 w 741"/>
                <a:gd name="T31" fmla="*/ 3 h 30"/>
                <a:gd name="T32" fmla="*/ 83 w 741"/>
                <a:gd name="T33" fmla="*/ 3 h 30"/>
                <a:gd name="T34" fmla="*/ 87 w 741"/>
                <a:gd name="T35" fmla="*/ 3 h 30"/>
                <a:gd name="T36" fmla="*/ 90 w 741"/>
                <a:gd name="T37" fmla="*/ 3 h 30"/>
                <a:gd name="T38" fmla="*/ 92 w 741"/>
                <a:gd name="T39" fmla="*/ 3 h 30"/>
                <a:gd name="T40" fmla="*/ 92 w 741"/>
                <a:gd name="T41" fmla="*/ 3 h 30"/>
                <a:gd name="T42" fmla="*/ 91 w 741"/>
                <a:gd name="T43" fmla="*/ 3 h 30"/>
                <a:gd name="T44" fmla="*/ 89 w 741"/>
                <a:gd name="T45" fmla="*/ 3 h 30"/>
                <a:gd name="T46" fmla="*/ 87 w 741"/>
                <a:gd name="T47" fmla="*/ 3 h 30"/>
                <a:gd name="T48" fmla="*/ 84 w 741"/>
                <a:gd name="T49" fmla="*/ 3 h 30"/>
                <a:gd name="T50" fmla="*/ 81 w 741"/>
                <a:gd name="T51" fmla="*/ 3 h 30"/>
                <a:gd name="T52" fmla="*/ 78 w 741"/>
                <a:gd name="T53" fmla="*/ 3 h 30"/>
                <a:gd name="T54" fmla="*/ 75 w 741"/>
                <a:gd name="T55" fmla="*/ 4 h 30"/>
                <a:gd name="T56" fmla="*/ 71 w 741"/>
                <a:gd name="T57" fmla="*/ 4 h 30"/>
                <a:gd name="T58" fmla="*/ 68 w 741"/>
                <a:gd name="T59" fmla="*/ 4 h 30"/>
                <a:gd name="T60" fmla="*/ 64 w 741"/>
                <a:gd name="T61" fmla="*/ 4 h 30"/>
                <a:gd name="T62" fmla="*/ 60 w 741"/>
                <a:gd name="T63" fmla="*/ 4 h 30"/>
                <a:gd name="T64" fmla="*/ 56 w 741"/>
                <a:gd name="T65" fmla="*/ 4 h 30"/>
                <a:gd name="T66" fmla="*/ 52 w 741"/>
                <a:gd name="T67" fmla="*/ 4 h 30"/>
                <a:gd name="T68" fmla="*/ 49 w 741"/>
                <a:gd name="T69" fmla="*/ 4 h 30"/>
                <a:gd name="T70" fmla="*/ 46 w 741"/>
                <a:gd name="T71" fmla="*/ 5 h 30"/>
                <a:gd name="T72" fmla="*/ 43 w 741"/>
                <a:gd name="T73" fmla="*/ 5 h 30"/>
                <a:gd name="T74" fmla="*/ 40 w 741"/>
                <a:gd name="T75" fmla="*/ 5 h 30"/>
                <a:gd name="T76" fmla="*/ 38 w 741"/>
                <a:gd name="T77" fmla="*/ 5 h 30"/>
                <a:gd name="T78" fmla="*/ 36 w 741"/>
                <a:gd name="T79" fmla="*/ 5 h 30"/>
                <a:gd name="T80" fmla="*/ 34 w 741"/>
                <a:gd name="T81" fmla="*/ 5 h 30"/>
                <a:gd name="T82" fmla="*/ 31 w 741"/>
                <a:gd name="T83" fmla="*/ 5 h 30"/>
                <a:gd name="T84" fmla="*/ 29 w 741"/>
                <a:gd name="T85" fmla="*/ 4 h 30"/>
                <a:gd name="T86" fmla="*/ 28 w 741"/>
                <a:gd name="T87" fmla="*/ 4 h 30"/>
                <a:gd name="T88" fmla="*/ 25 w 741"/>
                <a:gd name="T89" fmla="*/ 4 h 30"/>
                <a:gd name="T90" fmla="*/ 23 w 741"/>
                <a:gd name="T91" fmla="*/ 3 h 30"/>
                <a:gd name="T92" fmla="*/ 21 w 741"/>
                <a:gd name="T93" fmla="*/ 3 h 30"/>
                <a:gd name="T94" fmla="*/ 19 w 741"/>
                <a:gd name="T95" fmla="*/ 3 h 30"/>
                <a:gd name="T96" fmla="*/ 17 w 741"/>
                <a:gd name="T97" fmla="*/ 3 h 30"/>
                <a:gd name="T98" fmla="*/ 15 w 741"/>
                <a:gd name="T99" fmla="*/ 2 h 30"/>
                <a:gd name="T100" fmla="*/ 12 w 741"/>
                <a:gd name="T101" fmla="*/ 2 h 30"/>
                <a:gd name="T102" fmla="*/ 10 w 741"/>
                <a:gd name="T103" fmla="*/ 2 h 30"/>
                <a:gd name="T104" fmla="*/ 8 w 741"/>
                <a:gd name="T105" fmla="*/ 2 h 30"/>
                <a:gd name="T106" fmla="*/ 6 w 741"/>
                <a:gd name="T107" fmla="*/ 1 h 30"/>
                <a:gd name="T108" fmla="*/ 5 w 741"/>
                <a:gd name="T109" fmla="*/ 1 h 30"/>
                <a:gd name="T110" fmla="*/ 3 w 741"/>
                <a:gd name="T111" fmla="*/ 1 h 30"/>
                <a:gd name="T112" fmla="*/ 2 w 741"/>
                <a:gd name="T113" fmla="*/ 0 h 30"/>
                <a:gd name="T114" fmla="*/ 0 w 741"/>
                <a:gd name="T115" fmla="*/ 0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1"/>
                <a:gd name="T175" fmla="*/ 0 h 30"/>
                <a:gd name="T176" fmla="*/ 741 w 741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1" h="30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24" y="2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79" y="3"/>
                  </a:lnTo>
                  <a:lnTo>
                    <a:pt x="196" y="3"/>
                  </a:lnTo>
                  <a:lnTo>
                    <a:pt x="211" y="3"/>
                  </a:lnTo>
                  <a:lnTo>
                    <a:pt x="226" y="3"/>
                  </a:lnTo>
                  <a:lnTo>
                    <a:pt x="244" y="5"/>
                  </a:lnTo>
                  <a:lnTo>
                    <a:pt x="259" y="5"/>
                  </a:lnTo>
                  <a:lnTo>
                    <a:pt x="278" y="5"/>
                  </a:lnTo>
                  <a:lnTo>
                    <a:pt x="293" y="5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6" y="9"/>
                  </a:lnTo>
                  <a:lnTo>
                    <a:pt x="363" y="9"/>
                  </a:lnTo>
                  <a:lnTo>
                    <a:pt x="380" y="9"/>
                  </a:lnTo>
                  <a:lnTo>
                    <a:pt x="397" y="9"/>
                  </a:lnTo>
                  <a:lnTo>
                    <a:pt x="415" y="9"/>
                  </a:lnTo>
                  <a:lnTo>
                    <a:pt x="430" y="9"/>
                  </a:lnTo>
                  <a:lnTo>
                    <a:pt x="449" y="11"/>
                  </a:lnTo>
                  <a:lnTo>
                    <a:pt x="464" y="11"/>
                  </a:lnTo>
                  <a:lnTo>
                    <a:pt x="481" y="11"/>
                  </a:lnTo>
                  <a:lnTo>
                    <a:pt x="498" y="11"/>
                  </a:lnTo>
                  <a:lnTo>
                    <a:pt x="515" y="13"/>
                  </a:lnTo>
                  <a:lnTo>
                    <a:pt x="531" y="13"/>
                  </a:lnTo>
                  <a:lnTo>
                    <a:pt x="546" y="13"/>
                  </a:lnTo>
                  <a:lnTo>
                    <a:pt x="561" y="13"/>
                  </a:lnTo>
                  <a:lnTo>
                    <a:pt x="576" y="13"/>
                  </a:lnTo>
                  <a:lnTo>
                    <a:pt x="591" y="13"/>
                  </a:lnTo>
                  <a:lnTo>
                    <a:pt x="605" y="13"/>
                  </a:lnTo>
                  <a:lnTo>
                    <a:pt x="618" y="13"/>
                  </a:lnTo>
                  <a:lnTo>
                    <a:pt x="631" y="17"/>
                  </a:lnTo>
                  <a:lnTo>
                    <a:pt x="643" y="17"/>
                  </a:lnTo>
                  <a:lnTo>
                    <a:pt x="656" y="17"/>
                  </a:lnTo>
                  <a:lnTo>
                    <a:pt x="667" y="17"/>
                  </a:lnTo>
                  <a:lnTo>
                    <a:pt x="679" y="17"/>
                  </a:lnTo>
                  <a:lnTo>
                    <a:pt x="686" y="17"/>
                  </a:lnTo>
                  <a:lnTo>
                    <a:pt x="696" y="17"/>
                  </a:lnTo>
                  <a:lnTo>
                    <a:pt x="705" y="17"/>
                  </a:lnTo>
                  <a:lnTo>
                    <a:pt x="713" y="19"/>
                  </a:lnTo>
                  <a:lnTo>
                    <a:pt x="721" y="19"/>
                  </a:lnTo>
                  <a:lnTo>
                    <a:pt x="724" y="19"/>
                  </a:lnTo>
                  <a:lnTo>
                    <a:pt x="730" y="19"/>
                  </a:lnTo>
                  <a:lnTo>
                    <a:pt x="736" y="19"/>
                  </a:lnTo>
                  <a:lnTo>
                    <a:pt x="740" y="21"/>
                  </a:lnTo>
                  <a:lnTo>
                    <a:pt x="741" y="21"/>
                  </a:lnTo>
                  <a:lnTo>
                    <a:pt x="740" y="21"/>
                  </a:lnTo>
                  <a:lnTo>
                    <a:pt x="736" y="21"/>
                  </a:lnTo>
                  <a:lnTo>
                    <a:pt x="730" y="21"/>
                  </a:lnTo>
                  <a:lnTo>
                    <a:pt x="728" y="21"/>
                  </a:lnTo>
                  <a:lnTo>
                    <a:pt x="724" y="21"/>
                  </a:lnTo>
                  <a:lnTo>
                    <a:pt x="721" y="21"/>
                  </a:lnTo>
                  <a:lnTo>
                    <a:pt x="715" y="21"/>
                  </a:lnTo>
                  <a:lnTo>
                    <a:pt x="709" y="21"/>
                  </a:lnTo>
                  <a:lnTo>
                    <a:pt x="703" y="21"/>
                  </a:lnTo>
                  <a:lnTo>
                    <a:pt x="698" y="21"/>
                  </a:lnTo>
                  <a:lnTo>
                    <a:pt x="690" y="21"/>
                  </a:lnTo>
                  <a:lnTo>
                    <a:pt x="684" y="21"/>
                  </a:lnTo>
                  <a:lnTo>
                    <a:pt x="679" y="21"/>
                  </a:lnTo>
                  <a:lnTo>
                    <a:pt x="671" y="22"/>
                  </a:lnTo>
                  <a:lnTo>
                    <a:pt x="662" y="22"/>
                  </a:lnTo>
                  <a:lnTo>
                    <a:pt x="654" y="22"/>
                  </a:lnTo>
                  <a:lnTo>
                    <a:pt x="646" y="22"/>
                  </a:lnTo>
                  <a:lnTo>
                    <a:pt x="639" y="22"/>
                  </a:lnTo>
                  <a:lnTo>
                    <a:pt x="629" y="22"/>
                  </a:lnTo>
                  <a:lnTo>
                    <a:pt x="620" y="22"/>
                  </a:lnTo>
                  <a:lnTo>
                    <a:pt x="610" y="22"/>
                  </a:lnTo>
                  <a:lnTo>
                    <a:pt x="603" y="24"/>
                  </a:lnTo>
                  <a:lnTo>
                    <a:pt x="591" y="24"/>
                  </a:lnTo>
                  <a:lnTo>
                    <a:pt x="584" y="24"/>
                  </a:lnTo>
                  <a:lnTo>
                    <a:pt x="574" y="24"/>
                  </a:lnTo>
                  <a:lnTo>
                    <a:pt x="563" y="24"/>
                  </a:lnTo>
                  <a:lnTo>
                    <a:pt x="553" y="24"/>
                  </a:lnTo>
                  <a:lnTo>
                    <a:pt x="544" y="26"/>
                  </a:lnTo>
                  <a:lnTo>
                    <a:pt x="532" y="26"/>
                  </a:lnTo>
                  <a:lnTo>
                    <a:pt x="525" y="26"/>
                  </a:lnTo>
                  <a:lnTo>
                    <a:pt x="513" y="26"/>
                  </a:lnTo>
                  <a:lnTo>
                    <a:pt x="502" y="26"/>
                  </a:lnTo>
                  <a:lnTo>
                    <a:pt x="493" y="26"/>
                  </a:lnTo>
                  <a:lnTo>
                    <a:pt x="483" y="26"/>
                  </a:lnTo>
                  <a:lnTo>
                    <a:pt x="474" y="26"/>
                  </a:lnTo>
                  <a:lnTo>
                    <a:pt x="462" y="26"/>
                  </a:lnTo>
                  <a:lnTo>
                    <a:pt x="453" y="26"/>
                  </a:lnTo>
                  <a:lnTo>
                    <a:pt x="443" y="28"/>
                  </a:lnTo>
                  <a:lnTo>
                    <a:pt x="434" y="28"/>
                  </a:lnTo>
                  <a:lnTo>
                    <a:pt x="422" y="28"/>
                  </a:lnTo>
                  <a:lnTo>
                    <a:pt x="413" y="28"/>
                  </a:lnTo>
                  <a:lnTo>
                    <a:pt x="405" y="28"/>
                  </a:lnTo>
                  <a:lnTo>
                    <a:pt x="396" y="28"/>
                  </a:lnTo>
                  <a:lnTo>
                    <a:pt x="386" y="28"/>
                  </a:lnTo>
                  <a:lnTo>
                    <a:pt x="377" y="28"/>
                  </a:lnTo>
                  <a:lnTo>
                    <a:pt x="369" y="30"/>
                  </a:lnTo>
                  <a:lnTo>
                    <a:pt x="359" y="30"/>
                  </a:lnTo>
                  <a:lnTo>
                    <a:pt x="352" y="30"/>
                  </a:lnTo>
                  <a:lnTo>
                    <a:pt x="346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3" y="30"/>
                  </a:lnTo>
                  <a:lnTo>
                    <a:pt x="318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1" y="30"/>
                  </a:lnTo>
                  <a:lnTo>
                    <a:pt x="297" y="30"/>
                  </a:lnTo>
                  <a:lnTo>
                    <a:pt x="291" y="30"/>
                  </a:lnTo>
                  <a:lnTo>
                    <a:pt x="285" y="30"/>
                  </a:lnTo>
                  <a:lnTo>
                    <a:pt x="280" y="30"/>
                  </a:lnTo>
                  <a:lnTo>
                    <a:pt x="274" y="30"/>
                  </a:lnTo>
                  <a:lnTo>
                    <a:pt x="268" y="30"/>
                  </a:lnTo>
                  <a:lnTo>
                    <a:pt x="259" y="30"/>
                  </a:lnTo>
                  <a:lnTo>
                    <a:pt x="253" y="30"/>
                  </a:lnTo>
                  <a:lnTo>
                    <a:pt x="247" y="28"/>
                  </a:lnTo>
                  <a:lnTo>
                    <a:pt x="242" y="28"/>
                  </a:lnTo>
                  <a:lnTo>
                    <a:pt x="238" y="26"/>
                  </a:lnTo>
                  <a:lnTo>
                    <a:pt x="234" y="26"/>
                  </a:lnTo>
                  <a:lnTo>
                    <a:pt x="230" y="26"/>
                  </a:lnTo>
                  <a:lnTo>
                    <a:pt x="225" y="26"/>
                  </a:lnTo>
                  <a:lnTo>
                    <a:pt x="219" y="26"/>
                  </a:lnTo>
                  <a:lnTo>
                    <a:pt x="213" y="26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196" y="22"/>
                  </a:lnTo>
                  <a:lnTo>
                    <a:pt x="190" y="22"/>
                  </a:lnTo>
                  <a:lnTo>
                    <a:pt x="185" y="21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69" y="21"/>
                  </a:lnTo>
                  <a:lnTo>
                    <a:pt x="164" y="19"/>
                  </a:lnTo>
                  <a:lnTo>
                    <a:pt x="156" y="19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6" y="13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92" y="9"/>
                  </a:lnTo>
                  <a:lnTo>
                    <a:pt x="86" y="9"/>
                  </a:lnTo>
                  <a:lnTo>
                    <a:pt x="80" y="9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3" y="7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8" name="Freeform 119"/>
            <p:cNvSpPr>
              <a:spLocks/>
            </p:cNvSpPr>
            <p:nvPr/>
          </p:nvSpPr>
          <p:spPr bwMode="auto">
            <a:xfrm>
              <a:off x="2871" y="2051"/>
              <a:ext cx="55" cy="36"/>
            </a:xfrm>
            <a:custGeom>
              <a:avLst/>
              <a:gdLst>
                <a:gd name="T0" fmla="*/ 0 w 108"/>
                <a:gd name="T1" fmla="*/ 0 h 73"/>
                <a:gd name="T2" fmla="*/ 1 w 108"/>
                <a:gd name="T3" fmla="*/ 0 h 73"/>
                <a:gd name="T4" fmla="*/ 2 w 108"/>
                <a:gd name="T5" fmla="*/ 1 h 73"/>
                <a:gd name="T6" fmla="*/ 3 w 108"/>
                <a:gd name="T7" fmla="*/ 2 h 73"/>
                <a:gd name="T8" fmla="*/ 3 w 108"/>
                <a:gd name="T9" fmla="*/ 2 h 73"/>
                <a:gd name="T10" fmla="*/ 4 w 108"/>
                <a:gd name="T11" fmla="*/ 2 h 73"/>
                <a:gd name="T12" fmla="*/ 4 w 108"/>
                <a:gd name="T13" fmla="*/ 3 h 73"/>
                <a:gd name="T14" fmla="*/ 5 w 108"/>
                <a:gd name="T15" fmla="*/ 3 h 73"/>
                <a:gd name="T16" fmla="*/ 6 w 108"/>
                <a:gd name="T17" fmla="*/ 4 h 73"/>
                <a:gd name="T18" fmla="*/ 6 w 108"/>
                <a:gd name="T19" fmla="*/ 4 h 73"/>
                <a:gd name="T20" fmla="*/ 7 w 108"/>
                <a:gd name="T21" fmla="*/ 4 h 73"/>
                <a:gd name="T22" fmla="*/ 8 w 108"/>
                <a:gd name="T23" fmla="*/ 5 h 73"/>
                <a:gd name="T24" fmla="*/ 8 w 108"/>
                <a:gd name="T25" fmla="*/ 5 h 73"/>
                <a:gd name="T26" fmla="*/ 9 w 108"/>
                <a:gd name="T27" fmla="*/ 6 h 73"/>
                <a:gd name="T28" fmla="*/ 9 w 108"/>
                <a:gd name="T29" fmla="*/ 6 h 73"/>
                <a:gd name="T30" fmla="*/ 10 w 108"/>
                <a:gd name="T31" fmla="*/ 6 h 73"/>
                <a:gd name="T32" fmla="*/ 11 w 108"/>
                <a:gd name="T33" fmla="*/ 7 h 73"/>
                <a:gd name="T34" fmla="*/ 11 w 108"/>
                <a:gd name="T35" fmla="*/ 7 h 73"/>
                <a:gd name="T36" fmla="*/ 12 w 108"/>
                <a:gd name="T37" fmla="*/ 7 h 73"/>
                <a:gd name="T38" fmla="*/ 12 w 108"/>
                <a:gd name="T39" fmla="*/ 8 h 73"/>
                <a:gd name="T40" fmla="*/ 13 w 108"/>
                <a:gd name="T41" fmla="*/ 8 h 73"/>
                <a:gd name="T42" fmla="*/ 14 w 108"/>
                <a:gd name="T43" fmla="*/ 9 h 73"/>
                <a:gd name="T44" fmla="*/ 14 w 108"/>
                <a:gd name="T45" fmla="*/ 9 h 73"/>
                <a:gd name="T46" fmla="*/ 14 w 108"/>
                <a:gd name="T47" fmla="*/ 9 h 73"/>
                <a:gd name="T48" fmla="*/ 14 w 108"/>
                <a:gd name="T49" fmla="*/ 8 h 73"/>
                <a:gd name="T50" fmla="*/ 13 w 108"/>
                <a:gd name="T51" fmla="*/ 8 h 73"/>
                <a:gd name="T52" fmla="*/ 13 w 108"/>
                <a:gd name="T53" fmla="*/ 7 h 73"/>
                <a:gd name="T54" fmla="*/ 12 w 108"/>
                <a:gd name="T55" fmla="*/ 7 h 73"/>
                <a:gd name="T56" fmla="*/ 11 w 108"/>
                <a:gd name="T57" fmla="*/ 6 h 73"/>
                <a:gd name="T58" fmla="*/ 11 w 108"/>
                <a:gd name="T59" fmla="*/ 6 h 73"/>
                <a:gd name="T60" fmla="*/ 10 w 108"/>
                <a:gd name="T61" fmla="*/ 5 h 73"/>
                <a:gd name="T62" fmla="*/ 9 w 108"/>
                <a:gd name="T63" fmla="*/ 4 h 73"/>
                <a:gd name="T64" fmla="*/ 8 w 108"/>
                <a:gd name="T65" fmla="*/ 4 h 73"/>
                <a:gd name="T66" fmla="*/ 8 w 108"/>
                <a:gd name="T67" fmla="*/ 3 h 73"/>
                <a:gd name="T68" fmla="*/ 7 w 108"/>
                <a:gd name="T69" fmla="*/ 3 h 73"/>
                <a:gd name="T70" fmla="*/ 6 w 108"/>
                <a:gd name="T71" fmla="*/ 2 h 73"/>
                <a:gd name="T72" fmla="*/ 6 w 108"/>
                <a:gd name="T73" fmla="*/ 2 h 73"/>
                <a:gd name="T74" fmla="*/ 5 w 108"/>
                <a:gd name="T75" fmla="*/ 1 h 73"/>
                <a:gd name="T76" fmla="*/ 5 w 108"/>
                <a:gd name="T77" fmla="*/ 1 h 73"/>
                <a:gd name="T78" fmla="*/ 0 w 108"/>
                <a:gd name="T79" fmla="*/ 0 h 73"/>
                <a:gd name="T80" fmla="*/ 0 w 108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73"/>
                <a:gd name="T125" fmla="*/ 108 w 10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73">
                  <a:moveTo>
                    <a:pt x="0" y="0"/>
                  </a:moveTo>
                  <a:lnTo>
                    <a:pt x="6" y="6"/>
                  </a:lnTo>
                  <a:lnTo>
                    <a:pt x="13" y="14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29"/>
                  </a:lnTo>
                  <a:lnTo>
                    <a:pt x="42" y="33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7" y="42"/>
                  </a:lnTo>
                  <a:lnTo>
                    <a:pt x="61" y="46"/>
                  </a:lnTo>
                  <a:lnTo>
                    <a:pt x="66" y="48"/>
                  </a:lnTo>
                  <a:lnTo>
                    <a:pt x="70" y="54"/>
                  </a:lnTo>
                  <a:lnTo>
                    <a:pt x="74" y="54"/>
                  </a:lnTo>
                  <a:lnTo>
                    <a:pt x="80" y="57"/>
                  </a:lnTo>
                  <a:lnTo>
                    <a:pt x="84" y="57"/>
                  </a:lnTo>
                  <a:lnTo>
                    <a:pt x="89" y="63"/>
                  </a:lnTo>
                  <a:lnTo>
                    <a:pt x="95" y="65"/>
                  </a:lnTo>
                  <a:lnTo>
                    <a:pt x="101" y="69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06" y="71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3" y="57"/>
                  </a:lnTo>
                  <a:lnTo>
                    <a:pt x="87" y="54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68" y="38"/>
                  </a:lnTo>
                  <a:lnTo>
                    <a:pt x="63" y="35"/>
                  </a:lnTo>
                  <a:lnTo>
                    <a:pt x="57" y="29"/>
                  </a:lnTo>
                  <a:lnTo>
                    <a:pt x="51" y="25"/>
                  </a:lnTo>
                  <a:lnTo>
                    <a:pt x="46" y="19"/>
                  </a:lnTo>
                  <a:lnTo>
                    <a:pt x="42" y="18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79" name="Freeform 120"/>
            <p:cNvSpPr>
              <a:spLocks/>
            </p:cNvSpPr>
            <p:nvPr/>
          </p:nvSpPr>
          <p:spPr bwMode="auto">
            <a:xfrm>
              <a:off x="3157" y="2070"/>
              <a:ext cx="79" cy="131"/>
            </a:xfrm>
            <a:custGeom>
              <a:avLst/>
              <a:gdLst>
                <a:gd name="T0" fmla="*/ 0 w 158"/>
                <a:gd name="T1" fmla="*/ 0 h 263"/>
                <a:gd name="T2" fmla="*/ 0 w 158"/>
                <a:gd name="T3" fmla="*/ 0 h 263"/>
                <a:gd name="T4" fmla="*/ 0 w 158"/>
                <a:gd name="T5" fmla="*/ 1 h 263"/>
                <a:gd name="T6" fmla="*/ 0 w 158"/>
                <a:gd name="T7" fmla="*/ 1 h 263"/>
                <a:gd name="T8" fmla="*/ 0 w 158"/>
                <a:gd name="T9" fmla="*/ 2 h 263"/>
                <a:gd name="T10" fmla="*/ 0 w 158"/>
                <a:gd name="T11" fmla="*/ 3 h 263"/>
                <a:gd name="T12" fmla="*/ 0 w 158"/>
                <a:gd name="T13" fmla="*/ 3 h 263"/>
                <a:gd name="T14" fmla="*/ 0 w 158"/>
                <a:gd name="T15" fmla="*/ 4 h 263"/>
                <a:gd name="T16" fmla="*/ 0 w 158"/>
                <a:gd name="T17" fmla="*/ 4 h 263"/>
                <a:gd name="T18" fmla="*/ 0 w 158"/>
                <a:gd name="T19" fmla="*/ 5 h 263"/>
                <a:gd name="T20" fmla="*/ 0 w 158"/>
                <a:gd name="T21" fmla="*/ 6 h 263"/>
                <a:gd name="T22" fmla="*/ 0 w 158"/>
                <a:gd name="T23" fmla="*/ 6 h 263"/>
                <a:gd name="T24" fmla="*/ 0 w 158"/>
                <a:gd name="T25" fmla="*/ 7 h 263"/>
                <a:gd name="T26" fmla="*/ 0 w 158"/>
                <a:gd name="T27" fmla="*/ 7 h 263"/>
                <a:gd name="T28" fmla="*/ 0 w 158"/>
                <a:gd name="T29" fmla="*/ 8 h 263"/>
                <a:gd name="T30" fmla="*/ 0 w 158"/>
                <a:gd name="T31" fmla="*/ 9 h 263"/>
                <a:gd name="T32" fmla="*/ 0 w 158"/>
                <a:gd name="T33" fmla="*/ 9 h 263"/>
                <a:gd name="T34" fmla="*/ 0 w 158"/>
                <a:gd name="T35" fmla="*/ 10 h 263"/>
                <a:gd name="T36" fmla="*/ 0 w 158"/>
                <a:gd name="T37" fmla="*/ 11 h 263"/>
                <a:gd name="T38" fmla="*/ 0 w 158"/>
                <a:gd name="T39" fmla="*/ 12 h 263"/>
                <a:gd name="T40" fmla="*/ 0 w 158"/>
                <a:gd name="T41" fmla="*/ 12 h 263"/>
                <a:gd name="T42" fmla="*/ 0 w 158"/>
                <a:gd name="T43" fmla="*/ 13 h 263"/>
                <a:gd name="T44" fmla="*/ 0 w 158"/>
                <a:gd name="T45" fmla="*/ 14 h 263"/>
                <a:gd name="T46" fmla="*/ 0 w 158"/>
                <a:gd name="T47" fmla="*/ 15 h 263"/>
                <a:gd name="T48" fmla="*/ 0 w 158"/>
                <a:gd name="T49" fmla="*/ 15 h 263"/>
                <a:gd name="T50" fmla="*/ 0 w 158"/>
                <a:gd name="T51" fmla="*/ 16 h 263"/>
                <a:gd name="T52" fmla="*/ 0 w 158"/>
                <a:gd name="T53" fmla="*/ 17 h 263"/>
                <a:gd name="T54" fmla="*/ 0 w 158"/>
                <a:gd name="T55" fmla="*/ 18 h 263"/>
                <a:gd name="T56" fmla="*/ 0 w 158"/>
                <a:gd name="T57" fmla="*/ 18 h 263"/>
                <a:gd name="T58" fmla="*/ 0 w 158"/>
                <a:gd name="T59" fmla="*/ 19 h 263"/>
                <a:gd name="T60" fmla="*/ 0 w 158"/>
                <a:gd name="T61" fmla="*/ 20 h 263"/>
                <a:gd name="T62" fmla="*/ 0 w 158"/>
                <a:gd name="T63" fmla="*/ 21 h 263"/>
                <a:gd name="T64" fmla="*/ 0 w 158"/>
                <a:gd name="T65" fmla="*/ 21 h 263"/>
                <a:gd name="T66" fmla="*/ 0 w 158"/>
                <a:gd name="T67" fmla="*/ 22 h 263"/>
                <a:gd name="T68" fmla="*/ 0 w 158"/>
                <a:gd name="T69" fmla="*/ 23 h 263"/>
                <a:gd name="T70" fmla="*/ 0 w 158"/>
                <a:gd name="T71" fmla="*/ 23 h 263"/>
                <a:gd name="T72" fmla="*/ 0 w 158"/>
                <a:gd name="T73" fmla="*/ 24 h 263"/>
                <a:gd name="T74" fmla="*/ 0 w 158"/>
                <a:gd name="T75" fmla="*/ 25 h 263"/>
                <a:gd name="T76" fmla="*/ 0 w 158"/>
                <a:gd name="T77" fmla="*/ 26 h 263"/>
                <a:gd name="T78" fmla="*/ 0 w 158"/>
                <a:gd name="T79" fmla="*/ 26 h 263"/>
                <a:gd name="T80" fmla="*/ 0 w 158"/>
                <a:gd name="T81" fmla="*/ 27 h 263"/>
                <a:gd name="T82" fmla="*/ 0 w 158"/>
                <a:gd name="T83" fmla="*/ 27 h 263"/>
                <a:gd name="T84" fmla="*/ 0 w 158"/>
                <a:gd name="T85" fmla="*/ 28 h 263"/>
                <a:gd name="T86" fmla="*/ 0 w 158"/>
                <a:gd name="T87" fmla="*/ 29 h 263"/>
                <a:gd name="T88" fmla="*/ 0 w 158"/>
                <a:gd name="T89" fmla="*/ 30 h 263"/>
                <a:gd name="T90" fmla="*/ 0 w 158"/>
                <a:gd name="T91" fmla="*/ 31 h 263"/>
                <a:gd name="T92" fmla="*/ 0 w 158"/>
                <a:gd name="T93" fmla="*/ 31 h 263"/>
                <a:gd name="T94" fmla="*/ 0 w 158"/>
                <a:gd name="T95" fmla="*/ 32 h 263"/>
                <a:gd name="T96" fmla="*/ 0 w 158"/>
                <a:gd name="T97" fmla="*/ 32 h 263"/>
                <a:gd name="T98" fmla="*/ 0 w 158"/>
                <a:gd name="T99" fmla="*/ 32 h 263"/>
                <a:gd name="T100" fmla="*/ 20 w 158"/>
                <a:gd name="T101" fmla="*/ 12 h 263"/>
                <a:gd name="T102" fmla="*/ 0 w 158"/>
                <a:gd name="T103" fmla="*/ 0 h 263"/>
                <a:gd name="T104" fmla="*/ 0 w 158"/>
                <a:gd name="T105" fmla="*/ 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263"/>
                <a:gd name="T161" fmla="*/ 158 w 158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26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1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0" name="Freeform 121"/>
            <p:cNvSpPr>
              <a:spLocks/>
            </p:cNvSpPr>
            <p:nvPr/>
          </p:nvSpPr>
          <p:spPr bwMode="auto">
            <a:xfrm>
              <a:off x="3129" y="2076"/>
              <a:ext cx="12" cy="156"/>
            </a:xfrm>
            <a:custGeom>
              <a:avLst/>
              <a:gdLst>
                <a:gd name="T0" fmla="*/ 0 w 25"/>
                <a:gd name="T1" fmla="*/ 1 h 311"/>
                <a:gd name="T2" fmla="*/ 0 w 25"/>
                <a:gd name="T3" fmla="*/ 2 h 311"/>
                <a:gd name="T4" fmla="*/ 0 w 25"/>
                <a:gd name="T5" fmla="*/ 3 h 311"/>
                <a:gd name="T6" fmla="*/ 0 w 25"/>
                <a:gd name="T7" fmla="*/ 4 h 311"/>
                <a:gd name="T8" fmla="*/ 0 w 25"/>
                <a:gd name="T9" fmla="*/ 6 h 311"/>
                <a:gd name="T10" fmla="*/ 0 w 25"/>
                <a:gd name="T11" fmla="*/ 7 h 311"/>
                <a:gd name="T12" fmla="*/ 0 w 25"/>
                <a:gd name="T13" fmla="*/ 8 h 311"/>
                <a:gd name="T14" fmla="*/ 0 w 25"/>
                <a:gd name="T15" fmla="*/ 10 h 311"/>
                <a:gd name="T16" fmla="*/ 0 w 25"/>
                <a:gd name="T17" fmla="*/ 11 h 311"/>
                <a:gd name="T18" fmla="*/ 0 w 25"/>
                <a:gd name="T19" fmla="*/ 13 h 311"/>
                <a:gd name="T20" fmla="*/ 0 w 25"/>
                <a:gd name="T21" fmla="*/ 15 h 311"/>
                <a:gd name="T22" fmla="*/ 0 w 25"/>
                <a:gd name="T23" fmla="*/ 16 h 311"/>
                <a:gd name="T24" fmla="*/ 0 w 25"/>
                <a:gd name="T25" fmla="*/ 18 h 311"/>
                <a:gd name="T26" fmla="*/ 0 w 25"/>
                <a:gd name="T27" fmla="*/ 20 h 311"/>
                <a:gd name="T28" fmla="*/ 0 w 25"/>
                <a:gd name="T29" fmla="*/ 22 h 311"/>
                <a:gd name="T30" fmla="*/ 0 w 25"/>
                <a:gd name="T31" fmla="*/ 23 h 311"/>
                <a:gd name="T32" fmla="*/ 0 w 25"/>
                <a:gd name="T33" fmla="*/ 25 h 311"/>
                <a:gd name="T34" fmla="*/ 0 w 25"/>
                <a:gd name="T35" fmla="*/ 26 h 311"/>
                <a:gd name="T36" fmla="*/ 0 w 25"/>
                <a:gd name="T37" fmla="*/ 28 h 311"/>
                <a:gd name="T38" fmla="*/ 0 w 25"/>
                <a:gd name="T39" fmla="*/ 29 h 311"/>
                <a:gd name="T40" fmla="*/ 0 w 25"/>
                <a:gd name="T41" fmla="*/ 31 h 311"/>
                <a:gd name="T42" fmla="*/ 0 w 25"/>
                <a:gd name="T43" fmla="*/ 32 h 311"/>
                <a:gd name="T44" fmla="*/ 0 w 25"/>
                <a:gd name="T45" fmla="*/ 33 h 311"/>
                <a:gd name="T46" fmla="*/ 0 w 25"/>
                <a:gd name="T47" fmla="*/ 35 h 311"/>
                <a:gd name="T48" fmla="*/ 0 w 25"/>
                <a:gd name="T49" fmla="*/ 36 h 311"/>
                <a:gd name="T50" fmla="*/ 0 w 25"/>
                <a:gd name="T51" fmla="*/ 37 h 311"/>
                <a:gd name="T52" fmla="*/ 0 w 25"/>
                <a:gd name="T53" fmla="*/ 38 h 311"/>
                <a:gd name="T54" fmla="*/ 0 w 25"/>
                <a:gd name="T55" fmla="*/ 39 h 311"/>
                <a:gd name="T56" fmla="*/ 0 w 25"/>
                <a:gd name="T57" fmla="*/ 39 h 311"/>
                <a:gd name="T58" fmla="*/ 0 w 25"/>
                <a:gd name="T59" fmla="*/ 38 h 311"/>
                <a:gd name="T60" fmla="*/ 0 w 25"/>
                <a:gd name="T61" fmla="*/ 37 h 311"/>
                <a:gd name="T62" fmla="*/ 0 w 25"/>
                <a:gd name="T63" fmla="*/ 35 h 311"/>
                <a:gd name="T64" fmla="*/ 1 w 25"/>
                <a:gd name="T65" fmla="*/ 34 h 311"/>
                <a:gd name="T66" fmla="*/ 1 w 25"/>
                <a:gd name="T67" fmla="*/ 32 h 311"/>
                <a:gd name="T68" fmla="*/ 1 w 25"/>
                <a:gd name="T69" fmla="*/ 31 h 311"/>
                <a:gd name="T70" fmla="*/ 1 w 25"/>
                <a:gd name="T71" fmla="*/ 29 h 311"/>
                <a:gd name="T72" fmla="*/ 2 w 25"/>
                <a:gd name="T73" fmla="*/ 27 h 311"/>
                <a:gd name="T74" fmla="*/ 2 w 25"/>
                <a:gd name="T75" fmla="*/ 26 h 311"/>
                <a:gd name="T76" fmla="*/ 2 w 25"/>
                <a:gd name="T77" fmla="*/ 24 h 311"/>
                <a:gd name="T78" fmla="*/ 2 w 25"/>
                <a:gd name="T79" fmla="*/ 22 h 311"/>
                <a:gd name="T80" fmla="*/ 3 w 25"/>
                <a:gd name="T81" fmla="*/ 20 h 311"/>
                <a:gd name="T82" fmla="*/ 3 w 25"/>
                <a:gd name="T83" fmla="*/ 18 h 311"/>
                <a:gd name="T84" fmla="*/ 3 w 25"/>
                <a:gd name="T85" fmla="*/ 16 h 311"/>
                <a:gd name="T86" fmla="*/ 2 w 25"/>
                <a:gd name="T87" fmla="*/ 14 h 311"/>
                <a:gd name="T88" fmla="*/ 2 w 25"/>
                <a:gd name="T89" fmla="*/ 13 h 311"/>
                <a:gd name="T90" fmla="*/ 2 w 25"/>
                <a:gd name="T91" fmla="*/ 11 h 311"/>
                <a:gd name="T92" fmla="*/ 2 w 25"/>
                <a:gd name="T93" fmla="*/ 9 h 311"/>
                <a:gd name="T94" fmla="*/ 1 w 25"/>
                <a:gd name="T95" fmla="*/ 8 h 311"/>
                <a:gd name="T96" fmla="*/ 1 w 25"/>
                <a:gd name="T97" fmla="*/ 6 h 311"/>
                <a:gd name="T98" fmla="*/ 1 w 25"/>
                <a:gd name="T99" fmla="*/ 5 h 311"/>
                <a:gd name="T100" fmla="*/ 1 w 25"/>
                <a:gd name="T101" fmla="*/ 4 h 311"/>
                <a:gd name="T102" fmla="*/ 0 w 25"/>
                <a:gd name="T103" fmla="*/ 2 h 311"/>
                <a:gd name="T104" fmla="*/ 0 w 25"/>
                <a:gd name="T105" fmla="*/ 1 h 311"/>
                <a:gd name="T106" fmla="*/ 0 w 25"/>
                <a:gd name="T107" fmla="*/ 0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311"/>
                <a:gd name="T164" fmla="*/ 25 w 25"/>
                <a:gd name="T165" fmla="*/ 311 h 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3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1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2" y="300"/>
                  </a:lnTo>
                  <a:lnTo>
                    <a:pt x="4" y="290"/>
                  </a:lnTo>
                  <a:lnTo>
                    <a:pt x="7" y="283"/>
                  </a:lnTo>
                  <a:lnTo>
                    <a:pt x="7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56"/>
                  </a:lnTo>
                  <a:lnTo>
                    <a:pt x="13" y="251"/>
                  </a:lnTo>
                  <a:lnTo>
                    <a:pt x="13" y="245"/>
                  </a:lnTo>
                  <a:lnTo>
                    <a:pt x="15" y="237"/>
                  </a:lnTo>
                  <a:lnTo>
                    <a:pt x="15" y="232"/>
                  </a:lnTo>
                  <a:lnTo>
                    <a:pt x="17" y="224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21" y="195"/>
                  </a:lnTo>
                  <a:lnTo>
                    <a:pt x="21" y="190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5" y="165"/>
                  </a:lnTo>
                  <a:lnTo>
                    <a:pt x="25" y="157"/>
                  </a:lnTo>
                  <a:lnTo>
                    <a:pt x="25" y="150"/>
                  </a:lnTo>
                  <a:lnTo>
                    <a:pt x="25" y="142"/>
                  </a:lnTo>
                  <a:lnTo>
                    <a:pt x="25" y="135"/>
                  </a:lnTo>
                  <a:lnTo>
                    <a:pt x="25" y="125"/>
                  </a:lnTo>
                  <a:lnTo>
                    <a:pt x="25" y="118"/>
                  </a:lnTo>
                  <a:lnTo>
                    <a:pt x="23" y="112"/>
                  </a:lnTo>
                  <a:lnTo>
                    <a:pt x="21" y="102"/>
                  </a:lnTo>
                  <a:lnTo>
                    <a:pt x="21" y="97"/>
                  </a:lnTo>
                  <a:lnTo>
                    <a:pt x="21" y="89"/>
                  </a:lnTo>
                  <a:lnTo>
                    <a:pt x="19" y="83"/>
                  </a:lnTo>
                  <a:lnTo>
                    <a:pt x="19" y="76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5" y="57"/>
                  </a:lnTo>
                  <a:lnTo>
                    <a:pt x="13" y="53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1" name="Freeform 122"/>
            <p:cNvSpPr>
              <a:spLocks/>
            </p:cNvSpPr>
            <p:nvPr/>
          </p:nvSpPr>
          <p:spPr bwMode="auto">
            <a:xfrm>
              <a:off x="3137" y="2019"/>
              <a:ext cx="105" cy="74"/>
            </a:xfrm>
            <a:custGeom>
              <a:avLst/>
              <a:gdLst>
                <a:gd name="T0" fmla="*/ 0 w 211"/>
                <a:gd name="T1" fmla="*/ 0 h 146"/>
                <a:gd name="T2" fmla="*/ 26 w 211"/>
                <a:gd name="T3" fmla="*/ 19 h 146"/>
                <a:gd name="T4" fmla="*/ 26 w 211"/>
                <a:gd name="T5" fmla="*/ 19 h 146"/>
                <a:gd name="T6" fmla="*/ 25 w 211"/>
                <a:gd name="T7" fmla="*/ 19 h 146"/>
                <a:gd name="T8" fmla="*/ 25 w 211"/>
                <a:gd name="T9" fmla="*/ 18 h 146"/>
                <a:gd name="T10" fmla="*/ 24 w 211"/>
                <a:gd name="T11" fmla="*/ 18 h 146"/>
                <a:gd name="T12" fmla="*/ 23 w 211"/>
                <a:gd name="T13" fmla="*/ 18 h 146"/>
                <a:gd name="T14" fmla="*/ 23 w 211"/>
                <a:gd name="T15" fmla="*/ 18 h 146"/>
                <a:gd name="T16" fmla="*/ 22 w 211"/>
                <a:gd name="T17" fmla="*/ 17 h 146"/>
                <a:gd name="T18" fmla="*/ 22 w 211"/>
                <a:gd name="T19" fmla="*/ 17 h 146"/>
                <a:gd name="T20" fmla="*/ 21 w 211"/>
                <a:gd name="T21" fmla="*/ 17 h 146"/>
                <a:gd name="T22" fmla="*/ 21 w 211"/>
                <a:gd name="T23" fmla="*/ 17 h 146"/>
                <a:gd name="T24" fmla="*/ 20 w 211"/>
                <a:gd name="T25" fmla="*/ 16 h 146"/>
                <a:gd name="T26" fmla="*/ 20 w 211"/>
                <a:gd name="T27" fmla="*/ 16 h 146"/>
                <a:gd name="T28" fmla="*/ 19 w 211"/>
                <a:gd name="T29" fmla="*/ 16 h 146"/>
                <a:gd name="T30" fmla="*/ 18 w 211"/>
                <a:gd name="T31" fmla="*/ 15 h 146"/>
                <a:gd name="T32" fmla="*/ 17 w 211"/>
                <a:gd name="T33" fmla="*/ 15 h 146"/>
                <a:gd name="T34" fmla="*/ 17 w 211"/>
                <a:gd name="T35" fmla="*/ 15 h 146"/>
                <a:gd name="T36" fmla="*/ 16 w 211"/>
                <a:gd name="T37" fmla="*/ 15 h 146"/>
                <a:gd name="T38" fmla="*/ 15 w 211"/>
                <a:gd name="T39" fmla="*/ 14 h 146"/>
                <a:gd name="T40" fmla="*/ 15 w 211"/>
                <a:gd name="T41" fmla="*/ 14 h 146"/>
                <a:gd name="T42" fmla="*/ 14 w 211"/>
                <a:gd name="T43" fmla="*/ 14 h 146"/>
                <a:gd name="T44" fmla="*/ 13 w 211"/>
                <a:gd name="T45" fmla="*/ 13 h 146"/>
                <a:gd name="T46" fmla="*/ 13 w 211"/>
                <a:gd name="T47" fmla="*/ 13 h 146"/>
                <a:gd name="T48" fmla="*/ 12 w 211"/>
                <a:gd name="T49" fmla="*/ 13 h 146"/>
                <a:gd name="T50" fmla="*/ 11 w 211"/>
                <a:gd name="T51" fmla="*/ 12 h 146"/>
                <a:gd name="T52" fmla="*/ 11 w 211"/>
                <a:gd name="T53" fmla="*/ 12 h 146"/>
                <a:gd name="T54" fmla="*/ 10 w 211"/>
                <a:gd name="T55" fmla="*/ 12 h 146"/>
                <a:gd name="T56" fmla="*/ 10 w 211"/>
                <a:gd name="T57" fmla="*/ 11 h 146"/>
                <a:gd name="T58" fmla="*/ 9 w 211"/>
                <a:gd name="T59" fmla="*/ 11 h 146"/>
                <a:gd name="T60" fmla="*/ 9 w 211"/>
                <a:gd name="T61" fmla="*/ 10 h 146"/>
                <a:gd name="T62" fmla="*/ 7 w 211"/>
                <a:gd name="T63" fmla="*/ 9 h 146"/>
                <a:gd name="T64" fmla="*/ 7 w 211"/>
                <a:gd name="T65" fmla="*/ 8 h 146"/>
                <a:gd name="T66" fmla="*/ 6 w 211"/>
                <a:gd name="T67" fmla="*/ 8 h 146"/>
                <a:gd name="T68" fmla="*/ 5 w 211"/>
                <a:gd name="T69" fmla="*/ 7 h 146"/>
                <a:gd name="T70" fmla="*/ 4 w 211"/>
                <a:gd name="T71" fmla="*/ 6 h 146"/>
                <a:gd name="T72" fmla="*/ 3 w 211"/>
                <a:gd name="T73" fmla="*/ 5 h 146"/>
                <a:gd name="T74" fmla="*/ 3 w 211"/>
                <a:gd name="T75" fmla="*/ 4 h 146"/>
                <a:gd name="T76" fmla="*/ 2 w 211"/>
                <a:gd name="T77" fmla="*/ 3 h 146"/>
                <a:gd name="T78" fmla="*/ 1 w 211"/>
                <a:gd name="T79" fmla="*/ 3 h 146"/>
                <a:gd name="T80" fmla="*/ 1 w 211"/>
                <a:gd name="T81" fmla="*/ 2 h 146"/>
                <a:gd name="T82" fmla="*/ 0 w 211"/>
                <a:gd name="T83" fmla="*/ 2 h 146"/>
                <a:gd name="T84" fmla="*/ 0 w 211"/>
                <a:gd name="T85" fmla="*/ 1 h 146"/>
                <a:gd name="T86" fmla="*/ 0 w 211"/>
                <a:gd name="T87" fmla="*/ 0 h 146"/>
                <a:gd name="T88" fmla="*/ 0 w 211"/>
                <a:gd name="T89" fmla="*/ 0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1"/>
                <a:gd name="T136" fmla="*/ 0 h 146"/>
                <a:gd name="T137" fmla="*/ 211 w 211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1" h="146">
                  <a:moveTo>
                    <a:pt x="0" y="0"/>
                  </a:moveTo>
                  <a:lnTo>
                    <a:pt x="211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0" y="140"/>
                  </a:lnTo>
                  <a:lnTo>
                    <a:pt x="196" y="138"/>
                  </a:lnTo>
                  <a:lnTo>
                    <a:pt x="190" y="138"/>
                  </a:lnTo>
                  <a:lnTo>
                    <a:pt x="188" y="137"/>
                  </a:lnTo>
                  <a:lnTo>
                    <a:pt x="183" y="135"/>
                  </a:lnTo>
                  <a:lnTo>
                    <a:pt x="179" y="135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4" y="127"/>
                  </a:lnTo>
                  <a:lnTo>
                    <a:pt x="160" y="127"/>
                  </a:lnTo>
                  <a:lnTo>
                    <a:pt x="154" y="123"/>
                  </a:lnTo>
                  <a:lnTo>
                    <a:pt x="148" y="119"/>
                  </a:lnTo>
                  <a:lnTo>
                    <a:pt x="143" y="118"/>
                  </a:lnTo>
                  <a:lnTo>
                    <a:pt x="137" y="116"/>
                  </a:lnTo>
                  <a:lnTo>
                    <a:pt x="131" y="114"/>
                  </a:lnTo>
                  <a:lnTo>
                    <a:pt x="127" y="110"/>
                  </a:lnTo>
                  <a:lnTo>
                    <a:pt x="120" y="108"/>
                  </a:lnTo>
                  <a:lnTo>
                    <a:pt x="116" y="106"/>
                  </a:lnTo>
                  <a:lnTo>
                    <a:pt x="110" y="102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95" y="95"/>
                  </a:lnTo>
                  <a:lnTo>
                    <a:pt x="91" y="91"/>
                  </a:lnTo>
                  <a:lnTo>
                    <a:pt x="86" y="89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2" y="78"/>
                  </a:lnTo>
                  <a:lnTo>
                    <a:pt x="63" y="70"/>
                  </a:lnTo>
                  <a:lnTo>
                    <a:pt x="57" y="62"/>
                  </a:lnTo>
                  <a:lnTo>
                    <a:pt x="49" y="57"/>
                  </a:lnTo>
                  <a:lnTo>
                    <a:pt x="42" y="51"/>
                  </a:lnTo>
                  <a:lnTo>
                    <a:pt x="34" y="43"/>
                  </a:lnTo>
                  <a:lnTo>
                    <a:pt x="29" y="38"/>
                  </a:lnTo>
                  <a:lnTo>
                    <a:pt x="25" y="30"/>
                  </a:lnTo>
                  <a:lnTo>
                    <a:pt x="19" y="23"/>
                  </a:lnTo>
                  <a:lnTo>
                    <a:pt x="13" y="17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82" name="Freeform 123"/>
            <p:cNvSpPr>
              <a:spLocks/>
            </p:cNvSpPr>
            <p:nvPr/>
          </p:nvSpPr>
          <p:spPr bwMode="auto">
            <a:xfrm>
              <a:off x="3144" y="2140"/>
              <a:ext cx="111" cy="123"/>
            </a:xfrm>
            <a:custGeom>
              <a:avLst/>
              <a:gdLst>
                <a:gd name="T0" fmla="*/ 27 w 223"/>
                <a:gd name="T1" fmla="*/ 0 h 245"/>
                <a:gd name="T2" fmla="*/ 0 w 223"/>
                <a:gd name="T3" fmla="*/ 31 h 245"/>
                <a:gd name="T4" fmla="*/ 0 w 223"/>
                <a:gd name="T5" fmla="*/ 31 h 245"/>
                <a:gd name="T6" fmla="*/ 0 w 223"/>
                <a:gd name="T7" fmla="*/ 31 h 245"/>
                <a:gd name="T8" fmla="*/ 1 w 223"/>
                <a:gd name="T9" fmla="*/ 30 h 245"/>
                <a:gd name="T10" fmla="*/ 1 w 223"/>
                <a:gd name="T11" fmla="*/ 29 h 245"/>
                <a:gd name="T12" fmla="*/ 1 w 223"/>
                <a:gd name="T13" fmla="*/ 28 h 245"/>
                <a:gd name="T14" fmla="*/ 1 w 223"/>
                <a:gd name="T15" fmla="*/ 28 h 245"/>
                <a:gd name="T16" fmla="*/ 2 w 223"/>
                <a:gd name="T17" fmla="*/ 27 h 245"/>
                <a:gd name="T18" fmla="*/ 2 w 223"/>
                <a:gd name="T19" fmla="*/ 26 h 245"/>
                <a:gd name="T20" fmla="*/ 3 w 223"/>
                <a:gd name="T21" fmla="*/ 26 h 245"/>
                <a:gd name="T22" fmla="*/ 3 w 223"/>
                <a:gd name="T23" fmla="*/ 25 h 245"/>
                <a:gd name="T24" fmla="*/ 4 w 223"/>
                <a:gd name="T25" fmla="*/ 24 h 245"/>
                <a:gd name="T26" fmla="*/ 4 w 223"/>
                <a:gd name="T27" fmla="*/ 23 h 245"/>
                <a:gd name="T28" fmla="*/ 5 w 223"/>
                <a:gd name="T29" fmla="*/ 23 h 245"/>
                <a:gd name="T30" fmla="*/ 5 w 223"/>
                <a:gd name="T31" fmla="*/ 22 h 245"/>
                <a:gd name="T32" fmla="*/ 6 w 223"/>
                <a:gd name="T33" fmla="*/ 21 h 245"/>
                <a:gd name="T34" fmla="*/ 6 w 223"/>
                <a:gd name="T35" fmla="*/ 20 h 245"/>
                <a:gd name="T36" fmla="*/ 7 w 223"/>
                <a:gd name="T37" fmla="*/ 20 h 245"/>
                <a:gd name="T38" fmla="*/ 7 w 223"/>
                <a:gd name="T39" fmla="*/ 19 h 245"/>
                <a:gd name="T40" fmla="*/ 8 w 223"/>
                <a:gd name="T41" fmla="*/ 18 h 245"/>
                <a:gd name="T42" fmla="*/ 8 w 223"/>
                <a:gd name="T43" fmla="*/ 17 h 245"/>
                <a:gd name="T44" fmla="*/ 9 w 223"/>
                <a:gd name="T45" fmla="*/ 17 h 245"/>
                <a:gd name="T46" fmla="*/ 9 w 223"/>
                <a:gd name="T47" fmla="*/ 16 h 245"/>
                <a:gd name="T48" fmla="*/ 10 w 223"/>
                <a:gd name="T49" fmla="*/ 15 h 245"/>
                <a:gd name="T50" fmla="*/ 10 w 223"/>
                <a:gd name="T51" fmla="*/ 14 h 245"/>
                <a:gd name="T52" fmla="*/ 11 w 223"/>
                <a:gd name="T53" fmla="*/ 14 h 245"/>
                <a:gd name="T54" fmla="*/ 11 w 223"/>
                <a:gd name="T55" fmla="*/ 13 h 245"/>
                <a:gd name="T56" fmla="*/ 12 w 223"/>
                <a:gd name="T57" fmla="*/ 13 h 245"/>
                <a:gd name="T58" fmla="*/ 12 w 223"/>
                <a:gd name="T59" fmla="*/ 12 h 245"/>
                <a:gd name="T60" fmla="*/ 13 w 223"/>
                <a:gd name="T61" fmla="*/ 12 h 245"/>
                <a:gd name="T62" fmla="*/ 13 w 223"/>
                <a:gd name="T63" fmla="*/ 11 h 245"/>
                <a:gd name="T64" fmla="*/ 14 w 223"/>
                <a:gd name="T65" fmla="*/ 11 h 245"/>
                <a:gd name="T66" fmla="*/ 14 w 223"/>
                <a:gd name="T67" fmla="*/ 10 h 245"/>
                <a:gd name="T68" fmla="*/ 15 w 223"/>
                <a:gd name="T69" fmla="*/ 10 h 245"/>
                <a:gd name="T70" fmla="*/ 15 w 223"/>
                <a:gd name="T71" fmla="*/ 9 h 245"/>
                <a:gd name="T72" fmla="*/ 16 w 223"/>
                <a:gd name="T73" fmla="*/ 9 h 245"/>
                <a:gd name="T74" fmla="*/ 16 w 223"/>
                <a:gd name="T75" fmla="*/ 8 h 245"/>
                <a:gd name="T76" fmla="*/ 17 w 223"/>
                <a:gd name="T77" fmla="*/ 8 h 245"/>
                <a:gd name="T78" fmla="*/ 18 w 223"/>
                <a:gd name="T79" fmla="*/ 7 h 245"/>
                <a:gd name="T80" fmla="*/ 18 w 223"/>
                <a:gd name="T81" fmla="*/ 6 h 245"/>
                <a:gd name="T82" fmla="*/ 19 w 223"/>
                <a:gd name="T83" fmla="*/ 6 h 245"/>
                <a:gd name="T84" fmla="*/ 19 w 223"/>
                <a:gd name="T85" fmla="*/ 6 h 245"/>
                <a:gd name="T86" fmla="*/ 20 w 223"/>
                <a:gd name="T87" fmla="*/ 5 h 245"/>
                <a:gd name="T88" fmla="*/ 21 w 223"/>
                <a:gd name="T89" fmla="*/ 5 h 245"/>
                <a:gd name="T90" fmla="*/ 21 w 223"/>
                <a:gd name="T91" fmla="*/ 4 h 245"/>
                <a:gd name="T92" fmla="*/ 22 w 223"/>
                <a:gd name="T93" fmla="*/ 4 h 245"/>
                <a:gd name="T94" fmla="*/ 22 w 223"/>
                <a:gd name="T95" fmla="*/ 4 h 245"/>
                <a:gd name="T96" fmla="*/ 23 w 223"/>
                <a:gd name="T97" fmla="*/ 3 h 245"/>
                <a:gd name="T98" fmla="*/ 24 w 223"/>
                <a:gd name="T99" fmla="*/ 3 h 245"/>
                <a:gd name="T100" fmla="*/ 24 w 223"/>
                <a:gd name="T101" fmla="*/ 2 h 245"/>
                <a:gd name="T102" fmla="*/ 24 w 223"/>
                <a:gd name="T103" fmla="*/ 2 h 245"/>
                <a:gd name="T104" fmla="*/ 25 w 223"/>
                <a:gd name="T105" fmla="*/ 2 h 245"/>
                <a:gd name="T106" fmla="*/ 25 w 223"/>
                <a:gd name="T107" fmla="*/ 1 h 245"/>
                <a:gd name="T108" fmla="*/ 26 w 223"/>
                <a:gd name="T109" fmla="*/ 1 h 245"/>
                <a:gd name="T110" fmla="*/ 27 w 223"/>
                <a:gd name="T111" fmla="*/ 1 h 245"/>
                <a:gd name="T112" fmla="*/ 27 w 223"/>
                <a:gd name="T113" fmla="*/ 0 h 245"/>
                <a:gd name="T114" fmla="*/ 27 w 223"/>
                <a:gd name="T115" fmla="*/ 0 h 245"/>
                <a:gd name="T116" fmla="*/ 27 w 223"/>
                <a:gd name="T117" fmla="*/ 0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3"/>
                <a:gd name="T178" fmla="*/ 0 h 245"/>
                <a:gd name="T179" fmla="*/ 223 w 223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3" h="245">
                  <a:moveTo>
                    <a:pt x="223" y="0"/>
                  </a:moveTo>
                  <a:lnTo>
                    <a:pt x="0" y="245"/>
                  </a:lnTo>
                  <a:lnTo>
                    <a:pt x="0" y="243"/>
                  </a:lnTo>
                  <a:lnTo>
                    <a:pt x="4" y="241"/>
                  </a:lnTo>
                  <a:lnTo>
                    <a:pt x="8" y="234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5" y="219"/>
                  </a:lnTo>
                  <a:lnTo>
                    <a:pt x="17" y="213"/>
                  </a:lnTo>
                  <a:lnTo>
                    <a:pt x="23" y="207"/>
                  </a:lnTo>
                  <a:lnTo>
                    <a:pt x="25" y="201"/>
                  </a:lnTo>
                  <a:lnTo>
                    <a:pt x="31" y="196"/>
                  </a:lnTo>
                  <a:lnTo>
                    <a:pt x="33" y="190"/>
                  </a:lnTo>
                  <a:lnTo>
                    <a:pt x="36" y="184"/>
                  </a:lnTo>
                  <a:lnTo>
                    <a:pt x="40" y="177"/>
                  </a:lnTo>
                  <a:lnTo>
                    <a:pt x="44" y="173"/>
                  </a:lnTo>
                  <a:lnTo>
                    <a:pt x="48" y="167"/>
                  </a:lnTo>
                  <a:lnTo>
                    <a:pt x="54" y="160"/>
                  </a:lnTo>
                  <a:lnTo>
                    <a:pt x="57" y="154"/>
                  </a:lnTo>
                  <a:lnTo>
                    <a:pt x="61" y="146"/>
                  </a:lnTo>
                  <a:lnTo>
                    <a:pt x="65" y="141"/>
                  </a:lnTo>
                  <a:lnTo>
                    <a:pt x="71" y="135"/>
                  </a:lnTo>
                  <a:lnTo>
                    <a:pt x="74" y="129"/>
                  </a:lnTo>
                  <a:lnTo>
                    <a:pt x="78" y="124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0" y="106"/>
                  </a:lnTo>
                  <a:lnTo>
                    <a:pt x="93" y="103"/>
                  </a:lnTo>
                  <a:lnTo>
                    <a:pt x="97" y="97"/>
                  </a:lnTo>
                  <a:lnTo>
                    <a:pt x="101" y="95"/>
                  </a:lnTo>
                  <a:lnTo>
                    <a:pt x="105" y="89"/>
                  </a:lnTo>
                  <a:lnTo>
                    <a:pt x="107" y="86"/>
                  </a:lnTo>
                  <a:lnTo>
                    <a:pt x="112" y="82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6" y="68"/>
                  </a:lnTo>
                  <a:lnTo>
                    <a:pt x="130" y="67"/>
                  </a:lnTo>
                  <a:lnTo>
                    <a:pt x="133" y="63"/>
                  </a:lnTo>
                  <a:lnTo>
                    <a:pt x="139" y="57"/>
                  </a:lnTo>
                  <a:lnTo>
                    <a:pt x="145" y="53"/>
                  </a:lnTo>
                  <a:lnTo>
                    <a:pt x="149" y="48"/>
                  </a:lnTo>
                  <a:lnTo>
                    <a:pt x="154" y="44"/>
                  </a:lnTo>
                  <a:lnTo>
                    <a:pt x="158" y="42"/>
                  </a:lnTo>
                  <a:lnTo>
                    <a:pt x="164" y="38"/>
                  </a:lnTo>
                  <a:lnTo>
                    <a:pt x="169" y="34"/>
                  </a:lnTo>
                  <a:lnTo>
                    <a:pt x="175" y="32"/>
                  </a:lnTo>
                  <a:lnTo>
                    <a:pt x="179" y="27"/>
                  </a:lnTo>
                  <a:lnTo>
                    <a:pt x="183" y="25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6" y="15"/>
                  </a:lnTo>
                  <a:lnTo>
                    <a:pt x="198" y="13"/>
                  </a:lnTo>
                  <a:lnTo>
                    <a:pt x="204" y="10"/>
                  </a:lnTo>
                  <a:lnTo>
                    <a:pt x="207" y="8"/>
                  </a:lnTo>
                  <a:lnTo>
                    <a:pt x="213" y="4"/>
                  </a:lnTo>
                  <a:lnTo>
                    <a:pt x="217" y="2"/>
                  </a:lnTo>
                  <a:lnTo>
                    <a:pt x="219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232" name="Group 124"/>
          <p:cNvGrpSpPr>
            <a:grpSpLocks/>
          </p:cNvGrpSpPr>
          <p:nvPr/>
        </p:nvGrpSpPr>
        <p:grpSpPr bwMode="auto">
          <a:xfrm rot="1882141" flipH="1" flipV="1">
            <a:off x="5576888" y="5021263"/>
            <a:ext cx="823912" cy="315912"/>
            <a:chOff x="2308" y="1798"/>
            <a:chExt cx="1144" cy="723"/>
          </a:xfrm>
        </p:grpSpPr>
        <p:sp>
          <p:nvSpPr>
            <p:cNvPr id="9251" name="Freeform 125"/>
            <p:cNvSpPr>
              <a:spLocks/>
            </p:cNvSpPr>
            <p:nvPr/>
          </p:nvSpPr>
          <p:spPr bwMode="auto">
            <a:xfrm>
              <a:off x="2354" y="2051"/>
              <a:ext cx="783" cy="195"/>
            </a:xfrm>
            <a:custGeom>
              <a:avLst/>
              <a:gdLst>
                <a:gd name="T0" fmla="*/ 0 w 1568"/>
                <a:gd name="T1" fmla="*/ 1 h 392"/>
                <a:gd name="T2" fmla="*/ 0 w 1568"/>
                <a:gd name="T3" fmla="*/ 48 h 392"/>
                <a:gd name="T4" fmla="*/ 192 w 1568"/>
                <a:gd name="T5" fmla="*/ 47 h 392"/>
                <a:gd name="T6" fmla="*/ 195 w 1568"/>
                <a:gd name="T7" fmla="*/ 0 h 392"/>
                <a:gd name="T8" fmla="*/ 0 w 1568"/>
                <a:gd name="T9" fmla="*/ 1 h 392"/>
                <a:gd name="T10" fmla="*/ 0 w 1568"/>
                <a:gd name="T11" fmla="*/ 1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8"/>
                <a:gd name="T19" fmla="*/ 0 h 392"/>
                <a:gd name="T20" fmla="*/ 1568 w 1568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8" h="392">
                  <a:moveTo>
                    <a:pt x="6" y="10"/>
                  </a:moveTo>
                  <a:lnTo>
                    <a:pt x="0" y="392"/>
                  </a:lnTo>
                  <a:lnTo>
                    <a:pt x="1539" y="382"/>
                  </a:lnTo>
                  <a:lnTo>
                    <a:pt x="1568" y="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2" name="Freeform 126"/>
            <p:cNvSpPr>
              <a:spLocks/>
            </p:cNvSpPr>
            <p:nvPr/>
          </p:nvSpPr>
          <p:spPr bwMode="auto">
            <a:xfrm>
              <a:off x="2309" y="1798"/>
              <a:ext cx="1143" cy="723"/>
            </a:xfrm>
            <a:custGeom>
              <a:avLst/>
              <a:gdLst>
                <a:gd name="T0" fmla="*/ 1 w 2286"/>
                <a:gd name="T1" fmla="*/ 119 h 1446"/>
                <a:gd name="T2" fmla="*/ 1 w 2286"/>
                <a:gd name="T3" fmla="*/ 113 h 1446"/>
                <a:gd name="T4" fmla="*/ 1 w 2286"/>
                <a:gd name="T5" fmla="*/ 107 h 1446"/>
                <a:gd name="T6" fmla="*/ 1 w 2286"/>
                <a:gd name="T7" fmla="*/ 102 h 1446"/>
                <a:gd name="T8" fmla="*/ 6 w 2286"/>
                <a:gd name="T9" fmla="*/ 99 h 1446"/>
                <a:gd name="T10" fmla="*/ 28 w 2286"/>
                <a:gd name="T11" fmla="*/ 99 h 1446"/>
                <a:gd name="T12" fmla="*/ 55 w 2286"/>
                <a:gd name="T13" fmla="*/ 98 h 1446"/>
                <a:gd name="T14" fmla="*/ 85 w 2286"/>
                <a:gd name="T15" fmla="*/ 97 h 1446"/>
                <a:gd name="T16" fmla="*/ 115 w 2286"/>
                <a:gd name="T17" fmla="*/ 96 h 1446"/>
                <a:gd name="T18" fmla="*/ 143 w 2286"/>
                <a:gd name="T19" fmla="*/ 96 h 1446"/>
                <a:gd name="T20" fmla="*/ 164 w 2286"/>
                <a:gd name="T21" fmla="*/ 95 h 1446"/>
                <a:gd name="T22" fmla="*/ 177 w 2286"/>
                <a:gd name="T23" fmla="*/ 95 h 1446"/>
                <a:gd name="T24" fmla="*/ 179 w 2286"/>
                <a:gd name="T25" fmla="*/ 76 h 1446"/>
                <a:gd name="T26" fmla="*/ 172 w 2286"/>
                <a:gd name="T27" fmla="*/ 76 h 1446"/>
                <a:gd name="T28" fmla="*/ 153 w 2286"/>
                <a:gd name="T29" fmla="*/ 76 h 1446"/>
                <a:gd name="T30" fmla="*/ 129 w 2286"/>
                <a:gd name="T31" fmla="*/ 76 h 1446"/>
                <a:gd name="T32" fmla="*/ 98 w 2286"/>
                <a:gd name="T33" fmla="*/ 76 h 1446"/>
                <a:gd name="T34" fmla="*/ 68 w 2286"/>
                <a:gd name="T35" fmla="*/ 76 h 1446"/>
                <a:gd name="T36" fmla="*/ 39 w 2286"/>
                <a:gd name="T37" fmla="*/ 75 h 1446"/>
                <a:gd name="T38" fmla="*/ 14 w 2286"/>
                <a:gd name="T39" fmla="*/ 75 h 1446"/>
                <a:gd name="T40" fmla="*/ 1 w 2286"/>
                <a:gd name="T41" fmla="*/ 75 h 1446"/>
                <a:gd name="T42" fmla="*/ 0 w 2286"/>
                <a:gd name="T43" fmla="*/ 68 h 1446"/>
                <a:gd name="T44" fmla="*/ 0 w 2286"/>
                <a:gd name="T45" fmla="*/ 61 h 1446"/>
                <a:gd name="T46" fmla="*/ 0 w 2286"/>
                <a:gd name="T47" fmla="*/ 55 h 1446"/>
                <a:gd name="T48" fmla="*/ 177 w 2286"/>
                <a:gd name="T49" fmla="*/ 54 h 1446"/>
                <a:gd name="T50" fmla="*/ 175 w 2286"/>
                <a:gd name="T51" fmla="*/ 48 h 1446"/>
                <a:gd name="T52" fmla="*/ 173 w 2286"/>
                <a:gd name="T53" fmla="*/ 40 h 1446"/>
                <a:gd name="T54" fmla="*/ 171 w 2286"/>
                <a:gd name="T55" fmla="*/ 29 h 1446"/>
                <a:gd name="T56" fmla="*/ 169 w 2286"/>
                <a:gd name="T57" fmla="*/ 20 h 1446"/>
                <a:gd name="T58" fmla="*/ 167 w 2286"/>
                <a:gd name="T59" fmla="*/ 11 h 1446"/>
                <a:gd name="T60" fmla="*/ 167 w 2286"/>
                <a:gd name="T61" fmla="*/ 3 h 1446"/>
                <a:gd name="T62" fmla="*/ 167 w 2286"/>
                <a:gd name="T63" fmla="*/ 0 h 1446"/>
                <a:gd name="T64" fmla="*/ 174 w 2286"/>
                <a:gd name="T65" fmla="*/ 3 h 1446"/>
                <a:gd name="T66" fmla="*/ 189 w 2286"/>
                <a:gd name="T67" fmla="*/ 11 h 1446"/>
                <a:gd name="T68" fmla="*/ 208 w 2286"/>
                <a:gd name="T69" fmla="*/ 23 h 1446"/>
                <a:gd name="T70" fmla="*/ 230 w 2286"/>
                <a:gd name="T71" fmla="*/ 39 h 1446"/>
                <a:gd name="T72" fmla="*/ 251 w 2286"/>
                <a:gd name="T73" fmla="*/ 53 h 1446"/>
                <a:gd name="T74" fmla="*/ 270 w 2286"/>
                <a:gd name="T75" fmla="*/ 68 h 1446"/>
                <a:gd name="T76" fmla="*/ 283 w 2286"/>
                <a:gd name="T77" fmla="*/ 77 h 1446"/>
                <a:gd name="T78" fmla="*/ 286 w 2286"/>
                <a:gd name="T79" fmla="*/ 82 h 1446"/>
                <a:gd name="T80" fmla="*/ 280 w 2286"/>
                <a:gd name="T81" fmla="*/ 88 h 1446"/>
                <a:gd name="T82" fmla="*/ 267 w 2286"/>
                <a:gd name="T83" fmla="*/ 100 h 1446"/>
                <a:gd name="T84" fmla="*/ 248 w 2286"/>
                <a:gd name="T85" fmla="*/ 116 h 1446"/>
                <a:gd name="T86" fmla="*/ 229 w 2286"/>
                <a:gd name="T87" fmla="*/ 135 h 1446"/>
                <a:gd name="T88" fmla="*/ 209 w 2286"/>
                <a:gd name="T89" fmla="*/ 152 h 1446"/>
                <a:gd name="T90" fmla="*/ 192 w 2286"/>
                <a:gd name="T91" fmla="*/ 167 h 1446"/>
                <a:gd name="T92" fmla="*/ 179 w 2286"/>
                <a:gd name="T93" fmla="*/ 178 h 1446"/>
                <a:gd name="T94" fmla="*/ 174 w 2286"/>
                <a:gd name="T95" fmla="*/ 181 h 1446"/>
                <a:gd name="T96" fmla="*/ 174 w 2286"/>
                <a:gd name="T97" fmla="*/ 176 h 1446"/>
                <a:gd name="T98" fmla="*/ 174 w 2286"/>
                <a:gd name="T99" fmla="*/ 168 h 1446"/>
                <a:gd name="T100" fmla="*/ 175 w 2286"/>
                <a:gd name="T101" fmla="*/ 158 h 1446"/>
                <a:gd name="T102" fmla="*/ 176 w 2286"/>
                <a:gd name="T103" fmla="*/ 146 h 1446"/>
                <a:gd name="T104" fmla="*/ 178 w 2286"/>
                <a:gd name="T105" fmla="*/ 135 h 1446"/>
                <a:gd name="T106" fmla="*/ 179 w 2286"/>
                <a:gd name="T107" fmla="*/ 125 h 1446"/>
                <a:gd name="T108" fmla="*/ 180 w 2286"/>
                <a:gd name="T109" fmla="*/ 120 h 1446"/>
                <a:gd name="T110" fmla="*/ 177 w 2286"/>
                <a:gd name="T111" fmla="*/ 119 h 1446"/>
                <a:gd name="T112" fmla="*/ 163 w 2286"/>
                <a:gd name="T113" fmla="*/ 119 h 1446"/>
                <a:gd name="T114" fmla="*/ 141 w 2286"/>
                <a:gd name="T115" fmla="*/ 119 h 1446"/>
                <a:gd name="T116" fmla="*/ 111 w 2286"/>
                <a:gd name="T117" fmla="*/ 120 h 1446"/>
                <a:gd name="T118" fmla="*/ 80 w 2286"/>
                <a:gd name="T119" fmla="*/ 121 h 1446"/>
                <a:gd name="T120" fmla="*/ 49 w 2286"/>
                <a:gd name="T121" fmla="*/ 121 h 1446"/>
                <a:gd name="T122" fmla="*/ 23 w 2286"/>
                <a:gd name="T123" fmla="*/ 122 h 1446"/>
                <a:gd name="T124" fmla="*/ 5 w 2286"/>
                <a:gd name="T125" fmla="*/ 123 h 14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86"/>
                <a:gd name="T190" fmla="*/ 0 h 1446"/>
                <a:gd name="T191" fmla="*/ 2286 w 2286"/>
                <a:gd name="T192" fmla="*/ 1446 h 14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86" h="1446">
                  <a:moveTo>
                    <a:pt x="8" y="986"/>
                  </a:moveTo>
                  <a:lnTo>
                    <a:pt x="8" y="984"/>
                  </a:lnTo>
                  <a:lnTo>
                    <a:pt x="8" y="982"/>
                  </a:lnTo>
                  <a:lnTo>
                    <a:pt x="8" y="979"/>
                  </a:lnTo>
                  <a:lnTo>
                    <a:pt x="8" y="971"/>
                  </a:lnTo>
                  <a:lnTo>
                    <a:pt x="8" y="965"/>
                  </a:lnTo>
                  <a:lnTo>
                    <a:pt x="8" y="963"/>
                  </a:lnTo>
                  <a:lnTo>
                    <a:pt x="8" y="958"/>
                  </a:lnTo>
                  <a:lnTo>
                    <a:pt x="8" y="954"/>
                  </a:lnTo>
                  <a:lnTo>
                    <a:pt x="8" y="948"/>
                  </a:lnTo>
                  <a:lnTo>
                    <a:pt x="8" y="942"/>
                  </a:lnTo>
                  <a:lnTo>
                    <a:pt x="8" y="937"/>
                  </a:lnTo>
                  <a:lnTo>
                    <a:pt x="8" y="931"/>
                  </a:lnTo>
                  <a:lnTo>
                    <a:pt x="6" y="925"/>
                  </a:lnTo>
                  <a:lnTo>
                    <a:pt x="6" y="918"/>
                  </a:lnTo>
                  <a:lnTo>
                    <a:pt x="6" y="910"/>
                  </a:lnTo>
                  <a:lnTo>
                    <a:pt x="6" y="903"/>
                  </a:lnTo>
                  <a:lnTo>
                    <a:pt x="6" y="895"/>
                  </a:lnTo>
                  <a:lnTo>
                    <a:pt x="6" y="887"/>
                  </a:lnTo>
                  <a:lnTo>
                    <a:pt x="6" y="880"/>
                  </a:lnTo>
                  <a:lnTo>
                    <a:pt x="6" y="872"/>
                  </a:lnTo>
                  <a:lnTo>
                    <a:pt x="6" y="868"/>
                  </a:lnTo>
                  <a:lnTo>
                    <a:pt x="6" y="861"/>
                  </a:lnTo>
                  <a:lnTo>
                    <a:pt x="6" y="857"/>
                  </a:lnTo>
                  <a:lnTo>
                    <a:pt x="6" y="853"/>
                  </a:lnTo>
                  <a:lnTo>
                    <a:pt x="6" y="849"/>
                  </a:lnTo>
                  <a:lnTo>
                    <a:pt x="6" y="844"/>
                  </a:lnTo>
                  <a:lnTo>
                    <a:pt x="6" y="840"/>
                  </a:lnTo>
                  <a:lnTo>
                    <a:pt x="6" y="838"/>
                  </a:lnTo>
                  <a:lnTo>
                    <a:pt x="6" y="832"/>
                  </a:lnTo>
                  <a:lnTo>
                    <a:pt x="6" y="828"/>
                  </a:lnTo>
                  <a:lnTo>
                    <a:pt x="6" y="823"/>
                  </a:lnTo>
                  <a:lnTo>
                    <a:pt x="6" y="819"/>
                  </a:lnTo>
                  <a:lnTo>
                    <a:pt x="6" y="813"/>
                  </a:lnTo>
                  <a:lnTo>
                    <a:pt x="6" y="809"/>
                  </a:lnTo>
                  <a:lnTo>
                    <a:pt x="6" y="804"/>
                  </a:lnTo>
                  <a:lnTo>
                    <a:pt x="6" y="800"/>
                  </a:lnTo>
                  <a:lnTo>
                    <a:pt x="21" y="798"/>
                  </a:lnTo>
                  <a:lnTo>
                    <a:pt x="36" y="798"/>
                  </a:lnTo>
                  <a:lnTo>
                    <a:pt x="53" y="798"/>
                  </a:lnTo>
                  <a:lnTo>
                    <a:pt x="70" y="798"/>
                  </a:lnTo>
                  <a:lnTo>
                    <a:pt x="89" y="796"/>
                  </a:lnTo>
                  <a:lnTo>
                    <a:pt x="108" y="796"/>
                  </a:lnTo>
                  <a:lnTo>
                    <a:pt x="131" y="794"/>
                  </a:lnTo>
                  <a:lnTo>
                    <a:pt x="152" y="794"/>
                  </a:lnTo>
                  <a:lnTo>
                    <a:pt x="175" y="794"/>
                  </a:lnTo>
                  <a:lnTo>
                    <a:pt x="199" y="792"/>
                  </a:lnTo>
                  <a:lnTo>
                    <a:pt x="224" y="792"/>
                  </a:lnTo>
                  <a:lnTo>
                    <a:pt x="249" y="790"/>
                  </a:lnTo>
                  <a:lnTo>
                    <a:pt x="274" y="790"/>
                  </a:lnTo>
                  <a:lnTo>
                    <a:pt x="300" y="790"/>
                  </a:lnTo>
                  <a:lnTo>
                    <a:pt x="329" y="790"/>
                  </a:lnTo>
                  <a:lnTo>
                    <a:pt x="355" y="790"/>
                  </a:lnTo>
                  <a:lnTo>
                    <a:pt x="384" y="789"/>
                  </a:lnTo>
                  <a:lnTo>
                    <a:pt x="410" y="787"/>
                  </a:lnTo>
                  <a:lnTo>
                    <a:pt x="441" y="787"/>
                  </a:lnTo>
                  <a:lnTo>
                    <a:pt x="469" y="787"/>
                  </a:lnTo>
                  <a:lnTo>
                    <a:pt x="500" y="785"/>
                  </a:lnTo>
                  <a:lnTo>
                    <a:pt x="530" y="785"/>
                  </a:lnTo>
                  <a:lnTo>
                    <a:pt x="560" y="783"/>
                  </a:lnTo>
                  <a:lnTo>
                    <a:pt x="591" y="783"/>
                  </a:lnTo>
                  <a:lnTo>
                    <a:pt x="621" y="781"/>
                  </a:lnTo>
                  <a:lnTo>
                    <a:pt x="652" y="781"/>
                  </a:lnTo>
                  <a:lnTo>
                    <a:pt x="682" y="781"/>
                  </a:lnTo>
                  <a:lnTo>
                    <a:pt x="713" y="781"/>
                  </a:lnTo>
                  <a:lnTo>
                    <a:pt x="743" y="777"/>
                  </a:lnTo>
                  <a:lnTo>
                    <a:pt x="773" y="777"/>
                  </a:lnTo>
                  <a:lnTo>
                    <a:pt x="806" y="775"/>
                  </a:lnTo>
                  <a:lnTo>
                    <a:pt x="836" y="775"/>
                  </a:lnTo>
                  <a:lnTo>
                    <a:pt x="865" y="773"/>
                  </a:lnTo>
                  <a:lnTo>
                    <a:pt x="895" y="773"/>
                  </a:lnTo>
                  <a:lnTo>
                    <a:pt x="925" y="773"/>
                  </a:lnTo>
                  <a:lnTo>
                    <a:pt x="954" y="773"/>
                  </a:lnTo>
                  <a:lnTo>
                    <a:pt x="982" y="771"/>
                  </a:lnTo>
                  <a:lnTo>
                    <a:pt x="1009" y="771"/>
                  </a:lnTo>
                  <a:lnTo>
                    <a:pt x="1037" y="770"/>
                  </a:lnTo>
                  <a:lnTo>
                    <a:pt x="1066" y="770"/>
                  </a:lnTo>
                  <a:lnTo>
                    <a:pt x="1091" y="770"/>
                  </a:lnTo>
                  <a:lnTo>
                    <a:pt x="1117" y="770"/>
                  </a:lnTo>
                  <a:lnTo>
                    <a:pt x="1144" y="768"/>
                  </a:lnTo>
                  <a:lnTo>
                    <a:pt x="1167" y="768"/>
                  </a:lnTo>
                  <a:lnTo>
                    <a:pt x="1191" y="766"/>
                  </a:lnTo>
                  <a:lnTo>
                    <a:pt x="1214" y="766"/>
                  </a:lnTo>
                  <a:lnTo>
                    <a:pt x="1237" y="764"/>
                  </a:lnTo>
                  <a:lnTo>
                    <a:pt x="1258" y="764"/>
                  </a:lnTo>
                  <a:lnTo>
                    <a:pt x="1279" y="764"/>
                  </a:lnTo>
                  <a:lnTo>
                    <a:pt x="1300" y="762"/>
                  </a:lnTo>
                  <a:lnTo>
                    <a:pt x="1317" y="762"/>
                  </a:lnTo>
                  <a:lnTo>
                    <a:pt x="1334" y="762"/>
                  </a:lnTo>
                  <a:lnTo>
                    <a:pt x="1349" y="762"/>
                  </a:lnTo>
                  <a:lnTo>
                    <a:pt x="1364" y="762"/>
                  </a:lnTo>
                  <a:lnTo>
                    <a:pt x="1380" y="762"/>
                  </a:lnTo>
                  <a:lnTo>
                    <a:pt x="1391" y="762"/>
                  </a:lnTo>
                  <a:lnTo>
                    <a:pt x="1402" y="760"/>
                  </a:lnTo>
                  <a:lnTo>
                    <a:pt x="1412" y="760"/>
                  </a:lnTo>
                  <a:lnTo>
                    <a:pt x="1421" y="760"/>
                  </a:lnTo>
                  <a:lnTo>
                    <a:pt x="1427" y="760"/>
                  </a:lnTo>
                  <a:lnTo>
                    <a:pt x="1433" y="760"/>
                  </a:lnTo>
                  <a:lnTo>
                    <a:pt x="1438" y="760"/>
                  </a:lnTo>
                  <a:lnTo>
                    <a:pt x="1440" y="760"/>
                  </a:lnTo>
                  <a:lnTo>
                    <a:pt x="1526" y="684"/>
                  </a:lnTo>
                  <a:lnTo>
                    <a:pt x="1440" y="610"/>
                  </a:lnTo>
                  <a:lnTo>
                    <a:pt x="1438" y="608"/>
                  </a:lnTo>
                  <a:lnTo>
                    <a:pt x="1433" y="608"/>
                  </a:lnTo>
                  <a:lnTo>
                    <a:pt x="1427" y="608"/>
                  </a:lnTo>
                  <a:lnTo>
                    <a:pt x="1419" y="608"/>
                  </a:lnTo>
                  <a:lnTo>
                    <a:pt x="1410" y="608"/>
                  </a:lnTo>
                  <a:lnTo>
                    <a:pt x="1400" y="608"/>
                  </a:lnTo>
                  <a:lnTo>
                    <a:pt x="1391" y="608"/>
                  </a:lnTo>
                  <a:lnTo>
                    <a:pt x="1376" y="608"/>
                  </a:lnTo>
                  <a:lnTo>
                    <a:pt x="1362" y="608"/>
                  </a:lnTo>
                  <a:lnTo>
                    <a:pt x="1347" y="608"/>
                  </a:lnTo>
                  <a:lnTo>
                    <a:pt x="1330" y="608"/>
                  </a:lnTo>
                  <a:lnTo>
                    <a:pt x="1311" y="608"/>
                  </a:lnTo>
                  <a:lnTo>
                    <a:pt x="1292" y="608"/>
                  </a:lnTo>
                  <a:lnTo>
                    <a:pt x="1273" y="608"/>
                  </a:lnTo>
                  <a:lnTo>
                    <a:pt x="1252" y="608"/>
                  </a:lnTo>
                  <a:lnTo>
                    <a:pt x="1231" y="606"/>
                  </a:lnTo>
                  <a:lnTo>
                    <a:pt x="1207" y="606"/>
                  </a:lnTo>
                  <a:lnTo>
                    <a:pt x="1184" y="606"/>
                  </a:lnTo>
                  <a:lnTo>
                    <a:pt x="1159" y="606"/>
                  </a:lnTo>
                  <a:lnTo>
                    <a:pt x="1134" y="606"/>
                  </a:lnTo>
                  <a:lnTo>
                    <a:pt x="1108" y="606"/>
                  </a:lnTo>
                  <a:lnTo>
                    <a:pt x="1081" y="606"/>
                  </a:lnTo>
                  <a:lnTo>
                    <a:pt x="1056" y="606"/>
                  </a:lnTo>
                  <a:lnTo>
                    <a:pt x="1026" y="606"/>
                  </a:lnTo>
                  <a:lnTo>
                    <a:pt x="998" y="606"/>
                  </a:lnTo>
                  <a:lnTo>
                    <a:pt x="969" y="606"/>
                  </a:lnTo>
                  <a:lnTo>
                    <a:pt x="941" y="606"/>
                  </a:lnTo>
                  <a:lnTo>
                    <a:pt x="910" y="606"/>
                  </a:lnTo>
                  <a:lnTo>
                    <a:pt x="882" y="606"/>
                  </a:lnTo>
                  <a:lnTo>
                    <a:pt x="851" y="606"/>
                  </a:lnTo>
                  <a:lnTo>
                    <a:pt x="821" y="606"/>
                  </a:lnTo>
                  <a:lnTo>
                    <a:pt x="789" y="606"/>
                  </a:lnTo>
                  <a:lnTo>
                    <a:pt x="760" y="606"/>
                  </a:lnTo>
                  <a:lnTo>
                    <a:pt x="728" y="604"/>
                  </a:lnTo>
                  <a:lnTo>
                    <a:pt x="697" y="604"/>
                  </a:lnTo>
                  <a:lnTo>
                    <a:pt x="665" y="602"/>
                  </a:lnTo>
                  <a:lnTo>
                    <a:pt x="635" y="602"/>
                  </a:lnTo>
                  <a:lnTo>
                    <a:pt x="602" y="602"/>
                  </a:lnTo>
                  <a:lnTo>
                    <a:pt x="574" y="602"/>
                  </a:lnTo>
                  <a:lnTo>
                    <a:pt x="543" y="602"/>
                  </a:lnTo>
                  <a:lnTo>
                    <a:pt x="511" y="602"/>
                  </a:lnTo>
                  <a:lnTo>
                    <a:pt x="481" y="602"/>
                  </a:lnTo>
                  <a:lnTo>
                    <a:pt x="452" y="602"/>
                  </a:lnTo>
                  <a:lnTo>
                    <a:pt x="422" y="602"/>
                  </a:lnTo>
                  <a:lnTo>
                    <a:pt x="393" y="602"/>
                  </a:lnTo>
                  <a:lnTo>
                    <a:pt x="367" y="602"/>
                  </a:lnTo>
                  <a:lnTo>
                    <a:pt x="338" y="602"/>
                  </a:lnTo>
                  <a:lnTo>
                    <a:pt x="312" y="600"/>
                  </a:lnTo>
                  <a:lnTo>
                    <a:pt x="285" y="600"/>
                  </a:lnTo>
                  <a:lnTo>
                    <a:pt x="258" y="600"/>
                  </a:lnTo>
                  <a:lnTo>
                    <a:pt x="234" y="600"/>
                  </a:lnTo>
                  <a:lnTo>
                    <a:pt x="209" y="600"/>
                  </a:lnTo>
                  <a:lnTo>
                    <a:pt x="186" y="600"/>
                  </a:lnTo>
                  <a:lnTo>
                    <a:pt x="161" y="600"/>
                  </a:lnTo>
                  <a:lnTo>
                    <a:pt x="139" y="600"/>
                  </a:lnTo>
                  <a:lnTo>
                    <a:pt x="118" y="600"/>
                  </a:lnTo>
                  <a:lnTo>
                    <a:pt x="97" y="600"/>
                  </a:lnTo>
                  <a:lnTo>
                    <a:pt x="80" y="600"/>
                  </a:lnTo>
                  <a:lnTo>
                    <a:pt x="63" y="600"/>
                  </a:lnTo>
                  <a:lnTo>
                    <a:pt x="46" y="600"/>
                  </a:lnTo>
                  <a:lnTo>
                    <a:pt x="28" y="600"/>
                  </a:lnTo>
                  <a:lnTo>
                    <a:pt x="15" y="600"/>
                  </a:lnTo>
                  <a:lnTo>
                    <a:pt x="2" y="600"/>
                  </a:lnTo>
                  <a:lnTo>
                    <a:pt x="2" y="597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2" y="583"/>
                  </a:lnTo>
                  <a:lnTo>
                    <a:pt x="2" y="576"/>
                  </a:lnTo>
                  <a:lnTo>
                    <a:pt x="2" y="568"/>
                  </a:lnTo>
                  <a:lnTo>
                    <a:pt x="0" y="559"/>
                  </a:lnTo>
                  <a:lnTo>
                    <a:pt x="0" y="551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5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92"/>
                  </a:lnTo>
                  <a:lnTo>
                    <a:pt x="0" y="486"/>
                  </a:lnTo>
                  <a:lnTo>
                    <a:pt x="0" y="481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6"/>
                  </a:lnTo>
                  <a:lnTo>
                    <a:pt x="0" y="458"/>
                  </a:lnTo>
                  <a:lnTo>
                    <a:pt x="0" y="452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1425" y="456"/>
                  </a:lnTo>
                  <a:lnTo>
                    <a:pt x="1423" y="454"/>
                  </a:lnTo>
                  <a:lnTo>
                    <a:pt x="1423" y="452"/>
                  </a:lnTo>
                  <a:lnTo>
                    <a:pt x="1421" y="447"/>
                  </a:lnTo>
                  <a:lnTo>
                    <a:pt x="1421" y="439"/>
                  </a:lnTo>
                  <a:lnTo>
                    <a:pt x="1419" y="433"/>
                  </a:lnTo>
                  <a:lnTo>
                    <a:pt x="1418" y="429"/>
                  </a:lnTo>
                  <a:lnTo>
                    <a:pt x="1418" y="424"/>
                  </a:lnTo>
                  <a:lnTo>
                    <a:pt x="1414" y="418"/>
                  </a:lnTo>
                  <a:lnTo>
                    <a:pt x="1412" y="412"/>
                  </a:lnTo>
                  <a:lnTo>
                    <a:pt x="1412" y="407"/>
                  </a:lnTo>
                  <a:lnTo>
                    <a:pt x="1410" y="399"/>
                  </a:lnTo>
                  <a:lnTo>
                    <a:pt x="1410" y="393"/>
                  </a:lnTo>
                  <a:lnTo>
                    <a:pt x="1406" y="384"/>
                  </a:lnTo>
                  <a:lnTo>
                    <a:pt x="1404" y="376"/>
                  </a:lnTo>
                  <a:lnTo>
                    <a:pt x="1402" y="369"/>
                  </a:lnTo>
                  <a:lnTo>
                    <a:pt x="1400" y="361"/>
                  </a:lnTo>
                  <a:lnTo>
                    <a:pt x="1399" y="352"/>
                  </a:lnTo>
                  <a:lnTo>
                    <a:pt x="1397" y="342"/>
                  </a:lnTo>
                  <a:lnTo>
                    <a:pt x="1393" y="334"/>
                  </a:lnTo>
                  <a:lnTo>
                    <a:pt x="1391" y="325"/>
                  </a:lnTo>
                  <a:lnTo>
                    <a:pt x="1391" y="315"/>
                  </a:lnTo>
                  <a:lnTo>
                    <a:pt x="1387" y="308"/>
                  </a:lnTo>
                  <a:lnTo>
                    <a:pt x="1385" y="296"/>
                  </a:lnTo>
                  <a:lnTo>
                    <a:pt x="1383" y="287"/>
                  </a:lnTo>
                  <a:lnTo>
                    <a:pt x="1381" y="277"/>
                  </a:lnTo>
                  <a:lnTo>
                    <a:pt x="1380" y="268"/>
                  </a:lnTo>
                  <a:lnTo>
                    <a:pt x="1378" y="257"/>
                  </a:lnTo>
                  <a:lnTo>
                    <a:pt x="1376" y="249"/>
                  </a:lnTo>
                  <a:lnTo>
                    <a:pt x="1374" y="238"/>
                  </a:lnTo>
                  <a:lnTo>
                    <a:pt x="1370" y="228"/>
                  </a:lnTo>
                  <a:lnTo>
                    <a:pt x="1368" y="217"/>
                  </a:lnTo>
                  <a:lnTo>
                    <a:pt x="1366" y="207"/>
                  </a:lnTo>
                  <a:lnTo>
                    <a:pt x="1364" y="198"/>
                  </a:lnTo>
                  <a:lnTo>
                    <a:pt x="1362" y="186"/>
                  </a:lnTo>
                  <a:lnTo>
                    <a:pt x="1361" y="177"/>
                  </a:lnTo>
                  <a:lnTo>
                    <a:pt x="1359" y="169"/>
                  </a:lnTo>
                  <a:lnTo>
                    <a:pt x="1357" y="158"/>
                  </a:lnTo>
                  <a:lnTo>
                    <a:pt x="1353" y="148"/>
                  </a:lnTo>
                  <a:lnTo>
                    <a:pt x="1351" y="139"/>
                  </a:lnTo>
                  <a:lnTo>
                    <a:pt x="1351" y="129"/>
                  </a:lnTo>
                  <a:lnTo>
                    <a:pt x="1349" y="122"/>
                  </a:lnTo>
                  <a:lnTo>
                    <a:pt x="1347" y="110"/>
                  </a:lnTo>
                  <a:lnTo>
                    <a:pt x="1347" y="105"/>
                  </a:lnTo>
                  <a:lnTo>
                    <a:pt x="1345" y="95"/>
                  </a:lnTo>
                  <a:lnTo>
                    <a:pt x="1343" y="87"/>
                  </a:lnTo>
                  <a:lnTo>
                    <a:pt x="1342" y="78"/>
                  </a:lnTo>
                  <a:lnTo>
                    <a:pt x="1340" y="70"/>
                  </a:lnTo>
                  <a:lnTo>
                    <a:pt x="1340" y="63"/>
                  </a:lnTo>
                  <a:lnTo>
                    <a:pt x="1340" y="57"/>
                  </a:lnTo>
                  <a:lnTo>
                    <a:pt x="1340" y="49"/>
                  </a:lnTo>
                  <a:lnTo>
                    <a:pt x="1340" y="42"/>
                  </a:lnTo>
                  <a:lnTo>
                    <a:pt x="1340" y="38"/>
                  </a:lnTo>
                  <a:lnTo>
                    <a:pt x="1338" y="30"/>
                  </a:lnTo>
                  <a:lnTo>
                    <a:pt x="1338" y="25"/>
                  </a:lnTo>
                  <a:lnTo>
                    <a:pt x="1338" y="21"/>
                  </a:lnTo>
                  <a:lnTo>
                    <a:pt x="1340" y="17"/>
                  </a:lnTo>
                  <a:lnTo>
                    <a:pt x="1340" y="11"/>
                  </a:lnTo>
                  <a:lnTo>
                    <a:pt x="1340" y="10"/>
                  </a:lnTo>
                  <a:lnTo>
                    <a:pt x="1340" y="6"/>
                  </a:lnTo>
                  <a:lnTo>
                    <a:pt x="1340" y="4"/>
                  </a:lnTo>
                  <a:lnTo>
                    <a:pt x="1342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3" y="2"/>
                  </a:lnTo>
                  <a:lnTo>
                    <a:pt x="1359" y="4"/>
                  </a:lnTo>
                  <a:lnTo>
                    <a:pt x="1368" y="4"/>
                  </a:lnTo>
                  <a:lnTo>
                    <a:pt x="1376" y="10"/>
                  </a:lnTo>
                  <a:lnTo>
                    <a:pt x="1385" y="15"/>
                  </a:lnTo>
                  <a:lnTo>
                    <a:pt x="1395" y="19"/>
                  </a:lnTo>
                  <a:lnTo>
                    <a:pt x="1406" y="25"/>
                  </a:lnTo>
                  <a:lnTo>
                    <a:pt x="1419" y="32"/>
                  </a:lnTo>
                  <a:lnTo>
                    <a:pt x="1433" y="40"/>
                  </a:lnTo>
                  <a:lnTo>
                    <a:pt x="1448" y="48"/>
                  </a:lnTo>
                  <a:lnTo>
                    <a:pt x="1461" y="59"/>
                  </a:lnTo>
                  <a:lnTo>
                    <a:pt x="1478" y="67"/>
                  </a:lnTo>
                  <a:lnTo>
                    <a:pt x="1497" y="78"/>
                  </a:lnTo>
                  <a:lnTo>
                    <a:pt x="1513" y="87"/>
                  </a:lnTo>
                  <a:lnTo>
                    <a:pt x="1532" y="99"/>
                  </a:lnTo>
                  <a:lnTo>
                    <a:pt x="1549" y="110"/>
                  </a:lnTo>
                  <a:lnTo>
                    <a:pt x="1568" y="122"/>
                  </a:lnTo>
                  <a:lnTo>
                    <a:pt x="1587" y="135"/>
                  </a:lnTo>
                  <a:lnTo>
                    <a:pt x="1608" y="146"/>
                  </a:lnTo>
                  <a:lnTo>
                    <a:pt x="1628" y="162"/>
                  </a:lnTo>
                  <a:lnTo>
                    <a:pt x="1649" y="175"/>
                  </a:lnTo>
                  <a:lnTo>
                    <a:pt x="1670" y="188"/>
                  </a:lnTo>
                  <a:lnTo>
                    <a:pt x="1689" y="201"/>
                  </a:lnTo>
                  <a:lnTo>
                    <a:pt x="1712" y="217"/>
                  </a:lnTo>
                  <a:lnTo>
                    <a:pt x="1733" y="232"/>
                  </a:lnTo>
                  <a:lnTo>
                    <a:pt x="1756" y="245"/>
                  </a:lnTo>
                  <a:lnTo>
                    <a:pt x="1779" y="260"/>
                  </a:lnTo>
                  <a:lnTo>
                    <a:pt x="1800" y="276"/>
                  </a:lnTo>
                  <a:lnTo>
                    <a:pt x="1822" y="293"/>
                  </a:lnTo>
                  <a:lnTo>
                    <a:pt x="1845" y="308"/>
                  </a:lnTo>
                  <a:lnTo>
                    <a:pt x="1866" y="323"/>
                  </a:lnTo>
                  <a:lnTo>
                    <a:pt x="1887" y="338"/>
                  </a:lnTo>
                  <a:lnTo>
                    <a:pt x="1910" y="353"/>
                  </a:lnTo>
                  <a:lnTo>
                    <a:pt x="1933" y="367"/>
                  </a:lnTo>
                  <a:lnTo>
                    <a:pt x="1953" y="382"/>
                  </a:lnTo>
                  <a:lnTo>
                    <a:pt x="1974" y="399"/>
                  </a:lnTo>
                  <a:lnTo>
                    <a:pt x="1995" y="414"/>
                  </a:lnTo>
                  <a:lnTo>
                    <a:pt x="2014" y="428"/>
                  </a:lnTo>
                  <a:lnTo>
                    <a:pt x="2035" y="443"/>
                  </a:lnTo>
                  <a:lnTo>
                    <a:pt x="2054" y="456"/>
                  </a:lnTo>
                  <a:lnTo>
                    <a:pt x="2073" y="471"/>
                  </a:lnTo>
                  <a:lnTo>
                    <a:pt x="2092" y="485"/>
                  </a:lnTo>
                  <a:lnTo>
                    <a:pt x="2111" y="500"/>
                  </a:lnTo>
                  <a:lnTo>
                    <a:pt x="2128" y="511"/>
                  </a:lnTo>
                  <a:lnTo>
                    <a:pt x="2143" y="524"/>
                  </a:lnTo>
                  <a:lnTo>
                    <a:pt x="2159" y="538"/>
                  </a:lnTo>
                  <a:lnTo>
                    <a:pt x="2174" y="547"/>
                  </a:lnTo>
                  <a:lnTo>
                    <a:pt x="2187" y="559"/>
                  </a:lnTo>
                  <a:lnTo>
                    <a:pt x="2202" y="570"/>
                  </a:lnTo>
                  <a:lnTo>
                    <a:pt x="2216" y="581"/>
                  </a:lnTo>
                  <a:lnTo>
                    <a:pt x="2227" y="591"/>
                  </a:lnTo>
                  <a:lnTo>
                    <a:pt x="2238" y="600"/>
                  </a:lnTo>
                  <a:lnTo>
                    <a:pt x="2248" y="608"/>
                  </a:lnTo>
                  <a:lnTo>
                    <a:pt x="2257" y="616"/>
                  </a:lnTo>
                  <a:lnTo>
                    <a:pt x="2265" y="621"/>
                  </a:lnTo>
                  <a:lnTo>
                    <a:pt x="2271" y="629"/>
                  </a:lnTo>
                  <a:lnTo>
                    <a:pt x="2276" y="635"/>
                  </a:lnTo>
                  <a:lnTo>
                    <a:pt x="2280" y="640"/>
                  </a:lnTo>
                  <a:lnTo>
                    <a:pt x="2284" y="644"/>
                  </a:lnTo>
                  <a:lnTo>
                    <a:pt x="2286" y="648"/>
                  </a:lnTo>
                  <a:lnTo>
                    <a:pt x="2286" y="652"/>
                  </a:lnTo>
                  <a:lnTo>
                    <a:pt x="2282" y="656"/>
                  </a:lnTo>
                  <a:lnTo>
                    <a:pt x="2278" y="659"/>
                  </a:lnTo>
                  <a:lnTo>
                    <a:pt x="2275" y="665"/>
                  </a:lnTo>
                  <a:lnTo>
                    <a:pt x="2269" y="671"/>
                  </a:lnTo>
                  <a:lnTo>
                    <a:pt x="2263" y="678"/>
                  </a:lnTo>
                  <a:lnTo>
                    <a:pt x="2256" y="688"/>
                  </a:lnTo>
                  <a:lnTo>
                    <a:pt x="2246" y="695"/>
                  </a:lnTo>
                  <a:lnTo>
                    <a:pt x="2237" y="703"/>
                  </a:lnTo>
                  <a:lnTo>
                    <a:pt x="2227" y="714"/>
                  </a:lnTo>
                  <a:lnTo>
                    <a:pt x="2216" y="726"/>
                  </a:lnTo>
                  <a:lnTo>
                    <a:pt x="2204" y="737"/>
                  </a:lnTo>
                  <a:lnTo>
                    <a:pt x="2191" y="751"/>
                  </a:lnTo>
                  <a:lnTo>
                    <a:pt x="2178" y="762"/>
                  </a:lnTo>
                  <a:lnTo>
                    <a:pt x="2164" y="775"/>
                  </a:lnTo>
                  <a:lnTo>
                    <a:pt x="2149" y="790"/>
                  </a:lnTo>
                  <a:lnTo>
                    <a:pt x="2134" y="804"/>
                  </a:lnTo>
                  <a:lnTo>
                    <a:pt x="2117" y="819"/>
                  </a:lnTo>
                  <a:lnTo>
                    <a:pt x="2100" y="834"/>
                  </a:lnTo>
                  <a:lnTo>
                    <a:pt x="2085" y="851"/>
                  </a:lnTo>
                  <a:lnTo>
                    <a:pt x="2066" y="866"/>
                  </a:lnTo>
                  <a:lnTo>
                    <a:pt x="2047" y="882"/>
                  </a:lnTo>
                  <a:lnTo>
                    <a:pt x="2029" y="899"/>
                  </a:lnTo>
                  <a:lnTo>
                    <a:pt x="2012" y="918"/>
                  </a:lnTo>
                  <a:lnTo>
                    <a:pt x="1991" y="933"/>
                  </a:lnTo>
                  <a:lnTo>
                    <a:pt x="1974" y="950"/>
                  </a:lnTo>
                  <a:lnTo>
                    <a:pt x="1953" y="969"/>
                  </a:lnTo>
                  <a:lnTo>
                    <a:pt x="1933" y="986"/>
                  </a:lnTo>
                  <a:lnTo>
                    <a:pt x="1914" y="1005"/>
                  </a:lnTo>
                  <a:lnTo>
                    <a:pt x="1893" y="1024"/>
                  </a:lnTo>
                  <a:lnTo>
                    <a:pt x="1874" y="1041"/>
                  </a:lnTo>
                  <a:lnTo>
                    <a:pt x="1855" y="1060"/>
                  </a:lnTo>
                  <a:lnTo>
                    <a:pt x="1834" y="1077"/>
                  </a:lnTo>
                  <a:lnTo>
                    <a:pt x="1813" y="1096"/>
                  </a:lnTo>
                  <a:lnTo>
                    <a:pt x="1792" y="1112"/>
                  </a:lnTo>
                  <a:lnTo>
                    <a:pt x="1773" y="1131"/>
                  </a:lnTo>
                  <a:lnTo>
                    <a:pt x="1752" y="1150"/>
                  </a:lnTo>
                  <a:lnTo>
                    <a:pt x="1733" y="1165"/>
                  </a:lnTo>
                  <a:lnTo>
                    <a:pt x="1712" y="1182"/>
                  </a:lnTo>
                  <a:lnTo>
                    <a:pt x="1693" y="1201"/>
                  </a:lnTo>
                  <a:lnTo>
                    <a:pt x="1676" y="1216"/>
                  </a:lnTo>
                  <a:lnTo>
                    <a:pt x="1657" y="1233"/>
                  </a:lnTo>
                  <a:lnTo>
                    <a:pt x="1638" y="1248"/>
                  </a:lnTo>
                  <a:lnTo>
                    <a:pt x="1619" y="1264"/>
                  </a:lnTo>
                  <a:lnTo>
                    <a:pt x="1602" y="1279"/>
                  </a:lnTo>
                  <a:lnTo>
                    <a:pt x="1585" y="1294"/>
                  </a:lnTo>
                  <a:lnTo>
                    <a:pt x="1570" y="1307"/>
                  </a:lnTo>
                  <a:lnTo>
                    <a:pt x="1554" y="1322"/>
                  </a:lnTo>
                  <a:lnTo>
                    <a:pt x="1539" y="1334"/>
                  </a:lnTo>
                  <a:lnTo>
                    <a:pt x="1522" y="1347"/>
                  </a:lnTo>
                  <a:lnTo>
                    <a:pt x="1509" y="1359"/>
                  </a:lnTo>
                  <a:lnTo>
                    <a:pt x="1495" y="1370"/>
                  </a:lnTo>
                  <a:lnTo>
                    <a:pt x="1482" y="1381"/>
                  </a:lnTo>
                  <a:lnTo>
                    <a:pt x="1471" y="1391"/>
                  </a:lnTo>
                  <a:lnTo>
                    <a:pt x="1459" y="1398"/>
                  </a:lnTo>
                  <a:lnTo>
                    <a:pt x="1450" y="1410"/>
                  </a:lnTo>
                  <a:lnTo>
                    <a:pt x="1438" y="1417"/>
                  </a:lnTo>
                  <a:lnTo>
                    <a:pt x="1431" y="1421"/>
                  </a:lnTo>
                  <a:lnTo>
                    <a:pt x="1423" y="1427"/>
                  </a:lnTo>
                  <a:lnTo>
                    <a:pt x="1418" y="1433"/>
                  </a:lnTo>
                  <a:lnTo>
                    <a:pt x="1412" y="1438"/>
                  </a:lnTo>
                  <a:lnTo>
                    <a:pt x="1408" y="1440"/>
                  </a:lnTo>
                  <a:lnTo>
                    <a:pt x="1404" y="1442"/>
                  </a:lnTo>
                  <a:lnTo>
                    <a:pt x="1404" y="1446"/>
                  </a:lnTo>
                  <a:lnTo>
                    <a:pt x="1399" y="1442"/>
                  </a:lnTo>
                  <a:lnTo>
                    <a:pt x="1399" y="1440"/>
                  </a:lnTo>
                  <a:lnTo>
                    <a:pt x="1397" y="1436"/>
                  </a:lnTo>
                  <a:lnTo>
                    <a:pt x="1395" y="1433"/>
                  </a:lnTo>
                  <a:lnTo>
                    <a:pt x="1395" y="1429"/>
                  </a:lnTo>
                  <a:lnTo>
                    <a:pt x="1395" y="1425"/>
                  </a:lnTo>
                  <a:lnTo>
                    <a:pt x="1393" y="1419"/>
                  </a:lnTo>
                  <a:lnTo>
                    <a:pt x="1393" y="1414"/>
                  </a:lnTo>
                  <a:lnTo>
                    <a:pt x="1393" y="1408"/>
                  </a:lnTo>
                  <a:lnTo>
                    <a:pt x="1393" y="1400"/>
                  </a:lnTo>
                  <a:lnTo>
                    <a:pt x="1393" y="1393"/>
                  </a:lnTo>
                  <a:lnTo>
                    <a:pt x="1393" y="1387"/>
                  </a:lnTo>
                  <a:lnTo>
                    <a:pt x="1395" y="1378"/>
                  </a:lnTo>
                  <a:lnTo>
                    <a:pt x="1395" y="1370"/>
                  </a:lnTo>
                  <a:lnTo>
                    <a:pt x="1395" y="1360"/>
                  </a:lnTo>
                  <a:lnTo>
                    <a:pt x="1395" y="1351"/>
                  </a:lnTo>
                  <a:lnTo>
                    <a:pt x="1397" y="1341"/>
                  </a:lnTo>
                  <a:lnTo>
                    <a:pt x="1399" y="1334"/>
                  </a:lnTo>
                  <a:lnTo>
                    <a:pt x="1399" y="1322"/>
                  </a:lnTo>
                  <a:lnTo>
                    <a:pt x="1399" y="1311"/>
                  </a:lnTo>
                  <a:lnTo>
                    <a:pt x="1399" y="1302"/>
                  </a:lnTo>
                  <a:lnTo>
                    <a:pt x="1400" y="1292"/>
                  </a:lnTo>
                  <a:lnTo>
                    <a:pt x="1402" y="1279"/>
                  </a:lnTo>
                  <a:lnTo>
                    <a:pt x="1404" y="1269"/>
                  </a:lnTo>
                  <a:lnTo>
                    <a:pt x="1404" y="1258"/>
                  </a:lnTo>
                  <a:lnTo>
                    <a:pt x="1404" y="1248"/>
                  </a:lnTo>
                  <a:lnTo>
                    <a:pt x="1406" y="1237"/>
                  </a:lnTo>
                  <a:lnTo>
                    <a:pt x="1410" y="1224"/>
                  </a:lnTo>
                  <a:lnTo>
                    <a:pt x="1410" y="1212"/>
                  </a:lnTo>
                  <a:lnTo>
                    <a:pt x="1412" y="1201"/>
                  </a:lnTo>
                  <a:lnTo>
                    <a:pt x="1412" y="1189"/>
                  </a:lnTo>
                  <a:lnTo>
                    <a:pt x="1414" y="1178"/>
                  </a:lnTo>
                  <a:lnTo>
                    <a:pt x="1414" y="1165"/>
                  </a:lnTo>
                  <a:lnTo>
                    <a:pt x="1418" y="1153"/>
                  </a:lnTo>
                  <a:lnTo>
                    <a:pt x="1418" y="1142"/>
                  </a:lnTo>
                  <a:lnTo>
                    <a:pt x="1419" y="1131"/>
                  </a:lnTo>
                  <a:lnTo>
                    <a:pt x="1421" y="1119"/>
                  </a:lnTo>
                  <a:lnTo>
                    <a:pt x="1421" y="1110"/>
                  </a:lnTo>
                  <a:lnTo>
                    <a:pt x="1423" y="1098"/>
                  </a:lnTo>
                  <a:lnTo>
                    <a:pt x="1425" y="1089"/>
                  </a:lnTo>
                  <a:lnTo>
                    <a:pt x="1427" y="1077"/>
                  </a:lnTo>
                  <a:lnTo>
                    <a:pt x="1427" y="1068"/>
                  </a:lnTo>
                  <a:lnTo>
                    <a:pt x="1429" y="1056"/>
                  </a:lnTo>
                  <a:lnTo>
                    <a:pt x="1431" y="1049"/>
                  </a:lnTo>
                  <a:lnTo>
                    <a:pt x="1433" y="1039"/>
                  </a:lnTo>
                  <a:lnTo>
                    <a:pt x="1433" y="1032"/>
                  </a:lnTo>
                  <a:lnTo>
                    <a:pt x="1435" y="1020"/>
                  </a:lnTo>
                  <a:lnTo>
                    <a:pt x="1437" y="1013"/>
                  </a:lnTo>
                  <a:lnTo>
                    <a:pt x="1437" y="1005"/>
                  </a:lnTo>
                  <a:lnTo>
                    <a:pt x="1438" y="998"/>
                  </a:lnTo>
                  <a:lnTo>
                    <a:pt x="1438" y="990"/>
                  </a:lnTo>
                  <a:lnTo>
                    <a:pt x="1438" y="984"/>
                  </a:lnTo>
                  <a:lnTo>
                    <a:pt x="1440" y="979"/>
                  </a:lnTo>
                  <a:lnTo>
                    <a:pt x="1442" y="973"/>
                  </a:lnTo>
                  <a:lnTo>
                    <a:pt x="1442" y="969"/>
                  </a:lnTo>
                  <a:lnTo>
                    <a:pt x="1442" y="965"/>
                  </a:lnTo>
                  <a:lnTo>
                    <a:pt x="1442" y="961"/>
                  </a:lnTo>
                  <a:lnTo>
                    <a:pt x="1442" y="958"/>
                  </a:lnTo>
                  <a:lnTo>
                    <a:pt x="1444" y="954"/>
                  </a:lnTo>
                  <a:lnTo>
                    <a:pt x="1446" y="954"/>
                  </a:lnTo>
                  <a:lnTo>
                    <a:pt x="1442" y="954"/>
                  </a:lnTo>
                  <a:lnTo>
                    <a:pt x="1437" y="954"/>
                  </a:lnTo>
                  <a:lnTo>
                    <a:pt x="1431" y="954"/>
                  </a:lnTo>
                  <a:lnTo>
                    <a:pt x="1421" y="954"/>
                  </a:lnTo>
                  <a:lnTo>
                    <a:pt x="1414" y="954"/>
                  </a:lnTo>
                  <a:lnTo>
                    <a:pt x="1404" y="954"/>
                  </a:lnTo>
                  <a:lnTo>
                    <a:pt x="1391" y="954"/>
                  </a:lnTo>
                  <a:lnTo>
                    <a:pt x="1378" y="954"/>
                  </a:lnTo>
                  <a:lnTo>
                    <a:pt x="1362" y="954"/>
                  </a:lnTo>
                  <a:lnTo>
                    <a:pt x="1347" y="954"/>
                  </a:lnTo>
                  <a:lnTo>
                    <a:pt x="1328" y="956"/>
                  </a:lnTo>
                  <a:lnTo>
                    <a:pt x="1309" y="956"/>
                  </a:lnTo>
                  <a:lnTo>
                    <a:pt x="1290" y="956"/>
                  </a:lnTo>
                  <a:lnTo>
                    <a:pt x="1269" y="956"/>
                  </a:lnTo>
                  <a:lnTo>
                    <a:pt x="1248" y="956"/>
                  </a:lnTo>
                  <a:lnTo>
                    <a:pt x="1224" y="956"/>
                  </a:lnTo>
                  <a:lnTo>
                    <a:pt x="1199" y="956"/>
                  </a:lnTo>
                  <a:lnTo>
                    <a:pt x="1174" y="958"/>
                  </a:lnTo>
                  <a:lnTo>
                    <a:pt x="1150" y="958"/>
                  </a:lnTo>
                  <a:lnTo>
                    <a:pt x="1125" y="958"/>
                  </a:lnTo>
                  <a:lnTo>
                    <a:pt x="1096" y="960"/>
                  </a:lnTo>
                  <a:lnTo>
                    <a:pt x="1068" y="960"/>
                  </a:lnTo>
                  <a:lnTo>
                    <a:pt x="1041" y="961"/>
                  </a:lnTo>
                  <a:lnTo>
                    <a:pt x="1011" y="961"/>
                  </a:lnTo>
                  <a:lnTo>
                    <a:pt x="982" y="961"/>
                  </a:lnTo>
                  <a:lnTo>
                    <a:pt x="952" y="961"/>
                  </a:lnTo>
                  <a:lnTo>
                    <a:pt x="923" y="963"/>
                  </a:lnTo>
                  <a:lnTo>
                    <a:pt x="891" y="963"/>
                  </a:lnTo>
                  <a:lnTo>
                    <a:pt x="861" y="963"/>
                  </a:lnTo>
                  <a:lnTo>
                    <a:pt x="830" y="965"/>
                  </a:lnTo>
                  <a:lnTo>
                    <a:pt x="800" y="965"/>
                  </a:lnTo>
                  <a:lnTo>
                    <a:pt x="766" y="965"/>
                  </a:lnTo>
                  <a:lnTo>
                    <a:pt x="735" y="965"/>
                  </a:lnTo>
                  <a:lnTo>
                    <a:pt x="703" y="969"/>
                  </a:lnTo>
                  <a:lnTo>
                    <a:pt x="673" y="969"/>
                  </a:lnTo>
                  <a:lnTo>
                    <a:pt x="640" y="969"/>
                  </a:lnTo>
                  <a:lnTo>
                    <a:pt x="610" y="969"/>
                  </a:lnTo>
                  <a:lnTo>
                    <a:pt x="578" y="969"/>
                  </a:lnTo>
                  <a:lnTo>
                    <a:pt x="547" y="971"/>
                  </a:lnTo>
                  <a:lnTo>
                    <a:pt x="515" y="971"/>
                  </a:lnTo>
                  <a:lnTo>
                    <a:pt x="486" y="973"/>
                  </a:lnTo>
                  <a:lnTo>
                    <a:pt x="456" y="973"/>
                  </a:lnTo>
                  <a:lnTo>
                    <a:pt x="426" y="975"/>
                  </a:lnTo>
                  <a:lnTo>
                    <a:pt x="395" y="975"/>
                  </a:lnTo>
                  <a:lnTo>
                    <a:pt x="369" y="975"/>
                  </a:lnTo>
                  <a:lnTo>
                    <a:pt x="340" y="977"/>
                  </a:lnTo>
                  <a:lnTo>
                    <a:pt x="313" y="979"/>
                  </a:lnTo>
                  <a:lnTo>
                    <a:pt x="285" y="979"/>
                  </a:lnTo>
                  <a:lnTo>
                    <a:pt x="260" y="979"/>
                  </a:lnTo>
                  <a:lnTo>
                    <a:pt x="236" y="979"/>
                  </a:lnTo>
                  <a:lnTo>
                    <a:pt x="211" y="979"/>
                  </a:lnTo>
                  <a:lnTo>
                    <a:pt x="188" y="979"/>
                  </a:lnTo>
                  <a:lnTo>
                    <a:pt x="165" y="980"/>
                  </a:lnTo>
                  <a:lnTo>
                    <a:pt x="146" y="982"/>
                  </a:lnTo>
                  <a:lnTo>
                    <a:pt x="125" y="982"/>
                  </a:lnTo>
                  <a:lnTo>
                    <a:pt x="104" y="982"/>
                  </a:lnTo>
                  <a:lnTo>
                    <a:pt x="87" y="984"/>
                  </a:lnTo>
                  <a:lnTo>
                    <a:pt x="70" y="984"/>
                  </a:lnTo>
                  <a:lnTo>
                    <a:pt x="55" y="984"/>
                  </a:lnTo>
                  <a:lnTo>
                    <a:pt x="40" y="984"/>
                  </a:lnTo>
                  <a:lnTo>
                    <a:pt x="28" y="984"/>
                  </a:lnTo>
                  <a:lnTo>
                    <a:pt x="17" y="986"/>
                  </a:lnTo>
                  <a:lnTo>
                    <a:pt x="8" y="98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3" name="Freeform 127"/>
            <p:cNvSpPr>
              <a:spLocks/>
            </p:cNvSpPr>
            <p:nvPr/>
          </p:nvSpPr>
          <p:spPr bwMode="auto">
            <a:xfrm>
              <a:off x="3104" y="1973"/>
              <a:ext cx="198" cy="350"/>
            </a:xfrm>
            <a:custGeom>
              <a:avLst/>
              <a:gdLst>
                <a:gd name="T0" fmla="*/ 0 w 396"/>
                <a:gd name="T1" fmla="*/ 0 h 701"/>
                <a:gd name="T2" fmla="*/ 50 w 396"/>
                <a:gd name="T3" fmla="*/ 36 h 701"/>
                <a:gd name="T4" fmla="*/ 3 w 396"/>
                <a:gd name="T5" fmla="*/ 87 h 701"/>
                <a:gd name="T6" fmla="*/ 3 w 396"/>
                <a:gd name="T7" fmla="*/ 41 h 701"/>
                <a:gd name="T8" fmla="*/ 0 w 396"/>
                <a:gd name="T9" fmla="*/ 0 h 701"/>
                <a:gd name="T10" fmla="*/ 0 w 396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"/>
                <a:gd name="T19" fmla="*/ 0 h 701"/>
                <a:gd name="T20" fmla="*/ 396 w 396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" h="701">
                  <a:moveTo>
                    <a:pt x="0" y="0"/>
                  </a:moveTo>
                  <a:lnTo>
                    <a:pt x="396" y="290"/>
                  </a:lnTo>
                  <a:lnTo>
                    <a:pt x="27" y="701"/>
                  </a:lnTo>
                  <a:lnTo>
                    <a:pt x="25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4" name="Freeform 128"/>
            <p:cNvSpPr>
              <a:spLocks/>
            </p:cNvSpPr>
            <p:nvPr/>
          </p:nvSpPr>
          <p:spPr bwMode="auto">
            <a:xfrm>
              <a:off x="2308" y="2018"/>
              <a:ext cx="70" cy="273"/>
            </a:xfrm>
            <a:custGeom>
              <a:avLst/>
              <a:gdLst>
                <a:gd name="T0" fmla="*/ 0 w 141"/>
                <a:gd name="T1" fmla="*/ 1 h 545"/>
                <a:gd name="T2" fmla="*/ 0 w 141"/>
                <a:gd name="T3" fmla="*/ 2 h 545"/>
                <a:gd name="T4" fmla="*/ 0 w 141"/>
                <a:gd name="T5" fmla="*/ 3 h 545"/>
                <a:gd name="T6" fmla="*/ 0 w 141"/>
                <a:gd name="T7" fmla="*/ 5 h 545"/>
                <a:gd name="T8" fmla="*/ 0 w 141"/>
                <a:gd name="T9" fmla="*/ 6 h 545"/>
                <a:gd name="T10" fmla="*/ 0 w 141"/>
                <a:gd name="T11" fmla="*/ 8 h 545"/>
                <a:gd name="T12" fmla="*/ 0 w 141"/>
                <a:gd name="T13" fmla="*/ 11 h 545"/>
                <a:gd name="T14" fmla="*/ 0 w 141"/>
                <a:gd name="T15" fmla="*/ 13 h 545"/>
                <a:gd name="T16" fmla="*/ 0 w 141"/>
                <a:gd name="T17" fmla="*/ 16 h 545"/>
                <a:gd name="T18" fmla="*/ 0 w 141"/>
                <a:gd name="T19" fmla="*/ 19 h 545"/>
                <a:gd name="T20" fmla="*/ 0 w 141"/>
                <a:gd name="T21" fmla="*/ 22 h 545"/>
                <a:gd name="T22" fmla="*/ 0 w 141"/>
                <a:gd name="T23" fmla="*/ 24 h 545"/>
                <a:gd name="T24" fmla="*/ 0 w 141"/>
                <a:gd name="T25" fmla="*/ 28 h 545"/>
                <a:gd name="T26" fmla="*/ 0 w 141"/>
                <a:gd name="T27" fmla="*/ 31 h 545"/>
                <a:gd name="T28" fmla="*/ 0 w 141"/>
                <a:gd name="T29" fmla="*/ 34 h 545"/>
                <a:gd name="T30" fmla="*/ 0 w 141"/>
                <a:gd name="T31" fmla="*/ 37 h 545"/>
                <a:gd name="T32" fmla="*/ 0 w 141"/>
                <a:gd name="T33" fmla="*/ 40 h 545"/>
                <a:gd name="T34" fmla="*/ 0 w 141"/>
                <a:gd name="T35" fmla="*/ 43 h 545"/>
                <a:gd name="T36" fmla="*/ 0 w 141"/>
                <a:gd name="T37" fmla="*/ 46 h 545"/>
                <a:gd name="T38" fmla="*/ 0 w 141"/>
                <a:gd name="T39" fmla="*/ 49 h 545"/>
                <a:gd name="T40" fmla="*/ 0 w 141"/>
                <a:gd name="T41" fmla="*/ 52 h 545"/>
                <a:gd name="T42" fmla="*/ 0 w 141"/>
                <a:gd name="T43" fmla="*/ 55 h 545"/>
                <a:gd name="T44" fmla="*/ 0 w 141"/>
                <a:gd name="T45" fmla="*/ 57 h 545"/>
                <a:gd name="T46" fmla="*/ 1 w 141"/>
                <a:gd name="T47" fmla="*/ 59 h 545"/>
                <a:gd name="T48" fmla="*/ 1 w 141"/>
                <a:gd name="T49" fmla="*/ 61 h 545"/>
                <a:gd name="T50" fmla="*/ 1 w 141"/>
                <a:gd name="T51" fmla="*/ 63 h 545"/>
                <a:gd name="T52" fmla="*/ 1 w 141"/>
                <a:gd name="T53" fmla="*/ 65 h 545"/>
                <a:gd name="T54" fmla="*/ 1 w 141"/>
                <a:gd name="T55" fmla="*/ 66 h 545"/>
                <a:gd name="T56" fmla="*/ 1 w 141"/>
                <a:gd name="T57" fmla="*/ 67 h 545"/>
                <a:gd name="T58" fmla="*/ 1 w 141"/>
                <a:gd name="T59" fmla="*/ 68 h 545"/>
                <a:gd name="T60" fmla="*/ 17 w 141"/>
                <a:gd name="T61" fmla="*/ 65 h 545"/>
                <a:gd name="T62" fmla="*/ 0 w 141"/>
                <a:gd name="T63" fmla="*/ 0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545"/>
                <a:gd name="T98" fmla="*/ 141 w 141"/>
                <a:gd name="T99" fmla="*/ 545 h 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545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8"/>
                  </a:lnTo>
                  <a:lnTo>
                    <a:pt x="2" y="228"/>
                  </a:lnTo>
                  <a:lnTo>
                    <a:pt x="2" y="241"/>
                  </a:lnTo>
                  <a:lnTo>
                    <a:pt x="2" y="254"/>
                  </a:lnTo>
                  <a:lnTo>
                    <a:pt x="2" y="268"/>
                  </a:lnTo>
                  <a:lnTo>
                    <a:pt x="2" y="281"/>
                  </a:lnTo>
                  <a:lnTo>
                    <a:pt x="2" y="291"/>
                  </a:lnTo>
                  <a:lnTo>
                    <a:pt x="2" y="306"/>
                  </a:lnTo>
                  <a:lnTo>
                    <a:pt x="2" y="317"/>
                  </a:lnTo>
                  <a:lnTo>
                    <a:pt x="2" y="330"/>
                  </a:lnTo>
                  <a:lnTo>
                    <a:pt x="2" y="342"/>
                  </a:lnTo>
                  <a:lnTo>
                    <a:pt x="4" y="353"/>
                  </a:lnTo>
                  <a:lnTo>
                    <a:pt x="4" y="365"/>
                  </a:lnTo>
                  <a:lnTo>
                    <a:pt x="4" y="378"/>
                  </a:lnTo>
                  <a:lnTo>
                    <a:pt x="4" y="389"/>
                  </a:lnTo>
                  <a:lnTo>
                    <a:pt x="4" y="401"/>
                  </a:lnTo>
                  <a:lnTo>
                    <a:pt x="4" y="410"/>
                  </a:lnTo>
                  <a:lnTo>
                    <a:pt x="6" y="422"/>
                  </a:lnTo>
                  <a:lnTo>
                    <a:pt x="6" y="433"/>
                  </a:lnTo>
                  <a:lnTo>
                    <a:pt x="6" y="443"/>
                  </a:lnTo>
                  <a:lnTo>
                    <a:pt x="6" y="454"/>
                  </a:lnTo>
                  <a:lnTo>
                    <a:pt x="8" y="463"/>
                  </a:lnTo>
                  <a:lnTo>
                    <a:pt x="8" y="471"/>
                  </a:lnTo>
                  <a:lnTo>
                    <a:pt x="8" y="479"/>
                  </a:lnTo>
                  <a:lnTo>
                    <a:pt x="8" y="488"/>
                  </a:lnTo>
                  <a:lnTo>
                    <a:pt x="8" y="496"/>
                  </a:lnTo>
                  <a:lnTo>
                    <a:pt x="8" y="503"/>
                  </a:lnTo>
                  <a:lnTo>
                    <a:pt x="8" y="509"/>
                  </a:lnTo>
                  <a:lnTo>
                    <a:pt x="8" y="517"/>
                  </a:lnTo>
                  <a:lnTo>
                    <a:pt x="8" y="522"/>
                  </a:lnTo>
                  <a:lnTo>
                    <a:pt x="8" y="528"/>
                  </a:lnTo>
                  <a:lnTo>
                    <a:pt x="8" y="532"/>
                  </a:lnTo>
                  <a:lnTo>
                    <a:pt x="8" y="536"/>
                  </a:lnTo>
                  <a:lnTo>
                    <a:pt x="10" y="539"/>
                  </a:lnTo>
                  <a:lnTo>
                    <a:pt x="10" y="543"/>
                  </a:lnTo>
                  <a:lnTo>
                    <a:pt x="10" y="545"/>
                  </a:lnTo>
                  <a:lnTo>
                    <a:pt x="141" y="520"/>
                  </a:lnTo>
                  <a:lnTo>
                    <a:pt x="135" y="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5" name="Freeform 129"/>
            <p:cNvSpPr>
              <a:spLocks/>
            </p:cNvSpPr>
            <p:nvPr/>
          </p:nvSpPr>
          <p:spPr bwMode="auto">
            <a:xfrm>
              <a:off x="2408" y="2118"/>
              <a:ext cx="630" cy="53"/>
            </a:xfrm>
            <a:custGeom>
              <a:avLst/>
              <a:gdLst>
                <a:gd name="T0" fmla="*/ 0 w 1259"/>
                <a:gd name="T1" fmla="*/ 0 h 107"/>
                <a:gd name="T2" fmla="*/ 0 w 1259"/>
                <a:gd name="T3" fmla="*/ 13 h 107"/>
                <a:gd name="T4" fmla="*/ 150 w 1259"/>
                <a:gd name="T5" fmla="*/ 9 h 107"/>
                <a:gd name="T6" fmla="*/ 158 w 1259"/>
                <a:gd name="T7" fmla="*/ 4 h 107"/>
                <a:gd name="T8" fmla="*/ 150 w 1259"/>
                <a:gd name="T9" fmla="*/ 0 h 107"/>
                <a:gd name="T10" fmla="*/ 0 w 1259"/>
                <a:gd name="T11" fmla="*/ 0 h 107"/>
                <a:gd name="T12" fmla="*/ 0 w 1259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9"/>
                <a:gd name="T22" fmla="*/ 0 h 107"/>
                <a:gd name="T23" fmla="*/ 1259 w 1259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9" h="107">
                  <a:moveTo>
                    <a:pt x="0" y="0"/>
                  </a:moveTo>
                  <a:lnTo>
                    <a:pt x="0" y="107"/>
                  </a:lnTo>
                  <a:lnTo>
                    <a:pt x="1193" y="74"/>
                  </a:lnTo>
                  <a:lnTo>
                    <a:pt x="1259" y="35"/>
                  </a:lnTo>
                  <a:lnTo>
                    <a:pt x="119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6" name="Freeform 130"/>
            <p:cNvSpPr>
              <a:spLocks/>
            </p:cNvSpPr>
            <p:nvPr/>
          </p:nvSpPr>
          <p:spPr bwMode="auto">
            <a:xfrm>
              <a:off x="3191" y="2135"/>
              <a:ext cx="177" cy="175"/>
            </a:xfrm>
            <a:custGeom>
              <a:avLst/>
              <a:gdLst>
                <a:gd name="T0" fmla="*/ 41 w 356"/>
                <a:gd name="T1" fmla="*/ 2 h 349"/>
                <a:gd name="T2" fmla="*/ 40 w 356"/>
                <a:gd name="T3" fmla="*/ 3 h 349"/>
                <a:gd name="T4" fmla="*/ 37 w 356"/>
                <a:gd name="T5" fmla="*/ 5 h 349"/>
                <a:gd name="T6" fmla="*/ 35 w 356"/>
                <a:gd name="T7" fmla="*/ 8 h 349"/>
                <a:gd name="T8" fmla="*/ 33 w 356"/>
                <a:gd name="T9" fmla="*/ 10 h 349"/>
                <a:gd name="T10" fmla="*/ 30 w 356"/>
                <a:gd name="T11" fmla="*/ 13 h 349"/>
                <a:gd name="T12" fmla="*/ 27 w 356"/>
                <a:gd name="T13" fmla="*/ 16 h 349"/>
                <a:gd name="T14" fmla="*/ 23 w 356"/>
                <a:gd name="T15" fmla="*/ 19 h 349"/>
                <a:gd name="T16" fmla="*/ 21 w 356"/>
                <a:gd name="T17" fmla="*/ 22 h 349"/>
                <a:gd name="T18" fmla="*/ 18 w 356"/>
                <a:gd name="T19" fmla="*/ 25 h 349"/>
                <a:gd name="T20" fmla="*/ 15 w 356"/>
                <a:gd name="T21" fmla="*/ 28 h 349"/>
                <a:gd name="T22" fmla="*/ 12 w 356"/>
                <a:gd name="T23" fmla="*/ 31 h 349"/>
                <a:gd name="T24" fmla="*/ 9 w 356"/>
                <a:gd name="T25" fmla="*/ 34 h 349"/>
                <a:gd name="T26" fmla="*/ 7 w 356"/>
                <a:gd name="T27" fmla="*/ 36 h 349"/>
                <a:gd name="T28" fmla="*/ 5 w 356"/>
                <a:gd name="T29" fmla="*/ 39 h 349"/>
                <a:gd name="T30" fmla="*/ 3 w 356"/>
                <a:gd name="T31" fmla="*/ 41 h 349"/>
                <a:gd name="T32" fmla="*/ 1 w 356"/>
                <a:gd name="T33" fmla="*/ 42 h 349"/>
                <a:gd name="T34" fmla="*/ 0 w 356"/>
                <a:gd name="T35" fmla="*/ 44 h 349"/>
                <a:gd name="T36" fmla="*/ 0 w 356"/>
                <a:gd name="T37" fmla="*/ 44 h 349"/>
                <a:gd name="T38" fmla="*/ 2 w 356"/>
                <a:gd name="T39" fmla="*/ 42 h 349"/>
                <a:gd name="T40" fmla="*/ 3 w 356"/>
                <a:gd name="T41" fmla="*/ 41 h 349"/>
                <a:gd name="T42" fmla="*/ 5 w 356"/>
                <a:gd name="T43" fmla="*/ 39 h 349"/>
                <a:gd name="T44" fmla="*/ 7 w 356"/>
                <a:gd name="T45" fmla="*/ 37 h 349"/>
                <a:gd name="T46" fmla="*/ 9 w 356"/>
                <a:gd name="T47" fmla="*/ 35 h 349"/>
                <a:gd name="T48" fmla="*/ 12 w 356"/>
                <a:gd name="T49" fmla="*/ 33 h 349"/>
                <a:gd name="T50" fmla="*/ 14 w 356"/>
                <a:gd name="T51" fmla="*/ 31 h 349"/>
                <a:gd name="T52" fmla="*/ 17 w 356"/>
                <a:gd name="T53" fmla="*/ 29 h 349"/>
                <a:gd name="T54" fmla="*/ 19 w 356"/>
                <a:gd name="T55" fmla="*/ 27 h 349"/>
                <a:gd name="T56" fmla="*/ 22 w 356"/>
                <a:gd name="T57" fmla="*/ 25 h 349"/>
                <a:gd name="T58" fmla="*/ 25 w 356"/>
                <a:gd name="T59" fmla="*/ 22 h 349"/>
                <a:gd name="T60" fmla="*/ 27 w 356"/>
                <a:gd name="T61" fmla="*/ 20 h 349"/>
                <a:gd name="T62" fmla="*/ 30 w 356"/>
                <a:gd name="T63" fmla="*/ 18 h 349"/>
                <a:gd name="T64" fmla="*/ 32 w 356"/>
                <a:gd name="T65" fmla="*/ 16 h 349"/>
                <a:gd name="T66" fmla="*/ 34 w 356"/>
                <a:gd name="T67" fmla="*/ 14 h 349"/>
                <a:gd name="T68" fmla="*/ 36 w 356"/>
                <a:gd name="T69" fmla="*/ 12 h 349"/>
                <a:gd name="T70" fmla="*/ 38 w 356"/>
                <a:gd name="T71" fmla="*/ 11 h 349"/>
                <a:gd name="T72" fmla="*/ 40 w 356"/>
                <a:gd name="T73" fmla="*/ 10 h 349"/>
                <a:gd name="T74" fmla="*/ 42 w 356"/>
                <a:gd name="T75" fmla="*/ 8 h 349"/>
                <a:gd name="T76" fmla="*/ 43 w 356"/>
                <a:gd name="T77" fmla="*/ 6 h 349"/>
                <a:gd name="T78" fmla="*/ 44 w 356"/>
                <a:gd name="T79" fmla="*/ 4 h 349"/>
                <a:gd name="T80" fmla="*/ 44 w 356"/>
                <a:gd name="T81" fmla="*/ 3 h 349"/>
                <a:gd name="T82" fmla="*/ 43 w 356"/>
                <a:gd name="T83" fmla="*/ 1 h 3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49"/>
                <a:gd name="T128" fmla="*/ 356 w 356"/>
                <a:gd name="T129" fmla="*/ 349 h 3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49">
                  <a:moveTo>
                    <a:pt x="348" y="0"/>
                  </a:moveTo>
                  <a:lnTo>
                    <a:pt x="341" y="5"/>
                  </a:lnTo>
                  <a:lnTo>
                    <a:pt x="335" y="11"/>
                  </a:lnTo>
                  <a:lnTo>
                    <a:pt x="329" y="13"/>
                  </a:lnTo>
                  <a:lnTo>
                    <a:pt x="325" y="17"/>
                  </a:lnTo>
                  <a:lnTo>
                    <a:pt x="322" y="22"/>
                  </a:lnTo>
                  <a:lnTo>
                    <a:pt x="316" y="28"/>
                  </a:lnTo>
                  <a:lnTo>
                    <a:pt x="310" y="32"/>
                  </a:lnTo>
                  <a:lnTo>
                    <a:pt x="303" y="38"/>
                  </a:lnTo>
                  <a:lnTo>
                    <a:pt x="297" y="43"/>
                  </a:lnTo>
                  <a:lnTo>
                    <a:pt x="291" y="51"/>
                  </a:lnTo>
                  <a:lnTo>
                    <a:pt x="284" y="57"/>
                  </a:lnTo>
                  <a:lnTo>
                    <a:pt x="278" y="62"/>
                  </a:lnTo>
                  <a:lnTo>
                    <a:pt x="270" y="70"/>
                  </a:lnTo>
                  <a:lnTo>
                    <a:pt x="265" y="77"/>
                  </a:lnTo>
                  <a:lnTo>
                    <a:pt x="257" y="85"/>
                  </a:lnTo>
                  <a:lnTo>
                    <a:pt x="249" y="91"/>
                  </a:lnTo>
                  <a:lnTo>
                    <a:pt x="242" y="98"/>
                  </a:lnTo>
                  <a:lnTo>
                    <a:pt x="232" y="106"/>
                  </a:lnTo>
                  <a:lnTo>
                    <a:pt x="225" y="115"/>
                  </a:lnTo>
                  <a:lnTo>
                    <a:pt x="217" y="123"/>
                  </a:lnTo>
                  <a:lnTo>
                    <a:pt x="211" y="131"/>
                  </a:lnTo>
                  <a:lnTo>
                    <a:pt x="202" y="140"/>
                  </a:lnTo>
                  <a:lnTo>
                    <a:pt x="192" y="146"/>
                  </a:lnTo>
                  <a:lnTo>
                    <a:pt x="185" y="155"/>
                  </a:lnTo>
                  <a:lnTo>
                    <a:pt x="177" y="165"/>
                  </a:lnTo>
                  <a:lnTo>
                    <a:pt x="170" y="172"/>
                  </a:lnTo>
                  <a:lnTo>
                    <a:pt x="162" y="182"/>
                  </a:lnTo>
                  <a:lnTo>
                    <a:pt x="152" y="190"/>
                  </a:lnTo>
                  <a:lnTo>
                    <a:pt x="145" y="197"/>
                  </a:lnTo>
                  <a:lnTo>
                    <a:pt x="139" y="207"/>
                  </a:lnTo>
                  <a:lnTo>
                    <a:pt x="130" y="214"/>
                  </a:lnTo>
                  <a:lnTo>
                    <a:pt x="122" y="224"/>
                  </a:lnTo>
                  <a:lnTo>
                    <a:pt x="113" y="229"/>
                  </a:lnTo>
                  <a:lnTo>
                    <a:pt x="105" y="237"/>
                  </a:lnTo>
                  <a:lnTo>
                    <a:pt x="99" y="245"/>
                  </a:lnTo>
                  <a:lnTo>
                    <a:pt x="92" y="252"/>
                  </a:lnTo>
                  <a:lnTo>
                    <a:pt x="84" y="260"/>
                  </a:lnTo>
                  <a:lnTo>
                    <a:pt x="78" y="267"/>
                  </a:lnTo>
                  <a:lnTo>
                    <a:pt x="71" y="275"/>
                  </a:lnTo>
                  <a:lnTo>
                    <a:pt x="65" y="281"/>
                  </a:lnTo>
                  <a:lnTo>
                    <a:pt x="57" y="288"/>
                  </a:lnTo>
                  <a:lnTo>
                    <a:pt x="52" y="294"/>
                  </a:lnTo>
                  <a:lnTo>
                    <a:pt x="46" y="300"/>
                  </a:lnTo>
                  <a:lnTo>
                    <a:pt x="40" y="307"/>
                  </a:lnTo>
                  <a:lnTo>
                    <a:pt x="37" y="311"/>
                  </a:lnTo>
                  <a:lnTo>
                    <a:pt x="31" y="319"/>
                  </a:lnTo>
                  <a:lnTo>
                    <a:pt x="25" y="321"/>
                  </a:lnTo>
                  <a:lnTo>
                    <a:pt x="21" y="326"/>
                  </a:lnTo>
                  <a:lnTo>
                    <a:pt x="18" y="330"/>
                  </a:lnTo>
                  <a:lnTo>
                    <a:pt x="12" y="336"/>
                  </a:lnTo>
                  <a:lnTo>
                    <a:pt x="8" y="342"/>
                  </a:lnTo>
                  <a:lnTo>
                    <a:pt x="2" y="347"/>
                  </a:lnTo>
                  <a:lnTo>
                    <a:pt x="0" y="349"/>
                  </a:lnTo>
                  <a:lnTo>
                    <a:pt x="4" y="345"/>
                  </a:lnTo>
                  <a:lnTo>
                    <a:pt x="8" y="340"/>
                  </a:lnTo>
                  <a:lnTo>
                    <a:pt x="14" y="334"/>
                  </a:lnTo>
                  <a:lnTo>
                    <a:pt x="19" y="330"/>
                  </a:lnTo>
                  <a:lnTo>
                    <a:pt x="21" y="326"/>
                  </a:lnTo>
                  <a:lnTo>
                    <a:pt x="25" y="323"/>
                  </a:lnTo>
                  <a:lnTo>
                    <a:pt x="29" y="321"/>
                  </a:lnTo>
                  <a:lnTo>
                    <a:pt x="35" y="315"/>
                  </a:lnTo>
                  <a:lnTo>
                    <a:pt x="40" y="309"/>
                  </a:lnTo>
                  <a:lnTo>
                    <a:pt x="44" y="305"/>
                  </a:lnTo>
                  <a:lnTo>
                    <a:pt x="50" y="302"/>
                  </a:lnTo>
                  <a:lnTo>
                    <a:pt x="54" y="298"/>
                  </a:lnTo>
                  <a:lnTo>
                    <a:pt x="59" y="294"/>
                  </a:lnTo>
                  <a:lnTo>
                    <a:pt x="65" y="288"/>
                  </a:lnTo>
                  <a:lnTo>
                    <a:pt x="73" y="283"/>
                  </a:lnTo>
                  <a:lnTo>
                    <a:pt x="78" y="277"/>
                  </a:lnTo>
                  <a:lnTo>
                    <a:pt x="84" y="271"/>
                  </a:lnTo>
                  <a:lnTo>
                    <a:pt x="90" y="266"/>
                  </a:lnTo>
                  <a:lnTo>
                    <a:pt x="97" y="262"/>
                  </a:lnTo>
                  <a:lnTo>
                    <a:pt x="103" y="254"/>
                  </a:lnTo>
                  <a:lnTo>
                    <a:pt x="111" y="250"/>
                  </a:lnTo>
                  <a:lnTo>
                    <a:pt x="116" y="245"/>
                  </a:lnTo>
                  <a:lnTo>
                    <a:pt x="124" y="239"/>
                  </a:lnTo>
                  <a:lnTo>
                    <a:pt x="132" y="233"/>
                  </a:lnTo>
                  <a:lnTo>
                    <a:pt x="139" y="228"/>
                  </a:lnTo>
                  <a:lnTo>
                    <a:pt x="145" y="222"/>
                  </a:lnTo>
                  <a:lnTo>
                    <a:pt x="151" y="216"/>
                  </a:lnTo>
                  <a:lnTo>
                    <a:pt x="158" y="209"/>
                  </a:lnTo>
                  <a:lnTo>
                    <a:pt x="168" y="205"/>
                  </a:lnTo>
                  <a:lnTo>
                    <a:pt x="173" y="197"/>
                  </a:lnTo>
                  <a:lnTo>
                    <a:pt x="181" y="193"/>
                  </a:lnTo>
                  <a:lnTo>
                    <a:pt x="189" y="186"/>
                  </a:lnTo>
                  <a:lnTo>
                    <a:pt x="194" y="182"/>
                  </a:lnTo>
                  <a:lnTo>
                    <a:pt x="202" y="174"/>
                  </a:lnTo>
                  <a:lnTo>
                    <a:pt x="209" y="169"/>
                  </a:lnTo>
                  <a:lnTo>
                    <a:pt x="215" y="163"/>
                  </a:lnTo>
                  <a:lnTo>
                    <a:pt x="223" y="157"/>
                  </a:lnTo>
                  <a:lnTo>
                    <a:pt x="230" y="150"/>
                  </a:lnTo>
                  <a:lnTo>
                    <a:pt x="238" y="146"/>
                  </a:lnTo>
                  <a:lnTo>
                    <a:pt x="244" y="140"/>
                  </a:lnTo>
                  <a:lnTo>
                    <a:pt x="249" y="134"/>
                  </a:lnTo>
                  <a:lnTo>
                    <a:pt x="255" y="129"/>
                  </a:lnTo>
                  <a:lnTo>
                    <a:pt x="263" y="125"/>
                  </a:lnTo>
                  <a:lnTo>
                    <a:pt x="266" y="119"/>
                  </a:lnTo>
                  <a:lnTo>
                    <a:pt x="272" y="115"/>
                  </a:lnTo>
                  <a:lnTo>
                    <a:pt x="280" y="112"/>
                  </a:lnTo>
                  <a:lnTo>
                    <a:pt x="285" y="106"/>
                  </a:lnTo>
                  <a:lnTo>
                    <a:pt x="291" y="100"/>
                  </a:lnTo>
                  <a:lnTo>
                    <a:pt x="295" y="96"/>
                  </a:lnTo>
                  <a:lnTo>
                    <a:pt x="301" y="93"/>
                  </a:lnTo>
                  <a:lnTo>
                    <a:pt x="306" y="87"/>
                  </a:lnTo>
                  <a:lnTo>
                    <a:pt x="310" y="83"/>
                  </a:lnTo>
                  <a:lnTo>
                    <a:pt x="314" y="81"/>
                  </a:lnTo>
                  <a:lnTo>
                    <a:pt x="320" y="76"/>
                  </a:lnTo>
                  <a:lnTo>
                    <a:pt x="323" y="74"/>
                  </a:lnTo>
                  <a:lnTo>
                    <a:pt x="329" y="66"/>
                  </a:lnTo>
                  <a:lnTo>
                    <a:pt x="335" y="62"/>
                  </a:lnTo>
                  <a:lnTo>
                    <a:pt x="341" y="57"/>
                  </a:lnTo>
                  <a:lnTo>
                    <a:pt x="344" y="57"/>
                  </a:lnTo>
                  <a:lnTo>
                    <a:pt x="348" y="49"/>
                  </a:lnTo>
                  <a:lnTo>
                    <a:pt x="350" y="43"/>
                  </a:lnTo>
                  <a:lnTo>
                    <a:pt x="352" y="39"/>
                  </a:lnTo>
                  <a:lnTo>
                    <a:pt x="354" y="34"/>
                  </a:lnTo>
                  <a:lnTo>
                    <a:pt x="354" y="28"/>
                  </a:lnTo>
                  <a:lnTo>
                    <a:pt x="356" y="24"/>
                  </a:lnTo>
                  <a:lnTo>
                    <a:pt x="354" y="20"/>
                  </a:lnTo>
                  <a:lnTo>
                    <a:pt x="354" y="17"/>
                  </a:lnTo>
                  <a:lnTo>
                    <a:pt x="352" y="9"/>
                  </a:lnTo>
                  <a:lnTo>
                    <a:pt x="350" y="5"/>
                  </a:lnTo>
                  <a:lnTo>
                    <a:pt x="348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7" name="Freeform 131"/>
            <p:cNvSpPr>
              <a:spLocks/>
            </p:cNvSpPr>
            <p:nvPr/>
          </p:nvSpPr>
          <p:spPr bwMode="auto">
            <a:xfrm>
              <a:off x="3029" y="1855"/>
              <a:ext cx="219" cy="153"/>
            </a:xfrm>
            <a:custGeom>
              <a:avLst/>
              <a:gdLst>
                <a:gd name="T0" fmla="*/ 10 w 437"/>
                <a:gd name="T1" fmla="*/ 6 h 306"/>
                <a:gd name="T2" fmla="*/ 13 w 437"/>
                <a:gd name="T3" fmla="*/ 7 h 306"/>
                <a:gd name="T4" fmla="*/ 16 w 437"/>
                <a:gd name="T5" fmla="*/ 10 h 306"/>
                <a:gd name="T6" fmla="*/ 19 w 437"/>
                <a:gd name="T7" fmla="*/ 12 h 306"/>
                <a:gd name="T8" fmla="*/ 23 w 437"/>
                <a:gd name="T9" fmla="*/ 14 h 306"/>
                <a:gd name="T10" fmla="*/ 27 w 437"/>
                <a:gd name="T11" fmla="*/ 18 h 306"/>
                <a:gd name="T12" fmla="*/ 31 w 437"/>
                <a:gd name="T13" fmla="*/ 20 h 306"/>
                <a:gd name="T14" fmla="*/ 35 w 437"/>
                <a:gd name="T15" fmla="*/ 23 h 306"/>
                <a:gd name="T16" fmla="*/ 39 w 437"/>
                <a:gd name="T17" fmla="*/ 26 h 306"/>
                <a:gd name="T18" fmla="*/ 43 w 437"/>
                <a:gd name="T19" fmla="*/ 29 h 306"/>
                <a:gd name="T20" fmla="*/ 47 w 437"/>
                <a:gd name="T21" fmla="*/ 31 h 306"/>
                <a:gd name="T22" fmla="*/ 50 w 437"/>
                <a:gd name="T23" fmla="*/ 34 h 306"/>
                <a:gd name="T24" fmla="*/ 52 w 437"/>
                <a:gd name="T25" fmla="*/ 36 h 306"/>
                <a:gd name="T26" fmla="*/ 55 w 437"/>
                <a:gd name="T27" fmla="*/ 38 h 306"/>
                <a:gd name="T28" fmla="*/ 55 w 437"/>
                <a:gd name="T29" fmla="*/ 38 h 306"/>
                <a:gd name="T30" fmla="*/ 52 w 437"/>
                <a:gd name="T31" fmla="*/ 37 h 306"/>
                <a:gd name="T32" fmla="*/ 49 w 437"/>
                <a:gd name="T33" fmla="*/ 35 h 306"/>
                <a:gd name="T34" fmla="*/ 46 w 437"/>
                <a:gd name="T35" fmla="*/ 34 h 306"/>
                <a:gd name="T36" fmla="*/ 42 w 437"/>
                <a:gd name="T37" fmla="*/ 31 h 306"/>
                <a:gd name="T38" fmla="*/ 38 w 437"/>
                <a:gd name="T39" fmla="*/ 29 h 306"/>
                <a:gd name="T40" fmla="*/ 34 w 437"/>
                <a:gd name="T41" fmla="*/ 27 h 306"/>
                <a:gd name="T42" fmla="*/ 30 w 437"/>
                <a:gd name="T43" fmla="*/ 25 h 306"/>
                <a:gd name="T44" fmla="*/ 27 w 437"/>
                <a:gd name="T45" fmla="*/ 23 h 306"/>
                <a:gd name="T46" fmla="*/ 23 w 437"/>
                <a:gd name="T47" fmla="*/ 21 h 306"/>
                <a:gd name="T48" fmla="*/ 19 w 437"/>
                <a:gd name="T49" fmla="*/ 19 h 306"/>
                <a:gd name="T50" fmla="*/ 16 w 437"/>
                <a:gd name="T51" fmla="*/ 18 h 306"/>
                <a:gd name="T52" fmla="*/ 14 w 437"/>
                <a:gd name="T53" fmla="*/ 17 h 306"/>
                <a:gd name="T54" fmla="*/ 11 w 437"/>
                <a:gd name="T55" fmla="*/ 15 h 306"/>
                <a:gd name="T56" fmla="*/ 11 w 437"/>
                <a:gd name="T57" fmla="*/ 15 h 306"/>
                <a:gd name="T58" fmla="*/ 11 w 437"/>
                <a:gd name="T59" fmla="*/ 19 h 306"/>
                <a:gd name="T60" fmla="*/ 12 w 437"/>
                <a:gd name="T61" fmla="*/ 21 h 306"/>
                <a:gd name="T62" fmla="*/ 13 w 437"/>
                <a:gd name="T63" fmla="*/ 25 h 306"/>
                <a:gd name="T64" fmla="*/ 13 w 437"/>
                <a:gd name="T65" fmla="*/ 29 h 306"/>
                <a:gd name="T66" fmla="*/ 13 w 437"/>
                <a:gd name="T67" fmla="*/ 33 h 306"/>
                <a:gd name="T68" fmla="*/ 13 w 437"/>
                <a:gd name="T69" fmla="*/ 34 h 306"/>
                <a:gd name="T70" fmla="*/ 12 w 437"/>
                <a:gd name="T71" fmla="*/ 33 h 306"/>
                <a:gd name="T72" fmla="*/ 10 w 437"/>
                <a:gd name="T73" fmla="*/ 29 h 306"/>
                <a:gd name="T74" fmla="*/ 10 w 437"/>
                <a:gd name="T75" fmla="*/ 27 h 306"/>
                <a:gd name="T76" fmla="*/ 9 w 437"/>
                <a:gd name="T77" fmla="*/ 25 h 306"/>
                <a:gd name="T78" fmla="*/ 8 w 437"/>
                <a:gd name="T79" fmla="*/ 22 h 306"/>
                <a:gd name="T80" fmla="*/ 6 w 437"/>
                <a:gd name="T81" fmla="*/ 19 h 306"/>
                <a:gd name="T82" fmla="*/ 5 w 437"/>
                <a:gd name="T83" fmla="*/ 17 h 306"/>
                <a:gd name="T84" fmla="*/ 4 w 437"/>
                <a:gd name="T85" fmla="*/ 13 h 306"/>
                <a:gd name="T86" fmla="*/ 3 w 437"/>
                <a:gd name="T87" fmla="*/ 10 h 306"/>
                <a:gd name="T88" fmla="*/ 2 w 437"/>
                <a:gd name="T89" fmla="*/ 7 h 306"/>
                <a:gd name="T90" fmla="*/ 1 w 437"/>
                <a:gd name="T91" fmla="*/ 5 h 306"/>
                <a:gd name="T92" fmla="*/ 1 w 437"/>
                <a:gd name="T93" fmla="*/ 3 h 306"/>
                <a:gd name="T94" fmla="*/ 0 w 437"/>
                <a:gd name="T95" fmla="*/ 1 h 306"/>
                <a:gd name="T96" fmla="*/ 2 w 437"/>
                <a:gd name="T97" fmla="*/ 1 h 306"/>
                <a:gd name="T98" fmla="*/ 5 w 437"/>
                <a:gd name="T99" fmla="*/ 1 h 306"/>
                <a:gd name="T100" fmla="*/ 7 w 437"/>
                <a:gd name="T101" fmla="*/ 3 h 306"/>
                <a:gd name="T102" fmla="*/ 9 w 437"/>
                <a:gd name="T103" fmla="*/ 5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7"/>
                <a:gd name="T157" fmla="*/ 0 h 306"/>
                <a:gd name="T158" fmla="*/ 437 w 437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7" h="306">
                  <a:moveTo>
                    <a:pt x="69" y="46"/>
                  </a:moveTo>
                  <a:lnTo>
                    <a:pt x="69" y="48"/>
                  </a:lnTo>
                  <a:lnTo>
                    <a:pt x="73" y="49"/>
                  </a:lnTo>
                  <a:lnTo>
                    <a:pt x="78" y="51"/>
                  </a:lnTo>
                  <a:lnTo>
                    <a:pt x="82" y="55"/>
                  </a:lnTo>
                  <a:lnTo>
                    <a:pt x="88" y="55"/>
                  </a:lnTo>
                  <a:lnTo>
                    <a:pt x="92" y="59"/>
                  </a:lnTo>
                  <a:lnTo>
                    <a:pt x="99" y="63"/>
                  </a:lnTo>
                  <a:lnTo>
                    <a:pt x="105" y="67"/>
                  </a:lnTo>
                  <a:lnTo>
                    <a:pt x="109" y="70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30" y="84"/>
                  </a:lnTo>
                  <a:lnTo>
                    <a:pt x="137" y="87"/>
                  </a:lnTo>
                  <a:lnTo>
                    <a:pt x="143" y="93"/>
                  </a:lnTo>
                  <a:lnTo>
                    <a:pt x="150" y="99"/>
                  </a:lnTo>
                  <a:lnTo>
                    <a:pt x="158" y="103"/>
                  </a:lnTo>
                  <a:lnTo>
                    <a:pt x="166" y="108"/>
                  </a:lnTo>
                  <a:lnTo>
                    <a:pt x="173" y="114"/>
                  </a:lnTo>
                  <a:lnTo>
                    <a:pt x="181" y="118"/>
                  </a:lnTo>
                  <a:lnTo>
                    <a:pt x="190" y="124"/>
                  </a:lnTo>
                  <a:lnTo>
                    <a:pt x="196" y="129"/>
                  </a:lnTo>
                  <a:lnTo>
                    <a:pt x="206" y="135"/>
                  </a:lnTo>
                  <a:lnTo>
                    <a:pt x="213" y="141"/>
                  </a:lnTo>
                  <a:lnTo>
                    <a:pt x="221" y="146"/>
                  </a:lnTo>
                  <a:lnTo>
                    <a:pt x="230" y="154"/>
                  </a:lnTo>
                  <a:lnTo>
                    <a:pt x="238" y="158"/>
                  </a:lnTo>
                  <a:lnTo>
                    <a:pt x="247" y="165"/>
                  </a:lnTo>
                  <a:lnTo>
                    <a:pt x="255" y="171"/>
                  </a:lnTo>
                  <a:lnTo>
                    <a:pt x="263" y="177"/>
                  </a:lnTo>
                  <a:lnTo>
                    <a:pt x="272" y="182"/>
                  </a:lnTo>
                  <a:lnTo>
                    <a:pt x="280" y="188"/>
                  </a:lnTo>
                  <a:lnTo>
                    <a:pt x="289" y="194"/>
                  </a:lnTo>
                  <a:lnTo>
                    <a:pt x="295" y="200"/>
                  </a:lnTo>
                  <a:lnTo>
                    <a:pt x="304" y="205"/>
                  </a:lnTo>
                  <a:lnTo>
                    <a:pt x="312" y="211"/>
                  </a:lnTo>
                  <a:lnTo>
                    <a:pt x="320" y="217"/>
                  </a:lnTo>
                  <a:lnTo>
                    <a:pt x="327" y="222"/>
                  </a:lnTo>
                  <a:lnTo>
                    <a:pt x="335" y="228"/>
                  </a:lnTo>
                  <a:lnTo>
                    <a:pt x="342" y="232"/>
                  </a:lnTo>
                  <a:lnTo>
                    <a:pt x="348" y="238"/>
                  </a:lnTo>
                  <a:lnTo>
                    <a:pt x="356" y="243"/>
                  </a:lnTo>
                  <a:lnTo>
                    <a:pt x="363" y="247"/>
                  </a:lnTo>
                  <a:lnTo>
                    <a:pt x="369" y="253"/>
                  </a:lnTo>
                  <a:lnTo>
                    <a:pt x="375" y="258"/>
                  </a:lnTo>
                  <a:lnTo>
                    <a:pt x="382" y="262"/>
                  </a:lnTo>
                  <a:lnTo>
                    <a:pt x="388" y="266"/>
                  </a:lnTo>
                  <a:lnTo>
                    <a:pt x="394" y="270"/>
                  </a:lnTo>
                  <a:lnTo>
                    <a:pt x="399" y="276"/>
                  </a:lnTo>
                  <a:lnTo>
                    <a:pt x="405" y="279"/>
                  </a:lnTo>
                  <a:lnTo>
                    <a:pt x="409" y="283"/>
                  </a:lnTo>
                  <a:lnTo>
                    <a:pt x="413" y="285"/>
                  </a:lnTo>
                  <a:lnTo>
                    <a:pt x="417" y="289"/>
                  </a:lnTo>
                  <a:lnTo>
                    <a:pt x="424" y="295"/>
                  </a:lnTo>
                  <a:lnTo>
                    <a:pt x="430" y="298"/>
                  </a:lnTo>
                  <a:lnTo>
                    <a:pt x="434" y="302"/>
                  </a:lnTo>
                  <a:lnTo>
                    <a:pt x="436" y="306"/>
                  </a:lnTo>
                  <a:lnTo>
                    <a:pt x="437" y="306"/>
                  </a:lnTo>
                  <a:lnTo>
                    <a:pt x="436" y="306"/>
                  </a:lnTo>
                  <a:lnTo>
                    <a:pt x="434" y="302"/>
                  </a:lnTo>
                  <a:lnTo>
                    <a:pt x="428" y="300"/>
                  </a:lnTo>
                  <a:lnTo>
                    <a:pt x="422" y="298"/>
                  </a:lnTo>
                  <a:lnTo>
                    <a:pt x="413" y="295"/>
                  </a:lnTo>
                  <a:lnTo>
                    <a:pt x="409" y="291"/>
                  </a:lnTo>
                  <a:lnTo>
                    <a:pt x="405" y="287"/>
                  </a:lnTo>
                  <a:lnTo>
                    <a:pt x="399" y="285"/>
                  </a:lnTo>
                  <a:lnTo>
                    <a:pt x="394" y="283"/>
                  </a:lnTo>
                  <a:lnTo>
                    <a:pt x="388" y="279"/>
                  </a:lnTo>
                  <a:lnTo>
                    <a:pt x="382" y="276"/>
                  </a:lnTo>
                  <a:lnTo>
                    <a:pt x="375" y="274"/>
                  </a:lnTo>
                  <a:lnTo>
                    <a:pt x="371" y="270"/>
                  </a:lnTo>
                  <a:lnTo>
                    <a:pt x="363" y="266"/>
                  </a:lnTo>
                  <a:lnTo>
                    <a:pt x="356" y="264"/>
                  </a:lnTo>
                  <a:lnTo>
                    <a:pt x="348" y="258"/>
                  </a:lnTo>
                  <a:lnTo>
                    <a:pt x="342" y="255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8" y="243"/>
                  </a:lnTo>
                  <a:lnTo>
                    <a:pt x="312" y="239"/>
                  </a:lnTo>
                  <a:lnTo>
                    <a:pt x="304" y="236"/>
                  </a:lnTo>
                  <a:lnTo>
                    <a:pt x="295" y="232"/>
                  </a:lnTo>
                  <a:lnTo>
                    <a:pt x="287" y="228"/>
                  </a:lnTo>
                  <a:lnTo>
                    <a:pt x="280" y="224"/>
                  </a:lnTo>
                  <a:lnTo>
                    <a:pt x="272" y="219"/>
                  </a:lnTo>
                  <a:lnTo>
                    <a:pt x="264" y="217"/>
                  </a:lnTo>
                  <a:lnTo>
                    <a:pt x="255" y="211"/>
                  </a:lnTo>
                  <a:lnTo>
                    <a:pt x="247" y="207"/>
                  </a:lnTo>
                  <a:lnTo>
                    <a:pt x="240" y="203"/>
                  </a:lnTo>
                  <a:lnTo>
                    <a:pt x="232" y="200"/>
                  </a:lnTo>
                  <a:lnTo>
                    <a:pt x="225" y="194"/>
                  </a:lnTo>
                  <a:lnTo>
                    <a:pt x="217" y="192"/>
                  </a:lnTo>
                  <a:lnTo>
                    <a:pt x="209" y="186"/>
                  </a:lnTo>
                  <a:lnTo>
                    <a:pt x="200" y="182"/>
                  </a:lnTo>
                  <a:lnTo>
                    <a:pt x="192" y="179"/>
                  </a:lnTo>
                  <a:lnTo>
                    <a:pt x="185" y="175"/>
                  </a:lnTo>
                  <a:lnTo>
                    <a:pt x="179" y="171"/>
                  </a:lnTo>
                  <a:lnTo>
                    <a:pt x="171" y="167"/>
                  </a:lnTo>
                  <a:lnTo>
                    <a:pt x="164" y="162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3" y="154"/>
                  </a:lnTo>
                  <a:lnTo>
                    <a:pt x="139" y="148"/>
                  </a:lnTo>
                  <a:lnTo>
                    <a:pt x="131" y="146"/>
                  </a:lnTo>
                  <a:lnTo>
                    <a:pt x="126" y="143"/>
                  </a:lnTo>
                  <a:lnTo>
                    <a:pt x="120" y="141"/>
                  </a:lnTo>
                  <a:lnTo>
                    <a:pt x="114" y="137"/>
                  </a:lnTo>
                  <a:lnTo>
                    <a:pt x="109" y="135"/>
                  </a:lnTo>
                  <a:lnTo>
                    <a:pt x="105" y="133"/>
                  </a:lnTo>
                  <a:lnTo>
                    <a:pt x="101" y="129"/>
                  </a:lnTo>
                  <a:lnTo>
                    <a:pt x="97" y="129"/>
                  </a:lnTo>
                  <a:lnTo>
                    <a:pt x="95" y="127"/>
                  </a:lnTo>
                  <a:lnTo>
                    <a:pt x="88" y="124"/>
                  </a:lnTo>
                  <a:lnTo>
                    <a:pt x="84" y="122"/>
                  </a:lnTo>
                  <a:lnTo>
                    <a:pt x="80" y="120"/>
                  </a:lnTo>
                  <a:lnTo>
                    <a:pt x="80" y="122"/>
                  </a:lnTo>
                  <a:lnTo>
                    <a:pt x="82" y="127"/>
                  </a:lnTo>
                  <a:lnTo>
                    <a:pt x="82" y="129"/>
                  </a:lnTo>
                  <a:lnTo>
                    <a:pt x="84" y="135"/>
                  </a:lnTo>
                  <a:lnTo>
                    <a:pt x="84" y="141"/>
                  </a:lnTo>
                  <a:lnTo>
                    <a:pt x="86" y="146"/>
                  </a:lnTo>
                  <a:lnTo>
                    <a:pt x="86" y="154"/>
                  </a:lnTo>
                  <a:lnTo>
                    <a:pt x="88" y="160"/>
                  </a:lnTo>
                  <a:lnTo>
                    <a:pt x="90" y="167"/>
                  </a:lnTo>
                  <a:lnTo>
                    <a:pt x="92" y="175"/>
                  </a:lnTo>
                  <a:lnTo>
                    <a:pt x="92" y="182"/>
                  </a:lnTo>
                  <a:lnTo>
                    <a:pt x="92" y="190"/>
                  </a:lnTo>
                  <a:lnTo>
                    <a:pt x="95" y="198"/>
                  </a:lnTo>
                  <a:lnTo>
                    <a:pt x="97" y="205"/>
                  </a:lnTo>
                  <a:lnTo>
                    <a:pt x="97" y="213"/>
                  </a:lnTo>
                  <a:lnTo>
                    <a:pt x="99" y="220"/>
                  </a:lnTo>
                  <a:lnTo>
                    <a:pt x="99" y="228"/>
                  </a:lnTo>
                  <a:lnTo>
                    <a:pt x="99" y="236"/>
                  </a:lnTo>
                  <a:lnTo>
                    <a:pt x="101" y="241"/>
                  </a:lnTo>
                  <a:lnTo>
                    <a:pt x="101" y="247"/>
                  </a:lnTo>
                  <a:lnTo>
                    <a:pt x="101" y="253"/>
                  </a:lnTo>
                  <a:lnTo>
                    <a:pt x="103" y="258"/>
                  </a:lnTo>
                  <a:lnTo>
                    <a:pt x="101" y="262"/>
                  </a:lnTo>
                  <a:lnTo>
                    <a:pt x="101" y="264"/>
                  </a:lnTo>
                  <a:lnTo>
                    <a:pt x="101" y="268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68"/>
                  </a:lnTo>
                  <a:lnTo>
                    <a:pt x="93" y="264"/>
                  </a:lnTo>
                  <a:lnTo>
                    <a:pt x="92" y="258"/>
                  </a:lnTo>
                  <a:lnTo>
                    <a:pt x="88" y="253"/>
                  </a:lnTo>
                  <a:lnTo>
                    <a:pt x="86" y="245"/>
                  </a:lnTo>
                  <a:lnTo>
                    <a:pt x="82" y="241"/>
                  </a:lnTo>
                  <a:lnTo>
                    <a:pt x="80" y="238"/>
                  </a:lnTo>
                  <a:lnTo>
                    <a:pt x="80" y="234"/>
                  </a:lnTo>
                  <a:lnTo>
                    <a:pt x="78" y="228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1" y="215"/>
                  </a:lnTo>
                  <a:lnTo>
                    <a:pt x="69" y="209"/>
                  </a:lnTo>
                  <a:lnTo>
                    <a:pt x="69" y="203"/>
                  </a:lnTo>
                  <a:lnTo>
                    <a:pt x="65" y="200"/>
                  </a:lnTo>
                  <a:lnTo>
                    <a:pt x="61" y="194"/>
                  </a:lnTo>
                  <a:lnTo>
                    <a:pt x="61" y="188"/>
                  </a:lnTo>
                  <a:lnTo>
                    <a:pt x="57" y="182"/>
                  </a:lnTo>
                  <a:lnTo>
                    <a:pt x="57" y="177"/>
                  </a:lnTo>
                  <a:lnTo>
                    <a:pt x="54" y="171"/>
                  </a:lnTo>
                  <a:lnTo>
                    <a:pt x="50" y="165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4" y="146"/>
                  </a:lnTo>
                  <a:lnTo>
                    <a:pt x="42" y="141"/>
                  </a:lnTo>
                  <a:lnTo>
                    <a:pt x="40" y="135"/>
                  </a:lnTo>
                  <a:lnTo>
                    <a:pt x="38" y="129"/>
                  </a:lnTo>
                  <a:lnTo>
                    <a:pt x="35" y="124"/>
                  </a:lnTo>
                  <a:lnTo>
                    <a:pt x="33" y="118"/>
                  </a:lnTo>
                  <a:lnTo>
                    <a:pt x="31" y="110"/>
                  </a:lnTo>
                  <a:lnTo>
                    <a:pt x="29" y="106"/>
                  </a:lnTo>
                  <a:lnTo>
                    <a:pt x="27" y="99"/>
                  </a:lnTo>
                  <a:lnTo>
                    <a:pt x="23" y="93"/>
                  </a:lnTo>
                  <a:lnTo>
                    <a:pt x="21" y="87"/>
                  </a:lnTo>
                  <a:lnTo>
                    <a:pt x="21" y="82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6" y="65"/>
                  </a:lnTo>
                  <a:lnTo>
                    <a:pt x="12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7" y="10"/>
                  </a:lnTo>
                  <a:lnTo>
                    <a:pt x="31" y="13"/>
                  </a:lnTo>
                  <a:lnTo>
                    <a:pt x="36" y="15"/>
                  </a:lnTo>
                  <a:lnTo>
                    <a:pt x="40" y="21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4" y="30"/>
                  </a:lnTo>
                  <a:lnTo>
                    <a:pt x="57" y="34"/>
                  </a:lnTo>
                  <a:lnTo>
                    <a:pt x="61" y="38"/>
                  </a:lnTo>
                  <a:lnTo>
                    <a:pt x="65" y="44"/>
                  </a:ln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8" name="Freeform 132"/>
            <p:cNvSpPr>
              <a:spLocks/>
            </p:cNvSpPr>
            <p:nvPr/>
          </p:nvSpPr>
          <p:spPr bwMode="auto">
            <a:xfrm>
              <a:off x="3055" y="2289"/>
              <a:ext cx="86" cy="147"/>
            </a:xfrm>
            <a:custGeom>
              <a:avLst/>
              <a:gdLst>
                <a:gd name="T0" fmla="*/ 7 w 173"/>
                <a:gd name="T1" fmla="*/ 0 h 295"/>
                <a:gd name="T2" fmla="*/ 6 w 173"/>
                <a:gd name="T3" fmla="*/ 1 h 295"/>
                <a:gd name="T4" fmla="*/ 6 w 173"/>
                <a:gd name="T5" fmla="*/ 2 h 295"/>
                <a:gd name="T6" fmla="*/ 6 w 173"/>
                <a:gd name="T7" fmla="*/ 3 h 295"/>
                <a:gd name="T8" fmla="*/ 5 w 173"/>
                <a:gd name="T9" fmla="*/ 4 h 295"/>
                <a:gd name="T10" fmla="*/ 5 w 173"/>
                <a:gd name="T11" fmla="*/ 6 h 295"/>
                <a:gd name="T12" fmla="*/ 5 w 173"/>
                <a:gd name="T13" fmla="*/ 7 h 295"/>
                <a:gd name="T14" fmla="*/ 5 w 173"/>
                <a:gd name="T15" fmla="*/ 8 h 295"/>
                <a:gd name="T16" fmla="*/ 4 w 173"/>
                <a:gd name="T17" fmla="*/ 10 h 295"/>
                <a:gd name="T18" fmla="*/ 4 w 173"/>
                <a:gd name="T19" fmla="*/ 12 h 295"/>
                <a:gd name="T20" fmla="*/ 4 w 173"/>
                <a:gd name="T21" fmla="*/ 14 h 295"/>
                <a:gd name="T22" fmla="*/ 3 w 173"/>
                <a:gd name="T23" fmla="*/ 16 h 295"/>
                <a:gd name="T24" fmla="*/ 3 w 173"/>
                <a:gd name="T25" fmla="*/ 17 h 295"/>
                <a:gd name="T26" fmla="*/ 3 w 173"/>
                <a:gd name="T27" fmla="*/ 19 h 295"/>
                <a:gd name="T28" fmla="*/ 2 w 173"/>
                <a:gd name="T29" fmla="*/ 21 h 295"/>
                <a:gd name="T30" fmla="*/ 2 w 173"/>
                <a:gd name="T31" fmla="*/ 23 h 295"/>
                <a:gd name="T32" fmla="*/ 1 w 173"/>
                <a:gd name="T33" fmla="*/ 24 h 295"/>
                <a:gd name="T34" fmla="*/ 1 w 173"/>
                <a:gd name="T35" fmla="*/ 26 h 295"/>
                <a:gd name="T36" fmla="*/ 1 w 173"/>
                <a:gd name="T37" fmla="*/ 27 h 295"/>
                <a:gd name="T38" fmla="*/ 0 w 173"/>
                <a:gd name="T39" fmla="*/ 29 h 295"/>
                <a:gd name="T40" fmla="*/ 0 w 173"/>
                <a:gd name="T41" fmla="*/ 30 h 295"/>
                <a:gd name="T42" fmla="*/ 0 w 173"/>
                <a:gd name="T43" fmla="*/ 32 h 295"/>
                <a:gd name="T44" fmla="*/ 0 w 173"/>
                <a:gd name="T45" fmla="*/ 33 h 295"/>
                <a:gd name="T46" fmla="*/ 0 w 173"/>
                <a:gd name="T47" fmla="*/ 34 h 295"/>
                <a:gd name="T48" fmla="*/ 0 w 173"/>
                <a:gd name="T49" fmla="*/ 36 h 295"/>
                <a:gd name="T50" fmla="*/ 0 w 173"/>
                <a:gd name="T51" fmla="*/ 36 h 295"/>
                <a:gd name="T52" fmla="*/ 0 w 173"/>
                <a:gd name="T53" fmla="*/ 36 h 295"/>
                <a:gd name="T54" fmla="*/ 0 w 173"/>
                <a:gd name="T55" fmla="*/ 36 h 295"/>
                <a:gd name="T56" fmla="*/ 2 w 173"/>
                <a:gd name="T57" fmla="*/ 34 h 295"/>
                <a:gd name="T58" fmla="*/ 3 w 173"/>
                <a:gd name="T59" fmla="*/ 33 h 295"/>
                <a:gd name="T60" fmla="*/ 5 w 173"/>
                <a:gd name="T61" fmla="*/ 31 h 295"/>
                <a:gd name="T62" fmla="*/ 6 w 173"/>
                <a:gd name="T63" fmla="*/ 29 h 295"/>
                <a:gd name="T64" fmla="*/ 8 w 173"/>
                <a:gd name="T65" fmla="*/ 27 h 295"/>
                <a:gd name="T66" fmla="*/ 9 w 173"/>
                <a:gd name="T67" fmla="*/ 26 h 295"/>
                <a:gd name="T68" fmla="*/ 10 w 173"/>
                <a:gd name="T69" fmla="*/ 25 h 295"/>
                <a:gd name="T70" fmla="*/ 11 w 173"/>
                <a:gd name="T71" fmla="*/ 24 h 295"/>
                <a:gd name="T72" fmla="*/ 12 w 173"/>
                <a:gd name="T73" fmla="*/ 23 h 295"/>
                <a:gd name="T74" fmla="*/ 13 w 173"/>
                <a:gd name="T75" fmla="*/ 22 h 295"/>
                <a:gd name="T76" fmla="*/ 14 w 173"/>
                <a:gd name="T77" fmla="*/ 21 h 295"/>
                <a:gd name="T78" fmla="*/ 16 w 173"/>
                <a:gd name="T79" fmla="*/ 19 h 295"/>
                <a:gd name="T80" fmla="*/ 18 w 173"/>
                <a:gd name="T81" fmla="*/ 17 h 295"/>
                <a:gd name="T82" fmla="*/ 19 w 173"/>
                <a:gd name="T83" fmla="*/ 16 h 295"/>
                <a:gd name="T84" fmla="*/ 20 w 173"/>
                <a:gd name="T85" fmla="*/ 14 h 295"/>
                <a:gd name="T86" fmla="*/ 21 w 173"/>
                <a:gd name="T87" fmla="*/ 14 h 295"/>
                <a:gd name="T88" fmla="*/ 21 w 173"/>
                <a:gd name="T89" fmla="*/ 13 h 295"/>
                <a:gd name="T90" fmla="*/ 19 w 173"/>
                <a:gd name="T91" fmla="*/ 14 h 295"/>
                <a:gd name="T92" fmla="*/ 17 w 173"/>
                <a:gd name="T93" fmla="*/ 15 h 295"/>
                <a:gd name="T94" fmla="*/ 16 w 173"/>
                <a:gd name="T95" fmla="*/ 16 h 295"/>
                <a:gd name="T96" fmla="*/ 15 w 173"/>
                <a:gd name="T97" fmla="*/ 17 h 295"/>
                <a:gd name="T98" fmla="*/ 14 w 173"/>
                <a:gd name="T99" fmla="*/ 17 h 295"/>
                <a:gd name="T100" fmla="*/ 13 w 173"/>
                <a:gd name="T101" fmla="*/ 18 h 295"/>
                <a:gd name="T102" fmla="*/ 11 w 173"/>
                <a:gd name="T103" fmla="*/ 19 h 295"/>
                <a:gd name="T104" fmla="*/ 10 w 173"/>
                <a:gd name="T105" fmla="*/ 20 h 295"/>
                <a:gd name="T106" fmla="*/ 9 w 173"/>
                <a:gd name="T107" fmla="*/ 21 h 295"/>
                <a:gd name="T108" fmla="*/ 7 w 173"/>
                <a:gd name="T109" fmla="*/ 22 h 295"/>
                <a:gd name="T110" fmla="*/ 7 w 173"/>
                <a:gd name="T111" fmla="*/ 22 h 295"/>
                <a:gd name="T112" fmla="*/ 7 w 173"/>
                <a:gd name="T113" fmla="*/ 0 h 2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"/>
                <a:gd name="T172" fmla="*/ 0 h 295"/>
                <a:gd name="T173" fmla="*/ 173 w 173"/>
                <a:gd name="T174" fmla="*/ 295 h 2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" h="295">
                  <a:moveTo>
                    <a:pt x="57" y="0"/>
                  </a:moveTo>
                  <a:lnTo>
                    <a:pt x="57" y="2"/>
                  </a:lnTo>
                  <a:lnTo>
                    <a:pt x="55" y="8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49" y="33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50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1" y="65"/>
                  </a:lnTo>
                  <a:lnTo>
                    <a:pt x="40" y="71"/>
                  </a:lnTo>
                  <a:lnTo>
                    <a:pt x="40" y="78"/>
                  </a:lnTo>
                  <a:lnTo>
                    <a:pt x="38" y="86"/>
                  </a:lnTo>
                  <a:lnTo>
                    <a:pt x="36" y="92"/>
                  </a:lnTo>
                  <a:lnTo>
                    <a:pt x="36" y="99"/>
                  </a:lnTo>
                  <a:lnTo>
                    <a:pt x="34" y="107"/>
                  </a:lnTo>
                  <a:lnTo>
                    <a:pt x="32" y="114"/>
                  </a:lnTo>
                  <a:lnTo>
                    <a:pt x="30" y="120"/>
                  </a:lnTo>
                  <a:lnTo>
                    <a:pt x="28" y="128"/>
                  </a:lnTo>
                  <a:lnTo>
                    <a:pt x="28" y="135"/>
                  </a:lnTo>
                  <a:lnTo>
                    <a:pt x="26" y="143"/>
                  </a:lnTo>
                  <a:lnTo>
                    <a:pt x="24" y="149"/>
                  </a:lnTo>
                  <a:lnTo>
                    <a:pt x="24" y="156"/>
                  </a:lnTo>
                  <a:lnTo>
                    <a:pt x="21" y="164"/>
                  </a:lnTo>
                  <a:lnTo>
                    <a:pt x="21" y="171"/>
                  </a:lnTo>
                  <a:lnTo>
                    <a:pt x="19" y="177"/>
                  </a:lnTo>
                  <a:lnTo>
                    <a:pt x="17" y="185"/>
                  </a:lnTo>
                  <a:lnTo>
                    <a:pt x="17" y="190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1" y="211"/>
                  </a:lnTo>
                  <a:lnTo>
                    <a:pt x="9" y="219"/>
                  </a:lnTo>
                  <a:lnTo>
                    <a:pt x="9" y="223"/>
                  </a:lnTo>
                  <a:lnTo>
                    <a:pt x="9" y="230"/>
                  </a:lnTo>
                  <a:lnTo>
                    <a:pt x="7" y="236"/>
                  </a:lnTo>
                  <a:lnTo>
                    <a:pt x="5" y="242"/>
                  </a:lnTo>
                  <a:lnTo>
                    <a:pt x="5" y="247"/>
                  </a:lnTo>
                  <a:lnTo>
                    <a:pt x="5" y="255"/>
                  </a:lnTo>
                  <a:lnTo>
                    <a:pt x="5" y="259"/>
                  </a:lnTo>
                  <a:lnTo>
                    <a:pt x="3" y="263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6"/>
                  </a:lnTo>
                  <a:lnTo>
                    <a:pt x="0" y="282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5"/>
                  </a:lnTo>
                  <a:lnTo>
                    <a:pt x="2" y="295"/>
                  </a:lnTo>
                  <a:lnTo>
                    <a:pt x="5" y="295"/>
                  </a:lnTo>
                  <a:lnTo>
                    <a:pt x="5" y="291"/>
                  </a:lnTo>
                  <a:lnTo>
                    <a:pt x="7" y="289"/>
                  </a:lnTo>
                  <a:lnTo>
                    <a:pt x="11" y="282"/>
                  </a:lnTo>
                  <a:lnTo>
                    <a:pt x="17" y="278"/>
                  </a:lnTo>
                  <a:lnTo>
                    <a:pt x="21" y="272"/>
                  </a:lnTo>
                  <a:lnTo>
                    <a:pt x="26" y="266"/>
                  </a:lnTo>
                  <a:lnTo>
                    <a:pt x="32" y="259"/>
                  </a:lnTo>
                  <a:lnTo>
                    <a:pt x="40" y="251"/>
                  </a:lnTo>
                  <a:lnTo>
                    <a:pt x="47" y="244"/>
                  </a:lnTo>
                  <a:lnTo>
                    <a:pt x="53" y="236"/>
                  </a:lnTo>
                  <a:lnTo>
                    <a:pt x="60" y="228"/>
                  </a:lnTo>
                  <a:lnTo>
                    <a:pt x="68" y="221"/>
                  </a:lnTo>
                  <a:lnTo>
                    <a:pt x="74" y="217"/>
                  </a:lnTo>
                  <a:lnTo>
                    <a:pt x="78" y="211"/>
                  </a:lnTo>
                  <a:lnTo>
                    <a:pt x="79" y="207"/>
                  </a:lnTo>
                  <a:lnTo>
                    <a:pt x="87" y="204"/>
                  </a:lnTo>
                  <a:lnTo>
                    <a:pt x="89" y="200"/>
                  </a:lnTo>
                  <a:lnTo>
                    <a:pt x="95" y="196"/>
                  </a:lnTo>
                  <a:lnTo>
                    <a:pt x="98" y="192"/>
                  </a:lnTo>
                  <a:lnTo>
                    <a:pt x="102" y="188"/>
                  </a:lnTo>
                  <a:lnTo>
                    <a:pt x="106" y="183"/>
                  </a:lnTo>
                  <a:lnTo>
                    <a:pt x="110" y="177"/>
                  </a:lnTo>
                  <a:lnTo>
                    <a:pt x="114" y="175"/>
                  </a:lnTo>
                  <a:lnTo>
                    <a:pt x="117" y="171"/>
                  </a:lnTo>
                  <a:lnTo>
                    <a:pt x="125" y="162"/>
                  </a:lnTo>
                  <a:lnTo>
                    <a:pt x="131" y="154"/>
                  </a:lnTo>
                  <a:lnTo>
                    <a:pt x="138" y="149"/>
                  </a:lnTo>
                  <a:lnTo>
                    <a:pt x="144" y="141"/>
                  </a:lnTo>
                  <a:lnTo>
                    <a:pt x="150" y="135"/>
                  </a:lnTo>
                  <a:lnTo>
                    <a:pt x="157" y="130"/>
                  </a:lnTo>
                  <a:lnTo>
                    <a:pt x="161" y="124"/>
                  </a:lnTo>
                  <a:lnTo>
                    <a:pt x="165" y="118"/>
                  </a:lnTo>
                  <a:lnTo>
                    <a:pt x="167" y="114"/>
                  </a:lnTo>
                  <a:lnTo>
                    <a:pt x="171" y="112"/>
                  </a:lnTo>
                  <a:lnTo>
                    <a:pt x="173" y="109"/>
                  </a:lnTo>
                  <a:lnTo>
                    <a:pt x="171" y="111"/>
                  </a:lnTo>
                  <a:lnTo>
                    <a:pt x="165" y="112"/>
                  </a:lnTo>
                  <a:lnTo>
                    <a:pt x="157" y="116"/>
                  </a:lnTo>
                  <a:lnTo>
                    <a:pt x="150" y="120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3" y="130"/>
                  </a:lnTo>
                  <a:lnTo>
                    <a:pt x="127" y="133"/>
                  </a:lnTo>
                  <a:lnTo>
                    <a:pt x="123" y="137"/>
                  </a:lnTo>
                  <a:lnTo>
                    <a:pt x="119" y="139"/>
                  </a:lnTo>
                  <a:lnTo>
                    <a:pt x="116" y="143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1" y="158"/>
                  </a:lnTo>
                  <a:lnTo>
                    <a:pt x="87" y="160"/>
                  </a:lnTo>
                  <a:lnTo>
                    <a:pt x="78" y="166"/>
                  </a:lnTo>
                  <a:lnTo>
                    <a:pt x="72" y="171"/>
                  </a:lnTo>
                  <a:lnTo>
                    <a:pt x="66" y="175"/>
                  </a:lnTo>
                  <a:lnTo>
                    <a:pt x="60" y="177"/>
                  </a:lnTo>
                  <a:lnTo>
                    <a:pt x="57" y="179"/>
                  </a:lnTo>
                  <a:lnTo>
                    <a:pt x="57" y="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9" name="Freeform 133"/>
            <p:cNvSpPr>
              <a:spLocks/>
            </p:cNvSpPr>
            <p:nvPr/>
          </p:nvSpPr>
          <p:spPr bwMode="auto">
            <a:xfrm>
              <a:off x="2366" y="2233"/>
              <a:ext cx="367" cy="11"/>
            </a:xfrm>
            <a:custGeom>
              <a:avLst/>
              <a:gdLst>
                <a:gd name="T0" fmla="*/ 2 w 733"/>
                <a:gd name="T1" fmla="*/ 1 h 21"/>
                <a:gd name="T2" fmla="*/ 4 w 733"/>
                <a:gd name="T3" fmla="*/ 0 h 21"/>
                <a:gd name="T4" fmla="*/ 8 w 733"/>
                <a:gd name="T5" fmla="*/ 0 h 21"/>
                <a:gd name="T6" fmla="*/ 11 w 733"/>
                <a:gd name="T7" fmla="*/ 0 h 21"/>
                <a:gd name="T8" fmla="*/ 16 w 733"/>
                <a:gd name="T9" fmla="*/ 0 h 21"/>
                <a:gd name="T10" fmla="*/ 21 w 733"/>
                <a:gd name="T11" fmla="*/ 0 h 21"/>
                <a:gd name="T12" fmla="*/ 27 w 733"/>
                <a:gd name="T13" fmla="*/ 0 h 21"/>
                <a:gd name="T14" fmla="*/ 33 w 733"/>
                <a:gd name="T15" fmla="*/ 0 h 21"/>
                <a:gd name="T16" fmla="*/ 39 w 733"/>
                <a:gd name="T17" fmla="*/ 0 h 21"/>
                <a:gd name="T18" fmla="*/ 45 w 733"/>
                <a:gd name="T19" fmla="*/ 0 h 21"/>
                <a:gd name="T20" fmla="*/ 51 w 733"/>
                <a:gd name="T21" fmla="*/ 1 h 21"/>
                <a:gd name="T22" fmla="*/ 58 w 733"/>
                <a:gd name="T23" fmla="*/ 1 h 21"/>
                <a:gd name="T24" fmla="*/ 64 w 733"/>
                <a:gd name="T25" fmla="*/ 1 h 21"/>
                <a:gd name="T26" fmla="*/ 69 w 733"/>
                <a:gd name="T27" fmla="*/ 1 h 21"/>
                <a:gd name="T28" fmla="*/ 74 w 733"/>
                <a:gd name="T29" fmla="*/ 1 h 21"/>
                <a:gd name="T30" fmla="*/ 79 w 733"/>
                <a:gd name="T31" fmla="*/ 1 h 21"/>
                <a:gd name="T32" fmla="*/ 83 w 733"/>
                <a:gd name="T33" fmla="*/ 1 h 21"/>
                <a:gd name="T34" fmla="*/ 87 w 733"/>
                <a:gd name="T35" fmla="*/ 1 h 21"/>
                <a:gd name="T36" fmla="*/ 90 w 733"/>
                <a:gd name="T37" fmla="*/ 1 h 21"/>
                <a:gd name="T38" fmla="*/ 91 w 733"/>
                <a:gd name="T39" fmla="*/ 1 h 21"/>
                <a:gd name="T40" fmla="*/ 92 w 733"/>
                <a:gd name="T41" fmla="*/ 1 h 21"/>
                <a:gd name="T42" fmla="*/ 91 w 733"/>
                <a:gd name="T43" fmla="*/ 1 h 21"/>
                <a:gd name="T44" fmla="*/ 89 w 733"/>
                <a:gd name="T45" fmla="*/ 1 h 21"/>
                <a:gd name="T46" fmla="*/ 86 w 733"/>
                <a:gd name="T47" fmla="*/ 1 h 21"/>
                <a:gd name="T48" fmla="*/ 83 w 733"/>
                <a:gd name="T49" fmla="*/ 1 h 21"/>
                <a:gd name="T50" fmla="*/ 79 w 733"/>
                <a:gd name="T51" fmla="*/ 1 h 21"/>
                <a:gd name="T52" fmla="*/ 74 w 733"/>
                <a:gd name="T53" fmla="*/ 2 h 21"/>
                <a:gd name="T54" fmla="*/ 68 w 733"/>
                <a:gd name="T55" fmla="*/ 2 h 21"/>
                <a:gd name="T56" fmla="*/ 63 w 733"/>
                <a:gd name="T57" fmla="*/ 2 h 21"/>
                <a:gd name="T58" fmla="*/ 57 w 733"/>
                <a:gd name="T59" fmla="*/ 2 h 21"/>
                <a:gd name="T60" fmla="*/ 51 w 733"/>
                <a:gd name="T61" fmla="*/ 2 h 21"/>
                <a:gd name="T62" fmla="*/ 45 w 733"/>
                <a:gd name="T63" fmla="*/ 2 h 21"/>
                <a:gd name="T64" fmla="*/ 39 w 733"/>
                <a:gd name="T65" fmla="*/ 2 h 21"/>
                <a:gd name="T66" fmla="*/ 33 w 733"/>
                <a:gd name="T67" fmla="*/ 2 h 21"/>
                <a:gd name="T68" fmla="*/ 27 w 733"/>
                <a:gd name="T69" fmla="*/ 3 h 21"/>
                <a:gd name="T70" fmla="*/ 22 w 733"/>
                <a:gd name="T71" fmla="*/ 3 h 21"/>
                <a:gd name="T72" fmla="*/ 17 w 733"/>
                <a:gd name="T73" fmla="*/ 3 h 21"/>
                <a:gd name="T74" fmla="*/ 12 w 733"/>
                <a:gd name="T75" fmla="*/ 3 h 21"/>
                <a:gd name="T76" fmla="*/ 9 w 733"/>
                <a:gd name="T77" fmla="*/ 3 h 21"/>
                <a:gd name="T78" fmla="*/ 6 w 733"/>
                <a:gd name="T79" fmla="*/ 3 h 21"/>
                <a:gd name="T80" fmla="*/ 4 w 733"/>
                <a:gd name="T81" fmla="*/ 3 h 21"/>
                <a:gd name="T82" fmla="*/ 2 w 733"/>
                <a:gd name="T83" fmla="*/ 3 h 21"/>
                <a:gd name="T84" fmla="*/ 1 w 733"/>
                <a:gd name="T85" fmla="*/ 3 h 21"/>
                <a:gd name="T86" fmla="*/ 0 w 733"/>
                <a:gd name="T87" fmla="*/ 1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3"/>
                <a:gd name="T133" fmla="*/ 0 h 21"/>
                <a:gd name="T134" fmla="*/ 733 w 733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3" h="21">
                  <a:moveTo>
                    <a:pt x="2" y="2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7" y="0"/>
                  </a:lnTo>
                  <a:lnTo>
                    <a:pt x="182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2" y="0"/>
                  </a:lnTo>
                  <a:lnTo>
                    <a:pt x="357" y="0"/>
                  </a:lnTo>
                  <a:lnTo>
                    <a:pt x="374" y="0"/>
                  </a:lnTo>
                  <a:lnTo>
                    <a:pt x="391" y="0"/>
                  </a:lnTo>
                  <a:lnTo>
                    <a:pt x="408" y="2"/>
                  </a:lnTo>
                  <a:lnTo>
                    <a:pt x="426" y="2"/>
                  </a:lnTo>
                  <a:lnTo>
                    <a:pt x="441" y="2"/>
                  </a:lnTo>
                  <a:lnTo>
                    <a:pt x="458" y="2"/>
                  </a:lnTo>
                  <a:lnTo>
                    <a:pt x="473" y="2"/>
                  </a:lnTo>
                  <a:lnTo>
                    <a:pt x="488" y="2"/>
                  </a:lnTo>
                  <a:lnTo>
                    <a:pt x="505" y="2"/>
                  </a:lnTo>
                  <a:lnTo>
                    <a:pt x="519" y="2"/>
                  </a:lnTo>
                  <a:lnTo>
                    <a:pt x="536" y="2"/>
                  </a:lnTo>
                  <a:lnTo>
                    <a:pt x="549" y="2"/>
                  </a:lnTo>
                  <a:lnTo>
                    <a:pt x="564" y="2"/>
                  </a:lnTo>
                  <a:lnTo>
                    <a:pt x="578" y="2"/>
                  </a:lnTo>
                  <a:lnTo>
                    <a:pt x="591" y="2"/>
                  </a:lnTo>
                  <a:lnTo>
                    <a:pt x="606" y="2"/>
                  </a:lnTo>
                  <a:lnTo>
                    <a:pt x="618" y="2"/>
                  </a:lnTo>
                  <a:lnTo>
                    <a:pt x="629" y="2"/>
                  </a:lnTo>
                  <a:lnTo>
                    <a:pt x="642" y="2"/>
                  </a:lnTo>
                  <a:lnTo>
                    <a:pt x="652" y="2"/>
                  </a:lnTo>
                  <a:lnTo>
                    <a:pt x="663" y="2"/>
                  </a:lnTo>
                  <a:lnTo>
                    <a:pt x="673" y="2"/>
                  </a:lnTo>
                  <a:lnTo>
                    <a:pt x="682" y="2"/>
                  </a:lnTo>
                  <a:lnTo>
                    <a:pt x="692" y="2"/>
                  </a:lnTo>
                  <a:lnTo>
                    <a:pt x="699" y="2"/>
                  </a:lnTo>
                  <a:lnTo>
                    <a:pt x="705" y="2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8" y="4"/>
                  </a:lnTo>
                  <a:lnTo>
                    <a:pt x="730" y="4"/>
                  </a:lnTo>
                  <a:lnTo>
                    <a:pt x="733" y="4"/>
                  </a:lnTo>
                  <a:lnTo>
                    <a:pt x="733" y="6"/>
                  </a:lnTo>
                  <a:lnTo>
                    <a:pt x="732" y="6"/>
                  </a:lnTo>
                  <a:lnTo>
                    <a:pt x="728" y="6"/>
                  </a:lnTo>
                  <a:lnTo>
                    <a:pt x="726" y="6"/>
                  </a:lnTo>
                  <a:lnTo>
                    <a:pt x="720" y="6"/>
                  </a:lnTo>
                  <a:lnTo>
                    <a:pt x="716" y="6"/>
                  </a:lnTo>
                  <a:lnTo>
                    <a:pt x="709" y="6"/>
                  </a:lnTo>
                  <a:lnTo>
                    <a:pt x="703" y="6"/>
                  </a:lnTo>
                  <a:lnTo>
                    <a:pt x="695" y="6"/>
                  </a:lnTo>
                  <a:lnTo>
                    <a:pt x="688" y="6"/>
                  </a:lnTo>
                  <a:lnTo>
                    <a:pt x="678" y="6"/>
                  </a:lnTo>
                  <a:lnTo>
                    <a:pt x="669" y="6"/>
                  </a:lnTo>
                  <a:lnTo>
                    <a:pt x="657" y="8"/>
                  </a:lnTo>
                  <a:lnTo>
                    <a:pt x="646" y="8"/>
                  </a:lnTo>
                  <a:lnTo>
                    <a:pt x="637" y="8"/>
                  </a:lnTo>
                  <a:lnTo>
                    <a:pt x="625" y="8"/>
                  </a:lnTo>
                  <a:lnTo>
                    <a:pt x="614" y="10"/>
                  </a:lnTo>
                  <a:lnTo>
                    <a:pt x="599" y="10"/>
                  </a:lnTo>
                  <a:lnTo>
                    <a:pt x="587" y="10"/>
                  </a:lnTo>
                  <a:lnTo>
                    <a:pt x="572" y="10"/>
                  </a:lnTo>
                  <a:lnTo>
                    <a:pt x="559" y="10"/>
                  </a:lnTo>
                  <a:lnTo>
                    <a:pt x="543" y="10"/>
                  </a:lnTo>
                  <a:lnTo>
                    <a:pt x="528" y="10"/>
                  </a:lnTo>
                  <a:lnTo>
                    <a:pt x="515" y="10"/>
                  </a:lnTo>
                  <a:lnTo>
                    <a:pt x="500" y="10"/>
                  </a:lnTo>
                  <a:lnTo>
                    <a:pt x="485" y="10"/>
                  </a:lnTo>
                  <a:lnTo>
                    <a:pt x="467" y="12"/>
                  </a:lnTo>
                  <a:lnTo>
                    <a:pt x="452" y="12"/>
                  </a:lnTo>
                  <a:lnTo>
                    <a:pt x="437" y="12"/>
                  </a:lnTo>
                  <a:lnTo>
                    <a:pt x="420" y="12"/>
                  </a:lnTo>
                  <a:lnTo>
                    <a:pt x="403" y="14"/>
                  </a:lnTo>
                  <a:lnTo>
                    <a:pt x="388" y="14"/>
                  </a:lnTo>
                  <a:lnTo>
                    <a:pt x="372" y="14"/>
                  </a:lnTo>
                  <a:lnTo>
                    <a:pt x="355" y="14"/>
                  </a:lnTo>
                  <a:lnTo>
                    <a:pt x="338" y="14"/>
                  </a:lnTo>
                  <a:lnTo>
                    <a:pt x="321" y="14"/>
                  </a:lnTo>
                  <a:lnTo>
                    <a:pt x="306" y="15"/>
                  </a:lnTo>
                  <a:lnTo>
                    <a:pt x="291" y="15"/>
                  </a:lnTo>
                  <a:lnTo>
                    <a:pt x="274" y="15"/>
                  </a:lnTo>
                  <a:lnTo>
                    <a:pt x="258" y="15"/>
                  </a:lnTo>
                  <a:lnTo>
                    <a:pt x="243" y="17"/>
                  </a:lnTo>
                  <a:lnTo>
                    <a:pt x="226" y="17"/>
                  </a:lnTo>
                  <a:lnTo>
                    <a:pt x="213" y="17"/>
                  </a:lnTo>
                  <a:lnTo>
                    <a:pt x="199" y="17"/>
                  </a:lnTo>
                  <a:lnTo>
                    <a:pt x="184" y="19"/>
                  </a:lnTo>
                  <a:lnTo>
                    <a:pt x="171" y="19"/>
                  </a:lnTo>
                  <a:lnTo>
                    <a:pt x="156" y="19"/>
                  </a:lnTo>
                  <a:lnTo>
                    <a:pt x="142" y="19"/>
                  </a:lnTo>
                  <a:lnTo>
                    <a:pt x="131" y="21"/>
                  </a:lnTo>
                  <a:lnTo>
                    <a:pt x="118" y="21"/>
                  </a:lnTo>
                  <a:lnTo>
                    <a:pt x="106" y="21"/>
                  </a:lnTo>
                  <a:lnTo>
                    <a:pt x="95" y="21"/>
                  </a:lnTo>
                  <a:lnTo>
                    <a:pt x="85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1"/>
                  </a:lnTo>
                  <a:lnTo>
                    <a:pt x="49" y="21"/>
                  </a:lnTo>
                  <a:lnTo>
                    <a:pt x="42" y="21"/>
                  </a:lnTo>
                  <a:lnTo>
                    <a:pt x="36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0" name="Freeform 134"/>
            <p:cNvSpPr>
              <a:spLocks/>
            </p:cNvSpPr>
            <p:nvPr/>
          </p:nvSpPr>
          <p:spPr bwMode="auto">
            <a:xfrm>
              <a:off x="2389" y="2214"/>
              <a:ext cx="59" cy="58"/>
            </a:xfrm>
            <a:custGeom>
              <a:avLst/>
              <a:gdLst>
                <a:gd name="T0" fmla="*/ 0 w 117"/>
                <a:gd name="T1" fmla="*/ 0 h 116"/>
                <a:gd name="T2" fmla="*/ 1 w 117"/>
                <a:gd name="T3" fmla="*/ 1 h 116"/>
                <a:gd name="T4" fmla="*/ 1 w 117"/>
                <a:gd name="T5" fmla="*/ 1 h 116"/>
                <a:gd name="T6" fmla="*/ 1 w 117"/>
                <a:gd name="T7" fmla="*/ 2 h 116"/>
                <a:gd name="T8" fmla="*/ 2 w 117"/>
                <a:gd name="T9" fmla="*/ 3 h 116"/>
                <a:gd name="T10" fmla="*/ 3 w 117"/>
                <a:gd name="T11" fmla="*/ 3 h 116"/>
                <a:gd name="T12" fmla="*/ 3 w 117"/>
                <a:gd name="T13" fmla="*/ 4 h 116"/>
                <a:gd name="T14" fmla="*/ 4 w 117"/>
                <a:gd name="T15" fmla="*/ 4 h 116"/>
                <a:gd name="T16" fmla="*/ 4 w 117"/>
                <a:gd name="T17" fmla="*/ 5 h 116"/>
                <a:gd name="T18" fmla="*/ 5 w 117"/>
                <a:gd name="T19" fmla="*/ 5 h 116"/>
                <a:gd name="T20" fmla="*/ 5 w 117"/>
                <a:gd name="T21" fmla="*/ 6 h 116"/>
                <a:gd name="T22" fmla="*/ 6 w 117"/>
                <a:gd name="T23" fmla="*/ 7 h 116"/>
                <a:gd name="T24" fmla="*/ 7 w 117"/>
                <a:gd name="T25" fmla="*/ 7 h 116"/>
                <a:gd name="T26" fmla="*/ 7 w 117"/>
                <a:gd name="T27" fmla="*/ 7 h 116"/>
                <a:gd name="T28" fmla="*/ 8 w 117"/>
                <a:gd name="T29" fmla="*/ 9 h 116"/>
                <a:gd name="T30" fmla="*/ 9 w 117"/>
                <a:gd name="T31" fmla="*/ 9 h 116"/>
                <a:gd name="T32" fmla="*/ 9 w 117"/>
                <a:gd name="T33" fmla="*/ 10 h 116"/>
                <a:gd name="T34" fmla="*/ 10 w 117"/>
                <a:gd name="T35" fmla="*/ 10 h 116"/>
                <a:gd name="T36" fmla="*/ 11 w 117"/>
                <a:gd name="T37" fmla="*/ 11 h 116"/>
                <a:gd name="T38" fmla="*/ 11 w 117"/>
                <a:gd name="T39" fmla="*/ 11 h 116"/>
                <a:gd name="T40" fmla="*/ 12 w 117"/>
                <a:gd name="T41" fmla="*/ 12 h 116"/>
                <a:gd name="T42" fmla="*/ 12 w 117"/>
                <a:gd name="T43" fmla="*/ 13 h 116"/>
                <a:gd name="T44" fmla="*/ 13 w 117"/>
                <a:gd name="T45" fmla="*/ 13 h 116"/>
                <a:gd name="T46" fmla="*/ 13 w 117"/>
                <a:gd name="T47" fmla="*/ 14 h 116"/>
                <a:gd name="T48" fmla="*/ 14 w 117"/>
                <a:gd name="T49" fmla="*/ 14 h 116"/>
                <a:gd name="T50" fmla="*/ 15 w 117"/>
                <a:gd name="T51" fmla="*/ 14 h 116"/>
                <a:gd name="T52" fmla="*/ 15 w 117"/>
                <a:gd name="T53" fmla="*/ 15 h 116"/>
                <a:gd name="T54" fmla="*/ 15 w 117"/>
                <a:gd name="T55" fmla="*/ 15 h 116"/>
                <a:gd name="T56" fmla="*/ 15 w 117"/>
                <a:gd name="T57" fmla="*/ 14 h 116"/>
                <a:gd name="T58" fmla="*/ 15 w 117"/>
                <a:gd name="T59" fmla="*/ 14 h 116"/>
                <a:gd name="T60" fmla="*/ 14 w 117"/>
                <a:gd name="T61" fmla="*/ 13 h 116"/>
                <a:gd name="T62" fmla="*/ 13 w 117"/>
                <a:gd name="T63" fmla="*/ 13 h 116"/>
                <a:gd name="T64" fmla="*/ 12 w 117"/>
                <a:gd name="T65" fmla="*/ 12 h 116"/>
                <a:gd name="T66" fmla="*/ 12 w 117"/>
                <a:gd name="T67" fmla="*/ 11 h 116"/>
                <a:gd name="T68" fmla="*/ 11 w 117"/>
                <a:gd name="T69" fmla="*/ 10 h 116"/>
                <a:gd name="T70" fmla="*/ 10 w 117"/>
                <a:gd name="T71" fmla="*/ 9 h 116"/>
                <a:gd name="T72" fmla="*/ 9 w 117"/>
                <a:gd name="T73" fmla="*/ 9 h 116"/>
                <a:gd name="T74" fmla="*/ 9 w 117"/>
                <a:gd name="T75" fmla="*/ 7 h 116"/>
                <a:gd name="T76" fmla="*/ 8 w 117"/>
                <a:gd name="T77" fmla="*/ 7 h 116"/>
                <a:gd name="T78" fmla="*/ 7 w 117"/>
                <a:gd name="T79" fmla="*/ 6 h 116"/>
                <a:gd name="T80" fmla="*/ 7 w 117"/>
                <a:gd name="T81" fmla="*/ 5 h 116"/>
                <a:gd name="T82" fmla="*/ 6 w 117"/>
                <a:gd name="T83" fmla="*/ 5 h 116"/>
                <a:gd name="T84" fmla="*/ 5 w 117"/>
                <a:gd name="T85" fmla="*/ 4 h 116"/>
                <a:gd name="T86" fmla="*/ 5 w 117"/>
                <a:gd name="T87" fmla="*/ 4 h 116"/>
                <a:gd name="T88" fmla="*/ 4 w 117"/>
                <a:gd name="T89" fmla="*/ 3 h 116"/>
                <a:gd name="T90" fmla="*/ 4 w 117"/>
                <a:gd name="T91" fmla="*/ 2 h 116"/>
                <a:gd name="T92" fmla="*/ 3 w 117"/>
                <a:gd name="T93" fmla="*/ 2 h 116"/>
                <a:gd name="T94" fmla="*/ 2 w 117"/>
                <a:gd name="T95" fmla="*/ 1 h 116"/>
                <a:gd name="T96" fmla="*/ 1 w 117"/>
                <a:gd name="T97" fmla="*/ 1 h 116"/>
                <a:gd name="T98" fmla="*/ 1 w 117"/>
                <a:gd name="T99" fmla="*/ 0 h 116"/>
                <a:gd name="T100" fmla="*/ 1 w 117"/>
                <a:gd name="T101" fmla="*/ 0 h 116"/>
                <a:gd name="T102" fmla="*/ 0 w 117"/>
                <a:gd name="T103" fmla="*/ 0 h 116"/>
                <a:gd name="T104" fmla="*/ 0 w 117"/>
                <a:gd name="T105" fmla="*/ 0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"/>
                <a:gd name="T160" fmla="*/ 0 h 116"/>
                <a:gd name="T161" fmla="*/ 117 w 117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" h="116">
                  <a:moveTo>
                    <a:pt x="0" y="0"/>
                  </a:moveTo>
                  <a:lnTo>
                    <a:pt x="1" y="2"/>
                  </a:lnTo>
                  <a:lnTo>
                    <a:pt x="5" y="8"/>
                  </a:lnTo>
                  <a:lnTo>
                    <a:pt x="7" y="12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0" y="25"/>
                  </a:lnTo>
                  <a:lnTo>
                    <a:pt x="26" y="31"/>
                  </a:lnTo>
                  <a:lnTo>
                    <a:pt x="30" y="36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5" y="52"/>
                  </a:lnTo>
                  <a:lnTo>
                    <a:pt x="51" y="57"/>
                  </a:lnTo>
                  <a:lnTo>
                    <a:pt x="55" y="61"/>
                  </a:lnTo>
                  <a:lnTo>
                    <a:pt x="60" y="67"/>
                  </a:lnTo>
                  <a:lnTo>
                    <a:pt x="66" y="71"/>
                  </a:lnTo>
                  <a:lnTo>
                    <a:pt x="72" y="78"/>
                  </a:lnTo>
                  <a:lnTo>
                    <a:pt x="77" y="80"/>
                  </a:lnTo>
                  <a:lnTo>
                    <a:pt x="81" y="86"/>
                  </a:lnTo>
                  <a:lnTo>
                    <a:pt x="87" y="88"/>
                  </a:lnTo>
                  <a:lnTo>
                    <a:pt x="91" y="95"/>
                  </a:lnTo>
                  <a:lnTo>
                    <a:pt x="96" y="97"/>
                  </a:lnTo>
                  <a:lnTo>
                    <a:pt x="100" y="101"/>
                  </a:lnTo>
                  <a:lnTo>
                    <a:pt x="104" y="105"/>
                  </a:lnTo>
                  <a:lnTo>
                    <a:pt x="108" y="107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17" y="116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08" y="103"/>
                  </a:lnTo>
                  <a:lnTo>
                    <a:pt x="104" y="97"/>
                  </a:lnTo>
                  <a:lnTo>
                    <a:pt x="96" y="91"/>
                  </a:lnTo>
                  <a:lnTo>
                    <a:pt x="91" y="86"/>
                  </a:lnTo>
                  <a:lnTo>
                    <a:pt x="85" y="78"/>
                  </a:lnTo>
                  <a:lnTo>
                    <a:pt x="79" y="72"/>
                  </a:lnTo>
                  <a:lnTo>
                    <a:pt x="72" y="67"/>
                  </a:lnTo>
                  <a:lnTo>
                    <a:pt x="66" y="59"/>
                  </a:lnTo>
                  <a:lnTo>
                    <a:pt x="58" y="52"/>
                  </a:lnTo>
                  <a:lnTo>
                    <a:pt x="55" y="46"/>
                  </a:lnTo>
                  <a:lnTo>
                    <a:pt x="49" y="38"/>
                  </a:lnTo>
                  <a:lnTo>
                    <a:pt x="43" y="34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2" y="19"/>
                  </a:lnTo>
                  <a:lnTo>
                    <a:pt x="26" y="15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1" name="Freeform 135"/>
            <p:cNvSpPr>
              <a:spLocks/>
            </p:cNvSpPr>
            <p:nvPr/>
          </p:nvSpPr>
          <p:spPr bwMode="auto">
            <a:xfrm>
              <a:off x="2658" y="2058"/>
              <a:ext cx="370" cy="16"/>
            </a:xfrm>
            <a:custGeom>
              <a:avLst/>
              <a:gdLst>
                <a:gd name="T0" fmla="*/ 0 w 741"/>
                <a:gd name="T1" fmla="*/ 0 h 30"/>
                <a:gd name="T2" fmla="*/ 2 w 741"/>
                <a:gd name="T3" fmla="*/ 0 h 30"/>
                <a:gd name="T4" fmla="*/ 5 w 741"/>
                <a:gd name="T5" fmla="*/ 0 h 30"/>
                <a:gd name="T6" fmla="*/ 9 w 741"/>
                <a:gd name="T7" fmla="*/ 1 h 30"/>
                <a:gd name="T8" fmla="*/ 13 w 741"/>
                <a:gd name="T9" fmla="*/ 1 h 30"/>
                <a:gd name="T10" fmla="*/ 18 w 741"/>
                <a:gd name="T11" fmla="*/ 1 h 30"/>
                <a:gd name="T12" fmla="*/ 24 w 741"/>
                <a:gd name="T13" fmla="*/ 1 h 30"/>
                <a:gd name="T14" fmla="*/ 30 w 741"/>
                <a:gd name="T15" fmla="*/ 1 h 30"/>
                <a:gd name="T16" fmla="*/ 36 w 741"/>
                <a:gd name="T17" fmla="*/ 1 h 30"/>
                <a:gd name="T18" fmla="*/ 43 w 741"/>
                <a:gd name="T19" fmla="*/ 2 h 30"/>
                <a:gd name="T20" fmla="*/ 49 w 741"/>
                <a:gd name="T21" fmla="*/ 2 h 30"/>
                <a:gd name="T22" fmla="*/ 56 w 741"/>
                <a:gd name="T23" fmla="*/ 2 h 30"/>
                <a:gd name="T24" fmla="*/ 62 w 741"/>
                <a:gd name="T25" fmla="*/ 2 h 30"/>
                <a:gd name="T26" fmla="*/ 68 w 741"/>
                <a:gd name="T27" fmla="*/ 2 h 30"/>
                <a:gd name="T28" fmla="*/ 73 w 741"/>
                <a:gd name="T29" fmla="*/ 2 h 30"/>
                <a:gd name="T30" fmla="*/ 78 w 741"/>
                <a:gd name="T31" fmla="*/ 3 h 30"/>
                <a:gd name="T32" fmla="*/ 83 w 741"/>
                <a:gd name="T33" fmla="*/ 3 h 30"/>
                <a:gd name="T34" fmla="*/ 87 w 741"/>
                <a:gd name="T35" fmla="*/ 3 h 30"/>
                <a:gd name="T36" fmla="*/ 90 w 741"/>
                <a:gd name="T37" fmla="*/ 3 h 30"/>
                <a:gd name="T38" fmla="*/ 92 w 741"/>
                <a:gd name="T39" fmla="*/ 3 h 30"/>
                <a:gd name="T40" fmla="*/ 92 w 741"/>
                <a:gd name="T41" fmla="*/ 3 h 30"/>
                <a:gd name="T42" fmla="*/ 91 w 741"/>
                <a:gd name="T43" fmla="*/ 3 h 30"/>
                <a:gd name="T44" fmla="*/ 89 w 741"/>
                <a:gd name="T45" fmla="*/ 3 h 30"/>
                <a:gd name="T46" fmla="*/ 87 w 741"/>
                <a:gd name="T47" fmla="*/ 3 h 30"/>
                <a:gd name="T48" fmla="*/ 84 w 741"/>
                <a:gd name="T49" fmla="*/ 3 h 30"/>
                <a:gd name="T50" fmla="*/ 81 w 741"/>
                <a:gd name="T51" fmla="*/ 3 h 30"/>
                <a:gd name="T52" fmla="*/ 78 w 741"/>
                <a:gd name="T53" fmla="*/ 3 h 30"/>
                <a:gd name="T54" fmla="*/ 75 w 741"/>
                <a:gd name="T55" fmla="*/ 4 h 30"/>
                <a:gd name="T56" fmla="*/ 71 w 741"/>
                <a:gd name="T57" fmla="*/ 4 h 30"/>
                <a:gd name="T58" fmla="*/ 68 w 741"/>
                <a:gd name="T59" fmla="*/ 4 h 30"/>
                <a:gd name="T60" fmla="*/ 64 w 741"/>
                <a:gd name="T61" fmla="*/ 4 h 30"/>
                <a:gd name="T62" fmla="*/ 60 w 741"/>
                <a:gd name="T63" fmla="*/ 4 h 30"/>
                <a:gd name="T64" fmla="*/ 56 w 741"/>
                <a:gd name="T65" fmla="*/ 4 h 30"/>
                <a:gd name="T66" fmla="*/ 52 w 741"/>
                <a:gd name="T67" fmla="*/ 4 h 30"/>
                <a:gd name="T68" fmla="*/ 49 w 741"/>
                <a:gd name="T69" fmla="*/ 4 h 30"/>
                <a:gd name="T70" fmla="*/ 46 w 741"/>
                <a:gd name="T71" fmla="*/ 5 h 30"/>
                <a:gd name="T72" fmla="*/ 43 w 741"/>
                <a:gd name="T73" fmla="*/ 5 h 30"/>
                <a:gd name="T74" fmla="*/ 40 w 741"/>
                <a:gd name="T75" fmla="*/ 5 h 30"/>
                <a:gd name="T76" fmla="*/ 38 w 741"/>
                <a:gd name="T77" fmla="*/ 5 h 30"/>
                <a:gd name="T78" fmla="*/ 36 w 741"/>
                <a:gd name="T79" fmla="*/ 5 h 30"/>
                <a:gd name="T80" fmla="*/ 34 w 741"/>
                <a:gd name="T81" fmla="*/ 5 h 30"/>
                <a:gd name="T82" fmla="*/ 31 w 741"/>
                <a:gd name="T83" fmla="*/ 5 h 30"/>
                <a:gd name="T84" fmla="*/ 29 w 741"/>
                <a:gd name="T85" fmla="*/ 4 h 30"/>
                <a:gd name="T86" fmla="*/ 28 w 741"/>
                <a:gd name="T87" fmla="*/ 4 h 30"/>
                <a:gd name="T88" fmla="*/ 25 w 741"/>
                <a:gd name="T89" fmla="*/ 4 h 30"/>
                <a:gd name="T90" fmla="*/ 23 w 741"/>
                <a:gd name="T91" fmla="*/ 3 h 30"/>
                <a:gd name="T92" fmla="*/ 21 w 741"/>
                <a:gd name="T93" fmla="*/ 3 h 30"/>
                <a:gd name="T94" fmla="*/ 19 w 741"/>
                <a:gd name="T95" fmla="*/ 3 h 30"/>
                <a:gd name="T96" fmla="*/ 17 w 741"/>
                <a:gd name="T97" fmla="*/ 3 h 30"/>
                <a:gd name="T98" fmla="*/ 15 w 741"/>
                <a:gd name="T99" fmla="*/ 2 h 30"/>
                <a:gd name="T100" fmla="*/ 12 w 741"/>
                <a:gd name="T101" fmla="*/ 2 h 30"/>
                <a:gd name="T102" fmla="*/ 10 w 741"/>
                <a:gd name="T103" fmla="*/ 2 h 30"/>
                <a:gd name="T104" fmla="*/ 8 w 741"/>
                <a:gd name="T105" fmla="*/ 2 h 30"/>
                <a:gd name="T106" fmla="*/ 6 w 741"/>
                <a:gd name="T107" fmla="*/ 1 h 30"/>
                <a:gd name="T108" fmla="*/ 5 w 741"/>
                <a:gd name="T109" fmla="*/ 1 h 30"/>
                <a:gd name="T110" fmla="*/ 3 w 741"/>
                <a:gd name="T111" fmla="*/ 1 h 30"/>
                <a:gd name="T112" fmla="*/ 2 w 741"/>
                <a:gd name="T113" fmla="*/ 0 h 30"/>
                <a:gd name="T114" fmla="*/ 0 w 741"/>
                <a:gd name="T115" fmla="*/ 0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1"/>
                <a:gd name="T175" fmla="*/ 0 h 30"/>
                <a:gd name="T176" fmla="*/ 741 w 741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1" h="30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6" y="2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24" y="2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4" y="2"/>
                  </a:lnTo>
                  <a:lnTo>
                    <a:pt x="179" y="3"/>
                  </a:lnTo>
                  <a:lnTo>
                    <a:pt x="196" y="3"/>
                  </a:lnTo>
                  <a:lnTo>
                    <a:pt x="211" y="3"/>
                  </a:lnTo>
                  <a:lnTo>
                    <a:pt x="226" y="3"/>
                  </a:lnTo>
                  <a:lnTo>
                    <a:pt x="244" y="5"/>
                  </a:lnTo>
                  <a:lnTo>
                    <a:pt x="259" y="5"/>
                  </a:lnTo>
                  <a:lnTo>
                    <a:pt x="278" y="5"/>
                  </a:lnTo>
                  <a:lnTo>
                    <a:pt x="293" y="5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6" y="9"/>
                  </a:lnTo>
                  <a:lnTo>
                    <a:pt x="363" y="9"/>
                  </a:lnTo>
                  <a:lnTo>
                    <a:pt x="380" y="9"/>
                  </a:lnTo>
                  <a:lnTo>
                    <a:pt x="397" y="9"/>
                  </a:lnTo>
                  <a:lnTo>
                    <a:pt x="415" y="9"/>
                  </a:lnTo>
                  <a:lnTo>
                    <a:pt x="430" y="9"/>
                  </a:lnTo>
                  <a:lnTo>
                    <a:pt x="449" y="11"/>
                  </a:lnTo>
                  <a:lnTo>
                    <a:pt x="464" y="11"/>
                  </a:lnTo>
                  <a:lnTo>
                    <a:pt x="481" y="11"/>
                  </a:lnTo>
                  <a:lnTo>
                    <a:pt x="498" y="11"/>
                  </a:lnTo>
                  <a:lnTo>
                    <a:pt x="515" y="13"/>
                  </a:lnTo>
                  <a:lnTo>
                    <a:pt x="531" y="13"/>
                  </a:lnTo>
                  <a:lnTo>
                    <a:pt x="546" y="13"/>
                  </a:lnTo>
                  <a:lnTo>
                    <a:pt x="561" y="13"/>
                  </a:lnTo>
                  <a:lnTo>
                    <a:pt x="576" y="13"/>
                  </a:lnTo>
                  <a:lnTo>
                    <a:pt x="591" y="13"/>
                  </a:lnTo>
                  <a:lnTo>
                    <a:pt x="605" y="13"/>
                  </a:lnTo>
                  <a:lnTo>
                    <a:pt x="618" y="13"/>
                  </a:lnTo>
                  <a:lnTo>
                    <a:pt x="631" y="17"/>
                  </a:lnTo>
                  <a:lnTo>
                    <a:pt x="643" y="17"/>
                  </a:lnTo>
                  <a:lnTo>
                    <a:pt x="656" y="17"/>
                  </a:lnTo>
                  <a:lnTo>
                    <a:pt x="667" y="17"/>
                  </a:lnTo>
                  <a:lnTo>
                    <a:pt x="679" y="17"/>
                  </a:lnTo>
                  <a:lnTo>
                    <a:pt x="686" y="17"/>
                  </a:lnTo>
                  <a:lnTo>
                    <a:pt x="696" y="17"/>
                  </a:lnTo>
                  <a:lnTo>
                    <a:pt x="705" y="17"/>
                  </a:lnTo>
                  <a:lnTo>
                    <a:pt x="713" y="19"/>
                  </a:lnTo>
                  <a:lnTo>
                    <a:pt x="721" y="19"/>
                  </a:lnTo>
                  <a:lnTo>
                    <a:pt x="724" y="19"/>
                  </a:lnTo>
                  <a:lnTo>
                    <a:pt x="730" y="19"/>
                  </a:lnTo>
                  <a:lnTo>
                    <a:pt x="736" y="19"/>
                  </a:lnTo>
                  <a:lnTo>
                    <a:pt x="740" y="21"/>
                  </a:lnTo>
                  <a:lnTo>
                    <a:pt x="741" y="21"/>
                  </a:lnTo>
                  <a:lnTo>
                    <a:pt x="740" y="21"/>
                  </a:lnTo>
                  <a:lnTo>
                    <a:pt x="736" y="21"/>
                  </a:lnTo>
                  <a:lnTo>
                    <a:pt x="730" y="21"/>
                  </a:lnTo>
                  <a:lnTo>
                    <a:pt x="728" y="21"/>
                  </a:lnTo>
                  <a:lnTo>
                    <a:pt x="724" y="21"/>
                  </a:lnTo>
                  <a:lnTo>
                    <a:pt x="721" y="21"/>
                  </a:lnTo>
                  <a:lnTo>
                    <a:pt x="715" y="21"/>
                  </a:lnTo>
                  <a:lnTo>
                    <a:pt x="709" y="21"/>
                  </a:lnTo>
                  <a:lnTo>
                    <a:pt x="703" y="21"/>
                  </a:lnTo>
                  <a:lnTo>
                    <a:pt x="698" y="21"/>
                  </a:lnTo>
                  <a:lnTo>
                    <a:pt x="690" y="21"/>
                  </a:lnTo>
                  <a:lnTo>
                    <a:pt x="684" y="21"/>
                  </a:lnTo>
                  <a:lnTo>
                    <a:pt x="679" y="21"/>
                  </a:lnTo>
                  <a:lnTo>
                    <a:pt x="671" y="22"/>
                  </a:lnTo>
                  <a:lnTo>
                    <a:pt x="662" y="22"/>
                  </a:lnTo>
                  <a:lnTo>
                    <a:pt x="654" y="22"/>
                  </a:lnTo>
                  <a:lnTo>
                    <a:pt x="646" y="22"/>
                  </a:lnTo>
                  <a:lnTo>
                    <a:pt x="639" y="22"/>
                  </a:lnTo>
                  <a:lnTo>
                    <a:pt x="629" y="22"/>
                  </a:lnTo>
                  <a:lnTo>
                    <a:pt x="620" y="22"/>
                  </a:lnTo>
                  <a:lnTo>
                    <a:pt x="610" y="22"/>
                  </a:lnTo>
                  <a:lnTo>
                    <a:pt x="603" y="24"/>
                  </a:lnTo>
                  <a:lnTo>
                    <a:pt x="591" y="24"/>
                  </a:lnTo>
                  <a:lnTo>
                    <a:pt x="584" y="24"/>
                  </a:lnTo>
                  <a:lnTo>
                    <a:pt x="574" y="24"/>
                  </a:lnTo>
                  <a:lnTo>
                    <a:pt x="563" y="24"/>
                  </a:lnTo>
                  <a:lnTo>
                    <a:pt x="553" y="24"/>
                  </a:lnTo>
                  <a:lnTo>
                    <a:pt x="544" y="26"/>
                  </a:lnTo>
                  <a:lnTo>
                    <a:pt x="532" y="26"/>
                  </a:lnTo>
                  <a:lnTo>
                    <a:pt x="525" y="26"/>
                  </a:lnTo>
                  <a:lnTo>
                    <a:pt x="513" y="26"/>
                  </a:lnTo>
                  <a:lnTo>
                    <a:pt x="502" y="26"/>
                  </a:lnTo>
                  <a:lnTo>
                    <a:pt x="493" y="26"/>
                  </a:lnTo>
                  <a:lnTo>
                    <a:pt x="483" y="26"/>
                  </a:lnTo>
                  <a:lnTo>
                    <a:pt x="474" y="26"/>
                  </a:lnTo>
                  <a:lnTo>
                    <a:pt x="462" y="26"/>
                  </a:lnTo>
                  <a:lnTo>
                    <a:pt x="453" y="26"/>
                  </a:lnTo>
                  <a:lnTo>
                    <a:pt x="443" y="28"/>
                  </a:lnTo>
                  <a:lnTo>
                    <a:pt x="434" y="28"/>
                  </a:lnTo>
                  <a:lnTo>
                    <a:pt x="422" y="28"/>
                  </a:lnTo>
                  <a:lnTo>
                    <a:pt x="413" y="28"/>
                  </a:lnTo>
                  <a:lnTo>
                    <a:pt x="405" y="28"/>
                  </a:lnTo>
                  <a:lnTo>
                    <a:pt x="396" y="28"/>
                  </a:lnTo>
                  <a:lnTo>
                    <a:pt x="386" y="28"/>
                  </a:lnTo>
                  <a:lnTo>
                    <a:pt x="377" y="28"/>
                  </a:lnTo>
                  <a:lnTo>
                    <a:pt x="369" y="30"/>
                  </a:lnTo>
                  <a:lnTo>
                    <a:pt x="359" y="30"/>
                  </a:lnTo>
                  <a:lnTo>
                    <a:pt x="352" y="30"/>
                  </a:lnTo>
                  <a:lnTo>
                    <a:pt x="346" y="30"/>
                  </a:lnTo>
                  <a:lnTo>
                    <a:pt x="339" y="30"/>
                  </a:lnTo>
                  <a:lnTo>
                    <a:pt x="329" y="30"/>
                  </a:lnTo>
                  <a:lnTo>
                    <a:pt x="323" y="30"/>
                  </a:lnTo>
                  <a:lnTo>
                    <a:pt x="318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1" y="30"/>
                  </a:lnTo>
                  <a:lnTo>
                    <a:pt x="297" y="30"/>
                  </a:lnTo>
                  <a:lnTo>
                    <a:pt x="291" y="30"/>
                  </a:lnTo>
                  <a:lnTo>
                    <a:pt x="285" y="30"/>
                  </a:lnTo>
                  <a:lnTo>
                    <a:pt x="280" y="30"/>
                  </a:lnTo>
                  <a:lnTo>
                    <a:pt x="274" y="30"/>
                  </a:lnTo>
                  <a:lnTo>
                    <a:pt x="268" y="30"/>
                  </a:lnTo>
                  <a:lnTo>
                    <a:pt x="259" y="30"/>
                  </a:lnTo>
                  <a:lnTo>
                    <a:pt x="253" y="30"/>
                  </a:lnTo>
                  <a:lnTo>
                    <a:pt x="247" y="28"/>
                  </a:lnTo>
                  <a:lnTo>
                    <a:pt x="242" y="28"/>
                  </a:lnTo>
                  <a:lnTo>
                    <a:pt x="238" y="26"/>
                  </a:lnTo>
                  <a:lnTo>
                    <a:pt x="234" y="26"/>
                  </a:lnTo>
                  <a:lnTo>
                    <a:pt x="230" y="26"/>
                  </a:lnTo>
                  <a:lnTo>
                    <a:pt x="225" y="26"/>
                  </a:lnTo>
                  <a:lnTo>
                    <a:pt x="219" y="26"/>
                  </a:lnTo>
                  <a:lnTo>
                    <a:pt x="213" y="26"/>
                  </a:lnTo>
                  <a:lnTo>
                    <a:pt x="207" y="24"/>
                  </a:lnTo>
                  <a:lnTo>
                    <a:pt x="204" y="24"/>
                  </a:lnTo>
                  <a:lnTo>
                    <a:pt x="196" y="22"/>
                  </a:lnTo>
                  <a:lnTo>
                    <a:pt x="190" y="22"/>
                  </a:lnTo>
                  <a:lnTo>
                    <a:pt x="185" y="21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69" y="21"/>
                  </a:lnTo>
                  <a:lnTo>
                    <a:pt x="164" y="19"/>
                  </a:lnTo>
                  <a:lnTo>
                    <a:pt x="156" y="19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6" y="13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92" y="9"/>
                  </a:lnTo>
                  <a:lnTo>
                    <a:pt x="86" y="9"/>
                  </a:lnTo>
                  <a:lnTo>
                    <a:pt x="80" y="9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3" y="7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2" name="Freeform 136"/>
            <p:cNvSpPr>
              <a:spLocks/>
            </p:cNvSpPr>
            <p:nvPr/>
          </p:nvSpPr>
          <p:spPr bwMode="auto">
            <a:xfrm>
              <a:off x="2871" y="2051"/>
              <a:ext cx="55" cy="36"/>
            </a:xfrm>
            <a:custGeom>
              <a:avLst/>
              <a:gdLst>
                <a:gd name="T0" fmla="*/ 0 w 108"/>
                <a:gd name="T1" fmla="*/ 0 h 73"/>
                <a:gd name="T2" fmla="*/ 1 w 108"/>
                <a:gd name="T3" fmla="*/ 0 h 73"/>
                <a:gd name="T4" fmla="*/ 2 w 108"/>
                <a:gd name="T5" fmla="*/ 1 h 73"/>
                <a:gd name="T6" fmla="*/ 3 w 108"/>
                <a:gd name="T7" fmla="*/ 2 h 73"/>
                <a:gd name="T8" fmla="*/ 3 w 108"/>
                <a:gd name="T9" fmla="*/ 2 h 73"/>
                <a:gd name="T10" fmla="*/ 4 w 108"/>
                <a:gd name="T11" fmla="*/ 2 h 73"/>
                <a:gd name="T12" fmla="*/ 4 w 108"/>
                <a:gd name="T13" fmla="*/ 3 h 73"/>
                <a:gd name="T14" fmla="*/ 5 w 108"/>
                <a:gd name="T15" fmla="*/ 3 h 73"/>
                <a:gd name="T16" fmla="*/ 6 w 108"/>
                <a:gd name="T17" fmla="*/ 4 h 73"/>
                <a:gd name="T18" fmla="*/ 6 w 108"/>
                <a:gd name="T19" fmla="*/ 4 h 73"/>
                <a:gd name="T20" fmla="*/ 7 w 108"/>
                <a:gd name="T21" fmla="*/ 4 h 73"/>
                <a:gd name="T22" fmla="*/ 8 w 108"/>
                <a:gd name="T23" fmla="*/ 5 h 73"/>
                <a:gd name="T24" fmla="*/ 8 w 108"/>
                <a:gd name="T25" fmla="*/ 5 h 73"/>
                <a:gd name="T26" fmla="*/ 9 w 108"/>
                <a:gd name="T27" fmla="*/ 6 h 73"/>
                <a:gd name="T28" fmla="*/ 9 w 108"/>
                <a:gd name="T29" fmla="*/ 6 h 73"/>
                <a:gd name="T30" fmla="*/ 10 w 108"/>
                <a:gd name="T31" fmla="*/ 6 h 73"/>
                <a:gd name="T32" fmla="*/ 11 w 108"/>
                <a:gd name="T33" fmla="*/ 7 h 73"/>
                <a:gd name="T34" fmla="*/ 11 w 108"/>
                <a:gd name="T35" fmla="*/ 7 h 73"/>
                <a:gd name="T36" fmla="*/ 12 w 108"/>
                <a:gd name="T37" fmla="*/ 7 h 73"/>
                <a:gd name="T38" fmla="*/ 12 w 108"/>
                <a:gd name="T39" fmla="*/ 8 h 73"/>
                <a:gd name="T40" fmla="*/ 13 w 108"/>
                <a:gd name="T41" fmla="*/ 8 h 73"/>
                <a:gd name="T42" fmla="*/ 14 w 108"/>
                <a:gd name="T43" fmla="*/ 9 h 73"/>
                <a:gd name="T44" fmla="*/ 14 w 108"/>
                <a:gd name="T45" fmla="*/ 9 h 73"/>
                <a:gd name="T46" fmla="*/ 14 w 108"/>
                <a:gd name="T47" fmla="*/ 9 h 73"/>
                <a:gd name="T48" fmla="*/ 14 w 108"/>
                <a:gd name="T49" fmla="*/ 8 h 73"/>
                <a:gd name="T50" fmla="*/ 13 w 108"/>
                <a:gd name="T51" fmla="*/ 8 h 73"/>
                <a:gd name="T52" fmla="*/ 13 w 108"/>
                <a:gd name="T53" fmla="*/ 7 h 73"/>
                <a:gd name="T54" fmla="*/ 12 w 108"/>
                <a:gd name="T55" fmla="*/ 7 h 73"/>
                <a:gd name="T56" fmla="*/ 11 w 108"/>
                <a:gd name="T57" fmla="*/ 6 h 73"/>
                <a:gd name="T58" fmla="*/ 11 w 108"/>
                <a:gd name="T59" fmla="*/ 6 h 73"/>
                <a:gd name="T60" fmla="*/ 10 w 108"/>
                <a:gd name="T61" fmla="*/ 5 h 73"/>
                <a:gd name="T62" fmla="*/ 9 w 108"/>
                <a:gd name="T63" fmla="*/ 4 h 73"/>
                <a:gd name="T64" fmla="*/ 8 w 108"/>
                <a:gd name="T65" fmla="*/ 4 h 73"/>
                <a:gd name="T66" fmla="*/ 8 w 108"/>
                <a:gd name="T67" fmla="*/ 3 h 73"/>
                <a:gd name="T68" fmla="*/ 7 w 108"/>
                <a:gd name="T69" fmla="*/ 3 h 73"/>
                <a:gd name="T70" fmla="*/ 6 w 108"/>
                <a:gd name="T71" fmla="*/ 2 h 73"/>
                <a:gd name="T72" fmla="*/ 6 w 108"/>
                <a:gd name="T73" fmla="*/ 2 h 73"/>
                <a:gd name="T74" fmla="*/ 5 w 108"/>
                <a:gd name="T75" fmla="*/ 1 h 73"/>
                <a:gd name="T76" fmla="*/ 5 w 108"/>
                <a:gd name="T77" fmla="*/ 1 h 73"/>
                <a:gd name="T78" fmla="*/ 0 w 108"/>
                <a:gd name="T79" fmla="*/ 0 h 73"/>
                <a:gd name="T80" fmla="*/ 0 w 108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73"/>
                <a:gd name="T125" fmla="*/ 108 w 10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73">
                  <a:moveTo>
                    <a:pt x="0" y="0"/>
                  </a:moveTo>
                  <a:lnTo>
                    <a:pt x="6" y="6"/>
                  </a:lnTo>
                  <a:lnTo>
                    <a:pt x="13" y="14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29"/>
                  </a:lnTo>
                  <a:lnTo>
                    <a:pt x="42" y="33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7" y="42"/>
                  </a:lnTo>
                  <a:lnTo>
                    <a:pt x="61" y="46"/>
                  </a:lnTo>
                  <a:lnTo>
                    <a:pt x="66" y="48"/>
                  </a:lnTo>
                  <a:lnTo>
                    <a:pt x="70" y="54"/>
                  </a:lnTo>
                  <a:lnTo>
                    <a:pt x="74" y="54"/>
                  </a:lnTo>
                  <a:lnTo>
                    <a:pt x="80" y="57"/>
                  </a:lnTo>
                  <a:lnTo>
                    <a:pt x="84" y="57"/>
                  </a:lnTo>
                  <a:lnTo>
                    <a:pt x="89" y="63"/>
                  </a:lnTo>
                  <a:lnTo>
                    <a:pt x="95" y="65"/>
                  </a:lnTo>
                  <a:lnTo>
                    <a:pt x="101" y="69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06" y="71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3" y="57"/>
                  </a:lnTo>
                  <a:lnTo>
                    <a:pt x="87" y="54"/>
                  </a:lnTo>
                  <a:lnTo>
                    <a:pt x="82" y="48"/>
                  </a:lnTo>
                  <a:lnTo>
                    <a:pt x="74" y="44"/>
                  </a:lnTo>
                  <a:lnTo>
                    <a:pt x="68" y="38"/>
                  </a:lnTo>
                  <a:lnTo>
                    <a:pt x="63" y="35"/>
                  </a:lnTo>
                  <a:lnTo>
                    <a:pt x="57" y="29"/>
                  </a:lnTo>
                  <a:lnTo>
                    <a:pt x="51" y="25"/>
                  </a:lnTo>
                  <a:lnTo>
                    <a:pt x="46" y="19"/>
                  </a:lnTo>
                  <a:lnTo>
                    <a:pt x="42" y="18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3" name="Freeform 137"/>
            <p:cNvSpPr>
              <a:spLocks/>
            </p:cNvSpPr>
            <p:nvPr/>
          </p:nvSpPr>
          <p:spPr bwMode="auto">
            <a:xfrm>
              <a:off x="3157" y="2070"/>
              <a:ext cx="79" cy="131"/>
            </a:xfrm>
            <a:custGeom>
              <a:avLst/>
              <a:gdLst>
                <a:gd name="T0" fmla="*/ 0 w 158"/>
                <a:gd name="T1" fmla="*/ 0 h 263"/>
                <a:gd name="T2" fmla="*/ 0 w 158"/>
                <a:gd name="T3" fmla="*/ 0 h 263"/>
                <a:gd name="T4" fmla="*/ 0 w 158"/>
                <a:gd name="T5" fmla="*/ 1 h 263"/>
                <a:gd name="T6" fmla="*/ 0 w 158"/>
                <a:gd name="T7" fmla="*/ 1 h 263"/>
                <a:gd name="T8" fmla="*/ 0 w 158"/>
                <a:gd name="T9" fmla="*/ 2 h 263"/>
                <a:gd name="T10" fmla="*/ 0 w 158"/>
                <a:gd name="T11" fmla="*/ 3 h 263"/>
                <a:gd name="T12" fmla="*/ 0 w 158"/>
                <a:gd name="T13" fmla="*/ 3 h 263"/>
                <a:gd name="T14" fmla="*/ 0 w 158"/>
                <a:gd name="T15" fmla="*/ 4 h 263"/>
                <a:gd name="T16" fmla="*/ 0 w 158"/>
                <a:gd name="T17" fmla="*/ 4 h 263"/>
                <a:gd name="T18" fmla="*/ 0 w 158"/>
                <a:gd name="T19" fmla="*/ 5 h 263"/>
                <a:gd name="T20" fmla="*/ 0 w 158"/>
                <a:gd name="T21" fmla="*/ 6 h 263"/>
                <a:gd name="T22" fmla="*/ 0 w 158"/>
                <a:gd name="T23" fmla="*/ 6 h 263"/>
                <a:gd name="T24" fmla="*/ 0 w 158"/>
                <a:gd name="T25" fmla="*/ 7 h 263"/>
                <a:gd name="T26" fmla="*/ 0 w 158"/>
                <a:gd name="T27" fmla="*/ 7 h 263"/>
                <a:gd name="T28" fmla="*/ 0 w 158"/>
                <a:gd name="T29" fmla="*/ 8 h 263"/>
                <a:gd name="T30" fmla="*/ 0 w 158"/>
                <a:gd name="T31" fmla="*/ 9 h 263"/>
                <a:gd name="T32" fmla="*/ 0 w 158"/>
                <a:gd name="T33" fmla="*/ 9 h 263"/>
                <a:gd name="T34" fmla="*/ 0 w 158"/>
                <a:gd name="T35" fmla="*/ 10 h 263"/>
                <a:gd name="T36" fmla="*/ 0 w 158"/>
                <a:gd name="T37" fmla="*/ 11 h 263"/>
                <a:gd name="T38" fmla="*/ 0 w 158"/>
                <a:gd name="T39" fmla="*/ 12 h 263"/>
                <a:gd name="T40" fmla="*/ 0 w 158"/>
                <a:gd name="T41" fmla="*/ 12 h 263"/>
                <a:gd name="T42" fmla="*/ 0 w 158"/>
                <a:gd name="T43" fmla="*/ 13 h 263"/>
                <a:gd name="T44" fmla="*/ 0 w 158"/>
                <a:gd name="T45" fmla="*/ 14 h 263"/>
                <a:gd name="T46" fmla="*/ 0 w 158"/>
                <a:gd name="T47" fmla="*/ 15 h 263"/>
                <a:gd name="T48" fmla="*/ 0 w 158"/>
                <a:gd name="T49" fmla="*/ 15 h 263"/>
                <a:gd name="T50" fmla="*/ 0 w 158"/>
                <a:gd name="T51" fmla="*/ 16 h 263"/>
                <a:gd name="T52" fmla="*/ 0 w 158"/>
                <a:gd name="T53" fmla="*/ 17 h 263"/>
                <a:gd name="T54" fmla="*/ 0 w 158"/>
                <a:gd name="T55" fmla="*/ 18 h 263"/>
                <a:gd name="T56" fmla="*/ 0 w 158"/>
                <a:gd name="T57" fmla="*/ 18 h 263"/>
                <a:gd name="T58" fmla="*/ 0 w 158"/>
                <a:gd name="T59" fmla="*/ 19 h 263"/>
                <a:gd name="T60" fmla="*/ 0 w 158"/>
                <a:gd name="T61" fmla="*/ 20 h 263"/>
                <a:gd name="T62" fmla="*/ 0 w 158"/>
                <a:gd name="T63" fmla="*/ 21 h 263"/>
                <a:gd name="T64" fmla="*/ 0 w 158"/>
                <a:gd name="T65" fmla="*/ 21 h 263"/>
                <a:gd name="T66" fmla="*/ 0 w 158"/>
                <a:gd name="T67" fmla="*/ 22 h 263"/>
                <a:gd name="T68" fmla="*/ 0 w 158"/>
                <a:gd name="T69" fmla="*/ 23 h 263"/>
                <a:gd name="T70" fmla="*/ 0 w 158"/>
                <a:gd name="T71" fmla="*/ 23 h 263"/>
                <a:gd name="T72" fmla="*/ 0 w 158"/>
                <a:gd name="T73" fmla="*/ 24 h 263"/>
                <a:gd name="T74" fmla="*/ 0 w 158"/>
                <a:gd name="T75" fmla="*/ 25 h 263"/>
                <a:gd name="T76" fmla="*/ 0 w 158"/>
                <a:gd name="T77" fmla="*/ 26 h 263"/>
                <a:gd name="T78" fmla="*/ 0 w 158"/>
                <a:gd name="T79" fmla="*/ 26 h 263"/>
                <a:gd name="T80" fmla="*/ 0 w 158"/>
                <a:gd name="T81" fmla="*/ 27 h 263"/>
                <a:gd name="T82" fmla="*/ 0 w 158"/>
                <a:gd name="T83" fmla="*/ 27 h 263"/>
                <a:gd name="T84" fmla="*/ 0 w 158"/>
                <a:gd name="T85" fmla="*/ 28 h 263"/>
                <a:gd name="T86" fmla="*/ 0 w 158"/>
                <a:gd name="T87" fmla="*/ 29 h 263"/>
                <a:gd name="T88" fmla="*/ 0 w 158"/>
                <a:gd name="T89" fmla="*/ 30 h 263"/>
                <a:gd name="T90" fmla="*/ 0 w 158"/>
                <a:gd name="T91" fmla="*/ 31 h 263"/>
                <a:gd name="T92" fmla="*/ 0 w 158"/>
                <a:gd name="T93" fmla="*/ 31 h 263"/>
                <a:gd name="T94" fmla="*/ 0 w 158"/>
                <a:gd name="T95" fmla="*/ 32 h 263"/>
                <a:gd name="T96" fmla="*/ 0 w 158"/>
                <a:gd name="T97" fmla="*/ 32 h 263"/>
                <a:gd name="T98" fmla="*/ 0 w 158"/>
                <a:gd name="T99" fmla="*/ 32 h 263"/>
                <a:gd name="T100" fmla="*/ 20 w 158"/>
                <a:gd name="T101" fmla="*/ 12 h 263"/>
                <a:gd name="T102" fmla="*/ 0 w 158"/>
                <a:gd name="T103" fmla="*/ 0 h 263"/>
                <a:gd name="T104" fmla="*/ 0 w 158"/>
                <a:gd name="T105" fmla="*/ 0 h 2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263"/>
                <a:gd name="T161" fmla="*/ 158 w 158"/>
                <a:gd name="T162" fmla="*/ 263 h 2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26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0" y="223"/>
                  </a:lnTo>
                  <a:lnTo>
                    <a:pt x="0" y="230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1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4" name="Freeform 138"/>
            <p:cNvSpPr>
              <a:spLocks/>
            </p:cNvSpPr>
            <p:nvPr/>
          </p:nvSpPr>
          <p:spPr bwMode="auto">
            <a:xfrm>
              <a:off x="3129" y="2076"/>
              <a:ext cx="12" cy="156"/>
            </a:xfrm>
            <a:custGeom>
              <a:avLst/>
              <a:gdLst>
                <a:gd name="T0" fmla="*/ 0 w 25"/>
                <a:gd name="T1" fmla="*/ 1 h 311"/>
                <a:gd name="T2" fmla="*/ 0 w 25"/>
                <a:gd name="T3" fmla="*/ 2 h 311"/>
                <a:gd name="T4" fmla="*/ 0 w 25"/>
                <a:gd name="T5" fmla="*/ 3 h 311"/>
                <a:gd name="T6" fmla="*/ 0 w 25"/>
                <a:gd name="T7" fmla="*/ 4 h 311"/>
                <a:gd name="T8" fmla="*/ 0 w 25"/>
                <a:gd name="T9" fmla="*/ 6 h 311"/>
                <a:gd name="T10" fmla="*/ 0 w 25"/>
                <a:gd name="T11" fmla="*/ 7 h 311"/>
                <a:gd name="T12" fmla="*/ 0 w 25"/>
                <a:gd name="T13" fmla="*/ 8 h 311"/>
                <a:gd name="T14" fmla="*/ 0 w 25"/>
                <a:gd name="T15" fmla="*/ 10 h 311"/>
                <a:gd name="T16" fmla="*/ 0 w 25"/>
                <a:gd name="T17" fmla="*/ 11 h 311"/>
                <a:gd name="T18" fmla="*/ 0 w 25"/>
                <a:gd name="T19" fmla="*/ 13 h 311"/>
                <a:gd name="T20" fmla="*/ 0 w 25"/>
                <a:gd name="T21" fmla="*/ 15 h 311"/>
                <a:gd name="T22" fmla="*/ 0 w 25"/>
                <a:gd name="T23" fmla="*/ 16 h 311"/>
                <a:gd name="T24" fmla="*/ 0 w 25"/>
                <a:gd name="T25" fmla="*/ 18 h 311"/>
                <a:gd name="T26" fmla="*/ 0 w 25"/>
                <a:gd name="T27" fmla="*/ 20 h 311"/>
                <a:gd name="T28" fmla="*/ 0 w 25"/>
                <a:gd name="T29" fmla="*/ 22 h 311"/>
                <a:gd name="T30" fmla="*/ 0 w 25"/>
                <a:gd name="T31" fmla="*/ 23 h 311"/>
                <a:gd name="T32" fmla="*/ 0 w 25"/>
                <a:gd name="T33" fmla="*/ 25 h 311"/>
                <a:gd name="T34" fmla="*/ 0 w 25"/>
                <a:gd name="T35" fmla="*/ 26 h 311"/>
                <a:gd name="T36" fmla="*/ 0 w 25"/>
                <a:gd name="T37" fmla="*/ 28 h 311"/>
                <a:gd name="T38" fmla="*/ 0 w 25"/>
                <a:gd name="T39" fmla="*/ 29 h 311"/>
                <a:gd name="T40" fmla="*/ 0 w 25"/>
                <a:gd name="T41" fmla="*/ 31 h 311"/>
                <a:gd name="T42" fmla="*/ 0 w 25"/>
                <a:gd name="T43" fmla="*/ 32 h 311"/>
                <a:gd name="T44" fmla="*/ 0 w 25"/>
                <a:gd name="T45" fmla="*/ 33 h 311"/>
                <a:gd name="T46" fmla="*/ 0 w 25"/>
                <a:gd name="T47" fmla="*/ 35 h 311"/>
                <a:gd name="T48" fmla="*/ 0 w 25"/>
                <a:gd name="T49" fmla="*/ 36 h 311"/>
                <a:gd name="T50" fmla="*/ 0 w 25"/>
                <a:gd name="T51" fmla="*/ 37 h 311"/>
                <a:gd name="T52" fmla="*/ 0 w 25"/>
                <a:gd name="T53" fmla="*/ 38 h 311"/>
                <a:gd name="T54" fmla="*/ 0 w 25"/>
                <a:gd name="T55" fmla="*/ 39 h 311"/>
                <a:gd name="T56" fmla="*/ 0 w 25"/>
                <a:gd name="T57" fmla="*/ 39 h 311"/>
                <a:gd name="T58" fmla="*/ 0 w 25"/>
                <a:gd name="T59" fmla="*/ 38 h 311"/>
                <a:gd name="T60" fmla="*/ 0 w 25"/>
                <a:gd name="T61" fmla="*/ 37 h 311"/>
                <a:gd name="T62" fmla="*/ 0 w 25"/>
                <a:gd name="T63" fmla="*/ 35 h 311"/>
                <a:gd name="T64" fmla="*/ 1 w 25"/>
                <a:gd name="T65" fmla="*/ 34 h 311"/>
                <a:gd name="T66" fmla="*/ 1 w 25"/>
                <a:gd name="T67" fmla="*/ 32 h 311"/>
                <a:gd name="T68" fmla="*/ 1 w 25"/>
                <a:gd name="T69" fmla="*/ 31 h 311"/>
                <a:gd name="T70" fmla="*/ 1 w 25"/>
                <a:gd name="T71" fmla="*/ 29 h 311"/>
                <a:gd name="T72" fmla="*/ 2 w 25"/>
                <a:gd name="T73" fmla="*/ 27 h 311"/>
                <a:gd name="T74" fmla="*/ 2 w 25"/>
                <a:gd name="T75" fmla="*/ 26 h 311"/>
                <a:gd name="T76" fmla="*/ 2 w 25"/>
                <a:gd name="T77" fmla="*/ 24 h 311"/>
                <a:gd name="T78" fmla="*/ 2 w 25"/>
                <a:gd name="T79" fmla="*/ 22 h 311"/>
                <a:gd name="T80" fmla="*/ 3 w 25"/>
                <a:gd name="T81" fmla="*/ 20 h 311"/>
                <a:gd name="T82" fmla="*/ 3 w 25"/>
                <a:gd name="T83" fmla="*/ 18 h 311"/>
                <a:gd name="T84" fmla="*/ 3 w 25"/>
                <a:gd name="T85" fmla="*/ 16 h 311"/>
                <a:gd name="T86" fmla="*/ 2 w 25"/>
                <a:gd name="T87" fmla="*/ 14 h 311"/>
                <a:gd name="T88" fmla="*/ 2 w 25"/>
                <a:gd name="T89" fmla="*/ 13 h 311"/>
                <a:gd name="T90" fmla="*/ 2 w 25"/>
                <a:gd name="T91" fmla="*/ 11 h 311"/>
                <a:gd name="T92" fmla="*/ 2 w 25"/>
                <a:gd name="T93" fmla="*/ 9 h 311"/>
                <a:gd name="T94" fmla="*/ 1 w 25"/>
                <a:gd name="T95" fmla="*/ 8 h 311"/>
                <a:gd name="T96" fmla="*/ 1 w 25"/>
                <a:gd name="T97" fmla="*/ 6 h 311"/>
                <a:gd name="T98" fmla="*/ 1 w 25"/>
                <a:gd name="T99" fmla="*/ 5 h 311"/>
                <a:gd name="T100" fmla="*/ 1 w 25"/>
                <a:gd name="T101" fmla="*/ 4 h 311"/>
                <a:gd name="T102" fmla="*/ 0 w 25"/>
                <a:gd name="T103" fmla="*/ 2 h 311"/>
                <a:gd name="T104" fmla="*/ 0 w 25"/>
                <a:gd name="T105" fmla="*/ 1 h 311"/>
                <a:gd name="T106" fmla="*/ 0 w 25"/>
                <a:gd name="T107" fmla="*/ 0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311"/>
                <a:gd name="T164" fmla="*/ 25 w 25"/>
                <a:gd name="T165" fmla="*/ 311 h 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311">
                  <a:moveTo>
                    <a:pt x="0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9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1"/>
                  </a:lnTo>
                  <a:lnTo>
                    <a:pt x="0" y="275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0" y="287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2" y="300"/>
                  </a:lnTo>
                  <a:lnTo>
                    <a:pt x="4" y="290"/>
                  </a:lnTo>
                  <a:lnTo>
                    <a:pt x="7" y="283"/>
                  </a:lnTo>
                  <a:lnTo>
                    <a:pt x="7" y="277"/>
                  </a:lnTo>
                  <a:lnTo>
                    <a:pt x="9" y="273"/>
                  </a:lnTo>
                  <a:lnTo>
                    <a:pt x="9" y="268"/>
                  </a:lnTo>
                  <a:lnTo>
                    <a:pt x="11" y="264"/>
                  </a:lnTo>
                  <a:lnTo>
                    <a:pt x="11" y="256"/>
                  </a:lnTo>
                  <a:lnTo>
                    <a:pt x="13" y="251"/>
                  </a:lnTo>
                  <a:lnTo>
                    <a:pt x="13" y="245"/>
                  </a:lnTo>
                  <a:lnTo>
                    <a:pt x="15" y="237"/>
                  </a:lnTo>
                  <a:lnTo>
                    <a:pt x="15" y="232"/>
                  </a:lnTo>
                  <a:lnTo>
                    <a:pt x="17" y="224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19" y="203"/>
                  </a:lnTo>
                  <a:lnTo>
                    <a:pt x="21" y="195"/>
                  </a:lnTo>
                  <a:lnTo>
                    <a:pt x="21" y="190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5" y="165"/>
                  </a:lnTo>
                  <a:lnTo>
                    <a:pt x="25" y="157"/>
                  </a:lnTo>
                  <a:lnTo>
                    <a:pt x="25" y="150"/>
                  </a:lnTo>
                  <a:lnTo>
                    <a:pt x="25" y="142"/>
                  </a:lnTo>
                  <a:lnTo>
                    <a:pt x="25" y="135"/>
                  </a:lnTo>
                  <a:lnTo>
                    <a:pt x="25" y="125"/>
                  </a:lnTo>
                  <a:lnTo>
                    <a:pt x="25" y="118"/>
                  </a:lnTo>
                  <a:lnTo>
                    <a:pt x="23" y="112"/>
                  </a:lnTo>
                  <a:lnTo>
                    <a:pt x="21" y="102"/>
                  </a:lnTo>
                  <a:lnTo>
                    <a:pt x="21" y="97"/>
                  </a:lnTo>
                  <a:lnTo>
                    <a:pt x="21" y="89"/>
                  </a:lnTo>
                  <a:lnTo>
                    <a:pt x="19" y="83"/>
                  </a:lnTo>
                  <a:lnTo>
                    <a:pt x="19" y="76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5" y="57"/>
                  </a:lnTo>
                  <a:lnTo>
                    <a:pt x="13" y="53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5" name="Freeform 139"/>
            <p:cNvSpPr>
              <a:spLocks/>
            </p:cNvSpPr>
            <p:nvPr/>
          </p:nvSpPr>
          <p:spPr bwMode="auto">
            <a:xfrm>
              <a:off x="3137" y="2019"/>
              <a:ext cx="105" cy="74"/>
            </a:xfrm>
            <a:custGeom>
              <a:avLst/>
              <a:gdLst>
                <a:gd name="T0" fmla="*/ 0 w 211"/>
                <a:gd name="T1" fmla="*/ 0 h 146"/>
                <a:gd name="T2" fmla="*/ 26 w 211"/>
                <a:gd name="T3" fmla="*/ 19 h 146"/>
                <a:gd name="T4" fmla="*/ 26 w 211"/>
                <a:gd name="T5" fmla="*/ 19 h 146"/>
                <a:gd name="T6" fmla="*/ 25 w 211"/>
                <a:gd name="T7" fmla="*/ 19 h 146"/>
                <a:gd name="T8" fmla="*/ 25 w 211"/>
                <a:gd name="T9" fmla="*/ 18 h 146"/>
                <a:gd name="T10" fmla="*/ 24 w 211"/>
                <a:gd name="T11" fmla="*/ 18 h 146"/>
                <a:gd name="T12" fmla="*/ 23 w 211"/>
                <a:gd name="T13" fmla="*/ 18 h 146"/>
                <a:gd name="T14" fmla="*/ 23 w 211"/>
                <a:gd name="T15" fmla="*/ 18 h 146"/>
                <a:gd name="T16" fmla="*/ 22 w 211"/>
                <a:gd name="T17" fmla="*/ 17 h 146"/>
                <a:gd name="T18" fmla="*/ 22 w 211"/>
                <a:gd name="T19" fmla="*/ 17 h 146"/>
                <a:gd name="T20" fmla="*/ 21 w 211"/>
                <a:gd name="T21" fmla="*/ 17 h 146"/>
                <a:gd name="T22" fmla="*/ 21 w 211"/>
                <a:gd name="T23" fmla="*/ 17 h 146"/>
                <a:gd name="T24" fmla="*/ 20 w 211"/>
                <a:gd name="T25" fmla="*/ 16 h 146"/>
                <a:gd name="T26" fmla="*/ 20 w 211"/>
                <a:gd name="T27" fmla="*/ 16 h 146"/>
                <a:gd name="T28" fmla="*/ 19 w 211"/>
                <a:gd name="T29" fmla="*/ 16 h 146"/>
                <a:gd name="T30" fmla="*/ 18 w 211"/>
                <a:gd name="T31" fmla="*/ 15 h 146"/>
                <a:gd name="T32" fmla="*/ 17 w 211"/>
                <a:gd name="T33" fmla="*/ 15 h 146"/>
                <a:gd name="T34" fmla="*/ 17 w 211"/>
                <a:gd name="T35" fmla="*/ 15 h 146"/>
                <a:gd name="T36" fmla="*/ 16 w 211"/>
                <a:gd name="T37" fmla="*/ 15 h 146"/>
                <a:gd name="T38" fmla="*/ 15 w 211"/>
                <a:gd name="T39" fmla="*/ 14 h 146"/>
                <a:gd name="T40" fmla="*/ 15 w 211"/>
                <a:gd name="T41" fmla="*/ 14 h 146"/>
                <a:gd name="T42" fmla="*/ 14 w 211"/>
                <a:gd name="T43" fmla="*/ 14 h 146"/>
                <a:gd name="T44" fmla="*/ 13 w 211"/>
                <a:gd name="T45" fmla="*/ 13 h 146"/>
                <a:gd name="T46" fmla="*/ 13 w 211"/>
                <a:gd name="T47" fmla="*/ 13 h 146"/>
                <a:gd name="T48" fmla="*/ 12 w 211"/>
                <a:gd name="T49" fmla="*/ 13 h 146"/>
                <a:gd name="T50" fmla="*/ 11 w 211"/>
                <a:gd name="T51" fmla="*/ 12 h 146"/>
                <a:gd name="T52" fmla="*/ 11 w 211"/>
                <a:gd name="T53" fmla="*/ 12 h 146"/>
                <a:gd name="T54" fmla="*/ 10 w 211"/>
                <a:gd name="T55" fmla="*/ 12 h 146"/>
                <a:gd name="T56" fmla="*/ 10 w 211"/>
                <a:gd name="T57" fmla="*/ 11 h 146"/>
                <a:gd name="T58" fmla="*/ 9 w 211"/>
                <a:gd name="T59" fmla="*/ 11 h 146"/>
                <a:gd name="T60" fmla="*/ 9 w 211"/>
                <a:gd name="T61" fmla="*/ 10 h 146"/>
                <a:gd name="T62" fmla="*/ 7 w 211"/>
                <a:gd name="T63" fmla="*/ 9 h 146"/>
                <a:gd name="T64" fmla="*/ 7 w 211"/>
                <a:gd name="T65" fmla="*/ 8 h 146"/>
                <a:gd name="T66" fmla="*/ 6 w 211"/>
                <a:gd name="T67" fmla="*/ 8 h 146"/>
                <a:gd name="T68" fmla="*/ 5 w 211"/>
                <a:gd name="T69" fmla="*/ 7 h 146"/>
                <a:gd name="T70" fmla="*/ 4 w 211"/>
                <a:gd name="T71" fmla="*/ 6 h 146"/>
                <a:gd name="T72" fmla="*/ 3 w 211"/>
                <a:gd name="T73" fmla="*/ 5 h 146"/>
                <a:gd name="T74" fmla="*/ 3 w 211"/>
                <a:gd name="T75" fmla="*/ 4 h 146"/>
                <a:gd name="T76" fmla="*/ 2 w 211"/>
                <a:gd name="T77" fmla="*/ 3 h 146"/>
                <a:gd name="T78" fmla="*/ 1 w 211"/>
                <a:gd name="T79" fmla="*/ 3 h 146"/>
                <a:gd name="T80" fmla="*/ 1 w 211"/>
                <a:gd name="T81" fmla="*/ 2 h 146"/>
                <a:gd name="T82" fmla="*/ 0 w 211"/>
                <a:gd name="T83" fmla="*/ 2 h 146"/>
                <a:gd name="T84" fmla="*/ 0 w 211"/>
                <a:gd name="T85" fmla="*/ 1 h 146"/>
                <a:gd name="T86" fmla="*/ 0 w 211"/>
                <a:gd name="T87" fmla="*/ 0 h 146"/>
                <a:gd name="T88" fmla="*/ 0 w 211"/>
                <a:gd name="T89" fmla="*/ 0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1"/>
                <a:gd name="T136" fmla="*/ 0 h 146"/>
                <a:gd name="T137" fmla="*/ 211 w 211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1" h="146">
                  <a:moveTo>
                    <a:pt x="0" y="0"/>
                  </a:moveTo>
                  <a:lnTo>
                    <a:pt x="211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0" y="140"/>
                  </a:lnTo>
                  <a:lnTo>
                    <a:pt x="196" y="138"/>
                  </a:lnTo>
                  <a:lnTo>
                    <a:pt x="190" y="138"/>
                  </a:lnTo>
                  <a:lnTo>
                    <a:pt x="188" y="137"/>
                  </a:lnTo>
                  <a:lnTo>
                    <a:pt x="183" y="135"/>
                  </a:lnTo>
                  <a:lnTo>
                    <a:pt x="179" y="135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4" y="127"/>
                  </a:lnTo>
                  <a:lnTo>
                    <a:pt x="160" y="127"/>
                  </a:lnTo>
                  <a:lnTo>
                    <a:pt x="154" y="123"/>
                  </a:lnTo>
                  <a:lnTo>
                    <a:pt x="148" y="119"/>
                  </a:lnTo>
                  <a:lnTo>
                    <a:pt x="143" y="118"/>
                  </a:lnTo>
                  <a:lnTo>
                    <a:pt x="137" y="116"/>
                  </a:lnTo>
                  <a:lnTo>
                    <a:pt x="131" y="114"/>
                  </a:lnTo>
                  <a:lnTo>
                    <a:pt x="127" y="110"/>
                  </a:lnTo>
                  <a:lnTo>
                    <a:pt x="120" y="108"/>
                  </a:lnTo>
                  <a:lnTo>
                    <a:pt x="116" y="106"/>
                  </a:lnTo>
                  <a:lnTo>
                    <a:pt x="110" y="102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95" y="95"/>
                  </a:lnTo>
                  <a:lnTo>
                    <a:pt x="91" y="91"/>
                  </a:lnTo>
                  <a:lnTo>
                    <a:pt x="86" y="89"/>
                  </a:lnTo>
                  <a:lnTo>
                    <a:pt x="82" y="87"/>
                  </a:lnTo>
                  <a:lnTo>
                    <a:pt x="78" y="83"/>
                  </a:lnTo>
                  <a:lnTo>
                    <a:pt x="72" y="78"/>
                  </a:lnTo>
                  <a:lnTo>
                    <a:pt x="63" y="70"/>
                  </a:lnTo>
                  <a:lnTo>
                    <a:pt x="57" y="62"/>
                  </a:lnTo>
                  <a:lnTo>
                    <a:pt x="49" y="57"/>
                  </a:lnTo>
                  <a:lnTo>
                    <a:pt x="42" y="51"/>
                  </a:lnTo>
                  <a:lnTo>
                    <a:pt x="34" y="43"/>
                  </a:lnTo>
                  <a:lnTo>
                    <a:pt x="29" y="38"/>
                  </a:lnTo>
                  <a:lnTo>
                    <a:pt x="25" y="30"/>
                  </a:lnTo>
                  <a:lnTo>
                    <a:pt x="19" y="23"/>
                  </a:lnTo>
                  <a:lnTo>
                    <a:pt x="13" y="17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66" name="Freeform 140"/>
            <p:cNvSpPr>
              <a:spLocks/>
            </p:cNvSpPr>
            <p:nvPr/>
          </p:nvSpPr>
          <p:spPr bwMode="auto">
            <a:xfrm>
              <a:off x="3144" y="2140"/>
              <a:ext cx="111" cy="123"/>
            </a:xfrm>
            <a:custGeom>
              <a:avLst/>
              <a:gdLst>
                <a:gd name="T0" fmla="*/ 27 w 223"/>
                <a:gd name="T1" fmla="*/ 0 h 245"/>
                <a:gd name="T2" fmla="*/ 0 w 223"/>
                <a:gd name="T3" fmla="*/ 31 h 245"/>
                <a:gd name="T4" fmla="*/ 0 w 223"/>
                <a:gd name="T5" fmla="*/ 31 h 245"/>
                <a:gd name="T6" fmla="*/ 0 w 223"/>
                <a:gd name="T7" fmla="*/ 31 h 245"/>
                <a:gd name="T8" fmla="*/ 1 w 223"/>
                <a:gd name="T9" fmla="*/ 30 h 245"/>
                <a:gd name="T10" fmla="*/ 1 w 223"/>
                <a:gd name="T11" fmla="*/ 29 h 245"/>
                <a:gd name="T12" fmla="*/ 1 w 223"/>
                <a:gd name="T13" fmla="*/ 28 h 245"/>
                <a:gd name="T14" fmla="*/ 1 w 223"/>
                <a:gd name="T15" fmla="*/ 28 h 245"/>
                <a:gd name="T16" fmla="*/ 2 w 223"/>
                <a:gd name="T17" fmla="*/ 27 h 245"/>
                <a:gd name="T18" fmla="*/ 2 w 223"/>
                <a:gd name="T19" fmla="*/ 26 h 245"/>
                <a:gd name="T20" fmla="*/ 3 w 223"/>
                <a:gd name="T21" fmla="*/ 26 h 245"/>
                <a:gd name="T22" fmla="*/ 3 w 223"/>
                <a:gd name="T23" fmla="*/ 25 h 245"/>
                <a:gd name="T24" fmla="*/ 4 w 223"/>
                <a:gd name="T25" fmla="*/ 24 h 245"/>
                <a:gd name="T26" fmla="*/ 4 w 223"/>
                <a:gd name="T27" fmla="*/ 23 h 245"/>
                <a:gd name="T28" fmla="*/ 5 w 223"/>
                <a:gd name="T29" fmla="*/ 23 h 245"/>
                <a:gd name="T30" fmla="*/ 5 w 223"/>
                <a:gd name="T31" fmla="*/ 22 h 245"/>
                <a:gd name="T32" fmla="*/ 6 w 223"/>
                <a:gd name="T33" fmla="*/ 21 h 245"/>
                <a:gd name="T34" fmla="*/ 6 w 223"/>
                <a:gd name="T35" fmla="*/ 20 h 245"/>
                <a:gd name="T36" fmla="*/ 7 w 223"/>
                <a:gd name="T37" fmla="*/ 20 h 245"/>
                <a:gd name="T38" fmla="*/ 7 w 223"/>
                <a:gd name="T39" fmla="*/ 19 h 245"/>
                <a:gd name="T40" fmla="*/ 8 w 223"/>
                <a:gd name="T41" fmla="*/ 18 h 245"/>
                <a:gd name="T42" fmla="*/ 8 w 223"/>
                <a:gd name="T43" fmla="*/ 17 h 245"/>
                <a:gd name="T44" fmla="*/ 9 w 223"/>
                <a:gd name="T45" fmla="*/ 17 h 245"/>
                <a:gd name="T46" fmla="*/ 9 w 223"/>
                <a:gd name="T47" fmla="*/ 16 h 245"/>
                <a:gd name="T48" fmla="*/ 10 w 223"/>
                <a:gd name="T49" fmla="*/ 15 h 245"/>
                <a:gd name="T50" fmla="*/ 10 w 223"/>
                <a:gd name="T51" fmla="*/ 14 h 245"/>
                <a:gd name="T52" fmla="*/ 11 w 223"/>
                <a:gd name="T53" fmla="*/ 14 h 245"/>
                <a:gd name="T54" fmla="*/ 11 w 223"/>
                <a:gd name="T55" fmla="*/ 13 h 245"/>
                <a:gd name="T56" fmla="*/ 12 w 223"/>
                <a:gd name="T57" fmla="*/ 13 h 245"/>
                <a:gd name="T58" fmla="*/ 12 w 223"/>
                <a:gd name="T59" fmla="*/ 12 h 245"/>
                <a:gd name="T60" fmla="*/ 13 w 223"/>
                <a:gd name="T61" fmla="*/ 12 h 245"/>
                <a:gd name="T62" fmla="*/ 13 w 223"/>
                <a:gd name="T63" fmla="*/ 11 h 245"/>
                <a:gd name="T64" fmla="*/ 14 w 223"/>
                <a:gd name="T65" fmla="*/ 11 h 245"/>
                <a:gd name="T66" fmla="*/ 14 w 223"/>
                <a:gd name="T67" fmla="*/ 10 h 245"/>
                <a:gd name="T68" fmla="*/ 15 w 223"/>
                <a:gd name="T69" fmla="*/ 10 h 245"/>
                <a:gd name="T70" fmla="*/ 15 w 223"/>
                <a:gd name="T71" fmla="*/ 9 h 245"/>
                <a:gd name="T72" fmla="*/ 16 w 223"/>
                <a:gd name="T73" fmla="*/ 9 h 245"/>
                <a:gd name="T74" fmla="*/ 16 w 223"/>
                <a:gd name="T75" fmla="*/ 8 h 245"/>
                <a:gd name="T76" fmla="*/ 17 w 223"/>
                <a:gd name="T77" fmla="*/ 8 h 245"/>
                <a:gd name="T78" fmla="*/ 18 w 223"/>
                <a:gd name="T79" fmla="*/ 7 h 245"/>
                <a:gd name="T80" fmla="*/ 18 w 223"/>
                <a:gd name="T81" fmla="*/ 6 h 245"/>
                <a:gd name="T82" fmla="*/ 19 w 223"/>
                <a:gd name="T83" fmla="*/ 6 h 245"/>
                <a:gd name="T84" fmla="*/ 19 w 223"/>
                <a:gd name="T85" fmla="*/ 6 h 245"/>
                <a:gd name="T86" fmla="*/ 20 w 223"/>
                <a:gd name="T87" fmla="*/ 5 h 245"/>
                <a:gd name="T88" fmla="*/ 21 w 223"/>
                <a:gd name="T89" fmla="*/ 5 h 245"/>
                <a:gd name="T90" fmla="*/ 21 w 223"/>
                <a:gd name="T91" fmla="*/ 4 h 245"/>
                <a:gd name="T92" fmla="*/ 22 w 223"/>
                <a:gd name="T93" fmla="*/ 4 h 245"/>
                <a:gd name="T94" fmla="*/ 22 w 223"/>
                <a:gd name="T95" fmla="*/ 4 h 245"/>
                <a:gd name="T96" fmla="*/ 23 w 223"/>
                <a:gd name="T97" fmla="*/ 3 h 245"/>
                <a:gd name="T98" fmla="*/ 24 w 223"/>
                <a:gd name="T99" fmla="*/ 3 h 245"/>
                <a:gd name="T100" fmla="*/ 24 w 223"/>
                <a:gd name="T101" fmla="*/ 2 h 245"/>
                <a:gd name="T102" fmla="*/ 24 w 223"/>
                <a:gd name="T103" fmla="*/ 2 h 245"/>
                <a:gd name="T104" fmla="*/ 25 w 223"/>
                <a:gd name="T105" fmla="*/ 2 h 245"/>
                <a:gd name="T106" fmla="*/ 25 w 223"/>
                <a:gd name="T107" fmla="*/ 1 h 245"/>
                <a:gd name="T108" fmla="*/ 26 w 223"/>
                <a:gd name="T109" fmla="*/ 1 h 245"/>
                <a:gd name="T110" fmla="*/ 27 w 223"/>
                <a:gd name="T111" fmla="*/ 1 h 245"/>
                <a:gd name="T112" fmla="*/ 27 w 223"/>
                <a:gd name="T113" fmla="*/ 0 h 245"/>
                <a:gd name="T114" fmla="*/ 27 w 223"/>
                <a:gd name="T115" fmla="*/ 0 h 245"/>
                <a:gd name="T116" fmla="*/ 27 w 223"/>
                <a:gd name="T117" fmla="*/ 0 h 2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3"/>
                <a:gd name="T178" fmla="*/ 0 h 245"/>
                <a:gd name="T179" fmla="*/ 223 w 223"/>
                <a:gd name="T180" fmla="*/ 245 h 2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3" h="245">
                  <a:moveTo>
                    <a:pt x="223" y="0"/>
                  </a:moveTo>
                  <a:lnTo>
                    <a:pt x="0" y="245"/>
                  </a:lnTo>
                  <a:lnTo>
                    <a:pt x="0" y="243"/>
                  </a:lnTo>
                  <a:lnTo>
                    <a:pt x="4" y="241"/>
                  </a:lnTo>
                  <a:lnTo>
                    <a:pt x="8" y="234"/>
                  </a:lnTo>
                  <a:lnTo>
                    <a:pt x="12" y="226"/>
                  </a:lnTo>
                  <a:lnTo>
                    <a:pt x="14" y="222"/>
                  </a:lnTo>
                  <a:lnTo>
                    <a:pt x="15" y="219"/>
                  </a:lnTo>
                  <a:lnTo>
                    <a:pt x="17" y="213"/>
                  </a:lnTo>
                  <a:lnTo>
                    <a:pt x="23" y="207"/>
                  </a:lnTo>
                  <a:lnTo>
                    <a:pt x="25" y="201"/>
                  </a:lnTo>
                  <a:lnTo>
                    <a:pt x="31" y="196"/>
                  </a:lnTo>
                  <a:lnTo>
                    <a:pt x="33" y="190"/>
                  </a:lnTo>
                  <a:lnTo>
                    <a:pt x="36" y="184"/>
                  </a:lnTo>
                  <a:lnTo>
                    <a:pt x="40" y="177"/>
                  </a:lnTo>
                  <a:lnTo>
                    <a:pt x="44" y="173"/>
                  </a:lnTo>
                  <a:lnTo>
                    <a:pt x="48" y="167"/>
                  </a:lnTo>
                  <a:lnTo>
                    <a:pt x="54" y="160"/>
                  </a:lnTo>
                  <a:lnTo>
                    <a:pt x="57" y="154"/>
                  </a:lnTo>
                  <a:lnTo>
                    <a:pt x="61" y="146"/>
                  </a:lnTo>
                  <a:lnTo>
                    <a:pt x="65" y="141"/>
                  </a:lnTo>
                  <a:lnTo>
                    <a:pt x="71" y="135"/>
                  </a:lnTo>
                  <a:lnTo>
                    <a:pt x="74" y="129"/>
                  </a:lnTo>
                  <a:lnTo>
                    <a:pt x="78" y="124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0" y="106"/>
                  </a:lnTo>
                  <a:lnTo>
                    <a:pt x="93" y="103"/>
                  </a:lnTo>
                  <a:lnTo>
                    <a:pt x="97" y="97"/>
                  </a:lnTo>
                  <a:lnTo>
                    <a:pt x="101" y="95"/>
                  </a:lnTo>
                  <a:lnTo>
                    <a:pt x="105" y="89"/>
                  </a:lnTo>
                  <a:lnTo>
                    <a:pt x="107" y="86"/>
                  </a:lnTo>
                  <a:lnTo>
                    <a:pt x="112" y="82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6" y="68"/>
                  </a:lnTo>
                  <a:lnTo>
                    <a:pt x="130" y="67"/>
                  </a:lnTo>
                  <a:lnTo>
                    <a:pt x="133" y="63"/>
                  </a:lnTo>
                  <a:lnTo>
                    <a:pt x="139" y="57"/>
                  </a:lnTo>
                  <a:lnTo>
                    <a:pt x="145" y="53"/>
                  </a:lnTo>
                  <a:lnTo>
                    <a:pt x="149" y="48"/>
                  </a:lnTo>
                  <a:lnTo>
                    <a:pt x="154" y="44"/>
                  </a:lnTo>
                  <a:lnTo>
                    <a:pt x="158" y="42"/>
                  </a:lnTo>
                  <a:lnTo>
                    <a:pt x="164" y="38"/>
                  </a:lnTo>
                  <a:lnTo>
                    <a:pt x="169" y="34"/>
                  </a:lnTo>
                  <a:lnTo>
                    <a:pt x="175" y="32"/>
                  </a:lnTo>
                  <a:lnTo>
                    <a:pt x="179" y="27"/>
                  </a:lnTo>
                  <a:lnTo>
                    <a:pt x="183" y="25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6" y="15"/>
                  </a:lnTo>
                  <a:lnTo>
                    <a:pt x="198" y="13"/>
                  </a:lnTo>
                  <a:lnTo>
                    <a:pt x="204" y="10"/>
                  </a:lnTo>
                  <a:lnTo>
                    <a:pt x="207" y="8"/>
                  </a:lnTo>
                  <a:lnTo>
                    <a:pt x="213" y="4"/>
                  </a:lnTo>
                  <a:lnTo>
                    <a:pt x="217" y="2"/>
                  </a:lnTo>
                  <a:lnTo>
                    <a:pt x="219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9233" name="Picture 142" descr="j02805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8100" y="5029200"/>
            <a:ext cx="1044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43" descr="j02903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9850" y="5903913"/>
            <a:ext cx="10048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5" name="Group 178"/>
          <p:cNvGrpSpPr>
            <a:grpSpLocks/>
          </p:cNvGrpSpPr>
          <p:nvPr/>
        </p:nvGrpSpPr>
        <p:grpSpPr bwMode="auto">
          <a:xfrm>
            <a:off x="7934325" y="5548313"/>
            <a:ext cx="230188" cy="393700"/>
            <a:chOff x="4518" y="3442"/>
            <a:chExt cx="193" cy="269"/>
          </a:xfrm>
        </p:grpSpPr>
        <p:sp>
          <p:nvSpPr>
            <p:cNvPr id="9249" name="Freeform 179"/>
            <p:cNvSpPr>
              <a:spLocks/>
            </p:cNvSpPr>
            <p:nvPr/>
          </p:nvSpPr>
          <p:spPr bwMode="auto">
            <a:xfrm>
              <a:off x="4574" y="3442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9250" name="Freeform 180"/>
            <p:cNvSpPr>
              <a:spLocks/>
            </p:cNvSpPr>
            <p:nvPr/>
          </p:nvSpPr>
          <p:spPr bwMode="auto">
            <a:xfrm>
              <a:off x="4518" y="3443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grpSp>
        <p:nvGrpSpPr>
          <p:cNvPr id="9236" name="Group 181"/>
          <p:cNvGrpSpPr>
            <a:grpSpLocks/>
          </p:cNvGrpSpPr>
          <p:nvPr/>
        </p:nvGrpSpPr>
        <p:grpSpPr bwMode="auto">
          <a:xfrm rot="674511">
            <a:off x="7239000" y="5189538"/>
            <a:ext cx="227013" cy="449262"/>
            <a:chOff x="4410" y="3236"/>
            <a:chExt cx="178" cy="289"/>
          </a:xfrm>
        </p:grpSpPr>
        <p:sp>
          <p:nvSpPr>
            <p:cNvPr id="9247" name="Freeform 182"/>
            <p:cNvSpPr>
              <a:spLocks/>
            </p:cNvSpPr>
            <p:nvPr/>
          </p:nvSpPr>
          <p:spPr bwMode="auto">
            <a:xfrm rot="2592524">
              <a:off x="4451" y="3257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9248" name="Freeform 183"/>
            <p:cNvSpPr>
              <a:spLocks/>
            </p:cNvSpPr>
            <p:nvPr/>
          </p:nvSpPr>
          <p:spPr bwMode="auto">
            <a:xfrm rot="2592524">
              <a:off x="4410" y="3236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sp>
        <p:nvSpPr>
          <p:cNvPr id="47289" name="Text Box 185"/>
          <p:cNvSpPr txBox="1">
            <a:spLocks noChangeArrowheads="1"/>
          </p:cNvSpPr>
          <p:nvPr/>
        </p:nvSpPr>
        <p:spPr bwMode="auto">
          <a:xfrm>
            <a:off x="533400" y="3225800"/>
            <a:ext cx="274320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ko-KR" sz="1500" b="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Intelligent Medical Devices 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altLang="ko-KR" sz="1500" b="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altLang="ko-KR" sz="1500" b="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pic>
        <p:nvPicPr>
          <p:cNvPr id="9238" name="Picture 187" descr="MCj029063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5225" y="3511550"/>
            <a:ext cx="12557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AutoShape 188"/>
          <p:cNvSpPr>
            <a:spLocks noGrp="1" noChangeArrowheads="1"/>
          </p:cNvSpPr>
          <p:nvPr>
            <p:ph type="title"/>
          </p:nvPr>
        </p:nvSpPr>
        <p:spPr>
          <a:xfrm>
            <a:off x="268288" y="276225"/>
            <a:ext cx="8624887" cy="782638"/>
          </a:xfrm>
        </p:spPr>
        <p:txBody>
          <a:bodyPr/>
          <a:lstStyle/>
          <a:p>
            <a:pPr eaLnBrk="1" hangingPunct="1"/>
            <a:r>
              <a:rPr lang="en-US" altLang="ko-KR" smtClean="0"/>
              <a:t>Main Target Systems</a:t>
            </a:r>
          </a:p>
        </p:txBody>
      </p:sp>
      <p:sp>
        <p:nvSpPr>
          <p:cNvPr id="47344" name="Rectangle 240"/>
          <p:cNvSpPr>
            <a:spLocks noChangeArrowheads="1"/>
          </p:cNvSpPr>
          <p:nvPr/>
        </p:nvSpPr>
        <p:spPr bwMode="auto">
          <a:xfrm>
            <a:off x="6400800" y="3200400"/>
            <a:ext cx="20399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lnSpc>
                <a:spcPct val="90000"/>
              </a:lnSpc>
              <a:buClr>
                <a:schemeClr val="tx1"/>
              </a:buClr>
              <a:defRPr/>
            </a:pPr>
            <a:r>
              <a:rPr kumimoji="0" lang="en-US" altLang="ko-KR" sz="1500" b="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Home Service Robots</a:t>
            </a:r>
          </a:p>
        </p:txBody>
      </p:sp>
      <p:pic>
        <p:nvPicPr>
          <p:cNvPr id="9241" name="Picture 24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446463"/>
            <a:ext cx="19812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5391150"/>
            <a:ext cx="523875" cy="1009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9243" name="Group 244"/>
          <p:cNvGrpSpPr>
            <a:grpSpLocks/>
          </p:cNvGrpSpPr>
          <p:nvPr/>
        </p:nvGrpSpPr>
        <p:grpSpPr bwMode="auto">
          <a:xfrm rot="674511">
            <a:off x="7315200" y="5943600"/>
            <a:ext cx="227013" cy="449263"/>
            <a:chOff x="4410" y="3236"/>
            <a:chExt cx="178" cy="289"/>
          </a:xfrm>
        </p:grpSpPr>
        <p:sp>
          <p:nvSpPr>
            <p:cNvPr id="9245" name="Freeform 245"/>
            <p:cNvSpPr>
              <a:spLocks/>
            </p:cNvSpPr>
            <p:nvPr/>
          </p:nvSpPr>
          <p:spPr bwMode="auto">
            <a:xfrm rot="2592524">
              <a:off x="4451" y="3257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9246" name="Freeform 246"/>
            <p:cNvSpPr>
              <a:spLocks/>
            </p:cNvSpPr>
            <p:nvPr/>
          </p:nvSpPr>
          <p:spPr bwMode="auto">
            <a:xfrm rot="2592524">
              <a:off x="4410" y="3236"/>
              <a:ext cx="137" cy="268"/>
            </a:xfrm>
            <a:custGeom>
              <a:avLst/>
              <a:gdLst>
                <a:gd name="T0" fmla="*/ 137 w 137"/>
                <a:gd name="T1" fmla="*/ 0 h 268"/>
                <a:gd name="T2" fmla="*/ 0 w 137"/>
                <a:gd name="T3" fmla="*/ 124 h 268"/>
                <a:gd name="T4" fmla="*/ 96 w 137"/>
                <a:gd name="T5" fmla="*/ 185 h 268"/>
                <a:gd name="T6" fmla="*/ 14 w 137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68"/>
                <a:gd name="T14" fmla="*/ 137 w 137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68">
                  <a:moveTo>
                    <a:pt x="137" y="0"/>
                  </a:moveTo>
                  <a:lnTo>
                    <a:pt x="0" y="124"/>
                  </a:lnTo>
                  <a:lnTo>
                    <a:pt x="96" y="185"/>
                  </a:lnTo>
                  <a:lnTo>
                    <a:pt x="14" y="2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pic>
        <p:nvPicPr>
          <p:cNvPr id="9244" name="Picture 248" descr="Home_Networking_Diagram_Feb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5024438"/>
            <a:ext cx="2438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e Doctor Man Sitting at a Computer and Viewing an Xray of a Head Clipar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1496513" cy="14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Strong IT Industry in South Korea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  <a:latin typeface="Calibri" pitchFamily="34" charset="0"/>
                <a:cs typeface="Calibri" pitchFamily="34" charset="0"/>
              </a:rPr>
              <a:pPr/>
              <a:t>14</a:t>
            </a:fld>
            <a:endParaRPr lang="en-US" dirty="0">
              <a:solidFill>
                <a:srgbClr val="46465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 descr="samsung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" y="1676400"/>
            <a:ext cx="24631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:ANd9GcTe0mnF2yvUz0ajAuScSg497WuLENYtlgKXNdrxhRf6Snag9M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6" y="4952999"/>
            <a:ext cx="2496555" cy="1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.agora.media.daum.net/pcp_download.php?fhandle=b1htYkBmaWxlLmFnb3JhLm1lZGlhLmRhdW0ubmV0Oi9LMTU3LzAvMjUuanBn&amp;filename=hyund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53" y="4759796"/>
            <a:ext cx="2039211" cy="15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utonorth.ca/storage/kia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57446"/>
            <a:ext cx="2415293" cy="1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chdigest.tv/samsung_r87_lcd_hd_tv-thum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1052"/>
            <a:ext cx="1801313" cy="13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file26.uf.tistory.com/image/1676F43B4D69449C0F22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0895"/>
            <a:ext cx="1828800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in-subbus.org/img/diagram_target_application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23" y="2745306"/>
            <a:ext cx="2830377" cy="22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err="1" smtClean="0">
                <a:solidFill>
                  <a:prstClr val="black"/>
                </a:solidFill>
                <a:latin typeface="Calibri" pitchFamily="34" charset="0"/>
                <a:ea typeface="맑은 고딕"/>
                <a:cs typeface="Calibri" pitchFamily="34" charset="0"/>
              </a:rPr>
              <a:t>Moonzoo</a:t>
            </a:r>
            <a:r>
              <a:rPr kumimoji="0" lang="en-US" altLang="ko-KR" sz="1800" b="0" dirty="0" smtClean="0">
                <a:solidFill>
                  <a:prstClr val="black"/>
                </a:solidFill>
                <a:latin typeface="Calibri" pitchFamily="34" charset="0"/>
                <a:ea typeface="맑은 고딕"/>
                <a:cs typeface="Calibri" pitchFamily="34" charset="0"/>
              </a:rPr>
              <a:t> Kim</a:t>
            </a:r>
            <a:endParaRPr kumimoji="0" lang="ko-KR" altLang="en-US" sz="1800" b="0" dirty="0">
              <a:solidFill>
                <a:prstClr val="black"/>
              </a:solidFill>
              <a:latin typeface="Gill Sans MT"/>
              <a:ea typeface="맑은 고딕"/>
            </a:endParaRPr>
          </a:p>
        </p:txBody>
      </p:sp>
      <p:sp>
        <p:nvSpPr>
          <p:cNvPr id="8" name="구름 모양 설명선 7"/>
          <p:cNvSpPr/>
          <p:nvPr/>
        </p:nvSpPr>
        <p:spPr>
          <a:xfrm>
            <a:off x="2514600" y="685800"/>
            <a:ext cx="1828800" cy="1143000"/>
          </a:xfrm>
          <a:prstGeom prst="cloudCallout">
            <a:avLst>
              <a:gd name="adj1" fmla="val 47859"/>
              <a:gd name="adj2" fmla="val 43061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0" dirty="0" smtClean="0">
                <a:solidFill>
                  <a:prstClr val="black"/>
                </a:solidFill>
              </a:rPr>
              <a:t>Time-to-Market?</a:t>
            </a:r>
            <a:endParaRPr kumimoji="0" lang="ko-KR" altLang="en-US" sz="2400" b="0" dirty="0" smtClean="0">
              <a:solidFill>
                <a:prstClr val="black"/>
              </a:solidFill>
            </a:endParaRPr>
          </a:p>
        </p:txBody>
      </p:sp>
      <p:sp>
        <p:nvSpPr>
          <p:cNvPr id="21" name="구름 모양 설명선 20"/>
          <p:cNvSpPr/>
          <p:nvPr/>
        </p:nvSpPr>
        <p:spPr>
          <a:xfrm>
            <a:off x="4876800" y="685800"/>
            <a:ext cx="1828800" cy="1143000"/>
          </a:xfrm>
          <a:prstGeom prst="cloudCallout">
            <a:avLst>
              <a:gd name="adj1" fmla="val -56814"/>
              <a:gd name="adj2" fmla="val 5278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0" dirty="0" smtClean="0">
                <a:solidFill>
                  <a:prstClr val="black"/>
                </a:solidFill>
              </a:rPr>
              <a:t>SW Quality?</a:t>
            </a:r>
            <a:endParaRPr kumimoji="0" lang="ko-KR" altLang="en-US" sz="2400" b="0" dirty="0" smtClean="0">
              <a:solidFill>
                <a:prstClr val="black"/>
              </a:solidFill>
            </a:endParaRPr>
          </a:p>
        </p:txBody>
      </p:sp>
      <p:pic>
        <p:nvPicPr>
          <p:cNvPr id="22" name="Picture 10" descr="http://sammyhub.com/wp-content/uploads/16gbnandflas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04" y="4566574"/>
            <a:ext cx="1926096" cy="15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Embedded Software in Two Different Domains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  <a:latin typeface="Calibri" pitchFamily="34" charset="0"/>
                <a:cs typeface="Calibri" pitchFamily="34" charset="0"/>
              </a:rPr>
              <a:pPr/>
              <a:t>15</a:t>
            </a:fld>
            <a:endParaRPr lang="en-US" dirty="0">
              <a:solidFill>
                <a:srgbClr val="46465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 descr="http://techdigest.tv/samsung_r87_lcd_hd_tv-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1589963"/>
            <a:ext cx="1801313" cy="13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ammyhub.com/wp-content/uploads/16gbnandfla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865"/>
            <a:ext cx="1926096" cy="15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file26.uf.tistory.com/image/1676F43B4D69449C0F22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2" y="4585505"/>
            <a:ext cx="1525592" cy="16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Options for deploying and sharing MATLAB applications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076" y="1545745"/>
            <a:ext cx="2411924" cy="424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32865"/>
              </p:ext>
            </p:extLst>
          </p:nvPr>
        </p:nvGraphicFramePr>
        <p:xfrm>
          <a:off x="1926096" y="1564640"/>
          <a:ext cx="4805979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974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Consumer Electronics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Safety Critical Systems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0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Examples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Smartphones,</a:t>
                      </a:r>
                      <a:r>
                        <a:rPr lang="en-US" altLang="ko-KR" sz="1800" baseline="0" dirty="0" smtClean="0"/>
                        <a:t> flash memory platforms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Nuclear reactors, avionics, cars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8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Market competition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High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Low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0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/>
                        <a:t>Life</a:t>
                      </a:r>
                      <a:r>
                        <a:rPr lang="en-US" altLang="ko-KR" sz="1800" baseline="0" dirty="0" smtClean="0"/>
                        <a:t> cycle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/>
                        <a:t>Short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/>
                        <a:t>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8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/>
                        <a:t>Development time</a:t>
                      </a:r>
                      <a:endParaRPr lang="ko-KR" alt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Short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Long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Model-based development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None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Yes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8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Important </a:t>
                      </a:r>
                      <a:r>
                        <a:rPr lang="en-US" altLang="ko-KR" sz="1800" baseline="0" dirty="0" smtClean="0"/>
                        <a:t>value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Time-to-market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Safety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28600" y="6477000"/>
            <a:ext cx="15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err="1" smtClean="0">
                <a:solidFill>
                  <a:prstClr val="black"/>
                </a:solidFill>
                <a:latin typeface="Calibri" pitchFamily="34" charset="0"/>
                <a:ea typeface="맑은 고딕"/>
                <a:cs typeface="Calibri" pitchFamily="34" charset="0"/>
              </a:rPr>
              <a:t>Moonzoo</a:t>
            </a:r>
            <a:r>
              <a:rPr kumimoji="0" lang="en-US" altLang="ko-KR" sz="1800" b="0" dirty="0" smtClean="0">
                <a:solidFill>
                  <a:prstClr val="black"/>
                </a:solidFill>
                <a:latin typeface="Calibri" pitchFamily="34" charset="0"/>
                <a:ea typeface="맑은 고딕"/>
                <a:cs typeface="Calibri" pitchFamily="34" charset="0"/>
              </a:rPr>
              <a:t> Kim</a:t>
            </a:r>
            <a:endParaRPr kumimoji="0" lang="ko-KR" altLang="en-US" sz="1800" b="0" dirty="0">
              <a:solidFill>
                <a:prstClr val="black"/>
              </a:solidFill>
              <a:latin typeface="Gill Sans MT"/>
              <a:ea typeface="맑은 고딕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91200" y="762000"/>
            <a:ext cx="13716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smtClean="0">
                <a:solidFill>
                  <a:prstClr val="black"/>
                </a:solidFill>
              </a:rPr>
              <a:t>Model checking</a:t>
            </a:r>
            <a:endParaRPr kumimoji="0" lang="ko-KR" altLang="en-US" sz="1800" b="0" dirty="0" smtClean="0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819400" y="762000"/>
            <a:ext cx="147828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0" dirty="0" smtClean="0">
                <a:solidFill>
                  <a:prstClr val="black"/>
                </a:solidFill>
              </a:rPr>
              <a:t>Conventional Testing</a:t>
            </a:r>
            <a:endParaRPr kumimoji="0" lang="ko-KR" altLang="en-US" sz="1400" b="0" dirty="0" smtClean="0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297680" y="762000"/>
            <a:ext cx="141732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err="1" smtClean="0">
                <a:solidFill>
                  <a:prstClr val="black"/>
                </a:solidFill>
              </a:rPr>
              <a:t>Concolic</a:t>
            </a:r>
            <a:r>
              <a:rPr kumimoji="0" lang="en-US" altLang="ko-KR" sz="1800" b="0" dirty="0" smtClean="0">
                <a:solidFill>
                  <a:prstClr val="black"/>
                </a:solidFill>
              </a:rPr>
              <a:t> testing</a:t>
            </a:r>
            <a:endParaRPr kumimoji="0" lang="ko-KR" altLang="en-US" sz="1800" b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268288" y="288925"/>
            <a:ext cx="8624887" cy="777875"/>
          </a:xfrm>
        </p:spPr>
        <p:txBody>
          <a:bodyPr/>
          <a:lstStyle/>
          <a:p>
            <a:r>
              <a:rPr lang="en-US" altLang="ko-KR" smtClean="0"/>
              <a:t>How to Improve the Quality of SW</a:t>
            </a:r>
            <a:endParaRPr lang="ko-KR" altLang="en-US" smtClean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228600" y="1255713"/>
            <a:ext cx="8763000" cy="5221287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ko-KR" sz="2800" dirty="0" smtClean="0"/>
              <a:t>Systematic testing (can be still manual)</a:t>
            </a:r>
          </a:p>
          <a:p>
            <a:pPr marL="914400" lvl="1" indent="-514350"/>
            <a:r>
              <a:rPr lang="en-US" altLang="ko-KR" sz="2800" dirty="0" smtClean="0"/>
              <a:t>Coverage criteria</a:t>
            </a:r>
          </a:p>
          <a:p>
            <a:pPr marL="914400" lvl="1" indent="-514350"/>
            <a:r>
              <a:rPr lang="en-US" altLang="ko-KR" sz="2800" dirty="0" smtClean="0"/>
              <a:t>Mutation analysis</a:t>
            </a:r>
          </a:p>
          <a:p>
            <a:pPr marL="514350" indent="-514350">
              <a:buFontTx/>
              <a:buAutoNum type="arabicPeriod"/>
            </a:pPr>
            <a:r>
              <a:rPr lang="en-US" altLang="ko-KR" sz="2800" dirty="0" smtClean="0"/>
              <a:t>Testing through </a:t>
            </a:r>
            <a:r>
              <a:rPr lang="en-US" altLang="ko-KR" sz="2800" dirty="0" smtClean="0">
                <a:solidFill>
                  <a:srgbClr val="FF0000"/>
                </a:solidFill>
              </a:rPr>
              <a:t>automated</a:t>
            </a:r>
            <a:r>
              <a:rPr lang="en-US" altLang="ko-KR" sz="2800" dirty="0" smtClean="0"/>
              <a:t> </a:t>
            </a:r>
            <a:r>
              <a:rPr lang="en-US" altLang="ko-KR" sz="2800" dirty="0" smtClean="0">
                <a:solidFill>
                  <a:srgbClr val="FF0000"/>
                </a:solidFill>
              </a:rPr>
              <a:t>analysis tools</a:t>
            </a:r>
          </a:p>
          <a:p>
            <a:pPr marL="914400" lvl="1" indent="-514350"/>
            <a:r>
              <a:rPr lang="en-US" altLang="ko-KR" sz="2800" dirty="0" smtClean="0"/>
              <a:t>Scientific treatment of SW with computing power</a:t>
            </a:r>
          </a:p>
          <a:p>
            <a:pPr marL="1314450" lvl="2" indent="-514350"/>
            <a:r>
              <a:rPr lang="en-US" altLang="ko-KR" sz="2800" dirty="0" smtClean="0"/>
              <a:t>Generate test inputs to detect bugs </a:t>
            </a:r>
          </a:p>
          <a:p>
            <a:pPr marL="1314450" lvl="2" indent="-514350"/>
            <a:r>
              <a:rPr lang="en-US" altLang="ko-KR" sz="2800" dirty="0" smtClean="0"/>
              <a:t>Localize detected faults</a:t>
            </a:r>
          </a:p>
          <a:p>
            <a:pPr marL="1314450" lvl="2" indent="-514350"/>
            <a:r>
              <a:rPr lang="en-US" altLang="ko-KR" sz="2800" dirty="0" smtClean="0"/>
              <a:t>Repairing the fault with patches</a:t>
            </a:r>
          </a:p>
          <a:p>
            <a:pPr marL="514350" indent="-514350">
              <a:buFontTx/>
              <a:buAutoNum type="arabicPeriod"/>
            </a:pPr>
            <a:r>
              <a:rPr lang="en-US" altLang="ko-KR" sz="2800" dirty="0" smtClean="0"/>
              <a:t>Formal verification</a:t>
            </a:r>
          </a:p>
          <a:p>
            <a:pPr marL="914400" lvl="1" indent="-514350"/>
            <a:r>
              <a:rPr lang="en-US" altLang="ko-KR" sz="2800" dirty="0" smtClean="0"/>
              <a:t>Guarantee the absence of bugs</a:t>
            </a:r>
            <a:endParaRPr lang="ko-KR" altLang="en-US" sz="2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5F2F7-B8E2-4CFD-8484-53A59B6666A5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Microsoft Project Springfield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/65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-1" y="1214422"/>
            <a:ext cx="3570463" cy="52149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Azure-based cloud service to </a:t>
            </a:r>
            <a:r>
              <a:rPr lang="en-US" altLang="ko-KR" dirty="0"/>
              <a:t>find </a:t>
            </a:r>
            <a:r>
              <a:rPr lang="en-US" altLang="ko-KR" dirty="0" smtClean="0"/>
              <a:t>security bugs </a:t>
            </a:r>
            <a:r>
              <a:rPr lang="en-US" altLang="ko-KR" dirty="0"/>
              <a:t>in </a:t>
            </a:r>
            <a:r>
              <a:rPr lang="en-US" altLang="ko-KR" dirty="0" smtClean="0"/>
              <a:t>x86 windows binary </a:t>
            </a:r>
          </a:p>
          <a:p>
            <a:r>
              <a:rPr lang="en-US" altLang="ko-KR" dirty="0" smtClean="0"/>
              <a:t>Based on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 techniques  of SAGE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463" y="1214422"/>
            <a:ext cx="5573537" cy="47672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846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61944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 2016 </a:t>
            </a:r>
            <a:r>
              <a:rPr lang="en-US" altLang="ko-KR" dirty="0" smtClean="0"/>
              <a:t>Aug DARPA </a:t>
            </a:r>
            <a:r>
              <a:rPr lang="en-US" altLang="ko-KR" dirty="0"/>
              <a:t>Cyber Grand </a:t>
            </a:r>
            <a:r>
              <a:rPr lang="en-US" altLang="ko-KR" dirty="0" smtClean="0"/>
              <a:t>Challenge </a:t>
            </a:r>
            <a:br>
              <a:rPr lang="en-US" altLang="ko-KR" dirty="0" smtClean="0"/>
            </a:br>
            <a:r>
              <a:rPr lang="en-US" altLang="ko-KR" sz="4000" dirty="0" smtClean="0"/>
              <a:t>-</a:t>
            </a:r>
            <a:r>
              <a:rPr lang="en-US" altLang="ko-KR" sz="4000" dirty="0"/>
              <a:t>the world’s 1</a:t>
            </a:r>
            <a:r>
              <a:rPr lang="en-US" altLang="ko-KR" sz="4000" baseline="30000" dirty="0"/>
              <a:t>st</a:t>
            </a:r>
            <a:r>
              <a:rPr lang="en-US" altLang="ko-KR" sz="4000" dirty="0"/>
              <a:t> all-machine hacking tournament</a:t>
            </a:r>
            <a:br>
              <a:rPr lang="en-US" altLang="ko-KR" sz="4000" dirty="0"/>
            </a:b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/65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1" y="1366822"/>
            <a:ext cx="4286279" cy="549117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Each </a:t>
            </a:r>
            <a:r>
              <a:rPr lang="en-US" altLang="ko-KR" dirty="0"/>
              <a:t>team’s Cyber Reasoning System </a:t>
            </a:r>
            <a:r>
              <a:rPr lang="en-US" altLang="ko-KR" dirty="0" smtClean="0"/>
              <a:t> </a:t>
            </a:r>
            <a:r>
              <a:rPr lang="en-US" altLang="ko-KR" dirty="0">
                <a:solidFill>
                  <a:srgbClr val="FF0000"/>
                </a:solidFill>
              </a:rPr>
              <a:t>automatically</a:t>
            </a:r>
            <a:r>
              <a:rPr lang="en-US" altLang="ko-KR" dirty="0"/>
              <a:t> </a:t>
            </a:r>
            <a:r>
              <a:rPr lang="en-US" altLang="ko-KR" dirty="0" smtClean="0"/>
              <a:t>identifies security flaws and applies patches to its own system in </a:t>
            </a:r>
            <a:r>
              <a:rPr lang="en-US" altLang="ko-KR" dirty="0"/>
              <a:t>a </a:t>
            </a:r>
            <a:r>
              <a:rPr lang="en-US" altLang="ko-KR" dirty="0" smtClean="0"/>
              <a:t>hack-and-defend style contest targeting a new </a:t>
            </a:r>
            <a:r>
              <a:rPr lang="en-US" altLang="ko-KR" dirty="0"/>
              <a:t>Linux-based </a:t>
            </a:r>
            <a:r>
              <a:rPr lang="en-US" altLang="ko-KR" dirty="0" smtClean="0"/>
              <a:t>OS </a:t>
            </a:r>
            <a:r>
              <a:rPr lang="en-US" altLang="ko-KR" dirty="0" smtClean="0">
                <a:hlinkClick r:id="rId3"/>
              </a:rPr>
              <a:t>DECREE</a:t>
            </a:r>
            <a:r>
              <a:rPr lang="en-US" altLang="ko-KR" dirty="0" smtClean="0"/>
              <a:t> </a:t>
            </a:r>
          </a:p>
          <a:p>
            <a:r>
              <a:rPr lang="en-US" altLang="ko-KR" dirty="0"/>
              <a:t>Mayhem won the best score, which </a:t>
            </a:r>
            <a:r>
              <a:rPr lang="en-US" altLang="ko-KR" dirty="0" smtClean="0"/>
              <a:t>is CMU’s 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</a:t>
            </a:r>
            <a:r>
              <a:rPr lang="en-US" altLang="ko-KR" dirty="0"/>
              <a:t>testing based tool</a:t>
            </a:r>
            <a:endParaRPr lang="ko-KR" altLang="en-US"/>
          </a:p>
          <a:p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6" y="4291012"/>
            <a:ext cx="4572000" cy="25670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06" y="1230266"/>
            <a:ext cx="3657600" cy="2438400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4724400" y="4419600"/>
            <a:ext cx="4472412" cy="51774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/65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2400"/>
            <a:ext cx="4162395" cy="6564525"/>
          </a:xfrm>
          <a:prstGeom prst="rect">
            <a:avLst/>
          </a:prstGeom>
        </p:spPr>
      </p:pic>
      <p:pic>
        <p:nvPicPr>
          <p:cNvPr id="1026" name="Picture 2" descr="http://img.yonhapnews.co.kr/etc/inner/KR/2018/07/20/AKR20180720158800003_02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95" y="264747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220" y="160079"/>
            <a:ext cx="4784998" cy="254237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191000" y="6210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5"/>
              </a:rPr>
              <a:t>http://m.yna.co.kr/kr/contents/?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5"/>
              </a:rPr>
              <a:t>cid=AKR20180720158800003&amp;mobile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6198" y="4724400"/>
            <a:ext cx="4114802" cy="1992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84517" y="729723"/>
            <a:ext cx="4716578" cy="565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1338"/>
            <a:ext cx="9144000" cy="554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ea typeface="굴림" pitchFamily="50" charset="-127"/>
              </a:rPr>
              <a:t>Role of S/W: Increased in Everywhere</a:t>
            </a:r>
          </a:p>
        </p:txBody>
      </p:sp>
      <p:sp>
        <p:nvSpPr>
          <p:cNvPr id="65539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bg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2C4050-20B8-4620-A893-E7FCC5B76EBC}" type="slidenum">
              <a:rPr lang="en-US" altLang="ko-KR" sz="1200" smtClean="0">
                <a:solidFill>
                  <a:srgbClr val="003399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ko-KR" sz="1200" smtClean="0">
              <a:solidFill>
                <a:srgbClr val="003399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62000" y="6129338"/>
            <a:ext cx="284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bg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400" smtClean="0">
                <a:solidFill>
                  <a:srgbClr val="ADADFF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자료출처</a:t>
            </a:r>
            <a:r>
              <a:rPr lang="en-US" altLang="ko-KR" sz="1400" smtClean="0">
                <a:solidFill>
                  <a:srgbClr val="ADADFF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: </a:t>
            </a:r>
            <a:r>
              <a:rPr lang="en-US" altLang="ko-KR" sz="1400" smtClean="0">
                <a:solidFill>
                  <a:srgbClr val="ADADFF"/>
                </a:solidFill>
                <a:latin typeface="휴먼고딕"/>
                <a:ea typeface="굴림" panose="020B0600000101010101" pitchFamily="50" charset="-127"/>
              </a:rPr>
              <a:t>Watts Humphrey 2002</a:t>
            </a:r>
            <a:r>
              <a:rPr lang="en-US" altLang="ko-KR" sz="1400" smtClean="0">
                <a:solidFill>
                  <a:srgbClr val="000000"/>
                </a:solidFill>
                <a:latin typeface="휴먼고딕"/>
                <a:ea typeface="굴림" panose="020B0600000101010101" pitchFamily="50" charset="-127"/>
              </a:rPr>
              <a:t> </a:t>
            </a:r>
          </a:p>
        </p:txBody>
      </p:sp>
      <p:graphicFrame>
        <p:nvGraphicFramePr>
          <p:cNvPr id="65541" name="Object 3"/>
          <p:cNvGraphicFramePr>
            <a:graphicFrameLocks noChangeAspect="1"/>
          </p:cNvGraphicFramePr>
          <p:nvPr/>
        </p:nvGraphicFramePr>
        <p:xfrm>
          <a:off x="304800" y="1285875"/>
          <a:ext cx="742950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차트" r:id="rId4" imgW="7429500" imgH="4848225" progId="Excel.Chart.8">
                  <p:embed/>
                </p:oleObj>
              </mc:Choice>
              <mc:Fallback>
                <p:oleObj name="차트" r:id="rId4" imgW="7429500" imgH="48482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85875"/>
                        <a:ext cx="7429500" cy="441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2" name="_x102570424" descr="EMB000002dc1d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17497"/>
          <a:stretch>
            <a:fillRect/>
          </a:stretch>
        </p:blipFill>
        <p:spPr bwMode="auto">
          <a:xfrm>
            <a:off x="6286500" y="5253038"/>
            <a:ext cx="28575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 bwMode="auto">
          <a:xfrm>
            <a:off x="7767638" y="1704975"/>
            <a:ext cx="385762" cy="3067050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latinLnBrk="0" hangingPunct="0">
              <a:lnSpc>
                <a:spcPct val="90000"/>
              </a:lnSpc>
              <a:defRPr/>
            </a:pPr>
            <a:endParaRPr kumimoji="0" lang="ko-KR" altLang="en-US" sz="180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65544" name="TextBox 3"/>
          <p:cNvSpPr txBox="1">
            <a:spLocks noChangeArrowheads="1"/>
          </p:cNvSpPr>
          <p:nvPr/>
        </p:nvSpPr>
        <p:spPr bwMode="auto">
          <a:xfrm>
            <a:off x="7620000" y="1277938"/>
            <a:ext cx="155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bg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9pPr>
          </a:lstStyle>
          <a:p>
            <a:pPr eaLnBrk="0" latin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smtClean="0">
                <a:solidFill>
                  <a:srgbClr val="000514"/>
                </a:solidFill>
                <a:latin typeface="Arial" panose="020B0604020202020204" pitchFamily="34" charset="0"/>
              </a:rPr>
              <a:t>F-35 (8 Mloc)</a:t>
            </a:r>
            <a:endParaRPr lang="ko-KR" altLang="en-US" sz="1800" b="0" smtClean="0">
              <a:solidFill>
                <a:srgbClr val="000514"/>
              </a:solidFill>
              <a:latin typeface="Arial" panose="020B0604020202020204" pitchFamily="34" charset="0"/>
            </a:endParaRPr>
          </a:p>
        </p:txBody>
      </p:sp>
      <p:sp>
        <p:nvSpPr>
          <p:cNvPr id="65545" name="TextBox 9"/>
          <p:cNvSpPr txBox="1">
            <a:spLocks noChangeArrowheads="1"/>
          </p:cNvSpPr>
          <p:nvPr/>
        </p:nvSpPr>
        <p:spPr bwMode="auto">
          <a:xfrm>
            <a:off x="7696200" y="49244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1"/>
                </a:solidFill>
                <a:latin typeface="Palatino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bg1"/>
                </a:solidFill>
                <a:latin typeface="Palatino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Palatino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bg2"/>
                </a:solidFill>
                <a:latin typeface="Palatino" charset="0"/>
              </a:defRPr>
            </a:lvl9pPr>
          </a:lstStyle>
          <a:p>
            <a:pPr eaLnBrk="0" latin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0" smtClean="0">
                <a:solidFill>
                  <a:srgbClr val="000514"/>
                </a:solidFill>
                <a:latin typeface="Arial" panose="020B0604020202020204" pitchFamily="34" charset="0"/>
              </a:rPr>
              <a:t>2012</a:t>
            </a:r>
            <a:r>
              <a:rPr lang="ko-KR" altLang="en-US" sz="1400" b="0" smtClean="0">
                <a:solidFill>
                  <a:srgbClr val="000514"/>
                </a:solidFill>
                <a:latin typeface="Arial" panose="020B0604020202020204" pitchFamily="34" charset="0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38617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Questions???</a:t>
            </a:r>
            <a:endParaRPr lang="ko-KR" altLang="en-US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55713"/>
            <a:ext cx="9144000" cy="5221287"/>
          </a:xfrm>
        </p:spPr>
        <p:txBody>
          <a:bodyPr/>
          <a:lstStyle/>
          <a:p>
            <a:r>
              <a:rPr lang="en-US" altLang="ko-KR" sz="3200" dirty="0" smtClean="0"/>
              <a:t>Is automated testing really beneficial in industry?</a:t>
            </a:r>
          </a:p>
          <a:p>
            <a:pPr lvl="1"/>
            <a:r>
              <a:rPr lang="en-US" altLang="ko-KR" sz="3200" dirty="0" smtClean="0"/>
              <a:t>Yes, dozens of success stories at Samsung </a:t>
            </a:r>
          </a:p>
          <a:p>
            <a:r>
              <a:rPr lang="en-US" altLang="ko-KR" sz="3200" dirty="0" smtClean="0"/>
              <a:t>Is automated testing academically significant?</a:t>
            </a:r>
          </a:p>
          <a:p>
            <a:pPr lvl="1"/>
            <a:r>
              <a:rPr lang="en-US" altLang="ko-KR" sz="3200" dirty="0" smtClean="0"/>
              <a:t>Yes, 3 Turing awardees in ‘07</a:t>
            </a:r>
          </a:p>
          <a:p>
            <a:r>
              <a:rPr lang="en-US" altLang="ko-KR" sz="3200" dirty="0" smtClean="0"/>
              <a:t>Is automated testing too hard to learn and use?</a:t>
            </a:r>
          </a:p>
          <a:p>
            <a:pPr lvl="1"/>
            <a:r>
              <a:rPr lang="en-US" altLang="ko-KR" sz="3200" dirty="0" smtClean="0"/>
              <a:t>No, there are tools available</a:t>
            </a:r>
            <a:endParaRPr lang="ko-KR" altLang="en-US" sz="3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98660-BF9E-43ED-A337-982AFC258B5F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681038"/>
          </a:xfrm>
        </p:spPr>
        <p:txBody>
          <a:bodyPr lIns="0" rIns="0"/>
          <a:lstStyle/>
          <a:p>
            <a:r>
              <a:rPr lang="en-US" altLang="ko-KR" sz="3400" smtClean="0"/>
              <a:t>Research Trends toward Quality Systems</a:t>
            </a:r>
            <a:endParaRPr lang="ko-KR" altLang="en-US" sz="3400" smtClean="0"/>
          </a:p>
        </p:txBody>
      </p:sp>
      <p:sp>
        <p:nvSpPr>
          <p:cNvPr id="15363" name="내용 개체 틀 2"/>
          <p:cNvSpPr>
            <a:spLocks noGrp="1"/>
          </p:cNvSpPr>
          <p:nvPr>
            <p:ph idx="1"/>
          </p:nvPr>
        </p:nvSpPr>
        <p:spPr>
          <a:xfrm>
            <a:off x="0" y="1255713"/>
            <a:ext cx="9144000" cy="5221287"/>
          </a:xfrm>
        </p:spPr>
        <p:txBody>
          <a:bodyPr/>
          <a:lstStyle/>
          <a:p>
            <a:r>
              <a:rPr lang="en-US" altLang="ko-KR" sz="2000" dirty="0" smtClean="0"/>
              <a:t>Academic research on developing embedded systems has reached stable stage</a:t>
            </a:r>
          </a:p>
          <a:p>
            <a:pPr lvl="1"/>
            <a:r>
              <a:rPr lang="en-US" altLang="ko-KR" sz="1800" dirty="0" smtClean="0"/>
              <a:t>just adding a new function to a target system is </a:t>
            </a:r>
            <a:r>
              <a:rPr lang="en-US" altLang="ko-KR" sz="1800" dirty="0" smtClean="0">
                <a:solidFill>
                  <a:srgbClr val="FF0000"/>
                </a:solidFill>
              </a:rPr>
              <a:t>not</a:t>
            </a:r>
            <a:r>
              <a:rPr lang="en-US" altLang="ko-KR" sz="1800" dirty="0" smtClean="0"/>
              <a:t> considered as an academic contribution anymore</a:t>
            </a:r>
          </a:p>
          <a:p>
            <a:r>
              <a:rPr lang="en-US" altLang="ko-KR" sz="2000" dirty="0" smtClean="0"/>
              <a:t>Research focus has moved on to the quality of the systems from the mere functionalities of the systems</a:t>
            </a:r>
          </a:p>
          <a:p>
            <a:pPr lvl="1"/>
            <a:r>
              <a:rPr lang="en-US" altLang="ko-KR" sz="1800" dirty="0" smtClean="0"/>
              <a:t>Energy efficient design, </a:t>
            </a:r>
            <a:r>
              <a:rPr lang="en-US" altLang="ko-KR" sz="1800" dirty="0" err="1" smtClean="0"/>
              <a:t>ez</a:t>
            </a:r>
            <a:r>
              <a:rPr lang="en-US" altLang="ko-KR" sz="1800" dirty="0" smtClean="0"/>
              <a:t>-maintenance, dynamic configuration, </a:t>
            </a:r>
            <a:r>
              <a:rPr lang="en-US" altLang="ko-KR" sz="1800" dirty="0" err="1" smtClean="0"/>
              <a:t>etc</a:t>
            </a:r>
            <a:endParaRPr lang="en-US" altLang="ko-KR" sz="1800" dirty="0" smtClean="0"/>
          </a:p>
          <a:p>
            <a:r>
              <a:rPr lang="en-US" altLang="ko-KR" sz="2000" dirty="0" smtClean="0"/>
              <a:t>Software reliability is one of the highly pursued qualities </a:t>
            </a:r>
          </a:p>
          <a:p>
            <a:pPr lvl="1"/>
            <a:r>
              <a:rPr lang="en-US" altLang="ko-KR" sz="1800" dirty="0" smtClean="0"/>
              <a:t>USENIX Security 2015 best paper</a:t>
            </a:r>
          </a:p>
          <a:p>
            <a:pPr lvl="2"/>
            <a:r>
              <a:rPr lang="en-US" altLang="ko-KR" sz="1800" dirty="0" smtClean="0"/>
              <a:t>“Under-Constrained </a:t>
            </a:r>
            <a:r>
              <a:rPr lang="en-US" altLang="ko-KR" sz="1800" dirty="0"/>
              <a:t>Symbolic Execution: Correctness Checking for Real </a:t>
            </a:r>
            <a:r>
              <a:rPr lang="en-US" altLang="ko-KR" sz="1800" dirty="0" smtClean="0"/>
              <a:t>Code” @ Stanford</a:t>
            </a:r>
            <a:endParaRPr lang="en-US" altLang="ko-KR" sz="1800" dirty="0"/>
          </a:p>
          <a:p>
            <a:pPr lvl="1"/>
            <a:r>
              <a:rPr lang="en-US" altLang="ko-KR" sz="1800" dirty="0" smtClean="0"/>
              <a:t>ICSE 2014 best paper</a:t>
            </a:r>
          </a:p>
          <a:p>
            <a:pPr lvl="2"/>
            <a:r>
              <a:rPr lang="en-US" altLang="ko-KR" sz="1800" dirty="0" smtClean="0"/>
              <a:t>“Enhancing </a:t>
            </a:r>
            <a:r>
              <a:rPr lang="en-US" altLang="ko-KR" sz="1800" dirty="0"/>
              <a:t>Symbolic Execution with </a:t>
            </a:r>
            <a:r>
              <a:rPr lang="en-US" altLang="ko-KR" sz="1800" dirty="0" err="1" smtClean="0"/>
              <a:t>Veritesting</a:t>
            </a:r>
            <a:r>
              <a:rPr lang="en-US" altLang="ko-KR" sz="1800" dirty="0" smtClean="0"/>
              <a:t>” @ CMU</a:t>
            </a:r>
            <a:endParaRPr lang="en-US" altLang="ko-KR" sz="1800" dirty="0"/>
          </a:p>
          <a:p>
            <a:pPr lvl="1"/>
            <a:r>
              <a:rPr lang="en-US" altLang="ko-KR" sz="1800" dirty="0" smtClean="0"/>
              <a:t>ASPLOS </a:t>
            </a:r>
            <a:r>
              <a:rPr lang="en-US" altLang="ko-KR" sz="1800" dirty="0"/>
              <a:t>2011 Best paper</a:t>
            </a:r>
          </a:p>
          <a:p>
            <a:pPr lvl="2"/>
            <a:r>
              <a:rPr lang="en-US" altLang="ko-KR" sz="1800" dirty="0"/>
              <a:t>“S2E: a platform for in-vivo multi-path analysis for software systems” @ </a:t>
            </a:r>
            <a:r>
              <a:rPr lang="en-US" altLang="ko-KR" sz="1800" dirty="0" smtClean="0"/>
              <a:t>EPFL</a:t>
            </a:r>
          </a:p>
          <a:p>
            <a:pPr lvl="2"/>
            <a:endParaRPr lang="en-US" altLang="ko-KR" sz="1800" dirty="0"/>
          </a:p>
          <a:p>
            <a:pPr lvl="1"/>
            <a:r>
              <a:rPr lang="en-US" altLang="ko-KR" sz="1800" dirty="0"/>
              <a:t>OSDI 2008 Best paper</a:t>
            </a:r>
          </a:p>
          <a:p>
            <a:pPr lvl="2"/>
            <a:r>
              <a:rPr lang="en-US" altLang="ko-KR" sz="1800" dirty="0"/>
              <a:t>“Klee: Unassisted and Automatic Generation of High-Coverage Tests for Complex Systems Programs” @ </a:t>
            </a:r>
            <a:r>
              <a:rPr lang="en-US" altLang="ko-KR" sz="1800" dirty="0" smtClean="0"/>
              <a:t>Stanford</a:t>
            </a:r>
          </a:p>
          <a:p>
            <a:pPr lvl="2"/>
            <a:endParaRPr lang="en-US" altLang="ko-KR" sz="1800" dirty="0" smtClean="0"/>
          </a:p>
          <a:p>
            <a:pPr lvl="1"/>
            <a:r>
              <a:rPr lang="en-US" altLang="ko-KR" sz="1800" dirty="0" smtClean="0"/>
              <a:t>NSDI </a:t>
            </a:r>
            <a:r>
              <a:rPr lang="en-US" altLang="ko-KR" sz="1800" dirty="0"/>
              <a:t>2007 Best paper</a:t>
            </a:r>
            <a:endParaRPr lang="en-US" altLang="ko-KR" sz="1800" dirty="0">
              <a:hlinkClick r:id="rId2" action="ppaction://hlinkfile"/>
            </a:endParaRPr>
          </a:p>
          <a:p>
            <a:pPr lvl="2"/>
            <a:r>
              <a:rPr lang="en-US" altLang="ko-KR" sz="1800" dirty="0"/>
              <a:t>“Life, Death, and the Critical Transition: Finding </a:t>
            </a:r>
            <a:r>
              <a:rPr lang="en-US" altLang="ko-KR" sz="1800" dirty="0" err="1"/>
              <a:t>Liveness</a:t>
            </a:r>
            <a:r>
              <a:rPr lang="en-US" altLang="ko-KR" sz="1800" dirty="0"/>
              <a:t> Bugs in Systems Code” @ U.C. San </a:t>
            </a:r>
            <a:r>
              <a:rPr lang="en-US" altLang="ko-KR" sz="1800" dirty="0" smtClean="0"/>
              <a:t>Diego</a:t>
            </a:r>
          </a:p>
          <a:p>
            <a:pPr lvl="2"/>
            <a:endParaRPr lang="ko-KR" altLang="en-US" sz="1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229B-8E3E-4189-BFED-CA0908F5E449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Tool-based Interactive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255713"/>
            <a:ext cx="4267200" cy="5221287"/>
          </a:xfrm>
        </p:spPr>
        <p:txBody>
          <a:bodyPr/>
          <a:lstStyle/>
          <a:p>
            <a:r>
              <a:rPr lang="en-US" altLang="ko-KR" dirty="0" smtClean="0"/>
              <a:t>Code analyzer</a:t>
            </a:r>
          </a:p>
          <a:p>
            <a:pPr lvl="1"/>
            <a:r>
              <a:rPr lang="en-US" altLang="ko-KR" dirty="0" smtClean="0"/>
              <a:t>C/C++ AST parser: </a:t>
            </a:r>
            <a:r>
              <a:rPr lang="en-US" altLang="ko-KR" dirty="0" smtClean="0">
                <a:hlinkClick r:id="rId3"/>
              </a:rPr>
              <a:t>Clang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Language independent Intermediate representation (IR) : </a:t>
            </a:r>
            <a:r>
              <a:rPr lang="en-US" altLang="ko-KR" dirty="0" smtClean="0">
                <a:hlinkClick r:id="rId4"/>
              </a:rPr>
              <a:t>LLVM</a:t>
            </a:r>
            <a:endParaRPr lang="en-US" altLang="ko-KR" dirty="0" smtClean="0"/>
          </a:p>
          <a:p>
            <a:r>
              <a:rPr lang="en-US" altLang="ko-KR" dirty="0" smtClean="0"/>
              <a:t>Model checker</a:t>
            </a:r>
          </a:p>
          <a:p>
            <a:pPr lvl="1"/>
            <a:r>
              <a:rPr lang="en-US" altLang="ko-KR" dirty="0" smtClean="0"/>
              <a:t>Explicit model checker: </a:t>
            </a:r>
            <a:r>
              <a:rPr lang="en-US" altLang="ko-KR" dirty="0" smtClean="0">
                <a:hlinkClick r:id="rId5"/>
              </a:rPr>
              <a:t>Spin home page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Software model checker</a:t>
            </a:r>
          </a:p>
          <a:p>
            <a:pPr lvl="1"/>
            <a:r>
              <a:rPr lang="en-US" altLang="ko-KR" dirty="0" smtClean="0"/>
              <a:t>Bounded </a:t>
            </a:r>
            <a:r>
              <a:rPr lang="en-US" altLang="ko-KR" dirty="0"/>
              <a:t>model checker for C </a:t>
            </a:r>
            <a:r>
              <a:rPr lang="en-US" altLang="ko-KR" dirty="0" smtClean="0"/>
              <a:t>program: </a:t>
            </a:r>
            <a:r>
              <a:rPr lang="en-US" altLang="ko-KR" dirty="0" smtClean="0">
                <a:hlinkClick r:id="rId6"/>
              </a:rPr>
              <a:t>CBMC </a:t>
            </a:r>
            <a:r>
              <a:rPr lang="en-US" altLang="ko-KR" dirty="0">
                <a:hlinkClick r:id="rId6"/>
              </a:rPr>
              <a:t>home page</a:t>
            </a:r>
            <a:r>
              <a:rPr lang="en-US" altLang="ko-KR" dirty="0"/>
              <a:t> 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6FCD4-B140-45DD-B28A-F7F6F1928D81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4724400" y="1219200"/>
            <a:ext cx="42672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dirty="0" err="1" smtClean="0"/>
              <a:t>Satisfiability</a:t>
            </a:r>
            <a:r>
              <a:rPr lang="en-US" altLang="ko-KR" dirty="0" smtClean="0"/>
              <a:t> solver</a:t>
            </a:r>
          </a:p>
          <a:p>
            <a:pPr lvl="1"/>
            <a:r>
              <a:rPr lang="en-US" altLang="ko-KR" dirty="0" err="1" smtClean="0">
                <a:hlinkClick r:id="rId7"/>
              </a:rPr>
              <a:t>MiniSAT</a:t>
            </a:r>
            <a:r>
              <a:rPr lang="en-US" altLang="ko-KR" dirty="0" smtClean="0">
                <a:hlinkClick r:id="rId7"/>
              </a:rPr>
              <a:t> home page</a:t>
            </a:r>
            <a:endParaRPr lang="en-US" altLang="ko-KR" dirty="0" smtClean="0"/>
          </a:p>
          <a:p>
            <a:r>
              <a:rPr lang="en-US" altLang="ko-KR" dirty="0" err="1" smtClean="0"/>
              <a:t>Satisfiability</a:t>
            </a:r>
            <a:r>
              <a:rPr lang="en-US" altLang="ko-KR" dirty="0" smtClean="0"/>
              <a:t> Module Solver</a:t>
            </a:r>
          </a:p>
          <a:p>
            <a:pPr lvl="1"/>
            <a:r>
              <a:rPr lang="en-US" altLang="ko-KR" dirty="0" smtClean="0">
                <a:hlinkClick r:id="rId8"/>
              </a:rPr>
              <a:t>Z3 home page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Concolic testing tools  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9"/>
              </a:rPr>
              <a:t>CROWN home page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683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Final Remarks  </a:t>
            </a:r>
            <a:endParaRPr lang="ko-KR" altLang="en-US" dirty="0" smtClean="0"/>
          </a:p>
        </p:txBody>
      </p:sp>
      <p:sp>
        <p:nvSpPr>
          <p:cNvPr id="1945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For undergraduate students:</a:t>
            </a:r>
          </a:p>
          <a:p>
            <a:pPr lvl="1"/>
            <a:r>
              <a:rPr lang="en-US" altLang="ko-KR" dirty="0"/>
              <a:t>Highly recommend URP studies or independent </a:t>
            </a:r>
            <a:r>
              <a:rPr lang="en-US" altLang="ko-KR" dirty="0" smtClean="0"/>
              <a:t>studies</a:t>
            </a:r>
          </a:p>
          <a:p>
            <a:pPr lvl="2"/>
            <a:r>
              <a:rPr lang="ko-KR" altLang="en-US" dirty="0" err="1" smtClean="0"/>
              <a:t>이아청</a:t>
            </a:r>
            <a:r>
              <a:rPr lang="ko-KR" altLang="en-US" dirty="0" smtClean="0"/>
              <a:t> </a:t>
            </a:r>
            <a:r>
              <a:rPr lang="en-US" altLang="ko-KR" dirty="0" smtClean="0"/>
              <a:t>detected several crash bugs in Hyundai </a:t>
            </a:r>
            <a:r>
              <a:rPr lang="en-US" altLang="ko-KR" dirty="0" err="1" smtClean="0"/>
              <a:t>Mobis</a:t>
            </a:r>
            <a:r>
              <a:rPr lang="en-US" altLang="ko-KR" dirty="0" smtClean="0"/>
              <a:t> SW during 2018 summer  interns</a:t>
            </a:r>
            <a:endParaRPr lang="en-US" altLang="ko-KR" dirty="0"/>
          </a:p>
          <a:p>
            <a:r>
              <a:rPr lang="en-US" altLang="ko-KR" dirty="0" smtClean="0">
                <a:sym typeface="Wingdings" pitchFamily="2" charset="2"/>
              </a:rPr>
              <a:t>For graduate students: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Welcome research discussions to apply SW analysis techniques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Systematically testing/debugging C programs </a:t>
            </a:r>
          </a:p>
          <a:p>
            <a:pPr lvl="2"/>
            <a:r>
              <a:rPr lang="en-US" altLang="ko-KR" dirty="0" smtClean="0">
                <a:sym typeface="Wingdings" pitchFamily="2" charset="2"/>
              </a:rPr>
              <a:t>Concurrency bug detection</a:t>
            </a:r>
          </a:p>
          <a:p>
            <a:r>
              <a:rPr lang="en-US" altLang="ko-KR" dirty="0" smtClean="0">
                <a:sym typeface="Wingdings" pitchFamily="2" charset="2"/>
              </a:rPr>
              <a:t>Pre-requisite: 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Knowledge of the C/C++/Java programing language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Basic understanding of </a:t>
            </a:r>
            <a:r>
              <a:rPr lang="en-US" altLang="ko-KR" dirty="0" err="1" smtClean="0">
                <a:sym typeface="Wingdings" pitchFamily="2" charset="2"/>
              </a:rPr>
              <a:t>linux</a:t>
            </a:r>
            <a:r>
              <a:rPr lang="en-US" altLang="ko-KR" dirty="0" smtClean="0">
                <a:sym typeface="Wingdings" pitchFamily="2" charset="2"/>
              </a:rPr>
              <a:t>/</a:t>
            </a:r>
            <a:r>
              <a:rPr lang="en-US" altLang="ko-KR" dirty="0" err="1" smtClean="0">
                <a:sym typeface="Wingdings" pitchFamily="2" charset="2"/>
              </a:rPr>
              <a:t>unix</a:t>
            </a:r>
            <a:r>
              <a:rPr lang="en-US" altLang="ko-KR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~6 hours of analysis/programming per week for HW</a:t>
            </a:r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9C3AF-7E72-4EA6-9D51-72AF6FB82122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43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빗면 8"/>
          <p:cNvSpPr/>
          <p:nvPr/>
        </p:nvSpPr>
        <p:spPr>
          <a:xfrm>
            <a:off x="115553" y="1313596"/>
            <a:ext cx="6903194" cy="1151466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9533" y="76200"/>
            <a:ext cx="6053667" cy="132556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Social and Economic Loss </a:t>
            </a:r>
            <a:br>
              <a:rPr lang="en-US" altLang="ko-KR" dirty="0" smtClean="0"/>
            </a:br>
            <a:r>
              <a:rPr lang="en-US" altLang="ko-KR" dirty="0" smtClean="0"/>
              <a:t>due to High Complexity of SW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AC21-443E-41F3-A657-90C9050E0CC5}" type="slidenum"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Picture 4" descr="http://cfile24.uf.tistory.com/image/205ED03A4FF5011B110A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24" y="2848049"/>
            <a:ext cx="253959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212" y="1502717"/>
            <a:ext cx="6732229" cy="11695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Although most areas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of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modern society depends on SW, </a:t>
            </a:r>
            <a:b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reliability of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SW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is not improved much due to it 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high complexity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3825" y="5096935"/>
            <a:ext cx="2646878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Toyoda SUA (sudden </a:t>
            </a:r>
            <a:br>
              <a:rPr kumimoji="0" lang="en-US" altLang="ko-KR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unintended</a:t>
            </a:r>
            <a:r>
              <a:rPr kumimoji="0" lang="en-US" altLang="ko-KR" sz="16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acceralation</a:t>
            </a:r>
            <a:r>
              <a:rPr kumimoji="0" lang="en-US" altLang="ko-KR" sz="16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en-US" altLang="ko-KR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Dozens of people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died </a:t>
            </a:r>
            <a:b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since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2002 </a:t>
            </a:r>
            <a:endParaRPr kumimoji="0" lang="en-US" altLang="ko-KR" sz="1400" b="0" dirty="0">
              <a:solidFill>
                <a:prstClr val="black"/>
              </a:solidFill>
              <a:latin typeface="Calibri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SW bugs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detected in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2012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Fined 1.2 Billion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USD in 2014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400" b="0" dirty="0">
              <a:solidFill>
                <a:prstClr val="black"/>
              </a:solidFill>
              <a:latin typeface="Calibri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Picture 4" descr="Image result for therac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0" y="2848049"/>
            <a:ext cx="240921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262" y="5079998"/>
            <a:ext cx="2912538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Medical accident:</a:t>
            </a:r>
            <a:r>
              <a:rPr kumimoji="0" lang="en-US" altLang="ko-KR" sz="16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Therac</a:t>
            </a:r>
            <a:r>
              <a:rPr kumimoji="0" lang="en-US" altLang="ko-KR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25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  <a:t>- 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For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1985-1987, excessive radio  </a:t>
            </a:r>
            <a:b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  reactive beam enforced. 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/>
            </a:r>
            <a:b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-  6 persons died due to the problem  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-  Data race bug was the cause of   </a:t>
            </a:r>
            <a:b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   the problem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pic>
        <p:nvPicPr>
          <p:cNvPr id="2054" name="Picture 6" descr="Image result for 2003 electricity blackout in new y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26" y="2848049"/>
            <a:ext cx="285935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4217" y="5071531"/>
            <a:ext cx="3099438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2003</a:t>
            </a:r>
            <a:r>
              <a:rPr kumimoji="0" lang="en-US" altLang="ko-KR" sz="16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US &amp; Canada Blackout </a:t>
            </a:r>
            <a:r>
              <a:rPr kumimoji="0" lang="en-US" altLang="ko-KR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7 states in US and 1 state in Canada </a:t>
            </a:r>
            <a:b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suffered 3 days electricity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blackout  </a:t>
            </a:r>
            <a:endParaRPr kumimoji="0" lang="en-US" altLang="ko-KR" sz="1400" b="0" dirty="0">
              <a:solidFill>
                <a:prstClr val="black"/>
              </a:solidFill>
              <a:latin typeface="Calibri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Caused by the </a:t>
            </a:r>
            <a:r>
              <a:rPr kumimoji="0" lang="en-US" altLang="ko-KR" sz="1400" b="0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  <a:t>failures of MISO </a:t>
            </a:r>
            <a:br>
              <a:rPr kumimoji="0" lang="en-US" altLang="ko-KR" sz="1400" b="0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</a:br>
            <a:r>
              <a:rPr kumimoji="0" lang="en-US" altLang="ko-KR" sz="1400" b="0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  <a:t>monitoring  SW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400" b="0" dirty="0">
              <a:solidFill>
                <a:prstClr val="black"/>
              </a:solidFill>
              <a:latin typeface="Calibri"/>
              <a:ea typeface="맑은 고딕" panose="020B0503020000020004" pitchFamily="50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50 million people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suffered and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0" noProof="0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  <a:t>       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economic loss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of </a:t>
            </a:r>
            <a:r>
              <a:rPr kumimoji="0" lang="en-US" altLang="ko-KR" sz="1400" b="0" dirty="0">
                <a:latin typeface="Calibri"/>
                <a:ea typeface="맑은 고딕" panose="020B0503020000020004" pitchFamily="50" charset="-127"/>
              </a:rPr>
              <a:t> 6 billion USD 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맑은 고딕" panose="020B0503020000020004" pitchFamily="50" charset="-127"/>
            </a:endParaRPr>
          </a:p>
        </p:txBody>
      </p:sp>
      <p:pic>
        <p:nvPicPr>
          <p:cNvPr id="13" name="Picture 2" descr="http://image.yes24.com/goods/13768686/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22" y="72496"/>
            <a:ext cx="1847197" cy="27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 Moonzoo Kim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0799"/>
            <a:ext cx="9190464" cy="6827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257" y="5638800"/>
            <a:ext cx="365914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Static analysis falls short of detecting </a:t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en-US" altLang="ko-KR" dirty="0" smtClean="0">
                <a:solidFill>
                  <a:srgbClr val="FF0000"/>
                </a:solidFill>
              </a:rPr>
              <a:t>such complex bugs accurately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FF0000"/>
                </a:solidFill>
              </a:rPr>
              <a:t>High false negatives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FF0000"/>
                </a:solidFill>
              </a:rPr>
              <a:t>High false positives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5638799"/>
            <a:ext cx="3701013" cy="121920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dirty="0" smtClean="0">
                <a:solidFill>
                  <a:srgbClr val="00B050"/>
                </a:solidFill>
              </a:rPr>
              <a:t>Systematic and dynamic analysis </a:t>
            </a:r>
            <a:br>
              <a:rPr lang="en-US" altLang="ko-KR" dirty="0" smtClean="0">
                <a:solidFill>
                  <a:srgbClr val="00B050"/>
                </a:solidFill>
              </a:rPr>
            </a:br>
            <a:r>
              <a:rPr lang="en-US" altLang="ko-KR" dirty="0" smtClean="0">
                <a:solidFill>
                  <a:srgbClr val="00B050"/>
                </a:solidFill>
              </a:rPr>
              <a:t>(i.e. automated </a:t>
            </a:r>
            <a:r>
              <a:rPr lang="en-US" altLang="ko-KR" dirty="0" err="1" smtClean="0">
                <a:solidFill>
                  <a:srgbClr val="00B050"/>
                </a:solidFill>
              </a:rPr>
              <a:t>sw</a:t>
            </a:r>
            <a:r>
              <a:rPr lang="en-US" altLang="ko-KR" dirty="0" smtClean="0">
                <a:solidFill>
                  <a:srgbClr val="00B050"/>
                </a:solidFill>
              </a:rPr>
              <a:t> testing) is </a:t>
            </a:r>
            <a:br>
              <a:rPr lang="en-US" altLang="ko-KR" dirty="0" smtClean="0">
                <a:solidFill>
                  <a:srgbClr val="00B050"/>
                </a:solidFill>
              </a:rPr>
            </a:br>
            <a:r>
              <a:rPr lang="en-US" altLang="ko-KR" dirty="0" smtClean="0">
                <a:solidFill>
                  <a:srgbClr val="00B050"/>
                </a:solidFill>
              </a:rPr>
              <a:t>MUST for high quality SW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dirty="0">
              <a:solidFill>
                <a:srgbClr val="00B05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dirty="0" smtClean="0">
              <a:solidFill>
                <a:srgbClr val="00B05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8A25C-2C24-4E67-8E46-7CDECDB07A65}" type="slidenum">
              <a:rPr lang="en-US" altLang="ko-KR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8" name="Rectangle 64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47169" name="Rectangle 65"/>
          <p:cNvSpPr>
            <a:spLocks noChangeArrowheads="1"/>
          </p:cNvSpPr>
          <p:nvPr/>
        </p:nvSpPr>
        <p:spPr bwMode="auto">
          <a:xfrm>
            <a:off x="363061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176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457200" y="5619750"/>
            <a:ext cx="8229600" cy="1543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000" dirty="0" smtClean="0">
                <a:solidFill>
                  <a:schemeClr val="accent6"/>
                </a:solidFill>
                <a:ea typeface="HY헤드라인M" pitchFamily="18" charset="-127"/>
              </a:rPr>
              <a:t>SW developers have to follow </a:t>
            </a:r>
            <a:r>
              <a:rPr lang="en-US" altLang="ko-KR" sz="2000" dirty="0" smtClean="0">
                <a:solidFill>
                  <a:srgbClr val="FF0000"/>
                </a:solidFill>
                <a:ea typeface="HY헤드라인M" pitchFamily="18" charset="-127"/>
              </a:rPr>
              <a:t>systematic disciplines </a:t>
            </a:r>
            <a:r>
              <a:rPr lang="en-US" altLang="ko-KR" sz="2000" dirty="0" smtClean="0">
                <a:solidFill>
                  <a:schemeClr val="accent6"/>
                </a:solidFill>
                <a:ea typeface="HY헤드라인M" pitchFamily="18" charset="-127"/>
              </a:rPr>
              <a:t>for building and analyzing software with high quality</a:t>
            </a:r>
          </a:p>
          <a:p>
            <a:pPr lvl="1" eaLnBrk="1" hangingPunct="1">
              <a:defRPr/>
            </a:pPr>
            <a:r>
              <a:rPr lang="en-US" altLang="ko-KR" sz="2000" dirty="0" smtClean="0">
                <a:solidFill>
                  <a:schemeClr val="accent6"/>
                </a:solidFill>
                <a:ea typeface="HY헤드라인M" pitchFamily="18" charset="-127"/>
              </a:rPr>
              <a:t>This class focuses on the analysis activities</a:t>
            </a:r>
          </a:p>
        </p:txBody>
      </p:sp>
      <p:sp>
        <p:nvSpPr>
          <p:cNvPr id="2" name="AutoShape 188"/>
          <p:cNvSpPr>
            <a:spLocks noGrp="1" noChangeArrowheads="1"/>
          </p:cNvSpPr>
          <p:nvPr>
            <p:ph type="title"/>
          </p:nvPr>
        </p:nvSpPr>
        <p:spPr>
          <a:xfrm>
            <a:off x="268288" y="276225"/>
            <a:ext cx="8624887" cy="782638"/>
          </a:xfrm>
        </p:spPr>
        <p:txBody>
          <a:bodyPr/>
          <a:lstStyle/>
          <a:p>
            <a:pPr eaLnBrk="1" hangingPunct="1"/>
            <a:r>
              <a:rPr lang="en-US" altLang="ko-KR" smtClean="0"/>
              <a:t>Current Practice for SW</a:t>
            </a:r>
          </a:p>
        </p:txBody>
      </p:sp>
      <p:pic>
        <p:nvPicPr>
          <p:cNvPr id="7177" name="Picture 6" descr="no_req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43000"/>
            <a:ext cx="7359650" cy="441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12701"/>
            <a:ext cx="859155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/>
              <a:t>SW  Verification &amp; Testing Market Trends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1945" y="1389013"/>
            <a:ext cx="8411067" cy="20993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b="0" dirty="0" smtClean="0"/>
              <a:t>SW verification and testing market: 19.3 Million USD (193</a:t>
            </a:r>
            <a:r>
              <a:rPr lang="ko-KR" altLang="en-US" sz="2400" b="0" dirty="0" err="1" smtClean="0"/>
              <a:t>억원</a:t>
            </a:r>
            <a:r>
              <a:rPr lang="en-US" altLang="ko-KR" sz="2400" b="0" dirty="0" smtClean="0"/>
              <a:t>) @ 2015, annual growth: 15% (expected) [I</a:t>
            </a:r>
            <a:r>
              <a:rPr lang="en-US" altLang="ko-KR" sz="2400" dirty="0" smtClean="0"/>
              <a:t>DC ]</a:t>
            </a:r>
            <a:endParaRPr lang="ko-KR" altLang="en-US" sz="2400" b="0" dirty="0"/>
          </a:p>
          <a:p>
            <a:pPr>
              <a:lnSpc>
                <a:spcPct val="100000"/>
              </a:lnSpc>
            </a:pPr>
            <a:r>
              <a:rPr lang="en-US" altLang="ko-KR" sz="2400" b="0" dirty="0" smtClean="0"/>
              <a:t>31% of</a:t>
            </a:r>
            <a:r>
              <a:rPr lang="ko-KR" altLang="en-US" sz="2400" b="0" dirty="0" smtClean="0"/>
              <a:t> </a:t>
            </a:r>
            <a:r>
              <a:rPr lang="en-US" altLang="ko-KR" sz="2400" b="0" dirty="0" smtClean="0"/>
              <a:t>total expenses of IT companies is due to QA and SW testing, increasing to </a:t>
            </a:r>
            <a:r>
              <a:rPr lang="en-US" altLang="ko-KR" sz="2400" b="0" dirty="0" smtClean="0">
                <a:solidFill>
                  <a:srgbClr val="FF0000"/>
                </a:solidFill>
              </a:rPr>
              <a:t>40%</a:t>
            </a:r>
            <a:r>
              <a:rPr lang="en-US" altLang="ko-KR" sz="2400" b="0" dirty="0" smtClean="0"/>
              <a:t> (expected) </a:t>
            </a:r>
            <a:br>
              <a:rPr lang="en-US" altLang="ko-KR" sz="2400" b="0" dirty="0" smtClean="0"/>
            </a:br>
            <a:r>
              <a:rPr lang="en-US" altLang="ko-KR" sz="2400" dirty="0" smtClean="0"/>
              <a:t>[</a:t>
            </a:r>
            <a:r>
              <a:rPr lang="en-US" altLang="ko-KR" sz="2400" dirty="0"/>
              <a:t>World Quality Report </a:t>
            </a:r>
            <a:r>
              <a:rPr lang="en-US" altLang="ko-KR" sz="2400" dirty="0" smtClean="0"/>
              <a:t>2016-2017</a:t>
            </a:r>
            <a:r>
              <a:rPr lang="en-US" altLang="ko-KR" sz="2400" b="0" dirty="0" smtClean="0"/>
              <a:t>]</a:t>
            </a:r>
            <a:endParaRPr lang="ko-KR" altLang="en-US" sz="2400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E32CE-A542-42CD-AB70-CA2283397995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3234270"/>
            <a:ext cx="104521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800" b="0">
              <a:solidFill>
                <a:prstClr val="black"/>
              </a:solidFill>
              <a:latin typeface="Calibri" panose="020F0502020204030204"/>
              <a:ea typeface="나눔고딕" panose="020D0604000000000000" pitchFamily="50" charset="-127"/>
            </a:endParaRPr>
          </a:p>
        </p:txBody>
      </p:sp>
      <p:pic>
        <p:nvPicPr>
          <p:cNvPr id="1025" name="_x291099208" descr="EMB0000447427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5" y="3624926"/>
            <a:ext cx="8745199" cy="32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093798" y="3603602"/>
            <a:ext cx="941560" cy="53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4" y="930274"/>
            <a:ext cx="9108281" cy="531018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-380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/>
              <a:t>Size and Complexity of Modern SW</a:t>
            </a:r>
            <a:endParaRPr lang="ko-KR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924943" y="6261735"/>
            <a:ext cx="12239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i="1" err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A.Busnelli</a:t>
            </a:r>
            <a:r>
              <a:rPr kumimoji="0" lang="en-US" altLang="ko-KR" sz="1800" b="0" i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, Counting</a:t>
            </a:r>
            <a:r>
              <a:rPr kumimoji="0" lang="en-US" altLang="ko-KR" sz="1800" b="0" i="1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, </a:t>
            </a:r>
            <a:r>
              <a:rPr kumimoji="0" lang="en-US" altLang="ko-KR" sz="1800" b="0" i="1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  <a:hlinkClick r:id="rId4"/>
              </a:rPr>
              <a:t>https://</a:t>
            </a:r>
            <a:r>
              <a:rPr kumimoji="0" lang="en-US" altLang="ko-KR" sz="1800" b="0" i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  <a:hlinkClick r:id="rId4"/>
              </a:rPr>
              <a:t>www.linkedin.com/pulse/20140626152045-3625632-car-software-100m-lines-of-code-and-counting</a:t>
            </a:r>
            <a:endParaRPr kumimoji="0" lang="en-US" altLang="ko-KR" sz="1800" b="0" i="1" smtClean="0">
              <a:solidFill>
                <a:prstClr val="black"/>
              </a:solidFill>
              <a:latin typeface="Calibri" panose="020F0502020204030204"/>
              <a:ea typeface="나눔고딕" panose="020D0604000000000000" pitchFamily="50" charset="-127"/>
            </a:endParaRPr>
          </a:p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i="1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  <a:hlinkClick r:id="rId5"/>
              </a:rPr>
              <a:t>http://www.informationisbeautiful.net/visualizations/million-lines-of-code</a:t>
            </a:r>
            <a:r>
              <a:rPr kumimoji="0" lang="en-US" altLang="ko-KR" sz="1800" b="0" i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  <a:hlinkClick r:id="rId5"/>
              </a:rPr>
              <a:t>/</a:t>
            </a:r>
            <a:endParaRPr kumimoji="0" lang="ko-KR" altLang="en-US" sz="1800" b="0" i="1">
              <a:solidFill>
                <a:prstClr val="black"/>
              </a:solidFill>
              <a:latin typeface="Calibri" panose="020F0502020204030204"/>
              <a:ea typeface="나눔고딕" panose="020D0604000000000000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8407-9596-4906-8784-DE08CBC1A7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" y="1274181"/>
            <a:ext cx="9105900" cy="7810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1892300"/>
            <a:ext cx="7505700" cy="482917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93106" y="-26759"/>
            <a:ext cx="9563137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3600" dirty="0" smtClean="0"/>
              <a:t>SE Research Topic Trends among 11 Major Topics  (1992-2016) </a:t>
            </a:r>
            <a:endParaRPr lang="ko-KR" altLang="en-US" sz="3600" dirty="0"/>
          </a:p>
        </p:txBody>
      </p:sp>
      <p:sp>
        <p:nvSpPr>
          <p:cNvPr id="7" name="아래쪽 화살표 6"/>
          <p:cNvSpPr/>
          <p:nvPr/>
        </p:nvSpPr>
        <p:spPr>
          <a:xfrm>
            <a:off x="1407889" y="5138056"/>
            <a:ext cx="348343" cy="914399"/>
          </a:xfrm>
          <a:prstGeom prst="downArrow">
            <a:avLst>
              <a:gd name="adj1" fmla="val 50000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800" b="0">
              <a:solidFill>
                <a:prstClr val="white"/>
              </a:solidFill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71" y="5210628"/>
            <a:ext cx="1437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More papers </a:t>
            </a:r>
          </a:p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per topic</a:t>
            </a:r>
            <a:endParaRPr kumimoji="0" lang="ko-KR" altLang="en-US" sz="1800" b="0" dirty="0">
              <a:solidFill>
                <a:prstClr val="black"/>
              </a:solidFill>
              <a:latin typeface="Calibri" panose="020F0502020204030204"/>
              <a:ea typeface="나눔고딕" panose="020D0604000000000000" pitchFamily="50" charset="-127"/>
            </a:endParaRPr>
          </a:p>
        </p:txBody>
      </p:sp>
      <p:sp>
        <p:nvSpPr>
          <p:cNvPr id="9" name="아래쪽 화살표 8"/>
          <p:cNvSpPr/>
          <p:nvPr/>
        </p:nvSpPr>
        <p:spPr>
          <a:xfrm rot="10800000">
            <a:off x="1422632" y="2510293"/>
            <a:ext cx="348343" cy="914399"/>
          </a:xfrm>
          <a:prstGeom prst="downArrow">
            <a:avLst>
              <a:gd name="adj1" fmla="val 50000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800" b="0">
              <a:solidFill>
                <a:prstClr val="white"/>
              </a:solidFill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777" y="2565837"/>
            <a:ext cx="1318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Less papers </a:t>
            </a:r>
          </a:p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dirty="0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per topic</a:t>
            </a:r>
            <a:br>
              <a:rPr kumimoji="0" lang="en-US" altLang="ko-KR" sz="1800" b="0" dirty="0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</a:br>
            <a:endParaRPr kumimoji="0" lang="ko-KR" altLang="en-US" sz="1800" b="0" dirty="0">
              <a:solidFill>
                <a:prstClr val="black"/>
              </a:solidFill>
              <a:latin typeface="Calibri" panose="020F0502020204030204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643" y="6461760"/>
            <a:ext cx="809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i="1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 </a:t>
            </a:r>
            <a:r>
              <a:rPr kumimoji="0" lang="en-US" altLang="ko-KR" sz="1800" b="0" i="1" err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G.Mathew</a:t>
            </a:r>
            <a:r>
              <a:rPr kumimoji="0" lang="en-US" altLang="ko-KR" sz="1800" b="0" i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 et al., Trends </a:t>
            </a:r>
            <a:r>
              <a:rPr kumimoji="0" lang="en-US" altLang="ko-KR" sz="1800" b="0" i="1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in Topics in Software </a:t>
            </a:r>
            <a:r>
              <a:rPr kumimoji="0" lang="en-US" altLang="ko-KR" sz="1800" b="0" i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Engineering, IEEE TSE 2018 submission</a:t>
            </a:r>
            <a:endParaRPr kumimoji="0" lang="ko-KR" altLang="en-US" sz="1800" b="0" i="1">
              <a:solidFill>
                <a:prstClr val="black"/>
              </a:solidFill>
              <a:latin typeface="Calibri" panose="020F0502020204030204"/>
              <a:ea typeface="나눔고딕" panose="020D0604000000000000" pitchFamily="50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8407-9596-4906-8784-DE08CBC1A7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717" y="1236838"/>
            <a:ext cx="1575303" cy="2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596"/>
            <a:ext cx="9332686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3600" dirty="0" smtClean="0"/>
              <a:t>Most Cited Papers in Each of </a:t>
            </a:r>
            <a:br>
              <a:rPr lang="en-US" altLang="ko-KR" sz="3600" dirty="0" smtClean="0"/>
            </a:br>
            <a:r>
              <a:rPr lang="en-US" altLang="ko-KR" sz="3600" dirty="0" smtClean="0"/>
              <a:t>the 11 </a:t>
            </a:r>
            <a:r>
              <a:rPr lang="en-US" altLang="ko-KR" sz="3600" dirty="0"/>
              <a:t>Major </a:t>
            </a:r>
            <a:r>
              <a:rPr lang="en-US" altLang="ko-KR" sz="3600" dirty="0" smtClean="0"/>
              <a:t>SE Topics</a:t>
            </a:r>
            <a:endParaRPr lang="ko-KR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75643" y="6461760"/>
            <a:ext cx="809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b="0" i="1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 </a:t>
            </a:r>
            <a:r>
              <a:rPr kumimoji="0" lang="en-US" altLang="ko-KR" sz="1800" b="0" i="1" err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G.Mathew</a:t>
            </a:r>
            <a:r>
              <a:rPr kumimoji="0" lang="en-US" altLang="ko-KR" sz="1800" b="0" i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 et al., Trends </a:t>
            </a:r>
            <a:r>
              <a:rPr kumimoji="0" lang="en-US" altLang="ko-KR" sz="1800" b="0" i="1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in Topics in Software </a:t>
            </a:r>
            <a:r>
              <a:rPr kumimoji="0" lang="en-US" altLang="ko-KR" sz="1800" b="0" i="1" smtClean="0">
                <a:solidFill>
                  <a:prstClr val="black"/>
                </a:solidFill>
                <a:latin typeface="Calibri" panose="020F0502020204030204"/>
                <a:ea typeface="나눔고딕" panose="020D0604000000000000" pitchFamily="50" charset="-127"/>
              </a:rPr>
              <a:t>Engineering, IEEE TSE 2018 submission</a:t>
            </a:r>
            <a:endParaRPr kumimoji="0" lang="ko-KR" altLang="en-US" sz="1800" b="0" i="1">
              <a:solidFill>
                <a:prstClr val="black"/>
              </a:solidFill>
              <a:latin typeface="Calibri" panose="020F0502020204030204"/>
              <a:ea typeface="나눔고딕" panose="020D0604000000000000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8407-9596-4906-8784-DE08CBC1A7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7" y="1524000"/>
            <a:ext cx="11603333" cy="48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tri">
  <a:themeElements>
    <a:clrScheme name="et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ri">
      <a:majorFont>
        <a:latin typeface="Arial"/>
        <a:ea typeface="HY크리스탈M"/>
        <a:cs typeface=""/>
      </a:majorFont>
      <a:minorFont>
        <a:latin typeface="Arial"/>
        <a:ea typeface="HY중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et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minar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minar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s550">
  <a:themeElements>
    <a:clrScheme name="cs550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cs550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cs550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550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550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14809</TotalTime>
  <Words>1382</Words>
  <Application>Microsoft Office PowerPoint</Application>
  <PresentationFormat>화면 슬라이드 쇼(4:3)</PresentationFormat>
  <Paragraphs>273</Paragraphs>
  <Slides>23</Slides>
  <Notes>13</Notes>
  <HiddenSlides>0</HiddenSlides>
  <MMClips>0</MMClips>
  <ScaleCrop>false</ScaleCrop>
  <HeadingPairs>
    <vt:vector size="8" baseType="variant">
      <vt:variant>
        <vt:lpstr>사용한 글꼴</vt:lpstr>
      </vt:variant>
      <vt:variant>
        <vt:i4>26</vt:i4>
      </vt:variant>
      <vt:variant>
        <vt:lpstr>테마</vt:lpstr>
      </vt:variant>
      <vt:variant>
        <vt:i4>9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59" baseType="lpstr">
      <vt:lpstr>Arial Unicode MS</vt:lpstr>
      <vt:lpstr>Avant Garde</vt:lpstr>
      <vt:lpstr>HY견고딕</vt:lpstr>
      <vt:lpstr>HY중고딕</vt:lpstr>
      <vt:lpstr>HY크리스탈M</vt:lpstr>
      <vt:lpstr>Palatino</vt:lpstr>
      <vt:lpstr>华文新魏</vt:lpstr>
      <vt:lpstr>굴림</vt:lpstr>
      <vt:lpstr>돋움</vt:lpstr>
      <vt:lpstr>휴먼고딕</vt:lpstr>
      <vt:lpstr>Arial</vt:lpstr>
      <vt:lpstr>Bookman Old Style</vt:lpstr>
      <vt:lpstr>Calibri</vt:lpstr>
      <vt:lpstr>Calibri Light</vt:lpstr>
      <vt:lpstr>Gill Sans MT</vt:lpstr>
      <vt:lpstr>Helvetica</vt:lpstr>
      <vt:lpstr>HY헤드라인M</vt:lpstr>
      <vt:lpstr>Microsoft Sans Serif</vt:lpstr>
      <vt:lpstr>SimSun</vt:lpstr>
      <vt:lpstr>Symbol</vt:lpstr>
      <vt:lpstr>Times New Roman</vt:lpstr>
      <vt:lpstr>Wingdings</vt:lpstr>
      <vt:lpstr>Wingdings 2</vt:lpstr>
      <vt:lpstr>Wingdings 3</vt:lpstr>
      <vt:lpstr>나눔고딕</vt:lpstr>
      <vt:lpstr>맑은 고딕</vt:lpstr>
      <vt:lpstr>etri</vt:lpstr>
      <vt:lpstr>Seminar</vt:lpstr>
      <vt:lpstr>1_Seminar</vt:lpstr>
      <vt:lpstr>Office 테마</vt:lpstr>
      <vt:lpstr>1_cs550</vt:lpstr>
      <vt:lpstr>1_Office 테마</vt:lpstr>
      <vt:lpstr>HDOfficeLightV0</vt:lpstr>
      <vt:lpstr>1_HDOfficeLightV0</vt:lpstr>
      <vt:lpstr>2_Office 테마</vt:lpstr>
      <vt:lpstr>차트</vt:lpstr>
      <vt:lpstr>CS492: Automated Software Analysis Techniques</vt:lpstr>
      <vt:lpstr>Role of S/W: Increased in Everywhere</vt:lpstr>
      <vt:lpstr>Social and Economic Loss  due to High Complexity of SW</vt:lpstr>
      <vt:lpstr>PowerPoint 프레젠테이션</vt:lpstr>
      <vt:lpstr>Current Practice for SW</vt:lpstr>
      <vt:lpstr>SW  Verification &amp; Testing Market Trends </vt:lpstr>
      <vt:lpstr>Size and Complexity of Modern SW</vt:lpstr>
      <vt:lpstr>SE Research Topic Trends among 11 Major Topics  (1992-2016) </vt:lpstr>
      <vt:lpstr>Most Cited Papers in Each of  the 11 Major SE Topics</vt:lpstr>
      <vt:lpstr>ICSE 2018 Topics  (Top SE conf. w/ accept. rate: 20%) </vt:lpstr>
      <vt:lpstr>Software Development Cycle</vt:lpstr>
      <vt:lpstr>SW Development and Testing Model  (a.k.a. V model) </vt:lpstr>
      <vt:lpstr>Main Target Systems</vt:lpstr>
      <vt:lpstr>Strong IT Industry in South Korea</vt:lpstr>
      <vt:lpstr>Embedded Software in Two Different Domains</vt:lpstr>
      <vt:lpstr>How to Improve the Quality of SW</vt:lpstr>
      <vt:lpstr>Microsoft Project Springfield</vt:lpstr>
      <vt:lpstr> 2016 Aug DARPA Cyber Grand Challenge  -the world’s 1st all-machine hacking tournament </vt:lpstr>
      <vt:lpstr>PowerPoint 프레젠테이션</vt:lpstr>
      <vt:lpstr>Questions???</vt:lpstr>
      <vt:lpstr>Research Trends toward Quality Systems</vt:lpstr>
      <vt:lpstr>Tool-based Interactive Learning</vt:lpstr>
      <vt:lpstr>Final Remarks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moonzoo</dc:creator>
  <cp:lastModifiedBy>Windows 사용자</cp:lastModifiedBy>
  <cp:revision>457</cp:revision>
  <cp:lastPrinted>2017-08-28T23:20:40Z</cp:lastPrinted>
  <dcterms:created xsi:type="dcterms:W3CDTF">1601-01-01T00:00:00Z</dcterms:created>
  <dcterms:modified xsi:type="dcterms:W3CDTF">2018-08-26T13:37:13Z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