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18"/>
  </p:notesMasterIdLst>
  <p:handoutMasterIdLst>
    <p:handoutMasterId r:id="rId19"/>
  </p:handoutMasterIdLst>
  <p:sldIdLst>
    <p:sldId id="336" r:id="rId2"/>
    <p:sldId id="405" r:id="rId3"/>
    <p:sldId id="390" r:id="rId4"/>
    <p:sldId id="394" r:id="rId5"/>
    <p:sldId id="398" r:id="rId6"/>
    <p:sldId id="399" r:id="rId7"/>
    <p:sldId id="400" r:id="rId8"/>
    <p:sldId id="402" r:id="rId9"/>
    <p:sldId id="403" r:id="rId10"/>
    <p:sldId id="404" r:id="rId11"/>
    <p:sldId id="411" r:id="rId12"/>
    <p:sldId id="412" r:id="rId13"/>
    <p:sldId id="415" r:id="rId14"/>
    <p:sldId id="409" r:id="rId15"/>
    <p:sldId id="416" r:id="rId16"/>
    <p:sldId id="417" r:id="rId1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66CCFF"/>
    <a:srgbClr val="66FFCC"/>
    <a:srgbClr val="0000FF"/>
    <a:srgbClr val="0033CC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654" autoAdjust="0"/>
    <p:restoredTop sz="94655" autoAdjust="0"/>
  </p:normalViewPr>
  <p:slideViewPr>
    <p:cSldViewPr snapToGrid="0">
      <p:cViewPr varScale="1">
        <p:scale>
          <a:sx n="91" d="100"/>
          <a:sy n="91" d="100"/>
        </p:scale>
        <p:origin x="9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t" anchorCtr="0" compatLnSpc="1">
            <a:prstTxWarp prst="textNoShape">
              <a:avLst/>
            </a:prstTxWarp>
          </a:bodyPr>
          <a:lstStyle>
            <a:lvl1pPr defTabSz="100174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3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t" anchorCtr="0" compatLnSpc="1">
            <a:prstTxWarp prst="textNoShape">
              <a:avLst/>
            </a:prstTxWarp>
          </a:bodyPr>
          <a:lstStyle>
            <a:lvl1pPr algn="r" defTabSz="100174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b" anchorCtr="0" compatLnSpc="1">
            <a:prstTxWarp prst="textNoShape">
              <a:avLst/>
            </a:prstTxWarp>
          </a:bodyPr>
          <a:lstStyle>
            <a:lvl1pPr defTabSz="1001740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b" anchorCtr="0" compatLnSpc="1">
            <a:prstTxWarp prst="textNoShape">
              <a:avLst/>
            </a:prstTxWarp>
          </a:bodyPr>
          <a:lstStyle>
            <a:lvl1pPr algn="r" defTabSz="1001740">
              <a:defRPr sz="1100" b="0" i="1" smtClean="0">
                <a:ea typeface="굴림" pitchFamily="50" charset="-127"/>
              </a:defRPr>
            </a:lvl1pPr>
          </a:lstStyle>
          <a:p>
            <a:pPr>
              <a:defRPr/>
            </a:pPr>
            <a:fld id="{7FE7619E-CB62-4A90-A3EC-D0C947BFBC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900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t" anchorCtr="0" compatLnSpc="1">
            <a:prstTxWarp prst="textNoShape">
              <a:avLst/>
            </a:prstTxWarp>
          </a:bodyPr>
          <a:lstStyle>
            <a:lvl1pPr defTabSz="100174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3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t" anchorCtr="0" compatLnSpc="1">
            <a:prstTxWarp prst="textNoShape">
              <a:avLst/>
            </a:prstTxWarp>
          </a:bodyPr>
          <a:lstStyle>
            <a:lvl1pPr algn="r" defTabSz="100174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b" anchorCtr="0" compatLnSpc="1">
            <a:prstTxWarp prst="textNoShape">
              <a:avLst/>
            </a:prstTxWarp>
          </a:bodyPr>
          <a:lstStyle>
            <a:lvl1pPr defTabSz="1001740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2" tIns="0" rIns="20862" bIns="0" numCol="1" anchor="b" anchorCtr="0" compatLnSpc="1">
            <a:prstTxWarp prst="textNoShape">
              <a:avLst/>
            </a:prstTxWarp>
          </a:bodyPr>
          <a:lstStyle>
            <a:lvl1pPr algn="r" defTabSz="1001740">
              <a:defRPr sz="1100" b="0" i="1" smtClean="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66861D67-D63E-4CA1-ABFB-78000C8D86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030" y="4859519"/>
            <a:ext cx="5209248" cy="460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825" tIns="50413" rIns="100825" bIns="50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9938"/>
            <a:ext cx="5108575" cy="3830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93193" y="9748498"/>
            <a:ext cx="839114" cy="30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611" tIns="48673" rIns="95611" bIns="48673">
            <a:spAutoFit/>
          </a:bodyPr>
          <a:lstStyle/>
          <a:p>
            <a:pPr algn="ctr" defTabSz="949106">
              <a:lnSpc>
                <a:spcPct val="90000"/>
              </a:lnSpc>
              <a:defRPr/>
            </a:pPr>
            <a:r>
              <a:rPr lang="en-US" altLang="ko-KR" sz="15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CA43033E-FEAA-49E9-AA80-5D3BB9597541}" type="slidenum">
              <a:rPr lang="en-US" altLang="ko-KR" sz="1500" b="0">
                <a:solidFill>
                  <a:schemeClr val="tx1"/>
                </a:solidFill>
                <a:ea typeface="굴림" pitchFamily="50" charset="-127"/>
              </a:rPr>
              <a:pPr algn="ctr" defTabSz="949106">
                <a:lnSpc>
                  <a:spcPct val="90000"/>
                </a:lnSpc>
                <a:defRPr/>
              </a:pPr>
              <a:t>‹#›</a:t>
            </a:fld>
            <a:endParaRPr lang="en-US" altLang="ko-KR" sz="15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2547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7D775-613C-4CA2-B94E-0F93FAB25859}" type="slidenum">
              <a:rPr lang="en-US" altLang="ko-KR"/>
              <a:pPr/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4454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9700" name="Slide Number Placeholder 3"/>
          <p:cNvSpPr txBox="1">
            <a:spLocks noGrp="1"/>
          </p:cNvSpPr>
          <p:nvPr/>
        </p:nvSpPr>
        <p:spPr bwMode="auto">
          <a:xfrm>
            <a:off x="4022163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862" tIns="0" rIns="20862" bIns="0" anchor="b"/>
          <a:lstStyle/>
          <a:p>
            <a:pPr algn="r" defTabSz="1001740"/>
            <a:fld id="{CD2F5297-E911-4F25-B318-E54F392F8EEF}" type="slidenum">
              <a:rPr lang="en-US" altLang="ko-KR" sz="1100" b="0" i="1">
                <a:solidFill>
                  <a:schemeClr val="tx1"/>
                </a:solidFill>
                <a:ea typeface="굴림" pitchFamily="50" charset="-127"/>
              </a:rPr>
              <a:pPr algn="r" defTabSz="1001740"/>
              <a:t>14</a:t>
            </a:fld>
            <a:endParaRPr lang="en-US" altLang="ko-KR" sz="1100" b="0" i="1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800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62127-2254-4651-B88E-9C1E03EBE490}" type="slidenum">
              <a:rPr lang="en-US" altLang="ko-KR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721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93DCF-EDDD-44E6-A9C1-9973E5A84E47}" type="slidenum">
              <a:rPr lang="en-US" altLang="ko-KR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8744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5F70ED-9CE0-47F4-952F-546AC9A17599}" type="slidenum">
              <a:rPr lang="en-US" altLang="ko-KR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849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3C29-EE5D-43D0-9081-CE12FF851BF0}" type="slidenum">
              <a:rPr lang="en-US" altLang="ko-KR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4177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99B13-487C-4CDD-A9C2-DE3FDB85B9EB}" type="slidenum">
              <a:rPr lang="en-US" altLang="ko-KR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5203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5616B-E298-43A0-99C6-6ADFE0F046C6}" type="slidenum">
              <a:rPr lang="en-US" altLang="ko-KR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7759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Same answers to RACC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861D67-D63E-4CA1-ABFB-78000C8D863F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6124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dirty="0" smtClean="0"/>
              <a:t>Conjecture</a:t>
            </a:r>
            <a:r>
              <a:rPr lang="en-US" altLang="ko-KR" smtClean="0"/>
              <a:t>: transform </a:t>
            </a:r>
            <a:r>
              <a:rPr lang="en-US" altLang="ko-KR" dirty="0" smtClean="0"/>
              <a:t>a program to make generating</a:t>
            </a:r>
            <a:r>
              <a:rPr lang="en-US" altLang="ko-KR" baseline="0" dirty="0" smtClean="0"/>
              <a:t> required test cases easy.</a:t>
            </a:r>
          </a:p>
          <a:p>
            <a:r>
              <a:rPr lang="en-US" altLang="ko-KR" baseline="0" dirty="0" smtClean="0"/>
              <a:t>But now working!</a:t>
            </a:r>
            <a:endParaRPr lang="ko-KR" altLang="ko-KR" dirty="0" smtClean="0"/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4022163" y="9723947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862" tIns="0" rIns="20862" bIns="0" anchor="b"/>
          <a:lstStyle/>
          <a:p>
            <a:pPr algn="r" defTabSz="1001740"/>
            <a:fld id="{FEE6A91B-F6B0-484B-AAB5-34B9248B7AD8}" type="slidenum">
              <a:rPr lang="en-US" altLang="ko-KR" sz="1100" b="0" i="1">
                <a:solidFill>
                  <a:schemeClr val="tx1"/>
                </a:solidFill>
                <a:ea typeface="굴림" pitchFamily="50" charset="-127"/>
              </a:rPr>
              <a:pPr algn="r" defTabSz="1001740"/>
              <a:t>11</a:t>
            </a:fld>
            <a:endParaRPr lang="en-US" altLang="ko-KR" sz="1100" b="0" i="1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730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18A6-E45A-4A27-B38B-EB1282DEEB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27AD-371F-465F-867B-C164187B98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F9EFBE-4ECA-4BDD-AD15-88520EFCE0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bg1"/>
                </a:solidFill>
                <a:latin typeface="Calibri" panose="020F0502020204030204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C1FF98C2-9F4C-47F9-AD88-638EF0640F0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997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/>
            </a:r>
            <a:b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Logic </a:t>
            </a: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from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311778" y="6102817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8 of Intro.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 Testing 2</a:t>
            </a:r>
            <a:r>
              <a:rPr lang="en-US" altLang="ko-KR" b="0" i="1" baseline="30000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 by Ammann and Offutt</a:t>
            </a:r>
            <a:endParaRPr lang="ko-KR" altLang="en-US" b="0" i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부제목 3"/>
          <p:cNvSpPr txBox="1">
            <a:spLocks/>
          </p:cNvSpPr>
          <p:nvPr/>
        </p:nvSpPr>
        <p:spPr bwMode="auto">
          <a:xfrm>
            <a:off x="1387366" y="383890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9144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3716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182880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2860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7432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2004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657600" indent="0" algn="ctr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6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Moonzoo Kim</a:t>
            </a:r>
          </a:p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School of Computing </a:t>
            </a:r>
          </a:p>
          <a:p>
            <a:r>
              <a:rPr lang="en-US" altLang="ko-KR" b="0" kern="0" smtClean="0">
                <a:latin typeface="Calibri" panose="020F0502020204030204" pitchFamily="34" charset="0"/>
                <a:cs typeface="Calibri" panose="020F0502020204030204" pitchFamily="34" charset="0"/>
              </a:rPr>
              <a:t>KAIST</a:t>
            </a:r>
            <a:endParaRPr lang="ko-KR" altLang="en-US" b="0" ker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6048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CACC 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(also RACC)</a:t>
            </a: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79B06BE8-7C4A-46B6-A98E-31EFDCB46EBB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25450" y="1101725"/>
            <a:ext cx="4418013" cy="4740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p42: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p59: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p72: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p74: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p76: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5100035" y="1098550"/>
            <a:ext cx="3205163" cy="5378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f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t   0   1   1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180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f 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1   1   1      3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T   f  t   1   0   1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1   1   0      4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f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t   2   3   6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180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f 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2   3   4      1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T   f  t   6   2   3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2   6   3      4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</a:t>
            </a:r>
            <a:r>
              <a:rPr lang="en-US" altLang="ko-KR" sz="180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2   2   3      2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t      f   2   3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F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2   2   5      4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2   3   2      2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t      f   2   3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F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2   5   2      4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3   2   2      2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t      f   1   2   2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F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5   2   2      4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290513" y="232568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290513" y="359251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290513" y="54927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>
            <a:off x="290513" y="45529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4986338" y="854076"/>
            <a:ext cx="10784" cy="5588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6943727" y="854075"/>
            <a:ext cx="36182" cy="5540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968325" y="813353"/>
            <a:ext cx="2583027" cy="309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c1 c2 c3 P   s1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s3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EO</a:t>
            </a: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90513" y="110966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0478" name="Text Box 14"/>
          <p:cNvSpPr txBox="1">
            <a:spLocks noChangeArrowheads="1"/>
          </p:cNvSpPr>
          <p:nvPr/>
        </p:nvSpPr>
        <p:spPr bwMode="auto">
          <a:xfrm>
            <a:off x="1327150" y="3935413"/>
            <a:ext cx="3349625" cy="369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s1=s2 &amp;&amp; s1!=s3 &amp;&amp; s2!=s3</a:t>
            </a:r>
          </a:p>
        </p:txBody>
      </p:sp>
      <p:sp>
        <p:nvSpPr>
          <p:cNvPr id="190487" name="Line 23"/>
          <p:cNvSpPr>
            <a:spLocks noChangeShapeType="1"/>
          </p:cNvSpPr>
          <p:nvPr/>
        </p:nvSpPr>
        <p:spPr bwMode="auto">
          <a:xfrm flipH="1">
            <a:off x="682625" y="3865563"/>
            <a:ext cx="5984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0488" name="Line 24"/>
          <p:cNvSpPr>
            <a:spLocks noChangeShapeType="1"/>
          </p:cNvSpPr>
          <p:nvPr/>
        </p:nvSpPr>
        <p:spPr bwMode="auto">
          <a:xfrm>
            <a:off x="682625" y="4081463"/>
            <a:ext cx="631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82625" y="4768850"/>
            <a:ext cx="4051300" cy="1368425"/>
            <a:chOff x="430" y="3055"/>
            <a:chExt cx="2286" cy="862"/>
          </a:xfrm>
          <a:noFill/>
        </p:grpSpPr>
        <p:sp>
          <p:nvSpPr>
            <p:cNvPr id="18453" name="Text Box 15"/>
            <p:cNvSpPr txBox="1">
              <a:spLocks noChangeArrowheads="1"/>
            </p:cNvSpPr>
            <p:nvPr/>
          </p:nvSpPr>
          <p:spPr bwMode="auto">
            <a:xfrm>
              <a:off x="836" y="3088"/>
              <a:ext cx="1880" cy="23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s1!=s2 &amp;&amp; s1=s3 &amp;&amp; s2!=s3</a:t>
              </a:r>
            </a:p>
          </p:txBody>
        </p:sp>
        <p:sp>
          <p:nvSpPr>
            <p:cNvPr id="18454" name="Text Box 16"/>
            <p:cNvSpPr txBox="1">
              <a:spLocks noChangeArrowheads="1"/>
            </p:cNvSpPr>
            <p:nvPr/>
          </p:nvSpPr>
          <p:spPr bwMode="auto">
            <a:xfrm>
              <a:off x="836" y="3684"/>
              <a:ext cx="1880" cy="23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s1!=s2 &amp;&amp; s1!=s3 &amp;&amp; s2=s3</a:t>
              </a:r>
            </a:p>
          </p:txBody>
        </p:sp>
        <p:sp>
          <p:nvSpPr>
            <p:cNvPr id="18455" name="Line 25"/>
            <p:cNvSpPr>
              <a:spLocks noChangeShapeType="1"/>
            </p:cNvSpPr>
            <p:nvPr/>
          </p:nvSpPr>
          <p:spPr bwMode="auto">
            <a:xfrm flipH="1">
              <a:off x="430" y="3055"/>
              <a:ext cx="377" cy="13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6" name="Line 26"/>
            <p:cNvSpPr>
              <a:spLocks noChangeShapeType="1"/>
            </p:cNvSpPr>
            <p:nvPr/>
          </p:nvSpPr>
          <p:spPr bwMode="auto">
            <a:xfrm>
              <a:off x="430" y="3191"/>
              <a:ext cx="398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7" name="Line 27"/>
            <p:cNvSpPr>
              <a:spLocks noChangeShapeType="1"/>
            </p:cNvSpPr>
            <p:nvPr/>
          </p:nvSpPr>
          <p:spPr bwMode="auto">
            <a:xfrm flipH="1">
              <a:off x="430" y="3658"/>
              <a:ext cx="377" cy="13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8" name="Line 28"/>
            <p:cNvSpPr>
              <a:spLocks noChangeShapeType="1"/>
            </p:cNvSpPr>
            <p:nvPr/>
          </p:nvSpPr>
          <p:spPr bwMode="auto">
            <a:xfrm>
              <a:off x="430" y="3794"/>
              <a:ext cx="398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5379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5380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6025440" y="827087"/>
            <a:ext cx="8648" cy="550320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H="1">
            <a:off x="5788026" y="854075"/>
            <a:ext cx="32134" cy="553210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8" grpId="0" animBg="1"/>
      <p:bldP spid="190487" grpId="0" animBg="1"/>
      <p:bldP spid="1904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 txBox="1">
            <a:spLocks noGrp="1"/>
          </p:cNvSpPr>
          <p:nvPr/>
        </p:nvSpPr>
        <p:spPr bwMode="auto">
          <a:xfrm>
            <a:off x="4164013" y="6375400"/>
            <a:ext cx="28956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387" name="Slide Number Placeholder 4"/>
          <p:cNvSpPr txBox="1">
            <a:spLocks noGrp="1"/>
          </p:cNvSpPr>
          <p:nvPr/>
        </p:nvSpPr>
        <p:spPr bwMode="auto">
          <a:xfrm>
            <a:off x="7148513" y="639445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A8A94BB4-E9C8-4E44-B80C-3B21EDD745D8}" type="slidenum">
              <a:rPr lang="en-US" altLang="ko-KR" sz="9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 algn="r"/>
              <a:t>11</a:t>
            </a:fld>
            <a:endParaRPr lang="en-US" altLang="ko-KR" sz="900" b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4175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Program Transformation Issues</a:t>
            </a:r>
            <a:endParaRPr lang="en-US" altLang="ko-KR" sz="2800" i="1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614363" y="666750"/>
            <a:ext cx="2774950" cy="2112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((a &amp;&amp; b) || c)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s1;        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6390" name="Date Placeholder 5"/>
          <p:cNvSpPr txBox="1">
            <a:spLocks noGrp="1"/>
          </p:cNvSpPr>
          <p:nvPr/>
        </p:nvSpPr>
        <p:spPr bwMode="auto">
          <a:xfrm>
            <a:off x="66675" y="6405563"/>
            <a:ext cx="385603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53255" name="Text Box 3"/>
          <p:cNvSpPr txBox="1">
            <a:spLocks noChangeArrowheads="1"/>
          </p:cNvSpPr>
          <p:nvPr/>
        </p:nvSpPr>
        <p:spPr bwMode="auto">
          <a:xfrm>
            <a:off x="5683250" y="1000125"/>
            <a:ext cx="2774950" cy="519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(a)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(b)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else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(c)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/* c1 */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else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}      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(c)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/* c2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*/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else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3649663" y="1901825"/>
            <a:ext cx="1619250" cy="1588"/>
          </a:xfrm>
          <a:prstGeom prst="line">
            <a:avLst/>
          </a:prstGeom>
          <a:noFill/>
          <a:ln w="1270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7" name="Text Box 3"/>
          <p:cNvSpPr txBox="1">
            <a:spLocks noChangeArrowheads="1"/>
          </p:cNvSpPr>
          <p:nvPr/>
        </p:nvSpPr>
        <p:spPr bwMode="auto">
          <a:xfrm>
            <a:off x="3562350" y="1778000"/>
            <a:ext cx="1978025" cy="5832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Transform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(1)?</a:t>
            </a:r>
          </a:p>
        </p:txBody>
      </p:sp>
      <p:sp>
        <p:nvSpPr>
          <p:cNvPr id="53258" name="Text Box 3"/>
          <p:cNvSpPr txBox="1">
            <a:spLocks noChangeArrowheads="1"/>
          </p:cNvSpPr>
          <p:nvPr/>
        </p:nvSpPr>
        <p:spPr bwMode="auto">
          <a:xfrm>
            <a:off x="1089025" y="3186113"/>
            <a:ext cx="2078038" cy="2754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Transform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(2)?</a:t>
            </a: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rot="5400000" flipV="1">
            <a:off x="431800" y="3322638"/>
            <a:ext cx="846137" cy="1588"/>
          </a:xfrm>
          <a:prstGeom prst="line">
            <a:avLst/>
          </a:prstGeom>
          <a:noFill/>
          <a:ln w="1270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Text Box 3"/>
          <p:cNvSpPr txBox="1">
            <a:spLocks noChangeArrowheads="1"/>
          </p:cNvSpPr>
          <p:nvPr/>
        </p:nvSpPr>
        <p:spPr bwMode="auto">
          <a:xfrm>
            <a:off x="493713" y="3836988"/>
            <a:ext cx="2774950" cy="24209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 = a &amp;&amp; b;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 = d || c;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(e)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s1;        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s2;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6397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6398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5" grpId="0"/>
      <p:bldP spid="53256" grpId="0" animBg="1"/>
      <p:bldP spid="53257" grpId="0"/>
      <p:bldP spid="53258" grpId="0"/>
      <p:bldP spid="53259" grpId="0" animBg="1"/>
      <p:bldP spid="532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188" y="74613"/>
            <a:ext cx="8929687" cy="7826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Problems 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with Transformed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Programs (1/2)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408" y="939800"/>
            <a:ext cx="4198363" cy="55054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Maintenance is certainly harder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with Transform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(1)</a:t>
            </a:r>
          </a:p>
          <a:p>
            <a:pPr lvl="1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 recommended!</a:t>
            </a:r>
          </a:p>
          <a:p>
            <a:pPr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on Transform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(1)</a:t>
            </a:r>
          </a:p>
          <a:p>
            <a:pPr lvl="1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PC on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transform 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does not imply CACC on original</a:t>
            </a:r>
          </a:p>
          <a:p>
            <a:pPr lvl="2" eaLnBrk="1" hangingPunct="1"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suit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satisfy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PC on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transform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(1):   </a:t>
            </a:r>
          </a:p>
          <a:p>
            <a:pPr lvl="2" eaLnBrk="1" hangingPunct="1"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a:any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element of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{1,2,3,4}x{5,6,7,8}</a:t>
            </a:r>
          </a:p>
          <a:p>
            <a:pPr lvl="2" eaLnBrk="1" hangingPunct="1"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b:any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element of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{1,2}x{3,4}</a:t>
            </a:r>
          </a:p>
          <a:p>
            <a:pPr lvl="2" eaLnBrk="1" hangingPunct="1"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c1:{(3,4)}</a:t>
            </a:r>
          </a:p>
          <a:p>
            <a:pPr lvl="2" eaLnBrk="1" hangingPunct="1"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c2:any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element of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{5,7}x{6,8}</a:t>
            </a:r>
          </a:p>
          <a:p>
            <a:pPr lvl="2" eaLnBrk="1" hangingPunct="1">
              <a:defRPr/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ex. {1,3,4,5,8}</a:t>
            </a:r>
          </a:p>
          <a:p>
            <a:pPr lvl="1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CACC on the original does not imply PC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on transform</a:t>
            </a:r>
            <a:endParaRPr lang="en-US" altLang="ko-KR" sz="16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lvl="2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Ex. {(2,6),(2,4),(3,4)} does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 satisfy 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PC on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transform 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due to c2</a:t>
            </a:r>
          </a:p>
        </p:txBody>
      </p:sp>
      <p:graphicFrame>
        <p:nvGraphicFramePr>
          <p:cNvPr id="55421" name="Group 12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99790653"/>
              </p:ext>
            </p:extLst>
          </p:nvPr>
        </p:nvGraphicFramePr>
        <p:xfrm>
          <a:off x="4921477" y="947738"/>
          <a:ext cx="3618366" cy="3366137"/>
        </p:xfrm>
        <a:graphic>
          <a:graphicData uri="http://schemas.openxmlformats.org/drawingml/2006/table">
            <a:tbl>
              <a:tblPr/>
              <a:tblGrid>
                <a:gridCol w="347712"/>
                <a:gridCol w="347712"/>
                <a:gridCol w="297830"/>
                <a:gridCol w="302231"/>
                <a:gridCol w="969781"/>
                <a:gridCol w="737973"/>
                <a:gridCol w="61512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a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b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CACC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PC(1)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94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495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55105" y="4444255"/>
            <a:ext cx="4647426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dirty="0" smtClean="0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                    (</a:t>
            </a:r>
            <a:r>
              <a:rPr lang="en-US" altLang="ko-KR" b="0" dirty="0" err="1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a</a:t>
            </a:r>
            <a:r>
              <a:rPr lang="en-US" altLang="ko-KR" b="0" dirty="0" err="1">
                <a:solidFill>
                  <a:srgbClr val="00B050"/>
                </a:solidFill>
                <a:ea typeface="굴림" pitchFamily="50" charset="-127"/>
                <a:cs typeface="Times New Roman" pitchFamily="18" charset="0"/>
                <a:sym typeface="Symbol" pitchFamily="18" charset="2"/>
              </a:rPr>
              <a:t></a:t>
            </a:r>
            <a:r>
              <a:rPr lang="en-US" altLang="ko-KR" b="0" dirty="0" err="1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b</a:t>
            </a:r>
            <a:r>
              <a:rPr lang="en-US" altLang="ko-KR" b="0" dirty="0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)</a:t>
            </a:r>
            <a:r>
              <a:rPr lang="en-US" altLang="ko-KR" b="0" dirty="0">
                <a:solidFill>
                  <a:srgbClr val="00B050"/>
                </a:solidFill>
                <a:ea typeface="굴림" pitchFamily="50" charset="-127"/>
                <a:cs typeface="Times New Roman" pitchFamily="18" charset="0"/>
                <a:sym typeface="Symbol" pitchFamily="18" charset="2"/>
              </a:rPr>
              <a:t></a:t>
            </a:r>
            <a:r>
              <a:rPr lang="en-US" altLang="ko-KR" b="0" dirty="0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c</a:t>
            </a: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 as major clause: p</a:t>
            </a:r>
            <a:r>
              <a:rPr lang="en-US" altLang="ko-KR" b="0" kern="0" baseline="-2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b </a:t>
            </a:r>
            <a:r>
              <a:rPr lang="en-US" altLang="ko-KR" b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altLang="ko-KR" b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 TR={(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,6)}</a:t>
            </a: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US" altLang="ko-KR" b="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as major clause: </a:t>
            </a:r>
            <a:r>
              <a:rPr lang="en-US" altLang="ko-KR" b="0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ko-KR" b="0" kern="0" baseline="-25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ko-KR" b="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a </a:t>
            </a:r>
            <a:r>
              <a:rPr lang="en-US" altLang="ko-KR" b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altLang="ko-KR" b="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 TR={(2,4)}</a:t>
            </a: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altLang="ko-KR" b="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as major clause: 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ko-KR" b="0" kern="0" baseline="-25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¬(</a:t>
            </a:r>
            <a:r>
              <a:rPr lang="en-US" altLang="ko-KR" b="0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ko-KR" b="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altLang="ko-KR" b="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TR=</a:t>
            </a:r>
            <a:b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lang="en-US" altLang="ko-KR" b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 of 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{3,5,7}x{4,6,8}</a:t>
            </a: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188" y="74613"/>
            <a:ext cx="8929687" cy="7826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Problems 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with Transformed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Programs (2/2)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408" y="939800"/>
            <a:ext cx="4198363" cy="55054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on Transform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(2)</a:t>
            </a:r>
          </a:p>
          <a:p>
            <a:pPr lvl="1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Structure used by logic criteria is “lost”</a:t>
            </a:r>
          </a:p>
          <a:p>
            <a:pPr lvl="1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Hence CACC on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transform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only requires 3 tests</a:t>
            </a:r>
          </a:p>
          <a:p>
            <a:pPr eaLnBrk="1" hangingPunct="1">
              <a:defRPr/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Therefore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it may not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 meaningful to transform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program to increase coverage</a:t>
            </a:r>
          </a:p>
        </p:txBody>
      </p:sp>
      <p:graphicFrame>
        <p:nvGraphicFramePr>
          <p:cNvPr id="55421" name="Group 12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43640634"/>
              </p:ext>
            </p:extLst>
          </p:nvPr>
        </p:nvGraphicFramePr>
        <p:xfrm>
          <a:off x="4341813" y="947738"/>
          <a:ext cx="4700615" cy="3366137"/>
        </p:xfrm>
        <a:graphic>
          <a:graphicData uri="http://schemas.openxmlformats.org/drawingml/2006/table">
            <a:tbl>
              <a:tblPr/>
              <a:tblGrid>
                <a:gridCol w="347712"/>
                <a:gridCol w="250337"/>
                <a:gridCol w="283779"/>
                <a:gridCol w="283780"/>
                <a:gridCol w="244206"/>
                <a:gridCol w="969781"/>
                <a:gridCol w="737973"/>
                <a:gridCol w="615127"/>
                <a:gridCol w="96792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a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b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CACC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PC(1)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CACC(2)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ko-KR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94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495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sz="9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01960" y="4444255"/>
            <a:ext cx="5494005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dirty="0" smtClean="0">
                <a:solidFill>
                  <a:srgbClr val="00B050"/>
                </a:solidFill>
                <a:ea typeface="굴림" pitchFamily="50" charset="-127"/>
                <a:cs typeface="Times New Roman" pitchFamily="18" charset="0"/>
              </a:rPr>
              <a:t>                    d || c</a:t>
            </a:r>
            <a:endParaRPr lang="en-US" altLang="ko-KR" b="0" dirty="0">
              <a:solidFill>
                <a:srgbClr val="00B050"/>
              </a:solidFill>
              <a:ea typeface="굴림" pitchFamily="50" charset="-127"/>
              <a:cs typeface="Times New Roman" pitchFamily="18" charset="0"/>
            </a:endParaRP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as major clause: </a:t>
            </a:r>
            <a:r>
              <a:rPr lang="en-US" altLang="ko-KR" b="0" kern="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ko-KR" b="0" kern="0" baseline="-25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¬c  TR={(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,4),(2,6),(2,8)}</a:t>
            </a: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en-US" altLang="ko-KR" b="0" kern="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as major clause: 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ko-KR" b="0" kern="0" baseline="-250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ko-KR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¬d  TR={3,5,7}x{4,6,8} </a:t>
            </a: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ko-KR" b="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latinLnBrk="1">
              <a:spcBef>
                <a:spcPct val="20000"/>
              </a:spcBef>
              <a:buClr>
                <a:schemeClr val="hlink"/>
              </a:buClr>
              <a:buSzPct val="70000"/>
            </a:pPr>
            <a:endParaRPr lang="en-US" altLang="ko-KR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37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0" y="74613"/>
            <a:ext cx="9144000" cy="7826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Summary : Logic 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for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189186" y="1101725"/>
            <a:ext cx="8915400" cy="5505450"/>
          </a:xfrm>
          <a:noFill/>
        </p:spPr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Predicates</a:t>
            </a:r>
            <a:r>
              <a:rPr lang="en-US" altLang="ko-KR" dirty="0" smtClean="0"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appear in decision statements</a:t>
            </a:r>
          </a:p>
          <a:p>
            <a:pPr lvl="1" eaLnBrk="1" hangingPunct="1"/>
            <a:r>
              <a:rPr lang="en-US" altLang="ko-KR" smtClean="0"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if,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while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for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etc.</a:t>
            </a:r>
          </a:p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Most predicates have less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than </a:t>
            </a:r>
            <a:r>
              <a:rPr lang="en-US" altLang="ko-KR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four </a:t>
            </a:r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clauses</a:t>
            </a:r>
          </a:p>
          <a:p>
            <a:pPr lvl="1" eaLnBrk="1" hangingPunct="1"/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But some applications have predicates with many clauses</a:t>
            </a:r>
          </a:p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hard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part of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applying logic criteria to source is resolving the </a:t>
            </a:r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</a:t>
            </a:r>
            <a:r>
              <a:rPr lang="en-US" altLang="ko-KR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variables</a:t>
            </a:r>
          </a:p>
          <a:p>
            <a:pPr eaLnBrk="1" hangingPunct="1"/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Non-local variables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(class, global, etc.) are also input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variables if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they are used</a:t>
            </a:r>
          </a:p>
          <a:p>
            <a:pPr eaLnBrk="1" hangingPunct="1"/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an input variable is changed within a method, it is treated as an</a:t>
            </a:r>
            <a:r>
              <a:rPr lang="en-US" altLang="ko-KR" dirty="0" smtClean="0"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 </a:t>
            </a:r>
            <a:r>
              <a:rPr lang="en-US" altLang="ko-KR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variable</a:t>
            </a:r>
            <a:r>
              <a:rPr lang="en-US" altLang="ko-KR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thereafter</a:t>
            </a:r>
            <a:endParaRPr lang="en-US" altLang="ko-KR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/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maximize effect of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logic coverage criteria: </a:t>
            </a:r>
          </a:p>
          <a:p>
            <a:pPr lvl="1" eaLnBrk="1" hangingPunct="1"/>
            <a:r>
              <a:rPr lang="en-US" altLang="ko-KR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Avoid transformations </a:t>
            </a:r>
            <a:r>
              <a:rPr lang="en-US" altLang="ko-KR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that hide predicate structure</a:t>
            </a:r>
          </a:p>
        </p:txBody>
      </p:sp>
      <p:sp>
        <p:nvSpPr>
          <p:cNvPr id="18436" name="Date Placeholder 3"/>
          <p:cNvSpPr txBox="1">
            <a:spLocks noGrp="1"/>
          </p:cNvSpPr>
          <p:nvPr/>
        </p:nvSpPr>
        <p:spPr bwMode="auto">
          <a:xfrm>
            <a:off x="96838" y="6499225"/>
            <a:ext cx="38925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37" name="Footer Placeholder 4"/>
          <p:cNvSpPr txBox="1">
            <a:spLocks noGrp="1"/>
          </p:cNvSpPr>
          <p:nvPr/>
        </p:nvSpPr>
        <p:spPr bwMode="auto">
          <a:xfrm>
            <a:off x="4156075" y="64738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en-US" altLang="ko-KR" sz="900" b="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38" name="Slide Number Placeholder 5"/>
          <p:cNvSpPr txBox="1">
            <a:spLocks noGrp="1"/>
          </p:cNvSpPr>
          <p:nvPr/>
        </p:nvSpPr>
        <p:spPr bwMode="auto">
          <a:xfrm>
            <a:off x="7148513" y="6491288"/>
            <a:ext cx="1905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fld id="{2B245894-FEE5-4944-A26F-35BF2E4FD636}" type="slidenum">
              <a:rPr lang="en-US" altLang="ko-KR" sz="900" b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 algn="r"/>
              <a:t>14</a:t>
            </a:fld>
            <a:endParaRPr lang="en-US" altLang="ko-KR" sz="900" b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39" name="Rectangle 3"/>
          <p:cNvSpPr txBox="1">
            <a:spLocks noChangeArrowheads="1"/>
          </p:cNvSpPr>
          <p:nvPr/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40" name="Date Placeholder 5"/>
          <p:cNvSpPr txBox="1">
            <a:spLocks/>
          </p:cNvSpPr>
          <p:nvPr/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7327AD-371F-465F-867B-C164187B983D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8409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6048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Restricted Active Clause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</a:t>
            </a: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79B06BE8-7C4A-46B6-A98E-31EFDCB46EBB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425450" y="1101725"/>
            <a:ext cx="4418013" cy="4740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p42: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p59: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p72: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s1+s2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p74: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p76: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 &amp;&amp;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sz="18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5089525" y="1098550"/>
            <a:ext cx="3205163" cy="5378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f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0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1   1      4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180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1   1   1      3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1   0   1      4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1   1   0      4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f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2   3   6      4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f  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2   3   4      1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6   2   3      4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2   6   3      4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2   2   3      2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2   2   5      4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2   3   2      2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2   3   3      2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2   5   2      4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3   2   2      2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1   2   2      4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  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5   2   2      4</a:t>
            </a: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290513" y="232568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290513" y="359251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290513" y="54927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>
            <a:off x="290513" y="45529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900738" y="1106488"/>
            <a:ext cx="0" cy="5267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7085013" y="1095375"/>
            <a:ext cx="0" cy="52879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094413" y="854075"/>
            <a:ext cx="2138362" cy="309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s2 s3   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EO</a:t>
            </a: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90513" y="110966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0478" name="Text Box 14"/>
          <p:cNvSpPr txBox="1">
            <a:spLocks noChangeArrowheads="1"/>
          </p:cNvSpPr>
          <p:nvPr/>
        </p:nvSpPr>
        <p:spPr bwMode="auto">
          <a:xfrm>
            <a:off x="1327150" y="3935413"/>
            <a:ext cx="3349625" cy="3698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s1=s2 &amp;&amp; s1!=s3 &amp;&amp; s2!=s3</a:t>
            </a:r>
          </a:p>
        </p:txBody>
      </p:sp>
      <p:sp>
        <p:nvSpPr>
          <p:cNvPr id="190487" name="Line 23"/>
          <p:cNvSpPr>
            <a:spLocks noChangeShapeType="1"/>
          </p:cNvSpPr>
          <p:nvPr/>
        </p:nvSpPr>
        <p:spPr bwMode="auto">
          <a:xfrm flipH="1">
            <a:off x="682625" y="3865563"/>
            <a:ext cx="5984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0488" name="Line 24"/>
          <p:cNvSpPr>
            <a:spLocks noChangeShapeType="1"/>
          </p:cNvSpPr>
          <p:nvPr/>
        </p:nvSpPr>
        <p:spPr bwMode="auto">
          <a:xfrm>
            <a:off x="682625" y="4081463"/>
            <a:ext cx="631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82625" y="4768850"/>
            <a:ext cx="4051300" cy="1368425"/>
            <a:chOff x="430" y="3055"/>
            <a:chExt cx="2286" cy="862"/>
          </a:xfrm>
          <a:noFill/>
        </p:grpSpPr>
        <p:sp>
          <p:nvSpPr>
            <p:cNvPr id="18453" name="Text Box 15"/>
            <p:cNvSpPr txBox="1">
              <a:spLocks noChangeArrowheads="1"/>
            </p:cNvSpPr>
            <p:nvPr/>
          </p:nvSpPr>
          <p:spPr bwMode="auto">
            <a:xfrm>
              <a:off x="836" y="3088"/>
              <a:ext cx="1880" cy="23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s1!=s2 &amp;&amp; s1=s3 &amp;&amp; s2!=s3</a:t>
              </a:r>
            </a:p>
          </p:txBody>
        </p:sp>
        <p:sp>
          <p:nvSpPr>
            <p:cNvPr id="18454" name="Text Box 16"/>
            <p:cNvSpPr txBox="1">
              <a:spLocks noChangeArrowheads="1"/>
            </p:cNvSpPr>
            <p:nvPr/>
          </p:nvSpPr>
          <p:spPr bwMode="auto">
            <a:xfrm>
              <a:off x="836" y="3684"/>
              <a:ext cx="1880" cy="233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 sz="18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s1!=s2 &amp;&amp; s1!=s3 &amp;&amp; s2=s3</a:t>
              </a:r>
            </a:p>
          </p:txBody>
        </p:sp>
        <p:sp>
          <p:nvSpPr>
            <p:cNvPr id="18455" name="Line 25"/>
            <p:cNvSpPr>
              <a:spLocks noChangeShapeType="1"/>
            </p:cNvSpPr>
            <p:nvPr/>
          </p:nvSpPr>
          <p:spPr bwMode="auto">
            <a:xfrm flipH="1">
              <a:off x="430" y="3055"/>
              <a:ext cx="377" cy="13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6" name="Line 26"/>
            <p:cNvSpPr>
              <a:spLocks noChangeShapeType="1"/>
            </p:cNvSpPr>
            <p:nvPr/>
          </p:nvSpPr>
          <p:spPr bwMode="auto">
            <a:xfrm>
              <a:off x="430" y="3191"/>
              <a:ext cx="398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7" name="Line 27"/>
            <p:cNvSpPr>
              <a:spLocks noChangeShapeType="1"/>
            </p:cNvSpPr>
            <p:nvPr/>
          </p:nvSpPr>
          <p:spPr bwMode="auto">
            <a:xfrm flipH="1">
              <a:off x="430" y="3658"/>
              <a:ext cx="377" cy="13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58" name="Line 28"/>
            <p:cNvSpPr>
              <a:spLocks noChangeShapeType="1"/>
            </p:cNvSpPr>
            <p:nvPr/>
          </p:nvSpPr>
          <p:spPr bwMode="auto">
            <a:xfrm>
              <a:off x="430" y="3794"/>
              <a:ext cx="398" cy="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5379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5380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6154738" y="1081088"/>
            <a:ext cx="0" cy="52673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43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8" grpId="0" animBg="1"/>
      <p:bldP spid="190487" grpId="0" animBg="1"/>
      <p:bldP spid="1904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Logic </a:t>
            </a: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Expressions from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Source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Predicates are </a:t>
            </a:r>
            <a:r>
              <a:rPr lang="en-US" altLang="ko-KR" sz="20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derived from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decision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statements in programs</a:t>
            </a:r>
          </a:p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 programs, most predicates have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less </a:t>
            </a:r>
            <a:r>
              <a:rPr lang="en-US" altLang="ko-KR" sz="2000" u="sng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than four</a:t>
            </a:r>
            <a:r>
              <a:rPr lang="en-US" altLang="ko-KR" sz="20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clauses</a:t>
            </a:r>
          </a:p>
          <a:p>
            <a:pPr lvl="1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Wise programmers actively strive to keep predicates simple</a:t>
            </a:r>
          </a:p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When a predicate only has one clause, COC, ACC, ICC, and CC all collapse to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predicate coverage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(PC)</a:t>
            </a:r>
          </a:p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Applying logic criteria to program source is hard </a:t>
            </a:r>
            <a:r>
              <a:rPr lang="en-US" altLang="ko-KR" sz="20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because of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reachability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</a:t>
            </a:r>
            <a:r>
              <a:rPr lang="en-US" altLang="ko-KR" sz="20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controllability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</a:t>
            </a:r>
          </a:p>
          <a:p>
            <a:pPr lvl="1" eaLnBrk="1" hangingPunct="1">
              <a:defRPr/>
            </a:pPr>
            <a:r>
              <a:rPr lang="en-US" altLang="ko-KR" sz="1600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Reachability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Before 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applying the criteria on a predicate at a particular statement, we have to get to that statement</a:t>
            </a:r>
          </a:p>
          <a:p>
            <a:pPr lvl="1" eaLnBrk="1" hangingPunct="1">
              <a:defRPr/>
            </a:pPr>
            <a:r>
              <a:rPr lang="en-US" altLang="ko-KR" sz="1600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Controllability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We have </a:t>
            </a:r>
            <a:r>
              <a:rPr lang="en-US" altLang="ko-KR" sz="16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find </a:t>
            </a: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input values that indirectly assign values to the variables in the predicates</a:t>
            </a:r>
          </a:p>
          <a:p>
            <a:pPr lvl="1" eaLnBrk="1" hangingPunct="1">
              <a:defRPr/>
            </a:pPr>
            <a:r>
              <a:rPr lang="en-US" altLang="ko-KR" sz="16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Variables in the predicates that are not inputs to the program are called </a:t>
            </a:r>
            <a:r>
              <a:rPr lang="en-US" altLang="ko-KR" sz="1600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 variables</a:t>
            </a:r>
          </a:p>
          <a:p>
            <a:pPr eaLnBrk="1" hangingPunct="1">
              <a:defRPr/>
            </a:pP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These issues are illustrated through the triangle example in </a:t>
            </a:r>
            <a:r>
              <a:rPr lang="en-US" altLang="ko-KR" sz="20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following </a:t>
            </a:r>
            <a:r>
              <a:rPr lang="en-US" altLang="ko-KR" sz="2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slides …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9EEFF8-22B0-49B3-A187-E71BDE43F470}" type="slidenum">
              <a:rPr lang="en-US" altLang="ko-KR">
                <a:cs typeface="Calibri" panose="020F0502020204030204" pitchFamily="34" charset="0"/>
              </a:rPr>
              <a:pPr/>
              <a:t>2</a:t>
            </a:fld>
            <a:endParaRPr lang="en-US" altLang="ko-KR">
              <a:cs typeface="Calibri" panose="020F0502020204030204" pitchFamily="34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6150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24701B12-C840-4B67-9C16-3DD8E34001C8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" y="293688"/>
            <a:ext cx="5561013" cy="6232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30  private static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(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s1,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s2,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31 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32    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result;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34     //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output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from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routine: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35     //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triangle is scalene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36     //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triangle is isosceles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37     //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triangle is equilateral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38     //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 a triangle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39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40  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//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After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quick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confirmation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that it’s a legal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41     // triangle, detect any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sides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of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equal length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42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43    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44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4;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45        return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(result);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46     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47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48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49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50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+ 1;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51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52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+ 2;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53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54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+ 3;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55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0)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56     {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//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Confirm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it’s a legal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triangle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before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declaring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57        // it to be scalene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8197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346575" y="892175"/>
            <a:ext cx="4797425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59   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(s1+s2&lt;=s3||s2+s3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60            ||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61   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4;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62        else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63   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1;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64        return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(result);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65     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67  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/*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Confirm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it’s a legal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triangle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before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declaring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68        it to be isosceles or equilateral  */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69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70    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3)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71 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3;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72  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 &amp;&amp;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s1+s2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73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2;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74  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 &amp;&amp;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75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2;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76     </a:t>
            </a:r>
            <a:r>
              <a:rPr lang="en-US" altLang="ko-KR" sz="1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else </a:t>
            </a:r>
            <a:r>
              <a:rPr lang="en-US" altLang="ko-KR" sz="14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 &amp;&amp;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77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2;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78     else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79      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4;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80     return </a:t>
            </a: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(result);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81  } // end </a:t>
            </a:r>
            <a:r>
              <a:rPr lang="en-US" altLang="ko-KR" sz="1400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-492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Ten Triangle Predicates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4C06001D-3DAF-4ACE-B8B5-9E03675470C7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409575" y="1150938"/>
            <a:ext cx="8324850" cy="4938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42: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49: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51: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53: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55: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59: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70: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72: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 &amp;&amp;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s1+s2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74: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 &amp;&amp;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76: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 &amp;&amp;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sz="2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9222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360363" y="1008063"/>
            <a:ext cx="8516937" cy="417037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42: True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49: P1 = s1&gt;0 &amp;&amp; s2&gt;0 &amp;&amp; s3&gt;0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51: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53: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55: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59: P1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70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P1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 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72: P1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 0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74: P1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 0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3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!=1 || s1+s2&lt;=s3)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76: P1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 0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3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!=1 || s1+s2&lt;=s3)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!=2 || s1+s3&lt;=s2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Reachability for </a:t>
            </a: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Predicates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C877E9A8-2641-4A14-AB1A-39A3C7B6AD8A}" type="slidenum">
              <a:rPr lang="en-US" altLang="ko-KR">
                <a:solidFill>
                  <a:schemeClr val="bg2"/>
                </a:solidFill>
              </a:rPr>
              <a:pPr/>
              <a:t>5</a:t>
            </a:fld>
            <a:endParaRPr lang="en-US" altLang="ko-KR">
              <a:solidFill>
                <a:schemeClr val="bg2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74763" y="3228889"/>
            <a:ext cx="4711700" cy="1943100"/>
            <a:chOff x="803" y="2509"/>
            <a:chExt cx="2968" cy="1224"/>
          </a:xfrm>
          <a:noFill/>
        </p:grpSpPr>
        <p:sp>
          <p:nvSpPr>
            <p:cNvPr id="13324" name="Oval 11"/>
            <p:cNvSpPr>
              <a:spLocks noChangeArrowheads="1"/>
            </p:cNvSpPr>
            <p:nvPr/>
          </p:nvSpPr>
          <p:spPr bwMode="auto">
            <a:xfrm>
              <a:off x="2089" y="2740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25" name="Oval 12"/>
            <p:cNvSpPr>
              <a:spLocks noChangeArrowheads="1"/>
            </p:cNvSpPr>
            <p:nvPr/>
          </p:nvSpPr>
          <p:spPr bwMode="auto">
            <a:xfrm>
              <a:off x="2096" y="2991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26" name="Oval 13"/>
            <p:cNvSpPr>
              <a:spLocks noChangeArrowheads="1"/>
            </p:cNvSpPr>
            <p:nvPr/>
          </p:nvSpPr>
          <p:spPr bwMode="auto">
            <a:xfrm>
              <a:off x="803" y="3474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27" name="Oval 14"/>
            <p:cNvSpPr>
              <a:spLocks noChangeArrowheads="1"/>
            </p:cNvSpPr>
            <p:nvPr/>
          </p:nvSpPr>
          <p:spPr bwMode="auto">
            <a:xfrm>
              <a:off x="1023" y="2509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28" name="Oval 15"/>
            <p:cNvSpPr>
              <a:spLocks noChangeArrowheads="1"/>
            </p:cNvSpPr>
            <p:nvPr/>
          </p:nvSpPr>
          <p:spPr bwMode="auto">
            <a:xfrm>
              <a:off x="1000" y="2755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29" name="Oval 16"/>
            <p:cNvSpPr>
              <a:spLocks noChangeArrowheads="1"/>
            </p:cNvSpPr>
            <p:nvPr/>
          </p:nvSpPr>
          <p:spPr bwMode="auto">
            <a:xfrm>
              <a:off x="1010" y="3002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30" name="Oval 17"/>
            <p:cNvSpPr>
              <a:spLocks noChangeArrowheads="1"/>
            </p:cNvSpPr>
            <p:nvPr/>
          </p:nvSpPr>
          <p:spPr bwMode="auto">
            <a:xfrm>
              <a:off x="1025" y="3226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31" name="Oval 18"/>
            <p:cNvSpPr>
              <a:spLocks noChangeArrowheads="1"/>
            </p:cNvSpPr>
            <p:nvPr/>
          </p:nvSpPr>
          <p:spPr bwMode="auto">
            <a:xfrm>
              <a:off x="2100" y="3240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32" name="Oval 19"/>
            <p:cNvSpPr>
              <a:spLocks noChangeArrowheads="1"/>
            </p:cNvSpPr>
            <p:nvPr/>
          </p:nvSpPr>
          <p:spPr bwMode="auto">
            <a:xfrm>
              <a:off x="3258" y="2997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3333" name="Oval 20"/>
            <p:cNvSpPr>
              <a:spLocks noChangeArrowheads="1"/>
            </p:cNvSpPr>
            <p:nvPr/>
          </p:nvSpPr>
          <p:spPr bwMode="auto">
            <a:xfrm>
              <a:off x="3260" y="3244"/>
              <a:ext cx="511" cy="259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1292" name="Line 28"/>
          <p:cNvSpPr>
            <a:spLocks noChangeShapeType="1"/>
          </p:cNvSpPr>
          <p:nvPr/>
        </p:nvSpPr>
        <p:spPr bwMode="auto">
          <a:xfrm flipV="1">
            <a:off x="2395538" y="2524125"/>
            <a:ext cx="28860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V="1">
            <a:off x="3910013" y="2859088"/>
            <a:ext cx="1597025" cy="1508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 flipV="1">
            <a:off x="5753100" y="2852738"/>
            <a:ext cx="525463" cy="1903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583238" y="1727200"/>
            <a:ext cx="2774950" cy="70788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Need to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solve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</a:t>
            </a:r>
            <a:r>
              <a:rPr lang="en-US" altLang="ko-KR" u="sng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 variable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</a:t>
            </a:r>
            <a:endParaRPr lang="en-US" altLang="ko-KR" i="1" dirty="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2" grpId="0" animBg="1"/>
      <p:bldP spid="11293" grpId="0" animBg="1"/>
      <p:bldP spid="11294" grpId="0" animBg="1"/>
      <p:bldP spid="112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Solving for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 Variable </a:t>
            </a:r>
            <a:r>
              <a:rPr lang="en-US" altLang="ko-KR" i="1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1D3DDA03-7005-4DA1-BF77-24E96B54C67D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09575" y="1573213"/>
            <a:ext cx="8324850" cy="4481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At line 55, </a:t>
            </a: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has a value in the range (0 .. 6)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sz="240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   s1!=s2   &amp;&amp;   s1!=s3   &amp;&amp;   s2!=s3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s1=s2    &amp;&amp;   s1!=s3   &amp;&amp;   s2!=s3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s1!=s2   &amp;&amp;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s1=s3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   s2!=s3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   s1!=s2   &amp;&amp;   s1!=s3   &amp;&amp;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s1=s2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   s1!=s3   &amp;&amp;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   s1!=s2   &amp;&amp;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s1=s3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6 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s1=s2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s1=s3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s2=s3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sz="240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783390" y="4270375"/>
            <a:ext cx="1865313" cy="400050"/>
            <a:chOff x="4273" y="2424"/>
            <a:chExt cx="1175" cy="252"/>
          </a:xfrm>
          <a:noFill/>
        </p:grpSpPr>
        <p:sp>
          <p:nvSpPr>
            <p:cNvPr id="14347" name="Text Box 4"/>
            <p:cNvSpPr txBox="1">
              <a:spLocks noChangeArrowheads="1"/>
            </p:cNvSpPr>
            <p:nvPr/>
          </p:nvSpPr>
          <p:spPr bwMode="auto">
            <a:xfrm>
              <a:off x="4427" y="2424"/>
              <a:ext cx="1021" cy="252"/>
            </a:xfrm>
            <a:prstGeom prst="rect">
              <a:avLst/>
            </a:prstGeom>
            <a:grp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 i="1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Contradiction</a:t>
              </a:r>
            </a:p>
          </p:txBody>
        </p:sp>
        <p:sp>
          <p:nvSpPr>
            <p:cNvPr id="14348" name="Line 7"/>
            <p:cNvSpPr>
              <a:spLocks noChangeShapeType="1"/>
            </p:cNvSpPr>
            <p:nvPr/>
          </p:nvSpPr>
          <p:spPr bwMode="auto">
            <a:xfrm flipH="1">
              <a:off x="4273" y="2553"/>
              <a:ext cx="151" cy="0"/>
            </a:xfrm>
            <a:prstGeom prst="line">
              <a:avLst/>
            </a:prstGeom>
            <a:grp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88148" y="4733925"/>
            <a:ext cx="1860550" cy="400050"/>
            <a:chOff x="4276" y="2716"/>
            <a:chExt cx="1172" cy="252"/>
          </a:xfrm>
          <a:noFill/>
        </p:grpSpPr>
        <p:sp>
          <p:nvSpPr>
            <p:cNvPr id="14345" name="Text Box 5"/>
            <p:cNvSpPr txBox="1">
              <a:spLocks noChangeArrowheads="1"/>
            </p:cNvSpPr>
            <p:nvPr/>
          </p:nvSpPr>
          <p:spPr bwMode="auto">
            <a:xfrm>
              <a:off x="4427" y="2716"/>
              <a:ext cx="1021" cy="252"/>
            </a:xfrm>
            <a:prstGeom prst="rect">
              <a:avLst/>
            </a:prstGeom>
            <a:grp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 i="1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Contradiction</a:t>
              </a:r>
            </a:p>
          </p:txBody>
        </p:sp>
        <p:sp>
          <p:nvSpPr>
            <p:cNvPr id="14346" name="Line 8"/>
            <p:cNvSpPr>
              <a:spLocks noChangeShapeType="1"/>
            </p:cNvSpPr>
            <p:nvPr/>
          </p:nvSpPr>
          <p:spPr bwMode="auto">
            <a:xfrm flipH="1">
              <a:off x="4276" y="2845"/>
              <a:ext cx="151" cy="0"/>
            </a:xfrm>
            <a:prstGeom prst="line">
              <a:avLst/>
            </a:prstGeom>
            <a:grp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1271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1272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4613"/>
            <a:ext cx="7772400" cy="787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Reachability for </a:t>
            </a: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Triang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Predicates</a:t>
            </a:r>
            <a:b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</a:b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solved for </a:t>
            </a: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result – reduced)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FAFC791B-8CB2-4B15-9A57-E10E28A47AB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409575" y="1030288"/>
            <a:ext cx="8324850" cy="455509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42: True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49: P1 = s1&gt;0 &amp;&amp; s2&gt;0 &amp;&amp; s3&gt;0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51: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53: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55: P1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59: P1 &amp;&amp;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!= s2 &amp;&amp; s2 != s3 &amp;&amp; s2 != s3                      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70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P1 &amp;&amp;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P2 = (s1=s2 || s1=s3 || s2=s3)                           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!=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72: P1 &amp;&amp;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P2</a:t>
            </a:r>
            <a:r>
              <a:rPr lang="en-US" altLang="ko-KR" dirty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P3 = (s1!=s2 || s1!=s3 || s2!=s3)            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74: P1 &amp;&amp;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P2</a:t>
            </a:r>
            <a:r>
              <a:rPr lang="en-US" altLang="ko-KR" dirty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P3</a:t>
            </a:r>
            <a:r>
              <a:rPr lang="en-US" altLang="ko-KR" dirty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!= 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s1+s2&lt;=s3)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76: P1 &amp;&amp;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P2</a:t>
            </a:r>
            <a:r>
              <a:rPr lang="en-US" altLang="ko-KR" dirty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P3</a:t>
            </a:r>
            <a:r>
              <a:rPr lang="en-US" altLang="ko-KR" dirty="0">
                <a:solidFill>
                  <a:schemeClr val="tx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 (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!= 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s1+s2&lt;=s3)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&amp;&amp; (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!= 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 s1+s3&lt;=s2)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5707063" y="1498600"/>
            <a:ext cx="2774950" cy="707886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Looks complicated, but a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lot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of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redundancy</a:t>
            </a:r>
            <a:endParaRPr lang="en-US" altLang="ko-KR" i="1" dirty="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381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Predicate Coverage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6CD88718-5042-4A97-A634-E3FE589F8D3D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25450" y="1168400"/>
            <a:ext cx="4418013" cy="532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p42: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||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p49: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p51: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p53: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p55: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p59: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||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p70: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p72: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p74: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p76: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 &amp;&amp;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111750" y="1185026"/>
            <a:ext cx="3659188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                  F     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s2 s3     s1 s2 s3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0   0  0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1  1  1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1   1  1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1  2  2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1   1  1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1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2  2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1   1  1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2  1  2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1   2  3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1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1  1    </a:t>
            </a:r>
            <a:endParaRPr lang="en-US" altLang="ko-KR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1   2  3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2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3  4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1   1  1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2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2  3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2   2  3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2  2  4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2   3  2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2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4  2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3   2  2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4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2  2   </a:t>
            </a:r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425450" y="19002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425450" y="22812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425450" y="26860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425450" y="30559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425450" y="33988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425450" y="38052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>
            <a:off x="425450" y="4908550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>
            <a:off x="425450" y="530066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>
            <a:off x="425450" y="574198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>
            <a:off x="425450" y="6075363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>
            <a:off x="4992688" y="1900238"/>
            <a:ext cx="0" cy="4500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>
            <a:off x="6145705" y="1185026"/>
            <a:ext cx="0" cy="51974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>
            <a:off x="7287775" y="1244600"/>
            <a:ext cx="0" cy="51974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19325" y="900113"/>
            <a:ext cx="3617913" cy="2676525"/>
            <a:chOff x="1398" y="567"/>
            <a:chExt cx="2279" cy="1686"/>
          </a:xfrm>
          <a:noFill/>
        </p:grpSpPr>
        <p:sp>
          <p:nvSpPr>
            <p:cNvPr id="16408" name="Text Box 22"/>
            <p:cNvSpPr txBox="1">
              <a:spLocks noChangeArrowheads="1"/>
            </p:cNvSpPr>
            <p:nvPr/>
          </p:nvSpPr>
          <p:spPr bwMode="auto">
            <a:xfrm>
              <a:off x="1398" y="567"/>
              <a:ext cx="1418" cy="503"/>
            </a:xfrm>
            <a:prstGeom prst="rect">
              <a:avLst/>
            </a:prstGeom>
            <a:grpFill/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altLang="ko-KR" sz="18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These values are “don’t care”, needed to complete the test.</a:t>
              </a:r>
              <a:endParaRPr lang="en-US" altLang="ko-KR" sz="1800" i="1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6409" name="Line 23"/>
            <p:cNvSpPr>
              <a:spLocks noChangeShapeType="1"/>
            </p:cNvSpPr>
            <p:nvPr/>
          </p:nvSpPr>
          <p:spPr bwMode="auto">
            <a:xfrm>
              <a:off x="2822" y="821"/>
              <a:ext cx="715" cy="859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6410" name="Oval 24"/>
            <p:cNvSpPr>
              <a:spLocks noChangeArrowheads="1"/>
            </p:cNvSpPr>
            <p:nvPr/>
          </p:nvSpPr>
          <p:spPr bwMode="auto">
            <a:xfrm rot="-3053026">
              <a:off x="3104" y="1680"/>
              <a:ext cx="948" cy="198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3334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3335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938" y="-952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Clause Coverage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148513" y="6394450"/>
            <a:ext cx="1905000" cy="366713"/>
          </a:xfrm>
          <a:noFill/>
        </p:spPr>
        <p:txBody>
          <a:bodyPr/>
          <a:lstStyle/>
          <a:p>
            <a:fld id="{466443A1-42CA-4181-85DB-330D2D08FC25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4340" name="Text Box 15"/>
          <p:cNvSpPr txBox="1">
            <a:spLocks noChangeArrowheads="1"/>
          </p:cNvSpPr>
          <p:nvPr/>
        </p:nvSpPr>
        <p:spPr bwMode="auto">
          <a:xfrm>
            <a:off x="5111750" y="1168400"/>
            <a:ext cx="3659188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T                  F     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 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EO   s1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 s3 EO   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1   1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0   4</a:t>
            </a: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 </a:t>
            </a:r>
            <a:r>
              <a:rPr lang="en-US" altLang="ko-KR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2   3   6   4    2   3  4    1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6   2   3   4    2   3  4    1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2   6   3   4    2   3  4    1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2   2   3   2    2   3  2    2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2   2   3   2    2   2  5    4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2   3   2   2    3   2  2    2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2   3   2   2    2   5  2    4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3   2   2   2    1   2  1    4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3   2   2   2    5   2  2    4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425450" y="1168400"/>
            <a:ext cx="4418013" cy="5248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ko-KR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p42: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0 )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0)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p59: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&lt;=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p72: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1)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(s1+s2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s3)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p74: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2)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(s1+s3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p76: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(result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== 3)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(s2+s3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&gt;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s1)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425450" y="19002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6"/>
          <p:cNvSpPr>
            <a:spLocks noChangeShapeType="1"/>
          </p:cNvSpPr>
          <p:nvPr/>
        </p:nvSpPr>
        <p:spPr bwMode="auto">
          <a:xfrm>
            <a:off x="425450" y="3025775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425450" y="41227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8"/>
          <p:cNvSpPr>
            <a:spLocks noChangeShapeType="1"/>
          </p:cNvSpPr>
          <p:nvPr/>
        </p:nvSpPr>
        <p:spPr bwMode="auto">
          <a:xfrm>
            <a:off x="425450" y="4867275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992688" y="1900238"/>
            <a:ext cx="0" cy="4500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419193" y="1252538"/>
            <a:ext cx="0" cy="51974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7763806" y="1295460"/>
            <a:ext cx="0" cy="51974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44500" y="5634038"/>
            <a:ext cx="8061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040438" y="6450013"/>
            <a:ext cx="28956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14353" name="Date Placeholder 5"/>
          <p:cNvSpPr>
            <a:spLocks noGrp="1"/>
          </p:cNvSpPr>
          <p:nvPr>
            <p:ph type="dt" sz="quarter" idx="4294967295"/>
          </p:nvPr>
        </p:nvSpPr>
        <p:spPr bwMode="auto">
          <a:xfrm>
            <a:off x="2141538" y="6442075"/>
            <a:ext cx="389255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solidFill>
                <a:srgbClr val="000000"/>
              </a:solidFill>
              <a:ea typeface="굴림" pitchFamily="50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1909</TotalTime>
  <Pages>49</Pages>
  <Words>2465</Words>
  <Application>Microsoft Office PowerPoint</Application>
  <PresentationFormat>화면 슬라이드 쇼(4:3)</PresentationFormat>
  <Paragraphs>472</Paragraphs>
  <Slides>16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Monotype Sorts</vt:lpstr>
      <vt:lpstr>Palatino</vt:lpstr>
      <vt:lpstr>굴림</vt:lpstr>
      <vt:lpstr>맑은 고딕</vt:lpstr>
      <vt:lpstr>Calibri</vt:lpstr>
      <vt:lpstr>Symbol</vt:lpstr>
      <vt:lpstr>Times New Roman</vt:lpstr>
      <vt:lpstr>Wingdings</vt:lpstr>
      <vt:lpstr>1_cs550</vt:lpstr>
      <vt:lpstr> Logic Coverage from Source Code</vt:lpstr>
      <vt:lpstr>Logic Expressions from Source</vt:lpstr>
      <vt:lpstr>PowerPoint 프레젠테이션</vt:lpstr>
      <vt:lpstr>Ten Triangle Predicates</vt:lpstr>
      <vt:lpstr>Reachability for Triang Predicates</vt:lpstr>
      <vt:lpstr>Solving for Internal Variable result</vt:lpstr>
      <vt:lpstr>Reachability for Triang Predicates (solved for result – reduced)</vt:lpstr>
      <vt:lpstr>Predicate Coverage</vt:lpstr>
      <vt:lpstr>Clause Coverage</vt:lpstr>
      <vt:lpstr>CACC Coverage (also RACC)</vt:lpstr>
      <vt:lpstr>Program Transformation Issues</vt:lpstr>
      <vt:lpstr>Problems with Transformed Programs (1/2)</vt:lpstr>
      <vt:lpstr>Problems with Transformed Programs (2/2)</vt:lpstr>
      <vt:lpstr>Summary : Logic Coverage for Source Code</vt:lpstr>
      <vt:lpstr>PowerPoint 프레젠테이션</vt:lpstr>
      <vt:lpstr>Restricted Active Clause Coverage</vt:lpstr>
    </vt:vector>
  </TitlesOfParts>
  <Company>George Mason Unviersity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637, Tools &amp; Process</dc:title>
  <dc:subject/>
  <dc:creator>Jeff Offutt</dc:creator>
  <cp:keywords/>
  <dc:description/>
  <cp:lastModifiedBy>Windows User</cp:lastModifiedBy>
  <cp:revision>445</cp:revision>
  <cp:lastPrinted>2017-10-09T09:03:51Z</cp:lastPrinted>
  <dcterms:created xsi:type="dcterms:W3CDTF">1996-06-15T03:21:08Z</dcterms:created>
  <dcterms:modified xsi:type="dcterms:W3CDTF">2017-10-09T09:03:59Z</dcterms:modified>
</cp:coreProperties>
</file>