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  <p:sldMasterId id="2147483659" r:id="rId2"/>
    <p:sldMasterId id="2147483663" r:id="rId3"/>
    <p:sldMasterId id="2147483680" r:id="rId4"/>
    <p:sldMasterId id="2147483693" r:id="rId5"/>
    <p:sldMasterId id="2147483703" r:id="rId6"/>
  </p:sldMasterIdLst>
  <p:notesMasterIdLst>
    <p:notesMasterId r:id="rId22"/>
  </p:notesMasterIdLst>
  <p:sldIdLst>
    <p:sldId id="324" r:id="rId7"/>
    <p:sldId id="310" r:id="rId8"/>
    <p:sldId id="325" r:id="rId9"/>
    <p:sldId id="291" r:id="rId10"/>
    <p:sldId id="307" r:id="rId11"/>
    <p:sldId id="312" r:id="rId12"/>
    <p:sldId id="313" r:id="rId13"/>
    <p:sldId id="314" r:id="rId14"/>
    <p:sldId id="315" r:id="rId15"/>
    <p:sldId id="320" r:id="rId16"/>
    <p:sldId id="317" r:id="rId17"/>
    <p:sldId id="318" r:id="rId18"/>
    <p:sldId id="326" r:id="rId19"/>
    <p:sldId id="328" r:id="rId20"/>
    <p:sldId id="319" r:id="rId21"/>
  </p:sldIdLst>
  <p:sldSz cx="9144000" cy="6858000" type="screen4x3"/>
  <p:notesSz cx="6742113" cy="9872663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HY크리스탈M" panose="020B0600000101010101" charset="-127"/>
      <p:regular r:id="rId27"/>
    </p:embeddedFont>
    <p:embeddedFont>
      <p:font typeface="cmtt9" panose="020B0600000101010101"/>
      <p:regular r:id="rId28"/>
    </p:embeddedFont>
    <p:embeddedFont>
      <p:font typeface="맑은 고딕" panose="020B0503020000020004" pitchFamily="50" charset="-127"/>
      <p:regular r:id="rId29"/>
      <p:bold r:id="rId30"/>
    </p:embeddedFont>
    <p:embeddedFont>
      <p:font typeface="Arial Black" panose="020B0A04020102020204" pitchFamily="34" charset="0"/>
      <p:bold r:id="rId31"/>
    </p:embeddedFont>
    <p:embeddedFont>
      <p:font typeface="휴먼둥근헤드라인" panose="02030504000101010101" pitchFamily="18" charset="-127"/>
      <p:regular r:id="rId32"/>
    </p:embeddedFont>
    <p:embeddedFont>
      <p:font typeface="HY중고딕" panose="02030600000101010101" pitchFamily="18" charset="-127"/>
      <p:regular r:id="rId33"/>
    </p:embeddedFont>
    <p:embeddedFont>
      <p:font typeface="cmmi10" panose="020B0600000101010101"/>
      <p:regular r:id="rId34"/>
    </p:embeddedFont>
    <p:embeddedFont>
      <p:font typeface="cmsy10" panose="020B0600000101010101"/>
      <p:regular r:id="rId35"/>
    </p:embeddedFont>
    <p:embeddedFont>
      <p:font typeface="HY견고딕" panose="02030600000101010101" pitchFamily="18" charset="-127"/>
      <p:regular r:id="rId36"/>
    </p:embeddedFont>
    <p:embeddedFont>
      <p:font typeface="Microsoft Sans Serif" panose="020B0604020202020204" pitchFamily="34" charset="0"/>
      <p:regular r:id="rId37"/>
    </p:embeddedFont>
    <p:embeddedFont>
      <p:font typeface="Wingdings 2" panose="05020102010507070707" pitchFamily="18" charset="2"/>
      <p:regular r:id="rId38"/>
    </p:embeddedFont>
  </p:embeddedFontLst>
  <p:custDataLst>
    <p:tags r:id="rId39"/>
  </p:custData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3874" autoAdjust="0"/>
  </p:normalViewPr>
  <p:slideViewPr>
    <p:cSldViewPr>
      <p:cViewPr varScale="1">
        <p:scale>
          <a:sx n="104" d="100"/>
          <a:sy n="104" d="100"/>
        </p:scale>
        <p:origin x="126" y="21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font" Target="fonts/font4.fntdata"/><Relationship Id="rId39" Type="http://schemas.openxmlformats.org/officeDocument/2006/relationships/tags" Target="tags/tag1.xml"/><Relationship Id="rId21" Type="http://schemas.openxmlformats.org/officeDocument/2006/relationships/slide" Target="slides/slide15.xml"/><Relationship Id="rId34" Type="http://schemas.openxmlformats.org/officeDocument/2006/relationships/font" Target="fonts/font12.fntdata"/><Relationship Id="rId42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font" Target="fonts/font7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9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tableStyles" Target="tableStyle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21582" cy="493633"/>
          </a:xfrm>
          <a:prstGeom prst="rect">
            <a:avLst/>
          </a:prstGeom>
        </p:spPr>
        <p:txBody>
          <a:bodyPr vert="horz" lIns="91796" tIns="45897" rIns="91796" bIns="45897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18972" y="3"/>
            <a:ext cx="2921582" cy="493633"/>
          </a:xfrm>
          <a:prstGeom prst="rect">
            <a:avLst/>
          </a:prstGeom>
        </p:spPr>
        <p:txBody>
          <a:bodyPr vert="horz" lIns="91796" tIns="45897" rIns="91796" bIns="45897" rtlCol="0"/>
          <a:lstStyle>
            <a:lvl1pPr algn="r">
              <a:defRPr sz="1200"/>
            </a:lvl1pPr>
          </a:lstStyle>
          <a:p>
            <a:fld id="{117CEAFE-D269-4953-999B-7CBC85D871CD}" type="datetimeFigureOut">
              <a:rPr lang="ko-KR" altLang="en-US" smtClean="0"/>
              <a:pPr/>
              <a:t>2018-07-05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06463" y="742950"/>
            <a:ext cx="4929187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96" tIns="45897" rIns="91796" bIns="45897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4212" y="4689516"/>
            <a:ext cx="5393690" cy="4442698"/>
          </a:xfrm>
          <a:prstGeom prst="rect">
            <a:avLst/>
          </a:prstGeom>
        </p:spPr>
        <p:txBody>
          <a:bodyPr vert="horz" lIns="91796" tIns="45897" rIns="91796" bIns="45897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377319"/>
            <a:ext cx="2921582" cy="493633"/>
          </a:xfrm>
          <a:prstGeom prst="rect">
            <a:avLst/>
          </a:prstGeom>
        </p:spPr>
        <p:txBody>
          <a:bodyPr vert="horz" lIns="91796" tIns="45897" rIns="91796" bIns="45897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18972" y="9377319"/>
            <a:ext cx="2921582" cy="493633"/>
          </a:xfrm>
          <a:prstGeom prst="rect">
            <a:avLst/>
          </a:prstGeom>
        </p:spPr>
        <p:txBody>
          <a:bodyPr vert="horz" lIns="91796" tIns="45897" rIns="91796" bIns="45897" rtlCol="0" anchor="b"/>
          <a:lstStyle>
            <a:lvl1pPr algn="r">
              <a:defRPr sz="1200"/>
            </a:lvl1pPr>
          </a:lstStyle>
          <a:p>
            <a:fld id="{C1EC2DCC-8750-4A47-8AEC-5DB665F4C30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9643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5369E9-C85F-48A6-BC73-BE368203CC92}" type="slidenum">
              <a:rPr lang="en-US" altLang="ko-KR" smtClean="0">
                <a:solidFill>
                  <a:srgbClr val="000000"/>
                </a:solidFill>
              </a:rPr>
              <a:pPr/>
              <a:t>1</a:t>
            </a:fld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1464802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lIns="90932" tIns="45466" rIns="90932" bIns="45466"/>
          <a:lstStyle/>
          <a:p>
            <a:pPr>
              <a:defRPr/>
            </a:pPr>
            <a:fld id="{C2575D8B-8FCF-4D41-BB23-5F0BD1DB8FC9}" type="slidenum">
              <a:rPr lang="en-US" altLang="ko-KR"/>
              <a:pPr>
                <a:defRPr/>
              </a:pPr>
              <a:t>2</a:t>
            </a:fld>
            <a:endParaRPr lang="en-US" altLang="ko-KR" dirty="0"/>
          </a:p>
        </p:txBody>
      </p:sp>
      <p:sp>
        <p:nvSpPr>
          <p:cNvPr id="46083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4" name="슬라이드 노트 개체 틀 2"/>
          <p:cNvSpPr>
            <a:spLocks noGrp="1"/>
          </p:cNvSpPr>
          <p:nvPr>
            <p:ph type="body" idx="1"/>
          </p:nvPr>
        </p:nvSpPr>
        <p:spPr bwMode="auto">
          <a:xfrm>
            <a:off x="673898" y="4688490"/>
            <a:ext cx="5394321" cy="4443804"/>
          </a:xfrm>
          <a:noFill/>
        </p:spPr>
        <p:txBody>
          <a:bodyPr wrap="square" lIns="90932" tIns="45466" rIns="90932" bIns="45466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ko-KR" altLang="en-US" smtClean="0">
                <a:latin typeface="Arial" pitchFamily="34" charset="0"/>
              </a:rPr>
              <a:t>심지어는 </a:t>
            </a:r>
            <a:r>
              <a:rPr lang="en-US" altLang="ko-KR" smtClean="0">
                <a:latin typeface="Arial" pitchFamily="34" charset="0"/>
              </a:rPr>
              <a:t>Bill Gate </a:t>
            </a:r>
            <a:r>
              <a:rPr lang="ko-KR" altLang="en-US" smtClean="0">
                <a:latin typeface="Arial" pitchFamily="34" charset="0"/>
              </a:rPr>
              <a:t>가 말하길</a:t>
            </a:r>
            <a:r>
              <a:rPr lang="en-US" altLang="ko-KR" smtClean="0">
                <a:latin typeface="Arial" pitchFamily="34" charset="0"/>
              </a:rPr>
              <a:t>, “MS</a:t>
            </a:r>
            <a:r>
              <a:rPr lang="ko-KR" altLang="en-US" smtClean="0">
                <a:latin typeface="Arial" pitchFamily="34" charset="0"/>
              </a:rPr>
              <a:t>는 소프트웨어 기업이 아니라</a:t>
            </a:r>
            <a:r>
              <a:rPr lang="en-US" altLang="ko-KR" smtClean="0">
                <a:latin typeface="Arial" pitchFamily="34" charset="0"/>
              </a:rPr>
              <a:t>, </a:t>
            </a:r>
            <a:r>
              <a:rPr lang="ko-KR" altLang="en-US" smtClean="0">
                <a:latin typeface="Arial" pitchFamily="34" charset="0"/>
              </a:rPr>
              <a:t>테스팅 기업” 이라고 까지 말할 정도로 테스팅에 많은 시간</a:t>
            </a:r>
            <a:r>
              <a:rPr lang="en-US" altLang="ko-KR" smtClean="0">
                <a:latin typeface="Arial" pitchFamily="34" charset="0"/>
              </a:rPr>
              <a:t>, </a:t>
            </a:r>
            <a:r>
              <a:rPr lang="ko-KR" altLang="en-US" smtClean="0">
                <a:latin typeface="Arial" pitchFamily="34" charset="0"/>
              </a:rPr>
              <a:t>인원</a:t>
            </a:r>
            <a:r>
              <a:rPr lang="en-US" altLang="ko-KR" smtClean="0">
                <a:latin typeface="Arial" pitchFamily="34" charset="0"/>
              </a:rPr>
              <a:t>, </a:t>
            </a:r>
            <a:r>
              <a:rPr lang="ko-KR" altLang="en-US" smtClean="0">
                <a:latin typeface="Arial" pitchFamily="34" charset="0"/>
              </a:rPr>
              <a:t>비용을 소모하고 있다</a:t>
            </a:r>
            <a:r>
              <a:rPr lang="en-US" altLang="ko-KR" smtClean="0">
                <a:latin typeface="Arial" pitchFamily="34" charset="0"/>
              </a:rPr>
              <a:t>. </a:t>
            </a:r>
            <a:r>
              <a:rPr lang="ko-KR" altLang="en-US" smtClean="0">
                <a:latin typeface="Arial" pitchFamily="34" charset="0"/>
              </a:rPr>
              <a:t>그렇다고 완전한 것도 아니다</a:t>
            </a:r>
            <a:r>
              <a:rPr lang="en-US" altLang="ko-KR" smtClean="0">
                <a:latin typeface="Arial" pitchFamily="34" charset="0"/>
              </a:rPr>
              <a:t>.</a:t>
            </a:r>
          </a:p>
        </p:txBody>
      </p:sp>
      <p:sp>
        <p:nvSpPr>
          <p:cNvPr id="46085" name="슬라이드 번호 개체 틀 3"/>
          <p:cNvSpPr txBox="1">
            <a:spLocks noGrp="1"/>
          </p:cNvSpPr>
          <p:nvPr/>
        </p:nvSpPr>
        <p:spPr bwMode="auto">
          <a:xfrm>
            <a:off x="3818222" y="9376979"/>
            <a:ext cx="2922318" cy="49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932" tIns="45466" rIns="90932" bIns="45466" anchor="b"/>
          <a:lstStyle/>
          <a:p>
            <a:pPr algn="r"/>
            <a:fld id="{594F15EE-EF86-497C-9651-D65AEABFFB7E}" type="slidenum">
              <a:rPr lang="en-US" altLang="ko-KR" sz="1200">
                <a:latin typeface="맑은 고딕" pitchFamily="50" charset="-127"/>
                <a:ea typeface="맑은 고딕" pitchFamily="50" charset="-127"/>
              </a:rPr>
              <a:pPr algn="r"/>
              <a:t>2</a:t>
            </a:fld>
            <a:endParaRPr lang="en-US" altLang="ko-KR" sz="1200" dirty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95827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err="1" smtClean="0"/>
              <a:t>a,b,c</a:t>
            </a:r>
            <a:r>
              <a:rPr lang="en-US" altLang="ko-KR" dirty="0" smtClean="0"/>
              <a:t> = 1,1,1:result=0</a:t>
            </a:r>
          </a:p>
          <a:p>
            <a:r>
              <a:rPr lang="en-US" altLang="ko-KR" dirty="0" err="1" smtClean="0"/>
              <a:t>a,b,c</a:t>
            </a:r>
            <a:r>
              <a:rPr lang="en-US" altLang="ko-KR" dirty="0" smtClean="0"/>
              <a:t> = 2,1,1:result=2</a:t>
            </a:r>
          </a:p>
          <a:p>
            <a:r>
              <a:rPr lang="en-US" altLang="ko-KR" dirty="0" err="1" smtClean="0"/>
              <a:t>a,b,c</a:t>
            </a:r>
            <a:r>
              <a:rPr lang="en-US" altLang="ko-KR" dirty="0" smtClean="0"/>
              <a:t> = 2,1,2:result=1</a:t>
            </a:r>
          </a:p>
          <a:p>
            <a:r>
              <a:rPr lang="en-US" altLang="ko-KR" dirty="0" err="1" smtClean="0"/>
              <a:t>a,b,c</a:t>
            </a:r>
            <a:r>
              <a:rPr lang="en-US" altLang="ko-KR" dirty="0" smtClean="0"/>
              <a:t> = 1,2,1:result=2</a:t>
            </a:r>
          </a:p>
          <a:p>
            <a:r>
              <a:rPr lang="en-US" altLang="ko-KR" dirty="0" err="1" smtClean="0"/>
              <a:t>a,b,c</a:t>
            </a:r>
            <a:r>
              <a:rPr lang="en-US" altLang="ko-KR" dirty="0" smtClean="0"/>
              <a:t> = 3,2,1:result=2</a:t>
            </a:r>
          </a:p>
          <a:p>
            <a:r>
              <a:rPr lang="en-US" altLang="ko-KR" dirty="0" err="1" smtClean="0"/>
              <a:t>a,b,c</a:t>
            </a:r>
            <a:r>
              <a:rPr lang="en-US" altLang="ko-KR" dirty="0" smtClean="0"/>
              <a:t> = 2,1,3:result=2</a:t>
            </a:r>
          </a:p>
          <a:p>
            <a:r>
              <a:rPr lang="en-US" altLang="ko-KR" dirty="0" err="1" smtClean="0"/>
              <a:t>a,b,c</a:t>
            </a:r>
            <a:r>
              <a:rPr lang="en-US" altLang="ko-KR" dirty="0" smtClean="0"/>
              <a:t> = 4,3,2:result=3</a:t>
            </a:r>
          </a:p>
          <a:p>
            <a:r>
              <a:rPr lang="en-US" altLang="ko-KR" dirty="0" err="1" smtClean="0"/>
              <a:t>a,b,c</a:t>
            </a:r>
            <a:r>
              <a:rPr lang="en-US" altLang="ko-KR" dirty="0" smtClean="0"/>
              <a:t> = 2,3,1:result=2</a:t>
            </a:r>
          </a:p>
          <a:p>
            <a:r>
              <a:rPr lang="en-US" altLang="ko-KR" dirty="0" err="1" smtClean="0"/>
              <a:t>a,b,c</a:t>
            </a:r>
            <a:r>
              <a:rPr lang="en-US" altLang="ko-KR" dirty="0" smtClean="0"/>
              <a:t> = 3,2,2:result=1</a:t>
            </a:r>
          </a:p>
          <a:p>
            <a:r>
              <a:rPr lang="en-US" altLang="ko-KR" dirty="0" err="1" smtClean="0"/>
              <a:t>a,b,c</a:t>
            </a:r>
            <a:r>
              <a:rPr lang="en-US" altLang="ko-KR" dirty="0" smtClean="0"/>
              <a:t> = 2,2,1:result=1</a:t>
            </a:r>
          </a:p>
          <a:p>
            <a:r>
              <a:rPr lang="en-US" altLang="ko-KR" dirty="0" err="1" smtClean="0"/>
              <a:t>a,b,c</a:t>
            </a:r>
            <a:r>
              <a:rPr lang="en-US" altLang="ko-KR" dirty="0" smtClean="0"/>
              <a:t> = 1,1,2:result=2</a:t>
            </a:r>
          </a:p>
          <a:p>
            <a:r>
              <a:rPr lang="en-US" altLang="ko-KR" dirty="0" smtClean="0"/>
              <a:t>~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C2DCC-8750-4A47-8AEC-5DB665F4C303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9145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err="1" smtClean="0"/>
              <a:t>x,y,z</a:t>
            </a:r>
            <a:endParaRPr lang="en-US" altLang="ko-KR" dirty="0" smtClean="0"/>
          </a:p>
          <a:p>
            <a:r>
              <a:rPr lang="en-US" altLang="ko-KR" dirty="0" smtClean="0"/>
              <a:t>2,1,2</a:t>
            </a:r>
          </a:p>
          <a:p>
            <a:r>
              <a:rPr lang="en-US" altLang="ko-KR" dirty="0" smtClean="0"/>
              <a:t>2,1,3</a:t>
            </a:r>
          </a:p>
          <a:p>
            <a:r>
              <a:rPr lang="en-US" altLang="ko-KR" dirty="0" smtClean="0"/>
              <a:t>2,2,3</a:t>
            </a:r>
          </a:p>
          <a:p>
            <a:r>
              <a:rPr lang="en-US" altLang="ko-KR" dirty="0" smtClean="0"/>
              <a:t>2,3,3</a:t>
            </a:r>
          </a:p>
          <a:p>
            <a:r>
              <a:rPr lang="en-US" altLang="ko-KR" dirty="0" smtClean="0"/>
              <a:t>2,4,3</a:t>
            </a:r>
          </a:p>
          <a:p>
            <a:r>
              <a:rPr lang="en-US" altLang="ko-KR" dirty="0" smtClean="0"/>
              <a:t>3,2,3</a:t>
            </a:r>
          </a:p>
          <a:p>
            <a:pPr defTabSz="908268">
              <a:defRPr/>
            </a:pPr>
            <a:r>
              <a:rPr lang="en-US" altLang="ko-KR" dirty="0" smtClean="0"/>
              <a:t>4,3,2</a:t>
            </a:r>
          </a:p>
          <a:p>
            <a:r>
              <a:rPr lang="en-US" altLang="ko-KR" dirty="0" smtClean="0"/>
              <a:t>4,3,5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C2DCC-8750-4A47-8AEC-5DB665F4C303}" type="slidenum">
              <a:rPr lang="ko-KR" altLang="en-US" smtClean="0">
                <a:solidFill>
                  <a:prstClr val="black"/>
                </a:solidFill>
              </a:rPr>
              <a:pPr/>
              <a:t>10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3550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845"/>
            <a:fld id="{40000624-3305-4B99-B925-B3BD4798FA73}" type="slidenum">
              <a:rPr lang="en-US" altLang="ko-KR" smtClean="0"/>
              <a:pPr defTabSz="909845"/>
              <a:t>11</a:t>
            </a:fld>
            <a:endParaRPr lang="en-US" altLang="ko-KR" dirty="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0113" y="739775"/>
            <a:ext cx="4941887" cy="3706813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5472" y="4686910"/>
            <a:ext cx="5392745" cy="4445382"/>
          </a:xfrm>
          <a:noFill/>
          <a:ln/>
        </p:spPr>
        <p:txBody>
          <a:bodyPr/>
          <a:lstStyle/>
          <a:p>
            <a:pPr eaLnBrk="1" hangingPunct="1"/>
            <a:endParaRPr lang="en-US" altLang="ko-KR" smtClean="0"/>
          </a:p>
        </p:txBody>
      </p:sp>
    </p:spTree>
    <p:extLst>
      <p:ext uri="{BB962C8B-B14F-4D97-AF65-F5344CB8AC3E}">
        <p14:creationId xmlns:p14="http://schemas.microsoft.com/office/powerpoint/2010/main" val="1197708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ko-KR" smtClean="0"/>
              <a:t>0.057$ *24*365=500$/year</a:t>
            </a:r>
            <a:endParaRPr lang="ko-KR" altLang="en-US" smtClean="0"/>
          </a:p>
        </p:txBody>
      </p:sp>
      <p:sp>
        <p:nvSpPr>
          <p:cNvPr id="17412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HY견고딕" panose="02030600000101010101" pitchFamily="18" charset="-127"/>
              </a:defRPr>
            </a:lvl1pPr>
            <a:lvl2pPr marL="743916" indent="-286121"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HY견고딕" panose="02030600000101010101" pitchFamily="18" charset="-127"/>
              </a:defRPr>
            </a:lvl2pPr>
            <a:lvl3pPr marL="1144486" indent="-228897"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HY견고딕" panose="02030600000101010101" pitchFamily="18" charset="-127"/>
              </a:defRPr>
            </a:lvl3pPr>
            <a:lvl4pPr marL="1602280" indent="-228897"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HY견고딕" panose="02030600000101010101" pitchFamily="18" charset="-127"/>
              </a:defRPr>
            </a:lvl4pPr>
            <a:lvl5pPr marL="2060075" indent="-228897"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HY견고딕" panose="02030600000101010101" pitchFamily="18" charset="-127"/>
              </a:defRPr>
            </a:lvl5pPr>
            <a:lvl6pPr marL="2517869" indent="-228897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HY견고딕" panose="02030600000101010101" pitchFamily="18" charset="-127"/>
              </a:defRPr>
            </a:lvl6pPr>
            <a:lvl7pPr marL="2975663" indent="-228897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HY견고딕" panose="02030600000101010101" pitchFamily="18" charset="-127"/>
              </a:defRPr>
            </a:lvl7pPr>
            <a:lvl8pPr marL="3433458" indent="-228897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HY견고딕" panose="02030600000101010101" pitchFamily="18" charset="-127"/>
              </a:defRPr>
            </a:lvl8pPr>
            <a:lvl9pPr marL="3891252" indent="-228897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HY견고딕" panose="02030600000101010101" pitchFamily="18" charset="-127"/>
              </a:defRPr>
            </a:lvl9pPr>
          </a:lstStyle>
          <a:p>
            <a:fld id="{E74068A1-803E-4223-8DED-6C6338D47A3E}" type="slidenum">
              <a:rPr lang="en-US" altLang="ko-KR" sz="1200" b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pPr/>
              <a:t>14</a:t>
            </a:fld>
            <a:endParaRPr lang="en-US" altLang="ko-KR" sz="1200" b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45650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  <a:cs typeface="Microsoft Sans Serif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Microsoft Sans Serif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Calibri" pitchFamily="34" charset="0"/>
                <a:cs typeface="Microsoft Sans Serif" pitchFamily="34" charset="0"/>
              </a:defRPr>
            </a:lvl1pPr>
          </a:lstStyle>
          <a:p>
            <a:r>
              <a:rPr lang="en-US" altLang="ko-KR" dirty="0" smtClean="0"/>
              <a:t>Moonzoo Kim 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Microsoft Sans Serif" pitchFamily="34" charset="0"/>
              </a:defRPr>
            </a:lvl1pPr>
          </a:lstStyle>
          <a:p>
            <a:fld id="{653EB63F-210B-426B-8655-095B3862437C}" type="slidenum">
              <a:rPr lang="ko-KR" altLang="en-US" smtClean="0"/>
              <a:pPr/>
              <a:t>‹#›</a:t>
            </a:fld>
            <a:r>
              <a:rPr lang="en-US" altLang="ko-KR" dirty="0" smtClean="0"/>
              <a:t>/11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22642-0E84-40A6-9ED2-96321FB12898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252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28600" y="1255713"/>
            <a:ext cx="4229100" cy="5221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10100" y="1255713"/>
            <a:ext cx="4229100" cy="5221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B21C51-0296-4E6A-9CE0-AA1F6499301A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4441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B8501-3375-44B4-894C-E86E8AEE1026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6871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B0077-1038-46D0-8E65-943EDE752A04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7368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D4478-C536-4AA8-93FA-2EA4355FB3EC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4702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781FF-7161-4392-A808-00123A58CE96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5689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33FCC-44BF-4452-8FB2-B075F75F0C35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0998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78CEC7-35A4-4DAF-8D11-ACA60C2E1B0F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1707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27825" y="276225"/>
            <a:ext cx="2165350" cy="620077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28600" y="276225"/>
            <a:ext cx="6346825" cy="620077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E58BC-D976-4F5C-A8E0-EF7A1EEFE164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7339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68288" y="276225"/>
            <a:ext cx="8624887" cy="77787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228600" y="1255713"/>
            <a:ext cx="4229100" cy="522128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10100" y="1255713"/>
            <a:ext cx="4229100" cy="522128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24846-1191-4E97-8D85-8411F4EDEC26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608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072462" y="6522464"/>
            <a:ext cx="1017182" cy="315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857256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altLang="ko-KR" dirty="0" smtClean="0"/>
              <a:t>Moonzoo Kim </a:t>
            </a:r>
            <a:endParaRPr lang="en-US" altLang="ko-KR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653EB63F-210B-426B-8655-095B3862437C}" type="slidenum">
              <a:rPr lang="ko-KR" altLang="en-US" smtClean="0"/>
              <a:pPr/>
              <a:t>‹#›</a:t>
            </a:fld>
            <a:r>
              <a:rPr lang="en-US" altLang="ko-KR" dirty="0" smtClean="0"/>
              <a:t>/11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quarter" idx="13"/>
          </p:nvPr>
        </p:nvSpPr>
        <p:spPr>
          <a:xfrm>
            <a:off x="285720" y="1214422"/>
            <a:ext cx="8429655" cy="5214974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sz="quarter"/>
          </p:nvPr>
        </p:nvSpPr>
        <p:spPr>
          <a:xfrm>
            <a:off x="268288" y="276225"/>
            <a:ext cx="8624887" cy="77787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228600" y="1255713"/>
            <a:ext cx="4229100" cy="253365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10100" y="1255713"/>
            <a:ext cx="4229100" cy="253365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228600" y="3941763"/>
            <a:ext cx="4229100" cy="25352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10100" y="3941763"/>
            <a:ext cx="4229100" cy="25352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69588-5FAF-4F5D-B58D-C53448BB282A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2844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228600" y="276225"/>
            <a:ext cx="8664575" cy="620077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AAF0C-0AD1-4FF1-89E6-93FFFF85814E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2911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제목, 텍스트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68288" y="276225"/>
            <a:ext cx="8624887" cy="77787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228600" y="1255713"/>
            <a:ext cx="4229100" cy="522128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10100" y="1255713"/>
            <a:ext cx="4229100" cy="253365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610100" y="3941763"/>
            <a:ext cx="4229100" cy="25352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D345B-A320-4085-B161-630B77EECA96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7789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857256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214282" y="6500834"/>
            <a:ext cx="1462118" cy="292608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000" b="1" dirty="0" smtClean="0">
                <a:solidFill>
                  <a:srgbClr val="000000"/>
                </a:solidFill>
                <a:ea typeface="HY견고딕" pitchFamily="18" charset="-127"/>
              </a:rPr>
              <a:t> </a:t>
            </a:r>
            <a:r>
              <a:rPr kumimoji="1" lang="en-US" altLang="ko-KR" sz="2000" b="1" dirty="0" err="1" smtClean="0">
                <a:solidFill>
                  <a:srgbClr val="000000"/>
                </a:solidFill>
                <a:ea typeface="HY견고딕" pitchFamily="18" charset="-127"/>
              </a:rPr>
              <a:t>Moonzoo</a:t>
            </a:r>
            <a:r>
              <a:rPr kumimoji="1" lang="en-US" altLang="ko-KR" sz="2000" b="1" dirty="0" smtClean="0">
                <a:solidFill>
                  <a:srgbClr val="000000"/>
                </a:solidFill>
                <a:ea typeface="HY견고딕" pitchFamily="18" charset="-127"/>
              </a:rPr>
              <a:t> Kim</a:t>
            </a:r>
            <a:endParaRPr kumimoji="1" lang="en-US" altLang="ko-KR" sz="2000" b="1" dirty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1643042" y="6500834"/>
            <a:ext cx="4857784" cy="292608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b="1" dirty="0" smtClean="0">
                <a:solidFill>
                  <a:srgbClr val="000000"/>
                </a:solidFill>
                <a:ea typeface="HY견고딕" pitchFamily="18" charset="-127"/>
              </a:rPr>
              <a:t>Automated Testing of Industrial Embedded Software</a:t>
            </a:r>
            <a:endParaRPr kumimoji="1" lang="en-US" altLang="ko-KR" b="1" dirty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7" name="내용 개체 틀 6"/>
          <p:cNvSpPr>
            <a:spLocks noGrp="1"/>
          </p:cNvSpPr>
          <p:nvPr>
            <p:ph sz="quarter" idx="13"/>
          </p:nvPr>
        </p:nvSpPr>
        <p:spPr>
          <a:xfrm>
            <a:off x="285720" y="1214422"/>
            <a:ext cx="8429655" cy="5214974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3650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369C5-6E17-45BF-A7E9-CCFAB31657AC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2018-07-05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코드기반 테스트 설계 및 테스트 자동 생성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11ED5-3048-4CF9-802D-78AD5332C64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9805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69AE-7D4A-4E37-8AA4-499D9F739F40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2018-07-05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코드기반 테스트 설계 및 테스트 자동 생성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11ED5-3048-4CF9-802D-78AD5332C64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5980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798DA-19DA-4FD0-9D29-9874E4F3C428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2018-07-05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코드기반 테스트 설계 및 테스트 자동 생성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11ED5-3048-4CF9-802D-78AD5332C64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6643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7DF6B-4AC5-4520-97E9-3CABAB564009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2018-07-05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코드기반 테스트 설계 및 테스트 자동 생성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11ED5-3048-4CF9-802D-78AD5332C64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7727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F1C02-42D0-4AC1-9DC5-83C13B5286F2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2018-07-05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코드기반 테스트 설계 및 테스트 자동 생성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11ED5-3048-4CF9-802D-78AD5332C64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723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B7EB3-A89D-4F1F-BEC8-F49385A4059F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2018-07-05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코드기반 테스트 설계 및 테스트 자동 생성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11ED5-3048-4CF9-802D-78AD5332C64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689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altLang="ko-KR" dirty="0" smtClean="0"/>
              <a:t>Moonzoo Kim</a:t>
            </a:r>
          </a:p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653EB63F-210B-426B-8655-095B3862437C}" type="slidenum">
              <a:rPr lang="ko-KR" altLang="en-US" smtClean="0"/>
              <a:pPr/>
              <a:t>‹#›</a:t>
            </a:fld>
            <a:r>
              <a:rPr lang="en-US" altLang="ko-KR" dirty="0" smtClean="0"/>
              <a:t>/11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9868C-99E1-4464-AE53-9CFE674831DE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2018-07-05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코드기반 테스트 설계 및 테스트 자동 생성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11ED5-3048-4CF9-802D-78AD5332C64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2159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2430B-1E9D-4CBF-BF43-8CF628ED9B3A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2018-07-05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코드기반 테스트 설계 및 테스트 자동 생성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11ED5-3048-4CF9-802D-78AD5332C64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3938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2A6E1-215F-4A93-90D5-8DA51A9792DE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2018-07-05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코드기반 테스트 설계 및 테스트 자동 생성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11ED5-3048-4CF9-802D-78AD5332C64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4755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77410-3231-4FE2-AB0F-A64282ED59E2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2018-07-05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코드기반 테스트 설계 및 테스트 자동 생성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11ED5-3048-4CF9-802D-78AD5332C64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1280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9BD7C-0EF7-44B6-85D5-8A668BCD3101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2018-07-05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코드기반 테스트 설계 및 테스트 자동 생성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11ED5-3048-4CF9-802D-78AD5332C64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8247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072462" y="6522464"/>
            <a:ext cx="1017182" cy="315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857256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Moonzoo Kim Provable SW Lab</a:t>
            </a:r>
            <a:endParaRPr lang="en-US" altLang="ko-K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Automated Software Analysis Techniques : Past, Present, and Future 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653EB63F-210B-426B-8655-095B3862437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/58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내용 개체 틀 6"/>
          <p:cNvSpPr>
            <a:spLocks noGrp="1"/>
          </p:cNvSpPr>
          <p:nvPr>
            <p:ph sz="quarter" idx="13"/>
          </p:nvPr>
        </p:nvSpPr>
        <p:spPr>
          <a:xfrm>
            <a:off x="285720" y="1214422"/>
            <a:ext cx="8429655" cy="5214974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93951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  <a:cs typeface="Microsoft Sans Serif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Microsoft Sans Serif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Calibri" pitchFamily="34" charset="0"/>
                <a:cs typeface="Microsoft Sans Serif" pitchFamily="34" charset="0"/>
              </a:defRPr>
            </a:lvl1pPr>
          </a:lstStyle>
          <a:p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Moonzoo Kim 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Microsoft Sans Serif" pitchFamily="34" charset="0"/>
              </a:defRPr>
            </a:lvl1pPr>
          </a:lstStyle>
          <a:p>
            <a:fld id="{653EB63F-210B-426B-8655-095B3862437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/21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282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072462" y="6522464"/>
            <a:ext cx="1017182" cy="315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857256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Moonzoo Kim </a:t>
            </a:r>
            <a:endParaRPr lang="en-US" altLang="ko-K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653EB63F-210B-426B-8655-095B3862437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/21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내용 개체 틀 6"/>
          <p:cNvSpPr>
            <a:spLocks noGrp="1"/>
          </p:cNvSpPr>
          <p:nvPr>
            <p:ph sz="quarter" idx="13"/>
          </p:nvPr>
        </p:nvSpPr>
        <p:spPr>
          <a:xfrm>
            <a:off x="285720" y="1214422"/>
            <a:ext cx="8429655" cy="5214974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6705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Moonzoo Kim</a:t>
            </a:r>
          </a:p>
          <a:p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 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653EB63F-210B-426B-8655-095B3862437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/21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387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34C515-6F76-4834-BC94-A4C2B94A0A22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125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34C515-6F76-4834-BC94-A4C2B94A0A2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  <a:cs typeface="Microsoft Sans Serif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Microsoft Sans Serif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Calibri" pitchFamily="34" charset="0"/>
                <a:cs typeface="Microsoft Sans Serif" pitchFamily="34" charset="0"/>
              </a:defRPr>
            </a:lvl1pPr>
          </a:lstStyle>
          <a:p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Moonzoo Kim 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Microsoft Sans Serif" pitchFamily="34" charset="0"/>
              </a:defRPr>
            </a:lvl1pPr>
          </a:lstStyle>
          <a:p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  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Microsoft Sans Serif" pitchFamily="34" charset="0"/>
              </a:defRPr>
            </a:lvl1pPr>
          </a:lstStyle>
          <a:p>
            <a:fld id="{653EB63F-210B-426B-8655-095B3862437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/58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788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072462" y="6522464"/>
            <a:ext cx="1017182" cy="315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857256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Moonzoo Kim </a:t>
            </a:r>
            <a:endParaRPr lang="en-US" altLang="ko-K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  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653EB63F-210B-426B-8655-095B3862437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/58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내용 개체 틀 6"/>
          <p:cNvSpPr>
            <a:spLocks noGrp="1"/>
          </p:cNvSpPr>
          <p:nvPr>
            <p:ph sz="quarter" idx="13"/>
          </p:nvPr>
        </p:nvSpPr>
        <p:spPr>
          <a:xfrm>
            <a:off x="285720" y="1214422"/>
            <a:ext cx="8429655" cy="5214974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2354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Moonzoo Kim</a:t>
            </a:r>
          </a:p>
          <a:p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 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  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653EB63F-210B-426B-8655-095B3862437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/58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728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2"/>
          </p:nvPr>
        </p:nvSpPr>
        <p:spPr>
          <a:xfrm>
            <a:off x="7010416" y="6492899"/>
            <a:ext cx="13573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Moonzoo Kim </a:t>
            </a:r>
            <a:endParaRPr lang="en-US" altLang="ko-K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009888" y="6491291"/>
            <a:ext cx="3214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  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 txBox="1">
            <a:spLocks/>
          </p:cNvSpPr>
          <p:nvPr userDrawn="1"/>
        </p:nvSpPr>
        <p:spPr>
          <a:xfrm>
            <a:off x="609600" y="6492899"/>
            <a:ext cx="9000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653EB63F-210B-426B-8655-095B3862437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/58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152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56038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457200" y="990600"/>
            <a:ext cx="4038600" cy="53340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53340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날짜 개체 틀 3"/>
          <p:cNvSpPr>
            <a:spLocks noGrp="1"/>
          </p:cNvSpPr>
          <p:nvPr>
            <p:ph type="dt" sz="half" idx="11"/>
          </p:nvPr>
        </p:nvSpPr>
        <p:spPr>
          <a:xfrm>
            <a:off x="7010416" y="6502442"/>
            <a:ext cx="13573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Moonzoo Kim </a:t>
            </a:r>
            <a:endParaRPr lang="en-US" altLang="ko-K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009888" y="6500834"/>
            <a:ext cx="3214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  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슬라이드 번호 개체 틀 5"/>
          <p:cNvSpPr txBox="1">
            <a:spLocks/>
          </p:cNvSpPr>
          <p:nvPr userDrawn="1"/>
        </p:nvSpPr>
        <p:spPr>
          <a:xfrm>
            <a:off x="609600" y="6502442"/>
            <a:ext cx="9000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653EB63F-210B-426B-8655-095B3862437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/58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873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  <a:cs typeface="Microsoft Sans Serif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Microsoft Sans Serif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Calibri" pitchFamily="34" charset="0"/>
                <a:cs typeface="Microsoft Sans Serif" pitchFamily="34" charset="0"/>
              </a:defRPr>
            </a:lvl1pPr>
          </a:lstStyle>
          <a:p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Moonzoo Kim 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Microsoft Sans Serif" pitchFamily="34" charset="0"/>
              </a:defRPr>
            </a:lvl1pPr>
          </a:lstStyle>
          <a:p>
            <a:fld id="{653EB63F-210B-426B-8655-095B3862437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/11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773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072462" y="6522464"/>
            <a:ext cx="1017182" cy="315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857256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Moonzoo Kim </a:t>
            </a:r>
            <a:endParaRPr lang="en-US" altLang="ko-K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653EB63F-210B-426B-8655-095B3862437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/11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내용 개체 틀 6"/>
          <p:cNvSpPr>
            <a:spLocks noGrp="1"/>
          </p:cNvSpPr>
          <p:nvPr>
            <p:ph sz="quarter" idx="13"/>
          </p:nvPr>
        </p:nvSpPr>
        <p:spPr>
          <a:xfrm>
            <a:off x="285720" y="1214422"/>
            <a:ext cx="8429655" cy="5214974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4978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Moonzoo Kim</a:t>
            </a:r>
          </a:p>
          <a:p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 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653EB63F-210B-426B-8655-095B3862437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/11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423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57225" y="1817688"/>
            <a:ext cx="7772400" cy="996950"/>
          </a:xfrm>
          <a:prstGeom prst="rect">
            <a:avLst/>
          </a:prstGeom>
          <a:ln>
            <a:noFill/>
            <a:miter lim="800000"/>
          </a:ln>
        </p:spPr>
        <p:txBody>
          <a:bodyPr anchor="ctr"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algn="r">
              <a:defRPr b="0">
                <a:solidFill>
                  <a:schemeClr val="bg1"/>
                </a:solidFill>
                <a:effectLst/>
              </a:defRPr>
            </a:lvl1pPr>
          </a:lstStyle>
          <a:p>
            <a:pPr>
              <a:defRPr/>
            </a:pPr>
            <a:fld id="{57A8F6F3-3C2D-47CE-B903-CA6A80DF8D97}" type="slidenum">
              <a:rPr lang="en-US" altLang="ko-K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61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66FCD4-B140-45DD-B28A-F7F6F1928D81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907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18" Type="http://schemas.openxmlformats.org/officeDocument/2006/relationships/hyperlink" Target="http://www.kaist.ac.kr/main2.html" TargetMode="Externa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7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39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428736"/>
            <a:ext cx="8229600" cy="5000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858016" y="6492899"/>
            <a:ext cx="13573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r>
              <a:rPr lang="en-US" altLang="ko-KR" dirty="0" smtClean="0"/>
              <a:t>Moonzoo Kim </a:t>
            </a:r>
            <a:endParaRPr lang="en-US" altLang="ko-KR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57200" y="6492899"/>
            <a:ext cx="9000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fld id="{653EB63F-210B-426B-8655-095B3862437C}" type="slidenum">
              <a:rPr lang="ko-KR" altLang="en-US" smtClean="0"/>
              <a:pPr/>
              <a:t>‹#›</a:t>
            </a:fld>
            <a:r>
              <a:rPr lang="en-US" altLang="ko-KR" dirty="0" smtClean="0"/>
              <a:t>/11</a:t>
            </a:r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5" r:id="rId3"/>
    <p:sldLayoutId id="2147483658" r:id="rId4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Calibri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428736"/>
            <a:ext cx="8229600" cy="5000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858016" y="6492899"/>
            <a:ext cx="13573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Moonzoo Kim </a:t>
            </a:r>
            <a:endParaRPr lang="en-US" altLang="ko-K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57200" y="6492899"/>
            <a:ext cx="9000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fld id="{653EB63F-210B-426B-8655-095B3862437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/11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489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Calibri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7"/>
          <p:cNvSpPr>
            <a:spLocks noGrp="1" noChangeArrowheads="1"/>
          </p:cNvSpPr>
          <p:nvPr>
            <p:ph type="title"/>
          </p:nvPr>
        </p:nvSpPr>
        <p:spPr bwMode="auto">
          <a:xfrm>
            <a:off x="268288" y="276225"/>
            <a:ext cx="8624887" cy="777875"/>
          </a:xfrm>
          <a:prstGeom prst="roundRect">
            <a:avLst>
              <a:gd name="adj" fmla="val 16667"/>
            </a:avLst>
          </a:prstGeom>
          <a:solidFill>
            <a:srgbClr val="E7ECF5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2051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55713"/>
            <a:ext cx="8610600" cy="522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invGray">
          <a:xfrm>
            <a:off x="0" y="1071563"/>
            <a:ext cx="9144000" cy="71437"/>
          </a:xfrm>
          <a:prstGeom prst="rect">
            <a:avLst/>
          </a:prstGeom>
          <a:gradFill rotWithShape="1">
            <a:gsLst>
              <a:gs pos="0">
                <a:srgbClr val="000099">
                  <a:alpha val="11000"/>
                </a:srgbClr>
              </a:gs>
              <a:gs pos="100000">
                <a:srgbClr val="000099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2000" b="1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073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57600" y="6586538"/>
            <a:ext cx="213360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C0C0C0"/>
                  </a:outerShdw>
                </a:effectLst>
                <a:latin typeface="굴림" pitchFamily="50" charset="-127"/>
                <a:ea typeface="굴림" pitchFamily="50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7D2839-90C0-4394-B4A3-98AFD599AEF6}" type="slidenum">
              <a:rPr kumimoji="1" lang="en-US" altLang="ko-KR" b="1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ko-KR" b="1">
              <a:solidFill>
                <a:srgbClr val="000000"/>
              </a:solidFill>
            </a:endParaRPr>
          </a:p>
        </p:txBody>
      </p:sp>
      <p:sp>
        <p:nvSpPr>
          <p:cNvPr id="30732" name="Rectangle 12"/>
          <p:cNvSpPr>
            <a:spLocks noChangeArrowheads="1"/>
          </p:cNvSpPr>
          <p:nvPr userDrawn="1"/>
        </p:nvSpPr>
        <p:spPr bwMode="auto">
          <a:xfrm>
            <a:off x="7162800" y="6521450"/>
            <a:ext cx="1219200" cy="3365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1000" b="1" dirty="0" smtClean="0">
                <a:solidFill>
                  <a:srgbClr val="333399"/>
                </a:solidFill>
                <a:ea typeface="HY견고딕" pitchFamily="18" charset="-127"/>
              </a:rPr>
              <a:t>.</a:t>
            </a:r>
            <a:endParaRPr kumimoji="1" lang="en-US" altLang="ko-KR" sz="1000" b="1" dirty="0">
              <a:solidFill>
                <a:srgbClr val="333399"/>
              </a:solidFill>
              <a:ea typeface="HY견고딕" pitchFamily="18" charset="-127"/>
            </a:endParaRP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1000" b="1" dirty="0">
                <a:solidFill>
                  <a:srgbClr val="333399"/>
                </a:solidFill>
                <a:ea typeface="HY견고딕" pitchFamily="18" charset="-127"/>
              </a:rPr>
              <a:t>CS Dept. KAIST</a:t>
            </a:r>
          </a:p>
        </p:txBody>
      </p:sp>
      <p:pic>
        <p:nvPicPr>
          <p:cNvPr id="2055" name="Picture 13" descr="top_logo">
            <a:hlinkClick r:id="rId18"/>
          </p:cNvPr>
          <p:cNvPicPr>
            <a:picLocks noChangeAspect="1" noChangeArrowheads="1"/>
          </p:cNvPicPr>
          <p:nvPr userDrawn="1"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448"/>
          <a:stretch>
            <a:fillRect/>
          </a:stretch>
        </p:blipFill>
        <p:spPr bwMode="auto">
          <a:xfrm>
            <a:off x="8191500" y="6513513"/>
            <a:ext cx="952500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25510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</p:sldLayoutIdLst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000" b="1">
          <a:solidFill>
            <a:srgbClr val="0000CC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000" b="1">
          <a:solidFill>
            <a:srgbClr val="0000CC"/>
          </a:solidFill>
          <a:latin typeface="Arial" charset="0"/>
          <a:ea typeface="HY크리스탈M" pitchFamily="18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000" b="1">
          <a:solidFill>
            <a:srgbClr val="0000CC"/>
          </a:solidFill>
          <a:latin typeface="Arial" charset="0"/>
          <a:ea typeface="HY크리스탈M" pitchFamily="18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000" b="1">
          <a:solidFill>
            <a:srgbClr val="0000CC"/>
          </a:solidFill>
          <a:latin typeface="Arial" charset="0"/>
          <a:ea typeface="HY크리스탈M" pitchFamily="18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000" b="1">
          <a:solidFill>
            <a:srgbClr val="0000CC"/>
          </a:solidFill>
          <a:latin typeface="Arial" charset="0"/>
          <a:ea typeface="HY크리스탈M" pitchFamily="18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000" b="1">
          <a:solidFill>
            <a:srgbClr val="0000CC"/>
          </a:solidFill>
          <a:latin typeface="Arial" charset="0"/>
          <a:ea typeface="HY크리스탈M" pitchFamily="18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000" b="1">
          <a:solidFill>
            <a:srgbClr val="0000CC"/>
          </a:solidFill>
          <a:latin typeface="Arial" charset="0"/>
          <a:ea typeface="HY크리스탈M" pitchFamily="18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000" b="1">
          <a:solidFill>
            <a:srgbClr val="0000CC"/>
          </a:solidFill>
          <a:latin typeface="Arial" charset="0"/>
          <a:ea typeface="HY크리스탈M" pitchFamily="18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000" b="1">
          <a:solidFill>
            <a:srgbClr val="0000CC"/>
          </a:solidFill>
          <a:latin typeface="Arial" charset="0"/>
          <a:ea typeface="HY크리스탈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 b="1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4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63EAE-5E7E-49CD-9F72-F3514C30A3E5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2018-07-05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코드기반 테스트 설계 및 테스트 자동 생성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1691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D0511ED5-3048-4CF9-802D-78AD5332C64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 txBox="1">
            <a:spLocks/>
          </p:cNvSpPr>
          <p:nvPr userDrawn="1"/>
        </p:nvSpPr>
        <p:spPr>
          <a:xfrm>
            <a:off x="8000766" y="6362588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/ 4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19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</p:sldLayoutIdLst>
  <p:hf hdr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428736"/>
            <a:ext cx="8229600" cy="5000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858016" y="6492899"/>
            <a:ext cx="13573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Moonzoo Kim </a:t>
            </a:r>
            <a:endParaRPr lang="en-US" altLang="ko-K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57200" y="6492899"/>
            <a:ext cx="9000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fld id="{653EB63F-210B-426B-8655-095B3862437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/21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551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Calibri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428736"/>
            <a:ext cx="8229600" cy="5000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858016" y="6492899"/>
            <a:ext cx="13573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Moonzoo Kim </a:t>
            </a:r>
            <a:endParaRPr lang="en-US" altLang="ko-K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857488" y="6491291"/>
            <a:ext cx="3214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  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57200" y="6492899"/>
            <a:ext cx="9000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fld id="{653EB63F-210B-426B-8655-095B3862437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/58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499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Calibri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thomashawk.com/hello/209/1017/1024/hdtv%20gates.jpg&amp;imgrefurl=http://thomashawk.com/2004_12_01_archive.html&amp;h=580&amp;w=1024&amp;sz=55&amp;hl=en&amp;start=1&amp;tbnid=Dw8ojcvZl9h4gM:&amp;tbnh=85&amp;tbnw=150&amp;prev=/images?q=bill-gates&amp;svnum=10&amp;hl=en&amp;lr=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B19FEEE-0F68-42A2-BC94-94E06A263219}" type="slidenum">
              <a:rPr lang="en-US" altLang="ko-KR" smtClean="0">
                <a:solidFill>
                  <a:srgbClr val="FFFFFF"/>
                </a:solidFill>
              </a:rPr>
              <a:pPr/>
              <a:t>1</a:t>
            </a:fld>
            <a:endParaRPr lang="en-US" altLang="ko-KR" smtClean="0">
              <a:solidFill>
                <a:srgbClr val="FFFFFF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81"/>
            <a:ext cx="9144000" cy="2062103"/>
          </a:xfrm>
          <a:ln>
            <a:round/>
          </a:ln>
        </p:spPr>
        <p:txBody>
          <a:bodyPr/>
          <a:lstStyle/>
          <a:p>
            <a:pPr eaLnBrk="1" hangingPunct="1"/>
            <a:r>
              <a:rPr lang="en-US" altLang="ko-KR" sz="4400" dirty="0"/>
              <a:t>Necessity of Systematic &amp; Automated Testing Techniques</a:t>
            </a:r>
            <a:r>
              <a:rPr lang="en-US" altLang="ko-KR" sz="4400" dirty="0" smtClean="0"/>
              <a:t/>
            </a:r>
            <a:br>
              <a:rPr lang="en-US" altLang="ko-KR" sz="4400" dirty="0" smtClean="0"/>
            </a:br>
            <a:r>
              <a:rPr lang="en-US" altLang="ko-KR" sz="3600" dirty="0" smtClean="0"/>
              <a:t>-  Fight the </a:t>
            </a:r>
            <a:r>
              <a:rPr lang="en-US" altLang="ko-KR" sz="3600" u="sng" dirty="0" smtClean="0"/>
              <a:t>Complexity</a:t>
            </a:r>
            <a:r>
              <a:rPr lang="en-US" altLang="ko-KR" sz="3600" dirty="0" smtClean="0"/>
              <a:t> of SW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2231571"/>
            <a:ext cx="7220971" cy="1045029"/>
          </a:xfrm>
        </p:spPr>
        <p:txBody>
          <a:bodyPr/>
          <a:lstStyle/>
          <a:p>
            <a:pPr eaLnBrk="1" hangingPunct="1">
              <a:spcBef>
                <a:spcPts val="100"/>
              </a:spcBef>
            </a:pPr>
            <a:r>
              <a:rPr lang="en-US" altLang="ko-KR" sz="2800" dirty="0" smtClean="0"/>
              <a:t>Moonzoo Kim</a:t>
            </a:r>
          </a:p>
          <a:p>
            <a:pPr eaLnBrk="1" hangingPunct="1">
              <a:spcBef>
                <a:spcPts val="100"/>
              </a:spcBef>
            </a:pPr>
            <a:r>
              <a:rPr lang="en-US" altLang="ko-KR" sz="2800" dirty="0" smtClean="0"/>
              <a:t>SWTV Group </a:t>
            </a:r>
            <a:r>
              <a:rPr lang="en-US" altLang="ko-KR" i="1" dirty="0" smtClean="0"/>
              <a:t>CS Dept. KAIST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7514" y="3578110"/>
            <a:ext cx="2133600" cy="328612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3609975"/>
            <a:ext cx="2276475" cy="324802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800" y="3559629"/>
            <a:ext cx="2775392" cy="328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74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Concurrency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EB63F-210B-426B-8655-095B3862437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/11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sz="quarter" idx="13"/>
          </p:nvPr>
        </p:nvSpPr>
        <p:spPr>
          <a:xfrm>
            <a:off x="-36512" y="908720"/>
            <a:ext cx="8429655" cy="5214974"/>
          </a:xfrm>
        </p:spPr>
        <p:txBody>
          <a:bodyPr/>
          <a:lstStyle/>
          <a:p>
            <a:r>
              <a:rPr lang="en-US" altLang="ko-KR" dirty="0" smtClean="0"/>
              <a:t>Concurrent programs have very high complexity due to </a:t>
            </a:r>
            <a:r>
              <a:rPr lang="en-US" altLang="ko-KR" dirty="0" smtClean="0">
                <a:solidFill>
                  <a:srgbClr val="FF0000"/>
                </a:solidFill>
              </a:rPr>
              <a:t>non-deterministic scheduling </a:t>
            </a:r>
          </a:p>
          <a:p>
            <a:r>
              <a:rPr lang="en-US" altLang="ko-KR" dirty="0" smtClean="0"/>
              <a:t>Ex.  </a:t>
            </a:r>
            <a:r>
              <a:rPr lang="en-US" altLang="ko-KR" sz="2800" dirty="0" err="1" smtClean="0"/>
              <a:t>int</a:t>
            </a:r>
            <a:r>
              <a:rPr lang="en-US" altLang="ko-KR" sz="2800" dirty="0" smtClean="0"/>
              <a:t> x=0, y=0, z =0;</a:t>
            </a:r>
          </a:p>
          <a:p>
            <a:pPr lvl="1">
              <a:buNone/>
            </a:pPr>
            <a:r>
              <a:rPr lang="en-US" altLang="ko-KR" dirty="0" smtClean="0"/>
              <a:t>void Thread1() {x=y+1; y=z+1; z= x+1;}</a:t>
            </a:r>
          </a:p>
          <a:p>
            <a:pPr lvl="1">
              <a:buNone/>
            </a:pPr>
            <a:r>
              <a:rPr lang="en-US" altLang="ko-KR" dirty="0" smtClean="0"/>
              <a:t>Void Thread2() {y=z+1; z=x+1; x=y+1;}</a:t>
            </a:r>
          </a:p>
          <a:p>
            <a:pPr lvl="1"/>
            <a:r>
              <a:rPr lang="en-US" altLang="ko-KR" dirty="0" smtClean="0"/>
              <a:t>Total 20 interleaving scenarios</a:t>
            </a:r>
          </a:p>
          <a:p>
            <a:pPr marL="914400" lvl="2" indent="0">
              <a:buNone/>
            </a:pPr>
            <a:r>
              <a:rPr lang="en-US" altLang="ko-KR" dirty="0" smtClean="0"/>
              <a:t>= (3+3)!/(3!x3!)</a:t>
            </a:r>
          </a:p>
          <a:p>
            <a:pPr lvl="1"/>
            <a:r>
              <a:rPr lang="en-US" altLang="ko-KR" dirty="0" smtClean="0"/>
              <a:t>However, only 11 unique outcomes</a:t>
            </a:r>
          </a:p>
          <a:p>
            <a:pPr lvl="2"/>
            <a:r>
              <a:rPr lang="en-US" altLang="ko-KR" dirty="0"/>
              <a:t>assert(</a:t>
            </a:r>
            <a:r>
              <a:rPr lang="en-US" altLang="ko-KR" dirty="0" err="1"/>
              <a:t>x+y+z</a:t>
            </a:r>
            <a:r>
              <a:rPr lang="en-US" altLang="ko-KR" dirty="0"/>
              <a:t> &gt; 5)???</a:t>
            </a:r>
          </a:p>
          <a:p>
            <a:pPr lvl="2"/>
            <a:r>
              <a:rPr lang="en-US" altLang="ko-KR" dirty="0"/>
              <a:t>assert(</a:t>
            </a:r>
            <a:r>
              <a:rPr lang="en-US" altLang="ko-KR" dirty="0" err="1"/>
              <a:t>x+y+z</a:t>
            </a:r>
            <a:r>
              <a:rPr lang="en-US" altLang="ko-KR" dirty="0"/>
              <a:t> &lt; 15)???</a:t>
            </a:r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>
              <a:solidFill>
                <a:srgbClr val="FF0000"/>
              </a:solidFill>
            </a:endParaRPr>
          </a:p>
          <a:p>
            <a:pPr lvl="1">
              <a:buNone/>
            </a:pPr>
            <a:endParaRPr lang="en-US" altLang="ko-KR" dirty="0" smtClean="0">
              <a:solidFill>
                <a:srgbClr val="FF0000"/>
              </a:solidFill>
            </a:endParaRPr>
          </a:p>
          <a:p>
            <a:pPr lvl="1"/>
            <a:endParaRPr lang="en-US" altLang="ko-KR" dirty="0" smtClean="0">
              <a:solidFill>
                <a:srgbClr val="FF0000"/>
              </a:solidFill>
            </a:endParaRPr>
          </a:p>
          <a:p>
            <a:pPr lvl="1">
              <a:buNone/>
            </a:pP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800011" y="1496012"/>
            <a:ext cx="1244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smtClean="0">
                <a:solidFill>
                  <a:prstClr val="black"/>
                </a:solidFill>
              </a:rPr>
              <a:t>Thread1()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431859" y="2000068"/>
            <a:ext cx="1244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smtClean="0">
                <a:solidFill>
                  <a:prstClr val="black"/>
                </a:solidFill>
              </a:rPr>
              <a:t>Thread2()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5841429" y="1769970"/>
            <a:ext cx="3339083" cy="2523126"/>
            <a:chOff x="5701650" y="1686734"/>
            <a:chExt cx="3339083" cy="2523126"/>
          </a:xfrm>
        </p:grpSpPr>
        <p:cxnSp>
          <p:nvCxnSpPr>
            <p:cNvPr id="8" name="직선 화살표 연결선 7"/>
            <p:cNvCxnSpPr/>
            <p:nvPr/>
          </p:nvCxnSpPr>
          <p:spPr>
            <a:xfrm>
              <a:off x="6583094" y="2790624"/>
              <a:ext cx="785818" cy="158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화살표 연결선 8"/>
            <p:cNvCxnSpPr/>
            <p:nvPr/>
          </p:nvCxnSpPr>
          <p:spPr>
            <a:xfrm>
              <a:off x="7368912" y="2790624"/>
              <a:ext cx="785818" cy="158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직선 화살표 연결선 9"/>
            <p:cNvCxnSpPr/>
            <p:nvPr/>
          </p:nvCxnSpPr>
          <p:spPr>
            <a:xfrm>
              <a:off x="8154730" y="2790624"/>
              <a:ext cx="785818" cy="158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직선 화살표 연결선 11"/>
            <p:cNvCxnSpPr/>
            <p:nvPr/>
          </p:nvCxnSpPr>
          <p:spPr>
            <a:xfrm>
              <a:off x="6583094" y="3493892"/>
              <a:ext cx="785818" cy="158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화살표 연결선 12"/>
            <p:cNvCxnSpPr/>
            <p:nvPr/>
          </p:nvCxnSpPr>
          <p:spPr>
            <a:xfrm>
              <a:off x="7368912" y="3493892"/>
              <a:ext cx="785818" cy="158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직선 화살표 연결선 13"/>
            <p:cNvCxnSpPr/>
            <p:nvPr/>
          </p:nvCxnSpPr>
          <p:spPr>
            <a:xfrm>
              <a:off x="8154730" y="3493892"/>
              <a:ext cx="785818" cy="158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화살표 연결선 14"/>
            <p:cNvCxnSpPr/>
            <p:nvPr/>
          </p:nvCxnSpPr>
          <p:spPr>
            <a:xfrm>
              <a:off x="6583094" y="4136834"/>
              <a:ext cx="785818" cy="158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화살표 연결선 15"/>
            <p:cNvCxnSpPr/>
            <p:nvPr/>
          </p:nvCxnSpPr>
          <p:spPr>
            <a:xfrm>
              <a:off x="7368912" y="4136834"/>
              <a:ext cx="785818" cy="158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화살표 연결선 16"/>
            <p:cNvCxnSpPr/>
            <p:nvPr/>
          </p:nvCxnSpPr>
          <p:spPr>
            <a:xfrm>
              <a:off x="8154730" y="4136834"/>
              <a:ext cx="785818" cy="158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화살표 연결선 17"/>
            <p:cNvCxnSpPr/>
            <p:nvPr/>
          </p:nvCxnSpPr>
          <p:spPr>
            <a:xfrm>
              <a:off x="6583094" y="2066720"/>
              <a:ext cx="785818" cy="158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화살표 연결선 18"/>
            <p:cNvCxnSpPr/>
            <p:nvPr/>
          </p:nvCxnSpPr>
          <p:spPr>
            <a:xfrm>
              <a:off x="7368912" y="2066720"/>
              <a:ext cx="785818" cy="158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화살표 연결선 19"/>
            <p:cNvCxnSpPr/>
            <p:nvPr/>
          </p:nvCxnSpPr>
          <p:spPr>
            <a:xfrm>
              <a:off x="8154730" y="2066720"/>
              <a:ext cx="785818" cy="158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직선 화살표 연결선 24"/>
            <p:cNvCxnSpPr/>
            <p:nvPr/>
          </p:nvCxnSpPr>
          <p:spPr>
            <a:xfrm rot="5400000">
              <a:off x="6230666" y="2404280"/>
              <a:ext cx="704856" cy="158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직선 화살표 연결선 27"/>
            <p:cNvCxnSpPr/>
            <p:nvPr/>
          </p:nvCxnSpPr>
          <p:spPr>
            <a:xfrm rot="5400000">
              <a:off x="6231460" y="3151782"/>
              <a:ext cx="704856" cy="158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직선 화살표 연결선 28"/>
            <p:cNvCxnSpPr/>
            <p:nvPr/>
          </p:nvCxnSpPr>
          <p:spPr>
            <a:xfrm rot="5400000">
              <a:off x="6231460" y="3785200"/>
              <a:ext cx="704856" cy="158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직선 화살표 연결선 29"/>
            <p:cNvCxnSpPr/>
            <p:nvPr/>
          </p:nvCxnSpPr>
          <p:spPr>
            <a:xfrm rot="5400000">
              <a:off x="7014896" y="2418354"/>
              <a:ext cx="704856" cy="158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직선 화살표 연결선 30"/>
            <p:cNvCxnSpPr/>
            <p:nvPr/>
          </p:nvCxnSpPr>
          <p:spPr>
            <a:xfrm rot="5400000">
              <a:off x="7015690" y="3165856"/>
              <a:ext cx="704856" cy="158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직선 화살표 연결선 31"/>
            <p:cNvCxnSpPr/>
            <p:nvPr/>
          </p:nvCxnSpPr>
          <p:spPr>
            <a:xfrm rot="5400000">
              <a:off x="7015690" y="3799274"/>
              <a:ext cx="704856" cy="158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직선 화살표 연결선 32"/>
            <p:cNvCxnSpPr/>
            <p:nvPr/>
          </p:nvCxnSpPr>
          <p:spPr>
            <a:xfrm rot="5400000">
              <a:off x="7800714" y="2418354"/>
              <a:ext cx="704856" cy="158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직선 화살표 연결선 33"/>
            <p:cNvCxnSpPr/>
            <p:nvPr/>
          </p:nvCxnSpPr>
          <p:spPr>
            <a:xfrm rot="5400000">
              <a:off x="7801508" y="3165856"/>
              <a:ext cx="704856" cy="158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직선 화살표 연결선 34"/>
            <p:cNvCxnSpPr/>
            <p:nvPr/>
          </p:nvCxnSpPr>
          <p:spPr>
            <a:xfrm rot="5400000">
              <a:off x="7801508" y="3799274"/>
              <a:ext cx="704856" cy="158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직선 화살표 연결선 35"/>
            <p:cNvCxnSpPr/>
            <p:nvPr/>
          </p:nvCxnSpPr>
          <p:spPr>
            <a:xfrm rot="5400000">
              <a:off x="8586532" y="2475718"/>
              <a:ext cx="704856" cy="158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직선 화살표 연결선 36"/>
            <p:cNvCxnSpPr/>
            <p:nvPr/>
          </p:nvCxnSpPr>
          <p:spPr>
            <a:xfrm rot="5400000">
              <a:off x="8587326" y="3223220"/>
              <a:ext cx="704856" cy="158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직선 화살표 연결선 37"/>
            <p:cNvCxnSpPr/>
            <p:nvPr/>
          </p:nvCxnSpPr>
          <p:spPr>
            <a:xfrm rot="5400000">
              <a:off x="8587326" y="3856638"/>
              <a:ext cx="704856" cy="158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6568172" y="1686734"/>
              <a:ext cx="8996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 smtClean="0">
                  <a:solidFill>
                    <a:prstClr val="black"/>
                  </a:solidFill>
                </a:rPr>
                <a:t>x=y+1</a:t>
              </a:r>
              <a:endParaRPr lang="ko-KR" altLang="en-US" b="1" dirty="0">
                <a:solidFill>
                  <a:prstClr val="black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360260" y="1696026"/>
              <a:ext cx="8867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 smtClean="0">
                  <a:solidFill>
                    <a:prstClr val="black"/>
                  </a:solidFill>
                </a:rPr>
                <a:t>y=z+1</a:t>
              </a:r>
              <a:endParaRPr lang="ko-KR" altLang="en-US" b="1" dirty="0">
                <a:solidFill>
                  <a:prstClr val="black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8152348" y="1686734"/>
              <a:ext cx="8883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 smtClean="0">
                  <a:solidFill>
                    <a:prstClr val="black"/>
                  </a:solidFill>
                </a:rPr>
                <a:t>z=x+1</a:t>
              </a:r>
              <a:endParaRPr lang="ko-KR" altLang="en-US" b="1" dirty="0">
                <a:solidFill>
                  <a:prstClr val="black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701650" y="3589186"/>
              <a:ext cx="8996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 smtClean="0">
                  <a:solidFill>
                    <a:prstClr val="black"/>
                  </a:solidFill>
                </a:rPr>
                <a:t>x=y+1</a:t>
              </a:r>
              <a:endParaRPr lang="ko-KR" altLang="en-US" b="1" dirty="0">
                <a:solidFill>
                  <a:prstClr val="black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761645" y="2155908"/>
              <a:ext cx="8867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 smtClean="0">
                  <a:solidFill>
                    <a:prstClr val="black"/>
                  </a:solidFill>
                </a:rPr>
                <a:t>y=z+1</a:t>
              </a:r>
              <a:endParaRPr lang="ko-KR" altLang="en-US" b="1" dirty="0">
                <a:solidFill>
                  <a:prstClr val="black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760041" y="2962805"/>
              <a:ext cx="8883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 smtClean="0">
                  <a:solidFill>
                    <a:prstClr val="black"/>
                  </a:solidFill>
                </a:rPr>
                <a:t>z=x+1</a:t>
              </a:r>
              <a:endParaRPr lang="ko-KR" altLang="en-US" b="1" dirty="0">
                <a:solidFill>
                  <a:prstClr val="black"/>
                </a:solidFill>
              </a:endParaRPr>
            </a:p>
          </p:txBody>
        </p:sp>
        <p:grpSp>
          <p:nvGrpSpPr>
            <p:cNvPr id="3" name="그룹 2"/>
            <p:cNvGrpSpPr/>
            <p:nvPr/>
          </p:nvGrpSpPr>
          <p:grpSpPr>
            <a:xfrm>
              <a:off x="6699965" y="2204864"/>
              <a:ext cx="2099167" cy="1858778"/>
              <a:chOff x="6699965" y="2204864"/>
              <a:chExt cx="2099167" cy="1858778"/>
            </a:xfrm>
          </p:grpSpPr>
          <p:cxnSp>
            <p:nvCxnSpPr>
              <p:cNvPr id="22" name="직선 연결선 21"/>
              <p:cNvCxnSpPr/>
              <p:nvPr/>
            </p:nvCxnSpPr>
            <p:spPr>
              <a:xfrm>
                <a:off x="6699965" y="2204864"/>
                <a:ext cx="0" cy="446820"/>
              </a:xfrm>
              <a:prstGeom prst="line">
                <a:avLst/>
              </a:prstGeom>
              <a:ln w="57150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직선 연결선 47"/>
              <p:cNvCxnSpPr/>
              <p:nvPr/>
            </p:nvCxnSpPr>
            <p:spPr>
              <a:xfrm flipV="1">
                <a:off x="6736477" y="2694751"/>
                <a:ext cx="513975" cy="739"/>
              </a:xfrm>
              <a:prstGeom prst="line">
                <a:avLst/>
              </a:prstGeom>
              <a:ln w="57150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직선 연결선 50"/>
              <p:cNvCxnSpPr/>
              <p:nvPr/>
            </p:nvCxnSpPr>
            <p:spPr>
              <a:xfrm>
                <a:off x="7456557" y="2924944"/>
                <a:ext cx="0" cy="446820"/>
              </a:xfrm>
              <a:prstGeom prst="line">
                <a:avLst/>
              </a:prstGeom>
              <a:ln w="57150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직선 연결선 51"/>
              <p:cNvCxnSpPr/>
              <p:nvPr/>
            </p:nvCxnSpPr>
            <p:spPr>
              <a:xfrm flipV="1">
                <a:off x="7493069" y="3414831"/>
                <a:ext cx="513975" cy="739"/>
              </a:xfrm>
              <a:prstGeom prst="line">
                <a:avLst/>
              </a:prstGeom>
              <a:ln w="57150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직선 연결선 52"/>
              <p:cNvCxnSpPr/>
              <p:nvPr/>
            </p:nvCxnSpPr>
            <p:spPr>
              <a:xfrm>
                <a:off x="8248645" y="3573016"/>
                <a:ext cx="0" cy="446820"/>
              </a:xfrm>
              <a:prstGeom prst="line">
                <a:avLst/>
              </a:prstGeom>
              <a:ln w="57150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직선 연결선 53"/>
              <p:cNvCxnSpPr/>
              <p:nvPr/>
            </p:nvCxnSpPr>
            <p:spPr>
              <a:xfrm flipV="1">
                <a:off x="8285157" y="4062903"/>
                <a:ext cx="513975" cy="739"/>
              </a:xfrm>
              <a:prstGeom prst="line">
                <a:avLst/>
              </a:prstGeom>
              <a:ln w="57150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9" name="그룹 48"/>
          <p:cNvGrpSpPr/>
          <p:nvPr/>
        </p:nvGrpSpPr>
        <p:grpSpPr>
          <a:xfrm>
            <a:off x="6074512" y="4626417"/>
            <a:ext cx="3066087" cy="1754326"/>
            <a:chOff x="5220072" y="4869160"/>
            <a:chExt cx="3066087" cy="1754326"/>
          </a:xfrm>
        </p:grpSpPr>
        <p:sp>
          <p:nvSpPr>
            <p:cNvPr id="50" name="직사각형 49"/>
            <p:cNvSpPr/>
            <p:nvPr/>
          </p:nvSpPr>
          <p:spPr>
            <a:xfrm>
              <a:off x="5220072" y="4869160"/>
              <a:ext cx="1547664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dirty="0" smtClean="0">
                  <a:solidFill>
                    <a:srgbClr val="FF0000"/>
                  </a:solidFill>
                </a:rPr>
                <a:t>Trail1</a:t>
              </a:r>
              <a:r>
                <a:rPr lang="ko-KR" altLang="en-US" dirty="0">
                  <a:solidFill>
                    <a:srgbClr val="FF0000"/>
                  </a:solidFill>
                </a:rPr>
                <a:t>: </a:t>
              </a:r>
              <a:r>
                <a:rPr lang="en-US" altLang="ko-KR" dirty="0" smtClean="0">
                  <a:solidFill>
                    <a:srgbClr val="FF0000"/>
                  </a:solidFill>
                </a:rPr>
                <a:t>2,1,2</a:t>
              </a:r>
              <a:endParaRPr lang="ko-KR" altLang="en-US" dirty="0">
                <a:solidFill>
                  <a:srgbClr val="FF0000"/>
                </a:solidFill>
              </a:endParaRPr>
            </a:p>
            <a:p>
              <a:r>
                <a:rPr lang="ko-KR" altLang="en-US" dirty="0">
                  <a:solidFill>
                    <a:prstClr val="black"/>
                  </a:solidFill>
                </a:rPr>
                <a:t>Trail2: </a:t>
              </a:r>
              <a:r>
                <a:rPr lang="en-US" altLang="ko-KR" dirty="0" smtClean="0">
                  <a:solidFill>
                    <a:prstClr val="black"/>
                  </a:solidFill>
                </a:rPr>
                <a:t>2</a:t>
              </a:r>
              <a:r>
                <a:rPr lang="ko-KR" altLang="en-US" dirty="0" smtClean="0">
                  <a:solidFill>
                    <a:prstClr val="black"/>
                  </a:solidFill>
                </a:rPr>
                <a:t>,</a:t>
              </a:r>
              <a:r>
                <a:rPr lang="en-US" altLang="ko-KR" dirty="0" smtClean="0">
                  <a:solidFill>
                    <a:prstClr val="black"/>
                  </a:solidFill>
                </a:rPr>
                <a:t>1</a:t>
              </a:r>
              <a:r>
                <a:rPr lang="ko-KR" altLang="en-US" dirty="0" smtClean="0">
                  <a:solidFill>
                    <a:prstClr val="black"/>
                  </a:solidFill>
                </a:rPr>
                <a:t>,</a:t>
              </a:r>
              <a:r>
                <a:rPr lang="en-US" altLang="ko-KR" dirty="0" smtClean="0">
                  <a:solidFill>
                    <a:prstClr val="black"/>
                  </a:solidFill>
                </a:rPr>
                <a:t>3</a:t>
              </a:r>
              <a:endParaRPr lang="ko-KR" altLang="en-US" dirty="0">
                <a:solidFill>
                  <a:prstClr val="black"/>
                </a:solidFill>
              </a:endParaRPr>
            </a:p>
            <a:p>
              <a:r>
                <a:rPr lang="ko-KR" altLang="en-US" dirty="0">
                  <a:solidFill>
                    <a:prstClr val="black"/>
                  </a:solidFill>
                </a:rPr>
                <a:t>Trail3: </a:t>
              </a:r>
              <a:r>
                <a:rPr lang="en-US" altLang="ko-KR" smtClean="0">
                  <a:solidFill>
                    <a:prstClr val="black"/>
                  </a:solidFill>
                </a:rPr>
                <a:t>2</a:t>
              </a:r>
              <a:r>
                <a:rPr lang="ko-KR" altLang="en-US" smtClean="0">
                  <a:solidFill>
                    <a:prstClr val="black"/>
                  </a:solidFill>
                </a:rPr>
                <a:t>,2,3</a:t>
              </a:r>
              <a:endParaRPr lang="ko-KR" altLang="en-US" dirty="0">
                <a:solidFill>
                  <a:prstClr val="black"/>
                </a:solidFill>
              </a:endParaRPr>
            </a:p>
            <a:p>
              <a:r>
                <a:rPr lang="ko-KR" altLang="en-US" dirty="0">
                  <a:solidFill>
                    <a:prstClr val="black"/>
                  </a:solidFill>
                </a:rPr>
                <a:t>Trail4: </a:t>
              </a:r>
              <a:r>
                <a:rPr lang="ko-KR" altLang="en-US" dirty="0" smtClean="0">
                  <a:solidFill>
                    <a:prstClr val="black"/>
                  </a:solidFill>
                </a:rPr>
                <a:t>2,</a:t>
              </a:r>
              <a:r>
                <a:rPr lang="en-US" altLang="ko-KR" dirty="0" smtClean="0">
                  <a:solidFill>
                    <a:prstClr val="black"/>
                  </a:solidFill>
                </a:rPr>
                <a:t>3</a:t>
              </a:r>
              <a:r>
                <a:rPr lang="ko-KR" altLang="en-US" dirty="0" smtClean="0">
                  <a:solidFill>
                    <a:prstClr val="black"/>
                  </a:solidFill>
                </a:rPr>
                <a:t>,3</a:t>
              </a:r>
              <a:endParaRPr lang="ko-KR" altLang="en-US" dirty="0">
                <a:solidFill>
                  <a:prstClr val="black"/>
                </a:solidFill>
              </a:endParaRPr>
            </a:p>
            <a:p>
              <a:r>
                <a:rPr lang="ko-KR" altLang="en-US" dirty="0"/>
                <a:t>Trail5: </a:t>
              </a:r>
              <a:r>
                <a:rPr lang="en-US" altLang="ko-KR" dirty="0"/>
                <a:t>2</a:t>
              </a:r>
              <a:r>
                <a:rPr lang="ko-KR" altLang="en-US" dirty="0" smtClean="0"/>
                <a:t>,</a:t>
              </a:r>
              <a:r>
                <a:rPr lang="en-US" altLang="ko-KR" dirty="0"/>
                <a:t>4</a:t>
              </a:r>
              <a:r>
                <a:rPr lang="ko-KR" altLang="en-US" dirty="0" smtClean="0"/>
                <a:t>,</a:t>
              </a:r>
              <a:r>
                <a:rPr lang="en-US" altLang="ko-KR" dirty="0" smtClean="0"/>
                <a:t>3</a:t>
              </a:r>
              <a:endParaRPr lang="ko-KR" altLang="en-US" dirty="0" smtClean="0"/>
            </a:p>
            <a:p>
              <a:r>
                <a:rPr lang="ko-KR" altLang="en-US" dirty="0" smtClean="0">
                  <a:solidFill>
                    <a:prstClr val="black"/>
                  </a:solidFill>
                </a:rPr>
                <a:t>Trail6: </a:t>
              </a:r>
              <a:r>
                <a:rPr lang="en-US" altLang="ko-KR" dirty="0" smtClean="0">
                  <a:solidFill>
                    <a:prstClr val="black"/>
                  </a:solidFill>
                </a:rPr>
                <a:t>3</a:t>
              </a:r>
              <a:r>
                <a:rPr lang="ko-KR" altLang="en-US" dirty="0" smtClean="0">
                  <a:solidFill>
                    <a:prstClr val="black"/>
                  </a:solidFill>
                </a:rPr>
                <a:t>,</a:t>
              </a:r>
              <a:r>
                <a:rPr lang="en-US" altLang="ko-KR" dirty="0" smtClean="0">
                  <a:solidFill>
                    <a:prstClr val="black"/>
                  </a:solidFill>
                </a:rPr>
                <a:t>2</a:t>
              </a:r>
              <a:r>
                <a:rPr lang="ko-KR" altLang="en-US" dirty="0" smtClean="0">
                  <a:solidFill>
                    <a:prstClr val="black"/>
                  </a:solidFill>
                </a:rPr>
                <a:t>,3</a:t>
              </a:r>
              <a:endParaRPr lang="ko-KR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57" name="직사각형 56"/>
            <p:cNvSpPr/>
            <p:nvPr/>
          </p:nvSpPr>
          <p:spPr>
            <a:xfrm>
              <a:off x="6732240" y="4869160"/>
              <a:ext cx="1553919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dirty="0" smtClean="0">
                  <a:solidFill>
                    <a:prstClr val="black"/>
                  </a:solidFill>
                </a:rPr>
                <a:t>Trail7</a:t>
              </a:r>
              <a:r>
                <a:rPr lang="ko-KR" altLang="en-US" dirty="0">
                  <a:solidFill>
                    <a:prstClr val="black"/>
                  </a:solidFill>
                </a:rPr>
                <a:t>: </a:t>
              </a:r>
              <a:r>
                <a:rPr lang="en-US" altLang="ko-KR" dirty="0" smtClean="0">
                  <a:solidFill>
                    <a:prstClr val="black"/>
                  </a:solidFill>
                </a:rPr>
                <a:t>3</a:t>
              </a:r>
              <a:r>
                <a:rPr lang="ko-KR" altLang="en-US" dirty="0" smtClean="0">
                  <a:solidFill>
                    <a:prstClr val="black"/>
                  </a:solidFill>
                </a:rPr>
                <a:t>,</a:t>
              </a:r>
              <a:r>
                <a:rPr lang="en-US" altLang="ko-KR" dirty="0" smtClean="0">
                  <a:solidFill>
                    <a:prstClr val="black"/>
                  </a:solidFill>
                </a:rPr>
                <a:t>2</a:t>
              </a:r>
              <a:r>
                <a:rPr lang="ko-KR" altLang="en-US" dirty="0" smtClean="0">
                  <a:solidFill>
                    <a:prstClr val="black"/>
                  </a:solidFill>
                </a:rPr>
                <a:t>,</a:t>
              </a:r>
              <a:r>
                <a:rPr lang="en-US" altLang="ko-KR" dirty="0" smtClean="0">
                  <a:solidFill>
                    <a:prstClr val="black"/>
                  </a:solidFill>
                </a:rPr>
                <a:t>4</a:t>
              </a:r>
              <a:endParaRPr lang="ko-KR" altLang="en-US" dirty="0">
                <a:solidFill>
                  <a:prstClr val="black"/>
                </a:solidFill>
              </a:endParaRPr>
            </a:p>
            <a:p>
              <a:r>
                <a:rPr lang="ko-KR" altLang="en-US" dirty="0">
                  <a:solidFill>
                    <a:prstClr val="black"/>
                  </a:solidFill>
                </a:rPr>
                <a:t>Trail8: </a:t>
              </a:r>
              <a:r>
                <a:rPr lang="en-US" altLang="ko-KR" dirty="0" smtClean="0">
                  <a:solidFill>
                    <a:prstClr val="black"/>
                  </a:solidFill>
                </a:rPr>
                <a:t>4</a:t>
              </a:r>
              <a:r>
                <a:rPr lang="ko-KR" altLang="en-US" dirty="0" smtClean="0">
                  <a:solidFill>
                    <a:prstClr val="black"/>
                  </a:solidFill>
                </a:rPr>
                <a:t>,3,</a:t>
              </a:r>
              <a:r>
                <a:rPr lang="en-US" altLang="ko-KR" dirty="0" smtClean="0">
                  <a:solidFill>
                    <a:prstClr val="black"/>
                  </a:solidFill>
                </a:rPr>
                <a:t>2</a:t>
              </a:r>
              <a:r>
                <a:rPr lang="ko-KR" altLang="en-US" dirty="0" smtClean="0">
                  <a:solidFill>
                    <a:prstClr val="black"/>
                  </a:solidFill>
                </a:rPr>
                <a:t> </a:t>
              </a:r>
              <a:endParaRPr lang="ko-KR" altLang="en-US" dirty="0">
                <a:solidFill>
                  <a:prstClr val="black"/>
                </a:solidFill>
              </a:endParaRPr>
            </a:p>
            <a:p>
              <a:r>
                <a:rPr lang="ko-KR" altLang="en-US" dirty="0">
                  <a:solidFill>
                    <a:prstClr val="black"/>
                  </a:solidFill>
                </a:rPr>
                <a:t>Trail9: 4,3,5</a:t>
              </a:r>
            </a:p>
            <a:p>
              <a:r>
                <a:rPr lang="ko-KR" altLang="en-US" dirty="0">
                  <a:solidFill>
                    <a:prstClr val="black"/>
                  </a:solidFill>
                </a:rPr>
                <a:t>Trail10: </a:t>
              </a:r>
              <a:r>
                <a:rPr lang="en-US" altLang="ko-KR" dirty="0" smtClean="0">
                  <a:solidFill>
                    <a:prstClr val="black"/>
                  </a:solidFill>
                </a:rPr>
                <a:t>5</a:t>
              </a:r>
              <a:r>
                <a:rPr lang="ko-KR" altLang="en-US" dirty="0" smtClean="0">
                  <a:solidFill>
                    <a:prstClr val="black"/>
                  </a:solidFill>
                </a:rPr>
                <a:t>,</a:t>
              </a:r>
              <a:r>
                <a:rPr lang="en-US" altLang="ko-KR" dirty="0" smtClean="0">
                  <a:solidFill>
                    <a:prstClr val="black"/>
                  </a:solidFill>
                </a:rPr>
                <a:t>4</a:t>
              </a:r>
              <a:r>
                <a:rPr lang="ko-KR" altLang="en-US" dirty="0" smtClean="0">
                  <a:solidFill>
                    <a:prstClr val="black"/>
                  </a:solidFill>
                </a:rPr>
                <a:t>,</a:t>
              </a:r>
              <a:r>
                <a:rPr lang="en-US" altLang="ko-KR" dirty="0" smtClean="0">
                  <a:solidFill>
                    <a:prstClr val="black"/>
                  </a:solidFill>
                </a:rPr>
                <a:t>3</a:t>
              </a:r>
              <a:endParaRPr lang="ko-KR" altLang="en-US" dirty="0">
                <a:solidFill>
                  <a:prstClr val="black"/>
                </a:solidFill>
              </a:endParaRPr>
            </a:p>
            <a:p>
              <a:r>
                <a:rPr lang="ko-KR" altLang="en-US" dirty="0">
                  <a:solidFill>
                    <a:srgbClr val="FF0000"/>
                  </a:solidFill>
                </a:rPr>
                <a:t>Trail11: </a:t>
              </a:r>
              <a:r>
                <a:rPr lang="en-US" altLang="ko-KR" dirty="0" smtClean="0">
                  <a:solidFill>
                    <a:srgbClr val="FF0000"/>
                  </a:solidFill>
                </a:rPr>
                <a:t>5</a:t>
              </a:r>
              <a:r>
                <a:rPr lang="ko-KR" altLang="en-US" dirty="0" smtClean="0">
                  <a:solidFill>
                    <a:srgbClr val="FF0000"/>
                  </a:solidFill>
                </a:rPr>
                <a:t>,</a:t>
              </a:r>
              <a:r>
                <a:rPr lang="en-US" altLang="ko-KR" dirty="0" smtClean="0">
                  <a:solidFill>
                    <a:srgbClr val="FF0000"/>
                  </a:solidFill>
                </a:rPr>
                <a:t>4</a:t>
              </a:r>
              <a:r>
                <a:rPr lang="ko-KR" altLang="en-US" dirty="0" smtClean="0">
                  <a:solidFill>
                    <a:srgbClr val="FF0000"/>
                  </a:solidFill>
                </a:rPr>
                <a:t>,</a:t>
              </a:r>
              <a:r>
                <a:rPr lang="en-US" altLang="ko-KR" dirty="0" smtClean="0">
                  <a:solidFill>
                    <a:srgbClr val="FF0000"/>
                  </a:solidFill>
                </a:rPr>
                <a:t>6</a:t>
              </a:r>
              <a:endParaRPr lang="ko-KR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58" name="직사각형 57"/>
            <p:cNvSpPr/>
            <p:nvPr/>
          </p:nvSpPr>
          <p:spPr>
            <a:xfrm>
              <a:off x="5220072" y="4869160"/>
              <a:ext cx="3000047" cy="175432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5839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7E6EEF-3646-49E6-85F5-5A64F1AE8A90}" type="slidenum">
              <a:rPr lang="en-US" altLang="ko-KR"/>
              <a:pPr>
                <a:defRPr/>
              </a:pPr>
              <a:t>11</a:t>
            </a:fld>
            <a:endParaRPr lang="en-US" altLang="ko-KR"/>
          </a:p>
        </p:txBody>
      </p:sp>
      <p:sp>
        <p:nvSpPr>
          <p:cNvPr id="10243" name="AutoShape 2"/>
          <p:cNvSpPr>
            <a:spLocks noGrp="1" noChangeArrowheads="1"/>
          </p:cNvSpPr>
          <p:nvPr>
            <p:ph type="title"/>
          </p:nvPr>
        </p:nvSpPr>
        <p:spPr>
          <a:xfrm>
            <a:off x="255588" y="42863"/>
            <a:ext cx="8648700" cy="1022350"/>
          </a:xfrm>
        </p:spPr>
        <p:txBody>
          <a:bodyPr tIns="0" bIns="0"/>
          <a:lstStyle/>
          <a:p>
            <a:pPr eaLnBrk="1" hangingPunct="1"/>
            <a:r>
              <a:rPr lang="en-US" altLang="ko-KR" sz="3200" dirty="0" smtClean="0"/>
              <a:t>An Example of Mutual Exclusion Protocol</a:t>
            </a:r>
            <a:br>
              <a:rPr lang="en-US" altLang="ko-KR" sz="3200" dirty="0" smtClean="0"/>
            </a:br>
            <a:r>
              <a:rPr lang="en-US" altLang="ko-KR" sz="2800" dirty="0" smtClean="0"/>
              <a:t> </a:t>
            </a:r>
            <a:endParaRPr lang="en-US" altLang="ko-KR" sz="2800" i="1" dirty="0" smtClean="0"/>
          </a:p>
        </p:txBody>
      </p:sp>
      <p:sp>
        <p:nvSpPr>
          <p:cNvPr id="10244" name="Text Box 3"/>
          <p:cNvSpPr txBox="1">
            <a:spLocks noChangeArrowheads="1"/>
          </p:cNvSpPr>
          <p:nvPr/>
        </p:nvSpPr>
        <p:spPr bwMode="auto">
          <a:xfrm>
            <a:off x="250824" y="1333500"/>
            <a:ext cx="3963985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762000" latinLnBrk="0">
              <a:lnSpc>
                <a:spcPct val="30000"/>
              </a:lnSpc>
              <a:spcBef>
                <a:spcPct val="50000"/>
              </a:spcBef>
            </a:pPr>
            <a:r>
              <a:rPr lang="en-US" altLang="ko-KR" sz="1600" b="0" dirty="0">
                <a:solidFill>
                  <a:srgbClr val="660066"/>
                </a:solidFill>
                <a:ea typeface="돋움" pitchFamily="50" charset="-127"/>
              </a:rPr>
              <a:t>char </a:t>
            </a:r>
            <a:r>
              <a:rPr lang="en-US" altLang="ko-KR" sz="1600" b="0" dirty="0" err="1">
                <a:solidFill>
                  <a:srgbClr val="660066"/>
                </a:solidFill>
                <a:ea typeface="돋움" pitchFamily="50" charset="-127"/>
              </a:rPr>
              <a:t>cnt</a:t>
            </a:r>
            <a:r>
              <a:rPr lang="en-US" altLang="ko-KR" sz="1600" b="0" dirty="0">
                <a:solidFill>
                  <a:srgbClr val="660066"/>
                </a:solidFill>
                <a:ea typeface="돋움" pitchFamily="50" charset="-127"/>
              </a:rPr>
              <a:t>=0,x=0,y=0,z=0;</a:t>
            </a:r>
          </a:p>
          <a:p>
            <a:pPr defTabSz="762000" latinLnBrk="0">
              <a:lnSpc>
                <a:spcPct val="30000"/>
              </a:lnSpc>
              <a:spcBef>
                <a:spcPct val="50000"/>
              </a:spcBef>
            </a:pPr>
            <a:endParaRPr lang="en-US" altLang="ko-KR" sz="1600" b="0" dirty="0">
              <a:solidFill>
                <a:srgbClr val="660066"/>
              </a:solidFill>
              <a:ea typeface="돋움" pitchFamily="50" charset="-127"/>
            </a:endParaRPr>
          </a:p>
          <a:p>
            <a:pPr defTabSz="762000" latinLnBrk="0">
              <a:lnSpc>
                <a:spcPct val="30000"/>
              </a:lnSpc>
              <a:spcBef>
                <a:spcPct val="50000"/>
              </a:spcBef>
            </a:pPr>
            <a:r>
              <a:rPr lang="en-US" altLang="ko-KR" sz="1600" b="0" dirty="0">
                <a:solidFill>
                  <a:srgbClr val="660066"/>
                </a:solidFill>
                <a:ea typeface="돋움" pitchFamily="50" charset="-127"/>
              </a:rPr>
              <a:t>void process() {       </a:t>
            </a:r>
          </a:p>
          <a:p>
            <a:pPr defTabSz="762000" latinLnBrk="0">
              <a:lnSpc>
                <a:spcPct val="30000"/>
              </a:lnSpc>
              <a:spcBef>
                <a:spcPct val="50000"/>
              </a:spcBef>
            </a:pPr>
            <a:r>
              <a:rPr lang="en-US" altLang="ko-KR" sz="1600" b="0" dirty="0">
                <a:solidFill>
                  <a:srgbClr val="660066"/>
                </a:solidFill>
                <a:ea typeface="돋움" pitchFamily="50" charset="-127"/>
              </a:rPr>
              <a:t>     </a:t>
            </a:r>
            <a:r>
              <a:rPr lang="en-US" altLang="ko-KR" sz="1600" b="0" dirty="0" smtClean="0">
                <a:solidFill>
                  <a:srgbClr val="660066"/>
                </a:solidFill>
                <a:ea typeface="돋움" pitchFamily="50" charset="-127"/>
              </a:rPr>
              <a:t> </a:t>
            </a:r>
            <a:r>
              <a:rPr lang="en-US" altLang="ko-KR" sz="1600" b="0" dirty="0">
                <a:solidFill>
                  <a:srgbClr val="660066"/>
                </a:solidFill>
                <a:ea typeface="돋움" pitchFamily="50" charset="-127"/>
              </a:rPr>
              <a:t>char </a:t>
            </a:r>
            <a:r>
              <a:rPr lang="en-US" altLang="ko-KR" sz="1600" b="0" dirty="0" smtClean="0">
                <a:solidFill>
                  <a:srgbClr val="660066"/>
                </a:solidFill>
                <a:ea typeface="돋움" pitchFamily="50" charset="-127"/>
              </a:rPr>
              <a:t>me=_</a:t>
            </a:r>
            <a:r>
              <a:rPr lang="en-US" altLang="ko-KR" sz="1600" b="0" dirty="0" err="1">
                <a:solidFill>
                  <a:srgbClr val="660066"/>
                </a:solidFill>
                <a:ea typeface="돋움" pitchFamily="50" charset="-127"/>
              </a:rPr>
              <a:t>pid</a:t>
            </a:r>
            <a:r>
              <a:rPr lang="en-US" altLang="ko-KR" sz="1600" b="0" dirty="0">
                <a:solidFill>
                  <a:srgbClr val="660066"/>
                </a:solidFill>
                <a:ea typeface="돋움" pitchFamily="50" charset="-127"/>
              </a:rPr>
              <a:t> +1; /* me is 1 or 2*/</a:t>
            </a:r>
          </a:p>
          <a:p>
            <a:pPr defTabSz="762000" latinLnBrk="0">
              <a:lnSpc>
                <a:spcPct val="30000"/>
              </a:lnSpc>
              <a:spcBef>
                <a:spcPct val="50000"/>
              </a:spcBef>
            </a:pPr>
            <a:r>
              <a:rPr lang="en-US" altLang="ko-KR" sz="1600" b="0" dirty="0">
                <a:solidFill>
                  <a:srgbClr val="660066"/>
                </a:solidFill>
                <a:ea typeface="돋움" pitchFamily="50" charset="-127"/>
              </a:rPr>
              <a:t>again:</a:t>
            </a:r>
          </a:p>
          <a:p>
            <a:pPr lvl="1" defTabSz="762000" latinLnBrk="0">
              <a:lnSpc>
                <a:spcPct val="30000"/>
              </a:lnSpc>
              <a:spcBef>
                <a:spcPct val="50000"/>
              </a:spcBef>
            </a:pPr>
            <a:r>
              <a:rPr lang="en-US" altLang="ko-KR" sz="1600" b="0" dirty="0">
                <a:solidFill>
                  <a:srgbClr val="660066"/>
                </a:solidFill>
                <a:ea typeface="돋움" pitchFamily="50" charset="-127"/>
              </a:rPr>
              <a:t>x = me;</a:t>
            </a:r>
          </a:p>
          <a:p>
            <a:pPr lvl="1" defTabSz="762000" latinLnBrk="0">
              <a:lnSpc>
                <a:spcPct val="30000"/>
              </a:lnSpc>
              <a:spcBef>
                <a:spcPct val="50000"/>
              </a:spcBef>
            </a:pPr>
            <a:r>
              <a:rPr lang="en-US" altLang="ko-KR" sz="1600" b="0" dirty="0">
                <a:solidFill>
                  <a:srgbClr val="660066"/>
                </a:solidFill>
                <a:ea typeface="돋움" pitchFamily="50" charset="-127"/>
              </a:rPr>
              <a:t>If (y ==0 || y== me) ;</a:t>
            </a:r>
          </a:p>
          <a:p>
            <a:pPr lvl="1" defTabSz="762000" latinLnBrk="0">
              <a:lnSpc>
                <a:spcPct val="30000"/>
              </a:lnSpc>
              <a:spcBef>
                <a:spcPct val="50000"/>
              </a:spcBef>
            </a:pPr>
            <a:r>
              <a:rPr lang="en-US" altLang="ko-KR" sz="1600" b="0" dirty="0">
                <a:solidFill>
                  <a:srgbClr val="660066"/>
                </a:solidFill>
                <a:ea typeface="돋움" pitchFamily="50" charset="-127"/>
              </a:rPr>
              <a:t>else </a:t>
            </a:r>
            <a:r>
              <a:rPr lang="en-US" altLang="ko-KR" sz="1600" b="0" dirty="0" err="1">
                <a:solidFill>
                  <a:srgbClr val="660066"/>
                </a:solidFill>
                <a:ea typeface="돋움" pitchFamily="50" charset="-127"/>
              </a:rPr>
              <a:t>goto</a:t>
            </a:r>
            <a:r>
              <a:rPr lang="en-US" altLang="ko-KR" sz="1600" b="0" dirty="0">
                <a:solidFill>
                  <a:srgbClr val="660066"/>
                </a:solidFill>
                <a:ea typeface="돋움" pitchFamily="50" charset="-127"/>
              </a:rPr>
              <a:t> again;</a:t>
            </a:r>
          </a:p>
          <a:p>
            <a:pPr lvl="1" defTabSz="762000" latinLnBrk="0">
              <a:lnSpc>
                <a:spcPct val="30000"/>
              </a:lnSpc>
              <a:spcBef>
                <a:spcPct val="50000"/>
              </a:spcBef>
            </a:pPr>
            <a:endParaRPr lang="en-US" altLang="ko-KR" sz="1600" b="0" dirty="0">
              <a:solidFill>
                <a:srgbClr val="660066"/>
              </a:solidFill>
              <a:ea typeface="돋움" pitchFamily="50" charset="-127"/>
            </a:endParaRPr>
          </a:p>
          <a:p>
            <a:pPr lvl="1" defTabSz="762000" latinLnBrk="0">
              <a:lnSpc>
                <a:spcPct val="30000"/>
              </a:lnSpc>
              <a:spcBef>
                <a:spcPct val="50000"/>
              </a:spcBef>
            </a:pPr>
            <a:r>
              <a:rPr lang="en-US" altLang="ko-KR" sz="1600" b="0" dirty="0">
                <a:solidFill>
                  <a:srgbClr val="660066"/>
                </a:solidFill>
                <a:ea typeface="돋움" pitchFamily="50" charset="-127"/>
              </a:rPr>
              <a:t>z =me;</a:t>
            </a:r>
          </a:p>
          <a:p>
            <a:pPr lvl="1" defTabSz="762000" latinLnBrk="0">
              <a:lnSpc>
                <a:spcPct val="30000"/>
              </a:lnSpc>
              <a:spcBef>
                <a:spcPct val="50000"/>
              </a:spcBef>
            </a:pPr>
            <a:r>
              <a:rPr lang="en-US" altLang="ko-KR" sz="1600" b="0" dirty="0">
                <a:solidFill>
                  <a:srgbClr val="660066"/>
                </a:solidFill>
                <a:ea typeface="돋움" pitchFamily="50" charset="-127"/>
              </a:rPr>
              <a:t>If (</a:t>
            </a:r>
            <a:r>
              <a:rPr lang="en-US" altLang="ko-KR" sz="1600" b="0" dirty="0">
                <a:solidFill>
                  <a:srgbClr val="660066"/>
                </a:solidFill>
                <a:ea typeface="돋움" pitchFamily="50" charset="-127"/>
                <a:sym typeface="Wingdings" pitchFamily="2" charset="2"/>
              </a:rPr>
              <a:t>x == me) ;</a:t>
            </a:r>
          </a:p>
          <a:p>
            <a:pPr lvl="1" defTabSz="762000" latinLnBrk="0">
              <a:lnSpc>
                <a:spcPct val="30000"/>
              </a:lnSpc>
              <a:spcBef>
                <a:spcPct val="50000"/>
              </a:spcBef>
            </a:pPr>
            <a:r>
              <a:rPr lang="en-US" altLang="ko-KR" sz="1600" b="0" dirty="0">
                <a:solidFill>
                  <a:srgbClr val="660066"/>
                </a:solidFill>
                <a:ea typeface="돋움" pitchFamily="50" charset="-127"/>
                <a:sym typeface="Wingdings" pitchFamily="2" charset="2"/>
              </a:rPr>
              <a:t>else </a:t>
            </a:r>
            <a:r>
              <a:rPr lang="en-US" altLang="ko-KR" sz="1600" b="0" dirty="0" err="1">
                <a:solidFill>
                  <a:srgbClr val="660066"/>
                </a:solidFill>
                <a:ea typeface="돋움" pitchFamily="50" charset="-127"/>
                <a:sym typeface="Wingdings" pitchFamily="2" charset="2"/>
              </a:rPr>
              <a:t>goto</a:t>
            </a:r>
            <a:r>
              <a:rPr lang="en-US" altLang="ko-KR" sz="1600" b="0" dirty="0">
                <a:solidFill>
                  <a:srgbClr val="660066"/>
                </a:solidFill>
                <a:ea typeface="돋움" pitchFamily="50" charset="-127"/>
                <a:sym typeface="Wingdings" pitchFamily="2" charset="2"/>
              </a:rPr>
              <a:t> again;</a:t>
            </a:r>
          </a:p>
          <a:p>
            <a:pPr lvl="1" defTabSz="762000" latinLnBrk="0">
              <a:lnSpc>
                <a:spcPct val="30000"/>
              </a:lnSpc>
              <a:spcBef>
                <a:spcPct val="50000"/>
              </a:spcBef>
            </a:pPr>
            <a:endParaRPr lang="en-US" altLang="ko-KR" sz="1600" b="0" dirty="0">
              <a:solidFill>
                <a:srgbClr val="660066"/>
              </a:solidFill>
              <a:ea typeface="돋움" pitchFamily="50" charset="-127"/>
              <a:sym typeface="Wingdings" pitchFamily="2" charset="2"/>
            </a:endParaRPr>
          </a:p>
          <a:p>
            <a:pPr lvl="1" defTabSz="762000" latinLnBrk="0">
              <a:lnSpc>
                <a:spcPct val="30000"/>
              </a:lnSpc>
              <a:spcBef>
                <a:spcPct val="50000"/>
              </a:spcBef>
            </a:pPr>
            <a:r>
              <a:rPr lang="en-US" altLang="ko-KR" sz="1600" b="0" dirty="0">
                <a:solidFill>
                  <a:srgbClr val="660066"/>
                </a:solidFill>
                <a:ea typeface="돋움" pitchFamily="50" charset="-127"/>
                <a:sym typeface="Wingdings" pitchFamily="2" charset="2"/>
              </a:rPr>
              <a:t>y=me;</a:t>
            </a:r>
          </a:p>
          <a:p>
            <a:pPr lvl="1" defTabSz="762000" latinLnBrk="0">
              <a:lnSpc>
                <a:spcPct val="30000"/>
              </a:lnSpc>
              <a:spcBef>
                <a:spcPct val="50000"/>
              </a:spcBef>
            </a:pPr>
            <a:r>
              <a:rPr lang="en-US" altLang="ko-KR" sz="1600" b="0" dirty="0">
                <a:solidFill>
                  <a:srgbClr val="660066"/>
                </a:solidFill>
                <a:ea typeface="돋움" pitchFamily="50" charset="-127"/>
                <a:sym typeface="Wingdings" pitchFamily="2" charset="2"/>
              </a:rPr>
              <a:t>If(z==me);</a:t>
            </a:r>
          </a:p>
          <a:p>
            <a:pPr lvl="1" defTabSz="762000" latinLnBrk="0">
              <a:lnSpc>
                <a:spcPct val="30000"/>
              </a:lnSpc>
              <a:spcBef>
                <a:spcPct val="50000"/>
              </a:spcBef>
            </a:pPr>
            <a:r>
              <a:rPr lang="en-US" altLang="ko-KR" sz="1600" b="0" dirty="0">
                <a:solidFill>
                  <a:srgbClr val="660066"/>
                </a:solidFill>
                <a:ea typeface="돋움" pitchFamily="50" charset="-127"/>
                <a:sym typeface="Wingdings" pitchFamily="2" charset="2"/>
              </a:rPr>
              <a:t>else </a:t>
            </a:r>
            <a:r>
              <a:rPr lang="en-US" altLang="ko-KR" sz="1600" b="0" dirty="0" err="1">
                <a:solidFill>
                  <a:srgbClr val="660066"/>
                </a:solidFill>
                <a:ea typeface="돋움" pitchFamily="50" charset="-127"/>
                <a:sym typeface="Wingdings" pitchFamily="2" charset="2"/>
              </a:rPr>
              <a:t>goto</a:t>
            </a:r>
            <a:r>
              <a:rPr lang="en-US" altLang="ko-KR" sz="1600" b="0" dirty="0">
                <a:solidFill>
                  <a:srgbClr val="660066"/>
                </a:solidFill>
                <a:ea typeface="돋움" pitchFamily="50" charset="-127"/>
                <a:sym typeface="Wingdings" pitchFamily="2" charset="2"/>
              </a:rPr>
              <a:t> again;</a:t>
            </a:r>
          </a:p>
          <a:p>
            <a:pPr lvl="1" defTabSz="762000" latinLnBrk="0">
              <a:lnSpc>
                <a:spcPct val="30000"/>
              </a:lnSpc>
              <a:spcBef>
                <a:spcPct val="50000"/>
              </a:spcBef>
            </a:pPr>
            <a:r>
              <a:rPr lang="en-US" altLang="ko-KR" sz="1600" b="0" dirty="0">
                <a:solidFill>
                  <a:srgbClr val="660066"/>
                </a:solidFill>
                <a:ea typeface="돋움" pitchFamily="50" charset="-127"/>
                <a:sym typeface="Wingdings" pitchFamily="2" charset="2"/>
              </a:rPr>
              <a:t> </a:t>
            </a:r>
          </a:p>
          <a:p>
            <a:pPr lvl="1" defTabSz="762000" latinLnBrk="0">
              <a:lnSpc>
                <a:spcPct val="30000"/>
              </a:lnSpc>
              <a:spcBef>
                <a:spcPct val="50000"/>
              </a:spcBef>
            </a:pPr>
            <a:r>
              <a:rPr lang="en-US" altLang="ko-KR" sz="1600" b="0" dirty="0">
                <a:solidFill>
                  <a:srgbClr val="660066"/>
                </a:solidFill>
                <a:ea typeface="돋움" pitchFamily="50" charset="-127"/>
                <a:sym typeface="Wingdings" pitchFamily="2" charset="2"/>
              </a:rPr>
              <a:t>/* enter critical section */</a:t>
            </a:r>
          </a:p>
          <a:p>
            <a:pPr lvl="1" defTabSz="762000" latinLnBrk="0">
              <a:lnSpc>
                <a:spcPct val="30000"/>
              </a:lnSpc>
              <a:spcBef>
                <a:spcPct val="50000"/>
              </a:spcBef>
            </a:pPr>
            <a:r>
              <a:rPr lang="en-US" altLang="ko-KR" sz="1600" b="0" dirty="0" err="1">
                <a:solidFill>
                  <a:srgbClr val="660066"/>
                </a:solidFill>
                <a:ea typeface="돋움" pitchFamily="50" charset="-127"/>
                <a:sym typeface="Wingdings" pitchFamily="2" charset="2"/>
              </a:rPr>
              <a:t>cnt</a:t>
            </a:r>
            <a:r>
              <a:rPr lang="en-US" altLang="ko-KR" sz="1600" b="0" dirty="0">
                <a:solidFill>
                  <a:srgbClr val="660066"/>
                </a:solidFill>
                <a:ea typeface="돋움" pitchFamily="50" charset="-127"/>
                <a:sym typeface="Wingdings" pitchFamily="2" charset="2"/>
              </a:rPr>
              <a:t>++;</a:t>
            </a:r>
          </a:p>
          <a:p>
            <a:pPr lvl="1" defTabSz="762000" latinLnBrk="0">
              <a:lnSpc>
                <a:spcPct val="30000"/>
              </a:lnSpc>
              <a:spcBef>
                <a:spcPct val="50000"/>
              </a:spcBef>
            </a:pPr>
            <a:r>
              <a:rPr lang="en-US" altLang="ko-KR" sz="1600" b="0" dirty="0">
                <a:solidFill>
                  <a:srgbClr val="FF5050"/>
                </a:solidFill>
                <a:ea typeface="돋움" pitchFamily="50" charset="-127"/>
                <a:sym typeface="Wingdings" pitchFamily="2" charset="2"/>
              </a:rPr>
              <a:t>assert( </a:t>
            </a:r>
            <a:r>
              <a:rPr lang="en-US" altLang="ko-KR" sz="1600" b="0" dirty="0" err="1">
                <a:solidFill>
                  <a:srgbClr val="FF5050"/>
                </a:solidFill>
                <a:ea typeface="돋움" pitchFamily="50" charset="-127"/>
                <a:sym typeface="Wingdings" pitchFamily="2" charset="2"/>
              </a:rPr>
              <a:t>cnt</a:t>
            </a:r>
            <a:r>
              <a:rPr lang="en-US" altLang="ko-KR" sz="1600" b="0" dirty="0">
                <a:solidFill>
                  <a:srgbClr val="FF5050"/>
                </a:solidFill>
                <a:ea typeface="돋움" pitchFamily="50" charset="-127"/>
                <a:sym typeface="Wingdings" pitchFamily="2" charset="2"/>
              </a:rPr>
              <a:t> ==1); </a:t>
            </a:r>
          </a:p>
          <a:p>
            <a:pPr lvl="1" defTabSz="762000" latinLnBrk="0">
              <a:lnSpc>
                <a:spcPct val="30000"/>
              </a:lnSpc>
              <a:spcBef>
                <a:spcPct val="50000"/>
              </a:spcBef>
            </a:pPr>
            <a:r>
              <a:rPr lang="en-US" altLang="ko-KR" sz="1600" b="0" dirty="0" err="1">
                <a:solidFill>
                  <a:srgbClr val="660066"/>
                </a:solidFill>
                <a:ea typeface="돋움" pitchFamily="50" charset="-127"/>
                <a:sym typeface="Wingdings" pitchFamily="2" charset="2"/>
              </a:rPr>
              <a:t>cnt</a:t>
            </a:r>
            <a:r>
              <a:rPr lang="en-US" altLang="ko-KR" sz="1600" b="0" dirty="0">
                <a:solidFill>
                  <a:srgbClr val="660066"/>
                </a:solidFill>
                <a:ea typeface="돋움" pitchFamily="50" charset="-127"/>
                <a:sym typeface="Wingdings" pitchFamily="2" charset="2"/>
              </a:rPr>
              <a:t> --;</a:t>
            </a:r>
          </a:p>
          <a:p>
            <a:pPr lvl="1" defTabSz="762000" latinLnBrk="0">
              <a:lnSpc>
                <a:spcPct val="30000"/>
              </a:lnSpc>
              <a:spcBef>
                <a:spcPct val="50000"/>
              </a:spcBef>
            </a:pPr>
            <a:r>
              <a:rPr lang="en-US" altLang="ko-KR" sz="1600" b="0" dirty="0" err="1">
                <a:solidFill>
                  <a:srgbClr val="660066"/>
                </a:solidFill>
                <a:ea typeface="돋움" pitchFamily="50" charset="-127"/>
                <a:sym typeface="Wingdings" pitchFamily="2" charset="2"/>
              </a:rPr>
              <a:t>goto</a:t>
            </a:r>
            <a:r>
              <a:rPr lang="en-US" altLang="ko-KR" sz="1600" b="0" dirty="0">
                <a:solidFill>
                  <a:srgbClr val="660066"/>
                </a:solidFill>
                <a:ea typeface="돋움" pitchFamily="50" charset="-127"/>
                <a:sym typeface="Wingdings" pitchFamily="2" charset="2"/>
              </a:rPr>
              <a:t> again;</a:t>
            </a:r>
          </a:p>
          <a:p>
            <a:pPr defTabSz="762000" latinLnBrk="0">
              <a:lnSpc>
                <a:spcPct val="30000"/>
              </a:lnSpc>
              <a:spcBef>
                <a:spcPct val="50000"/>
              </a:spcBef>
            </a:pPr>
            <a:r>
              <a:rPr lang="en-US" altLang="ko-KR" sz="1600" b="0" dirty="0">
                <a:solidFill>
                  <a:srgbClr val="660066"/>
                </a:solidFill>
                <a:ea typeface="돋움" pitchFamily="50" charset="-127"/>
                <a:sym typeface="Wingdings" pitchFamily="2" charset="2"/>
              </a:rPr>
              <a:t>}</a:t>
            </a:r>
            <a:endParaRPr lang="en-US" altLang="ko-KR" sz="1600" b="0" dirty="0">
              <a:solidFill>
                <a:srgbClr val="660066"/>
              </a:solidFill>
              <a:ea typeface="돋움" pitchFamily="50" charset="-127"/>
            </a:endParaRPr>
          </a:p>
          <a:p>
            <a:pPr defTabSz="762000" latinLnBrk="0">
              <a:lnSpc>
                <a:spcPct val="30000"/>
              </a:lnSpc>
              <a:spcBef>
                <a:spcPct val="50000"/>
              </a:spcBef>
            </a:pPr>
            <a:endParaRPr lang="en-US" altLang="ko-KR" sz="1600" b="0" dirty="0">
              <a:solidFill>
                <a:srgbClr val="660066"/>
              </a:solidFill>
              <a:ea typeface="돋움" pitchFamily="50" charset="-127"/>
            </a:endParaRPr>
          </a:p>
        </p:txBody>
      </p:sp>
      <p:sp>
        <p:nvSpPr>
          <p:cNvPr id="10245" name="Line 4"/>
          <p:cNvSpPr>
            <a:spLocks noChangeShapeType="1"/>
          </p:cNvSpPr>
          <p:nvPr/>
        </p:nvSpPr>
        <p:spPr bwMode="auto">
          <a:xfrm>
            <a:off x="4211638" y="1236663"/>
            <a:ext cx="0" cy="54006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0246" name="Rectangle 5"/>
          <p:cNvSpPr>
            <a:spLocks noChangeArrowheads="1"/>
          </p:cNvSpPr>
          <p:nvPr/>
        </p:nvSpPr>
        <p:spPr bwMode="auto">
          <a:xfrm>
            <a:off x="2051050" y="5867400"/>
            <a:ext cx="201612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762000" latinLnBrk="0"/>
            <a:r>
              <a:rPr lang="en-US" altLang="ko-KR" sz="1800" b="0" i="1">
                <a:solidFill>
                  <a:srgbClr val="660066"/>
                </a:solidFill>
                <a:latin typeface="Arial Black" pitchFamily="34" charset="0"/>
                <a:ea typeface="돋움" pitchFamily="50" charset="-127"/>
              </a:rPr>
              <a:t>Mutual</a:t>
            </a:r>
          </a:p>
          <a:p>
            <a:pPr algn="ctr" defTabSz="762000" latinLnBrk="0"/>
            <a:r>
              <a:rPr lang="en-US" altLang="ko-KR" sz="1800" b="0" i="1">
                <a:solidFill>
                  <a:srgbClr val="660066"/>
                </a:solidFill>
                <a:latin typeface="Arial Black" pitchFamily="34" charset="0"/>
                <a:ea typeface="돋움" pitchFamily="50" charset="-127"/>
              </a:rPr>
              <a:t>Exclusion</a:t>
            </a:r>
          </a:p>
          <a:p>
            <a:pPr algn="ctr" defTabSz="762000" latinLnBrk="0"/>
            <a:r>
              <a:rPr lang="en-US" altLang="ko-KR" sz="1800" b="0" i="1">
                <a:solidFill>
                  <a:srgbClr val="660066"/>
                </a:solidFill>
                <a:latin typeface="Arial Black" pitchFamily="34" charset="0"/>
                <a:ea typeface="돋움" pitchFamily="50" charset="-127"/>
              </a:rPr>
              <a:t>Algorithm</a:t>
            </a:r>
          </a:p>
        </p:txBody>
      </p:sp>
      <p:sp>
        <p:nvSpPr>
          <p:cNvPr id="10247" name="Rectangle 6"/>
          <p:cNvSpPr>
            <a:spLocks noChangeArrowheads="1"/>
          </p:cNvSpPr>
          <p:nvPr/>
        </p:nvSpPr>
        <p:spPr bwMode="auto">
          <a:xfrm>
            <a:off x="685800" y="4800600"/>
            <a:ext cx="2438400" cy="838200"/>
          </a:xfrm>
          <a:prstGeom prst="rect">
            <a:avLst/>
          </a:prstGeom>
          <a:noFill/>
          <a:ln w="127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0248" name="Rectangle 7"/>
          <p:cNvSpPr>
            <a:spLocks noChangeArrowheads="1"/>
          </p:cNvSpPr>
          <p:nvPr/>
        </p:nvSpPr>
        <p:spPr bwMode="auto">
          <a:xfrm>
            <a:off x="685800" y="2286000"/>
            <a:ext cx="2438400" cy="2133600"/>
          </a:xfrm>
          <a:prstGeom prst="rect">
            <a:avLst/>
          </a:prstGeom>
          <a:noFill/>
          <a:ln w="12700" algn="ctr">
            <a:solidFill>
              <a:srgbClr val="3366FF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10249" name="Text Box 8"/>
          <p:cNvSpPr txBox="1">
            <a:spLocks noChangeArrowheads="1"/>
          </p:cNvSpPr>
          <p:nvPr/>
        </p:nvSpPr>
        <p:spPr bwMode="auto">
          <a:xfrm>
            <a:off x="3124200" y="4583113"/>
            <a:ext cx="835025" cy="5175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400" i="1">
                <a:solidFill>
                  <a:srgbClr val="FF3300"/>
                </a:solidFill>
              </a:rPr>
              <a:t>Critical </a:t>
            </a:r>
          </a:p>
          <a:p>
            <a:r>
              <a:rPr lang="en-US" altLang="ko-KR" sz="1400" i="1">
                <a:solidFill>
                  <a:srgbClr val="FF3300"/>
                </a:solidFill>
              </a:rPr>
              <a:t>section</a:t>
            </a:r>
          </a:p>
        </p:txBody>
      </p:sp>
      <p:sp>
        <p:nvSpPr>
          <p:cNvPr id="10250" name="Text Box 9"/>
          <p:cNvSpPr txBox="1">
            <a:spLocks noChangeArrowheads="1"/>
          </p:cNvSpPr>
          <p:nvPr/>
        </p:nvSpPr>
        <p:spPr bwMode="auto">
          <a:xfrm>
            <a:off x="3124200" y="2286000"/>
            <a:ext cx="933450" cy="5175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400" i="1">
                <a:solidFill>
                  <a:schemeClr val="accent2"/>
                </a:solidFill>
              </a:rPr>
              <a:t>Software</a:t>
            </a:r>
          </a:p>
          <a:p>
            <a:r>
              <a:rPr lang="en-US" altLang="ko-KR" sz="1400" i="1">
                <a:solidFill>
                  <a:schemeClr val="accent2"/>
                </a:solidFill>
              </a:rPr>
              <a:t>locks</a:t>
            </a:r>
          </a:p>
        </p:txBody>
      </p:sp>
      <p:grpSp>
        <p:nvGrpSpPr>
          <p:cNvPr id="2" name="그룹 22"/>
          <p:cNvGrpSpPr>
            <a:grpSpLocks/>
          </p:cNvGrpSpPr>
          <p:nvPr/>
        </p:nvGrpSpPr>
        <p:grpSpPr bwMode="auto">
          <a:xfrm>
            <a:off x="4291013" y="1720850"/>
            <a:ext cx="4548187" cy="4603750"/>
            <a:chOff x="4291013" y="1720850"/>
            <a:chExt cx="4548187" cy="4603750"/>
          </a:xfrm>
        </p:grpSpPr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4291013" y="1720850"/>
              <a:ext cx="4548187" cy="4603750"/>
              <a:chOff x="2703" y="1084"/>
              <a:chExt cx="2865" cy="2900"/>
            </a:xfrm>
          </p:grpSpPr>
          <p:sp>
            <p:nvSpPr>
              <p:cNvPr id="10254" name="Text Box 11"/>
              <p:cNvSpPr txBox="1">
                <a:spLocks noChangeArrowheads="1"/>
              </p:cNvSpPr>
              <p:nvPr/>
            </p:nvSpPr>
            <p:spPr bwMode="auto">
              <a:xfrm>
                <a:off x="2900" y="1084"/>
                <a:ext cx="1180" cy="26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defTabSz="762000" latinLnBrk="0">
                  <a:lnSpc>
                    <a:spcPct val="30000"/>
                  </a:lnSpc>
                  <a:spcBef>
                    <a:spcPct val="50000"/>
                  </a:spcBef>
                </a:pPr>
                <a:r>
                  <a:rPr lang="en-US" altLang="ko-KR" sz="1600" i="1">
                    <a:solidFill>
                      <a:srgbClr val="660066"/>
                    </a:solidFill>
                    <a:ea typeface="돋움" pitchFamily="50" charset="-127"/>
                  </a:rPr>
                  <a:t>Process 0</a:t>
                </a:r>
              </a:p>
              <a:p>
                <a:pPr defTabSz="762000" latinLnBrk="0">
                  <a:lnSpc>
                    <a:spcPct val="30000"/>
                  </a:lnSpc>
                  <a:spcBef>
                    <a:spcPct val="50000"/>
                  </a:spcBef>
                </a:pPr>
                <a:endParaRPr lang="en-US" altLang="ko-KR" sz="1600" i="1">
                  <a:solidFill>
                    <a:srgbClr val="660066"/>
                  </a:solidFill>
                  <a:ea typeface="돋움" pitchFamily="50" charset="-127"/>
                </a:endParaRPr>
              </a:p>
              <a:p>
                <a:pPr defTabSz="762000" latinLnBrk="0">
                  <a:lnSpc>
                    <a:spcPct val="30000"/>
                  </a:lnSpc>
                  <a:spcBef>
                    <a:spcPct val="50000"/>
                  </a:spcBef>
                </a:pPr>
                <a:endParaRPr lang="en-US" altLang="ko-KR" sz="1600" b="0">
                  <a:solidFill>
                    <a:srgbClr val="660066"/>
                  </a:solidFill>
                  <a:ea typeface="돋움" pitchFamily="50" charset="-127"/>
                </a:endParaRPr>
              </a:p>
              <a:p>
                <a:pPr defTabSz="762000" latinLnBrk="0">
                  <a:lnSpc>
                    <a:spcPct val="30000"/>
                  </a:lnSpc>
                  <a:spcBef>
                    <a:spcPct val="50000"/>
                  </a:spcBef>
                </a:pPr>
                <a:endParaRPr lang="en-US" altLang="ko-KR" sz="1600" b="0">
                  <a:solidFill>
                    <a:srgbClr val="660066"/>
                  </a:solidFill>
                  <a:ea typeface="돋움" pitchFamily="50" charset="-127"/>
                </a:endParaRPr>
              </a:p>
              <a:p>
                <a:pPr defTabSz="762000" latinLnBrk="0">
                  <a:lnSpc>
                    <a:spcPct val="30000"/>
                  </a:lnSpc>
                  <a:spcBef>
                    <a:spcPct val="50000"/>
                  </a:spcBef>
                </a:pPr>
                <a:endParaRPr lang="en-US" altLang="ko-KR" sz="1600" b="0">
                  <a:solidFill>
                    <a:srgbClr val="660066"/>
                  </a:solidFill>
                  <a:ea typeface="돋움" pitchFamily="50" charset="-127"/>
                </a:endParaRPr>
              </a:p>
              <a:p>
                <a:pPr defTabSz="762000" latinLnBrk="0">
                  <a:lnSpc>
                    <a:spcPct val="30000"/>
                  </a:lnSpc>
                  <a:spcBef>
                    <a:spcPct val="50000"/>
                  </a:spcBef>
                </a:pPr>
                <a:r>
                  <a:rPr lang="en-US" altLang="ko-KR" sz="1600" b="0">
                    <a:solidFill>
                      <a:srgbClr val="660066"/>
                    </a:solidFill>
                    <a:ea typeface="돋움" pitchFamily="50" charset="-127"/>
                  </a:rPr>
                  <a:t>x = 1</a:t>
                </a:r>
              </a:p>
              <a:p>
                <a:pPr defTabSz="762000" latinLnBrk="0">
                  <a:lnSpc>
                    <a:spcPct val="30000"/>
                  </a:lnSpc>
                  <a:spcBef>
                    <a:spcPct val="50000"/>
                  </a:spcBef>
                </a:pPr>
                <a:r>
                  <a:rPr lang="en-US" altLang="ko-KR" sz="1600" b="0">
                    <a:solidFill>
                      <a:srgbClr val="660066"/>
                    </a:solidFill>
                    <a:ea typeface="돋움" pitchFamily="50" charset="-127"/>
                  </a:rPr>
                  <a:t>If(y==0 || y == 1)</a:t>
                </a:r>
              </a:p>
              <a:p>
                <a:pPr defTabSz="762000" latinLnBrk="0">
                  <a:lnSpc>
                    <a:spcPct val="30000"/>
                  </a:lnSpc>
                  <a:spcBef>
                    <a:spcPct val="50000"/>
                  </a:spcBef>
                </a:pPr>
                <a:endParaRPr lang="en-US" altLang="ko-KR" sz="1600" b="0">
                  <a:solidFill>
                    <a:srgbClr val="660066"/>
                  </a:solidFill>
                  <a:ea typeface="돋움" pitchFamily="50" charset="-127"/>
                </a:endParaRPr>
              </a:p>
              <a:p>
                <a:pPr defTabSz="762000" latinLnBrk="0">
                  <a:lnSpc>
                    <a:spcPct val="30000"/>
                  </a:lnSpc>
                  <a:spcBef>
                    <a:spcPct val="50000"/>
                  </a:spcBef>
                </a:pPr>
                <a:endParaRPr lang="en-US" altLang="ko-KR" sz="1600" b="0">
                  <a:solidFill>
                    <a:srgbClr val="660066"/>
                  </a:solidFill>
                  <a:ea typeface="돋움" pitchFamily="50" charset="-127"/>
                </a:endParaRPr>
              </a:p>
              <a:p>
                <a:pPr defTabSz="762000" latinLnBrk="0">
                  <a:lnSpc>
                    <a:spcPct val="30000"/>
                  </a:lnSpc>
                  <a:spcBef>
                    <a:spcPct val="50000"/>
                  </a:spcBef>
                </a:pPr>
                <a:endParaRPr lang="en-US" altLang="ko-KR" sz="1600" b="0">
                  <a:solidFill>
                    <a:srgbClr val="660066"/>
                  </a:solidFill>
                  <a:ea typeface="돋움" pitchFamily="50" charset="-127"/>
                </a:endParaRPr>
              </a:p>
              <a:p>
                <a:pPr defTabSz="762000" latinLnBrk="0">
                  <a:lnSpc>
                    <a:spcPct val="30000"/>
                  </a:lnSpc>
                  <a:spcBef>
                    <a:spcPct val="50000"/>
                  </a:spcBef>
                </a:pPr>
                <a:endParaRPr lang="en-US" altLang="ko-KR" sz="1600" b="0">
                  <a:solidFill>
                    <a:srgbClr val="660066"/>
                  </a:solidFill>
                  <a:ea typeface="돋움" pitchFamily="50" charset="-127"/>
                </a:endParaRPr>
              </a:p>
              <a:p>
                <a:pPr defTabSz="762000" latinLnBrk="0">
                  <a:lnSpc>
                    <a:spcPct val="30000"/>
                  </a:lnSpc>
                  <a:spcBef>
                    <a:spcPct val="50000"/>
                  </a:spcBef>
                </a:pPr>
                <a:r>
                  <a:rPr lang="en-US" altLang="ko-KR" sz="1600" b="0">
                    <a:solidFill>
                      <a:srgbClr val="660066"/>
                    </a:solidFill>
                    <a:ea typeface="돋움" pitchFamily="50" charset="-127"/>
                  </a:rPr>
                  <a:t>z = 1</a:t>
                </a:r>
              </a:p>
              <a:p>
                <a:pPr defTabSz="762000" latinLnBrk="0">
                  <a:lnSpc>
                    <a:spcPct val="30000"/>
                  </a:lnSpc>
                  <a:spcBef>
                    <a:spcPct val="50000"/>
                  </a:spcBef>
                </a:pPr>
                <a:r>
                  <a:rPr lang="en-US" altLang="ko-KR" sz="1600" b="0">
                    <a:solidFill>
                      <a:srgbClr val="660066"/>
                    </a:solidFill>
                    <a:ea typeface="돋움" pitchFamily="50" charset="-127"/>
                  </a:rPr>
                  <a:t>If(x == 1)</a:t>
                </a:r>
              </a:p>
              <a:p>
                <a:pPr defTabSz="762000" latinLnBrk="0">
                  <a:lnSpc>
                    <a:spcPct val="30000"/>
                  </a:lnSpc>
                  <a:spcBef>
                    <a:spcPct val="50000"/>
                  </a:spcBef>
                </a:pPr>
                <a:r>
                  <a:rPr lang="en-US" altLang="ko-KR" sz="1600" b="0">
                    <a:solidFill>
                      <a:srgbClr val="660066"/>
                    </a:solidFill>
                    <a:ea typeface="돋움" pitchFamily="50" charset="-127"/>
                  </a:rPr>
                  <a:t>y = 1</a:t>
                </a:r>
              </a:p>
              <a:p>
                <a:pPr defTabSz="762000" latinLnBrk="0">
                  <a:lnSpc>
                    <a:spcPct val="30000"/>
                  </a:lnSpc>
                  <a:spcBef>
                    <a:spcPct val="50000"/>
                  </a:spcBef>
                </a:pPr>
                <a:r>
                  <a:rPr lang="en-US" altLang="ko-KR" sz="1600" b="0">
                    <a:solidFill>
                      <a:srgbClr val="660066"/>
                    </a:solidFill>
                    <a:ea typeface="돋움" pitchFamily="50" charset="-127"/>
                  </a:rPr>
                  <a:t>If(z == 1)</a:t>
                </a:r>
              </a:p>
              <a:p>
                <a:pPr defTabSz="762000" latinLnBrk="0">
                  <a:lnSpc>
                    <a:spcPct val="30000"/>
                  </a:lnSpc>
                  <a:spcBef>
                    <a:spcPct val="50000"/>
                  </a:spcBef>
                </a:pPr>
                <a:r>
                  <a:rPr lang="en-US" altLang="ko-KR" sz="1600" b="0">
                    <a:solidFill>
                      <a:srgbClr val="660066"/>
                    </a:solidFill>
                    <a:ea typeface="돋움" pitchFamily="50" charset="-127"/>
                  </a:rPr>
                  <a:t>cnt++</a:t>
                </a:r>
              </a:p>
              <a:p>
                <a:pPr defTabSz="762000" latinLnBrk="0">
                  <a:lnSpc>
                    <a:spcPct val="30000"/>
                  </a:lnSpc>
                  <a:spcBef>
                    <a:spcPct val="50000"/>
                  </a:spcBef>
                </a:pPr>
                <a:endParaRPr lang="en-US" altLang="ko-KR" sz="1600" b="0">
                  <a:solidFill>
                    <a:srgbClr val="660066"/>
                  </a:solidFill>
                  <a:ea typeface="돋움" pitchFamily="50" charset="-127"/>
                </a:endParaRPr>
              </a:p>
              <a:p>
                <a:pPr defTabSz="762000" latinLnBrk="0">
                  <a:lnSpc>
                    <a:spcPct val="30000"/>
                  </a:lnSpc>
                  <a:spcBef>
                    <a:spcPct val="50000"/>
                  </a:spcBef>
                </a:pPr>
                <a:endParaRPr lang="en-US" altLang="ko-KR" sz="1600" b="0">
                  <a:solidFill>
                    <a:srgbClr val="660066"/>
                  </a:solidFill>
                  <a:ea typeface="돋움" pitchFamily="50" charset="-127"/>
                </a:endParaRPr>
              </a:p>
              <a:p>
                <a:pPr defTabSz="762000" latinLnBrk="0">
                  <a:lnSpc>
                    <a:spcPct val="30000"/>
                  </a:lnSpc>
                  <a:spcBef>
                    <a:spcPct val="50000"/>
                  </a:spcBef>
                </a:pPr>
                <a:endParaRPr lang="en-US" altLang="ko-KR" sz="1600" b="0">
                  <a:solidFill>
                    <a:srgbClr val="660066"/>
                  </a:solidFill>
                  <a:ea typeface="돋움" pitchFamily="50" charset="-127"/>
                </a:endParaRPr>
              </a:p>
              <a:p>
                <a:pPr defTabSz="762000" latinLnBrk="0">
                  <a:lnSpc>
                    <a:spcPct val="30000"/>
                  </a:lnSpc>
                  <a:spcBef>
                    <a:spcPct val="50000"/>
                  </a:spcBef>
                </a:pPr>
                <a:endParaRPr lang="en-US" altLang="ko-KR" sz="1600" b="0">
                  <a:solidFill>
                    <a:srgbClr val="660066"/>
                  </a:solidFill>
                  <a:ea typeface="돋움" pitchFamily="50" charset="-127"/>
                </a:endParaRPr>
              </a:p>
              <a:p>
                <a:pPr defTabSz="762000" latinLnBrk="0">
                  <a:lnSpc>
                    <a:spcPct val="30000"/>
                  </a:lnSpc>
                  <a:spcBef>
                    <a:spcPct val="50000"/>
                  </a:spcBef>
                </a:pPr>
                <a:endParaRPr lang="en-US" altLang="ko-KR" sz="1600" b="0">
                  <a:solidFill>
                    <a:srgbClr val="660066"/>
                  </a:solidFill>
                  <a:ea typeface="돋움" pitchFamily="50" charset="-127"/>
                </a:endParaRPr>
              </a:p>
            </p:txBody>
          </p:sp>
          <p:sp>
            <p:nvSpPr>
              <p:cNvPr id="10255" name="Text Box 12"/>
              <p:cNvSpPr txBox="1">
                <a:spLocks noChangeArrowheads="1"/>
              </p:cNvSpPr>
              <p:nvPr/>
            </p:nvSpPr>
            <p:spPr bwMode="auto">
              <a:xfrm>
                <a:off x="4388" y="1084"/>
                <a:ext cx="1180" cy="14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defTabSz="762000" latinLnBrk="0">
                  <a:lnSpc>
                    <a:spcPct val="30000"/>
                  </a:lnSpc>
                  <a:spcBef>
                    <a:spcPct val="50000"/>
                  </a:spcBef>
                </a:pPr>
                <a:r>
                  <a:rPr lang="en-US" altLang="ko-KR" sz="1600" i="1">
                    <a:solidFill>
                      <a:srgbClr val="660066"/>
                    </a:solidFill>
                    <a:ea typeface="돋움" pitchFamily="50" charset="-127"/>
                  </a:rPr>
                  <a:t>Process 1</a:t>
                </a:r>
              </a:p>
              <a:p>
                <a:pPr defTabSz="762000" latinLnBrk="0">
                  <a:lnSpc>
                    <a:spcPct val="30000"/>
                  </a:lnSpc>
                  <a:spcBef>
                    <a:spcPct val="50000"/>
                  </a:spcBef>
                </a:pPr>
                <a:r>
                  <a:rPr lang="en-US" altLang="ko-KR" sz="1600" b="0">
                    <a:solidFill>
                      <a:srgbClr val="660066"/>
                    </a:solidFill>
                    <a:ea typeface="돋움" pitchFamily="50" charset="-127"/>
                  </a:rPr>
                  <a:t>x = 2</a:t>
                </a:r>
              </a:p>
              <a:p>
                <a:pPr defTabSz="762000" latinLnBrk="0">
                  <a:lnSpc>
                    <a:spcPct val="30000"/>
                  </a:lnSpc>
                  <a:spcBef>
                    <a:spcPct val="50000"/>
                  </a:spcBef>
                </a:pPr>
                <a:r>
                  <a:rPr lang="en-US" altLang="ko-KR" sz="1600" b="0">
                    <a:solidFill>
                      <a:srgbClr val="660066"/>
                    </a:solidFill>
                    <a:ea typeface="돋움" pitchFamily="50" charset="-127"/>
                  </a:rPr>
                  <a:t>If(y==0 || y ==2)</a:t>
                </a:r>
              </a:p>
              <a:p>
                <a:pPr defTabSz="762000" latinLnBrk="0">
                  <a:lnSpc>
                    <a:spcPct val="30000"/>
                  </a:lnSpc>
                  <a:spcBef>
                    <a:spcPct val="50000"/>
                  </a:spcBef>
                </a:pPr>
                <a:r>
                  <a:rPr lang="en-US" altLang="ko-KR" sz="1600" b="0">
                    <a:solidFill>
                      <a:srgbClr val="660066"/>
                    </a:solidFill>
                    <a:ea typeface="돋움" pitchFamily="50" charset="-127"/>
                  </a:rPr>
                  <a:t>z = 2</a:t>
                </a:r>
              </a:p>
              <a:p>
                <a:pPr defTabSz="762000" latinLnBrk="0">
                  <a:lnSpc>
                    <a:spcPct val="30000"/>
                  </a:lnSpc>
                  <a:spcBef>
                    <a:spcPct val="50000"/>
                  </a:spcBef>
                </a:pPr>
                <a:r>
                  <a:rPr lang="en-US" altLang="ko-KR" sz="1600" b="0">
                    <a:solidFill>
                      <a:srgbClr val="660066"/>
                    </a:solidFill>
                    <a:ea typeface="돋움" pitchFamily="50" charset="-127"/>
                  </a:rPr>
                  <a:t>If(x==2)</a:t>
                </a:r>
              </a:p>
              <a:p>
                <a:pPr defTabSz="762000" latinLnBrk="0">
                  <a:lnSpc>
                    <a:spcPct val="30000"/>
                  </a:lnSpc>
                  <a:spcBef>
                    <a:spcPct val="50000"/>
                  </a:spcBef>
                </a:pPr>
                <a:endParaRPr lang="en-US" altLang="ko-KR" sz="1600" b="0">
                  <a:solidFill>
                    <a:srgbClr val="660066"/>
                  </a:solidFill>
                  <a:ea typeface="돋움" pitchFamily="50" charset="-127"/>
                </a:endParaRPr>
              </a:p>
              <a:p>
                <a:pPr defTabSz="762000" latinLnBrk="0">
                  <a:lnSpc>
                    <a:spcPct val="30000"/>
                  </a:lnSpc>
                  <a:spcBef>
                    <a:spcPct val="50000"/>
                  </a:spcBef>
                </a:pPr>
                <a:endParaRPr lang="en-US" altLang="ko-KR" sz="1600" b="0">
                  <a:solidFill>
                    <a:srgbClr val="660066"/>
                  </a:solidFill>
                  <a:ea typeface="돋움" pitchFamily="50" charset="-127"/>
                </a:endParaRPr>
              </a:p>
              <a:p>
                <a:pPr defTabSz="762000" latinLnBrk="0">
                  <a:lnSpc>
                    <a:spcPct val="30000"/>
                  </a:lnSpc>
                  <a:spcBef>
                    <a:spcPct val="50000"/>
                  </a:spcBef>
                </a:pPr>
                <a:endParaRPr lang="en-US" altLang="ko-KR" sz="1600" b="0">
                  <a:solidFill>
                    <a:srgbClr val="660066"/>
                  </a:solidFill>
                  <a:ea typeface="돋움" pitchFamily="50" charset="-127"/>
                </a:endParaRPr>
              </a:p>
              <a:p>
                <a:pPr defTabSz="762000" latinLnBrk="0">
                  <a:lnSpc>
                    <a:spcPct val="30000"/>
                  </a:lnSpc>
                  <a:spcBef>
                    <a:spcPct val="50000"/>
                  </a:spcBef>
                </a:pPr>
                <a:r>
                  <a:rPr lang="en-US" altLang="ko-KR" sz="1600" b="0">
                    <a:solidFill>
                      <a:srgbClr val="660066"/>
                    </a:solidFill>
                    <a:ea typeface="돋움" pitchFamily="50" charset="-127"/>
                  </a:rPr>
                  <a:t>y=2</a:t>
                </a:r>
              </a:p>
              <a:p>
                <a:pPr defTabSz="762000" latinLnBrk="0">
                  <a:lnSpc>
                    <a:spcPct val="30000"/>
                  </a:lnSpc>
                  <a:spcBef>
                    <a:spcPct val="50000"/>
                  </a:spcBef>
                </a:pPr>
                <a:r>
                  <a:rPr lang="en-US" altLang="ko-KR" sz="1600" b="0">
                    <a:solidFill>
                      <a:srgbClr val="660066"/>
                    </a:solidFill>
                    <a:ea typeface="돋움" pitchFamily="50" charset="-127"/>
                  </a:rPr>
                  <a:t>If (z==2)</a:t>
                </a:r>
              </a:p>
              <a:p>
                <a:pPr defTabSz="762000" latinLnBrk="0">
                  <a:lnSpc>
                    <a:spcPct val="30000"/>
                  </a:lnSpc>
                  <a:spcBef>
                    <a:spcPct val="50000"/>
                  </a:spcBef>
                </a:pPr>
                <a:r>
                  <a:rPr lang="en-US" altLang="ko-KR" sz="1600" b="0">
                    <a:solidFill>
                      <a:srgbClr val="660066"/>
                    </a:solidFill>
                    <a:ea typeface="돋움" pitchFamily="50" charset="-127"/>
                  </a:rPr>
                  <a:t>cnt++</a:t>
                </a:r>
              </a:p>
              <a:p>
                <a:pPr defTabSz="762000" latinLnBrk="0">
                  <a:lnSpc>
                    <a:spcPct val="30000"/>
                  </a:lnSpc>
                  <a:spcBef>
                    <a:spcPct val="50000"/>
                  </a:spcBef>
                </a:pPr>
                <a:endParaRPr lang="en-US" altLang="ko-KR" sz="1600" b="0">
                  <a:solidFill>
                    <a:srgbClr val="660066"/>
                  </a:solidFill>
                  <a:ea typeface="돋움" pitchFamily="50" charset="-127"/>
                </a:endParaRPr>
              </a:p>
            </p:txBody>
          </p:sp>
          <p:sp>
            <p:nvSpPr>
              <p:cNvPr id="10256" name="Rectangle 13"/>
              <p:cNvSpPr>
                <a:spLocks noChangeArrowheads="1"/>
              </p:cNvSpPr>
              <p:nvPr/>
            </p:nvSpPr>
            <p:spPr bwMode="auto">
              <a:xfrm>
                <a:off x="2703" y="3621"/>
                <a:ext cx="1270" cy="3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762000" latinLnBrk="0"/>
                <a:r>
                  <a:rPr lang="en-US" altLang="ko-KR" sz="1800" b="0" i="1">
                    <a:solidFill>
                      <a:srgbClr val="660066"/>
                    </a:solidFill>
                    <a:latin typeface="Arial Black" pitchFamily="34" charset="0"/>
                    <a:ea typeface="돋움" pitchFamily="50" charset="-127"/>
                  </a:rPr>
                  <a:t>Counter</a:t>
                </a:r>
              </a:p>
              <a:p>
                <a:pPr algn="ctr" defTabSz="762000" latinLnBrk="0"/>
                <a:r>
                  <a:rPr lang="en-US" altLang="ko-KR" sz="1800" b="0" i="1">
                    <a:solidFill>
                      <a:srgbClr val="660066"/>
                    </a:solidFill>
                    <a:latin typeface="Arial Black" pitchFamily="34" charset="0"/>
                    <a:ea typeface="돋움" pitchFamily="50" charset="-127"/>
                  </a:rPr>
                  <a:t>Example</a:t>
                </a:r>
              </a:p>
            </p:txBody>
          </p:sp>
          <p:sp>
            <p:nvSpPr>
              <p:cNvPr id="10257" name="Line 14"/>
              <p:cNvSpPr>
                <a:spLocks noChangeShapeType="1"/>
              </p:cNvSpPr>
              <p:nvPr/>
            </p:nvSpPr>
            <p:spPr bwMode="auto">
              <a:xfrm flipH="1">
                <a:off x="3936" y="1660"/>
                <a:ext cx="432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/>
              <a:p>
                <a:endParaRPr lang="ko-KR" altLang="en-US"/>
              </a:p>
            </p:txBody>
          </p:sp>
          <p:sp>
            <p:nvSpPr>
              <p:cNvPr id="10258" name="Line 15"/>
              <p:cNvSpPr>
                <a:spLocks noChangeShapeType="1"/>
              </p:cNvSpPr>
              <p:nvPr/>
            </p:nvSpPr>
            <p:spPr bwMode="auto">
              <a:xfrm>
                <a:off x="3936" y="1996"/>
                <a:ext cx="432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/>
              <a:p>
                <a:endParaRPr lang="ko-KR" altLang="en-US"/>
              </a:p>
            </p:txBody>
          </p:sp>
          <p:sp>
            <p:nvSpPr>
              <p:cNvPr id="10259" name="Line 16"/>
              <p:cNvSpPr>
                <a:spLocks noChangeShapeType="1"/>
              </p:cNvSpPr>
              <p:nvPr/>
            </p:nvSpPr>
            <p:spPr bwMode="auto">
              <a:xfrm flipH="1">
                <a:off x="3936" y="2428"/>
                <a:ext cx="432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/>
              <a:p>
                <a:endParaRPr lang="ko-KR" altLang="en-US"/>
              </a:p>
            </p:txBody>
          </p:sp>
          <p:sp>
            <p:nvSpPr>
              <p:cNvPr id="10260" name="Line 17"/>
              <p:cNvSpPr>
                <a:spLocks noChangeShapeType="1"/>
              </p:cNvSpPr>
              <p:nvPr/>
            </p:nvSpPr>
            <p:spPr bwMode="auto">
              <a:xfrm flipH="1">
                <a:off x="4368" y="1228"/>
                <a:ext cx="0" cy="432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/>
              <a:p>
                <a:endParaRPr lang="ko-KR" altLang="en-US"/>
              </a:p>
            </p:txBody>
          </p:sp>
          <p:sp>
            <p:nvSpPr>
              <p:cNvPr id="10261" name="Line 18"/>
              <p:cNvSpPr>
                <a:spLocks noChangeShapeType="1"/>
              </p:cNvSpPr>
              <p:nvPr/>
            </p:nvSpPr>
            <p:spPr bwMode="auto">
              <a:xfrm flipH="1">
                <a:off x="3936" y="1660"/>
                <a:ext cx="0" cy="336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/>
              <a:p>
                <a:endParaRPr lang="ko-KR" altLang="en-US"/>
              </a:p>
            </p:txBody>
          </p:sp>
          <p:sp>
            <p:nvSpPr>
              <p:cNvPr id="10262" name="Line 19"/>
              <p:cNvSpPr>
                <a:spLocks noChangeShapeType="1"/>
              </p:cNvSpPr>
              <p:nvPr/>
            </p:nvSpPr>
            <p:spPr bwMode="auto">
              <a:xfrm flipH="1">
                <a:off x="4368" y="1996"/>
                <a:ext cx="0" cy="432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/>
              <a:p>
                <a:endParaRPr lang="ko-KR" altLang="en-US"/>
              </a:p>
            </p:txBody>
          </p:sp>
          <p:sp>
            <p:nvSpPr>
              <p:cNvPr id="10263" name="Line 20"/>
              <p:cNvSpPr>
                <a:spLocks noChangeShapeType="1"/>
              </p:cNvSpPr>
              <p:nvPr/>
            </p:nvSpPr>
            <p:spPr bwMode="auto">
              <a:xfrm flipH="1">
                <a:off x="3936" y="2428"/>
                <a:ext cx="0" cy="624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/>
              <a:p>
                <a:endParaRPr lang="ko-KR" altLang="en-US"/>
              </a:p>
            </p:txBody>
          </p:sp>
        </p:grpSp>
        <p:sp>
          <p:nvSpPr>
            <p:cNvPr id="10253" name="Text Box 21"/>
            <p:cNvSpPr txBox="1">
              <a:spLocks noChangeArrowheads="1"/>
            </p:cNvSpPr>
            <p:nvPr/>
          </p:nvSpPr>
          <p:spPr bwMode="auto">
            <a:xfrm>
              <a:off x="5410200" y="4816475"/>
              <a:ext cx="1933575" cy="30480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1400" i="1">
                  <a:solidFill>
                    <a:srgbClr val="FF3300"/>
                  </a:solidFill>
                </a:rPr>
                <a:t>Violation detected !!!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More Concurrency Bugs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79512" y="1428736"/>
            <a:ext cx="3538736" cy="5000660"/>
          </a:xfrm>
        </p:spPr>
        <p:txBody>
          <a:bodyPr/>
          <a:lstStyle/>
          <a:p>
            <a:r>
              <a:rPr lang="en-US" altLang="ko-KR" dirty="0" smtClean="0"/>
              <a:t>Data race bugs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179512" y="6381502"/>
            <a:ext cx="900090" cy="365125"/>
          </a:xfrm>
        </p:spPr>
        <p:txBody>
          <a:bodyPr/>
          <a:lstStyle/>
          <a:p>
            <a:pPr>
              <a:defRPr/>
            </a:pPr>
            <a:fld id="{7F34C515-6F76-4834-BC94-A4C2B94A0A22}" type="slidenum">
              <a:rPr lang="en-US" altLang="ko-KR" smtClean="0"/>
              <a:pPr>
                <a:defRPr/>
              </a:pPr>
              <a:t>12</a:t>
            </a:fld>
            <a:endParaRPr lang="en-US" altLang="ko-KR"/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4993704" y="1412776"/>
            <a:ext cx="3538736" cy="5000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Atomicity bugs</a:t>
            </a:r>
            <a:endParaRPr lang="ko-KR" altLang="en-US" dirty="0"/>
          </a:p>
        </p:txBody>
      </p:sp>
      <p:sp>
        <p:nvSpPr>
          <p:cNvPr id="6" name="모서리가 둥근 직사각형 5"/>
          <p:cNvSpPr/>
          <p:nvPr/>
        </p:nvSpPr>
        <p:spPr bwMode="auto">
          <a:xfrm>
            <a:off x="2422972" y="5157192"/>
            <a:ext cx="1655316" cy="179387"/>
          </a:xfrm>
          <a:prstGeom prst="round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36000" bIns="0"/>
          <a:lstStyle/>
          <a:p>
            <a:pPr algn="r">
              <a:defRPr/>
            </a:pPr>
            <a:endParaRPr kumimoji="0" lang="ko-KR" altLang="en-US" sz="1200" b="1" dirty="0">
              <a:solidFill>
                <a:schemeClr val="tx1"/>
              </a:solidFill>
              <a:latin typeface="cmmi10" pitchFamily="34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89856" y="2276872"/>
            <a:ext cx="4032448" cy="165854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dirty="0">
                <a:solidFill>
                  <a:schemeClr val="tx1"/>
                </a:solidFill>
                <a:latin typeface="cmtt9" pitchFamily="34" charset="0"/>
              </a:rPr>
              <a:t>class </a:t>
            </a:r>
            <a:r>
              <a:rPr kumimoji="0" lang="en-US" altLang="ko-KR" sz="1200" dirty="0" err="1">
                <a:solidFill>
                  <a:schemeClr val="tx1"/>
                </a:solidFill>
                <a:latin typeface="cmtt9" pitchFamily="34" charset="0"/>
              </a:rPr>
              <a:t>Account_DR</a:t>
            </a:r>
            <a:r>
              <a:rPr kumimoji="0" lang="en-US" altLang="ko-KR" sz="1200" dirty="0">
                <a:solidFill>
                  <a:schemeClr val="tx1"/>
                </a:solidFill>
                <a:latin typeface="cmtt9" pitchFamily="34" charset="0"/>
              </a:rPr>
              <a:t> {</a:t>
            </a:r>
          </a:p>
          <a:p>
            <a:pPr algn="just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dirty="0">
                <a:solidFill>
                  <a:schemeClr val="tx1"/>
                </a:solidFill>
                <a:latin typeface="cmtt9" pitchFamily="34" charset="0"/>
              </a:rPr>
              <a:t>  double balance; </a:t>
            </a:r>
          </a:p>
          <a:p>
            <a:pPr algn="just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mtt9" pitchFamily="34" charset="0"/>
              </a:rPr>
              <a:t>  // </a:t>
            </a:r>
            <a:r>
              <a:rPr kumimoji="0"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mtt9" pitchFamily="34" charset="0"/>
              </a:rPr>
              <a:t>INV:balance</a:t>
            </a:r>
            <a:r>
              <a:rPr kumimoji="0"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mtt9" pitchFamily="34" charset="0"/>
              </a:rPr>
              <a:t> should be always non-negative</a:t>
            </a:r>
          </a:p>
          <a:p>
            <a:pPr algn="just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700" dirty="0">
              <a:solidFill>
                <a:schemeClr val="tx1"/>
              </a:solidFill>
              <a:latin typeface="cmtt9" pitchFamily="34" charset="0"/>
            </a:endParaRPr>
          </a:p>
          <a:p>
            <a:pPr algn="just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dirty="0">
                <a:solidFill>
                  <a:schemeClr val="tx1"/>
                </a:solidFill>
                <a:latin typeface="cmtt9" pitchFamily="34" charset="0"/>
              </a:rPr>
              <a:t>   void withdraw(double x) {       </a:t>
            </a:r>
          </a:p>
          <a:p>
            <a:pPr algn="just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dirty="0">
                <a:solidFill>
                  <a:schemeClr val="tx1"/>
                </a:solidFill>
                <a:latin typeface="cmtt9" pitchFamily="34" charset="0"/>
              </a:rPr>
              <a:t>1:   if (balance &gt;= x) {</a:t>
            </a:r>
            <a:r>
              <a:rPr kumimoji="0" lang="en-US" altLang="ko-KR" sz="1200" dirty="0">
                <a:solidFill>
                  <a:schemeClr val="accent1"/>
                </a:solidFill>
                <a:latin typeface="cmtt9" pitchFamily="34" charset="0"/>
              </a:rPr>
              <a:t>          </a:t>
            </a:r>
          </a:p>
          <a:p>
            <a:pPr algn="just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dirty="0">
                <a:solidFill>
                  <a:schemeClr val="tx1"/>
                </a:solidFill>
                <a:latin typeface="cmtt9" pitchFamily="34" charset="0"/>
              </a:rPr>
              <a:t>2:     balance = balance–x;}</a:t>
            </a:r>
          </a:p>
          <a:p>
            <a:pPr algn="just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dirty="0">
                <a:solidFill>
                  <a:schemeClr val="tx1"/>
                </a:solidFill>
                <a:latin typeface="cmtt9" pitchFamily="34" charset="0"/>
              </a:rPr>
              <a:t>     ...</a:t>
            </a:r>
          </a:p>
          <a:p>
            <a:pPr algn="just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dirty="0">
                <a:solidFill>
                  <a:schemeClr val="tx1"/>
                </a:solidFill>
                <a:latin typeface="cmtt9" pitchFamily="34" charset="0"/>
              </a:rPr>
              <a:t>   }}  </a:t>
            </a:r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239068" y="4221088"/>
            <a:ext cx="1967012" cy="1287462"/>
          </a:xfrm>
          <a:prstGeom prst="roundRect">
            <a:avLst>
              <a:gd name="adj" fmla="val 832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dirty="0">
                <a:solidFill>
                  <a:schemeClr val="tx1"/>
                </a:solidFill>
                <a:latin typeface="cmtt9" pitchFamily="34" charset="0"/>
              </a:rPr>
              <a:t>[Initially, </a:t>
            </a:r>
            <a:r>
              <a:rPr lang="en-US" altLang="ko-KR" sz="1200" dirty="0" smtClean="0">
                <a:solidFill>
                  <a:schemeClr val="tx1"/>
                </a:solidFill>
                <a:latin typeface="cmtt9" pitchFamily="34" charset="0"/>
              </a:rPr>
              <a:t>balance:10</a:t>
            </a:r>
            <a:r>
              <a:rPr lang="en-US" altLang="ko-KR" sz="1200" dirty="0">
                <a:solidFill>
                  <a:schemeClr val="tx1"/>
                </a:solidFill>
                <a:latin typeface="cmtt9" pitchFamily="34" charset="0"/>
              </a:rPr>
              <a:t>]</a:t>
            </a: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dirty="0">
                <a:solidFill>
                  <a:schemeClr val="tx1"/>
                </a:solidFill>
                <a:latin typeface="cmtt9" pitchFamily="34" charset="0"/>
              </a:rPr>
              <a:t>-th1: withdraw(10)-</a:t>
            </a: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200" dirty="0">
              <a:solidFill>
                <a:schemeClr val="tx1"/>
              </a:solidFill>
              <a:latin typeface="cmtt9" pitchFamily="34" charset="0"/>
            </a:endParaRP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dirty="0">
                <a:solidFill>
                  <a:schemeClr val="tx1"/>
                </a:solidFill>
                <a:latin typeface="cmtt9" pitchFamily="34" charset="0"/>
              </a:rPr>
              <a:t>1: if(balance &gt;= 10) </a:t>
            </a: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200" dirty="0">
              <a:solidFill>
                <a:schemeClr val="tx1"/>
              </a:solidFill>
              <a:latin typeface="cmtt9" pitchFamily="34" charset="0"/>
            </a:endParaRP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dirty="0">
                <a:solidFill>
                  <a:schemeClr val="tx1"/>
                </a:solidFill>
                <a:latin typeface="cmtt9" pitchFamily="34" charset="0"/>
              </a:rPr>
              <a:t>2: balance = 0 – 10;</a:t>
            </a: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2415605" y="4191442"/>
            <a:ext cx="1806699" cy="1400175"/>
          </a:xfrm>
          <a:prstGeom prst="roundRect">
            <a:avLst>
              <a:gd name="adj" fmla="val 832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/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200" dirty="0">
              <a:solidFill>
                <a:schemeClr val="tx1"/>
              </a:solidFill>
              <a:latin typeface="cmtt9" pitchFamily="34" charset="0"/>
              <a:ea typeface="굴림" pitchFamily="50" charset="-127"/>
              <a:cs typeface="Courier New" pitchFamily="49" charset="0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dirty="0">
                <a:solidFill>
                  <a:schemeClr val="tx1"/>
                </a:solidFill>
                <a:latin typeface="cmtt9" pitchFamily="34" charset="0"/>
                <a:ea typeface="굴림" pitchFamily="50" charset="-127"/>
                <a:cs typeface="Courier New" pitchFamily="49" charset="0"/>
              </a:rPr>
              <a:t> -th2: withdraw(10)-</a:t>
            </a: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dirty="0">
                <a:solidFill>
                  <a:schemeClr val="tx1"/>
                </a:solidFill>
                <a:latin typeface="cmtt9" pitchFamily="34" charset="0"/>
                <a:ea typeface="굴림" pitchFamily="50" charset="-127"/>
                <a:cs typeface="Courier New" pitchFamily="49" charset="0"/>
              </a:rPr>
              <a:t>1: if(balance &gt;= 10) </a:t>
            </a: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200" dirty="0">
              <a:solidFill>
                <a:schemeClr val="tx1"/>
              </a:solidFill>
              <a:latin typeface="cmtt9" pitchFamily="34" charset="0"/>
              <a:ea typeface="굴림" pitchFamily="50" charset="-127"/>
              <a:cs typeface="Courier New" pitchFamily="49" charset="0"/>
            </a:endParaRP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dirty="0">
                <a:solidFill>
                  <a:schemeClr val="tx1"/>
                </a:solidFill>
                <a:latin typeface="cmtt9" pitchFamily="34" charset="0"/>
                <a:ea typeface="굴림" pitchFamily="50" charset="-127"/>
                <a:cs typeface="Courier New" pitchFamily="49" charset="0"/>
              </a:rPr>
              <a:t>2: balance = 10-10;</a:t>
            </a:r>
          </a:p>
        </p:txBody>
      </p:sp>
      <p:sp>
        <p:nvSpPr>
          <p:cNvPr id="10" name="TextBox 30"/>
          <p:cNvSpPr txBox="1">
            <a:spLocks noChangeArrowheads="1"/>
          </p:cNvSpPr>
          <p:nvPr/>
        </p:nvSpPr>
        <p:spPr bwMode="auto">
          <a:xfrm>
            <a:off x="189856" y="3946967"/>
            <a:ext cx="36004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hangingPunct="1"/>
            <a:r>
              <a:rPr kumimoji="0" lang="en-US" altLang="ko-KR" sz="1200">
                <a:latin typeface="Calibri" pitchFamily="34" charset="0"/>
                <a:ea typeface="맑은 고딕" pitchFamily="50" charset="-127"/>
              </a:rPr>
              <a:t>(a)  Buggy program code</a:t>
            </a:r>
            <a:endParaRPr kumimoji="0" lang="ko-KR" altLang="en-US" sz="1200">
              <a:latin typeface="Calibri" pitchFamily="34" charset="0"/>
              <a:ea typeface="맑은 고딕" pitchFamily="50" charset="-127"/>
            </a:endParaRPr>
          </a:p>
        </p:txBody>
      </p:sp>
      <p:sp>
        <p:nvSpPr>
          <p:cNvPr id="11" name="TextBox 31"/>
          <p:cNvSpPr txBox="1">
            <a:spLocks noChangeArrowheads="1"/>
          </p:cNvSpPr>
          <p:nvPr/>
        </p:nvSpPr>
        <p:spPr bwMode="auto">
          <a:xfrm>
            <a:off x="189856" y="6250186"/>
            <a:ext cx="359251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hangingPunct="1"/>
            <a:r>
              <a:rPr kumimoji="0" lang="en-US" altLang="ko-KR" sz="1200" dirty="0">
                <a:latin typeface="Calibri" pitchFamily="34" charset="0"/>
                <a:ea typeface="맑은 고딕" pitchFamily="50" charset="-127"/>
              </a:rPr>
              <a:t>(b) Erroneous execution</a:t>
            </a:r>
            <a:endParaRPr kumimoji="0" lang="ko-KR" altLang="en-US" sz="1200" dirty="0">
              <a:latin typeface="Calibri" pitchFamily="34" charset="0"/>
              <a:ea typeface="맑은 고딕" pitchFamily="50" charset="-127"/>
            </a:endParaRPr>
          </a:p>
        </p:txBody>
      </p:sp>
      <p:sp>
        <p:nvSpPr>
          <p:cNvPr id="12" name="모서리가 둥근 직사각형 11"/>
          <p:cNvSpPr/>
          <p:nvPr/>
        </p:nvSpPr>
        <p:spPr bwMode="auto">
          <a:xfrm>
            <a:off x="189856" y="5981899"/>
            <a:ext cx="2111028" cy="323497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>
            <a:noFill/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72000" rIns="36000" bIns="72000" anchor="ctr"/>
          <a:lstStyle/>
          <a:p>
            <a:pPr fontAlgn="auto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The invariant is violated as </a:t>
            </a:r>
          </a:p>
          <a:p>
            <a:pPr fontAlgn="auto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dirty="0">
                <a:solidFill>
                  <a:srgbClr val="FF0000"/>
                </a:solidFill>
                <a:latin typeface="cmtt9" pitchFamily="34" charset="0"/>
                <a:cs typeface="Courier New" pitchFamily="49" charset="0"/>
              </a:rPr>
              <a:t>balance</a:t>
            </a:r>
            <a:r>
              <a:rPr kumimoji="0" lang="en-US" altLang="ko-KR" sz="1200" dirty="0">
                <a:solidFill>
                  <a:srgbClr val="FF0000"/>
                </a:solidFill>
              </a:rPr>
              <a:t> </a:t>
            </a:r>
            <a:r>
              <a:rPr kumimoji="0" lang="en-US" altLang="ko-KR" sz="12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becomes -10.</a:t>
            </a:r>
            <a:endParaRPr kumimoji="0" lang="ko-KR" altLang="en-US" sz="12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3" name="직선 연결선 12"/>
          <p:cNvCxnSpPr/>
          <p:nvPr/>
        </p:nvCxnSpPr>
        <p:spPr>
          <a:xfrm flipH="1">
            <a:off x="2206080" y="4504179"/>
            <a:ext cx="0" cy="1152525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직사각형 13"/>
          <p:cNvSpPr/>
          <p:nvPr/>
        </p:nvSpPr>
        <p:spPr bwMode="auto">
          <a:xfrm>
            <a:off x="189856" y="4235891"/>
            <a:ext cx="4032448" cy="169977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kumimoji="0" lang="ko-KR" altLang="en-US" sz="1200">
              <a:solidFill>
                <a:srgbClr val="953735"/>
              </a:solidFill>
              <a:latin typeface="Calibri" pitchFamily="34" charset="0"/>
            </a:endParaRPr>
          </a:p>
        </p:txBody>
      </p:sp>
      <p:sp>
        <p:nvSpPr>
          <p:cNvPr id="15" name="모서리가 둥근 직사각형 14"/>
          <p:cNvSpPr/>
          <p:nvPr/>
        </p:nvSpPr>
        <p:spPr bwMode="auto">
          <a:xfrm>
            <a:off x="247006" y="4941168"/>
            <a:ext cx="1670050" cy="227360"/>
          </a:xfrm>
          <a:prstGeom prst="roundRect">
            <a:avLst/>
          </a:prstGeom>
          <a:noFill/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36000" bIns="0"/>
          <a:lstStyle/>
          <a:p>
            <a:pPr algn="r">
              <a:defRPr/>
            </a:pPr>
            <a:endParaRPr kumimoji="0" lang="ko-KR" altLang="en-US" sz="1200" b="1" dirty="0">
              <a:solidFill>
                <a:schemeClr val="tx1"/>
              </a:solidFill>
              <a:latin typeface="cmmi10" pitchFamily="34" charset="0"/>
            </a:endParaRPr>
          </a:p>
        </p:txBody>
      </p:sp>
      <p:sp>
        <p:nvSpPr>
          <p:cNvPr id="16" name="직사각형 15"/>
          <p:cNvSpPr/>
          <p:nvPr/>
        </p:nvSpPr>
        <p:spPr bwMode="auto">
          <a:xfrm>
            <a:off x="5211440" y="5015185"/>
            <a:ext cx="1439863" cy="666750"/>
          </a:xfrm>
          <a:prstGeom prst="rect">
            <a:avLst/>
          </a:prstGeom>
          <a:noFill/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kumimoji="0" lang="ko-KR" altLang="en-US" sz="1000">
              <a:solidFill>
                <a:srgbClr val="953735"/>
              </a:solidFill>
              <a:latin typeface="Calibri" pitchFamily="34" charset="0"/>
            </a:endParaRPr>
          </a:p>
        </p:txBody>
      </p:sp>
      <p:sp>
        <p:nvSpPr>
          <p:cNvPr id="17" name="직사각형 16"/>
          <p:cNvSpPr/>
          <p:nvPr/>
        </p:nvSpPr>
        <p:spPr bwMode="auto">
          <a:xfrm>
            <a:off x="5306690" y="4951685"/>
            <a:ext cx="762000" cy="1444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kumimoji="0" lang="ko-KR" altLang="en-US" sz="1000">
              <a:solidFill>
                <a:srgbClr val="953735"/>
              </a:solidFill>
              <a:latin typeface="Calibri" pitchFamily="34" charset="0"/>
            </a:endParaRPr>
          </a:p>
        </p:txBody>
      </p:sp>
      <p:sp>
        <p:nvSpPr>
          <p:cNvPr id="18" name="모서리가 둥근 직사각형 17"/>
          <p:cNvSpPr/>
          <p:nvPr/>
        </p:nvSpPr>
        <p:spPr bwMode="auto">
          <a:xfrm>
            <a:off x="6867203" y="5764485"/>
            <a:ext cx="1568450" cy="144463"/>
          </a:xfrm>
          <a:prstGeom prst="round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r">
              <a:defRPr/>
            </a:pPr>
            <a:endParaRPr kumimoji="0" lang="ko-KR" altLang="en-US" sz="1000" b="1" dirty="0">
              <a:solidFill>
                <a:schemeClr val="tx1"/>
              </a:solidFill>
              <a:latin typeface="cmmi10" pitchFamily="34" charset="0"/>
            </a:endParaRPr>
          </a:p>
        </p:txBody>
      </p:sp>
      <p:sp>
        <p:nvSpPr>
          <p:cNvPr id="19" name="모서리가 둥근 직사각형 18"/>
          <p:cNvSpPr/>
          <p:nvPr/>
        </p:nvSpPr>
        <p:spPr bwMode="auto">
          <a:xfrm>
            <a:off x="5051103" y="6112148"/>
            <a:ext cx="1547812" cy="142875"/>
          </a:xfrm>
          <a:prstGeom prst="round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0" rIns="36000" bIns="0" anchor="b"/>
          <a:lstStyle/>
          <a:p>
            <a:pPr algn="r">
              <a:defRPr/>
            </a:pPr>
            <a:endParaRPr kumimoji="0" lang="ko-KR" altLang="en-US" sz="1000" b="1" baseline="30000" dirty="0">
              <a:solidFill>
                <a:schemeClr val="tx1"/>
              </a:solidFill>
              <a:latin typeface="cmsy10"/>
            </a:endParaRPr>
          </a:p>
        </p:txBody>
      </p:sp>
      <p:sp>
        <p:nvSpPr>
          <p:cNvPr id="20" name="모서리가 둥근 직사각형 19"/>
          <p:cNvSpPr/>
          <p:nvPr/>
        </p:nvSpPr>
        <p:spPr bwMode="auto">
          <a:xfrm>
            <a:off x="5347965" y="5240610"/>
            <a:ext cx="1250950" cy="144463"/>
          </a:xfrm>
          <a:prstGeom prst="round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0" rIns="36000" bIns="0" anchor="b"/>
          <a:lstStyle/>
          <a:p>
            <a:pPr algn="r">
              <a:defRPr/>
            </a:pPr>
            <a:endParaRPr kumimoji="0" lang="ko-KR" altLang="en-US" sz="1000" b="1" dirty="0">
              <a:solidFill>
                <a:schemeClr val="tx1"/>
              </a:solidFill>
              <a:latin typeface="cmmi10" pitchFamily="34" charset="0"/>
            </a:endParaRPr>
          </a:p>
        </p:txBody>
      </p:sp>
      <p:cxnSp>
        <p:nvCxnSpPr>
          <p:cNvPr id="21" name="직선 연결선 20"/>
          <p:cNvCxnSpPr>
            <a:endCxn id="29" idx="2"/>
          </p:cNvCxnSpPr>
          <p:nvPr/>
        </p:nvCxnSpPr>
        <p:spPr>
          <a:xfrm>
            <a:off x="6771953" y="4613548"/>
            <a:ext cx="0" cy="1836737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직사각형 21"/>
          <p:cNvSpPr/>
          <p:nvPr/>
        </p:nvSpPr>
        <p:spPr>
          <a:xfrm>
            <a:off x="4970140" y="2208485"/>
            <a:ext cx="3600450" cy="1871663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>
                <a:solidFill>
                  <a:schemeClr val="tx1"/>
                </a:solidFill>
                <a:latin typeface="cmtt9" pitchFamily="34" charset="0"/>
              </a:rPr>
              <a:t>class </a:t>
            </a:r>
            <a:r>
              <a:rPr kumimoji="0" lang="en-US" altLang="ko-KR" sz="1000" dirty="0" err="1">
                <a:solidFill>
                  <a:schemeClr val="tx1"/>
                </a:solidFill>
                <a:latin typeface="cmtt9" pitchFamily="34" charset="0"/>
              </a:rPr>
              <a:t>Account_BR</a:t>
            </a:r>
            <a:r>
              <a:rPr kumimoji="0" lang="en-US" altLang="ko-KR" sz="1000" dirty="0">
                <a:solidFill>
                  <a:schemeClr val="tx1"/>
                </a:solidFill>
                <a:latin typeface="cmtt9" pitchFamily="34" charset="0"/>
              </a:rPr>
              <a:t> {</a:t>
            </a:r>
          </a:p>
          <a:p>
            <a:pPr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>
                <a:solidFill>
                  <a:schemeClr val="tx1"/>
                </a:solidFill>
                <a:latin typeface="cmtt9" pitchFamily="34" charset="0"/>
              </a:rPr>
              <a:t>  Lock m;</a:t>
            </a:r>
          </a:p>
          <a:p>
            <a:pPr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>
                <a:solidFill>
                  <a:schemeClr val="tx1"/>
                </a:solidFill>
                <a:latin typeface="cmtt9" pitchFamily="34" charset="0"/>
              </a:rPr>
              <a:t>  double balance; </a:t>
            </a:r>
          </a:p>
          <a:p>
            <a:pPr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cmtt9" pitchFamily="34" charset="0"/>
              </a:rPr>
              <a:t>  // INV: balance should be non-negative </a:t>
            </a:r>
          </a:p>
          <a:p>
            <a:pPr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>
              <a:solidFill>
                <a:schemeClr val="tx1"/>
              </a:solidFill>
              <a:latin typeface="cmtt9" pitchFamily="34" charset="0"/>
            </a:endParaRPr>
          </a:p>
          <a:p>
            <a:pPr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>
                <a:solidFill>
                  <a:schemeClr val="tx1"/>
                </a:solidFill>
                <a:latin typeface="cmtt9" pitchFamily="34" charset="0"/>
              </a:rPr>
              <a:t>  double </a:t>
            </a:r>
            <a:r>
              <a:rPr kumimoji="0" lang="en-US" altLang="ko-KR" sz="1000" dirty="0" err="1">
                <a:solidFill>
                  <a:schemeClr val="tx1"/>
                </a:solidFill>
                <a:latin typeface="cmtt9" pitchFamily="34" charset="0"/>
              </a:rPr>
              <a:t>getBalance</a:t>
            </a:r>
            <a:r>
              <a:rPr kumimoji="0" lang="en-US" altLang="ko-KR" sz="1000" dirty="0">
                <a:solidFill>
                  <a:schemeClr val="tx1"/>
                </a:solidFill>
                <a:latin typeface="cmtt9" pitchFamily="34" charset="0"/>
              </a:rPr>
              <a:t>() {</a:t>
            </a:r>
          </a:p>
          <a:p>
            <a:pPr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>
                <a:solidFill>
                  <a:schemeClr val="tx1"/>
                </a:solidFill>
                <a:latin typeface="cmtt9" pitchFamily="34" charset="0"/>
              </a:rPr>
              <a:t>    double </a:t>
            </a:r>
            <a:r>
              <a:rPr kumimoji="0" lang="en-US" altLang="ko-KR" sz="1000" dirty="0" err="1">
                <a:solidFill>
                  <a:schemeClr val="tx1"/>
                </a:solidFill>
                <a:latin typeface="cmtt9" pitchFamily="34" charset="0"/>
              </a:rPr>
              <a:t>tmp</a:t>
            </a:r>
            <a:r>
              <a:rPr kumimoji="0" lang="en-US" altLang="ko-KR" sz="1000" dirty="0">
                <a:solidFill>
                  <a:schemeClr val="tx1"/>
                </a:solidFill>
                <a:latin typeface="cmtt9" pitchFamily="34" charset="0"/>
              </a:rPr>
              <a:t>;</a:t>
            </a:r>
          </a:p>
          <a:p>
            <a:pPr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>
                <a:solidFill>
                  <a:schemeClr val="tx1"/>
                </a:solidFill>
                <a:latin typeface="cmtt9" pitchFamily="34" charset="0"/>
              </a:rPr>
              <a:t>1:  lock(m);</a:t>
            </a:r>
          </a:p>
          <a:p>
            <a:pPr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>
                <a:solidFill>
                  <a:schemeClr val="tx1"/>
                </a:solidFill>
                <a:latin typeface="cmtt9" pitchFamily="34" charset="0"/>
              </a:rPr>
              <a:t>2:  </a:t>
            </a:r>
            <a:r>
              <a:rPr kumimoji="0" lang="en-US" altLang="ko-KR" sz="1000" dirty="0" err="1">
                <a:solidFill>
                  <a:schemeClr val="tx1"/>
                </a:solidFill>
                <a:latin typeface="cmtt9" pitchFamily="34" charset="0"/>
              </a:rPr>
              <a:t>tmp</a:t>
            </a:r>
            <a:r>
              <a:rPr kumimoji="0" lang="en-US" altLang="ko-KR" sz="1000" dirty="0">
                <a:solidFill>
                  <a:schemeClr val="tx1"/>
                </a:solidFill>
                <a:latin typeface="cmtt9" pitchFamily="34" charset="0"/>
              </a:rPr>
              <a:t> = balance ;</a:t>
            </a:r>
          </a:p>
          <a:p>
            <a:pPr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>
                <a:solidFill>
                  <a:schemeClr val="tx1"/>
                </a:solidFill>
                <a:latin typeface="cmtt9" pitchFamily="34" charset="0"/>
              </a:rPr>
              <a:t>3:  unlock(m);</a:t>
            </a:r>
          </a:p>
          <a:p>
            <a:pPr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>
                <a:solidFill>
                  <a:schemeClr val="tx1"/>
                </a:solidFill>
                <a:latin typeface="cmtt9" pitchFamily="34" charset="0"/>
              </a:rPr>
              <a:t>4:  return </a:t>
            </a:r>
            <a:r>
              <a:rPr kumimoji="0" lang="en-US" altLang="ko-KR" sz="1000" dirty="0" err="1">
                <a:solidFill>
                  <a:schemeClr val="tx1"/>
                </a:solidFill>
                <a:latin typeface="cmtt9" pitchFamily="34" charset="0"/>
              </a:rPr>
              <a:t>tmp</a:t>
            </a:r>
            <a:r>
              <a:rPr kumimoji="0" lang="en-US" altLang="ko-KR" sz="1000" dirty="0">
                <a:solidFill>
                  <a:schemeClr val="tx1"/>
                </a:solidFill>
                <a:latin typeface="cmtt9" pitchFamily="34" charset="0"/>
              </a:rPr>
              <a:t>; } </a:t>
            </a:r>
          </a:p>
          <a:p>
            <a:pPr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>
              <a:solidFill>
                <a:schemeClr val="tx1"/>
              </a:solidFill>
              <a:latin typeface="cmtt9" pitchFamily="34" charset="0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6683053" y="2341835"/>
            <a:ext cx="1957387" cy="172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>
              <a:solidFill>
                <a:schemeClr val="tx1"/>
              </a:solidFill>
              <a:latin typeface="cmtt9" pitchFamily="34" charset="0"/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>
              <a:solidFill>
                <a:schemeClr val="tx1"/>
              </a:solidFill>
              <a:latin typeface="cmtt9" pitchFamily="34" charset="0"/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>
              <a:solidFill>
                <a:schemeClr val="tx1"/>
              </a:solidFill>
              <a:latin typeface="cmtt9" pitchFamily="34" charset="0"/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>
                <a:solidFill>
                  <a:schemeClr val="tx1"/>
                </a:solidFill>
                <a:latin typeface="cmtt9" pitchFamily="34" charset="0"/>
              </a:rPr>
              <a:t>  </a:t>
            </a:r>
          </a:p>
          <a:p>
            <a:pPr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>
                <a:solidFill>
                  <a:schemeClr val="tx1"/>
                </a:solidFill>
                <a:latin typeface="cmtt9" pitchFamily="34" charset="0"/>
              </a:rPr>
              <a:t> void withdraw(double x){</a:t>
            </a:r>
          </a:p>
          <a:p>
            <a:pPr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>
                <a:solidFill>
                  <a:srgbClr val="0070C0"/>
                </a:solidFill>
                <a:latin typeface="cmtt9" pitchFamily="34" charset="0"/>
              </a:rPr>
              <a:t>   </a:t>
            </a:r>
            <a:r>
              <a:rPr kumimoji="0"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cmtt9" pitchFamily="34" charset="0"/>
              </a:rPr>
              <a:t>/*@atomic region begins*/</a:t>
            </a:r>
          </a:p>
          <a:p>
            <a:pPr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>
                <a:solidFill>
                  <a:schemeClr val="tx1"/>
                </a:solidFill>
                <a:latin typeface="cmtt9" pitchFamily="34" charset="0"/>
              </a:rPr>
              <a:t>11: if (</a:t>
            </a:r>
            <a:r>
              <a:rPr kumimoji="0" lang="en-US" altLang="ko-KR" sz="1000" dirty="0" err="1">
                <a:solidFill>
                  <a:schemeClr val="tx1"/>
                </a:solidFill>
                <a:latin typeface="cmtt9" pitchFamily="34" charset="0"/>
              </a:rPr>
              <a:t>getBalance</a:t>
            </a:r>
            <a:r>
              <a:rPr kumimoji="0" lang="en-US" altLang="ko-KR" sz="1000" dirty="0">
                <a:solidFill>
                  <a:schemeClr val="tx1"/>
                </a:solidFill>
                <a:latin typeface="cmtt9" pitchFamily="34" charset="0"/>
              </a:rPr>
              <a:t>() &gt;= x){</a:t>
            </a:r>
          </a:p>
          <a:p>
            <a:pPr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>
                <a:solidFill>
                  <a:schemeClr val="tx1"/>
                </a:solidFill>
                <a:latin typeface="cmtt9" pitchFamily="34" charset="0"/>
              </a:rPr>
              <a:t>12:   lock(m);</a:t>
            </a:r>
          </a:p>
          <a:p>
            <a:pPr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>
                <a:solidFill>
                  <a:schemeClr val="tx1"/>
                </a:solidFill>
                <a:latin typeface="cmtt9" pitchFamily="34" charset="0"/>
              </a:rPr>
              <a:t>13:   balance = balance – x;</a:t>
            </a:r>
          </a:p>
          <a:p>
            <a:pPr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>
                <a:solidFill>
                  <a:schemeClr val="tx1"/>
                </a:solidFill>
                <a:latin typeface="cmtt9" pitchFamily="34" charset="0"/>
              </a:rPr>
              <a:t>14:   unlock(m); }</a:t>
            </a:r>
          </a:p>
          <a:p>
            <a:pPr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>
                <a:solidFill>
                  <a:schemeClr val="tx1"/>
                </a:solidFill>
                <a:latin typeface="cmtt9" pitchFamily="34" charset="0"/>
              </a:rPr>
              <a:t>   </a:t>
            </a:r>
            <a:r>
              <a:rPr kumimoji="0"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cmtt9" pitchFamily="34" charset="0"/>
              </a:rPr>
              <a:t>/*@atomic region ends*/</a:t>
            </a:r>
          </a:p>
          <a:p>
            <a:pPr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>
                <a:solidFill>
                  <a:schemeClr val="tx1"/>
                </a:solidFill>
                <a:latin typeface="cmtt9" pitchFamily="34" charset="0"/>
              </a:rPr>
              <a:t>   ... }</a:t>
            </a:r>
            <a:endParaRPr kumimoji="0" lang="ko-KR" altLang="en-US" sz="1000" dirty="0">
              <a:solidFill>
                <a:schemeClr val="tx1"/>
              </a:solidFill>
              <a:latin typeface="cmtt9" pitchFamily="34" charset="0"/>
            </a:endParaRPr>
          </a:p>
        </p:txBody>
      </p:sp>
      <p:sp>
        <p:nvSpPr>
          <p:cNvPr id="24" name="모서리가 둥근 직사각형 23"/>
          <p:cNvSpPr/>
          <p:nvPr/>
        </p:nvSpPr>
        <p:spPr bwMode="auto">
          <a:xfrm>
            <a:off x="6795765" y="4461148"/>
            <a:ext cx="1728788" cy="1944687"/>
          </a:xfrm>
          <a:prstGeom prst="roundRect">
            <a:avLst>
              <a:gd name="adj" fmla="val 832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>
                <a:solidFill>
                  <a:schemeClr val="tx1"/>
                </a:solidFill>
                <a:latin typeface="cmtt9" pitchFamily="34" charset="0"/>
                <a:ea typeface="굴림" pitchFamily="50" charset="-127"/>
                <a:cs typeface="Courier New" pitchFamily="49" charset="0"/>
              </a:rPr>
              <a:t>-th2 : withdraw(10)-</a:t>
            </a:r>
          </a:p>
          <a:p>
            <a:pPr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>
                <a:solidFill>
                  <a:schemeClr val="tx1"/>
                </a:solidFill>
                <a:latin typeface="cmtt9" pitchFamily="34" charset="0"/>
                <a:ea typeface="굴림" pitchFamily="50" charset="-127"/>
                <a:cs typeface="Courier New" pitchFamily="49" charset="0"/>
              </a:rPr>
              <a:t>... </a:t>
            </a:r>
          </a:p>
          <a:p>
            <a:pPr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>
              <a:solidFill>
                <a:schemeClr val="tx1"/>
              </a:solidFill>
              <a:latin typeface="cmtt9" pitchFamily="34" charset="0"/>
              <a:ea typeface="굴림" pitchFamily="50" charset="-127"/>
              <a:cs typeface="Courier New" pitchFamily="49" charset="0"/>
            </a:endParaRPr>
          </a:p>
          <a:p>
            <a:pPr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>
              <a:solidFill>
                <a:schemeClr val="tx1"/>
              </a:solidFill>
              <a:latin typeface="cmtt9" pitchFamily="34" charset="0"/>
              <a:ea typeface="굴림" pitchFamily="50" charset="-127"/>
              <a:cs typeface="Courier New" pitchFamily="49" charset="0"/>
            </a:endParaRPr>
          </a:p>
          <a:p>
            <a:pPr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>
              <a:solidFill>
                <a:schemeClr val="tx1"/>
              </a:solidFill>
              <a:latin typeface="cmtt9" pitchFamily="34" charset="0"/>
              <a:ea typeface="굴림" pitchFamily="50" charset="-127"/>
              <a:cs typeface="Courier New" pitchFamily="49" charset="0"/>
            </a:endParaRPr>
          </a:p>
          <a:p>
            <a:pPr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>
              <a:solidFill>
                <a:schemeClr val="tx1"/>
              </a:solidFill>
              <a:latin typeface="cmtt9" pitchFamily="34" charset="0"/>
              <a:ea typeface="굴림" pitchFamily="50" charset="-127"/>
              <a:cs typeface="Courier New" pitchFamily="49" charset="0"/>
            </a:endParaRPr>
          </a:p>
          <a:p>
            <a:pPr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>
              <a:solidFill>
                <a:schemeClr val="tx1"/>
              </a:solidFill>
              <a:latin typeface="cmtt9" pitchFamily="34" charset="0"/>
              <a:ea typeface="굴림" pitchFamily="50" charset="-127"/>
              <a:cs typeface="Courier New" pitchFamily="49" charset="0"/>
            </a:endParaRPr>
          </a:p>
          <a:p>
            <a:pPr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>
              <a:solidFill>
                <a:schemeClr val="tx1"/>
              </a:solidFill>
              <a:latin typeface="cmtt9" pitchFamily="34" charset="0"/>
              <a:ea typeface="굴림" pitchFamily="50" charset="-127"/>
              <a:cs typeface="Courier New" pitchFamily="49" charset="0"/>
            </a:endParaRPr>
          </a:p>
          <a:p>
            <a:pPr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>
                <a:solidFill>
                  <a:schemeClr val="tx1"/>
                </a:solidFill>
                <a:latin typeface="cmtt9" pitchFamily="34" charset="0"/>
                <a:ea typeface="굴림" pitchFamily="50" charset="-127"/>
                <a:cs typeface="Courier New" pitchFamily="49" charset="0"/>
              </a:rPr>
              <a:t>12: lock(m);</a:t>
            </a:r>
          </a:p>
          <a:p>
            <a:pPr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>
                <a:solidFill>
                  <a:schemeClr val="tx1"/>
                </a:solidFill>
                <a:latin typeface="cmtt9" pitchFamily="34" charset="0"/>
                <a:ea typeface="굴림" pitchFamily="50" charset="-127"/>
                <a:cs typeface="Courier New" pitchFamily="49" charset="0"/>
              </a:rPr>
              <a:t>13: balance=10–10; </a:t>
            </a:r>
          </a:p>
          <a:p>
            <a:pPr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>
                <a:solidFill>
                  <a:schemeClr val="tx1"/>
                </a:solidFill>
                <a:latin typeface="cmtt9" pitchFamily="34" charset="0"/>
                <a:ea typeface="굴림" pitchFamily="50" charset="-127"/>
                <a:cs typeface="Courier New" pitchFamily="49" charset="0"/>
              </a:rPr>
              <a:t>14: unlock(m);</a:t>
            </a:r>
          </a:p>
          <a:p>
            <a:pPr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>
              <a:solidFill>
                <a:schemeClr val="tx1"/>
              </a:solidFill>
              <a:latin typeface="cmtt9" pitchFamily="34" charset="0"/>
              <a:ea typeface="굴림" pitchFamily="50" charset="-127"/>
              <a:cs typeface="Courier New" pitchFamily="49" charset="0"/>
            </a:endParaRPr>
          </a:p>
        </p:txBody>
      </p:sp>
      <p:sp>
        <p:nvSpPr>
          <p:cNvPr id="25" name="모서리가 둥근 직사각형 24"/>
          <p:cNvSpPr/>
          <p:nvPr/>
        </p:nvSpPr>
        <p:spPr bwMode="auto">
          <a:xfrm>
            <a:off x="4971728" y="4296048"/>
            <a:ext cx="1719262" cy="2319337"/>
          </a:xfrm>
          <a:prstGeom prst="roundRect">
            <a:avLst>
              <a:gd name="adj" fmla="val 832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/>
          <a:lstStyle/>
          <a:p>
            <a:pPr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>
                <a:solidFill>
                  <a:schemeClr val="tx1"/>
                </a:solidFill>
                <a:latin typeface="Calibri" pitchFamily="34" charset="0"/>
                <a:ea typeface="굴림" pitchFamily="50" charset="-127"/>
                <a:cs typeface="Calibri" pitchFamily="34" charset="0"/>
              </a:rPr>
              <a:t>[Initially,</a:t>
            </a:r>
            <a:r>
              <a:rPr kumimoji="0" lang="en-US" altLang="ko-KR" sz="1000" dirty="0">
                <a:solidFill>
                  <a:schemeClr val="tx1"/>
                </a:solidFill>
                <a:latin typeface="cmtt9" pitchFamily="34" charset="0"/>
                <a:ea typeface="굴림" pitchFamily="50" charset="-127"/>
                <a:cs typeface="Courier New" pitchFamily="49" charset="0"/>
              </a:rPr>
              <a:t> balance:10</a:t>
            </a:r>
            <a:r>
              <a:rPr kumimoji="0" lang="en-US" altLang="ko-KR" sz="1000" dirty="0">
                <a:solidFill>
                  <a:schemeClr val="tx1"/>
                </a:solidFill>
                <a:latin typeface="Calibri" pitchFamily="34" charset="0"/>
                <a:ea typeface="굴림" pitchFamily="50" charset="-127"/>
                <a:cs typeface="Calibri" pitchFamily="34" charset="0"/>
              </a:rPr>
              <a:t> ]</a:t>
            </a:r>
          </a:p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>
                <a:solidFill>
                  <a:schemeClr val="tx1"/>
                </a:solidFill>
                <a:latin typeface="cmtt9" pitchFamily="34" charset="0"/>
                <a:ea typeface="굴림" pitchFamily="50" charset="-127"/>
                <a:cs typeface="Courier New" pitchFamily="49" charset="0"/>
              </a:rPr>
              <a:t>-th1: withdraw(10)-</a:t>
            </a:r>
          </a:p>
          <a:p>
            <a:pPr algn="just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>
              <a:solidFill>
                <a:schemeClr val="tx1"/>
              </a:solidFill>
              <a:latin typeface="cmtt9" pitchFamily="34" charset="0"/>
              <a:ea typeface="굴림" pitchFamily="50" charset="-127"/>
              <a:cs typeface="Courier New" pitchFamily="49" charset="0"/>
            </a:endParaRPr>
          </a:p>
          <a:p>
            <a:pPr algn="just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>
                <a:solidFill>
                  <a:schemeClr val="tx1"/>
                </a:solidFill>
                <a:latin typeface="cmtt9" pitchFamily="34" charset="0"/>
                <a:ea typeface="굴림" pitchFamily="50" charset="-127"/>
                <a:cs typeface="Courier New" pitchFamily="49" charset="0"/>
              </a:rPr>
              <a:t>11:if(</a:t>
            </a:r>
            <a:r>
              <a:rPr kumimoji="0" lang="en-US" altLang="ko-KR" sz="1000" dirty="0" err="1">
                <a:solidFill>
                  <a:schemeClr val="tx1"/>
                </a:solidFill>
                <a:latin typeface="cmtt9" pitchFamily="34" charset="0"/>
                <a:ea typeface="굴림" pitchFamily="50" charset="-127"/>
                <a:cs typeface="Courier New" pitchFamily="49" charset="0"/>
              </a:rPr>
              <a:t>getBalance</a:t>
            </a:r>
            <a:r>
              <a:rPr kumimoji="0" lang="en-US" altLang="ko-KR" sz="1000" dirty="0">
                <a:solidFill>
                  <a:schemeClr val="tx1"/>
                </a:solidFill>
                <a:latin typeface="cmtt9" pitchFamily="34" charset="0"/>
                <a:ea typeface="굴림" pitchFamily="50" charset="-127"/>
                <a:cs typeface="Courier New" pitchFamily="49" charset="0"/>
              </a:rPr>
              <a:t>()&gt;=10)</a:t>
            </a:r>
          </a:p>
          <a:p>
            <a:pPr algn="just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>
                <a:solidFill>
                  <a:schemeClr val="tx1"/>
                </a:solidFill>
                <a:latin typeface="cmtt9" pitchFamily="34" charset="0"/>
                <a:ea typeface="굴림" pitchFamily="50" charset="-127"/>
                <a:cs typeface="Courier New" pitchFamily="49" charset="0"/>
              </a:rPr>
              <a:t>    </a:t>
            </a:r>
            <a:r>
              <a:rPr kumimoji="0" lang="en-US" altLang="ko-KR" sz="1000" dirty="0" err="1">
                <a:solidFill>
                  <a:schemeClr val="tx1"/>
                </a:solidFill>
                <a:latin typeface="cmtt9" pitchFamily="34" charset="0"/>
                <a:ea typeface="굴림" pitchFamily="50" charset="-127"/>
                <a:cs typeface="Courier New" pitchFamily="49" charset="0"/>
              </a:rPr>
              <a:t>getBalance</a:t>
            </a:r>
            <a:r>
              <a:rPr kumimoji="0" lang="en-US" altLang="ko-KR" sz="1000" dirty="0">
                <a:solidFill>
                  <a:schemeClr val="tx1"/>
                </a:solidFill>
                <a:latin typeface="cmtt9" pitchFamily="34" charset="0"/>
                <a:ea typeface="굴림" pitchFamily="50" charset="-127"/>
                <a:cs typeface="Courier New" pitchFamily="49" charset="0"/>
              </a:rPr>
              <a:t>()</a:t>
            </a:r>
          </a:p>
          <a:p>
            <a:pPr algn="just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>
                <a:solidFill>
                  <a:schemeClr val="tx1"/>
                </a:solidFill>
                <a:latin typeface="cmtt9" pitchFamily="34" charset="0"/>
                <a:ea typeface="굴림" pitchFamily="50" charset="-127"/>
                <a:cs typeface="Courier New" pitchFamily="49" charset="0"/>
              </a:rPr>
              <a:t>     1:lock(m);</a:t>
            </a:r>
          </a:p>
          <a:p>
            <a:pPr algn="just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>
                <a:solidFill>
                  <a:schemeClr val="tx1"/>
                </a:solidFill>
                <a:latin typeface="cmtt9" pitchFamily="34" charset="0"/>
                <a:ea typeface="굴림" pitchFamily="50" charset="-127"/>
                <a:cs typeface="Courier New" pitchFamily="49" charset="0"/>
              </a:rPr>
              <a:t>     2:tmp = balance; </a:t>
            </a:r>
          </a:p>
          <a:p>
            <a:pPr algn="just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>
                <a:solidFill>
                  <a:schemeClr val="tx1"/>
                </a:solidFill>
                <a:latin typeface="cmtt9" pitchFamily="34" charset="0"/>
                <a:ea typeface="굴림" pitchFamily="50" charset="-127"/>
                <a:cs typeface="Courier New" pitchFamily="49" charset="0"/>
              </a:rPr>
              <a:t>     3:unlock(m);</a:t>
            </a:r>
          </a:p>
          <a:p>
            <a:pPr algn="just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>
                <a:solidFill>
                  <a:schemeClr val="tx1"/>
                </a:solidFill>
                <a:latin typeface="cmtt9" pitchFamily="34" charset="0"/>
              </a:rPr>
              <a:t>     4:return </a:t>
            </a:r>
            <a:r>
              <a:rPr kumimoji="0" lang="en-US" altLang="ko-KR" sz="1000" dirty="0" err="1">
                <a:solidFill>
                  <a:schemeClr val="tx1"/>
                </a:solidFill>
                <a:latin typeface="cmtt9" pitchFamily="34" charset="0"/>
              </a:rPr>
              <a:t>tmp</a:t>
            </a:r>
            <a:r>
              <a:rPr kumimoji="0" lang="en-US" altLang="ko-KR" sz="1000" dirty="0">
                <a:solidFill>
                  <a:schemeClr val="tx1"/>
                </a:solidFill>
                <a:latin typeface="cmtt9" pitchFamily="34" charset="0"/>
              </a:rPr>
              <a:t>;</a:t>
            </a:r>
            <a:endParaRPr kumimoji="0" lang="en-US" altLang="ko-KR" sz="1000" dirty="0">
              <a:solidFill>
                <a:schemeClr val="tx1"/>
              </a:solidFill>
              <a:latin typeface="cmtt9" pitchFamily="34" charset="0"/>
              <a:ea typeface="굴림" pitchFamily="50" charset="-127"/>
              <a:cs typeface="Courier New" pitchFamily="49" charset="0"/>
            </a:endParaRPr>
          </a:p>
          <a:p>
            <a:pPr algn="just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>
              <a:solidFill>
                <a:schemeClr val="tx1"/>
              </a:solidFill>
              <a:latin typeface="cmtt9" pitchFamily="34" charset="0"/>
              <a:ea typeface="굴림" pitchFamily="50" charset="-127"/>
              <a:cs typeface="Courier New" pitchFamily="49" charset="0"/>
            </a:endParaRPr>
          </a:p>
          <a:p>
            <a:pPr algn="just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>
              <a:solidFill>
                <a:schemeClr val="tx1"/>
              </a:solidFill>
              <a:latin typeface="cmtt9" pitchFamily="34" charset="0"/>
              <a:ea typeface="굴림" pitchFamily="50" charset="-127"/>
              <a:cs typeface="Courier New" pitchFamily="49" charset="0"/>
            </a:endParaRPr>
          </a:p>
          <a:p>
            <a:pPr algn="just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>
                <a:solidFill>
                  <a:schemeClr val="tx1"/>
                </a:solidFill>
                <a:latin typeface="cmtt9" pitchFamily="34" charset="0"/>
                <a:ea typeface="굴림" pitchFamily="50" charset="-127"/>
                <a:cs typeface="Courier New" pitchFamily="49" charset="0"/>
              </a:rPr>
              <a:t>12: lock(m);</a:t>
            </a:r>
          </a:p>
          <a:p>
            <a:pPr algn="just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>
                <a:solidFill>
                  <a:schemeClr val="tx1"/>
                </a:solidFill>
                <a:latin typeface="cmtt9" pitchFamily="34" charset="0"/>
                <a:ea typeface="굴림" pitchFamily="50" charset="-127"/>
                <a:cs typeface="Courier New" pitchFamily="49" charset="0"/>
              </a:rPr>
              <a:t>13: balance=0 – 10; </a:t>
            </a:r>
          </a:p>
          <a:p>
            <a:pPr algn="just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>
                <a:solidFill>
                  <a:schemeClr val="tx1"/>
                </a:solidFill>
                <a:latin typeface="cmtt9" pitchFamily="34" charset="0"/>
                <a:ea typeface="굴림" pitchFamily="50" charset="-127"/>
                <a:cs typeface="Courier New" pitchFamily="49" charset="0"/>
              </a:rPr>
              <a:t>14: unlock(m);</a:t>
            </a:r>
          </a:p>
        </p:txBody>
      </p:sp>
      <p:sp>
        <p:nvSpPr>
          <p:cNvPr id="26" name="TextBox 30"/>
          <p:cNvSpPr txBox="1">
            <a:spLocks noChangeArrowheads="1"/>
          </p:cNvSpPr>
          <p:nvPr/>
        </p:nvSpPr>
        <p:spPr bwMode="auto">
          <a:xfrm>
            <a:off x="4970140" y="4046810"/>
            <a:ext cx="36004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hangingPunct="1"/>
            <a:r>
              <a:rPr kumimoji="0" lang="en-US" altLang="ko-KR" sz="1000">
                <a:latin typeface="Calibri" pitchFamily="34" charset="0"/>
                <a:ea typeface="맑은 고딕" pitchFamily="50" charset="-127"/>
              </a:rPr>
              <a:t>(a) Buggy program code</a:t>
            </a:r>
            <a:endParaRPr kumimoji="0" lang="ko-KR" altLang="en-US" sz="1000">
              <a:latin typeface="Calibri" pitchFamily="34" charset="0"/>
              <a:ea typeface="맑은 고딕" pitchFamily="50" charset="-127"/>
            </a:endParaRPr>
          </a:p>
        </p:txBody>
      </p:sp>
      <p:sp>
        <p:nvSpPr>
          <p:cNvPr id="27" name="TextBox 31"/>
          <p:cNvSpPr txBox="1">
            <a:spLocks noChangeArrowheads="1"/>
          </p:cNvSpPr>
          <p:nvPr/>
        </p:nvSpPr>
        <p:spPr bwMode="auto">
          <a:xfrm>
            <a:off x="4971728" y="6423298"/>
            <a:ext cx="36004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hangingPunct="1"/>
            <a:r>
              <a:rPr kumimoji="0" lang="en-US" altLang="ko-KR" sz="1000">
                <a:latin typeface="Calibri" pitchFamily="34" charset="0"/>
                <a:ea typeface="맑은 고딕" pitchFamily="50" charset="-127"/>
              </a:rPr>
              <a:t>(b) Erroneous execution</a:t>
            </a:r>
            <a:endParaRPr kumimoji="0" lang="ko-KR" altLang="en-US" sz="1000">
              <a:latin typeface="Calibri" pitchFamily="34" charset="0"/>
              <a:ea typeface="맑은 고딕" pitchFamily="50" charset="-127"/>
            </a:endParaRPr>
          </a:p>
        </p:txBody>
      </p:sp>
      <p:sp>
        <p:nvSpPr>
          <p:cNvPr id="28" name="모서리가 둥근 직사각형 27"/>
          <p:cNvSpPr/>
          <p:nvPr/>
        </p:nvSpPr>
        <p:spPr bwMode="auto">
          <a:xfrm>
            <a:off x="6814815" y="6024835"/>
            <a:ext cx="1709738" cy="35083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>
            <a:noFill/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kumimoji="0" lang="en-US" altLang="ko-KR" sz="1000" dirty="0">
                <a:solidFill>
                  <a:srgbClr val="FF0000"/>
                </a:solidFill>
                <a:latin typeface="Calibri" pitchFamily="34" charset="0"/>
              </a:rPr>
              <a:t>The invariant is violated as </a:t>
            </a:r>
          </a:p>
          <a:p>
            <a:pPr>
              <a:defRPr/>
            </a:pPr>
            <a:r>
              <a:rPr kumimoji="0" lang="en-US" altLang="ko-KR" sz="1000" dirty="0">
                <a:solidFill>
                  <a:srgbClr val="FF0000"/>
                </a:solidFill>
                <a:latin typeface="cmtt9" pitchFamily="34" charset="0"/>
              </a:rPr>
              <a:t>balance</a:t>
            </a:r>
            <a:r>
              <a:rPr kumimoji="0" lang="en-US" altLang="ko-KR" sz="1000" dirty="0">
                <a:solidFill>
                  <a:srgbClr val="FF0000"/>
                </a:solidFill>
                <a:latin typeface="Calibri" pitchFamily="34" charset="0"/>
              </a:rPr>
              <a:t> becomes -10.</a:t>
            </a:r>
            <a:endParaRPr kumimoji="0" lang="ko-KR" altLang="en-US" sz="10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4971728" y="4362723"/>
            <a:ext cx="3600450" cy="208756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30" name="직사각형 29"/>
          <p:cNvSpPr/>
          <p:nvPr/>
        </p:nvSpPr>
        <p:spPr bwMode="auto">
          <a:xfrm>
            <a:off x="5027290" y="4821510"/>
            <a:ext cx="1655763" cy="1547813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kumimoji="0" lang="ko-KR" altLang="en-US" sz="1000">
              <a:solidFill>
                <a:srgbClr val="953735"/>
              </a:solidFill>
              <a:latin typeface="Calibri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932040" y="4613548"/>
            <a:ext cx="1223963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operation block 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cmmi10"/>
                <a:cs typeface="Calibri" pitchFamily="34" charset="0"/>
              </a:rPr>
              <a:t>b</a:t>
            </a:r>
            <a:r>
              <a:rPr lang="en-US" altLang="ko-KR" sz="1000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cmmi10"/>
                <a:cs typeface="Calibri" pitchFamily="34" charset="0"/>
              </a:rPr>
              <a:t>i</a:t>
            </a:r>
            <a:endParaRPr lang="ko-KR" altLang="en-US" sz="1000" baseline="-25000" dirty="0">
              <a:solidFill>
                <a:schemeClr val="tx1">
                  <a:lumMod val="75000"/>
                  <a:lumOff val="25000"/>
                </a:schemeClr>
              </a:solidFill>
              <a:latin typeface="cmmi10"/>
              <a:cs typeface="Calibri" pitchFamily="34" charset="0"/>
            </a:endParaRPr>
          </a:p>
        </p:txBody>
      </p:sp>
      <p:sp>
        <p:nvSpPr>
          <p:cNvPr id="32" name="오른쪽 화살표 31"/>
          <p:cNvSpPr/>
          <p:nvPr/>
        </p:nvSpPr>
        <p:spPr bwMode="auto">
          <a:xfrm flipH="1">
            <a:off x="6611615" y="6047060"/>
            <a:ext cx="203200" cy="17780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</p:spTree>
    <p:extLst>
      <p:ext uri="{BB962C8B-B14F-4D97-AF65-F5344CB8AC3E}">
        <p14:creationId xmlns:p14="http://schemas.microsoft.com/office/powerpoint/2010/main" val="292234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제목 1"/>
          <p:cNvSpPr>
            <a:spLocks noGrp="1"/>
          </p:cNvSpPr>
          <p:nvPr>
            <p:ph type="title"/>
          </p:nvPr>
        </p:nvSpPr>
        <p:spPr>
          <a:xfrm>
            <a:off x="268288" y="0"/>
            <a:ext cx="8624887" cy="1192213"/>
          </a:xfrm>
        </p:spPr>
        <p:txBody>
          <a:bodyPr/>
          <a:lstStyle/>
          <a:p>
            <a:r>
              <a:rPr lang="en-US" altLang="ko-KR" sz="3200" dirty="0" smtClean="0"/>
              <a:t>Formal Analysis of Software as a Foundational and Promising CS Research</a:t>
            </a:r>
            <a:endParaRPr lang="ko-KR" altLang="en-US" sz="3200" smtClean="0"/>
          </a:p>
        </p:txBody>
      </p:sp>
      <p:sp>
        <p:nvSpPr>
          <p:cNvPr id="11267" name="내용 개체 틀 2"/>
          <p:cNvSpPr>
            <a:spLocks noGrp="1"/>
          </p:cNvSpPr>
          <p:nvPr>
            <p:ph idx="1"/>
          </p:nvPr>
        </p:nvSpPr>
        <p:spPr>
          <a:xfrm>
            <a:off x="0" y="1255713"/>
            <a:ext cx="6705600" cy="5221287"/>
          </a:xfrm>
        </p:spPr>
        <p:txBody>
          <a:bodyPr>
            <a:normAutofit fontScale="85000" lnSpcReduction="10000"/>
          </a:bodyPr>
          <a:lstStyle/>
          <a:p>
            <a:r>
              <a:rPr lang="en-US" altLang="ko-KR" dirty="0" smtClean="0"/>
              <a:t>2007 ACM Turing Awardees</a:t>
            </a:r>
          </a:p>
          <a:p>
            <a:pPr lvl="1"/>
            <a:r>
              <a:rPr lang="en-US" altLang="ko-KR" dirty="0" smtClean="0"/>
              <a:t>Prof. Edmund Clarke, Dr. Joseph </a:t>
            </a:r>
            <a:br>
              <a:rPr lang="en-US" altLang="ko-KR" dirty="0" smtClean="0"/>
            </a:br>
            <a:r>
              <a:rPr lang="en-US" altLang="ko-KR" dirty="0" err="1" smtClean="0"/>
              <a:t>Sipfakis</a:t>
            </a:r>
            <a:r>
              <a:rPr lang="en-US" altLang="ko-KR" dirty="0" smtClean="0"/>
              <a:t>, Prof. E. Allen Emerson </a:t>
            </a:r>
          </a:p>
          <a:p>
            <a:pPr lvl="1"/>
            <a:r>
              <a:rPr lang="en-US" altLang="ko-KR" dirty="0" smtClean="0"/>
              <a:t>For the contribution of migrating </a:t>
            </a:r>
            <a:br>
              <a:rPr lang="en-US" altLang="ko-KR" dirty="0" smtClean="0"/>
            </a:br>
            <a:r>
              <a:rPr lang="en-US" altLang="ko-KR" dirty="0" smtClean="0"/>
              <a:t>from pure </a:t>
            </a:r>
            <a:r>
              <a:rPr lang="en-US" altLang="ko-KR" dirty="0"/>
              <a:t>model checking </a:t>
            </a:r>
            <a:r>
              <a:rPr lang="en-US" altLang="ko-KR" dirty="0" smtClean="0"/>
              <a:t>research </a:t>
            </a:r>
            <a:br>
              <a:rPr lang="en-US" altLang="ko-KR" dirty="0" smtClean="0"/>
            </a:br>
            <a:r>
              <a:rPr lang="en-US" altLang="ko-KR" dirty="0" smtClean="0"/>
              <a:t>to industrial reality</a:t>
            </a:r>
          </a:p>
          <a:p>
            <a:pPr marL="457200" lvl="1" indent="0">
              <a:buNone/>
            </a:pPr>
            <a:endParaRPr lang="en-US" altLang="ko-KR" dirty="0" smtClean="0"/>
          </a:p>
          <a:p>
            <a:r>
              <a:rPr lang="en-US" altLang="ko-KR" dirty="0" smtClean="0"/>
              <a:t> 2013</a:t>
            </a:r>
            <a:r>
              <a:rPr lang="ko-KR" altLang="en-US" smtClean="0"/>
              <a:t> </a:t>
            </a:r>
            <a:r>
              <a:rPr lang="en-US" altLang="ko-KR" dirty="0" smtClean="0"/>
              <a:t>ACM Turing Awardee</a:t>
            </a:r>
          </a:p>
          <a:p>
            <a:pPr lvl="1"/>
            <a:r>
              <a:rPr lang="en-US" altLang="ko-KR" dirty="0" smtClean="0"/>
              <a:t>Dr. Leslie </a:t>
            </a:r>
            <a:r>
              <a:rPr lang="en-US" altLang="ko-KR" dirty="0" err="1" smtClean="0"/>
              <a:t>Lamport</a:t>
            </a:r>
            <a:endParaRPr lang="en-US" altLang="ko-KR" dirty="0" smtClean="0"/>
          </a:p>
          <a:p>
            <a:pPr lvl="1"/>
            <a:r>
              <a:rPr lang="en-US" altLang="ko-KR" dirty="0"/>
              <a:t>For fundamental contributions to the theory and practice of distributed and concurrent </a:t>
            </a:r>
            <a:r>
              <a:rPr lang="en-US" altLang="ko-KR" dirty="0" smtClean="0"/>
              <a:t>systems </a:t>
            </a:r>
          </a:p>
          <a:p>
            <a:pPr lvl="2"/>
            <a:r>
              <a:rPr lang="en-US" altLang="ko-KR" dirty="0"/>
              <a:t>Happens-before relation, sequential consistency,   Bakery </a:t>
            </a:r>
            <a:r>
              <a:rPr lang="en-US" altLang="ko-KR" dirty="0" smtClean="0"/>
              <a:t>algorithm, TLA</a:t>
            </a:r>
            <a:r>
              <a:rPr lang="en-US" altLang="ko-KR" dirty="0"/>
              <a:t>+, and </a:t>
            </a:r>
            <a:r>
              <a:rPr lang="en-US" altLang="ko-KR" dirty="0" err="1" smtClean="0"/>
              <a:t>LaTeX</a:t>
            </a:r>
            <a:endParaRPr lang="ko-KR" altLang="en-US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HY견고딕" panose="02030600000101010101" pitchFamily="18" charset="-127"/>
              </a:defRPr>
            </a:lvl1pPr>
            <a:lvl2pPr marL="742950" indent="-285750" eaLnBrk="0" hangingPunct="0"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HY견고딕" panose="02030600000101010101" pitchFamily="18" charset="-127"/>
              </a:defRPr>
            </a:lvl2pPr>
            <a:lvl3pPr marL="1143000" indent="-228600" eaLnBrk="0" hangingPunct="0"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HY견고딕" panose="02030600000101010101" pitchFamily="18" charset="-127"/>
              </a:defRPr>
            </a:lvl3pPr>
            <a:lvl4pPr marL="1600200" indent="-228600" eaLnBrk="0" hangingPunct="0"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HY견고딕" panose="02030600000101010101" pitchFamily="18" charset="-127"/>
              </a:defRPr>
            </a:lvl4pPr>
            <a:lvl5pPr marL="2057400" indent="-228600" eaLnBrk="0" hangingPunct="0"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HY견고딕" panose="02030600000101010101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HY견고딕" panose="02030600000101010101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HY견고딕" panose="02030600000101010101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HY견고딕" panose="02030600000101010101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HY견고딕" panose="02030600000101010101" pitchFamily="18" charset="-127"/>
              </a:defRPr>
            </a:lvl9pPr>
          </a:lstStyle>
          <a:p>
            <a:pPr eaLnBrk="1" hangingPunct="1"/>
            <a:fld id="{476F3E9A-16F3-42A2-A0EB-6A13EE12B063}" type="slidenum">
              <a:rPr lang="en-US" altLang="ko-KR" sz="140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pPr eaLnBrk="1" hangingPunct="1"/>
              <a:t>13</a:t>
            </a:fld>
            <a:endParaRPr lang="en-US" altLang="ko-KR" sz="1400">
              <a:solidFill>
                <a:prstClr val="black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11270" name="Picture 2" descr="25 Years of Model Check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525" y="1219200"/>
            <a:ext cx="1514475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Leslie Lampor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7"/>
          <a:stretch/>
        </p:blipFill>
        <p:spPr bwMode="auto">
          <a:xfrm>
            <a:off x="6705600" y="4114800"/>
            <a:ext cx="2395179" cy="225044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Edmund Clark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490662"/>
            <a:ext cx="1854199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21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제목 1"/>
          <p:cNvSpPr>
            <a:spLocks noGrp="1"/>
          </p:cNvSpPr>
          <p:nvPr>
            <p:ph type="title"/>
          </p:nvPr>
        </p:nvSpPr>
        <p:spPr>
          <a:xfrm>
            <a:off x="0" y="307975"/>
            <a:ext cx="9144000" cy="715963"/>
          </a:xfrm>
        </p:spPr>
        <p:txBody>
          <a:bodyPr>
            <a:normAutofit fontScale="90000"/>
          </a:bodyPr>
          <a:lstStyle/>
          <a:p>
            <a:r>
              <a:rPr lang="en-US" altLang="ko-KR" sz="3600" dirty="0" smtClean="0"/>
              <a:t>Significance</a:t>
            </a:r>
            <a:r>
              <a:rPr lang="ko-KR" altLang="en-US" sz="3600" dirty="0" smtClean="0"/>
              <a:t> </a:t>
            </a:r>
            <a:r>
              <a:rPr lang="en-US" altLang="ko-KR" sz="3600" dirty="0" smtClean="0"/>
              <a:t>of Automated SW Testing to Fight SW Complexity</a:t>
            </a:r>
            <a:endParaRPr lang="ko-KR" altLang="en-US" sz="3600" dirty="0" smtClean="0"/>
          </a:p>
        </p:txBody>
      </p:sp>
      <p:sp>
        <p:nvSpPr>
          <p:cNvPr id="16387" name="내용 개체 틀 2"/>
          <p:cNvSpPr>
            <a:spLocks noGrp="1"/>
          </p:cNvSpPr>
          <p:nvPr>
            <p:ph idx="1"/>
          </p:nvPr>
        </p:nvSpPr>
        <p:spPr>
          <a:xfrm>
            <a:off x="228600" y="1255713"/>
            <a:ext cx="8915400" cy="5221287"/>
          </a:xfrm>
        </p:spPr>
        <p:txBody>
          <a:bodyPr>
            <a:normAutofit fontScale="92500" lnSpcReduction="20000"/>
          </a:bodyPr>
          <a:lstStyle/>
          <a:p>
            <a:r>
              <a:rPr lang="en-US" altLang="ko-KR" dirty="0" smtClean="0"/>
              <a:t>Software has become more ubiquitous and more complex at the same time</a:t>
            </a:r>
          </a:p>
          <a:p>
            <a:r>
              <a:rPr lang="en-US" altLang="ko-KR" dirty="0" smtClean="0"/>
              <a:t>Human resources are becoming less reliable and more expensive for highly complex software systems</a:t>
            </a:r>
          </a:p>
          <a:p>
            <a:r>
              <a:rPr lang="en-US" altLang="ko-KR" dirty="0" smtClean="0"/>
              <a:t>Computing resources are becoming ubiquitous and </a:t>
            </a:r>
            <a:r>
              <a:rPr lang="en-US" altLang="ko-KR" dirty="0" smtClean="0">
                <a:solidFill>
                  <a:srgbClr val="FF0000"/>
                </a:solidFill>
              </a:rPr>
              <a:t>free</a:t>
            </a:r>
          </a:p>
          <a:p>
            <a:pPr lvl="1"/>
            <a:r>
              <a:rPr lang="en-US" altLang="ko-KR" dirty="0" err="1" smtClean="0"/>
              <a:t>Tencent</a:t>
            </a:r>
            <a:r>
              <a:rPr lang="en-US" altLang="ko-KR" dirty="0" smtClean="0"/>
              <a:t> @ China provides 10TB storage </a:t>
            </a:r>
            <a:r>
              <a:rPr lang="en-US" altLang="ko-KR" dirty="0" smtClean="0">
                <a:solidFill>
                  <a:srgbClr val="FF0000"/>
                </a:solidFill>
              </a:rPr>
              <a:t>free</a:t>
            </a:r>
          </a:p>
          <a:p>
            <a:pPr lvl="1"/>
            <a:r>
              <a:rPr lang="en-US" altLang="ko-KR" dirty="0" smtClean="0"/>
              <a:t>Amazon EC2 price: you can use thousands of CPUs @ 0.057$/</a:t>
            </a:r>
            <a:r>
              <a:rPr lang="en-US" altLang="ko-KR" dirty="0" err="1" smtClean="0"/>
              <a:t>hr</a:t>
            </a:r>
            <a:r>
              <a:rPr lang="en-US" altLang="ko-KR" dirty="0" smtClean="0"/>
              <a:t> for 3.2Ghz Quad-core CPU</a:t>
            </a:r>
          </a:p>
          <a:p>
            <a:r>
              <a:rPr lang="en-US" altLang="ko-KR" dirty="0" smtClean="0"/>
              <a:t>Remaining task?</a:t>
            </a:r>
          </a:p>
          <a:p>
            <a:pPr lvl="1"/>
            <a:r>
              <a:rPr lang="en-US" altLang="ko-KR" dirty="0" smtClean="0"/>
              <a:t>To develop automated and scientific software analysis tools to utilize computing resource effectively and efficiently</a:t>
            </a:r>
            <a:endParaRPr lang="ko-KR" altLang="en-US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294967295"/>
          </p:nvPr>
        </p:nvSpPr>
        <p:spPr>
          <a:xfrm>
            <a:off x="3657600" y="6586538"/>
            <a:ext cx="2133600" cy="25241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43F8782-4DE1-464D-9520-711191FBDDCD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 altLang="ko-K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Summary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496" y="1428736"/>
            <a:ext cx="8424936" cy="500066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ko-KR" dirty="0" smtClean="0"/>
              <a:t>Software = </a:t>
            </a:r>
            <a:r>
              <a:rPr lang="en-US" altLang="ko-KR" dirty="0" smtClean="0">
                <a:solidFill>
                  <a:srgbClr val="FF0000"/>
                </a:solidFill>
              </a:rPr>
              <a:t>a large set </a:t>
            </a:r>
            <a:r>
              <a:rPr lang="en-US" altLang="ko-KR" dirty="0" smtClean="0"/>
              <a:t>of unique executions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 smtClean="0"/>
              <a:t>SW testing = to </a:t>
            </a:r>
            <a:r>
              <a:rPr lang="en-US" altLang="ko-KR" dirty="0" smtClean="0">
                <a:solidFill>
                  <a:srgbClr val="FF0000"/>
                </a:solidFill>
              </a:rPr>
              <a:t>find an execution </a:t>
            </a:r>
            <a:r>
              <a:rPr lang="en-US" altLang="ko-KR" dirty="0" smtClean="0"/>
              <a:t>that violates a given requirement among the large set</a:t>
            </a:r>
          </a:p>
          <a:p>
            <a:pPr marL="914400" lvl="1" indent="-514350"/>
            <a:r>
              <a:rPr lang="en-US" altLang="ko-KR" dirty="0" smtClean="0"/>
              <a:t>A human brain is poor at enumerating all executions of a target SW, but computer is good at the task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 smtClean="0"/>
              <a:t>Automated SW testing </a:t>
            </a:r>
            <a:br>
              <a:rPr lang="en-US" altLang="ko-KR" dirty="0" smtClean="0"/>
            </a:br>
            <a:r>
              <a:rPr lang="en-US" altLang="ko-KR" dirty="0" smtClean="0"/>
              <a:t>= to enumerate and analyze the executions of SW systematically (and exhaustively if possible)</a:t>
            </a:r>
          </a:p>
          <a:p>
            <a:pPr marL="914400" lvl="1" indent="-514350">
              <a:buFont typeface="+mj-lt"/>
              <a:buAutoNum type="arabicPeriod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34C515-6F76-4834-BC94-A4C2B94A0A22}" type="slidenum">
              <a:rPr lang="en-US" altLang="ko-KR" smtClean="0"/>
              <a:pPr>
                <a:defRPr/>
              </a:pPr>
              <a:t>15</a:t>
            </a:fld>
            <a:endParaRPr lang="en-US" altLang="ko-KR"/>
          </a:p>
        </p:txBody>
      </p:sp>
      <p:pic>
        <p:nvPicPr>
          <p:cNvPr id="1029" name="Picture 5" descr="C:\Users\moonzoo\AppData\Local\Microsoft\Windows\Temporary Internet Files\Content.IE5\89E2PJRF\MC90025170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832" y="-1983"/>
            <a:ext cx="1512168" cy="166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064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슬라이드 번호 개체 틀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75688" y="6597650"/>
            <a:ext cx="468312" cy="2603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285BD61-04D9-4B32-9B67-6189052C9C94}" type="slidenum">
              <a:rPr lang="en-US" altLang="ko-KR" sz="1200"/>
              <a:pPr/>
              <a:t>2</a:t>
            </a:fld>
            <a:endParaRPr lang="en-US" altLang="ko-KR" sz="1200"/>
          </a:p>
        </p:txBody>
      </p:sp>
      <p:sp>
        <p:nvSpPr>
          <p:cNvPr id="661506" name="Rectangle 4"/>
          <p:cNvSpPr>
            <a:spLocks noChangeArrowheads="1"/>
          </p:cNvSpPr>
          <p:nvPr/>
        </p:nvSpPr>
        <p:spPr bwMode="auto">
          <a:xfrm>
            <a:off x="3071802" y="0"/>
            <a:ext cx="5969011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defRPr/>
            </a:pPr>
            <a:r>
              <a:rPr lang="en-US" altLang="ko-KR" sz="3200" dirty="0">
                <a:solidFill>
                  <a:srgbClr val="8064A2"/>
                </a:solidFill>
                <a:latin typeface="Calibri" pitchFamily="34" charset="0"/>
                <a:ea typeface="Bitstream Vera Sans Mono"/>
                <a:cs typeface="Bitstream Vera Sans Mono"/>
              </a:rPr>
              <a:t>Testing is a </a:t>
            </a:r>
            <a:r>
              <a:rPr lang="en-US" altLang="ko-KR" sz="3200" dirty="0" smtClean="0">
                <a:solidFill>
                  <a:srgbClr val="8064A2"/>
                </a:solidFill>
                <a:latin typeface="Calibri" pitchFamily="34" charset="0"/>
                <a:ea typeface="Bitstream Vera Sans Mono"/>
                <a:cs typeface="Bitstream Vera Sans Mono"/>
              </a:rPr>
              <a:t>Complex </a:t>
            </a:r>
            <a:r>
              <a:rPr lang="en-US" altLang="ko-KR" sz="3200" dirty="0">
                <a:solidFill>
                  <a:srgbClr val="8064A2"/>
                </a:solidFill>
                <a:latin typeface="Calibri" pitchFamily="34" charset="0"/>
                <a:ea typeface="Bitstream Vera Sans Mono"/>
                <a:cs typeface="Bitstream Vera Sans Mono"/>
              </a:rPr>
              <a:t>and Challenging task!!! </a:t>
            </a:r>
          </a:p>
          <a:p>
            <a:pPr>
              <a:defRPr/>
            </a:pPr>
            <a:r>
              <a:rPr kumimoji="0" lang="en-US" altLang="ko-KR" dirty="0" smtClean="0">
                <a:solidFill>
                  <a:schemeClr val="accent4"/>
                </a:solidFill>
                <a:latin typeface="Calibri" pitchFamily="34" charset="0"/>
                <a:ea typeface="Bitstream Vera Sans Mono"/>
                <a:cs typeface="Bitstream Vera Sans Mono"/>
              </a:rPr>
              <a:t>Object-Oriented </a:t>
            </a:r>
            <a:r>
              <a:rPr kumimoji="0" lang="en-US" altLang="ko-KR" dirty="0">
                <a:solidFill>
                  <a:schemeClr val="accent4"/>
                </a:solidFill>
                <a:latin typeface="Calibri" pitchFamily="34" charset="0"/>
                <a:ea typeface="Bitstream Vera Sans Mono"/>
                <a:cs typeface="Bitstream Vera Sans Mono"/>
              </a:rPr>
              <a:t>Programming, </a:t>
            </a:r>
            <a:r>
              <a:rPr lang="en-US" altLang="ko-KR" dirty="0" smtClean="0">
                <a:solidFill>
                  <a:schemeClr val="accent4"/>
                </a:solidFill>
                <a:latin typeface="Calibri" pitchFamily="34" charset="0"/>
                <a:ea typeface="Bitstream Vera Sans Mono"/>
                <a:cs typeface="Bitstream Vera Sans Mono"/>
              </a:rPr>
              <a:t>S</a:t>
            </a:r>
            <a:r>
              <a:rPr kumimoji="0" lang="en-US" altLang="ko-KR" dirty="0" smtClean="0">
                <a:solidFill>
                  <a:schemeClr val="accent4"/>
                </a:solidFill>
                <a:latin typeface="Calibri" pitchFamily="34" charset="0"/>
                <a:ea typeface="Bitstream Vera Sans Mono"/>
                <a:cs typeface="Bitstream Vera Sans Mono"/>
              </a:rPr>
              <a:t>ystems</a:t>
            </a:r>
            <a:r>
              <a:rPr kumimoji="0" lang="ko-KR" altLang="en-US" dirty="0" smtClean="0">
                <a:solidFill>
                  <a:schemeClr val="accent4"/>
                </a:solidFill>
                <a:latin typeface="Calibri" pitchFamily="34" charset="0"/>
                <a:ea typeface="Bitstream Vera Sans Mono"/>
                <a:cs typeface="Bitstream Vera Sans Mono"/>
              </a:rPr>
              <a:t>  </a:t>
            </a:r>
            <a:r>
              <a:rPr kumimoji="0" lang="en-US" altLang="ko-KR" dirty="0" smtClean="0">
                <a:solidFill>
                  <a:schemeClr val="accent4"/>
                </a:solidFill>
                <a:latin typeface="Calibri" pitchFamily="34" charset="0"/>
                <a:ea typeface="Bitstream Vera Sans Mono"/>
                <a:cs typeface="Bitstream Vera Sans Mono"/>
              </a:rPr>
              <a:t>Languages, and Applications,  Seattle</a:t>
            </a:r>
            <a:r>
              <a:rPr kumimoji="0" lang="en-US" altLang="ko-KR" dirty="0">
                <a:solidFill>
                  <a:schemeClr val="accent4"/>
                </a:solidFill>
                <a:latin typeface="Calibri" pitchFamily="34" charset="0"/>
                <a:ea typeface="Bitstream Vera Sans Mono"/>
                <a:cs typeface="Bitstream Vera Sans Mono"/>
              </a:rPr>
              <a:t>, Washington, November 8, 2002</a:t>
            </a:r>
            <a:endParaRPr kumimoji="0" lang="en-US" altLang="ko-KR" sz="1600" dirty="0">
              <a:solidFill>
                <a:schemeClr val="accent4"/>
              </a:solidFill>
              <a:latin typeface="Calibri" pitchFamily="34" charset="0"/>
              <a:ea typeface="Bitstream Vera Sans Mono"/>
              <a:cs typeface="Bitstream Vera Sans Mono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285720" y="1643086"/>
            <a:ext cx="8755093" cy="52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kumimoji="0" lang="en-US" altLang="ko-KR" sz="2400" b="1" dirty="0">
                <a:latin typeface="Calibri" pitchFamily="34" charset="0"/>
                <a:ea typeface="맑은 고딕" pitchFamily="50" charset="-127"/>
              </a:rPr>
              <a:t>“… When you look at a big commercial software company like Microsoft, there's actually as much testing that goes in as development. </a:t>
            </a:r>
            <a:r>
              <a:rPr kumimoji="0" lang="en-US" altLang="ko-KR" sz="2400" b="1" u="sng" dirty="0">
                <a:solidFill>
                  <a:srgbClr val="FF0000"/>
                </a:solidFill>
                <a:latin typeface="Calibri" pitchFamily="34" charset="0"/>
                <a:ea typeface="맑은 고딕" pitchFamily="50" charset="-127"/>
              </a:rPr>
              <a:t>We have as many testers as we have developers</a:t>
            </a:r>
            <a:r>
              <a:rPr kumimoji="0" lang="en-US" altLang="ko-KR" sz="2400" b="1" dirty="0">
                <a:latin typeface="Calibri" pitchFamily="34" charset="0"/>
                <a:ea typeface="맑은 고딕" pitchFamily="50" charset="-127"/>
              </a:rPr>
              <a:t>. </a:t>
            </a:r>
            <a:r>
              <a:rPr kumimoji="0" lang="en-US" altLang="ko-KR" sz="2400" b="1" u="sng" dirty="0">
                <a:solidFill>
                  <a:srgbClr val="FF0000"/>
                </a:solidFill>
                <a:latin typeface="Calibri" pitchFamily="34" charset="0"/>
                <a:ea typeface="맑은 고딕" pitchFamily="50" charset="-127"/>
              </a:rPr>
              <a:t>Testers basically test all the time, and developers basically are involved in the testing process about </a:t>
            </a:r>
            <a:r>
              <a:rPr kumimoji="0" lang="en-US" altLang="ko-KR" sz="2000" b="1" u="sng" dirty="0">
                <a:solidFill>
                  <a:srgbClr val="FF0000"/>
                </a:solidFill>
                <a:latin typeface="휴먼둥근헤드라인" pitchFamily="18" charset="-127"/>
                <a:ea typeface="휴먼둥근헤드라인" pitchFamily="18" charset="-127"/>
              </a:rPr>
              <a:t>half</a:t>
            </a:r>
            <a:r>
              <a:rPr kumimoji="0" lang="en-US" altLang="ko-KR" sz="2000" b="1" u="sng" dirty="0">
                <a:solidFill>
                  <a:srgbClr val="FF0000"/>
                </a:solidFill>
                <a:latin typeface="Calibri" pitchFamily="34" charset="0"/>
                <a:ea typeface="맑은 고딕" pitchFamily="50" charset="-127"/>
              </a:rPr>
              <a:t> </a:t>
            </a:r>
            <a:r>
              <a:rPr kumimoji="0" lang="en-US" altLang="ko-KR" sz="2400" b="1" u="sng" dirty="0">
                <a:solidFill>
                  <a:srgbClr val="FF0000"/>
                </a:solidFill>
                <a:latin typeface="Calibri" pitchFamily="34" charset="0"/>
                <a:ea typeface="맑은 고딕" pitchFamily="50" charset="-127"/>
              </a:rPr>
              <a:t>the time</a:t>
            </a:r>
            <a:r>
              <a:rPr kumimoji="0" lang="en-US" altLang="ko-KR" sz="2400" b="1" u="sng" dirty="0">
                <a:latin typeface="Calibri" pitchFamily="34" charset="0"/>
                <a:ea typeface="맑은 고딕" pitchFamily="50" charset="-127"/>
              </a:rPr>
              <a:t>…”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kumimoji="0" lang="en-US" altLang="ko-KR" sz="2400" b="1" dirty="0">
                <a:latin typeface="Calibri" pitchFamily="34" charset="0"/>
                <a:ea typeface="맑은 고딕" pitchFamily="50" charset="-127"/>
              </a:rPr>
              <a:t>“… We've probably changed the industry we're in. </a:t>
            </a:r>
            <a:r>
              <a:rPr kumimoji="0" lang="en-US" altLang="ko-KR" sz="2400" b="1" u="sng" dirty="0">
                <a:solidFill>
                  <a:schemeClr val="accent4"/>
                </a:solidFill>
                <a:latin typeface="Calibri" pitchFamily="34" charset="0"/>
                <a:ea typeface="맑은 고딕" pitchFamily="50" charset="-127"/>
              </a:rPr>
              <a:t>We're not in the software industry; we're in the testing industry</a:t>
            </a:r>
            <a:r>
              <a:rPr kumimoji="0" lang="en-US" altLang="ko-KR" sz="2400" b="1" dirty="0">
                <a:latin typeface="Calibri" pitchFamily="34" charset="0"/>
                <a:ea typeface="맑은 고딕" pitchFamily="50" charset="-127"/>
              </a:rPr>
              <a:t>, and writing the software is the thing that keeps us busy doing all that testing.”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kumimoji="0" lang="en-US" altLang="ko-KR" sz="2400" b="1" dirty="0">
                <a:latin typeface="Calibri" pitchFamily="34" charset="0"/>
                <a:ea typeface="맑은 고딕" pitchFamily="50" charset="-127"/>
              </a:rPr>
              <a:t>“…The test cases are unbelievably expensive; in fact, </a:t>
            </a:r>
            <a:r>
              <a:rPr kumimoji="0" lang="en-US" altLang="ko-KR" sz="2400" b="1" u="sng" dirty="0">
                <a:solidFill>
                  <a:srgbClr val="FF0000"/>
                </a:solidFill>
                <a:latin typeface="Calibri" pitchFamily="34" charset="0"/>
                <a:ea typeface="맑은 고딕" pitchFamily="50" charset="-127"/>
              </a:rPr>
              <a:t>there's more lines of code in the test harness than there is in the program itself</a:t>
            </a:r>
            <a:r>
              <a:rPr kumimoji="0" lang="en-US" altLang="ko-KR" sz="2400" b="1" dirty="0">
                <a:latin typeface="Calibri" pitchFamily="34" charset="0"/>
                <a:ea typeface="맑은 고딕" pitchFamily="50" charset="-127"/>
              </a:rPr>
              <a:t>. Often that's a ratio of about </a:t>
            </a:r>
            <a:r>
              <a:rPr kumimoji="0" lang="en-US" altLang="ko-KR" sz="2000" b="1" dirty="0">
                <a:latin typeface="휴먼둥근헤드라인" pitchFamily="18" charset="-127"/>
                <a:ea typeface="휴먼둥근헤드라인" pitchFamily="18" charset="-127"/>
              </a:rPr>
              <a:t>three to one</a:t>
            </a:r>
            <a:r>
              <a:rPr kumimoji="0" lang="en-US" altLang="ko-KR" sz="2400" b="1" dirty="0">
                <a:latin typeface="Calibri" pitchFamily="34" charset="0"/>
                <a:ea typeface="맑은 고딕" pitchFamily="50" charset="-127"/>
              </a:rPr>
              <a:t>.”</a:t>
            </a:r>
            <a:endParaRPr kumimoji="0" lang="en-US" altLang="ko-KR" sz="1600" b="1" dirty="0">
              <a:latin typeface="Calibri" pitchFamily="34" charset="0"/>
              <a:ea typeface="맑은 고딕" pitchFamily="50" charset="-127"/>
            </a:endParaRP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defRPr/>
            </a:pPr>
            <a:endParaRPr kumimoji="0" lang="en-US" altLang="ko-KR" sz="1600" b="1" dirty="0">
              <a:latin typeface="Calibri" pitchFamily="34" charset="0"/>
              <a:ea typeface="맑은 고딕" pitchFamily="50" charset="-127"/>
            </a:endParaRPr>
          </a:p>
        </p:txBody>
      </p:sp>
      <p:pic>
        <p:nvPicPr>
          <p:cNvPr id="6149" name="Picture 6" descr="hdtv%2520gates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33521"/>
            <a:ext cx="2286016" cy="1295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Software </a:t>
            </a:r>
            <a:r>
              <a:rPr lang="en-US" altLang="ko-KR" dirty="0" err="1" smtClean="0"/>
              <a:t>v.s</a:t>
            </a:r>
            <a:r>
              <a:rPr lang="en-US" altLang="ko-KR" dirty="0" smtClean="0"/>
              <a:t>. Magic Circle (</a:t>
            </a:r>
            <a:r>
              <a:rPr lang="ko-KR" altLang="en-US" dirty="0" err="1" smtClean="0"/>
              <a:t>마법진</a:t>
            </a:r>
            <a:r>
              <a:rPr lang="en-US" altLang="ko-KR" dirty="0" smtClean="0"/>
              <a:t>) 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EB63F-210B-426B-8655-095B3862437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/58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내용 개체 틀 9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248400" y="3636122"/>
            <a:ext cx="2876862" cy="2549414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1055557"/>
            <a:ext cx="2875194" cy="2445302"/>
          </a:xfrm>
          <a:prstGeom prst="rect">
            <a:avLst/>
          </a:prstGeom>
        </p:spPr>
      </p:pic>
      <p:sp>
        <p:nvSpPr>
          <p:cNvPr id="11" name="내용 개체 틀 5"/>
          <p:cNvSpPr txBox="1">
            <a:spLocks/>
          </p:cNvSpPr>
          <p:nvPr/>
        </p:nvSpPr>
        <p:spPr>
          <a:xfrm>
            <a:off x="0" y="1133492"/>
            <a:ext cx="3200400" cy="52149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Aft>
                <a:spcPct val="0"/>
              </a:spcAft>
            </a:pPr>
            <a:r>
              <a:rPr kumimoji="1" lang="en-US" altLang="ko-KR" sz="2000" dirty="0" smtClean="0">
                <a:solidFill>
                  <a:prstClr val="black"/>
                </a:solidFill>
              </a:rPr>
              <a:t>Written by a software developers line by line </a:t>
            </a:r>
            <a:endParaRPr kumimoji="1" lang="en-US" altLang="ko-KR" sz="2000" dirty="0">
              <a:solidFill>
                <a:prstClr val="black"/>
              </a:solidFill>
            </a:endParaRPr>
          </a:p>
          <a:p>
            <a:pPr fontAlgn="base">
              <a:spcAft>
                <a:spcPct val="0"/>
              </a:spcAft>
            </a:pPr>
            <a:endParaRPr kumimoji="1" lang="en-US" altLang="ko-KR" sz="2000" dirty="0" smtClean="0">
              <a:solidFill>
                <a:prstClr val="black"/>
              </a:solidFill>
            </a:endParaRPr>
          </a:p>
          <a:p>
            <a:pPr fontAlgn="base">
              <a:spcAft>
                <a:spcPct val="0"/>
              </a:spcAft>
            </a:pPr>
            <a:r>
              <a:rPr kumimoji="1" lang="en-US" altLang="ko-KR" sz="2000" dirty="0" smtClean="0">
                <a:solidFill>
                  <a:prstClr val="black"/>
                </a:solidFill>
              </a:rPr>
              <a:t>Requires programming expertise  </a:t>
            </a:r>
          </a:p>
          <a:p>
            <a:pPr fontAlgn="base">
              <a:spcAft>
                <a:spcPct val="0"/>
              </a:spcAft>
            </a:pPr>
            <a:endParaRPr kumimoji="1" lang="en-US" altLang="ko-KR" sz="2000" dirty="0" smtClean="0">
              <a:solidFill>
                <a:prstClr val="black"/>
              </a:solidFill>
            </a:endParaRPr>
          </a:p>
          <a:p>
            <a:pPr fontAlgn="base">
              <a:spcAft>
                <a:spcPct val="0"/>
              </a:spcAft>
            </a:pPr>
            <a:r>
              <a:rPr kumimoji="1" lang="en-US" altLang="ko-KR" sz="2000" dirty="0" smtClean="0">
                <a:solidFill>
                  <a:prstClr val="black"/>
                </a:solidFill>
              </a:rPr>
              <a:t>SW executes complicated tasks which are far more </a:t>
            </a:r>
            <a:r>
              <a:rPr kumimoji="1" lang="en-US" altLang="ko-KR" sz="2000" dirty="0" smtClean="0">
                <a:solidFill>
                  <a:srgbClr val="FF0000"/>
                </a:solidFill>
              </a:rPr>
              <a:t>complex</a:t>
            </a:r>
            <a:r>
              <a:rPr kumimoji="1" lang="en-US" altLang="ko-KR" sz="2000" dirty="0" smtClean="0">
                <a:solidFill>
                  <a:prstClr val="black"/>
                </a:solidFill>
              </a:rPr>
              <a:t> than the code itself  </a:t>
            </a:r>
          </a:p>
          <a:p>
            <a:pPr fontAlgn="base">
              <a:spcAft>
                <a:spcPct val="0"/>
              </a:spcAft>
            </a:pPr>
            <a:endParaRPr kumimoji="1" lang="en-US" altLang="ko-KR" sz="2000" dirty="0">
              <a:solidFill>
                <a:prstClr val="black"/>
              </a:solidFill>
            </a:endParaRPr>
          </a:p>
          <a:p>
            <a:pPr fontAlgn="base">
              <a:spcAft>
                <a:spcPct val="0"/>
              </a:spcAft>
            </a:pPr>
            <a:r>
              <a:rPr kumimoji="1" lang="en-US" altLang="ko-KR" sz="2000" dirty="0" smtClean="0">
                <a:solidFill>
                  <a:prstClr val="black"/>
                </a:solidFill>
              </a:rPr>
              <a:t>The software often behaves in </a:t>
            </a:r>
            <a:r>
              <a:rPr kumimoji="1" lang="en-US" altLang="ko-KR" sz="2000" dirty="0" smtClean="0">
                <a:solidFill>
                  <a:srgbClr val="FF0000"/>
                </a:solidFill>
              </a:rPr>
              <a:t>unpredicted ways</a:t>
            </a:r>
            <a:r>
              <a:rPr kumimoji="1" lang="en-US" altLang="ko-KR" sz="2000" dirty="0" smtClean="0">
                <a:solidFill>
                  <a:prstClr val="black"/>
                </a:solidFill>
              </a:rPr>
              <a:t> and </a:t>
            </a:r>
            <a:r>
              <a:rPr kumimoji="1" lang="en-US" altLang="ko-KR" sz="2000" dirty="0" smtClean="0">
                <a:solidFill>
                  <a:srgbClr val="FF0000"/>
                </a:solidFill>
              </a:rPr>
              <a:t>crash</a:t>
            </a:r>
            <a:r>
              <a:rPr kumimoji="1" lang="en-US" altLang="ko-KR" sz="2000" dirty="0" smtClean="0">
                <a:solidFill>
                  <a:prstClr val="black"/>
                </a:solidFill>
              </a:rPr>
              <a:t> occurs</a:t>
            </a:r>
          </a:p>
        </p:txBody>
      </p:sp>
      <p:sp>
        <p:nvSpPr>
          <p:cNvPr id="12" name="내용 개체 틀 5"/>
          <p:cNvSpPr txBox="1">
            <a:spLocks/>
          </p:cNvSpPr>
          <p:nvPr/>
        </p:nvSpPr>
        <p:spPr>
          <a:xfrm>
            <a:off x="3105120" y="1066800"/>
            <a:ext cx="2990880" cy="52149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Aft>
                <a:spcPct val="0"/>
              </a:spcAft>
            </a:pPr>
            <a:r>
              <a:rPr kumimoji="1" lang="en-US" altLang="ko-KR" sz="2000" dirty="0" smtClean="0">
                <a:solidFill>
                  <a:prstClr val="black"/>
                </a:solidFill>
              </a:rPr>
              <a:t>Written by a human magician line by line  </a:t>
            </a:r>
          </a:p>
          <a:p>
            <a:pPr fontAlgn="base">
              <a:spcAft>
                <a:spcPct val="0"/>
              </a:spcAft>
            </a:pPr>
            <a:endParaRPr kumimoji="1" lang="en-US" altLang="ko-KR" sz="2000" dirty="0" smtClean="0">
              <a:solidFill>
                <a:prstClr val="black"/>
              </a:solidFill>
            </a:endParaRPr>
          </a:p>
          <a:p>
            <a:pPr fontAlgn="base">
              <a:spcAft>
                <a:spcPct val="0"/>
              </a:spcAft>
            </a:pPr>
            <a:r>
              <a:rPr kumimoji="1" lang="en-US" altLang="ko-KR" sz="2000" dirty="0" smtClean="0">
                <a:solidFill>
                  <a:prstClr val="black"/>
                </a:solidFill>
              </a:rPr>
              <a:t>Requires magic spell knowledge </a:t>
            </a:r>
          </a:p>
          <a:p>
            <a:pPr fontAlgn="base">
              <a:spcAft>
                <a:spcPct val="0"/>
              </a:spcAft>
            </a:pPr>
            <a:endParaRPr kumimoji="1" lang="en-US" altLang="ko-KR" sz="2000" dirty="0" smtClean="0">
              <a:solidFill>
                <a:prstClr val="black"/>
              </a:solidFill>
            </a:endParaRPr>
          </a:p>
          <a:p>
            <a:pPr fontAlgn="base">
              <a:spcAft>
                <a:spcPct val="0"/>
              </a:spcAft>
            </a:pPr>
            <a:r>
              <a:rPr kumimoji="1" lang="en-US" altLang="ko-KR" sz="2000" dirty="0" smtClean="0">
                <a:solidFill>
                  <a:prstClr val="black"/>
                </a:solidFill>
              </a:rPr>
              <a:t>Summoned monsters are far more </a:t>
            </a:r>
            <a:r>
              <a:rPr kumimoji="1" lang="en-US" altLang="ko-KR" sz="2000" dirty="0" smtClean="0">
                <a:solidFill>
                  <a:srgbClr val="FF0000"/>
                </a:solidFill>
              </a:rPr>
              <a:t>powerful </a:t>
            </a:r>
            <a:r>
              <a:rPr kumimoji="1" lang="en-US" altLang="ko-KR" sz="2000" dirty="0" smtClean="0">
                <a:solidFill>
                  <a:prstClr val="black"/>
                </a:solidFill>
              </a:rPr>
              <a:t>than the magic spell itself</a:t>
            </a:r>
          </a:p>
          <a:p>
            <a:pPr fontAlgn="base">
              <a:spcAft>
                <a:spcPct val="0"/>
              </a:spcAft>
            </a:pPr>
            <a:endParaRPr kumimoji="1" lang="en-US" altLang="ko-KR" sz="2000" dirty="0">
              <a:solidFill>
                <a:prstClr val="black"/>
              </a:solidFill>
            </a:endParaRPr>
          </a:p>
          <a:p>
            <a:pPr fontAlgn="base">
              <a:spcAft>
                <a:spcPct val="0"/>
              </a:spcAft>
            </a:pPr>
            <a:r>
              <a:rPr kumimoji="1" lang="en-US" altLang="ko-KR" sz="2000" dirty="0" smtClean="0">
                <a:solidFill>
                  <a:prstClr val="black"/>
                </a:solidFill>
              </a:rPr>
              <a:t>The summoned demon is often </a:t>
            </a:r>
            <a:r>
              <a:rPr kumimoji="1" lang="en-US" altLang="ko-KR" sz="2000" dirty="0" smtClean="0">
                <a:solidFill>
                  <a:srgbClr val="FF0000"/>
                </a:solidFill>
              </a:rPr>
              <a:t>uncontrollable</a:t>
            </a:r>
            <a:r>
              <a:rPr kumimoji="1" lang="en-US" altLang="ko-KR" sz="2000" dirty="0" smtClean="0">
                <a:solidFill>
                  <a:prstClr val="black"/>
                </a:solidFill>
              </a:rPr>
              <a:t> and </a:t>
            </a:r>
            <a:r>
              <a:rPr kumimoji="1" lang="en-US" altLang="ko-KR" sz="2000" dirty="0" smtClean="0">
                <a:solidFill>
                  <a:srgbClr val="FF0000"/>
                </a:solidFill>
              </a:rPr>
              <a:t>disaster</a:t>
            </a:r>
            <a:r>
              <a:rPr kumimoji="1" lang="en-US" altLang="ko-KR" sz="2000" dirty="0" smtClean="0">
                <a:solidFill>
                  <a:prstClr val="black"/>
                </a:solidFill>
              </a:rPr>
              <a:t> occurs</a:t>
            </a:r>
          </a:p>
          <a:p>
            <a:pPr fontAlgn="base">
              <a:spcAft>
                <a:spcPct val="0"/>
              </a:spcAft>
            </a:pPr>
            <a:endParaRPr kumimoji="1" lang="ko-KR" altLang="en-US" sz="20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0" y="6260157"/>
            <a:ext cx="309892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050" dirty="0" err="1" smtClean="0">
                <a:solidFill>
                  <a:prstClr val="black"/>
                </a:solidFill>
                <a:latin typeface="Arial" charset="0"/>
                <a:ea typeface="HY견고딕" pitchFamily="18" charset="-127"/>
              </a:rPr>
              <a:t>네이버</a:t>
            </a:r>
            <a:r>
              <a:rPr kumimoji="1" lang="ko-KR" altLang="en-US" sz="1050" dirty="0" smtClean="0">
                <a:solidFill>
                  <a:prstClr val="black"/>
                </a:solidFill>
                <a:latin typeface="Arial" charset="0"/>
                <a:ea typeface="HY견고딕" pitchFamily="18" charset="-127"/>
              </a:rPr>
              <a:t> </a:t>
            </a:r>
            <a:r>
              <a:rPr kumimoji="1" lang="ko-KR" altLang="en-US" sz="1050" dirty="0" err="1" smtClean="0">
                <a:solidFill>
                  <a:prstClr val="black"/>
                </a:solidFill>
                <a:latin typeface="Arial" charset="0"/>
                <a:ea typeface="HY견고딕" pitchFamily="18" charset="-127"/>
              </a:rPr>
              <a:t>웹툰</a:t>
            </a:r>
            <a:r>
              <a:rPr kumimoji="1" lang="ko-KR" altLang="en-US" sz="1050" dirty="0" smtClean="0">
                <a:solidFill>
                  <a:prstClr val="black"/>
                </a:solidFill>
                <a:latin typeface="Arial" charset="0"/>
                <a:ea typeface="HY견고딕" pitchFamily="18" charset="-127"/>
              </a:rPr>
              <a:t> </a:t>
            </a:r>
            <a:r>
              <a:rPr kumimoji="1" lang="en-US" altLang="ko-KR" sz="1050" dirty="0" smtClean="0">
                <a:solidFill>
                  <a:prstClr val="black"/>
                </a:solidFill>
                <a:latin typeface="Arial" charset="0"/>
                <a:ea typeface="HY견고딕" pitchFamily="18" charset="-127"/>
              </a:rPr>
              <a:t>“</a:t>
            </a:r>
            <a:r>
              <a:rPr kumimoji="1" lang="ko-KR" altLang="en-US" sz="1050" dirty="0" smtClean="0">
                <a:solidFill>
                  <a:prstClr val="black"/>
                </a:solidFill>
                <a:latin typeface="Arial" charset="0"/>
                <a:ea typeface="HY견고딕" pitchFamily="18" charset="-127"/>
              </a:rPr>
              <a:t>그 판타지 세계에서 </a:t>
            </a:r>
            <a:r>
              <a:rPr kumimoji="1" lang="ko-KR" altLang="en-US" sz="1050" dirty="0" err="1" smtClean="0">
                <a:solidFill>
                  <a:prstClr val="black"/>
                </a:solidFill>
                <a:latin typeface="Arial" charset="0"/>
                <a:ea typeface="HY견고딕" pitchFamily="18" charset="-127"/>
              </a:rPr>
              <a:t>사는법</a:t>
            </a:r>
            <a:r>
              <a:rPr kumimoji="1" lang="en-US" altLang="ko-KR" sz="1050" dirty="0" smtClean="0">
                <a:solidFill>
                  <a:prstClr val="black"/>
                </a:solidFill>
                <a:latin typeface="Arial" charset="0"/>
                <a:ea typeface="HY견고딕" pitchFamily="18" charset="-127"/>
              </a:rPr>
              <a:t>“ by </a:t>
            </a:r>
            <a:r>
              <a:rPr kumimoji="1" lang="ko-KR" altLang="en-US" sz="1050" dirty="0" smtClean="0">
                <a:solidFill>
                  <a:prstClr val="black"/>
                </a:solidFill>
                <a:latin typeface="Arial" charset="0"/>
                <a:ea typeface="HY견고딕" pitchFamily="18" charset="-127"/>
              </a:rPr>
              <a:t>촌장</a:t>
            </a:r>
            <a:endParaRPr kumimoji="1" lang="ko-KR" altLang="en-US" sz="1050" dirty="0">
              <a:solidFill>
                <a:prstClr val="black"/>
              </a:solidFill>
              <a:latin typeface="Arial" charset="0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27265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Ex. Testing a Triangle Decision Program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dirty="0" smtClean="0"/>
              <a:t>Moonzoo Kim       </a:t>
            </a:r>
            <a:endParaRPr lang="en-US" altLang="ko-KR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EB63F-210B-426B-8655-095B3862437C}" type="slidenum">
              <a:rPr lang="ko-KR" altLang="en-US" smtClean="0"/>
              <a:pPr/>
              <a:t>4</a:t>
            </a:fld>
            <a:r>
              <a:rPr lang="en-US" altLang="ko-KR" dirty="0" smtClean="0"/>
              <a:t>/11</a:t>
            </a:r>
            <a:endParaRPr lang="ko-KR" altLang="en-US" dirty="0"/>
          </a:p>
        </p:txBody>
      </p:sp>
      <p:sp>
        <p:nvSpPr>
          <p:cNvPr id="6" name="내용 개체 틀 5"/>
          <p:cNvSpPr>
            <a:spLocks noGrp="1"/>
          </p:cNvSpPr>
          <p:nvPr>
            <p:ph sz="quarter" idx="13"/>
          </p:nvPr>
        </p:nvSpPr>
        <p:spPr>
          <a:xfrm>
            <a:off x="285720" y="1214422"/>
            <a:ext cx="8643998" cy="5214974"/>
          </a:xfrm>
        </p:spPr>
        <p:txBody>
          <a:bodyPr>
            <a:normAutofit/>
          </a:bodyPr>
          <a:lstStyle/>
          <a:p>
            <a:pPr>
              <a:buFont typeface="Wingdings 2" pitchFamily="18" charset="2"/>
              <a:buNone/>
            </a:pPr>
            <a:r>
              <a:rPr lang="en-US" altLang="ko-KR" sz="2800" dirty="0" smtClean="0"/>
              <a:t> </a:t>
            </a:r>
            <a:r>
              <a:rPr lang="en-US" altLang="ko-KR" sz="2800" dirty="0" smtClean="0">
                <a:solidFill>
                  <a:srgbClr val="FF0000"/>
                </a:solidFill>
              </a:rPr>
              <a:t>Input</a:t>
            </a:r>
            <a:r>
              <a:rPr lang="en-US" altLang="ko-KR" sz="2800" dirty="0" smtClean="0"/>
              <a:t> : Read three integer values from the command line. The three values represent the length of the sides of a triangle.</a:t>
            </a:r>
          </a:p>
          <a:p>
            <a:pPr>
              <a:buFont typeface="Wingdings 2" pitchFamily="18" charset="2"/>
              <a:buNone/>
            </a:pPr>
            <a:r>
              <a:rPr lang="en-US" altLang="ko-KR" sz="2800" dirty="0" smtClean="0">
                <a:solidFill>
                  <a:srgbClr val="FF0000"/>
                </a:solidFill>
              </a:rPr>
              <a:t>Output</a:t>
            </a:r>
            <a:r>
              <a:rPr lang="en-US" altLang="ko-KR" sz="2800" dirty="0" smtClean="0"/>
              <a:t> : Tell whether the triangle is</a:t>
            </a:r>
          </a:p>
          <a:p>
            <a:pPr>
              <a:buFont typeface="Wingdings 2" pitchFamily="18" charset="2"/>
              <a:buNone/>
            </a:pPr>
            <a:r>
              <a:rPr lang="en-US" altLang="ko-KR" sz="2800" dirty="0" smtClean="0"/>
              <a:t>  • </a:t>
            </a:r>
            <a:r>
              <a:rPr lang="ko-KR" altLang="en-US" sz="2800" dirty="0" smtClean="0"/>
              <a:t>부등변삼각형 </a:t>
            </a:r>
            <a:r>
              <a:rPr lang="en-US" altLang="ko-KR" sz="2800" dirty="0" smtClean="0"/>
              <a:t>(Scalene) : no two sides are equal</a:t>
            </a:r>
          </a:p>
          <a:p>
            <a:pPr>
              <a:buFont typeface="Wingdings 2" pitchFamily="18" charset="2"/>
              <a:buNone/>
            </a:pPr>
            <a:r>
              <a:rPr lang="en-US" altLang="ko-KR" sz="2800" dirty="0" smtClean="0"/>
              <a:t>  • </a:t>
            </a:r>
            <a:r>
              <a:rPr lang="ko-KR" altLang="en-US" sz="2800" dirty="0" smtClean="0"/>
              <a:t>이등변삼각형</a:t>
            </a:r>
            <a:r>
              <a:rPr lang="en-US" altLang="ko-KR" sz="2800" dirty="0" smtClean="0"/>
              <a:t>(Isosceles) : exactly two sides are equal</a:t>
            </a:r>
          </a:p>
          <a:p>
            <a:pPr>
              <a:buFont typeface="Wingdings 2" pitchFamily="18" charset="2"/>
              <a:buNone/>
            </a:pPr>
            <a:r>
              <a:rPr lang="en-US" altLang="ko-KR" sz="2800" dirty="0" smtClean="0"/>
              <a:t>  • </a:t>
            </a:r>
            <a:r>
              <a:rPr lang="ko-KR" altLang="en-US" sz="2800" dirty="0" smtClean="0"/>
              <a:t>정삼각형 </a:t>
            </a:r>
            <a:r>
              <a:rPr lang="en-US" altLang="ko-KR" sz="2800" dirty="0" smtClean="0"/>
              <a:t>(Equilateral) : all sides are equal</a:t>
            </a:r>
          </a:p>
          <a:p>
            <a:pPr>
              <a:buFont typeface="Wingdings 2" pitchFamily="18" charset="2"/>
              <a:buNone/>
            </a:pPr>
            <a:r>
              <a:rPr lang="en-US" altLang="ko-KR" sz="2800" dirty="0" smtClean="0">
                <a:solidFill>
                  <a:srgbClr val="FF0000"/>
                </a:solidFill>
              </a:rPr>
              <a:t>Create</a:t>
            </a:r>
            <a:r>
              <a:rPr lang="en-US" altLang="ko-KR" sz="2800" dirty="0" smtClean="0"/>
              <a:t> a Set of </a:t>
            </a:r>
            <a:r>
              <a:rPr lang="en-US" altLang="ko-KR" sz="2800" dirty="0" smtClean="0">
                <a:solidFill>
                  <a:srgbClr val="FF0000"/>
                </a:solidFill>
              </a:rPr>
              <a:t>Test Cases </a:t>
            </a:r>
            <a:r>
              <a:rPr lang="en-US" altLang="ko-KR" sz="2800" dirty="0" smtClean="0"/>
              <a:t>for this program</a:t>
            </a:r>
          </a:p>
          <a:p>
            <a:pPr>
              <a:buFont typeface="Wingdings 2" pitchFamily="18" charset="2"/>
              <a:buNone/>
            </a:pPr>
            <a:r>
              <a:rPr lang="en-US" altLang="ko-KR" sz="2800" dirty="0" smtClean="0"/>
              <a:t>	 (3,4,5), (2,2,1), (1,1,1) ?</a:t>
            </a:r>
            <a:endParaRPr lang="ko-KR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Precondition (Input Validity) Check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dirty="0" smtClean="0"/>
              <a:t>Moonzoo Kim       </a:t>
            </a:r>
            <a:endParaRPr lang="en-US" altLang="ko-KR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EB63F-210B-426B-8655-095B3862437C}" type="slidenum">
              <a:rPr lang="ko-KR" altLang="en-US" smtClean="0"/>
              <a:pPr/>
              <a:t>5</a:t>
            </a:fld>
            <a:r>
              <a:rPr lang="en-US" altLang="ko-KR" dirty="0" smtClean="0"/>
              <a:t>/11</a:t>
            </a:r>
            <a:endParaRPr lang="ko-KR" altLang="en-US" dirty="0"/>
          </a:p>
        </p:txBody>
      </p:sp>
      <p:sp>
        <p:nvSpPr>
          <p:cNvPr id="6" name="내용 개체 틀 5"/>
          <p:cNvSpPr>
            <a:spLocks noGrp="1"/>
          </p:cNvSpPr>
          <p:nvPr>
            <p:ph sz="quarter" idx="13"/>
          </p:nvPr>
        </p:nvSpPr>
        <p:spPr>
          <a:xfrm>
            <a:off x="285720" y="1214422"/>
            <a:ext cx="8715436" cy="5214974"/>
          </a:xfrm>
        </p:spPr>
        <p:txBody>
          <a:bodyPr>
            <a:normAutofit fontScale="92500" lnSpcReduction="20000"/>
          </a:bodyPr>
          <a:lstStyle/>
          <a:p>
            <a:r>
              <a:rPr lang="en-US" altLang="ko-KR" dirty="0" smtClean="0"/>
              <a:t>Condition 1: a &gt; 0, b &gt; 0, c &gt; 0</a:t>
            </a:r>
          </a:p>
          <a:p>
            <a:r>
              <a:rPr lang="en-US" altLang="ko-KR" dirty="0" smtClean="0"/>
              <a:t>Condition 2: a &lt; b + c</a:t>
            </a:r>
          </a:p>
          <a:p>
            <a:pPr lvl="1"/>
            <a:r>
              <a:rPr lang="en-US" altLang="ko-KR" dirty="0" smtClean="0"/>
              <a:t>Ex. (4, 2, 1) is an invalid triangle</a:t>
            </a:r>
          </a:p>
          <a:p>
            <a:pPr lvl="1"/>
            <a:r>
              <a:rPr lang="en-US" altLang="ko-KR" dirty="0" smtClean="0"/>
              <a:t>Permutation of the above condition</a:t>
            </a:r>
          </a:p>
          <a:p>
            <a:pPr lvl="2"/>
            <a:r>
              <a:rPr lang="en-US" altLang="ko-KR" dirty="0" smtClean="0"/>
              <a:t>a &lt; b +c </a:t>
            </a:r>
          </a:p>
          <a:p>
            <a:pPr lvl="2"/>
            <a:r>
              <a:rPr lang="en-US" altLang="ko-KR" dirty="0" smtClean="0"/>
              <a:t>b &lt; a + c</a:t>
            </a:r>
          </a:p>
          <a:p>
            <a:pPr lvl="2"/>
            <a:r>
              <a:rPr lang="en-US" altLang="ko-KR" dirty="0" smtClean="0"/>
              <a:t>c &lt; a + b</a:t>
            </a:r>
          </a:p>
          <a:p>
            <a:r>
              <a:rPr lang="en-US" altLang="ko-KR" dirty="0" smtClean="0"/>
              <a:t>What if b + c exceeds 2</a:t>
            </a:r>
            <a:r>
              <a:rPr lang="en-US" altLang="ko-KR" baseline="30000" dirty="0" smtClean="0"/>
              <a:t>32  </a:t>
            </a:r>
            <a:r>
              <a:rPr lang="en-US" altLang="ko-KR" dirty="0" smtClean="0"/>
              <a:t>(i.e. overflow)?</a:t>
            </a:r>
          </a:p>
          <a:p>
            <a:pPr lvl="1"/>
            <a:r>
              <a:rPr lang="en-US" altLang="ko-KR" dirty="0" smtClean="0"/>
              <a:t>long </a:t>
            </a:r>
            <a:r>
              <a:rPr lang="en-US" altLang="ko-KR" dirty="0" err="1" smtClean="0"/>
              <a:t>v.s</a:t>
            </a:r>
            <a:r>
              <a:rPr lang="en-US" altLang="ko-KR" dirty="0" smtClean="0"/>
              <a:t>. </a:t>
            </a:r>
            <a:r>
              <a:rPr lang="en-US" altLang="ko-KR" dirty="0" err="1" smtClean="0"/>
              <a:t>int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v.s</a:t>
            </a:r>
            <a:r>
              <a:rPr lang="en-US" altLang="ko-KR" dirty="0" smtClean="0"/>
              <a:t>. short. </a:t>
            </a:r>
            <a:r>
              <a:rPr lang="en-US" altLang="ko-KR" dirty="0" err="1" smtClean="0"/>
              <a:t>v.s</a:t>
            </a:r>
            <a:r>
              <a:rPr lang="en-US" altLang="ko-KR" dirty="0" smtClean="0"/>
              <a:t>. char  </a:t>
            </a:r>
          </a:p>
          <a:p>
            <a:r>
              <a:rPr lang="en-US" altLang="ko-KR" dirty="0" smtClean="0">
                <a:solidFill>
                  <a:srgbClr val="FF0000"/>
                </a:solidFill>
              </a:rPr>
              <a:t>Developers often fail to consider implicit preconditions</a:t>
            </a:r>
          </a:p>
          <a:p>
            <a:pPr lvl="1"/>
            <a:r>
              <a:rPr lang="en-US" altLang="ko-KR" dirty="0" smtClean="0">
                <a:solidFill>
                  <a:srgbClr val="FF0000"/>
                </a:solidFill>
              </a:rPr>
              <a:t>Cause of many hard-to-find bugs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dirty="0" smtClean="0"/>
              <a:t>Moonzoo Kim       </a:t>
            </a:r>
            <a:endParaRPr lang="en-US" altLang="ko-KR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EB63F-210B-426B-8655-095B3862437C}" type="slidenum">
              <a:rPr lang="ko-KR" altLang="en-US" smtClean="0"/>
              <a:pPr/>
              <a:t>6</a:t>
            </a:fld>
            <a:r>
              <a:rPr lang="en-US" altLang="ko-KR" dirty="0" smtClean="0"/>
              <a:t>/11</a:t>
            </a:r>
            <a:endParaRPr lang="ko-KR" altLang="en-US" dirty="0"/>
          </a:p>
        </p:txBody>
      </p:sp>
      <p:sp>
        <p:nvSpPr>
          <p:cNvPr id="8" name="내용 개체 틀 5"/>
          <p:cNvSpPr txBox="1">
            <a:spLocks/>
          </p:cNvSpPr>
          <p:nvPr/>
        </p:nvSpPr>
        <p:spPr>
          <a:xfrm>
            <a:off x="-32" y="714356"/>
            <a:ext cx="3929090" cy="521497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ko-KR" sz="3600" dirty="0" smtClean="0">
                <a:latin typeface="Calibri" pitchFamily="34" charset="0"/>
              </a:rPr>
              <a:t># of test cases required?</a:t>
            </a:r>
          </a:p>
          <a:p>
            <a:pPr marL="1200150" lvl="1" indent="-742950">
              <a:spcBef>
                <a:spcPct val="20000"/>
              </a:spcBef>
              <a:buFont typeface="+mj-ea"/>
              <a:buAutoNum type="circleNumDbPlain"/>
              <a:defRPr/>
            </a:pPr>
            <a:r>
              <a:rPr lang="en-US" altLang="ko-KR" sz="3600" dirty="0" smtClean="0">
                <a:latin typeface="Calibri" pitchFamily="34" charset="0"/>
              </a:rPr>
              <a:t>4</a:t>
            </a:r>
          </a:p>
          <a:p>
            <a:pPr marL="1200150" lvl="1" indent="-742950">
              <a:spcBef>
                <a:spcPct val="20000"/>
              </a:spcBef>
              <a:buFont typeface="+mj-ea"/>
              <a:buAutoNum type="circleNumDbPlain"/>
              <a:defRPr/>
            </a:pPr>
            <a:r>
              <a:rPr lang="en-US" altLang="ko-KR" sz="3600" dirty="0" smtClean="0">
                <a:latin typeface="Calibri" pitchFamily="34" charset="0"/>
              </a:rPr>
              <a:t>10</a:t>
            </a:r>
          </a:p>
          <a:p>
            <a:pPr marL="1200150" lvl="1" indent="-742950">
              <a:spcBef>
                <a:spcPct val="20000"/>
              </a:spcBef>
              <a:buFont typeface="+mj-ea"/>
              <a:buAutoNum type="circleNumDbPlain"/>
              <a:defRPr/>
            </a:pPr>
            <a:r>
              <a:rPr lang="en-US" altLang="ko-KR" sz="3600" dirty="0" smtClean="0">
                <a:latin typeface="Calibri" pitchFamily="34" charset="0"/>
              </a:rPr>
              <a:t>50</a:t>
            </a:r>
          </a:p>
          <a:p>
            <a:pPr marL="1200150" lvl="1" indent="-742950">
              <a:spcBef>
                <a:spcPct val="20000"/>
              </a:spcBef>
              <a:buFont typeface="+mj-ea"/>
              <a:buAutoNum type="circleNumDbPlain"/>
              <a:defRPr/>
            </a:pPr>
            <a:r>
              <a:rPr lang="en-US" altLang="ko-KR" sz="3600" dirty="0" smtClean="0">
                <a:latin typeface="Calibri" pitchFamily="34" charset="0"/>
              </a:rPr>
              <a:t>100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altLang="ko-KR" sz="3600" dirty="0" smtClean="0">
                <a:latin typeface="Calibri" pitchFamily="34" charset="0"/>
              </a:rPr>
              <a:t># of feasible unique execution paths?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ko-KR" sz="3600" dirty="0" smtClean="0">
                <a:latin typeface="Calibri" pitchFamily="34" charset="0"/>
              </a:rPr>
              <a:t>11 paths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ko-KR" sz="3600" dirty="0" smtClean="0">
                <a:latin typeface="Calibri" pitchFamily="34" charset="0"/>
              </a:rPr>
              <a:t>guess what test cases needed 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4000496" y="13336"/>
            <a:ext cx="5067300" cy="6773250"/>
            <a:chOff x="4000496" y="13336"/>
            <a:chExt cx="5067300" cy="6773250"/>
          </a:xfrm>
        </p:grpSpPr>
        <p:pic>
          <p:nvPicPr>
            <p:cNvPr id="89091" name="Picture 3"/>
            <p:cNvPicPr>
              <a:picLocks noChangeAspect="1" noChangeArrowheads="1"/>
            </p:cNvPicPr>
            <p:nvPr/>
          </p:nvPicPr>
          <p:blipFill>
            <a:blip r:embed="rId3"/>
            <a:srcRect b="2589"/>
            <a:stretch>
              <a:fillRect/>
            </a:stretch>
          </p:blipFill>
          <p:spPr bwMode="auto">
            <a:xfrm>
              <a:off x="4000496" y="13336"/>
              <a:ext cx="5067300" cy="6773250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  <a:effectLst/>
          </p:spPr>
        </p:pic>
        <p:sp>
          <p:nvSpPr>
            <p:cNvPr id="12" name="직사각형 11"/>
            <p:cNvSpPr/>
            <p:nvPr/>
          </p:nvSpPr>
          <p:spPr>
            <a:xfrm>
              <a:off x="4000496" y="142852"/>
              <a:ext cx="1928826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dirty="0" smtClean="0">
                  <a:latin typeface="Calibri" pitchFamily="34" charset="0"/>
                </a:rPr>
                <a:t>“Software Testing a craftsman’s approach” 2</a:t>
              </a:r>
              <a:r>
                <a:rPr lang="en-US" altLang="ko-KR" baseline="30000" dirty="0" smtClean="0">
                  <a:latin typeface="Calibri" pitchFamily="34" charset="0"/>
                </a:rPr>
                <a:t>nd</a:t>
              </a:r>
              <a:r>
                <a:rPr lang="en-US" altLang="ko-KR" dirty="0" smtClean="0">
                  <a:latin typeface="Calibri" pitchFamily="34" charset="0"/>
                </a:rPr>
                <a:t> </a:t>
              </a:r>
              <a:r>
                <a:rPr lang="en-US" altLang="ko-KR" dirty="0" err="1" smtClean="0">
                  <a:latin typeface="Calibri" pitchFamily="34" charset="0"/>
                </a:rPr>
                <a:t>ed</a:t>
              </a:r>
              <a:r>
                <a:rPr lang="en-US" altLang="ko-KR" dirty="0" smtClean="0">
                  <a:latin typeface="Calibri" pitchFamily="34" charset="0"/>
                </a:rPr>
                <a:t> by </a:t>
              </a:r>
              <a:r>
                <a:rPr lang="en-US" altLang="ko-KR" dirty="0" err="1" smtClean="0">
                  <a:latin typeface="Calibri" pitchFamily="34" charset="0"/>
                </a:rPr>
                <a:t>P.C.Jorgensen</a:t>
              </a:r>
              <a:r>
                <a:rPr lang="en-US" altLang="ko-KR" dirty="0" smtClean="0">
                  <a:latin typeface="Calibri" pitchFamily="34" charset="0"/>
                </a:rPr>
                <a:t> </a:t>
              </a:r>
            </a:p>
            <a:p>
              <a:r>
                <a:rPr lang="en-US" altLang="ko-KR" dirty="0" smtClean="0">
                  <a:latin typeface="Calibri" pitchFamily="34" charset="0"/>
                </a:rPr>
                <a:t>(no check for positive inputs)</a:t>
              </a:r>
              <a:endParaRPr lang="ko-KR" altLang="en-US" dirty="0"/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18952"/>
            <a:ext cx="5143504" cy="6839048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More Complex Testing Situations (1/3) 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dirty="0" smtClean="0"/>
              <a:t>Moonzoo Kim       </a:t>
            </a:r>
            <a:endParaRPr lang="en-US" altLang="ko-KR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EB63F-210B-426B-8655-095B3862437C}" type="slidenum">
              <a:rPr lang="ko-KR" altLang="en-US" smtClean="0"/>
              <a:pPr/>
              <a:t>7</a:t>
            </a:fld>
            <a:r>
              <a:rPr lang="en-US" altLang="ko-KR" dirty="0" smtClean="0"/>
              <a:t>/11</a:t>
            </a:r>
            <a:endParaRPr lang="ko-KR" altLang="en-US" dirty="0"/>
          </a:p>
        </p:txBody>
      </p:sp>
      <p:sp>
        <p:nvSpPr>
          <p:cNvPr id="6" name="내용 개체 틀 5"/>
          <p:cNvSpPr>
            <a:spLocks noGrp="1"/>
          </p:cNvSpPr>
          <p:nvPr>
            <p:ph sz="quarter" idx="13"/>
          </p:nvPr>
        </p:nvSpPr>
        <p:spPr>
          <a:xfrm>
            <a:off x="285720" y="1214422"/>
            <a:ext cx="8715436" cy="5214974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Software is constantly </a:t>
            </a:r>
            <a:r>
              <a:rPr lang="en-US" altLang="ko-KR" dirty="0" smtClean="0">
                <a:solidFill>
                  <a:srgbClr val="FF0000"/>
                </a:solidFill>
              </a:rPr>
              <a:t>changing</a:t>
            </a:r>
          </a:p>
          <a:p>
            <a:pPr lvl="1"/>
            <a:r>
              <a:rPr lang="en-US" altLang="ko-KR" dirty="0" smtClean="0"/>
              <a:t>What if “integer value” is relaxed to “floating  value” ?</a:t>
            </a:r>
          </a:p>
          <a:p>
            <a:pPr lvl="2"/>
            <a:r>
              <a:rPr lang="en-US" altLang="ko-KR" dirty="0" smtClean="0"/>
              <a:t>Round-off errors should be handled explicitly</a:t>
            </a:r>
          </a:p>
          <a:p>
            <a:pPr lvl="1"/>
            <a:r>
              <a:rPr lang="en-US" altLang="ko-KR" dirty="0" smtClean="0"/>
              <a:t>What if new statements S</a:t>
            </a:r>
            <a:r>
              <a:rPr lang="en-US" altLang="ko-KR" baseline="-25000" dirty="0" smtClean="0"/>
              <a:t>1</a:t>
            </a:r>
            <a:r>
              <a:rPr lang="en-US" altLang="ko-KR" dirty="0" smtClean="0"/>
              <a:t> … </a:t>
            </a:r>
            <a:r>
              <a:rPr lang="en-US" altLang="ko-KR" dirty="0" err="1" smtClean="0"/>
              <a:t>S</a:t>
            </a:r>
            <a:r>
              <a:rPr lang="en-US" altLang="ko-KR" baseline="-25000" dirty="0" err="1" smtClean="0"/>
              <a:t>n</a:t>
            </a:r>
            <a:r>
              <a:rPr lang="en-US" altLang="ko-KR" baseline="-25000" dirty="0" smtClean="0"/>
              <a:t> </a:t>
            </a:r>
            <a:r>
              <a:rPr lang="en-US" altLang="ko-KR" dirty="0" smtClean="0"/>
              <a:t> are added to check whether the given triangle is </a:t>
            </a:r>
            <a:r>
              <a:rPr lang="ko-KR" altLang="en-US" dirty="0" smtClean="0"/>
              <a:t>직각삼각형 </a:t>
            </a:r>
            <a:r>
              <a:rPr lang="en-US" altLang="ko-KR" dirty="0" smtClean="0"/>
              <a:t>(a right angle triangle)?</a:t>
            </a:r>
          </a:p>
          <a:p>
            <a:pPr lvl="2"/>
            <a:r>
              <a:rPr lang="en-US" altLang="ko-KR" dirty="0" smtClean="0"/>
              <a:t>Will you test all previous tests again?</a:t>
            </a:r>
          </a:p>
          <a:p>
            <a:pPr lvl="2"/>
            <a:r>
              <a:rPr lang="en-US" altLang="ko-KR" dirty="0" smtClean="0"/>
              <a:t>How to create minimal test cases to check the changed parts of the target program</a:t>
            </a:r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More Complex Testing Situations  (2/3)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dirty="0" smtClean="0"/>
              <a:t>Moonzoo Kim       </a:t>
            </a:r>
            <a:endParaRPr lang="en-US" altLang="ko-KR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EB63F-210B-426B-8655-095B3862437C}" type="slidenum">
              <a:rPr lang="ko-KR" altLang="en-US" smtClean="0"/>
              <a:pPr/>
              <a:t>8</a:t>
            </a:fld>
            <a:r>
              <a:rPr lang="en-US" altLang="ko-KR" dirty="0" smtClean="0"/>
              <a:t>/11</a:t>
            </a:r>
            <a:endParaRPr lang="ko-KR" altLang="en-US" dirty="0"/>
          </a:p>
        </p:txBody>
      </p:sp>
      <p:sp>
        <p:nvSpPr>
          <p:cNvPr id="6" name="내용 개체 틀 5"/>
          <p:cNvSpPr>
            <a:spLocks noGrp="1"/>
          </p:cNvSpPr>
          <p:nvPr>
            <p:ph sz="quarter" idx="13"/>
          </p:nvPr>
        </p:nvSpPr>
        <p:spPr>
          <a:xfrm>
            <a:off x="285720" y="1214422"/>
            <a:ext cx="8715436" cy="5214974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 </a:t>
            </a:r>
            <a:r>
              <a:rPr lang="en-US" altLang="ko-KR" dirty="0" smtClean="0">
                <a:solidFill>
                  <a:srgbClr val="FF0000"/>
                </a:solidFill>
              </a:rPr>
              <a:t>Regression testing </a:t>
            </a:r>
            <a:r>
              <a:rPr lang="en-US" altLang="ko-KR" dirty="0" smtClean="0"/>
              <a:t>is essential</a:t>
            </a:r>
          </a:p>
          <a:p>
            <a:pPr lvl="1"/>
            <a:r>
              <a:rPr lang="en-US" altLang="ko-KR" dirty="0" smtClean="0"/>
              <a:t>How to select statements/conditions </a:t>
            </a:r>
            <a:r>
              <a:rPr lang="en-US" altLang="ko-KR" dirty="0" smtClean="0">
                <a:solidFill>
                  <a:srgbClr val="FF0000"/>
                </a:solidFill>
              </a:rPr>
              <a:t>affected</a:t>
            </a:r>
            <a:r>
              <a:rPr lang="en-US" altLang="ko-KR" dirty="0" smtClean="0"/>
              <a:t> by the revision of the program?</a:t>
            </a:r>
          </a:p>
          <a:p>
            <a:pPr lvl="1"/>
            <a:r>
              <a:rPr lang="en-US" altLang="ko-KR" dirty="0" smtClean="0"/>
              <a:t>How to create test cases to </a:t>
            </a:r>
            <a:r>
              <a:rPr lang="en-US" altLang="ko-KR" dirty="0" smtClean="0">
                <a:solidFill>
                  <a:srgbClr val="FF0000"/>
                </a:solidFill>
              </a:rPr>
              <a:t>cover</a:t>
            </a:r>
            <a:r>
              <a:rPr lang="en-US" altLang="ko-KR" dirty="0" smtClean="0"/>
              <a:t> those statements/conditions?</a:t>
            </a:r>
          </a:p>
          <a:p>
            <a:pPr lvl="1"/>
            <a:r>
              <a:rPr lang="en-US" altLang="ko-KR" dirty="0" smtClean="0"/>
              <a:t>How to create </a:t>
            </a:r>
            <a:r>
              <a:rPr lang="en-US" altLang="ko-KR" dirty="0" smtClean="0">
                <a:solidFill>
                  <a:srgbClr val="FF0000"/>
                </a:solidFill>
              </a:rPr>
              <a:t>efficient</a:t>
            </a:r>
            <a:r>
              <a:rPr lang="en-US" altLang="ko-KR" dirty="0" smtClean="0"/>
              <a:t> test cases?</a:t>
            </a:r>
          </a:p>
          <a:p>
            <a:pPr lvl="2"/>
            <a:r>
              <a:rPr lang="en-US" altLang="ko-KR" dirty="0" smtClean="0"/>
              <a:t>How to create a minimal set of test cases (i.e. # of test cases is small)?</a:t>
            </a:r>
          </a:p>
          <a:p>
            <a:pPr lvl="2"/>
            <a:r>
              <a:rPr lang="en-US" altLang="ko-KR" dirty="0" smtClean="0"/>
              <a:t>How to create a minimal test case (i.e. causing minimal execution time)?</a:t>
            </a:r>
          </a:p>
          <a:p>
            <a:pPr lvl="1"/>
            <a:r>
              <a:rPr lang="en-US" altLang="ko-KR" dirty="0" smtClean="0"/>
              <a:t>How to </a:t>
            </a:r>
            <a:r>
              <a:rPr lang="en-US" altLang="ko-KR" dirty="0" smtClean="0">
                <a:solidFill>
                  <a:srgbClr val="FF0000"/>
                </a:solidFill>
              </a:rPr>
              <a:t>reuse</a:t>
            </a:r>
            <a:r>
              <a:rPr lang="en-US" altLang="ko-KR" dirty="0" smtClean="0"/>
              <a:t> pre-existing test cases?  </a:t>
            </a:r>
          </a:p>
          <a:p>
            <a:pPr>
              <a:buNone/>
            </a:pP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More Complex Testing Situations  (3/3)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dirty="0" smtClean="0"/>
              <a:t>Moonzoo Kim       </a:t>
            </a:r>
            <a:endParaRPr lang="en-US" altLang="ko-KR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EB63F-210B-426B-8655-095B3862437C}" type="slidenum">
              <a:rPr lang="ko-KR" altLang="en-US" smtClean="0"/>
              <a:pPr/>
              <a:t>9</a:t>
            </a:fld>
            <a:r>
              <a:rPr lang="en-US" altLang="ko-KR" dirty="0" smtClean="0"/>
              <a:t>/11</a:t>
            </a:r>
            <a:endParaRPr lang="ko-KR" altLang="en-US" dirty="0"/>
          </a:p>
        </p:txBody>
      </p:sp>
      <p:sp>
        <p:nvSpPr>
          <p:cNvPr id="6" name="내용 개체 틀 5"/>
          <p:cNvSpPr>
            <a:spLocks noGrp="1"/>
          </p:cNvSpPr>
          <p:nvPr>
            <p:ph sz="quarter" idx="13"/>
          </p:nvPr>
        </p:nvSpPr>
        <p:spPr>
          <a:xfrm>
            <a:off x="285720" y="1214422"/>
            <a:ext cx="8715436" cy="5214974"/>
          </a:xfrm>
        </p:spPr>
        <p:txBody>
          <a:bodyPr>
            <a:normAutofit lnSpcReduction="10000"/>
          </a:bodyPr>
          <a:lstStyle/>
          <a:p>
            <a:r>
              <a:rPr lang="en-US" altLang="ko-KR" dirty="0" smtClean="0"/>
              <a:t>However, conventional coverage is </a:t>
            </a:r>
            <a:r>
              <a:rPr lang="en-US" altLang="ko-KR" dirty="0" smtClean="0">
                <a:solidFill>
                  <a:srgbClr val="FF0000"/>
                </a:solidFill>
              </a:rPr>
              <a:t>not</a:t>
            </a:r>
            <a:r>
              <a:rPr lang="en-US" altLang="ko-KR" dirty="0" smtClean="0"/>
              <a:t> </a:t>
            </a:r>
            <a:r>
              <a:rPr lang="en-US" altLang="ko-KR" dirty="0" smtClean="0">
                <a:solidFill>
                  <a:srgbClr val="FF0000"/>
                </a:solidFill>
              </a:rPr>
              <a:t>complete</a:t>
            </a:r>
          </a:p>
          <a:p>
            <a:pPr lvl="1"/>
            <a:r>
              <a:rPr lang="en-US" altLang="ko-KR" dirty="0" smtClean="0"/>
              <a:t>Ex.  </a:t>
            </a:r>
            <a:r>
              <a:rPr lang="en-US" altLang="ko-KR" dirty="0" err="1" smtClean="0"/>
              <a:t>Int</a:t>
            </a:r>
            <a:r>
              <a:rPr lang="en-US" altLang="ko-KR" dirty="0" smtClean="0"/>
              <a:t> adder(</a:t>
            </a:r>
            <a:r>
              <a:rPr lang="en-US" altLang="ko-KR" dirty="0" err="1" smtClean="0"/>
              <a:t>int</a:t>
            </a:r>
            <a:r>
              <a:rPr lang="en-US" altLang="ko-KR" dirty="0" smtClean="0"/>
              <a:t> x, </a:t>
            </a:r>
            <a:r>
              <a:rPr lang="en-US" altLang="ko-KR" dirty="0" err="1" smtClean="0"/>
              <a:t>int</a:t>
            </a:r>
            <a:r>
              <a:rPr lang="en-US" altLang="ko-KR" dirty="0" smtClean="0"/>
              <a:t> y) { return 3;}</a:t>
            </a:r>
          </a:p>
          <a:p>
            <a:pPr lvl="2"/>
            <a:r>
              <a:rPr lang="en-US" altLang="ko-KR" dirty="0" smtClean="0"/>
              <a:t>Test case (x=1,y=2) covers all statements/branches of the target program and detects no error</a:t>
            </a:r>
          </a:p>
          <a:p>
            <a:pPr lvl="2"/>
            <a:r>
              <a:rPr lang="en-US" altLang="ko-KR" dirty="0" smtClean="0"/>
              <a:t> In other words, all variable values must be explored for complete results</a:t>
            </a:r>
          </a:p>
          <a:p>
            <a:r>
              <a:rPr lang="en-US" altLang="ko-KR" dirty="0" smtClean="0"/>
              <a:t>Formal verification aims to guarantee completeness</a:t>
            </a:r>
          </a:p>
          <a:p>
            <a:pPr lvl="1"/>
            <a:r>
              <a:rPr lang="en-US" altLang="ko-KR" dirty="0" smtClean="0">
                <a:solidFill>
                  <a:srgbClr val="FF0000"/>
                </a:solidFill>
              </a:rPr>
              <a:t>Model checking </a:t>
            </a:r>
            <a:r>
              <a:rPr lang="en-US" altLang="ko-KR" dirty="0" smtClean="0"/>
              <a:t>analyzes all possible x, y values through 2</a:t>
            </a:r>
            <a:r>
              <a:rPr lang="en-US" altLang="ko-KR" baseline="30000" dirty="0" smtClean="0"/>
              <a:t>64</a:t>
            </a:r>
            <a:r>
              <a:rPr lang="en-US" altLang="ko-KR" dirty="0" smtClean="0"/>
              <a:t> (=2</a:t>
            </a:r>
            <a:r>
              <a:rPr lang="en-US" altLang="ko-KR" baseline="30000" dirty="0" smtClean="0"/>
              <a:t>32 </a:t>
            </a:r>
            <a:r>
              <a:rPr lang="en-US" altLang="ko-KR" dirty="0" smtClean="0"/>
              <a:t>x 2</a:t>
            </a:r>
            <a:r>
              <a:rPr lang="en-US" altLang="ko-KR" baseline="30000" dirty="0" smtClean="0"/>
              <a:t>32</a:t>
            </a:r>
            <a:r>
              <a:rPr lang="en-US" altLang="ko-KR" dirty="0" smtClean="0"/>
              <a:t>) cases</a:t>
            </a:r>
          </a:p>
          <a:p>
            <a:pPr lvl="1"/>
            <a:r>
              <a:rPr lang="en-US" altLang="ko-KR" dirty="0" smtClean="0"/>
              <a:t>However, model checking is more popular for </a:t>
            </a:r>
            <a:r>
              <a:rPr lang="en-US" altLang="ko-KR" dirty="0" smtClean="0">
                <a:solidFill>
                  <a:srgbClr val="FF0000"/>
                </a:solidFill>
              </a:rPr>
              <a:t>debugging</a:t>
            </a:r>
            <a:r>
              <a:rPr lang="en-US" altLang="ko-KR" dirty="0" smtClean="0"/>
              <a:t>, not verification</a:t>
            </a:r>
            <a:endParaRPr lang="en-US" altLang="ko-KR" baseline="30000" dirty="0"/>
          </a:p>
          <a:p>
            <a:pPr lvl="1"/>
            <a:endParaRPr lang="en-US" altLang="ko-KR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MOONZOO@EDKHRHUXAVWXY5M7" val="3157"/>
</p:tagLst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tri">
  <a:themeElements>
    <a:clrScheme name="etri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tri">
      <a:majorFont>
        <a:latin typeface="Arial"/>
        <a:ea typeface="HY크리스탈M"/>
        <a:cs typeface=""/>
      </a:majorFont>
      <a:minorFont>
        <a:latin typeface="Arial"/>
        <a:ea typeface="HY중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HY견고딕" pitchFamily="18" charset="-127"/>
          </a:defRPr>
        </a:defPPr>
      </a:lstStyle>
    </a:lnDef>
  </a:objectDefaults>
  <a:extraClrSchemeLst>
    <a:extraClrScheme>
      <a:clrScheme name="etr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r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r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r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r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r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tr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tr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tr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tr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tr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tr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4793</TotalTime>
  <Words>1607</Words>
  <Application>Microsoft Office PowerPoint</Application>
  <PresentationFormat>화면 슬라이드 쇼(4:3)</PresentationFormat>
  <Paragraphs>326</Paragraphs>
  <Slides>15</Slides>
  <Notes>6</Notes>
  <HiddenSlides>0</HiddenSlides>
  <MMClips>0</MMClips>
  <ScaleCrop>false</ScaleCrop>
  <HeadingPairs>
    <vt:vector size="6" baseType="variant">
      <vt:variant>
        <vt:lpstr>사용한 글꼴</vt:lpstr>
      </vt:variant>
      <vt:variant>
        <vt:i4>18</vt:i4>
      </vt:variant>
      <vt:variant>
        <vt:lpstr>테마</vt:lpstr>
      </vt:variant>
      <vt:variant>
        <vt:i4>6</vt:i4>
      </vt:variant>
      <vt:variant>
        <vt:lpstr>슬라이드 제목</vt:lpstr>
      </vt:variant>
      <vt:variant>
        <vt:i4>15</vt:i4>
      </vt:variant>
    </vt:vector>
  </HeadingPairs>
  <TitlesOfParts>
    <vt:vector size="39" baseType="lpstr">
      <vt:lpstr>Calibri</vt:lpstr>
      <vt:lpstr>Wingdings</vt:lpstr>
      <vt:lpstr>Arial</vt:lpstr>
      <vt:lpstr>Bitstream Vera Sans Mono</vt:lpstr>
      <vt:lpstr>HY크리스탈M</vt:lpstr>
      <vt:lpstr>Courier New</vt:lpstr>
      <vt:lpstr>돋움</vt:lpstr>
      <vt:lpstr>cmtt9</vt:lpstr>
      <vt:lpstr>맑은 고딕</vt:lpstr>
      <vt:lpstr>Arial Black</vt:lpstr>
      <vt:lpstr>휴먼둥근헤드라인</vt:lpstr>
      <vt:lpstr>HY중고딕</vt:lpstr>
      <vt:lpstr>cmmi10</vt:lpstr>
      <vt:lpstr>cmsy10</vt:lpstr>
      <vt:lpstr>HY견고딕</vt:lpstr>
      <vt:lpstr>Microsoft Sans Serif</vt:lpstr>
      <vt:lpstr>굴림</vt:lpstr>
      <vt:lpstr>Wingdings 2</vt:lpstr>
      <vt:lpstr>Office 테마</vt:lpstr>
      <vt:lpstr>1_Office 테마</vt:lpstr>
      <vt:lpstr>etri</vt:lpstr>
      <vt:lpstr>5_Office 테마</vt:lpstr>
      <vt:lpstr>3_Office 테마</vt:lpstr>
      <vt:lpstr>2_Office 테마</vt:lpstr>
      <vt:lpstr>Necessity of Systematic &amp; Automated Testing Techniques -  Fight the Complexity of SW</vt:lpstr>
      <vt:lpstr>PowerPoint 프레젠테이션</vt:lpstr>
      <vt:lpstr>Software v.s. Magic Circle (마법진) </vt:lpstr>
      <vt:lpstr>Ex. Testing a Triangle Decision Program</vt:lpstr>
      <vt:lpstr>Precondition (Input Validity) Check</vt:lpstr>
      <vt:lpstr>PowerPoint 프레젠테이션</vt:lpstr>
      <vt:lpstr>More Complex Testing Situations (1/3) </vt:lpstr>
      <vt:lpstr>More Complex Testing Situations  (2/3)</vt:lpstr>
      <vt:lpstr>More Complex Testing Situations  (3/3)</vt:lpstr>
      <vt:lpstr>Concurrency</vt:lpstr>
      <vt:lpstr>An Example of Mutual Exclusion Protocol  </vt:lpstr>
      <vt:lpstr>More Concurrency Bugs</vt:lpstr>
      <vt:lpstr>Formal Analysis of Software as a Foundational and Promising CS Research</vt:lpstr>
      <vt:lpstr>Significance of Automated SW Testing to Fight SW Complexity</vt:lpstr>
      <vt:lpstr>Summary</vt:lpstr>
    </vt:vector>
  </TitlesOfParts>
  <Company>CS Dept. KAIST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Moonzoo Kim</dc:creator>
  <cp:lastModifiedBy>Windows 사용자</cp:lastModifiedBy>
  <cp:revision>587</cp:revision>
  <cp:lastPrinted>2012-09-05T03:26:28Z</cp:lastPrinted>
  <dcterms:created xsi:type="dcterms:W3CDTF">2008-08-23T08:36:32Z</dcterms:created>
  <dcterms:modified xsi:type="dcterms:W3CDTF">2018-07-05T07:57:17Z</dcterms:modified>
</cp:coreProperties>
</file>