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90" r:id="rId2"/>
    <p:sldMasterId id="2147483695" r:id="rId3"/>
    <p:sldMasterId id="2147483712" r:id="rId4"/>
    <p:sldMasterId id="2147483729" r:id="rId5"/>
    <p:sldMasterId id="2147483735" r:id="rId6"/>
    <p:sldMasterId id="2147483747" r:id="rId7"/>
    <p:sldMasterId id="2147483749" r:id="rId8"/>
  </p:sldMasterIdLst>
  <p:notesMasterIdLst>
    <p:notesMasterId r:id="rId32"/>
  </p:notesMasterIdLst>
  <p:handoutMasterIdLst>
    <p:handoutMasterId r:id="rId33"/>
  </p:handoutMasterIdLst>
  <p:sldIdLst>
    <p:sldId id="413" r:id="rId9"/>
    <p:sldId id="414" r:id="rId10"/>
    <p:sldId id="389" r:id="rId11"/>
    <p:sldId id="390" r:id="rId12"/>
    <p:sldId id="418" r:id="rId13"/>
    <p:sldId id="419" r:id="rId14"/>
    <p:sldId id="420" r:id="rId15"/>
    <p:sldId id="421" r:id="rId16"/>
    <p:sldId id="422" r:id="rId17"/>
    <p:sldId id="423" r:id="rId18"/>
    <p:sldId id="426" r:id="rId19"/>
    <p:sldId id="427" r:id="rId20"/>
    <p:sldId id="428" r:id="rId21"/>
    <p:sldId id="429" r:id="rId22"/>
    <p:sldId id="430" r:id="rId23"/>
    <p:sldId id="431" r:id="rId24"/>
    <p:sldId id="433" r:id="rId25"/>
    <p:sldId id="434" r:id="rId26"/>
    <p:sldId id="435" r:id="rId27"/>
    <p:sldId id="436" r:id="rId28"/>
    <p:sldId id="391" r:id="rId29"/>
    <p:sldId id="417" r:id="rId30"/>
    <p:sldId id="439" r:id="rId31"/>
  </p:sldIdLst>
  <p:sldSz cx="9144000" cy="6858000" type="screen4x3"/>
  <p:notesSz cx="67691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1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1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1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0">
          <p15:clr>
            <a:srgbClr val="A4A3A4"/>
          </p15:clr>
        </p15:guide>
        <p15:guide id="2" pos="2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145A"/>
    <a:srgbClr val="001E5A"/>
    <a:srgbClr val="5F5F5F"/>
    <a:srgbClr val="6699FF"/>
    <a:srgbClr val="3399FF"/>
    <a:srgbClr val="FF66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734" autoAdjust="0"/>
  </p:normalViewPr>
  <p:slideViewPr>
    <p:cSldViewPr snapToGrid="0">
      <p:cViewPr varScale="1">
        <p:scale>
          <a:sx n="104" d="100"/>
          <a:sy n="104" d="100"/>
        </p:scale>
        <p:origin x="126" y="1344"/>
      </p:cViewPr>
      <p:guideLst>
        <p:guide orient="horz" pos="2280"/>
        <p:guide pos="27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21" Type="http://schemas.openxmlformats.org/officeDocument/2006/relationships/slide" Target="slides/slide13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33479" cy="49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4" tIns="0" rIns="19364" bIns="0" numCol="1" anchor="t" anchorCtr="0" compatLnSpc="1">
            <a:prstTxWarp prst="textNoShape">
              <a:avLst/>
            </a:prstTxWarp>
          </a:bodyPr>
          <a:lstStyle>
            <a:lvl1pPr defTabSz="928226">
              <a:defRPr sz="1100" b="0" i="1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5624" y="3"/>
            <a:ext cx="2933479" cy="49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4" tIns="0" rIns="19364" bIns="0" numCol="1" anchor="t" anchorCtr="0" compatLnSpc="1">
            <a:prstTxWarp prst="textNoShape">
              <a:avLst/>
            </a:prstTxWarp>
          </a:bodyPr>
          <a:lstStyle>
            <a:lvl1pPr algn="r" defTabSz="928226">
              <a:defRPr sz="1100" b="0" i="1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1239"/>
            <a:ext cx="2933479" cy="49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4" tIns="0" rIns="19364" bIns="0" numCol="1" anchor="b" anchorCtr="0" compatLnSpc="1">
            <a:prstTxWarp prst="textNoShape">
              <a:avLst/>
            </a:prstTxWarp>
          </a:bodyPr>
          <a:lstStyle>
            <a:lvl1pPr defTabSz="928226">
              <a:defRPr sz="1100" b="0" i="1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5624" y="9411239"/>
            <a:ext cx="2933479" cy="49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4" tIns="0" rIns="19364" bIns="0" numCol="1" anchor="b" anchorCtr="0" compatLnSpc="1">
            <a:prstTxWarp prst="textNoShape">
              <a:avLst/>
            </a:prstTxWarp>
          </a:bodyPr>
          <a:lstStyle>
            <a:lvl1pPr algn="r" defTabSz="928226">
              <a:defRPr sz="1100" b="0" i="1">
                <a:ea typeface="굴림" pitchFamily="50" charset="-127"/>
              </a:defRPr>
            </a:lvl1pPr>
          </a:lstStyle>
          <a:p>
            <a:pPr>
              <a:defRPr/>
            </a:pPr>
            <a:fld id="{83CC22A7-D8E3-41CF-9D0B-5ADBFC9E7F2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10296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33479" cy="49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4" tIns="0" rIns="19364" bIns="0" numCol="1" anchor="t" anchorCtr="0" compatLnSpc="1">
            <a:prstTxWarp prst="textNoShape">
              <a:avLst/>
            </a:prstTxWarp>
          </a:bodyPr>
          <a:lstStyle>
            <a:lvl1pPr defTabSz="928226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5624" y="3"/>
            <a:ext cx="2933479" cy="49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4" tIns="0" rIns="19364" bIns="0" numCol="1" anchor="t" anchorCtr="0" compatLnSpc="1">
            <a:prstTxWarp prst="textNoShape">
              <a:avLst/>
            </a:prstTxWarp>
          </a:bodyPr>
          <a:lstStyle>
            <a:lvl1pPr algn="r" defTabSz="928226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1239"/>
            <a:ext cx="2933479" cy="49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4" tIns="0" rIns="19364" bIns="0" numCol="1" anchor="b" anchorCtr="0" compatLnSpc="1">
            <a:prstTxWarp prst="textNoShape">
              <a:avLst/>
            </a:prstTxWarp>
          </a:bodyPr>
          <a:lstStyle>
            <a:lvl1pPr defTabSz="928226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5624" y="9411239"/>
            <a:ext cx="2933479" cy="49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364" tIns="0" rIns="19364" bIns="0" numCol="1" anchor="b" anchorCtr="0" compatLnSpc="1">
            <a:prstTxWarp prst="textNoShape">
              <a:avLst/>
            </a:prstTxWarp>
          </a:bodyPr>
          <a:lstStyle>
            <a:lvl1pPr algn="r" defTabSz="928226">
              <a:defRPr sz="1100" b="0" i="1">
                <a:solidFill>
                  <a:schemeClr val="tx1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fld id="{974C6C48-3D23-459E-8E38-4ECADFB1CA3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2143" y="4703316"/>
            <a:ext cx="4964814" cy="4457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95" tIns="46797" rIns="93595" bIns="467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7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2813" y="744538"/>
            <a:ext cx="4943475" cy="370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045490" y="9434285"/>
            <a:ext cx="737760" cy="271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8755" tIns="45183" rIns="88755" bIns="45183">
            <a:spAutoFit/>
          </a:bodyPr>
          <a:lstStyle/>
          <a:p>
            <a:pPr algn="ctr" defTabSz="880898">
              <a:lnSpc>
                <a:spcPct val="90000"/>
              </a:lnSpc>
              <a:defRPr/>
            </a:pPr>
            <a:r>
              <a:rPr lang="en-US" altLang="ko-KR" sz="1300" b="0" dirty="0">
                <a:solidFill>
                  <a:schemeClr val="tx1"/>
                </a:solidFill>
                <a:ea typeface="굴림" pitchFamily="50" charset="-127"/>
              </a:rPr>
              <a:t>Page </a:t>
            </a:r>
            <a:fld id="{82C2BBBC-64C2-4359-B7A5-957E3A457D2B}" type="slidenum">
              <a:rPr lang="en-US" altLang="ko-KR" sz="1300" b="0">
                <a:solidFill>
                  <a:schemeClr val="tx1"/>
                </a:solidFill>
                <a:ea typeface="굴림" pitchFamily="50" charset="-127"/>
              </a:rPr>
              <a:pPr algn="ctr" defTabSz="880898">
                <a:lnSpc>
                  <a:spcPct val="90000"/>
                </a:lnSpc>
                <a:defRPr/>
              </a:pPr>
              <a:t>‹#›</a:t>
            </a:fld>
            <a:endParaRPr lang="en-US" altLang="ko-KR" sz="1300" b="0" dirty="0">
              <a:solidFill>
                <a:schemeClr val="tx1"/>
              </a:solidFill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8344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E13397-680F-4033-8A9D-F819BF310E37}" type="slidenum">
              <a:rPr lang="en-US" altLang="ko-KR" smtClean="0">
                <a:solidFill>
                  <a:srgbClr val="000000"/>
                </a:solidFill>
              </a:rPr>
              <a:pPr/>
              <a:t>1</a:t>
            </a:fld>
            <a:endParaRPr lang="en-US" altLang="ko-KR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813" y="4712400"/>
            <a:ext cx="4970962" cy="4460711"/>
          </a:xfrm>
          <a:noFill/>
          <a:ln/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831748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The number may be further reduced by using [single I markings. This annotation is intended to describe special, unusual, or redundant conditions that do not have to be combined with all possible choices. As with (error I choices, the generator does not com-a [single] choice with any choices from other categories.</a:t>
            </a:r>
          </a:p>
          <a:p>
            <a:endParaRPr lang="en-US" altLang="ko-KR" sz="1200" b="0" i="0" u="none" strike="noStrike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r>
              <a:rPr lang="en-US" altLang="ko-KR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The decision to use a [single ] marking is a </a:t>
            </a:r>
            <a:r>
              <a:rPr lang="en-US" altLang="ko-KR" sz="1200" b="0" i="0" u="none" strike="noStrike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judg-ment</a:t>
            </a:r>
            <a:r>
              <a:rPr lang="en-US" altLang="ko-KR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by the tester that the marked choice can be </a:t>
            </a:r>
            <a:r>
              <a:rPr lang="en-US" altLang="ko-KR" sz="1200" b="0" i="0" u="none" strike="noStrike" kern="1200" baseline="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ade-quately</a:t>
            </a:r>
            <a:r>
              <a:rPr lang="en-US" altLang="ko-KR" sz="1200" b="0" i="0" u="none" strike="noStrike" kern="1200" baseline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tested with only one test case.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4C6C48-3D23-459E-8E38-4ECADFB1CA3A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13790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25C59-C6F0-4DEA-95E8-7AE6212AB15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57225" y="1817688"/>
            <a:ext cx="7772400" cy="996950"/>
          </a:xfrm>
          <a:prstGeom prst="rect">
            <a:avLst/>
          </a:prstGeom>
          <a:ln>
            <a:noFill/>
            <a:miter lim="800000"/>
          </a:ln>
        </p:spPr>
        <p:txBody>
          <a:bodyPr anchor="ctr"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bg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eaLnBrk="1" latinLnBrk="1" hangingPunct="1">
              <a:defRPr/>
            </a:pPr>
            <a:endParaRPr kumimoji="1" lang="en-US" altLang="ko-KR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bg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eaLnBrk="1" latinLnBrk="1" hangingPunct="1">
              <a:defRPr/>
            </a:pPr>
            <a:endParaRPr kumimoji="1" lang="en-US" altLang="ko-KR">
              <a:solidFill>
                <a:srgbClr val="FFFFFF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 algn="r">
              <a:defRPr b="0">
                <a:solidFill>
                  <a:schemeClr val="bg1"/>
                </a:solidFill>
                <a:effectLst/>
              </a:defRPr>
            </a:lvl1pPr>
          </a:lstStyle>
          <a:p>
            <a:pPr>
              <a:defRPr/>
            </a:pPr>
            <a:fld id="{57A8F6F3-3C2D-47CE-B903-CA6A80DF8D97}" type="slidenum">
              <a:rPr lang="en-US" altLang="ko-K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46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6FCD4-B140-45DD-B28A-F7F6F1928D81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398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22642-0E84-40A6-9ED2-96321FB12898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41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28600" y="1255713"/>
            <a:ext cx="4229100" cy="5221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10100" y="1255713"/>
            <a:ext cx="4229100" cy="5221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21C51-0296-4E6A-9CE0-AA1F6499301A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224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B8501-3375-44B4-894C-E86E8AEE1026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522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B0077-1038-46D0-8E65-943EDE752A04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831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D4478-C536-4AA8-93FA-2EA4355FB3EC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980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781FF-7161-4392-A808-00123A58CE96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46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33FCC-44BF-4452-8FB2-B075F75F0C35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4049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8CEC7-35A4-4DAF-8D11-ACA60C2E1B0F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775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alibri" pitchFamily="34" charset="0"/>
                <a:cs typeface="Microsoft Sans Serif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Moonzoo Kim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/21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679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27825" y="276225"/>
            <a:ext cx="2165350" cy="620077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28600" y="276225"/>
            <a:ext cx="6346825" cy="620077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E58BC-D976-4F5C-A8E0-EF7A1EEFE164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1956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68288" y="276225"/>
            <a:ext cx="8624887" cy="77787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228600" y="1255713"/>
            <a:ext cx="4229100" cy="522128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10100" y="1255713"/>
            <a:ext cx="4229100" cy="522128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24846-1191-4E97-8D85-8411F4EDEC26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5691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sz="quarter"/>
          </p:nvPr>
        </p:nvSpPr>
        <p:spPr>
          <a:xfrm>
            <a:off x="268288" y="276225"/>
            <a:ext cx="8624887" cy="77787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228600" y="1255713"/>
            <a:ext cx="4229100" cy="25336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10100" y="1255713"/>
            <a:ext cx="4229100" cy="25336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228600" y="3941763"/>
            <a:ext cx="4229100" cy="25352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10100" y="3941763"/>
            <a:ext cx="4229100" cy="25352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69588-5FAF-4F5D-B58D-C53448BB282A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189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228600" y="276225"/>
            <a:ext cx="8664575" cy="620077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AF0C-0AD1-4FF1-89E6-93FFFF85814E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1292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68288" y="276225"/>
            <a:ext cx="8624887" cy="77787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228600" y="1255713"/>
            <a:ext cx="4229100" cy="522128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10100" y="1255713"/>
            <a:ext cx="4229100" cy="253365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610100" y="3941763"/>
            <a:ext cx="4229100" cy="25352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D345B-A320-4085-B161-630B77EECA96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3968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857256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214282" y="6500834"/>
            <a:ext cx="1462118" cy="292608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eaLnBrk="1" latinLnBrk="1" hangingPunct="1"/>
            <a:r>
              <a:rPr kumimoji="1" lang="en-US" altLang="ko-KR" dirty="0" smtClean="0">
                <a:solidFill>
                  <a:srgbClr val="000000"/>
                </a:solidFill>
                <a:ea typeface="HY견고딕" pitchFamily="18" charset="-127"/>
              </a:rPr>
              <a:t> </a:t>
            </a:r>
            <a:r>
              <a:rPr kumimoji="1" lang="en-US" altLang="ko-KR" dirty="0" err="1" smtClean="0">
                <a:solidFill>
                  <a:srgbClr val="000000"/>
                </a:solidFill>
                <a:ea typeface="HY견고딕" pitchFamily="18" charset="-127"/>
              </a:rPr>
              <a:t>Moonzoo</a:t>
            </a:r>
            <a:r>
              <a:rPr kumimoji="1" lang="en-US" altLang="ko-KR" dirty="0" smtClean="0">
                <a:solidFill>
                  <a:srgbClr val="000000"/>
                </a:solidFill>
                <a:ea typeface="HY견고딕" pitchFamily="18" charset="-127"/>
              </a:rPr>
              <a:t> Kim</a:t>
            </a:r>
            <a:endParaRPr kumimoji="1" lang="en-US" altLang="ko-KR" dirty="0">
              <a:solidFill>
                <a:srgbClr val="000000"/>
              </a:solidFill>
              <a:ea typeface="HY견고딕" pitchFamily="18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1643042" y="6500834"/>
            <a:ext cx="4857784" cy="292608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Calibri" pitchFamily="34" charset="0"/>
              </a:defRPr>
            </a:lvl1pPr>
          </a:lstStyle>
          <a:p>
            <a:pPr eaLnBrk="1" latinLnBrk="1" hangingPunct="1"/>
            <a:r>
              <a:rPr kumimoji="1" lang="en-US" altLang="ko-KR" dirty="0" smtClean="0">
                <a:solidFill>
                  <a:srgbClr val="000000"/>
                </a:solidFill>
                <a:ea typeface="HY견고딕" pitchFamily="18" charset="-127"/>
              </a:rPr>
              <a:t>Automated Testing of Industrial Embedded Software</a:t>
            </a:r>
            <a:endParaRPr kumimoji="1" lang="en-US" altLang="ko-KR" dirty="0">
              <a:solidFill>
                <a:srgbClr val="000000"/>
              </a:solidFill>
              <a:ea typeface="HY견고딕" pitchFamily="18" charset="-127"/>
            </a:endParaRPr>
          </a:p>
        </p:txBody>
      </p:sp>
      <p:sp>
        <p:nvSpPr>
          <p:cNvPr id="7" name="내용 개체 틀 6"/>
          <p:cNvSpPr>
            <a:spLocks noGrp="1"/>
          </p:cNvSpPr>
          <p:nvPr>
            <p:ph sz="quarter" idx="13"/>
          </p:nvPr>
        </p:nvSpPr>
        <p:spPr>
          <a:xfrm>
            <a:off x="285720" y="1214422"/>
            <a:ext cx="8429655" cy="5214974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9887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alibri" pitchFamily="34" charset="0"/>
                <a:cs typeface="Microsoft Sans Serif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Moonzoo Kim Provable SW Lab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 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/92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296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6522464"/>
            <a:ext cx="1017182" cy="31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857256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Moonzoo Kim Provable SW Lab</a:t>
            </a:r>
            <a:endParaRPr lang="en-US" altLang="ko-K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 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/92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내용 개체 틀 6"/>
          <p:cNvSpPr>
            <a:spLocks noGrp="1"/>
          </p:cNvSpPr>
          <p:nvPr>
            <p:ph sz="quarter" idx="13"/>
          </p:nvPr>
        </p:nvSpPr>
        <p:spPr>
          <a:xfrm>
            <a:off x="285720" y="1214422"/>
            <a:ext cx="8429655" cy="5214974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9505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Moonzoo Kim</a:t>
            </a:r>
          </a:p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 Provable SW Lab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 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/92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15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010416" y="6492899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Moonzoo Kim Provable SW Lab</a:t>
            </a:r>
            <a:endParaRPr lang="en-US" altLang="ko-K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09888" y="6491291"/>
            <a:ext cx="3214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 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 txBox="1">
            <a:spLocks/>
          </p:cNvSpPr>
          <p:nvPr userDrawn="1"/>
        </p:nvSpPr>
        <p:spPr>
          <a:xfrm>
            <a:off x="609600" y="6492899"/>
            <a:ext cx="9000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fld id="{653EB63F-210B-426B-8655-095B3862437C}" type="slidenum">
              <a:rPr lang="ko-KR" altLang="en-US" b="0" smtClean="0">
                <a:solidFill>
                  <a:prstClr val="black">
                    <a:tint val="75000"/>
                  </a:prstClr>
                </a:solidFill>
              </a:rPr>
              <a:pPr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altLang="ko-KR" b="0" dirty="0" smtClean="0">
                <a:solidFill>
                  <a:prstClr val="black">
                    <a:tint val="75000"/>
                  </a:prstClr>
                </a:solidFill>
              </a:rPr>
              <a:t>/92</a:t>
            </a:r>
            <a:endParaRPr lang="ko-KR" altLang="en-US" b="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747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6522464"/>
            <a:ext cx="1017182" cy="31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857256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Moonzoo Kim </a:t>
            </a:r>
            <a:endParaRPr lang="en-US" altLang="ko-K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/21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내용 개체 틀 6"/>
          <p:cNvSpPr>
            <a:spLocks noGrp="1"/>
          </p:cNvSpPr>
          <p:nvPr>
            <p:ph sz="quarter" idx="13"/>
          </p:nvPr>
        </p:nvSpPr>
        <p:spPr>
          <a:xfrm>
            <a:off x="285720" y="1214422"/>
            <a:ext cx="8429655" cy="5214974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1719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56038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4038600" cy="53340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3340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1"/>
          </p:nvPr>
        </p:nvSpPr>
        <p:spPr>
          <a:xfrm>
            <a:off x="7010416" y="6502442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Moonzoo Kim Provable SW Lab</a:t>
            </a:r>
            <a:endParaRPr lang="en-US" altLang="ko-K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09888" y="6500834"/>
            <a:ext cx="3214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 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슬라이드 번호 개체 틀 5"/>
          <p:cNvSpPr txBox="1">
            <a:spLocks/>
          </p:cNvSpPr>
          <p:nvPr userDrawn="1"/>
        </p:nvSpPr>
        <p:spPr>
          <a:xfrm>
            <a:off x="609600" y="6502442"/>
            <a:ext cx="9000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fld id="{653EB63F-210B-426B-8655-095B3862437C}" type="slidenum">
              <a:rPr lang="ko-KR" altLang="en-US" b="0" smtClean="0">
                <a:solidFill>
                  <a:prstClr val="black">
                    <a:tint val="75000"/>
                  </a:prstClr>
                </a:solidFill>
              </a:rPr>
              <a:pPr eaLnBrk="1" fontAlgn="auto" latin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altLang="ko-KR" b="0" dirty="0" smtClean="0">
                <a:solidFill>
                  <a:prstClr val="black">
                    <a:tint val="75000"/>
                  </a:prstClr>
                </a:solidFill>
              </a:rPr>
              <a:t>/92</a:t>
            </a:r>
            <a:endParaRPr lang="ko-KR" altLang="en-US" b="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892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136B-662F-4257-B137-91EDC4F53174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2018-09-03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337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C4D9B-E843-4D4A-8C02-23BF3AB0F85E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2018-09-03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Code Coverage-based Testing of Concurrent Programs</a:t>
            </a:r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8514-7FFF-4D82-BD34-CC1477EAA0E4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2059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0307F-0496-4A73-A8E5-94444AC1291C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2018-09-03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Code Coverage-based Testing of Concurrent Programs</a:t>
            </a:r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8514-7FFF-4D82-BD34-CC1477EAA0E4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807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481E-34E9-48EF-A35B-B569F95FF103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2018-09-03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Code Coverage-based Testing of Concurrent Programs</a:t>
            </a:r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8514-7FFF-4D82-BD34-CC1477EAA0E4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05415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9A90D-6C66-4860-BD11-A0F45B1123E5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2018-09-03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Code Coverage-based Testing of Concurrent Programs</a:t>
            </a:r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8514-7FFF-4D82-BD34-CC1477EAA0E4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7137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328F-E297-4E71-AA26-1F02D9C14C94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2018-09-03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Code Coverage-based Testing of Concurrent Programs</a:t>
            </a:r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8514-7FFF-4D82-BD34-CC1477EAA0E4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2562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FB2C3-0A19-4C03-BECC-8FFAECE953C1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2018-09-03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Code Coverage-based Testing of Concurrent Programs</a:t>
            </a:r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8514-7FFF-4D82-BD34-CC1477EAA0E4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808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648E-2193-422C-8B4B-990A7FEA69C3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2018-09-03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Code Coverage-based Testing of Concurrent Programs</a:t>
            </a:r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8514-7FFF-4D82-BD34-CC1477EAA0E4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1604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A6CA0-FCBC-41B8-9D33-0A78BBF70594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2018-09-03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Code Coverage-based Testing of Concurrent Programs</a:t>
            </a:r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8514-7FFF-4D82-BD34-CC1477EAA0E4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269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Moonzoo Kim</a:t>
            </a:r>
          </a:p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/21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669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C2477-0EBB-40EA-BBED-B2735FDC3421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2018-09-03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Code Coverage-based Testing of Concurrent Programs</a:t>
            </a:r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8514-7FFF-4D82-BD34-CC1477EAA0E4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92558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DD36D-5410-4AA0-B6CF-8BFA481344D5}" type="datetime1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2018-09-03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Code Coverage-based Testing of Concurrent Programs</a:t>
            </a:r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68514-7FFF-4D82-BD34-CC1477EAA0E4}" type="slidenum">
              <a:rPr lang="ko-KR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5179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alibri" pitchFamily="34" charset="0"/>
                <a:cs typeface="Microsoft Sans Serif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Microsoft Sans Serif" pitchFamily="34" charset="0"/>
              </a:rPr>
              <a:t>Moonzoo Kim </a:t>
            </a:r>
            <a:endParaRPr kumimoji="0" lang="ko-KR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맑은 고딕" panose="020B0503020000020004" pitchFamily="50" charset="-127"/>
              <a:cs typeface="Microsoft Sans Serif" pitchFamily="34" charset="0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53EB63F-210B-426B-8655-095B3862437C}" type="slidenum">
              <a:rPr kumimoji="0" lang="ko-KR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Microsoft Sans Serif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Microsoft Sans Serif" pitchFamily="34" charset="0"/>
              </a:rPr>
              <a:t>/11</a:t>
            </a:r>
            <a:endParaRPr kumimoji="0" lang="ko-KR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맑은 고딕" panose="020B0503020000020004" pitchFamily="50" charset="-127"/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604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6522464"/>
            <a:ext cx="1017182" cy="31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857256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+mn-cs"/>
              </a:rPr>
              <a:t>Moonzoo Kim </a:t>
            </a:r>
            <a:endParaRPr kumimoji="0" lang="en-US" altLang="ko-KR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53EB63F-210B-426B-8655-095B3862437C}" type="slidenum">
              <a:rPr kumimoji="0" lang="ko-KR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+mn-cs"/>
              </a:rPr>
              <a:t>/11</a:t>
            </a:r>
            <a:endParaRPr kumimoji="0" lang="ko-KR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내용 개체 틀 6"/>
          <p:cNvSpPr>
            <a:spLocks noGrp="1"/>
          </p:cNvSpPr>
          <p:nvPr>
            <p:ph sz="quarter" idx="13"/>
          </p:nvPr>
        </p:nvSpPr>
        <p:spPr>
          <a:xfrm>
            <a:off x="285720" y="1214422"/>
            <a:ext cx="8429655" cy="5214974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31575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+mn-cs"/>
              </a:rPr>
              <a:t>Moonzoo Kim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+mn-cs"/>
              </a:rPr>
              <a:t> </a:t>
            </a:r>
            <a:endParaRPr kumimoji="0" lang="ko-KR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53EB63F-210B-426B-8655-095B3862437C}" type="slidenum">
              <a:rPr kumimoji="0" lang="ko-KR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+mn-cs"/>
              </a:rPr>
              <a:t>/11</a:t>
            </a:r>
            <a:endParaRPr kumimoji="0" lang="ko-KR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0995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34C515-6F76-4834-BC94-A4C2B94A0A22}" type="slidenum">
              <a:rPr kumimoji="0" lang="en-US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7503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4C515-6F76-4834-BC94-A4C2B94A0A2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434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alibri" pitchFamily="34" charset="0"/>
                <a:cs typeface="Microsoft Sans Serif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Moonzoo Kim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Microsoft Sans Serif" pitchFamily="34" charset="0"/>
              </a:defRPr>
            </a:lvl1pPr>
          </a:lstStyle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/11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717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6522464"/>
            <a:ext cx="1017182" cy="31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857256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Moonzoo Kim </a:t>
            </a:r>
            <a:endParaRPr lang="en-US" altLang="ko-K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/11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내용 개체 틀 6"/>
          <p:cNvSpPr>
            <a:spLocks noGrp="1"/>
          </p:cNvSpPr>
          <p:nvPr>
            <p:ph sz="quarter" idx="13"/>
          </p:nvPr>
        </p:nvSpPr>
        <p:spPr>
          <a:xfrm>
            <a:off x="285720" y="1214422"/>
            <a:ext cx="8429655" cy="5214974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18205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Moonzoo Kim</a:t>
            </a:r>
          </a:p>
          <a:p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 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/11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165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4C515-6F76-4834-BC94-A4C2B94A0A2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39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hyperlink" Target="http://www.kaist.ac.kr/main2.html" TargetMode="Externa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19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95" name="Rectangle 11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58796" name="Rectangle 12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75879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39125" y="6248400"/>
            <a:ext cx="63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chemeClr val="bg1"/>
                </a:solidFill>
                <a:latin typeface="Arial" charset="0"/>
                <a:ea typeface="굴림" charset="-127"/>
              </a:defRPr>
            </a:lvl1pPr>
          </a:lstStyle>
          <a:p>
            <a:pPr>
              <a:defRPr/>
            </a:pPr>
            <a:fld id="{6DEF573D-8FF1-4457-AE1E-9EB79F03C1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pic>
        <p:nvPicPr>
          <p:cNvPr id="1029" name="Picture 16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7800" y="6415088"/>
            <a:ext cx="80486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428736"/>
            <a:ext cx="82296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858016" y="6492899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b="0" dirty="0" smtClean="0">
                <a:solidFill>
                  <a:prstClr val="black">
                    <a:tint val="75000"/>
                  </a:prstClr>
                </a:solidFill>
              </a:rPr>
              <a:t>Moonzoo Kim </a:t>
            </a:r>
            <a:endParaRPr lang="en-US" altLang="ko-KR" b="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57200" y="6492899"/>
            <a:ext cx="9000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fld id="{653EB63F-210B-426B-8655-095B3862437C}" type="slidenum">
              <a:rPr lang="ko-KR" altLang="en-US" b="0" smtClean="0">
                <a:solidFill>
                  <a:prstClr val="black">
                    <a:tint val="75000"/>
                  </a:prstClr>
                </a:solidFill>
              </a:rPr>
              <a:pPr eaLnBrk="1" fontAlgn="auto" latinLnBrk="1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r>
              <a:rPr lang="en-US" altLang="ko-KR" b="0" dirty="0" smtClean="0">
                <a:solidFill>
                  <a:prstClr val="black">
                    <a:tint val="75000"/>
                  </a:prstClr>
                </a:solidFill>
              </a:rPr>
              <a:t>/21</a:t>
            </a:r>
            <a:endParaRPr lang="ko-KR" altLang="en-US" b="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066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Calibr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428736"/>
            <a:ext cx="82296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858016" y="6492899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b="0" dirty="0" smtClean="0">
                <a:solidFill>
                  <a:prstClr val="black">
                    <a:tint val="75000"/>
                  </a:prstClr>
                </a:solidFill>
              </a:rPr>
              <a:t>Moonzoo Kim </a:t>
            </a:r>
            <a:endParaRPr lang="en-US" altLang="ko-KR" b="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57200" y="6492899"/>
            <a:ext cx="9000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fld id="{653EB63F-210B-426B-8655-095B3862437C}" type="slidenum">
              <a:rPr lang="ko-KR" altLang="en-US" b="0" smtClean="0">
                <a:solidFill>
                  <a:prstClr val="black">
                    <a:tint val="75000"/>
                  </a:prstClr>
                </a:solidFill>
              </a:rPr>
              <a:pPr eaLnBrk="1" fontAlgn="auto" latinLnBrk="1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r>
              <a:rPr lang="en-US" altLang="ko-KR" b="0" dirty="0" smtClean="0">
                <a:solidFill>
                  <a:prstClr val="black">
                    <a:tint val="75000"/>
                  </a:prstClr>
                </a:solidFill>
              </a:rPr>
              <a:t>/11</a:t>
            </a:r>
            <a:endParaRPr lang="ko-KR" altLang="en-US" b="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416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Calibr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7"/>
          <p:cNvSpPr>
            <a:spLocks noGrp="1" noChangeArrowheads="1"/>
          </p:cNvSpPr>
          <p:nvPr>
            <p:ph type="title"/>
          </p:nvPr>
        </p:nvSpPr>
        <p:spPr bwMode="auto">
          <a:xfrm>
            <a:off x="268288" y="276225"/>
            <a:ext cx="8624887" cy="777875"/>
          </a:xfrm>
          <a:prstGeom prst="roundRect">
            <a:avLst>
              <a:gd name="adj" fmla="val 16667"/>
            </a:avLst>
          </a:prstGeom>
          <a:solidFill>
            <a:srgbClr val="E7ECF5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55713"/>
            <a:ext cx="8610600" cy="522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invGray">
          <a:xfrm>
            <a:off x="0" y="1071563"/>
            <a:ext cx="9144000" cy="71437"/>
          </a:xfrm>
          <a:prstGeom prst="rect">
            <a:avLst/>
          </a:prstGeom>
          <a:gradFill rotWithShape="1">
            <a:gsLst>
              <a:gs pos="0">
                <a:srgbClr val="000099">
                  <a:alpha val="11000"/>
                </a:srgbClr>
              </a:gs>
              <a:gs pos="100000">
                <a:srgbClr val="000099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latinLnBrk="1" hangingPunct="1">
              <a:defRPr/>
            </a:pPr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307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57600" y="6586538"/>
            <a:ext cx="21336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pPr eaLnBrk="1" latinLnBrk="1" hangingPunct="1">
              <a:defRPr/>
            </a:pPr>
            <a:fld id="{7A7D2839-90C0-4394-B4A3-98AFD599AEF6}" type="slidenum">
              <a:rPr kumimoji="1" lang="en-US" altLang="ko-KR">
                <a:solidFill>
                  <a:srgbClr val="000000"/>
                </a:solidFill>
              </a:rPr>
              <a:pPr eaLnBrk="1" latinLnBrk="1" hangingPunct="1">
                <a:defRPr/>
              </a:pPr>
              <a:t>‹#›</a:t>
            </a:fld>
            <a:endParaRPr kumimoji="1" lang="en-US" altLang="ko-KR">
              <a:solidFill>
                <a:srgbClr val="000000"/>
              </a:solidFill>
            </a:endParaRPr>
          </a:p>
        </p:txBody>
      </p:sp>
      <p:sp>
        <p:nvSpPr>
          <p:cNvPr id="30732" name="Rectangle 12"/>
          <p:cNvSpPr>
            <a:spLocks noChangeArrowheads="1"/>
          </p:cNvSpPr>
          <p:nvPr userDrawn="1"/>
        </p:nvSpPr>
        <p:spPr bwMode="auto">
          <a:xfrm>
            <a:off x="7162800" y="6521450"/>
            <a:ext cx="1219200" cy="3365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kumimoji="1" lang="en-US" altLang="ko-KR" sz="1000" dirty="0" smtClean="0">
                <a:solidFill>
                  <a:srgbClr val="333399"/>
                </a:solidFill>
                <a:latin typeface="Arial" charset="0"/>
                <a:ea typeface="HY견고딕" pitchFamily="18" charset="-127"/>
              </a:rPr>
              <a:t>.</a:t>
            </a:r>
            <a:endParaRPr kumimoji="1" lang="en-US" altLang="ko-KR" sz="1000" dirty="0">
              <a:solidFill>
                <a:srgbClr val="333399"/>
              </a:solidFill>
              <a:latin typeface="Arial" charset="0"/>
              <a:ea typeface="HY견고딕" pitchFamily="18" charset="-127"/>
            </a:endParaRPr>
          </a:p>
          <a:p>
            <a:pPr algn="ctr" eaLnBrk="1" latinLnBrk="1" hangingPunct="1">
              <a:lnSpc>
                <a:spcPct val="80000"/>
              </a:lnSpc>
              <a:defRPr/>
            </a:pPr>
            <a:r>
              <a:rPr kumimoji="1" lang="en-US" altLang="ko-KR" sz="1000" dirty="0">
                <a:solidFill>
                  <a:srgbClr val="333399"/>
                </a:solidFill>
                <a:latin typeface="Arial" charset="0"/>
                <a:ea typeface="HY견고딕" pitchFamily="18" charset="-127"/>
              </a:rPr>
              <a:t>CS Dept. KAIST</a:t>
            </a:r>
          </a:p>
        </p:txBody>
      </p:sp>
      <p:pic>
        <p:nvPicPr>
          <p:cNvPr id="2055" name="Picture 13" descr="top_logo">
            <a:hlinkClick r:id="rId18"/>
          </p:cNvPr>
          <p:cNvPicPr>
            <a:picLocks noChangeAspect="1" noChangeArrowheads="1"/>
          </p:cNvPicPr>
          <p:nvPr userDrawn="1"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9448"/>
          <a:stretch>
            <a:fillRect/>
          </a:stretch>
        </p:blipFill>
        <p:spPr bwMode="auto">
          <a:xfrm>
            <a:off x="8191500" y="6513513"/>
            <a:ext cx="952500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3192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0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000" b="1">
          <a:solidFill>
            <a:srgbClr val="0000CC"/>
          </a:solidFill>
          <a:latin typeface="Arial" charset="0"/>
          <a:ea typeface="HY크리스탈M" pitchFamily="18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000" b="1">
          <a:solidFill>
            <a:srgbClr val="0000CC"/>
          </a:solidFill>
          <a:latin typeface="Arial" charset="0"/>
          <a:ea typeface="HY크리스탈M" pitchFamily="18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000" b="1">
          <a:solidFill>
            <a:srgbClr val="0000CC"/>
          </a:solidFill>
          <a:latin typeface="Arial" charset="0"/>
          <a:ea typeface="HY크리스탈M" pitchFamily="18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000" b="1">
          <a:solidFill>
            <a:srgbClr val="0000CC"/>
          </a:solidFill>
          <a:latin typeface="Arial" charset="0"/>
          <a:ea typeface="HY크리스탈M" pitchFamily="18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000" b="1">
          <a:solidFill>
            <a:srgbClr val="0000CC"/>
          </a:solidFill>
          <a:latin typeface="Arial" charset="0"/>
          <a:ea typeface="HY크리스탈M" pitchFamily="18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000" b="1">
          <a:solidFill>
            <a:srgbClr val="0000CC"/>
          </a:solidFill>
          <a:latin typeface="Arial" charset="0"/>
          <a:ea typeface="HY크리스탈M" pitchFamily="18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000" b="1">
          <a:solidFill>
            <a:srgbClr val="0000CC"/>
          </a:solidFill>
          <a:latin typeface="Arial" charset="0"/>
          <a:ea typeface="HY크리스탈M" pitchFamily="18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000" b="1">
          <a:solidFill>
            <a:srgbClr val="0000CC"/>
          </a:solidFill>
          <a:latin typeface="Arial" charset="0"/>
          <a:ea typeface="HY크리스탈M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428736"/>
            <a:ext cx="82296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858016" y="6492899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b="0" dirty="0" smtClean="0">
                <a:solidFill>
                  <a:prstClr val="black">
                    <a:tint val="75000"/>
                  </a:prstClr>
                </a:solidFill>
              </a:rPr>
              <a:t>Moonzoo Kim Provable SW Lab</a:t>
            </a:r>
            <a:endParaRPr lang="en-US" altLang="ko-KR" b="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857488" y="6491291"/>
            <a:ext cx="3214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b="0" dirty="0" smtClean="0">
                <a:solidFill>
                  <a:prstClr val="black">
                    <a:tint val="75000"/>
                  </a:prstClr>
                </a:solidFill>
              </a:rPr>
              <a:t>  </a:t>
            </a:r>
            <a:endParaRPr lang="ko-KR" altLang="en-US" b="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57200" y="6492899"/>
            <a:ext cx="9000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fld id="{653EB63F-210B-426B-8655-095B3862437C}" type="slidenum">
              <a:rPr lang="ko-KR" altLang="en-US" b="0" smtClean="0">
                <a:solidFill>
                  <a:prstClr val="black">
                    <a:tint val="75000"/>
                  </a:prstClr>
                </a:solidFill>
              </a:rPr>
              <a:pPr eaLnBrk="1" fontAlgn="auto" latinLnBrk="1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r>
              <a:rPr lang="en-US" altLang="ko-KR" b="0" dirty="0" smtClean="0">
                <a:solidFill>
                  <a:prstClr val="black">
                    <a:tint val="75000"/>
                  </a:prstClr>
                </a:solidFill>
              </a:rPr>
              <a:t>/92</a:t>
            </a:r>
            <a:endParaRPr lang="ko-KR" altLang="en-US" b="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368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Calibr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18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fld id="{49411016-0908-4DB8-A836-5EA4C29B8B7A}" type="datetime1">
              <a:rPr lang="ko-KR" altLang="en-US" b="0" smtClean="0">
                <a:solidFill>
                  <a:prstClr val="black">
                    <a:lumMod val="75000"/>
                    <a:lumOff val="25000"/>
                  </a:prstClr>
                </a:solidFill>
                <a:latin typeface="맑은 고딕"/>
              </a:rPr>
              <a:pPr eaLnBrk="1" fontAlgn="auto" latinLnBrk="1" hangingPunct="1">
                <a:spcBef>
                  <a:spcPts val="0"/>
                </a:spcBef>
                <a:spcAft>
                  <a:spcPts val="0"/>
                </a:spcAft>
              </a:pPr>
              <a:t>2018-09-03</a:t>
            </a:fld>
            <a:endParaRPr lang="ko-KR" altLang="en-US" b="0">
              <a:solidFill>
                <a:prstClr val="black">
                  <a:lumMod val="75000"/>
                  <a:lumOff val="25000"/>
                </a:prstClr>
              </a:solidFill>
              <a:latin typeface="맑은 고딕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468512" y="6356350"/>
            <a:ext cx="620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b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Code Coverage-based Testing of Concurrent Programs</a:t>
            </a:r>
            <a:endParaRPr lang="ko-KR" altLang="en-US" b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172400" y="6356350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fld id="{2C968514-7FFF-4D82-BD34-CC1477EAA0E4}" type="slidenum">
              <a:rPr lang="ko-KR" altLang="en-US" b="0" smtClean="0">
                <a:solidFill>
                  <a:prstClr val="black">
                    <a:lumMod val="75000"/>
                    <a:lumOff val="25000"/>
                  </a:prstClr>
                </a:solidFill>
                <a:latin typeface="맑은 고딕"/>
              </a:rPr>
              <a:pPr eaLnBrk="1" fontAlgn="auto" latinLnBrk="1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ko-KR" altLang="en-US" b="0">
              <a:solidFill>
                <a:prstClr val="black">
                  <a:lumMod val="75000"/>
                  <a:lumOff val="25000"/>
                </a:prstClr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07641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247494170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l" defTabSz="685800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 latinLnBrk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 latinLnBrk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 latinLnBrk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 latinLnBrk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latinLnBrk="1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latinLnBrk="1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latinLnBrk="1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latinLnBrk="1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latinLnBrk="1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428736"/>
            <a:ext cx="82296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858016" y="6492899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+mn-cs"/>
              </a:rPr>
              <a:t>Moonzoo Kim 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57200" y="6492899"/>
            <a:ext cx="9000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3EB63F-210B-426B-8655-095B3862437C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itchFamily="34" charset="0"/>
                <a:ea typeface="맑은 고딕" panose="020B0503020000020004" pitchFamily="50" charset="-127"/>
                <a:cs typeface="+mn-cs"/>
              </a:rPr>
              <a:t>/11</a:t>
            </a:r>
            <a:endParaRPr kumimoji="0" lang="ko-KR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itchFamily="34" charset="0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8804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Calibr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gif"/><Relationship Id="rId7" Type="http://schemas.openxmlformats.org/officeDocument/2006/relationships/image" Target="../media/image8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%20msagiv@post.tau.ac.il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3E61FB-B616-4038-B897-CABEC47736E2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819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Software Development Cycle</a:t>
            </a:r>
          </a:p>
        </p:txBody>
      </p:sp>
      <p:sp>
        <p:nvSpPr>
          <p:cNvPr id="301059" name="AutoShape 3"/>
          <p:cNvSpPr>
            <a:spLocks noChangeArrowheads="1"/>
          </p:cNvSpPr>
          <p:nvPr/>
        </p:nvSpPr>
        <p:spPr bwMode="auto">
          <a:xfrm>
            <a:off x="660400" y="2819400"/>
            <a:ext cx="7835900" cy="1625600"/>
          </a:xfrm>
          <a:prstGeom prst="roundRect">
            <a:avLst>
              <a:gd name="adj" fmla="val 10046"/>
            </a:avLst>
          </a:prstGeom>
          <a:gradFill rotWithShape="0">
            <a:gsLst>
              <a:gs pos="0">
                <a:srgbClr val="99FF99"/>
              </a:gs>
              <a:gs pos="100000">
                <a:srgbClr val="99FF99">
                  <a:gamma/>
                  <a:tint val="0"/>
                  <a:invGamma/>
                </a:srgbClr>
              </a:gs>
            </a:gsLst>
            <a:lin ang="5400000" scaled="1"/>
          </a:gradFill>
          <a:ln w="38100">
            <a:solidFill>
              <a:srgbClr val="0080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endParaRPr kumimoji="1" lang="ko-KR" altLang="ko-KR" sz="1500">
              <a:solidFill>
                <a:srgbClr val="000000"/>
              </a:solidFill>
              <a:latin typeface="Arial" charset="0"/>
              <a:ea typeface="HY헤드라인M" pitchFamily="18" charset="-127"/>
            </a:endParaRPr>
          </a:p>
        </p:txBody>
      </p:sp>
      <p:pic>
        <p:nvPicPr>
          <p:cNvPr id="8197" name="Picture 4" descr="MMj02836180000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3288" y="3121025"/>
            <a:ext cx="827087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5" descr="MCj0290597000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76438" y="3090863"/>
            <a:ext cx="10223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6" descr="MCj0311860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78200" y="3082925"/>
            <a:ext cx="94456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7" descr="MCj02802830000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03763" y="3073400"/>
            <a:ext cx="1065212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8" descr="MCj03539420000[1]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56325" y="3130550"/>
            <a:ext cx="830263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9" descr="MCj03362150000[1]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94575" y="3135313"/>
            <a:ext cx="7731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3" name="AutoShape 10"/>
          <p:cNvSpPr>
            <a:spLocks noChangeArrowheads="1"/>
          </p:cNvSpPr>
          <p:nvPr/>
        </p:nvSpPr>
        <p:spPr bwMode="auto">
          <a:xfrm>
            <a:off x="1608138" y="3297238"/>
            <a:ext cx="379412" cy="315912"/>
          </a:xfrm>
          <a:prstGeom prst="rightArrow">
            <a:avLst>
              <a:gd name="adj1" fmla="val 50000"/>
              <a:gd name="adj2" fmla="val 30025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04" name="AutoShape 11"/>
          <p:cNvSpPr>
            <a:spLocks noChangeArrowheads="1"/>
          </p:cNvSpPr>
          <p:nvPr/>
        </p:nvSpPr>
        <p:spPr bwMode="auto">
          <a:xfrm>
            <a:off x="2984500" y="3275013"/>
            <a:ext cx="379413" cy="315912"/>
          </a:xfrm>
          <a:prstGeom prst="rightArrow">
            <a:avLst>
              <a:gd name="adj1" fmla="val 50000"/>
              <a:gd name="adj2" fmla="val 30025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05" name="AutoShape 12"/>
          <p:cNvSpPr>
            <a:spLocks noChangeArrowheads="1"/>
          </p:cNvSpPr>
          <p:nvPr/>
        </p:nvSpPr>
        <p:spPr bwMode="auto">
          <a:xfrm>
            <a:off x="4330700" y="3267075"/>
            <a:ext cx="379413" cy="315913"/>
          </a:xfrm>
          <a:prstGeom prst="rightArrow">
            <a:avLst>
              <a:gd name="adj1" fmla="val 50000"/>
              <a:gd name="adj2" fmla="val 30025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06" name="AutoShape 13"/>
          <p:cNvSpPr>
            <a:spLocks noChangeArrowheads="1"/>
          </p:cNvSpPr>
          <p:nvPr/>
        </p:nvSpPr>
        <p:spPr bwMode="auto">
          <a:xfrm>
            <a:off x="5761038" y="3267075"/>
            <a:ext cx="377825" cy="315913"/>
          </a:xfrm>
          <a:prstGeom prst="rightArrow">
            <a:avLst>
              <a:gd name="adj1" fmla="val 50000"/>
              <a:gd name="adj2" fmla="val 29899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07" name="AutoShape 14"/>
          <p:cNvSpPr>
            <a:spLocks noChangeArrowheads="1"/>
          </p:cNvSpPr>
          <p:nvPr/>
        </p:nvSpPr>
        <p:spPr bwMode="auto">
          <a:xfrm>
            <a:off x="7013575" y="3260725"/>
            <a:ext cx="379413" cy="315913"/>
          </a:xfrm>
          <a:prstGeom prst="rightArrow">
            <a:avLst>
              <a:gd name="adj1" fmla="val 50000"/>
              <a:gd name="adj2" fmla="val 30025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301071" name="Text Box 15"/>
          <p:cNvSpPr txBox="1">
            <a:spLocks noChangeArrowheads="1"/>
          </p:cNvSpPr>
          <p:nvPr/>
        </p:nvSpPr>
        <p:spPr bwMode="auto">
          <a:xfrm>
            <a:off x="903288" y="2438400"/>
            <a:ext cx="7415212" cy="3603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HY헤드라인M" pitchFamily="18" charset="-127"/>
              </a:rPr>
              <a:t>A SW Development Framework for SW with High Assurance</a:t>
            </a:r>
          </a:p>
        </p:txBody>
      </p:sp>
      <p:sp>
        <p:nvSpPr>
          <p:cNvPr id="301072" name="AutoShape 16"/>
          <p:cNvSpPr>
            <a:spLocks noChangeArrowheads="1"/>
          </p:cNvSpPr>
          <p:nvPr/>
        </p:nvSpPr>
        <p:spPr bwMode="auto">
          <a:xfrm>
            <a:off x="715963" y="4662488"/>
            <a:ext cx="963612" cy="1128712"/>
          </a:xfrm>
          <a:prstGeom prst="roundRect">
            <a:avLst>
              <a:gd name="adj" fmla="val 10046"/>
            </a:avLst>
          </a:prstGeom>
          <a:solidFill>
            <a:srgbClr val="FFCC00"/>
          </a:solidFill>
          <a:ln w="38100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Formal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require-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ment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Spec.</a:t>
            </a:r>
          </a:p>
        </p:txBody>
      </p:sp>
      <p:sp>
        <p:nvSpPr>
          <p:cNvPr id="301073" name="AutoShape 17"/>
          <p:cNvSpPr>
            <a:spLocks noChangeArrowheads="1"/>
          </p:cNvSpPr>
          <p:nvPr/>
        </p:nvSpPr>
        <p:spPr bwMode="auto">
          <a:xfrm>
            <a:off x="2049463" y="4684713"/>
            <a:ext cx="963612" cy="1128712"/>
          </a:xfrm>
          <a:prstGeom prst="roundRect">
            <a:avLst>
              <a:gd name="adj" fmla="val 10046"/>
            </a:avLst>
          </a:prstGeom>
          <a:solidFill>
            <a:srgbClr val="FFCC00"/>
          </a:solidFill>
          <a:ln w="38100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7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Formal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7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system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7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modeling</a:t>
            </a:r>
          </a:p>
        </p:txBody>
      </p:sp>
      <p:sp>
        <p:nvSpPr>
          <p:cNvPr id="301074" name="AutoShape 18"/>
          <p:cNvSpPr>
            <a:spLocks noChangeArrowheads="1"/>
          </p:cNvSpPr>
          <p:nvPr/>
        </p:nvSpPr>
        <p:spPr bwMode="auto">
          <a:xfrm>
            <a:off x="3371850" y="4694238"/>
            <a:ext cx="963613" cy="1128712"/>
          </a:xfrm>
          <a:prstGeom prst="roundRect">
            <a:avLst>
              <a:gd name="adj" fmla="val 10046"/>
            </a:avLst>
          </a:prstGeom>
          <a:solidFill>
            <a:srgbClr val="FFCC00"/>
          </a:solidFill>
          <a:ln w="38100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Model 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analysis/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verification </a:t>
            </a:r>
          </a:p>
        </p:txBody>
      </p:sp>
      <p:sp>
        <p:nvSpPr>
          <p:cNvPr id="301075" name="AutoShape 19"/>
          <p:cNvSpPr>
            <a:spLocks noChangeArrowheads="1"/>
          </p:cNvSpPr>
          <p:nvPr/>
        </p:nvSpPr>
        <p:spPr bwMode="auto">
          <a:xfrm>
            <a:off x="4762500" y="4686300"/>
            <a:ext cx="963613" cy="1128713"/>
          </a:xfrm>
          <a:prstGeom prst="roundRect">
            <a:avLst>
              <a:gd name="adj" fmla="val 10046"/>
            </a:avLst>
          </a:prstGeom>
          <a:solidFill>
            <a:srgbClr val="FFCC00"/>
          </a:solidFill>
          <a:ln w="38100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Model-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assisted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code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 generation</a:t>
            </a:r>
          </a:p>
        </p:txBody>
      </p:sp>
      <p:sp>
        <p:nvSpPr>
          <p:cNvPr id="301076" name="AutoShape 20"/>
          <p:cNvSpPr>
            <a:spLocks noChangeArrowheads="1"/>
          </p:cNvSpPr>
          <p:nvPr/>
        </p:nvSpPr>
        <p:spPr bwMode="auto">
          <a:xfrm>
            <a:off x="6115050" y="4686300"/>
            <a:ext cx="963613" cy="1128713"/>
          </a:xfrm>
          <a:prstGeom prst="roundRect">
            <a:avLst>
              <a:gd name="adj" fmla="val 10046"/>
            </a:avLst>
          </a:prstGeom>
          <a:solidFill>
            <a:srgbClr val="FFCC00"/>
          </a:solidFill>
          <a:ln w="38100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Model-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based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testing</a:t>
            </a:r>
          </a:p>
        </p:txBody>
      </p:sp>
      <p:sp>
        <p:nvSpPr>
          <p:cNvPr id="301077" name="AutoShape 21"/>
          <p:cNvSpPr>
            <a:spLocks noChangeArrowheads="1"/>
          </p:cNvSpPr>
          <p:nvPr/>
        </p:nvSpPr>
        <p:spPr bwMode="auto">
          <a:xfrm>
            <a:off x="7451725" y="4686300"/>
            <a:ext cx="963613" cy="1128713"/>
          </a:xfrm>
          <a:prstGeom prst="roundRect">
            <a:avLst>
              <a:gd name="adj" fmla="val 10046"/>
            </a:avLst>
          </a:prstGeom>
          <a:solidFill>
            <a:srgbClr val="FFCC00"/>
          </a:solidFill>
          <a:ln w="38100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Runtime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monitoring 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and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600">
                <a:solidFill>
                  <a:srgbClr val="000099"/>
                </a:solidFill>
                <a:latin typeface="Arial" charset="0"/>
                <a:ea typeface="HY헤드라인M" pitchFamily="18" charset="-127"/>
              </a:rPr>
              <a:t>checking</a:t>
            </a:r>
          </a:p>
        </p:txBody>
      </p:sp>
      <p:sp>
        <p:nvSpPr>
          <p:cNvPr id="8215" name="AutoShape 22"/>
          <p:cNvSpPr>
            <a:spLocks noChangeArrowheads="1"/>
          </p:cNvSpPr>
          <p:nvPr/>
        </p:nvSpPr>
        <p:spPr bwMode="auto">
          <a:xfrm>
            <a:off x="1685925" y="5068888"/>
            <a:ext cx="379413" cy="336550"/>
          </a:xfrm>
          <a:prstGeom prst="rightArrow">
            <a:avLst>
              <a:gd name="adj1" fmla="val 50000"/>
              <a:gd name="adj2" fmla="val 28184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16" name="AutoShape 23"/>
          <p:cNvSpPr>
            <a:spLocks noChangeArrowheads="1"/>
          </p:cNvSpPr>
          <p:nvPr/>
        </p:nvSpPr>
        <p:spPr bwMode="auto">
          <a:xfrm>
            <a:off x="3005138" y="5051425"/>
            <a:ext cx="379412" cy="336550"/>
          </a:xfrm>
          <a:prstGeom prst="rightArrow">
            <a:avLst>
              <a:gd name="adj1" fmla="val 50000"/>
              <a:gd name="adj2" fmla="val 28184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17" name="AutoShape 24"/>
          <p:cNvSpPr>
            <a:spLocks noChangeArrowheads="1"/>
          </p:cNvSpPr>
          <p:nvPr/>
        </p:nvSpPr>
        <p:spPr bwMode="auto">
          <a:xfrm>
            <a:off x="4368800" y="5060950"/>
            <a:ext cx="379413" cy="336550"/>
          </a:xfrm>
          <a:prstGeom prst="rightArrow">
            <a:avLst>
              <a:gd name="adj1" fmla="val 50000"/>
              <a:gd name="adj2" fmla="val 28184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18" name="AutoShape 25"/>
          <p:cNvSpPr>
            <a:spLocks noChangeArrowheads="1"/>
          </p:cNvSpPr>
          <p:nvPr/>
        </p:nvSpPr>
        <p:spPr bwMode="auto">
          <a:xfrm>
            <a:off x="5748338" y="5043488"/>
            <a:ext cx="379412" cy="336550"/>
          </a:xfrm>
          <a:prstGeom prst="rightArrow">
            <a:avLst>
              <a:gd name="adj1" fmla="val 50000"/>
              <a:gd name="adj2" fmla="val 28184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19" name="AutoShape 26"/>
          <p:cNvSpPr>
            <a:spLocks noChangeArrowheads="1"/>
          </p:cNvSpPr>
          <p:nvPr/>
        </p:nvSpPr>
        <p:spPr bwMode="auto">
          <a:xfrm>
            <a:off x="7072313" y="5035550"/>
            <a:ext cx="379412" cy="336550"/>
          </a:xfrm>
          <a:prstGeom prst="rightArrow">
            <a:avLst>
              <a:gd name="adj1" fmla="val 50000"/>
              <a:gd name="adj2" fmla="val 28184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301083" name="Text Box 27"/>
          <p:cNvSpPr txBox="1">
            <a:spLocks noChangeArrowheads="1"/>
          </p:cNvSpPr>
          <p:nvPr/>
        </p:nvSpPr>
        <p:spPr bwMode="auto">
          <a:xfrm>
            <a:off x="2082800" y="3821113"/>
            <a:ext cx="860425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5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HY헤드라인M" pitchFamily="18" charset="-127"/>
              </a:rPr>
              <a:t>System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5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HY헤드라인M" pitchFamily="18" charset="-127"/>
              </a:rPr>
              <a:t>design</a:t>
            </a:r>
          </a:p>
        </p:txBody>
      </p:sp>
      <p:sp>
        <p:nvSpPr>
          <p:cNvPr id="301084" name="Text Box 28"/>
          <p:cNvSpPr txBox="1">
            <a:spLocks noChangeArrowheads="1"/>
          </p:cNvSpPr>
          <p:nvPr/>
        </p:nvSpPr>
        <p:spPr bwMode="auto">
          <a:xfrm>
            <a:off x="631825" y="3805238"/>
            <a:ext cx="134620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5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HY헤드라인M" pitchFamily="18" charset="-127"/>
              </a:rPr>
              <a:t>Requirement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5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HY헤드라인M" pitchFamily="18" charset="-127"/>
              </a:rPr>
              <a:t>analysis</a:t>
            </a:r>
          </a:p>
        </p:txBody>
      </p:sp>
      <p:sp>
        <p:nvSpPr>
          <p:cNvPr id="301085" name="Text Box 29"/>
          <p:cNvSpPr txBox="1">
            <a:spLocks noChangeArrowheads="1"/>
          </p:cNvSpPr>
          <p:nvPr/>
        </p:nvSpPr>
        <p:spPr bwMode="auto">
          <a:xfrm>
            <a:off x="3386138" y="3832225"/>
            <a:ext cx="933450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5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HY헤드라인M" pitchFamily="18" charset="-127"/>
              </a:rPr>
              <a:t>Design 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5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HY헤드라인M" pitchFamily="18" charset="-127"/>
              </a:rPr>
              <a:t>analysis</a:t>
            </a:r>
          </a:p>
        </p:txBody>
      </p:sp>
      <p:sp>
        <p:nvSpPr>
          <p:cNvPr id="301086" name="Text Box 30"/>
          <p:cNvSpPr txBox="1">
            <a:spLocks noChangeArrowheads="1"/>
          </p:cNvSpPr>
          <p:nvPr/>
        </p:nvSpPr>
        <p:spPr bwMode="auto">
          <a:xfrm>
            <a:off x="4741863" y="3808413"/>
            <a:ext cx="1196975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5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HY헤드라인M" pitchFamily="18" charset="-127"/>
              </a:rPr>
              <a:t>Implement-</a:t>
            </a:r>
          </a:p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5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HY헤드라인M" pitchFamily="18" charset="-127"/>
              </a:rPr>
              <a:t>ation</a:t>
            </a:r>
          </a:p>
        </p:txBody>
      </p: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6129338" y="3805238"/>
            <a:ext cx="8572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5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HY헤드라인M" pitchFamily="18" charset="-127"/>
              </a:rPr>
              <a:t>Testing</a:t>
            </a:r>
          </a:p>
        </p:txBody>
      </p:sp>
      <p:sp>
        <p:nvSpPr>
          <p:cNvPr id="301088" name="Text Box 32"/>
          <p:cNvSpPr txBox="1">
            <a:spLocks noChangeArrowheads="1"/>
          </p:cNvSpPr>
          <p:nvPr/>
        </p:nvSpPr>
        <p:spPr bwMode="auto">
          <a:xfrm>
            <a:off x="7232650" y="3794125"/>
            <a:ext cx="11620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eaLnBrk="1" latinLnBrk="1" hangingPunct="1">
              <a:lnSpc>
                <a:spcPct val="85000"/>
              </a:lnSpc>
              <a:spcBef>
                <a:spcPct val="20000"/>
              </a:spcBef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kumimoji="1" lang="en-US" altLang="ko-KR" sz="15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HY헤드라인M" pitchFamily="18" charset="-127"/>
              </a:rPr>
              <a:t>Monitoring</a:t>
            </a:r>
          </a:p>
        </p:txBody>
      </p:sp>
      <p:sp>
        <p:nvSpPr>
          <p:cNvPr id="8226" name="Line 33"/>
          <p:cNvSpPr>
            <a:spLocks noChangeShapeType="1"/>
          </p:cNvSpPr>
          <p:nvPr/>
        </p:nvSpPr>
        <p:spPr bwMode="auto">
          <a:xfrm>
            <a:off x="1187450" y="4333875"/>
            <a:ext cx="0" cy="32385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oval" w="med" len="med"/>
            <a:tailEnd type="oval" w="med" len="med"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27" name="Line 34"/>
          <p:cNvSpPr>
            <a:spLocks noChangeShapeType="1"/>
          </p:cNvSpPr>
          <p:nvPr/>
        </p:nvSpPr>
        <p:spPr bwMode="auto">
          <a:xfrm>
            <a:off x="2555875" y="4370388"/>
            <a:ext cx="0" cy="32385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oval" w="med" len="med"/>
            <a:tailEnd type="oval" w="med" len="med"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28" name="Line 35"/>
          <p:cNvSpPr>
            <a:spLocks noChangeShapeType="1"/>
          </p:cNvSpPr>
          <p:nvPr/>
        </p:nvSpPr>
        <p:spPr bwMode="auto">
          <a:xfrm>
            <a:off x="3851275" y="4370388"/>
            <a:ext cx="0" cy="32385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oval" w="med" len="med"/>
            <a:tailEnd type="oval" w="med" len="med"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29" name="Line 36"/>
          <p:cNvSpPr>
            <a:spLocks noChangeShapeType="1"/>
          </p:cNvSpPr>
          <p:nvPr/>
        </p:nvSpPr>
        <p:spPr bwMode="auto">
          <a:xfrm>
            <a:off x="5219700" y="4370388"/>
            <a:ext cx="0" cy="32385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oval" w="med" len="med"/>
            <a:tailEnd type="oval" w="med" len="med"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30" name="Line 37"/>
          <p:cNvSpPr>
            <a:spLocks noChangeShapeType="1"/>
          </p:cNvSpPr>
          <p:nvPr/>
        </p:nvSpPr>
        <p:spPr bwMode="auto">
          <a:xfrm>
            <a:off x="6588125" y="4370388"/>
            <a:ext cx="0" cy="32385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oval" w="med" len="med"/>
            <a:tailEnd type="oval" w="med" len="med"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8231" name="Line 38"/>
          <p:cNvSpPr>
            <a:spLocks noChangeShapeType="1"/>
          </p:cNvSpPr>
          <p:nvPr/>
        </p:nvSpPr>
        <p:spPr bwMode="auto">
          <a:xfrm>
            <a:off x="7885113" y="4370388"/>
            <a:ext cx="0" cy="32385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oval" w="med" len="med"/>
            <a:tailEnd type="oval" w="med" len="med"/>
          </a:ln>
        </p:spPr>
        <p:txBody>
          <a:bodyPr wrap="none" lIns="90000" tIns="46800" rIns="90000" bIns="46800" anchor="ctr"/>
          <a:lstStyle/>
          <a:p>
            <a:pPr eaLnBrk="1" latinLnBrk="1" hangingPunct="1"/>
            <a:endParaRPr kumimoji="1" lang="ko-KR" altLang="en-US">
              <a:solidFill>
                <a:srgbClr val="000000"/>
              </a:solidFill>
              <a:latin typeface="Arial" charset="0"/>
              <a:ea typeface="HY견고딕" pitchFamily="18" charset="-127"/>
            </a:endParaRPr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97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he-IL" sz="4000" b="1" u="sng" smtClean="0"/>
              <a:t>Partition - The standard approach</a:t>
            </a:r>
            <a:endParaRPr lang="en-US" altLang="he-IL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8736"/>
            <a:ext cx="8585200" cy="5000660"/>
          </a:xfrm>
        </p:spPr>
        <p:txBody>
          <a:bodyPr/>
          <a:lstStyle/>
          <a:p>
            <a:r>
              <a:rPr lang="en-US" altLang="he-IL" u="sng" dirty="0" smtClean="0"/>
              <a:t>The main idea is</a:t>
            </a:r>
            <a:r>
              <a:rPr lang="en-US" altLang="he-IL" dirty="0" smtClean="0"/>
              <a:t> to </a:t>
            </a:r>
            <a:r>
              <a:rPr lang="en-US" altLang="he-IL" b="1" dirty="0" smtClean="0"/>
              <a:t>partition the input domain</a:t>
            </a:r>
            <a:r>
              <a:rPr lang="en-US" altLang="he-IL" dirty="0" smtClean="0"/>
              <a:t>  of function being tested, and then </a:t>
            </a:r>
            <a:r>
              <a:rPr lang="en-US" altLang="he-IL" b="1" dirty="0" smtClean="0"/>
              <a:t>select test data for each class</a:t>
            </a:r>
            <a:r>
              <a:rPr lang="en-US" altLang="he-IL" dirty="0" smtClean="0"/>
              <a:t> of the partition.</a:t>
            </a:r>
          </a:p>
          <a:p>
            <a:endParaRPr lang="en-US" altLang="he-IL" dirty="0" smtClean="0"/>
          </a:p>
          <a:p>
            <a:r>
              <a:rPr lang="en-US" altLang="he-IL" u="sng" dirty="0" smtClean="0"/>
              <a:t>The problem</a:t>
            </a:r>
            <a:r>
              <a:rPr lang="en-US" altLang="he-IL" dirty="0" smtClean="0"/>
              <a:t> of all the existing techniques is the </a:t>
            </a:r>
            <a:r>
              <a:rPr lang="en-US" altLang="he-IL" b="1" dirty="0" smtClean="0"/>
              <a:t>lack of systematic</a:t>
            </a:r>
            <a:r>
              <a:rPr lang="en-US" altLang="he-IL" dirty="0" smtClean="0"/>
              <a:t>.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4765964" y="4719782"/>
            <a:ext cx="3417454" cy="18657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" name="직선 연결선 3"/>
          <p:cNvCxnSpPr>
            <a:stCxn id="2" idx="1"/>
            <a:endCxn id="2" idx="3"/>
          </p:cNvCxnSpPr>
          <p:nvPr/>
        </p:nvCxnSpPr>
        <p:spPr>
          <a:xfrm>
            <a:off x="4765964" y="5652655"/>
            <a:ext cx="34174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/>
          <p:cNvCxnSpPr>
            <a:stCxn id="2" idx="2"/>
            <a:endCxn id="2" idx="0"/>
          </p:cNvCxnSpPr>
          <p:nvPr/>
        </p:nvCxnSpPr>
        <p:spPr>
          <a:xfrm flipV="1">
            <a:off x="6474691" y="4719782"/>
            <a:ext cx="0" cy="18657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타원 8"/>
          <p:cNvSpPr/>
          <p:nvPr/>
        </p:nvSpPr>
        <p:spPr>
          <a:xfrm>
            <a:off x="5301673" y="4875915"/>
            <a:ext cx="424873" cy="2317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a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01673" y="5347855"/>
            <a:ext cx="255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i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2728" y="5157236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y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83200" y="583312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72728" y="5926202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6" name="타원 15"/>
          <p:cNvSpPr/>
          <p:nvPr/>
        </p:nvSpPr>
        <p:spPr>
          <a:xfrm>
            <a:off x="4958798" y="6232409"/>
            <a:ext cx="424873" cy="2317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7</a:t>
            </a:r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121794" y="5791325"/>
            <a:ext cx="298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z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11322" y="588439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p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9" name="타원 18"/>
          <p:cNvSpPr/>
          <p:nvPr/>
        </p:nvSpPr>
        <p:spPr>
          <a:xfrm>
            <a:off x="6797392" y="6190606"/>
            <a:ext cx="424873" cy="2317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q</a:t>
            </a:r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079671" y="4877165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569199" y="4970239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16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2" name="타원 21"/>
          <p:cNvSpPr/>
          <p:nvPr/>
        </p:nvSpPr>
        <p:spPr>
          <a:xfrm>
            <a:off x="6755269" y="5276446"/>
            <a:ext cx="424873" cy="2317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4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57788" y="4708198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p1</a:t>
            </a:r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73632" y="4696693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p2</a:t>
            </a:r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31862" y="5558752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p3</a:t>
            </a:r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38398" y="5591270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p4</a:t>
            </a:r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83308" y="4276439"/>
            <a:ext cx="16866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Input domain</a:t>
            </a:r>
            <a:endParaRPr lang="ko-KR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92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914400"/>
          </a:xfrm>
        </p:spPr>
        <p:txBody>
          <a:bodyPr/>
          <a:lstStyle/>
          <a:p>
            <a:pPr algn="l"/>
            <a:r>
              <a:rPr lang="en-US" altLang="en-US" sz="4000" b="1" u="sng" smtClean="0"/>
              <a:t>A strategy for test case generation</a:t>
            </a:r>
            <a:endParaRPr lang="en-US" altLang="he-IL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839200" cy="44958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ko-KR" altLang="he-IL" dirty="0" smtClean="0">
                <a:ea typeface="굴림" panose="020B0600000101010101" pitchFamily="50" charset="-127"/>
              </a:rPr>
              <a:t>1. </a:t>
            </a:r>
            <a:r>
              <a:rPr lang="en-US" altLang="he-IL" dirty="0" smtClean="0"/>
              <a:t>Transform the system’s specification to be    </a:t>
            </a:r>
          </a:p>
          <a:p>
            <a:pPr>
              <a:buFontTx/>
              <a:buNone/>
            </a:pPr>
            <a:r>
              <a:rPr lang="en-US" altLang="he-IL" dirty="0" smtClean="0"/>
              <a:t>    more concise and structured.</a:t>
            </a:r>
          </a:p>
          <a:p>
            <a:pPr>
              <a:buFontTx/>
              <a:buNone/>
            </a:pPr>
            <a:endParaRPr lang="en-US" altLang="he-IL" dirty="0" smtClean="0"/>
          </a:p>
          <a:p>
            <a:pPr>
              <a:buFontTx/>
              <a:buNone/>
            </a:pPr>
            <a:r>
              <a:rPr lang="en-US" altLang="he-IL" dirty="0" smtClean="0"/>
              <a:t>2. Decompose the specification into </a:t>
            </a:r>
            <a:r>
              <a:rPr lang="en-US" altLang="he-IL" dirty="0" smtClean="0">
                <a:solidFill>
                  <a:schemeClr val="accent2"/>
                </a:solidFill>
                <a:latin typeface="Arial Backslanted" pitchFamily="42" charset="0"/>
                <a:cs typeface="Aharoni" pitchFamily="10" charset="-79"/>
              </a:rPr>
              <a:t>functional</a:t>
            </a:r>
            <a:r>
              <a:rPr lang="en-US" altLang="he-IL" dirty="0" smtClean="0">
                <a:solidFill>
                  <a:schemeClr val="accent2"/>
                </a:solidFill>
                <a:cs typeface="Aharoni" pitchFamily="10" charset="-79"/>
              </a:rPr>
              <a:t>  </a:t>
            </a:r>
            <a:r>
              <a:rPr lang="en-US" altLang="he-IL" dirty="0" smtClean="0">
                <a:solidFill>
                  <a:schemeClr val="accent2"/>
                </a:solidFill>
                <a:latin typeface="Arial Backslanted" pitchFamily="42" charset="0"/>
                <a:cs typeface="Aharoni" pitchFamily="10" charset="-79"/>
              </a:rPr>
              <a:t>unit</a:t>
            </a:r>
            <a:r>
              <a:rPr lang="en-US" altLang="he-IL" dirty="0" smtClean="0"/>
              <a:t> - to be tested </a:t>
            </a:r>
            <a:r>
              <a:rPr lang="en-US" altLang="he-IL" u="sng" dirty="0" smtClean="0"/>
              <a:t>independently</a:t>
            </a:r>
            <a:r>
              <a:rPr lang="en-US" altLang="he-IL" dirty="0" smtClean="0"/>
              <a:t>.</a:t>
            </a:r>
          </a:p>
          <a:p>
            <a:pPr>
              <a:buFontTx/>
              <a:buNone/>
            </a:pPr>
            <a:endParaRPr lang="en-US" altLang="he-IL" dirty="0" smtClean="0"/>
          </a:p>
          <a:p>
            <a:pPr>
              <a:buFontTx/>
              <a:buNone/>
            </a:pPr>
            <a:r>
              <a:rPr lang="en-US" altLang="he-IL" dirty="0" smtClean="0"/>
              <a:t>3. Identify the </a:t>
            </a:r>
            <a:r>
              <a:rPr lang="en-US" altLang="he-IL" dirty="0" smtClean="0">
                <a:solidFill>
                  <a:schemeClr val="accent2"/>
                </a:solidFill>
                <a:latin typeface="Arial Backslanted" pitchFamily="42" charset="0"/>
              </a:rPr>
              <a:t>parameters</a:t>
            </a:r>
            <a:r>
              <a:rPr lang="en-US" altLang="he-IL" dirty="0" smtClean="0"/>
              <a:t> and </a:t>
            </a:r>
            <a:r>
              <a:rPr lang="en-US" altLang="he-IL" dirty="0" smtClean="0">
                <a:solidFill>
                  <a:schemeClr val="accent2"/>
                </a:solidFill>
                <a:latin typeface="Arial Backslanted" pitchFamily="42" charset="0"/>
              </a:rPr>
              <a:t>environment   </a:t>
            </a:r>
          </a:p>
          <a:p>
            <a:pPr>
              <a:buFontTx/>
              <a:buNone/>
            </a:pPr>
            <a:r>
              <a:rPr lang="en-US" altLang="he-IL" dirty="0" smtClean="0">
                <a:solidFill>
                  <a:schemeClr val="accent2"/>
                </a:solidFill>
                <a:latin typeface="Arial Backslanted" pitchFamily="42" charset="0"/>
              </a:rPr>
              <a:t>    conditions</a:t>
            </a:r>
            <a:r>
              <a:rPr lang="en-US" altLang="he-IL" dirty="0" smtClean="0"/>
              <a:t>.</a:t>
            </a:r>
          </a:p>
          <a:p>
            <a:pPr>
              <a:buFontTx/>
              <a:buNone/>
            </a:pPr>
            <a:endParaRPr lang="en-US" altLang="he-IL" dirty="0" smtClean="0"/>
          </a:p>
          <a:p>
            <a:endParaRPr lang="en-US" altLang="he-IL" sz="2800" dirty="0" smtClean="0"/>
          </a:p>
        </p:txBody>
      </p:sp>
    </p:spTree>
    <p:extLst>
      <p:ext uri="{BB962C8B-B14F-4D97-AF65-F5344CB8AC3E}">
        <p14:creationId xmlns:p14="http://schemas.microsoft.com/office/powerpoint/2010/main" val="871422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056418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US" sz="4000" b="1" u="sng" dirty="0" smtClean="0"/>
              <a:t>A strategy for test case generation (</a:t>
            </a:r>
            <a:r>
              <a:rPr lang="en-US" altLang="en-US" sz="4000" b="1" u="sng" dirty="0" err="1" smtClean="0"/>
              <a:t>cont</a:t>
            </a:r>
            <a:r>
              <a:rPr lang="en-US" altLang="en-US" sz="4000" b="1" u="sng" dirty="0" smtClean="0"/>
              <a:t>)</a:t>
            </a:r>
            <a:endParaRPr lang="en-US" altLang="he-IL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534400" cy="4953000"/>
          </a:xfrm>
        </p:spPr>
        <p:txBody>
          <a:bodyPr/>
          <a:lstStyle/>
          <a:p>
            <a:pPr>
              <a:buFontTx/>
              <a:buNone/>
            </a:pPr>
            <a:r>
              <a:rPr lang="ko-KR" altLang="he-IL" sz="2800" smtClean="0">
                <a:ea typeface="굴림" panose="020B0600000101010101" pitchFamily="50" charset="-127"/>
              </a:rPr>
              <a:t>4. </a:t>
            </a:r>
            <a:r>
              <a:rPr lang="en-US" altLang="he-IL" smtClean="0"/>
              <a:t>Find </a:t>
            </a:r>
            <a:r>
              <a:rPr lang="en-US" altLang="he-IL" smtClean="0">
                <a:solidFill>
                  <a:schemeClr val="accent2"/>
                </a:solidFill>
                <a:latin typeface="Arial Backslanted" pitchFamily="42" charset="0"/>
              </a:rPr>
              <a:t>categories</a:t>
            </a:r>
            <a:r>
              <a:rPr lang="en-US" altLang="he-IL" smtClean="0"/>
              <a:t> that characterize each parameter and environment condition.</a:t>
            </a:r>
          </a:p>
          <a:p>
            <a:pPr>
              <a:buFontTx/>
              <a:buNone/>
            </a:pPr>
            <a:endParaRPr lang="en-US" altLang="he-IL" smtClean="0"/>
          </a:p>
          <a:p>
            <a:pPr>
              <a:buFontTx/>
              <a:buNone/>
            </a:pPr>
            <a:r>
              <a:rPr lang="en-US" altLang="he-IL" smtClean="0"/>
              <a:t>5. Every category should be partitioned into distinct </a:t>
            </a:r>
            <a:r>
              <a:rPr lang="en-US" altLang="he-IL" smtClean="0">
                <a:solidFill>
                  <a:schemeClr val="accent2"/>
                </a:solidFill>
                <a:latin typeface="Arial Backslanted" pitchFamily="42" charset="0"/>
              </a:rPr>
              <a:t>choices</a:t>
            </a:r>
            <a:r>
              <a:rPr lang="en-US" altLang="he-IL" smtClean="0">
                <a:latin typeface="Arial Backslanted" pitchFamily="42" charset="0"/>
              </a:rPr>
              <a:t> </a:t>
            </a:r>
            <a:r>
              <a:rPr lang="en-US" altLang="he-IL" smtClean="0"/>
              <a:t>.</a:t>
            </a:r>
          </a:p>
          <a:p>
            <a:pPr>
              <a:buFontTx/>
              <a:buNone/>
            </a:pPr>
            <a:endParaRPr lang="en-US" altLang="he-IL" smtClean="0"/>
          </a:p>
          <a:p>
            <a:pPr>
              <a:buFontTx/>
              <a:buNone/>
            </a:pPr>
            <a:endParaRPr lang="en-US" altLang="he-IL" smtClean="0"/>
          </a:p>
          <a:p>
            <a:pPr>
              <a:buFontTx/>
              <a:buNone/>
            </a:pPr>
            <a:endParaRPr lang="en-US" altLang="he-IL" smtClean="0"/>
          </a:p>
        </p:txBody>
      </p:sp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3886200" y="4648200"/>
          <a:ext cx="503238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3" imgW="139639" imgH="203112" progId="Equation.3">
                  <p:embed/>
                </p:oleObj>
              </mc:Choice>
              <mc:Fallback>
                <p:oleObj name="Equation" r:id="rId3" imgW="13963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648200"/>
                        <a:ext cx="503238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752600" y="5334000"/>
            <a:ext cx="495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he-IL" sz="3200" b="0" smtClean="0">
                <a:solidFill>
                  <a:srgbClr val="3333CC"/>
                </a:solidFill>
                <a:latin typeface="Arial Backslanted" pitchFamily="42" charset="0"/>
              </a:rPr>
              <a:t>formal test specification</a:t>
            </a:r>
            <a:endParaRPr lang="en-US" altLang="en-US" b="0" smtClean="0">
              <a:solidFill>
                <a:srgbClr val="3333CC"/>
              </a:solidFill>
              <a:latin typeface="Arial Backslanted" pitchFamily="4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90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599" y="304800"/>
            <a:ext cx="8084127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US" sz="4000" b="1" u="sng" dirty="0" smtClean="0"/>
              <a:t>A strategy for test case generation (</a:t>
            </a:r>
            <a:r>
              <a:rPr lang="en-US" altLang="en-US" sz="4000" b="1" u="sng" dirty="0" err="1" smtClean="0"/>
              <a:t>cont</a:t>
            </a:r>
            <a:r>
              <a:rPr lang="en-US" altLang="en-US" sz="4000" b="1" u="sng" dirty="0" smtClean="0"/>
              <a:t>)</a:t>
            </a:r>
            <a:endParaRPr lang="en-US" altLang="he-IL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534400" cy="4114800"/>
          </a:xfrm>
        </p:spPr>
        <p:txBody>
          <a:bodyPr/>
          <a:lstStyle/>
          <a:p>
            <a:pPr>
              <a:buFontTx/>
              <a:buNone/>
            </a:pPr>
            <a:r>
              <a:rPr lang="ko-KR" altLang="he-IL" smtClean="0">
                <a:ea typeface="굴림" panose="020B0600000101010101" pitchFamily="50" charset="-127"/>
              </a:rPr>
              <a:t>6.      </a:t>
            </a:r>
          </a:p>
          <a:p>
            <a:pPr>
              <a:buFontTx/>
              <a:buNone/>
            </a:pPr>
            <a:endParaRPr lang="ko-KR" altLang="he-IL" smtClean="0">
              <a:ea typeface="굴림" panose="020B0600000101010101" pitchFamily="50" charset="-127"/>
            </a:endParaRPr>
          </a:p>
          <a:p>
            <a:pPr>
              <a:buFontTx/>
              <a:buNone/>
            </a:pPr>
            <a:r>
              <a:rPr lang="ko-KR" altLang="he-IL" smtClean="0">
                <a:latin typeface="Arial Backslanted" pitchFamily="42" charset="0"/>
                <a:ea typeface="굴림" panose="020B0600000101010101" pitchFamily="50" charset="-127"/>
              </a:rPr>
              <a:t>            </a:t>
            </a:r>
            <a:endParaRPr lang="ko-KR" altLang="he-IL" smtClean="0">
              <a:ea typeface="굴림" panose="020B0600000101010101" pitchFamily="50" charset="-127"/>
            </a:endParaRPr>
          </a:p>
          <a:p>
            <a:pPr>
              <a:buFontTx/>
              <a:buNone/>
            </a:pPr>
            <a:endParaRPr lang="ko-KR" altLang="he-IL" smtClean="0">
              <a:ea typeface="굴림" panose="020B0600000101010101" pitchFamily="50" charset="-127"/>
            </a:endParaRPr>
          </a:p>
          <a:p>
            <a:pPr>
              <a:buFontTx/>
              <a:buNone/>
            </a:pPr>
            <a:endParaRPr lang="ko-KR" altLang="he-IL" smtClean="0">
              <a:ea typeface="굴림" panose="020B0600000101010101" pitchFamily="50" charset="-127"/>
            </a:endParaRPr>
          </a:p>
          <a:p>
            <a:pPr>
              <a:buFontTx/>
              <a:buNone/>
            </a:pPr>
            <a:endParaRPr lang="ko-KR" altLang="he-IL" smtClean="0">
              <a:ea typeface="굴림" panose="020B0600000101010101" pitchFamily="50" charset="-127"/>
            </a:endParaRPr>
          </a:p>
          <a:p>
            <a:pPr>
              <a:buFontTx/>
              <a:buNone/>
            </a:pPr>
            <a:endParaRPr lang="ko-KR" altLang="he-IL" smtClean="0">
              <a:ea typeface="굴림" panose="020B0600000101010101" pitchFamily="50" charset="-127"/>
            </a:endParaRPr>
          </a:p>
          <a:p>
            <a:pPr>
              <a:buFontTx/>
              <a:buNone/>
            </a:pPr>
            <a:endParaRPr lang="ko-KR" altLang="he-IL" sz="2800" smtClean="0">
              <a:ea typeface="굴림" panose="020B0600000101010101" pitchFamily="50" charset="-127"/>
            </a:endParaRP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1676400" y="2743200"/>
          <a:ext cx="503238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3" imgW="139639" imgH="203112" progId="Equation.3">
                  <p:embed/>
                </p:oleObj>
              </mc:Choice>
              <mc:Fallback>
                <p:oleObj name="Equation" r:id="rId3" imgW="13963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743200"/>
                        <a:ext cx="503238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1676400" y="4694238"/>
          <a:ext cx="503238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5" imgW="139639" imgH="203112" progId="Equation.3">
                  <p:embed/>
                </p:oleObj>
              </mc:Choice>
              <mc:Fallback>
                <p:oleObj name="Equation" r:id="rId5" imgW="13963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694238"/>
                        <a:ext cx="503238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609600" y="1981200"/>
            <a:ext cx="7391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he-IL" sz="3200" b="0" smtClean="0">
                <a:solidFill>
                  <a:srgbClr val="3333CC"/>
                </a:solidFill>
                <a:latin typeface="Arial Backslanted" pitchFamily="42" charset="0"/>
              </a:rPr>
              <a:t>test</a:t>
            </a:r>
            <a:r>
              <a:rPr lang="en-US" altLang="he-IL" b="0" smtClean="0">
                <a:solidFill>
                  <a:srgbClr val="3333CC"/>
                </a:solidFill>
                <a:latin typeface="Arial Backslanted" pitchFamily="42" charset="0"/>
              </a:rPr>
              <a:t>   </a:t>
            </a:r>
            <a:r>
              <a:rPr lang="en-US" altLang="he-IL" sz="3200" b="0" smtClean="0">
                <a:solidFill>
                  <a:srgbClr val="3333CC"/>
                </a:solidFill>
                <a:latin typeface="Arial Backslanted" pitchFamily="42" charset="0"/>
              </a:rPr>
              <a:t>frames  -   </a:t>
            </a:r>
            <a:r>
              <a:rPr lang="en-US" altLang="he-IL" sz="3200" b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set of choices, one from           </a:t>
            </a:r>
          </a:p>
          <a:p>
            <a:pPr>
              <a:spcBef>
                <a:spcPct val="50000"/>
              </a:spcBef>
            </a:pPr>
            <a:r>
              <a:rPr lang="en-US" altLang="he-IL" sz="3200" b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 each category.</a:t>
            </a:r>
            <a:endParaRPr lang="en-US" altLang="he-IL" b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685800" y="3429000"/>
            <a:ext cx="7543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he-IL" sz="3200" b="0" smtClean="0">
                <a:solidFill>
                  <a:srgbClr val="3333CC"/>
                </a:solidFill>
                <a:latin typeface="Arial Backslanted" pitchFamily="42" charset="0"/>
              </a:rPr>
              <a:t>test  cases   -    </a:t>
            </a:r>
            <a:r>
              <a:rPr lang="en-US" altLang="he-IL" sz="3200" b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test frame with specific </a:t>
            </a:r>
          </a:p>
          <a:p>
            <a:pPr>
              <a:spcBef>
                <a:spcPct val="50000"/>
              </a:spcBef>
            </a:pPr>
            <a:r>
              <a:rPr lang="en-US" altLang="he-IL" sz="3200" b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 values for each choices.</a:t>
            </a:r>
            <a:endParaRPr lang="en-US" altLang="en-US" sz="3200" b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762000" y="5486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he-IL" sz="3200" b="0" smtClean="0">
                <a:solidFill>
                  <a:srgbClr val="3333CC"/>
                </a:solidFill>
                <a:latin typeface="Arial Backslanted" pitchFamily="42" charset="0"/>
              </a:rPr>
              <a:t>test  scripts   -    </a:t>
            </a:r>
            <a:r>
              <a:rPr lang="en-US" altLang="he-IL" sz="3200" b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sequence of test cases.</a:t>
            </a:r>
            <a:endParaRPr lang="en-US" altLang="en-US" b="0" smtClean="0">
              <a:solidFill>
                <a:srgbClr val="000000"/>
              </a:solidFill>
              <a:latin typeface="Arial Backslanted" pitchFamily="42" charset="0"/>
            </a:endParaRPr>
          </a:p>
        </p:txBody>
      </p:sp>
      <p:sp>
        <p:nvSpPr>
          <p:cNvPr id="29710" name="AutoShape 14"/>
          <p:cNvSpPr>
            <a:spLocks noChangeArrowheads="1"/>
          </p:cNvSpPr>
          <p:nvPr/>
        </p:nvSpPr>
        <p:spPr bwMode="auto">
          <a:xfrm flipV="1">
            <a:off x="7543800" y="1524000"/>
            <a:ext cx="914400" cy="457200"/>
          </a:xfrm>
          <a:prstGeom prst="wedgeEllipseCallout">
            <a:avLst>
              <a:gd name="adj1" fmla="val -60421"/>
              <a:gd name="adj2" fmla="val -1871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 algn="ctr"/>
            <a:r>
              <a:rPr lang="ko-KR" altLang="en-US" smtClean="0">
                <a:solidFill>
                  <a:srgbClr val="000000"/>
                </a:solidFill>
                <a:ea typeface="굴림" panose="020B0600000101010101" pitchFamily="50" charset="-127"/>
              </a:rPr>
              <a:t>?</a:t>
            </a:r>
            <a:endParaRPr lang="ko-KR" altLang="en-US" b="0" smtClean="0">
              <a:solidFill>
                <a:srgbClr val="000000"/>
              </a:solidFill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5279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4" grpId="0" autoUpdateAnimBg="0"/>
      <p:bldP spid="29705" grpId="0" autoUpdateAnimBg="0"/>
      <p:bldP spid="29706" grpId="0" autoUpdateAnimBg="0"/>
      <p:bldP spid="29710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5334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he-IL" sz="4000" b="1" u="sng" smtClean="0"/>
              <a:t>Example</a:t>
            </a:r>
            <a:endParaRPr lang="en-US" altLang="he-IL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7924800" cy="5562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he-IL" sz="2400" b="1" smtClean="0"/>
              <a:t>Command:</a:t>
            </a:r>
            <a:r>
              <a:rPr lang="en-US" altLang="he-IL" sz="2400" smtClean="0"/>
              <a:t>    find</a:t>
            </a:r>
          </a:p>
          <a:p>
            <a:pPr>
              <a:buFontTx/>
              <a:buNone/>
            </a:pPr>
            <a:endParaRPr lang="en-US" altLang="he-IL" sz="2400" smtClean="0"/>
          </a:p>
          <a:p>
            <a:pPr>
              <a:buFontTx/>
              <a:buNone/>
            </a:pPr>
            <a:r>
              <a:rPr lang="en-US" altLang="he-IL" sz="2400" b="1" smtClean="0"/>
              <a:t>     Syntax:     </a:t>
            </a:r>
            <a:r>
              <a:rPr lang="en-US" altLang="he-IL" sz="2400" smtClean="0"/>
              <a:t>find &lt;pattern&gt;  &lt;file&gt;</a:t>
            </a:r>
          </a:p>
          <a:p>
            <a:pPr>
              <a:buFontTx/>
              <a:buNone/>
            </a:pPr>
            <a:endParaRPr lang="en-US" altLang="he-IL" sz="2400" smtClean="0"/>
          </a:p>
          <a:p>
            <a:pPr>
              <a:buFontTx/>
              <a:buNone/>
            </a:pPr>
            <a:r>
              <a:rPr lang="en-US" altLang="he-IL" sz="2400" b="1" smtClean="0"/>
              <a:t> Function:</a:t>
            </a:r>
            <a:r>
              <a:rPr lang="en-US" altLang="he-IL" sz="2800" b="1" smtClean="0"/>
              <a:t>      </a:t>
            </a:r>
            <a:r>
              <a:rPr lang="en-US" altLang="he-IL" sz="1800" smtClean="0"/>
              <a:t>The find command is used to locate one or  </a:t>
            </a:r>
          </a:p>
          <a:p>
            <a:pPr>
              <a:buFontTx/>
              <a:buNone/>
            </a:pPr>
            <a:r>
              <a:rPr lang="en-US" altLang="he-IL" sz="1800" smtClean="0"/>
              <a:t>    more instance of a given pattern in a text file. All lines in the file that contain the pattern are written to standard output. A line containing the pattern is written only once, regardless of the number of times the pattern occurs in it.</a:t>
            </a:r>
          </a:p>
          <a:p>
            <a:pPr>
              <a:buFontTx/>
              <a:buNone/>
            </a:pPr>
            <a:endParaRPr lang="en-US" altLang="he-IL" sz="1800" smtClean="0"/>
          </a:p>
          <a:p>
            <a:pPr>
              <a:buFontTx/>
              <a:buNone/>
            </a:pPr>
            <a:r>
              <a:rPr lang="en-US" altLang="he-IL" sz="1800" smtClean="0"/>
              <a:t>    The pattern is any sequence of characters whose length does not exceed the maximum length of a line in the file .To include a blank in the pattern, the entire pattern must be enclosed in quotes (“).To include quotation mark in the pattern ,two quotes in a row (“ “) must be used.</a:t>
            </a:r>
            <a:endParaRPr lang="en-US" altLang="he-IL" sz="2400" smtClean="0"/>
          </a:p>
          <a:p>
            <a:pPr>
              <a:buFontTx/>
              <a:buNone/>
            </a:pPr>
            <a:endParaRPr lang="en-US" altLang="he-IL" sz="2400" b="1" smtClean="0"/>
          </a:p>
        </p:txBody>
      </p:sp>
    </p:spTree>
    <p:extLst>
      <p:ext uri="{BB962C8B-B14F-4D97-AF65-F5344CB8AC3E}">
        <p14:creationId xmlns:p14="http://schemas.microsoft.com/office/powerpoint/2010/main" val="716466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7772400" cy="4876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he-IL" sz="2400" b="1" smtClean="0"/>
              <a:t>Example:</a:t>
            </a:r>
          </a:p>
          <a:p>
            <a:pPr>
              <a:buFontTx/>
              <a:buNone/>
            </a:pPr>
            <a:r>
              <a:rPr lang="en-US" altLang="he-IL" sz="2400" b="1" smtClean="0"/>
              <a:t> </a:t>
            </a:r>
            <a:r>
              <a:rPr lang="en-US" altLang="he-IL" sz="2400" smtClean="0"/>
              <a:t>find john myfile</a:t>
            </a:r>
            <a:r>
              <a:rPr lang="en-US" altLang="he-IL" sz="2400" b="1" smtClean="0"/>
              <a:t>      </a:t>
            </a:r>
          </a:p>
          <a:p>
            <a:pPr>
              <a:buFontTx/>
              <a:buNone/>
            </a:pPr>
            <a:r>
              <a:rPr lang="en-US" altLang="he-IL" sz="2400" b="1" smtClean="0"/>
              <a:t>        </a:t>
            </a:r>
            <a:r>
              <a:rPr lang="en-US" altLang="he-IL" sz="2400" smtClean="0"/>
              <a:t>display lines in the file</a:t>
            </a:r>
            <a:r>
              <a:rPr lang="en-US" altLang="he-IL" sz="2400" b="1" smtClean="0"/>
              <a:t> </a:t>
            </a:r>
            <a:r>
              <a:rPr lang="en-US" altLang="he-IL" sz="2400" smtClean="0"/>
              <a:t> </a:t>
            </a:r>
            <a:r>
              <a:rPr lang="en-US" altLang="he-IL" sz="2400" b="1" smtClean="0"/>
              <a:t>myfile </a:t>
            </a:r>
            <a:r>
              <a:rPr lang="en-US" altLang="he-IL" sz="2400" smtClean="0"/>
              <a:t>which contain</a:t>
            </a:r>
            <a:r>
              <a:rPr lang="en-US" altLang="he-IL" sz="2400" b="1" smtClean="0"/>
              <a:t> john </a:t>
            </a:r>
          </a:p>
          <a:p>
            <a:pPr>
              <a:buFontTx/>
              <a:buNone/>
            </a:pPr>
            <a:endParaRPr lang="en-US" altLang="he-IL" sz="2400" b="1" smtClean="0"/>
          </a:p>
          <a:p>
            <a:pPr>
              <a:buFontTx/>
              <a:buNone/>
            </a:pPr>
            <a:r>
              <a:rPr lang="en-US" altLang="he-IL" sz="2400" smtClean="0"/>
              <a:t> find “john smith” in myfile</a:t>
            </a:r>
          </a:p>
          <a:p>
            <a:pPr>
              <a:buFontTx/>
              <a:buNone/>
            </a:pPr>
            <a:r>
              <a:rPr lang="en-US" altLang="he-IL" sz="2400" smtClean="0"/>
              <a:t>      display lines in the file</a:t>
            </a:r>
            <a:r>
              <a:rPr lang="en-US" altLang="he-IL" sz="2400" b="1" smtClean="0"/>
              <a:t> </a:t>
            </a:r>
            <a:r>
              <a:rPr lang="en-US" altLang="he-IL" sz="2400" smtClean="0"/>
              <a:t> </a:t>
            </a:r>
            <a:r>
              <a:rPr lang="en-US" altLang="he-IL" sz="2400" b="1" smtClean="0"/>
              <a:t>myfile </a:t>
            </a:r>
            <a:r>
              <a:rPr lang="en-US" altLang="he-IL" sz="2400" smtClean="0"/>
              <a:t>which contain</a:t>
            </a:r>
            <a:r>
              <a:rPr lang="en-US" altLang="he-IL" sz="2400" b="1" smtClean="0"/>
              <a:t> john smith </a:t>
            </a:r>
          </a:p>
          <a:p>
            <a:pPr>
              <a:buFontTx/>
              <a:buNone/>
            </a:pPr>
            <a:endParaRPr lang="en-US" altLang="he-IL" sz="2400" b="1" smtClean="0"/>
          </a:p>
          <a:p>
            <a:pPr>
              <a:buFontTx/>
              <a:buNone/>
            </a:pPr>
            <a:endParaRPr lang="en-US" altLang="he-IL" sz="2400" b="1" smtClean="0"/>
          </a:p>
          <a:p>
            <a:pPr>
              <a:buFontTx/>
              <a:buNone/>
            </a:pPr>
            <a:r>
              <a:rPr lang="en-US" altLang="he-IL" sz="2400" smtClean="0"/>
              <a:t>find “john”” smith” in myfile</a:t>
            </a:r>
          </a:p>
          <a:p>
            <a:pPr>
              <a:buFontTx/>
              <a:buNone/>
            </a:pPr>
            <a:r>
              <a:rPr lang="en-US" altLang="he-IL" sz="2400" smtClean="0"/>
              <a:t>     display lines in the file</a:t>
            </a:r>
            <a:r>
              <a:rPr lang="en-US" altLang="he-IL" sz="2400" b="1" smtClean="0"/>
              <a:t> </a:t>
            </a:r>
            <a:r>
              <a:rPr lang="en-US" altLang="he-IL" sz="2400" smtClean="0"/>
              <a:t> </a:t>
            </a:r>
            <a:r>
              <a:rPr lang="en-US" altLang="he-IL" sz="2400" b="1" smtClean="0"/>
              <a:t>myfile </a:t>
            </a:r>
            <a:r>
              <a:rPr lang="en-US" altLang="he-IL" sz="2400" smtClean="0"/>
              <a:t>which contain</a:t>
            </a:r>
            <a:r>
              <a:rPr lang="en-US" altLang="he-IL" sz="2400" b="1" smtClean="0"/>
              <a:t> john” smith </a:t>
            </a:r>
          </a:p>
          <a:p>
            <a:pPr>
              <a:buFontTx/>
              <a:buNone/>
            </a:pPr>
            <a:endParaRPr lang="en-US" altLang="en-US" sz="2400" smtClean="0"/>
          </a:p>
          <a:p>
            <a:pPr>
              <a:buFontTx/>
              <a:buNone/>
            </a:pPr>
            <a:endParaRPr lang="en-US" altLang="he-IL" sz="2400" b="1" smtClean="0"/>
          </a:p>
          <a:p>
            <a:pPr>
              <a:buFontTx/>
              <a:buNone/>
            </a:pPr>
            <a:endParaRPr lang="en-US" altLang="en-US" sz="2400" smtClean="0"/>
          </a:p>
        </p:txBody>
      </p:sp>
    </p:spTree>
    <p:extLst>
      <p:ext uri="{BB962C8B-B14F-4D97-AF65-F5344CB8AC3E}">
        <p14:creationId xmlns:p14="http://schemas.microsoft.com/office/powerpoint/2010/main" val="24622577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772400" cy="76200"/>
          </a:xfrm>
        </p:spPr>
        <p:txBody>
          <a:bodyPr>
            <a:normAutofit fontScale="90000"/>
          </a:bodyPr>
          <a:lstStyle/>
          <a:p>
            <a:r>
              <a:rPr lang="en-US" altLang="ko-KR" smtClean="0">
                <a:ea typeface="굴림" panose="020B0600000101010101" pitchFamily="50" charset="-127"/>
              </a:rPr>
              <a:t>Categories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817563"/>
            <a:ext cx="7772400" cy="56388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he-IL" sz="2000" b="1" u="sng" smtClean="0"/>
              <a:t>Parameters:</a:t>
            </a:r>
          </a:p>
          <a:p>
            <a:pPr>
              <a:buFontTx/>
              <a:buNone/>
            </a:pPr>
            <a:r>
              <a:rPr lang="en-US" altLang="he-IL" sz="2000" b="1" smtClean="0"/>
              <a:t>   </a:t>
            </a:r>
            <a:r>
              <a:rPr lang="en-US" altLang="he-IL" sz="1800" b="1" smtClean="0"/>
              <a:t>Pattern size:</a:t>
            </a:r>
          </a:p>
          <a:p>
            <a:pPr>
              <a:buFontTx/>
              <a:buNone/>
            </a:pPr>
            <a:r>
              <a:rPr lang="en-US" altLang="he-IL" sz="1800" b="1" smtClean="0"/>
              <a:t>           </a:t>
            </a:r>
            <a:r>
              <a:rPr lang="en-US" altLang="he-IL" sz="1800" smtClean="0"/>
              <a:t>empty</a:t>
            </a:r>
          </a:p>
          <a:p>
            <a:pPr>
              <a:buFontTx/>
              <a:buNone/>
            </a:pPr>
            <a:r>
              <a:rPr lang="en-US" altLang="he-IL" sz="1800" smtClean="0"/>
              <a:t>           single character</a:t>
            </a:r>
          </a:p>
          <a:p>
            <a:pPr>
              <a:buFontTx/>
              <a:buNone/>
            </a:pPr>
            <a:r>
              <a:rPr lang="en-US" altLang="he-IL" sz="1800" smtClean="0"/>
              <a:t>           many character</a:t>
            </a:r>
          </a:p>
          <a:p>
            <a:pPr>
              <a:buFontTx/>
              <a:buNone/>
            </a:pPr>
            <a:r>
              <a:rPr lang="en-US" altLang="he-IL" sz="1800" smtClean="0"/>
              <a:t>           longer than any line in the file</a:t>
            </a:r>
          </a:p>
          <a:p>
            <a:pPr>
              <a:buFontTx/>
              <a:buNone/>
            </a:pPr>
            <a:endParaRPr lang="en-US" altLang="he-IL" sz="1800" smtClean="0"/>
          </a:p>
          <a:p>
            <a:pPr>
              <a:buFontTx/>
              <a:buNone/>
            </a:pPr>
            <a:r>
              <a:rPr lang="en-US" altLang="he-IL" sz="1800" smtClean="0"/>
              <a:t>   </a:t>
            </a:r>
            <a:r>
              <a:rPr lang="en-US" altLang="he-IL" sz="1800" b="1" smtClean="0"/>
              <a:t>Quoting:</a:t>
            </a:r>
          </a:p>
          <a:p>
            <a:pPr>
              <a:buFontTx/>
              <a:buNone/>
            </a:pPr>
            <a:r>
              <a:rPr lang="en-US" altLang="he-IL" sz="1800" b="1" smtClean="0"/>
              <a:t>   </a:t>
            </a:r>
            <a:r>
              <a:rPr lang="en-US" altLang="he-IL" sz="1800" smtClean="0"/>
              <a:t>       pattern is quoted</a:t>
            </a:r>
          </a:p>
          <a:p>
            <a:pPr>
              <a:buFontTx/>
              <a:buNone/>
            </a:pPr>
            <a:r>
              <a:rPr lang="en-US" altLang="he-IL" sz="1800" smtClean="0"/>
              <a:t>         pattern is not quoted</a:t>
            </a:r>
          </a:p>
          <a:p>
            <a:pPr>
              <a:buFontTx/>
              <a:buNone/>
            </a:pPr>
            <a:r>
              <a:rPr lang="en-US" altLang="he-IL" sz="1800" smtClean="0"/>
              <a:t>         pattern is improperly quoted</a:t>
            </a:r>
          </a:p>
          <a:p>
            <a:pPr>
              <a:buFontTx/>
              <a:buNone/>
            </a:pPr>
            <a:endParaRPr lang="en-US" altLang="he-IL" sz="1800" smtClean="0"/>
          </a:p>
          <a:p>
            <a:pPr>
              <a:buFontTx/>
              <a:buNone/>
            </a:pPr>
            <a:r>
              <a:rPr lang="en-US" altLang="he-IL" sz="1800" b="1" smtClean="0"/>
              <a:t>   Embedded blanks:</a:t>
            </a:r>
          </a:p>
          <a:p>
            <a:pPr>
              <a:buFontTx/>
              <a:buNone/>
            </a:pPr>
            <a:r>
              <a:rPr lang="en-US" altLang="he-IL" sz="1800" smtClean="0"/>
              <a:t>        no embedded blank</a:t>
            </a:r>
          </a:p>
          <a:p>
            <a:pPr>
              <a:buFontTx/>
              <a:buNone/>
            </a:pPr>
            <a:r>
              <a:rPr lang="en-US" altLang="he-IL" sz="1800" smtClean="0"/>
              <a:t>       one embedded blank</a:t>
            </a:r>
          </a:p>
          <a:p>
            <a:pPr>
              <a:buFontTx/>
              <a:buNone/>
            </a:pPr>
            <a:r>
              <a:rPr lang="en-US" altLang="he-IL" sz="1800" smtClean="0"/>
              <a:t>       several embedded blanks </a:t>
            </a:r>
          </a:p>
          <a:p>
            <a:pPr>
              <a:buFontTx/>
              <a:buNone/>
            </a:pPr>
            <a:r>
              <a:rPr lang="en-US" altLang="he-IL" sz="1800" smtClean="0"/>
              <a:t>    </a:t>
            </a:r>
            <a:endParaRPr lang="en-US" altLang="he-IL" sz="2000" b="1" smtClean="0"/>
          </a:p>
          <a:p>
            <a:pPr>
              <a:buFontTx/>
              <a:buNone/>
            </a:pPr>
            <a:endParaRPr lang="en-US" altLang="he-IL" b="1" smtClean="0"/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3924300" y="844550"/>
            <a:ext cx="4322763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>
              <a:spcBef>
                <a:spcPct val="20000"/>
              </a:spcBef>
            </a:pPr>
            <a:r>
              <a:rPr lang="ko-KR" altLang="he-IL" sz="1600" smtClean="0">
                <a:solidFill>
                  <a:srgbClr val="000000"/>
                </a:solidFill>
                <a:latin typeface="Times New Roman" panose="02020603050405020304" pitchFamily="18" charset="0"/>
                <a:ea typeface="굴림" panose="020B0600000101010101" pitchFamily="50" charset="-127"/>
              </a:rPr>
              <a:t>   </a:t>
            </a:r>
            <a:r>
              <a:rPr lang="en-US" altLang="he-IL" sz="1600" smtClean="0">
                <a:solidFill>
                  <a:srgbClr val="000000"/>
                </a:solidFill>
                <a:latin typeface="Times New Roman" panose="02020603050405020304" pitchFamily="18" charset="0"/>
              </a:rPr>
              <a:t>Embedded quotes:</a:t>
            </a:r>
          </a:p>
          <a:p>
            <a:pPr>
              <a:spcBef>
                <a:spcPct val="20000"/>
              </a:spcBef>
            </a:pPr>
            <a:r>
              <a:rPr lang="en-US" altLang="he-IL" sz="1600" b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no embedded quotes</a:t>
            </a:r>
          </a:p>
          <a:p>
            <a:pPr>
              <a:spcBef>
                <a:spcPct val="20000"/>
              </a:spcBef>
            </a:pPr>
            <a:r>
              <a:rPr lang="en-US" altLang="he-IL" sz="1600" b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one embedded quotes</a:t>
            </a:r>
          </a:p>
          <a:p>
            <a:pPr>
              <a:spcBef>
                <a:spcPct val="20000"/>
              </a:spcBef>
            </a:pPr>
            <a:r>
              <a:rPr lang="en-US" altLang="he-IL" sz="1600" b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several embedded quotes</a:t>
            </a:r>
          </a:p>
          <a:p>
            <a:pPr>
              <a:spcBef>
                <a:spcPct val="20000"/>
              </a:spcBef>
            </a:pPr>
            <a:endParaRPr lang="en-US" altLang="he-IL" sz="1600" b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altLang="he-IL" sz="1600" b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he-IL" sz="1600" smtClean="0">
                <a:solidFill>
                  <a:srgbClr val="000000"/>
                </a:solidFill>
                <a:latin typeface="Times New Roman" panose="02020603050405020304" pitchFamily="18" charset="0"/>
              </a:rPr>
              <a:t>File name</a:t>
            </a:r>
            <a:r>
              <a:rPr lang="en-US" altLang="he-IL" sz="1600" b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    </a:t>
            </a:r>
          </a:p>
          <a:p>
            <a:pPr>
              <a:spcBef>
                <a:spcPct val="20000"/>
              </a:spcBef>
            </a:pPr>
            <a:r>
              <a:rPr lang="en-US" altLang="he-IL" sz="1600" b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good file name</a:t>
            </a:r>
          </a:p>
          <a:p>
            <a:pPr>
              <a:spcBef>
                <a:spcPct val="20000"/>
              </a:spcBef>
            </a:pPr>
            <a:r>
              <a:rPr lang="en-US" altLang="he-IL" sz="1600" b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no file with this name</a:t>
            </a:r>
          </a:p>
          <a:p>
            <a:pPr>
              <a:spcBef>
                <a:spcPct val="20000"/>
              </a:spcBef>
            </a:pPr>
            <a:r>
              <a:rPr lang="en-US" altLang="he-IL" sz="1600" b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omitted</a:t>
            </a:r>
          </a:p>
          <a:p>
            <a:pPr>
              <a:spcBef>
                <a:spcPct val="20000"/>
              </a:spcBef>
            </a:pPr>
            <a:r>
              <a:rPr lang="en-US" altLang="he-IL" sz="180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</a:t>
            </a:r>
            <a:endParaRPr lang="en-US" altLang="he-IL" sz="1800" b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altLang="he-IL" sz="1800" u="sng" smtClean="0">
                <a:solidFill>
                  <a:srgbClr val="000000"/>
                </a:solidFill>
                <a:latin typeface="Times New Roman" panose="02020603050405020304" pitchFamily="18" charset="0"/>
              </a:rPr>
              <a:t>Environments:</a:t>
            </a:r>
          </a:p>
          <a:p>
            <a:pPr>
              <a:spcBef>
                <a:spcPct val="20000"/>
              </a:spcBef>
            </a:pPr>
            <a:r>
              <a:rPr lang="en-US" altLang="he-IL" sz="180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Number of occurrence of pattern in file:</a:t>
            </a:r>
          </a:p>
          <a:p>
            <a:pPr>
              <a:spcBef>
                <a:spcPct val="20000"/>
              </a:spcBef>
            </a:pPr>
            <a:r>
              <a:rPr lang="en-US" altLang="he-IL" sz="1800" b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none</a:t>
            </a:r>
          </a:p>
          <a:p>
            <a:pPr>
              <a:spcBef>
                <a:spcPct val="20000"/>
              </a:spcBef>
            </a:pPr>
            <a:r>
              <a:rPr lang="en-US" altLang="he-IL" sz="1800" b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exactly one</a:t>
            </a:r>
          </a:p>
          <a:p>
            <a:pPr>
              <a:spcBef>
                <a:spcPct val="20000"/>
              </a:spcBef>
            </a:pPr>
            <a:r>
              <a:rPr lang="en-US" altLang="he-IL" sz="1800" b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more than one</a:t>
            </a:r>
          </a:p>
          <a:p>
            <a:pPr>
              <a:spcBef>
                <a:spcPct val="20000"/>
              </a:spcBef>
            </a:pPr>
            <a:endParaRPr lang="en-US" altLang="he-IL" sz="1800" b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altLang="he-IL" sz="1800" smtClean="0">
                <a:solidFill>
                  <a:srgbClr val="000000"/>
                </a:solidFill>
                <a:latin typeface="Times New Roman" panose="02020603050405020304" pitchFamily="18" charset="0"/>
              </a:rPr>
              <a:t>  Pattern occurrences on target line:</a:t>
            </a:r>
          </a:p>
          <a:p>
            <a:pPr>
              <a:spcBef>
                <a:spcPct val="20000"/>
              </a:spcBef>
            </a:pPr>
            <a:r>
              <a:rPr lang="en-US" altLang="he-IL" sz="1800" b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one</a:t>
            </a:r>
          </a:p>
          <a:p>
            <a:pPr>
              <a:spcBef>
                <a:spcPct val="20000"/>
              </a:spcBef>
            </a:pPr>
            <a:r>
              <a:rPr lang="en-US" altLang="he-IL" sz="1800" b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more than one</a:t>
            </a:r>
            <a:endParaRPr lang="en-US" altLang="he-IL" sz="28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5724525" y="1916113"/>
            <a:ext cx="316865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 algn="ctr"/>
            <a:r>
              <a:rPr lang="en-US" altLang="he-IL" b="0" smtClean="0">
                <a:solidFill>
                  <a:srgbClr val="000000"/>
                </a:solidFill>
              </a:rPr>
              <a:t>Total Tests frames:</a:t>
            </a:r>
          </a:p>
          <a:p>
            <a:pPr algn="ctr"/>
            <a:r>
              <a:rPr lang="en-US" altLang="he-IL" b="0" smtClean="0">
                <a:solidFill>
                  <a:srgbClr val="000000"/>
                </a:solidFill>
              </a:rPr>
              <a:t>1944 (=4*3*3*3*3*3*2)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420" y="1902694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4</a:t>
            </a:r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23087" y="3652982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951" y="5080002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78094" y="1371602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78094" y="278285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78094" y="461961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endParaRPr lang="ko-KR" altLang="en-US" dirty="0" smtClean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7913" y="625069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2</a:t>
            </a:r>
            <a:endParaRPr lang="ko-KR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7020" y="339435"/>
            <a:ext cx="8839200" cy="320675"/>
          </a:xfrm>
        </p:spPr>
        <p:txBody>
          <a:bodyPr>
            <a:normAutofit fontScale="90000"/>
          </a:bodyPr>
          <a:lstStyle/>
          <a:p>
            <a:r>
              <a:rPr lang="en-US" altLang="ko-KR" sz="4000" dirty="0" smtClean="0">
                <a:ea typeface="굴림" panose="020B0600000101010101" pitchFamily="50" charset="-127"/>
              </a:rPr>
              <a:t>Adding Constraints </a:t>
            </a:r>
            <a:r>
              <a:rPr lang="en-US" altLang="ko-KR" sz="4000" dirty="0" smtClean="0">
                <a:ea typeface="굴림" panose="020B0600000101010101" pitchFamily="50" charset="-127"/>
              </a:rPr>
              <a:t>between Categories</a:t>
            </a:r>
            <a:br>
              <a:rPr lang="en-US" altLang="ko-KR" sz="4000" dirty="0" smtClean="0">
                <a:ea typeface="굴림" panose="020B0600000101010101" pitchFamily="50" charset="-127"/>
              </a:rPr>
            </a:br>
            <a:r>
              <a:rPr lang="en-US" altLang="ko-KR" sz="4000" dirty="0" smtClean="0">
                <a:ea typeface="굴림" panose="020B0600000101010101" pitchFamily="50" charset="-127"/>
              </a:rPr>
              <a:t>to </a:t>
            </a:r>
            <a:r>
              <a:rPr lang="en-US" altLang="ko-KR" sz="4000" dirty="0" smtClean="0">
                <a:ea typeface="굴림" panose="020B0600000101010101" pitchFamily="50" charset="-127"/>
              </a:rPr>
              <a:t>Reduce #of TC’S</a:t>
            </a:r>
            <a:endParaRPr lang="ko-KR" altLang="en-US" sz="4000" dirty="0" smtClean="0">
              <a:ea typeface="굴림" panose="020B0600000101010101" pitchFamily="50" charset="-127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30288"/>
            <a:ext cx="7772400" cy="56388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he-IL" sz="2000" b="1" smtClean="0"/>
              <a:t>Parameters:</a:t>
            </a:r>
          </a:p>
          <a:p>
            <a:pPr>
              <a:buFontTx/>
              <a:buNone/>
            </a:pPr>
            <a:r>
              <a:rPr lang="en-US" altLang="he-IL" sz="2000" b="1" smtClean="0"/>
              <a:t>   </a:t>
            </a:r>
            <a:r>
              <a:rPr lang="en-US" altLang="he-IL" sz="1800" b="1" smtClean="0"/>
              <a:t>Pattern size:</a:t>
            </a:r>
          </a:p>
          <a:p>
            <a:pPr>
              <a:buFontTx/>
              <a:buNone/>
            </a:pPr>
            <a:r>
              <a:rPr lang="en-US" altLang="he-IL" sz="1800" b="1" smtClean="0"/>
              <a:t>           </a:t>
            </a:r>
            <a:r>
              <a:rPr lang="en-US" altLang="he-IL" sz="1800" smtClean="0"/>
              <a:t>empty                                              [ </a:t>
            </a:r>
            <a:r>
              <a:rPr lang="en-US" altLang="he-IL" sz="1800" smtClean="0">
                <a:solidFill>
                  <a:srgbClr val="FF0000"/>
                </a:solidFill>
              </a:rPr>
              <a:t>property</a:t>
            </a:r>
            <a:r>
              <a:rPr lang="en-US" altLang="he-IL" sz="1800" smtClean="0"/>
              <a:t> Empty ]</a:t>
            </a:r>
          </a:p>
          <a:p>
            <a:pPr>
              <a:buFontTx/>
              <a:buNone/>
            </a:pPr>
            <a:r>
              <a:rPr lang="en-US" altLang="he-IL" sz="1800" smtClean="0"/>
              <a:t>           single character                               [ property NonEmpty ]</a:t>
            </a:r>
          </a:p>
          <a:p>
            <a:pPr>
              <a:buFontTx/>
              <a:buNone/>
            </a:pPr>
            <a:r>
              <a:rPr lang="en-US" altLang="he-IL" sz="1800" smtClean="0"/>
              <a:t>           many character                                [ property NonEmpty ]</a:t>
            </a:r>
          </a:p>
          <a:p>
            <a:pPr>
              <a:buFontTx/>
              <a:buNone/>
            </a:pPr>
            <a:r>
              <a:rPr lang="en-US" altLang="he-IL" sz="1800" smtClean="0"/>
              <a:t>          longer than any line in the file         [ property NonEmpty ]</a:t>
            </a:r>
          </a:p>
          <a:p>
            <a:pPr>
              <a:buFontTx/>
              <a:buNone/>
            </a:pPr>
            <a:endParaRPr lang="en-US" altLang="he-IL" sz="1800" smtClean="0"/>
          </a:p>
          <a:p>
            <a:pPr>
              <a:buFontTx/>
              <a:buNone/>
            </a:pPr>
            <a:r>
              <a:rPr lang="en-US" altLang="he-IL" sz="1800" smtClean="0"/>
              <a:t>   </a:t>
            </a:r>
            <a:r>
              <a:rPr lang="en-US" altLang="he-IL" sz="1800" b="1" smtClean="0"/>
              <a:t>Quoting:</a:t>
            </a:r>
          </a:p>
          <a:p>
            <a:pPr>
              <a:buFontTx/>
              <a:buNone/>
            </a:pPr>
            <a:r>
              <a:rPr lang="en-US" altLang="he-IL" sz="1800" b="1" smtClean="0"/>
              <a:t>   </a:t>
            </a:r>
            <a:r>
              <a:rPr lang="en-US" altLang="he-IL" sz="1800" smtClean="0"/>
              <a:t>       pattern is quoted                             [ property Quoted ]</a:t>
            </a:r>
          </a:p>
          <a:p>
            <a:pPr>
              <a:buFontTx/>
              <a:buNone/>
            </a:pPr>
            <a:r>
              <a:rPr lang="en-US" altLang="he-IL" sz="1800" smtClean="0"/>
              <a:t>         pattern is not quoted                        [ </a:t>
            </a:r>
            <a:r>
              <a:rPr lang="en-US" altLang="he-IL" sz="1800" smtClean="0">
                <a:solidFill>
                  <a:srgbClr val="FF0000"/>
                </a:solidFill>
              </a:rPr>
              <a:t>if</a:t>
            </a:r>
            <a:r>
              <a:rPr lang="en-US" altLang="he-IL" sz="1800" smtClean="0"/>
              <a:t> NonEmpty ]</a:t>
            </a:r>
          </a:p>
          <a:p>
            <a:pPr>
              <a:buFontTx/>
              <a:buNone/>
            </a:pPr>
            <a:r>
              <a:rPr lang="en-US" altLang="he-IL" sz="1800" smtClean="0"/>
              <a:t>         pattern is improperly quoted           [ if NonEmpty ]</a:t>
            </a:r>
          </a:p>
          <a:p>
            <a:pPr>
              <a:buFontTx/>
              <a:buNone/>
            </a:pPr>
            <a:endParaRPr lang="en-US" altLang="he-IL" sz="1800" smtClean="0"/>
          </a:p>
          <a:p>
            <a:pPr>
              <a:buFontTx/>
              <a:buNone/>
            </a:pPr>
            <a:r>
              <a:rPr lang="en-US" altLang="he-IL" sz="1800" b="1" smtClean="0"/>
              <a:t>   Embedded blanks:</a:t>
            </a:r>
          </a:p>
          <a:p>
            <a:pPr>
              <a:buFontTx/>
              <a:buNone/>
            </a:pPr>
            <a:r>
              <a:rPr lang="en-US" altLang="he-IL" sz="1800" smtClean="0"/>
              <a:t>        no embedded blank                         [ if NonEmpty ]</a:t>
            </a:r>
          </a:p>
          <a:p>
            <a:pPr>
              <a:buFontTx/>
              <a:buNone/>
            </a:pPr>
            <a:r>
              <a:rPr lang="en-US" altLang="he-IL" sz="1800" smtClean="0"/>
              <a:t>       one embedded blank                        [ if NonEmpty and Quoted ]</a:t>
            </a:r>
          </a:p>
          <a:p>
            <a:pPr>
              <a:buFontTx/>
              <a:buNone/>
            </a:pPr>
            <a:r>
              <a:rPr lang="en-US" altLang="he-IL" sz="1800" smtClean="0"/>
              <a:t>       several embedded blanks                 [ if NonEmpty and Quoted ]</a:t>
            </a:r>
          </a:p>
          <a:p>
            <a:pPr>
              <a:buFontTx/>
              <a:buNone/>
            </a:pPr>
            <a:r>
              <a:rPr lang="en-US" altLang="he-IL" sz="1800" smtClean="0"/>
              <a:t>    </a:t>
            </a:r>
            <a:endParaRPr lang="en-US" altLang="he-IL" sz="2000" b="1" smtClean="0"/>
          </a:p>
          <a:p>
            <a:pPr>
              <a:buFontTx/>
              <a:buNone/>
            </a:pPr>
            <a:endParaRPr lang="en-US" altLang="he-IL" b="1" smtClean="0"/>
          </a:p>
        </p:txBody>
      </p:sp>
    </p:spTree>
    <p:extLst>
      <p:ext uri="{BB962C8B-B14F-4D97-AF65-F5344CB8AC3E}">
        <p14:creationId xmlns:p14="http://schemas.microsoft.com/office/powerpoint/2010/main" val="5080676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"/>
            <a:ext cx="7848600" cy="64008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ko-KR" altLang="he-IL" sz="1800" b="1" dirty="0" smtClean="0">
                <a:ea typeface="굴림" panose="020B0600000101010101" pitchFamily="50" charset="-127"/>
              </a:rPr>
              <a:t>   </a:t>
            </a:r>
            <a:r>
              <a:rPr lang="en-US" altLang="he-IL" sz="1800" b="1" dirty="0" smtClean="0"/>
              <a:t>Embedded quotes:</a:t>
            </a:r>
          </a:p>
          <a:p>
            <a:pPr>
              <a:buFontTx/>
              <a:buNone/>
            </a:pPr>
            <a:r>
              <a:rPr lang="en-US" altLang="he-IL" sz="1800" dirty="0" smtClean="0"/>
              <a:t>        no embedded quotes                       [ if </a:t>
            </a:r>
            <a:r>
              <a:rPr lang="en-US" altLang="he-IL" sz="1800" dirty="0" err="1" smtClean="0"/>
              <a:t>NonEmpty</a:t>
            </a:r>
            <a:r>
              <a:rPr lang="en-US" altLang="he-IL" sz="1800" dirty="0" smtClean="0"/>
              <a:t> ]</a:t>
            </a:r>
          </a:p>
          <a:p>
            <a:pPr>
              <a:buFontTx/>
              <a:buNone/>
            </a:pPr>
            <a:r>
              <a:rPr lang="en-US" altLang="he-IL" sz="1800" dirty="0" smtClean="0"/>
              <a:t>       one embedded quotes                      [ if </a:t>
            </a:r>
            <a:r>
              <a:rPr lang="en-US" altLang="he-IL" sz="1800" dirty="0" err="1" smtClean="0"/>
              <a:t>NonEmpty</a:t>
            </a:r>
            <a:r>
              <a:rPr lang="en-US" altLang="he-IL" sz="1800" dirty="0" smtClean="0"/>
              <a:t> ]</a:t>
            </a:r>
          </a:p>
          <a:p>
            <a:pPr>
              <a:buFontTx/>
              <a:buNone/>
            </a:pPr>
            <a:r>
              <a:rPr lang="en-US" altLang="he-IL" sz="1800" dirty="0" smtClean="0"/>
              <a:t>       several embedded quotes                [ if </a:t>
            </a:r>
            <a:r>
              <a:rPr lang="en-US" altLang="he-IL" sz="1800" dirty="0" err="1" smtClean="0"/>
              <a:t>NonEmpty</a:t>
            </a:r>
            <a:r>
              <a:rPr lang="en-US" altLang="he-IL" sz="1800" dirty="0" smtClean="0"/>
              <a:t> ]</a:t>
            </a:r>
          </a:p>
          <a:p>
            <a:pPr>
              <a:buFontTx/>
              <a:buNone/>
            </a:pPr>
            <a:endParaRPr lang="en-US" altLang="he-IL" sz="1800" dirty="0" smtClean="0"/>
          </a:p>
          <a:p>
            <a:pPr>
              <a:buFontTx/>
              <a:buNone/>
            </a:pPr>
            <a:r>
              <a:rPr lang="en-US" altLang="he-IL" sz="1800" b="1" dirty="0" smtClean="0"/>
              <a:t>File name</a:t>
            </a:r>
            <a:r>
              <a:rPr lang="en-US" altLang="he-IL" sz="1800" dirty="0" smtClean="0"/>
              <a:t>:     </a:t>
            </a:r>
          </a:p>
          <a:p>
            <a:pPr>
              <a:buFontTx/>
              <a:buNone/>
            </a:pPr>
            <a:r>
              <a:rPr lang="en-US" altLang="he-IL" sz="1800" dirty="0" smtClean="0"/>
              <a:t>       good file name</a:t>
            </a:r>
          </a:p>
          <a:p>
            <a:pPr>
              <a:buFontTx/>
              <a:buNone/>
            </a:pPr>
            <a:r>
              <a:rPr lang="en-US" altLang="he-IL" sz="1800" dirty="0" smtClean="0"/>
              <a:t>       no file with this name</a:t>
            </a:r>
          </a:p>
          <a:p>
            <a:pPr>
              <a:buFontTx/>
              <a:buNone/>
            </a:pPr>
            <a:r>
              <a:rPr lang="en-US" altLang="he-IL" sz="1800" dirty="0" smtClean="0"/>
              <a:t>	omitted</a:t>
            </a:r>
          </a:p>
          <a:p>
            <a:pPr>
              <a:buFontTx/>
              <a:buNone/>
            </a:pPr>
            <a:r>
              <a:rPr lang="en-US" altLang="he-IL" sz="2000" b="1" dirty="0" smtClean="0"/>
              <a:t>      </a:t>
            </a:r>
            <a:endParaRPr lang="en-US" altLang="he-IL" sz="2000" dirty="0" smtClean="0"/>
          </a:p>
          <a:p>
            <a:pPr>
              <a:buFontTx/>
              <a:buNone/>
            </a:pPr>
            <a:r>
              <a:rPr lang="en-US" altLang="he-IL" sz="2000" b="1" dirty="0" smtClean="0"/>
              <a:t>Environments:</a:t>
            </a:r>
          </a:p>
          <a:p>
            <a:pPr>
              <a:buFontTx/>
              <a:buNone/>
            </a:pPr>
            <a:r>
              <a:rPr lang="en-US" altLang="he-IL" sz="2000" b="1" smtClean="0"/>
              <a:t>   Number of occurrence of pattern in file:</a:t>
            </a:r>
          </a:p>
          <a:p>
            <a:pPr>
              <a:buFontTx/>
              <a:buNone/>
            </a:pPr>
            <a:r>
              <a:rPr lang="en-US" altLang="he-IL" sz="2000" dirty="0" smtClean="0"/>
              <a:t>       none                                           </a:t>
            </a:r>
            <a:r>
              <a:rPr lang="en-US" altLang="he-IL" sz="1800" dirty="0" smtClean="0"/>
              <a:t>[ if </a:t>
            </a:r>
            <a:r>
              <a:rPr lang="en-US" altLang="he-IL" sz="1800" dirty="0" err="1" smtClean="0"/>
              <a:t>NonEmpty</a:t>
            </a:r>
            <a:r>
              <a:rPr lang="en-US" altLang="he-IL" sz="1800" dirty="0" smtClean="0"/>
              <a:t> ]</a:t>
            </a:r>
          </a:p>
          <a:p>
            <a:pPr>
              <a:buFontTx/>
              <a:buNone/>
            </a:pPr>
            <a:r>
              <a:rPr lang="en-US" altLang="he-IL" sz="2000" dirty="0" smtClean="0"/>
              <a:t>      exactly one                                 </a:t>
            </a:r>
            <a:r>
              <a:rPr lang="en-US" altLang="he-IL" sz="1800" dirty="0" smtClean="0"/>
              <a:t>[ if </a:t>
            </a:r>
            <a:r>
              <a:rPr lang="en-US" altLang="he-IL" sz="1800" dirty="0" err="1" smtClean="0"/>
              <a:t>NonEmpty</a:t>
            </a:r>
            <a:r>
              <a:rPr lang="en-US" altLang="he-IL" sz="1800" dirty="0" smtClean="0"/>
              <a:t> ] [ property Match]</a:t>
            </a:r>
          </a:p>
          <a:p>
            <a:pPr>
              <a:buFontTx/>
              <a:buNone/>
            </a:pPr>
            <a:r>
              <a:rPr lang="en-US" altLang="he-IL" sz="2000" dirty="0" smtClean="0"/>
              <a:t>      more than one                            </a:t>
            </a:r>
            <a:r>
              <a:rPr lang="en-US" altLang="he-IL" sz="1800" dirty="0" smtClean="0"/>
              <a:t>[ if </a:t>
            </a:r>
            <a:r>
              <a:rPr lang="en-US" altLang="he-IL" sz="1800" dirty="0" err="1" smtClean="0"/>
              <a:t>NonEmpty</a:t>
            </a:r>
            <a:r>
              <a:rPr lang="en-US" altLang="he-IL" sz="1800" dirty="0" smtClean="0"/>
              <a:t> ] [ property Match ]</a:t>
            </a:r>
          </a:p>
          <a:p>
            <a:pPr>
              <a:buFontTx/>
              <a:buNone/>
            </a:pPr>
            <a:endParaRPr lang="en-US" altLang="he-IL" sz="2000" dirty="0" smtClean="0"/>
          </a:p>
          <a:p>
            <a:pPr>
              <a:buFontTx/>
              <a:buNone/>
            </a:pPr>
            <a:r>
              <a:rPr lang="en-US" altLang="he-IL" sz="2000" b="1" dirty="0" smtClean="0"/>
              <a:t>  Pattern occurrences on target line:</a:t>
            </a:r>
          </a:p>
          <a:p>
            <a:pPr>
              <a:buFontTx/>
              <a:buNone/>
            </a:pPr>
            <a:r>
              <a:rPr lang="en-US" altLang="he-IL" sz="2000" dirty="0" smtClean="0"/>
              <a:t>      one                                              [ if Match ]</a:t>
            </a:r>
          </a:p>
          <a:p>
            <a:pPr>
              <a:buFontTx/>
              <a:buNone/>
            </a:pPr>
            <a:r>
              <a:rPr lang="en-US" altLang="he-IL" sz="2000" dirty="0" smtClean="0"/>
              <a:t>      more than one                             [ if Match ]</a:t>
            </a:r>
          </a:p>
          <a:p>
            <a:pPr>
              <a:buFontTx/>
              <a:buNone/>
            </a:pPr>
            <a:endParaRPr lang="en-US" altLang="he-IL" sz="2000" b="1" dirty="0" smtClean="0"/>
          </a:p>
          <a:p>
            <a:pPr>
              <a:buFontTx/>
              <a:buNone/>
            </a:pPr>
            <a:endParaRPr lang="en-US" altLang="he-IL" sz="2000" b="1" dirty="0" smtClean="0"/>
          </a:p>
          <a:p>
            <a:pPr>
              <a:buFontTx/>
              <a:buNone/>
            </a:pPr>
            <a:endParaRPr lang="en-US" altLang="he-IL" b="1" dirty="0" smtClean="0"/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5943600" y="2819400"/>
            <a:ext cx="28956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 algn="ctr"/>
            <a:r>
              <a:rPr lang="en-US" altLang="he-IL" b="0" smtClean="0">
                <a:solidFill>
                  <a:srgbClr val="000000"/>
                </a:solidFill>
              </a:rPr>
              <a:t>Total Tests frames:</a:t>
            </a:r>
          </a:p>
          <a:p>
            <a:pPr algn="ctr"/>
            <a:r>
              <a:rPr lang="en-US" altLang="he-IL" b="0" smtClean="0">
                <a:solidFill>
                  <a:srgbClr val="000000"/>
                </a:solidFill>
              </a:rPr>
              <a:t>678</a:t>
            </a:r>
          </a:p>
        </p:txBody>
      </p:sp>
    </p:spTree>
    <p:extLst>
      <p:ext uri="{BB962C8B-B14F-4D97-AF65-F5344CB8AC3E}">
        <p14:creationId xmlns:p14="http://schemas.microsoft.com/office/powerpoint/2010/main" val="146450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6388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he-IL" sz="2000" b="1" smtClean="0"/>
              <a:t>Parameters:</a:t>
            </a:r>
          </a:p>
          <a:p>
            <a:pPr>
              <a:buFontTx/>
              <a:buNone/>
            </a:pPr>
            <a:r>
              <a:rPr lang="en-US" altLang="he-IL" sz="2000" b="1" smtClean="0"/>
              <a:t>   </a:t>
            </a:r>
            <a:r>
              <a:rPr lang="en-US" altLang="he-IL" sz="1800" b="1" smtClean="0"/>
              <a:t>Pattern size:</a:t>
            </a:r>
          </a:p>
          <a:p>
            <a:pPr>
              <a:buFontTx/>
              <a:buNone/>
            </a:pPr>
            <a:r>
              <a:rPr lang="en-US" altLang="he-IL" sz="1800" b="1" smtClean="0"/>
              <a:t>           </a:t>
            </a:r>
            <a:r>
              <a:rPr lang="en-US" altLang="he-IL" sz="1800" smtClean="0"/>
              <a:t>empty                                              [ property Empty ]</a:t>
            </a:r>
          </a:p>
          <a:p>
            <a:pPr>
              <a:buFontTx/>
              <a:buNone/>
            </a:pPr>
            <a:r>
              <a:rPr lang="en-US" altLang="he-IL" sz="1800" smtClean="0"/>
              <a:t>           single character                               [ property NonEmpty ]</a:t>
            </a:r>
          </a:p>
          <a:p>
            <a:pPr>
              <a:buFontTx/>
              <a:buNone/>
            </a:pPr>
            <a:r>
              <a:rPr lang="en-US" altLang="he-IL" sz="1800" smtClean="0"/>
              <a:t>           many character                                [ property NonEmpty ]</a:t>
            </a:r>
          </a:p>
          <a:p>
            <a:pPr>
              <a:buFontTx/>
              <a:buNone/>
            </a:pPr>
            <a:r>
              <a:rPr lang="en-US" altLang="he-IL" sz="1800" smtClean="0"/>
              <a:t>          longer than any line in the file         [</a:t>
            </a:r>
            <a:r>
              <a:rPr lang="en-US" altLang="he-IL" sz="1800" smtClean="0">
                <a:solidFill>
                  <a:srgbClr val="FF0000"/>
                </a:solidFill>
              </a:rPr>
              <a:t> error</a:t>
            </a:r>
            <a:r>
              <a:rPr lang="en-US" altLang="he-IL" sz="1800" smtClean="0"/>
              <a:t> ]</a:t>
            </a:r>
          </a:p>
          <a:p>
            <a:pPr>
              <a:buFontTx/>
              <a:buNone/>
            </a:pPr>
            <a:endParaRPr lang="en-US" altLang="he-IL" sz="1800" smtClean="0"/>
          </a:p>
          <a:p>
            <a:pPr>
              <a:buFontTx/>
              <a:buNone/>
            </a:pPr>
            <a:r>
              <a:rPr lang="en-US" altLang="he-IL" sz="1800" smtClean="0"/>
              <a:t>   </a:t>
            </a:r>
            <a:r>
              <a:rPr lang="en-US" altLang="he-IL" sz="1800" b="1" smtClean="0"/>
              <a:t>Quoting:</a:t>
            </a:r>
          </a:p>
          <a:p>
            <a:pPr>
              <a:buFontTx/>
              <a:buNone/>
            </a:pPr>
            <a:r>
              <a:rPr lang="en-US" altLang="he-IL" sz="1800" b="1" smtClean="0"/>
              <a:t>   </a:t>
            </a:r>
            <a:r>
              <a:rPr lang="en-US" altLang="he-IL" sz="1800" smtClean="0"/>
              <a:t>       pattern is quoted                             [ property quoted ]</a:t>
            </a:r>
          </a:p>
          <a:p>
            <a:pPr>
              <a:buFontTx/>
              <a:buNone/>
            </a:pPr>
            <a:r>
              <a:rPr lang="en-US" altLang="he-IL" sz="1800" smtClean="0"/>
              <a:t>         pattern is not quoted                        [ if NonEmpty ]</a:t>
            </a:r>
          </a:p>
          <a:p>
            <a:pPr>
              <a:buFontTx/>
              <a:buNone/>
            </a:pPr>
            <a:r>
              <a:rPr lang="en-US" altLang="he-IL" sz="1800" smtClean="0"/>
              <a:t>         pattern is improperly quoted           [ </a:t>
            </a:r>
            <a:r>
              <a:rPr lang="en-US" altLang="he-IL" sz="1800" smtClean="0">
                <a:solidFill>
                  <a:srgbClr val="FF0000"/>
                </a:solidFill>
              </a:rPr>
              <a:t>error</a:t>
            </a:r>
            <a:r>
              <a:rPr lang="en-US" altLang="he-IL" sz="1800" smtClean="0"/>
              <a:t> ]</a:t>
            </a:r>
          </a:p>
          <a:p>
            <a:pPr>
              <a:buFontTx/>
              <a:buNone/>
            </a:pPr>
            <a:endParaRPr lang="en-US" altLang="he-IL" sz="1800" smtClean="0"/>
          </a:p>
          <a:p>
            <a:pPr>
              <a:buFontTx/>
              <a:buNone/>
            </a:pPr>
            <a:r>
              <a:rPr lang="en-US" altLang="he-IL" sz="1800" b="1" smtClean="0"/>
              <a:t>   Embedded blanks:</a:t>
            </a:r>
          </a:p>
          <a:p>
            <a:pPr>
              <a:buFontTx/>
              <a:buNone/>
            </a:pPr>
            <a:r>
              <a:rPr lang="en-US" altLang="he-IL" sz="1800" smtClean="0"/>
              <a:t>        no embedded blank                         [ if NonEmpty ]</a:t>
            </a:r>
          </a:p>
          <a:p>
            <a:pPr>
              <a:buFontTx/>
              <a:buNone/>
            </a:pPr>
            <a:r>
              <a:rPr lang="en-US" altLang="he-IL" sz="1800" smtClean="0"/>
              <a:t>       one embedded blank                        [ if NonEmpty and Quoted ]</a:t>
            </a:r>
          </a:p>
          <a:p>
            <a:pPr>
              <a:buFontTx/>
              <a:buNone/>
            </a:pPr>
            <a:r>
              <a:rPr lang="en-US" altLang="he-IL" sz="1800" smtClean="0"/>
              <a:t>       several embedded blanks                 [ if NonEmpty and Quoted ]</a:t>
            </a:r>
          </a:p>
          <a:p>
            <a:pPr>
              <a:buFontTx/>
              <a:buNone/>
            </a:pPr>
            <a:r>
              <a:rPr lang="en-US" altLang="he-IL" sz="1800" smtClean="0"/>
              <a:t>    </a:t>
            </a:r>
            <a:endParaRPr lang="en-US" altLang="he-IL" sz="2000" b="1" smtClean="0"/>
          </a:p>
          <a:p>
            <a:pPr>
              <a:buFontTx/>
              <a:buNone/>
            </a:pPr>
            <a:endParaRPr lang="en-US" altLang="he-IL" b="1" smtClean="0"/>
          </a:p>
        </p:txBody>
      </p:sp>
    </p:spTree>
    <p:extLst>
      <p:ext uri="{BB962C8B-B14F-4D97-AF65-F5344CB8AC3E}">
        <p14:creationId xmlns:p14="http://schemas.microsoft.com/office/powerpoint/2010/main" val="1432941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438144"/>
            <a:ext cx="9144000" cy="8572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SW Development and Testing Model </a:t>
            </a:r>
            <a:br>
              <a:rPr lang="en-US" dirty="0" smtClean="0"/>
            </a:br>
            <a:r>
              <a:rPr lang="en-US" dirty="0" smtClean="0"/>
              <a:t>(a.k.a. V model)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t>Moonzoo Kim Provable SW Lab</a:t>
            </a:r>
            <a:endParaRPr lang="en-US" altLang="ko-K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r>
              <a:rPr lang="en-US" altLang="ko-KR" dirty="0" smtClean="0">
                <a:solidFill>
                  <a:prstClr val="black">
                    <a:tint val="75000"/>
                  </a:prstClr>
                </a:solidFill>
              </a:rPr>
              <a:t>/42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6321" y="1643050"/>
            <a:ext cx="6490389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직사각형 7"/>
          <p:cNvSpPr/>
          <p:nvPr/>
        </p:nvSpPr>
        <p:spPr>
          <a:xfrm>
            <a:off x="2082139" y="4786322"/>
            <a:ext cx="4769856" cy="92869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5" name="아래쪽 화살표 14"/>
          <p:cNvSpPr/>
          <p:nvPr/>
        </p:nvSpPr>
        <p:spPr>
          <a:xfrm>
            <a:off x="357158" y="1857364"/>
            <a:ext cx="428628" cy="4357718"/>
          </a:xfrm>
          <a:prstGeom prst="downArrow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2306" y="1214422"/>
            <a:ext cx="1085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70C0"/>
                </a:solidFill>
                <a:latin typeface="맑은 고딕"/>
                <a:ea typeface="HY견고딕" pitchFamily="18" charset="-127"/>
              </a:rPr>
              <a:t>Manual </a:t>
            </a:r>
          </a:p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70C0"/>
                </a:solidFill>
                <a:latin typeface="맑은 고딕"/>
                <a:ea typeface="HY견고딕" pitchFamily="18" charset="-127"/>
              </a:rPr>
              <a:t>Labor</a:t>
            </a:r>
          </a:p>
        </p:txBody>
      </p:sp>
      <p:sp>
        <p:nvSpPr>
          <p:cNvPr id="17" name="아래쪽 화살표 16"/>
          <p:cNvSpPr/>
          <p:nvPr/>
        </p:nvSpPr>
        <p:spPr>
          <a:xfrm rot="10800000">
            <a:off x="8128729" y="1785926"/>
            <a:ext cx="428628" cy="4214842"/>
          </a:xfrm>
          <a:prstGeom prst="downArrow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43834" y="6000768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FF0000"/>
                </a:solidFill>
                <a:latin typeface="맑은 고딕"/>
                <a:ea typeface="HY견고딕" pitchFamily="18" charset="-127"/>
              </a:rPr>
              <a:t>Abstraction</a:t>
            </a:r>
            <a:endParaRPr lang="en-US" sz="1800" dirty="0">
              <a:solidFill>
                <a:srgbClr val="FF0000"/>
              </a:solidFill>
              <a:latin typeface="맑은 고딕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3487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"/>
            <a:ext cx="7848600" cy="6400800"/>
          </a:xfrm>
        </p:spPr>
        <p:txBody>
          <a:bodyPr/>
          <a:lstStyle/>
          <a:p>
            <a:pPr>
              <a:buFontTx/>
              <a:buNone/>
            </a:pPr>
            <a:r>
              <a:rPr lang="ko-KR" altLang="he-IL" sz="1800" b="1" smtClean="0">
                <a:ea typeface="굴림" panose="020B0600000101010101" pitchFamily="50" charset="-127"/>
              </a:rPr>
              <a:t>   </a:t>
            </a:r>
            <a:r>
              <a:rPr lang="en-US" altLang="he-IL" sz="1800" b="1" smtClean="0"/>
              <a:t>Embedded quotes:</a:t>
            </a:r>
          </a:p>
          <a:p>
            <a:pPr>
              <a:buFontTx/>
              <a:buNone/>
            </a:pPr>
            <a:r>
              <a:rPr lang="en-US" altLang="he-IL" sz="1800" smtClean="0"/>
              <a:t>        no embedded quotes                       [ if NonEmpty ]</a:t>
            </a:r>
          </a:p>
          <a:p>
            <a:pPr>
              <a:buFontTx/>
              <a:buNone/>
            </a:pPr>
            <a:r>
              <a:rPr lang="en-US" altLang="he-IL" sz="1800" smtClean="0"/>
              <a:t>       one embedded quotes                      [ if NonEmpty ]</a:t>
            </a:r>
          </a:p>
          <a:p>
            <a:pPr>
              <a:buFontTx/>
              <a:buNone/>
            </a:pPr>
            <a:r>
              <a:rPr lang="en-US" altLang="he-IL" sz="1800" smtClean="0"/>
              <a:t>       several embedded quotes                [ if NonEmpty ]</a:t>
            </a:r>
          </a:p>
          <a:p>
            <a:pPr>
              <a:buFontTx/>
              <a:buNone/>
            </a:pPr>
            <a:r>
              <a:rPr lang="en-US" altLang="he-IL" sz="1800" b="1" smtClean="0"/>
              <a:t>File name</a:t>
            </a:r>
            <a:r>
              <a:rPr lang="en-US" altLang="he-IL" sz="1800" smtClean="0"/>
              <a:t>:     </a:t>
            </a:r>
          </a:p>
          <a:p>
            <a:pPr>
              <a:buFontTx/>
              <a:buNone/>
            </a:pPr>
            <a:r>
              <a:rPr lang="en-US" altLang="he-IL" sz="1800" smtClean="0"/>
              <a:t>       good file name</a:t>
            </a:r>
          </a:p>
          <a:p>
            <a:pPr>
              <a:buFontTx/>
              <a:buNone/>
            </a:pPr>
            <a:r>
              <a:rPr lang="en-US" altLang="he-IL" sz="1800" smtClean="0"/>
              <a:t>       no file with this name                      [</a:t>
            </a:r>
            <a:r>
              <a:rPr lang="en-US" altLang="he-IL" sz="1800" smtClean="0">
                <a:solidFill>
                  <a:srgbClr val="FF0000"/>
                </a:solidFill>
              </a:rPr>
              <a:t> error </a:t>
            </a:r>
            <a:r>
              <a:rPr lang="en-US" altLang="he-IL" sz="1800" smtClean="0"/>
              <a:t>]</a:t>
            </a:r>
          </a:p>
          <a:p>
            <a:pPr>
              <a:buFontTx/>
              <a:buNone/>
            </a:pPr>
            <a:r>
              <a:rPr lang="en-US" altLang="he-IL" sz="1800" smtClean="0"/>
              <a:t>       omitted</a:t>
            </a:r>
            <a:r>
              <a:rPr lang="en-US" altLang="he-IL" sz="2000" b="1" smtClean="0"/>
              <a:t>     </a:t>
            </a:r>
          </a:p>
          <a:p>
            <a:pPr>
              <a:buFontTx/>
              <a:buNone/>
            </a:pPr>
            <a:endParaRPr lang="en-US" altLang="he-IL" sz="2000" smtClean="0"/>
          </a:p>
          <a:p>
            <a:pPr>
              <a:buFontTx/>
              <a:buNone/>
            </a:pPr>
            <a:r>
              <a:rPr lang="en-US" altLang="he-IL" sz="2000" b="1" smtClean="0"/>
              <a:t>Environments:</a:t>
            </a:r>
          </a:p>
          <a:p>
            <a:pPr>
              <a:buFontTx/>
              <a:buNone/>
            </a:pPr>
            <a:r>
              <a:rPr lang="en-US" altLang="he-IL" sz="2000" b="1" smtClean="0"/>
              <a:t>   Number of occurrence of pattern in file:</a:t>
            </a:r>
          </a:p>
          <a:p>
            <a:pPr>
              <a:buFontTx/>
              <a:buNone/>
            </a:pPr>
            <a:r>
              <a:rPr lang="en-US" altLang="he-IL" sz="2000" smtClean="0"/>
              <a:t>       none                                           </a:t>
            </a:r>
            <a:r>
              <a:rPr lang="en-US" altLang="he-IL" sz="1800" smtClean="0"/>
              <a:t>[ if NonEmpty ] </a:t>
            </a:r>
          </a:p>
          <a:p>
            <a:pPr>
              <a:buFontTx/>
              <a:buNone/>
            </a:pPr>
            <a:r>
              <a:rPr lang="en-US" altLang="he-IL" sz="1800" smtClean="0"/>
              <a:t>       </a:t>
            </a:r>
            <a:r>
              <a:rPr lang="en-US" altLang="he-IL" sz="2000" smtClean="0"/>
              <a:t>exactly one                                 </a:t>
            </a:r>
            <a:r>
              <a:rPr lang="en-US" altLang="he-IL" sz="1800" smtClean="0"/>
              <a:t>[ if NonEmpty ] [ property Match]</a:t>
            </a:r>
          </a:p>
          <a:p>
            <a:pPr>
              <a:buFontTx/>
              <a:buNone/>
            </a:pPr>
            <a:r>
              <a:rPr lang="en-US" altLang="he-IL" sz="2000" smtClean="0"/>
              <a:t>      more than one                            </a:t>
            </a:r>
            <a:r>
              <a:rPr lang="en-US" altLang="he-IL" sz="1800" smtClean="0"/>
              <a:t>[ if NonEmpty ] [ property Match ]</a:t>
            </a:r>
          </a:p>
          <a:p>
            <a:pPr>
              <a:buFontTx/>
              <a:buNone/>
            </a:pPr>
            <a:endParaRPr lang="en-US" altLang="he-IL" sz="2000" smtClean="0"/>
          </a:p>
          <a:p>
            <a:pPr>
              <a:buFontTx/>
              <a:buNone/>
            </a:pPr>
            <a:r>
              <a:rPr lang="en-US" altLang="he-IL" sz="2000" b="1" smtClean="0"/>
              <a:t>  Pattern occurrences on target line:</a:t>
            </a:r>
          </a:p>
          <a:p>
            <a:pPr>
              <a:buFontTx/>
              <a:buNone/>
            </a:pPr>
            <a:r>
              <a:rPr lang="en-US" altLang="he-IL" sz="2000" smtClean="0"/>
              <a:t>      one                                              [ if Match ]</a:t>
            </a:r>
          </a:p>
          <a:p>
            <a:pPr>
              <a:buFontTx/>
              <a:buNone/>
            </a:pPr>
            <a:r>
              <a:rPr lang="en-US" altLang="he-IL" sz="2000" smtClean="0"/>
              <a:t>      more than one                             [ if Match ]</a:t>
            </a:r>
            <a:endParaRPr lang="en-US" altLang="he-IL" sz="2000" b="1" smtClean="0"/>
          </a:p>
          <a:p>
            <a:pPr>
              <a:buFontTx/>
              <a:buNone/>
            </a:pPr>
            <a:endParaRPr lang="en-US" altLang="he-IL" sz="2000" b="1" smtClean="0"/>
          </a:p>
          <a:p>
            <a:pPr>
              <a:buFontTx/>
              <a:buNone/>
            </a:pPr>
            <a:endParaRPr lang="en-US" altLang="he-IL" b="1" smtClean="0"/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5943600" y="2819400"/>
            <a:ext cx="28956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 algn="ctr"/>
            <a:r>
              <a:rPr lang="en-US" altLang="he-IL" b="0" smtClean="0">
                <a:solidFill>
                  <a:srgbClr val="000000"/>
                </a:solidFill>
              </a:rPr>
              <a:t>Total Tests frames:</a:t>
            </a:r>
          </a:p>
          <a:p>
            <a:pPr algn="ctr"/>
            <a:r>
              <a:rPr lang="en-US" altLang="he-IL" b="0" smtClean="0">
                <a:solidFill>
                  <a:srgbClr val="000000"/>
                </a:solidFill>
              </a:rPr>
              <a:t>125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943600" y="2819400"/>
            <a:ext cx="28956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 algn="ctr"/>
            <a:r>
              <a:rPr lang="en-US" altLang="he-IL" b="0" smtClean="0">
                <a:solidFill>
                  <a:srgbClr val="000000"/>
                </a:solidFill>
              </a:rPr>
              <a:t>Total Tests frames:</a:t>
            </a:r>
          </a:p>
          <a:p>
            <a:pPr algn="ctr"/>
            <a:r>
              <a:rPr lang="en-US" altLang="he-IL" b="0" smtClean="0">
                <a:solidFill>
                  <a:srgbClr val="000000"/>
                </a:solidFill>
              </a:rPr>
              <a:t>40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5943600" y="12192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r>
              <a:rPr lang="ko-KR" altLang="he-IL" sz="1800" b="0" smtClean="0">
                <a:solidFill>
                  <a:srgbClr val="000000"/>
                </a:solidFill>
                <a:ea typeface="굴림" panose="020B0600000101010101" pitchFamily="50" charset="-127"/>
              </a:rPr>
              <a:t>[ </a:t>
            </a:r>
            <a:r>
              <a:rPr lang="en-US" altLang="he-IL" sz="1800" b="0" smtClean="0">
                <a:solidFill>
                  <a:srgbClr val="3333CC"/>
                </a:solidFill>
              </a:rPr>
              <a:t>single </a:t>
            </a:r>
            <a:r>
              <a:rPr lang="en-US" altLang="he-IL" sz="1800" b="0" smtClean="0">
                <a:solidFill>
                  <a:srgbClr val="000000"/>
                </a:solidFill>
              </a:rPr>
              <a:t>]</a:t>
            </a:r>
            <a:endParaRPr lang="en-US" altLang="en-US" b="0" smtClean="0">
              <a:solidFill>
                <a:srgbClr val="000000"/>
              </a:solidFill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5943600" y="3976688"/>
            <a:ext cx="1524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r>
              <a:rPr lang="ko-KR" altLang="he-IL" sz="1800" b="0" smtClean="0">
                <a:solidFill>
                  <a:srgbClr val="000000"/>
                </a:solidFill>
                <a:ea typeface="굴림" panose="020B0600000101010101" pitchFamily="50" charset="-127"/>
              </a:rPr>
              <a:t>[ </a:t>
            </a:r>
            <a:r>
              <a:rPr lang="en-US" altLang="he-IL" sz="1800" b="0" smtClean="0">
                <a:solidFill>
                  <a:srgbClr val="3333CC"/>
                </a:solidFill>
              </a:rPr>
              <a:t>single </a:t>
            </a:r>
            <a:r>
              <a:rPr lang="en-US" altLang="he-IL" sz="1800" b="0" smtClean="0">
                <a:solidFill>
                  <a:srgbClr val="000000"/>
                </a:solidFill>
              </a:rPr>
              <a:t>]</a:t>
            </a:r>
            <a:endParaRPr lang="en-US" altLang="en-US" b="0" smtClean="0">
              <a:solidFill>
                <a:srgbClr val="000000"/>
              </a:solidFill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5867400" y="61722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r>
              <a:rPr lang="ko-KR" altLang="he-IL" sz="1800" b="0" smtClean="0">
                <a:solidFill>
                  <a:srgbClr val="000000"/>
                </a:solidFill>
                <a:ea typeface="굴림" panose="020B0600000101010101" pitchFamily="50" charset="-127"/>
              </a:rPr>
              <a:t>[ </a:t>
            </a:r>
            <a:r>
              <a:rPr lang="en-US" altLang="he-IL" sz="1800" b="0" smtClean="0">
                <a:solidFill>
                  <a:srgbClr val="3333CC"/>
                </a:solidFill>
              </a:rPr>
              <a:t>single </a:t>
            </a:r>
            <a:r>
              <a:rPr lang="en-US" altLang="he-IL" sz="1800" b="0" smtClean="0">
                <a:solidFill>
                  <a:srgbClr val="000000"/>
                </a:solidFill>
              </a:rPr>
              <a:t>]</a:t>
            </a:r>
            <a:endParaRPr lang="en-US" altLang="en-US" b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07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 autoUpdateAnimBg="0"/>
      <p:bldP spid="25605" grpId="0" animBg="1" autoUpdateAnimBg="0"/>
      <p:bldP spid="25606" grpId="0" autoUpdateAnimBg="0"/>
      <p:bldP spid="25607" grpId="0" autoUpdateAnimBg="0"/>
      <p:bldP spid="2560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White Box Testing (1/2)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t>Moonzoo Kim </a:t>
            </a:r>
            <a:endParaRPr lang="en-US" altLang="ko-K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r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t>/11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sz="quarter" idx="13"/>
          </p:nvPr>
        </p:nvSpPr>
        <p:spPr>
          <a:xfrm>
            <a:off x="285720" y="1214422"/>
            <a:ext cx="8858280" cy="5214974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White box testing concerns program code itself</a:t>
            </a:r>
          </a:p>
          <a:p>
            <a:r>
              <a:rPr lang="en-US" altLang="ko-KR" dirty="0" smtClean="0"/>
              <a:t>Many different viewpoints on “program code”</a:t>
            </a:r>
          </a:p>
          <a:p>
            <a:pPr lvl="1"/>
            <a:r>
              <a:rPr lang="en-US" altLang="ko-KR" dirty="0" smtClean="0"/>
              <a:t>program code as a graph (i.e., structural coverage)</a:t>
            </a:r>
          </a:p>
          <a:p>
            <a:pPr lvl="1"/>
            <a:r>
              <a:rPr lang="en-US" altLang="ko-KR" dirty="0" smtClean="0"/>
              <a:t>program code as a set of logic formulas (i.e., logical coverage)</a:t>
            </a:r>
          </a:p>
          <a:p>
            <a:pPr lvl="1"/>
            <a:r>
              <a:rPr lang="en-US" altLang="ko-KR" dirty="0"/>
              <a:t>program code as a set of execution paths (i.e., </a:t>
            </a:r>
            <a:r>
              <a:rPr lang="en-US" altLang="ko-KR" dirty="0" smtClean="0"/>
              <a:t>behavioral/dynamic coverage)</a:t>
            </a:r>
          </a:p>
          <a:p>
            <a:r>
              <a:rPr lang="en-US" altLang="ko-KR" dirty="0" smtClean="0"/>
              <a:t>Advantages:  </a:t>
            </a:r>
          </a:p>
          <a:p>
            <a:pPr lvl="1"/>
            <a:r>
              <a:rPr lang="en-US" altLang="ko-KR" dirty="0" smtClean="0"/>
              <a:t>More effective than </a:t>
            </a:r>
            <a:r>
              <a:rPr lang="en-US" altLang="ko-KR" dirty="0" err="1" smtClean="0"/>
              <a:t>blackbox</a:t>
            </a:r>
            <a:r>
              <a:rPr lang="en-US" altLang="ko-KR" dirty="0" smtClean="0"/>
              <a:t> testing in general</a:t>
            </a:r>
          </a:p>
          <a:p>
            <a:pPr lvl="1"/>
            <a:r>
              <a:rPr lang="en-US" altLang="ko-KR" dirty="0" smtClean="0"/>
              <a:t>Can measure the testing progress quantitatively based on coverage achieved</a:t>
            </a:r>
          </a:p>
          <a:p>
            <a:r>
              <a:rPr lang="en-US" altLang="ko-KR" dirty="0" smtClean="0"/>
              <a:t>Should be used with </a:t>
            </a:r>
            <a:r>
              <a:rPr lang="en-US" altLang="ko-KR" dirty="0" err="1" smtClean="0"/>
              <a:t>blackbox</a:t>
            </a:r>
            <a:r>
              <a:rPr lang="en-US" altLang="ko-KR" dirty="0" smtClean="0"/>
              <a:t> testing together for maximal bug detection capability</a:t>
            </a:r>
          </a:p>
          <a:p>
            <a:pPr lvl="1"/>
            <a:r>
              <a:rPr lang="en-US" altLang="ko-KR" dirty="0" err="1" smtClean="0"/>
              <a:t>Blackbox</a:t>
            </a:r>
            <a:r>
              <a:rPr lang="en-US" altLang="ko-KR" dirty="0" smtClean="0"/>
              <a:t> testing and </a:t>
            </a:r>
            <a:r>
              <a:rPr lang="en-US" altLang="ko-KR" dirty="0" err="1" smtClean="0"/>
              <a:t>whitebox</a:t>
            </a:r>
            <a:r>
              <a:rPr lang="en-US" altLang="ko-KR" dirty="0" smtClean="0"/>
              <a:t> testing often explore different segments of target program space  </a:t>
            </a:r>
          </a:p>
        </p:txBody>
      </p:sp>
    </p:spTree>
    <p:extLst>
      <p:ext uri="{BB962C8B-B14F-4D97-AF65-F5344CB8AC3E}">
        <p14:creationId xmlns:p14="http://schemas.microsoft.com/office/powerpoint/2010/main" val="28813694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White Box Testing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426308"/>
            <a:ext cx="9144000" cy="4114800"/>
          </a:xfrm>
        </p:spPr>
        <p:txBody>
          <a:bodyPr/>
          <a:lstStyle/>
          <a:p>
            <a:r>
              <a:rPr lang="en-US" altLang="ko-KR" dirty="0" smtClean="0">
                <a:solidFill>
                  <a:srgbClr val="1F497D">
                    <a:lumMod val="75000"/>
                  </a:srgbClr>
                </a:solidFill>
              </a:rPr>
              <a:t>Coverage </a:t>
            </a:r>
            <a:r>
              <a:rPr lang="en-US" altLang="ko-KR" dirty="0">
                <a:solidFill>
                  <a:srgbClr val="1F497D">
                    <a:lumMod val="75000"/>
                  </a:srgbClr>
                </a:solidFill>
              </a:rPr>
              <a:t>is a </a:t>
            </a:r>
            <a:r>
              <a:rPr lang="en-US" altLang="ko-KR" dirty="0">
                <a:solidFill>
                  <a:srgbClr val="F79646">
                    <a:lumMod val="75000"/>
                  </a:srgbClr>
                </a:solidFill>
              </a:rPr>
              <a:t>good </a:t>
            </a:r>
            <a:r>
              <a:rPr lang="en-US" altLang="ko-KR" dirty="0" smtClean="0">
                <a:solidFill>
                  <a:srgbClr val="F79646">
                    <a:lumMod val="75000"/>
                  </a:srgbClr>
                </a:solidFill>
              </a:rPr>
              <a:t>predictor/indicator </a:t>
            </a:r>
            <a:r>
              <a:rPr lang="en-US" altLang="ko-KR" dirty="0">
                <a:solidFill>
                  <a:srgbClr val="F79646">
                    <a:lumMod val="75000"/>
                  </a:srgbClr>
                </a:solidFill>
              </a:rPr>
              <a:t>of testing effectiveness </a:t>
            </a:r>
            <a:endParaRPr lang="en-US" altLang="ko-KR" dirty="0" smtClean="0">
              <a:solidFill>
                <a:srgbClr val="F79646">
                  <a:lumMod val="75000"/>
                </a:srgbClr>
              </a:solidFill>
            </a:endParaRPr>
          </a:p>
          <a:p>
            <a:pPr lvl="1"/>
            <a:r>
              <a:rPr lang="en-US" altLang="ko-KR" dirty="0" smtClean="0"/>
              <a:t>Utilizing correlation between structural coverage and fault detection ability</a:t>
            </a:r>
            <a:endParaRPr lang="ko-KR" altLang="en-US"/>
          </a:p>
        </p:txBody>
      </p:sp>
      <p:cxnSp>
        <p:nvCxnSpPr>
          <p:cNvPr id="5" name="직선 화살표 연결선 4"/>
          <p:cNvCxnSpPr/>
          <p:nvPr/>
        </p:nvCxnSpPr>
        <p:spPr>
          <a:xfrm>
            <a:off x="3118776" y="5858304"/>
            <a:ext cx="297553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화살표 연결선 5"/>
          <p:cNvCxnSpPr/>
          <p:nvPr/>
        </p:nvCxnSpPr>
        <p:spPr>
          <a:xfrm flipV="1">
            <a:off x="3126251" y="3786735"/>
            <a:ext cx="0" cy="20715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16385" y="3851411"/>
            <a:ext cx="899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dirty="0" smtClean="0">
                <a:solidFill>
                  <a:prstClr val="black"/>
                </a:solidFill>
                <a:latin typeface="Calibri" pitchFamily="34" charset="0"/>
              </a:rPr>
              <a:t>Fault </a:t>
            </a:r>
          </a:p>
          <a:p>
            <a:pPr algn="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dirty="0" smtClean="0">
                <a:solidFill>
                  <a:prstClr val="black"/>
                </a:solidFill>
                <a:latin typeface="Calibri" pitchFamily="34" charset="0"/>
              </a:rPr>
              <a:t>finding</a:t>
            </a:r>
            <a:endParaRPr lang="ko-KR" altLang="en-US" sz="1800" b="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16177" y="5860045"/>
            <a:ext cx="1186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dirty="0" smtClean="0">
                <a:solidFill>
                  <a:prstClr val="black"/>
                </a:solidFill>
                <a:latin typeface="Calibri" pitchFamily="34" charset="0"/>
              </a:rPr>
              <a:t>Coverage</a:t>
            </a:r>
            <a:endParaRPr lang="ko-KR" altLang="en-US" sz="1800" b="0" dirty="0">
              <a:solidFill>
                <a:prstClr val="black"/>
              </a:solidFill>
              <a:latin typeface="Calibri" pitchFamily="34" charset="0"/>
            </a:endParaRPr>
          </a:p>
        </p:txBody>
      </p:sp>
      <p:cxnSp>
        <p:nvCxnSpPr>
          <p:cNvPr id="9" name="직선 화살표 연결선 8"/>
          <p:cNvCxnSpPr/>
          <p:nvPr/>
        </p:nvCxnSpPr>
        <p:spPr>
          <a:xfrm flipV="1">
            <a:off x="3314435" y="3915829"/>
            <a:ext cx="1292109" cy="1368152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타원 9"/>
          <p:cNvSpPr/>
          <p:nvPr/>
        </p:nvSpPr>
        <p:spPr>
          <a:xfrm>
            <a:off x="4728939" y="4768888"/>
            <a:ext cx="195327" cy="20451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lang="ko-KR" altLang="en-US" sz="1800" b="0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49104" y="4347877"/>
            <a:ext cx="1170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dirty="0" smtClean="0">
                <a:solidFill>
                  <a:prstClr val="black"/>
                </a:solidFill>
                <a:latin typeface="Calibri" pitchFamily="34" charset="0"/>
              </a:rPr>
              <a:t>coverage</a:t>
            </a:r>
          </a:p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dirty="0" smtClean="0">
                <a:solidFill>
                  <a:prstClr val="black"/>
                </a:solidFill>
                <a:latin typeface="Calibri" pitchFamily="34" charset="0"/>
              </a:rPr>
              <a:t>metric B</a:t>
            </a:r>
            <a:endParaRPr lang="ko-KR" altLang="en-US" sz="1800" b="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65128" y="5139965"/>
            <a:ext cx="1170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dirty="0" smtClean="0">
                <a:solidFill>
                  <a:prstClr val="black"/>
                </a:solidFill>
                <a:latin typeface="Calibri" pitchFamily="34" charset="0"/>
              </a:rPr>
              <a:t>coverage</a:t>
            </a:r>
          </a:p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dirty="0" smtClean="0">
                <a:solidFill>
                  <a:prstClr val="black"/>
                </a:solidFill>
                <a:latin typeface="Calibri" pitchFamily="34" charset="0"/>
              </a:rPr>
              <a:t>metric C</a:t>
            </a:r>
            <a:endParaRPr lang="ko-KR" altLang="en-US" sz="1800" b="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78991" y="3699805"/>
            <a:ext cx="1170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dirty="0" smtClean="0">
                <a:solidFill>
                  <a:prstClr val="black"/>
                </a:solidFill>
                <a:latin typeface="Calibri" pitchFamily="34" charset="0"/>
              </a:rPr>
              <a:t>coverage</a:t>
            </a:r>
          </a:p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800" b="0" dirty="0" smtClean="0">
                <a:solidFill>
                  <a:prstClr val="black"/>
                </a:solidFill>
                <a:latin typeface="Calibri" pitchFamily="34" charset="0"/>
              </a:rPr>
              <a:t>metric A</a:t>
            </a:r>
            <a:endParaRPr lang="ko-KR" altLang="en-US" sz="1800" b="0" dirty="0">
              <a:solidFill>
                <a:prstClr val="black"/>
              </a:solidFill>
              <a:latin typeface="Calibri" pitchFamily="34" charset="0"/>
            </a:endParaRPr>
          </a:p>
        </p:txBody>
      </p:sp>
      <p:cxnSp>
        <p:nvCxnSpPr>
          <p:cNvPr id="14" name="직선 연결선 13"/>
          <p:cNvCxnSpPr/>
          <p:nvPr/>
        </p:nvCxnSpPr>
        <p:spPr>
          <a:xfrm flipH="1">
            <a:off x="3115977" y="4871146"/>
            <a:ext cx="1612962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>
            <a:stCxn id="10" idx="4"/>
          </p:cNvCxnSpPr>
          <p:nvPr/>
        </p:nvCxnSpPr>
        <p:spPr>
          <a:xfrm flipH="1">
            <a:off x="4826602" y="4973404"/>
            <a:ext cx="1" cy="88490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자유형 15"/>
          <p:cNvSpPr/>
          <p:nvPr/>
        </p:nvSpPr>
        <p:spPr>
          <a:xfrm>
            <a:off x="3296505" y="4822519"/>
            <a:ext cx="1668858" cy="593335"/>
          </a:xfrm>
          <a:custGeom>
            <a:avLst/>
            <a:gdLst>
              <a:gd name="connsiteX0" fmla="*/ 0 w 1921267"/>
              <a:gd name="connsiteY0" fmla="*/ 1222624 h 1222624"/>
              <a:gd name="connsiteX1" fmla="*/ 750013 w 1921267"/>
              <a:gd name="connsiteY1" fmla="*/ 308224 h 1222624"/>
              <a:gd name="connsiteX2" fmla="*/ 1921267 w 1921267"/>
              <a:gd name="connsiteY2" fmla="*/ 0 h 122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21267" h="1222624">
                <a:moveTo>
                  <a:pt x="0" y="1222624"/>
                </a:moveTo>
                <a:cubicBezTo>
                  <a:pt x="214901" y="867309"/>
                  <a:pt x="429802" y="511995"/>
                  <a:pt x="750013" y="308224"/>
                </a:cubicBezTo>
                <a:cubicBezTo>
                  <a:pt x="1070224" y="104453"/>
                  <a:pt x="1724346" y="49658"/>
                  <a:pt x="1921267" y="0"/>
                </a:cubicBezTo>
              </a:path>
            </a:pathLst>
          </a:custGeom>
          <a:noFill/>
          <a:ln w="381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lang="ko-KR" altLang="en-US" sz="1800" b="0">
              <a:solidFill>
                <a:prstClr val="white"/>
              </a:solidFill>
            </a:endParaRPr>
          </a:p>
        </p:txBody>
      </p:sp>
      <p:sp>
        <p:nvSpPr>
          <p:cNvPr id="17" name="자유형 16"/>
          <p:cNvSpPr/>
          <p:nvPr/>
        </p:nvSpPr>
        <p:spPr>
          <a:xfrm flipV="1">
            <a:off x="3340091" y="5355989"/>
            <a:ext cx="1972638" cy="266413"/>
          </a:xfrm>
          <a:custGeom>
            <a:avLst/>
            <a:gdLst>
              <a:gd name="connsiteX0" fmla="*/ 0 w 1972638"/>
              <a:gd name="connsiteY0" fmla="*/ 185680 h 309651"/>
              <a:gd name="connsiteX1" fmla="*/ 308225 w 1972638"/>
              <a:gd name="connsiteY1" fmla="*/ 745 h 309651"/>
              <a:gd name="connsiteX2" fmla="*/ 636998 w 1972638"/>
              <a:gd name="connsiteY2" fmla="*/ 247325 h 309651"/>
              <a:gd name="connsiteX3" fmla="*/ 945223 w 1972638"/>
              <a:gd name="connsiteY3" fmla="*/ 745 h 309651"/>
              <a:gd name="connsiteX4" fmla="*/ 1345915 w 1972638"/>
              <a:gd name="connsiteY4" fmla="*/ 308970 h 309651"/>
              <a:gd name="connsiteX5" fmla="*/ 1972638 w 1972638"/>
              <a:gd name="connsiteY5" fmla="*/ 82938 h 3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72638" h="309651">
                <a:moveTo>
                  <a:pt x="0" y="185680"/>
                </a:moveTo>
                <a:cubicBezTo>
                  <a:pt x="101029" y="88075"/>
                  <a:pt x="202059" y="-9529"/>
                  <a:pt x="308225" y="745"/>
                </a:cubicBezTo>
                <a:cubicBezTo>
                  <a:pt x="414391" y="11019"/>
                  <a:pt x="530832" y="247325"/>
                  <a:pt x="636998" y="247325"/>
                </a:cubicBezTo>
                <a:cubicBezTo>
                  <a:pt x="743164" y="247325"/>
                  <a:pt x="827070" y="-9529"/>
                  <a:pt x="945223" y="745"/>
                </a:cubicBezTo>
                <a:cubicBezTo>
                  <a:pt x="1063376" y="11019"/>
                  <a:pt x="1174679" y="295271"/>
                  <a:pt x="1345915" y="308970"/>
                </a:cubicBezTo>
                <a:cubicBezTo>
                  <a:pt x="1517151" y="322669"/>
                  <a:pt x="1854485" y="125747"/>
                  <a:pt x="1972638" y="82938"/>
                </a:cubicBezTo>
              </a:path>
            </a:pathLst>
          </a:custGeom>
          <a:noFill/>
          <a:ln w="38100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endParaRPr lang="ko-KR" altLang="en-US" sz="1800" b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52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 animBg="1"/>
      <p:bldP spid="11" grpId="0"/>
      <p:bldP spid="12" grpId="0"/>
      <p:bldP spid="13" grpId="0"/>
      <p:bldP spid="16" grpId="0" animBg="1"/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221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Bug Observability/Detection Model:  </a:t>
            </a:r>
            <a:br>
              <a:rPr lang="en-US" altLang="ko-KR" dirty="0" smtClean="0"/>
            </a:br>
            <a:r>
              <a:rPr lang="en-US" altLang="ko-KR" b="1" dirty="0" smtClean="0"/>
              <a:t>R</a:t>
            </a:r>
            <a:r>
              <a:rPr lang="en-US" altLang="ko-KR" dirty="0" smtClean="0"/>
              <a:t>eachability, </a:t>
            </a:r>
            <a:r>
              <a:rPr lang="en-US" altLang="ko-KR" b="1" dirty="0" smtClean="0"/>
              <a:t>I</a:t>
            </a:r>
            <a:r>
              <a:rPr lang="en-US" altLang="ko-KR" dirty="0" smtClean="0"/>
              <a:t>nfection, </a:t>
            </a:r>
            <a:r>
              <a:rPr lang="en-US" altLang="ko-KR" b="1" dirty="0" smtClean="0"/>
              <a:t>P</a:t>
            </a:r>
            <a:r>
              <a:rPr lang="en-US" altLang="ko-KR" dirty="0" smtClean="0"/>
              <a:t>ropagation, and </a:t>
            </a:r>
            <a:r>
              <a:rPr lang="en-US" altLang="ko-KR" b="1" dirty="0" err="1" smtClean="0"/>
              <a:t>R</a:t>
            </a:r>
            <a:r>
              <a:rPr lang="en-US" altLang="ko-KR" dirty="0" err="1" smtClean="0"/>
              <a:t>evealation</a:t>
            </a:r>
            <a:r>
              <a:rPr lang="en-US" altLang="ko-KR" dirty="0" smtClean="0"/>
              <a:t> (RIPR)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2388" y="1970871"/>
            <a:ext cx="3405187" cy="4351338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2400" smtClean="0"/>
              <a:t>Terminology</a:t>
            </a:r>
          </a:p>
          <a:p>
            <a:pPr lvl="1"/>
            <a:r>
              <a:rPr lang="en-US" altLang="ko-KR" sz="2000" smtClean="0">
                <a:solidFill>
                  <a:srgbClr val="FF0000"/>
                </a:solidFill>
              </a:rPr>
              <a:t>Fault</a:t>
            </a:r>
            <a:r>
              <a:rPr lang="en-US" altLang="ko-KR" sz="2000" smtClean="0"/>
              <a:t>: static defect in a program text (a.k.a a bug)</a:t>
            </a:r>
          </a:p>
          <a:p>
            <a:pPr lvl="1"/>
            <a:r>
              <a:rPr lang="en-US" altLang="ko-KR" sz="2000" smtClean="0">
                <a:solidFill>
                  <a:srgbClr val="FF0000"/>
                </a:solidFill>
              </a:rPr>
              <a:t>Error</a:t>
            </a:r>
            <a:r>
              <a:rPr lang="en-US" altLang="ko-KR" sz="2000" smtClean="0"/>
              <a:t>: dynamic (intermediate) behavior that deviates from its (internal) intended goal</a:t>
            </a:r>
          </a:p>
          <a:p>
            <a:pPr lvl="2"/>
            <a:r>
              <a:rPr lang="en-US" altLang="ko-KR" sz="1600" smtClean="0"/>
              <a:t>A fault causes an error (i.e. error is a symptom of fault)</a:t>
            </a:r>
          </a:p>
          <a:p>
            <a:pPr lvl="1"/>
            <a:r>
              <a:rPr lang="en-US" altLang="ko-KR" sz="2000" smtClean="0">
                <a:solidFill>
                  <a:srgbClr val="FF0000"/>
                </a:solidFill>
              </a:rPr>
              <a:t>Failiure</a:t>
            </a:r>
            <a:r>
              <a:rPr lang="en-US" altLang="ko-KR" sz="2000" smtClean="0"/>
              <a:t>: dynamic behavior which violates a ultimate goal of a target program</a:t>
            </a:r>
          </a:p>
          <a:p>
            <a:pPr lvl="2"/>
            <a:r>
              <a:rPr lang="en-US" altLang="ko-KR" sz="1600" smtClean="0"/>
              <a:t>Not every error leads to failure due to error masking or fault tolerance</a:t>
            </a:r>
            <a:endParaRPr lang="en-US" altLang="ko-KR" sz="1600"/>
          </a:p>
        </p:txBody>
      </p:sp>
      <p:sp>
        <p:nvSpPr>
          <p:cNvPr id="4" name="내용 개체 틀 2"/>
          <p:cNvSpPr txBox="1">
            <a:spLocks/>
          </p:cNvSpPr>
          <p:nvPr/>
        </p:nvSpPr>
        <p:spPr bwMode="auto">
          <a:xfrm>
            <a:off x="3490268" y="1933575"/>
            <a:ext cx="5653732" cy="4701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1450" indent="-171450" algn="l" defTabSz="685800" rtl="0" eaLnBrk="0" fontAlgn="base" latinLnBrk="1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Wingdings 2" panose="05020102010507070707" pitchFamily="18" charset="2"/>
              <a:buChar char="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spcBef>
                <a:spcPct val="20000"/>
              </a:spcBef>
              <a:buFont typeface="Wingdings 2" pitchFamily="18" charset="2"/>
              <a:buChar char="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685800" rtl="0" eaLnBrk="0" fontAlgn="base" latinLnBrk="1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Char char=""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Graph coverage</a:t>
            </a:r>
          </a:p>
          <a:p>
            <a:pPr marL="514350" marR="0" lvl="1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Char char=""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Test requirement satisfaction == 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Reachability</a:t>
            </a:r>
          </a:p>
          <a:p>
            <a:pPr marL="857250" marR="0" lvl="2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Char char=""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the fault in the code has to be reached  </a:t>
            </a:r>
          </a:p>
          <a:p>
            <a:pPr marL="171450" marR="0" lvl="0" indent="-171450" algn="l" defTabSz="685800" rtl="0" eaLnBrk="0" fontAlgn="base" latinLnBrk="1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Char char=""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Logic coverage</a:t>
            </a:r>
          </a:p>
          <a:p>
            <a:pPr marL="514350" marR="0" lvl="1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Char char=""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Test requirement satisfaction </a:t>
            </a:r>
          </a:p>
          <a:p>
            <a:pPr marL="342900" marR="0" lvl="1" indent="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 ==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Reachability 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+Infection</a:t>
            </a:r>
          </a:p>
          <a:p>
            <a:pPr marL="857250" marR="0" lvl="2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Char char=""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the fault has to put the program into an error state. </a:t>
            </a:r>
          </a:p>
          <a:p>
            <a:pPr marL="1200150" marR="0" lvl="3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Char char=""/>
              <a:tabLst/>
              <a:defRPr/>
            </a:pPr>
            <a:r>
              <a:rPr kumimoji="0" lang="en-US" altLang="ko-K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Note that a program is in an error state does not mean that it will always produce the failure  </a:t>
            </a:r>
          </a:p>
          <a:p>
            <a:pPr marL="171450" marR="0" lvl="0" indent="-171450" algn="l" defTabSz="685800" rtl="0" eaLnBrk="0" fontAlgn="base" latinLnBrk="1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Char char=""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Mutation coverage </a:t>
            </a:r>
          </a:p>
          <a:p>
            <a:pPr marL="514350" marR="0" lvl="1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Char char=""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Test requirement satisfaction </a:t>
            </a:r>
          </a:p>
          <a:p>
            <a:pPr marL="342900" marR="0" lvl="1" indent="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  ==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Reachability +Infection </a:t>
            </a: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+ Propagation</a:t>
            </a:r>
          </a:p>
          <a:p>
            <a:pPr marL="857250" marR="0" lvl="2" indent="-171450" algn="l" defTabSz="685800" rtl="0" eaLnBrk="0" fontAlgn="base" latinLnBrk="1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Char char=""/>
              <a:tabLst/>
              <a:defRPr/>
            </a:pPr>
            <a:r>
              <a:rPr kumimoji="0" lang="en-US" altLang="ko-K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the program needs to exhibit incorrect outputs  </a:t>
            </a:r>
          </a:p>
          <a:p>
            <a:pPr marL="171450" marR="0" lvl="0" indent="-171450" algn="l" defTabSz="685800" rtl="0" eaLnBrk="0" fontAlgn="base" latinLnBrk="1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Char char=""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Furthermore, test oracle plays critical role to reveal failure of a target program (</a:t>
            </a:r>
            <a:r>
              <a:rPr kumimoji="0" lang="en-US" altLang="ko-K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Revealation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)</a:t>
            </a: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4566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22114"/>
          </a:xfrm>
        </p:spPr>
        <p:txBody>
          <a:bodyPr>
            <a:normAutofit/>
          </a:bodyPr>
          <a:lstStyle/>
          <a:p>
            <a:r>
              <a:rPr lang="en-US" altLang="ko-KR" sz="3200" dirty="0" smtClean="0"/>
              <a:t>Foundation of Software Testing 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5680" y="3933058"/>
            <a:ext cx="8312728" cy="266429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ko-KR" sz="2000" dirty="0" smtClean="0"/>
              <a:t>Multiple targets for software </a:t>
            </a:r>
            <a:r>
              <a:rPr lang="en-US" altLang="ko-KR" sz="2000" dirty="0" smtClean="0">
                <a:latin typeface="Calibri" panose="020F0502020204030204" pitchFamily="34" charset="0"/>
              </a:rPr>
              <a:t>testing </a:t>
            </a:r>
            <a:endParaRPr lang="en-US" altLang="ko-KR" sz="2000" dirty="0"/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altLang="ko-KR" sz="2000" dirty="0" smtClean="0"/>
              <a:t>Does </a:t>
            </a:r>
            <a:r>
              <a:rPr lang="en-US" altLang="ko-KR" sz="2000" dirty="0" smtClean="0">
                <a:latin typeface="Calibri" panose="020F0502020204030204" pitchFamily="34" charset="0"/>
              </a:rPr>
              <a:t>the test</a:t>
            </a:r>
            <a:r>
              <a:rPr lang="ko-KR" altLang="en-US" sz="2000" dirty="0" smtClean="0">
                <a:latin typeface="Calibri" panose="020F0502020204030204" pitchFamily="34" charset="0"/>
              </a:rPr>
              <a:t> </a:t>
            </a:r>
            <a:r>
              <a:rPr lang="en-US" altLang="ko-KR" sz="2000" dirty="0" smtClean="0">
                <a:latin typeface="Calibri" panose="020F0502020204030204" pitchFamily="34" charset="0"/>
              </a:rPr>
              <a:t>cases represent the requirement spec correctly?  </a:t>
            </a:r>
            <a:br>
              <a:rPr lang="en-US" altLang="ko-KR" sz="2000" dirty="0" smtClean="0">
                <a:latin typeface="Calibri" panose="020F0502020204030204" pitchFamily="34" charset="0"/>
              </a:rPr>
            </a:br>
            <a:r>
              <a:rPr lang="en-US" altLang="ko-KR" sz="2000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altLang="ko-KR" sz="2000" dirty="0">
                <a:sym typeface="Wingdings" panose="05000000000000000000" pitchFamily="2" charset="2"/>
              </a:rPr>
              <a:t>S</a:t>
            </a:r>
            <a:r>
              <a:rPr lang="en-US" altLang="ko-KR" sz="2000" dirty="0" smtClean="0">
                <a:latin typeface="Calibri" panose="020F0502020204030204" pitchFamily="34" charset="0"/>
                <a:sym typeface="Wingdings" panose="05000000000000000000" pitchFamily="2" charset="2"/>
              </a:rPr>
              <a:t>cenario based testing </a:t>
            </a:r>
            <a:r>
              <a:rPr lang="en-US" altLang="ko-KR" sz="2000" dirty="0" smtClean="0">
                <a:latin typeface="Calibri" panose="020F0502020204030204" pitchFamily="34" charset="0"/>
              </a:rPr>
              <a:t>(black-box testing)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altLang="ko-KR" sz="2000" dirty="0" smtClean="0"/>
              <a:t>Is the design spec implemented as program correctly?  </a:t>
            </a:r>
            <a:br>
              <a:rPr lang="en-US" altLang="ko-KR" sz="2000" dirty="0" smtClean="0"/>
            </a:br>
            <a:r>
              <a:rPr lang="en-US" altLang="ko-KR" sz="2000" dirty="0" smtClean="0">
                <a:sym typeface="Wingdings" panose="05000000000000000000" pitchFamily="2" charset="2"/>
              </a:rPr>
              <a:t> Model-based  testing (grey-box testing)</a:t>
            </a:r>
            <a:endParaRPr lang="en-US" altLang="ko-KR" sz="2000" dirty="0" smtClean="0"/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altLang="ko-KR" sz="2000" dirty="0" smtClean="0"/>
              <a:t>Does </a:t>
            </a:r>
            <a:r>
              <a:rPr lang="en-US" altLang="ko-KR" sz="2000" dirty="0" smtClean="0">
                <a:latin typeface="Calibri" panose="020F0502020204030204" pitchFamily="34" charset="0"/>
              </a:rPr>
              <a:t>the program </a:t>
            </a:r>
            <a:r>
              <a:rPr lang="en-US" altLang="ko-KR" sz="2000" dirty="0" smtClean="0"/>
              <a:t>satisfy test cases correctly? </a:t>
            </a:r>
            <a:r>
              <a:rPr lang="en-US" altLang="ko-KR" sz="2000" dirty="0" smtClean="0">
                <a:latin typeface="Calibri" panose="020F0502020204030204" pitchFamily="34" charset="0"/>
              </a:rPr>
              <a:t> </a:t>
            </a:r>
            <a:br>
              <a:rPr lang="en-US" altLang="ko-KR" sz="2000" dirty="0" smtClean="0">
                <a:latin typeface="Calibri" panose="020F0502020204030204" pitchFamily="34" charset="0"/>
              </a:rPr>
            </a:br>
            <a:r>
              <a:rPr lang="en-US" altLang="ko-KR" sz="2000" dirty="0" smtClean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Code-based testing (white-box testing)</a:t>
            </a:r>
            <a:r>
              <a:rPr lang="en-US" altLang="ko-KR" sz="2000" b="1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endParaRPr lang="ko-KR" altLang="en-US" sz="2000" b="1" u="sng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69AE-7D4A-4E37-8AA4-499D9F739F40}" type="datetime1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2018-09-03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1691208" cy="365125"/>
          </a:xfrm>
          <a:prstGeom prst="rect">
            <a:avLst/>
          </a:prstGeom>
        </p:spPr>
        <p:txBody>
          <a:bodyPr/>
          <a:lstStyle/>
          <a:p>
            <a:fld id="{D0511ED5-3048-4CF9-802D-78AD5332C64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3990753" y="1196752"/>
            <a:ext cx="1162494" cy="8640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Spec</a:t>
            </a:r>
            <a:endParaRPr lang="ko-KR" altLang="en-US" sz="28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2088617" y="2492896"/>
            <a:ext cx="1547279" cy="8640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Program</a:t>
            </a:r>
            <a:endParaRPr lang="ko-KR" altLang="en-US" sz="28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5508105" y="2492896"/>
            <a:ext cx="1728192" cy="8640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28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Test case</a:t>
            </a:r>
            <a:endParaRPr lang="ko-KR" altLang="en-US" sz="28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직선 화살표 연결선 10"/>
          <p:cNvCxnSpPr/>
          <p:nvPr/>
        </p:nvCxnSpPr>
        <p:spPr>
          <a:xfrm flipH="1">
            <a:off x="2862256" y="1916832"/>
            <a:ext cx="1349704" cy="854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4860032" y="1916832"/>
            <a:ext cx="1440160" cy="854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>
            <a:stCxn id="8" idx="3"/>
            <a:endCxn id="9" idx="1"/>
          </p:cNvCxnSpPr>
          <p:nvPr/>
        </p:nvCxnSpPr>
        <p:spPr>
          <a:xfrm>
            <a:off x="3635896" y="2924944"/>
            <a:ext cx="1872209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사각형 설명선 22"/>
          <p:cNvSpPr/>
          <p:nvPr/>
        </p:nvSpPr>
        <p:spPr>
          <a:xfrm>
            <a:off x="5616117" y="908721"/>
            <a:ext cx="2484275" cy="566190"/>
          </a:xfrm>
          <a:prstGeom prst="wedgeRectCallout">
            <a:avLst>
              <a:gd name="adj1" fmla="val -71217"/>
              <a:gd name="adj2" fmla="val 6910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indent="-180000" eaLnBrk="1" fontAlgn="auto" latin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1200" b="0" dirty="0" smtClean="0">
                <a:solidFill>
                  <a:srgbClr val="002060"/>
                </a:solidFill>
                <a:latin typeface="Calibri" panose="020F0502020204030204" pitchFamily="34" charset="0"/>
              </a:rPr>
              <a:t>A pair of requirement spec and system design spec  </a:t>
            </a:r>
          </a:p>
        </p:txBody>
      </p:sp>
      <p:sp>
        <p:nvSpPr>
          <p:cNvPr id="24" name="TextBox 23"/>
          <p:cNvSpPr txBox="1"/>
          <p:nvPr/>
        </p:nvSpPr>
        <p:spPr>
          <a:xfrm rot="1834314">
            <a:off x="5256317" y="1582425"/>
            <a:ext cx="11521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400" b="0" dirty="0" smtClean="0">
                <a:solidFill>
                  <a:srgbClr val="002060"/>
                </a:solidFill>
                <a:latin typeface="맑은 고딕"/>
              </a:rPr>
              <a:t>1. Representation</a:t>
            </a:r>
            <a:endParaRPr lang="ko-KR" altLang="en-US" sz="1400" b="0" dirty="0">
              <a:solidFill>
                <a:srgbClr val="002060"/>
              </a:solidFill>
              <a:latin typeface="맑은 고딕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79912" y="2617167"/>
            <a:ext cx="1368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400" b="0" dirty="0" smtClean="0">
                <a:solidFill>
                  <a:srgbClr val="FF0000"/>
                </a:solidFill>
                <a:latin typeface="맑은 고딕"/>
              </a:rPr>
              <a:t>3. execution</a:t>
            </a:r>
            <a:endParaRPr lang="ko-KR" altLang="en-US" sz="1400" b="0" dirty="0">
              <a:solidFill>
                <a:srgbClr val="FF0000"/>
              </a:solidFill>
              <a:latin typeface="맑은 고딕"/>
            </a:endParaRPr>
          </a:p>
        </p:txBody>
      </p:sp>
      <p:sp>
        <p:nvSpPr>
          <p:cNvPr id="26" name="TextBox 25"/>
          <p:cNvSpPr txBox="1"/>
          <p:nvPr/>
        </p:nvSpPr>
        <p:spPr>
          <a:xfrm rot="19664986">
            <a:off x="2808003" y="1663196"/>
            <a:ext cx="11521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ko-KR" sz="1400" b="0" dirty="0">
                <a:solidFill>
                  <a:srgbClr val="002060"/>
                </a:solidFill>
                <a:latin typeface="맑은 고딕"/>
              </a:rPr>
              <a:t>2</a:t>
            </a:r>
            <a:r>
              <a:rPr lang="en-US" altLang="ko-KR" sz="1400" b="0" dirty="0" smtClean="0">
                <a:solidFill>
                  <a:srgbClr val="002060"/>
                </a:solidFill>
                <a:latin typeface="맑은 고딕"/>
              </a:rPr>
              <a:t>. implementation</a:t>
            </a:r>
            <a:endParaRPr lang="ko-KR" altLang="en-US" sz="1400" b="0" dirty="0">
              <a:solidFill>
                <a:srgbClr val="002060"/>
              </a:solidFill>
              <a:latin typeface="맑은 고딕"/>
            </a:endParaRPr>
          </a:p>
        </p:txBody>
      </p:sp>
      <p:sp>
        <p:nvSpPr>
          <p:cNvPr id="27" name="사각형 설명선 26"/>
          <p:cNvSpPr/>
          <p:nvPr/>
        </p:nvSpPr>
        <p:spPr>
          <a:xfrm>
            <a:off x="5768517" y="3212977"/>
            <a:ext cx="2979947" cy="648072"/>
          </a:xfrm>
          <a:prstGeom prst="wedgeRectCallout">
            <a:avLst>
              <a:gd name="adj1" fmla="val -39812"/>
              <a:gd name="adj2" fmla="val -6701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indent="-180000" eaLnBrk="1" fontAlgn="auto" latin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1200" b="0" dirty="0" smtClean="0">
                <a:solidFill>
                  <a:srgbClr val="002060"/>
                </a:solidFill>
                <a:latin typeface="Calibri" panose="020F0502020204030204" pitchFamily="34" charset="0"/>
              </a:rPr>
              <a:t>A pair of test input and expected test output for the input</a:t>
            </a:r>
          </a:p>
        </p:txBody>
      </p:sp>
      <p:sp>
        <p:nvSpPr>
          <p:cNvPr id="32" name="사각형 설명선 31"/>
          <p:cNvSpPr/>
          <p:nvPr/>
        </p:nvSpPr>
        <p:spPr>
          <a:xfrm>
            <a:off x="179512" y="3212976"/>
            <a:ext cx="2808312" cy="576064"/>
          </a:xfrm>
          <a:prstGeom prst="wedgeRectCallout">
            <a:avLst>
              <a:gd name="adj1" fmla="val 39119"/>
              <a:gd name="adj2" fmla="val -7748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indent="-180000" eaLnBrk="1" fontAlgn="auto" latinLnBrk="1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1200" b="0" dirty="0" smtClean="0">
                <a:solidFill>
                  <a:srgbClr val="002060"/>
                </a:solidFill>
                <a:latin typeface="Calibri" panose="020F0502020204030204" pitchFamily="34" charset="0"/>
              </a:rPr>
              <a:t>Code that implements the system specification and satisfies the requirements</a:t>
            </a:r>
            <a:endParaRPr lang="en-US" altLang="ko-KR" sz="1200" b="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3887925" y="908720"/>
            <a:ext cx="1332147" cy="5372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Test oracle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425679" y="5708073"/>
            <a:ext cx="7120429" cy="7848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818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Black Box Testing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t>Moonzoo Kim </a:t>
            </a:r>
            <a:endParaRPr lang="en-US" altLang="ko-K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r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t>/11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sz="quarter" idx="13"/>
          </p:nvPr>
        </p:nvSpPr>
        <p:spPr>
          <a:xfrm>
            <a:off x="0" y="1214422"/>
            <a:ext cx="8715375" cy="5214974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A main goal of testing is </a:t>
            </a:r>
            <a:r>
              <a:rPr lang="en-US" altLang="ko-KR" u="sng" dirty="0" smtClean="0"/>
              <a:t>to generate multiple test cases</a:t>
            </a:r>
            <a:r>
              <a:rPr lang="en-US" altLang="ko-KR" dirty="0" smtClean="0"/>
              <a:t>, one of which may reveal a bug.</a:t>
            </a:r>
          </a:p>
          <a:p>
            <a:r>
              <a:rPr lang="en-US" altLang="ko-KR" dirty="0" smtClean="0"/>
              <a:t>Black box testing concerns only input/output of a target program (i.e., ignore program code)</a:t>
            </a:r>
          </a:p>
          <a:p>
            <a:pPr lvl="1"/>
            <a:r>
              <a:rPr lang="en-US" altLang="ko-KR" dirty="0" smtClean="0"/>
              <a:t>Ex1. Requirement specification based testing</a:t>
            </a:r>
          </a:p>
          <a:p>
            <a:pPr lvl="1"/>
            <a:r>
              <a:rPr lang="en-US" altLang="ko-KR" dirty="0" smtClean="0"/>
              <a:t>Ex2. Random (input generation) testing</a:t>
            </a:r>
          </a:p>
          <a:p>
            <a:pPr lvl="1"/>
            <a:r>
              <a:rPr lang="en-US" altLang="ko-KR" dirty="0" smtClean="0"/>
              <a:t>Ex3. Category partitioning method</a:t>
            </a:r>
          </a:p>
          <a:p>
            <a:pPr lvl="1"/>
            <a:r>
              <a:rPr lang="en-US" altLang="ko-KR" dirty="0" smtClean="0"/>
              <a:t>Ex4. T-way testing</a:t>
            </a:r>
          </a:p>
          <a:p>
            <a:r>
              <a:rPr lang="en-US" altLang="ko-KR" dirty="0" smtClean="0"/>
              <a:t>Advantage of black box testing</a:t>
            </a:r>
          </a:p>
          <a:p>
            <a:pPr lvl="1"/>
            <a:r>
              <a:rPr lang="en-US" altLang="ko-KR" dirty="0" smtClean="0"/>
              <a:t>Intuitive and simple</a:t>
            </a:r>
          </a:p>
          <a:p>
            <a:pPr lvl="1"/>
            <a:r>
              <a:rPr lang="en-US" altLang="ko-KR" dirty="0" smtClean="0"/>
              <a:t>Requires little expertise on program/code analysis techniques</a:t>
            </a:r>
          </a:p>
          <a:p>
            <a:pPr lvl="1"/>
            <a:r>
              <a:rPr lang="en-US" altLang="ko-KR" dirty="0"/>
              <a:t>Requires less </a:t>
            </a:r>
            <a:r>
              <a:rPr lang="en-US" altLang="ko-KR" dirty="0" smtClean="0"/>
              <a:t>effort </a:t>
            </a:r>
            <a:r>
              <a:rPr lang="en-US" altLang="ko-KR" dirty="0"/>
              <a:t>compared </a:t>
            </a:r>
            <a:r>
              <a:rPr lang="en-US" altLang="ko-KR" dirty="0" smtClean="0"/>
              <a:t>to white-box testing</a:t>
            </a:r>
          </a:p>
          <a:p>
            <a:pPr lvl="2"/>
            <a:r>
              <a:rPr lang="en-US" altLang="ko-KR" dirty="0" smtClean="0"/>
              <a:t>cheaper but less effective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092989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387119" y="1495425"/>
            <a:ext cx="8389786" cy="2438400"/>
          </a:xfrm>
        </p:spPr>
        <p:txBody>
          <a:bodyPr>
            <a:normAutofit fontScale="90000"/>
          </a:bodyPr>
          <a:lstStyle/>
          <a:p>
            <a:r>
              <a:rPr lang="en-US" altLang="he-IL" dirty="0" smtClean="0"/>
              <a:t>Example of </a:t>
            </a:r>
            <a:r>
              <a:rPr lang="en-US" altLang="he-IL" dirty="0" err="1" smtClean="0"/>
              <a:t>Blackbox</a:t>
            </a:r>
            <a:r>
              <a:rPr lang="en-US" altLang="he-IL" dirty="0" smtClean="0"/>
              <a:t> Testing Technique:</a:t>
            </a:r>
            <a:br>
              <a:rPr lang="en-US" altLang="he-IL" dirty="0" smtClean="0"/>
            </a:br>
            <a:r>
              <a:rPr lang="en-US" altLang="he-IL" dirty="0" smtClean="0"/>
              <a:t/>
            </a:r>
            <a:br>
              <a:rPr lang="en-US" altLang="he-IL" dirty="0" smtClean="0"/>
            </a:br>
            <a:r>
              <a:rPr lang="en-US" altLang="he-IL" sz="3200" dirty="0" smtClean="0"/>
              <a:t>The Category-Partition  Method for Specifying </a:t>
            </a:r>
            <a:r>
              <a:rPr lang="en-US" altLang="he-IL" sz="3200" smtClean="0"/>
              <a:t>and </a:t>
            </a:r>
            <a:br>
              <a:rPr lang="en-US" altLang="he-IL" sz="3200" smtClean="0"/>
            </a:br>
            <a:r>
              <a:rPr lang="en-US" altLang="he-IL" sz="3200" smtClean="0"/>
              <a:t>Generating </a:t>
            </a:r>
            <a:r>
              <a:rPr lang="en-US" altLang="he-IL" sz="3200" dirty="0" smtClean="0"/>
              <a:t>Functional </a:t>
            </a:r>
            <a:r>
              <a:rPr lang="en-US" altLang="he-IL" sz="3200" smtClean="0"/>
              <a:t>Tests </a:t>
            </a:r>
            <a:br>
              <a:rPr lang="en-US" altLang="he-IL" sz="3200" smtClean="0"/>
            </a:br>
            <a:r>
              <a:rPr lang="en-US" altLang="he-IL" sz="3200" smtClean="0"/>
              <a:t>(</a:t>
            </a:r>
            <a:r>
              <a:rPr lang="en-US" altLang="he-IL" sz="3200" dirty="0" smtClean="0"/>
              <a:t>Thomas J. </a:t>
            </a:r>
            <a:r>
              <a:rPr lang="en-US" altLang="he-IL" sz="3200" err="1" smtClean="0"/>
              <a:t>Ostrand</a:t>
            </a:r>
            <a:r>
              <a:rPr lang="en-US" altLang="he-IL" sz="3200" smtClean="0"/>
              <a:t> and Marc J.Balcer [ CACM,1988 </a:t>
            </a:r>
            <a:r>
              <a:rPr lang="en-US" altLang="he-IL" sz="3200" dirty="0" smtClean="0"/>
              <a:t>])</a:t>
            </a:r>
          </a:p>
        </p:txBody>
      </p:sp>
      <p:sp>
        <p:nvSpPr>
          <p:cNvPr id="2052" name="TextBox 1"/>
          <p:cNvSpPr txBox="1">
            <a:spLocks noChangeArrowheads="1"/>
          </p:cNvSpPr>
          <p:nvPr/>
        </p:nvSpPr>
        <p:spPr bwMode="auto">
          <a:xfrm>
            <a:off x="896569" y="6092825"/>
            <a:ext cx="821250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(Hebrew)" pitchFamily="26" charset="-79"/>
                <a:cs typeface="Times New Roman (Hebrew)" pitchFamily="26" charset="-79"/>
              </a:defRPr>
            </a:lvl9pPr>
          </a:lstStyle>
          <a:p>
            <a:pPr algn="r"/>
            <a:r>
              <a:rPr lang="en-US" altLang="ko-KR" b="0" smtClean="0">
                <a:solidFill>
                  <a:srgbClr val="000000"/>
                </a:solidFill>
                <a:ea typeface="굴림" panose="020B0600000101010101" pitchFamily="50" charset="-127"/>
              </a:rPr>
              <a:t>The original slides from Prof. Shmuel Sagiv</a:t>
            </a:r>
            <a:r>
              <a:rPr lang="en-US" altLang="ko-KR" b="0" smtClean="0">
                <a:solidFill>
                  <a:srgbClr val="000000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’</a:t>
            </a:r>
            <a:r>
              <a:rPr lang="en-US" altLang="ko-KR" b="0" smtClean="0">
                <a:solidFill>
                  <a:srgbClr val="000000"/>
                </a:solidFill>
                <a:ea typeface="굴림" panose="020B0600000101010101" pitchFamily="50" charset="-127"/>
              </a:rPr>
              <a:t>s lecture notes</a:t>
            </a:r>
          </a:p>
          <a:p>
            <a:pPr algn="r"/>
            <a:r>
              <a:rPr lang="en-US" altLang="ko-KR" b="0" smtClean="0">
                <a:solidFill>
                  <a:srgbClr val="000000"/>
                </a:solidFill>
                <a:ea typeface="굴림" panose="020B0600000101010101" pitchFamily="50" charset="-127"/>
                <a:hlinkClick r:id="rId2"/>
              </a:rPr>
              <a:t>msagiv@post.tau.ac.il</a:t>
            </a:r>
            <a:r>
              <a:rPr lang="en-US" altLang="ko-KR" b="0" smtClean="0">
                <a:solidFill>
                  <a:srgbClr val="000000"/>
                </a:solidFill>
                <a:ea typeface="굴림" panose="020B0600000101010101" pitchFamily="50" charset="-127"/>
              </a:rPr>
              <a:t> </a:t>
            </a:r>
            <a:endParaRPr lang="ko-KR" altLang="en-US" b="0" smtClean="0">
              <a:solidFill>
                <a:srgbClr val="000000"/>
              </a:solidFill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69220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848600" cy="1143000"/>
          </a:xfrm>
        </p:spPr>
        <p:txBody>
          <a:bodyPr/>
          <a:lstStyle/>
          <a:p>
            <a:pPr algn="l"/>
            <a:r>
              <a:rPr lang="en-US" altLang="he-IL" sz="3600" b="1" u="sng" smtClean="0"/>
              <a:t>Content:</a:t>
            </a:r>
            <a:endParaRPr lang="en-US" altLang="he-IL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 smtClean="0"/>
              <a:t>Introduction.</a:t>
            </a:r>
          </a:p>
          <a:p>
            <a:r>
              <a:rPr lang="en-US" altLang="he-IL" smtClean="0"/>
              <a:t>The category-partition method:</a:t>
            </a:r>
          </a:p>
          <a:p>
            <a:pPr>
              <a:buFontTx/>
              <a:buNone/>
            </a:pPr>
            <a:r>
              <a:rPr lang="en-US" altLang="he-IL" smtClean="0"/>
              <a:t>      - characteristics.</a:t>
            </a:r>
          </a:p>
          <a:p>
            <a:pPr>
              <a:buFontTx/>
              <a:buNone/>
            </a:pPr>
            <a:r>
              <a:rPr lang="en-US" altLang="he-IL" smtClean="0"/>
              <a:t>      - the method.</a:t>
            </a:r>
          </a:p>
          <a:p>
            <a:pPr>
              <a:buFontTx/>
              <a:buNone/>
            </a:pPr>
            <a:r>
              <a:rPr lang="en-US" altLang="he-IL" smtClean="0"/>
              <a:t>      -  examples.</a:t>
            </a:r>
          </a:p>
          <a:p>
            <a:r>
              <a:rPr lang="en-US" altLang="he-IL" smtClean="0"/>
              <a:t>Other methods.</a:t>
            </a:r>
          </a:p>
          <a:p>
            <a:pPr>
              <a:buFontTx/>
              <a:buNone/>
            </a:pPr>
            <a:r>
              <a:rPr lang="en-US" altLang="he-IL" smtClean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3428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he-IL" sz="4000" b="1" u="sng" smtClean="0"/>
              <a:t>The goal of functional testing</a:t>
            </a:r>
            <a:endParaRPr lang="en-US" altLang="he-IL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 smtClean="0"/>
              <a:t>To find discrepancies between the </a:t>
            </a:r>
            <a:r>
              <a:rPr lang="en-US" altLang="he-IL" b="1" smtClean="0"/>
              <a:t>actual behavior</a:t>
            </a:r>
            <a:r>
              <a:rPr lang="en-US" altLang="he-IL" smtClean="0"/>
              <a:t> of the implemented system’s function and the </a:t>
            </a:r>
            <a:r>
              <a:rPr lang="en-US" altLang="he-IL" b="1" smtClean="0"/>
              <a:t>desired behavior</a:t>
            </a:r>
            <a:r>
              <a:rPr lang="en-US" altLang="he-IL" smtClean="0"/>
              <a:t> as described in the system’s functional specification. </a:t>
            </a:r>
          </a:p>
        </p:txBody>
      </p:sp>
    </p:spTree>
    <p:extLst>
      <p:ext uri="{BB962C8B-B14F-4D97-AF65-F5344CB8AC3E}">
        <p14:creationId xmlns:p14="http://schemas.microsoft.com/office/powerpoint/2010/main" val="1888325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he-IL" sz="4000" b="1" u="sng" smtClean="0"/>
              <a:t>How to achieve this goal 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he-IL" smtClean="0"/>
              <a:t>Tests have to be execute for all the system functions.</a:t>
            </a:r>
          </a:p>
          <a:p>
            <a:endParaRPr lang="en-US" altLang="he-IL" smtClean="0"/>
          </a:p>
          <a:p>
            <a:r>
              <a:rPr lang="en-US" altLang="he-IL" smtClean="0"/>
              <a:t>Tests have to be designed to maximize the chances  of finding errors in the software.</a:t>
            </a:r>
          </a:p>
        </p:txBody>
      </p:sp>
    </p:spTree>
    <p:extLst>
      <p:ext uri="{BB962C8B-B14F-4D97-AF65-F5344CB8AC3E}">
        <p14:creationId xmlns:p14="http://schemas.microsoft.com/office/powerpoint/2010/main" val="2611284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altLang="he-IL" sz="4000" b="1" smtClean="0"/>
              <a:t>Functional test can be derived </a:t>
            </a:r>
            <a:r>
              <a:rPr lang="en-US" altLang="he-IL" sz="4000" b="1" u="sng" smtClean="0"/>
              <a:t>from 3 sources:                          </a:t>
            </a:r>
            <a:endParaRPr lang="en-US" altLang="he-IL" sz="4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ko-KR" altLang="en-US" smtClean="0">
                <a:ea typeface="굴림" panose="020B0600000101010101" pitchFamily="50" charset="-127"/>
              </a:rPr>
              <a:t>1.  </a:t>
            </a:r>
            <a:r>
              <a:rPr lang="en-US" altLang="he-IL" smtClean="0"/>
              <a:t>The software specification.</a:t>
            </a:r>
          </a:p>
          <a:p>
            <a:pPr>
              <a:buFontTx/>
              <a:buNone/>
            </a:pPr>
            <a:endParaRPr lang="en-US" altLang="he-IL" smtClean="0"/>
          </a:p>
          <a:p>
            <a:pPr>
              <a:buFontTx/>
              <a:buNone/>
            </a:pPr>
            <a:r>
              <a:rPr lang="en-US" altLang="he-IL" smtClean="0"/>
              <a:t>2.  Design information.</a:t>
            </a:r>
          </a:p>
          <a:p>
            <a:pPr>
              <a:buFontTx/>
              <a:buNone/>
            </a:pPr>
            <a:endParaRPr lang="en-US" altLang="he-IL" smtClean="0"/>
          </a:p>
          <a:p>
            <a:pPr>
              <a:buFontTx/>
              <a:buNone/>
            </a:pPr>
            <a:r>
              <a:rPr lang="en-US" altLang="he-IL" smtClean="0"/>
              <a:t>3.  The code itself.</a:t>
            </a:r>
          </a:p>
          <a:p>
            <a:pPr>
              <a:buFontTx/>
              <a:buNone/>
            </a:pPr>
            <a:r>
              <a:rPr lang="en-US" altLang="he-IL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8842889"/>
      </p:ext>
    </p:extLst>
  </p:cSld>
  <p:clrMapOvr>
    <a:masterClrMapping/>
  </p:clrMapOvr>
</p:sld>
</file>

<file path=ppt/theme/theme1.xml><?xml version="1.0" encoding="utf-8"?>
<a:theme xmlns:a="http://schemas.openxmlformats.org/drawingml/2006/main" name="1_cs550">
  <a:themeElements>
    <a:clrScheme name="cs550 6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cs550">
      <a:majorFont>
        <a:latin typeface="Palatino"/>
        <a:ea typeface=""/>
        <a:cs typeface=""/>
      </a:majorFont>
      <a:minorFont>
        <a:latin typeface="Palatin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cs550 1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D80000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E9AA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2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362626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AEACAC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3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49411F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B1B0AB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4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50 5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003300"/>
        </a:accent1>
        <a:accent2>
          <a:srgbClr val="33CC33"/>
        </a:accent2>
        <a:accent3>
          <a:srgbClr val="B1C8AA"/>
        </a:accent3>
        <a:accent4>
          <a:srgbClr val="DADADA"/>
        </a:accent4>
        <a:accent5>
          <a:srgbClr val="AAADAA"/>
        </a:accent5>
        <a:accent6>
          <a:srgbClr val="2DB92D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6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7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8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2E2E46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ADADB0"/>
        </a:accent5>
        <a:accent6>
          <a:srgbClr val="5D8BBA"/>
        </a:accent6>
        <a:hlink>
          <a:srgbClr val="99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etri">
  <a:themeElements>
    <a:clrScheme name="etr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tri">
      <a:majorFont>
        <a:latin typeface="Arial"/>
        <a:ea typeface="HY크리스탈M"/>
        <a:cs typeface=""/>
      </a:majorFont>
      <a:minorFont>
        <a:latin typeface="Arial"/>
        <a:ea typeface="HY중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etr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r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r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r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r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tr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r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r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r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r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r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tr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ecture no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ch1</Template>
  <TotalTime>2164</TotalTime>
  <Pages>49</Pages>
  <Words>1609</Words>
  <Application>Microsoft Office PowerPoint</Application>
  <PresentationFormat>화면 슬라이드 쇼(4:3)</PresentationFormat>
  <Paragraphs>341</Paragraphs>
  <Slides>23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17</vt:i4>
      </vt:variant>
      <vt:variant>
        <vt:lpstr>테마</vt:lpstr>
      </vt:variant>
      <vt:variant>
        <vt:i4>8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49" baseType="lpstr">
      <vt:lpstr>Aharoni</vt:lpstr>
      <vt:lpstr>Arial Backslanted</vt:lpstr>
      <vt:lpstr>HY견고딕</vt:lpstr>
      <vt:lpstr>HY중고딕</vt:lpstr>
      <vt:lpstr>HY크리스탈M</vt:lpstr>
      <vt:lpstr>HY헤드라인M</vt:lpstr>
      <vt:lpstr>Palatino</vt:lpstr>
      <vt:lpstr>Times New Roman (Hebrew)</vt:lpstr>
      <vt:lpstr>굴림</vt:lpstr>
      <vt:lpstr>맑은 고딕</vt:lpstr>
      <vt:lpstr>Arial</vt:lpstr>
      <vt:lpstr>Calibri</vt:lpstr>
      <vt:lpstr>Calibri Light</vt:lpstr>
      <vt:lpstr>Microsoft Sans Serif</vt:lpstr>
      <vt:lpstr>Times New Roman</vt:lpstr>
      <vt:lpstr>Wingdings</vt:lpstr>
      <vt:lpstr>Wingdings 2</vt:lpstr>
      <vt:lpstr>1_cs550</vt:lpstr>
      <vt:lpstr>4_Office 테마</vt:lpstr>
      <vt:lpstr>Office 테마</vt:lpstr>
      <vt:lpstr>etri</vt:lpstr>
      <vt:lpstr>1_Office 테마</vt:lpstr>
      <vt:lpstr>Lecture note</vt:lpstr>
      <vt:lpstr>HDOfficeLightV0</vt:lpstr>
      <vt:lpstr>2_Office 테마</vt:lpstr>
      <vt:lpstr>Equation</vt:lpstr>
      <vt:lpstr>Software Development Cycle</vt:lpstr>
      <vt:lpstr>SW Development and Testing Model  (a.k.a. V model) </vt:lpstr>
      <vt:lpstr>Foundation of Software Testing </vt:lpstr>
      <vt:lpstr>Black Box Testing</vt:lpstr>
      <vt:lpstr>Example of Blackbox Testing Technique:  The Category-Partition  Method for Specifying and  Generating Functional Tests  (Thomas J. Ostrand and Marc J.Balcer [ CACM,1988 ])</vt:lpstr>
      <vt:lpstr>Content:</vt:lpstr>
      <vt:lpstr>The goal of functional testing</vt:lpstr>
      <vt:lpstr>How to achieve this goal ?</vt:lpstr>
      <vt:lpstr>Functional test can be derived from 3 sources:                          </vt:lpstr>
      <vt:lpstr>Partition - The standard approach</vt:lpstr>
      <vt:lpstr>A strategy for test case generation</vt:lpstr>
      <vt:lpstr>A strategy for test case generation (cont)</vt:lpstr>
      <vt:lpstr>A strategy for test case generation (cont)</vt:lpstr>
      <vt:lpstr>Example</vt:lpstr>
      <vt:lpstr>PowerPoint 프레젠테이션</vt:lpstr>
      <vt:lpstr>Categories</vt:lpstr>
      <vt:lpstr>Adding Constraints between Categories to Reduce #of TC’S</vt:lpstr>
      <vt:lpstr>PowerPoint 프레젠테이션</vt:lpstr>
      <vt:lpstr>PowerPoint 프레젠테이션</vt:lpstr>
      <vt:lpstr>PowerPoint 프레젠테이션</vt:lpstr>
      <vt:lpstr>White Box Testing (1/2)</vt:lpstr>
      <vt:lpstr>White Box Testing (2/2)</vt:lpstr>
      <vt:lpstr>Bug Observability/Detection Model:   Reachability, Infection, Propagation, and Revealation (RIPR)</vt:lpstr>
    </vt:vector>
  </TitlesOfParts>
  <Company>George Mason Unviersity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SWE 637: Graph Coverage</dc:title>
  <dc:subject/>
  <dc:creator>Jeff Offutt</dc:creator>
  <cp:keywords/>
  <dc:description/>
  <cp:lastModifiedBy>Windows 사용자</cp:lastModifiedBy>
  <cp:revision>296</cp:revision>
  <cp:lastPrinted>2016-09-12T09:27:12Z</cp:lastPrinted>
  <dcterms:created xsi:type="dcterms:W3CDTF">1996-06-15T03:21:08Z</dcterms:created>
  <dcterms:modified xsi:type="dcterms:W3CDTF">2018-09-02T23:40:39Z</dcterms:modified>
</cp:coreProperties>
</file>