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336" r:id="rId2"/>
    <p:sldId id="384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55" r:id="rId11"/>
    <p:sldId id="345" r:id="rId12"/>
    <p:sldId id="353" r:id="rId13"/>
    <p:sldId id="349" r:id="rId14"/>
    <p:sldId id="356" r:id="rId15"/>
    <p:sldId id="350" r:id="rId16"/>
    <p:sldId id="379" r:id="rId17"/>
    <p:sldId id="351" r:id="rId18"/>
    <p:sldId id="352" r:id="rId19"/>
    <p:sldId id="360" r:id="rId20"/>
    <p:sldId id="381" r:id="rId21"/>
    <p:sldId id="385" r:id="rId22"/>
    <p:sldId id="347" r:id="rId23"/>
    <p:sldId id="357" r:id="rId24"/>
    <p:sldId id="386" r:id="rId25"/>
    <p:sldId id="388" r:id="rId26"/>
    <p:sldId id="383" r:id="rId27"/>
    <p:sldId id="361" r:id="rId28"/>
    <p:sldId id="375" r:id="rId29"/>
    <p:sldId id="362" r:id="rId30"/>
    <p:sldId id="376" r:id="rId31"/>
    <p:sldId id="369" r:id="rId32"/>
    <p:sldId id="370" r:id="rId33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>
          <p15:clr>
            <a:srgbClr val="A4A3A4"/>
          </p15:clr>
        </p15:guide>
        <p15:guide id="2" pos="2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145A"/>
    <a:srgbClr val="001E5A"/>
    <a:srgbClr val="5F5F5F"/>
    <a:srgbClr val="6699FF"/>
    <a:srgbClr val="3399FF"/>
    <a:srgbClr val="FF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34" autoAdjust="0"/>
  </p:normalViewPr>
  <p:slideViewPr>
    <p:cSldViewPr snapToGrid="0">
      <p:cViewPr varScale="1">
        <p:scale>
          <a:sx n="107" d="100"/>
          <a:sy n="107" d="100"/>
        </p:scale>
        <p:origin x="1392" y="114"/>
      </p:cViewPr>
      <p:guideLst>
        <p:guide orient="horz" pos="2280"/>
        <p:guide pos="2773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5.xml"/><Relationship Id="rId3" Type="http://schemas.openxmlformats.org/officeDocument/2006/relationships/slide" Target="slides/slide17.xml"/><Relationship Id="rId7" Type="http://schemas.openxmlformats.org/officeDocument/2006/relationships/slide" Target="slides/slide23.xml"/><Relationship Id="rId2" Type="http://schemas.openxmlformats.org/officeDocument/2006/relationships/slide" Target="slides/slide13.xml"/><Relationship Id="rId1" Type="http://schemas.openxmlformats.org/officeDocument/2006/relationships/slide" Target="slides/slide10.xml"/><Relationship Id="rId6" Type="http://schemas.openxmlformats.org/officeDocument/2006/relationships/slide" Target="slides/slide22.xml"/><Relationship Id="rId5" Type="http://schemas.openxmlformats.org/officeDocument/2006/relationships/slide" Target="slides/slide21.xml"/><Relationship Id="rId4" Type="http://schemas.openxmlformats.org/officeDocument/2006/relationships/slide" Target="slides/slide19.xml"/><Relationship Id="rId9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4" tIns="0" rIns="19424" bIns="0" numCol="1" anchor="t" anchorCtr="0" compatLnSpc="1">
            <a:prstTxWarp prst="textNoShape">
              <a:avLst/>
            </a:prstTxWarp>
          </a:bodyPr>
          <a:lstStyle>
            <a:lvl1pPr defTabSz="931112">
              <a:defRPr sz="1100" b="0" i="1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6" y="3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4" tIns="0" rIns="19424" bIns="0" numCol="1" anchor="t" anchorCtr="0" compatLnSpc="1">
            <a:prstTxWarp prst="textNoShape">
              <a:avLst/>
            </a:prstTxWarp>
          </a:bodyPr>
          <a:lstStyle>
            <a:lvl1pPr algn="r" defTabSz="931112">
              <a:defRPr sz="1100" b="0" i="1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354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4" tIns="0" rIns="19424" bIns="0" numCol="1" anchor="b" anchorCtr="0" compatLnSpc="1">
            <a:prstTxWarp prst="textNoShape">
              <a:avLst/>
            </a:prstTxWarp>
          </a:bodyPr>
          <a:lstStyle>
            <a:lvl1pPr defTabSz="931112">
              <a:defRPr sz="1100" b="0" i="1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6" y="9432354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4" tIns="0" rIns="19424" bIns="0" numCol="1" anchor="b" anchorCtr="0" compatLnSpc="1">
            <a:prstTxWarp prst="textNoShape">
              <a:avLst/>
            </a:prstTxWarp>
          </a:bodyPr>
          <a:lstStyle>
            <a:lvl1pPr algn="r" defTabSz="931112">
              <a:defRPr sz="1100" b="0" i="1">
                <a:ea typeface="굴림" pitchFamily="50" charset="-127"/>
              </a:defRPr>
            </a:lvl1pPr>
          </a:lstStyle>
          <a:p>
            <a:pPr>
              <a:defRPr/>
            </a:pPr>
            <a:fld id="{83CC22A7-D8E3-41CF-9D0B-5ADBFC9E7F2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10296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4" tIns="0" rIns="19424" bIns="0" numCol="1" anchor="t" anchorCtr="0" compatLnSpc="1">
            <a:prstTxWarp prst="textNoShape">
              <a:avLst/>
            </a:prstTxWarp>
          </a:bodyPr>
          <a:lstStyle>
            <a:lvl1pPr defTabSz="931112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6" y="3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4" tIns="0" rIns="19424" bIns="0" numCol="1" anchor="t" anchorCtr="0" compatLnSpc="1">
            <a:prstTxWarp prst="textNoShape">
              <a:avLst/>
            </a:prstTxWarp>
          </a:bodyPr>
          <a:lstStyle>
            <a:lvl1pPr algn="r" defTabSz="931112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354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4" tIns="0" rIns="19424" bIns="0" numCol="1" anchor="b" anchorCtr="0" compatLnSpc="1">
            <a:prstTxWarp prst="textNoShape">
              <a:avLst/>
            </a:prstTxWarp>
          </a:bodyPr>
          <a:lstStyle>
            <a:lvl1pPr defTabSz="931112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6" y="9432354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4" tIns="0" rIns="19424" bIns="0" numCol="1" anchor="b" anchorCtr="0" compatLnSpc="1">
            <a:prstTxWarp prst="textNoShape">
              <a:avLst/>
            </a:prstTxWarp>
          </a:bodyPr>
          <a:lstStyle>
            <a:lvl1pPr algn="r" defTabSz="931112">
              <a:defRPr sz="1100" b="0" i="1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fld id="{974C6C48-3D23-459E-8E38-4ECADFB1CA3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2" y="4713868"/>
            <a:ext cx="4985772" cy="4467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6" tIns="46943" rIns="93886" bIns="469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56175" cy="3716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058346" y="9455452"/>
            <a:ext cx="740874" cy="2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9031" tIns="45324" rIns="89031" bIns="45324">
            <a:spAutoFit/>
          </a:bodyPr>
          <a:lstStyle/>
          <a:p>
            <a:pPr algn="ctr" defTabSz="883637">
              <a:lnSpc>
                <a:spcPct val="90000"/>
              </a:lnSpc>
              <a:defRPr/>
            </a:pPr>
            <a:r>
              <a:rPr lang="en-US" altLang="ko-KR" sz="1300" b="0" dirty="0">
                <a:solidFill>
                  <a:schemeClr val="tx1"/>
                </a:solidFill>
                <a:ea typeface="굴림" pitchFamily="50" charset="-127"/>
              </a:rPr>
              <a:t>Page </a:t>
            </a:r>
            <a:fld id="{82C2BBBC-64C2-4359-B7A5-957E3A457D2B}" type="slidenum">
              <a:rPr lang="en-US" altLang="ko-KR" sz="1300" b="0">
                <a:solidFill>
                  <a:schemeClr val="tx1"/>
                </a:solidFill>
                <a:ea typeface="굴림" pitchFamily="50" charset="-127"/>
              </a:rPr>
              <a:pPr algn="ctr" defTabSz="883637">
                <a:lnSpc>
                  <a:spcPct val="90000"/>
                </a:lnSpc>
                <a:defRPr/>
              </a:pPr>
              <a:t>‹#›</a:t>
            </a:fld>
            <a:endParaRPr lang="en-US" altLang="ko-KR" sz="1300" b="0" dirty="0">
              <a:solidFill>
                <a:schemeClr val="tx1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8344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3DECC9-802C-4BC6-AC86-78DE85CE55E9}" type="slidenum">
              <a:rPr lang="en-US" altLang="ko-KR" smtClean="0"/>
              <a:pPr/>
              <a:t>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9804360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78C39A-4B41-470D-BA3A-A7527428CAD4}" type="slidenum">
              <a:rPr lang="en-US" altLang="ko-KR" smtClean="0"/>
              <a:pPr/>
              <a:t>20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40083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793E60-B61F-451D-89A5-D5CD75D2B0ED}" type="slidenum">
              <a:rPr lang="en-US" altLang="ko-KR" smtClean="0"/>
              <a:pPr/>
              <a:t>21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298508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0E84BE-3473-40F7-8D8F-DE55FAB33AAE}" type="slidenum">
              <a:rPr lang="en-US" altLang="ko-KR" smtClean="0"/>
              <a:pPr/>
              <a:t>22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9484736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0E84BE-3473-40F7-8D8F-DE55FAB33AAE}" type="slidenum">
              <a:rPr lang="en-US" altLang="ko-KR" smtClean="0"/>
              <a:pPr/>
              <a:t>25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457933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C49435-3CD7-4885-BC57-D444D7792986}" type="slidenum">
              <a:rPr lang="en-US" altLang="ko-KR" smtClean="0"/>
              <a:pPr/>
              <a:t>28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688304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58C9FB-F2B9-45CF-931B-A30FE3391341}" type="slidenum">
              <a:rPr lang="en-US" altLang="ko-KR" smtClean="0"/>
              <a:pPr/>
              <a:t>29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6792505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569336-ABD4-4789-AC1E-28BEFFFAA947}" type="slidenum">
              <a:rPr lang="en-US" altLang="ko-KR" smtClean="0"/>
              <a:pPr/>
              <a:t>30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417737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98C12A-DB5E-4652-8383-3F9528B5705A}" type="slidenum">
              <a:rPr lang="en-US" altLang="ko-KR" smtClean="0"/>
              <a:pPr/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584154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BCE37B-B0C2-471C-B243-216EE56994EB}" type="slidenum">
              <a:rPr lang="en-US" altLang="ko-KR" smtClean="0"/>
              <a:pPr/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715252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084ACE-89FF-4ADE-AE7D-53A3DD813C92}" type="slidenum">
              <a:rPr lang="en-US" altLang="ko-KR" smtClean="0"/>
              <a:pPr/>
              <a:t>8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222648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3E1297-2A64-4FB1-BF0D-50F16C9483E2}" type="slidenum">
              <a:rPr lang="en-US" altLang="ko-KR" smtClean="0"/>
              <a:pPr/>
              <a:t>9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72115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533BB2-B98E-430D-AA7B-06FDD259E049}" type="slidenum">
              <a:rPr lang="en-US" altLang="ko-KR" smtClean="0"/>
              <a:pPr/>
              <a:t>11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01347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FC43B8-9920-4651-9674-02D1A7266588}" type="slidenum">
              <a:rPr lang="en-US" altLang="ko-KR" smtClean="0"/>
              <a:pPr/>
              <a:t>13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32292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081655-0BBD-41CD-B0E0-79A8BDF86D93}" type="slidenum">
              <a:rPr lang="en-US" altLang="ko-KR" smtClean="0"/>
              <a:pPr/>
              <a:t>15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371619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E15BAC-C274-44BB-8CA5-3668E889616A}" type="slidenum">
              <a:rPr lang="en-US" altLang="ko-KR" smtClean="0"/>
              <a:pPr/>
              <a:t>17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630733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25C59-C6F0-4DEA-95E8-7AE6212AB15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50238" y="6111875"/>
            <a:ext cx="6318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CD8E5-A3D9-4BD9-98D8-A5184A90CF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50238" y="6111875"/>
            <a:ext cx="6318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C16E6-2033-4549-A947-E9F9EA4DBC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/>
              <a:pPr/>
              <a:t>‹#›</a:t>
            </a:fld>
            <a:r>
              <a:rPr lang="en-US" altLang="ko-KR" dirty="0" smtClean="0"/>
              <a:t>/60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429655" cy="5214974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95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58796" name="Rectangle 12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75879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9125" y="6248400"/>
            <a:ext cx="63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chemeClr val="bg1"/>
                </a:solidFill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fld id="{6DEF573D-8FF1-4457-AE1E-9EB79F03C1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pic>
        <p:nvPicPr>
          <p:cNvPr id="1029" name="Picture 16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7800" y="6415088"/>
            <a:ext cx="8048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8" r:id="rId3"/>
    <p:sldLayoutId id="2147483689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599" y="533400"/>
            <a:ext cx="8307469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Graph 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Coverage Criteria</a:t>
            </a:r>
            <a: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/>
            </a:r>
            <a:br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</a:br>
            <a:endParaRPr lang="en-US" altLang="ko-KR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296012" y="6150114"/>
            <a:ext cx="68479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0" i="1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original slides are taken from Chap. </a:t>
            </a:r>
            <a:r>
              <a:rPr lang="en-US" altLang="ko-KR" b="0" i="1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7 </a:t>
            </a:r>
            <a:r>
              <a:rPr lang="en-US" altLang="ko-KR" b="0" i="1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of Intro. </a:t>
            </a:r>
            <a:r>
              <a:rPr lang="en-US" altLang="ko-KR" b="0" i="1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 </a:t>
            </a:r>
            <a:r>
              <a:rPr lang="en-US" altLang="ko-KR" b="0" i="1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SW Testing 2</a:t>
            </a:r>
            <a:r>
              <a:rPr lang="en-US" altLang="ko-KR" b="0" i="1" baseline="30000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nd</a:t>
            </a:r>
            <a:r>
              <a:rPr lang="en-US" altLang="ko-KR" b="0" i="1" smtClean="0">
                <a:solidFill>
                  <a:schemeClr val="bg2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ed by Ammann and Offutt</a:t>
            </a:r>
            <a:endParaRPr lang="ko-KR" altLang="en-US" b="0" i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부제목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smtClean="0">
                <a:latin typeface="Calibri" panose="020F0502020204030204" pitchFamily="34" charset="0"/>
                <a:cs typeface="Calibri" panose="020F0502020204030204" pitchFamily="34" charset="0"/>
              </a:rPr>
              <a:t>Moonzoo Kim</a:t>
            </a:r>
          </a:p>
          <a:p>
            <a:r>
              <a:rPr lang="en-US" altLang="ko-KR" smtClean="0">
                <a:latin typeface="Calibri" panose="020F0502020204030204" pitchFamily="34" charset="0"/>
                <a:cs typeface="Calibri" panose="020F0502020204030204" pitchFamily="34" charset="0"/>
              </a:rPr>
              <a:t>School of Computing </a:t>
            </a:r>
          </a:p>
          <a:p>
            <a:r>
              <a:rPr lang="en-US" altLang="ko-KR" smtClean="0">
                <a:latin typeface="Calibri" panose="020F0502020204030204" pitchFamily="34" charset="0"/>
                <a:cs typeface="Calibri" panose="020F0502020204030204" pitchFamily="34" charset="0"/>
              </a:rPr>
              <a:t>KAIST</a:t>
            </a:r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89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Tests and Test Paths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0D5404A-834D-4CA6-B4F5-327BFCE67ED0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10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71488" y="1073150"/>
            <a:ext cx="1046162" cy="457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 1</a:t>
            </a:r>
          </a:p>
        </p:txBody>
      </p:sp>
      <p:sp>
        <p:nvSpPr>
          <p:cNvPr id="13317" name="Text Box 10"/>
          <p:cNvSpPr txBox="1">
            <a:spLocks noChangeArrowheads="1"/>
          </p:cNvSpPr>
          <p:nvPr/>
        </p:nvSpPr>
        <p:spPr bwMode="auto">
          <a:xfrm>
            <a:off x="471488" y="1817688"/>
            <a:ext cx="1046162" cy="457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 2</a:t>
            </a:r>
          </a:p>
        </p:txBody>
      </p:sp>
      <p:sp>
        <p:nvSpPr>
          <p:cNvPr id="13318" name="Text Box 11"/>
          <p:cNvSpPr txBox="1">
            <a:spLocks noChangeArrowheads="1"/>
          </p:cNvSpPr>
          <p:nvPr/>
        </p:nvSpPr>
        <p:spPr bwMode="auto">
          <a:xfrm>
            <a:off x="471488" y="2543175"/>
            <a:ext cx="1046162" cy="457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 3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685925" y="1073150"/>
            <a:ext cx="5091113" cy="1704975"/>
            <a:chOff x="1062" y="904"/>
            <a:chExt cx="3207" cy="1074"/>
          </a:xfrm>
          <a:noFill/>
        </p:grpSpPr>
        <p:sp>
          <p:nvSpPr>
            <p:cNvPr id="13348" name="Text Box 13"/>
            <p:cNvSpPr txBox="1">
              <a:spLocks noChangeArrowheads="1"/>
            </p:cNvSpPr>
            <p:nvPr/>
          </p:nvSpPr>
          <p:spPr bwMode="auto">
            <a:xfrm>
              <a:off x="2032" y="904"/>
              <a:ext cx="1267" cy="288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many-to-one</a:t>
              </a:r>
            </a:p>
          </p:txBody>
        </p:sp>
        <p:sp>
          <p:nvSpPr>
            <p:cNvPr id="13349" name="Line 14"/>
            <p:cNvSpPr>
              <a:spLocks noChangeShapeType="1"/>
            </p:cNvSpPr>
            <p:nvPr/>
          </p:nvSpPr>
          <p:spPr bwMode="auto">
            <a:xfrm>
              <a:off x="1069" y="1517"/>
              <a:ext cx="3193" cy="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350" name="Line 17"/>
            <p:cNvSpPr>
              <a:spLocks noChangeShapeType="1"/>
            </p:cNvSpPr>
            <p:nvPr/>
          </p:nvSpPr>
          <p:spPr bwMode="auto">
            <a:xfrm>
              <a:off x="1062" y="1056"/>
              <a:ext cx="3207" cy="30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351" name="Line 19"/>
            <p:cNvSpPr>
              <a:spLocks noChangeShapeType="1"/>
            </p:cNvSpPr>
            <p:nvPr/>
          </p:nvSpPr>
          <p:spPr bwMode="auto">
            <a:xfrm flipV="1">
              <a:off x="1065" y="1670"/>
              <a:ext cx="3200" cy="30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561975" y="3890963"/>
            <a:ext cx="1046163" cy="1944687"/>
            <a:chOff x="354" y="2451"/>
            <a:chExt cx="659" cy="1225"/>
          </a:xfrm>
          <a:noFill/>
        </p:grpSpPr>
        <p:sp>
          <p:nvSpPr>
            <p:cNvPr id="13345" name="Text Box 22"/>
            <p:cNvSpPr txBox="1">
              <a:spLocks noChangeArrowheads="1"/>
            </p:cNvSpPr>
            <p:nvPr/>
          </p:nvSpPr>
          <p:spPr bwMode="auto">
            <a:xfrm>
              <a:off x="354" y="2451"/>
              <a:ext cx="659" cy="288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test 1</a:t>
              </a:r>
            </a:p>
          </p:txBody>
        </p:sp>
        <p:sp>
          <p:nvSpPr>
            <p:cNvPr id="13346" name="Text Box 23"/>
            <p:cNvSpPr txBox="1">
              <a:spLocks noChangeArrowheads="1"/>
            </p:cNvSpPr>
            <p:nvPr/>
          </p:nvSpPr>
          <p:spPr bwMode="auto">
            <a:xfrm>
              <a:off x="354" y="2920"/>
              <a:ext cx="659" cy="288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test 2</a:t>
              </a:r>
            </a:p>
          </p:txBody>
        </p:sp>
        <p:sp>
          <p:nvSpPr>
            <p:cNvPr id="13347" name="Text Box 24"/>
            <p:cNvSpPr txBox="1">
              <a:spLocks noChangeArrowheads="1"/>
            </p:cNvSpPr>
            <p:nvPr/>
          </p:nvSpPr>
          <p:spPr bwMode="auto">
            <a:xfrm>
              <a:off x="354" y="3388"/>
              <a:ext cx="659" cy="288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test 3</a:t>
              </a:r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1785938" y="3719513"/>
            <a:ext cx="5076825" cy="1887537"/>
            <a:chOff x="1125" y="2343"/>
            <a:chExt cx="3198" cy="1189"/>
          </a:xfrm>
          <a:noFill/>
        </p:grpSpPr>
        <p:sp>
          <p:nvSpPr>
            <p:cNvPr id="13335" name="Text Box 27"/>
            <p:cNvSpPr txBox="1">
              <a:spLocks noChangeArrowheads="1"/>
            </p:cNvSpPr>
            <p:nvPr/>
          </p:nvSpPr>
          <p:spPr bwMode="auto">
            <a:xfrm>
              <a:off x="2015" y="2343"/>
              <a:ext cx="1420" cy="288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many-to-many</a:t>
              </a:r>
            </a:p>
          </p:txBody>
        </p:sp>
        <p:sp>
          <p:nvSpPr>
            <p:cNvPr id="13336" name="Line 28"/>
            <p:cNvSpPr>
              <a:spLocks noChangeShapeType="1"/>
            </p:cNvSpPr>
            <p:nvPr/>
          </p:nvSpPr>
          <p:spPr bwMode="auto">
            <a:xfrm>
              <a:off x="1128" y="3064"/>
              <a:ext cx="3193" cy="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337" name="Line 29"/>
            <p:cNvSpPr>
              <a:spLocks noChangeShapeType="1"/>
            </p:cNvSpPr>
            <p:nvPr/>
          </p:nvSpPr>
          <p:spPr bwMode="auto">
            <a:xfrm>
              <a:off x="1131" y="2622"/>
              <a:ext cx="3190" cy="33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338" name="Line 30"/>
            <p:cNvSpPr>
              <a:spLocks noChangeShapeType="1"/>
            </p:cNvSpPr>
            <p:nvPr/>
          </p:nvSpPr>
          <p:spPr bwMode="auto">
            <a:xfrm flipV="1">
              <a:off x="1125" y="3166"/>
              <a:ext cx="3187" cy="34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339" name="Line 33"/>
            <p:cNvSpPr>
              <a:spLocks noChangeShapeType="1"/>
            </p:cNvSpPr>
            <p:nvPr/>
          </p:nvSpPr>
          <p:spPr bwMode="auto">
            <a:xfrm>
              <a:off x="1128" y="3532"/>
              <a:ext cx="3193" cy="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340" name="Line 34"/>
            <p:cNvSpPr>
              <a:spLocks noChangeShapeType="1"/>
            </p:cNvSpPr>
            <p:nvPr/>
          </p:nvSpPr>
          <p:spPr bwMode="auto">
            <a:xfrm>
              <a:off x="1128" y="2595"/>
              <a:ext cx="3193" cy="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341" name="Line 38"/>
            <p:cNvSpPr>
              <a:spLocks noChangeShapeType="1"/>
            </p:cNvSpPr>
            <p:nvPr/>
          </p:nvSpPr>
          <p:spPr bwMode="auto">
            <a:xfrm flipV="1">
              <a:off x="1133" y="2686"/>
              <a:ext cx="3190" cy="33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342" name="Line 39"/>
            <p:cNvSpPr>
              <a:spLocks noChangeShapeType="1"/>
            </p:cNvSpPr>
            <p:nvPr/>
          </p:nvSpPr>
          <p:spPr bwMode="auto">
            <a:xfrm>
              <a:off x="1133" y="3105"/>
              <a:ext cx="3184" cy="33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343" name="Line 40"/>
            <p:cNvSpPr>
              <a:spLocks noChangeShapeType="1"/>
            </p:cNvSpPr>
            <p:nvPr/>
          </p:nvSpPr>
          <p:spPr bwMode="auto">
            <a:xfrm flipV="1">
              <a:off x="1127" y="2776"/>
              <a:ext cx="3194" cy="70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344" name="Line 41"/>
            <p:cNvSpPr>
              <a:spLocks noChangeShapeType="1"/>
            </p:cNvSpPr>
            <p:nvPr/>
          </p:nvSpPr>
          <p:spPr bwMode="auto">
            <a:xfrm>
              <a:off x="1126" y="2647"/>
              <a:ext cx="3191" cy="71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127000" y="3889375"/>
            <a:ext cx="8890000" cy="2549525"/>
            <a:chOff x="80" y="2450"/>
            <a:chExt cx="5600" cy="1606"/>
          </a:xfrm>
          <a:noFill/>
        </p:grpSpPr>
        <p:grpSp>
          <p:nvGrpSpPr>
            <p:cNvPr id="6" name="Group 45"/>
            <p:cNvGrpSpPr>
              <a:grpSpLocks/>
            </p:cNvGrpSpPr>
            <p:nvPr/>
          </p:nvGrpSpPr>
          <p:grpSpPr bwMode="auto">
            <a:xfrm>
              <a:off x="4364" y="2450"/>
              <a:ext cx="1094" cy="1226"/>
              <a:chOff x="4364" y="2450"/>
              <a:chExt cx="1094" cy="1226"/>
            </a:xfrm>
            <a:grpFill/>
          </p:grpSpPr>
          <p:sp>
            <p:nvSpPr>
              <p:cNvPr id="13332" name="Text Box 25"/>
              <p:cNvSpPr txBox="1">
                <a:spLocks noChangeArrowheads="1"/>
              </p:cNvSpPr>
              <p:nvPr/>
            </p:nvSpPr>
            <p:spPr bwMode="auto">
              <a:xfrm>
                <a:off x="4364" y="2450"/>
                <a:ext cx="1094" cy="288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altLang="ko-KR" sz="24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Test Path 1</a:t>
                </a:r>
              </a:p>
            </p:txBody>
          </p:sp>
          <p:sp>
            <p:nvSpPr>
              <p:cNvPr id="13333" name="Text Box 31"/>
              <p:cNvSpPr txBox="1">
                <a:spLocks noChangeArrowheads="1"/>
              </p:cNvSpPr>
              <p:nvPr/>
            </p:nvSpPr>
            <p:spPr bwMode="auto">
              <a:xfrm>
                <a:off x="4364" y="2925"/>
                <a:ext cx="1094" cy="288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altLang="ko-KR" sz="24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Test Path 2</a:t>
                </a:r>
              </a:p>
            </p:txBody>
          </p:sp>
          <p:sp>
            <p:nvSpPr>
              <p:cNvPr id="13334" name="Text Box 32"/>
              <p:cNvSpPr txBox="1">
                <a:spLocks noChangeArrowheads="1"/>
              </p:cNvSpPr>
              <p:nvPr/>
            </p:nvSpPr>
            <p:spPr bwMode="auto">
              <a:xfrm>
                <a:off x="4364" y="3388"/>
                <a:ext cx="1094" cy="288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altLang="ko-KR" sz="24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Test Path 3</a:t>
                </a:r>
              </a:p>
            </p:txBody>
          </p:sp>
        </p:grpSp>
        <p:sp>
          <p:nvSpPr>
            <p:cNvPr id="13331" name="Text Box 42"/>
            <p:cNvSpPr txBox="1">
              <a:spLocks noChangeArrowheads="1"/>
            </p:cNvSpPr>
            <p:nvPr/>
          </p:nvSpPr>
          <p:spPr bwMode="auto">
            <a:xfrm>
              <a:off x="80" y="3768"/>
              <a:ext cx="5600" cy="288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Non-deterministic software – a test can execute different test paths</a:t>
              </a:r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31750" y="1635125"/>
            <a:ext cx="9078913" cy="1920875"/>
            <a:chOff x="20" y="1030"/>
            <a:chExt cx="5719" cy="1210"/>
          </a:xfrm>
          <a:noFill/>
        </p:grpSpPr>
        <p:grpSp>
          <p:nvGrpSpPr>
            <p:cNvPr id="8" name="Group 46"/>
            <p:cNvGrpSpPr>
              <a:grpSpLocks/>
            </p:cNvGrpSpPr>
            <p:nvPr/>
          </p:nvGrpSpPr>
          <p:grpSpPr bwMode="auto">
            <a:xfrm>
              <a:off x="80" y="1030"/>
              <a:ext cx="5600" cy="1210"/>
              <a:chOff x="80" y="1030"/>
              <a:chExt cx="5600" cy="1210"/>
            </a:xfrm>
            <a:grpFill/>
          </p:grpSpPr>
          <p:sp>
            <p:nvSpPr>
              <p:cNvPr id="13328" name="Text Box 12"/>
              <p:cNvSpPr txBox="1">
                <a:spLocks noChangeArrowheads="1"/>
              </p:cNvSpPr>
              <p:nvPr/>
            </p:nvSpPr>
            <p:spPr bwMode="auto">
              <a:xfrm>
                <a:off x="4364" y="1030"/>
                <a:ext cx="659" cy="523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altLang="ko-KR" sz="24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Test Path</a:t>
                </a:r>
              </a:p>
            </p:txBody>
          </p:sp>
          <p:sp>
            <p:nvSpPr>
              <p:cNvPr id="13329" name="Text Box 21"/>
              <p:cNvSpPr txBox="1">
                <a:spLocks noChangeArrowheads="1"/>
              </p:cNvSpPr>
              <p:nvPr/>
            </p:nvSpPr>
            <p:spPr bwMode="auto">
              <a:xfrm>
                <a:off x="80" y="1952"/>
                <a:ext cx="5600" cy="288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altLang="ko-KR" sz="2400">
                    <a:solidFill>
                      <a:srgbClr val="FF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Deterministic software – a test always executes the same test path</a:t>
                </a:r>
              </a:p>
            </p:txBody>
          </p:sp>
        </p:grpSp>
        <p:sp>
          <p:nvSpPr>
            <p:cNvPr id="13327" name="Line 48"/>
            <p:cNvSpPr>
              <a:spLocks noChangeShapeType="1"/>
            </p:cNvSpPr>
            <p:nvPr/>
          </p:nvSpPr>
          <p:spPr bwMode="auto">
            <a:xfrm>
              <a:off x="20" y="2208"/>
              <a:ext cx="5719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3324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3325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89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Testing and Covering Graphs (2.2)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085850"/>
            <a:ext cx="8867775" cy="12763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We use graphs in testing as follows :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Developing a model of the software as a graph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Requiring tests to visit or tour specific sets of nodes, edges or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subpaths</a:t>
            </a:r>
            <a:endParaRPr lang="en-US" altLang="ko-KR" sz="1800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E0DB99-B42A-4B87-BF23-7ADC570EA9F9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11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138113" y="2314575"/>
            <a:ext cx="88677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u="sng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 Requirements</a:t>
            </a:r>
            <a:r>
              <a:rPr lang="en-US" altLang="ko-KR" sz="24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(TR) </a:t>
            </a:r>
            <a:r>
              <a:rPr lang="en-US" altLang="ko-KR" sz="2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Describe properties of test paths</a:t>
            </a:r>
            <a:endParaRPr lang="en-US" altLang="ko-KR" sz="240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u="sng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 Criterion</a:t>
            </a:r>
            <a:r>
              <a:rPr lang="en-US" altLang="ko-KR" sz="24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Rules that define test requirements</a:t>
            </a:r>
            <a:endParaRPr lang="en-US" altLang="ko-KR" sz="240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u="sng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Satisfaction</a:t>
            </a:r>
            <a:r>
              <a:rPr lang="en-US" altLang="ko-KR" sz="240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</a:t>
            </a:r>
            <a:r>
              <a:rPr lang="en-US" altLang="ko-KR" i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Given a set TR of test requirements for a criterion C, a set of tests T satisfies C on a graph if and only if for every test requirement in TR, there is a test path in path(T) that meets the test requirement tr</a:t>
            </a:r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138113" y="4686300"/>
            <a:ext cx="8867775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u="sng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Structural Coverage Criteria</a:t>
            </a:r>
            <a:r>
              <a:rPr lang="en-US" altLang="ko-KR" sz="24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Defined on a graph just in terms of nodes and edges</a:t>
            </a:r>
            <a:endParaRPr lang="en-US" altLang="ko-KR" sz="240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u="sng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Data Flow Coverage Criteria</a:t>
            </a:r>
            <a:r>
              <a:rPr lang="en-US" altLang="ko-KR" sz="24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Requires a graph to be annotated with references to variables</a:t>
            </a:r>
            <a:endParaRPr lang="en-US" altLang="ko-KR" sz="240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4343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4344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/>
      <p:bldP spid="1607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6838"/>
            <a:ext cx="7772400" cy="8255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Node and Edge Coverage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256508"/>
            <a:ext cx="8867775" cy="47148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Edge coverage is slightly stronger than node coverage 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D22C357-0AE0-40FE-817F-2FDC897CDD4F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12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460375" y="1891508"/>
            <a:ext cx="8262938" cy="8413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u="sng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Edge Coverage (EC)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TR contains each reachable path of length </a:t>
            </a:r>
            <a:r>
              <a:rPr lang="en-US" sz="2400" dirty="0" smtClean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G.</a:t>
            </a:r>
          </a:p>
        </p:txBody>
      </p:sp>
      <p:sp>
        <p:nvSpPr>
          <p:cNvPr id="168969" name="Rectangle 9"/>
          <p:cNvSpPr>
            <a:spLocks noChangeArrowheads="1"/>
          </p:cNvSpPr>
          <p:nvPr/>
        </p:nvSpPr>
        <p:spPr bwMode="auto">
          <a:xfrm>
            <a:off x="153988" y="3301204"/>
            <a:ext cx="88677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NC and EC are only different when there is an edge and another subpath between a pair of nodes (as in an “if-else” statement)</a:t>
            </a:r>
          </a:p>
        </p:txBody>
      </p:sp>
      <p:sp>
        <p:nvSpPr>
          <p:cNvPr id="169003" name="Text Box 43"/>
          <p:cNvSpPr txBox="1">
            <a:spLocks noChangeArrowheads="1"/>
          </p:cNvSpPr>
          <p:nvPr/>
        </p:nvSpPr>
        <p:spPr bwMode="auto">
          <a:xfrm>
            <a:off x="3643313" y="4267992"/>
            <a:ext cx="4999037" cy="19399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u="sng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Node Coverage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: TR = { 0, 1, 2 }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                  Test Path = [ 0, 1, 2 ]</a:t>
            </a:r>
          </a:p>
          <a:p>
            <a:endParaRPr lang="en-US" altLang="ko-KR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r>
              <a:rPr lang="en-US" altLang="ko-KR" u="sng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Edge Coverage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: TR = { (0,1), (0, 2), (1, 2) }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                  Test Paths = [ 0, 1, 2 ]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                                        [ 0, 2 ]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1763713" y="4220367"/>
            <a:ext cx="1436687" cy="1749425"/>
            <a:chOff x="979" y="2843"/>
            <a:chExt cx="905" cy="1102"/>
          </a:xfrm>
          <a:noFill/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979" y="3344"/>
              <a:ext cx="350" cy="296"/>
              <a:chOff x="4288" y="1746"/>
              <a:chExt cx="350" cy="296"/>
            </a:xfrm>
            <a:grpFill/>
          </p:grpSpPr>
          <p:sp>
            <p:nvSpPr>
              <p:cNvPr id="16408" name="Oval 12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6409" name="Text Box 13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504" y="3037"/>
              <a:ext cx="380" cy="908"/>
              <a:chOff x="1346" y="2965"/>
              <a:chExt cx="380" cy="908"/>
            </a:xfrm>
            <a:grpFill/>
          </p:grpSpPr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1346" y="3577"/>
                <a:ext cx="350" cy="296"/>
                <a:chOff x="4738" y="2684"/>
                <a:chExt cx="350" cy="296"/>
              </a:xfrm>
              <a:grpFill/>
            </p:grpSpPr>
            <p:sp>
              <p:nvSpPr>
                <p:cNvPr id="16406" name="Oval 16"/>
                <p:cNvSpPr>
                  <a:spLocks noChangeArrowheads="1"/>
                </p:cNvSpPr>
                <p:nvPr/>
              </p:nvSpPr>
              <p:spPr bwMode="auto">
                <a:xfrm>
                  <a:off x="4738" y="2684"/>
                  <a:ext cx="350" cy="296"/>
                </a:xfrm>
                <a:prstGeom prst="ellips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6407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48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2</a:t>
                  </a:r>
                </a:p>
              </p:txBody>
            </p:sp>
          </p:grpSp>
          <p:grpSp>
            <p:nvGrpSpPr>
              <p:cNvPr id="6" name="Group 18"/>
              <p:cNvGrpSpPr>
                <a:grpSpLocks/>
              </p:cNvGrpSpPr>
              <p:nvPr/>
            </p:nvGrpSpPr>
            <p:grpSpPr bwMode="auto">
              <a:xfrm>
                <a:off x="1376" y="2965"/>
                <a:ext cx="350" cy="296"/>
                <a:chOff x="3838" y="2684"/>
                <a:chExt cx="350" cy="296"/>
              </a:xfrm>
              <a:grpFill/>
            </p:grpSpPr>
            <p:sp>
              <p:nvSpPr>
                <p:cNvPr id="16404" name="Oval 19"/>
                <p:cNvSpPr>
                  <a:spLocks noChangeArrowheads="1"/>
                </p:cNvSpPr>
                <p:nvPr/>
              </p:nvSpPr>
              <p:spPr bwMode="auto">
                <a:xfrm>
                  <a:off x="38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640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9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0</a:t>
                  </a:r>
                </a:p>
              </p:txBody>
            </p:sp>
          </p:grpSp>
        </p:grpSp>
        <p:sp>
          <p:nvSpPr>
            <p:cNvPr id="16398" name="Line 24"/>
            <p:cNvSpPr>
              <a:spLocks noChangeShapeType="1"/>
            </p:cNvSpPr>
            <p:nvPr/>
          </p:nvSpPr>
          <p:spPr bwMode="auto">
            <a:xfrm flipV="1">
              <a:off x="1324" y="3264"/>
              <a:ext cx="250" cy="16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399" name="Line 39"/>
            <p:cNvSpPr>
              <a:spLocks noChangeShapeType="1"/>
            </p:cNvSpPr>
            <p:nvPr/>
          </p:nvSpPr>
          <p:spPr bwMode="auto">
            <a:xfrm>
              <a:off x="1304" y="3588"/>
              <a:ext cx="218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400" name="Line 44"/>
            <p:cNvSpPr>
              <a:spLocks noChangeShapeType="1"/>
            </p:cNvSpPr>
            <p:nvPr/>
          </p:nvSpPr>
          <p:spPr bwMode="auto">
            <a:xfrm>
              <a:off x="1694" y="3335"/>
              <a:ext cx="0" cy="314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401" name="Line 45"/>
            <p:cNvSpPr>
              <a:spLocks noChangeShapeType="1"/>
            </p:cNvSpPr>
            <p:nvPr/>
          </p:nvSpPr>
          <p:spPr bwMode="auto">
            <a:xfrm>
              <a:off x="1694" y="2843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6394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6395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9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9" grpId="0" autoUpdateAnimBg="0"/>
      <p:bldP spid="169003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Covering Multiple Edges</a:t>
            </a:r>
          </a:p>
        </p:txBody>
      </p:sp>
      <p:sp>
        <p:nvSpPr>
          <p:cNvPr id="16390" name="Rectangle 4"/>
          <p:cNvSpPr>
            <a:spLocks noGrp="1" noChangeArrowheads="1"/>
          </p:cNvSpPr>
          <p:nvPr>
            <p:ph idx="1"/>
          </p:nvPr>
        </p:nvSpPr>
        <p:spPr>
          <a:xfrm>
            <a:off x="138113" y="1485110"/>
            <a:ext cx="8867775" cy="663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Edge-pair coverage requires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pairs of edges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, or </a:t>
            </a:r>
            <a:r>
              <a:rPr lang="en-US" altLang="ko-KR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subpaths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of length 2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50C5B5-B2AB-4B2A-AA2E-602476BA287A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13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441325" y="2220123"/>
            <a:ext cx="8262938" cy="8413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u="sng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Edge-Pair Coverage (EPC)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TR contains each reachable path of length </a:t>
            </a:r>
            <a:r>
              <a:rPr lang="en-US" sz="2400" dirty="0" smtClean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inclusive, in G.</a:t>
            </a:r>
          </a:p>
        </p:txBody>
      </p:sp>
      <p:sp>
        <p:nvSpPr>
          <p:cNvPr id="164871" name="Text Box 7"/>
          <p:cNvSpPr txBox="1">
            <a:spLocks noChangeArrowheads="1"/>
          </p:cNvSpPr>
          <p:nvPr/>
        </p:nvSpPr>
        <p:spPr bwMode="auto">
          <a:xfrm>
            <a:off x="441325" y="3827460"/>
            <a:ext cx="8262938" cy="4302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200" u="sng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Complete Path Coverage (CPC)</a:t>
            </a:r>
            <a:r>
              <a:rPr lang="en-US" sz="22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TR contains all paths in G.</a:t>
            </a:r>
          </a:p>
        </p:txBody>
      </p:sp>
      <p:sp>
        <p:nvSpPr>
          <p:cNvPr id="164872" name="Text Box 8"/>
          <p:cNvSpPr txBox="1">
            <a:spLocks noChangeArrowheads="1"/>
          </p:cNvSpPr>
          <p:nvPr/>
        </p:nvSpPr>
        <p:spPr bwMode="auto">
          <a:xfrm>
            <a:off x="439738" y="5164135"/>
            <a:ext cx="8262937" cy="8413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u="sng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Specified Path Coverage (SPC)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TR contains a set S of test paths, where S is supplied as a parameter.</a:t>
            </a:r>
          </a:p>
        </p:txBody>
      </p:sp>
      <p:sp>
        <p:nvSpPr>
          <p:cNvPr id="164873" name="Rectangle 9"/>
          <p:cNvSpPr>
            <a:spLocks noChangeArrowheads="1"/>
          </p:cNvSpPr>
          <p:nvPr/>
        </p:nvSpPr>
        <p:spPr bwMode="auto">
          <a:xfrm>
            <a:off x="138113" y="3313110"/>
            <a:ext cx="88677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logical extension is to require </a:t>
            </a:r>
            <a:r>
              <a:rPr lang="en-US" altLang="ko-KR" sz="24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all paths </a:t>
            </a:r>
            <a:r>
              <a:rPr lang="en-US" altLang="ko-KR" sz="2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164874" name="Rectangle 10"/>
          <p:cNvSpPr>
            <a:spLocks noChangeArrowheads="1"/>
          </p:cNvSpPr>
          <p:nvPr/>
        </p:nvSpPr>
        <p:spPr bwMode="auto">
          <a:xfrm>
            <a:off x="138113" y="4376735"/>
            <a:ext cx="88677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2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Unfortunately, this </a:t>
            </a:r>
            <a:r>
              <a:rPr lang="en-US" altLang="ko-KR" sz="22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is </a:t>
            </a:r>
            <a:r>
              <a:rPr lang="en-US" altLang="ko-KR" sz="2200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impossible</a:t>
            </a:r>
            <a:r>
              <a:rPr lang="en-US" altLang="ko-KR" sz="2200" dirty="0" smtClean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2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the graph has a loop, so a weak compromise </a:t>
            </a:r>
            <a:r>
              <a:rPr lang="en-US" altLang="ko-KR" sz="22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is to make the tester decide which paths:</a:t>
            </a:r>
            <a:endParaRPr lang="en-US" altLang="ko-KR" sz="22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8443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8444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4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3" grpId="0" autoUpdateAnimBg="0"/>
      <p:bldP spid="16487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1438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Structural Coverage Example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39125" y="6248400"/>
            <a:ext cx="631825" cy="476250"/>
          </a:xfrm>
          <a:noFill/>
        </p:spPr>
        <p:txBody>
          <a:bodyPr/>
          <a:lstStyle/>
          <a:p>
            <a:fld id="{376DB934-EF26-4AB4-B8CC-C12E4BE954B1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14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73092" name="Text Box 36"/>
          <p:cNvSpPr txBox="1">
            <a:spLocks noChangeArrowheads="1"/>
          </p:cNvSpPr>
          <p:nvPr/>
        </p:nvSpPr>
        <p:spPr bwMode="auto">
          <a:xfrm>
            <a:off x="2459038" y="942975"/>
            <a:ext cx="6515100" cy="10191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altLang="ko-KR" u="sng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Node Coverage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TR</a:t>
            </a:r>
            <a:r>
              <a:rPr lang="en-US" altLang="ko-KR" baseline="-25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NC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{ 0, 1, 2, 3, 4, 5, 6 }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 Paths: [ 0, 1, 2, 3, 6 ] [ 0, 1, 2, 4, 5, 4, 6 ]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901700" y="5116513"/>
            <a:ext cx="555625" cy="469900"/>
            <a:chOff x="4288" y="3622"/>
            <a:chExt cx="350" cy="296"/>
          </a:xfrm>
          <a:noFill/>
        </p:grpSpPr>
        <p:sp>
          <p:nvSpPr>
            <p:cNvPr id="19495" name="Oval 15"/>
            <p:cNvSpPr>
              <a:spLocks noChangeArrowheads="1"/>
            </p:cNvSpPr>
            <p:nvPr/>
          </p:nvSpPr>
          <p:spPr bwMode="auto">
            <a:xfrm>
              <a:off x="4288" y="3622"/>
              <a:ext cx="350" cy="296"/>
            </a:xfrm>
            <a:prstGeom prst="ellips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9496" name="Text Box 16"/>
            <p:cNvSpPr txBox="1">
              <a:spLocks noChangeArrowheads="1"/>
            </p:cNvSpPr>
            <p:nvPr/>
          </p:nvSpPr>
          <p:spPr bwMode="auto">
            <a:xfrm>
              <a:off x="4365" y="3645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6</a:t>
              </a:r>
            </a:p>
          </p:txBody>
        </p:sp>
      </p:grp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901700" y="1936750"/>
            <a:ext cx="555625" cy="469900"/>
            <a:chOff x="4288" y="1746"/>
            <a:chExt cx="350" cy="296"/>
          </a:xfrm>
          <a:noFill/>
        </p:grpSpPr>
        <p:sp>
          <p:nvSpPr>
            <p:cNvPr id="19493" name="Oval 5"/>
            <p:cNvSpPr>
              <a:spLocks noChangeArrowheads="1"/>
            </p:cNvSpPr>
            <p:nvPr/>
          </p:nvSpPr>
          <p:spPr bwMode="auto">
            <a:xfrm>
              <a:off x="4288" y="1746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9494" name="Text Box 6"/>
            <p:cNvSpPr txBox="1">
              <a:spLocks noChangeArrowheads="1"/>
            </p:cNvSpPr>
            <p:nvPr/>
          </p:nvSpPr>
          <p:spPr bwMode="auto">
            <a:xfrm>
              <a:off x="4363" y="1769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altLang="ko-KR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0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901700" y="3357563"/>
            <a:ext cx="555625" cy="469900"/>
            <a:chOff x="4738" y="2684"/>
            <a:chExt cx="350" cy="296"/>
          </a:xfrm>
          <a:noFill/>
        </p:grpSpPr>
        <p:sp>
          <p:nvSpPr>
            <p:cNvPr id="19491" name="Oval 9"/>
            <p:cNvSpPr>
              <a:spLocks noChangeArrowheads="1"/>
            </p:cNvSpPr>
            <p:nvPr/>
          </p:nvSpPr>
          <p:spPr bwMode="auto">
            <a:xfrm>
              <a:off x="4738" y="2684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9492" name="Text Box 10"/>
            <p:cNvSpPr txBox="1">
              <a:spLocks noChangeArrowheads="1"/>
            </p:cNvSpPr>
            <p:nvPr/>
          </p:nvSpPr>
          <p:spPr bwMode="auto">
            <a:xfrm>
              <a:off x="4815" y="2707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2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271463" y="2646363"/>
            <a:ext cx="555625" cy="469900"/>
            <a:chOff x="3838" y="2684"/>
            <a:chExt cx="350" cy="296"/>
          </a:xfrm>
          <a:noFill/>
        </p:grpSpPr>
        <p:sp>
          <p:nvSpPr>
            <p:cNvPr id="19489" name="Oval 12"/>
            <p:cNvSpPr>
              <a:spLocks noChangeArrowheads="1"/>
            </p:cNvSpPr>
            <p:nvPr/>
          </p:nvSpPr>
          <p:spPr bwMode="auto">
            <a:xfrm>
              <a:off x="3838" y="2684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9490" name="Text Box 13"/>
            <p:cNvSpPr txBox="1">
              <a:spLocks noChangeArrowheads="1"/>
            </p:cNvSpPr>
            <p:nvPr/>
          </p:nvSpPr>
          <p:spPr bwMode="auto">
            <a:xfrm>
              <a:off x="3915" y="2707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1</a:t>
              </a:r>
            </a:p>
          </p:txBody>
        </p:sp>
      </p:grpSp>
      <p:sp>
        <p:nvSpPr>
          <p:cNvPr id="19465" name="Line 17"/>
          <p:cNvSpPr>
            <a:spLocks noChangeShapeType="1"/>
          </p:cNvSpPr>
          <p:nvPr/>
        </p:nvSpPr>
        <p:spPr bwMode="auto">
          <a:xfrm flipH="1">
            <a:off x="723900" y="3806825"/>
            <a:ext cx="336550" cy="3032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6" name="Line 18"/>
          <p:cNvSpPr>
            <a:spLocks noChangeShapeType="1"/>
          </p:cNvSpPr>
          <p:nvPr/>
        </p:nvSpPr>
        <p:spPr bwMode="auto">
          <a:xfrm flipH="1">
            <a:off x="1179513" y="1612900"/>
            <a:ext cx="1587" cy="3095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271463" y="4068763"/>
            <a:ext cx="555625" cy="469900"/>
            <a:chOff x="4288" y="1746"/>
            <a:chExt cx="350" cy="296"/>
          </a:xfrm>
          <a:noFill/>
        </p:grpSpPr>
        <p:sp>
          <p:nvSpPr>
            <p:cNvPr id="19487" name="Oval 20"/>
            <p:cNvSpPr>
              <a:spLocks noChangeArrowheads="1"/>
            </p:cNvSpPr>
            <p:nvPr/>
          </p:nvSpPr>
          <p:spPr bwMode="auto">
            <a:xfrm>
              <a:off x="4288" y="1746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9488" name="Text Box 21"/>
            <p:cNvSpPr txBox="1">
              <a:spLocks noChangeArrowheads="1"/>
            </p:cNvSpPr>
            <p:nvPr/>
          </p:nvSpPr>
          <p:spPr bwMode="auto">
            <a:xfrm>
              <a:off x="4363" y="1769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3</a:t>
              </a:r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1487488" y="4068763"/>
            <a:ext cx="555625" cy="469900"/>
            <a:chOff x="3838" y="2684"/>
            <a:chExt cx="350" cy="296"/>
          </a:xfrm>
          <a:noFill/>
        </p:grpSpPr>
        <p:sp>
          <p:nvSpPr>
            <p:cNvPr id="19485" name="Oval 27"/>
            <p:cNvSpPr>
              <a:spLocks noChangeArrowheads="1"/>
            </p:cNvSpPr>
            <p:nvPr/>
          </p:nvSpPr>
          <p:spPr bwMode="auto">
            <a:xfrm>
              <a:off x="3838" y="2684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9486" name="Text Box 28"/>
            <p:cNvSpPr txBox="1">
              <a:spLocks noChangeArrowheads="1"/>
            </p:cNvSpPr>
            <p:nvPr/>
          </p:nvSpPr>
          <p:spPr bwMode="auto">
            <a:xfrm>
              <a:off x="3915" y="2707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4</a:t>
              </a:r>
            </a:p>
          </p:txBody>
        </p:sp>
      </p:grpSp>
      <p:sp>
        <p:nvSpPr>
          <p:cNvPr id="19469" name="Line 30"/>
          <p:cNvSpPr>
            <a:spLocks noChangeShapeType="1"/>
          </p:cNvSpPr>
          <p:nvPr/>
        </p:nvSpPr>
        <p:spPr bwMode="auto">
          <a:xfrm>
            <a:off x="1306513" y="3810000"/>
            <a:ext cx="285750" cy="2889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0" name="Line 31"/>
          <p:cNvSpPr>
            <a:spLocks noChangeShapeType="1"/>
          </p:cNvSpPr>
          <p:nvPr/>
        </p:nvSpPr>
        <p:spPr bwMode="auto">
          <a:xfrm flipH="1">
            <a:off x="1295400" y="4508500"/>
            <a:ext cx="309563" cy="6238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1" name="Line 32"/>
          <p:cNvSpPr>
            <a:spLocks noChangeShapeType="1"/>
          </p:cNvSpPr>
          <p:nvPr/>
        </p:nvSpPr>
        <p:spPr bwMode="auto">
          <a:xfrm>
            <a:off x="723900" y="3090863"/>
            <a:ext cx="317500" cy="2841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2" name="Line 33"/>
          <p:cNvSpPr>
            <a:spLocks noChangeShapeType="1"/>
          </p:cNvSpPr>
          <p:nvPr/>
        </p:nvSpPr>
        <p:spPr bwMode="auto">
          <a:xfrm flipH="1">
            <a:off x="733425" y="2374900"/>
            <a:ext cx="303213" cy="314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3" name="Line 34"/>
          <p:cNvSpPr>
            <a:spLocks noChangeShapeType="1"/>
          </p:cNvSpPr>
          <p:nvPr/>
        </p:nvSpPr>
        <p:spPr bwMode="auto">
          <a:xfrm>
            <a:off x="733425" y="4503738"/>
            <a:ext cx="350838" cy="6191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4" name="Line 37"/>
          <p:cNvSpPr>
            <a:spLocks noChangeShapeType="1"/>
          </p:cNvSpPr>
          <p:nvPr/>
        </p:nvSpPr>
        <p:spPr bwMode="auto">
          <a:xfrm flipH="1">
            <a:off x="1176338" y="2414588"/>
            <a:ext cx="4762" cy="939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5" name="Line 40"/>
          <p:cNvSpPr>
            <a:spLocks noChangeShapeType="1"/>
          </p:cNvSpPr>
          <p:nvPr/>
        </p:nvSpPr>
        <p:spPr bwMode="auto">
          <a:xfrm flipH="1" flipV="1">
            <a:off x="1912938" y="4522788"/>
            <a:ext cx="166687" cy="355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3098" name="Text Box 42"/>
          <p:cNvSpPr txBox="1">
            <a:spLocks noChangeArrowheads="1"/>
          </p:cNvSpPr>
          <p:nvPr/>
        </p:nvSpPr>
        <p:spPr bwMode="auto">
          <a:xfrm>
            <a:off x="2459038" y="2111375"/>
            <a:ext cx="6545262" cy="10156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altLang="ko-KR" u="sng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Edge Coverage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TR</a:t>
            </a:r>
            <a:r>
              <a:rPr lang="en-US" altLang="ko-KR" baseline="-25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EC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={(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0,1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),(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0,2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),(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1,2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), (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2,3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), (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2,4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), (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3,6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), (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4,5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),(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4,6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), (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5,4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)}</a:t>
            </a:r>
            <a:endParaRPr lang="en-US" altLang="ko-KR" baseline="-250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 Paths: [ 0, 1, 2, 3, 6 ] [ 0, 2, 4, 5, 4, 6 ]</a:t>
            </a:r>
          </a:p>
        </p:txBody>
      </p:sp>
      <p:sp>
        <p:nvSpPr>
          <p:cNvPr id="173099" name="Text Box 43"/>
          <p:cNvSpPr txBox="1">
            <a:spLocks noChangeArrowheads="1"/>
          </p:cNvSpPr>
          <p:nvPr/>
        </p:nvSpPr>
        <p:spPr bwMode="auto">
          <a:xfrm>
            <a:off x="2459038" y="3281363"/>
            <a:ext cx="6545262" cy="16287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altLang="ko-KR" u="sng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Edge-Pair Coverage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TR</a:t>
            </a:r>
            <a:r>
              <a:rPr lang="en-US" altLang="ko-KR" baseline="-25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EPC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= { [0,1,2], [0,2,3], [0,2,4], [1,2,3], [1,2,4], [2,3,6],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  [2,4,5], [2,4,6], [4,5,4], [5,4,5], [5,4,6] }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 Paths: [ 0, 1, 2, 3, 6 ] [ 0, 1, 2, 4, 6 ] [ 0, 2, 3, 6 ]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          [ 0, 2, 4, 5, 4, 5, 4, 6 ]</a:t>
            </a:r>
          </a:p>
        </p:txBody>
      </p:sp>
      <p:sp>
        <p:nvSpPr>
          <p:cNvPr id="173101" name="Text Box 45"/>
          <p:cNvSpPr txBox="1">
            <a:spLocks noChangeArrowheads="1"/>
          </p:cNvSpPr>
          <p:nvPr/>
        </p:nvSpPr>
        <p:spPr bwMode="auto">
          <a:xfrm>
            <a:off x="2459038" y="5060950"/>
            <a:ext cx="6534150" cy="10191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altLang="ko-KR" u="sng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Complete Path Coverage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 Paths: [ 0, 1, 2, 3, 6 ] [ 0, 1, 2, 4, 6 ] [ 0, 1, 2, 4, 5, 4, 6 ] [ 0, 1, 2, 4, 5, 4, 5, 4, 6 ] [ 0, 1, 2,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4, 5, 4, 5, 4, 5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, 4, 6 ] …</a:t>
            </a:r>
          </a:p>
        </p:txBody>
      </p: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1711325" y="4868863"/>
            <a:ext cx="555625" cy="469900"/>
            <a:chOff x="3838" y="2684"/>
            <a:chExt cx="350" cy="296"/>
          </a:xfrm>
          <a:noFill/>
        </p:grpSpPr>
        <p:sp>
          <p:nvSpPr>
            <p:cNvPr id="19483" name="Oval 47"/>
            <p:cNvSpPr>
              <a:spLocks noChangeArrowheads="1"/>
            </p:cNvSpPr>
            <p:nvPr/>
          </p:nvSpPr>
          <p:spPr bwMode="auto">
            <a:xfrm>
              <a:off x="3838" y="2684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19484" name="Text Box 48"/>
            <p:cNvSpPr txBox="1">
              <a:spLocks noChangeArrowheads="1"/>
            </p:cNvSpPr>
            <p:nvPr/>
          </p:nvSpPr>
          <p:spPr bwMode="auto">
            <a:xfrm>
              <a:off x="3915" y="2707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5</a:t>
              </a:r>
            </a:p>
          </p:txBody>
        </p:sp>
      </p:grpSp>
      <p:sp>
        <p:nvSpPr>
          <p:cNvPr id="19480" name="Line 49"/>
          <p:cNvSpPr>
            <a:spLocks noChangeShapeType="1"/>
          </p:cNvSpPr>
          <p:nvPr/>
        </p:nvSpPr>
        <p:spPr bwMode="auto">
          <a:xfrm flipH="1" flipV="1">
            <a:off x="1719263" y="4557713"/>
            <a:ext cx="166687" cy="3365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81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9482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92" grpId="0" animBg="1" autoUpdateAnimBg="0"/>
      <p:bldP spid="173098" grpId="0" animBg="1" autoUpdateAnimBg="0"/>
      <p:bldP spid="173099" grpId="0" animBg="1" autoUpdateAnimBg="0"/>
      <p:bldP spid="173101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493713" y="396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Loops in Graphs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>
          <a:xfrm>
            <a:off x="431800" y="1057275"/>
            <a:ext cx="8229600" cy="449738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 a graph contains a loop, it has an </a:t>
            </a: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infinite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number of paths</a:t>
            </a:r>
          </a:p>
          <a:p>
            <a:pPr lvl="1"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Thus, CPC is </a:t>
            </a: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not feasible to satisfy</a:t>
            </a:r>
          </a:p>
          <a:p>
            <a:pPr lvl="1" eaLnBrk="1" hangingPunct="1">
              <a:defRPr/>
            </a:pPr>
            <a:endParaRPr lang="en-US" altLang="ko-KR" sz="1800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Attempts to “deal with”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loops: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1980s</a:t>
            </a:r>
            <a:r>
              <a:rPr lang="en-US" altLang="ko-KR" sz="18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Execute each loop, exactly once ([</a:t>
            </a:r>
            <a:r>
              <a:rPr lang="en-US" altLang="ko-KR" sz="18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4, 5, 4] in previous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example)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1990s</a:t>
            </a:r>
            <a:r>
              <a:rPr lang="en-US" altLang="ko-KR" sz="18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Execute loops 0 times, once, more than once  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2000s</a:t>
            </a:r>
            <a:r>
              <a:rPr lang="en-US" altLang="ko-KR" sz="18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Prime paths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52BA0-A5E8-4AB7-925C-67CFB0C45575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15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0485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0486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50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Simple Paths and Prime Paths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036638"/>
            <a:ext cx="8867775" cy="29686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Simple Path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A path from node </a:t>
            </a:r>
            <a:r>
              <a:rPr lang="en-US" altLang="ko-K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to </a:t>
            </a:r>
            <a:r>
              <a:rPr lang="en-US" altLang="ko-K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j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is simple, if no node appears more than once, except possibly the first and last nodes are the same</a:t>
            </a:r>
            <a:endParaRPr lang="en-US" altLang="ko-KR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 internal loops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Includes all other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subpaths</a:t>
            </a:r>
            <a:endParaRPr lang="en-US" altLang="ko-KR" sz="1800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loop is a simple path</a:t>
            </a:r>
          </a:p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Prime Path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simple path that does </a:t>
            </a:r>
            <a:r>
              <a:rPr lang="en-US" altLang="ko-KR" i="1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not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appear as a proper </a:t>
            </a:r>
            <a:r>
              <a:rPr lang="en-US" altLang="ko-K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of any other simple path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6D9AF20-BCF8-47D6-8D1B-E3802BF1ABC6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16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2789238" y="3984625"/>
            <a:ext cx="6218237" cy="2847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u="sng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Simple Paths</a:t>
            </a:r>
            <a:r>
              <a:rPr lang="en-US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[ 0, 1, 3, 0 ], [ 0, 2, 3, 0], [ 1, 3, 0, 1 ],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[ 2, 3, 0, 2 ], [ 3, 0, 1, 3 ], [ 3, 0, 2, 3 ], [ 1, 3, 0, 2 ],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[ 2, 3, 0, 1 ], [ 0, 1, 3 ], [ 0, 2, 3 ], [ 1, 3, 0 ], [ 2, 3, 0 ],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[ 3, 0, 1 ], [3, 0, 2 ], [ 0, 1], [ 0, 2 ], [ 1, 3 ], [ 2, 3 ], [ 3, 0 ], [0], [1], [2], [3]</a:t>
            </a:r>
          </a:p>
          <a:p>
            <a:endParaRPr lang="en-US" altLang="ko-KR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r>
              <a:rPr lang="en-US" altLang="ko-KR" u="sng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Prime Paths</a:t>
            </a:r>
            <a:r>
              <a:rPr lang="en-US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[ 0, 1, 3, 0 ], [ 0, 2, 3, 0], [ 1, 3, 0, 1 ],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[ 2, 3, 0, 2 ], [ 3, 0, 1, 3 ], [ 3, 0, 2, 3 ], [ 1, 3, 0, 2 ],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[ 2, 3, 0, 1 ]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461963" y="4249738"/>
            <a:ext cx="2301875" cy="1744662"/>
            <a:chOff x="772" y="2720"/>
            <a:chExt cx="1450" cy="1099"/>
          </a:xfrm>
          <a:noFill/>
        </p:grpSpPr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772" y="3216"/>
              <a:ext cx="350" cy="296"/>
              <a:chOff x="772" y="3221"/>
              <a:chExt cx="350" cy="296"/>
            </a:xfrm>
            <a:grpFill/>
          </p:grpSpPr>
          <p:sp>
            <p:nvSpPr>
              <p:cNvPr id="21527" name="Oval 9"/>
              <p:cNvSpPr>
                <a:spLocks noChangeArrowheads="1"/>
              </p:cNvSpPr>
              <p:nvPr/>
            </p:nvSpPr>
            <p:spPr bwMode="auto">
              <a:xfrm>
                <a:off x="772" y="3221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1528" name="Text Box 10"/>
              <p:cNvSpPr txBox="1">
                <a:spLocks noChangeArrowheads="1"/>
              </p:cNvSpPr>
              <p:nvPr/>
            </p:nvSpPr>
            <p:spPr bwMode="auto">
              <a:xfrm>
                <a:off x="847" y="3244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grpSp>
          <p:nvGrpSpPr>
            <p:cNvPr id="4" name="Group 24"/>
            <p:cNvGrpSpPr>
              <a:grpSpLocks/>
            </p:cNvGrpSpPr>
            <p:nvPr/>
          </p:nvGrpSpPr>
          <p:grpSpPr bwMode="auto">
            <a:xfrm>
              <a:off x="1872" y="3216"/>
              <a:ext cx="350" cy="296"/>
              <a:chOff x="1297" y="3526"/>
              <a:chExt cx="350" cy="296"/>
            </a:xfrm>
            <a:grpFill/>
          </p:grpSpPr>
          <p:sp>
            <p:nvSpPr>
              <p:cNvPr id="21525" name="Oval 13"/>
              <p:cNvSpPr>
                <a:spLocks noChangeArrowheads="1"/>
              </p:cNvSpPr>
              <p:nvPr/>
            </p:nvSpPr>
            <p:spPr bwMode="auto">
              <a:xfrm>
                <a:off x="1297" y="352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1526" name="Text Box 14"/>
              <p:cNvSpPr txBox="1">
                <a:spLocks noChangeArrowheads="1"/>
              </p:cNvSpPr>
              <p:nvPr/>
            </p:nvSpPr>
            <p:spPr bwMode="auto">
              <a:xfrm>
                <a:off x="1374" y="354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2</a:t>
                </a:r>
              </a:p>
            </p:txBody>
          </p:sp>
        </p:grpSp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1321" y="2914"/>
              <a:ext cx="350" cy="296"/>
              <a:chOff x="1327" y="2914"/>
              <a:chExt cx="350" cy="296"/>
            </a:xfrm>
            <a:grpFill/>
          </p:grpSpPr>
          <p:sp>
            <p:nvSpPr>
              <p:cNvPr id="21523" name="Oval 16"/>
              <p:cNvSpPr>
                <a:spLocks noChangeArrowheads="1"/>
              </p:cNvSpPr>
              <p:nvPr/>
            </p:nvSpPr>
            <p:spPr bwMode="auto">
              <a:xfrm>
                <a:off x="1327" y="291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1524" name="Text Box 17"/>
              <p:cNvSpPr txBox="1">
                <a:spLocks noChangeArrowheads="1"/>
              </p:cNvSpPr>
              <p:nvPr/>
            </p:nvSpPr>
            <p:spPr bwMode="auto">
              <a:xfrm>
                <a:off x="1404" y="293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0</a:t>
                </a:r>
              </a:p>
            </p:txBody>
          </p:sp>
        </p:grpSp>
        <p:sp>
          <p:nvSpPr>
            <p:cNvPr id="21514" name="Line 18"/>
            <p:cNvSpPr>
              <a:spLocks noChangeShapeType="1"/>
            </p:cNvSpPr>
            <p:nvPr/>
          </p:nvSpPr>
          <p:spPr bwMode="auto">
            <a:xfrm flipV="1">
              <a:off x="1109" y="3145"/>
              <a:ext cx="234" cy="163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515" name="Line 19"/>
            <p:cNvSpPr>
              <a:spLocks noChangeShapeType="1"/>
            </p:cNvSpPr>
            <p:nvPr/>
          </p:nvSpPr>
          <p:spPr bwMode="auto">
            <a:xfrm>
              <a:off x="1089" y="3461"/>
              <a:ext cx="238" cy="16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516" name="Line 21"/>
            <p:cNvSpPr>
              <a:spLocks noChangeShapeType="1"/>
            </p:cNvSpPr>
            <p:nvPr/>
          </p:nvSpPr>
          <p:spPr bwMode="auto">
            <a:xfrm>
              <a:off x="1495" y="2720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1320" y="3517"/>
              <a:ext cx="350" cy="296"/>
              <a:chOff x="1297" y="3526"/>
              <a:chExt cx="350" cy="296"/>
            </a:xfrm>
            <a:grpFill/>
          </p:grpSpPr>
          <p:sp>
            <p:nvSpPr>
              <p:cNvPr id="21521" name="Oval 26"/>
              <p:cNvSpPr>
                <a:spLocks noChangeArrowheads="1"/>
              </p:cNvSpPr>
              <p:nvPr/>
            </p:nvSpPr>
            <p:spPr bwMode="auto">
              <a:xfrm>
                <a:off x="1297" y="352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1522" name="Text Box 27"/>
              <p:cNvSpPr txBox="1">
                <a:spLocks noChangeArrowheads="1"/>
              </p:cNvSpPr>
              <p:nvPr/>
            </p:nvSpPr>
            <p:spPr bwMode="auto">
              <a:xfrm>
                <a:off x="1374" y="354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3</a:t>
                </a:r>
              </a:p>
            </p:txBody>
          </p:sp>
        </p:grpSp>
        <p:sp>
          <p:nvSpPr>
            <p:cNvPr id="21518" name="Line 32"/>
            <p:cNvSpPr>
              <a:spLocks noChangeShapeType="1"/>
            </p:cNvSpPr>
            <p:nvPr/>
          </p:nvSpPr>
          <p:spPr bwMode="auto">
            <a:xfrm flipH="1" flipV="1">
              <a:off x="1647" y="3149"/>
              <a:ext cx="242" cy="159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519" name="Line 33"/>
            <p:cNvSpPr>
              <a:spLocks noChangeShapeType="1"/>
            </p:cNvSpPr>
            <p:nvPr/>
          </p:nvSpPr>
          <p:spPr bwMode="auto">
            <a:xfrm flipH="1">
              <a:off x="1663" y="3457"/>
              <a:ext cx="246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21520" name="AutoShape 34"/>
            <p:cNvCxnSpPr>
              <a:cxnSpLocks noChangeShapeType="1"/>
              <a:stCxn id="21521" idx="4"/>
              <a:endCxn id="21523" idx="1"/>
            </p:cNvCxnSpPr>
            <p:nvPr/>
          </p:nvCxnSpPr>
          <p:spPr bwMode="auto">
            <a:xfrm rot="16200000" flipV="1">
              <a:off x="1000" y="3323"/>
              <a:ext cx="868" cy="123"/>
            </a:xfrm>
            <a:prstGeom prst="curvedConnector5">
              <a:avLst>
                <a:gd name="adj1" fmla="val -15898"/>
                <a:gd name="adj2" fmla="val 754468"/>
                <a:gd name="adj3" fmla="val 123500"/>
              </a:avLst>
            </a:prstGeom>
            <a:grpFill/>
            <a:ln w="1270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2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6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Prime Path Coverage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984250"/>
            <a:ext cx="8867775" cy="11858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simple, elegant and finite criterion that requires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loops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 be executed as well as skipped</a:t>
            </a:r>
            <a:endParaRPr lang="en-US" altLang="ko-KR" sz="1600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AF5455-3BEC-4F5E-86DC-AEBAA1543A26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17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220663" y="2559048"/>
            <a:ext cx="8704262" cy="46166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u="sng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Prime Path Coverage (PPC)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TR contains each prime path in G.</a:t>
            </a:r>
          </a:p>
        </p:txBody>
      </p:sp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138113" y="3787775"/>
            <a:ext cx="8867775" cy="19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Will tour all paths of length 0, 1, …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That is, it </a:t>
            </a:r>
            <a:r>
              <a:rPr lang="en-US" altLang="ko-KR" sz="24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subsumes</a:t>
            </a:r>
            <a:r>
              <a:rPr lang="en-US" altLang="ko-KR" sz="240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node, edge, and edge-pair coverage</a:t>
            </a:r>
          </a:p>
        </p:txBody>
      </p:sp>
      <p:sp>
        <p:nvSpPr>
          <p:cNvPr id="22535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2536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Prime Path Example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990600"/>
            <a:ext cx="8867775" cy="51784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previous example has 38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simple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paths</a:t>
            </a:r>
            <a:endParaRPr lang="en-US" altLang="ko-KR" i="1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Only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nine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prime paths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F1825C1-84C2-4159-B109-3AD130F71334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18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67968" name="Text Box 32"/>
          <p:cNvSpPr txBox="1">
            <a:spLocks noChangeArrowheads="1"/>
          </p:cNvSpPr>
          <p:nvPr/>
        </p:nvSpPr>
        <p:spPr bwMode="auto">
          <a:xfrm>
            <a:off x="3306763" y="2855913"/>
            <a:ext cx="3303587" cy="31527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altLang="ko-KR" u="sng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Prime Paths</a:t>
            </a:r>
            <a:endParaRPr lang="en-US" altLang="ko-KR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[ 0, 1, 2, 3, 6 ]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[ 0, 1, 2, 4, 5 ]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[ 0, 1, 2, 4, 6 ]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[ 0, 2, 3, 6 ]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[ 0, 2, 4, 5]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[ 0, 2, 4, 6 ]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[ 5, 4, 6 ]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[ 4, 5, 4 ]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[ 5, 4, 5 ]</a:t>
            </a:r>
          </a:p>
        </p:txBody>
      </p:sp>
      <p:sp>
        <p:nvSpPr>
          <p:cNvPr id="167969" name="AutoShape 33"/>
          <p:cNvSpPr>
            <a:spLocks/>
          </p:cNvSpPr>
          <p:nvPr/>
        </p:nvSpPr>
        <p:spPr bwMode="auto">
          <a:xfrm>
            <a:off x="7138988" y="4427538"/>
            <a:ext cx="1554162" cy="690562"/>
          </a:xfrm>
          <a:prstGeom prst="borderCallout2">
            <a:avLst>
              <a:gd name="adj1" fmla="val 16551"/>
              <a:gd name="adj2" fmla="val -4903"/>
              <a:gd name="adj3" fmla="val 16551"/>
              <a:gd name="adj4" fmla="val -35343"/>
              <a:gd name="adj5" fmla="val 109194"/>
              <a:gd name="adj6" fmla="val -106333"/>
            </a:avLst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Execute loop once</a:t>
            </a:r>
          </a:p>
        </p:txBody>
      </p:sp>
      <p:sp>
        <p:nvSpPr>
          <p:cNvPr id="167970" name="AutoShape 34"/>
          <p:cNvSpPr>
            <a:spLocks/>
          </p:cNvSpPr>
          <p:nvPr/>
        </p:nvSpPr>
        <p:spPr bwMode="auto">
          <a:xfrm>
            <a:off x="6870700" y="5268913"/>
            <a:ext cx="1971675" cy="722312"/>
          </a:xfrm>
          <a:prstGeom prst="borderCallout2">
            <a:avLst>
              <a:gd name="adj1" fmla="val 15824"/>
              <a:gd name="adj2" fmla="val -3866"/>
              <a:gd name="adj3" fmla="val 15824"/>
              <a:gd name="adj4" fmla="val -32769"/>
              <a:gd name="adj5" fmla="val 75167"/>
              <a:gd name="adj6" fmla="val -71176"/>
            </a:avLst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Execute loop more than once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455613" y="2395538"/>
            <a:ext cx="2120900" cy="3635375"/>
            <a:chOff x="287" y="1509"/>
            <a:chExt cx="1336" cy="2290"/>
          </a:xfrm>
          <a:noFill/>
        </p:grpSpPr>
        <p:grpSp>
          <p:nvGrpSpPr>
            <p:cNvPr id="3" name="Group 39"/>
            <p:cNvGrpSpPr>
              <a:grpSpLocks/>
            </p:cNvGrpSpPr>
            <p:nvPr/>
          </p:nvGrpSpPr>
          <p:grpSpPr bwMode="auto">
            <a:xfrm>
              <a:off x="1273" y="3335"/>
              <a:ext cx="350" cy="296"/>
              <a:chOff x="684" y="3374"/>
              <a:chExt cx="350" cy="296"/>
            </a:xfrm>
            <a:grpFill/>
          </p:grpSpPr>
          <p:sp>
            <p:nvSpPr>
              <p:cNvPr id="24617" name="Oval 6"/>
              <p:cNvSpPr>
                <a:spLocks noChangeArrowheads="1"/>
              </p:cNvSpPr>
              <p:nvPr/>
            </p:nvSpPr>
            <p:spPr bwMode="auto">
              <a:xfrm>
                <a:off x="684" y="337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4618" name="Text Box 7"/>
              <p:cNvSpPr txBox="1">
                <a:spLocks noChangeArrowheads="1"/>
              </p:cNvSpPr>
              <p:nvPr/>
            </p:nvSpPr>
            <p:spPr bwMode="auto">
              <a:xfrm>
                <a:off x="761" y="339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5</a:t>
                </a: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684" y="1617"/>
              <a:ext cx="350" cy="296"/>
              <a:chOff x="4288" y="1746"/>
              <a:chExt cx="350" cy="296"/>
            </a:xfrm>
            <a:grpFill/>
          </p:grpSpPr>
          <p:sp>
            <p:nvSpPr>
              <p:cNvPr id="24615" name="Oval 9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4616" name="Text Box 10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0</a:t>
                </a: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684" y="2482"/>
              <a:ext cx="350" cy="296"/>
              <a:chOff x="4738" y="2684"/>
              <a:chExt cx="350" cy="296"/>
            </a:xfrm>
            <a:grpFill/>
          </p:grpSpPr>
          <p:sp>
            <p:nvSpPr>
              <p:cNvPr id="24613" name="Oval 12"/>
              <p:cNvSpPr>
                <a:spLocks noChangeArrowheads="1"/>
              </p:cNvSpPr>
              <p:nvPr/>
            </p:nvSpPr>
            <p:spPr bwMode="auto">
              <a:xfrm>
                <a:off x="47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4614" name="Text Box 13"/>
              <p:cNvSpPr txBox="1">
                <a:spLocks noChangeArrowheads="1"/>
              </p:cNvSpPr>
              <p:nvPr/>
            </p:nvSpPr>
            <p:spPr bwMode="auto">
              <a:xfrm>
                <a:off x="4815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2</a:t>
                </a:r>
              </a:p>
            </p:txBody>
          </p:sp>
        </p:grp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287" y="2034"/>
              <a:ext cx="350" cy="296"/>
              <a:chOff x="3838" y="2684"/>
              <a:chExt cx="350" cy="296"/>
            </a:xfrm>
            <a:grpFill/>
          </p:grpSpPr>
          <p:sp>
            <p:nvSpPr>
              <p:cNvPr id="24611" name="Oval 15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4612" name="Text Box 16"/>
              <p:cNvSpPr txBox="1">
                <a:spLocks noChangeArrowheads="1"/>
              </p:cNvSpPr>
              <p:nvPr/>
            </p:nvSpPr>
            <p:spPr bwMode="auto">
              <a:xfrm>
                <a:off x="3915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24592" name="Line 17"/>
            <p:cNvSpPr>
              <a:spLocks noChangeShapeType="1"/>
            </p:cNvSpPr>
            <p:nvPr/>
          </p:nvSpPr>
          <p:spPr bwMode="auto">
            <a:xfrm flipH="1">
              <a:off x="572" y="2765"/>
              <a:ext cx="212" cy="19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3" name="Line 18"/>
            <p:cNvSpPr>
              <a:spLocks noChangeShapeType="1"/>
            </p:cNvSpPr>
            <p:nvPr/>
          </p:nvSpPr>
          <p:spPr bwMode="auto">
            <a:xfrm flipH="1">
              <a:off x="859" y="1509"/>
              <a:ext cx="1" cy="99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87" y="2930"/>
              <a:ext cx="350" cy="296"/>
              <a:chOff x="4288" y="1746"/>
              <a:chExt cx="350" cy="296"/>
            </a:xfrm>
            <a:grpFill/>
          </p:grpSpPr>
          <p:sp>
            <p:nvSpPr>
              <p:cNvPr id="24609" name="Oval 20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4610" name="Text Box 21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3</a:t>
                </a:r>
              </a:p>
            </p:txBody>
          </p:sp>
        </p:grp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1053" y="2930"/>
              <a:ext cx="350" cy="296"/>
              <a:chOff x="3838" y="2684"/>
              <a:chExt cx="350" cy="296"/>
            </a:xfrm>
            <a:grpFill/>
          </p:grpSpPr>
          <p:sp>
            <p:nvSpPr>
              <p:cNvPr id="24607" name="Oval 23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4608" name="Text Box 24"/>
              <p:cNvSpPr txBox="1">
                <a:spLocks noChangeArrowheads="1"/>
              </p:cNvSpPr>
              <p:nvPr/>
            </p:nvSpPr>
            <p:spPr bwMode="auto">
              <a:xfrm>
                <a:off x="3915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4</a:t>
                </a:r>
              </a:p>
            </p:txBody>
          </p:sp>
        </p:grpSp>
        <p:sp>
          <p:nvSpPr>
            <p:cNvPr id="24596" name="Line 25"/>
            <p:cNvSpPr>
              <a:spLocks noChangeShapeType="1"/>
            </p:cNvSpPr>
            <p:nvPr/>
          </p:nvSpPr>
          <p:spPr bwMode="auto">
            <a:xfrm>
              <a:off x="939" y="2767"/>
              <a:ext cx="180" cy="18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7" name="Line 26"/>
            <p:cNvSpPr>
              <a:spLocks noChangeShapeType="1"/>
            </p:cNvSpPr>
            <p:nvPr/>
          </p:nvSpPr>
          <p:spPr bwMode="auto">
            <a:xfrm flipH="1">
              <a:off x="932" y="3207"/>
              <a:ext cx="195" cy="309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8" name="Line 27"/>
            <p:cNvSpPr>
              <a:spLocks noChangeShapeType="1"/>
            </p:cNvSpPr>
            <p:nvPr/>
          </p:nvSpPr>
          <p:spPr bwMode="auto">
            <a:xfrm>
              <a:off x="572" y="2308"/>
              <a:ext cx="194" cy="179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9" name="Line 28"/>
            <p:cNvSpPr>
              <a:spLocks noChangeShapeType="1"/>
            </p:cNvSpPr>
            <p:nvPr/>
          </p:nvSpPr>
          <p:spPr bwMode="auto">
            <a:xfrm flipH="1">
              <a:off x="603" y="1893"/>
              <a:ext cx="166" cy="185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00" name="Line 29"/>
            <p:cNvSpPr>
              <a:spLocks noChangeShapeType="1"/>
            </p:cNvSpPr>
            <p:nvPr/>
          </p:nvSpPr>
          <p:spPr bwMode="auto">
            <a:xfrm>
              <a:off x="578" y="3204"/>
              <a:ext cx="195" cy="30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01" name="Line 30"/>
            <p:cNvSpPr>
              <a:spLocks noChangeShapeType="1"/>
            </p:cNvSpPr>
            <p:nvPr/>
          </p:nvSpPr>
          <p:spPr bwMode="auto">
            <a:xfrm flipH="1">
              <a:off x="857" y="1918"/>
              <a:ext cx="3" cy="54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02" name="Line 31"/>
            <p:cNvSpPr>
              <a:spLocks noChangeShapeType="1"/>
            </p:cNvSpPr>
            <p:nvPr/>
          </p:nvSpPr>
          <p:spPr bwMode="auto">
            <a:xfrm>
              <a:off x="1234" y="3229"/>
              <a:ext cx="101" cy="14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9" name="Group 35"/>
            <p:cNvGrpSpPr>
              <a:grpSpLocks/>
            </p:cNvGrpSpPr>
            <p:nvPr/>
          </p:nvGrpSpPr>
          <p:grpSpPr bwMode="auto">
            <a:xfrm>
              <a:off x="682" y="3503"/>
              <a:ext cx="350" cy="296"/>
              <a:chOff x="4288" y="3622"/>
              <a:chExt cx="350" cy="296"/>
            </a:xfrm>
            <a:grpFill/>
          </p:grpSpPr>
          <p:sp>
            <p:nvSpPr>
              <p:cNvPr id="24605" name="Oval 36"/>
              <p:cNvSpPr>
                <a:spLocks noChangeArrowheads="1"/>
              </p:cNvSpPr>
              <p:nvPr/>
            </p:nvSpPr>
            <p:spPr bwMode="auto">
              <a:xfrm>
                <a:off x="4288" y="3622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4606" name="Text Box 37"/>
              <p:cNvSpPr txBox="1">
                <a:spLocks noChangeArrowheads="1"/>
              </p:cNvSpPr>
              <p:nvPr/>
            </p:nvSpPr>
            <p:spPr bwMode="auto">
              <a:xfrm>
                <a:off x="4365" y="3645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6</a:t>
                </a:r>
              </a:p>
            </p:txBody>
          </p:sp>
        </p:grpSp>
        <p:sp>
          <p:nvSpPr>
            <p:cNvPr id="24604" name="Line 38"/>
            <p:cNvSpPr>
              <a:spLocks noChangeShapeType="1"/>
            </p:cNvSpPr>
            <p:nvPr/>
          </p:nvSpPr>
          <p:spPr bwMode="auto">
            <a:xfrm flipH="1" flipV="1">
              <a:off x="1367" y="3176"/>
              <a:ext cx="101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67978" name="AutoShape 42"/>
          <p:cNvSpPr>
            <a:spLocks/>
          </p:cNvSpPr>
          <p:nvPr/>
        </p:nvSpPr>
        <p:spPr bwMode="auto">
          <a:xfrm>
            <a:off x="7048500" y="3582988"/>
            <a:ext cx="1554163" cy="690562"/>
          </a:xfrm>
          <a:prstGeom prst="borderCallout2">
            <a:avLst>
              <a:gd name="adj1" fmla="val 16551"/>
              <a:gd name="adj2" fmla="val -4903"/>
              <a:gd name="adj3" fmla="val 16551"/>
              <a:gd name="adj4" fmla="val -31972"/>
              <a:gd name="adj5" fmla="val 184366"/>
              <a:gd name="adj6" fmla="val -95199"/>
            </a:avLst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Execute loop 0 times</a:t>
            </a:r>
          </a:p>
        </p:txBody>
      </p:sp>
      <p:sp>
        <p:nvSpPr>
          <p:cNvPr id="24586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4587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7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7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7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7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68" grpId="0" animBg="1" autoUpdateAnimBg="0"/>
      <p:bldP spid="167969" grpId="0" animBg="1" autoUpdateAnimBg="0"/>
      <p:bldP spid="167970" grpId="0" animBg="1" autoUpdateAnimBg="0"/>
      <p:bldP spid="167978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90" name="AutoShape 1062"/>
          <p:cNvSpPr>
            <a:spLocks/>
          </p:cNvSpPr>
          <p:nvPr/>
        </p:nvSpPr>
        <p:spPr bwMode="auto">
          <a:xfrm>
            <a:off x="5084763" y="931863"/>
            <a:ext cx="1778000" cy="671512"/>
          </a:xfrm>
          <a:prstGeom prst="borderCallout2">
            <a:avLst>
              <a:gd name="adj1" fmla="val 17023"/>
              <a:gd name="adj2" fmla="val -4287"/>
              <a:gd name="adj3" fmla="val 17023"/>
              <a:gd name="adj4" fmla="val -51606"/>
              <a:gd name="adj5" fmla="val 371157"/>
              <a:gd name="adj6" fmla="val -100806"/>
            </a:avLst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‘!’ means path terminates</a:t>
            </a:r>
          </a:p>
        </p:txBody>
      </p:sp>
      <p:sp>
        <p:nvSpPr>
          <p:cNvPr id="177192" name="Text Box 1064"/>
          <p:cNvSpPr txBox="1">
            <a:spLocks noChangeArrowheads="1"/>
          </p:cNvSpPr>
          <p:nvPr/>
        </p:nvSpPr>
        <p:spPr bwMode="auto">
          <a:xfrm>
            <a:off x="5145088" y="1139825"/>
            <a:ext cx="1230312" cy="3762375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u="sng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Len 2</a:t>
            </a:r>
            <a:endParaRPr lang="en-US" altLang="ko-KR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[0, 1, 2]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[0, 2, 3]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[0, 2, 4]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[1, 2, 3]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[1, 2, 4]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[2, 3, 6] !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[2, 4, 6] !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[2, 4, 5] !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[4, 5, 4] *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[5, 4, 6] !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[5, 4, 5] *</a:t>
            </a:r>
          </a:p>
        </p:txBody>
      </p:sp>
      <p:sp>
        <p:nvSpPr>
          <p:cNvPr id="2662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-46038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Simple &amp; Prime Path Example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33A7592-D43D-4FC0-AA1A-E0A91E8981B6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19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grpSp>
        <p:nvGrpSpPr>
          <p:cNvPr id="2" name="Group 1028"/>
          <p:cNvGrpSpPr>
            <a:grpSpLocks/>
          </p:cNvGrpSpPr>
          <p:nvPr/>
        </p:nvGrpSpPr>
        <p:grpSpPr bwMode="auto">
          <a:xfrm>
            <a:off x="130175" y="1857375"/>
            <a:ext cx="2120900" cy="3635375"/>
            <a:chOff x="287" y="1509"/>
            <a:chExt cx="1336" cy="2290"/>
          </a:xfrm>
          <a:noFill/>
        </p:grpSpPr>
        <p:grpSp>
          <p:nvGrpSpPr>
            <p:cNvPr id="3" name="Group 1029"/>
            <p:cNvGrpSpPr>
              <a:grpSpLocks/>
            </p:cNvGrpSpPr>
            <p:nvPr/>
          </p:nvGrpSpPr>
          <p:grpSpPr bwMode="auto">
            <a:xfrm>
              <a:off x="1273" y="3335"/>
              <a:ext cx="350" cy="296"/>
              <a:chOff x="684" y="3374"/>
              <a:chExt cx="350" cy="296"/>
            </a:xfrm>
            <a:grpFill/>
          </p:grpSpPr>
          <p:sp>
            <p:nvSpPr>
              <p:cNvPr id="28724" name="Oval 1030"/>
              <p:cNvSpPr>
                <a:spLocks noChangeArrowheads="1"/>
              </p:cNvSpPr>
              <p:nvPr/>
            </p:nvSpPr>
            <p:spPr bwMode="auto">
              <a:xfrm>
                <a:off x="684" y="337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8725" name="Text Box 1031"/>
              <p:cNvSpPr txBox="1">
                <a:spLocks noChangeArrowheads="1"/>
              </p:cNvSpPr>
              <p:nvPr/>
            </p:nvSpPr>
            <p:spPr bwMode="auto">
              <a:xfrm>
                <a:off x="761" y="339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5</a:t>
                </a:r>
              </a:p>
            </p:txBody>
          </p:sp>
        </p:grpSp>
        <p:grpSp>
          <p:nvGrpSpPr>
            <p:cNvPr id="4" name="Group 1032"/>
            <p:cNvGrpSpPr>
              <a:grpSpLocks/>
            </p:cNvGrpSpPr>
            <p:nvPr/>
          </p:nvGrpSpPr>
          <p:grpSpPr bwMode="auto">
            <a:xfrm>
              <a:off x="684" y="1617"/>
              <a:ext cx="350" cy="296"/>
              <a:chOff x="4288" y="1746"/>
              <a:chExt cx="350" cy="296"/>
            </a:xfrm>
            <a:grpFill/>
          </p:grpSpPr>
          <p:sp>
            <p:nvSpPr>
              <p:cNvPr id="28722" name="Oval 1033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8723" name="Text Box 1034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0</a:t>
                </a:r>
              </a:p>
            </p:txBody>
          </p:sp>
        </p:grpSp>
        <p:grpSp>
          <p:nvGrpSpPr>
            <p:cNvPr id="5" name="Group 1035"/>
            <p:cNvGrpSpPr>
              <a:grpSpLocks/>
            </p:cNvGrpSpPr>
            <p:nvPr/>
          </p:nvGrpSpPr>
          <p:grpSpPr bwMode="auto">
            <a:xfrm>
              <a:off x="684" y="2482"/>
              <a:ext cx="350" cy="296"/>
              <a:chOff x="4738" y="2684"/>
              <a:chExt cx="350" cy="296"/>
            </a:xfrm>
            <a:grpFill/>
          </p:grpSpPr>
          <p:sp>
            <p:nvSpPr>
              <p:cNvPr id="28720" name="Oval 1036"/>
              <p:cNvSpPr>
                <a:spLocks noChangeArrowheads="1"/>
              </p:cNvSpPr>
              <p:nvPr/>
            </p:nvSpPr>
            <p:spPr bwMode="auto">
              <a:xfrm>
                <a:off x="47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8721" name="Text Box 1037"/>
              <p:cNvSpPr txBox="1">
                <a:spLocks noChangeArrowheads="1"/>
              </p:cNvSpPr>
              <p:nvPr/>
            </p:nvSpPr>
            <p:spPr bwMode="auto">
              <a:xfrm>
                <a:off x="4815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2</a:t>
                </a:r>
              </a:p>
            </p:txBody>
          </p:sp>
        </p:grpSp>
        <p:grpSp>
          <p:nvGrpSpPr>
            <p:cNvPr id="6" name="Group 1038"/>
            <p:cNvGrpSpPr>
              <a:grpSpLocks/>
            </p:cNvGrpSpPr>
            <p:nvPr/>
          </p:nvGrpSpPr>
          <p:grpSpPr bwMode="auto">
            <a:xfrm>
              <a:off x="287" y="2034"/>
              <a:ext cx="350" cy="296"/>
              <a:chOff x="3838" y="2684"/>
              <a:chExt cx="350" cy="296"/>
            </a:xfrm>
            <a:grpFill/>
          </p:grpSpPr>
          <p:sp>
            <p:nvSpPr>
              <p:cNvPr id="28718" name="Oval 1039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8719" name="Text Box 1040"/>
              <p:cNvSpPr txBox="1">
                <a:spLocks noChangeArrowheads="1"/>
              </p:cNvSpPr>
              <p:nvPr/>
            </p:nvSpPr>
            <p:spPr bwMode="auto">
              <a:xfrm>
                <a:off x="3915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28699" name="Line 1041"/>
            <p:cNvSpPr>
              <a:spLocks noChangeShapeType="1"/>
            </p:cNvSpPr>
            <p:nvPr/>
          </p:nvSpPr>
          <p:spPr bwMode="auto">
            <a:xfrm flipH="1">
              <a:off x="572" y="2765"/>
              <a:ext cx="212" cy="19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700" name="Line 1042"/>
            <p:cNvSpPr>
              <a:spLocks noChangeShapeType="1"/>
            </p:cNvSpPr>
            <p:nvPr/>
          </p:nvSpPr>
          <p:spPr bwMode="auto">
            <a:xfrm flipH="1">
              <a:off x="859" y="1509"/>
              <a:ext cx="1" cy="99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7" name="Group 1043"/>
            <p:cNvGrpSpPr>
              <a:grpSpLocks/>
            </p:cNvGrpSpPr>
            <p:nvPr/>
          </p:nvGrpSpPr>
          <p:grpSpPr bwMode="auto">
            <a:xfrm>
              <a:off x="287" y="2930"/>
              <a:ext cx="350" cy="296"/>
              <a:chOff x="4288" y="1746"/>
              <a:chExt cx="350" cy="296"/>
            </a:xfrm>
            <a:grpFill/>
          </p:grpSpPr>
          <p:sp>
            <p:nvSpPr>
              <p:cNvPr id="28716" name="Oval 1044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8717" name="Text Box 1045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3</a:t>
                </a:r>
              </a:p>
            </p:txBody>
          </p:sp>
        </p:grpSp>
        <p:grpSp>
          <p:nvGrpSpPr>
            <p:cNvPr id="8" name="Group 1046"/>
            <p:cNvGrpSpPr>
              <a:grpSpLocks/>
            </p:cNvGrpSpPr>
            <p:nvPr/>
          </p:nvGrpSpPr>
          <p:grpSpPr bwMode="auto">
            <a:xfrm>
              <a:off x="1053" y="2930"/>
              <a:ext cx="350" cy="296"/>
              <a:chOff x="3838" y="2684"/>
              <a:chExt cx="350" cy="296"/>
            </a:xfrm>
            <a:grpFill/>
          </p:grpSpPr>
          <p:sp>
            <p:nvSpPr>
              <p:cNvPr id="28714" name="Oval 1047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8715" name="Text Box 1048"/>
              <p:cNvSpPr txBox="1">
                <a:spLocks noChangeArrowheads="1"/>
              </p:cNvSpPr>
              <p:nvPr/>
            </p:nvSpPr>
            <p:spPr bwMode="auto">
              <a:xfrm>
                <a:off x="3915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4</a:t>
                </a:r>
              </a:p>
            </p:txBody>
          </p:sp>
        </p:grpSp>
        <p:sp>
          <p:nvSpPr>
            <p:cNvPr id="28703" name="Line 1049"/>
            <p:cNvSpPr>
              <a:spLocks noChangeShapeType="1"/>
            </p:cNvSpPr>
            <p:nvPr/>
          </p:nvSpPr>
          <p:spPr bwMode="auto">
            <a:xfrm>
              <a:off x="939" y="2767"/>
              <a:ext cx="180" cy="18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704" name="Line 1050"/>
            <p:cNvSpPr>
              <a:spLocks noChangeShapeType="1"/>
            </p:cNvSpPr>
            <p:nvPr/>
          </p:nvSpPr>
          <p:spPr bwMode="auto">
            <a:xfrm flipH="1">
              <a:off x="932" y="3207"/>
              <a:ext cx="195" cy="309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705" name="Line 1051"/>
            <p:cNvSpPr>
              <a:spLocks noChangeShapeType="1"/>
            </p:cNvSpPr>
            <p:nvPr/>
          </p:nvSpPr>
          <p:spPr bwMode="auto">
            <a:xfrm>
              <a:off x="572" y="2308"/>
              <a:ext cx="194" cy="179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706" name="Line 1052"/>
            <p:cNvSpPr>
              <a:spLocks noChangeShapeType="1"/>
            </p:cNvSpPr>
            <p:nvPr/>
          </p:nvSpPr>
          <p:spPr bwMode="auto">
            <a:xfrm flipH="1">
              <a:off x="603" y="1893"/>
              <a:ext cx="166" cy="185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707" name="Line 1053"/>
            <p:cNvSpPr>
              <a:spLocks noChangeShapeType="1"/>
            </p:cNvSpPr>
            <p:nvPr/>
          </p:nvSpPr>
          <p:spPr bwMode="auto">
            <a:xfrm>
              <a:off x="578" y="3204"/>
              <a:ext cx="195" cy="30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708" name="Line 1054"/>
            <p:cNvSpPr>
              <a:spLocks noChangeShapeType="1"/>
            </p:cNvSpPr>
            <p:nvPr/>
          </p:nvSpPr>
          <p:spPr bwMode="auto">
            <a:xfrm flipH="1">
              <a:off x="857" y="1918"/>
              <a:ext cx="3" cy="54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709" name="Line 1055"/>
            <p:cNvSpPr>
              <a:spLocks noChangeShapeType="1"/>
            </p:cNvSpPr>
            <p:nvPr/>
          </p:nvSpPr>
          <p:spPr bwMode="auto">
            <a:xfrm>
              <a:off x="1234" y="3229"/>
              <a:ext cx="101" cy="14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9" name="Group 1056"/>
            <p:cNvGrpSpPr>
              <a:grpSpLocks/>
            </p:cNvGrpSpPr>
            <p:nvPr/>
          </p:nvGrpSpPr>
          <p:grpSpPr bwMode="auto">
            <a:xfrm>
              <a:off x="682" y="3503"/>
              <a:ext cx="350" cy="296"/>
              <a:chOff x="4288" y="3622"/>
              <a:chExt cx="350" cy="296"/>
            </a:xfrm>
            <a:grpFill/>
          </p:grpSpPr>
          <p:sp>
            <p:nvSpPr>
              <p:cNvPr id="28712" name="Oval 1057"/>
              <p:cNvSpPr>
                <a:spLocks noChangeArrowheads="1"/>
              </p:cNvSpPr>
              <p:nvPr/>
            </p:nvSpPr>
            <p:spPr bwMode="auto">
              <a:xfrm>
                <a:off x="4288" y="3622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8713" name="Text Box 1058"/>
              <p:cNvSpPr txBox="1">
                <a:spLocks noChangeArrowheads="1"/>
              </p:cNvSpPr>
              <p:nvPr/>
            </p:nvSpPr>
            <p:spPr bwMode="auto">
              <a:xfrm>
                <a:off x="4365" y="3645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6</a:t>
                </a:r>
              </a:p>
            </p:txBody>
          </p:sp>
        </p:grpSp>
        <p:sp>
          <p:nvSpPr>
            <p:cNvPr id="28711" name="Line 1059"/>
            <p:cNvSpPr>
              <a:spLocks noChangeShapeType="1"/>
            </p:cNvSpPr>
            <p:nvPr/>
          </p:nvSpPr>
          <p:spPr bwMode="auto">
            <a:xfrm flipH="1" flipV="1">
              <a:off x="1367" y="3176"/>
              <a:ext cx="101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77188" name="Text Box 1060"/>
          <p:cNvSpPr txBox="1">
            <a:spLocks noChangeArrowheads="1"/>
          </p:cNvSpPr>
          <p:nvPr/>
        </p:nvSpPr>
        <p:spPr bwMode="auto">
          <a:xfrm>
            <a:off x="2740025" y="1139825"/>
            <a:ext cx="833438" cy="25431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u="sng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Len 0</a:t>
            </a:r>
            <a:endParaRPr lang="en-US" altLang="ko-KR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[0]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[1]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[2]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[3]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[4]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[5]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[6] !</a:t>
            </a:r>
          </a:p>
        </p:txBody>
      </p:sp>
      <p:sp>
        <p:nvSpPr>
          <p:cNvPr id="177191" name="Text Box 1063"/>
          <p:cNvSpPr txBox="1">
            <a:spLocks noChangeArrowheads="1"/>
          </p:cNvSpPr>
          <p:nvPr/>
        </p:nvSpPr>
        <p:spPr bwMode="auto">
          <a:xfrm>
            <a:off x="3884613" y="1139825"/>
            <a:ext cx="935037" cy="3152775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u="sng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Len 1</a:t>
            </a:r>
            <a:endParaRPr lang="en-US" altLang="ko-KR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[0, 1]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[0, 2]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[1, 2]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[2, 3]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[2, 4]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[3, 6] !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[4, 6] !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[4, 5]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[5, 4]</a:t>
            </a:r>
          </a:p>
        </p:txBody>
      </p:sp>
      <p:sp>
        <p:nvSpPr>
          <p:cNvPr id="177193" name="AutoShape 1065"/>
          <p:cNvSpPr>
            <a:spLocks/>
          </p:cNvSpPr>
          <p:nvPr/>
        </p:nvSpPr>
        <p:spPr bwMode="auto">
          <a:xfrm>
            <a:off x="7146925" y="1530350"/>
            <a:ext cx="1778000" cy="671513"/>
          </a:xfrm>
          <a:prstGeom prst="borderCallout2">
            <a:avLst>
              <a:gd name="adj1" fmla="val 17023"/>
              <a:gd name="adj2" fmla="val -4287"/>
              <a:gd name="adj3" fmla="val 17023"/>
              <a:gd name="adj4" fmla="val -22319"/>
              <a:gd name="adj5" fmla="val 365250"/>
              <a:gd name="adj6" fmla="val -50444"/>
            </a:avLst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‘*’ means path cycles</a:t>
            </a:r>
          </a:p>
        </p:txBody>
      </p:sp>
      <p:sp>
        <p:nvSpPr>
          <p:cNvPr id="177194" name="Text Box 1066"/>
          <p:cNvSpPr txBox="1">
            <a:spLocks noChangeArrowheads="1"/>
          </p:cNvSpPr>
          <p:nvPr/>
        </p:nvSpPr>
        <p:spPr bwMode="auto">
          <a:xfrm>
            <a:off x="6672263" y="1139825"/>
            <a:ext cx="1443037" cy="2847975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u="sng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Len 3</a:t>
            </a:r>
            <a:endParaRPr lang="en-US" altLang="ko-KR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[0, 1, 2, 3]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[0, 1, 2, 4]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[0, 2, 3, 6] !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[0, 2, 4, 6] !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[0, 2, 4, 5] !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[1, 2, 3, 6] !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[1, 2, 4, 5] !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[1, 2, 4, 6] !</a:t>
            </a:r>
          </a:p>
        </p:txBody>
      </p:sp>
      <p:sp>
        <p:nvSpPr>
          <p:cNvPr id="177195" name="Text Box 1067"/>
          <p:cNvSpPr txBox="1">
            <a:spLocks noChangeArrowheads="1"/>
          </p:cNvSpPr>
          <p:nvPr/>
        </p:nvSpPr>
        <p:spPr bwMode="auto">
          <a:xfrm>
            <a:off x="2740025" y="4999038"/>
            <a:ext cx="1981200" cy="1323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u="sng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Len 4</a:t>
            </a:r>
            <a:endParaRPr lang="en-US" altLang="ko-KR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[0, 1, 2, 3, 6] !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[0, 1, 2, 4, 6] !</a:t>
            </a:r>
          </a:p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[0, 1, 2, 4, 5] !</a:t>
            </a:r>
          </a:p>
        </p:txBody>
      </p:sp>
      <p:grpSp>
        <p:nvGrpSpPr>
          <p:cNvPr id="10" name="Group 1076"/>
          <p:cNvGrpSpPr>
            <a:grpSpLocks/>
          </p:cNvGrpSpPr>
          <p:nvPr/>
        </p:nvGrpSpPr>
        <p:grpSpPr bwMode="auto">
          <a:xfrm>
            <a:off x="2460625" y="2106613"/>
            <a:ext cx="5889625" cy="4217987"/>
            <a:chOff x="1550" y="1327"/>
            <a:chExt cx="3710" cy="2657"/>
          </a:xfrm>
          <a:noFill/>
        </p:grpSpPr>
        <p:sp>
          <p:nvSpPr>
            <p:cNvPr id="28688" name="Oval 1069"/>
            <p:cNvSpPr>
              <a:spLocks noChangeArrowheads="1"/>
            </p:cNvSpPr>
            <p:nvPr/>
          </p:nvSpPr>
          <p:spPr bwMode="auto">
            <a:xfrm>
              <a:off x="1550" y="3363"/>
              <a:ext cx="1390" cy="621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ko-KR" altLang="ko-KR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28689" name="Oval 1070"/>
            <p:cNvSpPr>
              <a:spLocks noChangeArrowheads="1"/>
            </p:cNvSpPr>
            <p:nvPr/>
          </p:nvSpPr>
          <p:spPr bwMode="auto">
            <a:xfrm>
              <a:off x="4083" y="1327"/>
              <a:ext cx="1063" cy="621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ko-KR" altLang="ko-KR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28691" name="Text Box 1072"/>
            <p:cNvSpPr txBox="1">
              <a:spLocks noChangeArrowheads="1"/>
            </p:cNvSpPr>
            <p:nvPr/>
          </p:nvSpPr>
          <p:spPr bwMode="auto">
            <a:xfrm>
              <a:off x="3628" y="3542"/>
              <a:ext cx="1632" cy="26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ko-KR" i="1" dirty="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Prime Paths</a:t>
              </a:r>
            </a:p>
          </p:txBody>
        </p:sp>
        <p:sp>
          <p:nvSpPr>
            <p:cNvPr id="28692" name="Line 1073"/>
            <p:cNvSpPr>
              <a:spLocks noChangeShapeType="1"/>
            </p:cNvSpPr>
            <p:nvPr/>
          </p:nvSpPr>
          <p:spPr bwMode="auto">
            <a:xfrm>
              <a:off x="4621" y="1946"/>
              <a:ext cx="0" cy="1587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693" name="Line 1074"/>
            <p:cNvSpPr>
              <a:spLocks noChangeShapeType="1"/>
            </p:cNvSpPr>
            <p:nvPr/>
          </p:nvSpPr>
          <p:spPr bwMode="auto">
            <a:xfrm>
              <a:off x="3859" y="3008"/>
              <a:ext cx="563" cy="525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694" name="Line 1075"/>
            <p:cNvSpPr>
              <a:spLocks noChangeShapeType="1"/>
            </p:cNvSpPr>
            <p:nvPr/>
          </p:nvSpPr>
          <p:spPr bwMode="auto">
            <a:xfrm>
              <a:off x="2938" y="3674"/>
              <a:ext cx="684" cy="0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690" name="Oval 1071"/>
            <p:cNvSpPr>
              <a:spLocks noChangeArrowheads="1"/>
            </p:cNvSpPr>
            <p:nvPr/>
          </p:nvSpPr>
          <p:spPr bwMode="auto">
            <a:xfrm>
              <a:off x="3242" y="2436"/>
              <a:ext cx="827" cy="621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ko-KR" altLang="ko-KR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</p:grpSp>
      <p:sp>
        <p:nvSpPr>
          <p:cNvPr id="177205" name="Text Box 1077"/>
          <p:cNvSpPr txBox="1">
            <a:spLocks noChangeArrowheads="1"/>
          </p:cNvSpPr>
          <p:nvPr/>
        </p:nvSpPr>
        <p:spPr bwMode="auto">
          <a:xfrm>
            <a:off x="1620838" y="1120775"/>
            <a:ext cx="1016000" cy="7143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Simple paths</a:t>
            </a:r>
          </a:p>
        </p:txBody>
      </p:sp>
      <p:sp>
        <p:nvSpPr>
          <p:cNvPr id="28686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8687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750236" y="6351560"/>
            <a:ext cx="55260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that paths w/o ! or  * cannot be prime paths</a:t>
            </a:r>
            <a:endParaRPr lang="ko-KR" alt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7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90" grpId="0" animBg="1" autoUpdateAnimBg="0"/>
      <p:bldP spid="177192" grpId="0" animBg="1" autoUpdateAnimBg="0"/>
      <p:bldP spid="177188" grpId="0" animBg="1" autoUpdateAnimBg="0"/>
      <p:bldP spid="177191" grpId="0" animBg="1" autoUpdateAnimBg="0"/>
      <p:bldP spid="177193" grpId="0" animBg="1" autoUpdateAnimBg="0"/>
      <p:bldP spid="177194" grpId="0" animBg="1" autoUpdateAnimBg="0"/>
      <p:bldP spid="177195" grpId="0" animBg="1" autoUpdateAnimBg="0"/>
      <p:bldP spid="177205" grpId="0" animBg="1" autoUpdateAnimBg="0"/>
      <p:bldP spid="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alibri" panose="020F0502020204030204" pitchFamily="34" charset="0"/>
              </a:rPr>
              <a:t>Hierarchy </a:t>
            </a:r>
            <a:r>
              <a:rPr lang="en-US" smtClean="0">
                <a:cs typeface="Calibri" panose="020F0502020204030204" pitchFamily="34" charset="0"/>
              </a:rPr>
              <a:t>of S</a:t>
            </a:r>
            <a:r>
              <a:rPr lang="en-US" altLang="ko-KR" smtClean="0">
                <a:cs typeface="Calibri" panose="020F0502020204030204" pitchFamily="34" charset="0"/>
              </a:rPr>
              <a:t>tructural/graph</a:t>
            </a:r>
            <a:r>
              <a:rPr lang="ko-KR" altLang="en-US" smtClean="0">
                <a:cs typeface="Calibri" panose="020F0502020204030204" pitchFamily="34" charset="0"/>
              </a:rPr>
              <a:t> </a:t>
            </a:r>
            <a:r>
              <a:rPr lang="en-US" smtClean="0">
                <a:cs typeface="Calibri" panose="020F0502020204030204" pitchFamily="34" charset="0"/>
              </a:rPr>
              <a:t>Coverages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>
                <a:cs typeface="Calibri" panose="020F0502020204030204" pitchFamily="34" charset="0"/>
              </a:rPr>
              <a:pPr/>
              <a:t>2</a:t>
            </a:fld>
            <a:r>
              <a:rPr lang="en-US" altLang="ko-KR" dirty="0" smtClean="0">
                <a:cs typeface="Calibri" panose="020F0502020204030204" pitchFamily="34" charset="0"/>
              </a:rPr>
              <a:t>/60</a:t>
            </a:r>
            <a:endParaRPr lang="ko-KR" altLang="en-US" dirty="0">
              <a:cs typeface="Calibri" panose="020F0502020204030204" pitchFamily="34" charset="0"/>
            </a:endParaRPr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5226927" y="5207109"/>
            <a:ext cx="1845403" cy="653733"/>
            <a:chOff x="3708" y="3359"/>
            <a:chExt cx="1057" cy="584"/>
          </a:xfrm>
          <a:noFill/>
        </p:grpSpPr>
        <p:sp>
          <p:nvSpPr>
            <p:cNvPr id="46" name="Text Box 9"/>
            <p:cNvSpPr txBox="1">
              <a:spLocks noChangeArrowheads="1"/>
            </p:cNvSpPr>
            <p:nvPr/>
          </p:nvSpPr>
          <p:spPr bwMode="auto">
            <a:xfrm>
              <a:off x="3708" y="3359"/>
              <a:ext cx="1057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Simple Round Trip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SRTC</a:t>
              </a:r>
            </a:p>
          </p:txBody>
        </p:sp>
        <p:sp>
          <p:nvSpPr>
            <p:cNvPr id="47" name="Line 10"/>
            <p:cNvSpPr>
              <a:spLocks noChangeShapeType="1"/>
            </p:cNvSpPr>
            <p:nvPr/>
          </p:nvSpPr>
          <p:spPr bwMode="auto">
            <a:xfrm>
              <a:off x="3785" y="3682"/>
              <a:ext cx="902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2956025" y="5510467"/>
            <a:ext cx="1262312" cy="653733"/>
            <a:chOff x="2332" y="3448"/>
            <a:chExt cx="801" cy="584"/>
          </a:xfrm>
          <a:noFill/>
        </p:grpSpPr>
        <p:sp>
          <p:nvSpPr>
            <p:cNvPr id="44" name="Text Box 20"/>
            <p:cNvSpPr txBox="1">
              <a:spLocks noChangeArrowheads="1"/>
            </p:cNvSpPr>
            <p:nvPr/>
          </p:nvSpPr>
          <p:spPr bwMode="auto">
            <a:xfrm>
              <a:off x="2332" y="3448"/>
              <a:ext cx="801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Node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NC</a:t>
              </a:r>
            </a:p>
          </p:txBody>
        </p:sp>
        <p:sp>
          <p:nvSpPr>
            <p:cNvPr id="45" name="Line 21"/>
            <p:cNvSpPr>
              <a:spLocks noChangeShapeType="1"/>
            </p:cNvSpPr>
            <p:nvPr/>
          </p:nvSpPr>
          <p:spPr bwMode="auto">
            <a:xfrm>
              <a:off x="2390" y="3771"/>
              <a:ext cx="684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2971784" y="4706735"/>
            <a:ext cx="1229218" cy="653733"/>
            <a:chOff x="2342" y="2730"/>
            <a:chExt cx="780" cy="584"/>
          </a:xfrm>
          <a:noFill/>
        </p:grpSpPr>
        <p:sp>
          <p:nvSpPr>
            <p:cNvPr id="42" name="Text Box 23"/>
            <p:cNvSpPr txBox="1">
              <a:spLocks noChangeArrowheads="1"/>
            </p:cNvSpPr>
            <p:nvPr/>
          </p:nvSpPr>
          <p:spPr bwMode="auto">
            <a:xfrm>
              <a:off x="2342" y="2730"/>
              <a:ext cx="780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Edge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EC</a:t>
              </a:r>
            </a:p>
          </p:txBody>
        </p:sp>
        <p:sp>
          <p:nvSpPr>
            <p:cNvPr id="43" name="Line 24"/>
            <p:cNvSpPr>
              <a:spLocks noChangeShapeType="1"/>
            </p:cNvSpPr>
            <p:nvPr/>
          </p:nvSpPr>
          <p:spPr bwMode="auto">
            <a:xfrm>
              <a:off x="2399" y="3053"/>
              <a:ext cx="665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2989119" y="3903002"/>
            <a:ext cx="1196124" cy="653733"/>
            <a:chOff x="2360" y="2012"/>
            <a:chExt cx="759" cy="584"/>
          </a:xfrm>
          <a:noFill/>
        </p:grpSpPr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2360" y="2012"/>
              <a:ext cx="759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Edge-Pair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EPC</a:t>
              </a:r>
            </a:p>
          </p:txBody>
        </p:sp>
        <p:sp>
          <p:nvSpPr>
            <p:cNvPr id="41" name="Line 27"/>
            <p:cNvSpPr>
              <a:spLocks noChangeShapeType="1"/>
            </p:cNvSpPr>
            <p:nvPr/>
          </p:nvSpPr>
          <p:spPr bwMode="auto">
            <a:xfrm>
              <a:off x="2415" y="2335"/>
              <a:ext cx="64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0" name="Group 38"/>
          <p:cNvGrpSpPr>
            <a:grpSpLocks/>
          </p:cNvGrpSpPr>
          <p:nvPr/>
        </p:nvGrpSpPr>
        <p:grpSpPr bwMode="auto">
          <a:xfrm>
            <a:off x="4199427" y="3099271"/>
            <a:ext cx="1720905" cy="404106"/>
            <a:chOff x="3153" y="1294"/>
            <a:chExt cx="1092" cy="361"/>
          </a:xfrm>
          <a:noFill/>
        </p:grpSpPr>
        <p:sp>
          <p:nvSpPr>
            <p:cNvPr id="38" name="Text Box 29"/>
            <p:cNvSpPr txBox="1">
              <a:spLocks noChangeArrowheads="1"/>
            </p:cNvSpPr>
            <p:nvPr/>
          </p:nvSpPr>
          <p:spPr bwMode="auto">
            <a:xfrm>
              <a:off x="3153" y="1294"/>
              <a:ext cx="1092" cy="361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Prime </a:t>
              </a:r>
              <a:r>
                <a:rPr lang="en-US" altLang="ko-KR" sz="1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Path </a:t>
              </a:r>
              <a:r>
                <a:rPr lang="en-US" altLang="ko-KR" sz="1400" smtClean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Coverage</a:t>
              </a:r>
              <a:br>
                <a:rPr lang="en-US" altLang="ko-KR" sz="1400" smtClean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</a:br>
              <a:r>
                <a:rPr lang="en-US" altLang="ko-KR" sz="1400" smtClean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PPC</a:t>
              </a:r>
              <a:endParaRPr lang="en-US" altLang="ko-KR" sz="1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39" name="Line 30"/>
            <p:cNvSpPr>
              <a:spLocks noChangeShapeType="1"/>
            </p:cNvSpPr>
            <p:nvPr/>
          </p:nvSpPr>
          <p:spPr bwMode="auto">
            <a:xfrm>
              <a:off x="3233" y="1455"/>
              <a:ext cx="931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1" name="Group 39"/>
          <p:cNvGrpSpPr>
            <a:grpSpLocks/>
          </p:cNvGrpSpPr>
          <p:nvPr/>
        </p:nvGrpSpPr>
        <p:grpSpPr bwMode="auto">
          <a:xfrm>
            <a:off x="4193123" y="2295536"/>
            <a:ext cx="1731937" cy="653733"/>
            <a:chOff x="3145" y="576"/>
            <a:chExt cx="1099" cy="584"/>
          </a:xfrm>
          <a:noFill/>
        </p:grpSpPr>
        <p:sp>
          <p:nvSpPr>
            <p:cNvPr id="36" name="Text Box 32"/>
            <p:cNvSpPr txBox="1">
              <a:spLocks noChangeArrowheads="1"/>
            </p:cNvSpPr>
            <p:nvPr/>
          </p:nvSpPr>
          <p:spPr bwMode="auto">
            <a:xfrm>
              <a:off x="3145" y="576"/>
              <a:ext cx="1099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Complete Path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CPC</a:t>
              </a:r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>
              <a:off x="3225" y="899"/>
              <a:ext cx="93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5225351" y="4404495"/>
            <a:ext cx="1845403" cy="653733"/>
            <a:chOff x="3708" y="3359"/>
            <a:chExt cx="1057" cy="584"/>
          </a:xfrm>
          <a:noFill/>
        </p:grpSpPr>
        <p:sp>
          <p:nvSpPr>
            <p:cNvPr id="34" name="Text Box 41"/>
            <p:cNvSpPr txBox="1">
              <a:spLocks noChangeArrowheads="1"/>
            </p:cNvSpPr>
            <p:nvPr/>
          </p:nvSpPr>
          <p:spPr bwMode="auto">
            <a:xfrm>
              <a:off x="3708" y="3359"/>
              <a:ext cx="1057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Complete Round Trip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CRTC</a:t>
              </a:r>
            </a:p>
          </p:txBody>
        </p:sp>
        <p:sp>
          <p:nvSpPr>
            <p:cNvPr id="35" name="Line 42"/>
            <p:cNvSpPr>
              <a:spLocks noChangeShapeType="1"/>
            </p:cNvSpPr>
            <p:nvPr/>
          </p:nvSpPr>
          <p:spPr bwMode="auto">
            <a:xfrm>
              <a:off x="3785" y="3682"/>
              <a:ext cx="902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593720" y="3601882"/>
            <a:ext cx="1533371" cy="653733"/>
            <a:chOff x="2360" y="2012"/>
            <a:chExt cx="759" cy="584"/>
          </a:xfrm>
          <a:noFill/>
        </p:grpSpPr>
        <p:sp>
          <p:nvSpPr>
            <p:cNvPr id="32" name="Text Box 44"/>
            <p:cNvSpPr txBox="1">
              <a:spLocks noChangeArrowheads="1"/>
            </p:cNvSpPr>
            <p:nvPr/>
          </p:nvSpPr>
          <p:spPr bwMode="auto">
            <a:xfrm>
              <a:off x="2360" y="2012"/>
              <a:ext cx="759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All-DU-Paths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ADUP</a:t>
              </a:r>
            </a:p>
          </p:txBody>
        </p:sp>
        <p:sp>
          <p:nvSpPr>
            <p:cNvPr id="33" name="Line 45"/>
            <p:cNvSpPr>
              <a:spLocks noChangeShapeType="1"/>
            </p:cNvSpPr>
            <p:nvPr/>
          </p:nvSpPr>
          <p:spPr bwMode="auto">
            <a:xfrm>
              <a:off x="2415" y="2335"/>
              <a:ext cx="64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4" name="Group 46"/>
          <p:cNvGrpSpPr>
            <a:grpSpLocks/>
          </p:cNvGrpSpPr>
          <p:nvPr/>
        </p:nvGrpSpPr>
        <p:grpSpPr bwMode="auto">
          <a:xfrm>
            <a:off x="595296" y="4404496"/>
            <a:ext cx="1533371" cy="501494"/>
            <a:chOff x="2360" y="2012"/>
            <a:chExt cx="759" cy="448"/>
          </a:xfrm>
          <a:noFill/>
        </p:grpSpPr>
        <p:sp>
          <p:nvSpPr>
            <p:cNvPr id="30" name="Text Box 47"/>
            <p:cNvSpPr txBox="1">
              <a:spLocks noChangeArrowheads="1"/>
            </p:cNvSpPr>
            <p:nvPr/>
          </p:nvSpPr>
          <p:spPr bwMode="auto">
            <a:xfrm>
              <a:off x="2360" y="2012"/>
              <a:ext cx="759" cy="448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All-uses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AUC</a:t>
              </a:r>
            </a:p>
          </p:txBody>
        </p:sp>
        <p:sp>
          <p:nvSpPr>
            <p:cNvPr id="31" name="Line 48"/>
            <p:cNvSpPr>
              <a:spLocks noChangeShapeType="1"/>
            </p:cNvSpPr>
            <p:nvPr/>
          </p:nvSpPr>
          <p:spPr bwMode="auto">
            <a:xfrm>
              <a:off x="2415" y="2308"/>
              <a:ext cx="64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5" name="Group 49"/>
          <p:cNvGrpSpPr>
            <a:grpSpLocks/>
          </p:cNvGrpSpPr>
          <p:nvPr/>
        </p:nvGrpSpPr>
        <p:grpSpPr bwMode="auto">
          <a:xfrm>
            <a:off x="595296" y="5205990"/>
            <a:ext cx="1533371" cy="501494"/>
            <a:chOff x="2360" y="2012"/>
            <a:chExt cx="759" cy="448"/>
          </a:xfrm>
          <a:noFill/>
        </p:grpSpPr>
        <p:sp>
          <p:nvSpPr>
            <p:cNvPr id="28" name="Text Box 50"/>
            <p:cNvSpPr txBox="1">
              <a:spLocks noChangeArrowheads="1"/>
            </p:cNvSpPr>
            <p:nvPr/>
          </p:nvSpPr>
          <p:spPr bwMode="auto">
            <a:xfrm>
              <a:off x="2360" y="2012"/>
              <a:ext cx="759" cy="448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All-defs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ADC</a:t>
              </a:r>
            </a:p>
          </p:txBody>
        </p:sp>
        <p:sp>
          <p:nvSpPr>
            <p:cNvPr id="29" name="Line 51"/>
            <p:cNvSpPr>
              <a:spLocks noChangeShapeType="1"/>
            </p:cNvSpPr>
            <p:nvPr/>
          </p:nvSpPr>
          <p:spPr bwMode="auto">
            <a:xfrm>
              <a:off x="2415" y="2335"/>
              <a:ext cx="64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8" name="Line 53"/>
          <p:cNvSpPr>
            <a:spLocks noChangeShapeType="1"/>
          </p:cNvSpPr>
          <p:nvPr/>
        </p:nvSpPr>
        <p:spPr bwMode="auto">
          <a:xfrm>
            <a:off x="6148840" y="4977630"/>
            <a:ext cx="0" cy="22388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Line 54"/>
          <p:cNvSpPr>
            <a:spLocks noChangeShapeType="1"/>
          </p:cNvSpPr>
          <p:nvPr/>
        </p:nvSpPr>
        <p:spPr bwMode="auto">
          <a:xfrm>
            <a:off x="3586393" y="5276511"/>
            <a:ext cx="0" cy="22388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Line 55"/>
          <p:cNvSpPr>
            <a:spLocks noChangeShapeType="1"/>
          </p:cNvSpPr>
          <p:nvPr/>
        </p:nvSpPr>
        <p:spPr bwMode="auto">
          <a:xfrm>
            <a:off x="3586393" y="4476137"/>
            <a:ext cx="0" cy="22388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Line 56"/>
          <p:cNvSpPr>
            <a:spLocks noChangeShapeType="1"/>
          </p:cNvSpPr>
          <p:nvPr/>
        </p:nvSpPr>
        <p:spPr bwMode="auto">
          <a:xfrm>
            <a:off x="1361193" y="4178375"/>
            <a:ext cx="0" cy="22388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Line 57"/>
          <p:cNvSpPr>
            <a:spLocks noChangeShapeType="1"/>
          </p:cNvSpPr>
          <p:nvPr/>
        </p:nvSpPr>
        <p:spPr bwMode="auto">
          <a:xfrm>
            <a:off x="5058303" y="2868671"/>
            <a:ext cx="0" cy="22388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Line 58"/>
          <p:cNvSpPr>
            <a:spLocks noChangeShapeType="1"/>
          </p:cNvSpPr>
          <p:nvPr/>
        </p:nvSpPr>
        <p:spPr bwMode="auto">
          <a:xfrm>
            <a:off x="1361193" y="4974272"/>
            <a:ext cx="0" cy="22388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" name="AutoShape 59"/>
          <p:cNvCxnSpPr>
            <a:cxnSpLocks noChangeShapeType="1"/>
          </p:cNvCxnSpPr>
          <p:nvPr/>
        </p:nvCxnSpPr>
        <p:spPr bwMode="auto">
          <a:xfrm rot="5400000" flipH="1" flipV="1">
            <a:off x="2409968" y="4026790"/>
            <a:ext cx="282090" cy="1618471"/>
          </a:xfrm>
          <a:prstGeom prst="curvedConnector5">
            <a:avLst>
              <a:gd name="adj1" fmla="val -56745"/>
              <a:gd name="adj2" fmla="val 50051"/>
              <a:gd name="adj3" fmla="val 157144"/>
            </a:avLst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25" name="AutoShape 64"/>
          <p:cNvCxnSpPr>
            <a:cxnSpLocks noChangeShapeType="1"/>
          </p:cNvCxnSpPr>
          <p:nvPr/>
        </p:nvCxnSpPr>
        <p:spPr bwMode="auto">
          <a:xfrm rot="16200000" flipV="1">
            <a:off x="3046941" y="2291616"/>
            <a:ext cx="67164" cy="2701128"/>
          </a:xfrm>
          <a:prstGeom prst="curvedConnector5">
            <a:avLst>
              <a:gd name="adj1" fmla="val -106667"/>
              <a:gd name="adj2" fmla="val 46556"/>
              <a:gd name="adj3" fmla="val 706667"/>
            </a:avLst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</p:cxnSp>
      <p:sp>
        <p:nvSpPr>
          <p:cNvPr id="26" name="Line 66"/>
          <p:cNvSpPr>
            <a:spLocks noChangeShapeType="1"/>
          </p:cNvSpPr>
          <p:nvPr/>
        </p:nvSpPr>
        <p:spPr bwMode="auto">
          <a:xfrm flipH="1">
            <a:off x="3988253" y="3680240"/>
            <a:ext cx="638248" cy="214926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Line 68"/>
          <p:cNvSpPr>
            <a:spLocks noChangeShapeType="1"/>
          </p:cNvSpPr>
          <p:nvPr/>
        </p:nvSpPr>
        <p:spPr bwMode="auto">
          <a:xfrm>
            <a:off x="5523200" y="3680240"/>
            <a:ext cx="650855" cy="716419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Text Box 32"/>
          <p:cNvSpPr txBox="1">
            <a:spLocks noChangeArrowheads="1"/>
          </p:cNvSpPr>
          <p:nvPr/>
        </p:nvSpPr>
        <p:spPr bwMode="auto">
          <a:xfrm>
            <a:off x="4219633" y="1428736"/>
            <a:ext cx="1731937" cy="652486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Complete Value Coverage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altLang="ko-KR" sz="14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CVC</a:t>
            </a:r>
            <a:endParaRPr lang="en-US" altLang="ko-KR" sz="14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50" name="Line 33"/>
          <p:cNvSpPr>
            <a:spLocks noChangeShapeType="1"/>
          </p:cNvSpPr>
          <p:nvPr/>
        </p:nvSpPr>
        <p:spPr bwMode="auto">
          <a:xfrm>
            <a:off x="4325482" y="1785926"/>
            <a:ext cx="1478214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ko-KR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Line 57"/>
          <p:cNvSpPr>
            <a:spLocks noChangeShapeType="1"/>
          </p:cNvSpPr>
          <p:nvPr/>
        </p:nvSpPr>
        <p:spPr bwMode="auto">
          <a:xfrm>
            <a:off x="5022876" y="2081222"/>
            <a:ext cx="0" cy="22388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088947" y="1643050"/>
            <a:ext cx="2433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(SW) Model checking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143636" y="2416726"/>
            <a:ext cx="18557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Concolic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testing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3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Round Trips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085850"/>
            <a:ext cx="8867775" cy="9350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Round-Trip Path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prime path that starts and ends at the same node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099527C-16CC-456C-B028-70B78C1B754A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20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439738" y="2327275"/>
            <a:ext cx="8262937" cy="12065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u="sng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Simple Round Trip Coverage (SRTC)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TR contains at least one round-trip path for each reachable node in G that begins and ends a round-trip path.</a:t>
            </a:r>
          </a:p>
        </p:txBody>
      </p:sp>
      <p:sp>
        <p:nvSpPr>
          <p:cNvPr id="200709" name="Text Box 5"/>
          <p:cNvSpPr txBox="1">
            <a:spLocks noChangeArrowheads="1"/>
          </p:cNvSpPr>
          <p:nvPr/>
        </p:nvSpPr>
        <p:spPr bwMode="auto">
          <a:xfrm>
            <a:off x="439738" y="3840163"/>
            <a:ext cx="8262937" cy="8413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u="sng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Complete Round Trip Coverage (CRTC)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TR contains all round-trip paths for each reachable node in G.</a:t>
            </a:r>
          </a:p>
        </p:txBody>
      </p:sp>
      <p:sp>
        <p:nvSpPr>
          <p:cNvPr id="200710" name="Rectangle 6"/>
          <p:cNvSpPr>
            <a:spLocks noChangeArrowheads="1"/>
          </p:cNvSpPr>
          <p:nvPr/>
        </p:nvSpPr>
        <p:spPr bwMode="auto">
          <a:xfrm>
            <a:off x="138113" y="4987925"/>
            <a:ext cx="8867775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These criteria </a:t>
            </a:r>
            <a:r>
              <a:rPr lang="en-US" altLang="ko-KR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omit nodes and edges</a:t>
            </a:r>
            <a:r>
              <a:rPr lang="en-US" altLang="ko-KR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that are not in round trips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That is, they do </a:t>
            </a:r>
            <a:r>
              <a:rPr lang="en-US" altLang="ko-KR" u="sng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not</a:t>
            </a:r>
            <a:r>
              <a:rPr lang="en-US" altLang="ko-KR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subsume edge-pair, edge, or node coverage</a:t>
            </a:r>
            <a:endParaRPr lang="en-US" altLang="ko-KR" i="1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3560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3561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00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2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Infeasible Test Requirements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085850"/>
            <a:ext cx="8867775" cy="12033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An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infeasible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 requirement </a:t>
            </a:r>
            <a:r>
              <a:rPr lang="en-US" altLang="ko-KR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cannot be satisfied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Unreachable statement (dead code)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that can only be executed if a contradiction occurs (</a:t>
            </a:r>
            <a:r>
              <a:rPr lang="en-US" altLang="ko-KR" sz="1800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X &gt; 0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and </a:t>
            </a:r>
            <a:r>
              <a:rPr lang="en-US" altLang="ko-KR" sz="1800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X &lt; 0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F0A01C9-59A6-4968-8ECE-589314844439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21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76132" name="Text Box 4"/>
          <p:cNvSpPr txBox="1">
            <a:spLocks noChangeArrowheads="1"/>
          </p:cNvSpPr>
          <p:nvPr/>
        </p:nvSpPr>
        <p:spPr bwMode="auto">
          <a:xfrm>
            <a:off x="741363" y="4930775"/>
            <a:ext cx="7747000" cy="1089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buSzPct val="85000"/>
            </a:pPr>
            <a:r>
              <a:rPr lang="en-US" altLang="ko-KR" sz="2400" u="sng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Practical recommendation – </a:t>
            </a:r>
            <a:r>
              <a:rPr lang="en-US" altLang="ko-KR" sz="2400" u="sng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Best Effort Touring</a:t>
            </a:r>
            <a:endParaRPr lang="en-US" altLang="ko-KR" sz="2400">
              <a:solidFill>
                <a:srgbClr val="FF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–"/>
            </a:pPr>
            <a:r>
              <a:rPr lang="en-US" altLang="ko-KR" sz="180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Satisfy as many test requirements as possible without sidetrips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–"/>
            </a:pPr>
            <a:r>
              <a:rPr lang="en-US" altLang="ko-KR" sz="18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Allow sidetrips to try to satisfy unsatisfied test requirements</a:t>
            </a:r>
            <a:endParaRPr lang="en-US" altLang="ko-KR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138113" y="2519363"/>
            <a:ext cx="8867775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2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Most test </a:t>
            </a:r>
            <a:r>
              <a:rPr lang="en-US" altLang="ko-KR" sz="22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criteria</a:t>
            </a:r>
            <a:r>
              <a:rPr lang="en-US" altLang="ko-KR" sz="220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2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have some infeasible test requirements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2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It is usually </a:t>
            </a:r>
            <a:r>
              <a:rPr lang="en-US" altLang="ko-KR" sz="2200" u="sng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undecidable</a:t>
            </a:r>
            <a:r>
              <a:rPr lang="en-US" altLang="ko-KR" sz="220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2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whether all test requirements are feasible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2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When sidetrips are not allowed, many structural criteria have </a:t>
            </a:r>
            <a:r>
              <a:rPr lang="en-US" altLang="ko-KR" sz="22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more infeasible test requirements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2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However, always allowing </a:t>
            </a:r>
            <a:r>
              <a:rPr lang="en-US" altLang="ko-KR" sz="22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sidetrips weakens </a:t>
            </a:r>
            <a:r>
              <a:rPr lang="en-US" altLang="ko-KR" sz="22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test criteria</a:t>
            </a:r>
          </a:p>
        </p:txBody>
      </p:sp>
      <p:sp>
        <p:nvSpPr>
          <p:cNvPr id="27655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7656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8531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2" grpId="0" animBg="1" autoUpdateAnimBg="0"/>
      <p:bldP spid="17613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5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Touring, </a:t>
            </a:r>
            <a:r>
              <a:rPr lang="en-US" altLang="ko-KR" dirty="0" err="1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Sidetrips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and Detours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085850"/>
            <a:ext cx="8867775" cy="482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Prime paths do not have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internal loops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… test paths </a:t>
            </a:r>
            <a:r>
              <a:rPr lang="en-US" altLang="ko-KR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might</a:t>
            </a:r>
            <a:endParaRPr lang="en-US" altLang="ko-KR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31A6F5-79B9-4DF8-AD0F-F6D3FACB4D87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22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138113" y="2105343"/>
            <a:ext cx="8867775" cy="403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u="sng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Tour</a:t>
            </a: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test path </a:t>
            </a:r>
            <a:r>
              <a:rPr lang="en-US" altLang="ko-KR" sz="2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tours </a:t>
            </a:r>
            <a:r>
              <a:rPr lang="en-US" altLang="ko-KR" sz="2400" i="1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 i="1" dirty="0">
                <a:solidFill>
                  <a:srgbClr val="FFC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q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if </a:t>
            </a:r>
            <a:r>
              <a:rPr lang="en-US" altLang="ko-KR" sz="2400" i="1" dirty="0">
                <a:solidFill>
                  <a:srgbClr val="FFC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q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is a </a:t>
            </a:r>
            <a:r>
              <a:rPr lang="en-US" altLang="ko-KR" sz="2400" i="1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of </a:t>
            </a:r>
            <a:r>
              <a:rPr lang="en-US" altLang="ko-KR" sz="2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endParaRPr lang="en-US" altLang="ko-KR" sz="2400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u="sng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Tour With </a:t>
            </a:r>
            <a:r>
              <a:rPr lang="en-US" altLang="ko-KR" sz="2400" u="sng" dirty="0" err="1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Sidetrips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test path </a:t>
            </a:r>
            <a:r>
              <a:rPr lang="en-US" altLang="ko-KR" sz="2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tours </a:t>
            </a:r>
            <a:r>
              <a:rPr lang="en-US" altLang="ko-KR" sz="2400" i="1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 i="1" dirty="0">
                <a:solidFill>
                  <a:srgbClr val="FFC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q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with </a:t>
            </a:r>
            <a:r>
              <a:rPr lang="en-US" altLang="ko-KR" sz="2400" i="1" u="sng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sidetrips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 i="1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iff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every </a:t>
            </a:r>
            <a:r>
              <a:rPr lang="en-US" altLang="ko-KR" sz="2400" i="1" u="sng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edge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in </a:t>
            </a:r>
            <a:r>
              <a:rPr lang="en-US" altLang="ko-KR" sz="2400" i="1" dirty="0">
                <a:solidFill>
                  <a:srgbClr val="FFC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q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is also in </a:t>
            </a:r>
            <a:r>
              <a:rPr lang="en-US" altLang="ko-KR" sz="2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in </a:t>
            </a:r>
            <a:r>
              <a:rPr lang="en-US" altLang="ko-KR" sz="2400" i="1" u="sng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same order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tour can include a </a:t>
            </a:r>
            <a:r>
              <a:rPr lang="en-US" altLang="ko-KR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sidetrip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, as long as it comes back to the same node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endParaRPr lang="en-US" altLang="ko-KR" dirty="0">
              <a:solidFill>
                <a:schemeClr val="tx1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u="sng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Tour With Detours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test path </a:t>
            </a:r>
            <a:r>
              <a:rPr lang="en-US" altLang="ko-KR" sz="2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tours </a:t>
            </a:r>
            <a:r>
              <a:rPr lang="en-US" altLang="ko-KR" sz="2400" i="1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 i="1" dirty="0">
                <a:solidFill>
                  <a:srgbClr val="FFC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q 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with </a:t>
            </a:r>
            <a:r>
              <a:rPr lang="en-US" altLang="ko-KR" sz="2400" i="1" u="sng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detours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 i="1" dirty="0" err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iff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every </a:t>
            </a:r>
            <a:r>
              <a:rPr lang="en-US" altLang="ko-KR" sz="2400" i="1" u="sng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node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in </a:t>
            </a:r>
            <a:r>
              <a:rPr lang="en-US" altLang="ko-KR" sz="2400" i="1" dirty="0">
                <a:solidFill>
                  <a:srgbClr val="FFC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q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is also in </a:t>
            </a:r>
            <a:r>
              <a:rPr lang="en-US" altLang="ko-KR" sz="24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 </a:t>
            </a:r>
            <a:r>
              <a:rPr lang="en-US" altLang="ko-KR" sz="2400" i="1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 </a:t>
            </a:r>
            <a:r>
              <a:rPr lang="en-US" altLang="ko-KR" sz="2400" i="1" u="sng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same </a:t>
            </a:r>
            <a:r>
              <a:rPr lang="en-US" altLang="ko-KR" sz="2400" i="1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order</a:t>
            </a:r>
            <a:endParaRPr lang="en-US" altLang="ko-KR" sz="2400" i="1" u="sng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5606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5607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err="1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Sidetrips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and Detours Example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A12B1E-D0C1-498C-A1C1-20107ED3E8F1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23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1881188" y="1066800"/>
            <a:ext cx="5381625" cy="1381125"/>
            <a:chOff x="842" y="988"/>
            <a:chExt cx="3390" cy="870"/>
          </a:xfrm>
          <a:noFill/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050" y="989"/>
              <a:ext cx="350" cy="296"/>
              <a:chOff x="4288" y="1746"/>
              <a:chExt cx="350" cy="296"/>
            </a:xfrm>
            <a:grpFill/>
          </p:grpSpPr>
          <p:sp>
            <p:nvSpPr>
              <p:cNvPr id="26759" name="Oval 6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6760" name="Text Box 7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0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457" y="988"/>
              <a:ext cx="350" cy="296"/>
              <a:chOff x="4738" y="2684"/>
              <a:chExt cx="350" cy="296"/>
            </a:xfrm>
            <a:grpFill/>
          </p:grpSpPr>
          <p:sp>
            <p:nvSpPr>
              <p:cNvPr id="26757" name="Oval 10"/>
              <p:cNvSpPr>
                <a:spLocks noChangeArrowheads="1"/>
              </p:cNvSpPr>
              <p:nvPr/>
            </p:nvSpPr>
            <p:spPr bwMode="auto">
              <a:xfrm>
                <a:off x="47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6758" name="Text Box 11"/>
              <p:cNvSpPr txBox="1">
                <a:spLocks noChangeArrowheads="1"/>
              </p:cNvSpPr>
              <p:nvPr/>
            </p:nvSpPr>
            <p:spPr bwMode="auto">
              <a:xfrm>
                <a:off x="4815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2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753" y="989"/>
              <a:ext cx="350" cy="296"/>
              <a:chOff x="3838" y="2684"/>
              <a:chExt cx="350" cy="296"/>
            </a:xfrm>
            <a:grpFill/>
          </p:grpSpPr>
          <p:sp>
            <p:nvSpPr>
              <p:cNvPr id="26755" name="Oval 13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6756" name="Text Box 14"/>
              <p:cNvSpPr txBox="1">
                <a:spLocks noChangeArrowheads="1"/>
              </p:cNvSpPr>
              <p:nvPr/>
            </p:nvSpPr>
            <p:spPr bwMode="auto">
              <a:xfrm>
                <a:off x="3915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3882" y="988"/>
              <a:ext cx="350" cy="296"/>
              <a:chOff x="4288" y="3622"/>
              <a:chExt cx="350" cy="296"/>
            </a:xfrm>
            <a:grpFill/>
          </p:grpSpPr>
          <p:sp>
            <p:nvSpPr>
              <p:cNvPr id="26753" name="Oval 16"/>
              <p:cNvSpPr>
                <a:spLocks noChangeArrowheads="1"/>
              </p:cNvSpPr>
              <p:nvPr/>
            </p:nvSpPr>
            <p:spPr bwMode="auto">
              <a:xfrm>
                <a:off x="4288" y="3622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6754" name="Text Box 17"/>
              <p:cNvSpPr txBox="1">
                <a:spLocks noChangeArrowheads="1"/>
              </p:cNvSpPr>
              <p:nvPr/>
            </p:nvSpPr>
            <p:spPr bwMode="auto">
              <a:xfrm>
                <a:off x="4365" y="3645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5</a:t>
                </a:r>
              </a:p>
            </p:txBody>
          </p:sp>
        </p:grpSp>
        <p:sp>
          <p:nvSpPr>
            <p:cNvPr id="26739" name="Line 18"/>
            <p:cNvSpPr>
              <a:spLocks noChangeShapeType="1"/>
            </p:cNvSpPr>
            <p:nvPr/>
          </p:nvSpPr>
          <p:spPr bwMode="auto">
            <a:xfrm flipV="1">
              <a:off x="2809" y="1286"/>
              <a:ext cx="448" cy="385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740" name="Line 19"/>
            <p:cNvSpPr>
              <a:spLocks noChangeShapeType="1"/>
            </p:cNvSpPr>
            <p:nvPr/>
          </p:nvSpPr>
          <p:spPr bwMode="auto">
            <a:xfrm>
              <a:off x="842" y="1137"/>
              <a:ext cx="204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2457" y="1562"/>
              <a:ext cx="350" cy="296"/>
              <a:chOff x="4288" y="1746"/>
              <a:chExt cx="350" cy="296"/>
            </a:xfrm>
            <a:grpFill/>
          </p:grpSpPr>
          <p:sp>
            <p:nvSpPr>
              <p:cNvPr id="26751" name="Oval 21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6752" name="Text Box 22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3</a:t>
                </a:r>
              </a:p>
            </p:txBody>
          </p:sp>
        </p:grpSp>
        <p:grpSp>
          <p:nvGrpSpPr>
            <p:cNvPr id="8" name="Group 27"/>
            <p:cNvGrpSpPr>
              <a:grpSpLocks/>
            </p:cNvGrpSpPr>
            <p:nvPr/>
          </p:nvGrpSpPr>
          <p:grpSpPr bwMode="auto">
            <a:xfrm>
              <a:off x="3171" y="989"/>
              <a:ext cx="350" cy="296"/>
              <a:chOff x="3838" y="2684"/>
              <a:chExt cx="350" cy="296"/>
            </a:xfrm>
            <a:grpFill/>
          </p:grpSpPr>
          <p:sp>
            <p:nvSpPr>
              <p:cNvPr id="26749" name="Oval 28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6750" name="Text Box 29"/>
              <p:cNvSpPr txBox="1">
                <a:spLocks noChangeArrowheads="1"/>
              </p:cNvSpPr>
              <p:nvPr/>
            </p:nvSpPr>
            <p:spPr bwMode="auto">
              <a:xfrm>
                <a:off x="3915" y="2707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4</a:t>
                </a:r>
              </a:p>
            </p:txBody>
          </p:sp>
        </p:grpSp>
        <p:sp>
          <p:nvSpPr>
            <p:cNvPr id="26743" name="Line 34"/>
            <p:cNvSpPr>
              <a:spLocks noChangeShapeType="1"/>
            </p:cNvSpPr>
            <p:nvPr/>
          </p:nvSpPr>
          <p:spPr bwMode="auto">
            <a:xfrm flipH="1">
              <a:off x="2563" y="1283"/>
              <a:ext cx="2" cy="28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744" name="Line 37"/>
            <p:cNvSpPr>
              <a:spLocks noChangeShapeType="1"/>
            </p:cNvSpPr>
            <p:nvPr/>
          </p:nvSpPr>
          <p:spPr bwMode="auto">
            <a:xfrm>
              <a:off x="1400" y="1137"/>
              <a:ext cx="335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745" name="Line 38"/>
            <p:cNvSpPr>
              <a:spLocks noChangeShapeType="1"/>
            </p:cNvSpPr>
            <p:nvPr/>
          </p:nvSpPr>
          <p:spPr bwMode="auto">
            <a:xfrm>
              <a:off x="3532" y="1136"/>
              <a:ext cx="335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746" name="Line 39"/>
            <p:cNvSpPr>
              <a:spLocks noChangeShapeType="1"/>
            </p:cNvSpPr>
            <p:nvPr/>
          </p:nvSpPr>
          <p:spPr bwMode="auto">
            <a:xfrm>
              <a:off x="2814" y="1136"/>
              <a:ext cx="335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747" name="Line 40"/>
            <p:cNvSpPr>
              <a:spLocks noChangeShapeType="1"/>
            </p:cNvSpPr>
            <p:nvPr/>
          </p:nvSpPr>
          <p:spPr bwMode="auto">
            <a:xfrm>
              <a:off x="2111" y="1136"/>
              <a:ext cx="335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748" name="Line 41"/>
            <p:cNvSpPr>
              <a:spLocks noChangeShapeType="1"/>
            </p:cNvSpPr>
            <p:nvPr/>
          </p:nvSpPr>
          <p:spPr bwMode="auto">
            <a:xfrm flipH="1">
              <a:off x="2704" y="1282"/>
              <a:ext cx="2" cy="28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9" name="Group 117"/>
          <p:cNvGrpSpPr>
            <a:grpSpLocks/>
          </p:cNvGrpSpPr>
          <p:nvPr/>
        </p:nvGrpSpPr>
        <p:grpSpPr bwMode="auto">
          <a:xfrm>
            <a:off x="1565275" y="2808288"/>
            <a:ext cx="5697538" cy="1381125"/>
            <a:chOff x="986" y="1769"/>
            <a:chExt cx="3589" cy="870"/>
          </a:xfrm>
          <a:noFill/>
        </p:grpSpPr>
        <p:grpSp>
          <p:nvGrpSpPr>
            <p:cNvPr id="10" name="Group 61"/>
            <p:cNvGrpSpPr>
              <a:grpSpLocks/>
            </p:cNvGrpSpPr>
            <p:nvPr/>
          </p:nvGrpSpPr>
          <p:grpSpPr bwMode="auto">
            <a:xfrm>
              <a:off x="1185" y="1769"/>
              <a:ext cx="3390" cy="870"/>
              <a:chOff x="842" y="988"/>
              <a:chExt cx="3390" cy="870"/>
            </a:xfrm>
            <a:grpFill/>
          </p:grpSpPr>
          <p:grpSp>
            <p:nvGrpSpPr>
              <p:cNvPr id="11" name="Group 62"/>
              <p:cNvGrpSpPr>
                <a:grpSpLocks/>
              </p:cNvGrpSpPr>
              <p:nvPr/>
            </p:nvGrpSpPr>
            <p:grpSpPr bwMode="auto">
              <a:xfrm>
                <a:off x="1050" y="989"/>
                <a:ext cx="350" cy="296"/>
                <a:chOff x="4288" y="1746"/>
                <a:chExt cx="350" cy="296"/>
              </a:xfrm>
              <a:grpFill/>
            </p:grpSpPr>
            <p:sp>
              <p:nvSpPr>
                <p:cNvPr id="26733" name="Oval 63"/>
                <p:cNvSpPr>
                  <a:spLocks noChangeArrowheads="1"/>
                </p:cNvSpPr>
                <p:nvPr/>
              </p:nvSpPr>
              <p:spPr bwMode="auto">
                <a:xfrm>
                  <a:off x="4288" y="1746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6734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4363" y="1769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algn="r"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0</a:t>
                  </a:r>
                </a:p>
              </p:txBody>
            </p:sp>
          </p:grpSp>
          <p:grpSp>
            <p:nvGrpSpPr>
              <p:cNvPr id="12" name="Group 65"/>
              <p:cNvGrpSpPr>
                <a:grpSpLocks/>
              </p:cNvGrpSpPr>
              <p:nvPr/>
            </p:nvGrpSpPr>
            <p:grpSpPr bwMode="auto">
              <a:xfrm>
                <a:off x="2457" y="988"/>
                <a:ext cx="350" cy="296"/>
                <a:chOff x="4738" y="2684"/>
                <a:chExt cx="350" cy="296"/>
              </a:xfrm>
              <a:grpFill/>
            </p:grpSpPr>
            <p:sp>
              <p:nvSpPr>
                <p:cNvPr id="26731" name="Oval 66"/>
                <p:cNvSpPr>
                  <a:spLocks noChangeArrowheads="1"/>
                </p:cNvSpPr>
                <p:nvPr/>
              </p:nvSpPr>
              <p:spPr bwMode="auto">
                <a:xfrm>
                  <a:off x="47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6732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48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2</a:t>
                  </a:r>
                </a:p>
              </p:txBody>
            </p:sp>
          </p:grpSp>
          <p:grpSp>
            <p:nvGrpSpPr>
              <p:cNvPr id="13" name="Group 68"/>
              <p:cNvGrpSpPr>
                <a:grpSpLocks/>
              </p:cNvGrpSpPr>
              <p:nvPr/>
            </p:nvGrpSpPr>
            <p:grpSpPr bwMode="auto">
              <a:xfrm>
                <a:off x="1753" y="989"/>
                <a:ext cx="350" cy="296"/>
                <a:chOff x="3838" y="2684"/>
                <a:chExt cx="350" cy="296"/>
              </a:xfrm>
              <a:grpFill/>
            </p:grpSpPr>
            <p:sp>
              <p:nvSpPr>
                <p:cNvPr id="26729" name="Oval 69"/>
                <p:cNvSpPr>
                  <a:spLocks noChangeArrowheads="1"/>
                </p:cNvSpPr>
                <p:nvPr/>
              </p:nvSpPr>
              <p:spPr bwMode="auto">
                <a:xfrm>
                  <a:off x="38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6730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39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1</a:t>
                  </a:r>
                </a:p>
              </p:txBody>
            </p:sp>
          </p:grpSp>
          <p:grpSp>
            <p:nvGrpSpPr>
              <p:cNvPr id="14" name="Group 71"/>
              <p:cNvGrpSpPr>
                <a:grpSpLocks/>
              </p:cNvGrpSpPr>
              <p:nvPr/>
            </p:nvGrpSpPr>
            <p:grpSpPr bwMode="auto">
              <a:xfrm>
                <a:off x="3882" y="988"/>
                <a:ext cx="350" cy="296"/>
                <a:chOff x="4288" y="3622"/>
                <a:chExt cx="350" cy="296"/>
              </a:xfrm>
              <a:grpFill/>
            </p:grpSpPr>
            <p:sp>
              <p:nvSpPr>
                <p:cNvPr id="26727" name="Oval 72"/>
                <p:cNvSpPr>
                  <a:spLocks noChangeArrowheads="1"/>
                </p:cNvSpPr>
                <p:nvPr/>
              </p:nvSpPr>
              <p:spPr bwMode="auto">
                <a:xfrm>
                  <a:off x="4288" y="3622"/>
                  <a:ext cx="350" cy="296"/>
                </a:xfrm>
                <a:prstGeom prst="ellipse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6728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4365" y="3645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5</a:t>
                  </a:r>
                </a:p>
              </p:txBody>
            </p:sp>
          </p:grpSp>
          <p:sp>
            <p:nvSpPr>
              <p:cNvPr id="26713" name="Line 74"/>
              <p:cNvSpPr>
                <a:spLocks noChangeShapeType="1"/>
              </p:cNvSpPr>
              <p:nvPr/>
            </p:nvSpPr>
            <p:spPr bwMode="auto">
              <a:xfrm flipV="1">
                <a:off x="2809" y="1286"/>
                <a:ext cx="448" cy="385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714" name="Line 75"/>
              <p:cNvSpPr>
                <a:spLocks noChangeShapeType="1"/>
              </p:cNvSpPr>
              <p:nvPr/>
            </p:nvSpPr>
            <p:spPr bwMode="auto">
              <a:xfrm>
                <a:off x="842" y="1137"/>
                <a:ext cx="204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15" name="Group 76"/>
              <p:cNvGrpSpPr>
                <a:grpSpLocks/>
              </p:cNvGrpSpPr>
              <p:nvPr/>
            </p:nvGrpSpPr>
            <p:grpSpPr bwMode="auto">
              <a:xfrm>
                <a:off x="2457" y="1562"/>
                <a:ext cx="350" cy="296"/>
                <a:chOff x="4288" y="1746"/>
                <a:chExt cx="350" cy="296"/>
              </a:xfrm>
              <a:grpFill/>
            </p:grpSpPr>
            <p:sp>
              <p:nvSpPr>
                <p:cNvPr id="26725" name="Oval 77"/>
                <p:cNvSpPr>
                  <a:spLocks noChangeArrowheads="1"/>
                </p:cNvSpPr>
                <p:nvPr/>
              </p:nvSpPr>
              <p:spPr bwMode="auto">
                <a:xfrm>
                  <a:off x="4288" y="1746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6726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4363" y="1769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algn="r"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3</a:t>
                  </a:r>
                </a:p>
              </p:txBody>
            </p:sp>
          </p:grpSp>
          <p:grpSp>
            <p:nvGrpSpPr>
              <p:cNvPr id="16" name="Group 79"/>
              <p:cNvGrpSpPr>
                <a:grpSpLocks/>
              </p:cNvGrpSpPr>
              <p:nvPr/>
            </p:nvGrpSpPr>
            <p:grpSpPr bwMode="auto">
              <a:xfrm>
                <a:off x="3171" y="989"/>
                <a:ext cx="350" cy="296"/>
                <a:chOff x="3838" y="2684"/>
                <a:chExt cx="350" cy="296"/>
              </a:xfrm>
              <a:grpFill/>
            </p:grpSpPr>
            <p:sp>
              <p:nvSpPr>
                <p:cNvPr id="26723" name="Oval 80"/>
                <p:cNvSpPr>
                  <a:spLocks noChangeArrowheads="1"/>
                </p:cNvSpPr>
                <p:nvPr/>
              </p:nvSpPr>
              <p:spPr bwMode="auto">
                <a:xfrm>
                  <a:off x="38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6724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39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4</a:t>
                  </a:r>
                </a:p>
              </p:txBody>
            </p:sp>
          </p:grpSp>
          <p:sp>
            <p:nvSpPr>
              <p:cNvPr id="26717" name="Line 82"/>
              <p:cNvSpPr>
                <a:spLocks noChangeShapeType="1"/>
              </p:cNvSpPr>
              <p:nvPr/>
            </p:nvSpPr>
            <p:spPr bwMode="auto">
              <a:xfrm flipH="1">
                <a:off x="2563" y="1283"/>
                <a:ext cx="2" cy="281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718" name="Line 83"/>
              <p:cNvSpPr>
                <a:spLocks noChangeShapeType="1"/>
              </p:cNvSpPr>
              <p:nvPr/>
            </p:nvSpPr>
            <p:spPr bwMode="auto">
              <a:xfrm>
                <a:off x="1400" y="1137"/>
                <a:ext cx="335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719" name="Line 84"/>
              <p:cNvSpPr>
                <a:spLocks noChangeShapeType="1"/>
              </p:cNvSpPr>
              <p:nvPr/>
            </p:nvSpPr>
            <p:spPr bwMode="auto">
              <a:xfrm>
                <a:off x="3532" y="1136"/>
                <a:ext cx="335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720" name="Line 85"/>
              <p:cNvSpPr>
                <a:spLocks noChangeShapeType="1"/>
              </p:cNvSpPr>
              <p:nvPr/>
            </p:nvSpPr>
            <p:spPr bwMode="auto">
              <a:xfrm>
                <a:off x="2814" y="1136"/>
                <a:ext cx="335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721" name="Line 86"/>
              <p:cNvSpPr>
                <a:spLocks noChangeShapeType="1"/>
              </p:cNvSpPr>
              <p:nvPr/>
            </p:nvSpPr>
            <p:spPr bwMode="auto">
              <a:xfrm>
                <a:off x="2111" y="1136"/>
                <a:ext cx="335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722" name="Line 87"/>
              <p:cNvSpPr>
                <a:spLocks noChangeShapeType="1"/>
              </p:cNvSpPr>
              <p:nvPr/>
            </p:nvSpPr>
            <p:spPr bwMode="auto">
              <a:xfrm flipH="1">
                <a:off x="2704" y="1282"/>
                <a:ext cx="2" cy="281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arrow" w="med" len="med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26708" name="Text Box 115"/>
            <p:cNvSpPr txBox="1">
              <a:spLocks noChangeArrowheads="1"/>
            </p:cNvSpPr>
            <p:nvPr/>
          </p:nvSpPr>
          <p:spPr bwMode="auto">
            <a:xfrm>
              <a:off x="986" y="2189"/>
              <a:ext cx="1159" cy="442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Touring with a </a:t>
              </a:r>
              <a:r>
                <a:rPr lang="en-US" altLang="ko-KR" u="sng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sidetrip</a:t>
              </a:r>
            </a:p>
          </p:txBody>
        </p:sp>
      </p:grpSp>
      <p:grpSp>
        <p:nvGrpSpPr>
          <p:cNvPr id="17" name="Group 118"/>
          <p:cNvGrpSpPr>
            <a:grpSpLocks/>
          </p:cNvGrpSpPr>
          <p:nvPr/>
        </p:nvGrpSpPr>
        <p:grpSpPr bwMode="auto">
          <a:xfrm>
            <a:off x="1604963" y="4551363"/>
            <a:ext cx="5657850" cy="1503362"/>
            <a:chOff x="1011" y="2867"/>
            <a:chExt cx="3564" cy="947"/>
          </a:xfrm>
          <a:noFill/>
        </p:grpSpPr>
        <p:grpSp>
          <p:nvGrpSpPr>
            <p:cNvPr id="18" name="Group 88"/>
            <p:cNvGrpSpPr>
              <a:grpSpLocks/>
            </p:cNvGrpSpPr>
            <p:nvPr/>
          </p:nvGrpSpPr>
          <p:grpSpPr bwMode="auto">
            <a:xfrm>
              <a:off x="1185" y="2867"/>
              <a:ext cx="3390" cy="870"/>
              <a:chOff x="842" y="988"/>
              <a:chExt cx="3390" cy="870"/>
            </a:xfrm>
            <a:grpFill/>
          </p:grpSpPr>
          <p:grpSp>
            <p:nvGrpSpPr>
              <p:cNvPr id="19" name="Group 89"/>
              <p:cNvGrpSpPr>
                <a:grpSpLocks/>
              </p:cNvGrpSpPr>
              <p:nvPr/>
            </p:nvGrpSpPr>
            <p:grpSpPr bwMode="auto">
              <a:xfrm>
                <a:off x="1050" y="989"/>
                <a:ext cx="350" cy="296"/>
                <a:chOff x="4288" y="1746"/>
                <a:chExt cx="350" cy="296"/>
              </a:xfrm>
              <a:grpFill/>
            </p:grpSpPr>
            <p:sp>
              <p:nvSpPr>
                <p:cNvPr id="26705" name="Oval 90"/>
                <p:cNvSpPr>
                  <a:spLocks noChangeArrowheads="1"/>
                </p:cNvSpPr>
                <p:nvPr/>
              </p:nvSpPr>
              <p:spPr bwMode="auto">
                <a:xfrm>
                  <a:off x="4288" y="1746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6706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4363" y="1769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algn="r"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0</a:t>
                  </a:r>
                </a:p>
              </p:txBody>
            </p:sp>
          </p:grpSp>
          <p:grpSp>
            <p:nvGrpSpPr>
              <p:cNvPr id="20" name="Group 92"/>
              <p:cNvGrpSpPr>
                <a:grpSpLocks/>
              </p:cNvGrpSpPr>
              <p:nvPr/>
            </p:nvGrpSpPr>
            <p:grpSpPr bwMode="auto">
              <a:xfrm>
                <a:off x="2457" y="988"/>
                <a:ext cx="350" cy="296"/>
                <a:chOff x="4738" y="2684"/>
                <a:chExt cx="350" cy="296"/>
              </a:xfrm>
              <a:grpFill/>
            </p:grpSpPr>
            <p:sp>
              <p:nvSpPr>
                <p:cNvPr id="26703" name="Oval 93"/>
                <p:cNvSpPr>
                  <a:spLocks noChangeArrowheads="1"/>
                </p:cNvSpPr>
                <p:nvPr/>
              </p:nvSpPr>
              <p:spPr bwMode="auto">
                <a:xfrm>
                  <a:off x="47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6704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48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2</a:t>
                  </a:r>
                </a:p>
              </p:txBody>
            </p:sp>
          </p:grpSp>
          <p:grpSp>
            <p:nvGrpSpPr>
              <p:cNvPr id="21" name="Group 95"/>
              <p:cNvGrpSpPr>
                <a:grpSpLocks/>
              </p:cNvGrpSpPr>
              <p:nvPr/>
            </p:nvGrpSpPr>
            <p:grpSpPr bwMode="auto">
              <a:xfrm>
                <a:off x="1753" y="989"/>
                <a:ext cx="350" cy="296"/>
                <a:chOff x="3838" y="2684"/>
                <a:chExt cx="350" cy="296"/>
              </a:xfrm>
              <a:grpFill/>
            </p:grpSpPr>
            <p:sp>
              <p:nvSpPr>
                <p:cNvPr id="26701" name="Oval 96"/>
                <p:cNvSpPr>
                  <a:spLocks noChangeArrowheads="1"/>
                </p:cNvSpPr>
                <p:nvPr/>
              </p:nvSpPr>
              <p:spPr bwMode="auto">
                <a:xfrm>
                  <a:off x="38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6702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39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1</a:t>
                  </a:r>
                </a:p>
              </p:txBody>
            </p:sp>
          </p:grpSp>
          <p:grpSp>
            <p:nvGrpSpPr>
              <p:cNvPr id="22" name="Group 98"/>
              <p:cNvGrpSpPr>
                <a:grpSpLocks/>
              </p:cNvGrpSpPr>
              <p:nvPr/>
            </p:nvGrpSpPr>
            <p:grpSpPr bwMode="auto">
              <a:xfrm>
                <a:off x="3882" y="988"/>
                <a:ext cx="350" cy="296"/>
                <a:chOff x="4288" y="3622"/>
                <a:chExt cx="350" cy="296"/>
              </a:xfrm>
              <a:grpFill/>
            </p:grpSpPr>
            <p:sp>
              <p:nvSpPr>
                <p:cNvPr id="26699" name="Oval 99"/>
                <p:cNvSpPr>
                  <a:spLocks noChangeArrowheads="1"/>
                </p:cNvSpPr>
                <p:nvPr/>
              </p:nvSpPr>
              <p:spPr bwMode="auto">
                <a:xfrm>
                  <a:off x="4288" y="3622"/>
                  <a:ext cx="350" cy="296"/>
                </a:xfrm>
                <a:prstGeom prst="ellipse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6700" name="Text Box 100"/>
                <p:cNvSpPr txBox="1">
                  <a:spLocks noChangeArrowheads="1"/>
                </p:cNvSpPr>
                <p:nvPr/>
              </p:nvSpPr>
              <p:spPr bwMode="auto">
                <a:xfrm>
                  <a:off x="4365" y="3645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5</a:t>
                  </a:r>
                </a:p>
              </p:txBody>
            </p:sp>
          </p:grpSp>
          <p:sp>
            <p:nvSpPr>
              <p:cNvPr id="26685" name="Line 101"/>
              <p:cNvSpPr>
                <a:spLocks noChangeShapeType="1"/>
              </p:cNvSpPr>
              <p:nvPr/>
            </p:nvSpPr>
            <p:spPr bwMode="auto">
              <a:xfrm flipV="1">
                <a:off x="2809" y="1286"/>
                <a:ext cx="448" cy="385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686" name="Line 102"/>
              <p:cNvSpPr>
                <a:spLocks noChangeShapeType="1"/>
              </p:cNvSpPr>
              <p:nvPr/>
            </p:nvSpPr>
            <p:spPr bwMode="auto">
              <a:xfrm>
                <a:off x="842" y="1137"/>
                <a:ext cx="204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23" name="Group 103"/>
              <p:cNvGrpSpPr>
                <a:grpSpLocks/>
              </p:cNvGrpSpPr>
              <p:nvPr/>
            </p:nvGrpSpPr>
            <p:grpSpPr bwMode="auto">
              <a:xfrm>
                <a:off x="2457" y="1562"/>
                <a:ext cx="350" cy="296"/>
                <a:chOff x="4288" y="1746"/>
                <a:chExt cx="350" cy="296"/>
              </a:xfrm>
              <a:grpFill/>
            </p:grpSpPr>
            <p:sp>
              <p:nvSpPr>
                <p:cNvPr id="26697" name="Oval 104"/>
                <p:cNvSpPr>
                  <a:spLocks noChangeArrowheads="1"/>
                </p:cNvSpPr>
                <p:nvPr/>
              </p:nvSpPr>
              <p:spPr bwMode="auto">
                <a:xfrm>
                  <a:off x="4288" y="1746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6698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4363" y="1769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algn="r"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3</a:t>
                  </a:r>
                </a:p>
              </p:txBody>
            </p:sp>
          </p:grpSp>
          <p:grpSp>
            <p:nvGrpSpPr>
              <p:cNvPr id="24" name="Group 106"/>
              <p:cNvGrpSpPr>
                <a:grpSpLocks/>
              </p:cNvGrpSpPr>
              <p:nvPr/>
            </p:nvGrpSpPr>
            <p:grpSpPr bwMode="auto">
              <a:xfrm>
                <a:off x="3171" y="989"/>
                <a:ext cx="350" cy="296"/>
                <a:chOff x="3838" y="2684"/>
                <a:chExt cx="350" cy="296"/>
              </a:xfrm>
              <a:grpFill/>
            </p:grpSpPr>
            <p:sp>
              <p:nvSpPr>
                <p:cNvPr id="26695" name="Oval 107"/>
                <p:cNvSpPr>
                  <a:spLocks noChangeArrowheads="1"/>
                </p:cNvSpPr>
                <p:nvPr/>
              </p:nvSpPr>
              <p:spPr bwMode="auto">
                <a:xfrm>
                  <a:off x="38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6696" name="Text Box 108"/>
                <p:cNvSpPr txBox="1">
                  <a:spLocks noChangeArrowheads="1"/>
                </p:cNvSpPr>
                <p:nvPr/>
              </p:nvSpPr>
              <p:spPr bwMode="auto">
                <a:xfrm>
                  <a:off x="39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4</a:t>
                  </a:r>
                </a:p>
              </p:txBody>
            </p:sp>
          </p:grpSp>
          <p:sp>
            <p:nvSpPr>
              <p:cNvPr id="26689" name="Line 109"/>
              <p:cNvSpPr>
                <a:spLocks noChangeShapeType="1"/>
              </p:cNvSpPr>
              <p:nvPr/>
            </p:nvSpPr>
            <p:spPr bwMode="auto">
              <a:xfrm flipH="1">
                <a:off x="2563" y="1283"/>
                <a:ext cx="2" cy="281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690" name="Line 110"/>
              <p:cNvSpPr>
                <a:spLocks noChangeShapeType="1"/>
              </p:cNvSpPr>
              <p:nvPr/>
            </p:nvSpPr>
            <p:spPr bwMode="auto">
              <a:xfrm>
                <a:off x="1400" y="1137"/>
                <a:ext cx="335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691" name="Line 111"/>
              <p:cNvSpPr>
                <a:spLocks noChangeShapeType="1"/>
              </p:cNvSpPr>
              <p:nvPr/>
            </p:nvSpPr>
            <p:spPr bwMode="auto">
              <a:xfrm>
                <a:off x="3532" y="1136"/>
                <a:ext cx="335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692" name="Line 112"/>
              <p:cNvSpPr>
                <a:spLocks noChangeShapeType="1"/>
              </p:cNvSpPr>
              <p:nvPr/>
            </p:nvSpPr>
            <p:spPr bwMode="auto">
              <a:xfrm>
                <a:off x="2814" y="1136"/>
                <a:ext cx="335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693" name="Line 113"/>
              <p:cNvSpPr>
                <a:spLocks noChangeShapeType="1"/>
              </p:cNvSpPr>
              <p:nvPr/>
            </p:nvSpPr>
            <p:spPr bwMode="auto">
              <a:xfrm>
                <a:off x="2111" y="1136"/>
                <a:ext cx="335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6694" name="Line 114"/>
              <p:cNvSpPr>
                <a:spLocks noChangeShapeType="1"/>
              </p:cNvSpPr>
              <p:nvPr/>
            </p:nvSpPr>
            <p:spPr bwMode="auto">
              <a:xfrm flipH="1">
                <a:off x="2704" y="1282"/>
                <a:ext cx="2" cy="281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arrow" w="med" len="med"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26680" name="Text Box 116"/>
            <p:cNvSpPr txBox="1">
              <a:spLocks noChangeArrowheads="1"/>
            </p:cNvSpPr>
            <p:nvPr/>
          </p:nvSpPr>
          <p:spPr bwMode="auto">
            <a:xfrm>
              <a:off x="1011" y="3372"/>
              <a:ext cx="1159" cy="442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Touring with a </a:t>
              </a:r>
              <a:r>
                <a:rPr lang="en-US" altLang="ko-KR" u="sng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detour</a:t>
              </a:r>
            </a:p>
          </p:txBody>
        </p:sp>
      </p:grpSp>
      <p:grpSp>
        <p:nvGrpSpPr>
          <p:cNvPr id="25" name="Group 121"/>
          <p:cNvGrpSpPr>
            <a:grpSpLocks/>
          </p:cNvGrpSpPr>
          <p:nvPr/>
        </p:nvGrpSpPr>
        <p:grpSpPr bwMode="auto">
          <a:xfrm>
            <a:off x="2805113" y="2555875"/>
            <a:ext cx="477837" cy="396875"/>
            <a:chOff x="1767" y="1612"/>
            <a:chExt cx="301" cy="250"/>
          </a:xfrm>
          <a:noFill/>
        </p:grpSpPr>
        <p:sp>
          <p:nvSpPr>
            <p:cNvPr id="26677" name="Line 119"/>
            <p:cNvSpPr>
              <a:spLocks noChangeShapeType="1"/>
            </p:cNvSpPr>
            <p:nvPr/>
          </p:nvSpPr>
          <p:spPr bwMode="auto">
            <a:xfrm>
              <a:off x="1767" y="1830"/>
              <a:ext cx="301" cy="0"/>
            </a:xfrm>
            <a:prstGeom prst="line">
              <a:avLst/>
            </a:prstGeom>
            <a:grpFill/>
            <a:ln w="28575">
              <a:solidFill>
                <a:schemeClr val="hlink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78" name="Text Box 120"/>
            <p:cNvSpPr txBox="1">
              <a:spLocks noChangeArrowheads="1"/>
            </p:cNvSpPr>
            <p:nvPr/>
          </p:nvSpPr>
          <p:spPr bwMode="auto">
            <a:xfrm>
              <a:off x="1805" y="1612"/>
              <a:ext cx="224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1</a:t>
              </a:r>
            </a:p>
          </p:txBody>
        </p:sp>
      </p:grpSp>
      <p:grpSp>
        <p:nvGrpSpPr>
          <p:cNvPr id="26" name="Group 122"/>
          <p:cNvGrpSpPr>
            <a:grpSpLocks/>
          </p:cNvGrpSpPr>
          <p:nvPr/>
        </p:nvGrpSpPr>
        <p:grpSpPr bwMode="auto">
          <a:xfrm>
            <a:off x="3910013" y="2555875"/>
            <a:ext cx="477837" cy="396875"/>
            <a:chOff x="1767" y="1612"/>
            <a:chExt cx="301" cy="250"/>
          </a:xfrm>
          <a:noFill/>
        </p:grpSpPr>
        <p:sp>
          <p:nvSpPr>
            <p:cNvPr id="26675" name="Line 123"/>
            <p:cNvSpPr>
              <a:spLocks noChangeShapeType="1"/>
            </p:cNvSpPr>
            <p:nvPr/>
          </p:nvSpPr>
          <p:spPr bwMode="auto">
            <a:xfrm>
              <a:off x="1767" y="1830"/>
              <a:ext cx="301" cy="0"/>
            </a:xfrm>
            <a:prstGeom prst="line">
              <a:avLst/>
            </a:prstGeom>
            <a:grpFill/>
            <a:ln w="28575">
              <a:solidFill>
                <a:schemeClr val="hlink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76" name="Text Box 124"/>
            <p:cNvSpPr txBox="1">
              <a:spLocks noChangeArrowheads="1"/>
            </p:cNvSpPr>
            <p:nvPr/>
          </p:nvSpPr>
          <p:spPr bwMode="auto">
            <a:xfrm>
              <a:off x="1805" y="1612"/>
              <a:ext cx="224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2</a:t>
              </a:r>
            </a:p>
          </p:txBody>
        </p:sp>
      </p:grpSp>
      <p:grpSp>
        <p:nvGrpSpPr>
          <p:cNvPr id="27" name="Group 125"/>
          <p:cNvGrpSpPr>
            <a:grpSpLocks/>
          </p:cNvGrpSpPr>
          <p:nvPr/>
        </p:nvGrpSpPr>
        <p:grpSpPr bwMode="auto">
          <a:xfrm>
            <a:off x="5029200" y="2555875"/>
            <a:ext cx="477838" cy="396875"/>
            <a:chOff x="1767" y="1612"/>
            <a:chExt cx="301" cy="250"/>
          </a:xfrm>
          <a:noFill/>
        </p:grpSpPr>
        <p:sp>
          <p:nvSpPr>
            <p:cNvPr id="26673" name="Line 126"/>
            <p:cNvSpPr>
              <a:spLocks noChangeShapeType="1"/>
            </p:cNvSpPr>
            <p:nvPr/>
          </p:nvSpPr>
          <p:spPr bwMode="auto">
            <a:xfrm>
              <a:off x="1767" y="1830"/>
              <a:ext cx="301" cy="0"/>
            </a:xfrm>
            <a:prstGeom prst="line">
              <a:avLst/>
            </a:prstGeom>
            <a:grpFill/>
            <a:ln w="28575">
              <a:solidFill>
                <a:schemeClr val="hlink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74" name="Text Box 127"/>
            <p:cNvSpPr txBox="1">
              <a:spLocks noChangeArrowheads="1"/>
            </p:cNvSpPr>
            <p:nvPr/>
          </p:nvSpPr>
          <p:spPr bwMode="auto">
            <a:xfrm>
              <a:off x="1805" y="1612"/>
              <a:ext cx="224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5</a:t>
              </a:r>
            </a:p>
          </p:txBody>
        </p:sp>
      </p:grpSp>
      <p:grpSp>
        <p:nvGrpSpPr>
          <p:cNvPr id="28" name="Group 128"/>
          <p:cNvGrpSpPr>
            <a:grpSpLocks/>
          </p:cNvGrpSpPr>
          <p:nvPr/>
        </p:nvGrpSpPr>
        <p:grpSpPr bwMode="auto">
          <a:xfrm>
            <a:off x="6157913" y="2555875"/>
            <a:ext cx="477837" cy="396875"/>
            <a:chOff x="1767" y="1612"/>
            <a:chExt cx="301" cy="250"/>
          </a:xfrm>
          <a:noFill/>
        </p:grpSpPr>
        <p:sp>
          <p:nvSpPr>
            <p:cNvPr id="26671" name="Line 129"/>
            <p:cNvSpPr>
              <a:spLocks noChangeShapeType="1"/>
            </p:cNvSpPr>
            <p:nvPr/>
          </p:nvSpPr>
          <p:spPr bwMode="auto">
            <a:xfrm>
              <a:off x="1767" y="1830"/>
              <a:ext cx="301" cy="0"/>
            </a:xfrm>
            <a:prstGeom prst="line">
              <a:avLst/>
            </a:prstGeom>
            <a:grpFill/>
            <a:ln w="28575">
              <a:solidFill>
                <a:schemeClr val="hlink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72" name="Text Box 130"/>
            <p:cNvSpPr txBox="1">
              <a:spLocks noChangeArrowheads="1"/>
            </p:cNvSpPr>
            <p:nvPr/>
          </p:nvSpPr>
          <p:spPr bwMode="auto">
            <a:xfrm>
              <a:off x="1805" y="1612"/>
              <a:ext cx="224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6</a:t>
              </a:r>
            </a:p>
          </p:txBody>
        </p:sp>
      </p:grpSp>
      <p:grpSp>
        <p:nvGrpSpPr>
          <p:cNvPr id="29" name="Group 136"/>
          <p:cNvGrpSpPr>
            <a:grpSpLocks/>
          </p:cNvGrpSpPr>
          <p:nvPr/>
        </p:nvGrpSpPr>
        <p:grpSpPr bwMode="auto">
          <a:xfrm>
            <a:off x="4157663" y="3225800"/>
            <a:ext cx="355600" cy="477838"/>
            <a:chOff x="4922" y="2173"/>
            <a:chExt cx="224" cy="301"/>
          </a:xfrm>
          <a:noFill/>
        </p:grpSpPr>
        <p:sp>
          <p:nvSpPr>
            <p:cNvPr id="26669" name="Line 132"/>
            <p:cNvSpPr>
              <a:spLocks noChangeShapeType="1"/>
            </p:cNvSpPr>
            <p:nvPr/>
          </p:nvSpPr>
          <p:spPr bwMode="auto">
            <a:xfrm rot="5286189">
              <a:off x="4968" y="2323"/>
              <a:ext cx="301" cy="1"/>
            </a:xfrm>
            <a:prstGeom prst="line">
              <a:avLst/>
            </a:prstGeom>
            <a:grpFill/>
            <a:ln w="28575">
              <a:solidFill>
                <a:schemeClr val="hlink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70" name="Text Box 133"/>
            <p:cNvSpPr txBox="1">
              <a:spLocks noChangeArrowheads="1"/>
            </p:cNvSpPr>
            <p:nvPr/>
          </p:nvSpPr>
          <p:spPr bwMode="auto">
            <a:xfrm>
              <a:off x="4922" y="2197"/>
              <a:ext cx="224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3</a:t>
              </a:r>
            </a:p>
          </p:txBody>
        </p:sp>
      </p:grpSp>
      <p:grpSp>
        <p:nvGrpSpPr>
          <p:cNvPr id="30" name="Group 137"/>
          <p:cNvGrpSpPr>
            <a:grpSpLocks/>
          </p:cNvGrpSpPr>
          <p:nvPr/>
        </p:nvGrpSpPr>
        <p:grpSpPr bwMode="auto">
          <a:xfrm>
            <a:off x="4805363" y="3227388"/>
            <a:ext cx="355600" cy="477837"/>
            <a:chOff x="5204" y="2698"/>
            <a:chExt cx="224" cy="301"/>
          </a:xfrm>
          <a:noFill/>
        </p:grpSpPr>
        <p:sp>
          <p:nvSpPr>
            <p:cNvPr id="26667" name="Line 134"/>
            <p:cNvSpPr>
              <a:spLocks noChangeShapeType="1"/>
            </p:cNvSpPr>
            <p:nvPr/>
          </p:nvSpPr>
          <p:spPr bwMode="auto">
            <a:xfrm rot="5286189">
              <a:off x="5251" y="2846"/>
              <a:ext cx="301" cy="6"/>
            </a:xfrm>
            <a:prstGeom prst="line">
              <a:avLst/>
            </a:prstGeom>
            <a:grpFill/>
            <a:ln w="28575">
              <a:solidFill>
                <a:schemeClr val="hlink"/>
              </a:solidFill>
              <a:prstDash val="sysDot"/>
              <a:round/>
              <a:headEnd type="triangl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68" name="Text Box 135"/>
            <p:cNvSpPr txBox="1">
              <a:spLocks noChangeArrowheads="1"/>
            </p:cNvSpPr>
            <p:nvPr/>
          </p:nvSpPr>
          <p:spPr bwMode="auto">
            <a:xfrm>
              <a:off x="5204" y="2722"/>
              <a:ext cx="224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4</a:t>
              </a:r>
            </a:p>
          </p:txBody>
        </p:sp>
      </p:grpSp>
      <p:grpSp>
        <p:nvGrpSpPr>
          <p:cNvPr id="31" name="Group 138"/>
          <p:cNvGrpSpPr>
            <a:grpSpLocks/>
          </p:cNvGrpSpPr>
          <p:nvPr/>
        </p:nvGrpSpPr>
        <p:grpSpPr bwMode="auto">
          <a:xfrm>
            <a:off x="2782888" y="4305300"/>
            <a:ext cx="477837" cy="396875"/>
            <a:chOff x="1767" y="1612"/>
            <a:chExt cx="301" cy="250"/>
          </a:xfrm>
          <a:noFill/>
        </p:grpSpPr>
        <p:sp>
          <p:nvSpPr>
            <p:cNvPr id="26665" name="Line 139"/>
            <p:cNvSpPr>
              <a:spLocks noChangeShapeType="1"/>
            </p:cNvSpPr>
            <p:nvPr/>
          </p:nvSpPr>
          <p:spPr bwMode="auto">
            <a:xfrm>
              <a:off x="1767" y="1830"/>
              <a:ext cx="301" cy="0"/>
            </a:xfrm>
            <a:prstGeom prst="line">
              <a:avLst/>
            </a:prstGeom>
            <a:grpFill/>
            <a:ln w="28575">
              <a:solidFill>
                <a:schemeClr val="hlink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66" name="Text Box 140"/>
            <p:cNvSpPr txBox="1">
              <a:spLocks noChangeArrowheads="1"/>
            </p:cNvSpPr>
            <p:nvPr/>
          </p:nvSpPr>
          <p:spPr bwMode="auto">
            <a:xfrm>
              <a:off x="1805" y="1612"/>
              <a:ext cx="224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1</a:t>
              </a:r>
            </a:p>
          </p:txBody>
        </p:sp>
      </p:grpSp>
      <p:grpSp>
        <p:nvGrpSpPr>
          <p:cNvPr id="26679" name="Group 141"/>
          <p:cNvGrpSpPr>
            <a:grpSpLocks/>
          </p:cNvGrpSpPr>
          <p:nvPr/>
        </p:nvGrpSpPr>
        <p:grpSpPr bwMode="auto">
          <a:xfrm>
            <a:off x="3887788" y="4305300"/>
            <a:ext cx="477837" cy="396875"/>
            <a:chOff x="1767" y="1612"/>
            <a:chExt cx="301" cy="250"/>
          </a:xfrm>
          <a:noFill/>
        </p:grpSpPr>
        <p:sp>
          <p:nvSpPr>
            <p:cNvPr id="26663" name="Line 142"/>
            <p:cNvSpPr>
              <a:spLocks noChangeShapeType="1"/>
            </p:cNvSpPr>
            <p:nvPr/>
          </p:nvSpPr>
          <p:spPr bwMode="auto">
            <a:xfrm>
              <a:off x="1767" y="1830"/>
              <a:ext cx="301" cy="0"/>
            </a:xfrm>
            <a:prstGeom prst="line">
              <a:avLst/>
            </a:prstGeom>
            <a:grpFill/>
            <a:ln w="28575">
              <a:solidFill>
                <a:schemeClr val="hlink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64" name="Text Box 143"/>
            <p:cNvSpPr txBox="1">
              <a:spLocks noChangeArrowheads="1"/>
            </p:cNvSpPr>
            <p:nvPr/>
          </p:nvSpPr>
          <p:spPr bwMode="auto">
            <a:xfrm>
              <a:off x="1805" y="1612"/>
              <a:ext cx="224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2</a:t>
              </a:r>
            </a:p>
          </p:txBody>
        </p:sp>
      </p:grpSp>
      <p:grpSp>
        <p:nvGrpSpPr>
          <p:cNvPr id="26681" name="Group 147"/>
          <p:cNvGrpSpPr>
            <a:grpSpLocks/>
          </p:cNvGrpSpPr>
          <p:nvPr/>
        </p:nvGrpSpPr>
        <p:grpSpPr bwMode="auto">
          <a:xfrm>
            <a:off x="6135688" y="4305300"/>
            <a:ext cx="477837" cy="396875"/>
            <a:chOff x="1767" y="1612"/>
            <a:chExt cx="301" cy="250"/>
          </a:xfrm>
          <a:noFill/>
        </p:grpSpPr>
        <p:sp>
          <p:nvSpPr>
            <p:cNvPr id="26661" name="Line 148"/>
            <p:cNvSpPr>
              <a:spLocks noChangeShapeType="1"/>
            </p:cNvSpPr>
            <p:nvPr/>
          </p:nvSpPr>
          <p:spPr bwMode="auto">
            <a:xfrm>
              <a:off x="1767" y="1830"/>
              <a:ext cx="301" cy="0"/>
            </a:xfrm>
            <a:prstGeom prst="line">
              <a:avLst/>
            </a:prstGeom>
            <a:grpFill/>
            <a:ln w="28575">
              <a:solidFill>
                <a:schemeClr val="hlink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62" name="Text Box 149"/>
            <p:cNvSpPr txBox="1">
              <a:spLocks noChangeArrowheads="1"/>
            </p:cNvSpPr>
            <p:nvPr/>
          </p:nvSpPr>
          <p:spPr bwMode="auto">
            <a:xfrm>
              <a:off x="1805" y="1612"/>
              <a:ext cx="224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5</a:t>
              </a:r>
            </a:p>
          </p:txBody>
        </p:sp>
      </p:grpSp>
      <p:grpSp>
        <p:nvGrpSpPr>
          <p:cNvPr id="26682" name="Group 150"/>
          <p:cNvGrpSpPr>
            <a:grpSpLocks/>
          </p:cNvGrpSpPr>
          <p:nvPr/>
        </p:nvGrpSpPr>
        <p:grpSpPr bwMode="auto">
          <a:xfrm>
            <a:off x="4167188" y="4973638"/>
            <a:ext cx="355600" cy="477837"/>
            <a:chOff x="4922" y="2173"/>
            <a:chExt cx="224" cy="301"/>
          </a:xfrm>
          <a:noFill/>
        </p:grpSpPr>
        <p:sp>
          <p:nvSpPr>
            <p:cNvPr id="26659" name="Line 151"/>
            <p:cNvSpPr>
              <a:spLocks noChangeShapeType="1"/>
            </p:cNvSpPr>
            <p:nvPr/>
          </p:nvSpPr>
          <p:spPr bwMode="auto">
            <a:xfrm rot="5286189">
              <a:off x="4968" y="2323"/>
              <a:ext cx="301" cy="1"/>
            </a:xfrm>
            <a:prstGeom prst="line">
              <a:avLst/>
            </a:prstGeom>
            <a:grpFill/>
            <a:ln w="28575">
              <a:solidFill>
                <a:schemeClr val="hlink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60" name="Text Box 152"/>
            <p:cNvSpPr txBox="1">
              <a:spLocks noChangeArrowheads="1"/>
            </p:cNvSpPr>
            <p:nvPr/>
          </p:nvSpPr>
          <p:spPr bwMode="auto">
            <a:xfrm>
              <a:off x="4922" y="2197"/>
              <a:ext cx="224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3</a:t>
              </a:r>
            </a:p>
          </p:txBody>
        </p:sp>
      </p:grpSp>
      <p:grpSp>
        <p:nvGrpSpPr>
          <p:cNvPr id="26683" name="Group 156"/>
          <p:cNvGrpSpPr>
            <a:grpSpLocks/>
          </p:cNvGrpSpPr>
          <p:nvPr/>
        </p:nvGrpSpPr>
        <p:grpSpPr bwMode="auto">
          <a:xfrm>
            <a:off x="5232400" y="5262563"/>
            <a:ext cx="473075" cy="450850"/>
            <a:chOff x="3296" y="3315"/>
            <a:chExt cx="298" cy="284"/>
          </a:xfrm>
          <a:noFill/>
        </p:grpSpPr>
        <p:sp>
          <p:nvSpPr>
            <p:cNvPr id="26657" name="Line 154"/>
            <p:cNvSpPr>
              <a:spLocks noChangeShapeType="1"/>
            </p:cNvSpPr>
            <p:nvPr/>
          </p:nvSpPr>
          <p:spPr bwMode="auto">
            <a:xfrm rot="5286189">
              <a:off x="3309" y="3302"/>
              <a:ext cx="228" cy="253"/>
            </a:xfrm>
            <a:prstGeom prst="line">
              <a:avLst/>
            </a:prstGeom>
            <a:grpFill/>
            <a:ln w="28575">
              <a:solidFill>
                <a:schemeClr val="hlink"/>
              </a:solidFill>
              <a:prstDash val="sysDot"/>
              <a:round/>
              <a:headEnd type="triangl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58" name="Text Box 155"/>
            <p:cNvSpPr txBox="1">
              <a:spLocks noChangeArrowheads="1"/>
            </p:cNvSpPr>
            <p:nvPr/>
          </p:nvSpPr>
          <p:spPr bwMode="auto">
            <a:xfrm>
              <a:off x="3370" y="3349"/>
              <a:ext cx="224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4</a:t>
              </a:r>
            </a:p>
          </p:txBody>
        </p:sp>
      </p:grpSp>
      <p:grpSp>
        <p:nvGrpSpPr>
          <p:cNvPr id="26684" name="Group 169"/>
          <p:cNvGrpSpPr>
            <a:grpSpLocks/>
          </p:cNvGrpSpPr>
          <p:nvPr/>
        </p:nvGrpSpPr>
        <p:grpSpPr bwMode="auto">
          <a:xfrm>
            <a:off x="2786063" y="835025"/>
            <a:ext cx="477837" cy="396875"/>
            <a:chOff x="1767" y="1612"/>
            <a:chExt cx="301" cy="250"/>
          </a:xfrm>
          <a:noFill/>
        </p:grpSpPr>
        <p:sp>
          <p:nvSpPr>
            <p:cNvPr id="26655" name="Line 170"/>
            <p:cNvSpPr>
              <a:spLocks noChangeShapeType="1"/>
            </p:cNvSpPr>
            <p:nvPr/>
          </p:nvSpPr>
          <p:spPr bwMode="auto">
            <a:xfrm>
              <a:off x="1767" y="1830"/>
              <a:ext cx="301" cy="0"/>
            </a:xfrm>
            <a:prstGeom prst="line">
              <a:avLst/>
            </a:prstGeom>
            <a:grpFill/>
            <a:ln w="28575">
              <a:solidFill>
                <a:schemeClr val="hlink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56" name="Text Box 171"/>
            <p:cNvSpPr txBox="1">
              <a:spLocks noChangeArrowheads="1"/>
            </p:cNvSpPr>
            <p:nvPr/>
          </p:nvSpPr>
          <p:spPr bwMode="auto">
            <a:xfrm>
              <a:off x="1805" y="1612"/>
              <a:ext cx="224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dirty="0" smtClean="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</a:t>
              </a:r>
              <a:endPara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</p:grpSp>
      <p:grpSp>
        <p:nvGrpSpPr>
          <p:cNvPr id="26687" name="Group 172"/>
          <p:cNvGrpSpPr>
            <a:grpSpLocks/>
          </p:cNvGrpSpPr>
          <p:nvPr/>
        </p:nvGrpSpPr>
        <p:grpSpPr bwMode="auto">
          <a:xfrm>
            <a:off x="3890963" y="835025"/>
            <a:ext cx="477837" cy="396875"/>
            <a:chOff x="1767" y="1612"/>
            <a:chExt cx="301" cy="250"/>
          </a:xfrm>
          <a:noFill/>
        </p:grpSpPr>
        <p:sp>
          <p:nvSpPr>
            <p:cNvPr id="26653" name="Line 173"/>
            <p:cNvSpPr>
              <a:spLocks noChangeShapeType="1"/>
            </p:cNvSpPr>
            <p:nvPr/>
          </p:nvSpPr>
          <p:spPr bwMode="auto">
            <a:xfrm>
              <a:off x="1767" y="1830"/>
              <a:ext cx="301" cy="0"/>
            </a:xfrm>
            <a:prstGeom prst="line">
              <a:avLst/>
            </a:prstGeom>
            <a:grpFill/>
            <a:ln w="28575">
              <a:solidFill>
                <a:schemeClr val="hlink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54" name="Text Box 174"/>
            <p:cNvSpPr txBox="1">
              <a:spLocks noChangeArrowheads="1"/>
            </p:cNvSpPr>
            <p:nvPr/>
          </p:nvSpPr>
          <p:spPr bwMode="auto">
            <a:xfrm>
              <a:off x="1805" y="1612"/>
              <a:ext cx="224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dirty="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b</a:t>
              </a:r>
            </a:p>
          </p:txBody>
        </p:sp>
      </p:grpSp>
      <p:grpSp>
        <p:nvGrpSpPr>
          <p:cNvPr id="26688" name="Group 175"/>
          <p:cNvGrpSpPr>
            <a:grpSpLocks/>
          </p:cNvGrpSpPr>
          <p:nvPr/>
        </p:nvGrpSpPr>
        <p:grpSpPr bwMode="auto">
          <a:xfrm>
            <a:off x="5010150" y="835025"/>
            <a:ext cx="477838" cy="396875"/>
            <a:chOff x="1767" y="1612"/>
            <a:chExt cx="301" cy="250"/>
          </a:xfrm>
          <a:noFill/>
        </p:grpSpPr>
        <p:sp>
          <p:nvSpPr>
            <p:cNvPr id="26651" name="Line 176"/>
            <p:cNvSpPr>
              <a:spLocks noChangeShapeType="1"/>
            </p:cNvSpPr>
            <p:nvPr/>
          </p:nvSpPr>
          <p:spPr bwMode="auto">
            <a:xfrm>
              <a:off x="1767" y="1830"/>
              <a:ext cx="301" cy="0"/>
            </a:xfrm>
            <a:prstGeom prst="line">
              <a:avLst/>
            </a:prstGeom>
            <a:grpFill/>
            <a:ln w="28575">
              <a:solidFill>
                <a:schemeClr val="hlink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52" name="Text Box 177"/>
            <p:cNvSpPr txBox="1">
              <a:spLocks noChangeArrowheads="1"/>
            </p:cNvSpPr>
            <p:nvPr/>
          </p:nvSpPr>
          <p:spPr bwMode="auto">
            <a:xfrm>
              <a:off x="1805" y="1612"/>
              <a:ext cx="224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dirty="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c</a:t>
              </a:r>
            </a:p>
          </p:txBody>
        </p:sp>
      </p:grpSp>
      <p:grpSp>
        <p:nvGrpSpPr>
          <p:cNvPr id="26707" name="Group 178"/>
          <p:cNvGrpSpPr>
            <a:grpSpLocks/>
          </p:cNvGrpSpPr>
          <p:nvPr/>
        </p:nvGrpSpPr>
        <p:grpSpPr bwMode="auto">
          <a:xfrm>
            <a:off x="6138863" y="835025"/>
            <a:ext cx="477837" cy="396875"/>
            <a:chOff x="1767" y="1612"/>
            <a:chExt cx="301" cy="250"/>
          </a:xfrm>
          <a:noFill/>
        </p:grpSpPr>
        <p:sp>
          <p:nvSpPr>
            <p:cNvPr id="26649" name="Line 179"/>
            <p:cNvSpPr>
              <a:spLocks noChangeShapeType="1"/>
            </p:cNvSpPr>
            <p:nvPr/>
          </p:nvSpPr>
          <p:spPr bwMode="auto">
            <a:xfrm>
              <a:off x="1767" y="1830"/>
              <a:ext cx="301" cy="0"/>
            </a:xfrm>
            <a:prstGeom prst="line">
              <a:avLst/>
            </a:prstGeom>
            <a:grpFill/>
            <a:ln w="28575">
              <a:solidFill>
                <a:schemeClr val="hlink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650" name="Text Box 180"/>
            <p:cNvSpPr txBox="1">
              <a:spLocks noChangeArrowheads="1"/>
            </p:cNvSpPr>
            <p:nvPr/>
          </p:nvSpPr>
          <p:spPr bwMode="auto">
            <a:xfrm>
              <a:off x="1805" y="1612"/>
              <a:ext cx="224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dirty="0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d</a:t>
              </a:r>
            </a:p>
          </p:txBody>
        </p:sp>
      </p:grpSp>
      <p:sp>
        <p:nvSpPr>
          <p:cNvPr id="26646" name="Text Box 181"/>
          <p:cNvSpPr txBox="1">
            <a:spLocks noChangeArrowheads="1"/>
          </p:cNvSpPr>
          <p:nvPr/>
        </p:nvSpPr>
        <p:spPr bwMode="auto">
          <a:xfrm>
            <a:off x="1530350" y="1611313"/>
            <a:ext cx="2024063" cy="10064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Touring without </a:t>
            </a:r>
            <a:r>
              <a:rPr lang="en-US" altLang="ko-KR" u="sng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sidetrips or detours</a:t>
            </a:r>
            <a:endParaRPr lang="en-US" altLang="ko-KR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6647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6648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3CD8E5-A3D9-4BD9-98D8-A5184A90CF29}" type="slidenum">
              <a:rPr lang="en-US" altLang="ko-KR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24</a:t>
            </a:fld>
            <a:endParaRPr lang="en-US" altLang="ko-KR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제목 1"/>
          <p:cNvSpPr txBox="1">
            <a:spLocks/>
          </p:cNvSpPr>
          <p:nvPr/>
        </p:nvSpPr>
        <p:spPr bwMode="auto">
          <a:xfrm>
            <a:off x="0" y="0"/>
            <a:ext cx="914400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charset="0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charset="0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charset="0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charset="0"/>
              </a:defRPr>
            </a:lvl5pPr>
            <a:lvl6pPr marL="457200" algn="ctr" rtl="0" eaLnBrk="1" fontAlgn="base" latinLnBrk="1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charset="0"/>
              </a:defRPr>
            </a:lvl6pPr>
            <a:lvl7pPr marL="914400" algn="ctr" rtl="0" eaLnBrk="1" fontAlgn="base" latinLnBrk="1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charset="0"/>
              </a:defRPr>
            </a:lvl7pPr>
            <a:lvl8pPr marL="1371600" algn="ctr" rtl="0" eaLnBrk="1" fontAlgn="base" latinLnBrk="1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charset="0"/>
              </a:defRPr>
            </a:lvl8pPr>
            <a:lvl9pPr marL="1828800" algn="ctr" rtl="0" eaLnBrk="1" fontAlgn="base" latinLnBrk="1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charset="0"/>
              </a:defRPr>
            </a:lvl9pPr>
          </a:lstStyle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Weaknesses of the Purely Structural Coverage 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044" y="1357298"/>
            <a:ext cx="3118009" cy="35394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TC1: x= 1, y= 1;</a:t>
            </a:r>
          </a:p>
          <a:p>
            <a:r>
              <a:rPr lang="en-US" sz="1600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TC2: x=-1, y=-1;*/</a:t>
            </a:r>
          </a:p>
          <a:p>
            <a:r>
              <a:rPr lang="en-US" sz="1600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void </a:t>
            </a:r>
            <a:r>
              <a:rPr lang="en-US" sz="1600" dirty="0" err="1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y) {</a:t>
            </a:r>
          </a:p>
          <a:p>
            <a:r>
              <a:rPr lang="en-US" sz="1600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 x &gt; 0) </a:t>
            </a:r>
          </a:p>
          <a:p>
            <a:r>
              <a:rPr lang="en-US" sz="1600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x++;</a:t>
            </a:r>
          </a:p>
          <a:p>
            <a:r>
              <a:rPr lang="en-US" sz="1600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 </a:t>
            </a:r>
          </a:p>
          <a:p>
            <a:r>
              <a:rPr lang="en-US" sz="1600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x--;</a:t>
            </a:r>
          </a:p>
          <a:p>
            <a:r>
              <a:rPr lang="en-US" sz="1600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if(y &gt;0) </a:t>
            </a:r>
          </a:p>
          <a:p>
            <a:r>
              <a:rPr lang="en-US" sz="1600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y++;</a:t>
            </a:r>
          </a:p>
          <a:p>
            <a:r>
              <a:rPr lang="en-US" sz="1600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 </a:t>
            </a:r>
          </a:p>
          <a:p>
            <a:r>
              <a:rPr lang="en-US" sz="1600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y--;</a:t>
            </a:r>
          </a:p>
          <a:p>
            <a:r>
              <a:rPr lang="en-US" sz="1600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assert (x * y &gt;= 0);</a:t>
            </a:r>
          </a:p>
          <a:p>
            <a:r>
              <a:rPr lang="en-US" sz="1600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solidFill>
                <a:schemeClr val="bg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다이아몬드 32"/>
          <p:cNvSpPr/>
          <p:nvPr/>
        </p:nvSpPr>
        <p:spPr>
          <a:xfrm>
            <a:off x="4018036" y="1721550"/>
            <a:ext cx="1214446" cy="571504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x&gt;0</a:t>
            </a:r>
            <a:endParaRPr lang="en-US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3303656" y="2293054"/>
            <a:ext cx="928694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x++</a:t>
            </a:r>
            <a:endParaRPr lang="en-US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5161044" y="2293054"/>
            <a:ext cx="928694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x--</a:t>
            </a:r>
            <a:endParaRPr lang="en-US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446532" y="1578674"/>
            <a:ext cx="5360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  <a:endParaRPr lang="en-US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55345" y="1578674"/>
            <a:ext cx="4603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endParaRPr lang="en-US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다이아몬드 37"/>
          <p:cNvSpPr/>
          <p:nvPr/>
        </p:nvSpPr>
        <p:spPr>
          <a:xfrm>
            <a:off x="4018036" y="2935996"/>
            <a:ext cx="1214446" cy="571504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y&gt;0</a:t>
            </a:r>
            <a:endParaRPr lang="en-US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9" name="직선 화살표 연결선 38"/>
          <p:cNvCxnSpPr>
            <a:stCxn id="33" idx="3"/>
            <a:endCxn id="35" idx="0"/>
          </p:cNvCxnSpPr>
          <p:nvPr/>
        </p:nvCxnSpPr>
        <p:spPr>
          <a:xfrm>
            <a:off x="5232482" y="2007302"/>
            <a:ext cx="392909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>
            <a:stCxn id="33" idx="1"/>
            <a:endCxn id="34" idx="0"/>
          </p:cNvCxnSpPr>
          <p:nvPr/>
        </p:nvCxnSpPr>
        <p:spPr>
          <a:xfrm rot="10800000" flipV="1">
            <a:off x="3768004" y="2007302"/>
            <a:ext cx="250033" cy="285752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>
            <a:stCxn id="34" idx="2"/>
            <a:endCxn id="38" idx="0"/>
          </p:cNvCxnSpPr>
          <p:nvPr/>
        </p:nvCxnSpPr>
        <p:spPr>
          <a:xfrm rot="16200000" flipH="1">
            <a:off x="4018036" y="2328773"/>
            <a:ext cx="357190" cy="857256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stCxn id="35" idx="2"/>
            <a:endCxn id="38" idx="0"/>
          </p:cNvCxnSpPr>
          <p:nvPr/>
        </p:nvCxnSpPr>
        <p:spPr>
          <a:xfrm rot="5400000">
            <a:off x="4946730" y="2257335"/>
            <a:ext cx="357190" cy="1000132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/>
          <p:cNvSpPr/>
          <p:nvPr/>
        </p:nvSpPr>
        <p:spPr>
          <a:xfrm>
            <a:off x="3303656" y="3507500"/>
            <a:ext cx="928694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y++</a:t>
            </a:r>
            <a:endParaRPr lang="en-US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5161044" y="3507500"/>
            <a:ext cx="928694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y--</a:t>
            </a:r>
            <a:endParaRPr lang="en-US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5" name="직선 화살표 연결선 44"/>
          <p:cNvCxnSpPr>
            <a:stCxn id="38" idx="3"/>
            <a:endCxn id="44" idx="0"/>
          </p:cNvCxnSpPr>
          <p:nvPr/>
        </p:nvCxnSpPr>
        <p:spPr>
          <a:xfrm>
            <a:off x="5232482" y="3221748"/>
            <a:ext cx="392909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>
            <a:stCxn id="38" idx="1"/>
            <a:endCxn id="43" idx="0"/>
          </p:cNvCxnSpPr>
          <p:nvPr/>
        </p:nvCxnSpPr>
        <p:spPr>
          <a:xfrm rot="10800000" flipV="1">
            <a:off x="3768004" y="3221748"/>
            <a:ext cx="250033" cy="285752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>
            <a:stCxn id="43" idx="2"/>
            <a:endCxn id="49" idx="0"/>
          </p:cNvCxnSpPr>
          <p:nvPr/>
        </p:nvCxnSpPr>
        <p:spPr>
          <a:xfrm>
            <a:off x="3768003" y="3793252"/>
            <a:ext cx="1014409" cy="3571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>
            <a:stCxn id="44" idx="2"/>
            <a:endCxn id="49" idx="0"/>
          </p:cNvCxnSpPr>
          <p:nvPr/>
        </p:nvCxnSpPr>
        <p:spPr>
          <a:xfrm flipH="1">
            <a:off x="4782412" y="3793252"/>
            <a:ext cx="842979" cy="3571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모서리가 둥근 직사각형 48"/>
          <p:cNvSpPr/>
          <p:nvPr/>
        </p:nvSpPr>
        <p:spPr>
          <a:xfrm>
            <a:off x="3838144" y="4150442"/>
            <a:ext cx="1888536" cy="35719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assert(x*y&gt;=0)</a:t>
            </a:r>
            <a:endParaRPr lang="en-US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0" name="직선 화살표 연결선 49"/>
          <p:cNvCxnSpPr/>
          <p:nvPr/>
        </p:nvCxnSpPr>
        <p:spPr>
          <a:xfrm rot="16200000" flipH="1">
            <a:off x="4410945" y="1542954"/>
            <a:ext cx="357190" cy="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자유형 50"/>
          <p:cNvSpPr/>
          <p:nvPr/>
        </p:nvSpPr>
        <p:spPr>
          <a:xfrm>
            <a:off x="2978054" y="1650111"/>
            <a:ext cx="1174595" cy="2624254"/>
          </a:xfrm>
          <a:custGeom>
            <a:avLst/>
            <a:gdLst>
              <a:gd name="connsiteX0" fmla="*/ 1174595 w 1174595"/>
              <a:gd name="connsiteY0" fmla="*/ 0 h 2624254"/>
              <a:gd name="connsiteX1" fmla="*/ 133814 w 1174595"/>
              <a:gd name="connsiteY1" fmla="*/ 676507 h 2624254"/>
              <a:gd name="connsiteX2" fmla="*/ 1085385 w 1174595"/>
              <a:gd name="connsiteY2" fmla="*/ 1338146 h 2624254"/>
              <a:gd name="connsiteX3" fmla="*/ 14868 w 1174595"/>
              <a:gd name="connsiteY3" fmla="*/ 1880839 h 2624254"/>
              <a:gd name="connsiteX4" fmla="*/ 996175 w 1174595"/>
              <a:gd name="connsiteY4" fmla="*/ 2624254 h 2624254"/>
              <a:gd name="connsiteX5" fmla="*/ 996175 w 1174595"/>
              <a:gd name="connsiteY5" fmla="*/ 2624254 h 2624254"/>
              <a:gd name="connsiteX6" fmla="*/ 996175 w 1174595"/>
              <a:gd name="connsiteY6" fmla="*/ 2624254 h 2624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4595" h="2624254">
                <a:moveTo>
                  <a:pt x="1174595" y="0"/>
                </a:moveTo>
                <a:cubicBezTo>
                  <a:pt x="661638" y="226741"/>
                  <a:pt x="148682" y="453483"/>
                  <a:pt x="133814" y="676507"/>
                </a:cubicBezTo>
                <a:cubicBezTo>
                  <a:pt x="118946" y="899531"/>
                  <a:pt x="1105209" y="1137424"/>
                  <a:pt x="1085385" y="1338146"/>
                </a:cubicBezTo>
                <a:cubicBezTo>
                  <a:pt x="1065561" y="1538868"/>
                  <a:pt x="29736" y="1666488"/>
                  <a:pt x="14868" y="1880839"/>
                </a:cubicBezTo>
                <a:cubicBezTo>
                  <a:pt x="0" y="2095190"/>
                  <a:pt x="996175" y="2624254"/>
                  <a:pt x="996175" y="2624254"/>
                </a:cubicBezTo>
                <a:lnTo>
                  <a:pt x="996175" y="2624254"/>
                </a:lnTo>
                <a:lnTo>
                  <a:pt x="996175" y="2624254"/>
                </a:lnTo>
              </a:path>
            </a:pathLst>
          </a:custGeom>
          <a:ln w="571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자유형 51"/>
          <p:cNvSpPr/>
          <p:nvPr/>
        </p:nvSpPr>
        <p:spPr>
          <a:xfrm rot="10800000">
            <a:off x="5232483" y="1792987"/>
            <a:ext cx="1174595" cy="2624254"/>
          </a:xfrm>
          <a:custGeom>
            <a:avLst/>
            <a:gdLst>
              <a:gd name="connsiteX0" fmla="*/ 1174595 w 1174595"/>
              <a:gd name="connsiteY0" fmla="*/ 0 h 2624254"/>
              <a:gd name="connsiteX1" fmla="*/ 133814 w 1174595"/>
              <a:gd name="connsiteY1" fmla="*/ 676507 h 2624254"/>
              <a:gd name="connsiteX2" fmla="*/ 1085385 w 1174595"/>
              <a:gd name="connsiteY2" fmla="*/ 1338146 h 2624254"/>
              <a:gd name="connsiteX3" fmla="*/ 14868 w 1174595"/>
              <a:gd name="connsiteY3" fmla="*/ 1880839 h 2624254"/>
              <a:gd name="connsiteX4" fmla="*/ 996175 w 1174595"/>
              <a:gd name="connsiteY4" fmla="*/ 2624254 h 2624254"/>
              <a:gd name="connsiteX5" fmla="*/ 996175 w 1174595"/>
              <a:gd name="connsiteY5" fmla="*/ 2624254 h 2624254"/>
              <a:gd name="connsiteX6" fmla="*/ 996175 w 1174595"/>
              <a:gd name="connsiteY6" fmla="*/ 2624254 h 2624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4595" h="2624254">
                <a:moveTo>
                  <a:pt x="1174595" y="0"/>
                </a:moveTo>
                <a:cubicBezTo>
                  <a:pt x="661638" y="226741"/>
                  <a:pt x="148682" y="453483"/>
                  <a:pt x="133814" y="676507"/>
                </a:cubicBezTo>
                <a:cubicBezTo>
                  <a:pt x="118946" y="899531"/>
                  <a:pt x="1105209" y="1137424"/>
                  <a:pt x="1085385" y="1338146"/>
                </a:cubicBezTo>
                <a:cubicBezTo>
                  <a:pt x="1065561" y="1538868"/>
                  <a:pt x="29736" y="1666488"/>
                  <a:pt x="14868" y="1880839"/>
                </a:cubicBezTo>
                <a:cubicBezTo>
                  <a:pt x="0" y="2095190"/>
                  <a:pt x="996175" y="2624254"/>
                  <a:pt x="996175" y="2624254"/>
                </a:cubicBezTo>
                <a:lnTo>
                  <a:pt x="996175" y="2624254"/>
                </a:lnTo>
                <a:lnTo>
                  <a:pt x="996175" y="2624254"/>
                </a:lnTo>
              </a:path>
            </a:pathLst>
          </a:custGeom>
          <a:ln w="57150">
            <a:solidFill>
              <a:srgbClr val="FF0000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93382" y="5015806"/>
            <a:ext cx="7883173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Purely structural coverage (e.g., branch coverage) alone</a:t>
            </a:r>
            <a:br>
              <a:rPr lang="en-US" sz="2400" b="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</a:t>
            </a:r>
            <a:r>
              <a:rPr lang="en-US" sz="2400" b="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improve the quality of target software sufficiently</a:t>
            </a:r>
          </a:p>
          <a:p>
            <a:r>
              <a:rPr lang="en-US" sz="2400" b="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-&gt; </a:t>
            </a:r>
            <a:r>
              <a:rPr lang="en-US" sz="2400" b="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Advanced semantic testing </a:t>
            </a:r>
            <a:r>
              <a:rPr lang="en-US" sz="2400" b="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should be accompanied </a:t>
            </a:r>
            <a:endParaRPr lang="en-US" sz="2400" b="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9" name="그림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961" y="2109905"/>
            <a:ext cx="2244463" cy="168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82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5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Final Remarks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31A6F5-79B9-4DF8-AD0F-F6D3FACB4D87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25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5606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5607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1. Why are coverage criteria important for testing?</a:t>
            </a:r>
          </a:p>
          <a:p>
            <a:endParaRPr lang="en-US" altLang="ko-K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2. Why is branch coverage popular in industry?</a:t>
            </a:r>
          </a:p>
          <a:p>
            <a:endParaRPr lang="en-US" altLang="ko-K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3. Why is prime path coverage </a:t>
            </a:r>
            <a:r>
              <a:rPr lang="en-US" altLang="ko-KR" smtClean="0">
                <a:latin typeface="Calibri" panose="020F0502020204030204" pitchFamily="34" charset="0"/>
                <a:cs typeface="Calibri" panose="020F0502020204030204" pitchFamily="34" charset="0"/>
              </a:rPr>
              <a:t>not used </a:t>
            </a: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in practice?</a:t>
            </a:r>
          </a:p>
          <a:p>
            <a:endParaRPr lang="en-US" altLang="ko-K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4. Why is it difficult to reach 100% branch coverage of   </a:t>
            </a:r>
            <a:b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    real-world programs?</a:t>
            </a:r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433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Data Flow Coverage</a:t>
            </a:r>
            <a:endParaRPr lang="ko-KR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3CD8E5-A3D9-4BD9-98D8-A5184A90CF29}" type="slidenum">
              <a:rPr lang="en-US" altLang="ko-KR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defRPr/>
              </a:pPr>
              <a:t>26</a:t>
            </a:fld>
            <a:endParaRPr lang="en-US" altLang="ko-KR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5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Data Flow Criteria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>
          <a:xfrm>
            <a:off x="138114" y="1782763"/>
            <a:ext cx="8844108" cy="2855912"/>
          </a:xfrm>
        </p:spPr>
        <p:txBody>
          <a:bodyPr/>
          <a:lstStyle/>
          <a:p>
            <a:pPr eaLnBrk="1" hangingPunct="1">
              <a:defRPr/>
            </a:pPr>
            <a:r>
              <a:rPr kumimoji="1" lang="en-US" altLang="zh-CN" sz="2200" u="sng" dirty="0" smtClean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Definition</a:t>
            </a:r>
            <a:r>
              <a:rPr kumimoji="1" lang="en-US" altLang="zh-CN" sz="2200" dirty="0" smtClean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 </a:t>
            </a:r>
            <a:r>
              <a:rPr kumimoji="1" lang="en-US" altLang="zh-CN" sz="2200" dirty="0" smtClean="0">
                <a:solidFill>
                  <a:srgbClr val="00000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: A location where a value for a variable is stored into memory</a:t>
            </a:r>
          </a:p>
          <a:p>
            <a:pPr eaLnBrk="1" hangingPunct="1">
              <a:defRPr/>
            </a:pPr>
            <a:r>
              <a:rPr kumimoji="1" lang="en-US" altLang="zh-CN" sz="2200" u="sng" dirty="0" smtClean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Use</a:t>
            </a:r>
            <a:r>
              <a:rPr kumimoji="1" lang="en-US" altLang="zh-CN" sz="2200" dirty="0" smtClean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 </a:t>
            </a:r>
            <a:r>
              <a:rPr kumimoji="1" lang="en-US" altLang="zh-CN" sz="2200" dirty="0" smtClean="0">
                <a:solidFill>
                  <a:srgbClr val="00000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: A location where a variable’s value is accessed</a:t>
            </a:r>
          </a:p>
          <a:p>
            <a:pPr eaLnBrk="1" hangingPunct="1">
              <a:defRPr/>
            </a:pPr>
            <a:r>
              <a:rPr kumimoji="1" lang="en-US" altLang="zh-CN" sz="2200" u="sng" dirty="0" smtClean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def (n) or def (e)</a:t>
            </a:r>
            <a:r>
              <a:rPr kumimoji="1" lang="en-US" altLang="zh-CN" sz="2200" dirty="0" smtClean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 </a:t>
            </a:r>
            <a:r>
              <a:rPr kumimoji="1" lang="en-US" altLang="zh-CN" sz="2200" dirty="0" smtClean="0">
                <a:solidFill>
                  <a:srgbClr val="00000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: The set of variables that are defined by node n  or edge e</a:t>
            </a:r>
          </a:p>
          <a:p>
            <a:pPr eaLnBrk="1" hangingPunct="1">
              <a:defRPr/>
            </a:pPr>
            <a:r>
              <a:rPr kumimoji="1" lang="en-US" altLang="zh-CN" sz="2200" u="sng" dirty="0" smtClean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use (n) or use (e)</a:t>
            </a:r>
            <a:r>
              <a:rPr kumimoji="1" lang="en-US" altLang="zh-CN" sz="2200" dirty="0" smtClean="0">
                <a:solidFill>
                  <a:srgbClr val="FF000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 </a:t>
            </a:r>
            <a:r>
              <a:rPr kumimoji="1" lang="en-US" altLang="zh-CN" sz="2200" dirty="0" smtClean="0">
                <a:solidFill>
                  <a:srgbClr val="00000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: The set of variables that are used by node n or edge e</a:t>
            </a:r>
            <a:endParaRPr kumimoji="1" lang="en-US" altLang="ko-KR" sz="2200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E73A19-80A0-4952-9B80-4FE37A438126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27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53988" y="1120775"/>
            <a:ext cx="8891587" cy="430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200" u="sng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Goal</a:t>
            </a:r>
            <a:r>
              <a:rPr lang="en-US" altLang="ko-KR" sz="22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Try to ensure that </a:t>
            </a:r>
            <a:r>
              <a:rPr lang="en-US" altLang="ko-KR" sz="22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values</a:t>
            </a:r>
            <a:r>
              <a:rPr lang="en-US" altLang="ko-KR" sz="22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are computed and used </a:t>
            </a:r>
            <a:r>
              <a:rPr lang="en-US" altLang="ko-KR" sz="22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correctly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1800" y="4670425"/>
            <a:ext cx="4346575" cy="1443038"/>
            <a:chOff x="503" y="2966"/>
            <a:chExt cx="2738" cy="909"/>
          </a:xfrm>
          <a:noFill/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730" y="3273"/>
              <a:ext cx="350" cy="296"/>
              <a:chOff x="4288" y="1746"/>
              <a:chExt cx="350" cy="296"/>
            </a:xfrm>
            <a:grpFill/>
          </p:grpSpPr>
          <p:sp>
            <p:nvSpPr>
              <p:cNvPr id="29740" name="Oval 8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9741" name="Text Box 9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0</a:t>
                </a:r>
              </a:p>
            </p:txBody>
          </p:sp>
        </p:grp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1255" y="2966"/>
              <a:ext cx="380" cy="908"/>
              <a:chOff x="1346" y="2965"/>
              <a:chExt cx="380" cy="908"/>
            </a:xfrm>
            <a:grpFill/>
          </p:grpSpPr>
          <p:grpSp>
            <p:nvGrpSpPr>
              <p:cNvPr id="5" name="Group 11"/>
              <p:cNvGrpSpPr>
                <a:grpSpLocks/>
              </p:cNvGrpSpPr>
              <p:nvPr/>
            </p:nvGrpSpPr>
            <p:grpSpPr bwMode="auto">
              <a:xfrm>
                <a:off x="1346" y="3577"/>
                <a:ext cx="350" cy="296"/>
                <a:chOff x="4738" y="2684"/>
                <a:chExt cx="350" cy="296"/>
              </a:xfrm>
              <a:grpFill/>
            </p:grpSpPr>
            <p:sp>
              <p:nvSpPr>
                <p:cNvPr id="29738" name="Oval 12"/>
                <p:cNvSpPr>
                  <a:spLocks noChangeArrowheads="1"/>
                </p:cNvSpPr>
                <p:nvPr/>
              </p:nvSpPr>
              <p:spPr bwMode="auto">
                <a:xfrm>
                  <a:off x="47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973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8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2</a:t>
                  </a:r>
                </a:p>
              </p:txBody>
            </p:sp>
          </p:grpSp>
          <p:grpSp>
            <p:nvGrpSpPr>
              <p:cNvPr id="6" name="Group 14"/>
              <p:cNvGrpSpPr>
                <a:grpSpLocks/>
              </p:cNvGrpSpPr>
              <p:nvPr/>
            </p:nvGrpSpPr>
            <p:grpSpPr bwMode="auto">
              <a:xfrm>
                <a:off x="1376" y="2965"/>
                <a:ext cx="350" cy="296"/>
                <a:chOff x="3838" y="2684"/>
                <a:chExt cx="350" cy="296"/>
              </a:xfrm>
              <a:grpFill/>
            </p:grpSpPr>
            <p:sp>
              <p:nvSpPr>
                <p:cNvPr id="29736" name="Oval 15"/>
                <p:cNvSpPr>
                  <a:spLocks noChangeArrowheads="1"/>
                </p:cNvSpPr>
                <p:nvPr/>
              </p:nvSpPr>
              <p:spPr bwMode="auto">
                <a:xfrm>
                  <a:off x="38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9737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9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1</a:t>
                  </a:r>
                </a:p>
              </p:txBody>
            </p:sp>
          </p:grpSp>
        </p:grp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891" y="3273"/>
              <a:ext cx="350" cy="296"/>
              <a:chOff x="4288" y="3622"/>
              <a:chExt cx="350" cy="296"/>
            </a:xfrm>
            <a:grpFill/>
          </p:grpSpPr>
          <p:sp>
            <p:nvSpPr>
              <p:cNvPr id="29732" name="Oval 18"/>
              <p:cNvSpPr>
                <a:spLocks noChangeArrowheads="1"/>
              </p:cNvSpPr>
              <p:nvPr/>
            </p:nvSpPr>
            <p:spPr bwMode="auto">
              <a:xfrm>
                <a:off x="4288" y="3622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9733" name="Text Box 19"/>
              <p:cNvSpPr txBox="1">
                <a:spLocks noChangeArrowheads="1"/>
              </p:cNvSpPr>
              <p:nvPr/>
            </p:nvSpPr>
            <p:spPr bwMode="auto">
              <a:xfrm>
                <a:off x="4365" y="3645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6</a:t>
                </a:r>
              </a:p>
            </p:txBody>
          </p:sp>
        </p:grpSp>
        <p:sp>
          <p:nvSpPr>
            <p:cNvPr id="29713" name="Line 20"/>
            <p:cNvSpPr>
              <a:spLocks noChangeShapeType="1"/>
            </p:cNvSpPr>
            <p:nvPr/>
          </p:nvSpPr>
          <p:spPr bwMode="auto">
            <a:xfrm flipV="1">
              <a:off x="1075" y="3193"/>
              <a:ext cx="250" cy="16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714" name="Line 21"/>
            <p:cNvSpPr>
              <a:spLocks noChangeShapeType="1"/>
            </p:cNvSpPr>
            <p:nvPr/>
          </p:nvSpPr>
          <p:spPr bwMode="auto">
            <a:xfrm>
              <a:off x="503" y="3421"/>
              <a:ext cx="223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1810" y="3273"/>
              <a:ext cx="350" cy="296"/>
              <a:chOff x="4288" y="1746"/>
              <a:chExt cx="350" cy="296"/>
            </a:xfrm>
            <a:grpFill/>
          </p:grpSpPr>
          <p:sp>
            <p:nvSpPr>
              <p:cNvPr id="29730" name="Oval 23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29731" name="Text Box 24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3</a:t>
                </a:r>
              </a:p>
            </p:txBody>
          </p:sp>
        </p:grpSp>
        <p:grpSp>
          <p:nvGrpSpPr>
            <p:cNvPr id="9" name="Group 25"/>
            <p:cNvGrpSpPr>
              <a:grpSpLocks/>
            </p:cNvGrpSpPr>
            <p:nvPr/>
          </p:nvGrpSpPr>
          <p:grpSpPr bwMode="auto">
            <a:xfrm>
              <a:off x="2335" y="2967"/>
              <a:ext cx="380" cy="908"/>
              <a:chOff x="2450" y="2968"/>
              <a:chExt cx="380" cy="908"/>
            </a:xfrm>
            <a:grpFill/>
          </p:grpSpPr>
          <p:grpSp>
            <p:nvGrpSpPr>
              <p:cNvPr id="10" name="Group 26"/>
              <p:cNvGrpSpPr>
                <a:grpSpLocks/>
              </p:cNvGrpSpPr>
              <p:nvPr/>
            </p:nvGrpSpPr>
            <p:grpSpPr bwMode="auto">
              <a:xfrm>
                <a:off x="2450" y="3580"/>
                <a:ext cx="350" cy="296"/>
                <a:chOff x="4738" y="2684"/>
                <a:chExt cx="350" cy="296"/>
              </a:xfrm>
              <a:grpFill/>
            </p:grpSpPr>
            <p:sp>
              <p:nvSpPr>
                <p:cNvPr id="29728" name="Oval 27"/>
                <p:cNvSpPr>
                  <a:spLocks noChangeArrowheads="1"/>
                </p:cNvSpPr>
                <p:nvPr/>
              </p:nvSpPr>
              <p:spPr bwMode="auto">
                <a:xfrm>
                  <a:off x="47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9729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48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5</a:t>
                  </a:r>
                </a:p>
              </p:txBody>
            </p:sp>
          </p:grpSp>
          <p:grpSp>
            <p:nvGrpSpPr>
              <p:cNvPr id="11" name="Group 29"/>
              <p:cNvGrpSpPr>
                <a:grpSpLocks/>
              </p:cNvGrpSpPr>
              <p:nvPr/>
            </p:nvGrpSpPr>
            <p:grpSpPr bwMode="auto">
              <a:xfrm>
                <a:off x="2480" y="2968"/>
                <a:ext cx="350" cy="296"/>
                <a:chOff x="3838" y="2684"/>
                <a:chExt cx="350" cy="296"/>
              </a:xfrm>
              <a:grpFill/>
            </p:grpSpPr>
            <p:sp>
              <p:nvSpPr>
                <p:cNvPr id="29726" name="Oval 30"/>
                <p:cNvSpPr>
                  <a:spLocks noChangeArrowheads="1"/>
                </p:cNvSpPr>
                <p:nvPr/>
              </p:nvSpPr>
              <p:spPr bwMode="auto">
                <a:xfrm>
                  <a:off x="38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9727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39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4</a:t>
                  </a:r>
                </a:p>
              </p:txBody>
            </p:sp>
          </p:grpSp>
        </p:grpSp>
        <p:sp>
          <p:nvSpPr>
            <p:cNvPr id="29717" name="Line 32"/>
            <p:cNvSpPr>
              <a:spLocks noChangeShapeType="1"/>
            </p:cNvSpPr>
            <p:nvPr/>
          </p:nvSpPr>
          <p:spPr bwMode="auto">
            <a:xfrm flipV="1">
              <a:off x="2679" y="3513"/>
              <a:ext cx="250" cy="16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718" name="Line 33"/>
            <p:cNvSpPr>
              <a:spLocks noChangeShapeType="1"/>
            </p:cNvSpPr>
            <p:nvPr/>
          </p:nvSpPr>
          <p:spPr bwMode="auto">
            <a:xfrm flipV="1">
              <a:off x="1595" y="3513"/>
              <a:ext cx="250" cy="16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719" name="Line 34"/>
            <p:cNvSpPr>
              <a:spLocks noChangeShapeType="1"/>
            </p:cNvSpPr>
            <p:nvPr/>
          </p:nvSpPr>
          <p:spPr bwMode="auto">
            <a:xfrm flipV="1">
              <a:off x="2147" y="3193"/>
              <a:ext cx="250" cy="16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720" name="Line 35"/>
            <p:cNvSpPr>
              <a:spLocks noChangeShapeType="1"/>
            </p:cNvSpPr>
            <p:nvPr/>
          </p:nvSpPr>
          <p:spPr bwMode="auto">
            <a:xfrm>
              <a:off x="1055" y="3517"/>
              <a:ext cx="218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721" name="Line 36"/>
            <p:cNvSpPr>
              <a:spLocks noChangeShapeType="1"/>
            </p:cNvSpPr>
            <p:nvPr/>
          </p:nvSpPr>
          <p:spPr bwMode="auto">
            <a:xfrm>
              <a:off x="1607" y="3198"/>
              <a:ext cx="218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722" name="Line 37"/>
            <p:cNvSpPr>
              <a:spLocks noChangeShapeType="1"/>
            </p:cNvSpPr>
            <p:nvPr/>
          </p:nvSpPr>
          <p:spPr bwMode="auto">
            <a:xfrm>
              <a:off x="2123" y="3518"/>
              <a:ext cx="218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723" name="Line 38"/>
            <p:cNvSpPr>
              <a:spLocks noChangeShapeType="1"/>
            </p:cNvSpPr>
            <p:nvPr/>
          </p:nvSpPr>
          <p:spPr bwMode="auto">
            <a:xfrm>
              <a:off x="2707" y="3197"/>
              <a:ext cx="218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2" name="Group 43"/>
          <p:cNvGrpSpPr>
            <a:grpSpLocks/>
          </p:cNvGrpSpPr>
          <p:nvPr/>
        </p:nvGrpSpPr>
        <p:grpSpPr bwMode="auto">
          <a:xfrm>
            <a:off x="547688" y="4327525"/>
            <a:ext cx="3681412" cy="2141538"/>
            <a:chOff x="345" y="2726"/>
            <a:chExt cx="2319" cy="1349"/>
          </a:xfrm>
          <a:noFill/>
        </p:grpSpPr>
        <p:sp>
          <p:nvSpPr>
            <p:cNvPr id="29707" name="Text Box 39"/>
            <p:cNvSpPr txBox="1">
              <a:spLocks noChangeArrowheads="1"/>
            </p:cNvSpPr>
            <p:nvPr/>
          </p:nvSpPr>
          <p:spPr bwMode="auto">
            <a:xfrm>
              <a:off x="345" y="3059"/>
              <a:ext cx="648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= 42</a:t>
              </a:r>
            </a:p>
          </p:txBody>
        </p:sp>
        <p:sp>
          <p:nvSpPr>
            <p:cNvPr id="29708" name="Text Box 40"/>
            <p:cNvSpPr txBox="1">
              <a:spLocks noChangeArrowheads="1"/>
            </p:cNvSpPr>
            <p:nvPr/>
          </p:nvSpPr>
          <p:spPr bwMode="auto">
            <a:xfrm>
              <a:off x="1961" y="3825"/>
              <a:ext cx="648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Z = X-8</a:t>
              </a:r>
            </a:p>
          </p:txBody>
        </p:sp>
        <p:sp>
          <p:nvSpPr>
            <p:cNvPr id="29709" name="Text Box 41"/>
            <p:cNvSpPr txBox="1">
              <a:spLocks noChangeArrowheads="1"/>
            </p:cNvSpPr>
            <p:nvPr/>
          </p:nvSpPr>
          <p:spPr bwMode="auto">
            <a:xfrm>
              <a:off x="1908" y="2726"/>
              <a:ext cx="75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FF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Z = X*2</a:t>
              </a:r>
            </a:p>
          </p:txBody>
        </p:sp>
      </p:grpSp>
      <p:sp>
        <p:nvSpPr>
          <p:cNvPr id="178218" name="Text Box 42"/>
          <p:cNvSpPr txBox="1">
            <a:spLocks noChangeArrowheads="1"/>
          </p:cNvSpPr>
          <p:nvPr/>
        </p:nvSpPr>
        <p:spPr bwMode="auto">
          <a:xfrm>
            <a:off x="5219700" y="4271963"/>
            <a:ext cx="2284413" cy="22383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u="sng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Defs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def (0) = {X}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def (4) = {Z}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def (5) = {Z}</a:t>
            </a:r>
          </a:p>
          <a:p>
            <a:pPr>
              <a:spcBef>
                <a:spcPct val="50000"/>
              </a:spcBef>
            </a:pPr>
            <a:r>
              <a:rPr lang="en-US" altLang="ko-KR" u="sng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Uses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use (4) = {X}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use (5) = {X}</a:t>
            </a:r>
          </a:p>
        </p:txBody>
      </p:sp>
      <p:sp>
        <p:nvSpPr>
          <p:cNvPr id="29705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29706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21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DU Pairs and DU Paths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84292" cy="4498975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DU pair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A pair of locations (</a:t>
            </a:r>
            <a:r>
              <a:rPr lang="en-US" altLang="ko-K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, </a:t>
            </a:r>
            <a:r>
              <a:rPr lang="en-US" altLang="ko-K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j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 such that a variable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is defined at </a:t>
            </a:r>
            <a:r>
              <a:rPr lang="en-US" altLang="ko-K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and used at </a:t>
            </a:r>
            <a:r>
              <a:rPr lang="en-US" altLang="ko-K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j</a:t>
            </a:r>
            <a:endParaRPr lang="en-US" altLang="ko-KR" i="1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kumimoji="1" lang="en-US" altLang="zh-CN" u="sng" dirty="0" smtClean="0">
                <a:solidFill>
                  <a:srgbClr val="FF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Def-clear</a:t>
            </a:r>
            <a:r>
              <a:rPr kumimoji="1" lang="en-US" altLang="zh-CN" dirty="0" smtClean="0">
                <a:solidFill>
                  <a:schemeClr val="tx2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: A path from </a:t>
            </a:r>
            <a:r>
              <a:rPr lang="en-US" altLang="ko-K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to </a:t>
            </a:r>
            <a:r>
              <a:rPr lang="en-US" altLang="ko-K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j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is </a:t>
            </a:r>
            <a:r>
              <a:rPr kumimoji="1" lang="en-US" altLang="zh-CN" i="1" dirty="0" smtClean="0">
                <a:solidFill>
                  <a:srgbClr val="FF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def-clear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with respect to variable </a:t>
            </a:r>
            <a:r>
              <a:rPr kumimoji="1" lang="en-US" altLang="zh-CN" i="1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v,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if </a:t>
            </a:r>
            <a:r>
              <a:rPr kumimoji="1" lang="en-US" altLang="zh-CN" i="1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v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is not given another value on any of the nodes or edges in the path</a:t>
            </a:r>
            <a:endParaRPr kumimoji="1" lang="en-US" altLang="zh-CN" dirty="0" smtClean="0">
              <a:solidFill>
                <a:srgbClr val="000000"/>
              </a:solidFill>
              <a:latin typeface="Calibri" panose="020F0502020204030204" pitchFamily="34" charset="0"/>
              <a:ea typeface="SimSun" pitchFamily="2" charset="-122"/>
              <a:cs typeface="Calibri" panose="020F0502020204030204" pitchFamily="34" charset="0"/>
              <a:sym typeface="Symbol" pitchFamily="18" charset="2"/>
            </a:endParaRPr>
          </a:p>
          <a:p>
            <a:pPr lvl="1" algn="just" eaLnBrk="1" hangingPunct="1">
              <a:defRPr/>
            </a:pPr>
            <a:r>
              <a:rPr kumimoji="1" lang="en-US" altLang="zh-CN" u="sng" dirty="0" smtClean="0">
                <a:solidFill>
                  <a:srgbClr val="FF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Reach</a:t>
            </a:r>
            <a:r>
              <a:rPr kumimoji="1" lang="en-US" altLang="zh-CN" dirty="0" smtClean="0"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: If there is a def-clear path from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</a:t>
            </a:r>
            <a:r>
              <a:rPr lang="en-US" altLang="ko-KR" i="1" baseline="-25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to </a:t>
            </a:r>
            <a:r>
              <a:rPr lang="en-US" altLang="ko-K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j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with respect to </a:t>
            </a:r>
            <a:r>
              <a:rPr kumimoji="1" lang="en-US" altLang="zh-CN" i="1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v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, </a:t>
            </a:r>
            <a:b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</a:b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the def of </a:t>
            </a:r>
            <a:r>
              <a:rPr kumimoji="1" lang="en-US" altLang="zh-CN" i="1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v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at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</a:t>
            </a:r>
            <a:r>
              <a:rPr lang="en-US" altLang="ko-KR" i="1" baseline="-25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</a:t>
            </a:r>
            <a:r>
              <a:rPr kumimoji="1" lang="en-US" altLang="zh-CN" u="sng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reaches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the use at </a:t>
            </a:r>
            <a:r>
              <a:rPr lang="en-US" altLang="ko-K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j</a:t>
            </a:r>
            <a:endParaRPr kumimoji="1" lang="en-US" altLang="zh-CN" dirty="0" smtClean="0">
              <a:solidFill>
                <a:srgbClr val="000000"/>
              </a:solidFill>
              <a:latin typeface="Calibri" panose="020F0502020204030204" pitchFamily="34" charset="0"/>
              <a:ea typeface="SimSun" pitchFamily="2" charset="-122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kumimoji="1" lang="en-US" altLang="zh-CN" u="sng" dirty="0" smtClean="0">
                <a:solidFill>
                  <a:srgbClr val="FF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du-path</a:t>
            </a:r>
            <a:r>
              <a:rPr kumimoji="1" lang="en-US" altLang="zh-CN" dirty="0" smtClean="0"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: A </a:t>
            </a:r>
            <a:r>
              <a:rPr kumimoji="1" lang="en-US" altLang="zh-CN" u="sng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simple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</a:t>
            </a:r>
            <a:r>
              <a:rPr kumimoji="1" lang="en-US" altLang="zh-CN" dirty="0" err="1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subpath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that is def-clear with respect to </a:t>
            </a:r>
            <a:r>
              <a:rPr kumimoji="1" lang="en-US" altLang="zh-CN" i="1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v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from a def of </a:t>
            </a:r>
            <a:r>
              <a:rPr kumimoji="1" lang="en-US" altLang="zh-CN" i="1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v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to a use of </a:t>
            </a:r>
            <a:r>
              <a:rPr kumimoji="1" lang="en-US" altLang="zh-CN" i="1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v</a:t>
            </a:r>
          </a:p>
          <a:p>
            <a:pPr algn="just" eaLnBrk="1" hangingPunct="1">
              <a:defRPr/>
            </a:pPr>
            <a:r>
              <a:rPr kumimoji="1" lang="en-US" altLang="zh-CN" u="sng" dirty="0" smtClean="0">
                <a:solidFill>
                  <a:srgbClr val="FF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du</a:t>
            </a:r>
            <a:r>
              <a:rPr kumimoji="1" lang="en-US" altLang="zh-CN" dirty="0" smtClean="0">
                <a:solidFill>
                  <a:srgbClr val="FF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(</a:t>
            </a:r>
            <a:r>
              <a:rPr lang="en-US" altLang="ko-KR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i="1" baseline="-25000" dirty="0" err="1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kumimoji="1" lang="en-US" altLang="zh-CN" dirty="0" smtClean="0">
                <a:solidFill>
                  <a:srgbClr val="FF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, </a:t>
            </a:r>
            <a:r>
              <a:rPr lang="en-US" altLang="ko-KR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i="1" baseline="-25000" dirty="0" err="1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j</a:t>
            </a:r>
            <a:r>
              <a:rPr kumimoji="1" lang="en-US" altLang="zh-CN" dirty="0" smtClean="0">
                <a:solidFill>
                  <a:srgbClr val="FF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, </a:t>
            </a:r>
            <a:r>
              <a:rPr kumimoji="1" lang="en-US" altLang="zh-CN" i="1" dirty="0" smtClean="0">
                <a:solidFill>
                  <a:srgbClr val="FF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v</a:t>
            </a:r>
            <a:r>
              <a:rPr kumimoji="1" lang="en-US" altLang="zh-CN" dirty="0" smtClean="0">
                <a:solidFill>
                  <a:srgbClr val="FF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) 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– the set of du-paths from </a:t>
            </a:r>
            <a:r>
              <a:rPr lang="en-US" altLang="ko-K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to </a:t>
            </a:r>
            <a:r>
              <a:rPr lang="en-US" altLang="ko-K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j</a:t>
            </a:r>
            <a:endParaRPr kumimoji="1" lang="en-US" altLang="zh-CN" dirty="0" smtClean="0">
              <a:solidFill>
                <a:srgbClr val="000000"/>
              </a:solidFill>
              <a:latin typeface="Calibri" panose="020F0502020204030204" pitchFamily="34" charset="0"/>
              <a:ea typeface="SimSun" pitchFamily="2" charset="-122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r>
              <a:rPr kumimoji="1" lang="en-US" altLang="zh-CN" u="sng" dirty="0" smtClean="0">
                <a:solidFill>
                  <a:srgbClr val="FF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du</a:t>
            </a:r>
            <a:r>
              <a:rPr kumimoji="1" lang="en-US" altLang="zh-CN" dirty="0" smtClean="0">
                <a:solidFill>
                  <a:srgbClr val="FF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 (</a:t>
            </a:r>
            <a:r>
              <a:rPr lang="en-US" altLang="ko-KR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i="1" baseline="-25000" dirty="0" err="1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kumimoji="1" lang="en-US" altLang="zh-CN" dirty="0" smtClean="0">
                <a:solidFill>
                  <a:srgbClr val="FF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, </a:t>
            </a:r>
            <a:r>
              <a:rPr kumimoji="1" lang="en-US" altLang="zh-CN" i="1" dirty="0" smtClean="0">
                <a:solidFill>
                  <a:srgbClr val="FF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v</a:t>
            </a:r>
            <a:r>
              <a:rPr kumimoji="1" lang="en-US" altLang="zh-CN" dirty="0" smtClean="0">
                <a:solidFill>
                  <a:srgbClr val="FF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) </a:t>
            </a:r>
            <a:r>
              <a:rPr kumimoji="1" lang="en-US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SimSun" pitchFamily="2" charset="-122"/>
                <a:cs typeface="Calibri" panose="020F0502020204030204" pitchFamily="34" charset="0"/>
              </a:rPr>
              <a:t>– the set of du-paths that start at </a:t>
            </a:r>
            <a:r>
              <a:rPr lang="en-US" altLang="ko-K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endParaRPr kumimoji="1" lang="en-US" altLang="zh-CN" dirty="0" smtClean="0">
              <a:solidFill>
                <a:srgbClr val="000000"/>
              </a:solidFill>
              <a:latin typeface="Calibri" panose="020F0502020204030204" pitchFamily="34" charset="0"/>
              <a:ea typeface="SimSun" pitchFamily="2" charset="-122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n-US" altLang="ko-KR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n-US" altLang="ko-KR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27C4BAC-7A7C-49D8-92BC-2EAD0C23919E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28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30725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30726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92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Touring DU-Paths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620838"/>
            <a:ext cx="8867775" cy="472281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test path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i="1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du-tours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with respect to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if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tours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and the </a:t>
            </a:r>
            <a:r>
              <a:rPr lang="en-US" altLang="ko-KR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taken is def-clear with respect to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</a:t>
            </a:r>
          </a:p>
          <a:p>
            <a:pPr eaLnBrk="1" hangingPunct="1">
              <a:defRPr/>
            </a:pPr>
            <a:endParaRPr lang="en-US" altLang="ko-KR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altLang="ko-KR" dirty="0" err="1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Sidetrips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can be used, just as with previous touring</a:t>
            </a:r>
          </a:p>
          <a:p>
            <a:pPr eaLnBrk="1" hangingPunct="1">
              <a:defRPr/>
            </a:pPr>
            <a:endParaRPr lang="en-US" altLang="ko-KR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Three criteria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Use every def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Get to every use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Follow all du-paths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FE1A4C6-79D5-46FC-A373-AF0433A11CF3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29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31749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31750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6838"/>
            <a:ext cx="7772400" cy="10763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Covering </a:t>
            </a:r>
            <a:r>
              <a:rPr lang="en-US" altLang="ko-KR" sz="320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Graphs  </a:t>
            </a:r>
            <a:endParaRPr lang="en-US" altLang="ko-KR" sz="3200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387475"/>
            <a:ext cx="8867775" cy="49561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Graphs are the most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commonly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used structure for testing</a:t>
            </a:r>
          </a:p>
          <a:p>
            <a:pPr lvl="1" eaLnBrk="1" hangingPunct="1">
              <a:defRPr/>
            </a:pPr>
            <a:endParaRPr lang="en-US" altLang="ko-KR" sz="1800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Graphs can come from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many sources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Target source code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Control flow graphs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Design structure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FSMs and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statecharts</a:t>
            </a:r>
            <a:endParaRPr lang="en-US" altLang="ko-KR" sz="1800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Use cases</a:t>
            </a:r>
          </a:p>
          <a:p>
            <a:pPr lvl="1" eaLnBrk="1" hangingPunct="1">
              <a:defRPr/>
            </a:pPr>
            <a:endParaRPr lang="en-US" altLang="ko-KR" sz="1800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Tests usually are intended to “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cover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” the graph in some way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2C48E9-BE00-4A8B-A20C-0C19FB3CB837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3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6149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6150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2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Data Flow Test Criteria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2E9C4C-12F9-415A-9DD6-7AB409BBF93D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30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93540" name="Text Box 4"/>
          <p:cNvSpPr txBox="1">
            <a:spLocks noChangeArrowheads="1"/>
          </p:cNvSpPr>
          <p:nvPr/>
        </p:nvSpPr>
        <p:spPr bwMode="auto">
          <a:xfrm>
            <a:off x="441325" y="1760538"/>
            <a:ext cx="8262938" cy="1016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u="sng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All-</a:t>
            </a:r>
            <a:r>
              <a:rPr lang="en-US" sz="2400" u="sng" dirty="0" err="1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defs</a:t>
            </a:r>
            <a:r>
              <a:rPr lang="en-US" sz="2400" u="sng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coverage (ADC)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For each set of du-paths 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TR contains at least one path 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93542" name="Text Box 6"/>
          <p:cNvSpPr txBox="1">
            <a:spLocks noChangeArrowheads="1"/>
          </p:cNvSpPr>
          <p:nvPr/>
        </p:nvSpPr>
        <p:spPr bwMode="auto">
          <a:xfrm>
            <a:off x="441325" y="3544888"/>
            <a:ext cx="8245475" cy="83099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u="sng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All-uses coverage (AUC)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For each set of du-paths to uses 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400" i="1" dirty="0" err="1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i="1" baseline="-25000" dirty="0" err="1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 err="1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i="1" baseline="-25000" dirty="0" err="1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TR contains at least one path 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93543" name="Text Box 7"/>
          <p:cNvSpPr txBox="1">
            <a:spLocks noChangeArrowheads="1"/>
          </p:cNvSpPr>
          <p:nvPr/>
        </p:nvSpPr>
        <p:spPr bwMode="auto">
          <a:xfrm>
            <a:off x="439738" y="5364163"/>
            <a:ext cx="8262937" cy="8413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u="sng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All-du-paths coverage (ADUPC)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For each set 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400" i="1" dirty="0" err="1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i="1" baseline="-25000" dirty="0" err="1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 err="1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i="1" baseline="-25000" dirty="0" err="1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TR contains every path 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2400" i="1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93544" name="Rectangle 8"/>
          <p:cNvSpPr>
            <a:spLocks noChangeArrowheads="1"/>
          </p:cNvSpPr>
          <p:nvPr/>
        </p:nvSpPr>
        <p:spPr bwMode="auto">
          <a:xfrm>
            <a:off x="138113" y="2852738"/>
            <a:ext cx="88677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Then we make sure that 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every </a:t>
            </a:r>
            <a:r>
              <a:rPr lang="en-US" altLang="ko-KR" sz="2400" dirty="0" err="1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def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reaches</a:t>
            </a: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all</a:t>
            </a: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possible</a:t>
            </a:r>
            <a:r>
              <a:rPr lang="en-US" altLang="ko-KR" sz="2400" dirty="0">
                <a:solidFill>
                  <a:schemeClr val="tx1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uses</a:t>
            </a:r>
          </a:p>
        </p:txBody>
      </p:sp>
      <p:sp>
        <p:nvSpPr>
          <p:cNvPr id="193545" name="Rectangle 9"/>
          <p:cNvSpPr>
            <a:spLocks noChangeArrowheads="1"/>
          </p:cNvSpPr>
          <p:nvPr/>
        </p:nvSpPr>
        <p:spPr bwMode="auto">
          <a:xfrm>
            <a:off x="138113" y="4810125"/>
            <a:ext cx="8867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Finally, we cover </a:t>
            </a:r>
            <a:r>
              <a:rPr lang="en-US" altLang="ko-KR" sz="24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all the paths </a:t>
            </a:r>
            <a:r>
              <a:rPr lang="en-US" altLang="ko-KR" sz="24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between defs and uses</a:t>
            </a:r>
          </a:p>
        </p:txBody>
      </p:sp>
      <p:sp>
        <p:nvSpPr>
          <p:cNvPr id="32777" name="Rectangle 11"/>
          <p:cNvSpPr>
            <a:spLocks noChangeArrowheads="1"/>
          </p:cNvSpPr>
          <p:nvPr/>
        </p:nvSpPr>
        <p:spPr bwMode="auto">
          <a:xfrm>
            <a:off x="138113" y="949325"/>
            <a:ext cx="8867775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First, we make sure 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every </a:t>
            </a:r>
            <a:r>
              <a:rPr lang="en-US" altLang="ko-KR" sz="2400" dirty="0" err="1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def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reaches 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use</a:t>
            </a:r>
          </a:p>
        </p:txBody>
      </p:sp>
      <p:sp>
        <p:nvSpPr>
          <p:cNvPr id="32778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32779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3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3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4" grpId="0" autoUpdateAnimBg="0"/>
      <p:bldP spid="193545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Data Flow Testing Example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ED2C01A-F3AD-40E1-8E98-50B89214B72A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31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2366963" y="1206500"/>
            <a:ext cx="4346575" cy="2141538"/>
            <a:chOff x="1491" y="760"/>
            <a:chExt cx="2738" cy="1349"/>
          </a:xfrm>
          <a:noFill/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491" y="979"/>
              <a:ext cx="2738" cy="909"/>
              <a:chOff x="503" y="2966"/>
              <a:chExt cx="2738" cy="909"/>
            </a:xfrm>
            <a:grpFill/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730" y="3273"/>
                <a:ext cx="350" cy="296"/>
                <a:chOff x="4288" y="1746"/>
                <a:chExt cx="350" cy="296"/>
              </a:xfrm>
              <a:grpFill/>
            </p:grpSpPr>
            <p:sp>
              <p:nvSpPr>
                <p:cNvPr id="33842" name="Oval 6"/>
                <p:cNvSpPr>
                  <a:spLocks noChangeArrowheads="1"/>
                </p:cNvSpPr>
                <p:nvPr/>
              </p:nvSpPr>
              <p:spPr bwMode="auto">
                <a:xfrm>
                  <a:off x="4288" y="1746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384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363" y="1769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algn="r"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0</a:t>
                  </a:r>
                </a:p>
              </p:txBody>
            </p:sp>
          </p:grpSp>
          <p:grpSp>
            <p:nvGrpSpPr>
              <p:cNvPr id="5" name="Group 8"/>
              <p:cNvGrpSpPr>
                <a:grpSpLocks/>
              </p:cNvGrpSpPr>
              <p:nvPr/>
            </p:nvGrpSpPr>
            <p:grpSpPr bwMode="auto">
              <a:xfrm>
                <a:off x="1255" y="2966"/>
                <a:ext cx="380" cy="908"/>
                <a:chOff x="1346" y="2965"/>
                <a:chExt cx="380" cy="908"/>
              </a:xfrm>
              <a:grpFill/>
            </p:grpSpPr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1346" y="3577"/>
                  <a:ext cx="350" cy="296"/>
                  <a:chOff x="4738" y="2684"/>
                  <a:chExt cx="350" cy="296"/>
                </a:xfrm>
                <a:grpFill/>
              </p:grpSpPr>
              <p:sp>
                <p:nvSpPr>
                  <p:cNvPr id="33840" name="Oval 10"/>
                  <p:cNvSpPr>
                    <a:spLocks noChangeArrowheads="1"/>
                  </p:cNvSpPr>
                  <p:nvPr/>
                </p:nvSpPr>
                <p:spPr bwMode="auto">
                  <a:xfrm>
                    <a:off x="4738" y="2684"/>
                    <a:ext cx="350" cy="296"/>
                  </a:xfrm>
                  <a:prstGeom prst="ellips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ko-KR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3841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15" y="2707"/>
                    <a:ext cx="198" cy="252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altLang="ko-KR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굴림" pitchFamily="50" charset="-127"/>
                        <a:cs typeface="Calibri" panose="020F0502020204030204" pitchFamily="34" charset="0"/>
                      </a:rPr>
                      <a:t>2</a:t>
                    </a:r>
                  </a:p>
                </p:txBody>
              </p:sp>
            </p:grpSp>
            <p:grpSp>
              <p:nvGrpSpPr>
                <p:cNvPr id="7" name="Group 12"/>
                <p:cNvGrpSpPr>
                  <a:grpSpLocks/>
                </p:cNvGrpSpPr>
                <p:nvPr/>
              </p:nvGrpSpPr>
              <p:grpSpPr bwMode="auto">
                <a:xfrm>
                  <a:off x="1376" y="2965"/>
                  <a:ext cx="350" cy="296"/>
                  <a:chOff x="3838" y="2684"/>
                  <a:chExt cx="350" cy="296"/>
                </a:xfrm>
                <a:grpFill/>
              </p:grpSpPr>
              <p:sp>
                <p:nvSpPr>
                  <p:cNvPr id="33838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3838" y="2684"/>
                    <a:ext cx="350" cy="296"/>
                  </a:xfrm>
                  <a:prstGeom prst="ellips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ko-KR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3839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15" y="2707"/>
                    <a:ext cx="198" cy="252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altLang="ko-KR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굴림" pitchFamily="50" charset="-127"/>
                        <a:cs typeface="Calibri" panose="020F0502020204030204" pitchFamily="34" charset="0"/>
                      </a:rPr>
                      <a:t>1</a:t>
                    </a:r>
                  </a:p>
                </p:txBody>
              </p:sp>
            </p:grpSp>
          </p:grpSp>
          <p:grpSp>
            <p:nvGrpSpPr>
              <p:cNvPr id="8" name="Group 15"/>
              <p:cNvGrpSpPr>
                <a:grpSpLocks/>
              </p:cNvGrpSpPr>
              <p:nvPr/>
            </p:nvGrpSpPr>
            <p:grpSpPr bwMode="auto">
              <a:xfrm>
                <a:off x="2891" y="3273"/>
                <a:ext cx="350" cy="296"/>
                <a:chOff x="4288" y="3622"/>
                <a:chExt cx="350" cy="296"/>
              </a:xfrm>
              <a:grpFill/>
            </p:grpSpPr>
            <p:sp>
              <p:nvSpPr>
                <p:cNvPr id="33834" name="Oval 16"/>
                <p:cNvSpPr>
                  <a:spLocks noChangeArrowheads="1"/>
                </p:cNvSpPr>
                <p:nvPr/>
              </p:nvSpPr>
              <p:spPr bwMode="auto">
                <a:xfrm>
                  <a:off x="4288" y="3622"/>
                  <a:ext cx="350" cy="296"/>
                </a:xfrm>
                <a:prstGeom prst="ellipse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3835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4365" y="3645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6</a:t>
                  </a:r>
                </a:p>
              </p:txBody>
            </p:sp>
          </p:grpSp>
          <p:sp>
            <p:nvSpPr>
              <p:cNvPr id="33815" name="Line 18"/>
              <p:cNvSpPr>
                <a:spLocks noChangeShapeType="1"/>
              </p:cNvSpPr>
              <p:nvPr/>
            </p:nvSpPr>
            <p:spPr bwMode="auto">
              <a:xfrm flipV="1">
                <a:off x="1075" y="3193"/>
                <a:ext cx="250" cy="167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3816" name="Line 19"/>
              <p:cNvSpPr>
                <a:spLocks noChangeShapeType="1"/>
              </p:cNvSpPr>
              <p:nvPr/>
            </p:nvSpPr>
            <p:spPr bwMode="auto">
              <a:xfrm>
                <a:off x="503" y="3421"/>
                <a:ext cx="223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9" name="Group 20"/>
              <p:cNvGrpSpPr>
                <a:grpSpLocks/>
              </p:cNvGrpSpPr>
              <p:nvPr/>
            </p:nvGrpSpPr>
            <p:grpSpPr bwMode="auto">
              <a:xfrm>
                <a:off x="1810" y="3273"/>
                <a:ext cx="350" cy="296"/>
                <a:chOff x="4288" y="1746"/>
                <a:chExt cx="350" cy="296"/>
              </a:xfrm>
              <a:grpFill/>
            </p:grpSpPr>
            <p:sp>
              <p:nvSpPr>
                <p:cNvPr id="33832" name="Oval 21"/>
                <p:cNvSpPr>
                  <a:spLocks noChangeArrowheads="1"/>
                </p:cNvSpPr>
                <p:nvPr/>
              </p:nvSpPr>
              <p:spPr bwMode="auto">
                <a:xfrm>
                  <a:off x="4288" y="1746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3833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4363" y="1769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 algn="r"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3</a:t>
                  </a:r>
                </a:p>
              </p:txBody>
            </p:sp>
          </p:grpSp>
          <p:grpSp>
            <p:nvGrpSpPr>
              <p:cNvPr id="10" name="Group 23"/>
              <p:cNvGrpSpPr>
                <a:grpSpLocks/>
              </p:cNvGrpSpPr>
              <p:nvPr/>
            </p:nvGrpSpPr>
            <p:grpSpPr bwMode="auto">
              <a:xfrm>
                <a:off x="2335" y="2967"/>
                <a:ext cx="380" cy="908"/>
                <a:chOff x="2450" y="2968"/>
                <a:chExt cx="380" cy="908"/>
              </a:xfrm>
              <a:grpFill/>
            </p:grpSpPr>
            <p:grpSp>
              <p:nvGrpSpPr>
                <p:cNvPr id="11" name="Group 24"/>
                <p:cNvGrpSpPr>
                  <a:grpSpLocks/>
                </p:cNvGrpSpPr>
                <p:nvPr/>
              </p:nvGrpSpPr>
              <p:grpSpPr bwMode="auto">
                <a:xfrm>
                  <a:off x="2450" y="3580"/>
                  <a:ext cx="350" cy="296"/>
                  <a:chOff x="4738" y="2684"/>
                  <a:chExt cx="350" cy="296"/>
                </a:xfrm>
                <a:grpFill/>
              </p:grpSpPr>
              <p:sp>
                <p:nvSpPr>
                  <p:cNvPr id="33830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738" y="2684"/>
                    <a:ext cx="350" cy="296"/>
                  </a:xfrm>
                  <a:prstGeom prst="ellips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ko-KR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3831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15" y="2707"/>
                    <a:ext cx="198" cy="252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altLang="ko-KR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굴림" pitchFamily="50" charset="-127"/>
                        <a:cs typeface="Calibri" panose="020F0502020204030204" pitchFamily="34" charset="0"/>
                      </a:rPr>
                      <a:t>5</a:t>
                    </a:r>
                  </a:p>
                </p:txBody>
              </p:sp>
            </p:grpSp>
            <p:grpSp>
              <p:nvGrpSpPr>
                <p:cNvPr id="12" name="Group 27"/>
                <p:cNvGrpSpPr>
                  <a:grpSpLocks/>
                </p:cNvGrpSpPr>
                <p:nvPr/>
              </p:nvGrpSpPr>
              <p:grpSpPr bwMode="auto">
                <a:xfrm>
                  <a:off x="2480" y="2968"/>
                  <a:ext cx="350" cy="296"/>
                  <a:chOff x="3838" y="2684"/>
                  <a:chExt cx="350" cy="296"/>
                </a:xfrm>
                <a:grpFill/>
              </p:grpSpPr>
              <p:sp>
                <p:nvSpPr>
                  <p:cNvPr id="33828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3838" y="2684"/>
                    <a:ext cx="350" cy="296"/>
                  </a:xfrm>
                  <a:prstGeom prst="ellips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ko-KR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3829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15" y="2707"/>
                    <a:ext cx="198" cy="252"/>
                  </a:xfrm>
                  <a:prstGeom prst="rect">
                    <a:avLst/>
                  </a:prstGeom>
                  <a:grp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altLang="ko-KR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굴림" pitchFamily="50" charset="-127"/>
                        <a:cs typeface="Calibri" panose="020F0502020204030204" pitchFamily="34" charset="0"/>
                      </a:rPr>
                      <a:t>4</a:t>
                    </a:r>
                  </a:p>
                </p:txBody>
              </p:sp>
            </p:grpSp>
          </p:grpSp>
          <p:sp>
            <p:nvSpPr>
              <p:cNvPr id="33819" name="Line 30"/>
              <p:cNvSpPr>
                <a:spLocks noChangeShapeType="1"/>
              </p:cNvSpPr>
              <p:nvPr/>
            </p:nvSpPr>
            <p:spPr bwMode="auto">
              <a:xfrm flipV="1">
                <a:off x="2679" y="3513"/>
                <a:ext cx="250" cy="167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3820" name="Line 31"/>
              <p:cNvSpPr>
                <a:spLocks noChangeShapeType="1"/>
              </p:cNvSpPr>
              <p:nvPr/>
            </p:nvSpPr>
            <p:spPr bwMode="auto">
              <a:xfrm flipV="1">
                <a:off x="1595" y="3513"/>
                <a:ext cx="250" cy="167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3821" name="Line 32"/>
              <p:cNvSpPr>
                <a:spLocks noChangeShapeType="1"/>
              </p:cNvSpPr>
              <p:nvPr/>
            </p:nvSpPr>
            <p:spPr bwMode="auto">
              <a:xfrm flipV="1">
                <a:off x="2147" y="3193"/>
                <a:ext cx="250" cy="167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3822" name="Line 33"/>
              <p:cNvSpPr>
                <a:spLocks noChangeShapeType="1"/>
              </p:cNvSpPr>
              <p:nvPr/>
            </p:nvSpPr>
            <p:spPr bwMode="auto">
              <a:xfrm>
                <a:off x="1055" y="3517"/>
                <a:ext cx="218" cy="157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3823" name="Line 34"/>
              <p:cNvSpPr>
                <a:spLocks noChangeShapeType="1"/>
              </p:cNvSpPr>
              <p:nvPr/>
            </p:nvSpPr>
            <p:spPr bwMode="auto">
              <a:xfrm>
                <a:off x="1607" y="3198"/>
                <a:ext cx="218" cy="157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3824" name="Line 35"/>
              <p:cNvSpPr>
                <a:spLocks noChangeShapeType="1"/>
              </p:cNvSpPr>
              <p:nvPr/>
            </p:nvSpPr>
            <p:spPr bwMode="auto">
              <a:xfrm>
                <a:off x="2123" y="3518"/>
                <a:ext cx="218" cy="157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3825" name="Line 36"/>
              <p:cNvSpPr>
                <a:spLocks noChangeShapeType="1"/>
              </p:cNvSpPr>
              <p:nvPr/>
            </p:nvSpPr>
            <p:spPr bwMode="auto">
              <a:xfrm>
                <a:off x="2707" y="3197"/>
                <a:ext cx="218" cy="157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3809" name="Text Box 38"/>
            <p:cNvSpPr txBox="1">
              <a:spLocks noChangeArrowheads="1"/>
            </p:cNvSpPr>
            <p:nvPr/>
          </p:nvSpPr>
          <p:spPr bwMode="auto">
            <a:xfrm>
              <a:off x="1569" y="1093"/>
              <a:ext cx="648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 = 42</a:t>
              </a:r>
            </a:p>
          </p:txBody>
        </p:sp>
        <p:sp>
          <p:nvSpPr>
            <p:cNvPr id="33810" name="Text Box 39"/>
            <p:cNvSpPr txBox="1">
              <a:spLocks noChangeArrowheads="1"/>
            </p:cNvSpPr>
            <p:nvPr/>
          </p:nvSpPr>
          <p:spPr bwMode="auto">
            <a:xfrm>
              <a:off x="3185" y="1859"/>
              <a:ext cx="648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Z = X-8</a:t>
              </a:r>
            </a:p>
          </p:txBody>
        </p:sp>
        <p:sp>
          <p:nvSpPr>
            <p:cNvPr id="33811" name="Text Box 40"/>
            <p:cNvSpPr txBox="1">
              <a:spLocks noChangeArrowheads="1"/>
            </p:cNvSpPr>
            <p:nvPr/>
          </p:nvSpPr>
          <p:spPr bwMode="auto">
            <a:xfrm>
              <a:off x="3132" y="760"/>
              <a:ext cx="75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Z = X*2</a:t>
              </a:r>
            </a:p>
          </p:txBody>
        </p:sp>
      </p:grpSp>
      <p:grpSp>
        <p:nvGrpSpPr>
          <p:cNvPr id="13" name="Group 47"/>
          <p:cNvGrpSpPr>
            <a:grpSpLocks/>
          </p:cNvGrpSpPr>
          <p:nvPr/>
        </p:nvGrpSpPr>
        <p:grpSpPr bwMode="auto">
          <a:xfrm>
            <a:off x="614363" y="3656013"/>
            <a:ext cx="2011362" cy="1017587"/>
            <a:chOff x="382" y="2268"/>
            <a:chExt cx="1080" cy="641"/>
          </a:xfrm>
          <a:noFill/>
        </p:grpSpPr>
        <p:sp>
          <p:nvSpPr>
            <p:cNvPr id="33806" name="Text Box 37"/>
            <p:cNvSpPr txBox="1">
              <a:spLocks noChangeArrowheads="1"/>
            </p:cNvSpPr>
            <p:nvPr/>
          </p:nvSpPr>
          <p:spPr bwMode="auto">
            <a:xfrm>
              <a:off x="388" y="2268"/>
              <a:ext cx="1071" cy="641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All-defs for </a:t>
              </a:r>
              <a:r>
                <a:rPr lang="en-US" altLang="ko-KR" sz="2400" i="1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[ 0, 1, 3, 4 ]</a:t>
              </a:r>
            </a:p>
          </p:txBody>
        </p:sp>
        <p:sp>
          <p:nvSpPr>
            <p:cNvPr id="33807" name="Line 42"/>
            <p:cNvSpPr>
              <a:spLocks noChangeShapeType="1"/>
            </p:cNvSpPr>
            <p:nvPr/>
          </p:nvSpPr>
          <p:spPr bwMode="auto">
            <a:xfrm>
              <a:off x="382" y="2513"/>
              <a:ext cx="1080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4" name="Group 48"/>
          <p:cNvGrpSpPr>
            <a:grpSpLocks/>
          </p:cNvGrpSpPr>
          <p:nvPr/>
        </p:nvGrpSpPr>
        <p:grpSpPr bwMode="auto">
          <a:xfrm>
            <a:off x="3240088" y="3656013"/>
            <a:ext cx="2028825" cy="1565275"/>
            <a:chOff x="1781" y="2364"/>
            <a:chExt cx="1070" cy="986"/>
          </a:xfrm>
          <a:noFill/>
        </p:grpSpPr>
        <p:sp>
          <p:nvSpPr>
            <p:cNvPr id="33804" name="Text Box 43"/>
            <p:cNvSpPr txBox="1">
              <a:spLocks noChangeArrowheads="1"/>
            </p:cNvSpPr>
            <p:nvPr/>
          </p:nvSpPr>
          <p:spPr bwMode="auto">
            <a:xfrm>
              <a:off x="1787" y="2364"/>
              <a:ext cx="1064" cy="986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All-uses for </a:t>
              </a:r>
              <a:r>
                <a:rPr lang="en-US" altLang="ko-KR" sz="2400" i="1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</a:t>
              </a:r>
              <a:endParaRPr lang="en-US" altLang="ko-KR" sz="2800" i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[ 0, 1, 3, 4 ]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[ 0, 1, 3, 5 ]</a:t>
              </a:r>
            </a:p>
          </p:txBody>
        </p:sp>
        <p:sp>
          <p:nvSpPr>
            <p:cNvPr id="33805" name="Line 44"/>
            <p:cNvSpPr>
              <a:spLocks noChangeShapeType="1"/>
            </p:cNvSpPr>
            <p:nvPr/>
          </p:nvSpPr>
          <p:spPr bwMode="auto">
            <a:xfrm>
              <a:off x="1781" y="2609"/>
              <a:ext cx="1066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5" name="Group 49"/>
          <p:cNvGrpSpPr>
            <a:grpSpLocks/>
          </p:cNvGrpSpPr>
          <p:nvPr/>
        </p:nvGrpSpPr>
        <p:grpSpPr bwMode="auto">
          <a:xfrm>
            <a:off x="5883275" y="3656013"/>
            <a:ext cx="2646363" cy="2660650"/>
            <a:chOff x="3346" y="2424"/>
            <a:chExt cx="1207" cy="1676"/>
          </a:xfrm>
          <a:noFill/>
        </p:grpSpPr>
        <p:sp>
          <p:nvSpPr>
            <p:cNvPr id="33802" name="Text Box 45"/>
            <p:cNvSpPr txBox="1">
              <a:spLocks noChangeArrowheads="1"/>
            </p:cNvSpPr>
            <p:nvPr/>
          </p:nvSpPr>
          <p:spPr bwMode="auto">
            <a:xfrm>
              <a:off x="3352" y="2424"/>
              <a:ext cx="1201" cy="1676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All-du-paths for </a:t>
              </a:r>
              <a:r>
                <a:rPr lang="en-US" altLang="ko-KR" sz="2400" i="1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X</a:t>
              </a:r>
              <a:endParaRPr lang="en-US" altLang="ko-KR" sz="2800" i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[ 0, 1, 3, 4 ]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[ 0, 2, 3, 4 ]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[ 0, 1, 3, 5 ]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[ 0, 2, 3, 5 ]</a:t>
              </a:r>
            </a:p>
          </p:txBody>
        </p:sp>
        <p:sp>
          <p:nvSpPr>
            <p:cNvPr id="33803" name="Line 46"/>
            <p:cNvSpPr>
              <a:spLocks noChangeShapeType="1"/>
            </p:cNvSpPr>
            <p:nvPr/>
          </p:nvSpPr>
          <p:spPr bwMode="auto">
            <a:xfrm>
              <a:off x="3346" y="2669"/>
              <a:ext cx="1204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3800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33801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320675" y="-26988"/>
            <a:ext cx="8601075" cy="93980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Graph Coverage Criteria </a:t>
            </a:r>
            <a:r>
              <a:rPr lang="en-US" altLang="ko-KR" dirty="0" err="1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Subsumption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26C4BB8-8660-4CA4-A6D8-64F2D10B487E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32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446213" y="914400"/>
            <a:ext cx="6526212" cy="5378450"/>
            <a:chOff x="861" y="576"/>
            <a:chExt cx="4111" cy="3388"/>
          </a:xfrm>
          <a:noFill/>
        </p:grpSpPr>
        <p:grpSp>
          <p:nvGrpSpPr>
            <p:cNvPr id="3" name="Group 34"/>
            <p:cNvGrpSpPr>
              <a:grpSpLocks/>
            </p:cNvGrpSpPr>
            <p:nvPr/>
          </p:nvGrpSpPr>
          <p:grpSpPr bwMode="auto">
            <a:xfrm>
              <a:off x="3801" y="3177"/>
              <a:ext cx="1171" cy="516"/>
              <a:chOff x="3708" y="3359"/>
              <a:chExt cx="1057" cy="516"/>
            </a:xfrm>
            <a:grpFill/>
          </p:grpSpPr>
          <p:sp>
            <p:nvSpPr>
              <p:cNvPr id="34866" name="Text Box 9"/>
              <p:cNvSpPr txBox="1">
                <a:spLocks noChangeArrowheads="1"/>
              </p:cNvSpPr>
              <p:nvPr/>
            </p:nvSpPr>
            <p:spPr bwMode="auto">
              <a:xfrm>
                <a:off x="3708" y="3359"/>
                <a:ext cx="1057" cy="516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 dirty="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Simple Round Trip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 dirty="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SRTC</a:t>
                </a:r>
              </a:p>
            </p:txBody>
          </p:sp>
          <p:sp>
            <p:nvSpPr>
              <p:cNvPr id="34867" name="Line 10"/>
              <p:cNvSpPr>
                <a:spLocks noChangeShapeType="1"/>
              </p:cNvSpPr>
              <p:nvPr/>
            </p:nvSpPr>
            <p:spPr bwMode="auto">
              <a:xfrm>
                <a:off x="3785" y="3682"/>
                <a:ext cx="902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4" name="Group 35"/>
            <p:cNvGrpSpPr>
              <a:grpSpLocks/>
            </p:cNvGrpSpPr>
            <p:nvPr/>
          </p:nvGrpSpPr>
          <p:grpSpPr bwMode="auto">
            <a:xfrm>
              <a:off x="2360" y="3448"/>
              <a:ext cx="801" cy="516"/>
              <a:chOff x="2332" y="3448"/>
              <a:chExt cx="801" cy="516"/>
            </a:xfrm>
            <a:grpFill/>
          </p:grpSpPr>
          <p:sp>
            <p:nvSpPr>
              <p:cNvPr id="34864" name="Text Box 20"/>
              <p:cNvSpPr txBox="1">
                <a:spLocks noChangeArrowheads="1"/>
              </p:cNvSpPr>
              <p:nvPr/>
            </p:nvSpPr>
            <p:spPr bwMode="auto">
              <a:xfrm>
                <a:off x="2332" y="3448"/>
                <a:ext cx="801" cy="516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Node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NC</a:t>
                </a:r>
              </a:p>
            </p:txBody>
          </p:sp>
          <p:sp>
            <p:nvSpPr>
              <p:cNvPr id="34865" name="Line 21"/>
              <p:cNvSpPr>
                <a:spLocks noChangeShapeType="1"/>
              </p:cNvSpPr>
              <p:nvPr/>
            </p:nvSpPr>
            <p:spPr bwMode="auto">
              <a:xfrm>
                <a:off x="2390" y="3771"/>
                <a:ext cx="684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5" name="Group 36"/>
            <p:cNvGrpSpPr>
              <a:grpSpLocks/>
            </p:cNvGrpSpPr>
            <p:nvPr/>
          </p:nvGrpSpPr>
          <p:grpSpPr bwMode="auto">
            <a:xfrm>
              <a:off x="2370" y="2730"/>
              <a:ext cx="780" cy="516"/>
              <a:chOff x="2342" y="2730"/>
              <a:chExt cx="780" cy="516"/>
            </a:xfrm>
            <a:grpFill/>
          </p:grpSpPr>
          <p:sp>
            <p:nvSpPr>
              <p:cNvPr id="34862" name="Text Box 23"/>
              <p:cNvSpPr txBox="1">
                <a:spLocks noChangeArrowheads="1"/>
              </p:cNvSpPr>
              <p:nvPr/>
            </p:nvSpPr>
            <p:spPr bwMode="auto">
              <a:xfrm>
                <a:off x="2342" y="2730"/>
                <a:ext cx="780" cy="516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 dirty="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Edge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 dirty="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EC</a:t>
                </a:r>
              </a:p>
            </p:txBody>
          </p:sp>
          <p:sp>
            <p:nvSpPr>
              <p:cNvPr id="34863" name="Line 24"/>
              <p:cNvSpPr>
                <a:spLocks noChangeShapeType="1"/>
              </p:cNvSpPr>
              <p:nvPr/>
            </p:nvSpPr>
            <p:spPr bwMode="auto">
              <a:xfrm>
                <a:off x="2399" y="3053"/>
                <a:ext cx="665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6" name="Group 37"/>
            <p:cNvGrpSpPr>
              <a:grpSpLocks/>
            </p:cNvGrpSpPr>
            <p:nvPr/>
          </p:nvGrpSpPr>
          <p:grpSpPr bwMode="auto">
            <a:xfrm>
              <a:off x="2381" y="2012"/>
              <a:ext cx="759" cy="516"/>
              <a:chOff x="2360" y="2012"/>
              <a:chExt cx="759" cy="516"/>
            </a:xfrm>
            <a:grpFill/>
          </p:grpSpPr>
          <p:sp>
            <p:nvSpPr>
              <p:cNvPr id="34860" name="Text Box 26"/>
              <p:cNvSpPr txBox="1">
                <a:spLocks noChangeArrowheads="1"/>
              </p:cNvSpPr>
              <p:nvPr/>
            </p:nvSpPr>
            <p:spPr bwMode="auto">
              <a:xfrm>
                <a:off x="2360" y="2012"/>
                <a:ext cx="759" cy="516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Edge-Pair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EPC</a:t>
                </a:r>
              </a:p>
            </p:txBody>
          </p:sp>
          <p:sp>
            <p:nvSpPr>
              <p:cNvPr id="34861" name="Line 27"/>
              <p:cNvSpPr>
                <a:spLocks noChangeShapeType="1"/>
              </p:cNvSpPr>
              <p:nvPr/>
            </p:nvSpPr>
            <p:spPr bwMode="auto">
              <a:xfrm>
                <a:off x="2415" y="2335"/>
                <a:ext cx="648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7" name="Group 38"/>
            <p:cNvGrpSpPr>
              <a:grpSpLocks/>
            </p:cNvGrpSpPr>
            <p:nvPr/>
          </p:nvGrpSpPr>
          <p:grpSpPr bwMode="auto">
            <a:xfrm>
              <a:off x="3149" y="1294"/>
              <a:ext cx="1092" cy="516"/>
              <a:chOff x="3153" y="1294"/>
              <a:chExt cx="1092" cy="516"/>
            </a:xfrm>
            <a:grpFill/>
          </p:grpSpPr>
          <p:sp>
            <p:nvSpPr>
              <p:cNvPr id="34858" name="Text Box 29"/>
              <p:cNvSpPr txBox="1">
                <a:spLocks noChangeArrowheads="1"/>
              </p:cNvSpPr>
              <p:nvPr/>
            </p:nvSpPr>
            <p:spPr bwMode="auto">
              <a:xfrm>
                <a:off x="3153" y="1294"/>
                <a:ext cx="1092" cy="516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 dirty="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Prime Path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 dirty="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PPC</a:t>
                </a:r>
              </a:p>
            </p:txBody>
          </p:sp>
          <p:sp>
            <p:nvSpPr>
              <p:cNvPr id="34859" name="Line 30"/>
              <p:cNvSpPr>
                <a:spLocks noChangeShapeType="1"/>
              </p:cNvSpPr>
              <p:nvPr/>
            </p:nvSpPr>
            <p:spPr bwMode="auto">
              <a:xfrm>
                <a:off x="3233" y="1617"/>
                <a:ext cx="931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8" name="Group 39"/>
            <p:cNvGrpSpPr>
              <a:grpSpLocks/>
            </p:cNvGrpSpPr>
            <p:nvPr/>
          </p:nvGrpSpPr>
          <p:grpSpPr bwMode="auto">
            <a:xfrm>
              <a:off x="3145" y="576"/>
              <a:ext cx="1099" cy="516"/>
              <a:chOff x="3145" y="576"/>
              <a:chExt cx="1099" cy="516"/>
            </a:xfrm>
            <a:grpFill/>
          </p:grpSpPr>
          <p:sp>
            <p:nvSpPr>
              <p:cNvPr id="34856" name="Text Box 32"/>
              <p:cNvSpPr txBox="1">
                <a:spLocks noChangeArrowheads="1"/>
              </p:cNvSpPr>
              <p:nvPr/>
            </p:nvSpPr>
            <p:spPr bwMode="auto">
              <a:xfrm>
                <a:off x="3145" y="576"/>
                <a:ext cx="1099" cy="516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Complete Path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CPC</a:t>
                </a:r>
              </a:p>
            </p:txBody>
          </p:sp>
          <p:sp>
            <p:nvSpPr>
              <p:cNvPr id="34857" name="Line 33"/>
              <p:cNvSpPr>
                <a:spLocks noChangeShapeType="1"/>
              </p:cNvSpPr>
              <p:nvPr/>
            </p:nvSpPr>
            <p:spPr bwMode="auto">
              <a:xfrm>
                <a:off x="3225" y="899"/>
                <a:ext cx="938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9" name="Group 40"/>
            <p:cNvGrpSpPr>
              <a:grpSpLocks/>
            </p:cNvGrpSpPr>
            <p:nvPr/>
          </p:nvGrpSpPr>
          <p:grpSpPr bwMode="auto">
            <a:xfrm>
              <a:off x="3800" y="2460"/>
              <a:ext cx="1171" cy="516"/>
              <a:chOff x="3708" y="3359"/>
              <a:chExt cx="1057" cy="516"/>
            </a:xfrm>
            <a:grpFill/>
          </p:grpSpPr>
          <p:sp>
            <p:nvSpPr>
              <p:cNvPr id="34854" name="Text Box 41"/>
              <p:cNvSpPr txBox="1">
                <a:spLocks noChangeArrowheads="1"/>
              </p:cNvSpPr>
              <p:nvPr/>
            </p:nvSpPr>
            <p:spPr bwMode="auto">
              <a:xfrm>
                <a:off x="3708" y="3359"/>
                <a:ext cx="1057" cy="516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Complete Round Trip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CRTC</a:t>
                </a:r>
              </a:p>
            </p:txBody>
          </p:sp>
          <p:sp>
            <p:nvSpPr>
              <p:cNvPr id="34855" name="Line 42"/>
              <p:cNvSpPr>
                <a:spLocks noChangeShapeType="1"/>
              </p:cNvSpPr>
              <p:nvPr/>
            </p:nvSpPr>
            <p:spPr bwMode="auto">
              <a:xfrm>
                <a:off x="3785" y="3682"/>
                <a:ext cx="902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0" name="Group 43"/>
            <p:cNvGrpSpPr>
              <a:grpSpLocks/>
            </p:cNvGrpSpPr>
            <p:nvPr/>
          </p:nvGrpSpPr>
          <p:grpSpPr bwMode="auto">
            <a:xfrm>
              <a:off x="861" y="1743"/>
              <a:ext cx="973" cy="516"/>
              <a:chOff x="2360" y="2012"/>
              <a:chExt cx="759" cy="516"/>
            </a:xfrm>
            <a:grpFill/>
          </p:grpSpPr>
          <p:sp>
            <p:nvSpPr>
              <p:cNvPr id="34852" name="Text Box 44"/>
              <p:cNvSpPr txBox="1">
                <a:spLocks noChangeArrowheads="1"/>
              </p:cNvSpPr>
              <p:nvPr/>
            </p:nvSpPr>
            <p:spPr bwMode="auto">
              <a:xfrm>
                <a:off x="2360" y="2012"/>
                <a:ext cx="759" cy="516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 dirty="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All-DU-Paths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 dirty="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ADUP</a:t>
                </a:r>
              </a:p>
            </p:txBody>
          </p:sp>
          <p:sp>
            <p:nvSpPr>
              <p:cNvPr id="34853" name="Line 45"/>
              <p:cNvSpPr>
                <a:spLocks noChangeShapeType="1"/>
              </p:cNvSpPr>
              <p:nvPr/>
            </p:nvSpPr>
            <p:spPr bwMode="auto">
              <a:xfrm>
                <a:off x="2415" y="2335"/>
                <a:ext cx="648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1" name="Group 46"/>
            <p:cNvGrpSpPr>
              <a:grpSpLocks/>
            </p:cNvGrpSpPr>
            <p:nvPr/>
          </p:nvGrpSpPr>
          <p:grpSpPr bwMode="auto">
            <a:xfrm>
              <a:off x="862" y="2460"/>
              <a:ext cx="973" cy="516"/>
              <a:chOff x="2360" y="2012"/>
              <a:chExt cx="759" cy="516"/>
            </a:xfrm>
            <a:grpFill/>
          </p:grpSpPr>
          <p:sp>
            <p:nvSpPr>
              <p:cNvPr id="34850" name="Text Box 47"/>
              <p:cNvSpPr txBox="1">
                <a:spLocks noChangeArrowheads="1"/>
              </p:cNvSpPr>
              <p:nvPr/>
            </p:nvSpPr>
            <p:spPr bwMode="auto">
              <a:xfrm>
                <a:off x="2360" y="2012"/>
                <a:ext cx="759" cy="516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All-uses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AUC</a:t>
                </a:r>
              </a:p>
            </p:txBody>
          </p:sp>
          <p:sp>
            <p:nvSpPr>
              <p:cNvPr id="34851" name="Line 48"/>
              <p:cNvSpPr>
                <a:spLocks noChangeShapeType="1"/>
              </p:cNvSpPr>
              <p:nvPr/>
            </p:nvSpPr>
            <p:spPr bwMode="auto">
              <a:xfrm>
                <a:off x="2415" y="2335"/>
                <a:ext cx="648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2" name="Group 49"/>
            <p:cNvGrpSpPr>
              <a:grpSpLocks/>
            </p:cNvGrpSpPr>
            <p:nvPr/>
          </p:nvGrpSpPr>
          <p:grpSpPr bwMode="auto">
            <a:xfrm>
              <a:off x="862" y="3176"/>
              <a:ext cx="973" cy="516"/>
              <a:chOff x="2360" y="2012"/>
              <a:chExt cx="759" cy="516"/>
            </a:xfrm>
            <a:grpFill/>
          </p:grpSpPr>
          <p:sp>
            <p:nvSpPr>
              <p:cNvPr id="34848" name="Text Box 50"/>
              <p:cNvSpPr txBox="1">
                <a:spLocks noChangeArrowheads="1"/>
              </p:cNvSpPr>
              <p:nvPr/>
            </p:nvSpPr>
            <p:spPr bwMode="auto">
              <a:xfrm>
                <a:off x="2360" y="2012"/>
                <a:ext cx="759" cy="516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All-defs Coverage</a:t>
                </a:r>
              </a:p>
              <a:p>
                <a:pPr algn="ctr">
                  <a:lnSpc>
                    <a:spcPct val="70000"/>
                  </a:lnSpc>
                  <a:spcBef>
                    <a:spcPct val="50000"/>
                  </a:spcBef>
                  <a:defRPr/>
                </a:pPr>
                <a:r>
                  <a:rPr lang="en-US" altLang="ko-KR" sz="1800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ADC</a:t>
                </a:r>
              </a:p>
            </p:txBody>
          </p:sp>
          <p:sp>
            <p:nvSpPr>
              <p:cNvPr id="34849" name="Line 51"/>
              <p:cNvSpPr>
                <a:spLocks noChangeShapeType="1"/>
              </p:cNvSpPr>
              <p:nvPr/>
            </p:nvSpPr>
            <p:spPr bwMode="auto">
              <a:xfrm>
                <a:off x="2415" y="2335"/>
                <a:ext cx="648" cy="0"/>
              </a:xfrm>
              <a:prstGeom prst="lin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>
                  <a:defRPr/>
                </a:pPr>
                <a:endParaRPr lang="ko-KR" alt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4838" name="Line 53"/>
            <p:cNvSpPr>
              <a:spLocks noChangeShapeType="1"/>
            </p:cNvSpPr>
            <p:nvPr/>
          </p:nvSpPr>
          <p:spPr bwMode="auto">
            <a:xfrm>
              <a:off x="4386" y="2972"/>
              <a:ext cx="0" cy="20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839" name="Line 54"/>
            <p:cNvSpPr>
              <a:spLocks noChangeShapeType="1"/>
            </p:cNvSpPr>
            <p:nvPr/>
          </p:nvSpPr>
          <p:spPr bwMode="auto">
            <a:xfrm>
              <a:off x="2760" y="3239"/>
              <a:ext cx="0" cy="20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840" name="Line 55"/>
            <p:cNvSpPr>
              <a:spLocks noChangeShapeType="1"/>
            </p:cNvSpPr>
            <p:nvPr/>
          </p:nvSpPr>
          <p:spPr bwMode="auto">
            <a:xfrm>
              <a:off x="2760" y="2524"/>
              <a:ext cx="0" cy="20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841" name="Line 56"/>
            <p:cNvSpPr>
              <a:spLocks noChangeShapeType="1"/>
            </p:cNvSpPr>
            <p:nvPr/>
          </p:nvSpPr>
          <p:spPr bwMode="auto">
            <a:xfrm>
              <a:off x="1348" y="2258"/>
              <a:ext cx="0" cy="20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842" name="Line 57"/>
            <p:cNvSpPr>
              <a:spLocks noChangeShapeType="1"/>
            </p:cNvSpPr>
            <p:nvPr/>
          </p:nvSpPr>
          <p:spPr bwMode="auto">
            <a:xfrm>
              <a:off x="3694" y="1088"/>
              <a:ext cx="0" cy="20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843" name="Line 58"/>
            <p:cNvSpPr>
              <a:spLocks noChangeShapeType="1"/>
            </p:cNvSpPr>
            <p:nvPr/>
          </p:nvSpPr>
          <p:spPr bwMode="auto">
            <a:xfrm>
              <a:off x="1348" y="2969"/>
              <a:ext cx="0" cy="20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34844" name="AutoShape 59"/>
            <p:cNvCxnSpPr>
              <a:cxnSpLocks noChangeShapeType="1"/>
            </p:cNvCxnSpPr>
            <p:nvPr/>
          </p:nvCxnSpPr>
          <p:spPr bwMode="auto">
            <a:xfrm rot="5400000" flipH="1" flipV="1">
              <a:off x="1977" y="2332"/>
              <a:ext cx="252" cy="1027"/>
            </a:xfrm>
            <a:prstGeom prst="curvedConnector5">
              <a:avLst>
                <a:gd name="adj1" fmla="val -56745"/>
                <a:gd name="adj2" fmla="val 50051"/>
                <a:gd name="adj3" fmla="val 157144"/>
              </a:avLst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34845" name="AutoShape 64"/>
            <p:cNvCxnSpPr>
              <a:cxnSpLocks noChangeShapeType="1"/>
            </p:cNvCxnSpPr>
            <p:nvPr/>
          </p:nvCxnSpPr>
          <p:spPr bwMode="auto">
            <a:xfrm rot="16200000" flipV="1">
              <a:off x="2409" y="922"/>
              <a:ext cx="60" cy="1714"/>
            </a:xfrm>
            <a:prstGeom prst="curvedConnector5">
              <a:avLst>
                <a:gd name="adj1" fmla="val -106667"/>
                <a:gd name="adj2" fmla="val 46556"/>
                <a:gd name="adj3" fmla="val 706667"/>
              </a:avLst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</p:cxnSp>
        <p:sp>
          <p:nvSpPr>
            <p:cNvPr id="34846" name="Line 66"/>
            <p:cNvSpPr>
              <a:spLocks noChangeShapeType="1"/>
            </p:cNvSpPr>
            <p:nvPr/>
          </p:nvSpPr>
          <p:spPr bwMode="auto">
            <a:xfrm flipH="1">
              <a:off x="3015" y="1813"/>
              <a:ext cx="405" cy="192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847" name="Line 68"/>
            <p:cNvSpPr>
              <a:spLocks noChangeShapeType="1"/>
            </p:cNvSpPr>
            <p:nvPr/>
          </p:nvSpPr>
          <p:spPr bwMode="auto">
            <a:xfrm>
              <a:off x="3989" y="1813"/>
              <a:ext cx="413" cy="64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4821" name="TextBox 50"/>
          <p:cNvSpPr txBox="1">
            <a:spLocks noChangeArrowheads="1"/>
          </p:cNvSpPr>
          <p:nvPr/>
        </p:nvSpPr>
        <p:spPr bwMode="auto">
          <a:xfrm>
            <a:off x="25400" y="852488"/>
            <a:ext cx="4848225" cy="156966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600" u="sng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Assumptions for Data Flow Coverage</a:t>
            </a:r>
          </a:p>
          <a:p>
            <a:pPr>
              <a:buFontTx/>
              <a:buAutoNum type="arabicPeriod"/>
            </a:pPr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Every use is preceded by a def</a:t>
            </a:r>
          </a:p>
          <a:p>
            <a:pPr>
              <a:buFontTx/>
              <a:buAutoNum type="arabicPeriod"/>
            </a:pPr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Every def reaches at least one use</a:t>
            </a:r>
          </a:p>
          <a:p>
            <a:pPr>
              <a:buFontTx/>
              <a:buAutoNum type="arabicPeriod"/>
            </a:pPr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For every node with multiple outgoing edges, </a:t>
            </a:r>
          </a:p>
          <a:p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at least one variable is used on each out edge, </a:t>
            </a:r>
          </a:p>
          <a:p>
            <a:r>
              <a:rPr lang="en-US" altLang="ko-KR" sz="160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and the same variables are used on each out edge.</a:t>
            </a:r>
            <a:endParaRPr lang="ko-KR" altLang="en-US" sz="1600">
              <a:solidFill>
                <a:srgbClr val="FF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34822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34823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Definition of a Graph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set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of </a:t>
            </a: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nodes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,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is not empty</a:t>
            </a:r>
          </a:p>
          <a:p>
            <a:pPr lvl="1" eaLnBrk="1" hangingPunct="1">
              <a:defRPr/>
            </a:pPr>
            <a:endParaRPr lang="en-US" altLang="ko-KR" sz="1800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set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i="1" baseline="-25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0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of </a:t>
            </a: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initial nodes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,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i="1" baseline="-25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0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is not empty</a:t>
            </a:r>
          </a:p>
          <a:p>
            <a:pPr lvl="1" eaLnBrk="1" hangingPunct="1">
              <a:defRPr/>
            </a:pPr>
            <a:endParaRPr lang="en-US" altLang="ko-KR" sz="1800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set </a:t>
            </a:r>
            <a:r>
              <a:rPr lang="en-US" altLang="ko-K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of </a:t>
            </a: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final nodes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, </a:t>
            </a:r>
            <a:r>
              <a:rPr lang="en-US" altLang="ko-KR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is not empty</a:t>
            </a:r>
          </a:p>
          <a:p>
            <a:pPr lvl="1" eaLnBrk="1" hangingPunct="1">
              <a:defRPr/>
            </a:pPr>
            <a:endParaRPr lang="en-US" altLang="ko-KR" sz="1800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set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of </a:t>
            </a: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edges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, each edge from one node to another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 </a:t>
            </a:r>
            <a:r>
              <a:rPr lang="en-US" altLang="ko-KR" sz="1800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sz="1800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, </a:t>
            </a:r>
            <a:r>
              <a:rPr lang="en-US" altLang="ko-KR" sz="1800" i="1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sz="1800" i="1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j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), </a:t>
            </a:r>
            <a:r>
              <a:rPr lang="en-US" altLang="ko-KR" sz="1800" i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sz="1800" i="1" baseline="-250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is </a:t>
            </a:r>
            <a:r>
              <a:rPr lang="en-US" altLang="ko-KR" sz="1800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predecessor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, </a:t>
            </a:r>
            <a:r>
              <a:rPr lang="en-US" altLang="ko-KR" sz="1800" i="1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sz="1800" i="1" baseline="-250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j</a:t>
            </a:r>
            <a:r>
              <a:rPr lang="en-US" altLang="ko-KR" sz="180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is </a:t>
            </a:r>
            <a:r>
              <a:rPr lang="en-US" altLang="ko-KR" sz="1800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successor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AAA487-566E-4370-A6CC-DF5F782799FA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4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7173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7174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74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Three Example Graphs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AB6423B-F2F8-46D0-88D2-455E2AE092F6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5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grpSp>
        <p:nvGrpSpPr>
          <p:cNvPr id="2" name="Group 114"/>
          <p:cNvGrpSpPr>
            <a:grpSpLocks/>
          </p:cNvGrpSpPr>
          <p:nvPr/>
        </p:nvGrpSpPr>
        <p:grpSpPr bwMode="auto">
          <a:xfrm>
            <a:off x="160338" y="1271588"/>
            <a:ext cx="1984375" cy="3794125"/>
            <a:chOff x="101" y="801"/>
            <a:chExt cx="1250" cy="2390"/>
          </a:xfrm>
          <a:noFill/>
        </p:grpSpPr>
        <p:sp>
          <p:nvSpPr>
            <p:cNvPr id="8252" name="Oval 5"/>
            <p:cNvSpPr>
              <a:spLocks noChangeArrowheads="1"/>
            </p:cNvSpPr>
            <p:nvPr/>
          </p:nvSpPr>
          <p:spPr bwMode="auto">
            <a:xfrm>
              <a:off x="551" y="1019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53" name="Text Box 4"/>
            <p:cNvSpPr txBox="1">
              <a:spLocks noChangeArrowheads="1"/>
            </p:cNvSpPr>
            <p:nvPr/>
          </p:nvSpPr>
          <p:spPr bwMode="auto">
            <a:xfrm>
              <a:off x="626" y="1042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8254" name="Oval 8"/>
            <p:cNvSpPr>
              <a:spLocks noChangeArrowheads="1"/>
            </p:cNvSpPr>
            <p:nvPr/>
          </p:nvSpPr>
          <p:spPr bwMode="auto">
            <a:xfrm>
              <a:off x="1001" y="1957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55" name="Text Box 9"/>
            <p:cNvSpPr txBox="1">
              <a:spLocks noChangeArrowheads="1"/>
            </p:cNvSpPr>
            <p:nvPr/>
          </p:nvSpPr>
          <p:spPr bwMode="auto">
            <a:xfrm>
              <a:off x="1078" y="1980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8256" name="Oval 11"/>
            <p:cNvSpPr>
              <a:spLocks noChangeArrowheads="1"/>
            </p:cNvSpPr>
            <p:nvPr/>
          </p:nvSpPr>
          <p:spPr bwMode="auto">
            <a:xfrm>
              <a:off x="101" y="1957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57" name="Text Box 12"/>
            <p:cNvSpPr txBox="1">
              <a:spLocks noChangeArrowheads="1"/>
            </p:cNvSpPr>
            <p:nvPr/>
          </p:nvSpPr>
          <p:spPr bwMode="auto">
            <a:xfrm>
              <a:off x="178" y="1980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258" name="Oval 14"/>
            <p:cNvSpPr>
              <a:spLocks noChangeArrowheads="1"/>
            </p:cNvSpPr>
            <p:nvPr/>
          </p:nvSpPr>
          <p:spPr bwMode="auto">
            <a:xfrm>
              <a:off x="551" y="2895"/>
              <a:ext cx="350" cy="296"/>
            </a:xfrm>
            <a:prstGeom prst="ellips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59" name="Text Box 15"/>
            <p:cNvSpPr txBox="1">
              <a:spLocks noChangeArrowheads="1"/>
            </p:cNvSpPr>
            <p:nvPr/>
          </p:nvSpPr>
          <p:spPr bwMode="auto">
            <a:xfrm>
              <a:off x="628" y="2918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8260" name="Line 19"/>
            <p:cNvSpPr>
              <a:spLocks noChangeShapeType="1"/>
            </p:cNvSpPr>
            <p:nvPr/>
          </p:nvSpPr>
          <p:spPr bwMode="auto">
            <a:xfrm flipH="1">
              <a:off x="360" y="1312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61" name="Line 22"/>
            <p:cNvSpPr>
              <a:spLocks noChangeShapeType="1"/>
            </p:cNvSpPr>
            <p:nvPr/>
          </p:nvSpPr>
          <p:spPr bwMode="auto">
            <a:xfrm>
              <a:off x="384" y="2239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62" name="Line 27"/>
            <p:cNvSpPr>
              <a:spLocks noChangeShapeType="1"/>
            </p:cNvSpPr>
            <p:nvPr/>
          </p:nvSpPr>
          <p:spPr bwMode="auto">
            <a:xfrm flipH="1">
              <a:off x="756" y="2235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63" name="Line 28"/>
            <p:cNvSpPr>
              <a:spLocks noChangeShapeType="1"/>
            </p:cNvSpPr>
            <p:nvPr/>
          </p:nvSpPr>
          <p:spPr bwMode="auto">
            <a:xfrm>
              <a:off x="780" y="1317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64" name="Line 29"/>
            <p:cNvSpPr>
              <a:spLocks noChangeShapeType="1"/>
            </p:cNvSpPr>
            <p:nvPr/>
          </p:nvSpPr>
          <p:spPr bwMode="auto">
            <a:xfrm>
              <a:off x="726" y="801"/>
              <a:ext cx="0" cy="20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197" name="Text Box 109"/>
          <p:cNvSpPr txBox="1">
            <a:spLocks noChangeArrowheads="1"/>
          </p:cNvSpPr>
          <p:nvPr/>
        </p:nvSpPr>
        <p:spPr bwMode="auto">
          <a:xfrm>
            <a:off x="423863" y="5411788"/>
            <a:ext cx="1457325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baseline="-250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0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= { 0 }</a:t>
            </a:r>
          </a:p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baseline="-250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= { 3 }</a:t>
            </a:r>
          </a:p>
        </p:txBody>
      </p:sp>
      <p:grpSp>
        <p:nvGrpSpPr>
          <p:cNvPr id="3" name="Group 116"/>
          <p:cNvGrpSpPr>
            <a:grpSpLocks/>
          </p:cNvGrpSpPr>
          <p:nvPr/>
        </p:nvGrpSpPr>
        <p:grpSpPr bwMode="auto">
          <a:xfrm>
            <a:off x="7058025" y="1617663"/>
            <a:ext cx="1984375" cy="3448050"/>
            <a:chOff x="4446" y="1019"/>
            <a:chExt cx="1250" cy="2172"/>
          </a:xfrm>
          <a:noFill/>
        </p:grpSpPr>
        <p:sp>
          <p:nvSpPr>
            <p:cNvPr id="8240" name="Oval 90"/>
            <p:cNvSpPr>
              <a:spLocks noChangeArrowheads="1"/>
            </p:cNvSpPr>
            <p:nvPr/>
          </p:nvSpPr>
          <p:spPr bwMode="auto">
            <a:xfrm>
              <a:off x="4896" y="1019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41" name="Text Box 91"/>
            <p:cNvSpPr txBox="1">
              <a:spLocks noChangeArrowheads="1"/>
            </p:cNvSpPr>
            <p:nvPr/>
          </p:nvSpPr>
          <p:spPr bwMode="auto">
            <a:xfrm>
              <a:off x="4973" y="1042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8242" name="Oval 93"/>
            <p:cNvSpPr>
              <a:spLocks noChangeArrowheads="1"/>
            </p:cNvSpPr>
            <p:nvPr/>
          </p:nvSpPr>
          <p:spPr bwMode="auto">
            <a:xfrm>
              <a:off x="5346" y="1957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43" name="Text Box 94"/>
            <p:cNvSpPr txBox="1">
              <a:spLocks noChangeArrowheads="1"/>
            </p:cNvSpPr>
            <p:nvPr/>
          </p:nvSpPr>
          <p:spPr bwMode="auto">
            <a:xfrm>
              <a:off x="5423" y="1980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8244" name="Oval 96"/>
            <p:cNvSpPr>
              <a:spLocks noChangeArrowheads="1"/>
            </p:cNvSpPr>
            <p:nvPr/>
          </p:nvSpPr>
          <p:spPr bwMode="auto">
            <a:xfrm>
              <a:off x="4446" y="1957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45" name="Text Box 97"/>
            <p:cNvSpPr txBox="1">
              <a:spLocks noChangeArrowheads="1"/>
            </p:cNvSpPr>
            <p:nvPr/>
          </p:nvSpPr>
          <p:spPr bwMode="auto">
            <a:xfrm>
              <a:off x="4523" y="1980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246" name="Oval 99"/>
            <p:cNvSpPr>
              <a:spLocks noChangeArrowheads="1"/>
            </p:cNvSpPr>
            <p:nvPr/>
          </p:nvSpPr>
          <p:spPr bwMode="auto">
            <a:xfrm>
              <a:off x="4896" y="2895"/>
              <a:ext cx="350" cy="296"/>
            </a:xfrm>
            <a:prstGeom prst="ellips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47" name="Text Box 100"/>
            <p:cNvSpPr txBox="1">
              <a:spLocks noChangeArrowheads="1"/>
            </p:cNvSpPr>
            <p:nvPr/>
          </p:nvSpPr>
          <p:spPr bwMode="auto">
            <a:xfrm>
              <a:off x="4973" y="2918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8248" name="Line 101"/>
            <p:cNvSpPr>
              <a:spLocks noChangeShapeType="1"/>
            </p:cNvSpPr>
            <p:nvPr/>
          </p:nvSpPr>
          <p:spPr bwMode="auto">
            <a:xfrm flipH="1">
              <a:off x="4705" y="1312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49" name="Line 102"/>
            <p:cNvSpPr>
              <a:spLocks noChangeShapeType="1"/>
            </p:cNvSpPr>
            <p:nvPr/>
          </p:nvSpPr>
          <p:spPr bwMode="auto">
            <a:xfrm>
              <a:off x="4729" y="2239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50" name="Line 103"/>
            <p:cNvSpPr>
              <a:spLocks noChangeShapeType="1"/>
            </p:cNvSpPr>
            <p:nvPr/>
          </p:nvSpPr>
          <p:spPr bwMode="auto">
            <a:xfrm flipH="1">
              <a:off x="5101" y="2235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51" name="Line 104"/>
            <p:cNvSpPr>
              <a:spLocks noChangeShapeType="1"/>
            </p:cNvSpPr>
            <p:nvPr/>
          </p:nvSpPr>
          <p:spPr bwMode="auto">
            <a:xfrm>
              <a:off x="5125" y="1317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199" name="Text Box 110"/>
          <p:cNvSpPr txBox="1">
            <a:spLocks noChangeArrowheads="1"/>
          </p:cNvSpPr>
          <p:nvPr/>
        </p:nvSpPr>
        <p:spPr bwMode="auto">
          <a:xfrm>
            <a:off x="7321550" y="5411788"/>
            <a:ext cx="1457325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baseline="-250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0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= { }</a:t>
            </a:r>
          </a:p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baseline="-250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= { 3 }</a:t>
            </a:r>
          </a:p>
        </p:txBody>
      </p:sp>
      <p:grpSp>
        <p:nvGrpSpPr>
          <p:cNvPr id="4" name="Group 115"/>
          <p:cNvGrpSpPr>
            <a:grpSpLocks/>
          </p:cNvGrpSpPr>
          <p:nvPr/>
        </p:nvGrpSpPr>
        <p:grpSpPr bwMode="auto">
          <a:xfrm>
            <a:off x="2363788" y="1266825"/>
            <a:ext cx="4475162" cy="3798888"/>
            <a:chOff x="1489" y="798"/>
            <a:chExt cx="2819" cy="2393"/>
          </a:xfrm>
          <a:noFill/>
        </p:grpSpPr>
        <p:sp>
          <p:nvSpPr>
            <p:cNvPr id="8205" name="Oval 78"/>
            <p:cNvSpPr>
              <a:spLocks noChangeArrowheads="1"/>
            </p:cNvSpPr>
            <p:nvPr/>
          </p:nvSpPr>
          <p:spPr bwMode="auto">
            <a:xfrm>
              <a:off x="3548" y="2895"/>
              <a:ext cx="350" cy="296"/>
            </a:xfrm>
            <a:prstGeom prst="ellips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06" name="Text Box 79"/>
            <p:cNvSpPr txBox="1">
              <a:spLocks noChangeArrowheads="1"/>
            </p:cNvSpPr>
            <p:nvPr/>
          </p:nvSpPr>
          <p:spPr bwMode="auto">
            <a:xfrm>
              <a:off x="3625" y="2918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8207" name="Oval 31"/>
            <p:cNvSpPr>
              <a:spLocks noChangeArrowheads="1"/>
            </p:cNvSpPr>
            <p:nvPr/>
          </p:nvSpPr>
          <p:spPr bwMode="auto">
            <a:xfrm>
              <a:off x="1899" y="1016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08" name="Text Box 32"/>
            <p:cNvSpPr txBox="1">
              <a:spLocks noChangeArrowheads="1"/>
            </p:cNvSpPr>
            <p:nvPr/>
          </p:nvSpPr>
          <p:spPr bwMode="auto">
            <a:xfrm>
              <a:off x="1976" y="1039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8209" name="Oval 34"/>
            <p:cNvSpPr>
              <a:spLocks noChangeArrowheads="1"/>
            </p:cNvSpPr>
            <p:nvPr/>
          </p:nvSpPr>
          <p:spPr bwMode="auto">
            <a:xfrm>
              <a:off x="2309" y="1954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10" name="Text Box 35"/>
            <p:cNvSpPr txBox="1">
              <a:spLocks noChangeArrowheads="1"/>
            </p:cNvSpPr>
            <p:nvPr/>
          </p:nvSpPr>
          <p:spPr bwMode="auto">
            <a:xfrm>
              <a:off x="2386" y="1977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8211" name="Oval 37"/>
            <p:cNvSpPr>
              <a:spLocks noChangeArrowheads="1"/>
            </p:cNvSpPr>
            <p:nvPr/>
          </p:nvSpPr>
          <p:spPr bwMode="auto">
            <a:xfrm>
              <a:off x="1489" y="1954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12" name="Text Box 38"/>
            <p:cNvSpPr txBox="1">
              <a:spLocks noChangeArrowheads="1"/>
            </p:cNvSpPr>
            <p:nvPr/>
          </p:nvSpPr>
          <p:spPr bwMode="auto">
            <a:xfrm>
              <a:off x="1566" y="1977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8213" name="Oval 40"/>
            <p:cNvSpPr>
              <a:spLocks noChangeArrowheads="1"/>
            </p:cNvSpPr>
            <p:nvPr/>
          </p:nvSpPr>
          <p:spPr bwMode="auto">
            <a:xfrm>
              <a:off x="1899" y="2892"/>
              <a:ext cx="350" cy="296"/>
            </a:xfrm>
            <a:prstGeom prst="ellips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14" name="Text Box 41"/>
            <p:cNvSpPr txBox="1">
              <a:spLocks noChangeArrowheads="1"/>
            </p:cNvSpPr>
            <p:nvPr/>
          </p:nvSpPr>
          <p:spPr bwMode="auto">
            <a:xfrm>
              <a:off x="1976" y="2915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8215" name="Line 42"/>
            <p:cNvSpPr>
              <a:spLocks noChangeShapeType="1"/>
            </p:cNvSpPr>
            <p:nvPr/>
          </p:nvSpPr>
          <p:spPr bwMode="auto">
            <a:xfrm flipH="1">
              <a:off x="1708" y="1309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16" name="Line 43"/>
            <p:cNvSpPr>
              <a:spLocks noChangeShapeType="1"/>
            </p:cNvSpPr>
            <p:nvPr/>
          </p:nvSpPr>
          <p:spPr bwMode="auto">
            <a:xfrm>
              <a:off x="1732" y="2236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17" name="Line 44"/>
            <p:cNvSpPr>
              <a:spLocks noChangeShapeType="1"/>
            </p:cNvSpPr>
            <p:nvPr/>
          </p:nvSpPr>
          <p:spPr bwMode="auto">
            <a:xfrm flipH="1">
              <a:off x="2104" y="2232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18" name="Line 45"/>
            <p:cNvSpPr>
              <a:spLocks noChangeShapeType="1"/>
            </p:cNvSpPr>
            <p:nvPr/>
          </p:nvSpPr>
          <p:spPr bwMode="auto">
            <a:xfrm>
              <a:off x="2128" y="1314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19" name="Line 46"/>
            <p:cNvSpPr>
              <a:spLocks noChangeShapeType="1"/>
            </p:cNvSpPr>
            <p:nvPr/>
          </p:nvSpPr>
          <p:spPr bwMode="auto">
            <a:xfrm>
              <a:off x="2074" y="798"/>
              <a:ext cx="0" cy="20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20" name="Oval 49"/>
            <p:cNvSpPr>
              <a:spLocks noChangeArrowheads="1"/>
            </p:cNvSpPr>
            <p:nvPr/>
          </p:nvSpPr>
          <p:spPr bwMode="auto">
            <a:xfrm>
              <a:off x="2725" y="1018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21" name="Text Box 50"/>
            <p:cNvSpPr txBox="1">
              <a:spLocks noChangeArrowheads="1"/>
            </p:cNvSpPr>
            <p:nvPr/>
          </p:nvSpPr>
          <p:spPr bwMode="auto">
            <a:xfrm>
              <a:off x="2802" y="1041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222" name="Oval 52"/>
            <p:cNvSpPr>
              <a:spLocks noChangeArrowheads="1"/>
            </p:cNvSpPr>
            <p:nvPr/>
          </p:nvSpPr>
          <p:spPr bwMode="auto">
            <a:xfrm>
              <a:off x="3135" y="1956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23" name="Text Box 53"/>
            <p:cNvSpPr txBox="1">
              <a:spLocks noChangeArrowheads="1"/>
            </p:cNvSpPr>
            <p:nvPr/>
          </p:nvSpPr>
          <p:spPr bwMode="auto">
            <a:xfrm>
              <a:off x="3212" y="1979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8224" name="Oval 58"/>
            <p:cNvSpPr>
              <a:spLocks noChangeArrowheads="1"/>
            </p:cNvSpPr>
            <p:nvPr/>
          </p:nvSpPr>
          <p:spPr bwMode="auto">
            <a:xfrm>
              <a:off x="2725" y="2894"/>
              <a:ext cx="350" cy="296"/>
            </a:xfrm>
            <a:prstGeom prst="ellips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25" name="Text Box 59"/>
            <p:cNvSpPr txBox="1">
              <a:spLocks noChangeArrowheads="1"/>
            </p:cNvSpPr>
            <p:nvPr/>
          </p:nvSpPr>
          <p:spPr bwMode="auto">
            <a:xfrm>
              <a:off x="2802" y="2917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8226" name="Line 61"/>
            <p:cNvSpPr>
              <a:spLocks noChangeShapeType="1"/>
            </p:cNvSpPr>
            <p:nvPr/>
          </p:nvSpPr>
          <p:spPr bwMode="auto">
            <a:xfrm>
              <a:off x="2592" y="2238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27" name="Line 62"/>
            <p:cNvSpPr>
              <a:spLocks noChangeShapeType="1"/>
            </p:cNvSpPr>
            <p:nvPr/>
          </p:nvSpPr>
          <p:spPr bwMode="auto">
            <a:xfrm flipH="1">
              <a:off x="2972" y="2234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28" name="Line 63"/>
            <p:cNvSpPr>
              <a:spLocks noChangeShapeType="1"/>
            </p:cNvSpPr>
            <p:nvPr/>
          </p:nvSpPr>
          <p:spPr bwMode="auto">
            <a:xfrm>
              <a:off x="2957" y="1316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29" name="Line 64"/>
            <p:cNvSpPr>
              <a:spLocks noChangeShapeType="1"/>
            </p:cNvSpPr>
            <p:nvPr/>
          </p:nvSpPr>
          <p:spPr bwMode="auto">
            <a:xfrm>
              <a:off x="2900" y="800"/>
              <a:ext cx="0" cy="20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30" name="Oval 69"/>
            <p:cNvSpPr>
              <a:spLocks noChangeArrowheads="1"/>
            </p:cNvSpPr>
            <p:nvPr/>
          </p:nvSpPr>
          <p:spPr bwMode="auto">
            <a:xfrm>
              <a:off x="3548" y="1019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31" name="Text Box 70"/>
            <p:cNvSpPr txBox="1">
              <a:spLocks noChangeArrowheads="1"/>
            </p:cNvSpPr>
            <p:nvPr/>
          </p:nvSpPr>
          <p:spPr bwMode="auto">
            <a:xfrm>
              <a:off x="3625" y="1042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8232" name="Oval 72"/>
            <p:cNvSpPr>
              <a:spLocks noChangeArrowheads="1"/>
            </p:cNvSpPr>
            <p:nvPr/>
          </p:nvSpPr>
          <p:spPr bwMode="auto">
            <a:xfrm>
              <a:off x="3958" y="1957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endParaRPr>
            </a:p>
          </p:txBody>
        </p:sp>
        <p:sp>
          <p:nvSpPr>
            <p:cNvPr id="8233" name="Text Box 73"/>
            <p:cNvSpPr txBox="1">
              <a:spLocks noChangeArrowheads="1"/>
            </p:cNvSpPr>
            <p:nvPr/>
          </p:nvSpPr>
          <p:spPr bwMode="auto">
            <a:xfrm>
              <a:off x="4035" y="1980"/>
              <a:ext cx="198" cy="252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8234" name="Line 80"/>
            <p:cNvSpPr>
              <a:spLocks noChangeShapeType="1"/>
            </p:cNvSpPr>
            <p:nvPr/>
          </p:nvSpPr>
          <p:spPr bwMode="auto">
            <a:xfrm flipH="1">
              <a:off x="3339" y="1312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35" name="Line 81"/>
            <p:cNvSpPr>
              <a:spLocks noChangeShapeType="1"/>
            </p:cNvSpPr>
            <p:nvPr/>
          </p:nvSpPr>
          <p:spPr bwMode="auto">
            <a:xfrm>
              <a:off x="3426" y="2255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36" name="Line 82"/>
            <p:cNvSpPr>
              <a:spLocks noChangeShapeType="1"/>
            </p:cNvSpPr>
            <p:nvPr/>
          </p:nvSpPr>
          <p:spPr bwMode="auto">
            <a:xfrm flipH="1">
              <a:off x="3774" y="2266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37" name="Line 83"/>
            <p:cNvSpPr>
              <a:spLocks noChangeShapeType="1"/>
            </p:cNvSpPr>
            <p:nvPr/>
          </p:nvSpPr>
          <p:spPr bwMode="auto">
            <a:xfrm>
              <a:off x="3782" y="1317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38" name="Line 88"/>
            <p:cNvSpPr>
              <a:spLocks noChangeShapeType="1"/>
            </p:cNvSpPr>
            <p:nvPr/>
          </p:nvSpPr>
          <p:spPr bwMode="auto">
            <a:xfrm flipH="1">
              <a:off x="2545" y="1319"/>
              <a:ext cx="296" cy="63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39" name="Line 105"/>
            <p:cNvSpPr>
              <a:spLocks noChangeShapeType="1"/>
            </p:cNvSpPr>
            <p:nvPr/>
          </p:nvSpPr>
          <p:spPr bwMode="auto">
            <a:xfrm>
              <a:off x="3723" y="806"/>
              <a:ext cx="0" cy="20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201" name="Text Box 111"/>
          <p:cNvSpPr txBox="1">
            <a:spLocks noChangeArrowheads="1"/>
          </p:cNvSpPr>
          <p:nvPr/>
        </p:nvSpPr>
        <p:spPr bwMode="auto">
          <a:xfrm>
            <a:off x="3478213" y="5411788"/>
            <a:ext cx="224790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baseline="-250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0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= { 0, 1, 2 }</a:t>
            </a:r>
          </a:p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baseline="-2500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</a:t>
            </a: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= { 7, 8, 9 }</a:t>
            </a:r>
          </a:p>
        </p:txBody>
      </p:sp>
      <p:sp>
        <p:nvSpPr>
          <p:cNvPr id="17481" name="AutoShape 73"/>
          <p:cNvSpPr>
            <a:spLocks noChangeArrowheads="1"/>
          </p:cNvSpPr>
          <p:nvPr/>
        </p:nvSpPr>
        <p:spPr bwMode="auto">
          <a:xfrm>
            <a:off x="7210425" y="2454275"/>
            <a:ext cx="1798638" cy="1608138"/>
          </a:xfrm>
          <a:prstGeom prst="irregularSeal2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Not a</a:t>
            </a:r>
          </a:p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valid</a:t>
            </a:r>
          </a:p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graph</a:t>
            </a:r>
          </a:p>
        </p:txBody>
      </p:sp>
      <p:sp>
        <p:nvSpPr>
          <p:cNvPr id="8203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8204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7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Paths in Graphs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085850"/>
            <a:ext cx="8867775" cy="25241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Path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A sequence of nodes – [n</a:t>
            </a:r>
            <a:r>
              <a:rPr lang="en-US" altLang="ko-KR" baseline="-25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1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, n</a:t>
            </a:r>
            <a:r>
              <a:rPr lang="en-US" altLang="ko-KR" baseline="-250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2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, …, </a:t>
            </a:r>
            <a:r>
              <a:rPr lang="en-US" altLang="ko-KR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baseline="-250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M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]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Each pair of nodes is an edge</a:t>
            </a:r>
          </a:p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Length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: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The number of edges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single node is a path of length 0</a:t>
            </a:r>
          </a:p>
          <a:p>
            <a:pPr eaLnBrk="1" hangingPunct="1">
              <a:defRPr/>
            </a:pPr>
            <a:r>
              <a:rPr lang="en-US" altLang="ko-KR" u="sng" dirty="0" err="1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: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A subsequence of nodes in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is a </a:t>
            </a:r>
            <a:r>
              <a:rPr lang="en-US" altLang="ko-KR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of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</a:t>
            </a:r>
          </a:p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Reach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(</a:t>
            </a:r>
            <a:r>
              <a:rPr lang="en-US" altLang="ko-KR" i="1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 : </a:t>
            </a:r>
            <a:r>
              <a:rPr lang="en-US" altLang="ko-KR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Subgraph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that can be reached from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F7BF3AB-7837-48BC-AE9A-CE0EEA83FB81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6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177800" y="3487738"/>
            <a:ext cx="4475163" cy="2892425"/>
            <a:chOff x="244" y="2197"/>
            <a:chExt cx="2819" cy="1822"/>
          </a:xfrm>
          <a:noFill/>
        </p:grpSpPr>
        <p:sp>
          <p:nvSpPr>
            <p:cNvPr id="9226" name="Line 15"/>
            <p:cNvSpPr>
              <a:spLocks noChangeShapeType="1"/>
            </p:cNvSpPr>
            <p:nvPr/>
          </p:nvSpPr>
          <p:spPr bwMode="auto">
            <a:xfrm flipH="1">
              <a:off x="463" y="2641"/>
              <a:ext cx="239" cy="40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227" name="Line 16"/>
            <p:cNvSpPr>
              <a:spLocks noChangeShapeType="1"/>
            </p:cNvSpPr>
            <p:nvPr/>
          </p:nvSpPr>
          <p:spPr bwMode="auto">
            <a:xfrm>
              <a:off x="509" y="3338"/>
              <a:ext cx="258" cy="394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228" name="Line 17"/>
            <p:cNvSpPr>
              <a:spLocks noChangeShapeType="1"/>
            </p:cNvSpPr>
            <p:nvPr/>
          </p:nvSpPr>
          <p:spPr bwMode="auto">
            <a:xfrm flipH="1">
              <a:off x="859" y="3292"/>
              <a:ext cx="239" cy="445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229" name="Line 18"/>
            <p:cNvSpPr>
              <a:spLocks noChangeShapeType="1"/>
            </p:cNvSpPr>
            <p:nvPr/>
          </p:nvSpPr>
          <p:spPr bwMode="auto">
            <a:xfrm>
              <a:off x="939" y="2646"/>
              <a:ext cx="188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230" name="Line 19"/>
            <p:cNvSpPr>
              <a:spLocks noChangeShapeType="1"/>
            </p:cNvSpPr>
            <p:nvPr/>
          </p:nvSpPr>
          <p:spPr bwMode="auto">
            <a:xfrm>
              <a:off x="829" y="2202"/>
              <a:ext cx="0" cy="16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654" y="3720"/>
              <a:ext cx="1999" cy="299"/>
              <a:chOff x="654" y="3720"/>
              <a:chExt cx="1999" cy="299"/>
            </a:xfrm>
            <a:grpFill/>
          </p:grpSpPr>
          <p:grpSp>
            <p:nvGrpSpPr>
              <p:cNvPr id="4" name="Group 42"/>
              <p:cNvGrpSpPr>
                <a:grpSpLocks/>
              </p:cNvGrpSpPr>
              <p:nvPr/>
            </p:nvGrpSpPr>
            <p:grpSpPr bwMode="auto">
              <a:xfrm>
                <a:off x="2303" y="3723"/>
                <a:ext cx="350" cy="296"/>
                <a:chOff x="2303" y="3723"/>
                <a:chExt cx="350" cy="296"/>
              </a:xfrm>
              <a:grpFill/>
            </p:grpSpPr>
            <p:sp>
              <p:nvSpPr>
                <p:cNvPr id="9272" name="Oval 5"/>
                <p:cNvSpPr>
                  <a:spLocks noChangeArrowheads="1"/>
                </p:cNvSpPr>
                <p:nvPr/>
              </p:nvSpPr>
              <p:spPr bwMode="auto">
                <a:xfrm>
                  <a:off x="2303" y="3723"/>
                  <a:ext cx="350" cy="296"/>
                </a:xfrm>
                <a:prstGeom prst="ellipse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9273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380" y="3746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9</a:t>
                  </a:r>
                </a:p>
              </p:txBody>
            </p:sp>
          </p:grpSp>
          <p:grpSp>
            <p:nvGrpSpPr>
              <p:cNvPr id="5" name="Group 40"/>
              <p:cNvGrpSpPr>
                <a:grpSpLocks/>
              </p:cNvGrpSpPr>
              <p:nvPr/>
            </p:nvGrpSpPr>
            <p:grpSpPr bwMode="auto">
              <a:xfrm>
                <a:off x="654" y="3720"/>
                <a:ext cx="350" cy="296"/>
                <a:chOff x="654" y="3720"/>
                <a:chExt cx="350" cy="296"/>
              </a:xfrm>
              <a:grpFill/>
            </p:grpSpPr>
            <p:sp>
              <p:nvSpPr>
                <p:cNvPr id="9270" name="Oval 13"/>
                <p:cNvSpPr>
                  <a:spLocks noChangeArrowheads="1"/>
                </p:cNvSpPr>
                <p:nvPr/>
              </p:nvSpPr>
              <p:spPr bwMode="auto">
                <a:xfrm>
                  <a:off x="654" y="3720"/>
                  <a:ext cx="350" cy="296"/>
                </a:xfrm>
                <a:prstGeom prst="ellipse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9271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731" y="3743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7</a:t>
                  </a:r>
                </a:p>
              </p:txBody>
            </p:sp>
          </p:grpSp>
          <p:grpSp>
            <p:nvGrpSpPr>
              <p:cNvPr id="6" name="Group 41"/>
              <p:cNvGrpSpPr>
                <a:grpSpLocks/>
              </p:cNvGrpSpPr>
              <p:nvPr/>
            </p:nvGrpSpPr>
            <p:grpSpPr bwMode="auto">
              <a:xfrm>
                <a:off x="1478" y="3722"/>
                <a:ext cx="350" cy="296"/>
                <a:chOff x="1480" y="3722"/>
                <a:chExt cx="350" cy="296"/>
              </a:xfrm>
              <a:grpFill/>
            </p:grpSpPr>
            <p:sp>
              <p:nvSpPr>
                <p:cNvPr id="9268" name="Oval 24"/>
                <p:cNvSpPr>
                  <a:spLocks noChangeArrowheads="1"/>
                </p:cNvSpPr>
                <p:nvPr/>
              </p:nvSpPr>
              <p:spPr bwMode="auto">
                <a:xfrm>
                  <a:off x="1480" y="3722"/>
                  <a:ext cx="350" cy="296"/>
                </a:xfrm>
                <a:prstGeom prst="ellipse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9269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557" y="3745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8</a:t>
                  </a:r>
                </a:p>
              </p:txBody>
            </p:sp>
          </p:grpSp>
        </p:grpSp>
        <p:sp>
          <p:nvSpPr>
            <p:cNvPr id="9232" name="Line 26"/>
            <p:cNvSpPr>
              <a:spLocks noChangeShapeType="1"/>
            </p:cNvSpPr>
            <p:nvPr/>
          </p:nvSpPr>
          <p:spPr bwMode="auto">
            <a:xfrm>
              <a:off x="1343" y="3318"/>
              <a:ext cx="236" cy="424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233" name="Line 27"/>
            <p:cNvSpPr>
              <a:spLocks noChangeShapeType="1"/>
            </p:cNvSpPr>
            <p:nvPr/>
          </p:nvSpPr>
          <p:spPr bwMode="auto">
            <a:xfrm flipH="1">
              <a:off x="1734" y="3330"/>
              <a:ext cx="223" cy="409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234" name="Line 28"/>
            <p:cNvSpPr>
              <a:spLocks noChangeShapeType="1"/>
            </p:cNvSpPr>
            <p:nvPr/>
          </p:nvSpPr>
          <p:spPr bwMode="auto">
            <a:xfrm>
              <a:off x="1768" y="2640"/>
              <a:ext cx="212" cy="44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235" name="Line 29"/>
            <p:cNvSpPr>
              <a:spLocks noChangeShapeType="1"/>
            </p:cNvSpPr>
            <p:nvPr/>
          </p:nvSpPr>
          <p:spPr bwMode="auto">
            <a:xfrm>
              <a:off x="1655" y="2197"/>
              <a:ext cx="0" cy="173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7" name="Group 52"/>
            <p:cNvGrpSpPr>
              <a:grpSpLocks/>
            </p:cNvGrpSpPr>
            <p:nvPr/>
          </p:nvGrpSpPr>
          <p:grpSpPr bwMode="auto">
            <a:xfrm>
              <a:off x="654" y="2376"/>
              <a:ext cx="1999" cy="299"/>
              <a:chOff x="654" y="2376"/>
              <a:chExt cx="1999" cy="299"/>
            </a:xfrm>
            <a:grpFill/>
          </p:grpSpPr>
          <p:grpSp>
            <p:nvGrpSpPr>
              <p:cNvPr id="8" name="Group 47"/>
              <p:cNvGrpSpPr>
                <a:grpSpLocks/>
              </p:cNvGrpSpPr>
              <p:nvPr/>
            </p:nvGrpSpPr>
            <p:grpSpPr bwMode="auto">
              <a:xfrm>
                <a:off x="654" y="2376"/>
                <a:ext cx="350" cy="296"/>
                <a:chOff x="654" y="1844"/>
                <a:chExt cx="350" cy="296"/>
              </a:xfrm>
              <a:grpFill/>
            </p:grpSpPr>
            <p:sp>
              <p:nvSpPr>
                <p:cNvPr id="9263" name="Oval 7"/>
                <p:cNvSpPr>
                  <a:spLocks noChangeArrowheads="1"/>
                </p:cNvSpPr>
                <p:nvPr/>
              </p:nvSpPr>
              <p:spPr bwMode="auto">
                <a:xfrm>
                  <a:off x="654" y="184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926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731" y="186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0</a:t>
                  </a:r>
                </a:p>
              </p:txBody>
            </p:sp>
          </p:grpSp>
          <p:grpSp>
            <p:nvGrpSpPr>
              <p:cNvPr id="9" name="Group 48"/>
              <p:cNvGrpSpPr>
                <a:grpSpLocks/>
              </p:cNvGrpSpPr>
              <p:nvPr/>
            </p:nvGrpSpPr>
            <p:grpSpPr bwMode="auto">
              <a:xfrm>
                <a:off x="1478" y="2378"/>
                <a:ext cx="350" cy="296"/>
                <a:chOff x="1480" y="1846"/>
                <a:chExt cx="350" cy="296"/>
              </a:xfrm>
              <a:grpFill/>
            </p:grpSpPr>
            <p:sp>
              <p:nvSpPr>
                <p:cNvPr id="9261" name="Oval 20"/>
                <p:cNvSpPr>
                  <a:spLocks noChangeArrowheads="1"/>
                </p:cNvSpPr>
                <p:nvPr/>
              </p:nvSpPr>
              <p:spPr bwMode="auto">
                <a:xfrm>
                  <a:off x="1480" y="1846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9262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557" y="1869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1</a:t>
                  </a:r>
                </a:p>
              </p:txBody>
            </p:sp>
          </p:grpSp>
          <p:grpSp>
            <p:nvGrpSpPr>
              <p:cNvPr id="10" name="Group 49"/>
              <p:cNvGrpSpPr>
                <a:grpSpLocks/>
              </p:cNvGrpSpPr>
              <p:nvPr/>
            </p:nvGrpSpPr>
            <p:grpSpPr bwMode="auto">
              <a:xfrm>
                <a:off x="2303" y="2379"/>
                <a:ext cx="350" cy="296"/>
                <a:chOff x="2303" y="1847"/>
                <a:chExt cx="350" cy="296"/>
              </a:xfrm>
              <a:grpFill/>
            </p:grpSpPr>
            <p:sp>
              <p:nvSpPr>
                <p:cNvPr id="9259" name="Oval 30"/>
                <p:cNvSpPr>
                  <a:spLocks noChangeArrowheads="1"/>
                </p:cNvSpPr>
                <p:nvPr/>
              </p:nvSpPr>
              <p:spPr bwMode="auto">
                <a:xfrm>
                  <a:off x="2303" y="1847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9260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380" y="1870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2</a:t>
                  </a:r>
                </a:p>
              </p:txBody>
            </p:sp>
          </p:grpSp>
        </p:grpSp>
        <p:grpSp>
          <p:nvGrpSpPr>
            <p:cNvPr id="11" name="Group 51"/>
            <p:cNvGrpSpPr>
              <a:grpSpLocks/>
            </p:cNvGrpSpPr>
            <p:nvPr/>
          </p:nvGrpSpPr>
          <p:grpSpPr bwMode="auto">
            <a:xfrm>
              <a:off x="244" y="3048"/>
              <a:ext cx="2819" cy="299"/>
              <a:chOff x="244" y="3153"/>
              <a:chExt cx="2819" cy="299"/>
            </a:xfrm>
            <a:grpFill/>
          </p:grpSpPr>
          <p:grpSp>
            <p:nvGrpSpPr>
              <p:cNvPr id="12" name="Group 45"/>
              <p:cNvGrpSpPr>
                <a:grpSpLocks/>
              </p:cNvGrpSpPr>
              <p:nvPr/>
            </p:nvGrpSpPr>
            <p:grpSpPr bwMode="auto">
              <a:xfrm>
                <a:off x="1067" y="3153"/>
                <a:ext cx="350" cy="296"/>
                <a:chOff x="1064" y="2782"/>
                <a:chExt cx="350" cy="296"/>
              </a:xfrm>
              <a:grpFill/>
            </p:grpSpPr>
            <p:sp>
              <p:nvSpPr>
                <p:cNvPr id="9254" name="Oval 9"/>
                <p:cNvSpPr>
                  <a:spLocks noChangeArrowheads="1"/>
                </p:cNvSpPr>
                <p:nvPr/>
              </p:nvSpPr>
              <p:spPr bwMode="auto">
                <a:xfrm>
                  <a:off x="1064" y="2782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925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141" y="2805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4</a:t>
                  </a:r>
                </a:p>
              </p:txBody>
            </p:sp>
          </p:grpSp>
          <p:grpSp>
            <p:nvGrpSpPr>
              <p:cNvPr id="13" name="Group 46"/>
              <p:cNvGrpSpPr>
                <a:grpSpLocks/>
              </p:cNvGrpSpPr>
              <p:nvPr/>
            </p:nvGrpSpPr>
            <p:grpSpPr bwMode="auto">
              <a:xfrm>
                <a:off x="244" y="3153"/>
                <a:ext cx="350" cy="296"/>
                <a:chOff x="244" y="2782"/>
                <a:chExt cx="350" cy="296"/>
              </a:xfrm>
              <a:grpFill/>
            </p:grpSpPr>
            <p:sp>
              <p:nvSpPr>
                <p:cNvPr id="9252" name="Oval 11"/>
                <p:cNvSpPr>
                  <a:spLocks noChangeArrowheads="1"/>
                </p:cNvSpPr>
                <p:nvPr/>
              </p:nvSpPr>
              <p:spPr bwMode="auto">
                <a:xfrm>
                  <a:off x="244" y="2782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925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21" y="2805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3</a:t>
                  </a:r>
                </a:p>
              </p:txBody>
            </p:sp>
          </p:grpSp>
          <p:grpSp>
            <p:nvGrpSpPr>
              <p:cNvPr id="14" name="Group 44"/>
              <p:cNvGrpSpPr>
                <a:grpSpLocks/>
              </p:cNvGrpSpPr>
              <p:nvPr/>
            </p:nvGrpSpPr>
            <p:grpSpPr bwMode="auto">
              <a:xfrm>
                <a:off x="1890" y="3155"/>
                <a:ext cx="350" cy="296"/>
                <a:chOff x="1890" y="2784"/>
                <a:chExt cx="350" cy="296"/>
              </a:xfrm>
              <a:grpFill/>
            </p:grpSpPr>
            <p:sp>
              <p:nvSpPr>
                <p:cNvPr id="9250" name="Oval 22"/>
                <p:cNvSpPr>
                  <a:spLocks noChangeArrowheads="1"/>
                </p:cNvSpPr>
                <p:nvPr/>
              </p:nvSpPr>
              <p:spPr bwMode="auto">
                <a:xfrm>
                  <a:off x="1890" y="27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925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67" y="28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5</a:t>
                  </a:r>
                </a:p>
              </p:txBody>
            </p:sp>
          </p:grpSp>
          <p:grpSp>
            <p:nvGrpSpPr>
              <p:cNvPr id="15" name="Group 43"/>
              <p:cNvGrpSpPr>
                <a:grpSpLocks/>
              </p:cNvGrpSpPr>
              <p:nvPr/>
            </p:nvGrpSpPr>
            <p:grpSpPr bwMode="auto">
              <a:xfrm>
                <a:off x="2713" y="3156"/>
                <a:ext cx="350" cy="296"/>
                <a:chOff x="2713" y="2785"/>
                <a:chExt cx="350" cy="296"/>
              </a:xfrm>
              <a:grpFill/>
            </p:grpSpPr>
            <p:sp>
              <p:nvSpPr>
                <p:cNvPr id="9248" name="Oval 32"/>
                <p:cNvSpPr>
                  <a:spLocks noChangeArrowheads="1"/>
                </p:cNvSpPr>
                <p:nvPr/>
              </p:nvSpPr>
              <p:spPr bwMode="auto">
                <a:xfrm>
                  <a:off x="2713" y="2785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9249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790" y="2808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6</a:t>
                  </a:r>
                </a:p>
              </p:txBody>
            </p:sp>
          </p:grpSp>
        </p:grpSp>
        <p:sp>
          <p:nvSpPr>
            <p:cNvPr id="9238" name="Line 34"/>
            <p:cNvSpPr>
              <a:spLocks noChangeShapeType="1"/>
            </p:cNvSpPr>
            <p:nvPr/>
          </p:nvSpPr>
          <p:spPr bwMode="auto">
            <a:xfrm flipH="1">
              <a:off x="2142" y="2640"/>
              <a:ext cx="219" cy="42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239" name="Line 35"/>
            <p:cNvSpPr>
              <a:spLocks noChangeShapeType="1"/>
            </p:cNvSpPr>
            <p:nvPr/>
          </p:nvSpPr>
          <p:spPr bwMode="auto">
            <a:xfrm>
              <a:off x="2181" y="3335"/>
              <a:ext cx="212" cy="39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240" name="Line 36"/>
            <p:cNvSpPr>
              <a:spLocks noChangeShapeType="1"/>
            </p:cNvSpPr>
            <p:nvPr/>
          </p:nvSpPr>
          <p:spPr bwMode="auto">
            <a:xfrm flipH="1">
              <a:off x="2533" y="3302"/>
              <a:ext cx="231" cy="43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241" name="Line 37"/>
            <p:cNvSpPr>
              <a:spLocks noChangeShapeType="1"/>
            </p:cNvSpPr>
            <p:nvPr/>
          </p:nvSpPr>
          <p:spPr bwMode="auto">
            <a:xfrm>
              <a:off x="2589" y="2633"/>
              <a:ext cx="200" cy="45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242" name="Line 38"/>
            <p:cNvSpPr>
              <a:spLocks noChangeShapeType="1"/>
            </p:cNvSpPr>
            <p:nvPr/>
          </p:nvSpPr>
          <p:spPr bwMode="auto">
            <a:xfrm flipH="1">
              <a:off x="1340" y="2655"/>
              <a:ext cx="208" cy="41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243" name="Line 39"/>
            <p:cNvSpPr>
              <a:spLocks noChangeShapeType="1"/>
            </p:cNvSpPr>
            <p:nvPr/>
          </p:nvSpPr>
          <p:spPr bwMode="auto">
            <a:xfrm>
              <a:off x="2478" y="2232"/>
              <a:ext cx="0" cy="144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55701" name="Text Box 53"/>
          <p:cNvSpPr txBox="1">
            <a:spLocks noChangeArrowheads="1"/>
          </p:cNvSpPr>
          <p:nvPr/>
        </p:nvSpPr>
        <p:spPr bwMode="auto">
          <a:xfrm>
            <a:off x="4740275" y="4035425"/>
            <a:ext cx="1712913" cy="17811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u="sng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Paths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[ 0, 3, 7 ]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[ 1, 4, 8, 5, 1 ]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[ 2, 6, 9 ]</a:t>
            </a:r>
          </a:p>
        </p:txBody>
      </p:sp>
      <p:sp>
        <p:nvSpPr>
          <p:cNvPr id="155702" name="Text Box 54"/>
          <p:cNvSpPr txBox="1">
            <a:spLocks noChangeArrowheads="1"/>
          </p:cNvSpPr>
          <p:nvPr/>
        </p:nvSpPr>
        <p:spPr bwMode="auto">
          <a:xfrm>
            <a:off x="6540500" y="4033838"/>
            <a:ext cx="2470150" cy="147732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Reach (0) =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G’ whose set of nodes </a:t>
            </a: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is  </a:t>
            </a:r>
            <a:b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</a:br>
            <a:r>
              <a:rPr lang="en-US" altLang="ko-KR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{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0, 3, 4, 7, 8, 5, 1, 9 }</a:t>
            </a:r>
          </a:p>
          <a:p>
            <a:pPr>
              <a:spcBef>
                <a:spcPct val="50000"/>
              </a:spcBef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Reach ({0, 2}) =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G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9224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9225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701" grpId="0" animBg="1"/>
      <p:bldP spid="15570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6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 Paths and SESEs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971550"/>
            <a:ext cx="8867775" cy="5292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 Path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A path that starts at an initial node and ends at a final node</a:t>
            </a: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 paths represent execution of test cases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Some test paths can be executed by many tests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Some test paths cannot be executed by </a:t>
            </a:r>
            <a:r>
              <a:rPr lang="en-US" altLang="ko-KR" sz="1800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any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tests</a:t>
            </a:r>
          </a:p>
          <a:p>
            <a:pPr lvl="2" eaLnBrk="1" hangingPunct="1">
              <a:buFontTx/>
              <a:buNone/>
              <a:defRPr/>
            </a:pPr>
            <a:endParaRPr lang="en-US" altLang="ko-KR" sz="1800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SESE graphs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All  test paths start at a single node and end at another node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Single-entry, single-exit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N0 and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Nf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have exactly one node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5A169C7-A095-4182-AF87-D62AB9145CC1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7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798513" y="4708525"/>
            <a:ext cx="4346575" cy="1443038"/>
            <a:chOff x="503" y="2966"/>
            <a:chExt cx="2738" cy="909"/>
          </a:xfrm>
          <a:noFill/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730" y="3273"/>
              <a:ext cx="350" cy="296"/>
              <a:chOff x="4288" y="1746"/>
              <a:chExt cx="350" cy="296"/>
            </a:xfrm>
            <a:grpFill/>
          </p:grpSpPr>
          <p:sp>
            <p:nvSpPr>
              <p:cNvPr id="10279" name="Oval 5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0280" name="Text Box 6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0</a:t>
                </a:r>
              </a:p>
            </p:txBody>
          </p:sp>
        </p:grp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255" y="2966"/>
              <a:ext cx="380" cy="908"/>
              <a:chOff x="1346" y="2965"/>
              <a:chExt cx="380" cy="908"/>
            </a:xfrm>
            <a:grpFill/>
          </p:grpSpPr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1346" y="3577"/>
                <a:ext cx="350" cy="296"/>
                <a:chOff x="4738" y="2684"/>
                <a:chExt cx="350" cy="296"/>
              </a:xfrm>
              <a:grpFill/>
            </p:grpSpPr>
            <p:sp>
              <p:nvSpPr>
                <p:cNvPr id="10277" name="Oval 7"/>
                <p:cNvSpPr>
                  <a:spLocks noChangeArrowheads="1"/>
                </p:cNvSpPr>
                <p:nvPr/>
              </p:nvSpPr>
              <p:spPr bwMode="auto">
                <a:xfrm>
                  <a:off x="47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027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8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2</a:t>
                  </a:r>
                </a:p>
              </p:txBody>
            </p:sp>
          </p:grpSp>
          <p:grpSp>
            <p:nvGrpSpPr>
              <p:cNvPr id="6" name="Group 20"/>
              <p:cNvGrpSpPr>
                <a:grpSpLocks/>
              </p:cNvGrpSpPr>
              <p:nvPr/>
            </p:nvGrpSpPr>
            <p:grpSpPr bwMode="auto">
              <a:xfrm>
                <a:off x="1376" y="2965"/>
                <a:ext cx="350" cy="296"/>
                <a:chOff x="3838" y="2684"/>
                <a:chExt cx="350" cy="296"/>
              </a:xfrm>
              <a:grpFill/>
            </p:grpSpPr>
            <p:sp>
              <p:nvSpPr>
                <p:cNvPr id="10275" name="Oval 9"/>
                <p:cNvSpPr>
                  <a:spLocks noChangeArrowheads="1"/>
                </p:cNvSpPr>
                <p:nvPr/>
              </p:nvSpPr>
              <p:spPr bwMode="auto">
                <a:xfrm>
                  <a:off x="38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027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9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1</a:t>
                  </a:r>
                </a:p>
              </p:txBody>
            </p:sp>
          </p:grpSp>
        </p:grp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2891" y="3273"/>
              <a:ext cx="350" cy="296"/>
              <a:chOff x="4288" y="3622"/>
              <a:chExt cx="350" cy="296"/>
            </a:xfrm>
            <a:grpFill/>
          </p:grpSpPr>
          <p:sp>
            <p:nvSpPr>
              <p:cNvPr id="10271" name="Oval 11"/>
              <p:cNvSpPr>
                <a:spLocks noChangeArrowheads="1"/>
              </p:cNvSpPr>
              <p:nvPr/>
            </p:nvSpPr>
            <p:spPr bwMode="auto">
              <a:xfrm>
                <a:off x="4288" y="3622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0272" name="Text Box 12"/>
              <p:cNvSpPr txBox="1">
                <a:spLocks noChangeArrowheads="1"/>
              </p:cNvSpPr>
              <p:nvPr/>
            </p:nvSpPr>
            <p:spPr bwMode="auto">
              <a:xfrm>
                <a:off x="4365" y="3645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6</a:t>
                </a:r>
              </a:p>
            </p:txBody>
          </p:sp>
        </p:grpSp>
        <p:sp>
          <p:nvSpPr>
            <p:cNvPr id="10252" name="Line 13"/>
            <p:cNvSpPr>
              <a:spLocks noChangeShapeType="1"/>
            </p:cNvSpPr>
            <p:nvPr/>
          </p:nvSpPr>
          <p:spPr bwMode="auto">
            <a:xfrm flipV="1">
              <a:off x="1075" y="3193"/>
              <a:ext cx="250" cy="16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253" name="Line 17"/>
            <p:cNvSpPr>
              <a:spLocks noChangeShapeType="1"/>
            </p:cNvSpPr>
            <p:nvPr/>
          </p:nvSpPr>
          <p:spPr bwMode="auto">
            <a:xfrm>
              <a:off x="503" y="3421"/>
              <a:ext cx="223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1810" y="3273"/>
              <a:ext cx="350" cy="296"/>
              <a:chOff x="4288" y="1746"/>
              <a:chExt cx="350" cy="296"/>
            </a:xfrm>
            <a:grpFill/>
          </p:grpSpPr>
          <p:sp>
            <p:nvSpPr>
              <p:cNvPr id="10269" name="Oval 23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latin typeface="Calibri" panose="020F0502020204030204" pitchFamily="34" charset="0"/>
                  <a:ea typeface="굴림" pitchFamily="50" charset="-127"/>
                  <a:cs typeface="Calibri" panose="020F0502020204030204" pitchFamily="34" charset="0"/>
                </a:endParaRPr>
              </a:p>
            </p:txBody>
          </p:sp>
          <p:sp>
            <p:nvSpPr>
              <p:cNvPr id="10270" name="Text Box 24"/>
              <p:cNvSpPr txBox="1">
                <a:spLocks noChangeArrowheads="1"/>
              </p:cNvSpPr>
              <p:nvPr/>
            </p:nvSpPr>
            <p:spPr bwMode="auto">
              <a:xfrm>
                <a:off x="4363" y="1769"/>
                <a:ext cx="198" cy="252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rPr>
                  <a:t>3</a:t>
                </a:r>
              </a:p>
            </p:txBody>
          </p:sp>
        </p:grpSp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2335" y="2967"/>
              <a:ext cx="380" cy="908"/>
              <a:chOff x="2450" y="2968"/>
              <a:chExt cx="380" cy="908"/>
            </a:xfrm>
            <a:grpFill/>
          </p:grpSpPr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2450" y="3580"/>
                <a:ext cx="350" cy="296"/>
                <a:chOff x="4738" y="2684"/>
                <a:chExt cx="350" cy="296"/>
              </a:xfrm>
              <a:grpFill/>
            </p:grpSpPr>
            <p:sp>
              <p:nvSpPr>
                <p:cNvPr id="10267" name="Oval 26"/>
                <p:cNvSpPr>
                  <a:spLocks noChangeArrowheads="1"/>
                </p:cNvSpPr>
                <p:nvPr/>
              </p:nvSpPr>
              <p:spPr bwMode="auto">
                <a:xfrm>
                  <a:off x="47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026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8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5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2480" y="2968"/>
                <a:ext cx="350" cy="296"/>
                <a:chOff x="3838" y="2684"/>
                <a:chExt cx="350" cy="296"/>
              </a:xfrm>
              <a:grpFill/>
            </p:grpSpPr>
            <p:sp>
              <p:nvSpPr>
                <p:cNvPr id="10265" name="Oval 29"/>
                <p:cNvSpPr>
                  <a:spLocks noChangeArrowheads="1"/>
                </p:cNvSpPr>
                <p:nvPr/>
              </p:nvSpPr>
              <p:spPr bwMode="auto">
                <a:xfrm>
                  <a:off x="38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latin typeface="Calibri" panose="020F0502020204030204" pitchFamily="34" charset="0"/>
                    <a:ea typeface="굴림" pitchFamily="50" charset="-127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026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3915" y="2707"/>
                  <a:ext cx="198" cy="252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latin typeface="Calibri" panose="020F0502020204030204" pitchFamily="34" charset="0"/>
                      <a:ea typeface="굴림" pitchFamily="50" charset="-127"/>
                      <a:cs typeface="Calibri" panose="020F0502020204030204" pitchFamily="34" charset="0"/>
                    </a:rPr>
                    <a:t>4</a:t>
                  </a:r>
                </a:p>
              </p:txBody>
            </p:sp>
          </p:grpSp>
        </p:grpSp>
        <p:sp>
          <p:nvSpPr>
            <p:cNvPr id="10256" name="Line 33"/>
            <p:cNvSpPr>
              <a:spLocks noChangeShapeType="1"/>
            </p:cNvSpPr>
            <p:nvPr/>
          </p:nvSpPr>
          <p:spPr bwMode="auto">
            <a:xfrm flipV="1">
              <a:off x="2679" y="3513"/>
              <a:ext cx="250" cy="16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257" name="Line 34"/>
            <p:cNvSpPr>
              <a:spLocks noChangeShapeType="1"/>
            </p:cNvSpPr>
            <p:nvPr/>
          </p:nvSpPr>
          <p:spPr bwMode="auto">
            <a:xfrm flipV="1">
              <a:off x="1595" y="3513"/>
              <a:ext cx="250" cy="16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258" name="Line 35"/>
            <p:cNvSpPr>
              <a:spLocks noChangeShapeType="1"/>
            </p:cNvSpPr>
            <p:nvPr/>
          </p:nvSpPr>
          <p:spPr bwMode="auto">
            <a:xfrm flipV="1">
              <a:off x="2147" y="3193"/>
              <a:ext cx="250" cy="16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259" name="Line 36"/>
            <p:cNvSpPr>
              <a:spLocks noChangeShapeType="1"/>
            </p:cNvSpPr>
            <p:nvPr/>
          </p:nvSpPr>
          <p:spPr bwMode="auto">
            <a:xfrm>
              <a:off x="1055" y="3517"/>
              <a:ext cx="218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260" name="Line 37"/>
            <p:cNvSpPr>
              <a:spLocks noChangeShapeType="1"/>
            </p:cNvSpPr>
            <p:nvPr/>
          </p:nvSpPr>
          <p:spPr bwMode="auto">
            <a:xfrm>
              <a:off x="1607" y="3198"/>
              <a:ext cx="218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261" name="Line 38"/>
            <p:cNvSpPr>
              <a:spLocks noChangeShapeType="1"/>
            </p:cNvSpPr>
            <p:nvPr/>
          </p:nvSpPr>
          <p:spPr bwMode="auto">
            <a:xfrm>
              <a:off x="2123" y="3518"/>
              <a:ext cx="218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262" name="Line 39"/>
            <p:cNvSpPr>
              <a:spLocks noChangeShapeType="1"/>
            </p:cNvSpPr>
            <p:nvPr/>
          </p:nvSpPr>
          <p:spPr bwMode="auto">
            <a:xfrm>
              <a:off x="2707" y="3197"/>
              <a:ext cx="218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56712" name="Text Box 40"/>
          <p:cNvSpPr txBox="1">
            <a:spLocks noChangeArrowheads="1"/>
          </p:cNvSpPr>
          <p:nvPr/>
        </p:nvSpPr>
        <p:spPr bwMode="auto">
          <a:xfrm>
            <a:off x="5543550" y="4464050"/>
            <a:ext cx="3303588" cy="1933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altLang="ko-KR" u="sng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Double-diamond graph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Four test paths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[ 0, 1, 3, 4, 6 ]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[ 0, 1, 3, 5, 6 ]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[ 0, 2, 3, 4, 6 ]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[ 0, 2, 3, 5, 6 ]</a:t>
            </a:r>
          </a:p>
        </p:txBody>
      </p:sp>
      <p:sp>
        <p:nvSpPr>
          <p:cNvPr id="10248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6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77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Visiting and Touring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085850"/>
            <a:ext cx="8867775" cy="15795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Visit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test path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i="1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visits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node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if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n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is in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</a:t>
            </a:r>
          </a:p>
          <a:p>
            <a:pPr eaLnBrk="1" hangingPunct="1"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              A test path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i="1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visits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edge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if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is in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</a:t>
            </a:r>
          </a:p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Tour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A test path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i="1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tours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q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if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q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is a </a:t>
            </a:r>
            <a:r>
              <a:rPr lang="en-US" altLang="ko-KR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of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9BFCB3-8E21-4200-A1B2-071F30DE50FE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8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747713" y="3028950"/>
            <a:ext cx="7646987" cy="17811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Path [ 0, 1, 3, 4, 6 ]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Visits nodes 0, 1, 3, 4, 6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Visits edges (0, 1),   (1, 3),   (3, 4), (4, 6)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Tours subpaths (0, 1, 3),   (1, 3, 4),   (3, 4, 6),   (0, 1, 3, 4),   (1, 3, 4, 6)</a:t>
            </a:r>
          </a:p>
        </p:txBody>
      </p:sp>
      <p:sp>
        <p:nvSpPr>
          <p:cNvPr id="11270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1271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Tests and Test Paths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271588"/>
            <a:ext cx="8867775" cy="50720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path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(</a:t>
            </a:r>
            <a:r>
              <a:rPr lang="en-US" altLang="ko-KR" i="1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The test path executed by test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</a:p>
          <a:p>
            <a:pPr lvl="1" eaLnBrk="1" hangingPunct="1">
              <a:defRPr/>
            </a:pPr>
            <a:endParaRPr lang="en-US" altLang="ko-KR" sz="1800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path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(</a:t>
            </a:r>
            <a:r>
              <a:rPr lang="en-US" altLang="ko-KR" i="1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)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: The set of test paths executed by the set of tests </a:t>
            </a:r>
            <a:r>
              <a:rPr lang="en-US" altLang="ko-KR" i="1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</a:t>
            </a:r>
          </a:p>
          <a:p>
            <a:pPr eaLnBrk="1" hangingPunct="1">
              <a:defRPr/>
            </a:pPr>
            <a:endParaRPr lang="en-US" altLang="ko-KR" dirty="0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Each test executes </a:t>
            </a: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one and only one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test path</a:t>
            </a: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A location in a graph (node or edge) can be </a:t>
            </a:r>
            <a:r>
              <a:rPr lang="en-US" altLang="ko-KR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reached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from another location if there is a sequence of edges from the first location to the second</a:t>
            </a:r>
          </a:p>
          <a:p>
            <a:pPr lvl="1" eaLnBrk="1" hangingPunct="1">
              <a:defRPr/>
            </a:pPr>
            <a:r>
              <a:rPr lang="en-US" altLang="ko-KR" sz="1800" i="1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Syntactic</a:t>
            </a:r>
            <a:r>
              <a:rPr lang="en-US" altLang="ko-KR" sz="1800" i="1" u="sng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800" i="1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reach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: A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exists in the graph</a:t>
            </a:r>
          </a:p>
          <a:p>
            <a:pPr lvl="1" eaLnBrk="1" hangingPunct="1">
              <a:defRPr/>
            </a:pPr>
            <a:r>
              <a:rPr lang="en-US" altLang="ko-KR" sz="1800" i="1" u="sng" dirty="0" smtClean="0">
                <a:solidFill>
                  <a:srgbClr val="FF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Semantic</a:t>
            </a:r>
            <a:r>
              <a:rPr lang="en-US" altLang="ko-KR" sz="1800" i="1" u="sng" dirty="0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r>
              <a:rPr lang="en-US" altLang="ko-KR" sz="1800" i="1" u="sng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reach</a:t>
            </a:r>
            <a:r>
              <a:rPr lang="en-US" altLang="ko-KR" sz="18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: A test exists that can execute that </a:t>
            </a:r>
            <a:r>
              <a:rPr lang="en-US" altLang="ko-KR" sz="1800" dirty="0" err="1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subpath</a:t>
            </a:r>
            <a:endParaRPr lang="en-US" altLang="ko-KR" sz="1800" dirty="0" smtClean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5431D1D-036A-4D08-A13F-5E716DC9EF07}" type="slidenum">
              <a:rPr lang="en-US" altLang="ko-KR" smtClean="0"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pPr/>
              <a:t>9</a:t>
            </a:fld>
            <a:endParaRPr lang="en-US" altLang="ko-KR" smtClean="0"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2293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  <p:sp>
        <p:nvSpPr>
          <p:cNvPr id="12294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Calibri" panose="020F0502020204030204" pitchFamily="34" charset="0"/>
                <a:ea typeface="굴림" pitchFamily="50" charset="-127"/>
                <a:cs typeface="Calibri" panose="020F0502020204030204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Calibri" panose="020F0502020204030204" pitchFamily="34" charset="0"/>
              <a:ea typeface="굴림" pitchFamily="50" charset="-127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s550">
  <a:themeElements>
    <a:clrScheme name="cs550 6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cs550">
      <a:majorFont>
        <a:latin typeface="Palatino"/>
        <a:ea typeface=""/>
        <a:cs typeface=""/>
      </a:majorFont>
      <a:minorFont>
        <a:latin typeface="Palatin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cs550 1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D80000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E9AA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2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362626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AEACAC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3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49411F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B1B0AB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4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0 5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003300"/>
        </a:accent1>
        <a:accent2>
          <a:srgbClr val="33CC33"/>
        </a:accent2>
        <a:accent3>
          <a:srgbClr val="B1C8AA"/>
        </a:accent3>
        <a:accent4>
          <a:srgbClr val="DADADA"/>
        </a:accent4>
        <a:accent5>
          <a:srgbClr val="AAADAA"/>
        </a:accent5>
        <a:accent6>
          <a:srgbClr val="2DB92D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6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7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8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2E2E46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ADADB0"/>
        </a:accent5>
        <a:accent6>
          <a:srgbClr val="5D8BBA"/>
        </a:accent6>
        <a:hlink>
          <a:srgbClr val="99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ch1</Template>
  <TotalTime>2167</TotalTime>
  <Pages>49</Pages>
  <Words>3448</Words>
  <Application>Microsoft Office PowerPoint</Application>
  <PresentationFormat>화면 슬라이드 쇼(4:3)</PresentationFormat>
  <Paragraphs>603</Paragraphs>
  <Slides>32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44" baseType="lpstr">
      <vt:lpstr>Palatino</vt:lpstr>
      <vt:lpstr>宋体</vt:lpstr>
      <vt:lpstr>宋体</vt:lpstr>
      <vt:lpstr>굴림</vt:lpstr>
      <vt:lpstr>맑은 고딕</vt:lpstr>
      <vt:lpstr>Arial</vt:lpstr>
      <vt:lpstr>Calibri</vt:lpstr>
      <vt:lpstr>Courier New</vt:lpstr>
      <vt:lpstr>Symbol</vt:lpstr>
      <vt:lpstr>Times New Roman</vt:lpstr>
      <vt:lpstr>Wingdings</vt:lpstr>
      <vt:lpstr>1_cs550</vt:lpstr>
      <vt:lpstr>Graph Coverage Criteria </vt:lpstr>
      <vt:lpstr>Hierarchy of Structural/graph Coverages</vt:lpstr>
      <vt:lpstr>Covering Graphs  </vt:lpstr>
      <vt:lpstr>Definition of a Graph</vt:lpstr>
      <vt:lpstr>Three Example Graphs</vt:lpstr>
      <vt:lpstr>Paths in Graphs</vt:lpstr>
      <vt:lpstr>Test Paths and SESEs</vt:lpstr>
      <vt:lpstr>Visiting and Touring</vt:lpstr>
      <vt:lpstr>Tests and Test Paths</vt:lpstr>
      <vt:lpstr>Tests and Test Paths</vt:lpstr>
      <vt:lpstr>Testing and Covering Graphs (2.2)</vt:lpstr>
      <vt:lpstr>Node and Edge Coverage</vt:lpstr>
      <vt:lpstr>Covering Multiple Edges</vt:lpstr>
      <vt:lpstr>Structural Coverage Example</vt:lpstr>
      <vt:lpstr>Loops in Graphs</vt:lpstr>
      <vt:lpstr>Simple Paths and Prime Paths</vt:lpstr>
      <vt:lpstr>Prime Path Coverage</vt:lpstr>
      <vt:lpstr>Prime Path Example</vt:lpstr>
      <vt:lpstr>Simple &amp; Prime Path Example</vt:lpstr>
      <vt:lpstr>Round Trips</vt:lpstr>
      <vt:lpstr>Infeasible Test Requirements</vt:lpstr>
      <vt:lpstr>Touring, Sidetrips and Detours</vt:lpstr>
      <vt:lpstr>Sidetrips and Detours Example</vt:lpstr>
      <vt:lpstr>PowerPoint 프레젠테이션</vt:lpstr>
      <vt:lpstr>Final Remarks</vt:lpstr>
      <vt:lpstr>Data Flow Coverage</vt:lpstr>
      <vt:lpstr>Data Flow Criteria</vt:lpstr>
      <vt:lpstr>DU Pairs and DU Paths</vt:lpstr>
      <vt:lpstr>Touring DU-Paths</vt:lpstr>
      <vt:lpstr>Data Flow Test Criteria</vt:lpstr>
      <vt:lpstr>Data Flow Testing Example</vt:lpstr>
      <vt:lpstr>Graph Coverage Criteria Subsumption </vt:lpstr>
    </vt:vector>
  </TitlesOfParts>
  <Company>George Mason Unviersity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 637: Graph Coverage</dc:title>
  <dc:subject/>
  <dc:creator>Jeff Offutt</dc:creator>
  <cp:keywords/>
  <dc:description/>
  <cp:lastModifiedBy>Windows 사용자</cp:lastModifiedBy>
  <cp:revision>295</cp:revision>
  <cp:lastPrinted>2012-09-09T23:23:46Z</cp:lastPrinted>
  <dcterms:created xsi:type="dcterms:W3CDTF">1996-06-15T03:21:08Z</dcterms:created>
  <dcterms:modified xsi:type="dcterms:W3CDTF">2017-10-27T00:59:14Z</dcterms:modified>
</cp:coreProperties>
</file>