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3" r:id="rId1"/>
    <p:sldMasterId id="2147483685" r:id="rId2"/>
  </p:sldMasterIdLst>
  <p:notesMasterIdLst>
    <p:notesMasterId r:id="rId27"/>
  </p:notesMasterIdLst>
  <p:sldIdLst>
    <p:sldId id="256" r:id="rId3"/>
    <p:sldId id="374" r:id="rId4"/>
    <p:sldId id="375" r:id="rId5"/>
    <p:sldId id="309" r:id="rId6"/>
    <p:sldId id="373" r:id="rId7"/>
    <p:sldId id="325" r:id="rId8"/>
    <p:sldId id="326" r:id="rId9"/>
    <p:sldId id="348" r:id="rId10"/>
    <p:sldId id="352" r:id="rId11"/>
    <p:sldId id="351" r:id="rId12"/>
    <p:sldId id="347" r:id="rId13"/>
    <p:sldId id="344" r:id="rId14"/>
    <p:sldId id="376" r:id="rId15"/>
    <p:sldId id="346" r:id="rId16"/>
    <p:sldId id="354" r:id="rId17"/>
    <p:sldId id="353" r:id="rId18"/>
    <p:sldId id="349" r:id="rId19"/>
    <p:sldId id="355" r:id="rId20"/>
    <p:sldId id="356" r:id="rId21"/>
    <p:sldId id="357" r:id="rId22"/>
    <p:sldId id="359" r:id="rId23"/>
    <p:sldId id="336" r:id="rId24"/>
    <p:sldId id="320" r:id="rId25"/>
    <p:sldId id="337" r:id="rId26"/>
  </p:sldIdLst>
  <p:sldSz cx="9144000" cy="6858000" type="screen4x3"/>
  <p:notesSz cx="6802438" cy="9934575"/>
  <p:custDataLst>
    <p:tags r:id="rId28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86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rkYongbae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FF"/>
    <a:srgbClr val="632523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1790" autoAdjust="0"/>
    <p:restoredTop sz="96465" autoAdjust="0"/>
  </p:normalViewPr>
  <p:slideViewPr>
    <p:cSldViewPr>
      <p:cViewPr varScale="1">
        <p:scale>
          <a:sx n="121" d="100"/>
          <a:sy n="121" d="100"/>
        </p:scale>
        <p:origin x="9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30"/>
    </p:cViewPr>
  </p:sorterViewPr>
  <p:notesViewPr>
    <p:cSldViewPr>
      <p:cViewPr varScale="1">
        <p:scale>
          <a:sx n="132" d="100"/>
          <a:sy n="132" d="100"/>
        </p:scale>
        <p:origin x="-4062" y="-78"/>
      </p:cViewPr>
      <p:guideLst>
        <p:guide orient="horz" pos="3132"/>
        <p:guide pos="2186"/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3142" y="2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/>
          <a:lstStyle>
            <a:lvl1pPr algn="r">
              <a:defRPr sz="1200"/>
            </a:lvl1pPr>
          </a:lstStyle>
          <a:p>
            <a:fld id="{66519C4B-957B-48D8-9FA5-433F329C300C}" type="datetimeFigureOut">
              <a:rPr lang="ko-KR" altLang="en-US" smtClean="0"/>
              <a:t>2017-09-21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7288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8" tIns="45385" rIns="90768" bIns="45385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6" y="4718924"/>
            <a:ext cx="5441950" cy="4470558"/>
          </a:xfrm>
          <a:prstGeom prst="rect">
            <a:avLst/>
          </a:prstGeom>
        </p:spPr>
        <p:txBody>
          <a:bodyPr vert="horz" lIns="90768" tIns="45385" rIns="90768" bIns="45385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6124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3142" y="9436124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 anchor="b"/>
          <a:lstStyle>
            <a:lvl1pPr algn="r">
              <a:defRPr sz="1200"/>
            </a:lvl1pPr>
          </a:lstStyle>
          <a:p>
            <a:fld id="{1B12F7CE-E3B0-4251-8E99-980AF0E6D4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282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2892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0322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114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none" baseline="0"/>
            </a:lvl1pPr>
          </a:lstStyle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35496" y="59220"/>
            <a:ext cx="7848872" cy="247321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7CD52CB8-149C-4C81-AF22-CD284BF662E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2017-09-21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Tutorial for LLVM Intermediate Representation </a:t>
            </a:r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063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0392" y="18288"/>
            <a:ext cx="58640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72400" y="18288"/>
            <a:ext cx="58640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/22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18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DF68B58-71AB-438A-852A-D262459D036E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2017-09-21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468512" y="6356350"/>
            <a:ext cx="620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Tutorial for LLVM Intermediate Representation </a:t>
            </a:r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812360" y="6356350"/>
            <a:ext cx="4251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EE6AC68-1C69-421E-B036-4DAA2329A567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172400" y="6381328"/>
            <a:ext cx="755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</a:rPr>
              <a:t>/ 33</a:t>
            </a:r>
            <a:endParaRPr lang="ko-KR" altLang="en-US" sz="14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69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file:///\\persona.adds.ytterbium.pe.kr\Documents\Kaist\2013%20&#44032;&#51012;&#54617;&#44592;\Automated%20Software%20Testing\Homeworks\2\&#46300;&#47196;&#51081;1.vsd\Drawing\~main\&#49884;&#51089;\&#45149;.50" TargetMode="Externa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clang.llvm.org/doxygen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file:///\\persona.adds.ytterbium.pe.kr\Documents\Kaist\2013%20&#44032;&#51012;&#54617;&#44592;\Automated%20Software%20Testing\Homeworks\2\&#46300;&#47196;&#51081;1.vsd\Drawing\~main\&#49884;&#51089;\&#45149;.50" TargetMode="Externa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z="4000" cap="none" dirty="0" smtClean="0"/>
              <a:t>Clang Tutorial</a:t>
            </a:r>
            <a:endParaRPr lang="ko-KR" altLang="en-US" sz="4000" cap="none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ko-KR" b="1" dirty="0" smtClean="0"/>
          </a:p>
          <a:p>
            <a:r>
              <a:rPr lang="en-US" altLang="ko-KR" b="1" smtClean="0"/>
              <a:t>Moonzoo Kim</a:t>
            </a:r>
          </a:p>
          <a:p>
            <a:r>
              <a:rPr lang="en-US" altLang="ko-KR" b="1" smtClean="0"/>
              <a:t>School of Computing </a:t>
            </a:r>
          </a:p>
          <a:p>
            <a:r>
              <a:rPr lang="en-US" altLang="ko-KR" b="1" smtClean="0"/>
              <a:t>KAIST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6453336"/>
            <a:ext cx="7596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/>
              <a:t>The original slides were written by Yongbae </a:t>
            </a:r>
            <a:r>
              <a:rPr lang="en-US" altLang="ko-KR" i="1" smtClean="0"/>
              <a:t>Park, </a:t>
            </a:r>
            <a:r>
              <a:rPr lang="en-US" altLang="ko-KR" i="1"/>
              <a:t>yongbae2@gmail.com </a:t>
            </a:r>
            <a:endParaRPr lang="ko-KR" altLang="en-US" i="1"/>
          </a:p>
        </p:txBody>
      </p:sp>
    </p:spTree>
    <p:extLst>
      <p:ext uri="{BB962C8B-B14F-4D97-AF65-F5344CB8AC3E}">
        <p14:creationId xmlns:p14="http://schemas.microsoft.com/office/powerpoint/2010/main" val="382572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Decl</a:t>
            </a:r>
            <a:r>
              <a:rPr lang="en-US" altLang="ko-KR" dirty="0" smtClean="0"/>
              <a:t> 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843322" y="1460384"/>
            <a:ext cx="7409198" cy="1608576"/>
          </a:xfrm>
        </p:spPr>
        <p:txBody>
          <a:bodyPr>
            <a:normAutofit/>
          </a:bodyPr>
          <a:lstStyle/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VarDecl</a:t>
            </a:r>
            <a:r>
              <a:rPr lang="en-US" altLang="ko-KR" dirty="0" smtClean="0"/>
              <a:t> is for a local and global variable declaration</a:t>
            </a:r>
          </a:p>
          <a:p>
            <a:pPr lvl="1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VarDecl</a:t>
            </a:r>
            <a:r>
              <a:rPr lang="en-US" altLang="ko-KR" dirty="0" smtClean="0"/>
              <a:t> has a child if a variable has a initial value</a:t>
            </a:r>
          </a:p>
          <a:p>
            <a:pPr lvl="2"/>
            <a:r>
              <a:rPr lang="en-US" altLang="ko-KR" dirty="0"/>
              <a:t>In </a:t>
            </a:r>
            <a:r>
              <a:rPr lang="en-US" altLang="ko-KR" dirty="0" smtClean="0"/>
              <a:t>the example,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VarDecl</a:t>
            </a:r>
            <a:r>
              <a:rPr lang="en-US" altLang="ko-KR" dirty="0"/>
              <a:t> </a:t>
            </a:r>
            <a:r>
              <a:rPr lang="en-US" altLang="ko-KR" dirty="0" smtClean="0"/>
              <a:t>has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IntegerLiteral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lvl="1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9</a:t>
            </a:fld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4618321"/>
            <a:ext cx="2214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Local variable declaration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>
            <a:stCxn id="18" idx="3"/>
            <a:endCxn id="16" idx="1"/>
          </p:cNvCxnSpPr>
          <p:nvPr/>
        </p:nvCxnSpPr>
        <p:spPr>
          <a:xfrm flipV="1">
            <a:off x="2214068" y="4359617"/>
            <a:ext cx="1185102" cy="41259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sp>
        <p:nvSpPr>
          <p:cNvPr id="16" name="직사각형 15"/>
          <p:cNvSpPr/>
          <p:nvPr/>
        </p:nvSpPr>
        <p:spPr>
          <a:xfrm>
            <a:off x="3399170" y="4100912"/>
            <a:ext cx="1028814" cy="5174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465275" y="4347591"/>
            <a:ext cx="1186845" cy="51169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60032" y="3642643"/>
            <a:ext cx="1080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Initial value</a:t>
            </a:r>
            <a:endParaRPr lang="ko-KR" altLang="en-US" sz="1400" dirty="0"/>
          </a:p>
        </p:txBody>
      </p:sp>
      <p:cxnSp>
        <p:nvCxnSpPr>
          <p:cNvPr id="23" name="직선 화살표 연결선 22"/>
          <p:cNvCxnSpPr>
            <a:stCxn id="22" idx="2"/>
            <a:endCxn id="21" idx="0"/>
          </p:cNvCxnSpPr>
          <p:nvPr/>
        </p:nvCxnSpPr>
        <p:spPr>
          <a:xfrm flipH="1">
            <a:off x="5058698" y="3950420"/>
            <a:ext cx="341707" cy="397171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  <a:endParaRPr lang="en-US" altLang="ko-KR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0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4" name="개체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904552"/>
              </p:ext>
            </p:extLst>
          </p:nvPr>
        </p:nvGraphicFramePr>
        <p:xfrm>
          <a:off x="4716016" y="3090987"/>
          <a:ext cx="931653" cy="41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" name="Visio" r:id="rId5" imgW="1258355" imgH="554040" progId="Visio.Drawing.11">
                  <p:link updateAutomatic="1"/>
                </p:oleObj>
              </mc:Choice>
              <mc:Fallback>
                <p:oleObj name="Visio" r:id="rId5" imgW="1258355" imgH="554040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16016" y="3090987"/>
                        <a:ext cx="931653" cy="410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921280" y="3110037"/>
            <a:ext cx="26100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Global variable declaration</a:t>
            </a:r>
            <a:endParaRPr lang="ko-KR" altLang="en-US" sz="1600" dirty="0"/>
          </a:p>
        </p:txBody>
      </p:sp>
      <p:cxnSp>
        <p:nvCxnSpPr>
          <p:cNvPr id="36" name="직선 화살표 연결선 35"/>
          <p:cNvCxnSpPr>
            <a:stCxn id="35" idx="1"/>
            <a:endCxn id="34" idx="3"/>
          </p:cNvCxnSpPr>
          <p:nvPr/>
        </p:nvCxnSpPr>
        <p:spPr>
          <a:xfrm flipH="1">
            <a:off x="5647669" y="3279314"/>
            <a:ext cx="273611" cy="1668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25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Decl</a:t>
            </a:r>
            <a:r>
              <a:rPr lang="en-US" altLang="ko-KR" dirty="0" smtClean="0"/>
              <a:t> (4/4)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87624" y="1412776"/>
            <a:ext cx="7920880" cy="1392552"/>
          </a:xfrm>
        </p:spPr>
        <p:txBody>
          <a:bodyPr>
            <a:normAutofit lnSpcReduction="10000"/>
          </a:bodyPr>
          <a:lstStyle/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FunctionDecl</a:t>
            </a:r>
            <a:r>
              <a:rPr lang="en-US" altLang="ko-KR" dirty="0" smtClean="0">
                <a:latin typeface="Calibri" panose="020F0502020204030204" pitchFamily="34" charset="0"/>
              </a:rPr>
              <a:t>,</a:t>
            </a:r>
            <a:r>
              <a:rPr lang="en-US" altLang="ko-KR" dirty="0" smtClean="0"/>
              <a:t>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ParmVarDecl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/>
              <a:t>and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VarDecl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/>
              <a:t>have a name and a type of declaration</a:t>
            </a:r>
          </a:p>
          <a:p>
            <a:pPr lvl="1"/>
            <a:r>
              <a:rPr lang="en-US" altLang="ko-KR" dirty="0" smtClean="0"/>
              <a:t>Ex)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FunctionDecl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/>
              <a:t>has a name 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altLang="ko-KR" dirty="0" smtClean="0"/>
              <a:t>’ and a type 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(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char**)</a:t>
            </a:r>
            <a:r>
              <a:rPr lang="en-US" altLang="ko-KR" dirty="0" smtClean="0"/>
              <a:t>’</a:t>
            </a:r>
          </a:p>
          <a:p>
            <a:pPr lvl="1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46370" y="2615012"/>
            <a:ext cx="1602968" cy="5174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656963" y="2852936"/>
            <a:ext cx="1974999" cy="9841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377813" y="4110236"/>
            <a:ext cx="1050171" cy="4920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27" name="직선 화살표 연결선 26"/>
          <p:cNvCxnSpPr>
            <a:stCxn id="30" idx="0"/>
          </p:cNvCxnSpPr>
          <p:nvPr/>
        </p:nvCxnSpPr>
        <p:spPr>
          <a:xfrm flipV="1">
            <a:off x="1086628" y="3068960"/>
            <a:ext cx="100996" cy="21404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55576" y="5209455"/>
            <a:ext cx="662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Types</a:t>
            </a:r>
            <a:endParaRPr lang="ko-KR" altLang="en-US" sz="1400" dirty="0"/>
          </a:p>
        </p:txBody>
      </p:sp>
      <p:cxnSp>
        <p:nvCxnSpPr>
          <p:cNvPr id="37" name="직선 화살표 연결선 36"/>
          <p:cNvCxnSpPr>
            <a:stCxn id="46" idx="3"/>
          </p:cNvCxnSpPr>
          <p:nvPr/>
        </p:nvCxnSpPr>
        <p:spPr>
          <a:xfrm flipV="1">
            <a:off x="877917" y="4448411"/>
            <a:ext cx="2541955" cy="1538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83968" y="2977207"/>
            <a:ext cx="662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Types</a:t>
            </a:r>
            <a:endParaRPr lang="ko-KR" altLang="en-US" sz="1400" dirty="0"/>
          </a:p>
        </p:txBody>
      </p:sp>
      <p:cxnSp>
        <p:nvCxnSpPr>
          <p:cNvPr id="39" name="직선 화살표 연결선 38"/>
          <p:cNvCxnSpPr>
            <a:stCxn id="38" idx="1"/>
          </p:cNvCxnSpPr>
          <p:nvPr/>
        </p:nvCxnSpPr>
        <p:spPr>
          <a:xfrm flipH="1">
            <a:off x="2555776" y="3131096"/>
            <a:ext cx="1728192" cy="8188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>
            <a:stCxn id="38" idx="2"/>
          </p:cNvCxnSpPr>
          <p:nvPr/>
        </p:nvCxnSpPr>
        <p:spPr>
          <a:xfrm flipH="1">
            <a:off x="4283968" y="3284984"/>
            <a:ext cx="331052" cy="100811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stCxn id="38" idx="1"/>
          </p:cNvCxnSpPr>
          <p:nvPr/>
        </p:nvCxnSpPr>
        <p:spPr>
          <a:xfrm flipH="1">
            <a:off x="3535363" y="3131096"/>
            <a:ext cx="748605" cy="53367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25788" y="4448410"/>
            <a:ext cx="7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Names</a:t>
            </a:r>
            <a:endParaRPr lang="ko-KR" altLang="en-US" sz="1400" dirty="0"/>
          </a:p>
        </p:txBody>
      </p:sp>
      <p:cxnSp>
        <p:nvCxnSpPr>
          <p:cNvPr id="49" name="직선 화살표 연결선 48"/>
          <p:cNvCxnSpPr>
            <a:stCxn id="46" idx="0"/>
          </p:cNvCxnSpPr>
          <p:nvPr/>
        </p:nvCxnSpPr>
        <p:spPr>
          <a:xfrm flipV="1">
            <a:off x="501853" y="3717032"/>
            <a:ext cx="1261835" cy="73137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>
            <a:stCxn id="46" idx="0"/>
          </p:cNvCxnSpPr>
          <p:nvPr/>
        </p:nvCxnSpPr>
        <p:spPr>
          <a:xfrm flipV="1">
            <a:off x="501853" y="3212976"/>
            <a:ext cx="1261835" cy="123543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/>
          <p:cNvCxnSpPr>
            <a:stCxn id="46" idx="0"/>
          </p:cNvCxnSpPr>
          <p:nvPr/>
        </p:nvCxnSpPr>
        <p:spPr>
          <a:xfrm flipH="1" flipV="1">
            <a:off x="289219" y="3047052"/>
            <a:ext cx="212634" cy="140135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  <a:endParaRPr lang="en-US" altLang="ko-KR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0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037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Stmt</a:t>
            </a:r>
            <a:r>
              <a:rPr lang="en-US" altLang="ko-KR" dirty="0" smtClean="0"/>
              <a:t> (1/9)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88866" y="1340768"/>
            <a:ext cx="7079678" cy="1608576"/>
          </a:xfrm>
        </p:spPr>
        <p:txBody>
          <a:bodyPr>
            <a:noAutofit/>
          </a:bodyPr>
          <a:lstStyle/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dirty="0" smtClean="0"/>
              <a:t> represents </a:t>
            </a:r>
            <a:r>
              <a:rPr lang="en-US" altLang="ko-KR" smtClean="0"/>
              <a:t>a statement</a:t>
            </a:r>
            <a:endParaRPr lang="en-US" altLang="ko-KR" dirty="0" smtClean="0"/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Subclasses </a:t>
            </a:r>
            <a:r>
              <a:rPr lang="en-US" altLang="ko-KR" dirty="0">
                <a:latin typeface="Calibri" panose="020F0502020204030204" pitchFamily="34" charset="0"/>
              </a:rPr>
              <a:t>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2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CompoundStmt</a:t>
            </a:r>
            <a:r>
              <a:rPr lang="en-US" altLang="ko-KR" dirty="0" smtClean="0">
                <a:latin typeface="Calibri" panose="020F0502020204030204" pitchFamily="34" charset="0"/>
              </a:rPr>
              <a:t> </a:t>
            </a:r>
            <a:r>
              <a:rPr lang="en-US" altLang="ko-KR" dirty="0" smtClean="0"/>
              <a:t>class for code block</a:t>
            </a:r>
          </a:p>
          <a:p>
            <a:pPr lvl="2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DeclStmt</a:t>
            </a:r>
            <a:r>
              <a:rPr lang="en-US" altLang="ko-KR" dirty="0" smtClean="0"/>
              <a:t> class for local variable declaration</a:t>
            </a:r>
          </a:p>
          <a:p>
            <a:pPr lvl="2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ReturnStmt</a:t>
            </a:r>
            <a:r>
              <a:rPr lang="en-US" altLang="ko-KR" dirty="0" smtClean="0"/>
              <a:t> class for function return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662305" y="3845607"/>
            <a:ext cx="1021073" cy="2420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700061" y="3999481"/>
            <a:ext cx="719812" cy="2191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666287" y="6204985"/>
            <a:ext cx="1312558" cy="2483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20" y="4561383"/>
            <a:ext cx="1090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Statements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>
            <a:stCxn id="18" idx="3"/>
            <a:endCxn id="14" idx="2"/>
          </p:cNvCxnSpPr>
          <p:nvPr/>
        </p:nvCxnSpPr>
        <p:spPr>
          <a:xfrm flipV="1">
            <a:off x="1341883" y="4087657"/>
            <a:ext cx="830959" cy="62761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>
            <a:stCxn id="18" idx="3"/>
            <a:endCxn id="15" idx="1"/>
          </p:cNvCxnSpPr>
          <p:nvPr/>
        </p:nvCxnSpPr>
        <p:spPr>
          <a:xfrm flipV="1">
            <a:off x="1341883" y="4109044"/>
            <a:ext cx="1358178" cy="60622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>
            <a:stCxn id="18" idx="3"/>
            <a:endCxn id="16" idx="0"/>
          </p:cNvCxnSpPr>
          <p:nvPr/>
        </p:nvCxnSpPr>
        <p:spPr>
          <a:xfrm>
            <a:off x="1341883" y="4715272"/>
            <a:ext cx="1980683" cy="148971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  <a:endParaRPr lang="en-US" altLang="ko-KR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0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3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12</a:t>
            </a:fld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-25048" y="3275692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>
                <a:hlinkClick r:id="rId2"/>
              </a:rPr>
              <a:t>https://</a:t>
            </a:r>
            <a:r>
              <a:rPr lang="ko-KR" altLang="en-US">
                <a:hlinkClick r:id="rId2"/>
              </a:rPr>
              <a:t>clang.llvm.org/doxygen</a:t>
            </a:r>
            <a:r>
              <a:rPr lang="ko-KR" altLang="en-US" smtClean="0">
                <a:hlinkClick r:id="rId2"/>
              </a:rPr>
              <a:t>/</a:t>
            </a:r>
            <a:endParaRPr lang="en-US" altLang="ko-KR" smtClean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0360" y="692696"/>
            <a:ext cx="5940152" cy="563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4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90600"/>
          </a:xfrm>
        </p:spPr>
        <p:txBody>
          <a:bodyPr>
            <a:normAutofit/>
          </a:bodyPr>
          <a:lstStyle/>
          <a:p>
            <a:r>
              <a:rPr lang="en-US" altLang="ko-KR" dirty="0" err="1" smtClean="0"/>
              <a:t>Stmt</a:t>
            </a:r>
            <a:r>
              <a:rPr lang="en-US" altLang="ko-KR" dirty="0" smtClean="0"/>
              <a:t> (2/9)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63688" y="980728"/>
            <a:ext cx="7632848" cy="1824600"/>
          </a:xfrm>
        </p:spPr>
        <p:txBody>
          <a:bodyPr>
            <a:noAutofit/>
          </a:bodyPr>
          <a:lstStyle/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altLang="ko-KR" dirty="0" smtClean="0"/>
              <a:t> represents an expression (a subclass of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dirty="0" smtClean="0">
                <a:latin typeface="Calibri" panose="020F0502020204030204" pitchFamily="34" charset="0"/>
              </a:rPr>
              <a:t>)</a:t>
            </a:r>
            <a:endParaRPr lang="en-US" altLang="ko-KR" dirty="0" smtClean="0"/>
          </a:p>
          <a:p>
            <a:pPr lvl="1"/>
            <a:r>
              <a:rPr lang="en-US" altLang="ko-KR" sz="1800" dirty="0" smtClean="0"/>
              <a:t>Subclasses of </a:t>
            </a:r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endParaRPr lang="en-US" altLang="ko-K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CallExpr</a:t>
            </a:r>
            <a:r>
              <a:rPr lang="en-US" altLang="ko-KR" sz="1600" dirty="0" smtClean="0"/>
              <a:t> for function call</a:t>
            </a:r>
          </a:p>
          <a:p>
            <a:pPr lvl="2"/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ImplicitCastExpr</a:t>
            </a:r>
            <a:r>
              <a:rPr lang="en-US" altLang="ko-KR" sz="1600" dirty="0" smtClean="0"/>
              <a:t> for implicit type casts</a:t>
            </a:r>
          </a:p>
          <a:p>
            <a:pPr lvl="2"/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DeclRefExpr</a:t>
            </a:r>
            <a:r>
              <a:rPr lang="en-US" altLang="ko-KR" sz="1600" dirty="0" smtClean="0"/>
              <a:t> for referencing declared variables and functions</a:t>
            </a:r>
          </a:p>
          <a:p>
            <a:pPr lvl="2"/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IntegerLiteral</a:t>
            </a:r>
            <a:r>
              <a:rPr lang="en-US" altLang="ko-KR" sz="1600" dirty="0" smtClean="0"/>
              <a:t> for integer literals</a:t>
            </a:r>
            <a:endParaRPr lang="en-US" altLang="ko-KR" sz="1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4025186" y="4979434"/>
            <a:ext cx="3004045" cy="17619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20" y="4725144"/>
            <a:ext cx="1556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Expressions</a:t>
            </a:r>
          </a:p>
          <a:p>
            <a:r>
              <a:rPr lang="en-US" altLang="ko-KR" sz="1400" dirty="0" smtClean="0"/>
              <a:t>(also statements)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>
            <a:stCxn id="18" idx="3"/>
            <a:endCxn id="17" idx="1"/>
          </p:cNvCxnSpPr>
          <p:nvPr/>
        </p:nvCxnSpPr>
        <p:spPr>
          <a:xfrm flipV="1">
            <a:off x="1808356" y="4615160"/>
            <a:ext cx="2639245" cy="37159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/>
          <p:cNvSpPr/>
          <p:nvPr/>
        </p:nvSpPr>
        <p:spPr>
          <a:xfrm>
            <a:off x="4447601" y="4361160"/>
            <a:ext cx="1271144" cy="508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2699792" y="4869160"/>
            <a:ext cx="1271144" cy="2880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24" name="직선 화살표 연결선 23"/>
          <p:cNvCxnSpPr>
            <a:stCxn id="18" idx="3"/>
            <a:endCxn id="23" idx="1"/>
          </p:cNvCxnSpPr>
          <p:nvPr/>
        </p:nvCxnSpPr>
        <p:spPr>
          <a:xfrm>
            <a:off x="1808356" y="4986754"/>
            <a:ext cx="891436" cy="264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>
            <a:stCxn id="18" idx="3"/>
            <a:endCxn id="16" idx="1"/>
          </p:cNvCxnSpPr>
          <p:nvPr/>
        </p:nvCxnSpPr>
        <p:spPr>
          <a:xfrm>
            <a:off x="1808356" y="4986754"/>
            <a:ext cx="2216830" cy="87364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  <a:endParaRPr lang="en-US" altLang="ko-KR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0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084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Stmt</a:t>
            </a:r>
            <a:r>
              <a:rPr lang="en-US" altLang="ko-KR" dirty="0" smtClean="0"/>
              <a:t> (3/9)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460874" y="1460384"/>
            <a:ext cx="6402711" cy="1896608"/>
          </a:xfrm>
        </p:spPr>
        <p:txBody>
          <a:bodyPr>
            <a:normAutofit/>
          </a:bodyPr>
          <a:lstStyle/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dirty="0" smtClean="0"/>
              <a:t> may have a child containing additional information </a:t>
            </a:r>
          </a:p>
          <a:p>
            <a:pPr lvl="1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CompoundStmt</a:t>
            </a:r>
            <a:r>
              <a:rPr lang="en-US" altLang="ko-KR" dirty="0" smtClean="0">
                <a:latin typeface="Calibri" panose="020F0502020204030204" pitchFamily="34" charset="0"/>
              </a:rPr>
              <a:t> </a:t>
            </a:r>
            <a:r>
              <a:rPr lang="en-US" altLang="ko-KR" dirty="0" smtClean="0"/>
              <a:t>has statements in a </a:t>
            </a:r>
            <a:r>
              <a:rPr lang="en-US" altLang="ko-KR" dirty="0"/>
              <a:t>code block of braces (“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altLang="ko-KR" dirty="0"/>
              <a:t>”) 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14</a:t>
            </a:fld>
            <a:endParaRPr lang="ko-KR" altLang="en-US" dirty="0"/>
          </a:p>
        </p:txBody>
      </p:sp>
      <p:sp>
        <p:nvSpPr>
          <p:cNvPr id="38" name="직사각형 37"/>
          <p:cNvSpPr/>
          <p:nvPr/>
        </p:nvSpPr>
        <p:spPr>
          <a:xfrm>
            <a:off x="2699794" y="6180979"/>
            <a:ext cx="1224135" cy="29602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7114" y="4129335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ko-KR" sz="14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400" dirty="0" err="1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 = 1;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4414" y="4797152"/>
            <a:ext cx="1675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ko-KR" sz="1400" dirty="0" err="1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400" dirty="0" err="1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46195" y="6145559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 0;</a:t>
            </a:r>
            <a:endParaRPr lang="ko-KR" altLang="en-US" dirty="0"/>
          </a:p>
        </p:txBody>
      </p:sp>
      <p:cxnSp>
        <p:nvCxnSpPr>
          <p:cNvPr id="37" name="직선 화살표 연결선 36"/>
          <p:cNvCxnSpPr>
            <a:stCxn id="34" idx="3"/>
          </p:cNvCxnSpPr>
          <p:nvPr/>
        </p:nvCxnSpPr>
        <p:spPr>
          <a:xfrm flipV="1">
            <a:off x="2183186" y="4207234"/>
            <a:ext cx="444598" cy="7599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/>
          <p:nvPr/>
        </p:nvCxnSpPr>
        <p:spPr>
          <a:xfrm>
            <a:off x="2148551" y="4962307"/>
            <a:ext cx="440152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/>
          <p:nvPr/>
        </p:nvCxnSpPr>
        <p:spPr>
          <a:xfrm>
            <a:off x="1725337" y="6300549"/>
            <a:ext cx="902447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직사각형 43"/>
          <p:cNvSpPr/>
          <p:nvPr/>
        </p:nvSpPr>
        <p:spPr>
          <a:xfrm>
            <a:off x="2699794" y="4814296"/>
            <a:ext cx="1224135" cy="29602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706145" y="3963396"/>
            <a:ext cx="713728" cy="29602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  <a:endParaRPr lang="en-US" altLang="ko-KR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0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618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Stmt</a:t>
            </a:r>
            <a:r>
              <a:rPr lang="en-US" altLang="ko-KR" dirty="0" smtClean="0"/>
              <a:t> (4/9)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72842" y="1460384"/>
            <a:ext cx="7079678" cy="1896608"/>
          </a:xfrm>
        </p:spPr>
        <p:txBody>
          <a:bodyPr>
            <a:normAutofit/>
          </a:bodyPr>
          <a:lstStyle/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dirty="0" smtClean="0"/>
              <a:t> may have a child containing additional information (</a:t>
            </a:r>
            <a:r>
              <a:rPr lang="en-US" altLang="ko-KR" dirty="0" err="1" smtClean="0"/>
              <a:t>cont</a:t>
            </a:r>
            <a:r>
              <a:rPr lang="en-US" altLang="ko-KR" dirty="0" smtClean="0"/>
              <a:t>’)</a:t>
            </a:r>
          </a:p>
          <a:p>
            <a:pPr lvl="1"/>
            <a:r>
              <a:rPr lang="en-US" altLang="ko-KR" dirty="0" smtClean="0"/>
              <a:t>The first child of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CallExpr</a:t>
            </a:r>
            <a:r>
              <a:rPr lang="en-US" altLang="ko-KR" dirty="0" smtClean="0"/>
              <a:t> is for a function pointer and the others are for function parameters</a:t>
            </a:r>
          </a:p>
          <a:p>
            <a:pPr lvl="2"/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3419872" y="4133948"/>
            <a:ext cx="2232247" cy="73521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07904" y="3481263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Declarations for </a:t>
            </a:r>
            <a:r>
              <a:rPr lang="en-US" altLang="ko-KR" sz="1400" dirty="0" err="1" smtClean="0">
                <a:latin typeface="Calibri" panose="020F0502020204030204" pitchFamily="34" charset="0"/>
              </a:rPr>
              <a:t>DeclStmt</a:t>
            </a:r>
            <a:r>
              <a:rPr lang="en-US" altLang="ko-KR" sz="1400" dirty="0" smtClean="0">
                <a:latin typeface="Calibri" panose="020F0502020204030204" pitchFamily="34" charset="0"/>
              </a:rPr>
              <a:t>  </a:t>
            </a:r>
            <a:endParaRPr lang="ko-KR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23" name="직선 화살표 연결선 22"/>
          <p:cNvCxnSpPr>
            <a:stCxn id="21" idx="2"/>
            <a:endCxn id="19" idx="0"/>
          </p:cNvCxnSpPr>
          <p:nvPr/>
        </p:nvCxnSpPr>
        <p:spPr>
          <a:xfrm flipH="1">
            <a:off x="4535996" y="3789040"/>
            <a:ext cx="324036" cy="34490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236296" y="503857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Function pointer for </a:t>
            </a:r>
            <a:r>
              <a:rPr lang="en-US" altLang="ko-KR" sz="1400" dirty="0" err="1" smtClean="0">
                <a:latin typeface="Calibri" panose="020F0502020204030204" pitchFamily="34" charset="0"/>
              </a:rPr>
              <a:t>CallExpr</a:t>
            </a:r>
            <a:endParaRPr lang="ko-KR" altLang="en-US" sz="1400" dirty="0">
              <a:latin typeface="Calibri" panose="020F0502020204030204" pitchFamily="34" charset="0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995936" y="4950268"/>
            <a:ext cx="3005748" cy="71098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3995936" y="5686868"/>
            <a:ext cx="3005748" cy="6631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36296" y="575193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Function parameter for </a:t>
            </a:r>
            <a:r>
              <a:rPr lang="en-US" altLang="ko-KR" sz="1400" dirty="0" err="1" smtClean="0">
                <a:latin typeface="Calibri" panose="020F0502020204030204" pitchFamily="34" charset="0"/>
              </a:rPr>
              <a:t>CallExpr</a:t>
            </a:r>
            <a:endParaRPr lang="ko-KR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31" name="직선 화살표 연결선 30"/>
          <p:cNvCxnSpPr>
            <a:stCxn id="24" idx="1"/>
            <a:endCxn id="27" idx="3"/>
          </p:cNvCxnSpPr>
          <p:nvPr/>
        </p:nvCxnSpPr>
        <p:spPr>
          <a:xfrm flipH="1">
            <a:off x="7001684" y="5300186"/>
            <a:ext cx="234612" cy="5572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>
            <a:stCxn id="30" idx="1"/>
            <a:endCxn id="29" idx="3"/>
          </p:cNvCxnSpPr>
          <p:nvPr/>
        </p:nvCxnSpPr>
        <p:spPr>
          <a:xfrm flipH="1">
            <a:off x="7001684" y="6013544"/>
            <a:ext cx="234612" cy="489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직사각형 37"/>
          <p:cNvSpPr/>
          <p:nvPr/>
        </p:nvSpPr>
        <p:spPr>
          <a:xfrm>
            <a:off x="3923929" y="6337398"/>
            <a:ext cx="1224135" cy="397819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43926" y="6433591"/>
            <a:ext cx="28325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Return value for </a:t>
            </a:r>
            <a:r>
              <a:rPr lang="en-US" altLang="ko-KR" sz="1400" dirty="0" err="1" smtClean="0">
                <a:latin typeface="Calibri" panose="020F0502020204030204" pitchFamily="34" charset="0"/>
              </a:rPr>
              <a:t>ReturnStmt</a:t>
            </a:r>
            <a:endParaRPr lang="ko-KR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40" name="직선 화살표 연결선 39"/>
          <p:cNvCxnSpPr>
            <a:stCxn id="39" idx="1"/>
          </p:cNvCxnSpPr>
          <p:nvPr/>
        </p:nvCxnSpPr>
        <p:spPr>
          <a:xfrm flipH="1" flipV="1">
            <a:off x="5148064" y="6587479"/>
            <a:ext cx="695862" cy="1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731457" y="3278365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635151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58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1" y="2654873"/>
            <a:ext cx="6942300" cy="4086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Stmt</a:t>
            </a:r>
            <a:r>
              <a:rPr lang="en-US" altLang="ko-KR" dirty="0" smtClean="0"/>
              <a:t> (5/9)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72842" y="1460384"/>
            <a:ext cx="6887227" cy="1608576"/>
          </a:xfrm>
        </p:spPr>
        <p:txBody>
          <a:bodyPr>
            <a:normAutofit lnSpcReduction="10000"/>
          </a:bodyPr>
          <a:lstStyle/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altLang="ko-KR" dirty="0" smtClean="0"/>
              <a:t> has a type of an expression</a:t>
            </a:r>
          </a:p>
          <a:p>
            <a:pPr lvl="1"/>
            <a:r>
              <a:rPr lang="en-US" altLang="ko-KR" dirty="0" smtClean="0"/>
              <a:t>Ex) a node of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CallExpr</a:t>
            </a:r>
            <a:r>
              <a:rPr lang="en-US" altLang="ko-KR" dirty="0" smtClean="0"/>
              <a:t> has a type 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dirty="0" smtClean="0"/>
              <a:t>’</a:t>
            </a:r>
          </a:p>
          <a:p>
            <a:r>
              <a:rPr lang="en-US" altLang="ko-KR" dirty="0" smtClean="0"/>
              <a:t>Some sub-classes of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altLang="ko-KR" dirty="0" smtClean="0"/>
              <a:t> can have a value</a:t>
            </a:r>
          </a:p>
          <a:p>
            <a:pPr lvl="1"/>
            <a:r>
              <a:rPr lang="en-US" altLang="ko-KR" dirty="0" smtClean="0"/>
              <a:t>Ex) a node of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IntegerLiteral</a:t>
            </a:r>
            <a:r>
              <a:rPr lang="en-US" altLang="ko-KR" dirty="0" smtClean="0"/>
              <a:t> has a value 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dirty="0" smtClean="0"/>
              <a:t>’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16</a:t>
            </a:fld>
            <a:endParaRPr lang="ko-KR" altLang="en-US" dirty="0"/>
          </a:p>
        </p:txBody>
      </p:sp>
      <p:cxnSp>
        <p:nvCxnSpPr>
          <p:cNvPr id="8" name="직선 화살표 연결선 7"/>
          <p:cNvCxnSpPr>
            <a:stCxn id="21" idx="3"/>
          </p:cNvCxnSpPr>
          <p:nvPr/>
        </p:nvCxnSpPr>
        <p:spPr>
          <a:xfrm flipV="1">
            <a:off x="1547664" y="5085184"/>
            <a:ext cx="1872208" cy="80196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85560" y="5733256"/>
            <a:ext cx="662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Types</a:t>
            </a:r>
            <a:endParaRPr lang="ko-KR" altLang="en-US" sz="1400" dirty="0"/>
          </a:p>
        </p:txBody>
      </p:sp>
      <p:cxnSp>
        <p:nvCxnSpPr>
          <p:cNvPr id="25" name="직선 화살표 연결선 24"/>
          <p:cNvCxnSpPr>
            <a:stCxn id="21" idx="3"/>
          </p:cNvCxnSpPr>
          <p:nvPr/>
        </p:nvCxnSpPr>
        <p:spPr>
          <a:xfrm flipV="1">
            <a:off x="1547664" y="5321679"/>
            <a:ext cx="2899937" cy="56546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>
            <a:stCxn id="21" idx="3"/>
          </p:cNvCxnSpPr>
          <p:nvPr/>
        </p:nvCxnSpPr>
        <p:spPr>
          <a:xfrm flipV="1">
            <a:off x="1547664" y="4756212"/>
            <a:ext cx="3413626" cy="113093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>
            <a:stCxn id="21" idx="3"/>
          </p:cNvCxnSpPr>
          <p:nvPr/>
        </p:nvCxnSpPr>
        <p:spPr>
          <a:xfrm>
            <a:off x="1547664" y="5887145"/>
            <a:ext cx="2592288" cy="153889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740352" y="6381328"/>
            <a:ext cx="662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Types</a:t>
            </a:r>
            <a:endParaRPr lang="ko-KR" altLang="en-US" sz="1400" dirty="0"/>
          </a:p>
        </p:txBody>
      </p:sp>
      <p:cxnSp>
        <p:nvCxnSpPr>
          <p:cNvPr id="31" name="직선 화살표 연결선 30"/>
          <p:cNvCxnSpPr>
            <a:stCxn id="30" idx="1"/>
          </p:cNvCxnSpPr>
          <p:nvPr/>
        </p:nvCxnSpPr>
        <p:spPr>
          <a:xfrm flipH="1" flipV="1">
            <a:off x="6588224" y="5638345"/>
            <a:ext cx="1152128" cy="89687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/>
          <p:cNvCxnSpPr>
            <a:stCxn id="30" idx="1"/>
          </p:cNvCxnSpPr>
          <p:nvPr/>
        </p:nvCxnSpPr>
        <p:spPr>
          <a:xfrm flipH="1" flipV="1">
            <a:off x="6804248" y="6292933"/>
            <a:ext cx="936104" cy="24228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>
            <a:stCxn id="30" idx="1"/>
          </p:cNvCxnSpPr>
          <p:nvPr/>
        </p:nvCxnSpPr>
        <p:spPr>
          <a:xfrm flipH="1">
            <a:off x="4932040" y="6535217"/>
            <a:ext cx="2808312" cy="6213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148326" y="3927734"/>
            <a:ext cx="7195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Values</a:t>
            </a:r>
            <a:endParaRPr lang="ko-KR" altLang="en-US" sz="1400" dirty="0"/>
          </a:p>
        </p:txBody>
      </p:sp>
      <p:cxnSp>
        <p:nvCxnSpPr>
          <p:cNvPr id="40" name="직선 화살표 연결선 39"/>
          <p:cNvCxnSpPr/>
          <p:nvPr/>
        </p:nvCxnSpPr>
        <p:spPr>
          <a:xfrm>
            <a:off x="5508104" y="4235512"/>
            <a:ext cx="72008" cy="125065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>
            <a:stCxn id="38" idx="2"/>
          </p:cNvCxnSpPr>
          <p:nvPr/>
        </p:nvCxnSpPr>
        <p:spPr>
          <a:xfrm flipH="1">
            <a:off x="5502312" y="4235511"/>
            <a:ext cx="5792" cy="1994227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099472" y="6445886"/>
            <a:ext cx="6297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Value</a:t>
            </a:r>
            <a:endParaRPr lang="ko-KR" altLang="en-US" sz="1400" dirty="0"/>
          </a:p>
        </p:txBody>
      </p:sp>
      <p:cxnSp>
        <p:nvCxnSpPr>
          <p:cNvPr id="50" name="직선 화살표 연결선 49"/>
          <p:cNvCxnSpPr>
            <a:stCxn id="49" idx="3"/>
          </p:cNvCxnSpPr>
          <p:nvPr/>
        </p:nvCxnSpPr>
        <p:spPr>
          <a:xfrm>
            <a:off x="2729260" y="6599775"/>
            <a:ext cx="1413904" cy="35683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731457" y="3278365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635151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505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5572717" cy="5193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Stmt</a:t>
            </a:r>
            <a:r>
              <a:rPr lang="en-US" altLang="ko-KR" dirty="0"/>
              <a:t> </a:t>
            </a:r>
            <a:r>
              <a:rPr lang="en-US" altLang="ko-KR" dirty="0" smtClean="0"/>
              <a:t>(6/9)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779912" y="1340768"/>
            <a:ext cx="5364088" cy="1080120"/>
          </a:xfrm>
        </p:spPr>
        <p:txBody>
          <a:bodyPr/>
          <a:lstStyle/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myPrint</a:t>
            </a:r>
            <a:r>
              <a:rPr lang="en-US" altLang="ko-KR" dirty="0" smtClean="0"/>
              <a:t> function contains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IfStmt</a:t>
            </a:r>
            <a:r>
              <a:rPr lang="en-US" altLang="ko-KR" dirty="0" smtClean="0"/>
              <a:t> and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ForStmt</a:t>
            </a:r>
            <a:r>
              <a:rPr lang="en-US" altLang="ko-KR" dirty="0" smtClean="0"/>
              <a:t> in its function body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17</a:t>
            </a:fld>
            <a:endParaRPr lang="ko-KR" alt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5148064" y="4744103"/>
            <a:ext cx="3600400" cy="1925257"/>
            <a:chOff x="4860032" y="4581128"/>
            <a:chExt cx="3600400" cy="1925257"/>
          </a:xfrm>
        </p:grpSpPr>
        <p:sp>
          <p:nvSpPr>
            <p:cNvPr id="10" name="TextBox 9"/>
            <p:cNvSpPr txBox="1"/>
            <p:nvPr/>
          </p:nvSpPr>
          <p:spPr>
            <a:xfrm>
              <a:off x="5265908" y="4679265"/>
              <a:ext cx="3122516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void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600" dirty="0" err="1" smtClean="0">
                  <a:latin typeface="Consolas" pitchFamily="49" charset="0"/>
                  <a:cs typeface="Consolas" pitchFamily="49" charset="0"/>
                </a:rPr>
                <a:t>myPrint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ko-KR" sz="1600" dirty="0" err="1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ko-KR" altLang="en-US" sz="16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600" dirty="0" err="1" smtClean="0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) {</a:t>
              </a:r>
            </a:p>
            <a:p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600" dirty="0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if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 (</a:t>
              </a:r>
              <a:r>
                <a:rPr lang="en-US" altLang="ko-KR" sz="1600" dirty="0" err="1" smtClean="0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 == 1)</a:t>
              </a:r>
            </a:p>
            <a:p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    </a:t>
              </a:r>
              <a:r>
                <a:rPr lang="en-US" altLang="ko-KR" sz="1600" dirty="0" err="1" smtClean="0">
                  <a:latin typeface="Consolas" pitchFamily="49" charset="0"/>
                  <a:cs typeface="Consolas" pitchFamily="49" charset="0"/>
                </a:rPr>
                <a:t>printf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("</a:t>
              </a:r>
              <a:r>
                <a:rPr lang="en-US" altLang="ko-KR" sz="1600" dirty="0" err="1" smtClean="0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 is 1");</a:t>
              </a:r>
            </a:p>
            <a:p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nn-NO" altLang="ko-KR" sz="1600" dirty="0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for</a:t>
              </a:r>
              <a:r>
                <a:rPr lang="nn-NO" altLang="ko-KR" sz="1600" dirty="0" smtClean="0">
                  <a:latin typeface="Consolas" pitchFamily="49" charset="0"/>
                  <a:cs typeface="Consolas" pitchFamily="49" charset="0"/>
                </a:rPr>
                <a:t> (</a:t>
              </a:r>
              <a:r>
                <a:rPr lang="nn-NO" altLang="ko-KR" sz="16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nn-NO" altLang="ko-KR" sz="16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nn-NO" altLang="ko-KR" sz="1600" dirty="0" smtClean="0">
                  <a:latin typeface="Consolas" pitchFamily="49" charset="0"/>
                  <a:cs typeface="Consolas" pitchFamily="49" charset="0"/>
                </a:rPr>
                <a:t>i=0;i&lt;10;i++) {</a:t>
              </a:r>
              <a:endParaRPr lang="nn-NO" altLang="ko-KR" sz="1600" dirty="0">
                <a:latin typeface="Consolas" pitchFamily="49" charset="0"/>
                <a:cs typeface="Consolas" pitchFamily="49" charset="0"/>
              </a:endParaRPr>
            </a:p>
            <a:p>
              <a:r>
                <a:rPr lang="nn-NO" altLang="ko-KR" sz="1600" dirty="0">
                  <a:latin typeface="Consolas" pitchFamily="49" charset="0"/>
                  <a:cs typeface="Consolas" pitchFamily="49" charset="0"/>
                </a:rPr>
                <a:t>    </a:t>
              </a:r>
              <a:r>
                <a:rPr lang="nn-NO" altLang="ko-KR" sz="1600" dirty="0" smtClean="0">
                  <a:latin typeface="Consolas" pitchFamily="49" charset="0"/>
                  <a:cs typeface="Consolas" pitchFamily="49" charset="0"/>
                </a:rPr>
                <a:t>global </a:t>
              </a:r>
              <a:r>
                <a:rPr lang="nn-NO" altLang="ko-KR" sz="1600" dirty="0">
                  <a:latin typeface="Consolas" pitchFamily="49" charset="0"/>
                  <a:cs typeface="Consolas" pitchFamily="49" charset="0"/>
                </a:rPr>
                <a:t>+= i;</a:t>
              </a:r>
            </a:p>
            <a:p>
              <a:r>
                <a:rPr lang="nn-NO" altLang="ko-KR" sz="1600" dirty="0">
                  <a:latin typeface="Consolas" pitchFamily="49" charset="0"/>
                  <a:cs typeface="Consolas" pitchFamily="49" charset="0"/>
                </a:rPr>
                <a:t>  }</a:t>
              </a:r>
              <a:endParaRPr lang="en-US" altLang="ko-KR" sz="1600" dirty="0" smtClean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}</a:t>
              </a:r>
              <a:endParaRPr lang="ko-KR" altLang="en-US" sz="16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60032" y="4690503"/>
              <a:ext cx="477245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6</a:t>
              </a:r>
            </a:p>
            <a:p>
              <a:pPr algn="r"/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7</a:t>
              </a:r>
            </a:p>
            <a:p>
              <a:pPr algn="r"/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8</a:t>
              </a:r>
            </a:p>
            <a:p>
              <a:pPr algn="r"/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9</a:t>
              </a:r>
            </a:p>
            <a:p>
              <a:pPr algn="r"/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10</a:t>
              </a:r>
            </a:p>
            <a:p>
              <a:pPr algn="r"/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11</a:t>
              </a:r>
            </a:p>
            <a:p>
              <a:pPr algn="r"/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12</a:t>
              </a: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860032" y="4581128"/>
              <a:ext cx="3600400" cy="192525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6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2816"/>
            <a:ext cx="6526213" cy="484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Stmt</a:t>
            </a:r>
            <a:r>
              <a:rPr lang="en-US" altLang="ko-KR" dirty="0"/>
              <a:t> </a:t>
            </a:r>
            <a:r>
              <a:rPr lang="en-US" altLang="ko-KR" dirty="0" smtClean="0"/>
              <a:t>(7/9)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3968" y="1600200"/>
            <a:ext cx="4402832" cy="211683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IfStmt</a:t>
            </a:r>
            <a:r>
              <a:rPr lang="en-US" altLang="ko-KR" dirty="0" smtClean="0"/>
              <a:t> has 4 children</a:t>
            </a: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/>
              <a:t>condition </a:t>
            </a:r>
            <a:r>
              <a:rPr lang="en-US" altLang="ko-KR" dirty="0" smtClean="0"/>
              <a:t>variable in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VarDecl</a:t>
            </a:r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ko-KR" dirty="0" smtClean="0"/>
              <a:t>In C++, you can declare a variable in condition (not in C)</a:t>
            </a:r>
          </a:p>
          <a:p>
            <a:pPr lvl="1"/>
            <a:r>
              <a:rPr lang="en-US" altLang="ko-KR" dirty="0" smtClean="0"/>
              <a:t>A condition in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 smtClean="0"/>
              <a:t>Then block in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 smtClean="0"/>
              <a:t>Else block in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18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34169" y="1556792"/>
            <a:ext cx="1617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Condition variable</a:t>
            </a:r>
            <a:endParaRPr lang="ko-KR" altLang="en-US" sz="1400" dirty="0"/>
          </a:p>
        </p:txBody>
      </p:sp>
      <p:cxnSp>
        <p:nvCxnSpPr>
          <p:cNvPr id="8" name="직선 화살표 연결선 7"/>
          <p:cNvCxnSpPr>
            <a:stCxn id="6" idx="1"/>
          </p:cNvCxnSpPr>
          <p:nvPr/>
        </p:nvCxnSpPr>
        <p:spPr>
          <a:xfrm flipH="1">
            <a:off x="1907704" y="1710681"/>
            <a:ext cx="326465" cy="27815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11019" y="1967459"/>
            <a:ext cx="941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Condition</a:t>
            </a:r>
            <a:endParaRPr lang="ko-KR" altLang="en-US" sz="1400" dirty="0"/>
          </a:p>
        </p:txBody>
      </p:sp>
      <p:cxnSp>
        <p:nvCxnSpPr>
          <p:cNvPr id="13" name="직선 화살표 연결선 12"/>
          <p:cNvCxnSpPr>
            <a:stCxn id="12" idx="1"/>
          </p:cNvCxnSpPr>
          <p:nvPr/>
        </p:nvCxnSpPr>
        <p:spPr>
          <a:xfrm flipH="1">
            <a:off x="2084555" y="2121348"/>
            <a:ext cx="326464" cy="27815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63527" y="3886770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Then block</a:t>
            </a:r>
            <a:endParaRPr lang="ko-KR" altLang="en-US" sz="1400" dirty="0"/>
          </a:p>
        </p:txBody>
      </p:sp>
      <p:cxnSp>
        <p:nvCxnSpPr>
          <p:cNvPr id="15" name="직선 화살표 연결선 14"/>
          <p:cNvCxnSpPr>
            <a:stCxn id="14" idx="1"/>
          </p:cNvCxnSpPr>
          <p:nvPr/>
        </p:nvCxnSpPr>
        <p:spPr>
          <a:xfrm flipH="1">
            <a:off x="1437063" y="4040659"/>
            <a:ext cx="326464" cy="27815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81660" y="6308502"/>
            <a:ext cx="10021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Else block</a:t>
            </a:r>
            <a:endParaRPr lang="ko-KR" altLang="en-US" sz="1400" dirty="0"/>
          </a:p>
        </p:txBody>
      </p:sp>
      <p:cxnSp>
        <p:nvCxnSpPr>
          <p:cNvPr id="17" name="직선 화살표 연결선 16"/>
          <p:cNvCxnSpPr>
            <a:stCxn id="16" idx="1"/>
          </p:cNvCxnSpPr>
          <p:nvPr/>
        </p:nvCxnSpPr>
        <p:spPr>
          <a:xfrm flipH="1">
            <a:off x="2411020" y="6462391"/>
            <a:ext cx="470640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346028" y="3573016"/>
            <a:ext cx="319452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== 1)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is 1");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nn-NO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nn-NO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i = 0 ; i &lt; 10 ; i++ ) 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{</a:t>
            </a:r>
            <a:endParaRPr lang="nn-NO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global 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+= i;</a:t>
            </a: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}</a:t>
            </a:r>
            <a:endParaRPr lang="en-US" altLang="ko-KR" sz="11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1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0152" y="3584254"/>
            <a:ext cx="47724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11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910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Motivation of learning code analysis technique</a:t>
            </a:r>
          </a:p>
          <a:p>
            <a:r>
              <a:rPr lang="en-US" altLang="ko-KR" dirty="0" smtClean="0"/>
              <a:t>Overview of Clang</a:t>
            </a:r>
          </a:p>
          <a:p>
            <a:r>
              <a:rPr lang="en-US" altLang="ko-KR" dirty="0" smtClean="0"/>
              <a:t>AST structure of Clang</a:t>
            </a:r>
          </a:p>
          <a:p>
            <a:pPr lvl="1"/>
            <a:r>
              <a:rPr lang="en-US" altLang="ko-KR" dirty="0" err="1" smtClean="0"/>
              <a:t>Decl</a:t>
            </a:r>
            <a:r>
              <a:rPr lang="en-US" altLang="ko-KR" dirty="0" smtClean="0"/>
              <a:t> class</a:t>
            </a:r>
          </a:p>
          <a:p>
            <a:pPr lvl="1"/>
            <a:r>
              <a:rPr lang="en-US" altLang="ko-KR" dirty="0" err="1" smtClean="0"/>
              <a:t>Stmt</a:t>
            </a:r>
            <a:r>
              <a:rPr lang="en-US" altLang="ko-KR" dirty="0" smtClean="0"/>
              <a:t> class</a:t>
            </a:r>
          </a:p>
          <a:p>
            <a:r>
              <a:rPr lang="en-US" altLang="ko-KR" dirty="0" smtClean="0"/>
              <a:t>Traversing Clang AST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044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Stmt</a:t>
            </a:r>
            <a:r>
              <a:rPr lang="en-US" altLang="ko-KR" dirty="0"/>
              <a:t> </a:t>
            </a:r>
            <a:r>
              <a:rPr lang="en-US" altLang="ko-KR" dirty="0" smtClean="0"/>
              <a:t>(8/9)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417812" y="1512123"/>
            <a:ext cx="4402832" cy="2116832"/>
          </a:xfrm>
        </p:spPr>
        <p:txBody>
          <a:bodyPr>
            <a:normAutofit lnSpcReduction="10000"/>
          </a:bodyPr>
          <a:lstStyle/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ForStmt</a:t>
            </a:r>
            <a:r>
              <a:rPr lang="en-US" altLang="ko-KR" dirty="0" smtClean="0"/>
              <a:t> has 5 children</a:t>
            </a:r>
          </a:p>
          <a:p>
            <a:pPr lvl="1"/>
            <a:r>
              <a:rPr lang="en-US" altLang="ko-KR" dirty="0" smtClean="0"/>
              <a:t>Initialization in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/>
              <a:t>condition </a:t>
            </a:r>
            <a:r>
              <a:rPr lang="en-US" altLang="ko-KR" dirty="0" smtClean="0"/>
              <a:t>variable in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VarDecl</a:t>
            </a:r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 smtClean="0"/>
              <a:t>A condition in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 smtClean="0"/>
              <a:t>Increment in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 smtClean="0"/>
              <a:t>A loop block in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19</a:t>
            </a:fld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346028" y="4293096"/>
            <a:ext cx="319452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== 1)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is 1");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nn-NO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nn-NO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i = 0 ; i &lt; 10 ; i++ ) 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{</a:t>
            </a:r>
            <a:endParaRPr lang="nn-NO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global 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+= i;</a:t>
            </a: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}</a:t>
            </a:r>
            <a:endParaRPr lang="en-US" altLang="ko-KR" sz="11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1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0152" y="4304334"/>
            <a:ext cx="47724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11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12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2" y="1484784"/>
            <a:ext cx="611455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730113" y="1340768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Initialization</a:t>
            </a:r>
            <a:endParaRPr lang="ko-KR" altLang="en-US" sz="1400" dirty="0"/>
          </a:p>
        </p:txBody>
      </p:sp>
      <p:cxnSp>
        <p:nvCxnSpPr>
          <p:cNvPr id="22" name="직선 화살표 연결선 21"/>
          <p:cNvCxnSpPr>
            <a:stCxn id="21" idx="1"/>
          </p:cNvCxnSpPr>
          <p:nvPr/>
        </p:nvCxnSpPr>
        <p:spPr>
          <a:xfrm flipH="1">
            <a:off x="1403649" y="1494657"/>
            <a:ext cx="326464" cy="27815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90523" y="2780928"/>
            <a:ext cx="941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Condition</a:t>
            </a:r>
            <a:endParaRPr lang="ko-KR" altLang="en-US" sz="1400" dirty="0"/>
          </a:p>
        </p:txBody>
      </p:sp>
      <p:cxnSp>
        <p:nvCxnSpPr>
          <p:cNvPr id="24" name="직선 화살표 연결선 23"/>
          <p:cNvCxnSpPr>
            <a:stCxn id="23" idx="1"/>
          </p:cNvCxnSpPr>
          <p:nvPr/>
        </p:nvCxnSpPr>
        <p:spPr>
          <a:xfrm flipH="1">
            <a:off x="1835697" y="2934817"/>
            <a:ext cx="454826" cy="1538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22201" y="1556792"/>
            <a:ext cx="1617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Condition variable</a:t>
            </a:r>
            <a:endParaRPr lang="ko-KR" altLang="en-US" sz="1400" dirty="0"/>
          </a:p>
        </p:txBody>
      </p:sp>
      <p:cxnSp>
        <p:nvCxnSpPr>
          <p:cNvPr id="26" name="직선 화살표 연결선 25"/>
          <p:cNvCxnSpPr>
            <a:stCxn id="25" idx="1"/>
          </p:cNvCxnSpPr>
          <p:nvPr/>
        </p:nvCxnSpPr>
        <p:spPr>
          <a:xfrm flipH="1">
            <a:off x="1475656" y="1710681"/>
            <a:ext cx="1046545" cy="854223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71934" y="4005064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Increment</a:t>
            </a:r>
            <a:endParaRPr lang="ko-KR" altLang="en-US" sz="1400" dirty="0"/>
          </a:p>
        </p:txBody>
      </p:sp>
      <p:cxnSp>
        <p:nvCxnSpPr>
          <p:cNvPr id="28" name="직선 화살표 연결선 27"/>
          <p:cNvCxnSpPr>
            <a:stCxn id="27" idx="1"/>
          </p:cNvCxnSpPr>
          <p:nvPr/>
        </p:nvCxnSpPr>
        <p:spPr>
          <a:xfrm flipH="1">
            <a:off x="1745470" y="4158953"/>
            <a:ext cx="326464" cy="134143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298064" y="5867399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Loop block</a:t>
            </a:r>
            <a:endParaRPr lang="ko-KR" altLang="en-US" sz="1400" dirty="0"/>
          </a:p>
        </p:txBody>
      </p:sp>
      <p:cxnSp>
        <p:nvCxnSpPr>
          <p:cNvPr id="31" name="직선 화살표 연결선 30"/>
          <p:cNvCxnSpPr>
            <a:stCxn id="30" idx="1"/>
          </p:cNvCxnSpPr>
          <p:nvPr/>
        </p:nvCxnSpPr>
        <p:spPr>
          <a:xfrm flipH="1" flipV="1">
            <a:off x="1250950" y="5264150"/>
            <a:ext cx="47114" cy="75713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40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Stmt</a:t>
            </a:r>
            <a:r>
              <a:rPr lang="en-US" altLang="ko-KR" dirty="0"/>
              <a:t> </a:t>
            </a:r>
            <a:r>
              <a:rPr lang="en-US" altLang="ko-KR" dirty="0" smtClean="0"/>
              <a:t>(9/9)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20</a:t>
            </a:fld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346028" y="4293096"/>
            <a:ext cx="319452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== 1)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is 1");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nn-NO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nn-NO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i = 0 ; i &lt; 10 ; i++ ) 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{</a:t>
            </a:r>
            <a:endParaRPr lang="nn-NO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global 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+= i;</a:t>
            </a: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}</a:t>
            </a:r>
            <a:endParaRPr lang="en-US" altLang="ko-KR" sz="11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1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0152" y="4304334"/>
            <a:ext cx="47724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11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12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2" y="1484784"/>
            <a:ext cx="611455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내용 개체 틀 2"/>
          <p:cNvSpPr txBox="1">
            <a:spLocks/>
          </p:cNvSpPr>
          <p:nvPr/>
        </p:nvSpPr>
        <p:spPr bwMode="auto">
          <a:xfrm>
            <a:off x="4283968" y="1600200"/>
            <a:ext cx="4402832" cy="2116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BinaryOperator</a:t>
            </a:r>
            <a:r>
              <a:rPr lang="en-US" altLang="ko-KR" sz="2000" dirty="0" smtClean="0"/>
              <a:t> has 2 children for operands</a:t>
            </a:r>
          </a:p>
          <a:p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UnaryOperator</a:t>
            </a:r>
            <a:r>
              <a:rPr lang="en-US" altLang="ko-KR" sz="2000" dirty="0" smtClean="0"/>
              <a:t> has a child for operand</a:t>
            </a:r>
          </a:p>
          <a:p>
            <a:endParaRPr lang="en-US" altLang="ko-KR" sz="2000" dirty="0" smtClean="0"/>
          </a:p>
        </p:txBody>
      </p:sp>
      <p:sp>
        <p:nvSpPr>
          <p:cNvPr id="32" name="직사각형 31"/>
          <p:cNvSpPr/>
          <p:nvPr/>
        </p:nvSpPr>
        <p:spPr>
          <a:xfrm>
            <a:off x="738789" y="2852936"/>
            <a:ext cx="1260139" cy="4320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738789" y="4158953"/>
            <a:ext cx="1260139" cy="4320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051720" y="3049910"/>
            <a:ext cx="1152128" cy="50405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051720" y="3557910"/>
            <a:ext cx="2376264" cy="73518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2051720" y="4402460"/>
            <a:ext cx="1152128" cy="50405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21861" y="3068960"/>
            <a:ext cx="32269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Two operands for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BinaryOperator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91880" y="4500599"/>
            <a:ext cx="2811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A operand for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UnaryOperator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" name="직선 화살표 연결선 9"/>
          <p:cNvCxnSpPr>
            <a:stCxn id="8" idx="1"/>
            <a:endCxn id="7" idx="3"/>
          </p:cNvCxnSpPr>
          <p:nvPr/>
        </p:nvCxnSpPr>
        <p:spPr>
          <a:xfrm flipH="1">
            <a:off x="3203848" y="3222849"/>
            <a:ext cx="518013" cy="7908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>
            <a:stCxn id="8" idx="1"/>
          </p:cNvCxnSpPr>
          <p:nvPr/>
        </p:nvCxnSpPr>
        <p:spPr>
          <a:xfrm flipH="1">
            <a:off x="3419873" y="3222849"/>
            <a:ext cx="301988" cy="335061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>
            <a:stCxn id="36" idx="1"/>
            <a:endCxn id="35" idx="3"/>
          </p:cNvCxnSpPr>
          <p:nvPr/>
        </p:nvCxnSpPr>
        <p:spPr>
          <a:xfrm flipH="1">
            <a:off x="3203848" y="4654488"/>
            <a:ext cx="288032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94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Traversing Clang AST (</a:t>
            </a:r>
            <a:r>
              <a:rPr lang="en-US" altLang="ko-KR" dirty="0" smtClean="0"/>
              <a:t>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4876800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Clang provides a visitor </a:t>
            </a:r>
            <a:r>
              <a:rPr lang="en-US" altLang="ko-KR" sz="2000" dirty="0"/>
              <a:t>design </a:t>
            </a:r>
            <a:r>
              <a:rPr lang="en-US" altLang="ko-KR" sz="2000" dirty="0" smtClean="0"/>
              <a:t>pattern for user to access AST</a:t>
            </a:r>
            <a:endParaRPr lang="en-US" altLang="ko-KR" sz="1600" dirty="0"/>
          </a:p>
          <a:p>
            <a:r>
              <a:rPr lang="en-US" altLang="ko-KR" sz="2000" dirty="0" err="1" smtClean="0">
                <a:latin typeface="Calibri" panose="020F0502020204030204" pitchFamily="34" charset="0"/>
              </a:rPr>
              <a:t>ParseAST</a:t>
            </a:r>
            <a:r>
              <a:rPr lang="en-US" altLang="ko-KR" sz="2000" dirty="0" smtClean="0">
                <a:latin typeface="Calibri" panose="020F0502020204030204" pitchFamily="34" charset="0"/>
              </a:rPr>
              <a:t>()</a:t>
            </a:r>
            <a:r>
              <a:rPr lang="en-US" altLang="ko-KR" sz="2000" dirty="0" smtClean="0"/>
              <a:t> starts </a:t>
            </a:r>
            <a:r>
              <a:rPr lang="en-US" altLang="ko-KR" sz="2000" dirty="0"/>
              <a:t>building and traversal of an </a:t>
            </a:r>
            <a:r>
              <a:rPr lang="en-US" altLang="ko-KR" sz="2000" dirty="0" smtClean="0"/>
              <a:t>AST: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US" altLang="ko-KR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 void</a:t>
            </a:r>
            <a:r>
              <a:rPr lang="en-US" altLang="ko-KR" sz="2000" dirty="0" smtClean="0">
                <a:latin typeface="Calibri" panose="020F0502020204030204" pitchFamily="34" charset="0"/>
              </a:rPr>
              <a:t> </a:t>
            </a:r>
            <a:r>
              <a:rPr lang="en-US" altLang="ko-KR" sz="2000" dirty="0">
                <a:latin typeface="Calibri" panose="020F0502020204030204" pitchFamily="34" charset="0"/>
              </a:rPr>
              <a:t>clang::</a:t>
            </a:r>
            <a:r>
              <a:rPr lang="en-US" altLang="ko-KR" sz="2000" dirty="0" err="1">
                <a:latin typeface="Calibri" panose="020F0502020204030204" pitchFamily="34" charset="0"/>
              </a:rPr>
              <a:t>ParseAST</a:t>
            </a:r>
            <a:r>
              <a:rPr lang="en-US" altLang="ko-KR" sz="2000" dirty="0">
                <a:latin typeface="Calibri" panose="020F0502020204030204" pitchFamily="34" charset="0"/>
              </a:rPr>
              <a:t> (Preprocessor &amp;pp, </a:t>
            </a:r>
            <a:r>
              <a:rPr lang="en-US" altLang="ko-KR" sz="2000" b="1" dirty="0" err="1">
                <a:latin typeface="Calibri" panose="020F0502020204030204" pitchFamily="34" charset="0"/>
              </a:rPr>
              <a:t>ASTConsumer</a:t>
            </a:r>
            <a:r>
              <a:rPr lang="en-US" altLang="ko-KR" sz="2000" b="1" dirty="0">
                <a:latin typeface="Calibri" panose="020F0502020204030204" pitchFamily="34" charset="0"/>
              </a:rPr>
              <a:t> *C</a:t>
            </a:r>
            <a:r>
              <a:rPr lang="en-US" altLang="ko-KR" sz="2000" dirty="0">
                <a:latin typeface="Calibri" panose="020F0502020204030204" pitchFamily="34" charset="0"/>
              </a:rPr>
              <a:t>, </a:t>
            </a:r>
            <a:r>
              <a:rPr lang="en-US" altLang="ko-KR" sz="2000" dirty="0" err="1">
                <a:latin typeface="Calibri" panose="020F0502020204030204" pitchFamily="34" charset="0"/>
              </a:rPr>
              <a:t>ASTContext</a:t>
            </a:r>
            <a:r>
              <a:rPr lang="en-US" altLang="ko-KR" sz="2000" dirty="0">
                <a:latin typeface="Calibri" panose="020F0502020204030204" pitchFamily="34" charset="0"/>
              </a:rPr>
              <a:t> &amp;</a:t>
            </a:r>
            <a:r>
              <a:rPr lang="en-US" altLang="ko-KR" sz="2000" dirty="0" err="1">
                <a:latin typeface="Calibri" panose="020F0502020204030204" pitchFamily="34" charset="0"/>
              </a:rPr>
              <a:t>Ctx</a:t>
            </a:r>
            <a:r>
              <a:rPr lang="en-US" altLang="ko-KR" sz="2000" dirty="0">
                <a:latin typeface="Calibri" panose="020F0502020204030204" pitchFamily="34" charset="0"/>
              </a:rPr>
              <a:t>, …)</a:t>
            </a:r>
            <a:endParaRPr lang="ko-KR" altLang="en-US" sz="2000" dirty="0">
              <a:latin typeface="Calibri" panose="020F0502020204030204" pitchFamily="34" charset="0"/>
            </a:endParaRPr>
          </a:p>
          <a:p>
            <a:pPr lvl="1"/>
            <a:r>
              <a:rPr lang="en-US" altLang="ko-KR" sz="1800" dirty="0" smtClean="0">
                <a:latin typeface="Calibri" panose="020F0502020204030204" pitchFamily="34" charset="0"/>
              </a:rPr>
              <a:t>The callback function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HandleTopLevelDecl</a:t>
            </a:r>
            <a:r>
              <a:rPr lang="en-US" altLang="ko-KR" sz="1800" dirty="0" smtClean="0">
                <a:latin typeface="Calibri" panose="020F0502020204030204" pitchFamily="34" charset="0"/>
              </a:rPr>
              <a:t>()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in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ASTConsumer</a:t>
            </a:r>
            <a:r>
              <a:rPr lang="en-US" altLang="ko-KR" sz="1800" dirty="0" smtClean="0">
                <a:latin typeface="Calibri" panose="020F0502020204030204" pitchFamily="34" charset="0"/>
              </a:rPr>
              <a:t> is called for each top-level declaration</a:t>
            </a:r>
          </a:p>
          <a:p>
            <a:pPr lvl="2"/>
            <a:r>
              <a:rPr lang="en-US" altLang="ko-KR" sz="1600" dirty="0" err="1" smtClean="0">
                <a:latin typeface="Calibri" panose="020F0502020204030204" pitchFamily="34" charset="0"/>
              </a:rPr>
              <a:t>HandleTopLevelDecl</a:t>
            </a:r>
            <a:r>
              <a:rPr lang="en-US" altLang="ko-KR" sz="1600" dirty="0" smtClean="0">
                <a:latin typeface="Calibri" panose="020F0502020204030204" pitchFamily="34" charset="0"/>
              </a:rPr>
              <a:t>()</a:t>
            </a:r>
            <a:r>
              <a:rPr lang="en-US" altLang="ko-KR" sz="1600" dirty="0" smtClean="0"/>
              <a:t> receives a list of function </a:t>
            </a:r>
            <a:r>
              <a:rPr lang="en-US" altLang="ko-KR" sz="1600" dirty="0"/>
              <a:t>and global variable </a:t>
            </a:r>
            <a:r>
              <a:rPr lang="en-US" altLang="ko-KR" sz="1600" dirty="0" smtClean="0"/>
              <a:t>declarations as a parameter</a:t>
            </a:r>
            <a:endParaRPr lang="en-US" altLang="ko-KR" sz="1600" dirty="0"/>
          </a:p>
          <a:p>
            <a:r>
              <a:rPr lang="en-US" altLang="ko-KR" sz="1800" dirty="0" smtClean="0"/>
              <a:t> A user has to customize </a:t>
            </a:r>
            <a:r>
              <a:rPr lang="en-US" altLang="ko-KR" sz="1800" dirty="0" err="1" smtClean="0"/>
              <a:t>ASTConsumer</a:t>
            </a:r>
            <a:r>
              <a:rPr lang="en-US" altLang="ko-KR" sz="1800" dirty="0" smtClean="0"/>
              <a:t> to build his/her own program analyzer</a:t>
            </a:r>
            <a:endParaRPr lang="ko-KR" altLang="en-US" sz="1400" dirty="0"/>
          </a:p>
          <a:p>
            <a:endParaRPr lang="en-US" altLang="ko-KR" sz="20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21</a:t>
            </a:fld>
            <a:endParaRPr lang="ko-KR" altLang="en-US" dirty="0"/>
          </a:p>
        </p:txBody>
      </p:sp>
      <p:grpSp>
        <p:nvGrpSpPr>
          <p:cNvPr id="10" name="그룹 9"/>
          <p:cNvGrpSpPr/>
          <p:nvPr/>
        </p:nvGrpSpPr>
        <p:grpSpPr>
          <a:xfrm>
            <a:off x="539552" y="4077072"/>
            <a:ext cx="8208912" cy="2688894"/>
            <a:chOff x="539552" y="3755150"/>
            <a:chExt cx="8208912" cy="2688894"/>
          </a:xfrm>
        </p:grpSpPr>
        <p:sp>
          <p:nvSpPr>
            <p:cNvPr id="7" name="TextBox 6"/>
            <p:cNvSpPr txBox="1"/>
            <p:nvPr/>
          </p:nvSpPr>
          <p:spPr>
            <a:xfrm>
              <a:off x="945428" y="3755150"/>
              <a:ext cx="7803036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class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400" dirty="0" err="1">
                  <a:latin typeface="Consolas" pitchFamily="49" charset="0"/>
                  <a:cs typeface="Consolas" pitchFamily="49" charset="0"/>
                </a:rPr>
                <a:t>MyASTConsumer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: </a:t>
              </a:r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public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400" dirty="0" err="1">
                  <a:latin typeface="Consolas" pitchFamily="49" charset="0"/>
                  <a:cs typeface="Consolas" pitchFamily="49" charset="0"/>
                </a:rPr>
                <a:t>ASTConsumer</a:t>
              </a:r>
              <a:endParaRPr lang="en-US" altLang="ko-KR" sz="1400" dirty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{</a:t>
              </a:r>
            </a:p>
            <a:p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public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: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 err="1" smtClean="0">
                  <a:latin typeface="Consolas" pitchFamily="49" charset="0"/>
                  <a:cs typeface="Consolas" pitchFamily="49" charset="0"/>
                </a:rPr>
                <a:t>MyASTConsumer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(Rewriter 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&amp;R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) {}</a:t>
              </a:r>
              <a:endParaRPr lang="en-US" altLang="ko-KR" sz="1400" dirty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  </a:t>
              </a:r>
            </a:p>
            <a:p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virtual </a:t>
              </a:r>
              <a:r>
                <a:rPr lang="en-US" altLang="ko-KR" sz="1400" dirty="0" err="1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bool</a:t>
              </a:r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4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HandleTopLevelDecl</a:t>
              </a:r>
              <a:r>
                <a:rPr lang="en-US" altLang="ko-KR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ko-KR" sz="14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DeclGroupRef</a:t>
              </a:r>
              <a:r>
                <a:rPr lang="en-US" altLang="ko-KR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DR)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{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for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ko-KR" sz="1400" dirty="0" err="1" smtClean="0">
                  <a:latin typeface="Consolas" pitchFamily="49" charset="0"/>
                  <a:cs typeface="Consolas" pitchFamily="49" charset="0"/>
                </a:rPr>
                <a:t>DeclGroupRef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::iterator 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b=</a:t>
              </a:r>
              <a:r>
                <a:rPr lang="en-US" altLang="ko-KR" sz="1400" dirty="0" err="1" smtClean="0">
                  <a:latin typeface="Consolas" pitchFamily="49" charset="0"/>
                  <a:cs typeface="Consolas" pitchFamily="49" charset="0"/>
                </a:rPr>
                <a:t>DR.begin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(), 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e=</a:t>
              </a:r>
              <a:r>
                <a:rPr lang="en-US" altLang="ko-KR" sz="1400" dirty="0" err="1" smtClean="0">
                  <a:latin typeface="Consolas" pitchFamily="49" charset="0"/>
                  <a:cs typeface="Consolas" pitchFamily="49" charset="0"/>
                </a:rPr>
                <a:t>DR.end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(); 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b!=e;++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b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){</a:t>
              </a:r>
              <a:endParaRPr lang="en-US" altLang="ko-KR" sz="1400" dirty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    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… // variable b has each </a:t>
              </a:r>
              <a:r>
                <a:rPr lang="en-US" altLang="ko-KR" sz="1400" dirty="0" err="1" smtClean="0">
                  <a:latin typeface="Consolas" pitchFamily="49" charset="0"/>
                  <a:cs typeface="Consolas" pitchFamily="49" charset="0"/>
                </a:rPr>
                <a:t>decleration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 in DR</a:t>
              </a:r>
              <a:endParaRPr lang="en-US" altLang="ko-KR" sz="1400" dirty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    }</a:t>
              </a:r>
              <a:endParaRPr lang="en-US" altLang="ko-KR" sz="1400" dirty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return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true;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}</a:t>
              </a:r>
            </a:p>
            <a:p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};</a:t>
              </a:r>
              <a:endParaRPr lang="ko-KR" altLang="en-US" sz="14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9552" y="3766388"/>
              <a:ext cx="477245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1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2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3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4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5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6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7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8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9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10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11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12</a:t>
              </a: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611560" y="3766388"/>
              <a:ext cx="7128792" cy="267765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268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Traversing Clang </a:t>
            </a:r>
            <a:r>
              <a:rPr lang="en-US" altLang="ko-KR" dirty="0" smtClean="0"/>
              <a:t>AST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36712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HandleTopLevelDecl</a:t>
            </a:r>
            <a:r>
              <a:rPr lang="en-US" altLang="ko-KR" dirty="0" smtClean="0">
                <a:latin typeface="Calibri" panose="020F0502020204030204" pitchFamily="34" charset="0"/>
              </a:rPr>
              <a:t>() calls </a:t>
            </a:r>
            <a:r>
              <a:rPr lang="en-US" altLang="ko-KR" dirty="0" err="1" smtClean="0">
                <a:latin typeface="Calibri" panose="020F0502020204030204" pitchFamily="34" charset="0"/>
              </a:rPr>
              <a:t>TraverseDecl</a:t>
            </a:r>
            <a:r>
              <a:rPr lang="en-US" altLang="ko-KR" dirty="0" smtClean="0">
                <a:latin typeface="Calibri" panose="020F0502020204030204" pitchFamily="34" charset="0"/>
              </a:rPr>
              <a:t>() which recursively </a:t>
            </a:r>
            <a:r>
              <a:rPr lang="en-US" altLang="ko-KR" dirty="0">
                <a:latin typeface="Calibri" panose="020F0502020204030204" pitchFamily="34" charset="0"/>
              </a:rPr>
              <a:t>travel </a:t>
            </a:r>
            <a:r>
              <a:rPr lang="en-US" altLang="ko-KR" dirty="0" smtClean="0">
                <a:latin typeface="Calibri" panose="020F0502020204030204" pitchFamily="34" charset="0"/>
              </a:rPr>
              <a:t>a target AST from the top-level declaration by calling </a:t>
            </a:r>
            <a:r>
              <a:rPr lang="en-US" altLang="ko-KR" dirty="0" err="1" smtClean="0">
                <a:latin typeface="Calibri" panose="020F0502020204030204" pitchFamily="34" charset="0"/>
              </a:rPr>
              <a:t>VisitStmt</a:t>
            </a:r>
            <a:r>
              <a:rPr lang="en-US" altLang="ko-KR" dirty="0" smtClean="0">
                <a:latin typeface="Calibri" panose="020F0502020204030204" pitchFamily="34" charset="0"/>
              </a:rPr>
              <a:t> (), </a:t>
            </a:r>
            <a:r>
              <a:rPr lang="en-US" altLang="ko-KR" dirty="0" err="1" smtClean="0">
                <a:latin typeface="Calibri" panose="020F0502020204030204" pitchFamily="34" charset="0"/>
              </a:rPr>
              <a:t>VisitFunctionDecl</a:t>
            </a:r>
            <a:r>
              <a:rPr lang="en-US" altLang="ko-KR" dirty="0" smtClean="0">
                <a:latin typeface="Calibri" panose="020F0502020204030204" pitchFamily="34" charset="0"/>
              </a:rPr>
              <a:t>(), etc.</a:t>
            </a:r>
          </a:p>
          <a:p>
            <a:pPr lvl="1"/>
            <a:endParaRPr lang="en-US" altLang="ko-KR" dirty="0">
              <a:latin typeface="Calibri" panose="020F0502020204030204" pitchFamily="34" charset="0"/>
            </a:endParaRPr>
          </a:p>
          <a:p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22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3380" y="2744424"/>
            <a:ext cx="7803036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&gt; {</a:t>
            </a: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VisitStmt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Stmt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*s) {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("\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t%s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\n", s-&gt;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getStmtClassName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 );</a:t>
            </a: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 true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altLang="ko-KR" sz="1100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VisitFunctionDecl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FunctionDecl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*f) {</a:t>
            </a: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(f-&gt;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hasBody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()) {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Stmt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FuncBody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= f-&gt;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getBody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("%s\n", f-&gt;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getName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};</a:t>
            </a:r>
            <a:endParaRPr lang="en-US" altLang="ko-KR" sz="1100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MyASTConsumer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ASTConsumer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{  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virtual </a:t>
            </a:r>
            <a:r>
              <a:rPr lang="en-US" altLang="ko-KR" sz="11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HandleTopLevelDecl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DeclGroupRef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DR) {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DeclGroupRef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::iterator b =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DR.begin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(), e =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DR.end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(); b != e; ++b)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Visitor;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altLang="ko-KR" sz="11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Visitor.TraverseDecl</a:t>
            </a:r>
            <a:r>
              <a:rPr lang="en-US" altLang="ko-KR" sz="11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(*b</a:t>
            </a:r>
            <a:r>
              <a:rPr lang="en-US" altLang="ko-KR" sz="11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  }</a:t>
            </a:r>
            <a:endParaRPr lang="en-US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true;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 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…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};</a:t>
            </a:r>
            <a:endParaRPr lang="ko-KR" altLang="en-US" sz="11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2755662"/>
            <a:ext cx="477245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2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3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4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5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11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12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13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18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19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20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21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22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23</a:t>
            </a:r>
          </a:p>
        </p:txBody>
      </p:sp>
      <p:cxnSp>
        <p:nvCxnSpPr>
          <p:cNvPr id="9" name="직선 화살표 연결선 8"/>
          <p:cNvCxnSpPr/>
          <p:nvPr/>
        </p:nvCxnSpPr>
        <p:spPr>
          <a:xfrm flipH="1">
            <a:off x="2987824" y="3068960"/>
            <a:ext cx="208823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76056" y="2924944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VisitStmt</a:t>
            </a:r>
            <a:r>
              <a:rPr lang="en-US" altLang="ko-KR" sz="1400" dirty="0" smtClean="0"/>
              <a:t> is called when 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altLang="ko-KR" sz="1400" dirty="0" smtClean="0"/>
              <a:t> is encountered</a:t>
            </a:r>
            <a:endParaRPr lang="ko-KR" altLang="en-US" sz="1400" dirty="0"/>
          </a:p>
        </p:txBody>
      </p:sp>
      <p:cxnSp>
        <p:nvCxnSpPr>
          <p:cNvPr id="12" name="직선 화살표 연결선 11"/>
          <p:cNvCxnSpPr/>
          <p:nvPr/>
        </p:nvCxnSpPr>
        <p:spPr>
          <a:xfrm flipH="1">
            <a:off x="4283968" y="3717032"/>
            <a:ext cx="9361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20072" y="3573016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VisitFunctionDecl</a:t>
            </a:r>
            <a:r>
              <a:rPr lang="en-US" altLang="ko-KR" sz="1400" dirty="0" smtClean="0"/>
              <a:t> is called when </a:t>
            </a:r>
            <a:r>
              <a:rPr lang="en-US" altLang="ko-KR" sz="1400" dirty="0" err="1" smtClean="0"/>
              <a:t>FunctionDecl</a:t>
            </a:r>
            <a:r>
              <a:rPr lang="en-US" altLang="ko-KR" sz="1400" dirty="0" smtClean="0"/>
              <a:t> is encountered 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9095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220189"/>
            <a:ext cx="5544616" cy="3603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Traversing Clang AST </a:t>
            </a:r>
            <a:r>
              <a:rPr lang="en-US" altLang="ko-KR" dirty="0" smtClean="0"/>
              <a:t>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528192"/>
            <a:ext cx="8229600" cy="1828800"/>
          </a:xfrm>
        </p:spPr>
        <p:txBody>
          <a:bodyPr>
            <a:normAutofit/>
          </a:bodyPr>
          <a:lstStyle/>
          <a:p>
            <a:r>
              <a:rPr lang="en-US" altLang="ko-KR" sz="2000" dirty="0" err="1" smtClean="0">
                <a:latin typeface="Calibri" panose="020F0502020204030204" pitchFamily="34" charset="0"/>
              </a:rPr>
              <a:t>VisitStmt</a:t>
            </a:r>
            <a:r>
              <a:rPr lang="en-US" altLang="ko-KR" sz="2000" dirty="0" smtClean="0"/>
              <a:t>() in </a:t>
            </a:r>
            <a:r>
              <a:rPr lang="en-US" altLang="ko-KR" sz="2000" dirty="0" err="1"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is called for every </a:t>
            </a:r>
            <a:r>
              <a:rPr lang="en-US" altLang="ko-KR" sz="2000" dirty="0" err="1" smtClean="0">
                <a:latin typeface="Calibri" panose="020F0502020204030204" pitchFamily="34" charset="0"/>
              </a:rPr>
              <a:t>Stmt</a:t>
            </a:r>
            <a:r>
              <a:rPr lang="en-US" altLang="ko-KR" sz="2000" dirty="0" smtClean="0"/>
              <a:t> object in the AST </a:t>
            </a:r>
            <a:r>
              <a:rPr lang="en-US" altLang="ko-KR" sz="2000" dirty="0"/>
              <a:t> </a:t>
            </a:r>
            <a:r>
              <a:rPr lang="en-US" altLang="ko-KR" sz="1800" dirty="0" err="1" smtClean="0"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sz="1800" dirty="0" smtClean="0"/>
              <a:t> visits each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Stmt</a:t>
            </a:r>
            <a:r>
              <a:rPr lang="en-US" altLang="ko-KR" sz="1800" dirty="0" smtClean="0"/>
              <a:t> in a depth-first search order</a:t>
            </a:r>
          </a:p>
          <a:p>
            <a:pPr lvl="1"/>
            <a:r>
              <a:rPr lang="en-US" altLang="ko-KR" sz="1800" dirty="0" smtClean="0"/>
              <a:t>If the return value of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VisitStmt</a:t>
            </a:r>
            <a:r>
              <a:rPr lang="en-US" altLang="ko-KR" sz="1800" dirty="0" smtClean="0"/>
              <a:t> is false, recursive traversal halts</a:t>
            </a:r>
          </a:p>
          <a:p>
            <a:pPr lvl="1"/>
            <a:r>
              <a:rPr lang="en-US" altLang="ko-KR" sz="1800" dirty="0" smtClean="0"/>
              <a:t>Example: </a:t>
            </a:r>
            <a:r>
              <a:rPr lang="en-US" altLang="ko-KR" sz="1800" dirty="0" smtClean="0">
                <a:latin typeface="Calibri" panose="020F0502020204030204" pitchFamily="34" charset="0"/>
              </a:rPr>
              <a:t>main</a:t>
            </a:r>
            <a:r>
              <a:rPr lang="en-US" altLang="ko-KR" sz="1800" dirty="0" smtClean="0"/>
              <a:t> function of the previous example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23</a:t>
            </a:fld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42959" y="436742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</a:t>
            </a:r>
            <a:endParaRPr lang="ko-KR" alt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446183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2</a:t>
            </a:r>
            <a:endParaRPr lang="ko-KR" alt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835158" y="455209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3</a:t>
            </a:r>
            <a:endParaRPr lang="ko-KR" alt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6131302" y="473675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4</a:t>
            </a:r>
            <a:endParaRPr lang="ko-KR" alt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394998" y="499343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5</a:t>
            </a:r>
            <a:endParaRPr lang="ko-KR" alt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4678705" y="519106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6</a:t>
            </a:r>
            <a:endParaRPr lang="ko-KR" alt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088148" y="542547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7</a:t>
            </a:r>
            <a:endParaRPr lang="ko-KR" alt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700059" y="577062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8</a:t>
            </a:r>
            <a:endParaRPr lang="ko-KR" alt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6140" y="602128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9</a:t>
            </a:r>
            <a:endParaRPr lang="ko-KR" alt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679050" y="622743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10</a:t>
            </a:r>
            <a:endParaRPr lang="ko-KR" alt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785465" y="6550223"/>
            <a:ext cx="370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11</a:t>
            </a:r>
            <a:endParaRPr lang="ko-KR" altLang="en-US" sz="1400" dirty="0"/>
          </a:p>
        </p:txBody>
      </p:sp>
      <p:sp>
        <p:nvSpPr>
          <p:cNvPr id="18" name="직사각형 17"/>
          <p:cNvSpPr/>
          <p:nvPr/>
        </p:nvSpPr>
        <p:spPr>
          <a:xfrm>
            <a:off x="1619672" y="4367425"/>
            <a:ext cx="4968552" cy="24905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88025" y="3429000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err="1"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sz="1600" dirty="0" smtClean="0"/>
              <a:t> will visit all nodes in this box (the numbers are the order of traversal)</a:t>
            </a:r>
            <a:endParaRPr lang="ko-KR" altLang="en-US" sz="1600" dirty="0"/>
          </a:p>
        </p:txBody>
      </p:sp>
      <p:cxnSp>
        <p:nvCxnSpPr>
          <p:cNvPr id="21" name="직선 화살표 연결선 20"/>
          <p:cNvCxnSpPr>
            <a:stCxn id="19" idx="1"/>
          </p:cNvCxnSpPr>
          <p:nvPr/>
        </p:nvCxnSpPr>
        <p:spPr>
          <a:xfrm flipH="1">
            <a:off x="4103949" y="3844499"/>
            <a:ext cx="684076" cy="5229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88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413792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ko-KR" sz="3600" dirty="0" smtClean="0"/>
              <a:t>Motivation for Learning Code</a:t>
            </a:r>
            <a:r>
              <a:rPr lang="ko-KR" altLang="en-US" sz="3600" dirty="0" smtClean="0"/>
              <a:t> </a:t>
            </a:r>
            <a:r>
              <a:rPr lang="en-US" altLang="ko-KR" sz="3600" smtClean="0"/>
              <a:t>Analysis Technique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783357"/>
            <a:ext cx="9144000" cy="4525963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800"/>
              </a:spcBef>
            </a:pPr>
            <a:r>
              <a:rPr lang="en-US" altLang="ko-KR" sz="2800" dirty="0" smtClean="0"/>
              <a:t>Biologists know how to </a:t>
            </a:r>
            <a:r>
              <a:rPr lang="en-US" altLang="ko-KR" sz="2800" b="1" u="sng" dirty="0" smtClean="0"/>
              <a:t>analyze</a:t>
            </a:r>
            <a:r>
              <a:rPr lang="en-US" altLang="ko-KR" sz="2800" dirty="0" smtClean="0"/>
              <a:t> laboratory mice.  In addition, they know how to </a:t>
            </a:r>
            <a:r>
              <a:rPr lang="en-US" altLang="ko-KR" sz="2800" b="1" u="sng" dirty="0" smtClean="0"/>
              <a:t>modify</a:t>
            </a:r>
            <a:r>
              <a:rPr lang="en-US" altLang="ko-KR" sz="2800" dirty="0" smtClean="0"/>
              <a:t> the mice by applying new medicine or artificial organ</a:t>
            </a:r>
            <a:endParaRPr lang="ko-KR" altLang="en-US" sz="2400" dirty="0" smtClean="0"/>
          </a:p>
          <a:p>
            <a:pPr>
              <a:spcBef>
                <a:spcPts val="1800"/>
              </a:spcBef>
            </a:pPr>
            <a:r>
              <a:rPr lang="en-US" altLang="ko-KR" sz="2800" dirty="0" smtClean="0"/>
              <a:t>Mechanical engineers know how to analyze and modify mechanical products using CAD </a:t>
            </a:r>
            <a:r>
              <a:rPr lang="en-US" altLang="ko-KR" sz="2800" b="1" u="sng" dirty="0" smtClean="0"/>
              <a:t>tools</a:t>
            </a:r>
            <a:r>
              <a:rPr lang="en-US" altLang="ko-KR" sz="2800" dirty="0" smtClean="0"/>
              <a:t>. </a:t>
            </a:r>
            <a:endParaRPr lang="en-US" altLang="ko-KR" sz="2800" b="1" u="sng" dirty="0" smtClean="0"/>
          </a:p>
          <a:p>
            <a:pPr>
              <a:spcBef>
                <a:spcPts val="1800"/>
              </a:spcBef>
            </a:pPr>
            <a:r>
              <a:rPr lang="en-US" altLang="ko-KR" sz="2800" dirty="0" smtClean="0"/>
              <a:t>Software engineers also have to know how to analyze and modify software code which is far more complex than any engineering product.  Thus, software analysis/modification requires </a:t>
            </a:r>
            <a:r>
              <a:rPr lang="en-US" altLang="ko-KR" sz="2800" b="1" u="sng" dirty="0" smtClean="0"/>
              <a:t>automated analysis tools. </a:t>
            </a:r>
          </a:p>
          <a:p>
            <a:pPr lvl="1">
              <a:spcBef>
                <a:spcPts val="1800"/>
              </a:spcBef>
            </a:pPr>
            <a:r>
              <a:rPr lang="en-US" altLang="ko-KR" sz="2400" dirty="0" smtClean="0"/>
              <a:t>Using source level analysis framework (e.g., Clang, C Intermediate Language (CIL), EDG parser)</a:t>
            </a:r>
          </a:p>
          <a:p>
            <a:pPr lvl="1">
              <a:spcBef>
                <a:spcPts val="1800"/>
              </a:spcBef>
            </a:pPr>
            <a:r>
              <a:rPr lang="en-US" altLang="ko-KR" sz="2400" dirty="0" smtClean="0"/>
              <a:t>Using low-level intermediate representation (IR) analysis framework (e.g., LLVM IR)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A7DB-55D9-4729-85D7-E7D6C30D80C4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2017-09-21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75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496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There are frequent chances to analyze/modify program code mechanically/automatically</a:t>
            </a:r>
            <a:endParaRPr lang="en-US" altLang="ko-KR" dirty="0"/>
          </a:p>
          <a:p>
            <a:pPr lvl="1"/>
            <a:r>
              <a:rPr lang="en-US" altLang="ko-KR" dirty="0" smtClean="0"/>
              <a:t>Ex1. Refactoring code for various purposes  </a:t>
            </a:r>
          </a:p>
          <a:p>
            <a:pPr lvl="1"/>
            <a:r>
              <a:rPr lang="en-US" altLang="ko-KR" dirty="0" smtClean="0"/>
              <a:t>Ex2. Generate test driver automatically</a:t>
            </a:r>
          </a:p>
          <a:p>
            <a:pPr lvl="1"/>
            <a:r>
              <a:rPr lang="en-US" altLang="ko-KR" dirty="0" smtClean="0"/>
              <a:t>Ex3. Insert probes to monitor target program behavior</a:t>
            </a:r>
          </a:p>
          <a:p>
            <a:r>
              <a:rPr lang="en-US" altLang="ko-KR" dirty="0" smtClean="0"/>
              <a:t>Clang is a library to convert a C program into an </a:t>
            </a:r>
            <a:r>
              <a:rPr lang="en-US" altLang="ko-KR" dirty="0"/>
              <a:t>abstract syntax </a:t>
            </a:r>
            <a:r>
              <a:rPr lang="en-US" altLang="ko-KR" dirty="0" smtClean="0"/>
              <a:t>tree (AST) and manipulate the AST </a:t>
            </a:r>
          </a:p>
          <a:p>
            <a:pPr lvl="1"/>
            <a:r>
              <a:rPr lang="en-US" altLang="ko-KR" dirty="0" smtClean="0"/>
              <a:t>Ex) finding branches, renaming variables, pointer alias analysis, </a:t>
            </a:r>
            <a:r>
              <a:rPr lang="en-US" altLang="ko-KR" dirty="0" err="1" smtClean="0"/>
              <a:t>etc</a:t>
            </a:r>
            <a:endParaRPr lang="en-US" altLang="ko-KR" dirty="0" smtClean="0"/>
          </a:p>
          <a:p>
            <a:r>
              <a:rPr lang="en-US" altLang="ko-KR" dirty="0" smtClean="0">
                <a:solidFill>
                  <a:srgbClr val="FF0000"/>
                </a:solidFill>
              </a:rPr>
              <a:t>Clang is particularly useful to simply modify C/C++ code </a:t>
            </a:r>
          </a:p>
          <a:p>
            <a:pPr lvl="1"/>
            <a:r>
              <a:rPr lang="en-US" altLang="ko-KR" dirty="0" smtClean="0"/>
              <a:t>Ex1. Add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(“Branch Id:%d\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n”,bid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ko-KR" dirty="0" smtClean="0"/>
              <a:t>at each branch</a:t>
            </a:r>
          </a:p>
          <a:p>
            <a:pPr lvl="1"/>
            <a:r>
              <a:rPr lang="en-US" altLang="ko-KR" dirty="0" smtClean="0"/>
              <a:t>Ex2. Add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assert(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  <a:r>
              <a:rPr lang="en-US" altLang="ko-KR" dirty="0" smtClean="0">
                <a:cs typeface="Courier New" panose="02070309020205020404" pitchFamily="49" charset="0"/>
              </a:rPr>
              <a:t>right before </a:t>
            </a:r>
            <a:r>
              <a:rPr lang="en-US" altLang="ko-KR" dirty="0" smtClean="0"/>
              <a:t>referencing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0973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C code 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496" y="1600200"/>
            <a:ext cx="4680520" cy="48768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2 functions are declared: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 smtClean="0"/>
              <a:t> </a:t>
            </a:r>
            <a:r>
              <a:rPr lang="en-US" altLang="ko-KR" dirty="0"/>
              <a:t>and 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</a:p>
          <a:p>
            <a:pPr lvl="1"/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main </a:t>
            </a:r>
            <a:r>
              <a:rPr lang="en-US" altLang="ko-KR" dirty="0"/>
              <a:t>function calls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/>
              <a:t> and returns 0</a:t>
            </a:r>
          </a:p>
          <a:p>
            <a:pPr lvl="1"/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/>
              <a:t> function calls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endParaRPr lang="en-US" altLang="ko-K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/>
              <a:t> contains </a:t>
            </a:r>
            <a:r>
              <a:rPr lang="en-US" altLang="ko-KR" dirty="0">
                <a:latin typeface="Calibri" panose="020F0502020204030204" pitchFamily="34" charset="0"/>
              </a:rPr>
              <a:t>if</a:t>
            </a:r>
            <a:r>
              <a:rPr lang="en-US" altLang="ko-KR" dirty="0"/>
              <a:t> and </a:t>
            </a:r>
            <a:r>
              <a:rPr lang="en-US" altLang="ko-KR" dirty="0">
                <a:latin typeface="Calibri" panose="020F0502020204030204" pitchFamily="34" charset="0"/>
              </a:rPr>
              <a:t>for</a:t>
            </a:r>
            <a:r>
              <a:rPr lang="en-US" altLang="ko-KR" dirty="0"/>
              <a:t> statements</a:t>
            </a:r>
          </a:p>
          <a:p>
            <a:r>
              <a:rPr lang="en-US" altLang="ko-KR" dirty="0"/>
              <a:t>1 global variable is declared: </a:t>
            </a:r>
            <a:r>
              <a:rPr lang="en-US" altLang="ko-KR" dirty="0" smtClean="0">
                <a:latin typeface="Calibri" panose="020F0502020204030204" pitchFamily="34" charset="0"/>
              </a:rPr>
              <a:t>global</a:t>
            </a:r>
            <a:endParaRPr lang="en-US" altLang="ko-KR" dirty="0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t>4</a:t>
            </a:fld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01812" y="1663055"/>
            <a:ext cx="4706692" cy="50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//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Example.c</a:t>
            </a:r>
            <a:endParaRPr lang="en-US" altLang="ko-KR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stdio.h</a:t>
            </a:r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endParaRPr lang="en-US" altLang="ko-KR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global;</a:t>
            </a:r>
            <a:endParaRPr lang="en-US" altLang="ko-KR" dirty="0">
              <a:latin typeface="Consolas" pitchFamily="49" charset="0"/>
              <a:cs typeface="Consolas" pitchFamily="49" charset="0"/>
            </a:endParaRPr>
          </a:p>
          <a:p>
            <a:endParaRPr lang="en-US" altLang="ko-KR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== 1)</a:t>
            </a:r>
          </a:p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is 1");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nn-NO" altLang="ko-K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nn-NO" altLang="ko-KR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nn-NO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nn-NO" altLang="ko-KR" dirty="0">
                <a:latin typeface="Consolas" pitchFamily="49" charset="0"/>
                <a:cs typeface="Consolas" pitchFamily="49" charset="0"/>
              </a:rPr>
              <a:t> i = 0 ; i &lt; 10 ; i++ ) </a:t>
            </a:r>
            <a:r>
              <a:rPr lang="nn-NO" altLang="ko-KR" dirty="0" smtClean="0">
                <a:latin typeface="Consolas" pitchFamily="49" charset="0"/>
                <a:cs typeface="Consolas" pitchFamily="49" charset="0"/>
              </a:rPr>
              <a:t>{</a:t>
            </a:r>
            <a:endParaRPr lang="nn-NO" altLang="ko-KR" dirty="0">
              <a:latin typeface="Consolas" pitchFamily="49" charset="0"/>
              <a:cs typeface="Consolas" pitchFamily="49" charset="0"/>
            </a:endParaRPr>
          </a:p>
          <a:p>
            <a:r>
              <a:rPr lang="nn-NO" altLang="ko-KR" dirty="0">
                <a:latin typeface="Consolas" pitchFamily="49" charset="0"/>
                <a:cs typeface="Consolas" pitchFamily="49" charset="0"/>
              </a:rPr>
              <a:t>    </a:t>
            </a:r>
            <a:r>
              <a:rPr lang="nn-NO" altLang="ko-KR" dirty="0" smtClean="0">
                <a:latin typeface="Consolas" pitchFamily="49" charset="0"/>
                <a:cs typeface="Consolas" pitchFamily="49" charset="0"/>
              </a:rPr>
              <a:t>global </a:t>
            </a:r>
            <a:r>
              <a:rPr lang="nn-NO" altLang="ko-KR" dirty="0">
                <a:latin typeface="Consolas" pitchFamily="49" charset="0"/>
                <a:cs typeface="Consolas" pitchFamily="49" charset="0"/>
              </a:rPr>
              <a:t>+= i;</a:t>
            </a:r>
          </a:p>
          <a:p>
            <a:r>
              <a:rPr lang="nn-NO" altLang="ko-KR" dirty="0">
                <a:latin typeface="Consolas" pitchFamily="49" charset="0"/>
                <a:cs typeface="Consolas" pitchFamily="49" charset="0"/>
              </a:rPr>
              <a:t>  }</a:t>
            </a:r>
            <a:endParaRPr lang="en-US" altLang="ko-KR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altLang="ko-KR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altLang="ko-KR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[]) {</a:t>
            </a:r>
          </a:p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0;</a:t>
            </a:r>
          </a:p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1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AST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036712"/>
          </a:xfrm>
        </p:spPr>
        <p:txBody>
          <a:bodyPr>
            <a:normAutofit fontScale="92500"/>
          </a:bodyPr>
          <a:lstStyle/>
          <a:p>
            <a:r>
              <a:rPr lang="en-US" altLang="ko-KR" dirty="0"/>
              <a:t>Clang generates </a:t>
            </a:r>
            <a:r>
              <a:rPr lang="en-US" altLang="ko-KR" dirty="0" smtClean="0"/>
              <a:t>3 ASTs for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(),</a:t>
            </a:r>
            <a:r>
              <a:rPr lang="en-US" altLang="ko-KR" dirty="0" smtClean="0"/>
              <a:t> 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main(), </a:t>
            </a:r>
            <a:r>
              <a:rPr lang="en-US" altLang="ko-KR" dirty="0"/>
              <a:t>and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smtClean="0"/>
              <a:t>global</a:t>
            </a:r>
            <a:endParaRPr lang="en-US" altLang="ko-KR" dirty="0"/>
          </a:p>
          <a:p>
            <a:pPr lvl="1"/>
            <a:r>
              <a:rPr lang="en-US" altLang="ko-KR" dirty="0" smtClean="0"/>
              <a:t>A function </a:t>
            </a:r>
            <a:r>
              <a:rPr lang="en-US" altLang="ko-KR" dirty="0"/>
              <a:t>declaration has a function </a:t>
            </a:r>
            <a:r>
              <a:rPr lang="en-US" altLang="ko-KR" dirty="0" smtClean="0"/>
              <a:t>body and parameters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596706"/>
            <a:ext cx="4439095" cy="299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" y="2348881"/>
            <a:ext cx="4049863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505098"/>
              </p:ext>
            </p:extLst>
          </p:nvPr>
        </p:nvGraphicFramePr>
        <p:xfrm>
          <a:off x="4690615" y="2492896"/>
          <a:ext cx="931653" cy="41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" name="Visio" r:id="rId5" imgW="1258355" imgH="554040" progId="Visio.Drawing.11">
                  <p:link updateAutomatic="1"/>
                </p:oleObj>
              </mc:Choice>
              <mc:Fallback>
                <p:oleObj name="Visio" r:id="rId5" imgW="1258355" imgH="554040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90615" y="2492896"/>
                        <a:ext cx="931653" cy="410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895879" y="2511946"/>
            <a:ext cx="1642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AST for </a:t>
            </a:r>
            <a:r>
              <a:rPr lang="en-US" altLang="ko-KR" dirty="0"/>
              <a:t>global</a:t>
            </a:r>
            <a:endParaRPr lang="ko-KR" altLang="en-US" dirty="0"/>
          </a:p>
        </p:txBody>
      </p:sp>
      <p:cxnSp>
        <p:nvCxnSpPr>
          <p:cNvPr id="11" name="직선 화살표 연결선 10"/>
          <p:cNvCxnSpPr>
            <a:stCxn id="9" idx="1"/>
            <a:endCxn id="6" idx="3"/>
          </p:cNvCxnSpPr>
          <p:nvPr/>
        </p:nvCxnSpPr>
        <p:spPr>
          <a:xfrm flipH="1">
            <a:off x="5622268" y="2696612"/>
            <a:ext cx="273611" cy="12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16216" y="3286725"/>
            <a:ext cx="1056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ASTs for</a:t>
            </a:r>
            <a:br>
              <a:rPr lang="en-US" altLang="ko-KR" dirty="0" smtClean="0"/>
            </a:b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  <a:endParaRPr lang="ko-KR" altLang="en-US" dirty="0"/>
          </a:p>
        </p:txBody>
      </p:sp>
      <p:cxnSp>
        <p:nvCxnSpPr>
          <p:cNvPr id="15" name="직선 화살표 연결선 14"/>
          <p:cNvCxnSpPr>
            <a:stCxn id="14" idx="1"/>
          </p:cNvCxnSpPr>
          <p:nvPr/>
        </p:nvCxnSpPr>
        <p:spPr>
          <a:xfrm flipH="1">
            <a:off x="5759073" y="3609891"/>
            <a:ext cx="75714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H="1">
            <a:off x="997556" y="2471063"/>
            <a:ext cx="160692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11760" y="2276872"/>
            <a:ext cx="1324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ASTs for</a:t>
            </a:r>
            <a:br>
              <a:rPr lang="en-US" altLang="ko-KR" dirty="0" smtClean="0"/>
            </a:b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576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Structure of AST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496" y="1600200"/>
            <a:ext cx="9108504" cy="4876800"/>
          </a:xfrm>
        </p:spPr>
        <p:txBody>
          <a:bodyPr>
            <a:noAutofit/>
          </a:bodyPr>
          <a:lstStyle/>
          <a:p>
            <a:r>
              <a:rPr lang="en-US" altLang="ko-KR" sz="3200" dirty="0" smtClean="0"/>
              <a:t>Each node in AST is an instance of either </a:t>
            </a:r>
            <a:r>
              <a:rPr lang="en-US" altLang="ko-KR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r>
              <a:rPr lang="en-US" altLang="ko-KR" sz="3200" dirty="0" smtClean="0"/>
              <a:t> or </a:t>
            </a:r>
            <a:r>
              <a:rPr lang="en-US" altLang="ko-KR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sz="3200" dirty="0" smtClean="0"/>
              <a:t> class</a:t>
            </a:r>
          </a:p>
          <a:p>
            <a:pPr lvl="1"/>
            <a:r>
              <a:rPr lang="en-US" altLang="ko-KR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r>
              <a:rPr lang="en-US" altLang="ko-KR" sz="2800" dirty="0" smtClean="0"/>
              <a:t> represents declarations and there are sub-classes of </a:t>
            </a:r>
            <a:r>
              <a:rPr lang="en-US" altLang="ko-KR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r>
              <a:rPr lang="en-US" altLang="ko-KR" sz="2800" dirty="0" smtClean="0"/>
              <a:t> for different declaration types</a:t>
            </a:r>
          </a:p>
          <a:p>
            <a:pPr lvl="2"/>
            <a:r>
              <a:rPr lang="en-US" altLang="ko-KR" sz="2400" dirty="0" smtClean="0"/>
              <a:t>Ex) </a:t>
            </a:r>
            <a:r>
              <a:rPr lang="en-US" altLang="ko-K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FunctionDecl</a:t>
            </a:r>
            <a:r>
              <a:rPr lang="en-US" altLang="ko-KR" sz="2400" dirty="0"/>
              <a:t> class for function </a:t>
            </a:r>
            <a:r>
              <a:rPr lang="en-US" altLang="ko-KR" sz="2400" dirty="0" smtClean="0"/>
              <a:t>declaration and </a:t>
            </a:r>
            <a:br>
              <a:rPr lang="en-US" altLang="ko-KR" sz="2400" dirty="0" smtClean="0"/>
            </a:br>
            <a:r>
              <a:rPr lang="en-US" altLang="ko-KR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ParmVarDecl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class for function parameter </a:t>
            </a:r>
            <a:r>
              <a:rPr lang="en-US" altLang="ko-KR" sz="2400" dirty="0" smtClean="0"/>
              <a:t>declaration</a:t>
            </a:r>
          </a:p>
          <a:p>
            <a:pPr lvl="1"/>
            <a:r>
              <a:rPr lang="en-US" altLang="ko-KR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represents statements and there are </a:t>
            </a:r>
            <a:r>
              <a:rPr lang="en-US" altLang="ko-KR" sz="2800" dirty="0" smtClean="0"/>
              <a:t>sub-classes </a:t>
            </a:r>
            <a:r>
              <a:rPr lang="en-US" altLang="ko-KR" sz="2800" dirty="0"/>
              <a:t>of </a:t>
            </a:r>
            <a:r>
              <a:rPr lang="en-US" altLang="ko-K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sz="2800" dirty="0"/>
              <a:t> for different statement </a:t>
            </a:r>
            <a:r>
              <a:rPr lang="en-US" altLang="ko-KR" sz="2800" dirty="0" smtClean="0"/>
              <a:t>types</a:t>
            </a:r>
          </a:p>
          <a:p>
            <a:pPr lvl="2"/>
            <a:r>
              <a:rPr lang="en-US" altLang="ko-KR" sz="2400" dirty="0" smtClean="0"/>
              <a:t>Ex) </a:t>
            </a:r>
            <a:r>
              <a:rPr lang="en-US" altLang="ko-KR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IfStmt</a:t>
            </a:r>
            <a:r>
              <a:rPr lang="en-US" altLang="ko-KR" sz="2400" dirty="0" smtClean="0"/>
              <a:t> for </a:t>
            </a:r>
            <a:r>
              <a:rPr lang="en-US" altLang="ko-K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ko-KR" sz="2400" dirty="0" smtClean="0"/>
              <a:t> and </a:t>
            </a:r>
            <a:r>
              <a:rPr lang="en-US" altLang="ko-KR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ReturnStmt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class for function </a:t>
            </a:r>
            <a:r>
              <a:rPr lang="en-US" altLang="ko-KR" sz="2400" dirty="0" smtClean="0"/>
              <a:t>return</a:t>
            </a:r>
          </a:p>
          <a:p>
            <a:pPr lvl="1"/>
            <a:r>
              <a:rPr lang="en-US" altLang="ko-KR" sz="2800" dirty="0" smtClean="0"/>
              <a:t>Comments (</a:t>
            </a:r>
            <a:r>
              <a:rPr lang="en-US" altLang="ko-KR" sz="2800" smtClean="0"/>
              <a:t>i.e</a:t>
            </a:r>
            <a:r>
              <a:rPr lang="en-US" altLang="ko-KR" sz="2800" smtClean="0"/>
              <a:t>. </a:t>
            </a:r>
            <a:r>
              <a:rPr lang="en-US" altLang="ko-K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*/</a:t>
            </a:r>
            <a:r>
              <a:rPr lang="en-US" altLang="ko-KR" sz="2800" dirty="0" smtClean="0"/>
              <a:t>, </a:t>
            </a:r>
            <a:r>
              <a:rPr lang="en-US" altLang="ko-K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altLang="ko-KR" sz="2800" dirty="0" smtClean="0"/>
              <a:t> ) are not built into an AST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077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Decl</a:t>
            </a:r>
            <a:r>
              <a:rPr lang="en-US" altLang="ko-KR" dirty="0" smtClean="0"/>
              <a:t> (1/4)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843322" y="1460384"/>
            <a:ext cx="6617110" cy="139255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 root of the function AST is a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r>
              <a:rPr lang="en-US" altLang="ko-KR" dirty="0" smtClean="0"/>
              <a:t> node </a:t>
            </a:r>
          </a:p>
          <a:p>
            <a:pPr lvl="1"/>
            <a:r>
              <a:rPr lang="en-US" altLang="ko-KR" dirty="0" smtClean="0"/>
              <a:t>A root of function AST is an instance of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FunctionDecl</a:t>
            </a:r>
            <a:r>
              <a:rPr lang="en-US" altLang="ko-KR" dirty="0" smtClean="0"/>
              <a:t> which is a sub-class of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46370" y="2615012"/>
            <a:ext cx="1602968" cy="5174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55" y="1846014"/>
            <a:ext cx="1795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Function declaration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>
            <a:stCxn id="18" idx="2"/>
            <a:endCxn id="14" idx="0"/>
          </p:cNvCxnSpPr>
          <p:nvPr/>
        </p:nvCxnSpPr>
        <p:spPr>
          <a:xfrm flipH="1">
            <a:off x="847854" y="2153791"/>
            <a:ext cx="59543" cy="46122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7236296" y="5170318"/>
            <a:ext cx="1728192" cy="15648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400" i="1" dirty="0" smtClean="0"/>
              <a:t>Legend</a:t>
            </a:r>
            <a:endParaRPr lang="ko-KR" altLang="en-US" sz="1400" i="1" dirty="0"/>
          </a:p>
        </p:txBody>
      </p:sp>
      <p:grpSp>
        <p:nvGrpSpPr>
          <p:cNvPr id="8" name="그룹 7"/>
          <p:cNvGrpSpPr/>
          <p:nvPr/>
        </p:nvGrpSpPr>
        <p:grpSpPr>
          <a:xfrm>
            <a:off x="5789209" y="2786152"/>
            <a:ext cx="3247287" cy="1642454"/>
            <a:chOff x="5436096" y="2786152"/>
            <a:chExt cx="3247287" cy="1642454"/>
          </a:xfrm>
        </p:grpSpPr>
        <p:sp>
          <p:nvSpPr>
            <p:cNvPr id="23" name="TextBox 22"/>
            <p:cNvSpPr txBox="1"/>
            <p:nvPr/>
          </p:nvSpPr>
          <p:spPr>
            <a:xfrm>
              <a:off x="5850485" y="2786152"/>
              <a:ext cx="283289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err="1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main(</a:t>
              </a:r>
              <a:r>
                <a:rPr lang="en-US" altLang="ko-KR" sz="2000" dirty="0" err="1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err="1">
                  <a:latin typeface="Consolas" pitchFamily="49" charset="0"/>
                  <a:cs typeface="Consolas" pitchFamily="49" charset="0"/>
                </a:rPr>
                <a:t>argc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, </a:t>
              </a:r>
              <a:r>
                <a:rPr lang="en-US" altLang="ko-KR" sz="20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char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*</a:t>
              </a:r>
              <a:r>
                <a:rPr lang="en-US" altLang="ko-KR" sz="2000" dirty="0" err="1">
                  <a:latin typeface="Consolas" pitchFamily="49" charset="0"/>
                  <a:cs typeface="Consolas" pitchFamily="49" charset="0"/>
                </a:rPr>
                <a:t>argv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[]) 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{</a:t>
              </a:r>
            </a:p>
            <a:p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err="1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ko-KR" altLang="en-US" sz="20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err="1" smtClean="0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 = 1;</a:t>
              </a:r>
            </a:p>
            <a:p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err="1">
                  <a:latin typeface="Consolas" pitchFamily="49" charset="0"/>
                  <a:cs typeface="Consolas" pitchFamily="49" charset="0"/>
                </a:rPr>
                <a:t>myPrint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ko-KR" sz="2000" dirty="0" err="1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);</a:t>
              </a:r>
              <a:endParaRPr lang="en-US" altLang="ko-KR" sz="2000" dirty="0" smtClean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return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0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;}</a:t>
              </a:r>
              <a:endParaRPr lang="ko-KR" altLang="en-US" sz="20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08104" y="2797390"/>
              <a:ext cx="477245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14</a:t>
              </a:r>
            </a:p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15</a:t>
              </a:r>
            </a:p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16</a:t>
              </a:r>
            </a:p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17</a:t>
              </a:r>
            </a:p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18</a:t>
              </a: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5436096" y="2786152"/>
              <a:ext cx="3168352" cy="16424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932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Decl</a:t>
            </a:r>
            <a:r>
              <a:rPr lang="en-US" altLang="ko-KR" dirty="0" smtClean="0"/>
              <a:t> 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979712" y="1460384"/>
            <a:ext cx="6883873" cy="1608576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FunctionDecl</a:t>
            </a:r>
            <a:r>
              <a:rPr lang="en-US" altLang="ko-KR" dirty="0" smtClean="0"/>
              <a:t> can have an instance of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ParmVarDecl</a:t>
            </a:r>
            <a:r>
              <a:rPr lang="en-US" altLang="ko-KR" dirty="0" smtClean="0"/>
              <a:t> for a function parameter and a function body</a:t>
            </a:r>
          </a:p>
          <a:p>
            <a:pPr lvl="1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ParmVarDecl</a:t>
            </a:r>
            <a:r>
              <a:rPr lang="en-US" altLang="ko-KR" dirty="0" smtClean="0"/>
              <a:t> is </a:t>
            </a:r>
            <a:r>
              <a:rPr lang="en-US" altLang="ko-KR" dirty="0"/>
              <a:t>a child class of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 smtClean="0"/>
              <a:t>Function body is an instance of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ko-KR" dirty="0" smtClean="0"/>
              <a:t>In the example, the function body is an instance of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CompoundStmt</a:t>
            </a:r>
            <a:r>
              <a:rPr lang="en-US" altLang="ko-KR" dirty="0" smtClean="0"/>
              <a:t> which is a sub-class of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endParaRPr lang="en-US" altLang="ko-KR" dirty="0">
              <a:latin typeface="Calibri" panose="020F0502020204030204" pitchFamily="34" charset="0"/>
            </a:endParaRPr>
          </a:p>
          <a:p>
            <a:pPr lvl="1"/>
            <a:endParaRPr lang="en-US" altLang="ko-KR" dirty="0">
              <a:latin typeface="Calibri" panose="020F0502020204030204" pitchFamily="34" charset="0"/>
            </a:endParaRPr>
          </a:p>
          <a:p>
            <a:pPr lvl="3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8</a:t>
            </a:fld>
            <a:endParaRPr lang="ko-KR" altLang="en-US" dirty="0"/>
          </a:p>
        </p:txBody>
      </p:sp>
      <p:sp>
        <p:nvSpPr>
          <p:cNvPr id="26" name="직사각형 25"/>
          <p:cNvSpPr/>
          <p:nvPr/>
        </p:nvSpPr>
        <p:spPr>
          <a:xfrm>
            <a:off x="1656963" y="3344998"/>
            <a:ext cx="1974999" cy="4920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58027" y="3049796"/>
            <a:ext cx="182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Function parameter declarations</a:t>
            </a:r>
            <a:endParaRPr lang="ko-KR" altLang="en-US" sz="1400" dirty="0"/>
          </a:p>
        </p:txBody>
      </p:sp>
      <p:cxnSp>
        <p:nvCxnSpPr>
          <p:cNvPr id="29" name="직선 화살표 연결선 28"/>
          <p:cNvCxnSpPr>
            <a:stCxn id="28" idx="1"/>
            <a:endCxn id="26" idx="3"/>
          </p:cNvCxnSpPr>
          <p:nvPr/>
        </p:nvCxnSpPr>
        <p:spPr>
          <a:xfrm flipH="1">
            <a:off x="3631962" y="3311406"/>
            <a:ext cx="626065" cy="27962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1656963" y="3843536"/>
            <a:ext cx="1042829" cy="23353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4633391"/>
            <a:ext cx="13083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Function body</a:t>
            </a:r>
            <a:endParaRPr lang="ko-KR" altLang="en-US" sz="1400" dirty="0"/>
          </a:p>
        </p:txBody>
      </p:sp>
      <p:cxnSp>
        <p:nvCxnSpPr>
          <p:cNvPr id="8" name="직선 화살표 연결선 7"/>
          <p:cNvCxnSpPr>
            <a:stCxn id="6" idx="0"/>
            <a:endCxn id="15" idx="2"/>
          </p:cNvCxnSpPr>
          <p:nvPr/>
        </p:nvCxnSpPr>
        <p:spPr>
          <a:xfrm flipV="1">
            <a:off x="1121730" y="4077072"/>
            <a:ext cx="1056648" cy="55631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656963" y="2871492"/>
            <a:ext cx="1042829" cy="4920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22" name="직선 화살표 연결선 21"/>
          <p:cNvCxnSpPr>
            <a:stCxn id="28" idx="1"/>
            <a:endCxn id="21" idx="3"/>
          </p:cNvCxnSpPr>
          <p:nvPr/>
        </p:nvCxnSpPr>
        <p:spPr>
          <a:xfrm flipH="1" flipV="1">
            <a:off x="2699792" y="3117524"/>
            <a:ext cx="1558235" cy="19388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  <a:endParaRPr lang="en-US" altLang="ko-KR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0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18</a:t>
            </a:r>
            <a:endParaRPr lang="en-US" altLang="ko-KR" sz="10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252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OONZOO@45HEQSYBCOHBMSZ7" val="503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투명도">
  <a:themeElements>
    <a:clrScheme name="투명도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클래식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투명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ecture no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13531</TotalTime>
  <Words>1758</Words>
  <Application>Microsoft Office PowerPoint</Application>
  <PresentationFormat>화면 슬라이드 쇼(4:3)</PresentationFormat>
  <Paragraphs>417</Paragraphs>
  <Slides>24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연결</vt:lpstr>
      </vt:variant>
      <vt:variant>
        <vt:i4>2</vt:i4>
      </vt:variant>
      <vt:variant>
        <vt:lpstr>슬라이드 제목</vt:lpstr>
      </vt:variant>
      <vt:variant>
        <vt:i4>24</vt:i4>
      </vt:variant>
    </vt:vector>
  </HeadingPairs>
  <TitlesOfParts>
    <vt:vector size="34" baseType="lpstr">
      <vt:lpstr>돋움</vt:lpstr>
      <vt:lpstr>맑은 고딕</vt:lpstr>
      <vt:lpstr>Arial</vt:lpstr>
      <vt:lpstr>Calibri</vt:lpstr>
      <vt:lpstr>Consolas</vt:lpstr>
      <vt:lpstr>Courier New</vt:lpstr>
      <vt:lpstr>투명도</vt:lpstr>
      <vt:lpstr>Lecture note</vt:lpstr>
      <vt:lpstr>\\persona.adds.ytterbium.pe.kr\Documents\Kaist\2013 가을학기\Automated Software Testing\Homeworks\2\드로잉1.vsd\Drawing\~main\시작\끝.50</vt:lpstr>
      <vt:lpstr>\\persona.adds.ytterbium.pe.kr\Documents\Kaist\2013 가을학기\Automated Software Testing\Homeworks\2\드로잉1.vsd\Drawing\~main\시작\끝.50</vt:lpstr>
      <vt:lpstr>Clang Tutorial</vt:lpstr>
      <vt:lpstr>Content</vt:lpstr>
      <vt:lpstr>Motivation for Learning Code Analysis Technique</vt:lpstr>
      <vt:lpstr>Overview</vt:lpstr>
      <vt:lpstr>Example C code  </vt:lpstr>
      <vt:lpstr>Example AST</vt:lpstr>
      <vt:lpstr>Structure of AST </vt:lpstr>
      <vt:lpstr>Decl (1/4)</vt:lpstr>
      <vt:lpstr>Decl (2/4)</vt:lpstr>
      <vt:lpstr>Decl (3/4)</vt:lpstr>
      <vt:lpstr>Decl (4/4)</vt:lpstr>
      <vt:lpstr>Stmt (1/9)</vt:lpstr>
      <vt:lpstr>PowerPoint 프레젠테이션</vt:lpstr>
      <vt:lpstr>Stmt (2/9)</vt:lpstr>
      <vt:lpstr>Stmt (3/9)</vt:lpstr>
      <vt:lpstr>Stmt (4/9)</vt:lpstr>
      <vt:lpstr>Stmt (5/9)</vt:lpstr>
      <vt:lpstr>Stmt (6/9)</vt:lpstr>
      <vt:lpstr>Stmt (7/9)</vt:lpstr>
      <vt:lpstr>Stmt (8/9)</vt:lpstr>
      <vt:lpstr>Stmt (9/9)</vt:lpstr>
      <vt:lpstr>Traversing Clang AST (1/3)</vt:lpstr>
      <vt:lpstr>Traversing Clang AST (2/3)</vt:lpstr>
      <vt:lpstr>Traversing Clang AST (3/3)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ParkYongbae</dc:creator>
  <cp:lastModifiedBy>Windows User</cp:lastModifiedBy>
  <cp:revision>752</cp:revision>
  <cp:lastPrinted>2014-09-22T09:25:17Z</cp:lastPrinted>
  <dcterms:created xsi:type="dcterms:W3CDTF">2012-07-31T07:33:14Z</dcterms:created>
  <dcterms:modified xsi:type="dcterms:W3CDTF">2017-09-21T01:46:48Z</dcterms:modified>
</cp:coreProperties>
</file>