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3" r:id="rId1"/>
  </p:sldMasterIdLst>
  <p:notesMasterIdLst>
    <p:notesMasterId r:id="rId19"/>
  </p:notesMasterIdLst>
  <p:handoutMasterIdLst>
    <p:handoutMasterId r:id="rId20"/>
  </p:handoutMasterIdLst>
  <p:sldIdLst>
    <p:sldId id="360" r:id="rId2"/>
    <p:sldId id="322" r:id="rId3"/>
    <p:sldId id="321" r:id="rId4"/>
    <p:sldId id="324" r:id="rId5"/>
    <p:sldId id="361" r:id="rId6"/>
    <p:sldId id="366" r:id="rId7"/>
    <p:sldId id="372" r:id="rId8"/>
    <p:sldId id="368" r:id="rId9"/>
    <p:sldId id="369" r:id="rId10"/>
    <p:sldId id="379" r:id="rId11"/>
    <p:sldId id="310" r:id="rId12"/>
    <p:sldId id="338" r:id="rId13"/>
    <p:sldId id="373" r:id="rId14"/>
    <p:sldId id="339" r:id="rId15"/>
    <p:sldId id="377" r:id="rId16"/>
    <p:sldId id="341" r:id="rId17"/>
    <p:sldId id="378" r:id="rId18"/>
  </p:sldIdLst>
  <p:sldSz cx="9144000" cy="6858000" type="screen4x3"/>
  <p:notesSz cx="6802438" cy="9934575"/>
  <p:custDataLst>
    <p:tags r:id="rId21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86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kYongbae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99FF"/>
    <a:srgbClr val="008000"/>
    <a:srgbClr val="632523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790" autoAdjust="0"/>
    <p:restoredTop sz="96465" autoAdjust="0"/>
  </p:normalViewPr>
  <p:slideViewPr>
    <p:cSldViewPr>
      <p:cViewPr varScale="1">
        <p:scale>
          <a:sx n="98" d="100"/>
          <a:sy n="98" d="100"/>
        </p:scale>
        <p:origin x="90" y="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30"/>
    </p:cViewPr>
  </p:sorterViewPr>
  <p:notesViewPr>
    <p:cSldViewPr>
      <p:cViewPr varScale="1">
        <p:scale>
          <a:sx n="120" d="100"/>
          <a:sy n="120" d="100"/>
        </p:scale>
        <p:origin x="1128" y="64"/>
      </p:cViewPr>
      <p:guideLst>
        <p:guide orient="horz" pos="3132"/>
        <p:guide pos="2186"/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98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2863" y="0"/>
            <a:ext cx="29479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74A5F-5CDF-4C57-8728-FAD009E40212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6100"/>
            <a:ext cx="29479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2863" y="9436100"/>
            <a:ext cx="29479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20683-D8C6-4031-B11B-3A6BC8D06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65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2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r">
              <a:defRPr sz="1200"/>
            </a:lvl1pPr>
          </a:lstStyle>
          <a:p>
            <a:fld id="{66519C4B-957B-48D8-9FA5-433F329C300C}" type="datetimeFigureOut">
              <a:rPr lang="ko-KR" altLang="en-US" smtClean="0"/>
              <a:t>2018-06-30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8" tIns="45385" rIns="90768" bIns="45385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6" y="4718924"/>
            <a:ext cx="5441950" cy="4470558"/>
          </a:xfrm>
          <a:prstGeom prst="rect">
            <a:avLst/>
          </a:prstGeom>
        </p:spPr>
        <p:txBody>
          <a:bodyPr vert="horz" lIns="90768" tIns="45385" rIns="90768" bIns="4538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2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r">
              <a:defRPr sz="1200"/>
            </a:lvl1pPr>
          </a:lstStyle>
          <a:p>
            <a:fld id="{1B12F7CE-E3B0-4251-8E99-980AF0E6D4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82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CD52CB8-149C-4C81-AF22-CD284BF662E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392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72400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/15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lang.llvm.org/doxygen/" TargetMode="External"/><Relationship Id="rId2" Type="http://schemas.openxmlformats.org/officeDocument/2006/relationships/hyperlink" Target="http://clang.llvm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mnoid.de/tmp/clangtut/tut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ackoverflow.com/a/9639239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How to build a program analysis tool </a:t>
            </a:r>
            <a:r>
              <a:rPr lang="en-US" altLang="ko-KR" smtClean="0"/>
              <a:t>using Clang/LLVM 4.0.1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/>
          <a:lstStyle/>
          <a:p>
            <a:r>
              <a:rPr lang="en-US" altLang="ko-KR" dirty="0"/>
              <a:t>Initialization of </a:t>
            </a:r>
            <a:r>
              <a:rPr lang="en-US" altLang="ko-KR" dirty="0" smtClean="0"/>
              <a:t>Clang</a:t>
            </a:r>
          </a:p>
          <a:p>
            <a:r>
              <a:rPr lang="en-US" altLang="ko-KR" dirty="0" smtClean="0"/>
              <a:t>Useful functions to print AST</a:t>
            </a:r>
          </a:p>
          <a:p>
            <a:r>
              <a:rPr lang="en-US" altLang="ko-KR" dirty="0" smtClean="0"/>
              <a:t>Line </a:t>
            </a:r>
            <a:r>
              <a:rPr lang="en-US" altLang="ko-KR" dirty="0"/>
              <a:t>number information of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endParaRPr lang="en-US" altLang="ko-KR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ko-KR" dirty="0"/>
          </a:p>
          <a:p>
            <a:r>
              <a:rPr lang="en-US" altLang="ko-KR" dirty="0"/>
              <a:t>Code modification using </a:t>
            </a:r>
            <a:r>
              <a:rPr lang="en-US" altLang="ko-KR" dirty="0">
                <a:latin typeface="Calibri" panose="020F0502020204030204" pitchFamily="34" charset="0"/>
              </a:rPr>
              <a:t>Rewriter</a:t>
            </a:r>
            <a:r>
              <a:rPr lang="en-US" altLang="ko-KR" dirty="0"/>
              <a:t> </a:t>
            </a:r>
          </a:p>
          <a:p>
            <a:r>
              <a:rPr lang="en-US" altLang="ko-KR" dirty="0" smtClean="0"/>
              <a:t>Converting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/>
              <a:t> into String</a:t>
            </a:r>
          </a:p>
          <a:p>
            <a:r>
              <a:rPr lang="en-US" altLang="ko-KR" dirty="0" smtClean="0"/>
              <a:t>Obtaining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SourceLocation</a:t>
            </a:r>
            <a:endParaRPr lang="en-US" altLang="ko-KR" dirty="0">
              <a:latin typeface="Calibri" panose="020F0502020204030204" pitchFamily="34" charset="0"/>
            </a:endParaRP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118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512" y="533400"/>
            <a:ext cx="8964488" cy="990600"/>
          </a:xfrm>
        </p:spPr>
        <p:txBody>
          <a:bodyPr>
            <a:normAutofit fontScale="90000"/>
          </a:bodyPr>
          <a:lstStyle/>
          <a:p>
            <a:r>
              <a:rPr lang="en-US" altLang="ko-KR" dirty="0" err="1" smtClean="0"/>
              <a:t>SourceLocation</a:t>
            </a:r>
            <a:r>
              <a:rPr lang="en-US" altLang="ko-KR" dirty="0" smtClean="0"/>
              <a:t> </a:t>
            </a:r>
            <a:r>
              <a:rPr lang="en-US" altLang="ko-KR" b="1" dirty="0" err="1" smtClean="0"/>
              <a:t>getLocWithOffset</a:t>
            </a:r>
            <a:r>
              <a:rPr lang="en-US" altLang="ko-KR" dirty="0" smtClean="0"/>
              <a:t>(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offset 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/>
              <a:t>// Ex.  Logging Caller -&gt; </a:t>
            </a:r>
            <a:r>
              <a:rPr lang="en-US" altLang="ko-KR" sz="2000" dirty="0" err="1" smtClean="0"/>
              <a:t>Callee</a:t>
            </a:r>
            <a:r>
              <a:rPr lang="en-US" altLang="ko-KR" sz="2000" dirty="0" smtClean="0"/>
              <a:t> function calls </a:t>
            </a:r>
          </a:p>
          <a:p>
            <a:pPr marL="0" indent="0">
              <a:buNone/>
            </a:pPr>
            <a:r>
              <a:rPr lang="en-US" altLang="ko-KR" sz="2000" dirty="0" smtClean="0"/>
              <a:t>bool </a:t>
            </a:r>
            <a:r>
              <a:rPr lang="en-US" altLang="ko-KR" sz="2000" dirty="0" err="1"/>
              <a:t>insertProbe</a:t>
            </a:r>
            <a:r>
              <a:rPr lang="en-US" altLang="ko-KR" sz="2000" dirty="0"/>
              <a:t>(</a:t>
            </a:r>
            <a:r>
              <a:rPr lang="en-US" altLang="ko-KR" sz="2000" dirty="0" err="1"/>
              <a:t>const</a:t>
            </a:r>
            <a:r>
              <a:rPr lang="en-US" altLang="ko-KR" sz="2000" dirty="0"/>
              <a:t> </a:t>
            </a:r>
            <a:r>
              <a:rPr lang="en-US" altLang="ko-KR" sz="2000" dirty="0" err="1"/>
              <a:t>CallExpr</a:t>
            </a:r>
            <a:r>
              <a:rPr lang="en-US" altLang="ko-KR" sz="2000" dirty="0"/>
              <a:t> *</a:t>
            </a:r>
            <a:r>
              <a:rPr lang="en-US" altLang="ko-KR" sz="2000" dirty="0" err="1"/>
              <a:t>ce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std</a:t>
            </a:r>
            <a:r>
              <a:rPr lang="en-US" altLang="ko-KR" sz="2000" dirty="0"/>
              <a:t>::string </a:t>
            </a:r>
            <a:r>
              <a:rPr lang="en-US" altLang="ko-KR" sz="2000" dirty="0" err="1"/>
              <a:t>calleeName</a:t>
            </a:r>
            <a:r>
              <a:rPr lang="en-US" altLang="ko-KR" sz="2000" dirty="0"/>
              <a:t>) </a:t>
            </a:r>
            <a:r>
              <a:rPr lang="en-US" altLang="ko-KR" sz="2000" dirty="0" smtClean="0"/>
              <a:t>{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    //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f(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ko-KR" sz="2000" dirty="0" smtClean="0"/>
              <a:t>  is modified as follows: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//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altLang="ko-KR" sz="2000" dirty="0" smtClean="0">
                <a:solidFill>
                  <a:srgbClr val="00B0F0"/>
                </a:solidFill>
              </a:rPr>
              <a:t>(</a:t>
            </a:r>
            <a:r>
              <a:rPr lang="en-US" altLang="ko-KR" sz="2000" dirty="0" err="1" smtClean="0">
                <a:solidFill>
                  <a:srgbClr val="00B0F0"/>
                </a:solidFill>
              </a:rPr>
              <a:t>printf</a:t>
            </a:r>
            <a:r>
              <a:rPr lang="en-US" altLang="ko-KR" sz="2000" dirty="0" smtClean="0">
                <a:solidFill>
                  <a:srgbClr val="00B0F0"/>
                </a:solidFill>
              </a:rPr>
              <a:t>(“%</a:t>
            </a:r>
            <a:r>
              <a:rPr lang="en-US" altLang="ko-KR" sz="2000" dirty="0" err="1" smtClean="0">
                <a:solidFill>
                  <a:srgbClr val="00B0F0"/>
                </a:solidFill>
              </a:rPr>
              <a:t>s,%s</a:t>
            </a:r>
            <a:r>
              <a:rPr lang="en-US" altLang="ko-KR" sz="2000" dirty="0" smtClean="0">
                <a:solidFill>
                  <a:srgbClr val="00B0F0"/>
                </a:solidFill>
              </a:rPr>
              <a:t>\n”,</a:t>
            </a:r>
            <a:r>
              <a:rPr lang="en-US" altLang="ko-KR" sz="2000" dirty="0" err="1" smtClean="0">
                <a:solidFill>
                  <a:srgbClr val="00B0F0"/>
                </a:solidFill>
              </a:rPr>
              <a:t>CallerFuncName,calleeName</a:t>
            </a:r>
            <a:r>
              <a:rPr lang="en-US" altLang="ko-KR" sz="2000" dirty="0" smtClean="0">
                <a:solidFill>
                  <a:srgbClr val="00B0F0"/>
                </a:solidFill>
              </a:rPr>
              <a:t>)?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sz="2000" dirty="0" smtClean="0">
                <a:solidFill>
                  <a:srgbClr val="00B0F0"/>
                </a:solidFill>
              </a:rPr>
              <a:t>:0)</a:t>
            </a:r>
            <a:r>
              <a:rPr lang="en-US" altLang="ko-KR" sz="2000" dirty="0" smtClean="0"/>
              <a:t>;   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</a:t>
            </a:r>
            <a:r>
              <a:rPr lang="en-US" altLang="ko-KR" sz="2000" dirty="0" err="1" smtClean="0"/>
              <a:t>std</a:t>
            </a:r>
            <a:r>
              <a:rPr lang="en-US" altLang="ko-KR" sz="2000" dirty="0"/>
              <a:t>::string </a:t>
            </a:r>
            <a:r>
              <a:rPr lang="en-US" altLang="ko-KR" sz="2000" dirty="0" err="1"/>
              <a:t>probeFront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= "(</a:t>
            </a:r>
            <a:r>
              <a:rPr lang="en-US" altLang="ko-KR" sz="2000" dirty="0" err="1"/>
              <a:t>printf</a:t>
            </a:r>
            <a:r>
              <a:rPr lang="en-US" altLang="ko-KR" sz="2000" dirty="0"/>
              <a:t>(\"%</a:t>
            </a:r>
            <a:r>
              <a:rPr lang="en-US" altLang="ko-KR" sz="2000" dirty="0" err="1"/>
              <a:t>s,%s</a:t>
            </a:r>
            <a:r>
              <a:rPr lang="en-US" altLang="ko-KR" sz="2000" dirty="0"/>
              <a:t>\\n</a:t>
            </a:r>
            <a:r>
              <a:rPr lang="en-US" altLang="ko-KR" sz="2000" dirty="0" smtClean="0"/>
              <a:t>\",\"“</a:t>
            </a:r>
          </a:p>
          <a:p>
            <a:pPr marL="0" indent="0">
              <a:buNone/>
            </a:pPr>
            <a:r>
              <a:rPr lang="en-US" altLang="ko-KR" sz="2000" dirty="0" smtClean="0"/>
              <a:t>                     +</a:t>
            </a:r>
            <a:r>
              <a:rPr lang="en-US" altLang="ko-KR" sz="2000" dirty="0" err="1"/>
              <a:t>CallerFuncName</a:t>
            </a:r>
            <a:r>
              <a:rPr lang="en-US" altLang="ko-KR" sz="2000" dirty="0"/>
              <a:t> + "\",\"" </a:t>
            </a:r>
            <a:r>
              <a:rPr lang="en-US" altLang="ko-KR" sz="2000" dirty="0" smtClean="0"/>
              <a:t>+ </a:t>
            </a:r>
            <a:r>
              <a:rPr lang="en-US" altLang="ko-KR" sz="2000" dirty="0" err="1"/>
              <a:t>calleeName</a:t>
            </a:r>
            <a:r>
              <a:rPr lang="en-US" altLang="ko-KR" sz="2000" dirty="0"/>
              <a:t> + "\")?"; </a:t>
            </a:r>
          </a:p>
          <a:p>
            <a:pPr marL="0" indent="0">
              <a:buNone/>
            </a:pPr>
            <a:r>
              <a:rPr lang="en-US" altLang="ko-KR" sz="2000" dirty="0" smtClean="0"/>
              <a:t>    </a:t>
            </a:r>
            <a:r>
              <a:rPr lang="en-US" altLang="ko-KR" sz="2000" dirty="0" err="1"/>
              <a:t>std</a:t>
            </a:r>
            <a:r>
              <a:rPr lang="en-US" altLang="ko-KR" sz="2000" dirty="0"/>
              <a:t>::string </a:t>
            </a:r>
            <a:r>
              <a:rPr lang="en-US" altLang="ko-KR" sz="2000" dirty="0" err="1"/>
              <a:t>probeBack</a:t>
            </a:r>
            <a:r>
              <a:rPr lang="en-US" altLang="ko-KR" sz="2000" dirty="0"/>
              <a:t>= ": 0</a:t>
            </a:r>
            <a:r>
              <a:rPr lang="en-US" altLang="ko-KR" sz="2000" dirty="0" smtClean="0"/>
              <a:t>)";</a:t>
            </a:r>
          </a:p>
          <a:p>
            <a:pPr marL="0" indent="0">
              <a:buNone/>
            </a:pPr>
            <a:r>
              <a:rPr lang="en-US" altLang="ko-KR" sz="2000" dirty="0" smtClean="0"/>
              <a:t>    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</a:t>
            </a:r>
            <a:r>
              <a:rPr lang="en-US" altLang="ko-KR" sz="2000" dirty="0" err="1" smtClean="0"/>
              <a:t>MyRewriter.InsertTextAfter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ce</a:t>
            </a:r>
            <a:r>
              <a:rPr lang="en-US" altLang="ko-KR" sz="2000" dirty="0" smtClean="0"/>
              <a:t>-</a:t>
            </a:r>
            <a:r>
              <a:rPr lang="en-US" altLang="ko-KR" sz="2000" dirty="0"/>
              <a:t>&gt;</a:t>
            </a:r>
            <a:r>
              <a:rPr lang="en-US" altLang="ko-KR" sz="2000" dirty="0" err="1"/>
              <a:t>getLocStart</a:t>
            </a:r>
            <a:r>
              <a:rPr lang="en-US" altLang="ko-KR" sz="2000" dirty="0"/>
              <a:t>(), </a:t>
            </a:r>
            <a:r>
              <a:rPr lang="en-US" altLang="ko-KR" sz="2000" dirty="0" err="1"/>
              <a:t>probeFront</a:t>
            </a:r>
            <a:r>
              <a:rPr lang="en-US" altLang="ko-KR" sz="2000" dirty="0"/>
              <a:t>);</a:t>
            </a:r>
          </a:p>
          <a:p>
            <a:pPr marL="0" indent="0">
              <a:buNone/>
            </a:pPr>
            <a:r>
              <a:rPr lang="en-US" altLang="ko-KR" sz="2000" dirty="0" smtClean="0"/>
              <a:t>    </a:t>
            </a:r>
            <a:r>
              <a:rPr lang="en-US" altLang="ko-KR" sz="2000" dirty="0" err="1" smtClean="0"/>
              <a:t>SourceLocation</a:t>
            </a:r>
            <a:r>
              <a:rPr lang="en-US" altLang="ko-KR" sz="2000" dirty="0" smtClean="0"/>
              <a:t> </a:t>
            </a:r>
            <a:r>
              <a:rPr lang="en-US" altLang="ko-KR" sz="2000" dirty="0" err="1"/>
              <a:t>funEndLoc</a:t>
            </a:r>
            <a:r>
              <a:rPr lang="en-US" altLang="ko-KR" sz="2000" dirty="0"/>
              <a:t> = </a:t>
            </a:r>
            <a:r>
              <a:rPr lang="en-US" altLang="ko-KR" sz="2000" dirty="0" err="1" smtClean="0"/>
              <a:t>ce</a:t>
            </a:r>
            <a:r>
              <a:rPr lang="en-US" altLang="ko-KR" sz="2000" dirty="0" smtClean="0"/>
              <a:t>-&gt;</a:t>
            </a:r>
            <a:r>
              <a:rPr lang="en-US" altLang="ko-KR" sz="2000" dirty="0" err="1" smtClean="0"/>
              <a:t>getLocEnd</a:t>
            </a:r>
            <a:r>
              <a:rPr lang="en-US" altLang="ko-KR" sz="2000" dirty="0"/>
              <a:t>().</a:t>
            </a:r>
            <a:r>
              <a:rPr lang="en-US" altLang="ko-KR" sz="2000" b="1" dirty="0" err="1"/>
              <a:t>getLocWithOffset</a:t>
            </a:r>
            <a:r>
              <a:rPr lang="en-US" altLang="ko-KR" sz="2000" dirty="0"/>
              <a:t>(1);</a:t>
            </a:r>
          </a:p>
          <a:p>
            <a:pPr marL="0" indent="0">
              <a:buNone/>
            </a:pPr>
            <a:r>
              <a:rPr lang="en-US" altLang="ko-KR" sz="2000" dirty="0" smtClean="0"/>
              <a:t>    </a:t>
            </a:r>
            <a:r>
              <a:rPr lang="en-US" altLang="ko-KR" sz="2000" dirty="0" err="1" smtClean="0"/>
              <a:t>MyRewriter.InsertTextAfter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funEndLoc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probeBack</a:t>
            </a:r>
            <a:r>
              <a:rPr lang="en-US" altLang="ko-KR" sz="2000" dirty="0" smtClean="0"/>
              <a:t>);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    return </a:t>
            </a:r>
            <a:r>
              <a:rPr lang="en-US" altLang="ko-KR" sz="2000" dirty="0"/>
              <a:t>true;</a:t>
            </a:r>
          </a:p>
          <a:p>
            <a:pPr marL="0" indent="0">
              <a:buNone/>
            </a:pPr>
            <a:r>
              <a:rPr lang="en-US" altLang="ko-KR" sz="2000" dirty="0"/>
              <a:t>  }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79200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Clang,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://clang.llvm.org</a:t>
            </a:r>
            <a:r>
              <a:rPr lang="en-US" altLang="ko-KR" dirty="0" smtClean="0">
                <a:hlinkClick r:id="rId2"/>
              </a:rPr>
              <a:t>/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Clang </a:t>
            </a:r>
            <a:r>
              <a:rPr lang="en-US" altLang="ko-KR" dirty="0"/>
              <a:t>API Documentation, </a:t>
            </a:r>
            <a:r>
              <a:rPr lang="en-US" altLang="ko-KR" dirty="0">
                <a:hlinkClick r:id="rId3"/>
              </a:rPr>
              <a:t>http://clang.llvm.org/doxygen</a:t>
            </a:r>
            <a:r>
              <a:rPr lang="en-US" altLang="ko-KR" dirty="0" smtClean="0">
                <a:hlinkClick r:id="rId3"/>
              </a:rPr>
              <a:t>/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en-US" altLang="ko-KR" dirty="0" smtClean="0"/>
              <a:t>How to parse C programs with clang: A tutorial in 9 parts, </a:t>
            </a:r>
            <a:r>
              <a:rPr lang="en-US" altLang="ko-KR" dirty="0" smtClean="0">
                <a:hlinkClick r:id="rId4"/>
              </a:rPr>
              <a:t>http://amnoid.de/tmp/clangtut/tut.html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200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Appendix: Example Source Code (1/5)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32520"/>
            <a:ext cx="8229600" cy="916360"/>
          </a:xfrm>
        </p:spPr>
        <p:txBody>
          <a:bodyPr>
            <a:normAutofit fontScale="92500"/>
          </a:bodyPr>
          <a:lstStyle/>
          <a:p>
            <a:r>
              <a:rPr lang="en-US" altLang="ko-KR" dirty="0" smtClean="0"/>
              <a:t>This program prints the name of declared functions, statements and the class name of each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/>
              <a:t> in function bodies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2084650"/>
            <a:ext cx="80910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// PrintFunctions.cpp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cstdio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&lt;string&gt;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iostream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sstream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fstream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altLang="ko-KR" sz="10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"clang/AST/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AST.h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"clang/AST/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ASTConsumer.h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"clang/AST/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RecursiveASTVisitor.h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"clang/Frontend/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ASTConsumers.h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"clang/Frontend/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CompilerInstance.h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"clang/Frontend/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FrontendActions.h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"clang/Rewrite/Core/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Rewriter.h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"clang/Tooling/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CommonOptionsParser.h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"clang/Tooling/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Tooling.h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#include "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/Support/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raw_ostream.h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</a:t>
            </a:r>
          </a:p>
          <a:p>
            <a:endParaRPr lang="en-US" altLang="ko-KR" sz="10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using namespace clang;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using namespace clang::driver;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using namespace clang::tooling;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std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altLang="ko-KR" sz="10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static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OptionCategory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MyOptionCategory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MyOptions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");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static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::cl::opt&lt;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std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::string&gt;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OutputFilename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("o", 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desc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("Specify output filename that contains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stmt:type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"), 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value_desc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output_filename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"),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::cl::cat(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MyOptionCategory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));</a:t>
            </a:r>
          </a:p>
          <a:p>
            <a:endParaRPr lang="en-US" altLang="ko-KR" sz="10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LangOptions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MyLangOpts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SourceManager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ptrMySourceMgr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Rewriter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MyRewriter</a:t>
            </a:r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altLang="ko-KR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1940634"/>
            <a:ext cx="47724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ko-KR" sz="1000" dirty="0" smtClean="0">
              <a:latin typeface="Consolas" pitchFamily="49" charset="0"/>
              <a:cs typeface="Consolas" pitchFamily="49" charset="0"/>
            </a:endParaRP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12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13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18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19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20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21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22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23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24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25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26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27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28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29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30</a:t>
            </a:r>
          </a:p>
          <a:p>
            <a:pPr algn="r"/>
            <a:r>
              <a:rPr lang="en-US" altLang="ko-KR" sz="1000" dirty="0" smtClean="0">
                <a:latin typeface="Consolas" pitchFamily="49" charset="0"/>
                <a:cs typeface="Consolas" pitchFamily="49" charset="0"/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71606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/>
              <a:t>Appendix: Example Source Code </a:t>
            </a:r>
            <a:r>
              <a:rPr lang="en-US" altLang="ko-KR" sz="3600" dirty="0" smtClean="0"/>
              <a:t>(2/5)</a:t>
            </a:r>
            <a:endParaRPr lang="ko-KR" altLang="en-US" sz="3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1556792"/>
            <a:ext cx="80910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: public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&gt;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public: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 {}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bool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VisitStmt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*s) {</a:t>
            </a: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// Print a current statement and its type 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std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::string str1;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raw_string_ostream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os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(str1);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s-&gt;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printPretty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os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, NULL,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MyLangOpts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puts("-----------------");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("%s\n",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os.str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().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c_str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("TYPE:%s\n", s-&gt;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getStmtClassName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400" dirty="0" err="1" smtClean="0">
                <a:latin typeface="Consolas" pitchFamily="49" charset="0"/>
                <a:cs typeface="Consolas" pitchFamily="49" charset="0"/>
              </a:rPr>
              <a:t>fflush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 smtClean="0">
                <a:latin typeface="Consolas" pitchFamily="49" charset="0"/>
                <a:cs typeface="Consolas" pitchFamily="49" charset="0"/>
              </a:rPr>
              <a:t>stdout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       return true;</a:t>
            </a:r>
          </a:p>
          <a:p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bool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VisitFunctionDecl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FunctionDecl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*f) { // Print function name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::outs() &lt;&lt; "*********************************\n";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::outs() &lt;&lt; "*** FUNCTION NAME:" &lt;&lt;  f-&gt;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getName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 &lt;&lt; '\n';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::outs() &lt;&lt; "*********************************\n";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return true;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1568030"/>
            <a:ext cx="4772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33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34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35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36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37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38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39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40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41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42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43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44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45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46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47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48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49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50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51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52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53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54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55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165194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/>
              <a:t>Appendix: Example Source Code </a:t>
            </a:r>
            <a:r>
              <a:rPr lang="en-US" altLang="ko-KR" sz="3600" dirty="0" smtClean="0"/>
              <a:t>(3/5)</a:t>
            </a:r>
            <a:endParaRPr lang="ko-KR" altLang="en-US" sz="3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1894556"/>
            <a:ext cx="80910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MyASTConsumer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: public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ASTConsumer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public: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MyASTConsumer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(): Visitor() {} //initialize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virtual bool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HandleTopLevelDecl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DR)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for 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::iterator b =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DR.begin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(), e =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DR.end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(); b != e; ++b)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    // Travel each function declaration using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Visitor.TraverseDecl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(*b);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    return true;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private: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Visitor;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1905794"/>
            <a:ext cx="4772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57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58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59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60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61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62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63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64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65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66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67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68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69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70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71</a:t>
            </a:r>
          </a:p>
        </p:txBody>
      </p:sp>
    </p:spTree>
    <p:extLst>
      <p:ext uri="{BB962C8B-B14F-4D97-AF65-F5344CB8AC3E}">
        <p14:creationId xmlns:p14="http://schemas.microsoft.com/office/powerpoint/2010/main" val="21806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/>
              <a:t>Appendix: Example Source Code </a:t>
            </a:r>
            <a:r>
              <a:rPr lang="en-US" altLang="ko-KR" sz="3600" dirty="0" smtClean="0"/>
              <a:t>(4/5)</a:t>
            </a:r>
            <a:endParaRPr lang="ko-KR" altLang="en-US" sz="3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1894556"/>
            <a:ext cx="809106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MyFrontendAction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: public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ASTFrontendAction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public: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MyFrontendAction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 {}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void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EndSourceFileAction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 override { // Fill out if necessary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}</a:t>
            </a: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std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unique_ptr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ASTConsumer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&gt;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CreateASTConsumer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(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                 </a:t>
            </a:r>
            <a:r>
              <a:rPr lang="en-US" altLang="ko-KR" sz="1400" b="1" dirty="0" err="1" smtClean="0">
                <a:latin typeface="Consolas" pitchFamily="49" charset="0"/>
                <a:cs typeface="Consolas" pitchFamily="49" charset="0"/>
              </a:rPr>
              <a:t>CompilerInstance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&amp;CI,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StringRef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file) override {                                         </a:t>
            </a: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MyLangOpts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CI.getLangOpts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ptrMySourceMgr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= &amp;(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CI.getSourceManager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MyRewriter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= Rewriter(*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ptrMySourceMgr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MyLangOpts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make_unique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MyASTConsumer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&gt;();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1905794"/>
            <a:ext cx="4772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73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74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75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76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77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78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79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80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81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82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83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84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85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86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87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88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89</a:t>
            </a:r>
          </a:p>
          <a:p>
            <a:pPr algn="r"/>
            <a:endParaRPr lang="en-US" altLang="ko-KR" sz="14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8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>
                <a:solidFill>
                  <a:srgbClr val="D2533C"/>
                </a:solidFill>
              </a:rPr>
              <a:t>Appendix: Example Source Code </a:t>
            </a:r>
            <a:r>
              <a:rPr lang="en-US" altLang="ko-KR" sz="3600" dirty="0" smtClean="0">
                <a:solidFill>
                  <a:srgbClr val="D2533C"/>
                </a:solidFill>
              </a:rPr>
              <a:t>(5/5)</a:t>
            </a:r>
            <a:endParaRPr lang="ko-KR" altLang="en-US" sz="32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1600339"/>
            <a:ext cx="85231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const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char **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CommonOptionsParser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op(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MyOptionCategory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ClangTool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Tool(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op.getCompilations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op.getSourcePathList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rtn_flag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ClangTool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::run accepts a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FrontendActionFactory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which is then used to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create new objects implementing the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FrontendAction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interface. Here we use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the helper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newFrontendActionFactory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to create a default factory that will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return a new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MyFrontendAction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object every time.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To further customize this, we could create our own factory class.</a:t>
            </a:r>
          </a:p>
          <a:p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AST Parsing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rtn_flag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Tool.run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newFrontendActionFactory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MyFrontendAction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&gt;().get());</a:t>
            </a:r>
          </a:p>
          <a:p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/* //</a:t>
            </a:r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// Rewriter sample. Save changed target code into output.txt if any 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const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RewriteBuffer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MyRewriter.getRewriteBufferFor</a:t>
            </a:r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   ((*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ptrMySourceMgr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).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getMainFileID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ofstream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out_file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("output.txt");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out_file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&lt;&lt; string(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-&gt;begin(),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-&gt;end());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out_file.close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*/</a:t>
            </a:r>
          </a:p>
          <a:p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rtn_flag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1601938"/>
            <a:ext cx="5027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91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92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93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94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95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96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97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98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99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100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101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102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103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104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105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106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107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108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109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110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111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112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113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114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115</a:t>
            </a:r>
          </a:p>
        </p:txBody>
      </p:sp>
    </p:spTree>
    <p:extLst>
      <p:ext uri="{BB962C8B-B14F-4D97-AF65-F5344CB8AC3E}">
        <p14:creationId xmlns:p14="http://schemas.microsoft.com/office/powerpoint/2010/main" val="19510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Appendix: Output on </a:t>
            </a:r>
            <a:r>
              <a:rPr lang="en-US" altLang="ko-KR" dirty="0" err="1" smtClean="0"/>
              <a:t>example.c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7504" y="1288504"/>
            <a:ext cx="2026568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000" dirty="0"/>
              <a:t>*********************************</a:t>
            </a:r>
          </a:p>
          <a:p>
            <a:pPr marL="0" indent="0">
              <a:buNone/>
            </a:pPr>
            <a:r>
              <a:rPr lang="en-US" altLang="ko-KR" sz="1000" dirty="0"/>
              <a:t>*** FUNCTION </a:t>
            </a:r>
            <a:r>
              <a:rPr lang="en-US" altLang="ko-KR" sz="1000" dirty="0" err="1"/>
              <a:t>NAME:myPrint</a:t>
            </a:r>
            <a:endParaRPr lang="en-US" altLang="ko-KR" sz="1000" dirty="0"/>
          </a:p>
          <a:p>
            <a:pPr marL="0" indent="0">
              <a:buNone/>
            </a:pPr>
            <a:r>
              <a:rPr lang="en-US" altLang="ko-KR" sz="1000" dirty="0"/>
              <a:t>*********************************</a:t>
            </a:r>
          </a:p>
          <a:p>
            <a:pPr marL="0" indent="0">
              <a:buNone/>
            </a:pPr>
            <a:r>
              <a:rPr lang="en-US" altLang="ko-KR" sz="1000" dirty="0"/>
              <a:t>-----------------</a:t>
            </a:r>
          </a:p>
          <a:p>
            <a:pPr marL="0" indent="0">
              <a:buNone/>
            </a:pPr>
            <a:r>
              <a:rPr lang="en-US" altLang="ko-KR" sz="1000" dirty="0"/>
              <a:t>{</a:t>
            </a:r>
          </a:p>
          <a:p>
            <a:pPr marL="0" indent="0">
              <a:buNone/>
            </a:pPr>
            <a:r>
              <a:rPr lang="en-US" altLang="ko-KR" sz="1000" dirty="0"/>
              <a:t>    if (</a:t>
            </a:r>
            <a:r>
              <a:rPr lang="en-US" altLang="ko-KR" sz="1000" dirty="0" err="1"/>
              <a:t>param</a:t>
            </a:r>
            <a:r>
              <a:rPr lang="en-US" altLang="ko-KR" sz="1000" dirty="0"/>
              <a:t> == 1)</a:t>
            </a:r>
          </a:p>
          <a:p>
            <a:pPr marL="0" indent="0">
              <a:buNone/>
            </a:pPr>
            <a:r>
              <a:rPr lang="en-US" altLang="ko-KR" sz="1000" dirty="0"/>
              <a:t>        </a:t>
            </a:r>
            <a:r>
              <a:rPr lang="en-US" altLang="ko-KR" sz="1000" dirty="0" err="1"/>
              <a:t>printf</a:t>
            </a:r>
            <a:r>
              <a:rPr lang="en-US" altLang="ko-KR" sz="1000" dirty="0"/>
              <a:t>("</a:t>
            </a:r>
            <a:r>
              <a:rPr lang="en-US" altLang="ko-KR" sz="1000" dirty="0" err="1"/>
              <a:t>param</a:t>
            </a:r>
            <a:r>
              <a:rPr lang="en-US" altLang="ko-KR" sz="1000" dirty="0"/>
              <a:t> is 1");</a:t>
            </a:r>
          </a:p>
          <a:p>
            <a:pPr marL="0" indent="0">
              <a:buNone/>
            </a:pPr>
            <a:r>
              <a:rPr lang="en-US" altLang="ko-KR" sz="1000" dirty="0"/>
              <a:t>    for (</a:t>
            </a:r>
            <a:r>
              <a:rPr lang="en-US" altLang="ko-KR" sz="1000" dirty="0" err="1"/>
              <a:t>int</a:t>
            </a:r>
            <a:r>
              <a:rPr lang="en-US" altLang="ko-KR" sz="1000" dirty="0"/>
              <a:t> </a:t>
            </a:r>
            <a:r>
              <a:rPr lang="en-US" altLang="ko-KR" sz="1000" dirty="0" err="1"/>
              <a:t>i</a:t>
            </a:r>
            <a:r>
              <a:rPr lang="en-US" altLang="ko-KR" sz="1000" dirty="0"/>
              <a:t> = 0; </a:t>
            </a:r>
            <a:r>
              <a:rPr lang="en-US" altLang="ko-KR" sz="1000" dirty="0" err="1"/>
              <a:t>i</a:t>
            </a:r>
            <a:r>
              <a:rPr lang="en-US" altLang="ko-KR" sz="1000" dirty="0"/>
              <a:t> &lt; 10; </a:t>
            </a:r>
            <a:r>
              <a:rPr lang="en-US" altLang="ko-KR" sz="1000" dirty="0" err="1"/>
              <a:t>i</a:t>
            </a:r>
            <a:r>
              <a:rPr lang="en-US" altLang="ko-KR" sz="1000" dirty="0"/>
              <a:t>++) {</a:t>
            </a:r>
          </a:p>
          <a:p>
            <a:pPr marL="0" indent="0">
              <a:buNone/>
            </a:pPr>
            <a:r>
              <a:rPr lang="en-US" altLang="ko-KR" sz="1000" dirty="0"/>
              <a:t>        global += </a:t>
            </a:r>
            <a:r>
              <a:rPr lang="en-US" altLang="ko-KR" sz="1000" dirty="0" err="1"/>
              <a:t>i</a:t>
            </a:r>
            <a:r>
              <a:rPr lang="en-US" altLang="ko-KR" sz="1000" dirty="0"/>
              <a:t>;</a:t>
            </a:r>
          </a:p>
          <a:p>
            <a:pPr marL="0" indent="0">
              <a:buNone/>
            </a:pPr>
            <a:r>
              <a:rPr lang="en-US" altLang="ko-KR" sz="1000" dirty="0"/>
              <a:t>    }</a:t>
            </a:r>
          </a:p>
          <a:p>
            <a:pPr marL="0" indent="0">
              <a:buNone/>
            </a:pPr>
            <a:r>
              <a:rPr lang="en-US" altLang="ko-KR" sz="1000" dirty="0"/>
              <a:t>}</a:t>
            </a: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1000" dirty="0" err="1">
                <a:solidFill>
                  <a:srgbClr val="FF0000"/>
                </a:solidFill>
              </a:rPr>
              <a:t>TYPE:CompoundStmt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/>
              <a:t>-----------------</a:t>
            </a:r>
          </a:p>
          <a:p>
            <a:pPr marL="0" indent="0">
              <a:buNone/>
            </a:pPr>
            <a:r>
              <a:rPr lang="en-US" altLang="ko-KR" sz="1000" dirty="0"/>
              <a:t>if (</a:t>
            </a:r>
            <a:r>
              <a:rPr lang="en-US" altLang="ko-KR" sz="1000" dirty="0" err="1"/>
              <a:t>param</a:t>
            </a:r>
            <a:r>
              <a:rPr lang="en-US" altLang="ko-KR" sz="1000" dirty="0"/>
              <a:t> == 1)</a:t>
            </a:r>
          </a:p>
          <a:p>
            <a:pPr marL="0" indent="0">
              <a:buNone/>
            </a:pPr>
            <a:r>
              <a:rPr lang="en-US" altLang="ko-KR" sz="1000" dirty="0"/>
              <a:t>    </a:t>
            </a:r>
            <a:r>
              <a:rPr lang="en-US" altLang="ko-KR" sz="1000" dirty="0" err="1"/>
              <a:t>printf</a:t>
            </a:r>
            <a:r>
              <a:rPr lang="en-US" altLang="ko-KR" sz="1000" dirty="0"/>
              <a:t>("</a:t>
            </a:r>
            <a:r>
              <a:rPr lang="en-US" altLang="ko-KR" sz="1000" dirty="0" err="1"/>
              <a:t>param</a:t>
            </a:r>
            <a:r>
              <a:rPr lang="en-US" altLang="ko-KR" sz="1000" dirty="0"/>
              <a:t> is 1");</a:t>
            </a: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1000" dirty="0" err="1">
                <a:solidFill>
                  <a:srgbClr val="FF0000"/>
                </a:solidFill>
              </a:rPr>
              <a:t>TYPE:IfStmt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/>
              <a:t>param</a:t>
            </a:r>
            <a:r>
              <a:rPr lang="en-US" altLang="ko-KR" sz="1000" dirty="0"/>
              <a:t> == 1</a:t>
            </a:r>
          </a:p>
          <a:p>
            <a:pPr marL="0" indent="0">
              <a:buNone/>
            </a:pPr>
            <a:r>
              <a:rPr lang="en-US" altLang="ko-KR" sz="1000" dirty="0" err="1">
                <a:solidFill>
                  <a:srgbClr val="FF0000"/>
                </a:solidFill>
              </a:rPr>
              <a:t>TYPE:BinaryOperator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/>
              <a:t>param</a:t>
            </a:r>
            <a:endParaRPr lang="en-US" altLang="ko-KR" sz="1000" dirty="0"/>
          </a:p>
          <a:p>
            <a:pPr marL="0" indent="0">
              <a:buNone/>
            </a:pPr>
            <a:r>
              <a:rPr lang="en-US" altLang="ko-KR" sz="1000" dirty="0" err="1">
                <a:solidFill>
                  <a:srgbClr val="FF0000"/>
                </a:solidFill>
              </a:rPr>
              <a:t>TYPE:ImplicitCastExpr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/>
              <a:t>param</a:t>
            </a:r>
            <a:endParaRPr lang="en-US" altLang="ko-KR" sz="1000" dirty="0"/>
          </a:p>
          <a:p>
            <a:pPr marL="0" indent="0">
              <a:buNone/>
            </a:pPr>
            <a:r>
              <a:rPr lang="en-US" altLang="ko-KR" sz="1000" dirty="0" err="1">
                <a:solidFill>
                  <a:srgbClr val="FF0000"/>
                </a:solidFill>
              </a:rPr>
              <a:t>TYPE:DeclRefExpr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/>
              <a:t>-----------------</a:t>
            </a:r>
          </a:p>
          <a:p>
            <a:pPr marL="0" indent="0">
              <a:buNone/>
            </a:pPr>
            <a:r>
              <a:rPr lang="en-US" altLang="ko-KR" sz="1000" dirty="0"/>
              <a:t>1</a:t>
            </a:r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TYPE:IntegerLiteral</a:t>
            </a:r>
            <a:endParaRPr lang="en-US" altLang="ko-KR" sz="1000" dirty="0">
              <a:solidFill>
                <a:srgbClr val="FF0000"/>
              </a:solidFill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 bwMode="auto">
          <a:xfrm>
            <a:off x="3981290" y="1936576"/>
            <a:ext cx="1814846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int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i</a:t>
            </a:r>
            <a:r>
              <a:rPr lang="en-US" altLang="ko-KR" sz="1000" dirty="0" smtClean="0"/>
              <a:t> = 0;</a:t>
            </a:r>
          </a:p>
          <a:p>
            <a:pPr marL="0" indent="0">
              <a:buNone/>
            </a:pP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TYPE:DeclStmt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smtClean="0"/>
              <a:t>0</a:t>
            </a:r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TYPE:IntegerLiteral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i</a:t>
            </a:r>
            <a:r>
              <a:rPr lang="en-US" altLang="ko-KR" sz="1000" dirty="0" smtClean="0"/>
              <a:t> &lt; 10</a:t>
            </a:r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TYPE:BinaryOperator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i</a:t>
            </a: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TYPE:ImplicitCastExpr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i</a:t>
            </a: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TYPE:DeclRefExpr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smtClean="0"/>
              <a:t>10</a:t>
            </a:r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TYPE:IntegerLiteral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i</a:t>
            </a:r>
            <a:r>
              <a:rPr lang="en-US" altLang="ko-KR" sz="1000" dirty="0" smtClean="0"/>
              <a:t>++</a:t>
            </a:r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TYPE:UnaryOperator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i</a:t>
            </a: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TYPE:DeclRefExpr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…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6372200" y="1268760"/>
            <a:ext cx="1814846" cy="55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00" dirty="0" smtClean="0"/>
              <a:t>*********************************</a:t>
            </a:r>
          </a:p>
          <a:p>
            <a:pPr marL="0" indent="0">
              <a:buNone/>
            </a:pPr>
            <a:r>
              <a:rPr lang="en-US" altLang="ko-KR" sz="1000" dirty="0" smtClean="0"/>
              <a:t>*** FUNCTION </a:t>
            </a:r>
            <a:r>
              <a:rPr lang="en-US" altLang="ko-KR" sz="1000" dirty="0" err="1" smtClean="0"/>
              <a:t>NAME:main</a:t>
            </a: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smtClean="0"/>
              <a:t>*********************************</a:t>
            </a: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smtClean="0"/>
              <a:t>{</a:t>
            </a:r>
          </a:p>
          <a:p>
            <a:pPr marL="0" indent="0">
              <a:buNone/>
            </a:pPr>
            <a:r>
              <a:rPr lang="en-US" altLang="ko-KR" sz="1000" dirty="0" smtClean="0"/>
              <a:t>    </a:t>
            </a:r>
            <a:r>
              <a:rPr lang="en-US" altLang="ko-KR" sz="1000" dirty="0" err="1" smtClean="0"/>
              <a:t>int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param</a:t>
            </a:r>
            <a:r>
              <a:rPr lang="en-US" altLang="ko-KR" sz="1000" dirty="0" smtClean="0"/>
              <a:t> = 1;</a:t>
            </a:r>
          </a:p>
          <a:p>
            <a:pPr marL="0" indent="0">
              <a:buNone/>
            </a:pPr>
            <a:r>
              <a:rPr lang="en-US" altLang="ko-KR" sz="1000" dirty="0" smtClean="0"/>
              <a:t>    </a:t>
            </a:r>
            <a:r>
              <a:rPr lang="en-US" altLang="ko-KR" sz="1000" dirty="0" err="1" smtClean="0"/>
              <a:t>myPrint</a:t>
            </a:r>
            <a:r>
              <a:rPr lang="en-US" altLang="ko-KR" sz="1000" dirty="0" smtClean="0"/>
              <a:t>(</a:t>
            </a:r>
            <a:r>
              <a:rPr lang="en-US" altLang="ko-KR" sz="1000" dirty="0" err="1" smtClean="0"/>
              <a:t>param</a:t>
            </a:r>
            <a:r>
              <a:rPr lang="en-US" altLang="ko-KR" sz="1000" dirty="0" smtClean="0"/>
              <a:t>);</a:t>
            </a:r>
          </a:p>
          <a:p>
            <a:pPr marL="0" indent="0">
              <a:buNone/>
            </a:pPr>
            <a:r>
              <a:rPr lang="en-US" altLang="ko-KR" sz="1000" dirty="0" smtClean="0"/>
              <a:t>    return 0;</a:t>
            </a:r>
          </a:p>
          <a:p>
            <a:pPr marL="0" indent="0">
              <a:buNone/>
            </a:pPr>
            <a:r>
              <a:rPr lang="en-US" altLang="ko-KR" sz="1000" dirty="0" smtClean="0"/>
              <a:t>}</a:t>
            </a:r>
          </a:p>
          <a:p>
            <a:pPr marL="0" indent="0">
              <a:buNone/>
            </a:pP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TYPE:CompoundStmt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int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param</a:t>
            </a:r>
            <a:r>
              <a:rPr lang="en-US" altLang="ko-KR" sz="1000" dirty="0" smtClean="0"/>
              <a:t> = 1;</a:t>
            </a:r>
          </a:p>
          <a:p>
            <a:pPr marL="0" indent="0">
              <a:buNone/>
            </a:pP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TYPE:DeclStmt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smtClean="0"/>
              <a:t>1</a:t>
            </a:r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TYPE:IntegerLiteral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myPrint</a:t>
            </a:r>
            <a:r>
              <a:rPr lang="en-US" altLang="ko-KR" sz="1000" dirty="0" smtClean="0"/>
              <a:t>(</a:t>
            </a:r>
            <a:r>
              <a:rPr lang="en-US" altLang="ko-KR" sz="1000" dirty="0" err="1" smtClean="0"/>
              <a:t>param</a:t>
            </a:r>
            <a:r>
              <a:rPr lang="en-US" altLang="ko-KR" sz="1000" dirty="0" smtClean="0"/>
              <a:t>)</a:t>
            </a:r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TYPE:CallExpr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myPrint</a:t>
            </a: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TYPE:ImplicitCastExpr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myPrint</a:t>
            </a: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TYPE:DeclRefExpr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None/>
            </a:pPr>
            <a:r>
              <a:rPr lang="en-US" altLang="ko-KR" sz="1000" dirty="0" err="1" smtClean="0"/>
              <a:t>param</a:t>
            </a: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TYPE:ImplicitCastExpr</a:t>
            </a:r>
            <a:endParaRPr lang="en-US" altLang="ko-KR" sz="1000" dirty="0" smtClean="0">
              <a:solidFill>
                <a:srgbClr val="FF0000"/>
              </a:solidFill>
            </a:endParaRPr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2109082" y="1864568"/>
            <a:ext cx="2026568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err="1" smtClean="0"/>
              <a:t>printf</a:t>
            </a:r>
            <a:r>
              <a:rPr lang="en-US" altLang="ko-KR" sz="1000" dirty="0" smtClean="0"/>
              <a:t>("</a:t>
            </a:r>
            <a:r>
              <a:rPr lang="en-US" altLang="ko-KR" sz="1000" dirty="0" err="1" smtClean="0"/>
              <a:t>param</a:t>
            </a:r>
            <a:r>
              <a:rPr lang="en-US" altLang="ko-KR" sz="1000" dirty="0" smtClean="0"/>
              <a:t> is 1")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TYPE:CallExpr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err="1" smtClean="0"/>
              <a:t>printf</a:t>
            </a:r>
            <a:endParaRPr lang="en-US" altLang="ko-KR" sz="10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TYPE:ImplicitCastExpr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err="1" smtClean="0"/>
              <a:t>printf</a:t>
            </a:r>
            <a:endParaRPr lang="en-US" altLang="ko-KR" sz="10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TYPE:DeclRefExpr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smtClean="0"/>
              <a:t>"</a:t>
            </a:r>
            <a:r>
              <a:rPr lang="en-US" altLang="ko-KR" sz="1000" dirty="0" err="1" smtClean="0"/>
              <a:t>param</a:t>
            </a:r>
            <a:r>
              <a:rPr lang="en-US" altLang="ko-KR" sz="1000" dirty="0" smtClean="0"/>
              <a:t> is 1"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TYPE:ImplicitCastExpr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smtClean="0"/>
              <a:t>"</a:t>
            </a:r>
            <a:r>
              <a:rPr lang="en-US" altLang="ko-KR" sz="1000" dirty="0" err="1" smtClean="0"/>
              <a:t>param</a:t>
            </a:r>
            <a:r>
              <a:rPr lang="en-US" altLang="ko-KR" sz="1000" dirty="0" smtClean="0"/>
              <a:t> is 1"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TYPE:ImplicitCastExpr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smtClean="0"/>
              <a:t>-----------------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smtClean="0"/>
              <a:t>"</a:t>
            </a:r>
            <a:r>
              <a:rPr lang="en-US" altLang="ko-KR" sz="1000" dirty="0" err="1" smtClean="0"/>
              <a:t>param</a:t>
            </a:r>
            <a:r>
              <a:rPr lang="en-US" altLang="ko-KR" sz="1000" dirty="0" smtClean="0"/>
              <a:t> is 1"</a:t>
            </a:r>
          </a:p>
          <a:p>
            <a:pPr marL="0" indent="0">
              <a:buFont typeface="Arial" pitchFamily="34" charset="0"/>
              <a:buNone/>
            </a:pPr>
            <a:r>
              <a:rPr lang="en-US" altLang="ko-KR" sz="1000" dirty="0" err="1" smtClean="0">
                <a:solidFill>
                  <a:srgbClr val="FF0000"/>
                </a:solidFill>
              </a:rPr>
              <a:t>TYPE:StringLiteral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000" dirty="0"/>
              <a:t>----------------- </a:t>
            </a:r>
          </a:p>
          <a:p>
            <a:pPr marL="0" indent="0">
              <a:buNone/>
            </a:pPr>
            <a:r>
              <a:rPr lang="en-US" altLang="ko-KR" sz="1000" dirty="0"/>
              <a:t>for (</a:t>
            </a:r>
            <a:r>
              <a:rPr lang="en-US" altLang="ko-KR" sz="1000" dirty="0" err="1"/>
              <a:t>int</a:t>
            </a:r>
            <a:r>
              <a:rPr lang="en-US" altLang="ko-KR" sz="1000" dirty="0"/>
              <a:t> </a:t>
            </a:r>
            <a:r>
              <a:rPr lang="en-US" altLang="ko-KR" sz="1000" dirty="0" err="1"/>
              <a:t>i</a:t>
            </a:r>
            <a:r>
              <a:rPr lang="en-US" altLang="ko-KR" sz="1000" dirty="0"/>
              <a:t> = 0; </a:t>
            </a:r>
            <a:r>
              <a:rPr lang="en-US" altLang="ko-KR" sz="1000" dirty="0" err="1"/>
              <a:t>i</a:t>
            </a:r>
            <a:r>
              <a:rPr lang="en-US" altLang="ko-KR" sz="1000" dirty="0"/>
              <a:t> &lt; 10; </a:t>
            </a:r>
            <a:r>
              <a:rPr lang="en-US" altLang="ko-KR" sz="1000" dirty="0" err="1"/>
              <a:t>i</a:t>
            </a:r>
            <a:r>
              <a:rPr lang="en-US" altLang="ko-KR" sz="1000" dirty="0"/>
              <a:t>++) {</a:t>
            </a:r>
          </a:p>
          <a:p>
            <a:pPr marL="0" indent="0">
              <a:buNone/>
            </a:pPr>
            <a:r>
              <a:rPr lang="en-US" altLang="ko-KR" sz="1000" dirty="0"/>
              <a:t>    global += </a:t>
            </a:r>
            <a:r>
              <a:rPr lang="en-US" altLang="ko-KR" sz="1000" dirty="0" err="1"/>
              <a:t>i</a:t>
            </a:r>
            <a:r>
              <a:rPr lang="en-US" altLang="ko-KR" sz="1000" dirty="0"/>
              <a:t>;</a:t>
            </a:r>
          </a:p>
          <a:p>
            <a:pPr marL="0" indent="0">
              <a:buNone/>
            </a:pPr>
            <a:r>
              <a:rPr lang="en-US" altLang="ko-KR" sz="1000" dirty="0"/>
              <a:t>}</a:t>
            </a: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1000" dirty="0" err="1">
                <a:solidFill>
                  <a:srgbClr val="FF0000"/>
                </a:solidFill>
              </a:rPr>
              <a:t>TYPE:ForStmt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34445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Initialization of Clang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Initialization of Clang is complicated</a:t>
            </a:r>
          </a:p>
          <a:p>
            <a:pPr lvl="1"/>
            <a:r>
              <a:rPr lang="en-US" altLang="ko-KR" dirty="0" smtClean="0"/>
              <a:t>To use Clang, many classes should be created and many functions should be called to initialize Clang environment </a:t>
            </a:r>
          </a:p>
          <a:p>
            <a:pPr lvl="2"/>
            <a:r>
              <a:rPr lang="en-US" altLang="ko-KR" dirty="0" smtClean="0"/>
              <a:t>Ex)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ComplierInstance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TargetOptions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FileManager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altLang="ko-KR" dirty="0" smtClean="0"/>
              <a:t> etc.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It is recommended to use the initialization part of the sample source code from the course homepage </a:t>
            </a:r>
            <a:r>
              <a:rPr lang="en-US" altLang="ko-KR" i="1" dirty="0" smtClean="0"/>
              <a:t>as is, </a:t>
            </a:r>
            <a:r>
              <a:rPr lang="en-US" altLang="ko-KR" dirty="0" smtClean="0"/>
              <a:t>and implement your own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ASTConsumer</a:t>
            </a:r>
            <a:r>
              <a:rPr lang="en-US" altLang="ko-KR" dirty="0"/>
              <a:t> </a:t>
            </a:r>
            <a:r>
              <a:rPr lang="en-US" altLang="ko-KR" dirty="0" smtClean="0"/>
              <a:t> and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dirty="0" smtClean="0"/>
              <a:t> classes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552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Useful functions to print AST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dump()</a:t>
            </a:r>
            <a:r>
              <a:rPr lang="en-US" altLang="ko-KR" dirty="0" smtClean="0"/>
              <a:t> and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dumpColor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ko-KR" dirty="0" smtClean="0"/>
              <a:t> in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smtClean="0">
                <a:cs typeface="Consolas" panose="020B0609020204030204" pitchFamily="49" charset="0"/>
              </a:rPr>
              <a:t>and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FunctionDecl</a:t>
            </a:r>
            <a:r>
              <a:rPr lang="en-US" altLang="ko-KR" dirty="0" smtClean="0">
                <a:latin typeface="+mj-lt"/>
                <a:cs typeface="Consolas" panose="020B0609020204030204" pitchFamily="49" charset="0"/>
              </a:rPr>
              <a:t> to print AST</a:t>
            </a:r>
          </a:p>
          <a:p>
            <a:pPr lvl="1"/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dump()</a:t>
            </a:r>
            <a:r>
              <a:rPr lang="en-US" altLang="ko-KR" dirty="0" smtClean="0"/>
              <a:t> shows AST rooted at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altLang="ko-KR" dirty="0" smtClean="0"/>
              <a:t> or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FunctionDecl</a:t>
            </a:r>
            <a:r>
              <a:rPr lang="en-US" altLang="ko-KR" dirty="0" smtClean="0"/>
              <a:t> object</a:t>
            </a:r>
          </a:p>
          <a:p>
            <a:pPr lvl="1"/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dumpColor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ko-KR" dirty="0" smtClean="0"/>
              <a:t> is similar to 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dump()</a:t>
            </a:r>
            <a:r>
              <a:rPr lang="en-US" altLang="ko-KR" dirty="0" smtClean="0"/>
              <a:t> but shows AST with syntax highlight</a:t>
            </a:r>
          </a:p>
          <a:p>
            <a:pPr lvl="1"/>
            <a:r>
              <a:rPr lang="en-US" altLang="ko-KR" dirty="0" smtClean="0"/>
              <a:t>Example: </a:t>
            </a:r>
            <a:r>
              <a:rPr lang="en-US" altLang="ko-KR" dirty="0" err="1" smtClean="0">
                <a:latin typeface="Calibri" panose="020F0502020204030204" pitchFamily="34" charset="0"/>
              </a:rPr>
              <a:t>dumpColor</a:t>
            </a:r>
            <a:r>
              <a:rPr lang="en-US" altLang="ko-KR" dirty="0" smtClean="0">
                <a:latin typeface="Calibri" panose="020F0502020204030204" pitchFamily="34" charset="0"/>
              </a:rPr>
              <a:t>()</a:t>
            </a:r>
            <a:r>
              <a:rPr lang="en-US" altLang="ko-KR" dirty="0" smtClean="0"/>
              <a:t> of </a:t>
            </a:r>
            <a:r>
              <a:rPr lang="en-US" altLang="ko-KR" dirty="0" err="1" smtClean="0">
                <a:latin typeface="Calibri" panose="020F0502020204030204" pitchFamily="34" charset="0"/>
              </a:rPr>
              <a:t>myPrint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endParaRPr lang="en-US" altLang="ko-KR" dirty="0">
              <a:latin typeface="Calibri" panose="020F0502020204030204" pitchFamily="34" charset="0"/>
            </a:endParaRP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08916" y="3893854"/>
            <a:ext cx="733549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FunctionDecl</a:t>
            </a:r>
            <a:r>
              <a:rPr lang="en-US" altLang="ko-KR" sz="11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0x368a1e0 </a:t>
            </a:r>
            <a:r>
              <a:rPr lang="en-US" altLang="ko-KR" sz="1100" dirty="0" smtClean="0">
                <a:latin typeface="Consolas" pitchFamily="49" charset="0"/>
                <a:cs typeface="Consolas" pitchFamily="49" charset="0"/>
              </a:rPr>
              <a:t>&lt;line:6:1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&gt; </a:t>
            </a:r>
            <a:r>
              <a:rPr lang="en-US" altLang="ko-KR" sz="110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'void (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)'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|-</a:t>
            </a:r>
            <a:r>
              <a:rPr lang="en-US" altLang="ko-KR" sz="110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ParmVarDecl</a:t>
            </a:r>
            <a:r>
              <a:rPr lang="en-US" altLang="ko-KR" sz="11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0x368a120 &lt;line:3:14, col:18&gt; </a:t>
            </a:r>
            <a:r>
              <a:rPr lang="en-US" altLang="ko-KR" sz="110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`-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CompoundStmt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0x36a1828 &lt;col:25, line:6:1&gt;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`-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0x36a17f8 &lt;line:4:3, line:5:24&gt;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|-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&lt;&lt;&lt;NULL&gt;&gt;&gt;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BinaryOperator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0x368a2e8 &lt;line:4:7, col:16&gt;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'=='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 |-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ImplicitCastExpr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0x368a2d0 &lt;col:7&gt;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LValueToRValue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 | `-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DeclRefExpr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0x368a288 &lt;col:7&gt;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lvalue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ParmVar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0x368a120 </a:t>
            </a:r>
            <a:r>
              <a:rPr lang="en-US" altLang="ko-KR" sz="11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 `-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IntegerLiteral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0x368a2b0 &lt;col:16&gt;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1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CallExpr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0x368a4e0 &lt;line:5:5, col:24&gt;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 |-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ImplicitCastExpr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0x368a4c8 &lt;col:5&gt;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(*)()'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FunctionToPointerDecay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 | `-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DeclRefExpr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0x368a400 &lt;col:5&gt;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()'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Function 0x368a360 </a:t>
            </a:r>
            <a:r>
              <a:rPr lang="en-US" altLang="ko-KR" sz="11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altLang="ko-KR" sz="1100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()'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 `-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ImplicitCastExpr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0x36a17e0 &lt;col:12&gt;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'char *'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ArrayToPointerDecay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|   `-</a:t>
            </a:r>
            <a:r>
              <a:rPr lang="en-US" altLang="ko-KR" sz="1100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StringLiteral</a:t>
            </a:r>
            <a:r>
              <a:rPr lang="en-US" altLang="ko-KR" sz="1100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0x368a468 &lt;col:12&gt; </a:t>
            </a:r>
            <a:r>
              <a:rPr lang="en-US" altLang="ko-KR" sz="11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'char [11]'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lvalue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altLang="ko-KR" sz="1100" dirty="0" err="1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is 1"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`-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&lt;&lt;&lt;NULL&gt;&gt;&gt;</a:t>
            </a:r>
            <a:endParaRPr lang="ko-KR" altLang="en-US" sz="1100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9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Line number information of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SourceLocation</a:t>
            </a:r>
            <a:r>
              <a:rPr lang="en-US" altLang="ko-KR" dirty="0" smtClean="0"/>
              <a:t> object </a:t>
            </a:r>
            <a:r>
              <a:rPr lang="en-US" altLang="ko-KR" dirty="0"/>
              <a:t>from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getLocStart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ko-KR" dirty="0" smtClean="0">
                <a:cs typeface="Consolas" panose="020B0609020204030204" pitchFamily="49" charset="0"/>
              </a:rPr>
              <a:t> </a:t>
            </a:r>
            <a:r>
              <a:rPr lang="en-US" altLang="ko-KR" dirty="0" smtClean="0"/>
              <a:t>of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altLang="ko-KR" dirty="0" smtClean="0"/>
              <a:t> has a line information</a:t>
            </a:r>
          </a:p>
          <a:p>
            <a:pPr lvl="1"/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SourceManager</a:t>
            </a:r>
            <a:r>
              <a:rPr lang="en-US" altLang="ko-KR" dirty="0" smtClean="0"/>
              <a:t> is used to get line and column information from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SourceLocation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ko-KR" dirty="0" smtClean="0"/>
              <a:t>In the initialization step, 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SourceManager</a:t>
            </a:r>
            <a:r>
              <a:rPr lang="en-US" altLang="ko-KR" dirty="0" smtClean="0"/>
              <a:t> object is created  </a:t>
            </a:r>
          </a:p>
          <a:p>
            <a:pPr lvl="2"/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getExpansionLineNumber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ko-KR" dirty="0" smtClean="0"/>
              <a:t> and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getExpansionColumnNumber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altLang="ko-KR" dirty="0" smtClean="0"/>
              <a:t>in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SourceManager</a:t>
            </a:r>
            <a:r>
              <a:rPr lang="en-US" altLang="ko-KR" dirty="0" smtClean="0"/>
              <a:t> give </a:t>
            </a:r>
            <a:r>
              <a:rPr lang="en-US" altLang="ko-KR" dirty="0"/>
              <a:t>line and column </a:t>
            </a:r>
            <a:r>
              <a:rPr lang="en-US" altLang="ko-KR" dirty="0" smtClean="0"/>
              <a:t>information, respectively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496" y="4365104"/>
            <a:ext cx="9001000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err="1">
                <a:latin typeface="Calibri" panose="020F0502020204030204" pitchFamily="34" charset="0"/>
              </a:rPr>
              <a:t>bool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VisitStmt</a:t>
            </a:r>
            <a:r>
              <a:rPr lang="en-US" altLang="ko-KR" dirty="0">
                <a:latin typeface="Calibri" panose="020F0502020204030204" pitchFamily="34" charset="0"/>
              </a:rPr>
              <a:t>(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r>
              <a:rPr lang="en-US" altLang="ko-KR" dirty="0">
                <a:latin typeface="Calibri" panose="020F0502020204030204" pitchFamily="34" charset="0"/>
              </a:rPr>
              <a:t> *s) {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  </a:t>
            </a:r>
            <a:r>
              <a:rPr lang="en-US" altLang="ko-KR" dirty="0" err="1" smtClean="0">
                <a:latin typeface="Calibri" panose="020F0502020204030204" pitchFamily="34" charset="0"/>
              </a:rPr>
              <a:t>SourceLocation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startLocation</a:t>
            </a:r>
            <a:r>
              <a:rPr lang="en-US" altLang="ko-KR" dirty="0">
                <a:latin typeface="Calibri" panose="020F0502020204030204" pitchFamily="34" charset="0"/>
              </a:rPr>
              <a:t> = s-&gt;</a:t>
            </a:r>
            <a:r>
              <a:rPr lang="en-US" altLang="ko-KR" dirty="0" err="1">
                <a:latin typeface="Calibri" panose="020F0502020204030204" pitchFamily="34" charset="0"/>
              </a:rPr>
              <a:t>getLocStart</a:t>
            </a:r>
            <a:r>
              <a:rPr lang="en-US" altLang="ko-KR" dirty="0">
                <a:latin typeface="Calibri" panose="020F0502020204030204" pitchFamily="34" charset="0"/>
              </a:rPr>
              <a:t>();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  </a:t>
            </a:r>
            <a:r>
              <a:rPr lang="en-US" altLang="ko-KR" dirty="0" err="1" smtClean="0">
                <a:latin typeface="Calibri" panose="020F0502020204030204" pitchFamily="34" charset="0"/>
              </a:rPr>
              <a:t>SourceManager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>
                <a:latin typeface="Calibri" panose="020F0502020204030204" pitchFamily="34" charset="0"/>
              </a:rPr>
              <a:t>&amp;</a:t>
            </a:r>
            <a:r>
              <a:rPr lang="en-US" altLang="ko-KR" dirty="0" err="1" smtClean="0">
                <a:latin typeface="Calibri" panose="020F0502020204030204" pitchFamily="34" charset="0"/>
              </a:rPr>
              <a:t>srcmgr</a:t>
            </a:r>
            <a:r>
              <a:rPr lang="en-US" altLang="ko-KR" dirty="0" smtClean="0">
                <a:latin typeface="Calibri" panose="020F0502020204030204" pitchFamily="34" charset="0"/>
              </a:rPr>
              <a:t>=</a:t>
            </a:r>
            <a:r>
              <a:rPr lang="en-US" altLang="ko-KR" dirty="0" err="1" smtClean="0">
                <a:latin typeface="Calibri" panose="020F0502020204030204" pitchFamily="34" charset="0"/>
              </a:rPr>
              <a:t>m_srcmgr</a:t>
            </a:r>
            <a:r>
              <a:rPr lang="en-US" altLang="ko-KR" dirty="0" smtClean="0">
                <a:latin typeface="Calibri" panose="020F0502020204030204" pitchFamily="34" charset="0"/>
              </a:rPr>
              <a:t>;//you can get </a:t>
            </a:r>
            <a:r>
              <a:rPr lang="en-US" altLang="ko-KR" dirty="0" err="1" smtClean="0">
                <a:latin typeface="Calibri" panose="020F0502020204030204" pitchFamily="34" charset="0"/>
              </a:rPr>
              <a:t>SourceManager</a:t>
            </a:r>
            <a:r>
              <a:rPr lang="en-US" altLang="ko-KR" dirty="0" smtClean="0">
                <a:latin typeface="Calibri" panose="020F0502020204030204" pitchFamily="34" charset="0"/>
              </a:rPr>
              <a:t> from the initialization part</a:t>
            </a:r>
            <a:endParaRPr lang="en-US" altLang="ko-KR" dirty="0">
              <a:latin typeface="Calibri" panose="020F0502020204030204" pitchFamily="34" charset="0"/>
            </a:endParaRPr>
          </a:p>
          <a:p>
            <a:r>
              <a:rPr lang="en-US" altLang="ko-KR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unsigned </a:t>
            </a:r>
            <a:r>
              <a:rPr lang="en-US" altLang="ko-KR" dirty="0" err="1">
                <a:solidFill>
                  <a:srgbClr val="0070C0"/>
                </a:solidFill>
                <a:latin typeface="Calibri" panose="020F0502020204030204" pitchFamily="34" charset="0"/>
              </a:rPr>
              <a:t>int</a:t>
            </a:r>
            <a:r>
              <a:rPr lang="en-US" altLang="ko-KR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lineNum</a:t>
            </a:r>
            <a:r>
              <a:rPr lang="en-US" altLang="ko-KR" dirty="0">
                <a:latin typeface="Calibri" panose="020F0502020204030204" pitchFamily="34" charset="0"/>
              </a:rPr>
              <a:t> = </a:t>
            </a:r>
            <a:r>
              <a:rPr lang="en-US" altLang="ko-KR" dirty="0" err="1" smtClean="0">
                <a:latin typeface="Calibri" panose="020F0502020204030204" pitchFamily="34" charset="0"/>
              </a:rPr>
              <a:t>srcmgr.getExpansionLineNumber</a:t>
            </a:r>
            <a:r>
              <a:rPr lang="en-US" altLang="ko-KR" dirty="0" smtClean="0">
                <a:latin typeface="Calibri" panose="020F0502020204030204" pitchFamily="34" charset="0"/>
              </a:rPr>
              <a:t>(</a:t>
            </a:r>
            <a:r>
              <a:rPr lang="en-US" altLang="ko-KR" dirty="0" err="1" smtClean="0">
                <a:latin typeface="Calibri" panose="020F0502020204030204" pitchFamily="34" charset="0"/>
              </a:rPr>
              <a:t>startLocation</a:t>
            </a:r>
            <a:r>
              <a:rPr lang="en-US" altLang="ko-KR" dirty="0" smtClean="0">
                <a:latin typeface="Calibri" panose="020F0502020204030204" pitchFamily="34" charset="0"/>
              </a:rPr>
              <a:t>);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  </a:t>
            </a:r>
            <a:r>
              <a:rPr lang="en-US" altLang="ko-KR" dirty="0" smtClean="0">
                <a:solidFill>
                  <a:srgbClr val="0070C0"/>
                </a:solidFill>
                <a:latin typeface="Calibri" panose="020F0502020204030204" pitchFamily="34" charset="0"/>
              </a:rPr>
              <a:t>unsigned </a:t>
            </a:r>
            <a:r>
              <a:rPr lang="en-US" altLang="ko-KR" dirty="0" err="1">
                <a:solidFill>
                  <a:srgbClr val="0070C0"/>
                </a:solidFill>
                <a:latin typeface="Calibri" panose="020F0502020204030204" pitchFamily="34" charset="0"/>
              </a:rPr>
              <a:t>int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 err="1">
                <a:latin typeface="Calibri" panose="020F0502020204030204" pitchFamily="34" charset="0"/>
              </a:rPr>
              <a:t>colNum</a:t>
            </a:r>
            <a:r>
              <a:rPr lang="en-US" altLang="ko-KR" dirty="0">
                <a:latin typeface="Calibri" panose="020F0502020204030204" pitchFamily="34" charset="0"/>
              </a:rPr>
              <a:t> = </a:t>
            </a:r>
            <a:r>
              <a:rPr lang="en-US" altLang="ko-KR" dirty="0" err="1">
                <a:latin typeface="Calibri" panose="020F0502020204030204" pitchFamily="34" charset="0"/>
              </a:rPr>
              <a:t>srcmgr.getExpansionColumnNumber</a:t>
            </a:r>
            <a:r>
              <a:rPr lang="en-US" altLang="ko-KR" dirty="0">
                <a:latin typeface="Calibri" panose="020F0502020204030204" pitchFamily="34" charset="0"/>
              </a:rPr>
              <a:t>(</a:t>
            </a:r>
            <a:r>
              <a:rPr lang="en-US" altLang="ko-KR" dirty="0" err="1">
                <a:latin typeface="Calibri" panose="020F0502020204030204" pitchFamily="34" charset="0"/>
              </a:rPr>
              <a:t>startLocation</a:t>
            </a:r>
            <a:r>
              <a:rPr lang="en-US" altLang="ko-KR" dirty="0" smtClean="0">
                <a:latin typeface="Calibri" panose="020F0502020204030204" pitchFamily="34" charset="0"/>
              </a:rPr>
              <a:t>);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 smtClean="0">
                <a:latin typeface="Calibri" panose="020F0502020204030204" pitchFamily="34" charset="0"/>
              </a:rPr>
              <a:t> …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}</a:t>
            </a:r>
            <a:endParaRPr lang="ko-K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7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Code Modification using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Rewriter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768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You can modify code using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Rewriter</a:t>
            </a:r>
            <a:r>
              <a:rPr lang="en-US" altLang="ko-KR" sz="2000" dirty="0" smtClean="0"/>
              <a:t> class  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Rewriter </a:t>
            </a:r>
            <a:r>
              <a:rPr lang="en-US" altLang="ko-KR" sz="1600" dirty="0" smtClean="0"/>
              <a:t>object can be created with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SourceManager</a:t>
            </a:r>
            <a:r>
              <a:rPr lang="en-US" altLang="ko-KR" sz="1600" dirty="0" smtClean="0"/>
              <a:t> and 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LangOptions</a:t>
            </a:r>
            <a:r>
              <a:rPr lang="en-US" altLang="ko-KR" sz="1600" dirty="0" smtClean="0"/>
              <a:t> objects which can be </a:t>
            </a:r>
            <a:r>
              <a:rPr lang="en-US" altLang="ko-KR" sz="1600" dirty="0"/>
              <a:t>obtained from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CompilerInstance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object </a:t>
            </a:r>
          </a:p>
          <a:p>
            <a:pPr lvl="2"/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CompilerInstance</a:t>
            </a:r>
            <a:r>
              <a:rPr lang="en-US" altLang="ko-KR" sz="1400" dirty="0"/>
              <a:t> object </a:t>
            </a:r>
            <a:r>
              <a:rPr lang="en-US" altLang="ko-KR" sz="1400" dirty="0" smtClean="0"/>
              <a:t>provides Clang’s initialization configurations </a:t>
            </a:r>
          </a:p>
          <a:p>
            <a:pPr lvl="3"/>
            <a:r>
              <a:rPr lang="en-US" altLang="ko-KR" sz="1200" dirty="0" smtClean="0"/>
              <a:t>see the example in the last page</a:t>
            </a:r>
          </a:p>
          <a:p>
            <a:r>
              <a:rPr lang="en-US" altLang="ko-KR" sz="2000" dirty="0">
                <a:latin typeface="Calibri" panose="020F0502020204030204" pitchFamily="34" charset="0"/>
              </a:rPr>
              <a:t>Rewriter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has functions to insert, remove and replace code</a:t>
            </a:r>
          </a:p>
          <a:p>
            <a:pPr lvl="2"/>
            <a:r>
              <a:rPr lang="en-US" altLang="ko-KR" sz="1600" dirty="0" err="1" smtClean="0">
                <a:latin typeface="Calibri" panose="020F0502020204030204" pitchFamily="34" charset="0"/>
              </a:rPr>
              <a:t>InsertTextAfter</a:t>
            </a:r>
            <a:r>
              <a:rPr lang="en-US" altLang="ko-KR" sz="1600" dirty="0" smtClean="0">
                <a:latin typeface="Calibri" panose="020F0502020204030204" pitchFamily="34" charset="0"/>
              </a:rPr>
              <a:t>(</a:t>
            </a:r>
            <a:r>
              <a:rPr lang="en-US" altLang="ko-KR" sz="1600" i="1" dirty="0" err="1" smtClean="0">
                <a:latin typeface="Calibri" panose="020F0502020204030204" pitchFamily="34" charset="0"/>
              </a:rPr>
              <a:t>loc,str</a:t>
            </a:r>
            <a:r>
              <a:rPr lang="en-US" altLang="ko-KR" sz="1600" dirty="0" smtClean="0">
                <a:latin typeface="Calibri" panose="020F0502020204030204" pitchFamily="34" charset="0"/>
              </a:rPr>
              <a:t>), </a:t>
            </a:r>
            <a:r>
              <a:rPr lang="en-US" altLang="ko-KR" sz="1600" dirty="0" err="1" smtClean="0">
                <a:latin typeface="Calibri" panose="020F0502020204030204" pitchFamily="34" charset="0"/>
              </a:rPr>
              <a:t>InsertTextBefore</a:t>
            </a:r>
            <a:r>
              <a:rPr lang="en-US" altLang="ko-KR" sz="1600" dirty="0" smtClean="0">
                <a:latin typeface="Calibri" panose="020F0502020204030204" pitchFamily="34" charset="0"/>
              </a:rPr>
              <a:t>(</a:t>
            </a:r>
            <a:r>
              <a:rPr lang="en-US" altLang="ko-KR" sz="1600" i="1" dirty="0" err="1" smtClean="0">
                <a:latin typeface="Calibri" panose="020F0502020204030204" pitchFamily="34" charset="0"/>
              </a:rPr>
              <a:t>loc,str</a:t>
            </a:r>
            <a:r>
              <a:rPr lang="en-US" altLang="ko-KR" sz="1600" dirty="0" smtClean="0">
                <a:latin typeface="Calibri" panose="020F0502020204030204" pitchFamily="34" charset="0"/>
              </a:rPr>
              <a:t>), </a:t>
            </a:r>
            <a:r>
              <a:rPr lang="en-US" altLang="ko-KR" sz="1600" dirty="0" err="1" smtClean="0">
                <a:latin typeface="Calibri" panose="020F0502020204030204" pitchFamily="34" charset="0"/>
              </a:rPr>
              <a:t>RemoveText</a:t>
            </a:r>
            <a:r>
              <a:rPr lang="en-US" altLang="ko-KR" sz="1600" dirty="0" smtClean="0">
                <a:latin typeface="Calibri" panose="020F0502020204030204" pitchFamily="34" charset="0"/>
              </a:rPr>
              <a:t>(</a:t>
            </a:r>
            <a:r>
              <a:rPr lang="en-US" altLang="ko-KR" sz="1600" i="1" dirty="0" err="1" smtClean="0">
                <a:latin typeface="Calibri" panose="020F0502020204030204" pitchFamily="34" charset="0"/>
              </a:rPr>
              <a:t>loc,size</a:t>
            </a:r>
            <a:r>
              <a:rPr lang="en-US" altLang="ko-KR" sz="1600" dirty="0" smtClean="0">
                <a:latin typeface="Calibri" panose="020F0502020204030204" pitchFamily="34" charset="0"/>
              </a:rPr>
              <a:t>), </a:t>
            </a:r>
            <a:r>
              <a:rPr lang="en-US" altLang="ko-KR" sz="1600" dirty="0" err="1" smtClean="0">
                <a:latin typeface="Calibri" panose="020F0502020204030204" pitchFamily="34" charset="0"/>
              </a:rPr>
              <a:t>ReplaceText</a:t>
            </a:r>
            <a:r>
              <a:rPr lang="en-US" altLang="ko-KR" sz="1600" dirty="0" smtClean="0">
                <a:latin typeface="Calibri" panose="020F0502020204030204" pitchFamily="34" charset="0"/>
              </a:rPr>
              <a:t>(…) ,</a:t>
            </a:r>
            <a:r>
              <a:rPr lang="en-US" altLang="ko-KR" sz="1600" dirty="0" smtClean="0"/>
              <a:t> etc. where </a:t>
            </a:r>
            <a:r>
              <a:rPr lang="en-US" altLang="ko-KR" sz="1600" dirty="0" err="1" smtClean="0"/>
              <a:t>loc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str</a:t>
            </a:r>
            <a:r>
              <a:rPr lang="en-US" altLang="ko-KR" sz="1600" dirty="0" smtClean="0"/>
              <a:t>, size are a location (</a:t>
            </a:r>
            <a:r>
              <a:rPr lang="en-US" altLang="ko-KR" sz="1600" dirty="0" err="1" smtClean="0">
                <a:latin typeface="Calibri" pitchFamily="34" charset="0"/>
                <a:cs typeface="Calibri" pitchFamily="34" charset="0"/>
              </a:rPr>
              <a:t>SourceLocation</a:t>
            </a:r>
            <a:r>
              <a:rPr lang="en-US" altLang="ko-KR" sz="1600" dirty="0" smtClean="0"/>
              <a:t>), a string, and a size of statement to remove, respectively</a:t>
            </a:r>
          </a:p>
          <a:p>
            <a:r>
              <a:rPr lang="en-US" altLang="ko-KR" sz="2000" dirty="0" smtClean="0"/>
              <a:t>Example</a:t>
            </a:r>
            <a:r>
              <a:rPr lang="en-US" altLang="ko-KR" sz="2000" dirty="0"/>
              <a:t>: inserting a text before a condition in 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IfStmt</a:t>
            </a:r>
            <a:r>
              <a:rPr lang="en-US" altLang="ko-KR" sz="2000" dirty="0" smtClean="0">
                <a:latin typeface="Calibri" panose="020F0502020204030204" pitchFamily="34" charset="0"/>
              </a:rPr>
              <a:t> </a:t>
            </a:r>
            <a:r>
              <a:rPr lang="en-US" altLang="ko-KR" sz="2000" dirty="0" smtClean="0">
                <a:latin typeface="+mj-lt"/>
              </a:rPr>
              <a:t>using</a:t>
            </a:r>
            <a:r>
              <a:rPr lang="en-US" altLang="ko-KR" sz="2000" dirty="0" smtClean="0">
                <a:latin typeface="Calibri" panose="020F0502020204030204" pitchFamily="34" charset="0"/>
              </a:rPr>
              <a:t> 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InsertTextAfter</a:t>
            </a:r>
            <a:r>
              <a:rPr lang="en-US" altLang="ko-KR" sz="2000" dirty="0" smtClean="0">
                <a:latin typeface="Calibri" panose="020F0502020204030204" pitchFamily="34" charset="0"/>
              </a:rPr>
              <a:t>()</a:t>
            </a:r>
            <a:r>
              <a:rPr lang="en-US" altLang="ko-KR" sz="2000" dirty="0" smtClean="0"/>
              <a:t> </a:t>
            </a:r>
            <a:endParaRPr lang="ko-KR" altLang="en-US" sz="2000" dirty="0">
              <a:latin typeface="Calibri" panose="020F0502020204030204" pitchFamily="34" charset="0"/>
            </a:endParaRPr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07604" y="4636874"/>
            <a:ext cx="77688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::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VisitStmt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*s) {</a:t>
            </a:r>
          </a:p>
          <a:p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4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isa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&gt;(s)) 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altLang="ko-KR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dirty="0" err="1" smtClean="0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*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= cast&lt;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&gt;(s);</a:t>
            </a:r>
          </a:p>
          <a:p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    condition 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ifStmt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-&gt;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getCond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400" b="1" dirty="0" err="1" smtClean="0">
                <a:latin typeface="Consolas" pitchFamily="49" charset="0"/>
                <a:cs typeface="Consolas" pitchFamily="49" charset="0"/>
              </a:rPr>
              <a:t>MyRewriter</a:t>
            </a:r>
            <a:r>
              <a:rPr lang="en-US" altLang="ko-KR" sz="1400" dirty="0" err="1" smtClean="0">
                <a:latin typeface="Consolas" pitchFamily="49" charset="0"/>
                <a:cs typeface="Consolas" pitchFamily="49" charset="0"/>
              </a:rPr>
              <a:t>.InsertTextAfter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(condition-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&gt;</a:t>
            </a:r>
            <a:r>
              <a:rPr lang="en-US" altLang="ko-KR" sz="1400" dirty="0" err="1">
                <a:latin typeface="Consolas" pitchFamily="49" charset="0"/>
                <a:cs typeface="Consolas" pitchFamily="49" charset="0"/>
              </a:rPr>
              <a:t>getLocStart</a:t>
            </a:r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(), 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"/*start of </a:t>
            </a:r>
            <a:r>
              <a:rPr lang="en-US" altLang="ko-KR" sz="1400" dirty="0" err="1" smtClean="0">
                <a:latin typeface="Consolas" pitchFamily="49" charset="0"/>
                <a:cs typeface="Consolas" pitchFamily="49" charset="0"/>
              </a:rPr>
              <a:t>cond</a:t>
            </a:r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*/");</a:t>
            </a:r>
          </a:p>
          <a:p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728" y="4636874"/>
            <a:ext cx="4772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4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400" dirty="0">
                <a:latin typeface="Consolas" pitchFamily="49" charset="0"/>
                <a:cs typeface="Consolas" pitchFamily="49" charset="0"/>
              </a:rPr>
              <a:t>7</a:t>
            </a:r>
            <a:endParaRPr lang="ko-KR" alt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5936" y="616530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( </a:t>
            </a:r>
            <a:r>
              <a:rPr lang="en-US" altLang="ko-KR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/*start of </a:t>
            </a:r>
            <a:r>
              <a:rPr lang="en-US" altLang="ko-KR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cond</a:t>
            </a:r>
            <a:r>
              <a:rPr lang="en-US" altLang="ko-KR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*/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== 1 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)</a:t>
            </a:r>
            <a:endParaRPr lang="ko-KR" alt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" y="6165304"/>
            <a:ext cx="210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( </a:t>
            </a:r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== </a:t>
            </a:r>
            <a:r>
              <a:rPr lang="en-US" altLang="ko-KR" dirty="0" smtClean="0">
                <a:latin typeface="Consolas" pitchFamily="49" charset="0"/>
                <a:cs typeface="Consolas" pitchFamily="49" charset="0"/>
              </a:rPr>
              <a:t>1 )</a:t>
            </a:r>
            <a:endParaRPr lang="ko-KR" alt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0" name="직선 화살표 연결선 9"/>
          <p:cNvCxnSpPr>
            <a:stCxn id="9" idx="3"/>
            <a:endCxn id="8" idx="1"/>
          </p:cNvCxnSpPr>
          <p:nvPr/>
        </p:nvCxnSpPr>
        <p:spPr>
          <a:xfrm>
            <a:off x="2843808" y="6349970"/>
            <a:ext cx="115212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52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Output of </a:t>
            </a:r>
            <a:r>
              <a:rPr lang="en-US" altLang="ko-KR" dirty="0" smtClean="0">
                <a:latin typeface="Calibri" panose="020F0502020204030204" pitchFamily="34" charset="0"/>
              </a:rPr>
              <a:t>Rewriter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73716"/>
            <a:ext cx="8363272" cy="1699300"/>
          </a:xfrm>
        </p:spPr>
        <p:txBody>
          <a:bodyPr/>
          <a:lstStyle/>
          <a:p>
            <a:r>
              <a:rPr lang="en-US" altLang="ko-KR" dirty="0" smtClean="0"/>
              <a:t>Modified code is obtained from a </a:t>
            </a:r>
            <a:r>
              <a:rPr lang="en-US" altLang="ko-KR" dirty="0" err="1">
                <a:latin typeface="Calibri" panose="020F0502020204030204" pitchFamily="34" charset="0"/>
              </a:rPr>
              <a:t>RewriterBuffer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 smtClean="0">
                <a:latin typeface="Calibri" panose="020F0502020204030204" pitchFamily="34" charset="0"/>
              </a:rPr>
              <a:t>of</a:t>
            </a:r>
            <a:r>
              <a:rPr lang="en-US" altLang="ko-KR" dirty="0" smtClean="0"/>
              <a:t> </a:t>
            </a:r>
            <a:r>
              <a:rPr lang="en-US" altLang="ko-KR" dirty="0" smtClean="0">
                <a:latin typeface="Calibri" pitchFamily="34" charset="0"/>
                <a:cs typeface="Calibri" pitchFamily="34" charset="0"/>
              </a:rPr>
              <a:t>Rewriter</a:t>
            </a:r>
            <a:r>
              <a:rPr lang="en-US" altLang="ko-KR" dirty="0" smtClean="0"/>
              <a:t> through </a:t>
            </a:r>
            <a:r>
              <a:rPr lang="en-US" altLang="ko-KR" dirty="0" err="1" smtClean="0">
                <a:latin typeface="Calibri" pitchFamily="34" charset="0"/>
                <a:cs typeface="Calibri" pitchFamily="34" charset="0"/>
              </a:rPr>
              <a:t>getRewriteBufferFor</a:t>
            </a:r>
            <a:r>
              <a:rPr lang="en-US" altLang="ko-KR" dirty="0" smtClean="0">
                <a:latin typeface="Calibri" pitchFamily="34" charset="0"/>
                <a:cs typeface="Calibri" pitchFamily="34" charset="0"/>
              </a:rPr>
              <a:t>()  </a:t>
            </a:r>
          </a:p>
          <a:p>
            <a:r>
              <a:rPr lang="en-US" altLang="ko-KR" dirty="0" smtClean="0"/>
              <a:t>Example code which writes modified code in output.txt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680" y="3875564"/>
            <a:ext cx="85609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[])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…</a:t>
            </a:r>
            <a:endParaRPr lang="en-US" altLang="ko-KR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altLang="ko-KR" sz="12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RewriteBuffer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MyRewriter.getRewriteBufferFor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SourceMgr.getMainFileID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ofstream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("output.txt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");</a:t>
            </a:r>
            <a:endParaRPr lang="en-US" altLang="ko-KR" sz="12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 output 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&lt;&lt; string(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-&gt;begin(), </a:t>
            </a:r>
            <a:r>
              <a:rPr lang="en-US" altLang="ko-KR" sz="1200" dirty="0" err="1">
                <a:latin typeface="Consolas" pitchFamily="49" charset="0"/>
                <a:cs typeface="Consolas" pitchFamily="49" charset="0"/>
              </a:rPr>
              <a:t>RewriteBuf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-&gt;end());</a:t>
            </a:r>
          </a:p>
          <a:p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output.close</a:t>
            </a:r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" y="3875564"/>
            <a:ext cx="4772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8</a:t>
            </a:r>
            <a:endParaRPr lang="ko-KR" altLang="en-US" sz="12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37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Converting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/>
              <a:t> into String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76800"/>
          </a:xfrm>
        </p:spPr>
        <p:txBody>
          <a:bodyPr/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printPretty</a:t>
            </a:r>
            <a:r>
              <a:rPr lang="en-US" altLang="ko-KR" dirty="0" smtClean="0">
                <a:latin typeface="Calibri" panose="020F0502020204030204" pitchFamily="34" charset="0"/>
              </a:rPr>
              <a:t>(</a:t>
            </a:r>
            <a:r>
              <a:rPr lang="en-US" altLang="ko-KR" dirty="0" err="1" smtClean="0">
                <a:latin typeface="Calibri" panose="020F0502020204030204" pitchFamily="34" charset="0"/>
              </a:rPr>
              <a:t>raw_ostream</a:t>
            </a:r>
            <a:r>
              <a:rPr lang="en-US" altLang="ko-KR" dirty="0" smtClean="0">
                <a:latin typeface="Calibri" panose="020F0502020204030204" pitchFamily="34" charset="0"/>
              </a:rPr>
              <a:t>&amp;, </a:t>
            </a:r>
            <a:r>
              <a:rPr lang="en-US" altLang="ko-KR" dirty="0" err="1" smtClean="0">
                <a:latin typeface="Calibri" panose="020F0502020204030204" pitchFamily="34" charset="0"/>
              </a:rPr>
              <a:t>PrinterHelper</a:t>
            </a:r>
            <a:r>
              <a:rPr lang="en-US" altLang="ko-KR" dirty="0" smtClean="0">
                <a:latin typeface="Calibri" panose="020F0502020204030204" pitchFamily="34" charset="0"/>
              </a:rPr>
              <a:t>*, </a:t>
            </a:r>
            <a:r>
              <a:rPr lang="en-US" altLang="ko-KR" dirty="0" err="1" smtClean="0">
                <a:latin typeface="Calibri" panose="020F0502020204030204" pitchFamily="34" charset="0"/>
              </a:rPr>
              <a:t>PrintingPolicy</a:t>
            </a:r>
            <a:r>
              <a:rPr lang="en-US" altLang="ko-KR" dirty="0" smtClean="0">
                <a:latin typeface="Calibri" panose="020F0502020204030204" pitchFamily="34" charset="0"/>
              </a:rPr>
              <a:t>&amp;) writes a string corresponding to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>
                <a:latin typeface="Calibri" panose="020F0502020204030204" pitchFamily="34" charset="0"/>
              </a:rPr>
              <a:t> to </a:t>
            </a:r>
            <a:r>
              <a:rPr lang="en-US" altLang="ko-KR" dirty="0" err="1" smtClean="0">
                <a:latin typeface="Calibri" panose="020F0502020204030204" pitchFamily="34" charset="0"/>
              </a:rPr>
              <a:t>raw_ostream</a:t>
            </a:r>
            <a:endParaRPr lang="en-US" altLang="ko-KR" dirty="0">
              <a:latin typeface="Calibri" panose="020F0502020204030204" pitchFamily="34" charset="0"/>
            </a:endParaRPr>
          </a:p>
          <a:p>
            <a:r>
              <a:rPr lang="en-US" altLang="ko-KR" dirty="0" smtClean="0">
                <a:latin typeface="Calibri" panose="020F0502020204030204" pitchFamily="34" charset="0"/>
              </a:rPr>
              <a:t>Example code shows </a:t>
            </a:r>
            <a:r>
              <a:rPr lang="en-US" altLang="ko-KR" dirty="0" err="1" smtClean="0">
                <a:latin typeface="Calibri" panose="020F0502020204030204" pitchFamily="34" charset="0"/>
              </a:rPr>
              <a:t>VisitStmt</a:t>
            </a:r>
            <a:r>
              <a:rPr lang="en-US" altLang="ko-KR" dirty="0" smtClean="0">
                <a:latin typeface="Calibri" panose="020F0502020204030204" pitchFamily="34" charset="0"/>
              </a:rPr>
              <a:t> function which gets string from given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r>
              <a:rPr lang="en-US" altLang="ko-KR" dirty="0">
                <a:latin typeface="Calibri" panose="020F0502020204030204" pitchFamily="34" charset="0"/>
              </a:rPr>
              <a:t>Check </a:t>
            </a:r>
            <a:r>
              <a:rPr lang="en-US" altLang="ko-KR" dirty="0">
                <a:latin typeface="Calibri" panose="020F0502020204030204" pitchFamily="34" charset="0"/>
                <a:hlinkClick r:id="rId2"/>
              </a:rPr>
              <a:t>https://</a:t>
            </a:r>
            <a:r>
              <a:rPr lang="en-US" altLang="ko-KR" dirty="0" smtClean="0">
                <a:latin typeface="Calibri" panose="020F0502020204030204" pitchFamily="34" charset="0"/>
                <a:hlinkClick r:id="rId2"/>
              </a:rPr>
              <a:t>stackoverflow.com/a/9639239 </a:t>
            </a:r>
            <a:r>
              <a:rPr lang="en-US" altLang="ko-KR" dirty="0" smtClean="0">
                <a:latin typeface="Calibri" panose="020F0502020204030204" pitchFamily="34" charset="0"/>
              </a:rPr>
              <a:t>for additional information</a:t>
            </a:r>
          </a:p>
          <a:p>
            <a:endParaRPr lang="en-US" altLang="ko-KR" dirty="0" smtClean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59632" y="4221088"/>
            <a:ext cx="85609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VisitStmt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*s) {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//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should receive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LangOptions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from main as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LangOpts</a:t>
            </a:r>
            <a:endParaRPr lang="en-US" altLang="ko-KR" sz="12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clang::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PrintingPolicy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Policy(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LangOpts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std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::string str1;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raw_string_ostream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os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(str1);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s-&gt;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printPretty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os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2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, Policy);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llvm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::outs() &lt;&lt; </a:t>
            </a:r>
            <a:r>
              <a:rPr lang="en-US" altLang="ko-KR" sz="1200" dirty="0" err="1" smtClean="0">
                <a:latin typeface="Consolas" pitchFamily="49" charset="0"/>
                <a:cs typeface="Consolas" pitchFamily="49" charset="0"/>
              </a:rPr>
              <a:t>os.str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() &lt;&lt; </a:t>
            </a:r>
            <a:r>
              <a:rPr lang="en-US" altLang="ko-KR" sz="12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altLang="ko-KR" sz="12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\n"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756" y="4221088"/>
            <a:ext cx="4772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200" dirty="0" smtClean="0">
                <a:latin typeface="Consolas" pitchFamily="49" charset="0"/>
                <a:cs typeface="Consolas" pitchFamily="49" charset="0"/>
              </a:rPr>
              <a:t>11</a:t>
            </a:r>
            <a:endParaRPr lang="ko-KR" altLang="en-US" sz="12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86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SourceLocation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change code, you need to specify where to change</a:t>
            </a:r>
          </a:p>
          <a:p>
            <a:pPr lvl="1"/>
            <a:r>
              <a:rPr lang="en-US" altLang="ko-KR" dirty="0" smtClean="0"/>
              <a:t>Rewriter class requires a </a:t>
            </a:r>
            <a:r>
              <a:rPr lang="en-US" altLang="ko-KR" dirty="0" err="1">
                <a:latin typeface="Calibri" panose="020F0502020204030204" pitchFamily="34" charset="0"/>
              </a:rPr>
              <a:t>SourceLocation</a:t>
            </a:r>
            <a:r>
              <a:rPr lang="en-US" altLang="ko-KR" dirty="0"/>
              <a:t> class instance which contains location </a:t>
            </a:r>
            <a:r>
              <a:rPr lang="en-US" altLang="ko-KR" dirty="0" smtClean="0"/>
              <a:t>information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You can get a </a:t>
            </a:r>
            <a:r>
              <a:rPr lang="en-US" altLang="ko-KR" dirty="0" err="1">
                <a:latin typeface="Calibri" panose="020F0502020204030204" pitchFamily="34" charset="0"/>
              </a:rPr>
              <a:t>SourceLocation</a:t>
            </a:r>
            <a:r>
              <a:rPr lang="en-US" altLang="ko-KR" dirty="0" smtClean="0"/>
              <a:t> instance by:</a:t>
            </a:r>
          </a:p>
          <a:p>
            <a:pPr lvl="1"/>
            <a:r>
              <a:rPr lang="en-US" altLang="ko-KR" dirty="0" err="1" smtClean="0">
                <a:latin typeface="Calibri" panose="020F0502020204030204" pitchFamily="34" charset="0"/>
              </a:rPr>
              <a:t>getLocStart</a:t>
            </a:r>
            <a:r>
              <a:rPr lang="en-US" altLang="ko-KR" dirty="0" smtClean="0">
                <a:latin typeface="Calibri" panose="020F0502020204030204" pitchFamily="34" charset="0"/>
              </a:rPr>
              <a:t>()</a:t>
            </a:r>
            <a:r>
              <a:rPr lang="en-US" altLang="ko-KR" dirty="0" smtClean="0"/>
              <a:t> and </a:t>
            </a:r>
            <a:r>
              <a:rPr lang="en-US" altLang="ko-KR" dirty="0" err="1" smtClean="0">
                <a:latin typeface="Calibri" panose="020F0502020204030204" pitchFamily="34" charset="0"/>
              </a:rPr>
              <a:t>getLocEnd</a:t>
            </a:r>
            <a:r>
              <a:rPr lang="en-US" altLang="ko-KR" dirty="0" smtClean="0">
                <a:latin typeface="Calibri" panose="020F0502020204030204" pitchFamily="34" charset="0"/>
              </a:rPr>
              <a:t>() </a:t>
            </a:r>
            <a:r>
              <a:rPr lang="en-US" altLang="ko-KR" dirty="0" smtClean="0"/>
              <a:t>of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/>
              <a:t> which return a start and an end locations of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/>
              <a:t> instance respectively</a:t>
            </a:r>
          </a:p>
          <a:p>
            <a:pPr lvl="1"/>
            <a:r>
              <a:rPr lang="en-US" altLang="ko-KR" dirty="0" err="1" smtClean="0">
                <a:latin typeface="Consolas" pitchFamily="49" charset="0"/>
                <a:cs typeface="Consolas" pitchFamily="49" charset="0"/>
              </a:rPr>
              <a:t>findLocationAfterToken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loc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tok</a:t>
            </a:r>
            <a:r>
              <a:rPr lang="en-US" altLang="ko-KR" dirty="0" smtClean="0"/>
              <a:t>,… ) of </a:t>
            </a:r>
            <a:r>
              <a:rPr lang="en-US" altLang="ko-KR" dirty="0" err="1" smtClean="0">
                <a:latin typeface="Calibri" panose="020F0502020204030204" pitchFamily="34" charset="0"/>
              </a:rPr>
              <a:t>Lexer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 smtClean="0"/>
              <a:t>which returns the location of the </a:t>
            </a:r>
            <a:r>
              <a:rPr lang="en-US" altLang="ko-KR" dirty="0"/>
              <a:t>first token </a:t>
            </a:r>
            <a:r>
              <a:rPr lang="en-US" altLang="ko-KR" dirty="0" err="1" smtClean="0"/>
              <a:t>tok</a:t>
            </a:r>
            <a:r>
              <a:rPr lang="en-US" altLang="ko-KR" dirty="0" smtClean="0"/>
              <a:t> occurring right after </a:t>
            </a:r>
            <a:r>
              <a:rPr lang="en-US" altLang="ko-KR" dirty="0" err="1" smtClean="0"/>
              <a:t>loc</a:t>
            </a:r>
            <a:r>
              <a:rPr lang="en-US" altLang="ko-KR" dirty="0" smtClean="0"/>
              <a:t>   </a:t>
            </a:r>
          </a:p>
          <a:p>
            <a:pPr lvl="2"/>
            <a:r>
              <a:rPr lang="en-US" altLang="ko-KR" dirty="0" err="1" smtClean="0">
                <a:latin typeface="Calibri" panose="020F0502020204030204" pitchFamily="34" charset="0"/>
              </a:rPr>
              <a:t>Lexer</a:t>
            </a:r>
            <a:r>
              <a:rPr lang="en-US" altLang="ko-KR" dirty="0" smtClean="0"/>
              <a:t> </a:t>
            </a:r>
            <a:r>
              <a:rPr lang="en-US" altLang="ko-KR" dirty="0"/>
              <a:t>tokenizes</a:t>
            </a:r>
            <a:r>
              <a:rPr lang="ko-KR" altLang="en-US" dirty="0"/>
              <a:t> </a:t>
            </a:r>
            <a:r>
              <a:rPr lang="en-US" altLang="ko-KR" dirty="0"/>
              <a:t>a target </a:t>
            </a:r>
            <a:r>
              <a:rPr lang="en-US" altLang="ko-KR" dirty="0" smtClean="0"/>
              <a:t>code</a:t>
            </a:r>
          </a:p>
          <a:p>
            <a:pPr lvl="1"/>
            <a:r>
              <a:rPr lang="en-US" altLang="ko-KR" dirty="0" err="1" smtClean="0">
                <a:latin typeface="Calibri" panose="020F0502020204030204" pitchFamily="34" charset="0"/>
              </a:rPr>
              <a:t>SourceLocation.getLocWithOffset</a:t>
            </a:r>
            <a:r>
              <a:rPr lang="en-US" altLang="ko-KR" dirty="0" smtClean="0">
                <a:latin typeface="Calibri" panose="020F0502020204030204" pitchFamily="34" charset="0"/>
              </a:rPr>
              <a:t>(offset,…)</a:t>
            </a:r>
            <a:r>
              <a:rPr lang="en-US" altLang="ko-KR" dirty="0" smtClean="0"/>
              <a:t> which returns location adjusted by the given </a:t>
            </a:r>
            <a:r>
              <a:rPr lang="en-US" altLang="ko-KR" dirty="0">
                <a:latin typeface="Calibri" panose="020F0502020204030204" pitchFamily="34" charset="0"/>
              </a:rPr>
              <a:t>offset</a:t>
            </a:r>
            <a:endParaRPr lang="en-US" altLang="ko-KR" dirty="0"/>
          </a:p>
          <a:p>
            <a:pPr marL="274320" lvl="1" indent="0">
              <a:buNone/>
            </a:pP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275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getLocStart</a:t>
            </a:r>
            <a:r>
              <a:rPr lang="en-US" altLang="ko-KR" dirty="0" smtClean="0">
                <a:latin typeface="Calibri" panose="020F0502020204030204" pitchFamily="34" charset="0"/>
              </a:rPr>
              <a:t>()</a:t>
            </a:r>
            <a:r>
              <a:rPr lang="en-US" altLang="ko-KR" dirty="0" smtClean="0"/>
              <a:t> </a:t>
            </a:r>
            <a:r>
              <a:rPr lang="en-US" altLang="ko-KR" dirty="0"/>
              <a:t>and </a:t>
            </a:r>
            <a:r>
              <a:rPr lang="en-US" altLang="ko-KR" dirty="0" err="1" smtClean="0">
                <a:latin typeface="Calibri" panose="020F0502020204030204" pitchFamily="34" charset="0"/>
              </a:rPr>
              <a:t>getLocEnd</a:t>
            </a:r>
            <a:r>
              <a:rPr lang="en-US" altLang="ko-KR" dirty="0" smtClean="0">
                <a:latin typeface="Calibri" panose="020F0502020204030204" pitchFamily="34" charset="0"/>
              </a:rPr>
              <a:t>()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35532"/>
          </a:xfrm>
        </p:spPr>
        <p:txBody>
          <a:bodyPr>
            <a:normAutofit fontScale="92500"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getLocStart</a:t>
            </a:r>
            <a:r>
              <a:rPr lang="en-US" altLang="ko-KR" dirty="0" smtClean="0">
                <a:latin typeface="Calibri" panose="020F0502020204030204" pitchFamily="34" charset="0"/>
              </a:rPr>
              <a:t>()</a:t>
            </a:r>
            <a:r>
              <a:rPr lang="en-US" altLang="ko-KR" dirty="0" smtClean="0"/>
              <a:t> returns the exact starting location of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r>
              <a:rPr lang="en-US" altLang="ko-KR" dirty="0" err="1" smtClean="0">
                <a:latin typeface="Calibri" panose="020F0502020204030204" pitchFamily="34" charset="0"/>
              </a:rPr>
              <a:t>getLocEnd</a:t>
            </a:r>
            <a:r>
              <a:rPr lang="en-US" altLang="ko-KR" dirty="0" smtClean="0">
                <a:latin typeface="Calibri" panose="020F0502020204030204" pitchFamily="34" charset="0"/>
              </a:rPr>
              <a:t>()</a:t>
            </a:r>
            <a:r>
              <a:rPr lang="en-US" altLang="ko-KR" dirty="0" smtClean="0"/>
              <a:t> returns the location of </a:t>
            </a:r>
            <a:r>
              <a:rPr lang="en-US" altLang="ko-KR" dirty="0" err="1" smtClean="0">
                <a:latin typeface="Calibri" pitchFamily="34" charset="0"/>
                <a:cs typeface="Calibri" pitchFamily="34" charset="0"/>
              </a:rPr>
              <a:t>Stmt</a:t>
            </a:r>
            <a:r>
              <a:rPr lang="en-US" altLang="ko-KR" dirty="0" smtClean="0"/>
              <a:t> that corresponds to the last-1 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token’s ending location of </a:t>
            </a:r>
            <a:r>
              <a:rPr lang="en-US" altLang="ko-KR" dirty="0" err="1" smtClean="0">
                <a:latin typeface="Calibri" panose="020F0502020204030204" pitchFamily="34" charset="0"/>
              </a:rPr>
              <a:t>Stmt</a:t>
            </a:r>
            <a:r>
              <a:rPr lang="en-US" altLang="ko-KR" dirty="0" smtClean="0"/>
              <a:t>  </a:t>
            </a:r>
          </a:p>
          <a:p>
            <a:pPr lvl="1"/>
            <a:r>
              <a:rPr lang="en-US" altLang="ko-KR" dirty="0" smtClean="0"/>
              <a:t>To get correct end location, you need to use </a:t>
            </a:r>
            <a:r>
              <a:rPr lang="en-US" altLang="ko-KR" dirty="0" err="1" smtClean="0">
                <a:latin typeface="Calibri" panose="020F0502020204030204" pitchFamily="34" charset="0"/>
              </a:rPr>
              <a:t>Lexer</a:t>
            </a:r>
            <a:r>
              <a:rPr lang="en-US" altLang="ko-KR" dirty="0" smtClean="0"/>
              <a:t> class in addition</a:t>
            </a:r>
          </a:p>
          <a:p>
            <a:r>
              <a:rPr lang="en-US" altLang="ko-KR" dirty="0" smtClean="0"/>
              <a:t>Example: </a:t>
            </a:r>
            <a:r>
              <a:rPr lang="en-US" altLang="ko-KR" dirty="0" err="1" smtClean="0">
                <a:latin typeface="Calibri" panose="020F0502020204030204" pitchFamily="34" charset="0"/>
              </a:rPr>
              <a:t>getLocStart</a:t>
            </a:r>
            <a:r>
              <a:rPr lang="en-US" altLang="ko-KR" dirty="0" smtClean="0">
                <a:latin typeface="Calibri" panose="020F0502020204030204" pitchFamily="34" charset="0"/>
              </a:rPr>
              <a:t>()</a:t>
            </a:r>
            <a:r>
              <a:rPr lang="en-US" altLang="ko-KR" dirty="0" smtClean="0"/>
              <a:t> and </a:t>
            </a:r>
            <a:r>
              <a:rPr lang="en-US" altLang="ko-KR" dirty="0" err="1" smtClean="0">
                <a:latin typeface="Calibri" panose="020F0502020204030204" pitchFamily="34" charset="0"/>
              </a:rPr>
              <a:t>getLocEnd</a:t>
            </a:r>
            <a:r>
              <a:rPr lang="en-US" altLang="ko-KR" dirty="0" smtClean="0">
                <a:latin typeface="Calibri" panose="020F0502020204030204" pitchFamily="34" charset="0"/>
              </a:rPr>
              <a:t>()</a:t>
            </a:r>
            <a:r>
              <a:rPr lang="en-US" altLang="ko-KR" dirty="0" smtClean="0"/>
              <a:t> results of </a:t>
            </a:r>
            <a:r>
              <a:rPr lang="en-US" altLang="ko-KR" dirty="0" err="1" smtClean="0">
                <a:latin typeface="Calibri" panose="020F0502020204030204" pitchFamily="34" charset="0"/>
              </a:rPr>
              <a:t>IfStmt</a:t>
            </a:r>
            <a:r>
              <a:rPr lang="en-US" altLang="ko-KR" dirty="0" smtClean="0"/>
              <a:t> condition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18185"/>
            <a:ext cx="6526213" cy="484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586634" y="4158372"/>
            <a:ext cx="2748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2000" dirty="0" err="1" smtClean="0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2000" dirty="0" smtClean="0">
                <a:latin typeface="Consolas" pitchFamily="49" charset="0"/>
                <a:cs typeface="Consolas" pitchFamily="49" charset="0"/>
              </a:rPr>
              <a:t> == 1) </a:t>
            </a:r>
            <a:endParaRPr lang="ko-KR" alt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4008" y="4798893"/>
            <a:ext cx="449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>
                <a:latin typeface="Calibri" panose="020F0502020204030204" pitchFamily="34" charset="0"/>
              </a:rPr>
              <a:t>getLocEnd</a:t>
            </a:r>
            <a:r>
              <a:rPr lang="en-US" altLang="ko-KR" dirty="0" smtClean="0">
                <a:latin typeface="Calibri" panose="020F0502020204030204" pitchFamily="34" charset="0"/>
              </a:rPr>
              <a:t>() points to </a:t>
            </a:r>
            <a:r>
              <a:rPr lang="en-US" altLang="ko-KR" dirty="0" smtClean="0"/>
              <a:t>the end of “</a:t>
            </a:r>
            <a:r>
              <a:rPr lang="en-US" altLang="ko-KR" dirty="0" smtClean="0">
                <a:latin typeface="Calibri" panose="020F0502020204030204" pitchFamily="34" charset="0"/>
              </a:rPr>
              <a:t>==</a:t>
            </a:r>
            <a:r>
              <a:rPr lang="en-US" altLang="ko-KR" dirty="0" smtClean="0"/>
              <a:t>“ not “</a:t>
            </a:r>
            <a:r>
              <a:rPr lang="en-US" altLang="ko-KR" dirty="0" smtClean="0">
                <a:latin typeface="Calibri" panose="020F0502020204030204" pitchFamily="34" charset="0"/>
              </a:rPr>
              <a:t>1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180115" y="4175412"/>
            <a:ext cx="1499388" cy="36004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5392488" y="4215172"/>
            <a:ext cx="0" cy="2875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 flipV="1">
            <a:off x="2843808" y="4497020"/>
            <a:ext cx="2548680" cy="6601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/>
        </p:nvSpPr>
        <p:spPr>
          <a:xfrm>
            <a:off x="5496744" y="4209492"/>
            <a:ext cx="144016" cy="28752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/>
          <p:cNvCxnSpPr>
            <a:endCxn id="11" idx="0"/>
          </p:cNvCxnSpPr>
          <p:nvPr/>
        </p:nvCxnSpPr>
        <p:spPr>
          <a:xfrm flipH="1">
            <a:off x="5568752" y="3967908"/>
            <a:ext cx="299392" cy="241584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52120" y="3635732"/>
            <a:ext cx="35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last token of </a:t>
            </a:r>
            <a:r>
              <a:rPr lang="en-US" altLang="ko-KR" dirty="0" err="1">
                <a:latin typeface="Calibri" panose="020F0502020204030204" pitchFamily="34" charset="0"/>
              </a:rPr>
              <a:t>IfStmt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 smtClean="0"/>
              <a:t>condition</a:t>
            </a:r>
            <a:endParaRPr lang="ko-KR" altLang="en-US" dirty="0"/>
          </a:p>
        </p:txBody>
      </p:sp>
      <p:cxnSp>
        <p:nvCxnSpPr>
          <p:cNvPr id="22" name="직선 화살표 연결선 21"/>
          <p:cNvCxnSpPr/>
          <p:nvPr/>
        </p:nvCxnSpPr>
        <p:spPr>
          <a:xfrm flipV="1">
            <a:off x="2312294" y="4497020"/>
            <a:ext cx="1899666" cy="51073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4211960" y="4215172"/>
            <a:ext cx="0" cy="28184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376940" y="3861048"/>
            <a:ext cx="20429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err="1" smtClean="0">
                <a:latin typeface="Calibri" panose="020F0502020204030204" pitchFamily="34" charset="0"/>
              </a:rPr>
              <a:t>getLocStart</a:t>
            </a:r>
            <a:r>
              <a:rPr lang="en-US" altLang="ko-KR" sz="1600" dirty="0" smtClean="0">
                <a:latin typeface="Calibri" panose="020F0502020204030204" pitchFamily="34" charset="0"/>
              </a:rPr>
              <a:t>() points to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2699792" y="4215172"/>
            <a:ext cx="432048" cy="58372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4427984" y="4752385"/>
            <a:ext cx="288032" cy="2553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89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ONZOO@45HEQSYBCOHBMSZ7" val="503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투명도">
  <a:themeElements>
    <a:clrScheme name="투명도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투명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13985</TotalTime>
  <Words>1955</Words>
  <Application>Microsoft Office PowerPoint</Application>
  <PresentationFormat>화면 슬라이드 쇼(4:3)</PresentationFormat>
  <Paragraphs>509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4" baseType="lpstr">
      <vt:lpstr>돋움</vt:lpstr>
      <vt:lpstr>맑은 고딕</vt:lpstr>
      <vt:lpstr>Arial</vt:lpstr>
      <vt:lpstr>Calibri</vt:lpstr>
      <vt:lpstr>Consolas</vt:lpstr>
      <vt:lpstr>Courier New</vt:lpstr>
      <vt:lpstr>투명도</vt:lpstr>
      <vt:lpstr>How to build a program analysis tool using Clang/LLVM 4.0.1</vt:lpstr>
      <vt:lpstr>Initialization of Clang</vt:lpstr>
      <vt:lpstr>Useful functions to print AST</vt:lpstr>
      <vt:lpstr>Line number information of Stmt</vt:lpstr>
      <vt:lpstr>Code Modification using Rewriter</vt:lpstr>
      <vt:lpstr>Output of Rewriter</vt:lpstr>
      <vt:lpstr>Converting Stmt into String</vt:lpstr>
      <vt:lpstr>SourceLocation</vt:lpstr>
      <vt:lpstr>getLocStart() and getLocEnd()</vt:lpstr>
      <vt:lpstr>SourceLocation getLocWithOffset( int offset )</vt:lpstr>
      <vt:lpstr>References </vt:lpstr>
      <vt:lpstr>Appendix: Example Source Code (1/5)</vt:lpstr>
      <vt:lpstr>Appendix: Example Source Code (2/5)</vt:lpstr>
      <vt:lpstr>Appendix: Example Source Code (3/5)</vt:lpstr>
      <vt:lpstr>Appendix: Example Source Code (4/5)</vt:lpstr>
      <vt:lpstr>Appendix: Example Source Code (5/5)</vt:lpstr>
      <vt:lpstr>Appendix: Output on example.c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ParkYongbae</dc:creator>
  <cp:lastModifiedBy>Windows 사용자</cp:lastModifiedBy>
  <cp:revision>805</cp:revision>
  <cp:lastPrinted>2014-09-22T09:25:17Z</cp:lastPrinted>
  <dcterms:created xsi:type="dcterms:W3CDTF">2012-07-31T07:33:14Z</dcterms:created>
  <dcterms:modified xsi:type="dcterms:W3CDTF">2018-06-29T16:42:36Z</dcterms:modified>
</cp:coreProperties>
</file>