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2" r:id="rId2"/>
    <p:sldId id="1660" r:id="rId3"/>
    <p:sldId id="1656" r:id="rId4"/>
    <p:sldId id="1587" r:id="rId5"/>
    <p:sldId id="1588" r:id="rId6"/>
    <p:sldId id="1626" r:id="rId7"/>
    <p:sldId id="1608" r:id="rId8"/>
    <p:sldId id="1627" r:id="rId9"/>
    <p:sldId id="1570" r:id="rId10"/>
    <p:sldId id="1599" r:id="rId11"/>
    <p:sldId id="1628" r:id="rId12"/>
    <p:sldId id="1631" r:id="rId13"/>
    <p:sldId id="1653" r:id="rId14"/>
    <p:sldId id="1645" r:id="rId15"/>
    <p:sldId id="1647" r:id="rId16"/>
    <p:sldId id="1648" r:id="rId17"/>
    <p:sldId id="1649" r:id="rId18"/>
    <p:sldId id="1650" r:id="rId19"/>
    <p:sldId id="1651" r:id="rId20"/>
    <p:sldId id="1652" r:id="rId21"/>
    <p:sldId id="1654" r:id="rId22"/>
    <p:sldId id="1661" r:id="rId23"/>
    <p:sldId id="1655" r:id="rId24"/>
    <p:sldId id="1633" r:id="rId25"/>
    <p:sldId id="1636" r:id="rId26"/>
    <p:sldId id="1659" r:id="rId27"/>
    <p:sldId id="1635" r:id="rId28"/>
    <p:sldId id="1634" r:id="rId29"/>
    <p:sldId id="1596" r:id="rId30"/>
    <p:sldId id="1639" r:id="rId31"/>
    <p:sldId id="1562" r:id="rId32"/>
    <p:sldId id="1638" r:id="rId33"/>
    <p:sldId id="1597" r:id="rId34"/>
    <p:sldId id="1640" r:id="rId35"/>
    <p:sldId id="1598" r:id="rId36"/>
    <p:sldId id="1641" r:id="rId37"/>
    <p:sldId id="1642" r:id="rId38"/>
    <p:sldId id="1657" r:id="rId39"/>
    <p:sldId id="1549" r:id="rId40"/>
    <p:sldId id="1622" r:id="rId41"/>
    <p:sldId id="1552" r:id="rId42"/>
    <p:sldId id="1553" r:id="rId43"/>
    <p:sldId id="1551" r:id="rId44"/>
    <p:sldId id="1612" r:id="rId45"/>
    <p:sldId id="1613" r:id="rId46"/>
    <p:sldId id="1658" r:id="rId47"/>
    <p:sldId id="1572" r:id="rId48"/>
    <p:sldId id="1573" r:id="rId49"/>
  </p:sldIdLst>
  <p:sldSz cx="9144000" cy="6858000" type="screen4x3"/>
  <p:notesSz cx="7099300" cy="10234613"/>
  <p:defaultTextStyle>
    <a:defPPr>
      <a:defRPr lang="ko-KR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DDDDD"/>
    <a:srgbClr val="E7E7FF"/>
    <a:srgbClr val="FFE05D"/>
    <a:srgbClr val="00CC00"/>
    <a:srgbClr val="FF0000"/>
    <a:srgbClr val="CCFFFF"/>
    <a:srgbClr val="EEF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23" autoAdjust="0"/>
    <p:restoredTop sz="99238" autoAdjust="0"/>
  </p:normalViewPr>
  <p:slideViewPr>
    <p:cSldViewPr>
      <p:cViewPr varScale="1">
        <p:scale>
          <a:sx n="129" d="100"/>
          <a:sy n="129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32"/>
    </p:cViewPr>
  </p:sorterViewPr>
  <p:notesViewPr>
    <p:cSldViewPr>
      <p:cViewPr varScale="1">
        <p:scale>
          <a:sx n="59" d="100"/>
          <a:sy n="59" d="100"/>
        </p:scale>
        <p:origin x="-1830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64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>
            <a:lvl1pPr algn="l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>
            <a:lvl1pPr algn="r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624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6512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b" anchorCtr="0" compatLnSpc="1">
            <a:prstTxWarp prst="textNoShape">
              <a:avLst/>
            </a:prstTxWarp>
          </a:bodyPr>
          <a:lstStyle>
            <a:lvl1pPr algn="l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b" anchorCtr="0" compatLnSpc="1">
            <a:prstTxWarp prst="textNoShape">
              <a:avLst/>
            </a:prstTxWarp>
          </a:bodyPr>
          <a:lstStyle>
            <a:lvl1pPr algn="r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fld id="{CE951D48-124A-41C1-ACC6-0A48A959DD9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6168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63246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 eaLnBrk="1" latinLnBrk="1" hangingPunct="1">
              <a:spcBef>
                <a:spcPct val="50000"/>
              </a:spcBef>
            </a:pPr>
            <a:endParaRPr kumimoji="1" lang="en-US" sz="2400">
              <a:latin typeface="굴림" pitchFamily="50" charset="-127"/>
            </a:endParaRPr>
          </a:p>
        </p:txBody>
      </p:sp>
      <p:pic>
        <p:nvPicPr>
          <p:cNvPr id="5" name="Picture 10" descr="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9144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1905000"/>
            <a:ext cx="8839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038600"/>
            <a:ext cx="67056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429000" y="3505200"/>
            <a:ext cx="24384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ahoma" pitchFamily="34" charset="0"/>
              </a:defRPr>
            </a:lvl1pPr>
          </a:lstStyle>
          <a:p>
            <a:r>
              <a:rPr lang="ko-KR" altLang="en-US"/>
              <a:t>2001년 11월 17일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211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BCA3D6-A796-4F32-A043-4B71F4837224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115002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171700" cy="6248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62700" cy="6248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D3F02-4509-431B-8A33-B7BCE86AF5D1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82051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4180BF-6F95-4FD8-A088-AB888685DCC7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38924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9AD20A-EE28-474C-B1EF-80F641002699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96858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BE02E9-3BF5-4332-A786-0EAEDA4A0EE2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74037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75F53C-DA7F-4252-9B0A-80DB42141CE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9444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2B0D2D-DF8E-4D3F-9FCD-D4D0CAA6016F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65488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521798-4DC0-46BC-AF91-AA50DAA8D577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0412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E266FA-05CE-42E6-AE9F-289D7357E16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110052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BBDED9-DA2C-4E71-84E2-11BE2FC028D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78716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686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  <a:p>
            <a:pPr lvl="4"/>
            <a:endParaRPr lang="ko-KR" altLang="en-US" smtClean="0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4667250" y="55626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 eaLnBrk="1" latinLnBrk="1" hangingPunct="1">
              <a:spcBef>
                <a:spcPct val="50000"/>
              </a:spcBef>
            </a:pPr>
            <a:endParaRPr kumimoji="1" lang="en-US" sz="2400">
              <a:latin typeface="굴림" pitchFamily="50" charset="-127"/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defRPr>
            </a:lvl1pPr>
          </a:lstStyle>
          <a:p>
            <a:fld id="{31A0DEE3-C511-4DCD-8E4E-CE57713DA7E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fld id="{D40742BD-7F9E-4C35-8837-9B11A792ED6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 algn="l"/>
              <a:t>‹#›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00800" y="6553200"/>
            <a:ext cx="2725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2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ko-KR" sz="3800" smtClean="0">
                <a:sym typeface="Symbol" pitchFamily="18" charset="2"/>
              </a:rPr>
              <a:t>SAT Encodings for Sudoku</a:t>
            </a:r>
          </a:p>
        </p:txBody>
      </p:sp>
      <p:sp>
        <p:nvSpPr>
          <p:cNvPr id="33795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b="1" smtClean="0"/>
              <a:t>Bug Catching</a:t>
            </a:r>
            <a:r>
              <a:rPr lang="en-US" altLang="ko-KR" sz="2400" smtClean="0"/>
              <a:t> in 2006 Fall</a:t>
            </a:r>
          </a:p>
          <a:p>
            <a:pPr eaLnBrk="1" hangingPunct="1">
              <a:lnSpc>
                <a:spcPct val="80000"/>
              </a:lnSpc>
            </a:pPr>
            <a:endParaRPr lang="en-US" altLang="ko-KR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Sep. 26, 2006</a:t>
            </a:r>
          </a:p>
          <a:p>
            <a:pPr eaLnBrk="1" hangingPunct="1">
              <a:lnSpc>
                <a:spcPct val="80000"/>
              </a:lnSpc>
            </a:pPr>
            <a:endParaRPr lang="en-US" altLang="ko-KR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Gi-Hwon Kwon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20AE7B73-8C41-48DD-9526-C7CA90E3E4FE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Experimental Results</a:t>
            </a:r>
          </a:p>
        </p:txBody>
      </p:sp>
      <p:graphicFrame>
        <p:nvGraphicFramePr>
          <p:cNvPr id="2447539" name="Group 179"/>
          <p:cNvGraphicFramePr>
            <a:graphicFrameLocks noGrp="1"/>
          </p:cNvGraphicFramePr>
          <p:nvPr/>
        </p:nvGraphicFramePr>
        <p:xfrm>
          <a:off x="141288" y="1052513"/>
          <a:ext cx="8894762" cy="5457829"/>
        </p:xfrm>
        <a:graphic>
          <a:graphicData uri="http://schemas.openxmlformats.org/drawingml/2006/table">
            <a:tbl>
              <a:tblPr/>
              <a:tblGrid>
                <a:gridCol w="720725"/>
                <a:gridCol w="719137"/>
                <a:gridCol w="830263"/>
                <a:gridCol w="1008062"/>
                <a:gridCol w="682625"/>
                <a:gridCol w="830263"/>
                <a:gridCol w="1008062"/>
                <a:gridCol w="647700"/>
                <a:gridCol w="792163"/>
                <a:gridCol w="1008062"/>
                <a:gridCol w="647700"/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92514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563417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563403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2451380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2451400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8474410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11297986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24779088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33036624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63783464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85041104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127" name="Text Box 174"/>
          <p:cNvSpPr txBox="1">
            <a:spLocks noChangeArrowheads="1"/>
          </p:cNvSpPr>
          <p:nvPr/>
        </p:nvSpPr>
        <p:spPr bwMode="auto">
          <a:xfrm>
            <a:off x="6084888" y="1989138"/>
            <a:ext cx="1008062" cy="13112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8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41128" name="Text Box 177"/>
          <p:cNvSpPr txBox="1">
            <a:spLocks noChangeArrowheads="1"/>
          </p:cNvSpPr>
          <p:nvPr/>
        </p:nvSpPr>
        <p:spPr bwMode="auto">
          <a:xfrm>
            <a:off x="3421063" y="4365625"/>
            <a:ext cx="1079500" cy="13112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8000">
                <a:latin typeface="Tahoma" pitchFamily="34" charset="0"/>
                <a:sym typeface="Wingdings" pitchFamily="2" charset="2"/>
              </a:rPr>
              <a:t></a:t>
            </a:r>
          </a:p>
        </p:txBody>
      </p:sp>
      <p:sp>
        <p:nvSpPr>
          <p:cNvPr id="41129" name="Rectangle 178"/>
          <p:cNvSpPr>
            <a:spLocks noChangeArrowheads="1"/>
          </p:cNvSpPr>
          <p:nvPr/>
        </p:nvSpPr>
        <p:spPr bwMode="auto">
          <a:xfrm>
            <a:off x="2411413" y="5789613"/>
            <a:ext cx="3024187" cy="519112"/>
          </a:xfrm>
          <a:prstGeom prst="rect">
            <a:avLst/>
          </a:prstGeom>
          <a:solidFill>
            <a:srgbClr val="EEF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800">
                <a:latin typeface="Tahoma" pitchFamily="34" charset="0"/>
              </a:rPr>
              <a:t>No solution found</a:t>
            </a:r>
            <a:endParaRPr lang="en-US" altLang="ko-KR" sz="2800" baseline="-25000">
              <a:latin typeface="Tahoma" pitchFamily="34" charset="0"/>
            </a:endParaRPr>
          </a:p>
        </p:txBody>
      </p:sp>
      <p:sp>
        <p:nvSpPr>
          <p:cNvPr id="41130" name="Rectangle 180"/>
          <p:cNvSpPr>
            <a:spLocks noChangeArrowheads="1"/>
          </p:cNvSpPr>
          <p:nvPr/>
        </p:nvSpPr>
        <p:spPr bwMode="auto">
          <a:xfrm>
            <a:off x="5292725" y="3270250"/>
            <a:ext cx="2592388" cy="519113"/>
          </a:xfrm>
          <a:prstGeom prst="rect">
            <a:avLst/>
          </a:prstGeom>
          <a:solidFill>
            <a:srgbClr val="EEF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800">
                <a:latin typeface="Tahoma" pitchFamily="34" charset="0"/>
              </a:rPr>
              <a:t>Solution found</a:t>
            </a:r>
            <a:endParaRPr lang="en-US" altLang="ko-KR" sz="2800" baseline="-25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13EE0399-DA49-4CC0-BAAC-239DD67EBA5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Motivations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/>
              <a:t>Sudoku was regarded as SAT problem</a:t>
            </a:r>
          </a:p>
          <a:p>
            <a:pPr lvl="1" eaLnBrk="1" hangingPunct="1"/>
            <a:r>
              <a:rPr lang="en-US" altLang="ko-KR" sz="2000" smtClean="0"/>
              <a:t>W </a:t>
            </a:r>
            <a:r>
              <a:rPr kumimoji="0" lang="en-US" altLang="ko-KR" sz="2000" smtClean="0"/>
              <a:t>Weber, </a:t>
            </a:r>
            <a:r>
              <a:rPr kumimoji="0" lang="en-US" altLang="ko-KR" sz="2000" smtClean="0">
                <a:solidFill>
                  <a:srgbClr val="FF0000"/>
                </a:solidFill>
              </a:rPr>
              <a:t>A SAT-based Sudoku Solver</a:t>
            </a:r>
            <a:r>
              <a:rPr kumimoji="0" lang="en-US" altLang="ko-KR" sz="2000" smtClean="0"/>
              <a:t>, Nov. 2005.</a:t>
            </a:r>
          </a:p>
          <a:p>
            <a:pPr lvl="1" eaLnBrk="1" hangingPunct="1"/>
            <a:r>
              <a:rPr kumimoji="0" lang="en-US" altLang="ko-KR" sz="2000" smtClean="0"/>
              <a:t>Lynce &amp; Ouaknine, </a:t>
            </a:r>
            <a:r>
              <a:rPr kumimoji="0" lang="en-US" altLang="ko-KR" sz="2000" smtClean="0">
                <a:solidFill>
                  <a:srgbClr val="FF0000"/>
                </a:solidFill>
              </a:rPr>
              <a:t>Sudoku as a SAT Problem</a:t>
            </a:r>
            <a:r>
              <a:rPr kumimoji="0" lang="en-US" altLang="ko-KR" sz="2000" smtClean="0"/>
              <a:t>, Jan. 2006.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ko-KR" sz="2000" smtClean="0">
                <a:sym typeface="Wingdings" pitchFamily="2" charset="2"/>
              </a:rPr>
              <a:t> Extended encoding shows the best performance in our experiments</a:t>
            </a:r>
            <a:endParaRPr kumimoji="0" lang="en-US" altLang="ko-KR" sz="2000" smtClean="0"/>
          </a:p>
          <a:p>
            <a:pPr lvl="4" eaLnBrk="1" hangingPunct="1"/>
            <a:endParaRPr kumimoji="0" lang="en-US" altLang="ko-KR" sz="1600" smtClean="0"/>
          </a:p>
          <a:p>
            <a:pPr eaLnBrk="1" hangingPunct="1"/>
            <a:r>
              <a:rPr kumimoji="0" lang="en-US" altLang="ko-KR" sz="2400" smtClean="0"/>
              <a:t>Problems in previous works</a:t>
            </a:r>
          </a:p>
          <a:p>
            <a:pPr lvl="1" eaLnBrk="1" hangingPunct="1"/>
            <a:r>
              <a:rPr kumimoji="0" lang="en-US" altLang="ko-KR" sz="2000" smtClean="0"/>
              <a:t>Too many clauses are generated (e.g. 85,056,804 clauses)</a:t>
            </a:r>
          </a:p>
          <a:p>
            <a:pPr lvl="1" eaLnBrk="1" hangingPunct="1"/>
            <a:r>
              <a:rPr kumimoji="0" lang="en-US" altLang="ko-KR" sz="2000" smtClean="0"/>
              <a:t>Thus, large size puzzles are not solved</a:t>
            </a:r>
          </a:p>
          <a:p>
            <a:pPr lvl="1" eaLnBrk="1" hangingPunct="1">
              <a:buFont typeface="Wingdings" pitchFamily="2" charset="2"/>
              <a:buChar char="è"/>
            </a:pPr>
            <a:r>
              <a:rPr kumimoji="0" lang="en-US" altLang="ko-KR" sz="2000" smtClean="0">
                <a:sym typeface="Wingdings" pitchFamily="2" charset="2"/>
              </a:rPr>
              <a:t> The extended encoding must be </a:t>
            </a:r>
            <a:r>
              <a:rPr kumimoji="0" lang="en-US" altLang="ko-KR" sz="2000" b="1" smtClean="0">
                <a:sym typeface="Wingdings" pitchFamily="2" charset="2"/>
              </a:rPr>
              <a:t>optimized</a:t>
            </a:r>
            <a:r>
              <a:rPr kumimoji="0" lang="en-US" altLang="ko-KR" sz="2000" smtClean="0">
                <a:sym typeface="Wingdings" pitchFamily="2" charset="2"/>
              </a:rPr>
              <a:t> for large size puzzles</a:t>
            </a:r>
          </a:p>
          <a:p>
            <a:pPr lvl="4" eaLnBrk="1" hangingPunct="1">
              <a:buFont typeface="Wingdings" pitchFamily="2" charset="2"/>
              <a:buNone/>
            </a:pPr>
            <a:endParaRPr kumimoji="0" lang="en-US" altLang="ko-KR" sz="1600" smtClean="0"/>
          </a:p>
          <a:p>
            <a:pPr eaLnBrk="1" hangingPunct="1"/>
            <a:endParaRPr kumimoji="0" lang="en-US" altLang="ko-KR" sz="2000" smtClean="0"/>
          </a:p>
          <a:p>
            <a:pPr lvl="1" eaLnBrk="1" hangingPunct="1">
              <a:buFont typeface="Wingdings" pitchFamily="2" charset="2"/>
              <a:buNone/>
            </a:pPr>
            <a:endParaRPr lang="en-US" altLang="ko-K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CF2DC8B-9C59-4C33-B27D-DED052DCAB6B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Agenda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Introduction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b="1" smtClean="0"/>
              <a:t>Background and Previous Encodings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Optimized Encoding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Experimental Results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4DCADEB-1DF6-429E-83C2-DD49C1C4AFB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2560002" name="Group 2"/>
          <p:cNvGraphicFramePr>
            <a:graphicFrameLocks noGrp="1"/>
          </p:cNvGraphicFramePr>
          <p:nvPr/>
        </p:nvGraphicFramePr>
        <p:xfrm>
          <a:off x="468313" y="3789363"/>
          <a:ext cx="2519362" cy="2489201"/>
        </p:xfrm>
        <a:graphic>
          <a:graphicData uri="http://schemas.openxmlformats.org/drawingml/2006/table">
            <a:tbl>
              <a:tblPr/>
              <a:tblGrid>
                <a:gridCol w="280987"/>
                <a:gridCol w="279400"/>
                <a:gridCol w="279400"/>
                <a:gridCol w="280988"/>
                <a:gridCol w="277812"/>
                <a:gridCol w="280988"/>
                <a:gridCol w="279400"/>
                <a:gridCol w="279400"/>
                <a:gridCol w="2809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4137" name="Rectangle 10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Encoding</a:t>
            </a:r>
          </a:p>
        </p:txBody>
      </p:sp>
      <p:sp>
        <p:nvSpPr>
          <p:cNvPr id="2560105" name="Rectangle 10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/>
              <a:t>Kowledge compilation into a </a:t>
            </a:r>
            <a:r>
              <a:rPr lang="en-US" altLang="ko-KR" sz="2400" b="1" smtClean="0"/>
              <a:t>target language</a:t>
            </a:r>
          </a:p>
          <a:p>
            <a:pPr lvl="2" eaLnBrk="1" hangingPunct="1"/>
            <a:endParaRPr lang="en-US" altLang="ko-KR" sz="1800" smtClean="0"/>
          </a:p>
          <a:p>
            <a:pPr lvl="2" eaLnBrk="1" hangingPunct="1"/>
            <a:endParaRPr lang="en-US" altLang="ko-KR" sz="1800" smtClean="0"/>
          </a:p>
          <a:p>
            <a:pPr lvl="4" eaLnBrk="1" hangingPunct="1"/>
            <a:endParaRPr lang="en-US" altLang="ko-KR" sz="1600" smtClean="0"/>
          </a:p>
          <a:p>
            <a:pPr lvl="4" eaLnBrk="1" hangingPunct="1"/>
            <a:endParaRPr lang="en-US" altLang="ko-KR" sz="1600" smtClean="0"/>
          </a:p>
          <a:p>
            <a:pPr eaLnBrk="1" hangingPunct="1"/>
            <a:r>
              <a:rPr lang="en-US" altLang="ko-KR" sz="2400" smtClean="0"/>
              <a:t>Knowlede about Sudoku</a:t>
            </a:r>
          </a:p>
        </p:txBody>
      </p:sp>
      <p:sp>
        <p:nvSpPr>
          <p:cNvPr id="2560106" name="AutoShape 106"/>
          <p:cNvSpPr>
            <a:spLocks noChangeArrowheads="1"/>
          </p:cNvSpPr>
          <p:nvPr/>
        </p:nvSpPr>
        <p:spPr bwMode="auto">
          <a:xfrm>
            <a:off x="3203575" y="3716338"/>
            <a:ext cx="3457575" cy="360362"/>
          </a:xfrm>
          <a:prstGeom prst="wedgeRoundRectCallout">
            <a:avLst>
              <a:gd name="adj1" fmla="val -52894"/>
              <a:gd name="adj2" fmla="val -1475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cell</a:t>
            </a:r>
          </a:p>
        </p:txBody>
      </p:sp>
      <p:sp>
        <p:nvSpPr>
          <p:cNvPr id="2560107" name="Rectangle 107"/>
          <p:cNvSpPr>
            <a:spLocks noChangeArrowheads="1"/>
          </p:cNvSpPr>
          <p:nvPr/>
        </p:nvSpPr>
        <p:spPr bwMode="auto">
          <a:xfrm>
            <a:off x="2700338" y="3789363"/>
            <a:ext cx="287337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08" name="AutoShape 108"/>
          <p:cNvSpPr>
            <a:spLocks noChangeArrowheads="1"/>
          </p:cNvSpPr>
          <p:nvPr/>
        </p:nvSpPr>
        <p:spPr bwMode="auto">
          <a:xfrm>
            <a:off x="3203575" y="4292600"/>
            <a:ext cx="3457575" cy="360363"/>
          </a:xfrm>
          <a:prstGeom prst="wedgeRoundRectCallout">
            <a:avLst>
              <a:gd name="adj1" fmla="val -53120"/>
              <a:gd name="adj2" fmla="val -16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row</a:t>
            </a:r>
          </a:p>
        </p:txBody>
      </p:sp>
      <p:sp>
        <p:nvSpPr>
          <p:cNvPr id="2560109" name="Rectangle 109"/>
          <p:cNvSpPr>
            <a:spLocks noChangeArrowheads="1"/>
          </p:cNvSpPr>
          <p:nvPr/>
        </p:nvSpPr>
        <p:spPr bwMode="auto">
          <a:xfrm>
            <a:off x="468313" y="4365625"/>
            <a:ext cx="2519362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0" name="AutoShape 110"/>
          <p:cNvSpPr>
            <a:spLocks noChangeArrowheads="1"/>
          </p:cNvSpPr>
          <p:nvPr/>
        </p:nvSpPr>
        <p:spPr bwMode="auto">
          <a:xfrm>
            <a:off x="3203575" y="4868863"/>
            <a:ext cx="3455988" cy="360362"/>
          </a:xfrm>
          <a:prstGeom prst="wedgeRoundRectCallout">
            <a:avLst>
              <a:gd name="adj1" fmla="val -53125"/>
              <a:gd name="adj2" fmla="val -2048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col</a:t>
            </a:r>
          </a:p>
        </p:txBody>
      </p:sp>
      <p:sp>
        <p:nvSpPr>
          <p:cNvPr id="2560111" name="Rectangle 111"/>
          <p:cNvSpPr>
            <a:spLocks noChangeArrowheads="1"/>
          </p:cNvSpPr>
          <p:nvPr/>
        </p:nvSpPr>
        <p:spPr bwMode="auto">
          <a:xfrm>
            <a:off x="1547813" y="3789363"/>
            <a:ext cx="287337" cy="25193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2" name="AutoShape 112"/>
          <p:cNvSpPr>
            <a:spLocks noChangeArrowheads="1"/>
          </p:cNvSpPr>
          <p:nvPr/>
        </p:nvSpPr>
        <p:spPr bwMode="auto">
          <a:xfrm>
            <a:off x="3203575" y="5445125"/>
            <a:ext cx="3457575" cy="360363"/>
          </a:xfrm>
          <a:prstGeom prst="wedgeRoundRectCallout">
            <a:avLst>
              <a:gd name="adj1" fmla="val -53306"/>
              <a:gd name="adj2" fmla="val -9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block</a:t>
            </a:r>
          </a:p>
        </p:txBody>
      </p:sp>
      <p:sp>
        <p:nvSpPr>
          <p:cNvPr id="2560113" name="Rectangle 113"/>
          <p:cNvSpPr>
            <a:spLocks noChangeArrowheads="1"/>
          </p:cNvSpPr>
          <p:nvPr/>
        </p:nvSpPr>
        <p:spPr bwMode="auto">
          <a:xfrm>
            <a:off x="2124075" y="5445125"/>
            <a:ext cx="863600" cy="86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4" name="AutoShape 114"/>
          <p:cNvSpPr>
            <a:spLocks noChangeArrowheads="1"/>
          </p:cNvSpPr>
          <p:nvPr/>
        </p:nvSpPr>
        <p:spPr bwMode="auto">
          <a:xfrm>
            <a:off x="3203575" y="6021388"/>
            <a:ext cx="3457575" cy="360362"/>
          </a:xfrm>
          <a:prstGeom prst="wedgeRoundRectCallout">
            <a:avLst>
              <a:gd name="adj1" fmla="val -53352"/>
              <a:gd name="adj2" fmla="val -18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600">
                <a:latin typeface="Tahoma" pitchFamily="34" charset="0"/>
              </a:rPr>
              <a:t>A pre-assigned number</a:t>
            </a:r>
            <a:endParaRPr lang="en-US" altLang="ko-KR" sz="1600" b="1">
              <a:latin typeface="Tahoma" pitchFamily="34" charset="0"/>
            </a:endParaRPr>
          </a:p>
        </p:txBody>
      </p:sp>
      <p:sp>
        <p:nvSpPr>
          <p:cNvPr id="2560115" name="Rectangle 115"/>
          <p:cNvSpPr>
            <a:spLocks noChangeArrowheads="1"/>
          </p:cNvSpPr>
          <p:nvPr/>
        </p:nvSpPr>
        <p:spPr bwMode="auto">
          <a:xfrm>
            <a:off x="7162800" y="4540250"/>
            <a:ext cx="863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rules</a:t>
            </a:r>
          </a:p>
        </p:txBody>
      </p:sp>
      <p:sp>
        <p:nvSpPr>
          <p:cNvPr id="2560116" name="Rectangle 116"/>
          <p:cNvSpPr>
            <a:spLocks noChangeArrowheads="1"/>
          </p:cNvSpPr>
          <p:nvPr/>
        </p:nvSpPr>
        <p:spPr bwMode="auto">
          <a:xfrm>
            <a:off x="7162800" y="5988050"/>
            <a:ext cx="863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facts</a:t>
            </a:r>
          </a:p>
        </p:txBody>
      </p:sp>
      <p:sp>
        <p:nvSpPr>
          <p:cNvPr id="2560117" name="AutoShape 117"/>
          <p:cNvSpPr>
            <a:spLocks/>
          </p:cNvSpPr>
          <p:nvPr/>
        </p:nvSpPr>
        <p:spPr bwMode="auto">
          <a:xfrm>
            <a:off x="6732588" y="3860800"/>
            <a:ext cx="431800" cy="1800225"/>
          </a:xfrm>
          <a:prstGeom prst="rightBrace">
            <a:avLst>
              <a:gd name="adj1" fmla="val 347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8" name="AutoShape 118"/>
          <p:cNvSpPr>
            <a:spLocks/>
          </p:cNvSpPr>
          <p:nvPr/>
        </p:nvSpPr>
        <p:spPr bwMode="auto">
          <a:xfrm>
            <a:off x="6804025" y="6092825"/>
            <a:ext cx="296863" cy="2159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9" name="Text Box 119"/>
          <p:cNvSpPr txBox="1">
            <a:spLocks noChangeArrowheads="1"/>
          </p:cNvSpPr>
          <p:nvPr/>
        </p:nvSpPr>
        <p:spPr bwMode="auto">
          <a:xfrm>
            <a:off x="8316913" y="4573588"/>
            <a:ext cx="646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 b="1">
                <a:latin typeface="Tahoma" pitchFamily="34" charset="0"/>
              </a:rPr>
              <a:t>CNF</a:t>
            </a:r>
          </a:p>
        </p:txBody>
      </p:sp>
      <p:sp>
        <p:nvSpPr>
          <p:cNvPr id="2560120" name="AutoShape 120"/>
          <p:cNvSpPr>
            <a:spLocks noChangeArrowheads="1"/>
          </p:cNvSpPr>
          <p:nvPr/>
        </p:nvSpPr>
        <p:spPr bwMode="auto">
          <a:xfrm>
            <a:off x="7997825" y="464661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1" name="Text Box 121"/>
          <p:cNvSpPr txBox="1">
            <a:spLocks noChangeArrowheads="1"/>
          </p:cNvSpPr>
          <p:nvPr/>
        </p:nvSpPr>
        <p:spPr bwMode="auto">
          <a:xfrm>
            <a:off x="8318500" y="6015038"/>
            <a:ext cx="646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 b="1">
                <a:latin typeface="Tahoma" pitchFamily="34" charset="0"/>
              </a:rPr>
              <a:t>CNF</a:t>
            </a:r>
          </a:p>
        </p:txBody>
      </p:sp>
      <p:sp>
        <p:nvSpPr>
          <p:cNvPr id="2560122" name="AutoShape 122"/>
          <p:cNvSpPr>
            <a:spLocks noChangeArrowheads="1"/>
          </p:cNvSpPr>
          <p:nvPr/>
        </p:nvSpPr>
        <p:spPr bwMode="auto">
          <a:xfrm>
            <a:off x="7999413" y="608806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3" name="AutoShape 123"/>
          <p:cNvSpPr>
            <a:spLocks noChangeArrowheads="1"/>
          </p:cNvSpPr>
          <p:nvPr/>
        </p:nvSpPr>
        <p:spPr bwMode="auto">
          <a:xfrm>
            <a:off x="4500563" y="2038350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4" name="Rectangle 124"/>
          <p:cNvSpPr>
            <a:spLocks noChangeArrowheads="1"/>
          </p:cNvSpPr>
          <p:nvPr/>
        </p:nvSpPr>
        <p:spPr bwMode="auto">
          <a:xfrm>
            <a:off x="5219700" y="1966913"/>
            <a:ext cx="936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CNF</a:t>
            </a:r>
          </a:p>
        </p:txBody>
      </p:sp>
      <p:sp>
        <p:nvSpPr>
          <p:cNvPr id="2560125" name="Rectangle 125"/>
          <p:cNvSpPr>
            <a:spLocks noChangeArrowheads="1"/>
          </p:cNvSpPr>
          <p:nvPr/>
        </p:nvSpPr>
        <p:spPr bwMode="auto">
          <a:xfrm>
            <a:off x="1474788" y="1966913"/>
            <a:ext cx="28813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ko-KR" sz="2400">
                <a:latin typeface="Tahoma" pitchFamily="34" charset="0"/>
              </a:rPr>
              <a:t>problem knowlege</a:t>
            </a:r>
          </a:p>
        </p:txBody>
      </p:sp>
      <p:sp>
        <p:nvSpPr>
          <p:cNvPr id="2560126" name="Rectangle 126"/>
          <p:cNvSpPr>
            <a:spLocks noChangeArrowheads="1"/>
          </p:cNvSpPr>
          <p:nvPr/>
        </p:nvSpPr>
        <p:spPr bwMode="auto">
          <a:xfrm>
            <a:off x="1044575" y="6021388"/>
            <a:ext cx="287338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ko-KR" sz="1800">
                <a:latin typeface="Tahoma" pitchFamily="34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05" grpId="0" build="p"/>
      <p:bldP spid="2560106" grpId="0" animBg="1"/>
      <p:bldP spid="2560107" grpId="0" animBg="1"/>
      <p:bldP spid="2560108" grpId="0" animBg="1"/>
      <p:bldP spid="2560109" grpId="0" animBg="1"/>
      <p:bldP spid="2560110" grpId="0" animBg="1"/>
      <p:bldP spid="2560111" grpId="0" animBg="1"/>
      <p:bldP spid="2560112" grpId="0" animBg="1"/>
      <p:bldP spid="2560113" grpId="0" animBg="1"/>
      <p:bldP spid="2560114" grpId="0" animBg="1"/>
      <p:bldP spid="2560115" grpId="0"/>
      <p:bldP spid="2560116" grpId="0"/>
      <p:bldP spid="2560117" grpId="0" animBg="1"/>
      <p:bldP spid="2560118" grpId="0" animBg="1"/>
      <p:bldP spid="2560119" grpId="0"/>
      <p:bldP spid="2560120" grpId="0" animBg="1"/>
      <p:bldP spid="2560121" grpId="0"/>
      <p:bldP spid="2560122" grpId="0" animBg="1"/>
      <p:bldP spid="2560123" grpId="0" animBg="1"/>
      <p:bldP spid="2560124" grpId="0"/>
      <p:bldP spid="2560125" grpId="0"/>
      <p:bldP spid="25601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55461E3-3EBC-4FC4-AC5E-559EB31A841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Variables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/>
              <a:t>Each cell has one number from 1..N</a:t>
            </a:r>
          </a:p>
          <a:p>
            <a:pPr lvl="1" eaLnBrk="1" hangingPunct="1"/>
            <a:r>
              <a:rPr lang="en-US" altLang="ko-KR" sz="2000" smtClean="0"/>
              <a:t>[1,1]=1  or  [1,1]=2 or …… or [1,1]=N</a:t>
            </a:r>
          </a:p>
          <a:p>
            <a:pPr lvl="1" eaLnBrk="1" hangingPunct="1"/>
            <a:r>
              <a:rPr lang="en-US" altLang="ko-KR" sz="2000" smtClean="0"/>
              <a:t>Each cell needs N boolean variables to consider all cases</a:t>
            </a:r>
          </a:p>
          <a:p>
            <a:pPr lvl="1" eaLnBrk="1" hangingPunct="1"/>
            <a:endParaRPr lang="en-US" altLang="ko-KR" sz="2000" smtClean="0"/>
          </a:p>
          <a:p>
            <a:pPr eaLnBrk="1" hangingPunct="1"/>
            <a:r>
              <a:rPr lang="en-US" altLang="ko-KR" sz="2400" smtClean="0"/>
              <a:t>Total number of variables</a:t>
            </a:r>
          </a:p>
          <a:p>
            <a:pPr lvl="1" eaLnBrk="1" hangingPunct="1"/>
            <a:r>
              <a:rPr lang="en-US" altLang="ko-KR" sz="2000" smtClean="0"/>
              <a:t>N</a:t>
            </a:r>
            <a:r>
              <a:rPr lang="en-US" altLang="ko-KR" sz="2000" baseline="30000" smtClean="0"/>
              <a:t>3</a:t>
            </a:r>
          </a:p>
          <a:p>
            <a:pPr lvl="1" eaLnBrk="1" hangingPunct="1"/>
            <a:endParaRPr lang="en-US" altLang="ko-KR" sz="2000" smtClean="0"/>
          </a:p>
          <a:p>
            <a:pPr eaLnBrk="1" hangingPunct="1"/>
            <a:r>
              <a:rPr lang="en-US" altLang="ko-KR" sz="2400" smtClean="0"/>
              <a:t>Boolean variable name as a triple</a:t>
            </a:r>
          </a:p>
          <a:p>
            <a:pPr lvl="1" eaLnBrk="1" hangingPunct="1"/>
            <a:r>
              <a:rPr lang="en-US" altLang="ko-KR" sz="2000" smtClean="0"/>
              <a:t>(r,c,v) (i.e., x</a:t>
            </a:r>
            <a:r>
              <a:rPr lang="en-US" altLang="ko-KR" sz="2000" baseline="-25000" smtClean="0"/>
              <a:t>rcv </a:t>
            </a:r>
            <a:r>
              <a:rPr lang="en-US" altLang="ko-KR" sz="2000" smtClean="0"/>
              <a:t>) 	  iff   [r,c] </a:t>
            </a:r>
            <a:r>
              <a:rPr lang="en-US" altLang="ko-KR" sz="2000" smtClean="0">
                <a:sym typeface="Symbol" pitchFamily="18" charset="2"/>
              </a:rPr>
              <a:t></a:t>
            </a:r>
            <a:r>
              <a:rPr lang="en-US" altLang="ko-KR" sz="2000" smtClean="0"/>
              <a:t> v</a:t>
            </a:r>
          </a:p>
          <a:p>
            <a:pPr lvl="1" eaLnBrk="1" hangingPunct="1"/>
            <a:r>
              <a:rPr lang="en-US" altLang="ko-KR" sz="2000" smtClean="0">
                <a:sym typeface="Symbol" pitchFamily="18" charset="2"/>
              </a:rPr>
              <a:t></a:t>
            </a:r>
            <a:r>
              <a:rPr lang="en-US" altLang="ko-KR" sz="2000" smtClean="0"/>
              <a:t>(r,c,v) (i.e.,</a:t>
            </a:r>
            <a:r>
              <a:rPr lang="en-US" altLang="ko-KR" sz="2000" smtClean="0">
                <a:sym typeface="Symbol" pitchFamily="18" charset="2"/>
              </a:rPr>
              <a:t></a:t>
            </a:r>
            <a:r>
              <a:rPr lang="en-US" altLang="ko-KR" sz="2000" smtClean="0"/>
              <a:t>x</a:t>
            </a:r>
            <a:r>
              <a:rPr lang="en-US" altLang="ko-KR" sz="2000" baseline="-25000" smtClean="0"/>
              <a:t>rcv </a:t>
            </a:r>
            <a:r>
              <a:rPr lang="en-US" altLang="ko-KR" sz="2000" smtClean="0"/>
              <a:t>) iff   [r,c]</a:t>
            </a:r>
            <a:r>
              <a:rPr lang="en-US" altLang="ko-KR" sz="2000" smtClean="0">
                <a:sym typeface="Symbol" pitchFamily="18" charset="2"/>
              </a:rPr>
              <a:t>  </a:t>
            </a:r>
            <a:r>
              <a:rPr lang="en-US" altLang="ko-KR" sz="2000" smtClean="0"/>
              <a:t>v</a:t>
            </a:r>
          </a:p>
          <a:p>
            <a:pPr lvl="1" eaLnBrk="1" hangingPunct="1"/>
            <a:endParaRPr lang="en-US" altLang="ko-KR" sz="2000" smtClean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5507038" y="3575050"/>
            <a:ext cx="2520950" cy="25177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551813" name="Group 5"/>
          <p:cNvGraphicFramePr>
            <a:graphicFrameLocks noGrp="1"/>
          </p:cNvGraphicFramePr>
          <p:nvPr/>
        </p:nvGraphicFramePr>
        <p:xfrm>
          <a:off x="5508625" y="3603625"/>
          <a:ext cx="2519363" cy="2489201"/>
        </p:xfrm>
        <a:graphic>
          <a:graphicData uri="http://schemas.openxmlformats.org/drawingml/2006/table">
            <a:tbl>
              <a:tblPr/>
              <a:tblGrid>
                <a:gridCol w="280988"/>
                <a:gridCol w="279400"/>
                <a:gridCol w="279400"/>
                <a:gridCol w="280987"/>
                <a:gridCol w="277813"/>
                <a:gridCol w="280987"/>
                <a:gridCol w="279400"/>
                <a:gridCol w="279400"/>
                <a:gridCol w="280988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164" name="AutoShape 107"/>
          <p:cNvSpPr>
            <a:spLocks/>
          </p:cNvSpPr>
          <p:nvPr/>
        </p:nvSpPr>
        <p:spPr bwMode="auto">
          <a:xfrm rot="2600067">
            <a:off x="8313738" y="2927350"/>
            <a:ext cx="288925" cy="935038"/>
          </a:xfrm>
          <a:prstGeom prst="rightBrace">
            <a:avLst>
              <a:gd name="adj1" fmla="val 269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5" name="Rectangle 108"/>
          <p:cNvSpPr>
            <a:spLocks noChangeArrowheads="1"/>
          </p:cNvSpPr>
          <p:nvPr/>
        </p:nvSpPr>
        <p:spPr bwMode="auto">
          <a:xfrm>
            <a:off x="8531225" y="3359150"/>
            <a:ext cx="4333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N</a:t>
            </a:r>
          </a:p>
        </p:txBody>
      </p:sp>
      <p:cxnSp>
        <p:nvCxnSpPr>
          <p:cNvPr id="45166" name="직선 연결선 111"/>
          <p:cNvCxnSpPr>
            <a:cxnSpLocks noChangeShapeType="1"/>
          </p:cNvCxnSpPr>
          <p:nvPr/>
        </p:nvCxnSpPr>
        <p:spPr bwMode="auto">
          <a:xfrm rot="5400000">
            <a:off x="6935787" y="4656138"/>
            <a:ext cx="2500313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67" name="직선 연결선 113"/>
          <p:cNvCxnSpPr>
            <a:cxnSpLocks noChangeShapeType="1"/>
          </p:cNvCxnSpPr>
          <p:nvPr/>
        </p:nvCxnSpPr>
        <p:spPr bwMode="auto">
          <a:xfrm rot="5400000">
            <a:off x="7087394" y="4536281"/>
            <a:ext cx="2501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68" name="직선 연결선 114"/>
          <p:cNvCxnSpPr>
            <a:cxnSpLocks noChangeShapeType="1"/>
          </p:cNvCxnSpPr>
          <p:nvPr/>
        </p:nvCxnSpPr>
        <p:spPr bwMode="auto">
          <a:xfrm rot="5400000">
            <a:off x="7239794" y="4393406"/>
            <a:ext cx="2501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69" name="TextBox 115"/>
          <p:cNvSpPr txBox="1">
            <a:spLocks noChangeArrowheads="1"/>
          </p:cNvSpPr>
          <p:nvPr/>
        </p:nvSpPr>
        <p:spPr bwMode="auto">
          <a:xfrm>
            <a:off x="7940675" y="3835400"/>
            <a:ext cx="274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5170" name="TextBox 116"/>
          <p:cNvSpPr txBox="1">
            <a:spLocks noChangeArrowheads="1"/>
          </p:cNvSpPr>
          <p:nvPr/>
        </p:nvSpPr>
        <p:spPr bwMode="auto">
          <a:xfrm>
            <a:off x="8140700" y="3714750"/>
            <a:ext cx="274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45171" name="TextBox 121"/>
          <p:cNvSpPr txBox="1">
            <a:spLocks noChangeArrowheads="1"/>
          </p:cNvSpPr>
          <p:nvPr/>
        </p:nvSpPr>
        <p:spPr bwMode="auto">
          <a:xfrm>
            <a:off x="8307388" y="3621088"/>
            <a:ext cx="2746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45172" name="TextBox 122"/>
          <p:cNvSpPr txBox="1">
            <a:spLocks noChangeArrowheads="1"/>
          </p:cNvSpPr>
          <p:nvPr/>
        </p:nvSpPr>
        <p:spPr bwMode="auto">
          <a:xfrm>
            <a:off x="5175250" y="5715000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r</a:t>
            </a:r>
          </a:p>
        </p:txBody>
      </p:sp>
      <p:sp>
        <p:nvSpPr>
          <p:cNvPr id="45173" name="TextBox 123"/>
          <p:cNvSpPr txBox="1">
            <a:spLocks noChangeArrowheads="1"/>
          </p:cNvSpPr>
          <p:nvPr/>
        </p:nvSpPr>
        <p:spPr bwMode="auto">
          <a:xfrm>
            <a:off x="5532438" y="6162675"/>
            <a:ext cx="276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c</a:t>
            </a:r>
          </a:p>
        </p:txBody>
      </p:sp>
      <p:cxnSp>
        <p:nvCxnSpPr>
          <p:cNvPr id="45174" name="직선 화살표 연결선 125"/>
          <p:cNvCxnSpPr>
            <a:cxnSpLocks noChangeShapeType="1"/>
          </p:cNvCxnSpPr>
          <p:nvPr/>
        </p:nvCxnSpPr>
        <p:spPr bwMode="auto">
          <a:xfrm>
            <a:off x="5857875" y="6357938"/>
            <a:ext cx="20716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75" name="직선 화살표 연결선 126"/>
          <p:cNvCxnSpPr>
            <a:cxnSpLocks noChangeShapeType="1"/>
          </p:cNvCxnSpPr>
          <p:nvPr/>
        </p:nvCxnSpPr>
        <p:spPr bwMode="auto">
          <a:xfrm rot="5400000" flipH="1" flipV="1">
            <a:off x="4287044" y="4715669"/>
            <a:ext cx="200025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76" name="TextBox 128"/>
          <p:cNvSpPr txBox="1">
            <a:spLocks noChangeArrowheads="1"/>
          </p:cNvSpPr>
          <p:nvPr/>
        </p:nvSpPr>
        <p:spPr bwMode="auto">
          <a:xfrm>
            <a:off x="5327650" y="3214688"/>
            <a:ext cx="287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v</a:t>
            </a:r>
          </a:p>
        </p:txBody>
      </p:sp>
      <p:cxnSp>
        <p:nvCxnSpPr>
          <p:cNvPr id="45177" name="직선 화살표 연결선 129"/>
          <p:cNvCxnSpPr>
            <a:cxnSpLocks noChangeShapeType="1"/>
          </p:cNvCxnSpPr>
          <p:nvPr/>
        </p:nvCxnSpPr>
        <p:spPr bwMode="auto">
          <a:xfrm rot="5400000" flipH="1" flipV="1">
            <a:off x="5572125" y="2786063"/>
            <a:ext cx="428625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2128C7B1-CC3C-4F6F-A700-C56942D0CA8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Cell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graphicFrame>
        <p:nvGraphicFramePr>
          <p:cNvPr id="2553859" name="Group 3"/>
          <p:cNvGraphicFramePr>
            <a:graphicFrameLocks noGrp="1"/>
          </p:cNvGraphicFramePr>
          <p:nvPr/>
        </p:nvGraphicFramePr>
        <p:xfrm>
          <a:off x="971550" y="1630363"/>
          <a:ext cx="280988" cy="2489201"/>
        </p:xfrm>
        <a:graphic>
          <a:graphicData uri="http://schemas.openxmlformats.org/drawingml/2006/table">
            <a:tbl>
              <a:tblPr/>
              <a:tblGrid>
                <a:gridCol w="280988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00" name="AutoShape 25"/>
          <p:cNvSpPr>
            <a:spLocks noChangeArrowheads="1"/>
          </p:cNvSpPr>
          <p:nvPr/>
        </p:nvSpPr>
        <p:spPr bwMode="auto">
          <a:xfrm>
            <a:off x="1474788" y="1557338"/>
            <a:ext cx="4321175" cy="503237"/>
          </a:xfrm>
          <a:prstGeom prst="wedgeRoundRectCallout">
            <a:avLst>
              <a:gd name="adj1" fmla="val -5657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cell</a:t>
            </a:r>
          </a:p>
        </p:txBody>
      </p:sp>
      <p:sp>
        <p:nvSpPr>
          <p:cNvPr id="3101" name="Rectangle 26"/>
          <p:cNvSpPr>
            <a:spLocks noChangeArrowheads="1"/>
          </p:cNvSpPr>
          <p:nvPr/>
        </p:nvSpPr>
        <p:spPr bwMode="auto">
          <a:xfrm>
            <a:off x="1620838" y="2565400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graphicFrame>
        <p:nvGraphicFramePr>
          <p:cNvPr id="3074" name="Object 27"/>
          <p:cNvGraphicFramePr>
            <a:graphicFrameLocks noChangeAspect="1"/>
          </p:cNvGraphicFramePr>
          <p:nvPr/>
        </p:nvGraphicFramePr>
        <p:xfrm>
          <a:off x="2409825" y="3182938"/>
          <a:ext cx="3562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3" imgW="1726920" imgH="241200" progId="Equation.3">
                  <p:embed/>
                </p:oleObj>
              </mc:Choice>
              <mc:Fallback>
                <p:oleObj name="Equation" r:id="rId3" imgW="1726920" imgH="241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3182938"/>
                        <a:ext cx="356235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" name="Rectangle 28"/>
          <p:cNvSpPr>
            <a:spLocks noChangeArrowheads="1"/>
          </p:cNvSpPr>
          <p:nvPr/>
        </p:nvSpPr>
        <p:spPr bwMode="auto">
          <a:xfrm>
            <a:off x="6589713" y="2565400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3103" name="Rectangle 29"/>
          <p:cNvSpPr>
            <a:spLocks noChangeArrowheads="1"/>
          </p:cNvSpPr>
          <p:nvPr/>
        </p:nvSpPr>
        <p:spPr bwMode="auto">
          <a:xfrm>
            <a:off x="1620838" y="3933825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sp>
        <p:nvSpPr>
          <p:cNvPr id="3104" name="Rectangle 30"/>
          <p:cNvSpPr>
            <a:spLocks noChangeArrowheads="1"/>
          </p:cNvSpPr>
          <p:nvPr/>
        </p:nvSpPr>
        <p:spPr bwMode="auto">
          <a:xfrm>
            <a:off x="6589713" y="3895725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3075" name="Object 31"/>
          <p:cNvGraphicFramePr>
            <a:graphicFrameLocks noChangeAspect="1"/>
          </p:cNvGraphicFramePr>
          <p:nvPr/>
        </p:nvGraphicFramePr>
        <p:xfrm>
          <a:off x="2379663" y="4543425"/>
          <a:ext cx="62388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5" imgW="3085920" imgH="266400" progId="Equation.3">
                  <p:embed/>
                </p:oleObj>
              </mc:Choice>
              <mc:Fallback>
                <p:oleObj name="Equation" r:id="rId5" imgW="3085920" imgH="2664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4543425"/>
                        <a:ext cx="6238875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4C694B6-0728-4450-9484-94D9AE12632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Row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331913" y="2717800"/>
            <a:ext cx="50403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once in each row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6300788" y="27479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331913" y="4086225"/>
            <a:ext cx="52562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once in each row</a:t>
            </a:r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6300788" y="41163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2114550" y="3327400"/>
          <a:ext cx="34099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3" imgW="1752480" imgH="241200" progId="Equation.3">
                  <p:embed/>
                </p:oleObj>
              </mc:Choice>
              <mc:Fallback>
                <p:oleObj name="Equation" r:id="rId3" imgW="175248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3327400"/>
                        <a:ext cx="34099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2101850" y="4695825"/>
          <a:ext cx="61483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5" imgW="3098520" imgH="266400" progId="Equation.3">
                  <p:embed/>
                </p:oleObj>
              </mc:Choice>
              <mc:Fallback>
                <p:oleObj name="Equation" r:id="rId5" imgW="309852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4695825"/>
                        <a:ext cx="61483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54889" name="Group 9"/>
          <p:cNvGraphicFramePr>
            <a:graphicFrameLocks noGrp="1"/>
          </p:cNvGraphicFramePr>
          <p:nvPr/>
        </p:nvGraphicFramePr>
        <p:xfrm>
          <a:off x="973138" y="1700213"/>
          <a:ext cx="2519362" cy="552450"/>
        </p:xfrm>
        <a:graphic>
          <a:graphicData uri="http://schemas.openxmlformats.org/drawingml/2006/table">
            <a:tbl>
              <a:tblPr/>
              <a:tblGrid>
                <a:gridCol w="280987"/>
                <a:gridCol w="279400"/>
                <a:gridCol w="279400"/>
                <a:gridCol w="280988"/>
                <a:gridCol w="277812"/>
                <a:gridCol w="280988"/>
                <a:gridCol w="279400"/>
                <a:gridCol w="279400"/>
                <a:gridCol w="2809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" name="AutoShape 41"/>
          <p:cNvSpPr>
            <a:spLocks noChangeArrowheads="1"/>
          </p:cNvSpPr>
          <p:nvPr/>
        </p:nvSpPr>
        <p:spPr bwMode="auto">
          <a:xfrm>
            <a:off x="3635375" y="1628775"/>
            <a:ext cx="4752975" cy="503238"/>
          </a:xfrm>
          <a:prstGeom prst="wedgeRoundRectCallout">
            <a:avLst>
              <a:gd name="adj1" fmla="val -55977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471C875-5235-4A9B-9617-4308B11DBD5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Column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476375" y="2603500"/>
            <a:ext cx="55435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 once 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6804025" y="26035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476375" y="3971925"/>
            <a:ext cx="57816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once in each column</a:t>
            </a:r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6804025" y="39719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0" y="369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0" y="3679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2344738" y="3157538"/>
          <a:ext cx="33210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3" imgW="1688760" imgH="241200" progId="Equation.3">
                  <p:embed/>
                </p:oleObj>
              </mc:Choice>
              <mc:Fallback>
                <p:oleObj name="Equation" r:id="rId3" imgW="168876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157538"/>
                        <a:ext cx="33210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2359025" y="4621213"/>
          <a:ext cx="61007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5" imgW="2984400" imgH="266400" progId="Equation.3">
                  <p:embed/>
                </p:oleObj>
              </mc:Choice>
              <mc:Fallback>
                <p:oleObj name="Equation" r:id="rId5" imgW="2984400" imgH="26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4621213"/>
                        <a:ext cx="61007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55915" name="Group 11"/>
          <p:cNvGraphicFramePr>
            <a:graphicFrameLocks noGrp="1"/>
          </p:cNvGraphicFramePr>
          <p:nvPr/>
        </p:nvGraphicFramePr>
        <p:xfrm>
          <a:off x="612775" y="1485900"/>
          <a:ext cx="561975" cy="2489201"/>
        </p:xfrm>
        <a:graphic>
          <a:graphicData uri="http://schemas.openxmlformats.org/drawingml/2006/table">
            <a:tbl>
              <a:tblPr/>
              <a:tblGrid>
                <a:gridCol w="280988"/>
                <a:gridCol w="2809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164" name="AutoShape 43"/>
          <p:cNvSpPr>
            <a:spLocks noChangeArrowheads="1"/>
          </p:cNvSpPr>
          <p:nvPr/>
        </p:nvSpPr>
        <p:spPr bwMode="auto">
          <a:xfrm>
            <a:off x="1330325" y="1484313"/>
            <a:ext cx="4681538" cy="503237"/>
          </a:xfrm>
          <a:prstGeom prst="wedgeRoundRectCallout">
            <a:avLst>
              <a:gd name="adj1" fmla="val -56069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056C235-2451-49EE-A90D-35BD6D37440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Block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611188" y="2781300"/>
            <a:ext cx="6389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once in each block</a:t>
            </a: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6915150" y="27813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611188" y="4149725"/>
            <a:ext cx="6461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 </a:t>
            </a:r>
            <a:r>
              <a:rPr lang="en-US" altLang="ko-KR" sz="2000">
                <a:latin typeface="Tahoma" pitchFamily="34" charset="0"/>
              </a:rPr>
              <a:t>once in each block</a:t>
            </a:r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6915150" y="41497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-468313" y="36798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56938" name="Group 10"/>
          <p:cNvGraphicFramePr>
            <a:graphicFrameLocks noGrp="1"/>
          </p:cNvGraphicFramePr>
          <p:nvPr/>
        </p:nvGraphicFramePr>
        <p:xfrm>
          <a:off x="468313" y="1590675"/>
          <a:ext cx="1682750" cy="830263"/>
        </p:xfrm>
        <a:graphic>
          <a:graphicData uri="http://schemas.openxmlformats.org/drawingml/2006/table">
            <a:tbl>
              <a:tblPr/>
              <a:tblGrid>
                <a:gridCol w="279400"/>
                <a:gridCol w="279400"/>
                <a:gridCol w="280987"/>
                <a:gridCol w="280988"/>
                <a:gridCol w="280987"/>
                <a:gridCol w="280988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4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721077"/>
              </p:ext>
            </p:extLst>
          </p:nvPr>
        </p:nvGraphicFramePr>
        <p:xfrm>
          <a:off x="709613" y="3319463"/>
          <a:ext cx="84058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수식" r:id="rId3" imgW="4825800" imgH="266400" progId="Equation.3">
                  <p:embed/>
                </p:oleObj>
              </mc:Choice>
              <mc:Fallback>
                <p:oleObj name="수식" r:id="rId3" imgW="4825800" imgH="2664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3319463"/>
                        <a:ext cx="840581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550280"/>
              </p:ext>
            </p:extLst>
          </p:nvPr>
        </p:nvGraphicFramePr>
        <p:xfrm>
          <a:off x="615950" y="4648200"/>
          <a:ext cx="861060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수식" r:id="rId5" imgW="4991040" imgH="774360" progId="Equation.3">
                  <p:embed/>
                </p:oleObj>
              </mc:Choice>
              <mc:Fallback>
                <p:oleObj name="수식" r:id="rId5" imgW="4991040" imgH="7743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648200"/>
                        <a:ext cx="8610600" cy="1335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7" name="AutoShape 42"/>
          <p:cNvSpPr>
            <a:spLocks noChangeArrowheads="1"/>
          </p:cNvSpPr>
          <p:nvPr/>
        </p:nvSpPr>
        <p:spPr bwMode="auto">
          <a:xfrm>
            <a:off x="2338388" y="1557338"/>
            <a:ext cx="4465637" cy="503237"/>
          </a:xfrm>
          <a:prstGeom prst="wedgeRoundRectCallout">
            <a:avLst>
              <a:gd name="adj1" fmla="val -56361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BBA191A-9836-4AEA-A8A1-DAAEED8CA35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Pre-Assigned Fact </a:t>
            </a:r>
            <a:r>
              <a:rPr lang="en-US" altLang="ko-KR" smtClean="0">
                <a:sym typeface="Wingdings" pitchFamily="2" charset="2"/>
              </a:rPr>
              <a:t> CNF</a:t>
            </a:r>
          </a:p>
        </p:txBody>
      </p:sp>
      <p:graphicFrame>
        <p:nvGraphicFramePr>
          <p:cNvPr id="2557955" name="Group 3"/>
          <p:cNvGraphicFramePr>
            <a:graphicFrameLocks noGrp="1"/>
          </p:cNvGraphicFramePr>
          <p:nvPr/>
        </p:nvGraphicFramePr>
        <p:xfrm>
          <a:off x="758825" y="1619250"/>
          <a:ext cx="1004888" cy="1036320"/>
        </p:xfrm>
        <a:graphic>
          <a:graphicData uri="http://schemas.openxmlformats.org/drawingml/2006/table">
            <a:tbl>
              <a:tblPr/>
              <a:tblGrid>
                <a:gridCol w="334963"/>
                <a:gridCol w="333375"/>
                <a:gridCol w="33655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70" name="Object 21"/>
          <p:cNvGraphicFramePr>
            <a:graphicFrameLocks noChangeAspect="1"/>
          </p:cNvGraphicFramePr>
          <p:nvPr/>
        </p:nvGraphicFramePr>
        <p:xfrm>
          <a:off x="2727325" y="4492625"/>
          <a:ext cx="55165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3" imgW="3136680" imgH="215640" progId="Equation.3">
                  <p:embed/>
                </p:oleObj>
              </mc:Choice>
              <mc:Fallback>
                <p:oleObj name="Equation" r:id="rId3" imgW="3136680" imgH="215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4492625"/>
                        <a:ext cx="551656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Rectangle 22"/>
          <p:cNvSpPr>
            <a:spLocks noChangeArrowheads="1"/>
          </p:cNvSpPr>
          <p:nvPr/>
        </p:nvSpPr>
        <p:spPr bwMode="auto">
          <a:xfrm>
            <a:off x="2268538" y="2387600"/>
            <a:ext cx="5975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As a constant; the number is never changed</a:t>
            </a:r>
          </a:p>
        </p:txBody>
      </p:sp>
      <p:sp>
        <p:nvSpPr>
          <p:cNvPr id="7193" name="Rectangle 23"/>
          <p:cNvSpPr>
            <a:spLocks noChangeArrowheads="1"/>
          </p:cNvSpPr>
          <p:nvPr/>
        </p:nvSpPr>
        <p:spPr bwMode="auto">
          <a:xfrm>
            <a:off x="2268538" y="2963863"/>
            <a:ext cx="5975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It can be represented as a </a:t>
            </a:r>
            <a:r>
              <a:rPr lang="en-US" altLang="ko-KR" sz="2000" b="1">
                <a:latin typeface="Tahoma" pitchFamily="34" charset="0"/>
              </a:rPr>
              <a:t>unit clause</a:t>
            </a:r>
          </a:p>
        </p:txBody>
      </p:sp>
      <p:graphicFrame>
        <p:nvGraphicFramePr>
          <p:cNvPr id="7171" name="Object 24"/>
          <p:cNvGraphicFramePr>
            <a:graphicFrameLocks noChangeAspect="1"/>
          </p:cNvGraphicFramePr>
          <p:nvPr/>
        </p:nvGraphicFramePr>
        <p:xfrm>
          <a:off x="2681288" y="3735388"/>
          <a:ext cx="5334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5" imgW="2628720" imgH="241200" progId="Equation.3">
                  <p:embed/>
                </p:oleObj>
              </mc:Choice>
              <mc:Fallback>
                <p:oleObj name="Equation" r:id="rId5" imgW="2628720" imgH="241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3735388"/>
                        <a:ext cx="53340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1978025" y="1630363"/>
            <a:ext cx="3241675" cy="503237"/>
          </a:xfrm>
          <a:prstGeom prst="wedgeRoundRectCallout">
            <a:avLst>
              <a:gd name="adj1" fmla="val -5876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pre-assigned number</a:t>
            </a:r>
          </a:p>
        </p:txBody>
      </p:sp>
      <p:sp>
        <p:nvSpPr>
          <p:cNvPr id="7195" name="Line 26"/>
          <p:cNvSpPr>
            <a:spLocks noChangeShapeType="1"/>
          </p:cNvSpPr>
          <p:nvPr/>
        </p:nvSpPr>
        <p:spPr bwMode="auto">
          <a:xfrm>
            <a:off x="3492500" y="4868863"/>
            <a:ext cx="215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Various SAT Encoding</a:t>
            </a:r>
          </a:p>
        </p:txBody>
      </p:sp>
      <p:sp>
        <p:nvSpPr>
          <p:cNvPr id="34819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555FAE7-62E5-4904-88CD-CFD242A9DB3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4820" name="직사각형 4"/>
          <p:cNvSpPr>
            <a:spLocks noChangeArrowheads="1"/>
          </p:cNvSpPr>
          <p:nvPr/>
        </p:nvSpPr>
        <p:spPr bwMode="auto">
          <a:xfrm>
            <a:off x="785813" y="1143000"/>
            <a:ext cx="1357312" cy="714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C Program</a:t>
            </a:r>
          </a:p>
        </p:txBody>
      </p:sp>
      <p:sp>
        <p:nvSpPr>
          <p:cNvPr id="34821" name="직사각형 6"/>
          <p:cNvSpPr>
            <a:spLocks noChangeArrowheads="1"/>
          </p:cNvSpPr>
          <p:nvPr/>
        </p:nvSpPr>
        <p:spPr bwMode="auto">
          <a:xfrm>
            <a:off x="714375" y="3214688"/>
            <a:ext cx="1357313" cy="857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Sudoku</a:t>
            </a:r>
          </a:p>
          <a:p>
            <a:r>
              <a:rPr lang="en-US" sz="2000"/>
              <a:t>Puzzle</a:t>
            </a:r>
          </a:p>
        </p:txBody>
      </p:sp>
      <p:sp>
        <p:nvSpPr>
          <p:cNvPr id="34822" name="타원 7"/>
          <p:cNvSpPr>
            <a:spLocks noChangeArrowheads="1"/>
          </p:cNvSpPr>
          <p:nvPr/>
        </p:nvSpPr>
        <p:spPr bwMode="auto">
          <a:xfrm>
            <a:off x="7072313" y="3000375"/>
            <a:ext cx="1643062" cy="78581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SAT</a:t>
            </a:r>
          </a:p>
          <a:p>
            <a:r>
              <a:rPr lang="en-US" sz="2000"/>
              <a:t>Solver</a:t>
            </a:r>
          </a:p>
        </p:txBody>
      </p:sp>
      <p:sp>
        <p:nvSpPr>
          <p:cNvPr id="34823" name="직사각형 8"/>
          <p:cNvSpPr>
            <a:spLocks noChangeArrowheads="1"/>
          </p:cNvSpPr>
          <p:nvPr/>
        </p:nvSpPr>
        <p:spPr bwMode="auto">
          <a:xfrm>
            <a:off x="714375" y="4357688"/>
            <a:ext cx="1357313" cy="10715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Latin Square</a:t>
            </a:r>
          </a:p>
          <a:p>
            <a:r>
              <a:rPr lang="en-US" sz="2000"/>
              <a:t>Problem</a:t>
            </a:r>
          </a:p>
        </p:txBody>
      </p:sp>
      <p:sp>
        <p:nvSpPr>
          <p:cNvPr id="34824" name="직사각형 9"/>
          <p:cNvSpPr>
            <a:spLocks noChangeArrowheads="1"/>
          </p:cNvSpPr>
          <p:nvPr/>
        </p:nvSpPr>
        <p:spPr bwMode="auto">
          <a:xfrm>
            <a:off x="714375" y="5786438"/>
            <a:ext cx="1357313" cy="10715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Traveling Salesmen Probelm</a:t>
            </a:r>
          </a:p>
        </p:txBody>
      </p:sp>
      <p:sp>
        <p:nvSpPr>
          <p:cNvPr id="34825" name="직사각형 11"/>
          <p:cNvSpPr>
            <a:spLocks noChangeArrowheads="1"/>
          </p:cNvSpPr>
          <p:nvPr/>
        </p:nvSpPr>
        <p:spPr bwMode="auto">
          <a:xfrm>
            <a:off x="714375" y="2071688"/>
            <a:ext cx="1357313" cy="1000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Optimal Path Planning</a:t>
            </a:r>
          </a:p>
        </p:txBody>
      </p:sp>
      <p:sp>
        <p:nvSpPr>
          <p:cNvPr id="34826" name="직사각형 12"/>
          <p:cNvSpPr>
            <a:spLocks noChangeArrowheads="1"/>
          </p:cNvSpPr>
          <p:nvPr/>
        </p:nvSpPr>
        <p:spPr bwMode="auto">
          <a:xfrm>
            <a:off x="5572125" y="3035300"/>
            <a:ext cx="1173163" cy="714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/>
              <a:t>CNF SAT Formula</a:t>
            </a:r>
          </a:p>
        </p:txBody>
      </p:sp>
      <p:cxnSp>
        <p:nvCxnSpPr>
          <p:cNvPr id="34827" name="직선 화살표 연결선 14"/>
          <p:cNvCxnSpPr>
            <a:cxnSpLocks noChangeShapeType="1"/>
            <a:stCxn id="34826" idx="3"/>
            <a:endCxn id="34822" idx="2"/>
          </p:cNvCxnSpPr>
          <p:nvPr/>
        </p:nvCxnSpPr>
        <p:spPr bwMode="auto">
          <a:xfrm>
            <a:off x="6745288" y="3392488"/>
            <a:ext cx="3270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828" name="타원 17"/>
          <p:cNvSpPr>
            <a:spLocks noChangeArrowheads="1"/>
          </p:cNvSpPr>
          <p:nvPr/>
        </p:nvSpPr>
        <p:spPr bwMode="auto">
          <a:xfrm>
            <a:off x="3214688" y="928688"/>
            <a:ext cx="1571625" cy="500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1</a:t>
            </a:r>
          </a:p>
        </p:txBody>
      </p:sp>
      <p:sp>
        <p:nvSpPr>
          <p:cNvPr id="34829" name="타원 18"/>
          <p:cNvSpPr>
            <a:spLocks noChangeArrowheads="1"/>
          </p:cNvSpPr>
          <p:nvPr/>
        </p:nvSpPr>
        <p:spPr bwMode="auto">
          <a:xfrm>
            <a:off x="3214688" y="1500188"/>
            <a:ext cx="1571625" cy="500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2</a:t>
            </a:r>
          </a:p>
        </p:txBody>
      </p:sp>
      <p:sp>
        <p:nvSpPr>
          <p:cNvPr id="34830" name="타원 19"/>
          <p:cNvSpPr>
            <a:spLocks noChangeArrowheads="1"/>
          </p:cNvSpPr>
          <p:nvPr/>
        </p:nvSpPr>
        <p:spPr bwMode="auto">
          <a:xfrm>
            <a:off x="3214688" y="2143125"/>
            <a:ext cx="157162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3</a:t>
            </a:r>
          </a:p>
        </p:txBody>
      </p:sp>
      <p:cxnSp>
        <p:nvCxnSpPr>
          <p:cNvPr id="34831" name="직선 화살표 연결선 21"/>
          <p:cNvCxnSpPr>
            <a:cxnSpLocks noChangeShapeType="1"/>
            <a:stCxn id="34820" idx="3"/>
            <a:endCxn id="34828" idx="2"/>
          </p:cNvCxnSpPr>
          <p:nvPr/>
        </p:nvCxnSpPr>
        <p:spPr bwMode="auto">
          <a:xfrm flipV="1">
            <a:off x="2143125" y="1177925"/>
            <a:ext cx="1071563" cy="322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2" name="직선 화살표 연결선 22"/>
          <p:cNvCxnSpPr>
            <a:cxnSpLocks noChangeShapeType="1"/>
            <a:stCxn id="34820" idx="3"/>
            <a:endCxn id="34829" idx="2"/>
          </p:cNvCxnSpPr>
          <p:nvPr/>
        </p:nvCxnSpPr>
        <p:spPr bwMode="auto">
          <a:xfrm>
            <a:off x="2143125" y="1500188"/>
            <a:ext cx="1071563" cy="249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3" name="직선 화살표 연결선 25"/>
          <p:cNvCxnSpPr>
            <a:cxnSpLocks noChangeShapeType="1"/>
            <a:stCxn id="34820" idx="3"/>
            <a:endCxn id="34830" idx="2"/>
          </p:cNvCxnSpPr>
          <p:nvPr/>
        </p:nvCxnSpPr>
        <p:spPr bwMode="auto">
          <a:xfrm>
            <a:off x="2143125" y="1500188"/>
            <a:ext cx="1071563" cy="892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4" name="직선 화살표 연결선 28"/>
          <p:cNvCxnSpPr>
            <a:cxnSpLocks noChangeShapeType="1"/>
            <a:stCxn id="34828" idx="6"/>
            <a:endCxn id="34826" idx="1"/>
          </p:cNvCxnSpPr>
          <p:nvPr/>
        </p:nvCxnSpPr>
        <p:spPr bwMode="auto">
          <a:xfrm>
            <a:off x="4786313" y="1177925"/>
            <a:ext cx="785812" cy="22145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5" name="직선 화살표 연결선 33"/>
          <p:cNvCxnSpPr>
            <a:cxnSpLocks noChangeShapeType="1"/>
            <a:stCxn id="34829" idx="6"/>
            <a:endCxn id="34826" idx="1"/>
          </p:cNvCxnSpPr>
          <p:nvPr/>
        </p:nvCxnSpPr>
        <p:spPr bwMode="auto">
          <a:xfrm>
            <a:off x="4786313" y="1749425"/>
            <a:ext cx="785812" cy="16430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6" name="직선 화살표 연결선 36"/>
          <p:cNvCxnSpPr>
            <a:cxnSpLocks noChangeShapeType="1"/>
            <a:stCxn id="34830" idx="6"/>
            <a:endCxn id="34826" idx="1"/>
          </p:cNvCxnSpPr>
          <p:nvPr/>
        </p:nvCxnSpPr>
        <p:spPr bwMode="auto">
          <a:xfrm>
            <a:off x="4786313" y="2392363"/>
            <a:ext cx="785812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837" name="타원 47"/>
          <p:cNvSpPr>
            <a:spLocks noChangeArrowheads="1"/>
          </p:cNvSpPr>
          <p:nvPr/>
        </p:nvSpPr>
        <p:spPr bwMode="auto">
          <a:xfrm>
            <a:off x="3286125" y="5572125"/>
            <a:ext cx="157162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n</a:t>
            </a:r>
          </a:p>
        </p:txBody>
      </p:sp>
      <p:cxnSp>
        <p:nvCxnSpPr>
          <p:cNvPr id="34838" name="직선 화살표 연결선 48"/>
          <p:cNvCxnSpPr>
            <a:cxnSpLocks noChangeShapeType="1"/>
            <a:stCxn id="34837" idx="6"/>
            <a:endCxn id="34826" idx="1"/>
          </p:cNvCxnSpPr>
          <p:nvPr/>
        </p:nvCxnSpPr>
        <p:spPr bwMode="auto">
          <a:xfrm flipV="1">
            <a:off x="4857750" y="3392488"/>
            <a:ext cx="714375" cy="2430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9" name="직선 화살표 연결선 51"/>
          <p:cNvCxnSpPr>
            <a:cxnSpLocks noChangeShapeType="1"/>
            <a:stCxn id="34824" idx="3"/>
            <a:endCxn id="34837" idx="2"/>
          </p:cNvCxnSpPr>
          <p:nvPr/>
        </p:nvCxnSpPr>
        <p:spPr bwMode="auto">
          <a:xfrm flipV="1">
            <a:off x="2071688" y="5822950"/>
            <a:ext cx="1214437" cy="5000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40" name="직선 연결선 55"/>
          <p:cNvCxnSpPr>
            <a:cxnSpLocks noChangeShapeType="1"/>
          </p:cNvCxnSpPr>
          <p:nvPr/>
        </p:nvCxnSpPr>
        <p:spPr bwMode="auto">
          <a:xfrm rot="5400000">
            <a:off x="3284537" y="4071938"/>
            <a:ext cx="1573213" cy="1588"/>
          </a:xfrm>
          <a:prstGeom prst="line">
            <a:avLst/>
          </a:prstGeom>
          <a:noFill/>
          <a:ln w="127000" algn="ctr">
            <a:solidFill>
              <a:schemeClr val="tx1"/>
            </a:solidFill>
            <a:prstDash val="sysDot"/>
            <a:round/>
            <a:headEnd/>
            <a:tailEnd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26458B9-80A2-4FA5-A1D2-D44A74A55915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Previous Encodings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Minimal encoding</a:t>
            </a:r>
            <a:r>
              <a:rPr lang="en-US" altLang="ko-KR" sz="2400">
                <a:latin typeface="Tahoma" pitchFamily="34" charset="0"/>
              </a:rPr>
              <a:t>   </a:t>
            </a:r>
            <a:r>
              <a:rPr lang="en-US" altLang="ko-KR" sz="2000">
                <a:latin typeface="Tahoma" pitchFamily="34" charset="0"/>
              </a:rPr>
              <a:t>[Lynce &amp; Ouaknine, 2006]</a:t>
            </a:r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900113" y="2386013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sufficient to characterize the puzzle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971550" y="1916113"/>
          <a:ext cx="5300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2869920" imgH="228600" progId="Equation.3">
                  <p:embed/>
                </p:oleObj>
              </mc:Choice>
              <mc:Fallback>
                <p:oleObj name="Equation" r:id="rId3" imgW="28699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916113"/>
                        <a:ext cx="5300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971550" y="3571875"/>
          <a:ext cx="546576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2958840" imgH="457200" progId="Equation.3">
                  <p:embed/>
                </p:oleObj>
              </mc:Choice>
              <mc:Fallback>
                <p:oleObj name="Equation" r:id="rId5" imgW="29588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571875"/>
                        <a:ext cx="5465763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971550" y="5597525"/>
          <a:ext cx="61674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7" imgW="3340080" imgH="228600" progId="Equation.3">
                  <p:embed/>
                </p:oleObj>
              </mc:Choice>
              <mc:Fallback>
                <p:oleObj name="Equation" r:id="rId7" imgW="33400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597525"/>
                        <a:ext cx="61674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395288" y="3046413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Extended encoding </a:t>
            </a:r>
            <a:r>
              <a:rPr lang="en-US" altLang="ko-KR" sz="2400">
                <a:latin typeface="Tahoma" pitchFamily="34" charset="0"/>
              </a:rPr>
              <a:t>  </a:t>
            </a:r>
            <a:r>
              <a:rPr lang="en-US" altLang="ko-KR" sz="2000">
                <a:latin typeface="Tahoma" pitchFamily="34" charset="0"/>
              </a:rPr>
              <a:t>[Lynce &amp; Ouaknine, 2006]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900113" y="4402138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minimal encoding with redundant clauses</a:t>
            </a: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395288" y="5086350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Efficient encoding </a:t>
            </a:r>
            <a:r>
              <a:rPr lang="en-US" altLang="ko-KR" sz="2400">
                <a:latin typeface="Tahoma" pitchFamily="34" charset="0"/>
              </a:rPr>
              <a:t>  </a:t>
            </a:r>
            <a:r>
              <a:rPr lang="en-US" altLang="ko-KR" sz="2000">
                <a:latin typeface="Tahoma" pitchFamily="34" charset="0"/>
              </a:rPr>
              <a:t>[Weber, 2005]</a:t>
            </a:r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900113" y="6059488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between minimal encoding and extended encoding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185172E-B5F2-4F32-B882-C9616E5E79D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Analysis (Recap)</a:t>
            </a:r>
          </a:p>
        </p:txBody>
      </p:sp>
      <p:graphicFrame>
        <p:nvGraphicFramePr>
          <p:cNvPr id="2561027" name="Group 3"/>
          <p:cNvGraphicFramePr>
            <a:graphicFrameLocks noGrp="1"/>
          </p:cNvGraphicFramePr>
          <p:nvPr/>
        </p:nvGraphicFramePr>
        <p:xfrm>
          <a:off x="395288" y="1484313"/>
          <a:ext cx="8353425" cy="4475164"/>
        </p:xfrm>
        <a:graphic>
          <a:graphicData uri="http://schemas.openxmlformats.org/drawingml/2006/table">
            <a:tbl>
              <a:tblPr/>
              <a:tblGrid>
                <a:gridCol w="1512887"/>
                <a:gridCol w="1584325"/>
                <a:gridCol w="5256213"/>
              </a:tblGrid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Encoding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Variables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" name="Object 25"/>
          <p:cNvGraphicFramePr>
            <a:graphicFrameLocks noChangeAspect="1"/>
          </p:cNvGraphicFramePr>
          <p:nvPr/>
        </p:nvGraphicFramePr>
        <p:xfrm>
          <a:off x="3992563" y="2481263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3" imgW="2361960" imgH="457200" progId="Equation.3">
                  <p:embed/>
                </p:oleObj>
              </mc:Choice>
              <mc:Fallback>
                <p:oleObj name="Equation" r:id="rId3" imgW="236196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2481263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26"/>
          <p:cNvGraphicFramePr>
            <a:graphicFrameLocks noChangeAspect="1"/>
          </p:cNvGraphicFramePr>
          <p:nvPr/>
        </p:nvGraphicFramePr>
        <p:xfrm>
          <a:off x="3995738" y="4941888"/>
          <a:ext cx="41767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5" imgW="2361960" imgH="457200" progId="Equation.3">
                  <p:embed/>
                </p:oleObj>
              </mc:Choice>
              <mc:Fallback>
                <p:oleObj name="Equation" r:id="rId5" imgW="2361960" imgH="457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941888"/>
                        <a:ext cx="41767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27"/>
          <p:cNvGraphicFramePr>
            <a:graphicFrameLocks noChangeAspect="1"/>
          </p:cNvGraphicFramePr>
          <p:nvPr/>
        </p:nvGraphicFramePr>
        <p:xfrm>
          <a:off x="3992563" y="3705225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7" imgW="2361960" imgH="457200" progId="Equation.3">
                  <p:embed/>
                </p:oleObj>
              </mc:Choice>
              <mc:Fallback>
                <p:oleObj name="Equation" r:id="rId7" imgW="2361960" imgH="457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3705225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8"/>
          <p:cNvGraphicFramePr>
            <a:graphicFrameLocks noChangeAspect="1"/>
          </p:cNvGraphicFramePr>
          <p:nvPr/>
        </p:nvGraphicFramePr>
        <p:xfrm>
          <a:off x="2484438" y="2698750"/>
          <a:ext cx="4000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9" imgW="215640" imgH="203040" progId="Equation.3">
                  <p:embed/>
                </p:oleObj>
              </mc:Choice>
              <mc:Fallback>
                <p:oleObj name="Equation" r:id="rId9" imgW="215640" imgH="2030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98750"/>
                        <a:ext cx="4000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29"/>
          <p:cNvGraphicFramePr>
            <a:graphicFrameLocks noChangeAspect="1"/>
          </p:cNvGraphicFramePr>
          <p:nvPr/>
        </p:nvGraphicFramePr>
        <p:xfrm>
          <a:off x="2484438" y="39227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11" imgW="215640" imgH="203040" progId="Equation.3">
                  <p:embed/>
                </p:oleObj>
              </mc:Choice>
              <mc:Fallback>
                <p:oleObj name="Equation" r:id="rId11" imgW="21564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227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30"/>
          <p:cNvGraphicFramePr>
            <a:graphicFrameLocks noChangeAspect="1"/>
          </p:cNvGraphicFramePr>
          <p:nvPr/>
        </p:nvGraphicFramePr>
        <p:xfrm>
          <a:off x="2484438" y="51673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12" imgW="215640" imgH="203040" progId="Equation.3">
                  <p:embed/>
                </p:oleObj>
              </mc:Choice>
              <mc:Fallback>
                <p:oleObj name="Equation" r:id="rId12" imgW="215640" imgH="2030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1673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6083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290EC37-1350-42BF-8CCA-3794026A15C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7D68458-756D-4FB4-9F20-D4FCA34B25B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Agenda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Introduction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Background and Previous Encodings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b="1" smtClean="0"/>
              <a:t>Optimized Encoding</a:t>
            </a:r>
          </a:p>
          <a:p>
            <a:pPr eaLnBrk="1" hangingPunct="1"/>
            <a:endParaRPr lang="en-US" altLang="ko-KR" b="1" smtClean="0"/>
          </a:p>
          <a:p>
            <a:pPr eaLnBrk="1" hangingPunct="1"/>
            <a:r>
              <a:rPr lang="en-US" altLang="ko-KR" smtClean="0"/>
              <a:t>Experimental Results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16B56F4-6A76-4EED-9F4A-CAC13253A68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31584" name="Group 256"/>
          <p:cNvGraphicFramePr>
            <a:graphicFrameLocks noGrp="1"/>
          </p:cNvGraphicFramePr>
          <p:nvPr/>
        </p:nvGraphicFramePr>
        <p:xfrm>
          <a:off x="755650" y="1484313"/>
          <a:ext cx="1368425" cy="1352551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3"/>
                <a:gridCol w="341312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159" name="AutoShape 257"/>
          <p:cNvSpPr>
            <a:spLocks noChangeArrowheads="1"/>
          </p:cNvSpPr>
          <p:nvPr/>
        </p:nvSpPr>
        <p:spPr bwMode="auto">
          <a:xfrm>
            <a:off x="2627313" y="1987550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258"/>
          <p:cNvSpPr>
            <a:spLocks noChangeArrowheads="1"/>
          </p:cNvSpPr>
          <p:nvPr/>
        </p:nvSpPr>
        <p:spPr bwMode="auto">
          <a:xfrm>
            <a:off x="3490913" y="2387600"/>
            <a:ext cx="45370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is represented using boolean variables</a:t>
            </a:r>
          </a:p>
        </p:txBody>
      </p:sp>
      <p:sp>
        <p:nvSpPr>
          <p:cNvPr id="48161" name="Rectangle 259"/>
          <p:cNvSpPr>
            <a:spLocks noChangeArrowheads="1"/>
          </p:cNvSpPr>
          <p:nvPr/>
        </p:nvSpPr>
        <p:spPr bwMode="auto">
          <a:xfrm>
            <a:off x="3492500" y="1895475"/>
            <a:ext cx="936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CNF</a:t>
            </a:r>
          </a:p>
        </p:txBody>
      </p:sp>
      <p:sp>
        <p:nvSpPr>
          <p:cNvPr id="48162" name="Rectangle 260"/>
          <p:cNvSpPr>
            <a:spLocks noChangeArrowheads="1"/>
          </p:cNvSpPr>
          <p:nvPr/>
        </p:nvSpPr>
        <p:spPr bwMode="auto">
          <a:xfrm>
            <a:off x="457200" y="3573463"/>
            <a:ext cx="8686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latinLnBrk="1" hangingPunct="1">
              <a:spcBef>
                <a:spcPct val="20000"/>
              </a:spcBef>
              <a:buFontTx/>
              <a:buChar char="•"/>
            </a:pP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For example, consider the cell [1,1]</a:t>
            </a: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kumimoji="1" lang="en-US" altLang="ko-KR" sz="2000">
                <a:latin typeface="Tahoma" pitchFamily="34" charset="0"/>
                <a:ea typeface="돋움" pitchFamily="50" charset="-127"/>
              </a:rPr>
              <a:t>Four cases are considered; thus, four variables are needed</a:t>
            </a: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endParaRPr kumimoji="1" lang="en-US" altLang="ko-KR" sz="2000">
              <a:latin typeface="Tahoma" pitchFamily="34" charset="0"/>
              <a:ea typeface="돋움" pitchFamily="50" charset="-127"/>
            </a:endParaRP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endParaRPr kumimoji="1" lang="en-US" altLang="ko-KR" sz="2000">
              <a:latin typeface="Tahoma" pitchFamily="34" charset="0"/>
              <a:ea typeface="돋움" pitchFamily="50" charset="-127"/>
            </a:endParaRPr>
          </a:p>
        </p:txBody>
      </p:sp>
      <p:sp>
        <p:nvSpPr>
          <p:cNvPr id="48163" name="Rectangle 261"/>
          <p:cNvSpPr>
            <a:spLocks noChangeArrowheads="1"/>
          </p:cNvSpPr>
          <p:nvPr/>
        </p:nvSpPr>
        <p:spPr bwMode="auto">
          <a:xfrm>
            <a:off x="1187450" y="4475163"/>
            <a:ext cx="3816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(1,1,1), (1,1,2), (1,1,3), (1,1,4)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CBC5FCF-2E93-4581-AE36-78B5C43DBF9E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Variables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/>
              <a:t>A pre-assigned cell reduces the cases to be considered</a:t>
            </a:r>
          </a:p>
          <a:p>
            <a:pPr lvl="1" eaLnBrk="1" hangingPunct="1"/>
            <a:r>
              <a:rPr lang="en-US" altLang="ko-KR" sz="2000" smtClean="0"/>
              <a:t>Because the cell has a fixed number</a:t>
            </a:r>
          </a:p>
          <a:p>
            <a:pPr lvl="1" eaLnBrk="1" hangingPunct="1"/>
            <a:r>
              <a:rPr lang="en-US" altLang="ko-KR" sz="2000" smtClean="0"/>
              <a:t>The pre-assigned cell does not need a variable at all</a:t>
            </a:r>
          </a:p>
          <a:p>
            <a:pPr lvl="1" eaLnBrk="1" hangingPunct="1"/>
            <a:r>
              <a:rPr lang="en-US" altLang="ko-KR" sz="2000" smtClean="0"/>
              <a:t>It affects other cells located at the same row, or column, or block.</a:t>
            </a:r>
          </a:p>
          <a:p>
            <a:pPr lvl="4" eaLnBrk="1" hangingPunct="1"/>
            <a:endParaRPr lang="en-US" altLang="ko-KR" sz="1600" smtClean="0"/>
          </a:p>
          <a:p>
            <a:pPr eaLnBrk="1" hangingPunct="1"/>
            <a:r>
              <a:rPr lang="en-US" altLang="ko-KR" sz="2400" smtClean="0"/>
              <a:t>For example , consider the cell [1,1]</a:t>
            </a:r>
          </a:p>
          <a:p>
            <a:pPr lvl="1" eaLnBrk="1" hangingPunct="1"/>
            <a:r>
              <a:rPr lang="en-US" altLang="ko-KR" sz="2000" smtClean="0"/>
              <a:t>The case [1,1]=1 is not allowed since [4,1]=1 are already assigned</a:t>
            </a:r>
          </a:p>
          <a:p>
            <a:pPr lvl="1" eaLnBrk="1" hangingPunct="1"/>
            <a:r>
              <a:rPr lang="en-US" altLang="ko-KR" sz="2000" smtClean="0"/>
              <a:t>The case [1,1]=3 is not allowed since [1,4]=3 are already assigned</a:t>
            </a:r>
          </a:p>
          <a:p>
            <a:pPr lvl="1" eaLnBrk="1" hangingPunct="1"/>
            <a:r>
              <a:rPr lang="en-US" altLang="ko-KR" sz="2000" smtClean="0"/>
              <a:t>The case [1,1]=4 is not allowed since [1,3]=4 are already assigned</a:t>
            </a:r>
          </a:p>
          <a:p>
            <a:pPr lvl="1" eaLnBrk="1" hangingPunct="1"/>
            <a:r>
              <a:rPr lang="en-US" altLang="ko-KR" sz="2000" smtClean="0"/>
              <a:t>Thus, the only case to be cosidered is [1,1]=2</a:t>
            </a:r>
          </a:p>
        </p:txBody>
      </p:sp>
      <p:graphicFrame>
        <p:nvGraphicFramePr>
          <p:cNvPr id="2536452" name="Group 4"/>
          <p:cNvGraphicFramePr>
            <a:graphicFrameLocks noGrp="1"/>
          </p:cNvGraphicFramePr>
          <p:nvPr/>
        </p:nvGraphicFramePr>
        <p:xfrm>
          <a:off x="5867400" y="5245100"/>
          <a:ext cx="1368425" cy="1352551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3"/>
                <a:gridCol w="341312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84" name="AutoShape 31"/>
          <p:cNvSpPr>
            <a:spLocks noChangeArrowheads="1"/>
          </p:cNvSpPr>
          <p:nvPr/>
        </p:nvSpPr>
        <p:spPr bwMode="auto">
          <a:xfrm flipH="1">
            <a:off x="5148263" y="5267325"/>
            <a:ext cx="431800" cy="307975"/>
          </a:xfrm>
          <a:prstGeom prst="rightArrow">
            <a:avLst>
              <a:gd name="adj1" fmla="val 50000"/>
              <a:gd name="adj2" fmla="val 35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2"/>
          <p:cNvSpPr>
            <a:spLocks noChangeArrowheads="1"/>
          </p:cNvSpPr>
          <p:nvPr/>
        </p:nvSpPr>
        <p:spPr bwMode="auto">
          <a:xfrm>
            <a:off x="4067175" y="5194300"/>
            <a:ext cx="1223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(1,1,2)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7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17BEE0B7-FB89-48FC-B5C4-A22029D4CB9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CBCB5E3-E5D9-4DA8-BEC7-3833C7D31A4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Variables</a:t>
            </a:r>
          </a:p>
        </p:txBody>
      </p:sp>
      <p:sp>
        <p:nvSpPr>
          <p:cNvPr id="102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/>
              <a:t>Let </a:t>
            </a:r>
            <a:r>
              <a:rPr lang="en-US" altLang="ko-KR" sz="2400" i="1" smtClean="0"/>
              <a:t>V</a:t>
            </a:r>
            <a:r>
              <a:rPr lang="en-US" altLang="ko-KR" sz="2400" smtClean="0"/>
              <a:t>  be a set of variables</a:t>
            </a:r>
          </a:p>
        </p:txBody>
      </p:sp>
      <p:graphicFrame>
        <p:nvGraphicFramePr>
          <p:cNvPr id="10242" name="Object 32"/>
          <p:cNvGraphicFramePr>
            <a:graphicFrameLocks noChangeAspect="1"/>
          </p:cNvGraphicFramePr>
          <p:nvPr/>
        </p:nvGraphicFramePr>
        <p:xfrm>
          <a:off x="700088" y="3001963"/>
          <a:ext cx="79375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4483080" imgH="203040" progId="Equation.3">
                  <p:embed/>
                </p:oleObj>
              </mc:Choice>
              <mc:Fallback>
                <p:oleObj name="Equation" r:id="rId3" imgW="4483080" imgH="2030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001963"/>
                        <a:ext cx="79375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3"/>
          <p:cNvGraphicFramePr>
            <a:graphicFrameLocks noChangeAspect="1"/>
          </p:cNvGraphicFramePr>
          <p:nvPr/>
        </p:nvGraphicFramePr>
        <p:xfrm>
          <a:off x="684213" y="3589338"/>
          <a:ext cx="457358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5" imgW="2577960" imgH="228600" progId="Equation.3">
                  <p:embed/>
                </p:oleObj>
              </mc:Choice>
              <mc:Fallback>
                <p:oleObj name="Equation" r:id="rId5" imgW="257796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589338"/>
                        <a:ext cx="4573587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34"/>
          <p:cNvGraphicFramePr>
            <a:graphicFrameLocks noChangeAspect="1"/>
          </p:cNvGraphicFramePr>
          <p:nvPr/>
        </p:nvGraphicFramePr>
        <p:xfrm>
          <a:off x="687388" y="4157663"/>
          <a:ext cx="449421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7" imgW="2539800" imgH="228600" progId="Equation.3">
                  <p:embed/>
                </p:oleObj>
              </mc:Choice>
              <mc:Fallback>
                <p:oleObj name="Equation" r:id="rId7" imgW="2539800" imgH="2286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157663"/>
                        <a:ext cx="449421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35"/>
          <p:cNvGraphicFramePr>
            <a:graphicFrameLocks noChangeAspect="1"/>
          </p:cNvGraphicFramePr>
          <p:nvPr/>
        </p:nvGraphicFramePr>
        <p:xfrm>
          <a:off x="708025" y="4733925"/>
          <a:ext cx="80740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9" imgW="4572000" imgH="241200" progId="Equation.3">
                  <p:embed/>
                </p:oleObj>
              </mc:Choice>
              <mc:Fallback>
                <p:oleObj name="Equation" r:id="rId9" imgW="4572000" imgH="2412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733925"/>
                        <a:ext cx="807402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36"/>
          <p:cNvGraphicFramePr>
            <a:graphicFrameLocks noChangeAspect="1"/>
          </p:cNvGraphicFramePr>
          <p:nvPr/>
        </p:nvGraphicFramePr>
        <p:xfrm>
          <a:off x="730250" y="2212975"/>
          <a:ext cx="78025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11" imgW="3784320" imgH="241200" progId="Equation.3">
                  <p:embed/>
                </p:oleObj>
              </mc:Choice>
              <mc:Fallback>
                <p:oleObj name="Equation" r:id="rId11" imgW="3784320" imgH="2412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212975"/>
                        <a:ext cx="78025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E2E478E4-3526-48D2-9869-910663D8204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34493" name="Group 93"/>
          <p:cNvGraphicFramePr>
            <a:graphicFrameLocks noGrp="1"/>
          </p:cNvGraphicFramePr>
          <p:nvPr/>
        </p:nvGraphicFramePr>
        <p:xfrm>
          <a:off x="3203575" y="1628775"/>
          <a:ext cx="3600450" cy="3816351"/>
        </p:xfrm>
        <a:graphic>
          <a:graphicData uri="http://schemas.openxmlformats.org/drawingml/2006/table">
            <a:tbl>
              <a:tblPr/>
              <a:tblGrid>
                <a:gridCol w="901700"/>
                <a:gridCol w="903288"/>
                <a:gridCol w="896937"/>
                <a:gridCol w="898525"/>
              </a:tblGrid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66" name="Object 96"/>
          <p:cNvGraphicFramePr>
            <a:graphicFrameLocks noChangeAspect="1"/>
          </p:cNvGraphicFramePr>
          <p:nvPr/>
        </p:nvGraphicFramePr>
        <p:xfrm>
          <a:off x="827088" y="3068638"/>
          <a:ext cx="118903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3" imgW="266400" imgH="177480" progId="Equation.3">
                  <p:embed/>
                </p:oleObj>
              </mc:Choice>
              <mc:Fallback>
                <p:oleObj name="Equation" r:id="rId3" imgW="266400" imgH="17748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068638"/>
                        <a:ext cx="1189037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6" name="AutoShape 97"/>
          <p:cNvSpPr>
            <a:spLocks/>
          </p:cNvSpPr>
          <p:nvPr/>
        </p:nvSpPr>
        <p:spPr bwMode="auto">
          <a:xfrm>
            <a:off x="2268538" y="1628775"/>
            <a:ext cx="503237" cy="3816350"/>
          </a:xfrm>
          <a:prstGeom prst="leftBrace">
            <a:avLst>
              <a:gd name="adj1" fmla="val 6319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AutoShape 99"/>
          <p:cNvSpPr>
            <a:spLocks/>
          </p:cNvSpPr>
          <p:nvPr/>
        </p:nvSpPr>
        <p:spPr bwMode="auto">
          <a:xfrm flipH="1">
            <a:off x="7237413" y="1628775"/>
            <a:ext cx="503237" cy="3816350"/>
          </a:xfrm>
          <a:prstGeom prst="leftBrace">
            <a:avLst>
              <a:gd name="adj1" fmla="val 6319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100"/>
          <p:cNvSpPr>
            <a:spLocks noChangeArrowheads="1"/>
          </p:cNvSpPr>
          <p:nvPr/>
        </p:nvSpPr>
        <p:spPr bwMode="auto">
          <a:xfrm>
            <a:off x="3203575" y="5949950"/>
            <a:ext cx="2736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these parts are excluded</a:t>
            </a:r>
          </a:p>
        </p:txBody>
      </p:sp>
      <p:sp>
        <p:nvSpPr>
          <p:cNvPr id="11299" name="Line 101"/>
          <p:cNvSpPr>
            <a:spLocks noChangeShapeType="1"/>
          </p:cNvSpPr>
          <p:nvPr/>
        </p:nvSpPr>
        <p:spPr bwMode="auto">
          <a:xfrm flipV="1">
            <a:off x="4570413" y="54451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57B933EE-AA9B-4CA0-A57F-C8182C30D7B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Cell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graphicFrame>
        <p:nvGraphicFramePr>
          <p:cNvPr id="2440225" name="Group 33"/>
          <p:cNvGraphicFramePr>
            <a:graphicFrameLocks noGrp="1"/>
          </p:cNvGraphicFramePr>
          <p:nvPr/>
        </p:nvGraphicFramePr>
        <p:xfrm>
          <a:off x="971550" y="1485900"/>
          <a:ext cx="280988" cy="830263"/>
        </p:xfrm>
        <a:graphic>
          <a:graphicData uri="http://schemas.openxmlformats.org/drawingml/2006/table">
            <a:tbl>
              <a:tblPr/>
              <a:tblGrid>
                <a:gridCol w="280988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04" name="AutoShape 25"/>
          <p:cNvSpPr>
            <a:spLocks noChangeArrowheads="1"/>
          </p:cNvSpPr>
          <p:nvPr/>
        </p:nvSpPr>
        <p:spPr bwMode="auto">
          <a:xfrm>
            <a:off x="1474788" y="1412875"/>
            <a:ext cx="4321175" cy="503238"/>
          </a:xfrm>
          <a:prstGeom prst="wedgeRoundRectCallout">
            <a:avLst>
              <a:gd name="adj1" fmla="val -5657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cell</a:t>
            </a:r>
          </a:p>
        </p:txBody>
      </p:sp>
      <p:sp>
        <p:nvSpPr>
          <p:cNvPr id="12305" name="Rectangle 27"/>
          <p:cNvSpPr>
            <a:spLocks noChangeArrowheads="1"/>
          </p:cNvSpPr>
          <p:nvPr/>
        </p:nvSpPr>
        <p:spPr bwMode="auto">
          <a:xfrm>
            <a:off x="1258888" y="2709863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graphicFrame>
        <p:nvGraphicFramePr>
          <p:cNvPr id="12290" name="Object 28"/>
          <p:cNvGraphicFramePr>
            <a:graphicFrameLocks noChangeAspect="1"/>
          </p:cNvGraphicFramePr>
          <p:nvPr/>
        </p:nvGraphicFramePr>
        <p:xfrm>
          <a:off x="1755775" y="3327400"/>
          <a:ext cx="54213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3" imgW="2628720" imgH="241200" progId="Equation.3">
                  <p:embed/>
                </p:oleObj>
              </mc:Choice>
              <mc:Fallback>
                <p:oleObj name="Equation" r:id="rId3" imgW="2628720" imgH="241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3327400"/>
                        <a:ext cx="5421313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Rectangle 29"/>
          <p:cNvSpPr>
            <a:spLocks noChangeArrowheads="1"/>
          </p:cNvSpPr>
          <p:nvPr/>
        </p:nvSpPr>
        <p:spPr bwMode="auto">
          <a:xfrm>
            <a:off x="6227763" y="27098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2307" name="Rectangle 30"/>
          <p:cNvSpPr>
            <a:spLocks noChangeArrowheads="1"/>
          </p:cNvSpPr>
          <p:nvPr/>
        </p:nvSpPr>
        <p:spPr bwMode="auto">
          <a:xfrm>
            <a:off x="1258888" y="4294188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sp>
        <p:nvSpPr>
          <p:cNvPr id="12308" name="Rectangle 31"/>
          <p:cNvSpPr>
            <a:spLocks noChangeArrowheads="1"/>
          </p:cNvSpPr>
          <p:nvPr/>
        </p:nvSpPr>
        <p:spPr bwMode="auto">
          <a:xfrm>
            <a:off x="6227763" y="42560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12291" name="Object 32"/>
          <p:cNvGraphicFramePr>
            <a:graphicFrameLocks noChangeAspect="1"/>
          </p:cNvGraphicFramePr>
          <p:nvPr/>
        </p:nvGraphicFramePr>
        <p:xfrm>
          <a:off x="1331913" y="4938713"/>
          <a:ext cx="7059612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5" imgW="3492360" imgH="533160" progId="Equation.3">
                  <p:embed/>
                </p:oleObj>
              </mc:Choice>
              <mc:Fallback>
                <p:oleObj name="Equation" r:id="rId5" imgW="3492360" imgH="53316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38713"/>
                        <a:ext cx="7059612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30EEB39-BFAD-4120-BB4B-75EDF55069EA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Agenda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b="1" smtClean="0"/>
              <a:t>Introduction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Background and Previous Encodings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Optimized Encoding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Experimental Results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09160FD-51FB-4AC4-ADAE-ED51B2E1E09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42595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/>
                <a:gridCol w="739775"/>
                <a:gridCol w="736600"/>
                <a:gridCol w="73660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14" name="Object 30"/>
          <p:cNvGraphicFramePr>
            <a:graphicFrameLocks noChangeAspect="1"/>
          </p:cNvGraphicFramePr>
          <p:nvPr/>
        </p:nvGraphicFramePr>
        <p:xfrm>
          <a:off x="4056063" y="1989138"/>
          <a:ext cx="1020762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3" imgW="495000" imgH="228600" progId="Equation.3">
                  <p:embed/>
                </p:oleObj>
              </mc:Choice>
              <mc:Fallback>
                <p:oleObj name="Equation" r:id="rId3" imgW="4950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1989138"/>
                        <a:ext cx="1020762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5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3346" name="Text Box 32"/>
          <p:cNvSpPr txBox="1">
            <a:spLocks noChangeArrowheads="1"/>
          </p:cNvSpPr>
          <p:nvPr/>
        </p:nvSpPr>
        <p:spPr bwMode="auto">
          <a:xfrm>
            <a:off x="5378450" y="981075"/>
            <a:ext cx="2463800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{(4,3,2)}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3315" name="Object 33"/>
          <p:cNvGraphicFramePr>
            <a:graphicFrameLocks noChangeAspect="1"/>
          </p:cNvGraphicFramePr>
          <p:nvPr/>
        </p:nvGraphicFramePr>
        <p:xfrm>
          <a:off x="4041775" y="4724400"/>
          <a:ext cx="10223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5" imgW="495000" imgH="228600" progId="Equation.3">
                  <p:embed/>
                </p:oleObj>
              </mc:Choice>
              <mc:Fallback>
                <p:oleObj name="Equation" r:id="rId5" imgW="49500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5" y="4724400"/>
                        <a:ext cx="102235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7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3348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AutoShape 36"/>
          <p:cNvSpPr>
            <a:spLocks/>
          </p:cNvSpPr>
          <p:nvPr/>
        </p:nvSpPr>
        <p:spPr bwMode="auto">
          <a:xfrm flipH="1">
            <a:off x="7812088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6B8DAE9-0574-4447-8AAE-349E84A6751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Row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14342" name="Rectangle 1391"/>
          <p:cNvSpPr>
            <a:spLocks noChangeArrowheads="1"/>
          </p:cNvSpPr>
          <p:nvPr/>
        </p:nvSpPr>
        <p:spPr bwMode="auto">
          <a:xfrm>
            <a:off x="1116013" y="2717800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row</a:t>
            </a:r>
          </a:p>
        </p:txBody>
      </p:sp>
      <p:sp>
        <p:nvSpPr>
          <p:cNvPr id="14343" name="Rectangle 1394"/>
          <p:cNvSpPr>
            <a:spLocks noChangeArrowheads="1"/>
          </p:cNvSpPr>
          <p:nvPr/>
        </p:nvSpPr>
        <p:spPr bwMode="auto">
          <a:xfrm>
            <a:off x="6084888" y="27479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4344" name="Rectangle 1395"/>
          <p:cNvSpPr>
            <a:spLocks noChangeArrowheads="1"/>
          </p:cNvSpPr>
          <p:nvPr/>
        </p:nvSpPr>
        <p:spPr bwMode="auto">
          <a:xfrm>
            <a:off x="1116013" y="4302125"/>
            <a:ext cx="52562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row</a:t>
            </a:r>
          </a:p>
        </p:txBody>
      </p:sp>
      <p:sp>
        <p:nvSpPr>
          <p:cNvPr id="14345" name="Rectangle 1396"/>
          <p:cNvSpPr>
            <a:spLocks noChangeArrowheads="1"/>
          </p:cNvSpPr>
          <p:nvPr/>
        </p:nvSpPr>
        <p:spPr bwMode="auto">
          <a:xfrm>
            <a:off x="6084888" y="43322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14338" name="Object 1401"/>
          <p:cNvGraphicFramePr>
            <a:graphicFrameLocks noChangeAspect="1"/>
          </p:cNvGraphicFramePr>
          <p:nvPr/>
        </p:nvGraphicFramePr>
        <p:xfrm>
          <a:off x="1619250" y="3327400"/>
          <a:ext cx="513873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3" imgW="2641320" imgH="241200" progId="Equation.3">
                  <p:embed/>
                </p:oleObj>
              </mc:Choice>
              <mc:Fallback>
                <p:oleObj name="Equation" r:id="rId3" imgW="2641320" imgH="241200" progId="Equation.3">
                  <p:embed/>
                  <p:pic>
                    <p:nvPicPr>
                      <p:cNvPr id="0" name="Object 14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327400"/>
                        <a:ext cx="5138738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403"/>
          <p:cNvGraphicFramePr>
            <a:graphicFrameLocks noChangeAspect="1"/>
          </p:cNvGraphicFramePr>
          <p:nvPr/>
        </p:nvGraphicFramePr>
        <p:xfrm>
          <a:off x="1619250" y="4883150"/>
          <a:ext cx="7129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5" imgW="3593880" imgH="533160" progId="Equation.3">
                  <p:embed/>
                </p:oleObj>
              </mc:Choice>
              <mc:Fallback>
                <p:oleObj name="Equation" r:id="rId5" imgW="3593880" imgH="533160" progId="Equation.3">
                  <p:embed/>
                  <p:pic>
                    <p:nvPicPr>
                      <p:cNvPr id="0" name="Object 14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883150"/>
                        <a:ext cx="71294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740" name="Group 1468"/>
          <p:cNvGraphicFramePr>
            <a:graphicFrameLocks noGrp="1"/>
          </p:cNvGraphicFramePr>
          <p:nvPr/>
        </p:nvGraphicFramePr>
        <p:xfrm>
          <a:off x="973138" y="1555750"/>
          <a:ext cx="2519362" cy="552450"/>
        </p:xfrm>
        <a:graphic>
          <a:graphicData uri="http://schemas.openxmlformats.org/drawingml/2006/table">
            <a:tbl>
              <a:tblPr/>
              <a:tblGrid>
                <a:gridCol w="280987"/>
                <a:gridCol w="279400"/>
                <a:gridCol w="279400"/>
                <a:gridCol w="280988"/>
                <a:gridCol w="277812"/>
                <a:gridCol w="280988"/>
                <a:gridCol w="279400"/>
                <a:gridCol w="279400"/>
                <a:gridCol w="2809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8" name="AutoShape 1428"/>
          <p:cNvSpPr>
            <a:spLocks noChangeArrowheads="1"/>
          </p:cNvSpPr>
          <p:nvPr/>
        </p:nvSpPr>
        <p:spPr bwMode="auto">
          <a:xfrm>
            <a:off x="3635375" y="1484313"/>
            <a:ext cx="4752975" cy="503237"/>
          </a:xfrm>
          <a:prstGeom prst="wedgeRoundRectCallout">
            <a:avLst>
              <a:gd name="adj1" fmla="val -55977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FCD8F0DE-E5A3-4832-8DF0-499CC31E35E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41571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/>
                <a:gridCol w="739775"/>
                <a:gridCol w="736600"/>
                <a:gridCol w="73660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2" name="Object 30"/>
          <p:cNvGraphicFramePr>
            <a:graphicFrameLocks noChangeAspect="1"/>
          </p:cNvGraphicFramePr>
          <p:nvPr/>
        </p:nvGraphicFramePr>
        <p:xfrm>
          <a:off x="3997325" y="1989138"/>
          <a:ext cx="107156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3" imgW="520560" imgH="228600" progId="Equation.3">
                  <p:embed/>
                </p:oleObj>
              </mc:Choice>
              <mc:Fallback>
                <p:oleObj name="Equation" r:id="rId3" imgW="52056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1989138"/>
                        <a:ext cx="1071563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3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5394" name="Text Box 32"/>
          <p:cNvSpPr txBox="1">
            <a:spLocks noChangeArrowheads="1"/>
          </p:cNvSpPr>
          <p:nvPr/>
        </p:nvSpPr>
        <p:spPr bwMode="auto">
          <a:xfrm>
            <a:off x="5378450" y="981075"/>
            <a:ext cx="3198813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{(4,4,4)}</a:t>
            </a:r>
          </a:p>
        </p:txBody>
      </p:sp>
      <p:graphicFrame>
        <p:nvGraphicFramePr>
          <p:cNvPr id="15363" name="Object 33"/>
          <p:cNvGraphicFramePr>
            <a:graphicFrameLocks noChangeAspect="1"/>
          </p:cNvGraphicFramePr>
          <p:nvPr/>
        </p:nvGraphicFramePr>
        <p:xfrm>
          <a:off x="3995738" y="4724400"/>
          <a:ext cx="104933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5" imgW="507960" imgH="228600" progId="Equation.3">
                  <p:embed/>
                </p:oleObj>
              </mc:Choice>
              <mc:Fallback>
                <p:oleObj name="Equation" r:id="rId5" imgW="50796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724400"/>
                        <a:ext cx="1049337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5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</p:txBody>
      </p:sp>
      <p:sp>
        <p:nvSpPr>
          <p:cNvPr id="15396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AutoShape 36"/>
          <p:cNvSpPr>
            <a:spLocks/>
          </p:cNvSpPr>
          <p:nvPr/>
        </p:nvSpPr>
        <p:spPr bwMode="auto">
          <a:xfrm flipH="1">
            <a:off x="854710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40F6881-87E8-4A27-98F7-F8D86D94933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Column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16390" name="Rectangle 25"/>
          <p:cNvSpPr>
            <a:spLocks noChangeArrowheads="1"/>
          </p:cNvSpPr>
          <p:nvPr/>
        </p:nvSpPr>
        <p:spPr bwMode="auto">
          <a:xfrm>
            <a:off x="1441450" y="26035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16391" name="Rectangle 26"/>
          <p:cNvSpPr>
            <a:spLocks noChangeArrowheads="1"/>
          </p:cNvSpPr>
          <p:nvPr/>
        </p:nvSpPr>
        <p:spPr bwMode="auto">
          <a:xfrm>
            <a:off x="6769100" y="26035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6392" name="Rectangle 27"/>
          <p:cNvSpPr>
            <a:spLocks noChangeArrowheads="1"/>
          </p:cNvSpPr>
          <p:nvPr/>
        </p:nvSpPr>
        <p:spPr bwMode="auto">
          <a:xfrm>
            <a:off x="1441450" y="4187825"/>
            <a:ext cx="5781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16393" name="Rectangle 28"/>
          <p:cNvSpPr>
            <a:spLocks noChangeArrowheads="1"/>
          </p:cNvSpPr>
          <p:nvPr/>
        </p:nvSpPr>
        <p:spPr bwMode="auto">
          <a:xfrm>
            <a:off x="6769100" y="41878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16394" name="Rectangle 30"/>
          <p:cNvSpPr>
            <a:spLocks noChangeArrowheads="1"/>
          </p:cNvSpPr>
          <p:nvPr/>
        </p:nvSpPr>
        <p:spPr bwMode="auto">
          <a:xfrm>
            <a:off x="-34925" y="369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6" name="Object 79"/>
          <p:cNvGraphicFramePr>
            <a:graphicFrameLocks noChangeAspect="1"/>
          </p:cNvGraphicFramePr>
          <p:nvPr/>
        </p:nvGraphicFramePr>
        <p:xfrm>
          <a:off x="1931988" y="3228975"/>
          <a:ext cx="50958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Equation" r:id="rId3" imgW="2590560" imgH="241200" progId="Equation.3">
                  <p:embed/>
                </p:oleObj>
              </mc:Choice>
              <mc:Fallback>
                <p:oleObj name="Equation" r:id="rId3" imgW="2590560" imgH="24120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3228975"/>
                        <a:ext cx="5095875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1"/>
          <p:cNvGraphicFramePr>
            <a:graphicFrameLocks noChangeAspect="1"/>
          </p:cNvGraphicFramePr>
          <p:nvPr/>
        </p:nvGraphicFramePr>
        <p:xfrm>
          <a:off x="1912938" y="4732338"/>
          <a:ext cx="708818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5" imgW="3466800" imgH="533160" progId="Equation.3">
                  <p:embed/>
                </p:oleObj>
              </mc:Choice>
              <mc:Fallback>
                <p:oleObj name="Equation" r:id="rId5" imgW="3466800" imgH="53316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732338"/>
                        <a:ext cx="7088187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1342" name="Group 126"/>
          <p:cNvGraphicFramePr>
            <a:graphicFrameLocks noGrp="1"/>
          </p:cNvGraphicFramePr>
          <p:nvPr/>
        </p:nvGraphicFramePr>
        <p:xfrm>
          <a:off x="612775" y="1414463"/>
          <a:ext cx="561975" cy="2489201"/>
        </p:xfrm>
        <a:graphic>
          <a:graphicData uri="http://schemas.openxmlformats.org/drawingml/2006/table">
            <a:tbl>
              <a:tblPr/>
              <a:tblGrid>
                <a:gridCol w="280988"/>
                <a:gridCol w="2809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6427" name="AutoShape 106"/>
          <p:cNvSpPr>
            <a:spLocks noChangeArrowheads="1"/>
          </p:cNvSpPr>
          <p:nvPr/>
        </p:nvSpPr>
        <p:spPr bwMode="auto">
          <a:xfrm>
            <a:off x="1330325" y="1412875"/>
            <a:ext cx="4681538" cy="503238"/>
          </a:xfrm>
          <a:prstGeom prst="wedgeRoundRectCallout">
            <a:avLst>
              <a:gd name="adj1" fmla="val -56069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043BC88-6A19-4DFB-B40D-4D25A20DD7C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43619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/>
                <a:gridCol w="739775"/>
                <a:gridCol w="736600"/>
                <a:gridCol w="73660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10" name="Object 30"/>
          <p:cNvGraphicFramePr>
            <a:graphicFrameLocks noChangeAspect="1"/>
          </p:cNvGraphicFramePr>
          <p:nvPr/>
        </p:nvGraphicFramePr>
        <p:xfrm>
          <a:off x="4095750" y="1989138"/>
          <a:ext cx="96678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3" imgW="469800" imgH="228600" progId="Equation.3">
                  <p:embed/>
                </p:oleObj>
              </mc:Choice>
              <mc:Fallback>
                <p:oleObj name="Equation" r:id="rId3" imgW="4698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1989138"/>
                        <a:ext cx="966788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1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7442" name="Text Box 32"/>
          <p:cNvSpPr txBox="1">
            <a:spLocks noChangeArrowheads="1"/>
          </p:cNvSpPr>
          <p:nvPr/>
        </p:nvSpPr>
        <p:spPr bwMode="auto">
          <a:xfrm>
            <a:off x="5378450" y="982663"/>
            <a:ext cx="2463800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7411" name="Object 33"/>
          <p:cNvGraphicFramePr>
            <a:graphicFrameLocks noChangeAspect="1"/>
          </p:cNvGraphicFramePr>
          <p:nvPr/>
        </p:nvGraphicFramePr>
        <p:xfrm>
          <a:off x="4094163" y="4724400"/>
          <a:ext cx="9429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163" y="4724400"/>
                        <a:ext cx="94297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3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7444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utoShape 36"/>
          <p:cNvSpPr>
            <a:spLocks/>
          </p:cNvSpPr>
          <p:nvPr/>
        </p:nvSpPr>
        <p:spPr bwMode="auto">
          <a:xfrm flipH="1">
            <a:off x="7812088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5238BB3-3186-40B7-B7CC-10F908EE4FB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Block Rule </a:t>
            </a:r>
            <a:r>
              <a:rPr lang="en-US" altLang="ko-KR" smtClean="0">
                <a:sym typeface="Wingdings" pitchFamily="2" charset="2"/>
              </a:rPr>
              <a:t> </a:t>
            </a:r>
            <a:r>
              <a:rPr lang="en-US" altLang="ko-KR" smtClean="0"/>
              <a:t>CNF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611188" y="2424113"/>
            <a:ext cx="5759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block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724525" y="2424113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611188" y="3933825"/>
            <a:ext cx="5781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block</a:t>
            </a:r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5724525" y="39338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18442" name="Rectangle 7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Rectangle 8"/>
          <p:cNvSpPr>
            <a:spLocks noChangeArrowheads="1"/>
          </p:cNvSpPr>
          <p:nvPr/>
        </p:nvSpPr>
        <p:spPr bwMode="auto">
          <a:xfrm>
            <a:off x="-468313" y="36798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Rectangle 32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43365" name="Group 101"/>
          <p:cNvGraphicFramePr>
            <a:graphicFrameLocks noGrp="1"/>
          </p:cNvGraphicFramePr>
          <p:nvPr/>
        </p:nvGraphicFramePr>
        <p:xfrm>
          <a:off x="757238" y="1301750"/>
          <a:ext cx="1682750" cy="830263"/>
        </p:xfrm>
        <a:graphic>
          <a:graphicData uri="http://schemas.openxmlformats.org/drawingml/2006/table">
            <a:tbl>
              <a:tblPr/>
              <a:tblGrid>
                <a:gridCol w="279400"/>
                <a:gridCol w="279400"/>
                <a:gridCol w="280987"/>
                <a:gridCol w="280988"/>
                <a:gridCol w="280987"/>
                <a:gridCol w="280988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434" name="Object 74"/>
          <p:cNvGraphicFramePr>
            <a:graphicFrameLocks noChangeAspect="1"/>
          </p:cNvGraphicFramePr>
          <p:nvPr/>
        </p:nvGraphicFramePr>
        <p:xfrm>
          <a:off x="973138" y="2855913"/>
          <a:ext cx="763111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Equation" r:id="rId3" imgW="4381200" imgH="533160" progId="Equation.3">
                  <p:embed/>
                </p:oleObj>
              </mc:Choice>
              <mc:Fallback>
                <p:oleObj name="Equation" r:id="rId3" imgW="4381200" imgH="53316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2855913"/>
                        <a:ext cx="763111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6"/>
          <p:cNvGraphicFramePr>
            <a:graphicFrameLocks noChangeAspect="1"/>
          </p:cNvGraphicFramePr>
          <p:nvPr/>
        </p:nvGraphicFramePr>
        <p:xfrm>
          <a:off x="958850" y="4365625"/>
          <a:ext cx="81502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Equation" r:id="rId5" imgW="4724280" imgH="1269720" progId="Equation.3">
                  <p:embed/>
                </p:oleObj>
              </mc:Choice>
              <mc:Fallback>
                <p:oleObj name="Equation" r:id="rId5" imgW="4724280" imgH="126972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4365625"/>
                        <a:ext cx="81502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5" name="AutoShape 78"/>
          <p:cNvSpPr>
            <a:spLocks noChangeArrowheads="1"/>
          </p:cNvSpPr>
          <p:nvPr/>
        </p:nvSpPr>
        <p:spPr bwMode="auto">
          <a:xfrm>
            <a:off x="2627313" y="1268413"/>
            <a:ext cx="4465637" cy="503237"/>
          </a:xfrm>
          <a:prstGeom prst="wedgeRoundRectCallout">
            <a:avLst>
              <a:gd name="adj1" fmla="val -56361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FF3A7CB-0CEA-495A-A734-765CE7595A3A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Example</a:t>
            </a:r>
          </a:p>
        </p:txBody>
      </p:sp>
      <p:graphicFrame>
        <p:nvGraphicFramePr>
          <p:cNvPr id="2544643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/>
                <a:gridCol w="739775"/>
                <a:gridCol w="736600"/>
                <a:gridCol w="73660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58" name="Object 30"/>
          <p:cNvGraphicFramePr>
            <a:graphicFrameLocks noChangeAspect="1"/>
          </p:cNvGraphicFramePr>
          <p:nvPr/>
        </p:nvGraphicFramePr>
        <p:xfrm>
          <a:off x="3914775" y="1989138"/>
          <a:ext cx="12541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3" imgW="609480" imgH="228600" progId="Equation.3">
                  <p:embed/>
                </p:oleObj>
              </mc:Choice>
              <mc:Fallback>
                <p:oleObj name="Equation" r:id="rId3" imgW="60948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1989138"/>
                        <a:ext cx="1254125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9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9490" name="Text Box 32"/>
          <p:cNvSpPr txBox="1">
            <a:spLocks noChangeArrowheads="1"/>
          </p:cNvSpPr>
          <p:nvPr/>
        </p:nvSpPr>
        <p:spPr bwMode="auto">
          <a:xfrm>
            <a:off x="5378450" y="982663"/>
            <a:ext cx="3198813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{(3,3,3)}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9459" name="Object 33"/>
          <p:cNvGraphicFramePr>
            <a:graphicFrameLocks noChangeAspect="1"/>
          </p:cNvGraphicFramePr>
          <p:nvPr/>
        </p:nvGraphicFramePr>
        <p:xfrm>
          <a:off x="3911600" y="4724400"/>
          <a:ext cx="12319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5" imgW="596880" imgH="228600" progId="Equation.3">
                  <p:embed/>
                </p:oleObj>
              </mc:Choice>
              <mc:Fallback>
                <p:oleObj name="Equation" r:id="rId5" imgW="59688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724400"/>
                        <a:ext cx="123190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1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9492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AutoShape 36"/>
          <p:cNvSpPr>
            <a:spLocks/>
          </p:cNvSpPr>
          <p:nvPr/>
        </p:nvSpPr>
        <p:spPr bwMode="auto">
          <a:xfrm flipH="1">
            <a:off x="86042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ACC805A-D132-4886-93A7-496F16A5331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Optimized Encoding</a:t>
            </a:r>
          </a:p>
        </p:txBody>
      </p:sp>
      <p:graphicFrame>
        <p:nvGraphicFramePr>
          <p:cNvPr id="20482" name="Object 11"/>
          <p:cNvGraphicFramePr>
            <a:graphicFrameLocks noChangeAspect="1"/>
          </p:cNvGraphicFramePr>
          <p:nvPr/>
        </p:nvGraphicFramePr>
        <p:xfrm>
          <a:off x="817563" y="2179638"/>
          <a:ext cx="78311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3" imgW="4038480" imgH="228600" progId="Equation.3">
                  <p:embed/>
                </p:oleObj>
              </mc:Choice>
              <mc:Fallback>
                <p:oleObj name="Equation" r:id="rId3" imgW="40384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179638"/>
                        <a:ext cx="78311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395288" y="1555750"/>
            <a:ext cx="48244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The resulting CNF formula</a:t>
            </a:r>
          </a:p>
        </p:txBody>
      </p:sp>
      <p:sp>
        <p:nvSpPr>
          <p:cNvPr id="20486" name="Rectangle 13"/>
          <p:cNvSpPr>
            <a:spLocks noChangeArrowheads="1"/>
          </p:cNvSpPr>
          <p:nvPr/>
        </p:nvSpPr>
        <p:spPr bwMode="auto">
          <a:xfrm>
            <a:off x="395288" y="3213100"/>
            <a:ext cx="80645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kumimoji="1" lang="en-US" altLang="ko-KR" sz="2400" i="1">
                <a:latin typeface="Tahoma" pitchFamily="34" charset="0"/>
                <a:ea typeface="돋움" pitchFamily="50" charset="-127"/>
                <a:sym typeface="Symbol" pitchFamily="18" charset="2"/>
              </a:rPr>
              <a:t></a:t>
            </a: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 is </a:t>
            </a:r>
            <a:r>
              <a:rPr kumimoji="1" lang="en-US" altLang="ko-KR" sz="2400" b="1">
                <a:latin typeface="Tahoma" pitchFamily="34" charset="0"/>
                <a:ea typeface="돋움" pitchFamily="50" charset="-127"/>
              </a:rPr>
              <a:t>satisfiable</a:t>
            </a: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 iff Sudoku has a </a:t>
            </a:r>
            <a:r>
              <a:rPr kumimoji="1" lang="en-US" altLang="ko-KR" sz="2400" b="1">
                <a:latin typeface="Tahoma" pitchFamily="34" charset="0"/>
                <a:ea typeface="돋움" pitchFamily="50" charset="-127"/>
              </a:rPr>
              <a:t>solution</a:t>
            </a:r>
          </a:p>
        </p:txBody>
      </p:sp>
      <p:sp>
        <p:nvSpPr>
          <p:cNvPr id="20487" name="Rectangle 14"/>
          <p:cNvSpPr>
            <a:spLocks noChangeArrowheads="1"/>
          </p:cNvSpPr>
          <p:nvPr/>
        </p:nvSpPr>
        <p:spPr bwMode="auto">
          <a:xfrm>
            <a:off x="395288" y="4270375"/>
            <a:ext cx="79930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Smaller</a:t>
            </a:r>
            <a:r>
              <a:rPr lang="en-US" altLang="ko-KR" sz="2400">
                <a:latin typeface="Tahoma" pitchFamily="34" charset="0"/>
              </a:rPr>
              <a:t> variables and clauses than previous encodings</a:t>
            </a:r>
          </a:p>
        </p:txBody>
      </p:sp>
      <p:sp>
        <p:nvSpPr>
          <p:cNvPr id="20488" name="Rectangle 15"/>
          <p:cNvSpPr>
            <a:spLocks noChangeArrowheads="1"/>
          </p:cNvSpPr>
          <p:nvPr/>
        </p:nvSpPr>
        <p:spPr bwMode="auto">
          <a:xfrm>
            <a:off x="827088" y="4868863"/>
            <a:ext cx="77978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Number of variables are reduced 12 times on average in our experiments</a:t>
            </a:r>
          </a:p>
        </p:txBody>
      </p:sp>
      <p:sp>
        <p:nvSpPr>
          <p:cNvPr id="20489" name="Rectangle 16"/>
          <p:cNvSpPr>
            <a:spLocks noChangeArrowheads="1"/>
          </p:cNvSpPr>
          <p:nvPr/>
        </p:nvSpPr>
        <p:spPr bwMode="auto">
          <a:xfrm>
            <a:off x="827088" y="5373688"/>
            <a:ext cx="76549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Number of clauses are reduced 79 times on average in our experiments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51E93E1-7E8A-43E6-B720-CDC64E1FF11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Agenda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Introduction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Background and Previous Encodings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Optimized Encoding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b="1" smtClean="0"/>
              <a:t>Experimental Results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A327262-5783-45D2-9B6C-DC43C7D2E61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Experimental Results</a:t>
            </a:r>
          </a:p>
        </p:txBody>
      </p:sp>
      <p:graphicFrame>
        <p:nvGraphicFramePr>
          <p:cNvPr id="2318836" name="Group 500"/>
          <p:cNvGraphicFramePr>
            <a:graphicFrameLocks noGrp="1"/>
          </p:cNvGraphicFramePr>
          <p:nvPr/>
        </p:nvGraphicFramePr>
        <p:xfrm>
          <a:off x="179388" y="1052513"/>
          <a:ext cx="8783637" cy="5543554"/>
        </p:xfrm>
        <a:graphic>
          <a:graphicData uri="http://schemas.openxmlformats.org/drawingml/2006/table">
            <a:tbl>
              <a:tblPr/>
              <a:tblGrid>
                <a:gridCol w="722312"/>
                <a:gridCol w="647700"/>
                <a:gridCol w="792163"/>
                <a:gridCol w="1008062"/>
                <a:gridCol w="647700"/>
                <a:gridCol w="792163"/>
                <a:gridCol w="936625"/>
                <a:gridCol w="647700"/>
                <a:gridCol w="646112"/>
                <a:gridCol w="647700"/>
                <a:gridCol w="647700"/>
                <a:gridCol w="647700"/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proposed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analysis of pre-assigned cells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  <a:sym typeface="Symbol" pitchFamily="18" charset="2"/>
                        </a:rPr>
                        <a:t>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  <a:sym typeface="Symbol" pitchFamily="18" charset="2"/>
                        </a:rPr>
                        <a:t>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220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1761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1070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5598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797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8552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1762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19657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292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1990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24137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278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4186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57595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3673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45383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664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7642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112444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1282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11440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169772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2384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17793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266025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3983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7993926-FE26-4AD6-8C36-00565544256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What is Sudoku ?</a:t>
            </a:r>
          </a:p>
        </p:txBody>
      </p:sp>
      <p:graphicFrame>
        <p:nvGraphicFramePr>
          <p:cNvPr id="2412993" name="Group 449"/>
          <p:cNvGraphicFramePr>
            <a:graphicFrameLocks noGrp="1"/>
          </p:cNvGraphicFramePr>
          <p:nvPr/>
        </p:nvGraphicFramePr>
        <p:xfrm>
          <a:off x="6130925" y="1663700"/>
          <a:ext cx="2689225" cy="2768603"/>
        </p:xfrm>
        <a:graphic>
          <a:graphicData uri="http://schemas.openxmlformats.org/drawingml/2006/table">
            <a:tbl>
              <a:tblPr/>
              <a:tblGrid>
                <a:gridCol w="298450"/>
                <a:gridCol w="298450"/>
                <a:gridCol w="300038"/>
                <a:gridCol w="300037"/>
                <a:gridCol w="295275"/>
                <a:gridCol w="300038"/>
                <a:gridCol w="300037"/>
                <a:gridCol w="298450"/>
                <a:gridCol w="298450"/>
              </a:tblGrid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13210" name="Group 666"/>
          <p:cNvGraphicFramePr>
            <a:graphicFrameLocks noGrp="1"/>
          </p:cNvGraphicFramePr>
          <p:nvPr/>
        </p:nvGraphicFramePr>
        <p:xfrm>
          <a:off x="323850" y="1695450"/>
          <a:ext cx="2663825" cy="2743200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5275"/>
                <a:gridCol w="298450"/>
                <a:gridCol w="292100"/>
                <a:gridCol w="298450"/>
                <a:gridCol w="295275"/>
                <a:gridCol w="295275"/>
                <a:gridCol w="296862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072" name="Picture 6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3032125"/>
            <a:ext cx="5603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073" name="AutoShape 669"/>
          <p:cNvSpPr>
            <a:spLocks noChangeArrowheads="1"/>
          </p:cNvSpPr>
          <p:nvPr/>
        </p:nvSpPr>
        <p:spPr bwMode="auto">
          <a:xfrm>
            <a:off x="3203575" y="1665288"/>
            <a:ext cx="2663825" cy="1355725"/>
          </a:xfrm>
          <a:prstGeom prst="wedgeRoundRectCallout">
            <a:avLst>
              <a:gd name="adj1" fmla="val 13468"/>
              <a:gd name="adj2" fmla="val 7657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Given a problem, the objectvie is to find a </a:t>
            </a:r>
            <a:r>
              <a:rPr lang="en-US" altLang="ko-KR" sz="1800">
                <a:solidFill>
                  <a:srgbClr val="FF0000"/>
                </a:solidFill>
                <a:latin typeface="Tahoma" pitchFamily="34" charset="0"/>
              </a:rPr>
              <a:t>satisfying assignment</a:t>
            </a:r>
            <a:r>
              <a:rPr lang="en-US" altLang="ko-KR" sz="1800">
                <a:latin typeface="Tahoma" pitchFamily="34" charset="0"/>
              </a:rPr>
              <a:t> w.r.t. Sudoku rules.</a:t>
            </a:r>
          </a:p>
        </p:txBody>
      </p:sp>
      <p:sp>
        <p:nvSpPr>
          <p:cNvPr id="2413214" name="Rectangle 670"/>
          <p:cNvSpPr>
            <a:spLocks noChangeArrowheads="1"/>
          </p:cNvSpPr>
          <p:nvPr/>
        </p:nvSpPr>
        <p:spPr bwMode="auto">
          <a:xfrm>
            <a:off x="973138" y="12319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Problem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413215" name="Rectangle 671"/>
          <p:cNvSpPr>
            <a:spLocks noChangeArrowheads="1"/>
          </p:cNvSpPr>
          <p:nvPr/>
        </p:nvSpPr>
        <p:spPr bwMode="auto">
          <a:xfrm>
            <a:off x="6805613" y="119697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Solution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076" name="Text Box 675"/>
          <p:cNvSpPr txBox="1">
            <a:spLocks noChangeArrowheads="1"/>
          </p:cNvSpPr>
          <p:nvPr/>
        </p:nvSpPr>
        <p:spPr bwMode="auto">
          <a:xfrm>
            <a:off x="4914900" y="5302250"/>
            <a:ext cx="41211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There is a number in each </a:t>
            </a:r>
            <a:r>
              <a:rPr lang="en-US" altLang="ko-KR" sz="1600" b="1">
                <a:latin typeface="Tahoma" pitchFamily="34" charset="0"/>
              </a:rPr>
              <a:t>cell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row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column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block</a:t>
            </a:r>
            <a:r>
              <a:rPr lang="en-US" altLang="ko-KR" sz="1600">
                <a:latin typeface="Tahoma" pitchFamily="34" charset="0"/>
              </a:rPr>
              <a:t>.</a:t>
            </a:r>
          </a:p>
        </p:txBody>
      </p:sp>
      <p:sp>
        <p:nvSpPr>
          <p:cNvPr id="2413220" name="Rectangle 676"/>
          <p:cNvSpPr>
            <a:spLocks noChangeArrowheads="1"/>
          </p:cNvSpPr>
          <p:nvPr/>
        </p:nvSpPr>
        <p:spPr bwMode="auto">
          <a:xfrm>
            <a:off x="4914900" y="4941888"/>
            <a:ext cx="1728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 u="sng">
                <a:latin typeface="Tahoma" pitchFamily="34" charset="0"/>
              </a:rPr>
              <a:t>Sodoku rules</a:t>
            </a:r>
            <a:endParaRPr lang="en-US" altLang="ko-KR" sz="2000" u="sng" baseline="-25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3214" grpId="0"/>
      <p:bldP spid="2413215" grpId="0"/>
      <p:bldP spid="24132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0A9F680-38CF-459C-BA4C-B34BB1631A5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81x81 Puzzle</a:t>
            </a:r>
          </a:p>
        </p:txBody>
      </p:sp>
      <p:graphicFrame>
        <p:nvGraphicFramePr>
          <p:cNvPr id="2511951" name="Group 79"/>
          <p:cNvGraphicFramePr>
            <a:graphicFrameLocks noGrp="1"/>
          </p:cNvGraphicFramePr>
          <p:nvPr/>
        </p:nvGraphicFramePr>
        <p:xfrm>
          <a:off x="1547813" y="2967038"/>
          <a:ext cx="5546725" cy="427037"/>
        </p:xfrm>
        <a:graphic>
          <a:graphicData uri="http://schemas.openxmlformats.org/drawingml/2006/table">
            <a:tbl>
              <a:tblPr/>
              <a:tblGrid>
                <a:gridCol w="722312"/>
                <a:gridCol w="792163"/>
                <a:gridCol w="1008062"/>
                <a:gridCol w="647700"/>
                <a:gridCol w="792163"/>
                <a:gridCol w="936625"/>
                <a:gridCol w="647700"/>
              </a:tblGrid>
              <a:tr h="427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17793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266025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70" name="AutoShape 80"/>
          <p:cNvSpPr>
            <a:spLocks noChangeArrowheads="1"/>
          </p:cNvSpPr>
          <p:nvPr/>
        </p:nvSpPr>
        <p:spPr bwMode="auto">
          <a:xfrm>
            <a:off x="2413000" y="2170113"/>
            <a:ext cx="3240088" cy="733425"/>
          </a:xfrm>
          <a:prstGeom prst="curvedDownArrow">
            <a:avLst>
              <a:gd name="adj1" fmla="val 84510"/>
              <a:gd name="adj2" fmla="val 17671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AutoShape 81"/>
          <p:cNvSpPr>
            <a:spLocks noChangeArrowheads="1"/>
          </p:cNvSpPr>
          <p:nvPr/>
        </p:nvSpPr>
        <p:spPr bwMode="auto">
          <a:xfrm>
            <a:off x="3349625" y="3467100"/>
            <a:ext cx="3168650" cy="733425"/>
          </a:xfrm>
          <a:prstGeom prst="curvedUpArrow">
            <a:avLst>
              <a:gd name="adj1" fmla="val 86407"/>
              <a:gd name="adj2" fmla="val 1728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Rectangle 82"/>
          <p:cNvSpPr>
            <a:spLocks noChangeArrowheads="1"/>
          </p:cNvSpPr>
          <p:nvPr/>
        </p:nvSpPr>
        <p:spPr bwMode="auto">
          <a:xfrm>
            <a:off x="1908175" y="1716088"/>
            <a:ext cx="37433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Variables are reduced 30 times</a:t>
            </a:r>
          </a:p>
        </p:txBody>
      </p:sp>
      <p:sp>
        <p:nvSpPr>
          <p:cNvPr id="53273" name="Rectangle 83"/>
          <p:cNvSpPr>
            <a:spLocks noChangeArrowheads="1"/>
          </p:cNvSpPr>
          <p:nvPr/>
        </p:nvSpPr>
        <p:spPr bwMode="auto">
          <a:xfrm>
            <a:off x="2919413" y="4259263"/>
            <a:ext cx="36687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Clauses are reduced 320 times</a:t>
            </a:r>
          </a:p>
        </p:txBody>
      </p:sp>
      <p:sp>
        <p:nvSpPr>
          <p:cNvPr id="53274" name="Text Box 94"/>
          <p:cNvSpPr txBox="1">
            <a:spLocks noChangeArrowheads="1"/>
          </p:cNvSpPr>
          <p:nvPr/>
        </p:nvSpPr>
        <p:spPr bwMode="auto">
          <a:xfrm>
            <a:off x="6530975" y="2314575"/>
            <a:ext cx="563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70401BB-660E-43BF-8401-240EECA9FE4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Variable Reduction</a:t>
            </a:r>
          </a:p>
        </p:txBody>
      </p:sp>
      <p:pic>
        <p:nvPicPr>
          <p:cNvPr id="54276" name="Picture 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965200"/>
            <a:ext cx="8123238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5C35C604-2E1D-42D7-85F0-CE7653F3AD5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Clause Reduction</a:t>
            </a:r>
          </a:p>
        </p:txBody>
      </p:sp>
      <p:pic>
        <p:nvPicPr>
          <p:cNvPr id="55300" name="Picture 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96975"/>
            <a:ext cx="7632700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6CB02FB-CDE3-481A-9714-052627B8FB6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Time Reduction</a:t>
            </a:r>
          </a:p>
        </p:txBody>
      </p:sp>
      <p:pic>
        <p:nvPicPr>
          <p:cNvPr id="56324" name="Picture 1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81075"/>
            <a:ext cx="7820025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90FE5EF-8798-475B-823C-EBFA7F464375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Variable Reduction Ratio </a:t>
            </a:r>
          </a:p>
        </p:txBody>
      </p:sp>
      <p:pic>
        <p:nvPicPr>
          <p:cNvPr id="573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8135937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2830B2B-E110-45F6-A404-EC37C95DC07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Clause Reduction Ratio</a:t>
            </a:r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52513"/>
            <a:ext cx="79930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AEEBD9C-1972-49AA-A06D-0D6910762FA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Agenda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Introduction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Background and Previous Encodings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Optimized Encoding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smtClean="0"/>
              <a:t>Experimental Results</a:t>
            </a:r>
          </a:p>
          <a:p>
            <a:pPr eaLnBrk="1" hangingPunct="1"/>
            <a:endParaRPr lang="en-US" altLang="ko-KR" smtClean="0"/>
          </a:p>
          <a:p>
            <a:pPr eaLnBrk="1" hangingPunct="1"/>
            <a:r>
              <a:rPr lang="en-US" altLang="ko-KR" b="1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7E4A612-D556-4563-9447-AC372FB3AE40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Conclusions</a:t>
            </a:r>
          </a:p>
        </p:txBody>
      </p:sp>
      <p:sp>
        <p:nvSpPr>
          <p:cNvPr id="60420" name="Rectangle 121"/>
          <p:cNvSpPr>
            <a:spLocks noChangeArrowheads="1"/>
          </p:cNvSpPr>
          <p:nvPr/>
        </p:nvSpPr>
        <p:spPr bwMode="auto">
          <a:xfrm>
            <a:off x="900113" y="1844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J. Ouaknine, Sudoku as a SAT Problem, 2006</a:t>
            </a:r>
          </a:p>
        </p:txBody>
      </p:sp>
      <p:sp>
        <p:nvSpPr>
          <p:cNvPr id="60421" name="Rectangle 122"/>
          <p:cNvSpPr>
            <a:spLocks noChangeArrowheads="1"/>
          </p:cNvSpPr>
          <p:nvPr/>
        </p:nvSpPr>
        <p:spPr bwMode="auto">
          <a:xfrm>
            <a:off x="900113" y="2349500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T. Weber, A SAT-based Sudoku Solver, 2005</a:t>
            </a:r>
          </a:p>
        </p:txBody>
      </p:sp>
      <p:sp>
        <p:nvSpPr>
          <p:cNvPr id="60422" name="Rectangle 123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Previous encodings</a:t>
            </a:r>
          </a:p>
        </p:txBody>
      </p:sp>
      <p:sp>
        <p:nvSpPr>
          <p:cNvPr id="60423" name="Rectangle 124"/>
          <p:cNvSpPr>
            <a:spLocks noChangeArrowheads="1"/>
          </p:cNvSpPr>
          <p:nvPr/>
        </p:nvSpPr>
        <p:spPr bwMode="auto">
          <a:xfrm>
            <a:off x="900113" y="3622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Ideal encoding techniques</a:t>
            </a:r>
          </a:p>
        </p:txBody>
      </p:sp>
      <p:sp>
        <p:nvSpPr>
          <p:cNvPr id="60424" name="Rectangle 125"/>
          <p:cNvSpPr>
            <a:spLocks noChangeArrowheads="1"/>
          </p:cNvSpPr>
          <p:nvPr/>
        </p:nvSpPr>
        <p:spPr bwMode="auto">
          <a:xfrm>
            <a:off x="900113" y="4164013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Well used for small puzzles</a:t>
            </a:r>
          </a:p>
        </p:txBody>
      </p:sp>
      <p:sp>
        <p:nvSpPr>
          <p:cNvPr id="60425" name="Rectangle 126"/>
          <p:cNvSpPr>
            <a:spLocks noChangeArrowheads="1"/>
          </p:cNvSpPr>
          <p:nvPr/>
        </p:nvSpPr>
        <p:spPr bwMode="auto">
          <a:xfrm>
            <a:off x="395288" y="3119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Props and cons</a:t>
            </a:r>
          </a:p>
        </p:txBody>
      </p:sp>
      <p:sp>
        <p:nvSpPr>
          <p:cNvPr id="60426" name="Rectangle 127"/>
          <p:cNvSpPr>
            <a:spLocks noChangeArrowheads="1"/>
          </p:cNvSpPr>
          <p:nvPr/>
        </p:nvSpPr>
        <p:spPr bwMode="auto">
          <a:xfrm>
            <a:off x="900113" y="46688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  <a:sym typeface="Symbol" pitchFamily="18" charset="2"/>
              </a:rPr>
              <a:t></a:t>
            </a:r>
            <a:r>
              <a:rPr lang="en-US" altLang="ko-KR" sz="2400">
                <a:latin typeface="Tahoma" pitchFamily="34" charset="0"/>
              </a:rPr>
              <a:t> Too many clauses</a:t>
            </a:r>
          </a:p>
        </p:txBody>
      </p:sp>
      <p:sp>
        <p:nvSpPr>
          <p:cNvPr id="60427" name="Rectangle 128"/>
          <p:cNvSpPr>
            <a:spLocks noChangeArrowheads="1"/>
          </p:cNvSpPr>
          <p:nvPr/>
        </p:nvSpPr>
        <p:spPr bwMode="auto">
          <a:xfrm>
            <a:off x="900113" y="5207000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  <a:sym typeface="Symbol" pitchFamily="18" charset="2"/>
              </a:rPr>
              <a:t></a:t>
            </a:r>
            <a:r>
              <a:rPr lang="en-US" altLang="ko-KR" sz="2400">
                <a:latin typeface="Tahoma" pitchFamily="34" charset="0"/>
              </a:rPr>
              <a:t> Hard to handle large size puzzles such as 81x81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D543853-1FE3-40B5-AB6F-098F70DFD67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Conclusions</a:t>
            </a: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900113" y="1844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Optimized encoding used to reduce a formula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Proposed techniques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900113" y="31400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All given puzzles are successfully solved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900113" y="3681413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Number of variables is greately reduced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95288" y="26368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Results from 11 different size puzzles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900113" y="41862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Number of clauses is greately reduced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900113" y="4724400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Execution time is greately reduced</a:t>
            </a:r>
          </a:p>
        </p:txBody>
      </p:sp>
      <p:sp>
        <p:nvSpPr>
          <p:cNvPr id="61451" name="Rectangle 14"/>
          <p:cNvSpPr>
            <a:spLocks noChangeArrowheads="1"/>
          </p:cNvSpPr>
          <p:nvPr/>
        </p:nvSpPr>
        <p:spPr bwMode="auto">
          <a:xfrm>
            <a:off x="900113" y="52657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Finally, encoding time is greately reduced</a:t>
            </a:r>
          </a:p>
        </p:txBody>
      </p:sp>
      <p:sp>
        <p:nvSpPr>
          <p:cNvPr id="61452" name="Rectangle 16"/>
          <p:cNvSpPr>
            <a:spLocks noChangeArrowheads="1"/>
          </p:cNvSpPr>
          <p:nvPr/>
        </p:nvSpPr>
        <p:spPr bwMode="auto">
          <a:xfrm>
            <a:off x="5940425" y="6021388"/>
            <a:ext cx="313213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3600" b="1">
                <a:latin typeface="Tahoma" pitchFamily="34" charset="0"/>
              </a:rPr>
              <a:t>Thank You!!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F9290F8A-3938-46A4-84B7-1E362DBCACB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7891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Sudoku as SAT Problem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46225" y="2509838"/>
            <a:ext cx="1296988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Encoder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3625850" y="2532063"/>
            <a:ext cx="12969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SAT Solver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6651625" y="2498725"/>
            <a:ext cx="12969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Decoder</a:t>
            </a:r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2898775" y="2500313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CNF</a:t>
            </a: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841625" y="292417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897" name="AutoShape 12"/>
          <p:cNvSpPr>
            <a:spLocks noChangeArrowheads="1"/>
          </p:cNvSpPr>
          <p:nvPr/>
        </p:nvSpPr>
        <p:spPr bwMode="auto">
          <a:xfrm>
            <a:off x="5362575" y="2500313"/>
            <a:ext cx="863600" cy="863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2000">
                <a:latin typeface="Tahoma" pitchFamily="34" charset="0"/>
              </a:rPr>
              <a:t>SAT?</a:t>
            </a:r>
          </a:p>
        </p:txBody>
      </p:sp>
      <p:sp>
        <p:nvSpPr>
          <p:cNvPr id="37898" name="Text Box 14"/>
          <p:cNvSpPr txBox="1">
            <a:spLocks noChangeArrowheads="1"/>
          </p:cNvSpPr>
          <p:nvPr/>
        </p:nvSpPr>
        <p:spPr bwMode="auto">
          <a:xfrm>
            <a:off x="6211888" y="2500313"/>
            <a:ext cx="52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yes</a:t>
            </a:r>
          </a:p>
        </p:txBody>
      </p:sp>
      <p:sp>
        <p:nvSpPr>
          <p:cNvPr id="37899" name="Line 20"/>
          <p:cNvSpPr>
            <a:spLocks noChangeShapeType="1"/>
          </p:cNvSpPr>
          <p:nvPr/>
        </p:nvSpPr>
        <p:spPr bwMode="auto">
          <a:xfrm>
            <a:off x="5795963" y="33639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0" name="Text Box 27"/>
          <p:cNvSpPr txBox="1">
            <a:spLocks noChangeArrowheads="1"/>
          </p:cNvSpPr>
          <p:nvPr/>
        </p:nvSpPr>
        <p:spPr bwMode="auto">
          <a:xfrm>
            <a:off x="5791200" y="32829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no</a:t>
            </a:r>
          </a:p>
        </p:txBody>
      </p:sp>
      <p:sp>
        <p:nvSpPr>
          <p:cNvPr id="37901" name="Rectangle 29"/>
          <p:cNvSpPr>
            <a:spLocks noChangeArrowheads="1"/>
          </p:cNvSpPr>
          <p:nvPr/>
        </p:nvSpPr>
        <p:spPr bwMode="auto">
          <a:xfrm>
            <a:off x="34925" y="2716213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Sudoku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902" name="Rectangle 31"/>
          <p:cNvSpPr>
            <a:spLocks noChangeArrowheads="1"/>
          </p:cNvSpPr>
          <p:nvPr/>
        </p:nvSpPr>
        <p:spPr bwMode="auto">
          <a:xfrm>
            <a:off x="2914650" y="126841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symbol table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7903" name="Freeform 32"/>
          <p:cNvSpPr>
            <a:spLocks/>
          </p:cNvSpPr>
          <p:nvPr/>
        </p:nvSpPr>
        <p:spPr bwMode="auto">
          <a:xfrm>
            <a:off x="2266950" y="1525588"/>
            <a:ext cx="4537075" cy="973137"/>
          </a:xfrm>
          <a:custGeom>
            <a:avLst/>
            <a:gdLst>
              <a:gd name="T0" fmla="*/ 0 w 3538"/>
              <a:gd name="T1" fmla="*/ 2147483647 h 778"/>
              <a:gd name="T2" fmla="*/ 2147483647 w 3538"/>
              <a:gd name="T3" fmla="*/ 2147483647 h 778"/>
              <a:gd name="T4" fmla="*/ 2147483647 w 3538"/>
              <a:gd name="T5" fmla="*/ 2147483647 h 778"/>
              <a:gd name="T6" fmla="*/ 2147483647 w 3538"/>
              <a:gd name="T7" fmla="*/ 2147483647 h 778"/>
              <a:gd name="T8" fmla="*/ 0 60000 65536"/>
              <a:gd name="T9" fmla="*/ 0 60000 65536"/>
              <a:gd name="T10" fmla="*/ 0 60000 65536"/>
              <a:gd name="T11" fmla="*/ 0 60000 65536"/>
              <a:gd name="T12" fmla="*/ 0 w 3538"/>
              <a:gd name="T13" fmla="*/ 0 h 778"/>
              <a:gd name="T14" fmla="*/ 3538 w 3538"/>
              <a:gd name="T15" fmla="*/ 778 h 7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38" h="778">
                <a:moveTo>
                  <a:pt x="0" y="778"/>
                </a:moveTo>
                <a:cubicBezTo>
                  <a:pt x="117" y="540"/>
                  <a:pt x="234" y="302"/>
                  <a:pt x="680" y="189"/>
                </a:cubicBezTo>
                <a:cubicBezTo>
                  <a:pt x="1126" y="76"/>
                  <a:pt x="2200" y="0"/>
                  <a:pt x="2676" y="98"/>
                </a:cubicBezTo>
                <a:cubicBezTo>
                  <a:pt x="3152" y="196"/>
                  <a:pt x="3345" y="487"/>
                  <a:pt x="3538" y="77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Freeform 33"/>
          <p:cNvSpPr>
            <a:spLocks/>
          </p:cNvSpPr>
          <p:nvPr/>
        </p:nvSpPr>
        <p:spPr bwMode="auto">
          <a:xfrm>
            <a:off x="4283075" y="2246313"/>
            <a:ext cx="2376488" cy="246062"/>
          </a:xfrm>
          <a:custGeom>
            <a:avLst/>
            <a:gdLst>
              <a:gd name="T0" fmla="*/ 0 w 1134"/>
              <a:gd name="T1" fmla="*/ 2147483647 h 159"/>
              <a:gd name="T2" fmla="*/ 2147483647 w 1134"/>
              <a:gd name="T3" fmla="*/ 2147483647 h 159"/>
              <a:gd name="T4" fmla="*/ 2147483647 w 1134"/>
              <a:gd name="T5" fmla="*/ 2147483647 h 159"/>
              <a:gd name="T6" fmla="*/ 2147483647 w 1134"/>
              <a:gd name="T7" fmla="*/ 2147483647 h 159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159"/>
              <a:gd name="T14" fmla="*/ 1134 w 1134"/>
              <a:gd name="T15" fmla="*/ 159 h 1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159">
                <a:moveTo>
                  <a:pt x="0" y="159"/>
                </a:moveTo>
                <a:cubicBezTo>
                  <a:pt x="41" y="102"/>
                  <a:pt x="83" y="46"/>
                  <a:pt x="226" y="23"/>
                </a:cubicBezTo>
                <a:cubicBezTo>
                  <a:pt x="369" y="0"/>
                  <a:pt x="710" y="0"/>
                  <a:pt x="861" y="23"/>
                </a:cubicBezTo>
                <a:cubicBezTo>
                  <a:pt x="1012" y="46"/>
                  <a:pt x="1073" y="102"/>
                  <a:pt x="1134" y="159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Rectangle 34"/>
          <p:cNvSpPr>
            <a:spLocks noChangeArrowheads="1"/>
          </p:cNvSpPr>
          <p:nvPr/>
        </p:nvSpPr>
        <p:spPr bwMode="auto">
          <a:xfrm>
            <a:off x="4787900" y="192246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model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7906" name="Line 35"/>
          <p:cNvSpPr>
            <a:spLocks noChangeShapeType="1"/>
          </p:cNvSpPr>
          <p:nvPr/>
        </p:nvSpPr>
        <p:spPr bwMode="auto">
          <a:xfrm>
            <a:off x="1114425" y="2924175"/>
            <a:ext cx="433388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7" name="Line 36"/>
          <p:cNvSpPr>
            <a:spLocks noChangeShapeType="1"/>
          </p:cNvSpPr>
          <p:nvPr/>
        </p:nvSpPr>
        <p:spPr bwMode="auto">
          <a:xfrm>
            <a:off x="4930775" y="2930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8" name="Text Box 44"/>
          <p:cNvSpPr txBox="1">
            <a:spLocks noChangeArrowheads="1"/>
          </p:cNvSpPr>
          <p:nvPr/>
        </p:nvSpPr>
        <p:spPr bwMode="auto">
          <a:xfrm>
            <a:off x="8316913" y="2563813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37909" name="Text Box 45"/>
          <p:cNvSpPr txBox="1">
            <a:spLocks noChangeArrowheads="1"/>
          </p:cNvSpPr>
          <p:nvPr/>
        </p:nvSpPr>
        <p:spPr bwMode="auto">
          <a:xfrm>
            <a:off x="5516563" y="3644900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</a:t>
            </a:r>
          </a:p>
        </p:txBody>
      </p:sp>
      <p:sp>
        <p:nvSpPr>
          <p:cNvPr id="37910" name="Line 47"/>
          <p:cNvSpPr>
            <a:spLocks noChangeShapeType="1"/>
          </p:cNvSpPr>
          <p:nvPr/>
        </p:nvSpPr>
        <p:spPr bwMode="auto">
          <a:xfrm>
            <a:off x="62277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11" name="Line 48"/>
          <p:cNvSpPr>
            <a:spLocks noChangeShapeType="1"/>
          </p:cNvSpPr>
          <p:nvPr/>
        </p:nvSpPr>
        <p:spPr bwMode="auto">
          <a:xfrm>
            <a:off x="79549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12" name="Rectangle 49"/>
          <p:cNvSpPr>
            <a:spLocks noChangeArrowheads="1"/>
          </p:cNvSpPr>
          <p:nvPr/>
        </p:nvSpPr>
        <p:spPr bwMode="auto">
          <a:xfrm>
            <a:off x="4643438" y="4254500"/>
            <a:ext cx="2374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No solution found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913" name="Rectangle 50"/>
          <p:cNvSpPr>
            <a:spLocks noChangeArrowheads="1"/>
          </p:cNvSpPr>
          <p:nvPr/>
        </p:nvSpPr>
        <p:spPr bwMode="auto">
          <a:xfrm>
            <a:off x="7956550" y="3302000"/>
            <a:ext cx="1187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Solution </a:t>
            </a:r>
          </a:p>
          <a:p>
            <a:r>
              <a:rPr lang="en-US" altLang="ko-KR" sz="2000">
                <a:latin typeface="Tahoma" pitchFamily="34" charset="0"/>
              </a:rPr>
              <a:t>found</a:t>
            </a:r>
            <a:endParaRPr lang="en-US" altLang="ko-KR" sz="2000" baseline="-25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1B33E8D-F057-4449-B82F-E99C1EF4F26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Previous Encodings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1546225" y="2509838"/>
            <a:ext cx="1296988" cy="8651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Encoder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3625850" y="2532063"/>
            <a:ext cx="12969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SAT Solver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6651625" y="2498725"/>
            <a:ext cx="12969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Decoder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2898775" y="2500313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CNF</a:t>
            </a:r>
          </a:p>
        </p:txBody>
      </p:sp>
      <p:sp>
        <p:nvSpPr>
          <p:cNvPr id="38920" name="Line 7"/>
          <p:cNvSpPr>
            <a:spLocks noChangeShapeType="1"/>
          </p:cNvSpPr>
          <p:nvPr/>
        </p:nvSpPr>
        <p:spPr bwMode="auto">
          <a:xfrm>
            <a:off x="2841625" y="292417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21" name="AutoShape 8"/>
          <p:cNvSpPr>
            <a:spLocks noChangeArrowheads="1"/>
          </p:cNvSpPr>
          <p:nvPr/>
        </p:nvSpPr>
        <p:spPr bwMode="auto">
          <a:xfrm>
            <a:off x="5362575" y="2500313"/>
            <a:ext cx="863600" cy="863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2000">
                <a:latin typeface="Tahoma" pitchFamily="34" charset="0"/>
              </a:rPr>
              <a:t>SAT?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6211888" y="2500313"/>
            <a:ext cx="52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yes</a:t>
            </a:r>
          </a:p>
        </p:txBody>
      </p:sp>
      <p:sp>
        <p:nvSpPr>
          <p:cNvPr id="38923" name="Rectangle 12"/>
          <p:cNvSpPr>
            <a:spLocks noChangeArrowheads="1"/>
          </p:cNvSpPr>
          <p:nvPr/>
        </p:nvSpPr>
        <p:spPr bwMode="auto">
          <a:xfrm>
            <a:off x="34925" y="2716213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Sudoku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8924" name="Rectangle 13"/>
          <p:cNvSpPr>
            <a:spLocks noChangeArrowheads="1"/>
          </p:cNvSpPr>
          <p:nvPr/>
        </p:nvSpPr>
        <p:spPr bwMode="auto">
          <a:xfrm>
            <a:off x="2914650" y="126841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symbol table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8925" name="Freeform 14"/>
          <p:cNvSpPr>
            <a:spLocks/>
          </p:cNvSpPr>
          <p:nvPr/>
        </p:nvSpPr>
        <p:spPr bwMode="auto">
          <a:xfrm>
            <a:off x="2266950" y="1525588"/>
            <a:ext cx="4537075" cy="973137"/>
          </a:xfrm>
          <a:custGeom>
            <a:avLst/>
            <a:gdLst>
              <a:gd name="T0" fmla="*/ 0 w 3538"/>
              <a:gd name="T1" fmla="*/ 2147483647 h 778"/>
              <a:gd name="T2" fmla="*/ 2147483647 w 3538"/>
              <a:gd name="T3" fmla="*/ 2147483647 h 778"/>
              <a:gd name="T4" fmla="*/ 2147483647 w 3538"/>
              <a:gd name="T5" fmla="*/ 2147483647 h 778"/>
              <a:gd name="T6" fmla="*/ 2147483647 w 3538"/>
              <a:gd name="T7" fmla="*/ 2147483647 h 778"/>
              <a:gd name="T8" fmla="*/ 0 60000 65536"/>
              <a:gd name="T9" fmla="*/ 0 60000 65536"/>
              <a:gd name="T10" fmla="*/ 0 60000 65536"/>
              <a:gd name="T11" fmla="*/ 0 60000 65536"/>
              <a:gd name="T12" fmla="*/ 0 w 3538"/>
              <a:gd name="T13" fmla="*/ 0 h 778"/>
              <a:gd name="T14" fmla="*/ 3538 w 3538"/>
              <a:gd name="T15" fmla="*/ 778 h 7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38" h="778">
                <a:moveTo>
                  <a:pt x="0" y="778"/>
                </a:moveTo>
                <a:cubicBezTo>
                  <a:pt x="117" y="540"/>
                  <a:pt x="234" y="302"/>
                  <a:pt x="680" y="189"/>
                </a:cubicBezTo>
                <a:cubicBezTo>
                  <a:pt x="1126" y="76"/>
                  <a:pt x="2200" y="0"/>
                  <a:pt x="2676" y="98"/>
                </a:cubicBezTo>
                <a:cubicBezTo>
                  <a:pt x="3152" y="196"/>
                  <a:pt x="3345" y="487"/>
                  <a:pt x="3538" y="77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Freeform 15"/>
          <p:cNvSpPr>
            <a:spLocks/>
          </p:cNvSpPr>
          <p:nvPr/>
        </p:nvSpPr>
        <p:spPr bwMode="auto">
          <a:xfrm>
            <a:off x="4283075" y="2246313"/>
            <a:ext cx="2376488" cy="246062"/>
          </a:xfrm>
          <a:custGeom>
            <a:avLst/>
            <a:gdLst>
              <a:gd name="T0" fmla="*/ 0 w 1134"/>
              <a:gd name="T1" fmla="*/ 2147483647 h 159"/>
              <a:gd name="T2" fmla="*/ 2147483647 w 1134"/>
              <a:gd name="T3" fmla="*/ 2147483647 h 159"/>
              <a:gd name="T4" fmla="*/ 2147483647 w 1134"/>
              <a:gd name="T5" fmla="*/ 2147483647 h 159"/>
              <a:gd name="T6" fmla="*/ 2147483647 w 1134"/>
              <a:gd name="T7" fmla="*/ 2147483647 h 159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159"/>
              <a:gd name="T14" fmla="*/ 1134 w 1134"/>
              <a:gd name="T15" fmla="*/ 159 h 1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159">
                <a:moveTo>
                  <a:pt x="0" y="159"/>
                </a:moveTo>
                <a:cubicBezTo>
                  <a:pt x="41" y="102"/>
                  <a:pt x="83" y="46"/>
                  <a:pt x="226" y="23"/>
                </a:cubicBezTo>
                <a:cubicBezTo>
                  <a:pt x="369" y="0"/>
                  <a:pt x="710" y="0"/>
                  <a:pt x="861" y="23"/>
                </a:cubicBezTo>
                <a:cubicBezTo>
                  <a:pt x="1012" y="46"/>
                  <a:pt x="1073" y="102"/>
                  <a:pt x="1134" y="159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Rectangle 16"/>
          <p:cNvSpPr>
            <a:spLocks noChangeArrowheads="1"/>
          </p:cNvSpPr>
          <p:nvPr/>
        </p:nvSpPr>
        <p:spPr bwMode="auto">
          <a:xfrm>
            <a:off x="4787900" y="192246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model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8928" name="Line 17"/>
          <p:cNvSpPr>
            <a:spLocks noChangeShapeType="1"/>
          </p:cNvSpPr>
          <p:nvPr/>
        </p:nvSpPr>
        <p:spPr bwMode="auto">
          <a:xfrm>
            <a:off x="1114425" y="2924175"/>
            <a:ext cx="433388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4930775" y="2930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8316913" y="2563813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38931" name="Line 21"/>
          <p:cNvSpPr>
            <a:spLocks noChangeShapeType="1"/>
          </p:cNvSpPr>
          <p:nvPr/>
        </p:nvSpPr>
        <p:spPr bwMode="auto">
          <a:xfrm>
            <a:off x="62277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2" name="Line 22"/>
          <p:cNvSpPr>
            <a:spLocks noChangeShapeType="1"/>
          </p:cNvSpPr>
          <p:nvPr/>
        </p:nvSpPr>
        <p:spPr bwMode="auto">
          <a:xfrm>
            <a:off x="79549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3" name="Rectangle 26"/>
          <p:cNvSpPr>
            <a:spLocks noChangeArrowheads="1"/>
          </p:cNvSpPr>
          <p:nvPr/>
        </p:nvSpPr>
        <p:spPr bwMode="auto">
          <a:xfrm>
            <a:off x="2268538" y="4259263"/>
            <a:ext cx="56165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Minimal</a:t>
            </a:r>
            <a:r>
              <a:rPr lang="en-US" altLang="ko-KR" sz="2000">
                <a:latin typeface="Tahoma" pitchFamily="34" charset="0"/>
              </a:rPr>
              <a:t> encoding  [Lynce &amp; Ouaknine, 2006]</a:t>
            </a:r>
          </a:p>
        </p:txBody>
      </p:sp>
      <p:sp>
        <p:nvSpPr>
          <p:cNvPr id="38934" name="Rectangle 28"/>
          <p:cNvSpPr>
            <a:spLocks noChangeArrowheads="1"/>
          </p:cNvSpPr>
          <p:nvPr/>
        </p:nvSpPr>
        <p:spPr bwMode="auto">
          <a:xfrm>
            <a:off x="1908175" y="4835525"/>
            <a:ext cx="56165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Extended</a:t>
            </a:r>
            <a:r>
              <a:rPr lang="en-US" altLang="ko-KR" sz="2000">
                <a:latin typeface="Tahoma" pitchFamily="34" charset="0"/>
              </a:rPr>
              <a:t> encoding  [Lynce &amp; Ouaknine, 2006]</a:t>
            </a:r>
          </a:p>
        </p:txBody>
      </p:sp>
      <p:sp>
        <p:nvSpPr>
          <p:cNvPr id="38935" name="Rectangle 29"/>
          <p:cNvSpPr>
            <a:spLocks noChangeArrowheads="1"/>
          </p:cNvSpPr>
          <p:nvPr/>
        </p:nvSpPr>
        <p:spPr bwMode="auto">
          <a:xfrm>
            <a:off x="1547813" y="5411788"/>
            <a:ext cx="57610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Efficient</a:t>
            </a:r>
            <a:r>
              <a:rPr lang="en-US" altLang="ko-KR" sz="2000">
                <a:latin typeface="Tahoma" pitchFamily="34" charset="0"/>
              </a:rPr>
              <a:t> encoding  [Weber, 2005]</a:t>
            </a:r>
          </a:p>
        </p:txBody>
      </p:sp>
      <p:sp>
        <p:nvSpPr>
          <p:cNvPr id="38936" name="Line 30"/>
          <p:cNvSpPr>
            <a:spLocks noChangeShapeType="1"/>
          </p:cNvSpPr>
          <p:nvPr/>
        </p:nvSpPr>
        <p:spPr bwMode="auto">
          <a:xfrm flipV="1">
            <a:off x="2555875" y="3357563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7" name="Line 31"/>
          <p:cNvSpPr>
            <a:spLocks noChangeShapeType="1"/>
          </p:cNvSpPr>
          <p:nvPr/>
        </p:nvSpPr>
        <p:spPr bwMode="auto">
          <a:xfrm flipV="1">
            <a:off x="2195513" y="3357563"/>
            <a:ext cx="0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8" name="Line 32"/>
          <p:cNvSpPr>
            <a:spLocks noChangeShapeType="1"/>
          </p:cNvSpPr>
          <p:nvPr/>
        </p:nvSpPr>
        <p:spPr bwMode="auto">
          <a:xfrm flipV="1">
            <a:off x="1835150" y="3357563"/>
            <a:ext cx="0" cy="208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00B7E05-D108-482F-9343-EF9BCB96B5E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Analysis of Previous Encodings</a:t>
            </a:r>
          </a:p>
        </p:txBody>
      </p:sp>
      <p:graphicFrame>
        <p:nvGraphicFramePr>
          <p:cNvPr id="2460757" name="Group 85"/>
          <p:cNvGraphicFramePr>
            <a:graphicFrameLocks noGrp="1"/>
          </p:cNvGraphicFramePr>
          <p:nvPr/>
        </p:nvGraphicFramePr>
        <p:xfrm>
          <a:off x="395288" y="1484313"/>
          <a:ext cx="8353425" cy="4475164"/>
        </p:xfrm>
        <a:graphic>
          <a:graphicData uri="http://schemas.openxmlformats.org/drawingml/2006/table">
            <a:tbl>
              <a:tblPr/>
              <a:tblGrid>
                <a:gridCol w="1512887"/>
                <a:gridCol w="1584325"/>
                <a:gridCol w="5256213"/>
              </a:tblGrid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Encoding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Variables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52"/>
          <p:cNvGraphicFramePr>
            <a:graphicFrameLocks noChangeAspect="1"/>
          </p:cNvGraphicFramePr>
          <p:nvPr/>
        </p:nvGraphicFramePr>
        <p:xfrm>
          <a:off x="3992563" y="2481263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2361960" imgH="457200" progId="Equation.3">
                  <p:embed/>
                </p:oleObj>
              </mc:Choice>
              <mc:Fallback>
                <p:oleObj name="Equation" r:id="rId3" imgW="2361960" imgH="457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2481263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5"/>
          <p:cNvGraphicFramePr>
            <a:graphicFrameLocks noChangeAspect="1"/>
          </p:cNvGraphicFramePr>
          <p:nvPr/>
        </p:nvGraphicFramePr>
        <p:xfrm>
          <a:off x="3995738" y="4941888"/>
          <a:ext cx="41767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2361960" imgH="457200" progId="Equation.3">
                  <p:embed/>
                </p:oleObj>
              </mc:Choice>
              <mc:Fallback>
                <p:oleObj name="Equation" r:id="rId5" imgW="2361960" imgH="457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941888"/>
                        <a:ext cx="41767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6"/>
          <p:cNvGraphicFramePr>
            <a:graphicFrameLocks noChangeAspect="1"/>
          </p:cNvGraphicFramePr>
          <p:nvPr/>
        </p:nvGraphicFramePr>
        <p:xfrm>
          <a:off x="3992563" y="3705225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2361960" imgH="457200" progId="Equation.3">
                  <p:embed/>
                </p:oleObj>
              </mc:Choice>
              <mc:Fallback>
                <p:oleObj name="Equation" r:id="rId7" imgW="2361960" imgH="457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3705225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9"/>
          <p:cNvGraphicFramePr>
            <a:graphicFrameLocks noChangeAspect="1"/>
          </p:cNvGraphicFramePr>
          <p:nvPr/>
        </p:nvGraphicFramePr>
        <p:xfrm>
          <a:off x="2484438" y="2698750"/>
          <a:ext cx="4000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215640" imgH="203040" progId="Equation.3">
                  <p:embed/>
                </p:oleObj>
              </mc:Choice>
              <mc:Fallback>
                <p:oleObj name="Equation" r:id="rId9" imgW="215640" imgH="20304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98750"/>
                        <a:ext cx="4000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8"/>
          <p:cNvGraphicFramePr>
            <a:graphicFrameLocks noChangeAspect="1"/>
          </p:cNvGraphicFramePr>
          <p:nvPr/>
        </p:nvGraphicFramePr>
        <p:xfrm>
          <a:off x="2484438" y="39227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215640" imgH="203040" progId="Equation.3">
                  <p:embed/>
                </p:oleObj>
              </mc:Choice>
              <mc:Fallback>
                <p:oleObj name="Equation" r:id="rId11" imgW="215640" imgH="20304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227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81"/>
          <p:cNvGraphicFramePr>
            <a:graphicFrameLocks noChangeAspect="1"/>
          </p:cNvGraphicFramePr>
          <p:nvPr/>
        </p:nvGraphicFramePr>
        <p:xfrm>
          <a:off x="2484438" y="51673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2" imgW="215640" imgH="203040" progId="Equation.3">
                  <p:embed/>
                </p:oleObj>
              </mc:Choice>
              <mc:Fallback>
                <p:oleObj name="Equation" r:id="rId12" imgW="215640" imgH="2030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1673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C072864-29DD-4BA0-A9E5-150AB193696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Exponential Growth in Clauses</a:t>
            </a:r>
          </a:p>
        </p:txBody>
      </p:sp>
      <p:graphicFrame>
        <p:nvGraphicFramePr>
          <p:cNvPr id="2524400" name="Group 240"/>
          <p:cNvGraphicFramePr>
            <a:graphicFrameLocks noGrp="1"/>
          </p:cNvGraphicFramePr>
          <p:nvPr/>
        </p:nvGraphicFramePr>
        <p:xfrm>
          <a:off x="250825" y="1460500"/>
          <a:ext cx="3743325" cy="4178304"/>
        </p:xfrm>
        <a:graphic>
          <a:graphicData uri="http://schemas.openxmlformats.org/drawingml/2006/table">
            <a:tbl>
              <a:tblPr/>
              <a:tblGrid>
                <a:gridCol w="719138"/>
                <a:gridCol w="1008062"/>
                <a:gridCol w="1008063"/>
                <a:gridCol w="1008062"/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11988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92416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123904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563125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2450736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3267216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8473129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11296705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11303908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24776704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33034240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33046528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63779481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85037121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85056804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" name="Object 228"/>
          <p:cNvGraphicFramePr>
            <a:graphicFrameLocks noChangeAspect="1"/>
          </p:cNvGraphicFramePr>
          <p:nvPr>
            <p:ph idx="1"/>
          </p:nvPr>
        </p:nvGraphicFramePr>
        <p:xfrm>
          <a:off x="4175125" y="1125538"/>
          <a:ext cx="5292725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차트" r:id="rId3" imgW="5067163" imgH="3562502" progId="Excel.Chart.8">
                  <p:embed/>
                </p:oleObj>
              </mc:Choice>
              <mc:Fallback>
                <p:oleObj name="차트" r:id="rId3" imgW="5067163" imgH="3562502" progId="Excel.Chart.8">
                  <p:embed/>
                  <p:pic>
                    <p:nvPicPr>
                      <p:cNvPr id="0" name="Object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1125538"/>
                        <a:ext cx="5292725" cy="532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EE7CD51-B042-45ED-894D-15902D322DA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Experimental Results</a:t>
            </a:r>
          </a:p>
        </p:txBody>
      </p:sp>
      <p:graphicFrame>
        <p:nvGraphicFramePr>
          <p:cNvPr id="2369179" name="Group 667"/>
          <p:cNvGraphicFramePr>
            <a:graphicFrameLocks noGrp="1"/>
          </p:cNvGraphicFramePr>
          <p:nvPr/>
        </p:nvGraphicFramePr>
        <p:xfrm>
          <a:off x="141288" y="1052513"/>
          <a:ext cx="8894762" cy="5467354"/>
        </p:xfrm>
        <a:graphic>
          <a:graphicData uri="http://schemas.openxmlformats.org/drawingml/2006/table">
            <a:tbl>
              <a:tblPr/>
              <a:tblGrid>
                <a:gridCol w="720725"/>
                <a:gridCol w="719137"/>
                <a:gridCol w="830263"/>
                <a:gridCol w="1008062"/>
                <a:gridCol w="682625"/>
                <a:gridCol w="830263"/>
                <a:gridCol w="1008062"/>
                <a:gridCol w="647700"/>
                <a:gridCol w="792163"/>
                <a:gridCol w="1008062"/>
                <a:gridCol w="647700"/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92514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563417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563403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2451380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2451400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8474410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11297986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24779088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33036624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63783464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85041104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ahoma"/>
        <a:ea typeface="돋움"/>
        <a:cs typeface=""/>
      </a:majorFont>
      <a:minorFont>
        <a:latin typeface="Tahoma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20548</TotalTime>
  <Words>2555</Words>
  <Application>Microsoft Office PowerPoint</Application>
  <PresentationFormat>화면 슬라이드 쇼(4:3)</PresentationFormat>
  <Paragraphs>1132</Paragraphs>
  <Slides>48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48</vt:i4>
      </vt:variant>
    </vt:vector>
  </HeadingPairs>
  <TitlesOfParts>
    <vt:vector size="60" baseType="lpstr">
      <vt:lpstr>Times New Roman</vt:lpstr>
      <vt:lpstr>굴림</vt:lpstr>
      <vt:lpstr>Arial</vt:lpstr>
      <vt:lpstr>Tahoma</vt:lpstr>
      <vt:lpstr>돋움</vt:lpstr>
      <vt:lpstr>Wingdings</vt:lpstr>
      <vt:lpstr>HY엽서L</vt:lpstr>
      <vt:lpstr>Symbol</vt:lpstr>
      <vt:lpstr>Times</vt:lpstr>
      <vt:lpstr>기본 디자인</vt:lpstr>
      <vt:lpstr>Microsoft Equation 3.0</vt:lpstr>
      <vt:lpstr>Microsoft Office Excel 차트</vt:lpstr>
      <vt:lpstr>SAT Encodings for Sudoku</vt:lpstr>
      <vt:lpstr>Various SAT Encoding</vt:lpstr>
      <vt:lpstr>Agenda</vt:lpstr>
      <vt:lpstr>What is Sudoku ?</vt:lpstr>
      <vt:lpstr>Sudoku as SAT Problem</vt:lpstr>
      <vt:lpstr>Previous Encodings</vt:lpstr>
      <vt:lpstr>Analysis of Previous Encodings</vt:lpstr>
      <vt:lpstr>Exponential Growth in Clauses</vt:lpstr>
      <vt:lpstr>Experimental Results</vt:lpstr>
      <vt:lpstr>Experimental Results</vt:lpstr>
      <vt:lpstr>Motivations</vt:lpstr>
      <vt:lpstr>Agenda</vt:lpstr>
      <vt:lpstr>Encoding</vt:lpstr>
      <vt:lpstr>Variables</vt:lpstr>
      <vt:lpstr>Cell Rule  CNF</vt:lpstr>
      <vt:lpstr>Row Rule  CNF</vt:lpstr>
      <vt:lpstr>Column Rule  CNF</vt:lpstr>
      <vt:lpstr>Block Rule  CNF</vt:lpstr>
      <vt:lpstr>Pre-Assigned Fact  CNF</vt:lpstr>
      <vt:lpstr>Previous Encodings</vt:lpstr>
      <vt:lpstr>Analysis (Recap)</vt:lpstr>
      <vt:lpstr>PowerPoint 프레젠테이션</vt:lpstr>
      <vt:lpstr>Agenda</vt:lpstr>
      <vt:lpstr>Example</vt:lpstr>
      <vt:lpstr>Variables</vt:lpstr>
      <vt:lpstr>PowerPoint 프레젠테이션</vt:lpstr>
      <vt:lpstr>Variables</vt:lpstr>
      <vt:lpstr>Example</vt:lpstr>
      <vt:lpstr>Cell Rule  CNF</vt:lpstr>
      <vt:lpstr>Example</vt:lpstr>
      <vt:lpstr>Row Rule  CNF</vt:lpstr>
      <vt:lpstr>Example</vt:lpstr>
      <vt:lpstr>Column Rule  CNF</vt:lpstr>
      <vt:lpstr>Example</vt:lpstr>
      <vt:lpstr>Block Rule  CNF</vt:lpstr>
      <vt:lpstr>Example</vt:lpstr>
      <vt:lpstr>Optimized Encoding</vt:lpstr>
      <vt:lpstr>Agenda</vt:lpstr>
      <vt:lpstr>Experimental Results</vt:lpstr>
      <vt:lpstr>81x81 Puzzle</vt:lpstr>
      <vt:lpstr>Variable Reduction</vt:lpstr>
      <vt:lpstr>Clause Reduction</vt:lpstr>
      <vt:lpstr>Time Reduction</vt:lpstr>
      <vt:lpstr>Variable Reduction Ratio </vt:lpstr>
      <vt:lpstr>Clause Reduction Ratio</vt:lpstr>
      <vt:lpstr>Agenda</vt:lpstr>
      <vt:lpstr>Conclusions</vt:lpstr>
      <vt:lpstr>Conclusions</vt:lpstr>
    </vt:vector>
  </TitlesOfParts>
  <Company>SE_LAB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Logic Model Checking</dc:title>
  <dc:creator>권기현</dc:creator>
  <cp:lastModifiedBy>Moonzoo Kim</cp:lastModifiedBy>
  <cp:revision>846</cp:revision>
  <dcterms:created xsi:type="dcterms:W3CDTF">2001-01-02T09:01:49Z</dcterms:created>
  <dcterms:modified xsi:type="dcterms:W3CDTF">2012-03-26T01:58:19Z</dcterms:modified>
</cp:coreProperties>
</file>