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18" r:id="rId3"/>
    <p:sldId id="330" r:id="rId4"/>
    <p:sldId id="319" r:id="rId5"/>
    <p:sldId id="320" r:id="rId6"/>
    <p:sldId id="322" r:id="rId7"/>
    <p:sldId id="323" r:id="rId8"/>
    <p:sldId id="324" r:id="rId9"/>
    <p:sldId id="325" r:id="rId10"/>
    <p:sldId id="327" r:id="rId11"/>
    <p:sldId id="321" r:id="rId12"/>
    <p:sldId id="326" r:id="rId13"/>
    <p:sldId id="329" r:id="rId14"/>
    <p:sldId id="328" r:id="rId15"/>
  </p:sldIdLst>
  <p:sldSz cx="9144000" cy="6858000" type="screen4x3"/>
  <p:notesSz cx="6797675" cy="9926638"/>
  <p:embeddedFontLst>
    <p:embeddedFont>
      <p:font typeface="Microsoft Sans Serif" panose="020B0604020202020204" pitchFamily="34" charset="0"/>
      <p:regular r:id="rId17"/>
    </p:embeddedFont>
    <p:embeddedFont>
      <p:font typeface="맑은 고딕" panose="020B0503020000020004" pitchFamily="50" charset="-127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5" autoAdjust="0"/>
  </p:normalViewPr>
  <p:slideViewPr>
    <p:cSldViewPr>
      <p:cViewPr varScale="1">
        <p:scale>
          <a:sx n="48" d="100"/>
          <a:sy n="48" d="100"/>
        </p:scale>
        <p:origin x="988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2015-12-04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8" rIns="92399" bIns="461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99" tIns="46198" rIns="92399" bIns="4619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1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 smtClean="0"/>
              <a:t>Moonzoo Kim 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</a:t>
            </a:r>
          </a:p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 smtClean="0"/>
              <a:t>Moonzoo Kim 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bination.cs.uiowa.edu/smtlib/theories/BitVectors.smt" TargetMode="External"/><Relationship Id="rId2" Type="http://schemas.openxmlformats.org/officeDocument/2006/relationships/hyperlink" Target="http://combination.cs.uiowa.edu/smtlib/theories/ArraysEx.sm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bination.cs.uiowa.edu/smtlib/theories/Reals_Ints.smt" TargetMode="External"/><Relationship Id="rId5" Type="http://schemas.openxmlformats.org/officeDocument/2006/relationships/hyperlink" Target="http://combination.cs.uiowa.edu/smtlib/theories/Reals.smt" TargetMode="External"/><Relationship Id="rId4" Type="http://schemas.openxmlformats.org/officeDocument/2006/relationships/hyperlink" Target="http://combination.cs.uiowa.edu/smtlib/theories/Ints.sm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oedel.cs.uiowa.edu/smtlib/logics/QF_AUFLIA.smt2" TargetMode="External"/><Relationship Id="rId13" Type="http://schemas.openxmlformats.org/officeDocument/2006/relationships/hyperlink" Target="http://goedel.cs.uiowa.edu/smtlib/logics/QF_LRA.smt2" TargetMode="External"/><Relationship Id="rId18" Type="http://schemas.openxmlformats.org/officeDocument/2006/relationships/hyperlink" Target="http://goedel.cs.uiowa.edu/smtlib/logics/QF_UFBV.smt2" TargetMode="External"/><Relationship Id="rId3" Type="http://schemas.openxmlformats.org/officeDocument/2006/relationships/hyperlink" Target="http://goedel.cs.uiowa.edu/smtlib/logics/AUFLIRA.smt2" TargetMode="External"/><Relationship Id="rId21" Type="http://schemas.openxmlformats.org/officeDocument/2006/relationships/hyperlink" Target="http://goedel.cs.uiowa.edu/smtlib/logics/QF_UFLRA.smt2" TargetMode="External"/><Relationship Id="rId7" Type="http://schemas.openxmlformats.org/officeDocument/2006/relationships/hyperlink" Target="http://goedel.cs.uiowa.edu/smtlib/logics/QF_AUFBV.smt2" TargetMode="External"/><Relationship Id="rId12" Type="http://schemas.openxmlformats.org/officeDocument/2006/relationships/hyperlink" Target="http://goedel.cs.uiowa.edu/smtlib/logics/QF_LIA.smt2" TargetMode="External"/><Relationship Id="rId17" Type="http://schemas.openxmlformats.org/officeDocument/2006/relationships/hyperlink" Target="http://goedel.cs.uiowa.edu/smtlib/logics/QF_UF.smt2" TargetMode="External"/><Relationship Id="rId2" Type="http://schemas.openxmlformats.org/officeDocument/2006/relationships/hyperlink" Target="http://goedel.cs.uiowa.edu/smtlib/logics/AUFLIA.smt2" TargetMode="External"/><Relationship Id="rId16" Type="http://schemas.openxmlformats.org/officeDocument/2006/relationships/hyperlink" Target="http://goedel.cs.uiowa.edu/smtlib/logics/QF_RDL.smt2" TargetMode="External"/><Relationship Id="rId20" Type="http://schemas.openxmlformats.org/officeDocument/2006/relationships/hyperlink" Target="http://goedel.cs.uiowa.edu/smtlib/logics/QF_UFLIA.smt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edel.cs.uiowa.edu/smtlib/logics/QF_ABV.smt2" TargetMode="External"/><Relationship Id="rId11" Type="http://schemas.openxmlformats.org/officeDocument/2006/relationships/hyperlink" Target="http://goedel.cs.uiowa.edu/smtlib/logics/QF_IDL.smt2" TargetMode="External"/><Relationship Id="rId24" Type="http://schemas.openxmlformats.org/officeDocument/2006/relationships/hyperlink" Target="http://goedel.cs.uiowa.edu/smtlib/logics/UFNIA.smt2" TargetMode="External"/><Relationship Id="rId5" Type="http://schemas.openxmlformats.org/officeDocument/2006/relationships/hyperlink" Target="http://goedel.cs.uiowa.edu/smtlib/logics/LRA.smt2" TargetMode="External"/><Relationship Id="rId15" Type="http://schemas.openxmlformats.org/officeDocument/2006/relationships/hyperlink" Target="http://goedel.cs.uiowa.edu/smtlib/logics/QF_NRA.smt2" TargetMode="External"/><Relationship Id="rId23" Type="http://schemas.openxmlformats.org/officeDocument/2006/relationships/hyperlink" Target="http://goedel.cs.uiowa.edu/smtlib/logics/UFLRA.smt2" TargetMode="External"/><Relationship Id="rId10" Type="http://schemas.openxmlformats.org/officeDocument/2006/relationships/hyperlink" Target="http://goedel.cs.uiowa.edu/smtlib/logics/QF_BV.smt2" TargetMode="External"/><Relationship Id="rId19" Type="http://schemas.openxmlformats.org/officeDocument/2006/relationships/hyperlink" Target="http://goedel.cs.uiowa.edu/smtlib/logics/QF_UFIDL.smt2" TargetMode="External"/><Relationship Id="rId4" Type="http://schemas.openxmlformats.org/officeDocument/2006/relationships/hyperlink" Target="http://goedel.cs.uiowa.edu/smtlib/logics/AUFNIRA.smt2" TargetMode="External"/><Relationship Id="rId9" Type="http://schemas.openxmlformats.org/officeDocument/2006/relationships/hyperlink" Target="http://goedel.cs.uiowa.edu/smtlib/logics/QF_AX.smt2" TargetMode="External"/><Relationship Id="rId14" Type="http://schemas.openxmlformats.org/officeDocument/2006/relationships/hyperlink" Target="http://goedel.cs.uiowa.edu/smtlib/logics/QF_NIA.smt2" TargetMode="External"/><Relationship Id="rId22" Type="http://schemas.openxmlformats.org/officeDocument/2006/relationships/hyperlink" Target="http://goedel.cs.uiowa.edu/smtlib/logics/QF_UFNRA.smt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00114" y="1601785"/>
            <a:ext cx="8101042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Satisfiability</a:t>
            </a:r>
            <a:r>
              <a:rPr lang="en-US" b="1" dirty="0" smtClean="0"/>
              <a:t> Modulo Theories </a:t>
            </a:r>
            <a:br>
              <a:rPr lang="en-US" b="1" dirty="0" smtClean="0"/>
            </a:br>
            <a:r>
              <a:rPr lang="en-US" b="1" dirty="0" smtClean="0"/>
              <a:t>Library (SMT-LIB)</a:t>
            </a:r>
            <a:br>
              <a:rPr lang="en-US" b="1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0" y="4391044"/>
            <a:ext cx="3571868" cy="1966914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Moonzoo Kim</a:t>
            </a:r>
          </a:p>
          <a:p>
            <a:r>
              <a:rPr lang="en-US" altLang="ko-KR" i="1" smtClean="0"/>
              <a:t>CS </a:t>
            </a:r>
            <a:r>
              <a:rPr lang="en-US" altLang="ko-KR" i="1" dirty="0" smtClean="0"/>
              <a:t>Dept. KAIST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9666"/>
          <a:stretch>
            <a:fillRect/>
          </a:stretch>
        </p:blipFill>
        <p:spPr bwMode="auto">
          <a:xfrm>
            <a:off x="3634693" y="2647146"/>
            <a:ext cx="5509307" cy="421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6000760" y="4643446"/>
            <a:ext cx="1285884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QF_AUFLIA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10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-32" y="857232"/>
            <a:ext cx="564360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(benchmark sort</a:t>
            </a:r>
          </a:p>
          <a:p>
            <a:pPr>
              <a:buNone/>
            </a:pPr>
            <a:r>
              <a:rPr lang="en-US" sz="1400" dirty="0" smtClean="0"/>
              <a:t>:logic QF_AUFLIA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((data_7 Array)) ; </a:t>
            </a:r>
            <a:r>
              <a:rPr lang="en-US" sz="1400" dirty="0" smtClean="0">
                <a:solidFill>
                  <a:srgbClr val="FF0000"/>
                </a:solidFill>
              </a:rPr>
              <a:t>initial data[] declaration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((tmp_0 </a:t>
            </a:r>
            <a:r>
              <a:rPr lang="en-US" sz="1400" dirty="0" err="1" smtClean="0"/>
              <a:t>Int</a:t>
            </a:r>
            <a:r>
              <a:rPr lang="en-US" sz="1400" dirty="0" smtClean="0"/>
              <a:t>))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((i_9 </a:t>
            </a:r>
            <a:r>
              <a:rPr lang="en-US" sz="1400" dirty="0" err="1" smtClean="0"/>
              <a:t>Int</a:t>
            </a:r>
            <a:r>
              <a:rPr lang="en-US" sz="1400" dirty="0" smtClean="0"/>
              <a:t>))</a:t>
            </a:r>
          </a:p>
          <a:p>
            <a:pPr>
              <a:buNone/>
            </a:pPr>
            <a:r>
              <a:rPr lang="en-US" sz="1400" dirty="0" smtClean="0"/>
              <a:t>  :assumption (= i_9 0) ; </a:t>
            </a:r>
            <a:r>
              <a:rPr lang="en-US" sz="1400" dirty="0" err="1" smtClean="0">
                <a:solidFill>
                  <a:srgbClr val="FF0000"/>
                </a:solidFill>
              </a:rPr>
              <a:t>i</a:t>
            </a:r>
            <a:r>
              <a:rPr lang="en-US" sz="1400" dirty="0" smtClean="0">
                <a:solidFill>
                  <a:srgbClr val="FF0000"/>
                </a:solidFill>
              </a:rPr>
              <a:t>=0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((j_1 </a:t>
            </a:r>
            <a:r>
              <a:rPr lang="en-US" sz="1400" dirty="0" err="1" smtClean="0"/>
              <a:t>Int</a:t>
            </a:r>
            <a:r>
              <a:rPr lang="en-US" sz="1400" dirty="0" smtClean="0"/>
              <a:t>))</a:t>
            </a:r>
          </a:p>
          <a:p>
            <a:pPr>
              <a:buNone/>
            </a:pPr>
            <a:r>
              <a:rPr lang="en-US" sz="1400" dirty="0" smtClean="0"/>
              <a:t>  :assumption (= j_1 1) ; </a:t>
            </a:r>
            <a:r>
              <a:rPr lang="en-US" sz="1400" dirty="0" smtClean="0">
                <a:solidFill>
                  <a:srgbClr val="FF0000"/>
                </a:solidFill>
              </a:rPr>
              <a:t>j=1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((tmp_1 </a:t>
            </a:r>
            <a:r>
              <a:rPr lang="en-US" sz="1400" dirty="0" err="1" smtClean="0"/>
              <a:t>Int</a:t>
            </a:r>
            <a:r>
              <a:rPr lang="en-US" sz="1400" dirty="0" smtClean="0"/>
              <a:t>))</a:t>
            </a:r>
          </a:p>
          <a:p>
            <a:pPr>
              <a:buNone/>
            </a:pPr>
            <a:r>
              <a:rPr lang="en-US" sz="1400" dirty="0" smtClean="0"/>
              <a:t>  :assumption (= tmp_1 (select data_7 0))   ; </a:t>
            </a:r>
            <a:r>
              <a:rPr lang="en-US" sz="1400" dirty="0" err="1" smtClean="0">
                <a:solidFill>
                  <a:srgbClr val="FF0000"/>
                </a:solidFill>
              </a:rPr>
              <a:t>tmp</a:t>
            </a:r>
            <a:r>
              <a:rPr lang="en-US" sz="1400" dirty="0" smtClean="0">
                <a:solidFill>
                  <a:srgbClr val="FF0000"/>
                </a:solidFill>
              </a:rPr>
              <a:t> = data[0]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((data_8 Array))</a:t>
            </a:r>
          </a:p>
          <a:p>
            <a:pPr>
              <a:buNone/>
            </a:pPr>
            <a:r>
              <a:rPr lang="en-US" sz="1400" dirty="0" smtClean="0"/>
              <a:t>  :assumption (= data_8 (store data_7 0 (select data_7 1))); </a:t>
            </a:r>
            <a:r>
              <a:rPr lang="en-US" sz="1400" dirty="0" smtClean="0">
                <a:solidFill>
                  <a:srgbClr val="FF0000"/>
                </a:solidFill>
              </a:rPr>
              <a:t>data[0]=data[1];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((data_9 Array))</a:t>
            </a:r>
          </a:p>
          <a:p>
            <a:pPr>
              <a:buNone/>
            </a:pPr>
            <a:r>
              <a:rPr lang="en-US" sz="1400" dirty="0" smtClean="0"/>
              <a:t>  :assumption (= data_9 (store data_8 1 tmp_1)) ; </a:t>
            </a:r>
            <a:r>
              <a:rPr lang="en-US" sz="1400" dirty="0" smtClean="0">
                <a:solidFill>
                  <a:srgbClr val="FF0000"/>
                </a:solidFill>
              </a:rPr>
              <a:t>data[1] =  </a:t>
            </a:r>
            <a:r>
              <a:rPr lang="en-US" sz="1400" dirty="0" err="1" smtClean="0">
                <a:solidFill>
                  <a:srgbClr val="FF0000"/>
                </a:solidFill>
              </a:rPr>
              <a:t>tmp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 smtClean="0"/>
              <a:t>:</a:t>
            </a:r>
            <a:r>
              <a:rPr lang="en-US" sz="1400" dirty="0" err="1" smtClean="0"/>
              <a:t>extrafuns</a:t>
            </a:r>
            <a:r>
              <a:rPr lang="en-US" sz="1400" dirty="0" smtClean="0"/>
              <a:t> ((data_10 Array))</a:t>
            </a: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; if (data[0] &gt; data[1])  { </a:t>
            </a:r>
            <a:r>
              <a:rPr lang="en-US" sz="1400" dirty="0" err="1" smtClean="0">
                <a:solidFill>
                  <a:srgbClr val="FF0000"/>
                </a:solidFill>
              </a:rPr>
              <a:t>tmp</a:t>
            </a:r>
            <a:r>
              <a:rPr lang="en-US" sz="1400" dirty="0" smtClean="0">
                <a:solidFill>
                  <a:srgbClr val="FF0000"/>
                </a:solidFill>
              </a:rPr>
              <a:t>=data[0]; data[0]=data[1]; data[1]=</a:t>
            </a:r>
            <a:r>
              <a:rPr lang="en-US" sz="1400" dirty="0" err="1" smtClean="0">
                <a:solidFill>
                  <a:srgbClr val="FF0000"/>
                </a:solidFill>
              </a:rPr>
              <a:t>tmp</a:t>
            </a:r>
            <a:r>
              <a:rPr lang="en-US" sz="1400" dirty="0" smtClean="0">
                <a:solidFill>
                  <a:srgbClr val="FF0000"/>
                </a:solidFill>
              </a:rPr>
              <a:t>}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:assumption (= data_10 (</a:t>
            </a:r>
            <a:r>
              <a:rPr lang="en-US" sz="1400" dirty="0" err="1" smtClean="0"/>
              <a:t>if_then_else</a:t>
            </a:r>
            <a:r>
              <a:rPr lang="en-US" sz="1400" dirty="0" smtClean="0"/>
              <a:t> (&gt; (select data_7 0) (select data_7 1)) data_9 data_7))</a:t>
            </a:r>
          </a:p>
          <a:p>
            <a:pPr>
              <a:buNone/>
            </a:pPr>
            <a:r>
              <a:rPr lang="en-US" sz="1400" dirty="0" smtClean="0"/>
              <a:t>… </a:t>
            </a:r>
          </a:p>
          <a:p>
            <a:pPr>
              <a:buNone/>
            </a:pPr>
            <a:r>
              <a:rPr lang="en-US" sz="1400" dirty="0" smtClean="0"/>
              <a:t>:formula (</a:t>
            </a:r>
            <a:r>
              <a:rPr lang="en-US" sz="1400" dirty="0" smtClean="0">
                <a:solidFill>
                  <a:srgbClr val="FF0000"/>
                </a:solidFill>
              </a:rPr>
              <a:t>not</a:t>
            </a:r>
            <a:r>
              <a:rPr lang="en-US" sz="1400" dirty="0" smtClean="0"/>
              <a:t> </a:t>
            </a:r>
          </a:p>
          <a:p>
            <a:pPr>
              <a:buNone/>
            </a:pPr>
            <a:r>
              <a:rPr lang="en-US" sz="1400" dirty="0" smtClean="0"/>
              <a:t>(and (&lt;= (select data_70 0) (select data_70 1)) </a:t>
            </a:r>
          </a:p>
          <a:p>
            <a:pPr>
              <a:buNone/>
            </a:pPr>
            <a:r>
              <a:rPr lang="en-US" sz="1400" dirty="0" smtClean="0"/>
              <a:t>     (&lt;= (select data_70 1) (select data_70 2)) </a:t>
            </a:r>
          </a:p>
          <a:p>
            <a:pPr>
              <a:buNone/>
            </a:pPr>
            <a:r>
              <a:rPr lang="en-US" sz="1400" dirty="0" smtClean="0"/>
              <a:t>       …)</a:t>
            </a:r>
          </a:p>
          <a:p>
            <a:pPr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5643570" y="1357298"/>
            <a:ext cx="3500430" cy="267765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#define N 7</a:t>
            </a:r>
          </a:p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data[N],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j,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&lt;N-1;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for (j=i+1; j&lt;N; j++)           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if(data[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]&gt;data[j]){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data[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data[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 = data[j];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data[j]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}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assert(data[0]&lt;=data[1]&amp;&amp;…);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</a:t>
            </a:r>
            <a:r>
              <a:rPr lang="en-US" dirty="0" err="1" smtClean="0"/>
              <a:t>Fixed_Size_BitVectors</a:t>
            </a:r>
            <a:r>
              <a:rPr lang="en-US" dirty="0" smtClean="0"/>
              <a:t>[32]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571472" y="928694"/>
            <a:ext cx="3500462" cy="5429264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sorts_description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sort symbols of the form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</a:t>
            </a:r>
            <a:r>
              <a:rPr lang="en-US" sz="1100" dirty="0" err="1" smtClean="0"/>
              <a:t>i</a:t>
            </a:r>
            <a:r>
              <a:rPr lang="en-US" sz="1100" dirty="0" smtClean="0"/>
              <a:t>],</a:t>
            </a:r>
          </a:p>
          <a:p>
            <a:pPr>
              <a:buNone/>
            </a:pPr>
            <a:r>
              <a:rPr lang="en-US" sz="1100" dirty="0" smtClean="0"/>
              <a:t>    where </a:t>
            </a:r>
            <a:r>
              <a:rPr lang="en-US" sz="1100" dirty="0" err="1" smtClean="0"/>
              <a:t>i</a:t>
            </a:r>
            <a:r>
              <a:rPr lang="en-US" sz="1100" dirty="0" smtClean="0"/>
              <a:t> is a numeral between 1 and 32, inclusive.“</a:t>
            </a:r>
          </a:p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funs_description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function symbols with </a:t>
            </a:r>
            <a:r>
              <a:rPr lang="en-US" sz="1100" dirty="0" err="1" smtClean="0"/>
              <a:t>arity</a:t>
            </a:r>
            <a:r>
              <a:rPr lang="en-US" sz="1100" dirty="0" smtClean="0"/>
              <a:t> of the form</a:t>
            </a:r>
          </a:p>
          <a:p>
            <a:pPr>
              <a:buNone/>
            </a:pPr>
            <a:r>
              <a:rPr lang="en-US" sz="1100" dirty="0" smtClean="0"/>
              <a:t>      (</a:t>
            </a:r>
            <a:r>
              <a:rPr lang="en-US" sz="1100" dirty="0" err="1" smtClean="0">
                <a:solidFill>
                  <a:srgbClr val="FF0000"/>
                </a:solidFill>
              </a:rPr>
              <a:t>concat</a:t>
            </a:r>
            <a:r>
              <a:rPr lang="en-US" sz="1100" dirty="0" smtClean="0"/>
              <a:t>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</a:t>
            </a:r>
            <a:r>
              <a:rPr lang="en-US" sz="1100" dirty="0" err="1" smtClean="0"/>
              <a:t>i</a:t>
            </a:r>
            <a:r>
              <a:rPr lang="en-US" sz="1100" dirty="0" smtClean="0"/>
              <a:t>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[j]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[m])    where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i,j,m</a:t>
            </a:r>
            <a:r>
              <a:rPr lang="en-US" sz="1100" dirty="0" smtClean="0"/>
              <a:t> are numerals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i,j</a:t>
            </a:r>
            <a:r>
              <a:rPr lang="en-US" sz="1100" dirty="0" smtClean="0"/>
              <a:t> &gt; 0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i</a:t>
            </a:r>
            <a:r>
              <a:rPr lang="en-US" sz="1100" dirty="0" smtClean="0"/>
              <a:t> + j = m &lt;= 32   “</a:t>
            </a:r>
          </a:p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funs_description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function symbols with </a:t>
            </a:r>
            <a:r>
              <a:rPr lang="en-US" sz="1100" dirty="0" err="1" smtClean="0"/>
              <a:t>arity</a:t>
            </a:r>
            <a:r>
              <a:rPr lang="en-US" sz="1100" dirty="0" smtClean="0"/>
              <a:t> of the form</a:t>
            </a:r>
          </a:p>
          <a:p>
            <a:pPr>
              <a:buNone/>
            </a:pPr>
            <a:r>
              <a:rPr lang="en-US" sz="1100" dirty="0" smtClean="0"/>
              <a:t>      (</a:t>
            </a:r>
            <a:r>
              <a:rPr lang="en-US" sz="1100" dirty="0" smtClean="0">
                <a:solidFill>
                  <a:srgbClr val="FF0000"/>
                </a:solidFill>
              </a:rPr>
              <a:t>extract[i:j]</a:t>
            </a:r>
            <a:r>
              <a:rPr lang="en-US" sz="1100" dirty="0" smtClean="0"/>
              <a:t>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[n])    where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i,j,m,n</a:t>
            </a:r>
            <a:r>
              <a:rPr lang="en-US" sz="1100" dirty="0" smtClean="0"/>
              <a:t> are numerals</a:t>
            </a:r>
          </a:p>
          <a:p>
            <a:pPr>
              <a:buNone/>
            </a:pPr>
            <a:r>
              <a:rPr lang="en-US" sz="1100" dirty="0" smtClean="0"/>
              <a:t>    - 32 &gt;= m &gt; </a:t>
            </a:r>
            <a:r>
              <a:rPr lang="en-US" sz="1100" dirty="0" err="1" smtClean="0"/>
              <a:t>i</a:t>
            </a:r>
            <a:r>
              <a:rPr lang="en-US" sz="1100" dirty="0" smtClean="0"/>
              <a:t> &gt;= j &gt;= 0,</a:t>
            </a:r>
          </a:p>
          <a:p>
            <a:pPr>
              <a:buNone/>
            </a:pPr>
            <a:r>
              <a:rPr lang="en-US" sz="1100" dirty="0" smtClean="0"/>
              <a:t>    - n = i-j+1.   “</a:t>
            </a:r>
          </a:p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funs_description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function symbols with </a:t>
            </a:r>
            <a:r>
              <a:rPr lang="en-US" sz="1100" dirty="0" err="1" smtClean="0"/>
              <a:t>arity</a:t>
            </a:r>
            <a:r>
              <a:rPr lang="en-US" sz="1100" dirty="0" smtClean="0"/>
              <a:t> of the form</a:t>
            </a:r>
          </a:p>
          <a:p>
            <a:pPr>
              <a:buNone/>
            </a:pPr>
            <a:r>
              <a:rPr lang="en-US" sz="1100" dirty="0" smtClean="0"/>
              <a:t>       (op1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[m])    or</a:t>
            </a:r>
          </a:p>
          <a:p>
            <a:pPr>
              <a:buNone/>
            </a:pPr>
            <a:r>
              <a:rPr lang="en-US" sz="1100" dirty="0" smtClean="0"/>
              <a:t>       (op2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[m])    where</a:t>
            </a:r>
          </a:p>
          <a:p>
            <a:pPr>
              <a:buNone/>
            </a:pPr>
            <a:r>
              <a:rPr lang="en-US" sz="1100" dirty="0" smtClean="0"/>
              <a:t>    - op1 is from {</a:t>
            </a:r>
            <a:r>
              <a:rPr lang="en-US" sz="1100" dirty="0" err="1" smtClean="0">
                <a:solidFill>
                  <a:srgbClr val="FF0000"/>
                </a:solidFill>
              </a:rPr>
              <a:t>bvnot</a:t>
            </a:r>
            <a:r>
              <a:rPr lang="en-US" sz="1100" dirty="0" smtClean="0">
                <a:solidFill>
                  <a:srgbClr val="FF0000"/>
                </a:solidFill>
              </a:rPr>
              <a:t>, </a:t>
            </a:r>
            <a:r>
              <a:rPr lang="en-US" sz="1100" dirty="0" err="1" smtClean="0">
                <a:solidFill>
                  <a:srgbClr val="FF0000"/>
                </a:solidFill>
              </a:rPr>
              <a:t>bvneg</a:t>
            </a:r>
            <a:r>
              <a:rPr lang="en-US" sz="1100" dirty="0" smtClean="0"/>
              <a:t>}</a:t>
            </a:r>
          </a:p>
          <a:p>
            <a:pPr>
              <a:buNone/>
            </a:pPr>
            <a:r>
              <a:rPr lang="en-US" sz="1100" dirty="0" smtClean="0"/>
              <a:t>    - op2 is from {</a:t>
            </a:r>
            <a:r>
              <a:rPr lang="en-US" sz="1100" dirty="0" err="1" smtClean="0">
                <a:solidFill>
                  <a:srgbClr val="FF0000"/>
                </a:solidFill>
              </a:rPr>
              <a:t>bvand,bvor,bvxor,bvsub,bvadd,bvmul</a:t>
            </a:r>
            <a:r>
              <a:rPr lang="en-US" sz="1100" dirty="0" smtClean="0"/>
              <a:t>}</a:t>
            </a:r>
          </a:p>
          <a:p>
            <a:pPr>
              <a:buNone/>
            </a:pPr>
            <a:r>
              <a:rPr lang="en-US" sz="1100" dirty="0" smtClean="0"/>
              <a:t>    - m is a numeral</a:t>
            </a:r>
          </a:p>
          <a:p>
            <a:pPr>
              <a:buNone/>
            </a:pPr>
            <a:r>
              <a:rPr lang="en-US" sz="1100" dirty="0" smtClean="0"/>
              <a:t>    - 0 &lt; m &lt;= 32 “</a:t>
            </a:r>
          </a:p>
          <a:p>
            <a:pPr>
              <a:buNone/>
            </a:pPr>
            <a:r>
              <a:rPr lang="en-US" sz="1100" dirty="0" smtClean="0"/>
              <a:t>:</a:t>
            </a:r>
            <a:r>
              <a:rPr lang="en-US" sz="1100" dirty="0" err="1" smtClean="0"/>
              <a:t>preds_description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   "All predicate symbols with </a:t>
            </a:r>
            <a:r>
              <a:rPr lang="en-US" sz="1100" dirty="0" err="1" smtClean="0"/>
              <a:t>arity</a:t>
            </a:r>
            <a:r>
              <a:rPr lang="en-US" sz="1100" dirty="0" smtClean="0"/>
              <a:t> of the form</a:t>
            </a:r>
          </a:p>
          <a:p>
            <a:pPr>
              <a:buNone/>
            </a:pPr>
            <a:r>
              <a:rPr lang="en-US" sz="1100" dirty="0" smtClean="0"/>
              <a:t>       (</a:t>
            </a:r>
            <a:r>
              <a:rPr lang="en-US" sz="1100" dirty="0" err="1" smtClean="0"/>
              <a:t>pred</a:t>
            </a:r>
            <a:r>
              <a:rPr lang="en-US" sz="1100" dirty="0" smtClean="0"/>
              <a:t>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 </a:t>
            </a:r>
            <a:r>
              <a:rPr lang="en-US" sz="1100" dirty="0" err="1" smtClean="0"/>
              <a:t>BitVec</a:t>
            </a:r>
            <a:r>
              <a:rPr lang="en-US" sz="1100" dirty="0" smtClean="0"/>
              <a:t>[m])    where</a:t>
            </a:r>
          </a:p>
          <a:p>
            <a:pPr>
              <a:buNone/>
            </a:pPr>
            <a:r>
              <a:rPr lang="en-US" sz="1100" dirty="0" smtClean="0"/>
              <a:t>    - </a:t>
            </a:r>
            <a:r>
              <a:rPr lang="en-US" sz="1100" dirty="0" err="1" smtClean="0"/>
              <a:t>pred</a:t>
            </a:r>
            <a:r>
              <a:rPr lang="en-US" sz="1100" dirty="0" smtClean="0"/>
              <a:t> is from {</a:t>
            </a:r>
            <a:r>
              <a:rPr lang="en-US" sz="1100" dirty="0" err="1" smtClean="0">
                <a:solidFill>
                  <a:srgbClr val="FF0000"/>
                </a:solidFill>
              </a:rPr>
              <a:t>bvlt</a:t>
            </a:r>
            <a:r>
              <a:rPr lang="en-US" sz="1100" dirty="0" smtClean="0">
                <a:solidFill>
                  <a:srgbClr val="FF0000"/>
                </a:solidFill>
              </a:rPr>
              <a:t>, </a:t>
            </a:r>
            <a:r>
              <a:rPr lang="en-US" sz="1100" dirty="0" err="1" smtClean="0">
                <a:solidFill>
                  <a:srgbClr val="FF0000"/>
                </a:solidFill>
              </a:rPr>
              <a:t>bvleq</a:t>
            </a:r>
            <a:r>
              <a:rPr lang="en-US" sz="1100" dirty="0" smtClean="0">
                <a:solidFill>
                  <a:srgbClr val="FF0000"/>
                </a:solidFill>
              </a:rPr>
              <a:t>, </a:t>
            </a:r>
            <a:r>
              <a:rPr lang="en-US" sz="1100" dirty="0" err="1" smtClean="0">
                <a:solidFill>
                  <a:srgbClr val="FF0000"/>
                </a:solidFill>
              </a:rPr>
              <a:t>bvgeq</a:t>
            </a:r>
            <a:r>
              <a:rPr lang="en-US" sz="1100" dirty="0" smtClean="0">
                <a:solidFill>
                  <a:srgbClr val="FF0000"/>
                </a:solidFill>
              </a:rPr>
              <a:t>, </a:t>
            </a:r>
            <a:r>
              <a:rPr lang="en-US" sz="1100" dirty="0" err="1" smtClean="0">
                <a:solidFill>
                  <a:srgbClr val="FF0000"/>
                </a:solidFill>
              </a:rPr>
              <a:t>bvgt</a:t>
            </a:r>
            <a:r>
              <a:rPr lang="en-US" sz="1100" dirty="0" smtClean="0"/>
              <a:t>}</a:t>
            </a:r>
          </a:p>
          <a:p>
            <a:pPr>
              <a:buNone/>
            </a:pPr>
            <a:r>
              <a:rPr lang="en-US" sz="1100" dirty="0" smtClean="0"/>
              <a:t>    - m is a numeral</a:t>
            </a:r>
          </a:p>
          <a:p>
            <a:pPr>
              <a:buNone/>
            </a:pPr>
            <a:r>
              <a:rPr lang="en-US" sz="1100" dirty="0" smtClean="0"/>
              <a:t>    - 0 &lt; m &lt;= 32   "</a:t>
            </a:r>
          </a:p>
          <a:p>
            <a:pPr>
              <a:buNone/>
            </a:pPr>
            <a:endParaRPr lang="en-US" sz="11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286248" y="928670"/>
            <a:ext cx="4000529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- Variables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If v is a variable of sort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[m] with 0 &lt; m &lt;= 32, then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[[v]] is some element of [{0,...,m-1} -&gt; {0,1}], the set of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total   functions from {0,...,m-1} to {0,1}.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- Constant symbols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bv0</a:t>
            </a:r>
            <a:r>
              <a:rPr lang="en-US" sz="1100" dirty="0" smtClean="0">
                <a:latin typeface="Calibri" pitchFamily="34" charset="0"/>
              </a:rPr>
              <a:t> and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bv1</a:t>
            </a:r>
            <a:r>
              <a:rPr lang="en-US" sz="1100" dirty="0" smtClean="0">
                <a:latin typeface="Calibri" pitchFamily="34" charset="0"/>
              </a:rPr>
              <a:t> of sort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[32]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[[bv0]] := \lambda x : [0...32). 0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[[bv1]] := \lambda x : [0...32). if x = 0 then 1 else 0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- Function symbols for concatenation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[[(</a:t>
            </a:r>
            <a:r>
              <a:rPr lang="en-US" sz="1100" dirty="0" err="1" smtClean="0">
                <a:solidFill>
                  <a:srgbClr val="FF0000"/>
                </a:solidFill>
                <a:latin typeface="Calibri" pitchFamily="34" charset="0"/>
              </a:rPr>
              <a:t>concat</a:t>
            </a:r>
            <a:r>
              <a:rPr lang="en-US" sz="1100" dirty="0" smtClean="0">
                <a:latin typeface="Calibri" pitchFamily="34" charset="0"/>
              </a:rPr>
              <a:t> s t)]] := \lambda x : [0...</a:t>
            </a:r>
            <a:r>
              <a:rPr lang="en-US" sz="1100" dirty="0" err="1" smtClean="0">
                <a:latin typeface="Calibri" pitchFamily="34" charset="0"/>
              </a:rPr>
              <a:t>n+m</a:t>
            </a:r>
            <a:r>
              <a:rPr lang="en-US" sz="1100" dirty="0" smtClean="0">
                <a:latin typeface="Calibri" pitchFamily="34" charset="0"/>
              </a:rPr>
              <a:t>).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                     if (x&lt;m) then [[t]](x) else [[s]](x-m)  where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s and t are terms of sort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[n] and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[m],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respectively,  0 &lt; n &lt;= 32, 0 &lt; m &lt;= 32, and </a:t>
            </a:r>
            <a:r>
              <a:rPr lang="en-US" sz="1100" dirty="0" err="1" smtClean="0">
                <a:latin typeface="Calibri" pitchFamily="34" charset="0"/>
              </a:rPr>
              <a:t>n+m</a:t>
            </a:r>
            <a:r>
              <a:rPr lang="en-US" sz="1100" dirty="0" smtClean="0">
                <a:latin typeface="Calibri" pitchFamily="34" charset="0"/>
              </a:rPr>
              <a:t> &lt;= 32.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- Function symbols for extraction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[[(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extract[i:j</a:t>
            </a:r>
            <a:r>
              <a:rPr lang="en-US" sz="1100" dirty="0" smtClean="0">
                <a:latin typeface="Calibri" pitchFamily="34" charset="0"/>
              </a:rPr>
              <a:t>] s)]] := \lambda x : [0...i-j+1). [[s]](</a:t>
            </a:r>
            <a:r>
              <a:rPr lang="en-US" sz="1100" dirty="0" err="1" smtClean="0">
                <a:latin typeface="Calibri" pitchFamily="34" charset="0"/>
              </a:rPr>
              <a:t>j+x</a:t>
            </a:r>
            <a:r>
              <a:rPr lang="en-US" sz="1100" dirty="0" smtClean="0">
                <a:latin typeface="Calibri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where s is of sort </a:t>
            </a:r>
            <a:r>
              <a:rPr lang="en-US" sz="1100" dirty="0" err="1" smtClean="0">
                <a:latin typeface="Calibri" pitchFamily="34" charset="0"/>
              </a:rPr>
              <a:t>BitVec</a:t>
            </a:r>
            <a:r>
              <a:rPr lang="en-US" sz="1100" dirty="0" smtClean="0">
                <a:latin typeface="Calibri" pitchFamily="34" charset="0"/>
              </a:rPr>
              <a:t>[l], 0 &lt;= j &lt;= </a:t>
            </a:r>
            <a:r>
              <a:rPr lang="en-US" sz="1100" dirty="0" err="1" smtClean="0">
                <a:latin typeface="Calibri" pitchFamily="34" charset="0"/>
              </a:rPr>
              <a:t>i</a:t>
            </a:r>
            <a:r>
              <a:rPr lang="en-US" sz="1100" dirty="0" smtClean="0">
                <a:latin typeface="Calibri" pitchFamily="34" charset="0"/>
              </a:rPr>
              <a:t> &lt; l &lt;= 32.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- Function symbols for arithmetic operations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To define the semantics of the </a:t>
            </a:r>
            <a:r>
              <a:rPr lang="en-US" sz="1100" dirty="0" err="1" smtClean="0">
                <a:latin typeface="Calibri" pitchFamily="34" charset="0"/>
              </a:rPr>
              <a:t>bitvector</a:t>
            </a:r>
            <a:r>
              <a:rPr lang="en-US" sz="1100" dirty="0" smtClean="0">
                <a:latin typeface="Calibri" pitchFamily="34" charset="0"/>
              </a:rPr>
              <a:t> operators </a:t>
            </a:r>
            <a:r>
              <a:rPr lang="en-US" sz="1100" dirty="0" err="1" smtClean="0">
                <a:latin typeface="Calibri" pitchFamily="34" charset="0"/>
              </a:rPr>
              <a:t>bvadd</a:t>
            </a:r>
            <a:endParaRPr lang="en-US" sz="1100" dirty="0" smtClean="0">
              <a:latin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, </a:t>
            </a:r>
            <a:r>
              <a:rPr lang="en-US" sz="1100" dirty="0" err="1" smtClean="0">
                <a:latin typeface="Calibri" pitchFamily="34" charset="0"/>
              </a:rPr>
              <a:t>bvsub</a:t>
            </a:r>
            <a:r>
              <a:rPr lang="en-US" sz="1100" dirty="0" smtClean="0">
                <a:latin typeface="Calibri" pitchFamily="34" charset="0"/>
              </a:rPr>
              <a:t>,  </a:t>
            </a:r>
            <a:r>
              <a:rPr lang="en-US" sz="1100" dirty="0" err="1" smtClean="0">
                <a:latin typeface="Calibri" pitchFamily="34" charset="0"/>
              </a:rPr>
              <a:t>bvneg</a:t>
            </a:r>
            <a:r>
              <a:rPr lang="en-US" sz="1100" dirty="0" smtClean="0">
                <a:latin typeface="Calibri" pitchFamily="34" charset="0"/>
              </a:rPr>
              <a:t>, and </a:t>
            </a:r>
            <a:r>
              <a:rPr lang="en-US" sz="1100" dirty="0" err="1" smtClean="0">
                <a:latin typeface="Calibri" pitchFamily="34" charset="0"/>
              </a:rPr>
              <a:t>bvmul</a:t>
            </a:r>
            <a:r>
              <a:rPr lang="en-US" sz="1100" dirty="0" smtClean="0">
                <a:latin typeface="Calibri" pitchFamily="34" charset="0"/>
              </a:rPr>
              <a:t>, it is helpful to use these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ancillary functions: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o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bv2nat</a:t>
            </a:r>
            <a:r>
              <a:rPr lang="en-US" sz="1100" dirty="0" smtClean="0">
                <a:latin typeface="Calibri" pitchFamily="34" charset="0"/>
              </a:rPr>
              <a:t> which takes a </a:t>
            </a:r>
            <a:r>
              <a:rPr lang="en-US" sz="1100" dirty="0" err="1" smtClean="0">
                <a:latin typeface="Calibri" pitchFamily="34" charset="0"/>
              </a:rPr>
              <a:t>bitvector</a:t>
            </a:r>
            <a:r>
              <a:rPr lang="en-US" sz="1100" dirty="0" smtClean="0">
                <a:latin typeface="Calibri" pitchFamily="34" charset="0"/>
              </a:rPr>
              <a:t> b: [0...m) --&gt; {0,1}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with 0 &lt; m &lt;= 32, and returns an integer in the range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[0...2^m),  and is defined as follows: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bv2nat(b) := b(m-1)*2^{m-1} + b(m-2)*2^{m-2} + ... + b(0)*2^0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o </a:t>
            </a:r>
            <a:r>
              <a:rPr lang="en-US" sz="1100" dirty="0" smtClean="0">
                <a:solidFill>
                  <a:srgbClr val="FF0000"/>
                </a:solidFill>
                <a:latin typeface="Calibri" pitchFamily="34" charset="0"/>
              </a:rPr>
              <a:t>nat2bv[m</a:t>
            </a:r>
            <a:r>
              <a:rPr lang="en-US" sz="1100" dirty="0" smtClean="0">
                <a:latin typeface="Calibri" pitchFamily="34" charset="0"/>
              </a:rPr>
              <a:t>], with 0 &lt; m &lt;= 32, which takes a non-negative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 integer  n and returns the (unique) </a:t>
            </a:r>
            <a:r>
              <a:rPr lang="en-US" sz="1100" dirty="0" err="1" smtClean="0">
                <a:latin typeface="Calibri" pitchFamily="34" charset="0"/>
              </a:rPr>
              <a:t>bitvector</a:t>
            </a:r>
            <a:r>
              <a:rPr lang="en-US" sz="1100" dirty="0" smtClean="0">
                <a:latin typeface="Calibri" pitchFamily="34" charset="0"/>
              </a:rPr>
              <a:t> b: [0,...,m) -&gt; {0,1}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such that   b(m-1)*2^{m-1} + ... + b(0)*2^0 = n MOD 2^m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 smtClean="0">
                <a:latin typeface="Calibri" pitchFamily="34" charset="0"/>
              </a:rPr>
              <a:t>     where MOD is usual modulo operation.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050" dirty="0" smtClean="0"/>
              <a:t>   [[(</a:t>
            </a:r>
            <a:r>
              <a:rPr lang="en-US" sz="1050" dirty="0" err="1" smtClean="0"/>
              <a:t>bvadd</a:t>
            </a:r>
            <a:r>
              <a:rPr lang="en-US" sz="1050" dirty="0" smtClean="0"/>
              <a:t> s t)]] := nat2bv[m](bv2nat(s) + bv2nat(t))</a:t>
            </a:r>
            <a:endParaRPr lang="en-US" sz="105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SMTLIB Benchmark Syntax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12</a:t>
            </a:fld>
            <a:r>
              <a:rPr lang="en-US" altLang="ko-KR" dirty="0" smtClean="0"/>
              <a:t>/10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Reserved keywords</a:t>
            </a:r>
          </a:p>
          <a:p>
            <a:pPr lvl="1"/>
            <a:r>
              <a:rPr lang="en-US" sz="2400" dirty="0" smtClean="0"/>
              <a:t>=, and, benchmark, distinct, exists, false, </a:t>
            </a:r>
            <a:r>
              <a:rPr lang="en-US" sz="2400" dirty="0" err="1" smtClean="0"/>
              <a:t>flet</a:t>
            </a:r>
            <a:r>
              <a:rPr lang="en-US" sz="2400" dirty="0" smtClean="0"/>
              <a:t>, </a:t>
            </a:r>
            <a:r>
              <a:rPr lang="en-US" sz="2400" dirty="0" err="1" smtClean="0"/>
              <a:t>forall</a:t>
            </a:r>
            <a:r>
              <a:rPr lang="en-US" sz="2400" dirty="0" smtClean="0"/>
              <a:t>, if then else, </a:t>
            </a:r>
            <a:r>
              <a:rPr lang="en-US" sz="2400" dirty="0" err="1" smtClean="0"/>
              <a:t>iff</a:t>
            </a:r>
            <a:r>
              <a:rPr lang="en-US" sz="2400" dirty="0" smtClean="0"/>
              <a:t>, </a:t>
            </a:r>
            <a:r>
              <a:rPr lang="en-US" sz="2400" dirty="0" err="1" smtClean="0"/>
              <a:t>implies,ite</a:t>
            </a:r>
            <a:r>
              <a:rPr lang="en-US" sz="2400" dirty="0" smtClean="0"/>
              <a:t>, let, logic, not, or, sat, theory, true, unknown, </a:t>
            </a:r>
            <a:r>
              <a:rPr lang="en-US" sz="2400" dirty="0" err="1" smtClean="0"/>
              <a:t>unsat</a:t>
            </a:r>
            <a:r>
              <a:rPr lang="en-US" sz="2400" dirty="0" smtClean="0"/>
              <a:t>, </a:t>
            </a:r>
            <a:r>
              <a:rPr lang="en-US" sz="2400" dirty="0" err="1" smtClean="0"/>
              <a:t>xor</a:t>
            </a:r>
            <a:endParaRPr lang="en-US" sz="2400" dirty="0" smtClean="0"/>
          </a:p>
          <a:p>
            <a:endParaRPr lang="en-US" sz="28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22" y="3000372"/>
            <a:ext cx="679459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Comparison of SMT Solvers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13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8433"/>
            <a:ext cx="9144000" cy="472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5857892"/>
            <a:ext cx="639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Quoted from “SMT-Based Bounded Model Checking for </a:t>
            </a:r>
            <a:br>
              <a:rPr lang="en-US" i="1" dirty="0" smtClean="0"/>
            </a:br>
            <a:r>
              <a:rPr lang="en-US" i="1" dirty="0" smtClean="0"/>
              <a:t>Embedded ANSI-C Software“ by </a:t>
            </a:r>
            <a:r>
              <a:rPr lang="en-US" i="1" dirty="0" err="1" smtClean="0"/>
              <a:t>L.Cordeiro</a:t>
            </a:r>
            <a:r>
              <a:rPr lang="en-US" i="1" dirty="0" smtClean="0"/>
              <a:t>, et al ASE 2009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Comparison between </a:t>
            </a:r>
            <a:br>
              <a:rPr lang="en-US" dirty="0" smtClean="0"/>
            </a:br>
            <a:r>
              <a:rPr lang="en-US" dirty="0" smtClean="0"/>
              <a:t>CBMC and SMT-CBMC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14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8202"/>
            <a:ext cx="8358246" cy="54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320516" y="6606564"/>
            <a:ext cx="571504" cy="2142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7168972" y="6587140"/>
            <a:ext cx="571504" cy="2142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4357686" y="4286256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7215206" y="428628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4357686" y="464347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7215206" y="4643446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4357686" y="5643602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13"/>
          <p:cNvSpPr/>
          <p:nvPr/>
        </p:nvSpPr>
        <p:spPr>
          <a:xfrm>
            <a:off x="4357686" y="4071942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4357686" y="307181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직사각형 15"/>
          <p:cNvSpPr/>
          <p:nvPr/>
        </p:nvSpPr>
        <p:spPr>
          <a:xfrm>
            <a:off x="7143768" y="307181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직사각형 16"/>
          <p:cNvSpPr/>
          <p:nvPr/>
        </p:nvSpPr>
        <p:spPr>
          <a:xfrm>
            <a:off x="7215206" y="4071966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17"/>
          <p:cNvSpPr/>
          <p:nvPr/>
        </p:nvSpPr>
        <p:spPr>
          <a:xfrm>
            <a:off x="7215206" y="5643602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Theories (SMT-Lib v2)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2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1214422"/>
            <a:ext cx="8749636" cy="5214974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hlinkClick r:id="rId2" action="ppaction://hlinkfile"/>
              </a:rPr>
              <a:t>ArraysEx</a:t>
            </a:r>
            <a:endParaRPr lang="en-US" sz="2400" b="1" dirty="0" smtClean="0"/>
          </a:p>
          <a:p>
            <a:pPr lvl="1"/>
            <a:r>
              <a:rPr lang="en-US" sz="2000" dirty="0" smtClean="0"/>
              <a:t>Functional arrays with extensionality. </a:t>
            </a:r>
          </a:p>
          <a:p>
            <a:r>
              <a:rPr lang="en-US" sz="2400" b="1" dirty="0" err="1" smtClean="0">
                <a:hlinkClick r:id="rId3" action="ppaction://hlinkfile"/>
              </a:rPr>
              <a:t>Fixed_Size_BitVectors</a:t>
            </a:r>
            <a:endParaRPr lang="en-US" sz="2400" b="1" dirty="0" smtClean="0"/>
          </a:p>
          <a:p>
            <a:pPr lvl="1"/>
            <a:r>
              <a:rPr lang="en-US" sz="2000" dirty="0" smtClean="0"/>
              <a:t>Bit vectors with arbitrary size. </a:t>
            </a:r>
          </a:p>
          <a:p>
            <a:r>
              <a:rPr lang="en-US" sz="2400" b="1" dirty="0" smtClean="0"/>
              <a:t>Core</a:t>
            </a:r>
          </a:p>
          <a:p>
            <a:pPr lvl="1"/>
            <a:r>
              <a:rPr lang="en-US" sz="2000" dirty="0" smtClean="0"/>
              <a:t>Core theory, defining the basic Boolean operators</a:t>
            </a:r>
          </a:p>
          <a:p>
            <a:r>
              <a:rPr lang="en-US" sz="2400" b="1" dirty="0" err="1" smtClean="0">
                <a:hlinkClick r:id="rId4" action="ppaction://hlinkfile"/>
              </a:rPr>
              <a:t>Ints</a:t>
            </a:r>
            <a:r>
              <a:rPr lang="en-US" sz="2400" b="1" dirty="0" smtClean="0">
                <a:hlinkClick r:id="rId4" action="ppaction://hlinkfile"/>
              </a:rPr>
              <a:t> </a:t>
            </a:r>
            <a:endParaRPr lang="en-US" sz="2400" b="1" dirty="0" smtClean="0"/>
          </a:p>
          <a:p>
            <a:pPr lvl="1"/>
            <a:r>
              <a:rPr lang="en-US" sz="2000" dirty="0" smtClean="0"/>
              <a:t>Integer numbers. </a:t>
            </a:r>
          </a:p>
          <a:p>
            <a:pPr lvl="0">
              <a:defRPr/>
            </a:pPr>
            <a:r>
              <a:rPr lang="en-US" altLang="ko-KR" sz="2400" b="1" dirty="0" err="1">
                <a:hlinkClick r:id="rId5" action="ppaction://hlinkfile"/>
              </a:rPr>
              <a:t>Reals</a:t>
            </a:r>
            <a:endParaRPr lang="en-US" altLang="ko-KR" sz="2400" b="1" dirty="0">
              <a:hlinkClick r:id="rId5" action="ppaction://hlinkfile"/>
            </a:endParaRPr>
          </a:p>
          <a:p>
            <a:pPr lvl="1">
              <a:defRPr/>
            </a:pPr>
            <a:r>
              <a:rPr lang="en-US" altLang="ko-KR" sz="2000" dirty="0"/>
              <a:t>Real numbers. </a:t>
            </a:r>
          </a:p>
          <a:p>
            <a:pPr lvl="0">
              <a:defRPr/>
            </a:pPr>
            <a:r>
              <a:rPr lang="en-US" altLang="ko-KR" sz="2400" b="1" dirty="0" err="1">
                <a:hlinkClick r:id="rId6" action="ppaction://hlinkfile"/>
              </a:rPr>
              <a:t>Reals_Ints</a:t>
            </a:r>
            <a:r>
              <a:rPr lang="en-US" altLang="ko-KR" sz="2400" b="1" dirty="0">
                <a:hlinkClick r:id="rId6" action="ppaction://hlinkfile"/>
              </a:rPr>
              <a:t> </a:t>
            </a:r>
            <a:endParaRPr lang="en-US" altLang="ko-KR" sz="2400" b="1" dirty="0"/>
          </a:p>
          <a:p>
            <a:pPr lvl="1">
              <a:defRPr/>
            </a:pPr>
            <a:r>
              <a:rPr lang="en-US" altLang="ko-KR" sz="2000" dirty="0"/>
              <a:t>Real and integer numbers.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Supported </a:t>
            </a:r>
            <a:r>
              <a:rPr lang="en-US" altLang="ko-KR" dirty="0" err="1" smtClean="0"/>
              <a:t>Sublogics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200" b="1" dirty="0">
                <a:hlinkClick r:id="rId2" action="ppaction://hlinkfile"/>
              </a:rPr>
              <a:t>AUFLIA: </a:t>
            </a:r>
            <a:r>
              <a:rPr lang="en-US" altLang="ko-KR" sz="1200" dirty="0"/>
              <a:t>Closed formulas over the theory of linear integer arithmetic and arrays extended with free sort and function symbols but restricted to arrays with integer indices and values.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3" action="ppaction://hlinkfile"/>
              </a:rPr>
              <a:t>AUFLIRA</a:t>
            </a:r>
            <a:r>
              <a:rPr lang="en-US" altLang="ko-KR" sz="1200" b="1" dirty="0">
                <a:hlinkClick r:id="rId3" action="ppaction://hlinkfile"/>
              </a:rPr>
              <a:t>: </a:t>
            </a:r>
            <a:r>
              <a:rPr lang="en-US" altLang="ko-KR" sz="1200" dirty="0"/>
              <a:t>Closed linear formulas with free sort and function symbols over one- and two-</a:t>
            </a:r>
            <a:r>
              <a:rPr lang="en-US" altLang="ko-KR" sz="1200" dirty="0" err="1"/>
              <a:t>dimentional</a:t>
            </a:r>
            <a:r>
              <a:rPr lang="en-US" altLang="ko-KR" sz="1200" dirty="0"/>
              <a:t> arrays of integer index and real value.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4" action="ppaction://hlinkfile"/>
              </a:rPr>
              <a:t>AUFNIRA</a:t>
            </a:r>
            <a:r>
              <a:rPr lang="en-US" altLang="ko-KR" sz="1200" b="1" dirty="0">
                <a:hlinkClick r:id="rId4" action="ppaction://hlinkfile"/>
              </a:rPr>
              <a:t>: </a:t>
            </a:r>
            <a:r>
              <a:rPr lang="en-US" altLang="ko-KR" sz="1200" dirty="0"/>
              <a:t>Closed formulas with free function and predicate symbols over a theory of arrays of arrays of integer index and real value.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5" action="ppaction://hlinkfile"/>
              </a:rPr>
              <a:t>LRA</a:t>
            </a:r>
            <a:r>
              <a:rPr lang="en-US" altLang="ko-KR" sz="1200" b="1" dirty="0">
                <a:hlinkClick r:id="rId5" action="ppaction://hlinkfile"/>
              </a:rPr>
              <a:t>: </a:t>
            </a:r>
            <a:r>
              <a:rPr lang="en-US" altLang="ko-KR" sz="1200" dirty="0"/>
              <a:t>Closed linear formulas in linear real arithmetic.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6" action="ppaction://hlinkfile"/>
              </a:rPr>
              <a:t>QF_ABV</a:t>
            </a:r>
            <a:r>
              <a:rPr lang="en-US" altLang="ko-KR" sz="1200" b="1" dirty="0">
                <a:hlinkClick r:id="rId6" action="ppaction://hlinkfile"/>
              </a:rPr>
              <a:t>: </a:t>
            </a:r>
            <a:r>
              <a:rPr lang="en-US" altLang="ko-KR" sz="1200" dirty="0"/>
              <a:t>Closed quantifier-free formulas over the theory of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 and </a:t>
            </a:r>
            <a:r>
              <a:rPr lang="en-US" altLang="ko-KR" sz="1200" dirty="0" err="1"/>
              <a:t>bitvector</a:t>
            </a:r>
            <a:r>
              <a:rPr lang="en-US" altLang="ko-KR" sz="1200" dirty="0"/>
              <a:t> arrays.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7" action="ppaction://hlinkfile"/>
              </a:rPr>
              <a:t>QF_AUFBV</a:t>
            </a:r>
            <a:r>
              <a:rPr lang="en-US" altLang="ko-KR" sz="1200" b="1" dirty="0">
                <a:hlinkClick r:id="rId7" action="ppaction://hlinkfile"/>
              </a:rPr>
              <a:t>: </a:t>
            </a:r>
            <a:r>
              <a:rPr lang="en-US" altLang="ko-KR" sz="1200" dirty="0"/>
              <a:t>Closed quantifier-free formulas over the theory of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 and </a:t>
            </a:r>
            <a:r>
              <a:rPr lang="en-US" altLang="ko-KR" sz="1200" dirty="0" err="1"/>
              <a:t>bitvector</a:t>
            </a:r>
            <a:r>
              <a:rPr lang="en-US" altLang="ko-KR" sz="1200" dirty="0"/>
              <a:t> arrays extended with free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8" action="ppaction://hlinkfile"/>
              </a:rPr>
              <a:t>QF_AUFLIA</a:t>
            </a:r>
            <a:r>
              <a:rPr lang="en-US" altLang="ko-KR" sz="1200" b="1" dirty="0">
                <a:hlinkClick r:id="rId8" action="ppaction://hlinkfile"/>
              </a:rPr>
              <a:t>: </a:t>
            </a:r>
            <a:r>
              <a:rPr lang="en-US" altLang="ko-KR" sz="1200" dirty="0"/>
              <a:t>Closed quantifier-free linear formulas over the theory of integer arrays extended with free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9" action="ppaction://hlinkfile"/>
              </a:rPr>
              <a:t>QF_AX</a:t>
            </a:r>
            <a:r>
              <a:rPr lang="en-US" altLang="ko-KR" sz="1200" b="1" dirty="0">
                <a:hlinkClick r:id="rId9" action="ppaction://hlinkfile"/>
              </a:rPr>
              <a:t>: </a:t>
            </a:r>
            <a:r>
              <a:rPr lang="en-US" altLang="ko-KR" sz="1200" dirty="0"/>
              <a:t>Closed quantifier-free formulas over the theory of arrays with extensionality.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0" action="ppaction://hlinkfile"/>
              </a:rPr>
              <a:t>QF_BV</a:t>
            </a:r>
            <a:r>
              <a:rPr lang="en-US" altLang="ko-KR" sz="1200" b="1" dirty="0">
                <a:hlinkClick r:id="rId10" action="ppaction://hlinkfile"/>
              </a:rPr>
              <a:t>: </a:t>
            </a:r>
            <a:r>
              <a:rPr lang="en-US" altLang="ko-KR" sz="1200" dirty="0"/>
              <a:t>Closed quantifier-free formulas over the theory of fixed-size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1" action="ppaction://hlinkfile"/>
              </a:rPr>
              <a:t>QF_IDL</a:t>
            </a:r>
            <a:r>
              <a:rPr lang="en-US" altLang="ko-KR" sz="1200" b="1" dirty="0">
                <a:hlinkClick r:id="rId11" action="ppaction://hlinkfile"/>
              </a:rPr>
              <a:t>: </a:t>
            </a:r>
            <a:r>
              <a:rPr lang="en-US" altLang="ko-KR" sz="1200" dirty="0"/>
              <a:t>Difference Logic over the integers.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of the form </a:t>
            </a:r>
            <a:r>
              <a:rPr lang="en-US" altLang="ko-KR" sz="1200" i="1" dirty="0"/>
              <a:t>x - y &lt; b</a:t>
            </a:r>
            <a:r>
              <a:rPr lang="en-US" altLang="ko-KR" sz="1200" dirty="0"/>
              <a:t> where </a:t>
            </a:r>
            <a:r>
              <a:rPr lang="en-US" altLang="ko-KR" sz="1200" i="1" dirty="0"/>
              <a:t>x</a:t>
            </a:r>
            <a:r>
              <a:rPr lang="en-US" altLang="ko-KR" sz="1200" dirty="0"/>
              <a:t> and </a:t>
            </a:r>
            <a:r>
              <a:rPr lang="en-US" altLang="ko-KR" sz="1200" i="1" dirty="0"/>
              <a:t>y</a:t>
            </a:r>
            <a:r>
              <a:rPr lang="en-US" altLang="ko-KR" sz="1200" dirty="0"/>
              <a:t> are integer variables and </a:t>
            </a:r>
            <a:r>
              <a:rPr lang="en-US" altLang="ko-KR" sz="1200" i="1" dirty="0"/>
              <a:t>b</a:t>
            </a:r>
            <a:r>
              <a:rPr lang="en-US" altLang="ko-KR" sz="1200" dirty="0"/>
              <a:t> is an integer constant.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2" action="ppaction://hlinkfile"/>
              </a:rPr>
              <a:t>QF_LIA</a:t>
            </a:r>
            <a:r>
              <a:rPr lang="en-US" altLang="ko-KR" sz="1200" b="1" dirty="0">
                <a:hlinkClick r:id="rId12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integer arithmetic.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between linear polynomials over integer variables.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3" action="ppaction://hlinkfile"/>
              </a:rPr>
              <a:t>QF_LRA</a:t>
            </a:r>
            <a:r>
              <a:rPr lang="en-US" altLang="ko-KR" sz="1200" b="1" dirty="0">
                <a:hlinkClick r:id="rId13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real arithmetic.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between linear polynomials over real variables.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4" action="ppaction://hlinkfile"/>
              </a:rPr>
              <a:t>QF_NIA</a:t>
            </a:r>
            <a:r>
              <a:rPr lang="en-US" altLang="ko-KR" sz="1200" b="1" dirty="0">
                <a:hlinkClick r:id="rId14" action="ppaction://hlinkfile"/>
              </a:rPr>
              <a:t>: </a:t>
            </a:r>
            <a:r>
              <a:rPr lang="en-US" altLang="ko-KR" sz="1200" dirty="0"/>
              <a:t>Quantifier-free integer arithmetic.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5" action="ppaction://hlinkfile"/>
              </a:rPr>
              <a:t>QF_NRA</a:t>
            </a:r>
            <a:r>
              <a:rPr lang="en-US" altLang="ko-KR" sz="1200" b="1" dirty="0">
                <a:hlinkClick r:id="rId15" action="ppaction://hlinkfile"/>
              </a:rPr>
              <a:t>: </a:t>
            </a:r>
            <a:r>
              <a:rPr lang="en-US" altLang="ko-KR" sz="1200" dirty="0"/>
              <a:t>Quantifier-free real arithmetic.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6" action="ppaction://hlinkfile"/>
              </a:rPr>
              <a:t>QF_RDL</a:t>
            </a:r>
            <a:r>
              <a:rPr lang="en-US" altLang="ko-KR" sz="1200" b="1" dirty="0">
                <a:hlinkClick r:id="rId16" action="ppaction://hlinkfile"/>
              </a:rPr>
              <a:t>: </a:t>
            </a:r>
            <a:r>
              <a:rPr lang="en-US" altLang="ko-KR" sz="1200" dirty="0"/>
              <a:t>Difference Logic over the </a:t>
            </a:r>
            <a:r>
              <a:rPr lang="en-US" altLang="ko-KR" sz="1200" dirty="0" err="1"/>
              <a:t>reals</a:t>
            </a:r>
            <a:r>
              <a:rPr lang="en-US" altLang="ko-KR" sz="1200" dirty="0"/>
              <a:t>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of the form </a:t>
            </a:r>
            <a:r>
              <a:rPr lang="en-US" altLang="ko-KR" sz="1200" i="1" dirty="0"/>
              <a:t>x - y &lt; b</a:t>
            </a:r>
            <a:r>
              <a:rPr lang="en-US" altLang="ko-KR" sz="1200" dirty="0"/>
              <a:t> where </a:t>
            </a:r>
            <a:r>
              <a:rPr lang="en-US" altLang="ko-KR" sz="1200" i="1" dirty="0"/>
              <a:t>x</a:t>
            </a:r>
            <a:r>
              <a:rPr lang="en-US" altLang="ko-KR" sz="1200" dirty="0"/>
              <a:t> and </a:t>
            </a:r>
            <a:r>
              <a:rPr lang="en-US" altLang="ko-KR" sz="1200" i="1" dirty="0"/>
              <a:t>y</a:t>
            </a:r>
            <a:r>
              <a:rPr lang="en-US" altLang="ko-KR" sz="1200" dirty="0"/>
              <a:t> are real variables and </a:t>
            </a:r>
            <a:r>
              <a:rPr lang="en-US" altLang="ko-KR" sz="1200" i="1" dirty="0"/>
              <a:t>b</a:t>
            </a:r>
            <a:r>
              <a:rPr lang="en-US" altLang="ko-KR" sz="1200" dirty="0"/>
              <a:t> is a rational constant.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7" action="ppaction://hlinkfile"/>
              </a:rPr>
              <a:t>QF_UF</a:t>
            </a:r>
            <a:r>
              <a:rPr lang="en-US" altLang="ko-KR" sz="1200" b="1" dirty="0">
                <a:hlinkClick r:id="rId17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formulas built over a signature of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(i.e., free)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8" action="ppaction://hlinkfile"/>
              </a:rPr>
              <a:t>QF_UFBV</a:t>
            </a:r>
            <a:r>
              <a:rPr lang="en-US" altLang="ko-KR" sz="1200" b="1" dirty="0">
                <a:hlinkClick r:id="rId18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formulas over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function and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19" action="ppaction://hlinkfile"/>
              </a:rPr>
              <a:t>QF_UFIDL</a:t>
            </a:r>
            <a:r>
              <a:rPr lang="en-US" altLang="ko-KR" sz="1200" b="1" dirty="0">
                <a:hlinkClick r:id="rId19" action="ppaction://hlinkfile"/>
              </a:rPr>
              <a:t>: </a:t>
            </a:r>
            <a:r>
              <a:rPr lang="en-US" altLang="ko-KR" sz="1200" dirty="0"/>
              <a:t>Difference Logic over the integers (in essence) but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0" action="ppaction://hlinkfile"/>
              </a:rPr>
              <a:t>QF_UFLIA</a:t>
            </a:r>
            <a:r>
              <a:rPr lang="en-US" altLang="ko-KR" sz="1200" b="1" dirty="0">
                <a:hlinkClick r:id="rId20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integer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1" action="ppaction://hlinkfile"/>
              </a:rPr>
              <a:t>QF_UFLRA</a:t>
            </a:r>
            <a:r>
              <a:rPr lang="en-US" altLang="ko-KR" sz="1200" b="1" dirty="0">
                <a:hlinkClick r:id="rId21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real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2" action="ppaction://hlinkfile"/>
              </a:rPr>
              <a:t>QF_UFNRA</a:t>
            </a:r>
            <a:r>
              <a:rPr lang="en-US" altLang="ko-KR" sz="1200" b="1" dirty="0">
                <a:hlinkClick r:id="rId22" action="ppaction://hlinkfile"/>
              </a:rPr>
              <a:t>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non-linear real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3" action="ppaction://hlinkfile"/>
              </a:rPr>
              <a:t>UFLRA</a:t>
            </a:r>
            <a:r>
              <a:rPr lang="en-US" altLang="ko-KR" sz="1200" b="1" dirty="0">
                <a:hlinkClick r:id="rId23" action="ppaction://hlinkfile"/>
              </a:rPr>
              <a:t>: </a:t>
            </a:r>
            <a:r>
              <a:rPr lang="en-US" altLang="ko-KR" sz="1200" dirty="0"/>
              <a:t>Non-linear real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 smtClean="0">
                <a:hlinkClick r:id="rId24" action="ppaction://hlinkfile"/>
              </a:rPr>
              <a:t>UFNIA</a:t>
            </a:r>
            <a:r>
              <a:rPr lang="en-US" altLang="ko-KR" sz="1200" b="1" dirty="0">
                <a:hlinkClick r:id="rId24" action="ppaction://hlinkfile"/>
              </a:rPr>
              <a:t>: </a:t>
            </a:r>
            <a:r>
              <a:rPr lang="en-US" altLang="ko-KR" sz="1200" dirty="0"/>
              <a:t>Non-linear integer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55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Arrays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4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14282" y="1214422"/>
            <a:ext cx="5000659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(theory Arrays</a:t>
            </a:r>
          </a:p>
          <a:p>
            <a:pPr>
              <a:buNone/>
            </a:pPr>
            <a:r>
              <a:rPr lang="en-US" sz="1400" dirty="0" smtClean="0"/>
              <a:t> :</a:t>
            </a:r>
            <a:r>
              <a:rPr lang="en-US" sz="1400" dirty="0" err="1" smtClean="0"/>
              <a:t>written_by</a:t>
            </a:r>
            <a:r>
              <a:rPr lang="en-US" sz="1400" dirty="0" smtClean="0"/>
              <a:t> {</a:t>
            </a:r>
            <a:r>
              <a:rPr lang="en-US" sz="1400" dirty="0" err="1" smtClean="0"/>
              <a:t>Silvio</a:t>
            </a:r>
            <a:r>
              <a:rPr lang="en-US" sz="1400" dirty="0" smtClean="0"/>
              <a:t> </a:t>
            </a:r>
            <a:r>
              <a:rPr lang="en-US" sz="1400" dirty="0" err="1" smtClean="0"/>
              <a:t>Ranise</a:t>
            </a:r>
            <a:r>
              <a:rPr lang="en-US" sz="1400" dirty="0" smtClean="0"/>
              <a:t> and </a:t>
            </a:r>
            <a:r>
              <a:rPr lang="en-US" sz="1400" dirty="0" err="1" smtClean="0"/>
              <a:t>Cesare</a:t>
            </a:r>
            <a:r>
              <a:rPr lang="en-US" sz="1400" dirty="0" smtClean="0"/>
              <a:t> </a:t>
            </a:r>
            <a:r>
              <a:rPr lang="en-US" sz="1400" dirty="0" err="1" smtClean="0"/>
              <a:t>Tinelli</a:t>
            </a: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 smtClean="0"/>
              <a:t> :date {08/04/05}</a:t>
            </a:r>
          </a:p>
          <a:p>
            <a:pPr>
              <a:buNone/>
            </a:pPr>
            <a:r>
              <a:rPr lang="en-US" sz="1400" dirty="0" smtClean="0"/>
              <a:t> :</a:t>
            </a:r>
            <a:r>
              <a:rPr lang="en-US" sz="1400" dirty="0" smtClean="0">
                <a:solidFill>
                  <a:srgbClr val="FF0000"/>
                </a:solidFill>
              </a:rPr>
              <a:t>sorts</a:t>
            </a:r>
            <a:r>
              <a:rPr lang="en-US" sz="1400" dirty="0" smtClean="0"/>
              <a:t> (Index Element Array)</a:t>
            </a:r>
          </a:p>
          <a:p>
            <a:pPr>
              <a:buNone/>
            </a:pPr>
            <a:r>
              <a:rPr lang="en-US" sz="1400" dirty="0" smtClean="0"/>
              <a:t> :funs ((</a:t>
            </a:r>
            <a:r>
              <a:rPr lang="en-US" sz="1400" dirty="0" smtClean="0">
                <a:solidFill>
                  <a:srgbClr val="FF0000"/>
                </a:solidFill>
              </a:rPr>
              <a:t>select</a:t>
            </a:r>
            <a:r>
              <a:rPr lang="en-US" sz="1400" dirty="0" smtClean="0"/>
              <a:t> Array Index Element) </a:t>
            </a:r>
          </a:p>
          <a:p>
            <a:pPr>
              <a:buNone/>
            </a:pPr>
            <a:r>
              <a:rPr lang="en-US" sz="1400" dirty="0" smtClean="0"/>
              <a:t>            (</a:t>
            </a:r>
            <a:r>
              <a:rPr lang="en-US" sz="1400" dirty="0" smtClean="0">
                <a:solidFill>
                  <a:srgbClr val="FF0000"/>
                </a:solidFill>
              </a:rPr>
              <a:t>store</a:t>
            </a:r>
            <a:r>
              <a:rPr lang="en-US" sz="1400" dirty="0" smtClean="0"/>
              <a:t> Array Index Element Array))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:definition </a:t>
            </a:r>
          </a:p>
          <a:p>
            <a:pPr>
              <a:buNone/>
            </a:pPr>
            <a:r>
              <a:rPr lang="en-US" sz="1400" dirty="0" smtClean="0"/>
              <a:t> "This is a theory of functional arrays without extensionality.</a:t>
            </a:r>
          </a:p>
          <a:p>
            <a:pPr>
              <a:buNone/>
            </a:pPr>
            <a:r>
              <a:rPr lang="en-US" sz="1400" dirty="0" smtClean="0"/>
              <a:t>  It is formally and completely defined by the axioms below. "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:axioms  (</a:t>
            </a:r>
          </a:p>
          <a:p>
            <a:pPr>
              <a:buNone/>
            </a:pPr>
            <a:r>
              <a:rPr lang="en-US" sz="1400" dirty="0" smtClean="0"/>
              <a:t>  (</a:t>
            </a:r>
            <a:r>
              <a:rPr lang="en-US" sz="1400" dirty="0" err="1" smtClean="0"/>
              <a:t>forall</a:t>
            </a:r>
            <a:r>
              <a:rPr lang="en-US" sz="1400" dirty="0" smtClean="0"/>
              <a:t> (</a:t>
            </a:r>
            <a:r>
              <a:rPr lang="en-US" sz="1400" dirty="0" smtClean="0">
                <a:solidFill>
                  <a:srgbClr val="FF0000"/>
                </a:solidFill>
              </a:rPr>
              <a:t>?a</a:t>
            </a:r>
            <a:r>
              <a:rPr lang="en-US" sz="1400" dirty="0" smtClean="0"/>
              <a:t> Array) (</a:t>
            </a:r>
            <a:r>
              <a:rPr lang="en-US" sz="1400" dirty="0" smtClean="0">
                <a:solidFill>
                  <a:srgbClr val="FF0000"/>
                </a:solidFill>
              </a:rPr>
              <a:t>?</a:t>
            </a:r>
            <a:r>
              <a:rPr lang="en-US" sz="1400" dirty="0" err="1" smtClean="0">
                <a:solidFill>
                  <a:srgbClr val="FF0000"/>
                </a:solidFill>
              </a:rPr>
              <a:t>i</a:t>
            </a:r>
            <a:r>
              <a:rPr lang="en-US" sz="1400" dirty="0" smtClean="0"/>
              <a:t> Index) (</a:t>
            </a:r>
            <a:r>
              <a:rPr lang="en-US" sz="1400" dirty="0" smtClean="0">
                <a:solidFill>
                  <a:srgbClr val="FF0000"/>
                </a:solidFill>
              </a:rPr>
              <a:t>?e</a:t>
            </a:r>
            <a:r>
              <a:rPr lang="en-US" sz="1400" dirty="0" smtClean="0"/>
              <a:t> Element)</a:t>
            </a:r>
          </a:p>
          <a:p>
            <a:pPr>
              <a:buNone/>
            </a:pPr>
            <a:r>
              <a:rPr lang="en-US" sz="1400" dirty="0" smtClean="0"/>
              <a:t>     (= (select (store ?a ?</a:t>
            </a:r>
            <a:r>
              <a:rPr lang="en-US" sz="1400" dirty="0" err="1" smtClean="0"/>
              <a:t>i</a:t>
            </a:r>
            <a:r>
              <a:rPr lang="en-US" sz="1400" dirty="0" smtClean="0"/>
              <a:t> ?e) ?</a:t>
            </a:r>
            <a:r>
              <a:rPr lang="en-US" sz="1400" dirty="0" err="1" smtClean="0"/>
              <a:t>i</a:t>
            </a:r>
            <a:r>
              <a:rPr lang="en-US" sz="1400" dirty="0" smtClean="0"/>
              <a:t>) ?e))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(</a:t>
            </a:r>
            <a:r>
              <a:rPr lang="en-US" sz="1400" dirty="0" err="1" smtClean="0"/>
              <a:t>forall</a:t>
            </a:r>
            <a:r>
              <a:rPr lang="en-US" sz="1400" dirty="0" smtClean="0"/>
              <a:t> (?a Array) (?</a:t>
            </a:r>
            <a:r>
              <a:rPr lang="en-US" sz="1400" dirty="0" err="1" smtClean="0"/>
              <a:t>i</a:t>
            </a:r>
            <a:r>
              <a:rPr lang="en-US" sz="1400" dirty="0" smtClean="0"/>
              <a:t> Index) (?j Index) (?e Element) </a:t>
            </a:r>
          </a:p>
          <a:p>
            <a:pPr>
              <a:buNone/>
            </a:pPr>
            <a:r>
              <a:rPr lang="en-US" sz="1400" dirty="0" smtClean="0"/>
              <a:t>     (or (= ?</a:t>
            </a:r>
            <a:r>
              <a:rPr lang="en-US" sz="1400" dirty="0" err="1" smtClean="0"/>
              <a:t>i</a:t>
            </a:r>
            <a:r>
              <a:rPr lang="en-US" sz="1400" dirty="0" smtClean="0"/>
              <a:t> ?j) </a:t>
            </a:r>
          </a:p>
          <a:p>
            <a:pPr>
              <a:buNone/>
            </a:pPr>
            <a:r>
              <a:rPr lang="en-US" sz="1400" dirty="0" smtClean="0"/>
              <a:t>           (= (select (store ?a ?</a:t>
            </a:r>
            <a:r>
              <a:rPr lang="en-US" sz="1400" dirty="0" err="1" smtClean="0"/>
              <a:t>i</a:t>
            </a:r>
            <a:r>
              <a:rPr lang="en-US" sz="1400" dirty="0" smtClean="0"/>
              <a:t> ?e) ?j)  (select ?a ?j))))</a:t>
            </a:r>
          </a:p>
          <a:p>
            <a:pPr>
              <a:buNone/>
            </a:pPr>
            <a:r>
              <a:rPr lang="en-US" sz="1400" dirty="0" smtClean="0"/>
              <a:t> )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5500694" y="1142984"/>
            <a:ext cx="3429024" cy="5214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:notes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"It is not difficult to prove that the two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axioms above are logically equivalent to the following \"McCarthy axiom\":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(?a Array) (?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(?j Index)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Calibri" pitchFamily="34" charset="0"/>
              </a:rPr>
              <a:t>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(?e Element)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(= (select (store ?a ?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?e) ?j)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ite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(= ?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?j) ?e (select ?a ?j))))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Such an axiom appeared in the following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paper: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Correctness of a Compiler for Arithmetic Expressions,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by John McCarthy and James Painter,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available at http://www-formal.stanford.edu/jmc/mcpain.html.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  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142976" y="2285992"/>
            <a:ext cx="3429023" cy="523220"/>
            <a:chOff x="1142976" y="1988098"/>
            <a:chExt cx="3429023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1988098"/>
              <a:ext cx="1214445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Predefined functions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rot="10800000" flipV="1">
              <a:off x="1142976" y="2285991"/>
              <a:ext cx="2214578" cy="11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714348" y="1714488"/>
            <a:ext cx="3509985" cy="523220"/>
            <a:chOff x="998350" y="1988098"/>
            <a:chExt cx="3573649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1988098"/>
              <a:ext cx="1214445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Predefined data types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 rot="10800000" flipV="1">
              <a:off x="998350" y="2214552"/>
              <a:ext cx="2359205" cy="130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/>
          <p:cNvGrpSpPr/>
          <p:nvPr/>
        </p:nvGrpSpPr>
        <p:grpSpPr>
          <a:xfrm>
            <a:off x="1142976" y="4000504"/>
            <a:ext cx="3062311" cy="523220"/>
            <a:chOff x="1066549" y="1988098"/>
            <a:chExt cx="3276170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3357556" y="1988098"/>
              <a:ext cx="985163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Bounded variables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 rot="10800000" flipV="1">
              <a:off x="1066549" y="2285990"/>
              <a:ext cx="2291006" cy="592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/>
          <p:cNvGrpSpPr/>
          <p:nvPr/>
        </p:nvGrpSpPr>
        <p:grpSpPr>
          <a:xfrm>
            <a:off x="426912" y="5643580"/>
            <a:ext cx="920854" cy="857254"/>
            <a:chOff x="3357556" y="1654064"/>
            <a:chExt cx="985163" cy="857254"/>
          </a:xfrm>
        </p:grpSpPr>
        <p:sp>
          <p:nvSpPr>
            <p:cNvPr id="23" name="TextBox 22"/>
            <p:cNvSpPr txBox="1"/>
            <p:nvPr/>
          </p:nvSpPr>
          <p:spPr>
            <a:xfrm>
              <a:off x="3357556" y="1988098"/>
              <a:ext cx="985163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Prefix 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operator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rot="16200000" flipV="1">
              <a:off x="3437731" y="1804969"/>
              <a:ext cx="334034" cy="32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/>
          <p:cNvGrpSpPr/>
          <p:nvPr/>
        </p:nvGrpSpPr>
        <p:grpSpPr>
          <a:xfrm>
            <a:off x="4714876" y="3071810"/>
            <a:ext cx="1500198" cy="523220"/>
            <a:chOff x="2669711" y="1654064"/>
            <a:chExt cx="1604966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2669711" y="1654064"/>
              <a:ext cx="1528539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If-then-else 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term construct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직선 화살표 연결선 32"/>
            <p:cNvCxnSpPr>
              <a:stCxn id="32" idx="3"/>
            </p:cNvCxnSpPr>
            <p:nvPr/>
          </p:nvCxnSpPr>
          <p:spPr>
            <a:xfrm flipV="1">
              <a:off x="4198250" y="1796942"/>
              <a:ext cx="76427" cy="1187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Arrays w/ </a:t>
            </a:r>
            <a:r>
              <a:rPr lang="en-US" dirty="0" err="1" smtClean="0"/>
              <a:t>Extensionability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Moonzoo Kim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71407" y="1285860"/>
            <a:ext cx="457203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(theory </a:t>
            </a:r>
            <a:r>
              <a:rPr lang="en-US" sz="1400" dirty="0" err="1" smtClean="0"/>
              <a:t>ArraysEx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:</a:t>
            </a:r>
            <a:r>
              <a:rPr lang="en-US" sz="1400" dirty="0" err="1" smtClean="0"/>
              <a:t>written_by</a:t>
            </a:r>
            <a:r>
              <a:rPr lang="en-US" sz="1400" dirty="0" smtClean="0"/>
              <a:t> {</a:t>
            </a:r>
            <a:r>
              <a:rPr lang="en-US" sz="1400" dirty="0" err="1" smtClean="0"/>
              <a:t>Silvio</a:t>
            </a:r>
            <a:r>
              <a:rPr lang="en-US" sz="1400" dirty="0" smtClean="0"/>
              <a:t> </a:t>
            </a:r>
            <a:r>
              <a:rPr lang="en-US" sz="1400" dirty="0" err="1" smtClean="0"/>
              <a:t>Ranise</a:t>
            </a:r>
            <a:r>
              <a:rPr lang="en-US" sz="1400" dirty="0" smtClean="0"/>
              <a:t> and </a:t>
            </a:r>
            <a:r>
              <a:rPr lang="en-US" sz="1400" dirty="0" err="1" smtClean="0"/>
              <a:t>Cesare</a:t>
            </a:r>
            <a:r>
              <a:rPr lang="en-US" sz="1400" dirty="0" smtClean="0"/>
              <a:t> </a:t>
            </a:r>
            <a:r>
              <a:rPr lang="en-US" sz="1400" dirty="0" err="1" smtClean="0"/>
              <a:t>Tinelli</a:t>
            </a: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 smtClean="0"/>
              <a:t> :date {08/04/05}</a:t>
            </a:r>
          </a:p>
          <a:p>
            <a:pPr>
              <a:buNone/>
            </a:pPr>
            <a:r>
              <a:rPr lang="en-US" sz="1400" dirty="0" smtClean="0"/>
              <a:t> :updated {28/10/05}</a:t>
            </a:r>
          </a:p>
          <a:p>
            <a:pPr>
              <a:buNone/>
            </a:pPr>
            <a:r>
              <a:rPr lang="en-US" sz="1400" dirty="0" smtClean="0"/>
              <a:t> :history {</a:t>
            </a:r>
          </a:p>
          <a:p>
            <a:pPr>
              <a:buNone/>
            </a:pPr>
            <a:r>
              <a:rPr lang="en-US" sz="1400" dirty="0" smtClean="0"/>
              <a:t>  Bug fix in the third axiom, pointed out by Robert 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Nieuwenhuis</a:t>
            </a:r>
            <a:r>
              <a:rPr lang="en-US" sz="1400" dirty="0" smtClean="0"/>
              <a:t>:</a:t>
            </a:r>
          </a:p>
          <a:p>
            <a:pPr>
              <a:buNone/>
            </a:pPr>
            <a:r>
              <a:rPr lang="en-US" sz="1400" dirty="0" smtClean="0"/>
              <a:t>  The scope of '</a:t>
            </a:r>
            <a:r>
              <a:rPr lang="en-US" sz="1400" dirty="0" err="1" smtClean="0"/>
              <a:t>forall</a:t>
            </a:r>
            <a:r>
              <a:rPr lang="en-US" sz="1400" dirty="0" smtClean="0"/>
              <a:t> (?</a:t>
            </a:r>
            <a:r>
              <a:rPr lang="en-US" sz="1400" dirty="0" err="1" smtClean="0"/>
              <a:t>i</a:t>
            </a:r>
            <a:r>
              <a:rPr lang="en-US" sz="1400" dirty="0" smtClean="0"/>
              <a:t> Index)' was the whole implication</a:t>
            </a:r>
          </a:p>
          <a:p>
            <a:pPr>
              <a:buNone/>
            </a:pPr>
            <a:r>
              <a:rPr lang="en-US" sz="1400" dirty="0" smtClean="0"/>
              <a:t>  instead of just the premise of the implication.</a:t>
            </a:r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 :sorts (Index Element Array)</a:t>
            </a:r>
          </a:p>
          <a:p>
            <a:pPr>
              <a:buNone/>
            </a:pPr>
            <a:r>
              <a:rPr lang="en-US" sz="1400" dirty="0" smtClean="0"/>
              <a:t> :funs ((select Array Index Element)</a:t>
            </a:r>
          </a:p>
          <a:p>
            <a:pPr>
              <a:buNone/>
            </a:pPr>
            <a:r>
              <a:rPr lang="en-US" sz="1400" dirty="0" smtClean="0"/>
              <a:t>            (store Array Index Element Array))</a:t>
            </a:r>
          </a:p>
          <a:p>
            <a:pPr>
              <a:buNone/>
            </a:pPr>
            <a:r>
              <a:rPr lang="en-US" sz="1400" dirty="0" smtClean="0"/>
              <a:t> :definition </a:t>
            </a:r>
          </a:p>
          <a:p>
            <a:pPr>
              <a:buNone/>
            </a:pPr>
            <a:r>
              <a:rPr lang="en-US" sz="1400" dirty="0" smtClean="0"/>
              <a:t> "This is a theory of functional arrays </a:t>
            </a:r>
            <a:r>
              <a:rPr lang="en-US" sz="1400" dirty="0" smtClean="0">
                <a:solidFill>
                  <a:srgbClr val="FF0000"/>
                </a:solidFill>
              </a:rPr>
              <a:t>with extensionality</a:t>
            </a:r>
            <a:r>
              <a:rPr lang="en-US" sz="1400" dirty="0" smtClean="0"/>
              <a:t>.</a:t>
            </a:r>
          </a:p>
          <a:p>
            <a:pPr>
              <a:buNone/>
            </a:pPr>
            <a:r>
              <a:rPr lang="en-US" sz="1400" dirty="0" smtClean="0"/>
              <a:t>  It is formally and completely defined by the axioms below.</a:t>
            </a:r>
          </a:p>
          <a:p>
            <a:pPr>
              <a:buNone/>
            </a:pPr>
            <a:r>
              <a:rPr lang="en-US" sz="1400" dirty="0" smtClean="0"/>
              <a:t> “</a:t>
            </a:r>
          </a:p>
        </p:txBody>
      </p:sp>
      <p:sp>
        <p:nvSpPr>
          <p:cNvPr id="22" name="내용 개체 틀 4"/>
          <p:cNvSpPr txBox="1">
            <a:spLocks/>
          </p:cNvSpPr>
          <p:nvPr/>
        </p:nvSpPr>
        <p:spPr>
          <a:xfrm>
            <a:off x="4643439" y="1000108"/>
            <a:ext cx="4357717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:axioms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(?a Array) (?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(?e Element)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(= (select (store ?a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?e)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?e))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(?a Array) (?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(?j Index) (?e Element)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(or (=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?j)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(= (select (store ?a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?e) ?j)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(select ?a ?j))))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(?a Array) (?b Array)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(implies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(= (select ?a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(select ?b ?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)))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(= ?a ?b)))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:notes "This theory extends the theory Arrays with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latin typeface="Calibri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 axiom stating that any two arrays with the same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latin typeface="Calibri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elements are in fact the same array. " 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Integer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 smtClean="0"/>
              <a:t>Moonzoo</a:t>
            </a:r>
            <a:r>
              <a:rPr lang="en-US" altLang="ko-KR" dirty="0" smtClean="0"/>
              <a:t> Kim </a:t>
            </a:r>
            <a:endParaRPr lang="en-US" altLang="ko-KR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1" y="857232"/>
            <a:ext cx="4071966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(theory </a:t>
            </a:r>
            <a:r>
              <a:rPr lang="en-US" sz="1400" dirty="0" err="1" smtClean="0"/>
              <a:t>Ints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:sorts (</a:t>
            </a:r>
            <a:r>
              <a:rPr lang="en-US" sz="1400" dirty="0" err="1" smtClean="0"/>
              <a:t>Int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:notes </a:t>
            </a:r>
          </a:p>
          <a:p>
            <a:pPr>
              <a:buNone/>
            </a:pPr>
            <a:r>
              <a:rPr lang="en-US" sz="1400" dirty="0" smtClean="0"/>
              <a:t> "The (unsupported) annotations of the function/predicate symbols have</a:t>
            </a:r>
          </a:p>
          <a:p>
            <a:pPr>
              <a:buNone/>
            </a:pPr>
            <a:r>
              <a:rPr lang="en-US" sz="1400" dirty="0" smtClean="0"/>
              <a:t>  the following meaning: </a:t>
            </a:r>
          </a:p>
          <a:p>
            <a:pPr>
              <a:buNone/>
            </a:pPr>
            <a:r>
              <a:rPr lang="en-US" sz="1400" dirty="0" smtClean="0"/>
              <a:t>    attribute | possible value | meaning </a:t>
            </a:r>
          </a:p>
          <a:p>
            <a:pPr>
              <a:buNone/>
            </a:pPr>
            <a:r>
              <a:rPr lang="en-US" sz="1400" dirty="0" smtClean="0"/>
              <a:t>  -------------------------------------------------------</a:t>
            </a:r>
          </a:p>
          <a:p>
            <a:pPr>
              <a:buNone/>
            </a:pPr>
            <a:r>
              <a:rPr lang="en-US" sz="1400" dirty="0" smtClean="0"/>
              <a:t>  :assoc           //          the symbol is associative</a:t>
            </a:r>
          </a:p>
          <a:p>
            <a:pPr>
              <a:buNone/>
            </a:pPr>
            <a:r>
              <a:rPr lang="en-US" sz="1400" dirty="0" smtClean="0"/>
              <a:t>  :</a:t>
            </a:r>
            <a:r>
              <a:rPr lang="en-US" sz="1400" dirty="0" err="1" smtClean="0"/>
              <a:t>comm</a:t>
            </a:r>
            <a:r>
              <a:rPr lang="en-US" sz="1400" dirty="0" smtClean="0"/>
              <a:t>            //          the symbol is commutative</a:t>
            </a:r>
          </a:p>
          <a:p>
            <a:pPr>
              <a:buNone/>
            </a:pPr>
            <a:r>
              <a:rPr lang="en-US" sz="1400" dirty="0" smtClean="0"/>
              <a:t>  :unit       a constant  </a:t>
            </a:r>
          </a:p>
          <a:p>
            <a:pPr>
              <a:buNone/>
            </a:pPr>
            <a:r>
              <a:rPr lang="en-US" sz="1400" dirty="0" smtClean="0"/>
              <a:t>  :trans           //          the symbol is transitive</a:t>
            </a:r>
          </a:p>
          <a:p>
            <a:pPr>
              <a:buNone/>
            </a:pPr>
            <a:r>
              <a:rPr lang="en-US" sz="1400" dirty="0" smtClean="0"/>
              <a:t>  :</a:t>
            </a:r>
            <a:r>
              <a:rPr lang="en-US" sz="1400" dirty="0" err="1" smtClean="0"/>
              <a:t>refl</a:t>
            </a:r>
            <a:r>
              <a:rPr lang="en-US" sz="1400" dirty="0" smtClean="0"/>
              <a:t>            //          the symbol is reflexive</a:t>
            </a:r>
          </a:p>
          <a:p>
            <a:pPr>
              <a:buNone/>
            </a:pPr>
            <a:r>
              <a:rPr lang="en-US" sz="1400" dirty="0" smtClean="0"/>
              <a:t>  :</a:t>
            </a:r>
            <a:r>
              <a:rPr lang="en-US" sz="1400" dirty="0" err="1" smtClean="0"/>
              <a:t>irref</a:t>
            </a:r>
            <a:r>
              <a:rPr lang="en-US" sz="1400" dirty="0" smtClean="0"/>
              <a:t>           //          the symbol is </a:t>
            </a:r>
            <a:r>
              <a:rPr lang="en-US" sz="1400" dirty="0" err="1" smtClean="0"/>
              <a:t>irreflexive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:</a:t>
            </a:r>
            <a:r>
              <a:rPr lang="en-US" sz="1400" dirty="0" err="1" smtClean="0"/>
              <a:t>antisym</a:t>
            </a:r>
            <a:r>
              <a:rPr lang="en-US" sz="1400" dirty="0" smtClean="0"/>
              <a:t>         //          the symbol is </a:t>
            </a:r>
            <a:r>
              <a:rPr lang="en-US" sz="1400" dirty="0" err="1" smtClean="0"/>
              <a:t>antisymmetric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"</a:t>
            </a:r>
          </a:p>
          <a:p>
            <a:pPr>
              <a:buNone/>
            </a:pPr>
            <a:r>
              <a:rPr lang="en-US" sz="1400" dirty="0" smtClean="0"/>
              <a:t> :funs ((</a:t>
            </a:r>
            <a:r>
              <a:rPr lang="en-US" sz="14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~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)     ; unary minus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-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) ; binary minus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+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:assoc :</a:t>
            </a:r>
            <a:r>
              <a:rPr lang="en-US" sz="1400" dirty="0" err="1" smtClean="0"/>
              <a:t>comm</a:t>
            </a:r>
            <a:r>
              <a:rPr lang="en-US" sz="1400" dirty="0" smtClean="0"/>
              <a:t> :unit {0}) </a:t>
            </a:r>
          </a:p>
          <a:p>
            <a:pPr>
              <a:buNone/>
            </a:pPr>
            <a:r>
              <a:rPr lang="en-US" sz="1400" dirty="0" smtClean="0"/>
              <a:t>        (</a:t>
            </a:r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Int</a:t>
            </a:r>
            <a:r>
              <a:rPr lang="en-US" sz="1400" dirty="0" smtClean="0"/>
              <a:t> :assoc :</a:t>
            </a:r>
            <a:r>
              <a:rPr lang="en-US" sz="1400" dirty="0" err="1" smtClean="0"/>
              <a:t>comm</a:t>
            </a:r>
            <a:r>
              <a:rPr lang="en-US" sz="1400" dirty="0" smtClean="0"/>
              <a:t> :unit {1})   )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286248" y="928670"/>
            <a:ext cx="4786314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preds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&lt;=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antisym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irref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&gt;=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antisym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irref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:definition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"This is the first-order theory of the integers, that is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the set of all the first-order sentences over the given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signature that are true in the structure of the integer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numbers interpreting the signature's symbols in the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obvious way (with ~ denoting the negation and - the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subtraction functions). "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:notes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"Note that this theory is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(recursively)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axiomatizable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a first-order logic such as SMT-LIB's underlying logic.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is why the theory is defined semantically. "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QF_LIA Benchmark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786578" y="6492899"/>
            <a:ext cx="1357322" cy="365125"/>
          </a:xfrm>
        </p:spPr>
        <p:txBody>
          <a:bodyPr/>
          <a:lstStyle/>
          <a:p>
            <a:r>
              <a:rPr lang="en-US" altLang="ko-KR" dirty="0" smtClean="0"/>
              <a:t>Moonzoo Kim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7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928670"/>
            <a:ext cx="8429655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(benchmark example</a:t>
            </a:r>
          </a:p>
          <a:p>
            <a:pPr>
              <a:buNone/>
            </a:pPr>
            <a:r>
              <a:rPr lang="en-US" sz="1800" dirty="0" smtClean="0"/>
              <a:t>:</a:t>
            </a:r>
            <a:r>
              <a:rPr lang="en-US" sz="1800" dirty="0" smtClean="0">
                <a:solidFill>
                  <a:srgbClr val="FF0000"/>
                </a:solidFill>
              </a:rPr>
              <a:t>status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sat</a:t>
            </a:r>
          </a:p>
          <a:p>
            <a:pPr>
              <a:buNone/>
            </a:pPr>
            <a:r>
              <a:rPr lang="en-US" sz="1800" dirty="0" smtClean="0"/>
              <a:t>:</a:t>
            </a:r>
            <a:r>
              <a:rPr lang="en-US" sz="1800" dirty="0" smtClean="0">
                <a:solidFill>
                  <a:srgbClr val="FF0000"/>
                </a:solidFill>
              </a:rPr>
              <a:t>logic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QF_LIA</a:t>
            </a:r>
          </a:p>
          <a:p>
            <a:pPr>
              <a:buNone/>
            </a:pPr>
            <a:r>
              <a:rPr lang="en-US" sz="1800" dirty="0" smtClean="0"/>
              <a:t>:</a:t>
            </a:r>
            <a:r>
              <a:rPr lang="en-US" sz="1800" dirty="0" err="1" smtClean="0"/>
              <a:t>extrafuns</a:t>
            </a:r>
            <a:r>
              <a:rPr lang="en-US" sz="1800" dirty="0" smtClean="0"/>
              <a:t> ((</a:t>
            </a:r>
            <a:r>
              <a:rPr lang="en-US" sz="1800" dirty="0" smtClean="0">
                <a:solidFill>
                  <a:srgbClr val="FF0000"/>
                </a:solidFill>
              </a:rPr>
              <a:t>x1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 </a:t>
            </a:r>
          </a:p>
          <a:p>
            <a:pPr>
              <a:buNone/>
            </a:pP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FF0000"/>
                </a:solidFill>
              </a:rPr>
              <a:t>x2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 (</a:t>
            </a:r>
            <a:r>
              <a:rPr lang="en-US" sz="1800" dirty="0" smtClean="0">
                <a:solidFill>
                  <a:srgbClr val="FF0000"/>
                </a:solidFill>
              </a:rPr>
              <a:t>x3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 (</a:t>
            </a:r>
            <a:r>
              <a:rPr lang="en-US" sz="1800" dirty="0" smtClean="0">
                <a:solidFill>
                  <a:srgbClr val="FF0000"/>
                </a:solidFill>
              </a:rPr>
              <a:t>x4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 (</a:t>
            </a:r>
            <a:r>
              <a:rPr lang="en-US" sz="1800" dirty="0" smtClean="0">
                <a:solidFill>
                  <a:srgbClr val="FF0000"/>
                </a:solidFill>
              </a:rPr>
              <a:t>x5</a:t>
            </a:r>
            <a:r>
              <a:rPr lang="en-US" sz="1800" dirty="0" smtClean="0"/>
              <a:t> </a:t>
            </a:r>
            <a:r>
              <a:rPr lang="en-US" sz="1800" dirty="0" err="1" smtClean="0"/>
              <a:t>Int</a:t>
            </a:r>
            <a:r>
              <a:rPr lang="en-US" sz="1800" dirty="0" smtClean="0"/>
              <a:t>))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;</a:t>
            </a:r>
            <a:r>
              <a:rPr lang="en-US" sz="1800" dirty="0" smtClean="0"/>
              <a:t>human readable form</a:t>
            </a:r>
          </a:p>
          <a:p>
            <a:pPr lvl="0">
              <a:buNone/>
              <a:defRPr/>
            </a:pPr>
            <a:r>
              <a:rPr lang="en-US" sz="1800" dirty="0" smtClean="0"/>
              <a:t>; x1-1 </a:t>
            </a:r>
            <a:r>
              <a:rPr lang="en-US" sz="1800" dirty="0" smtClean="0"/>
              <a:t>&gt;= </a:t>
            </a:r>
            <a:r>
              <a:rPr lang="en-US" sz="1800" dirty="0" smtClean="0"/>
              <a:t>x2 /\ </a:t>
            </a:r>
          </a:p>
          <a:p>
            <a:pPr lvl="0">
              <a:buNone/>
              <a:defRPr/>
            </a:pPr>
            <a:r>
              <a:rPr lang="en-US" sz="1800" dirty="0" smtClean="0"/>
              <a:t>; x1-3 &lt;= x2 /\ </a:t>
            </a:r>
          </a:p>
          <a:p>
            <a:pPr lvl="0">
              <a:buNone/>
              <a:defRPr/>
            </a:pPr>
            <a:r>
              <a:rPr lang="en-US" sz="1800" dirty="0" smtClean="0"/>
              <a:t>; x1 = 2 x3+x5 /\</a:t>
            </a:r>
          </a:p>
          <a:p>
            <a:pPr lvl="0">
              <a:buNone/>
              <a:defRPr/>
            </a:pPr>
            <a:r>
              <a:rPr lang="en-US" sz="1800" dirty="0" smtClean="0"/>
              <a:t>; x3 = x5   /\</a:t>
            </a:r>
          </a:p>
          <a:p>
            <a:pPr lvl="0">
              <a:buNone/>
              <a:defRPr/>
            </a:pPr>
            <a:r>
              <a:rPr lang="en-US" sz="1800" dirty="0" smtClean="0"/>
              <a:t>; x2 = 6 x4</a:t>
            </a:r>
          </a:p>
          <a:p>
            <a:pPr>
              <a:buNone/>
            </a:pPr>
            <a:r>
              <a:rPr lang="en-US" sz="1800" dirty="0" smtClean="0"/>
              <a:t>:formula (and </a:t>
            </a:r>
          </a:p>
          <a:p>
            <a:pPr>
              <a:buNone/>
            </a:pPr>
            <a:r>
              <a:rPr lang="en-US" sz="1800" dirty="0" smtClean="0"/>
              <a:t>              (&gt;= (- x1 x2) 1)</a:t>
            </a:r>
          </a:p>
          <a:p>
            <a:pPr>
              <a:buNone/>
            </a:pPr>
            <a:r>
              <a:rPr lang="en-US" sz="1800" dirty="0" smtClean="0"/>
              <a:t>              (&lt;= (- x1 x2) 3)</a:t>
            </a:r>
          </a:p>
          <a:p>
            <a:pPr>
              <a:buNone/>
            </a:pPr>
            <a:r>
              <a:rPr lang="en-US" sz="1800" dirty="0" smtClean="0"/>
              <a:t>              (= x1 (+ (* 2 x3) x5))</a:t>
            </a:r>
          </a:p>
          <a:p>
            <a:pPr>
              <a:buNone/>
            </a:pPr>
            <a:r>
              <a:rPr lang="en-US" sz="1800" dirty="0" smtClean="0"/>
              <a:t>              (= x3 x5)</a:t>
            </a:r>
          </a:p>
          <a:p>
            <a:pPr>
              <a:buNone/>
            </a:pPr>
            <a:r>
              <a:rPr lang="en-US" sz="1800" dirty="0" smtClean="0"/>
              <a:t>              (= x2 (* 6 x4))))</a:t>
            </a:r>
          </a:p>
          <a:p>
            <a:pPr>
              <a:buNone/>
            </a:pPr>
            <a:endParaRPr lang="en-US" sz="1800" dirty="0"/>
          </a:p>
        </p:txBody>
      </p:sp>
      <p:grpSp>
        <p:nvGrpSpPr>
          <p:cNvPr id="6" name="그룹 5"/>
          <p:cNvGrpSpPr/>
          <p:nvPr/>
        </p:nvGrpSpPr>
        <p:grpSpPr>
          <a:xfrm>
            <a:off x="1571604" y="1142984"/>
            <a:ext cx="2571768" cy="523220"/>
            <a:chOff x="1016146" y="1988098"/>
            <a:chExt cx="4806217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2484712" y="1988098"/>
              <a:ext cx="3337651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Expected 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output (optional)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직선 화살표 연결선 7"/>
            <p:cNvCxnSpPr>
              <a:stCxn id="7" idx="1"/>
            </p:cNvCxnSpPr>
            <p:nvPr/>
          </p:nvCxnSpPr>
          <p:spPr>
            <a:xfrm rot="10800000" flipV="1">
              <a:off x="1016146" y="2249708"/>
              <a:ext cx="1468566" cy="241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1857356" y="1714488"/>
            <a:ext cx="1285884" cy="307782"/>
            <a:chOff x="-452420" y="2394701"/>
            <a:chExt cx="2403109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482122" y="2394701"/>
              <a:ext cx="1468567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Theory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직선 화살표 연결선 16"/>
            <p:cNvCxnSpPr>
              <a:stCxn id="16" idx="1"/>
            </p:cNvCxnSpPr>
            <p:nvPr/>
          </p:nvCxnSpPr>
          <p:spPr>
            <a:xfrm rot="10800000" flipV="1">
              <a:off x="-452420" y="2548590"/>
              <a:ext cx="934542" cy="11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2714612" y="1928802"/>
            <a:ext cx="1714512" cy="523220"/>
            <a:chOff x="-452420" y="2251829"/>
            <a:chExt cx="3204145" cy="523212"/>
          </a:xfrm>
        </p:grpSpPr>
        <p:sp>
          <p:nvSpPr>
            <p:cNvPr id="22" name="TextBox 21"/>
            <p:cNvSpPr txBox="1"/>
            <p:nvPr/>
          </p:nvSpPr>
          <p:spPr>
            <a:xfrm>
              <a:off x="482122" y="2251829"/>
              <a:ext cx="2269603" cy="5232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User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definedvariables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직선 화살표 연결선 22"/>
            <p:cNvCxnSpPr>
              <a:stCxn id="22" idx="1"/>
            </p:cNvCxnSpPr>
            <p:nvPr/>
          </p:nvCxnSpPr>
          <p:spPr>
            <a:xfrm rot="10800000" flipV="1">
              <a:off x="-452420" y="2513435"/>
              <a:ext cx="934542" cy="955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직선 화살표 연결선 30"/>
          <p:cNvCxnSpPr/>
          <p:nvPr/>
        </p:nvCxnSpPr>
        <p:spPr>
          <a:xfrm>
            <a:off x="4714876" y="2726762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rot="5400000" flipH="1" flipV="1">
            <a:off x="5642776" y="3083952"/>
            <a:ext cx="24296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53824" y="27275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15140" y="15001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cxnSp>
        <p:nvCxnSpPr>
          <p:cNvPr id="37" name="직선 연결선 36"/>
          <p:cNvCxnSpPr/>
          <p:nvPr/>
        </p:nvCxnSpPr>
        <p:spPr>
          <a:xfrm flipV="1">
            <a:off x="5214942" y="2656118"/>
            <a:ext cx="2295940" cy="17730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09326" y="301251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5572132" y="3084746"/>
            <a:ext cx="2224502" cy="17730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09326" y="371475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46" name="직사각형 45"/>
          <p:cNvSpPr/>
          <p:nvPr/>
        </p:nvSpPr>
        <p:spPr>
          <a:xfrm rot="19321258">
            <a:off x="5065454" y="3526486"/>
            <a:ext cx="2878114" cy="494512"/>
          </a:xfrm>
          <a:prstGeom prst="rect">
            <a:avLst/>
          </a:prstGeom>
          <a:solidFill>
            <a:srgbClr val="33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타원 49"/>
          <p:cNvSpPr/>
          <p:nvPr/>
        </p:nvSpPr>
        <p:spPr>
          <a:xfrm>
            <a:off x="5500694" y="47863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643570" y="4786322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(x1,x2)=(-3,-6)</a:t>
            </a:r>
          </a:p>
          <a:p>
            <a:r>
              <a:rPr lang="en-US" dirty="0" smtClean="0"/>
              <a:t>(x3,x4,x5)=(-1,-1,-1)</a:t>
            </a:r>
            <a:endParaRPr lang="en-US" dirty="0"/>
          </a:p>
        </p:txBody>
      </p:sp>
      <p:grpSp>
        <p:nvGrpSpPr>
          <p:cNvPr id="52" name="그룹 51"/>
          <p:cNvGrpSpPr/>
          <p:nvPr/>
        </p:nvGrpSpPr>
        <p:grpSpPr>
          <a:xfrm>
            <a:off x="1714480" y="4356901"/>
            <a:ext cx="1643074" cy="523220"/>
            <a:chOff x="-719433" y="2037519"/>
            <a:chExt cx="3070640" cy="523212"/>
          </a:xfrm>
        </p:grpSpPr>
        <p:sp>
          <p:nvSpPr>
            <p:cNvPr id="53" name="TextBox 52"/>
            <p:cNvSpPr txBox="1"/>
            <p:nvPr/>
          </p:nvSpPr>
          <p:spPr>
            <a:xfrm>
              <a:off x="749134" y="2037519"/>
              <a:ext cx="1602073" cy="5232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Target</a:t>
              </a:r>
              <a:br>
                <a:rPr lang="en-US" sz="1400" dirty="0" smtClean="0">
                  <a:solidFill>
                    <a:srgbClr val="FF0000"/>
                  </a:solidFill>
                </a:rPr>
              </a:br>
              <a:r>
                <a:rPr lang="en-US" sz="1400" dirty="0" smtClean="0">
                  <a:solidFill>
                    <a:srgbClr val="FF0000"/>
                  </a:solidFill>
                </a:rPr>
                <a:t>formula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직선 화살표 연결선 53"/>
            <p:cNvCxnSpPr>
              <a:stCxn id="53" idx="1"/>
            </p:cNvCxnSpPr>
            <p:nvPr/>
          </p:nvCxnSpPr>
          <p:spPr>
            <a:xfrm rot="10800000" flipV="1">
              <a:off x="-719433" y="2299124"/>
              <a:ext cx="1468567" cy="963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6"/>
          <p:cNvGrpSpPr/>
          <p:nvPr/>
        </p:nvGrpSpPr>
        <p:grpSpPr>
          <a:xfrm>
            <a:off x="2500298" y="2571744"/>
            <a:ext cx="1500198" cy="307777"/>
            <a:chOff x="81604" y="2132107"/>
            <a:chExt cx="2803627" cy="307772"/>
          </a:xfrm>
        </p:grpSpPr>
        <p:sp>
          <p:nvSpPr>
            <p:cNvPr id="68" name="TextBox 67"/>
            <p:cNvSpPr txBox="1"/>
            <p:nvPr/>
          </p:nvSpPr>
          <p:spPr>
            <a:xfrm>
              <a:off x="615628" y="2132107"/>
              <a:ext cx="2269603" cy="30777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Comments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9" name="직선 화살표 연결선 68"/>
            <p:cNvCxnSpPr>
              <a:stCxn id="68" idx="1"/>
            </p:cNvCxnSpPr>
            <p:nvPr/>
          </p:nvCxnSpPr>
          <p:spPr>
            <a:xfrm rot="10800000">
              <a:off x="81604" y="2274982"/>
              <a:ext cx="534024" cy="110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QF_UF Benchmark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8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1214422"/>
            <a:ext cx="5072098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 smtClean="0"/>
              <a:t>(benchmark example2-1</a:t>
            </a:r>
          </a:p>
          <a:p>
            <a:pPr>
              <a:buNone/>
            </a:pPr>
            <a:r>
              <a:rPr lang="en-US" sz="2400" dirty="0" smtClean="0"/>
              <a:t>:logic QF_UF</a:t>
            </a:r>
          </a:p>
          <a:p>
            <a:pPr>
              <a:buNone/>
            </a:pPr>
            <a:r>
              <a:rPr lang="en-US" sz="2400" dirty="0" smtClean="0"/>
              <a:t>:</a:t>
            </a:r>
            <a:r>
              <a:rPr lang="en-US" sz="2400" dirty="0" err="1" smtClean="0">
                <a:solidFill>
                  <a:srgbClr val="FF0000"/>
                </a:solidFill>
              </a:rPr>
              <a:t>extrasorts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A B C D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:</a:t>
            </a:r>
            <a:r>
              <a:rPr lang="en-US" sz="2400" dirty="0" err="1" smtClean="0"/>
              <a:t>extrafuns</a:t>
            </a:r>
            <a:r>
              <a:rPr lang="en-US" sz="2400" dirty="0" smtClean="0"/>
              <a:t>  ((x A)(y B)(w A)(z C)(u D))</a:t>
            </a:r>
          </a:p>
          <a:p>
            <a:pPr>
              <a:buNone/>
            </a:pPr>
            <a:r>
              <a:rPr lang="en-US" sz="2400" dirty="0" smtClean="0"/>
              <a:t>:</a:t>
            </a:r>
            <a:r>
              <a:rPr lang="en-US" sz="2400" dirty="0" err="1" smtClean="0"/>
              <a:t>extrafuns</a:t>
            </a:r>
            <a:r>
              <a:rPr lang="en-US" sz="2400" dirty="0" smtClean="0"/>
              <a:t>  ((</a:t>
            </a:r>
            <a:r>
              <a:rPr lang="en-US" sz="2400" dirty="0" smtClean="0">
                <a:solidFill>
                  <a:srgbClr val="FF0000"/>
                </a:solidFill>
              </a:rPr>
              <a:t>f A </a:t>
            </a:r>
            <a:r>
              <a:rPr lang="en-US" sz="2400" dirty="0" err="1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 B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(g A B </a:t>
            </a:r>
            <a:r>
              <a:rPr lang="en-US" sz="2400" dirty="0" err="1" smtClean="0"/>
              <a:t>B</a:t>
            </a:r>
            <a:r>
              <a:rPr lang="en-US" sz="2400" dirty="0" smtClean="0"/>
              <a:t>) (h1 B A B) (h2 B </a:t>
            </a:r>
            <a:r>
              <a:rPr lang="en-US" sz="24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 err="1" smtClean="0"/>
              <a:t>B</a:t>
            </a:r>
            <a:r>
              <a:rPr lang="en-US" sz="2400" dirty="0" smtClean="0"/>
              <a:t>))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;</a:t>
            </a:r>
            <a:r>
              <a:rPr lang="en-US" sz="2400" dirty="0" smtClean="0"/>
              <a:t>human readable form</a:t>
            </a:r>
          </a:p>
          <a:p>
            <a:pPr lvl="0">
              <a:buNone/>
              <a:defRPr/>
            </a:pPr>
            <a:r>
              <a:rPr lang="en-US" sz="2400" dirty="0" smtClean="0"/>
              <a:t>;   g(</a:t>
            </a:r>
            <a:r>
              <a:rPr lang="en-US" sz="2400" dirty="0" err="1" smtClean="0"/>
              <a:t>x,y</a:t>
            </a:r>
            <a:r>
              <a:rPr lang="en-US" sz="2400" dirty="0" smtClean="0"/>
              <a:t>) = h1(</a:t>
            </a:r>
            <a:r>
              <a:rPr lang="en-US" sz="2400" dirty="0" err="1" smtClean="0"/>
              <a:t>y,x</a:t>
            </a:r>
            <a:r>
              <a:rPr lang="en-US" sz="2400" dirty="0" smtClean="0"/>
              <a:t>) /\ </a:t>
            </a:r>
          </a:p>
          <a:p>
            <a:pPr lvl="0">
              <a:buNone/>
              <a:defRPr/>
            </a:pPr>
            <a:r>
              <a:rPr lang="en-US" sz="2400" dirty="0" smtClean="0"/>
              <a:t>;   f(</a:t>
            </a:r>
            <a:r>
              <a:rPr lang="en-US" sz="2400" dirty="0" err="1" smtClean="0"/>
              <a:t>x,x</a:t>
            </a:r>
            <a:r>
              <a:rPr lang="en-US" sz="2400" dirty="0" smtClean="0"/>
              <a:t>) = h2(</a:t>
            </a:r>
            <a:r>
              <a:rPr lang="en-US" sz="2400" dirty="0" err="1" smtClean="0"/>
              <a:t>y,y</a:t>
            </a:r>
            <a:r>
              <a:rPr lang="en-US" sz="2400" dirty="0" smtClean="0"/>
              <a:t>) /\</a:t>
            </a:r>
          </a:p>
          <a:p>
            <a:pPr lvl="0">
              <a:buNone/>
              <a:defRPr/>
            </a:pPr>
            <a:r>
              <a:rPr lang="en-US" sz="2400" dirty="0" smtClean="0"/>
              <a:t>;   f(</a:t>
            </a:r>
            <a:r>
              <a:rPr lang="en-US" sz="2400" dirty="0" err="1" smtClean="0"/>
              <a:t>x,x</a:t>
            </a:r>
            <a:r>
              <a:rPr lang="en-US" sz="2400" dirty="0" smtClean="0"/>
              <a:t>) != f(</a:t>
            </a:r>
            <a:r>
              <a:rPr lang="en-US" sz="2400" dirty="0" err="1" smtClean="0"/>
              <a:t>x,w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:assumption((= (g x y) (h1 y x)))</a:t>
            </a:r>
          </a:p>
          <a:p>
            <a:pPr>
              <a:buNone/>
            </a:pPr>
            <a:r>
              <a:rPr lang="en-US" sz="2400" dirty="0" smtClean="0"/>
              <a:t>:assumption((= (f x </a:t>
            </a:r>
            <a:r>
              <a:rPr lang="en-US" sz="2400" dirty="0" err="1" smtClean="0"/>
              <a:t>x</a:t>
            </a:r>
            <a:r>
              <a:rPr lang="en-US" sz="2400" dirty="0" smtClean="0"/>
              <a:t>) (h2 y </a:t>
            </a:r>
            <a:r>
              <a:rPr lang="en-US" sz="2400" dirty="0" err="1" smtClean="0"/>
              <a:t>y</a:t>
            </a:r>
            <a:r>
              <a:rPr lang="en-US" sz="2400" dirty="0" smtClean="0"/>
              <a:t>)) </a:t>
            </a:r>
          </a:p>
          <a:p>
            <a:pPr>
              <a:buNone/>
            </a:pPr>
            <a:r>
              <a:rPr lang="en-US" sz="2400" dirty="0" smtClean="0"/>
              <a:t>:assumption((not (= (f x </a:t>
            </a:r>
            <a:r>
              <a:rPr lang="en-US" sz="2400" dirty="0" err="1" smtClean="0"/>
              <a:t>x</a:t>
            </a:r>
            <a:r>
              <a:rPr lang="en-US" sz="2400" dirty="0" smtClean="0"/>
              <a:t>) (f x w))))</a:t>
            </a:r>
          </a:p>
          <a:p>
            <a:pPr>
              <a:buNone/>
            </a:pPr>
            <a:r>
              <a:rPr lang="en-US" sz="2400" dirty="0" smtClean="0"/>
              <a:t>:</a:t>
            </a:r>
            <a:r>
              <a:rPr lang="en-US" sz="2400" smtClean="0"/>
              <a:t>formula true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)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2571736" y="2500308"/>
            <a:ext cx="2357454" cy="307777"/>
            <a:chOff x="-51902" y="2251830"/>
            <a:chExt cx="4405699" cy="307772"/>
          </a:xfrm>
        </p:grpSpPr>
        <p:sp>
          <p:nvSpPr>
            <p:cNvPr id="42" name="TextBox 41"/>
            <p:cNvSpPr txBox="1"/>
            <p:nvPr/>
          </p:nvSpPr>
          <p:spPr>
            <a:xfrm>
              <a:off x="482122" y="2251830"/>
              <a:ext cx="3871675" cy="30777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User defined functions 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직선 화살표 연결선 42"/>
            <p:cNvCxnSpPr>
              <a:stCxn id="42" idx="1"/>
            </p:cNvCxnSpPr>
            <p:nvPr/>
          </p:nvCxnSpPr>
          <p:spPr>
            <a:xfrm rot="10800000" flipV="1">
              <a:off x="-51902" y="2405714"/>
              <a:ext cx="534024" cy="1318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2571736" y="1643050"/>
            <a:ext cx="1500198" cy="523220"/>
            <a:chOff x="-852938" y="2203547"/>
            <a:chExt cx="2803627" cy="523212"/>
          </a:xfrm>
        </p:grpSpPr>
        <p:sp>
          <p:nvSpPr>
            <p:cNvPr id="49" name="TextBox 48"/>
            <p:cNvSpPr txBox="1"/>
            <p:nvPr/>
          </p:nvSpPr>
          <p:spPr>
            <a:xfrm>
              <a:off x="-318914" y="2203547"/>
              <a:ext cx="2269603" cy="5232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User defined data types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직선 화살표 연결선 51"/>
            <p:cNvCxnSpPr>
              <a:stCxn id="49" idx="1"/>
            </p:cNvCxnSpPr>
            <p:nvPr/>
          </p:nvCxnSpPr>
          <p:spPr>
            <a:xfrm rot="10800000" flipV="1">
              <a:off x="-852938" y="2465152"/>
              <a:ext cx="534024" cy="24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내용 개체 틀 4"/>
          <p:cNvSpPr txBox="1">
            <a:spLocks/>
          </p:cNvSpPr>
          <p:nvPr/>
        </p:nvSpPr>
        <p:spPr>
          <a:xfrm>
            <a:off x="5214942" y="1214422"/>
            <a:ext cx="3286148" cy="521497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u="sng" dirty="0" smtClean="0">
                <a:latin typeface="Calibri" pitchFamily="34" charset="0"/>
              </a:rPr>
              <a:t>A model for the formula</a:t>
            </a:r>
            <a:endParaRPr lang="en-US" sz="2400" u="sng" baseline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x-&gt; v0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y</a:t>
            </a:r>
            <a:r>
              <a:rPr lang="en-US" sz="2400" baseline="0" dirty="0" smtClean="0">
                <a:latin typeface="Calibri" pitchFamily="34" charset="0"/>
              </a:rPr>
              <a:t>-&gt;v1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w-&gt;v4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latin typeface="Calibri" pitchFamily="34" charset="0"/>
              </a:rPr>
              <a:t>g-&gt;{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(v1,v0)-&gt;v2,</a:t>
            </a:r>
            <a:r>
              <a:rPr lang="en-US" sz="2400" baseline="0" dirty="0" smtClean="0">
                <a:latin typeface="Calibri" pitchFamily="34" charset="0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     </a:t>
            </a:r>
            <a:r>
              <a:rPr lang="en-US" sz="2400" baseline="0" dirty="0" smtClean="0">
                <a:latin typeface="Calibri" pitchFamily="34" charset="0"/>
              </a:rPr>
              <a:t>else-&gt; v2}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f-&gt;{(v0,v0)-&gt;v3,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 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(v0,v4)-&gt;v5,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 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else-&gt;v5}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latin typeface="Calibri" pitchFamily="34" charset="0"/>
              </a:rPr>
              <a:t>h2-&gt;{(v1,v1)-&gt;v3,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Calibri" pitchFamily="34" charset="0"/>
              </a:rPr>
              <a:t>          </a:t>
            </a:r>
            <a:r>
              <a:rPr lang="en-US" sz="2400" baseline="0" dirty="0" smtClean="0">
                <a:latin typeface="Calibri" pitchFamily="34" charset="0"/>
              </a:rPr>
              <a:t>else -&gt; v3}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of QF_UF Benchmark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9</a:t>
            </a:fld>
            <a:r>
              <a:rPr lang="en-US" altLang="ko-KR" dirty="0" smtClean="0"/>
              <a:t>/14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1" y="1214422"/>
            <a:ext cx="4071965" cy="314327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000" dirty="0"/>
              <a:t>1</a:t>
            </a:r>
            <a:r>
              <a:rPr lang="en-US" sz="2000" dirty="0" smtClean="0"/>
              <a:t>. </a:t>
            </a:r>
            <a:r>
              <a:rPr lang="en-US" sz="2000" dirty="0" smtClean="0"/>
              <a:t>Prove that</a:t>
            </a:r>
          </a:p>
          <a:p>
            <a:pPr>
              <a:buNone/>
            </a:pPr>
            <a:r>
              <a:rPr lang="en-US" sz="2000" dirty="0" smtClean="0"/>
              <a:t>F : a=b ^ b=c -&gt; g(f(a), b) = g(f (c), a) </a:t>
            </a:r>
          </a:p>
          <a:p>
            <a:pPr>
              <a:buNone/>
            </a:pPr>
            <a:r>
              <a:rPr lang="en-US" sz="2000" dirty="0" smtClean="0"/>
              <a:t>is T</a:t>
            </a:r>
            <a:r>
              <a:rPr lang="en-US" sz="2000" baseline="-25000" dirty="0" smtClean="0"/>
              <a:t>EUF</a:t>
            </a:r>
            <a:r>
              <a:rPr lang="en-US" sz="2000" dirty="0" smtClean="0"/>
              <a:t>–</a:t>
            </a:r>
            <a:r>
              <a:rPr lang="en-US" sz="2000" b="1" dirty="0" err="1" smtClean="0"/>
              <a:t>satisfiable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dirty="0"/>
              <a:t>2</a:t>
            </a:r>
            <a:r>
              <a:rPr lang="en-US" sz="2000" smtClean="0"/>
              <a:t>. </a:t>
            </a:r>
            <a:r>
              <a:rPr lang="en-US" sz="2000" dirty="0" smtClean="0"/>
              <a:t>Prove</a:t>
            </a:r>
          </a:p>
          <a:p>
            <a:pPr>
              <a:buNone/>
            </a:pPr>
            <a:r>
              <a:rPr lang="en-US" sz="2000" dirty="0" smtClean="0"/>
              <a:t>F : a=b ^ b=c -&gt; g(f(a), b) = g(f (c), a) </a:t>
            </a:r>
          </a:p>
          <a:p>
            <a:pPr>
              <a:buNone/>
            </a:pPr>
            <a:r>
              <a:rPr lang="en-US" sz="2000" dirty="0" smtClean="0"/>
              <a:t>is T</a:t>
            </a:r>
            <a:r>
              <a:rPr lang="en-US" sz="2000" baseline="-25000" dirty="0" smtClean="0"/>
              <a:t>EUF</a:t>
            </a:r>
            <a:r>
              <a:rPr lang="en-US" sz="2000" dirty="0" smtClean="0"/>
              <a:t>–</a:t>
            </a:r>
            <a:r>
              <a:rPr lang="en-US" sz="2000" b="1" dirty="0" smtClean="0"/>
              <a:t>valid</a:t>
            </a:r>
            <a:r>
              <a:rPr lang="en-US" sz="2000" dirty="0" smtClean="0"/>
              <a:t> through proof tree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8" name="내용 개체 틀 6"/>
          <p:cNvSpPr txBox="1">
            <a:spLocks/>
          </p:cNvSpPr>
          <p:nvPr/>
        </p:nvSpPr>
        <p:spPr>
          <a:xfrm>
            <a:off x="4500563" y="1214422"/>
            <a:ext cx="4071966" cy="31432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(benchmark Quiz2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:logic QF_UF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err="1" smtClean="0">
                <a:latin typeface="Calibri" pitchFamily="34" charset="0"/>
              </a:rPr>
              <a:t>extrasorts</a:t>
            </a:r>
            <a:r>
              <a:rPr lang="en-US" dirty="0" smtClean="0">
                <a:latin typeface="Calibri" pitchFamily="34" charset="0"/>
              </a:rPr>
              <a:t> (A B C)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err="1" smtClean="0">
                <a:latin typeface="Calibri" pitchFamily="34" charset="0"/>
              </a:rPr>
              <a:t>extrafuns</a:t>
            </a:r>
            <a:r>
              <a:rPr lang="en-US" dirty="0" smtClean="0">
                <a:latin typeface="Calibri" pitchFamily="34" charset="0"/>
              </a:rPr>
              <a:t>  ((a </a:t>
            </a:r>
            <a:r>
              <a:rPr lang="en-US" dirty="0" err="1" smtClean="0">
                <a:latin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</a:rPr>
              <a:t>) (b A) (c A))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</a:t>
            </a:r>
            <a:r>
              <a:rPr lang="en-US" dirty="0" err="1" smtClean="0">
                <a:latin typeface="Calibri" pitchFamily="34" charset="0"/>
              </a:rPr>
              <a:t>extrafuns</a:t>
            </a:r>
            <a:r>
              <a:rPr lang="en-US" dirty="0" smtClean="0">
                <a:latin typeface="Calibri" pitchFamily="34" charset="0"/>
              </a:rPr>
              <a:t>  ((f A B) (g B A C))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;human readable form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; a=b/\ b=c -&gt;  g(f(a),b) = g(f(c),a)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:formula (implies (and (= a b) (= b c))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                  (= (g ( f a) b) (g (f c) a)))))</a:t>
            </a:r>
          </a:p>
          <a:p>
            <a:pPr marL="342900" lvl="0" indent="-342900">
              <a:spcBef>
                <a:spcPct val="20000"/>
              </a:spcBef>
            </a:pPr>
            <a:endParaRPr lang="en-US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내용 개체 틀 4"/>
          <p:cNvSpPr txBox="1">
            <a:spLocks/>
          </p:cNvSpPr>
          <p:nvPr/>
        </p:nvSpPr>
        <p:spPr>
          <a:xfrm>
            <a:off x="4500562" y="4429132"/>
            <a:ext cx="4071966" cy="221457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u="sng" dirty="0" smtClean="0">
                <a:latin typeface="Calibri" pitchFamily="34" charset="0"/>
              </a:rPr>
              <a:t>A model for the formula</a:t>
            </a:r>
            <a:endParaRPr lang="en-US" sz="2000" u="sng" baseline="0" dirty="0" smtClean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a-&gt;v0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Calibri" pitchFamily="34" charset="0"/>
              </a:rPr>
              <a:t>b-&gt;v1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c-&gt;v2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f-&gt;{v0-&gt;v3,v2-&gt;v5,else-&gt;v5}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latin typeface="Calibri" pitchFamily="34" charset="0"/>
              </a:rPr>
              <a:t>g-&gt;{(v3,v1)-&gt;v4,(v5,v0)-&gt;v6,else-&gt;v6}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929198"/>
            <a:ext cx="352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Then, how to check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EUF</a:t>
            </a:r>
            <a:r>
              <a:rPr lang="en-US" sz="2400" b="1" dirty="0" smtClean="0">
                <a:solidFill>
                  <a:srgbClr val="FF0000"/>
                </a:solidFill>
              </a:rPr>
              <a:t>–validity of F by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using a SMT solver???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2378</Words>
  <Application>Microsoft Office PowerPoint</Application>
  <PresentationFormat>화면 슬라이드 쇼(4:3)</PresentationFormat>
  <Paragraphs>344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Microsoft Sans Serif</vt:lpstr>
      <vt:lpstr>Arial</vt:lpstr>
      <vt:lpstr>맑은 고딕</vt:lpstr>
      <vt:lpstr>Calibri</vt:lpstr>
      <vt:lpstr>Courier New</vt:lpstr>
      <vt:lpstr>Office 테마</vt:lpstr>
      <vt:lpstr>The Satisfiability Modulo Theories  Library (SMT-LIB)  </vt:lpstr>
      <vt:lpstr>Supported Theories (SMT-Lib v2)</vt:lpstr>
      <vt:lpstr>Supported Sublogics</vt:lpstr>
      <vt:lpstr>Theory of Arrays</vt:lpstr>
      <vt:lpstr>Theory of Arrays w/ Extensionability</vt:lpstr>
      <vt:lpstr>Theory of Integer</vt:lpstr>
      <vt:lpstr>Example of QF_LIA Benchmark</vt:lpstr>
      <vt:lpstr>Example of QF_UF Benchmark</vt:lpstr>
      <vt:lpstr>Another Example of QF_UF Benchmark</vt:lpstr>
      <vt:lpstr>Example of QF_AUFLIA</vt:lpstr>
      <vt:lpstr>Theory of Fixed_Size_BitVectors[32]</vt:lpstr>
      <vt:lpstr>SMTLIB Benchmark Syntax</vt:lpstr>
      <vt:lpstr>Performance Comparison of SMT Solvers</vt:lpstr>
      <vt:lpstr>Performance Comparison between  CBMC and SMT-CBMC</vt:lpstr>
    </vt:vector>
  </TitlesOfParts>
  <Company>CS Dept. KAIST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moonzoo</cp:lastModifiedBy>
  <cp:revision>633</cp:revision>
  <cp:lastPrinted>2012-04-16T23:48:56Z</cp:lastPrinted>
  <dcterms:created xsi:type="dcterms:W3CDTF">2008-08-23T08:36:32Z</dcterms:created>
  <dcterms:modified xsi:type="dcterms:W3CDTF">2015-12-04T11:07:26Z</dcterms:modified>
</cp:coreProperties>
</file>