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246" r:id="rId1"/>
  </p:sldMasterIdLst>
  <p:notesMasterIdLst>
    <p:notesMasterId r:id="rId9"/>
  </p:notesMasterIdLst>
  <p:sldIdLst>
    <p:sldId id="469" r:id="rId2"/>
    <p:sldId id="458" r:id="rId3"/>
    <p:sldId id="461" r:id="rId4"/>
    <p:sldId id="460" r:id="rId5"/>
    <p:sldId id="470" r:id="rId6"/>
    <p:sldId id="471" r:id="rId7"/>
    <p:sldId id="472" r:id="rId8"/>
  </p:sldIdLst>
  <p:sldSz cx="9144000" cy="6858000" type="screen4x3"/>
  <p:notesSz cx="7099300" cy="10234613"/>
  <p:embeddedFontLst>
    <p:embeddedFont>
      <p:font typeface="맑은 고딕" panose="020B0503020000020004" pitchFamily="50" charset="-127"/>
      <p:regular r:id="rId10"/>
      <p:bold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custDataLst>
    <p:tags r:id="rId16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95" autoAdjust="0"/>
  </p:normalViewPr>
  <p:slideViewPr>
    <p:cSldViewPr>
      <p:cViewPr varScale="1">
        <p:scale>
          <a:sx n="121" d="100"/>
          <a:sy n="121" d="100"/>
        </p:scale>
        <p:origin x="108" y="2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387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2017-11-02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28" tIns="47613" rIns="95228" bIns="47613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267" y="4860990"/>
            <a:ext cx="5680769" cy="4605493"/>
          </a:xfrm>
          <a:prstGeom prst="rect">
            <a:avLst/>
          </a:prstGeom>
        </p:spPr>
        <p:txBody>
          <a:bodyPr vert="horz" lIns="95228" tIns="47613" rIns="95228" bIns="47613" rtlCol="0">
            <a:normAutofit/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  <a:endParaRPr lang="ko-KR" altLang="en-US" noProof="0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387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08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1021-A8E3-4532-835D-F7E0AD9DE048}" type="datetime11">
              <a:rPr lang="ko-KR" altLang="en-US"/>
              <a:pPr>
                <a:defRPr/>
              </a:pPr>
              <a:t>08:08:06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0295-E99B-4D15-A71C-9BBA76FC6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143875" y="0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9311D-9467-4398-91DB-50612610C700}" type="datetime11">
              <a:rPr lang="ko-KR" altLang="en-US"/>
              <a:pPr>
                <a:defRPr/>
              </a:pPr>
              <a:t>08:08:06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01013" y="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7A348E-5493-4A46-AF6D-D5F4BFC18D42}" type="datetime11">
              <a:rPr lang="ko-KR" altLang="en-US"/>
              <a:pPr>
                <a:defRPr/>
              </a:pPr>
              <a:t>08:08:06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28625" y="6356350"/>
            <a:ext cx="735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929563" y="635635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16B91-A237-4096-9C0F-094A39C9987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Key Difference between Manual Testing and Model Checking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Manual testing (unit testing)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 user should test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</a:rPr>
              <a:t>one concrete execution scenario</a:t>
            </a:r>
            <a:r>
              <a:rPr lang="en-US" altLang="ko-KR" dirty="0" smtClean="0">
                <a:latin typeface="Calibri" panose="020F0502020204030204" pitchFamily="34" charset="0"/>
              </a:rPr>
              <a:t> by checking a pair of concrete input values and the expected concrete output values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Model checking (</a:t>
            </a:r>
            <a:r>
              <a:rPr lang="en-US" altLang="ko-KR" dirty="0" err="1" smtClean="0">
                <a:latin typeface="Calibri" panose="020F0502020204030204" pitchFamily="34" charset="0"/>
              </a:rPr>
              <a:t>concolic</a:t>
            </a:r>
            <a:r>
              <a:rPr lang="en-US" altLang="ko-KR" dirty="0" smtClean="0">
                <a:latin typeface="Calibri" panose="020F0502020204030204" pitchFamily="34" charset="0"/>
              </a:rPr>
              <a:t> testing)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 user should imagine </a:t>
            </a:r>
            <a:r>
              <a:rPr lang="en-US" altLang="ko-KR" dirty="0" smtClean="0">
                <a:solidFill>
                  <a:srgbClr val="0070C0"/>
                </a:solidFill>
                <a:latin typeface="Calibri" panose="020F0502020204030204" pitchFamily="34" charset="0"/>
              </a:rPr>
              <a:t>all possible </a:t>
            </a:r>
            <a:r>
              <a:rPr lang="en-US" altLang="ko-KR" dirty="0" smtClean="0">
                <a:latin typeface="Calibri" panose="020F0502020204030204" pitchFamily="34" charset="0"/>
              </a:rPr>
              <a:t>execution scenarios and model </a:t>
            </a:r>
            <a:r>
              <a:rPr lang="en-US" altLang="ko-KR" dirty="0" smtClean="0">
                <a:solidFill>
                  <a:srgbClr val="0070C0"/>
                </a:solidFill>
                <a:latin typeface="Calibri" panose="020F0502020204030204" pitchFamily="34" charset="0"/>
              </a:rPr>
              <a:t>a general environment</a:t>
            </a:r>
            <a:r>
              <a:rPr lang="en-US" altLang="ko-KR" dirty="0" smtClean="0">
                <a:latin typeface="Calibri" panose="020F0502020204030204" pitchFamily="34" charset="0"/>
              </a:rPr>
              <a:t> that can enable all possible executions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 user should describe </a:t>
            </a:r>
            <a:r>
              <a:rPr lang="en-US" altLang="ko-KR" dirty="0" smtClean="0">
                <a:solidFill>
                  <a:srgbClr val="0070C0"/>
                </a:solidFill>
                <a:latin typeface="Calibri" panose="020F0502020204030204" pitchFamily="34" charset="0"/>
              </a:rPr>
              <a:t>general invariants </a:t>
            </a:r>
            <a:r>
              <a:rPr lang="en-US" altLang="ko-KR" dirty="0" smtClean="0">
                <a:latin typeface="Calibri" panose="020F0502020204030204" pitchFamily="34" charset="0"/>
              </a:rPr>
              <a:t>on input values and output values  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>
                <a:latin typeface="Calibri" panose="020F0502020204030204" pitchFamily="34" charset="0"/>
              </a:rPr>
              <a:pPr>
                <a:defRPr/>
              </a:pPr>
              <a:t>1</a:t>
            </a:fld>
            <a:r>
              <a:rPr lang="en-US" altLang="ko-KR" smtClean="0">
                <a:latin typeface="Calibri" panose="020F0502020204030204" pitchFamily="34" charset="0"/>
              </a:rPr>
              <a:t>/11</a:t>
            </a:r>
            <a:endParaRPr lang="ko-K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1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180528" y="44624"/>
            <a:ext cx="9505056" cy="1143000"/>
          </a:xfrm>
        </p:spPr>
        <p:txBody>
          <a:bodyPr/>
          <a:lstStyle/>
          <a:p>
            <a:r>
              <a:rPr lang="en-US" altLang="ko-KR" sz="4000" dirty="0" smtClean="0"/>
              <a:t>Ex1. Circular Queue of Positive Integers </a:t>
            </a:r>
            <a:endParaRPr lang="ko-KR" altLang="en-US" sz="4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2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87944"/>
              </p:ext>
            </p:extLst>
          </p:nvPr>
        </p:nvGraphicFramePr>
        <p:xfrm>
          <a:off x="3570873" y="2055872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362764"/>
              </p:ext>
            </p:extLst>
          </p:nvPr>
        </p:nvGraphicFramePr>
        <p:xfrm>
          <a:off x="3594537" y="3448978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46840"/>
              </p:ext>
            </p:extLst>
          </p:nvPr>
        </p:nvGraphicFramePr>
        <p:xfrm>
          <a:off x="3594537" y="4961146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255607"/>
              </p:ext>
            </p:extLst>
          </p:nvPr>
        </p:nvGraphicFramePr>
        <p:xfrm>
          <a:off x="3594541" y="1772816"/>
          <a:ext cx="559083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47199" y="270892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head=6</a:t>
            </a:r>
            <a:endParaRPr lang="ko-KR" altLang="en-US" sz="1600" dirty="0"/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 flipV="1">
            <a:off x="6599062" y="2420888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91085" y="2708920"/>
            <a:ext cx="833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tail=11</a:t>
            </a:r>
            <a:endParaRPr lang="ko-KR" altLang="en-US" sz="1600" dirty="0"/>
          </a:p>
        </p:txBody>
      </p:sp>
      <p:cxnSp>
        <p:nvCxnSpPr>
          <p:cNvPr id="16" name="직선 화살표 연결선 15"/>
          <p:cNvCxnSpPr/>
          <p:nvPr/>
        </p:nvCxnSpPr>
        <p:spPr>
          <a:xfrm flipH="1" flipV="1">
            <a:off x="8907806" y="2440980"/>
            <a:ext cx="1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86629" y="419170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tail=2</a:t>
            </a:r>
            <a:endParaRPr lang="ko-KR" altLang="en-US" sz="16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4745514" y="3861048"/>
            <a:ext cx="0" cy="3306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86829" y="4171612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head=6</a:t>
            </a:r>
            <a:endParaRPr lang="ko-KR" altLang="en-US" sz="1600" dirty="0"/>
          </a:p>
        </p:txBody>
      </p:sp>
      <p:cxnSp>
        <p:nvCxnSpPr>
          <p:cNvPr id="20" name="직선 화살표 연결선 19"/>
          <p:cNvCxnSpPr>
            <a:stCxn id="19" idx="0"/>
          </p:cNvCxnSpPr>
          <p:nvPr/>
        </p:nvCxnSpPr>
        <p:spPr>
          <a:xfrm flipV="1">
            <a:off x="6638692" y="3861048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58637" y="568273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tail=2</a:t>
            </a:r>
            <a:endParaRPr lang="ko-KR" altLang="en-US" sz="1600" dirty="0"/>
          </a:p>
        </p:txBody>
      </p:sp>
      <p:cxnSp>
        <p:nvCxnSpPr>
          <p:cNvPr id="22" name="직선 화살표 연결선 21"/>
          <p:cNvCxnSpPr>
            <a:stCxn id="21" idx="0"/>
          </p:cNvCxnSpPr>
          <p:nvPr/>
        </p:nvCxnSpPr>
        <p:spPr>
          <a:xfrm flipH="1" flipV="1">
            <a:off x="4817521" y="5331986"/>
            <a:ext cx="1" cy="3507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18877" y="564255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head=7</a:t>
            </a:r>
            <a:endParaRPr lang="ko-KR" altLang="en-US" sz="1600" dirty="0"/>
          </a:p>
        </p:txBody>
      </p:sp>
      <p:cxnSp>
        <p:nvCxnSpPr>
          <p:cNvPr id="24" name="직선 화살표 연결선 23"/>
          <p:cNvCxnSpPr>
            <a:stCxn id="23" idx="0"/>
          </p:cNvCxnSpPr>
          <p:nvPr/>
        </p:nvCxnSpPr>
        <p:spPr>
          <a:xfrm flipV="1">
            <a:off x="7070740" y="5331986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1880" y="14127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1)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35496" y="1196752"/>
            <a:ext cx="3456384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// </a:t>
            </a:r>
            <a:r>
              <a:rPr lang="en-US" altLang="ko-KR" dirty="0"/>
              <a:t>We assume that q[] is </a:t>
            </a:r>
            <a:br>
              <a:rPr lang="en-US" altLang="ko-KR" dirty="0"/>
            </a:br>
            <a:r>
              <a:rPr lang="en-US" altLang="ko-KR" dirty="0"/>
              <a:t>// empty if head==tail</a:t>
            </a:r>
          </a:p>
          <a:p>
            <a:r>
              <a:rPr lang="en-US" altLang="ko-KR" dirty="0" smtClean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</a:t>
            </a:r>
            <a:r>
              <a:rPr lang="en-US" altLang="ko-KR" dirty="0" smtClean="0"/>
              <a:t>;}</a:t>
            </a:r>
            <a:endParaRPr lang="en-US" altLang="ko-KR" dirty="0"/>
          </a:p>
        </p:txBody>
      </p:sp>
      <p:sp>
        <p:nvSpPr>
          <p:cNvPr id="29" name="TextBox 28"/>
          <p:cNvSpPr txBox="1"/>
          <p:nvPr/>
        </p:nvSpPr>
        <p:spPr>
          <a:xfrm>
            <a:off x="3529855" y="31316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2)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544409" y="4643844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219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520" y="116632"/>
            <a:ext cx="4320480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enqueue_verify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 smtClean="0"/>
              <a:t>old_tail</a:t>
            </a:r>
            <a:r>
              <a:rPr lang="en-US" altLang="ko-KR" dirty="0" smtClean="0"/>
              <a:t>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__</a:t>
            </a:r>
            <a:r>
              <a:rPr lang="en-US" altLang="ko-KR" dirty="0" err="1">
                <a:solidFill>
                  <a:srgbClr val="FF0000"/>
                </a:solidFill>
              </a:rPr>
              <a:t>CPROVER_assume</a:t>
            </a:r>
            <a:r>
              <a:rPr lang="en-US" altLang="ko-KR" dirty="0"/>
              <a:t>(x&gt;0);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 err="1"/>
              <a:t>enqueue</a:t>
            </a:r>
            <a:r>
              <a:rPr lang="en-US" altLang="ko-KR" b="1" dirty="0"/>
              <a:t>(x);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old_tail</a:t>
            </a:r>
            <a:r>
              <a:rPr lang="en-US" altLang="ko-KR" dirty="0"/>
              <a:t>]==x);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 ((</a:t>
            </a:r>
            <a:r>
              <a:rPr lang="en-US" altLang="ko-KR" dirty="0" err="1"/>
              <a:t>old_tail</a:t>
            </a:r>
            <a:r>
              <a:rPr lang="en-US" altLang="ko-KR" dirty="0"/>
              <a:t> +1) % SIZE));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</a:t>
            </a:r>
            <a:r>
              <a:rPr lang="en-US" altLang="ko-KR" dirty="0" err="1"/>
              <a:t>old_head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old_tail</a:t>
            </a:r>
            <a:r>
              <a:rPr lang="en-US" altLang="ko-KR" dirty="0"/>
              <a:t>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    for(i=old_tail+1; i &lt; SIZE;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}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716016" y="106169"/>
            <a:ext cx="4392488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dequeue_verify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 smtClean="0"/>
              <a:t>old_tail</a:t>
            </a:r>
            <a:r>
              <a:rPr lang="en-US" altLang="ko-KR" dirty="0" smtClean="0"/>
              <a:t>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__</a:t>
            </a:r>
            <a:r>
              <a:rPr lang="en-US" altLang="ko-KR" dirty="0" err="1" smtClean="0">
                <a:solidFill>
                  <a:srgbClr val="FF0000"/>
                </a:solidFill>
              </a:rPr>
              <a:t>CPROVER_assume</a:t>
            </a:r>
            <a:r>
              <a:rPr lang="en-US" altLang="ko-KR" dirty="0" smtClean="0"/>
              <a:t>(head!=tail</a:t>
            </a:r>
            <a:r>
              <a:rPr lang="en-US" altLang="ko-KR" dirty="0"/>
              <a:t>); 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/>
              <a:t>ret=</a:t>
            </a:r>
            <a:r>
              <a:rPr lang="en-US" altLang="ko-KR" b="1" dirty="0" err="1"/>
              <a:t>dequeue</a:t>
            </a:r>
            <a:r>
              <a:rPr lang="en-US" altLang="ko-KR" b="1" dirty="0"/>
              <a:t>();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(ret==</a:t>
            </a:r>
            <a:r>
              <a:rPr lang="en-US" altLang="ko-KR" dirty="0" err="1"/>
              <a:t>old_q</a:t>
            </a:r>
            <a:r>
              <a:rPr lang="en-US" altLang="ko-KR" dirty="0"/>
              <a:t>[</a:t>
            </a:r>
            <a:r>
              <a:rPr lang="en-US" altLang="ko-KR" dirty="0" err="1"/>
              <a:t>old_head</a:t>
            </a:r>
            <a:r>
              <a:rPr lang="en-US" altLang="ko-KR" dirty="0"/>
              <a:t>]);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old_head</a:t>
            </a:r>
            <a:r>
              <a:rPr lang="en-US" altLang="ko-KR" dirty="0"/>
              <a:t>]== EMPTY);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(head==(old_head+1)%SIZE);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</a:t>
            </a:r>
            <a:r>
              <a:rPr lang="en-US" altLang="ko-KR" dirty="0" err="1"/>
              <a:t>old_tail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old_head</a:t>
            </a:r>
            <a:r>
              <a:rPr lang="en-US" altLang="ko-KR" dirty="0"/>
              <a:t>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    for(i=old_head+1; i &lt; SIZE;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</a:t>
            </a:r>
            <a:r>
              <a:rPr lang="en-US" altLang="ko-KR" dirty="0" smtClean="0"/>
              <a:t>]);}</a:t>
            </a:r>
            <a:endParaRPr lang="en-US" altLang="ko-KR" dirty="0"/>
          </a:p>
        </p:txBody>
      </p:sp>
      <p:sp>
        <p:nvSpPr>
          <p:cNvPr id="6" name="직사각형 5"/>
          <p:cNvSpPr/>
          <p:nvPr/>
        </p:nvSpPr>
        <p:spPr>
          <a:xfrm>
            <a:off x="251520" y="5541039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 </a:t>
            </a:r>
            <a:r>
              <a:rPr lang="en-US" altLang="ko-KR" dirty="0" smtClean="0"/>
              <a:t>{// </a:t>
            </a:r>
            <a:r>
              <a:rPr lang="en-US" altLang="ko-KR" dirty="0" err="1"/>
              <a:t>cbmc</a:t>
            </a:r>
            <a:r>
              <a:rPr lang="en-US" altLang="ko-KR" dirty="0"/>
              <a:t> </a:t>
            </a:r>
            <a:r>
              <a:rPr lang="en-US" altLang="ko-KR" dirty="0" err="1"/>
              <a:t>q.c</a:t>
            </a:r>
            <a:r>
              <a:rPr lang="en-US" altLang="ko-KR" dirty="0"/>
              <a:t> </a:t>
            </a:r>
            <a:r>
              <a:rPr lang="en-US" altLang="ko-KR" dirty="0" smtClean="0"/>
              <a:t>–unwind SIZE+2</a:t>
            </a:r>
            <a:endParaRPr lang="en-US" altLang="ko-KR" dirty="0"/>
          </a:p>
          <a:p>
            <a:r>
              <a:rPr lang="en-US" altLang="ko-KR" dirty="0" smtClean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enqueue_verify</a:t>
            </a:r>
            <a:r>
              <a:rPr lang="en-US" altLang="ko-KR" dirty="0" smtClean="0"/>
              <a:t>();}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716016" y="5517232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 </a:t>
            </a:r>
            <a:r>
              <a:rPr lang="en-US" altLang="ko-KR" dirty="0" smtClean="0"/>
              <a:t>{// </a:t>
            </a:r>
            <a:r>
              <a:rPr lang="en-US" altLang="ko-KR" dirty="0" err="1"/>
              <a:t>cbmc</a:t>
            </a:r>
            <a:r>
              <a:rPr lang="en-US" altLang="ko-KR" dirty="0"/>
              <a:t> </a:t>
            </a:r>
            <a:r>
              <a:rPr lang="en-US" altLang="ko-KR" dirty="0" err="1"/>
              <a:t>q.c</a:t>
            </a:r>
            <a:r>
              <a:rPr lang="en-US" altLang="ko-KR" dirty="0"/>
              <a:t> </a:t>
            </a:r>
            <a:r>
              <a:rPr lang="en-US" altLang="ko-KR" dirty="0" smtClean="0"/>
              <a:t>–unwind SIZE+2</a:t>
            </a:r>
            <a:endParaRPr lang="en-US" altLang="ko-KR" dirty="0"/>
          </a:p>
          <a:p>
            <a:r>
              <a:rPr lang="en-US" altLang="ko-KR" dirty="0" smtClean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dequeue_verify</a:t>
            </a:r>
            <a:r>
              <a:rPr lang="en-US" altLang="ko-KR" dirty="0" smtClean="0"/>
              <a:t>();}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53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889844"/>
            <a:ext cx="3456384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635896" y="73069"/>
            <a:ext cx="5184576" cy="6740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// Initial random queue setting following the script</a:t>
            </a:r>
          </a:p>
          <a:p>
            <a:r>
              <a:rPr lang="en-US" altLang="ko-KR" sz="1600" dirty="0"/>
              <a:t>void </a:t>
            </a:r>
            <a:r>
              <a:rPr lang="en-US" altLang="ko-KR" sz="1600" dirty="0" err="1"/>
              <a:t>environment_setup</a:t>
            </a:r>
            <a:r>
              <a:rPr lang="en-US" altLang="ko-KR" sz="1600" dirty="0"/>
              <a:t>() {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 err="1"/>
              <a:t>int</a:t>
            </a:r>
            <a:r>
              <a:rPr lang="en-US" altLang="ko-KR" sz="1600" dirty="0"/>
              <a:t> i;</a:t>
            </a:r>
          </a:p>
          <a:p>
            <a:r>
              <a:rPr lang="en-US" altLang="ko-KR" sz="1600" dirty="0"/>
              <a:t>    for(i=0;i&lt;</a:t>
            </a:r>
            <a:r>
              <a:rPr lang="en-US" altLang="ko-KR" sz="1600" dirty="0" err="1"/>
              <a:t>SIZE;i</a:t>
            </a:r>
            <a:r>
              <a:rPr lang="en-US" altLang="ko-KR" sz="1600" dirty="0"/>
              <a:t>++) { q[i]=EMPTY;}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head=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(0&lt;= head &amp;&amp; head &lt; SIZE);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tail=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(0&lt;= tail &amp;&amp; tail &lt; SIZE);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if( head &lt; tail)</a:t>
            </a:r>
          </a:p>
          <a:p>
            <a:r>
              <a:rPr lang="en-US" altLang="ko-KR" sz="1600" dirty="0"/>
              <a:t>        for(i=head; i &lt; tail;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else if(head &gt; tail) {</a:t>
            </a:r>
          </a:p>
          <a:p>
            <a:r>
              <a:rPr lang="en-US" altLang="ko-KR" sz="1600" dirty="0"/>
              <a:t>        for(i=0; i &lt; tail;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    for(i=head; i &lt; SIZE;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} // We assume that q[] is empty if head==tail</a:t>
            </a:r>
          </a:p>
          <a:p>
            <a:r>
              <a:rPr lang="en-US" altLang="ko-KR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93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Model checking </a:t>
            </a:r>
            <a:r>
              <a:rPr lang="en-US" altLang="ko-KR" dirty="0" err="1"/>
              <a:t>v.s</a:t>
            </a:r>
            <a:r>
              <a:rPr lang="en-US" altLang="ko-KR" dirty="0"/>
              <a:t>. random sequence of method calls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r>
              <a:rPr lang="en-US" altLang="ko-KR" sz="2400" dirty="0" smtClean="0"/>
              <a:t>You may try to test the circular queue code by calling </a:t>
            </a:r>
            <a:r>
              <a:rPr lang="en-US" altLang="ko-KR" sz="2400" dirty="0" err="1" smtClean="0"/>
              <a:t>enqueue</a:t>
            </a:r>
            <a:r>
              <a:rPr lang="en-US" altLang="ko-KR" sz="2400" dirty="0" smtClean="0"/>
              <a:t> and dequeuer randomly</a:t>
            </a:r>
          </a:p>
          <a:p>
            <a:pPr lvl="1"/>
            <a:r>
              <a:rPr lang="en-US" altLang="ko-KR" sz="2000" dirty="0" smtClean="0"/>
              <a:t>Ex. </a:t>
            </a:r>
          </a:p>
          <a:p>
            <a:pPr marL="514350" lvl="1" indent="0">
              <a:buNone/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test1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(){e(10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);r=d();assert(r==10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);)</a:t>
            </a:r>
            <a:b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test2(){e(10);e(20);d();e(30);r=d();       	assert(r =20);)</a:t>
            </a:r>
            <a:b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test3(){...} …</a:t>
            </a:r>
          </a:p>
          <a:p>
            <a:r>
              <a:rPr lang="en-US" altLang="ko-KR" sz="2400" dirty="0" smtClean="0"/>
              <a:t>Note that model checking covers all test scenarios of the above random method sequence calls  </a:t>
            </a:r>
          </a:p>
          <a:p>
            <a:pPr lvl="1"/>
            <a:r>
              <a:rPr lang="en-US" altLang="ko-KR" sz="2000" dirty="0" smtClean="0"/>
              <a:t>Note that a random sequence of method calls just provide ONE input instance/state to the circular queue</a:t>
            </a:r>
          </a:p>
          <a:p>
            <a:pPr lvl="1"/>
            <a:r>
              <a:rPr lang="en-US" altLang="ko-KR" sz="2000" dirty="0" smtClean="0"/>
              <a:t>MC provides ALL input instances/states through environment/input space modeling </a:t>
            </a:r>
            <a:endParaRPr lang="en-US" altLang="ko-KR" sz="2000" dirty="0"/>
          </a:p>
          <a:p>
            <a:pPr marL="914400" lvl="2" indent="0">
              <a:buNone/>
            </a:pPr>
            <a:endParaRPr lang="en-US" altLang="ko-K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ko-KR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5</a:t>
            </a:fld>
            <a:r>
              <a:rPr lang="en-US" altLang="ko-KR" smtClean="0"/>
              <a:t>/11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160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Ex2. Tower of </a:t>
            </a:r>
            <a:r>
              <a:rPr lang="en-US" altLang="ko-KR" dirty="0" err="1" smtClean="0"/>
              <a:t>Hanio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6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0" algn="just">
              <a:buNone/>
            </a:pPr>
            <a:r>
              <a:rPr lang="en-US" sz="2400" dirty="0" smtClean="0"/>
              <a:t>Write down a C program to solve the Tower of Hanoi game (3 poles and 4 disks) by </a:t>
            </a:r>
            <a:r>
              <a:rPr lang="en-US" sz="2400" dirty="0" smtClean="0">
                <a:solidFill>
                  <a:srgbClr val="FF0000"/>
                </a:solidFill>
              </a:rPr>
              <a:t>using CBMC</a:t>
            </a:r>
            <a:endParaRPr lang="en-US" sz="2400" dirty="0" smtClean="0"/>
          </a:p>
          <a:p>
            <a:pPr marL="514350" lvl="1" indent="-514350" algn="just"/>
            <a:r>
              <a:rPr lang="en-US" sz="2000" dirty="0" smtClean="0"/>
              <a:t>Hint: you may </a:t>
            </a:r>
            <a:r>
              <a:rPr lang="en-US" sz="2000" dirty="0" smtClean="0">
                <a:solidFill>
                  <a:srgbClr val="FF0000"/>
                </a:solidFill>
              </a:rPr>
              <a:t>non-deterministically</a:t>
            </a:r>
            <a:r>
              <a:rPr lang="en-US" sz="2000" dirty="0" smtClean="0"/>
              <a:t> select the disk to move  </a:t>
            </a:r>
          </a:p>
          <a:p>
            <a:pPr marL="514350" lvl="1" indent="-514350" algn="just"/>
            <a:r>
              <a:rPr lang="en-US" sz="2000" dirty="0" smtClean="0"/>
              <a:t>Find the shortest solution by analyzing counter examples.  </a:t>
            </a:r>
            <a:br>
              <a:rPr lang="en-US" sz="2000" dirty="0" smtClean="0"/>
            </a:br>
            <a:r>
              <a:rPr lang="en-US" sz="2000" dirty="0" smtClean="0"/>
              <a:t>Also explain why your solution is the shortest one.</a:t>
            </a:r>
          </a:p>
          <a:p>
            <a:pPr marL="914400" lvl="2" indent="-514350" algn="just"/>
            <a:r>
              <a:rPr lang="en-US" sz="1400" dirty="0" smtClean="0"/>
              <a:t>Use</a:t>
            </a:r>
            <a:r>
              <a:rPr lang="en-US" sz="1400" dirty="0" smtClean="0">
                <a:solidFill>
                  <a:srgbClr val="FF0000"/>
                </a:solidFill>
              </a:rPr>
              <a:t> non-determinism</a:t>
            </a:r>
            <a:r>
              <a:rPr lang="en-US" sz="1400" dirty="0" smtClean="0"/>
              <a:t> and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CPROVER_assume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 smtClean="0"/>
              <a:t> properly for the moving choice</a:t>
            </a:r>
          </a:p>
          <a:p>
            <a:pPr marL="914400" lvl="2" indent="-514350" algn="just"/>
            <a:r>
              <a:rPr lang="en-US" sz="1400" dirty="0" smtClean="0"/>
              <a:t>Use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1400" dirty="0" smtClean="0"/>
              <a:t> statement to detect when all the disks are moved to the destination  </a:t>
            </a:r>
          </a:p>
          <a:p>
            <a:pPr marL="914400" lvl="1" indent="-514350" algn="just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2243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504" y="357301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ko-KR" sz="1600" dirty="0" smtClean="0"/>
              <a:t>// </a:t>
            </a:r>
            <a:r>
              <a:rPr lang="en-US" altLang="ko-KR" sz="1600" dirty="0" err="1" smtClean="0"/>
              <a:t>cbmc</a:t>
            </a:r>
            <a:r>
              <a:rPr lang="en-US" altLang="ko-KR" sz="1600" dirty="0" smtClean="0"/>
              <a:t> hanoi3.c –unwind 7 –no-unwinding-assertions</a:t>
            </a:r>
            <a:br>
              <a:rPr lang="en-US" altLang="ko-KR" sz="1600" dirty="0" smtClean="0"/>
            </a:br>
            <a:r>
              <a:rPr lang="en-US" altLang="ko-KR" sz="1600" dirty="0" smtClean="0"/>
              <a:t>// Increase</a:t>
            </a:r>
            <a:r>
              <a:rPr lang="ko-KR" altLang="en-US" sz="1600" smtClean="0"/>
              <a:t> </a:t>
            </a:r>
            <a:r>
              <a:rPr lang="en-US" altLang="ko-KR" sz="1600" dirty="0"/>
              <a:t>n from 1 to 10 in –unwind [n] to find the shortest solution</a:t>
            </a:r>
            <a:r>
              <a:rPr lang="ko-KR" altLang="en-US" sz="1600"/>
              <a:t/>
            </a:r>
            <a:br>
              <a:rPr lang="ko-KR" altLang="en-US" sz="1600"/>
            </a:br>
            <a:r>
              <a:rPr lang="en-US" altLang="ko-KR" sz="1600" dirty="0" smtClean="0"/>
              <a:t>1:signed char disk[3][3] = {{3,2,1},{0,0,0},{0,0,0}};</a:t>
            </a:r>
            <a:br>
              <a:rPr lang="en-US" altLang="ko-KR" sz="1600" dirty="0" smtClean="0"/>
            </a:br>
            <a:r>
              <a:rPr lang="en-US" altLang="ko-KR" sz="1600" dirty="0" smtClean="0"/>
              <a:t>2:char top[3]={2,-1,-1};// The position where the top disk is located at.</a:t>
            </a:r>
            <a:br>
              <a:rPr lang="en-US" altLang="ko-KR" sz="1600" dirty="0" smtClean="0"/>
            </a:br>
            <a:r>
              <a:rPr lang="en-US" altLang="ko-KR" sz="1600" dirty="0" smtClean="0"/>
              <a:t>3:                           // If the pole does not have any disk, top is -1</a:t>
            </a:r>
            <a:br>
              <a:rPr lang="en-US" altLang="ko-KR" sz="1600" dirty="0" smtClean="0"/>
            </a:br>
            <a:r>
              <a:rPr lang="en-US" altLang="ko-KR" sz="1600" dirty="0" smtClean="0"/>
              <a:t>4:int main() {</a:t>
            </a:r>
            <a:br>
              <a:rPr lang="en-US" altLang="ko-KR" sz="1600" dirty="0" smtClean="0"/>
            </a:br>
            <a:r>
              <a:rPr lang="en-US" altLang="ko-KR" sz="1600" dirty="0" smtClean="0"/>
              <a:t>5:  unsigned char 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;</a:t>
            </a:r>
            <a:br>
              <a:rPr lang="en-US" altLang="ko-KR" sz="1600" dirty="0" smtClean="0"/>
            </a:br>
            <a:r>
              <a:rPr lang="en-US" altLang="ko-KR" sz="1600" dirty="0" smtClean="0"/>
              <a:t>14:    while(1) {</a:t>
            </a:r>
            <a:br>
              <a:rPr lang="en-US" altLang="ko-KR" sz="1600" dirty="0" smtClean="0"/>
            </a:br>
            <a:r>
              <a:rPr lang="en-US" altLang="ko-KR" sz="1600" dirty="0" smtClean="0"/>
              <a:t>15:    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 = </a:t>
            </a:r>
            <a:r>
              <a:rPr lang="en-US" altLang="ko-KR" sz="1600" dirty="0" err="1" smtClean="0"/>
              <a:t>non_det</a:t>
            </a:r>
            <a:r>
              <a:rPr lang="en-US" altLang="ko-KR" sz="1600" dirty="0" smtClean="0"/>
              <a:t>();</a:t>
            </a:r>
            <a:br>
              <a:rPr lang="en-US" altLang="ko-KR" sz="1600" dirty="0" smtClean="0"/>
            </a:br>
            <a:r>
              <a:rPr lang="en-US" altLang="ko-KR" sz="1600" dirty="0" smtClean="0"/>
              <a:t>16:    __</a:t>
            </a:r>
            <a:r>
              <a:rPr lang="en-US" altLang="ko-KR" sz="1600" dirty="0" err="1" smtClean="0"/>
              <a:t>CPROVER_assume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==0 || 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==1 || 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==2);</a:t>
            </a:r>
            <a:br>
              <a:rPr lang="en-US" altLang="ko-KR" sz="1600" dirty="0" smtClean="0"/>
            </a:br>
            <a:r>
              <a:rPr lang="en-US" altLang="ko-KR" sz="1600" dirty="0" smtClean="0"/>
              <a:t>17:    __</a:t>
            </a:r>
            <a:r>
              <a:rPr lang="en-US" altLang="ko-KR" sz="1600" dirty="0" err="1" smtClean="0"/>
              <a:t>CPROVER_assume</a:t>
            </a:r>
            <a:r>
              <a:rPr lang="en-US" altLang="ko-KR" sz="1600" dirty="0" smtClean="0"/>
              <a:t>(top[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 != -1);</a:t>
            </a:r>
            <a:br>
              <a:rPr lang="en-US" altLang="ko-KR" sz="1600" dirty="0" smtClean="0"/>
            </a:br>
            <a:r>
              <a:rPr lang="en-US" altLang="ko-KR" sz="1600" dirty="0" smtClean="0"/>
              <a:t>18:</a:t>
            </a:r>
            <a:br>
              <a:rPr lang="en-US" altLang="ko-KR" sz="1600" dirty="0" smtClean="0"/>
            </a:br>
            <a:r>
              <a:rPr lang="en-US" altLang="ko-KR" sz="1600" dirty="0" smtClean="0"/>
              <a:t>19:    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= </a:t>
            </a:r>
            <a:r>
              <a:rPr lang="en-US" altLang="ko-KR" sz="1600" dirty="0" err="1" smtClean="0"/>
              <a:t>non_det</a:t>
            </a:r>
            <a:r>
              <a:rPr lang="en-US" altLang="ko-KR" sz="1600" dirty="0" smtClean="0"/>
              <a:t>();</a:t>
            </a:r>
            <a:br>
              <a:rPr lang="en-US" altLang="ko-KR" sz="1600" dirty="0" smtClean="0"/>
            </a:br>
            <a:r>
              <a:rPr lang="en-US" altLang="ko-KR" sz="1600" dirty="0" smtClean="0"/>
              <a:t>20:    __</a:t>
            </a:r>
            <a:r>
              <a:rPr lang="en-US" altLang="ko-KR" sz="1600" dirty="0" err="1" smtClean="0"/>
              <a:t>CPROVER_assume</a:t>
            </a:r>
            <a:r>
              <a:rPr lang="en-US" altLang="ko-KR" sz="1600" dirty="0" smtClean="0"/>
              <a:t>((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==0 || 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==1 || 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==2) &amp;&amp; (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 != 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));</a:t>
            </a:r>
            <a:br>
              <a:rPr lang="en-US" altLang="ko-KR" sz="1600" dirty="0" smtClean="0"/>
            </a:br>
            <a:r>
              <a:rPr lang="en-US" altLang="ko-KR" sz="1600" dirty="0" smtClean="0"/>
              <a:t>21:    __</a:t>
            </a:r>
            <a:r>
              <a:rPr lang="en-US" altLang="ko-KR" sz="1600" dirty="0" err="1" smtClean="0"/>
              <a:t>CPROVER_assume</a:t>
            </a:r>
            <a:r>
              <a:rPr lang="en-US" altLang="ko-KR" sz="1600" dirty="0" smtClean="0"/>
              <a:t>(top[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]==-1 || (disk[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][top[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]] &lt; disk[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][top[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]]) );</a:t>
            </a:r>
            <a:br>
              <a:rPr lang="en-US" altLang="ko-KR" sz="1600" dirty="0" smtClean="0"/>
            </a:br>
            <a:r>
              <a:rPr lang="en-US" altLang="ko-KR" sz="1600" dirty="0" smtClean="0"/>
              <a:t>22:</a:t>
            </a:r>
            <a:br>
              <a:rPr lang="en-US" altLang="ko-KR" sz="1600" dirty="0" smtClean="0"/>
            </a:br>
            <a:r>
              <a:rPr lang="en-US" altLang="ko-KR" sz="1600" dirty="0" smtClean="0"/>
              <a:t>25:    top[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]++;</a:t>
            </a:r>
            <a:br>
              <a:rPr lang="en-US" altLang="ko-KR" sz="1600" dirty="0" smtClean="0"/>
            </a:br>
            <a:r>
              <a:rPr lang="en-US" altLang="ko-KR" sz="1600" dirty="0" smtClean="0"/>
              <a:t>26:    disk[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][top[</a:t>
            </a:r>
            <a:r>
              <a:rPr lang="en-US" altLang="ko-KR" sz="1600" dirty="0" err="1" smtClean="0"/>
              <a:t>dest</a:t>
            </a:r>
            <a:r>
              <a:rPr lang="en-US" altLang="ko-KR" sz="1600" dirty="0" smtClean="0"/>
              <a:t>]]=disk[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][top[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]];</a:t>
            </a:r>
            <a:br>
              <a:rPr lang="en-US" altLang="ko-KR" sz="1600" dirty="0" smtClean="0"/>
            </a:br>
            <a:r>
              <a:rPr lang="en-US" altLang="ko-KR" sz="1600" dirty="0" smtClean="0"/>
              <a:t>27:</a:t>
            </a:r>
            <a:br>
              <a:rPr lang="en-US" altLang="ko-KR" sz="1600" dirty="0" smtClean="0"/>
            </a:br>
            <a:r>
              <a:rPr lang="en-US" altLang="ko-KR" sz="1600" dirty="0" smtClean="0"/>
              <a:t>28:    disk[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][top[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]]=0;</a:t>
            </a:r>
            <a:br>
              <a:rPr lang="en-US" altLang="ko-KR" sz="1600" dirty="0" smtClean="0"/>
            </a:br>
            <a:r>
              <a:rPr lang="en-US" altLang="ko-KR" sz="1600" dirty="0" smtClean="0"/>
              <a:t>29:    top[</a:t>
            </a:r>
            <a:r>
              <a:rPr lang="en-US" altLang="ko-KR" sz="1600" dirty="0" err="1" smtClean="0"/>
              <a:t>src</a:t>
            </a:r>
            <a:r>
              <a:rPr lang="en-US" altLang="ko-KR" sz="1600" dirty="0" smtClean="0"/>
              <a:t>]--;</a:t>
            </a:r>
            <a:br>
              <a:rPr lang="en-US" altLang="ko-KR" sz="1600" dirty="0" smtClean="0"/>
            </a:br>
            <a:r>
              <a:rPr lang="en-US" altLang="ko-KR" sz="1600" dirty="0" smtClean="0"/>
              <a:t>30:</a:t>
            </a:r>
            <a:br>
              <a:rPr lang="en-US" altLang="ko-KR" sz="1600" dirty="0" smtClean="0"/>
            </a:br>
            <a:r>
              <a:rPr lang="en-US" altLang="ko-KR" sz="1600" dirty="0" smtClean="0"/>
              <a:t>31:    assert( !(disk[2][0]==3 &amp;&amp;  disk[2][1]==2 &amp;&amp;  disk[2][2]==1 ));</a:t>
            </a:r>
            <a:br>
              <a:rPr lang="en-US" altLang="ko-KR" sz="1600" dirty="0" smtClean="0"/>
            </a:br>
            <a:r>
              <a:rPr lang="en-US" altLang="ko-KR" sz="1600" dirty="0" smtClean="0"/>
              <a:t>}  }</a:t>
            </a:r>
            <a:br>
              <a:rPr lang="en-US" altLang="ko-KR" sz="1600" dirty="0" smtClean="0"/>
            </a:br>
            <a:endParaRPr lang="ko-KR" altLang="en-US" sz="16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7614592" y="604912"/>
          <a:ext cx="1421904" cy="1199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5406" y="297135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0      1       2   </a:t>
            </a:r>
            <a:endParaRPr lang="ko-KR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287730" y="588650"/>
            <a:ext cx="5966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     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1    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0</a:t>
            </a:r>
            <a:r>
              <a:rPr lang="en-US" altLang="ko-KR" sz="1400" dirty="0" smtClean="0"/>
              <a:t>  </a:t>
            </a:r>
          </a:p>
          <a:p>
            <a:endParaRPr lang="ko-KR" altLang="en-US" sz="1400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5814138" y="532904"/>
          <a:ext cx="1350150" cy="37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8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42130" y="189548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Top[3]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7625406" y="5373216"/>
          <a:ext cx="1421904" cy="1199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9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36220" y="5065439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0      1       2   </a:t>
            </a:r>
            <a:endParaRPr lang="ko-KR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298544" y="5356954"/>
            <a:ext cx="5966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     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1    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0</a:t>
            </a:r>
            <a:r>
              <a:rPr lang="en-US" altLang="ko-KR" sz="1400" dirty="0" smtClean="0"/>
              <a:t>  </a:t>
            </a:r>
          </a:p>
          <a:p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36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20689</TotalTime>
  <Words>699</Words>
  <Application>Microsoft Office PowerPoint</Application>
  <PresentationFormat>화면 슬라이드 쇼(4:3)</PresentationFormat>
  <Paragraphs>221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Courier New</vt:lpstr>
      <vt:lpstr>굴림</vt:lpstr>
      <vt:lpstr>Calibri</vt:lpstr>
      <vt:lpstr>12_Office 테마</vt:lpstr>
      <vt:lpstr>Key Difference between Manual Testing and Model Checking</vt:lpstr>
      <vt:lpstr>Ex1. Circular Queue of Positive Integers </vt:lpstr>
      <vt:lpstr>PowerPoint 프레젠테이션</vt:lpstr>
      <vt:lpstr>PowerPoint 프레젠테이션</vt:lpstr>
      <vt:lpstr>Model checking v.s. random sequence of method calls</vt:lpstr>
      <vt:lpstr>Ex2. Tower of Hanio</vt:lpstr>
      <vt:lpstr>// cbmc hanoi3.c –unwind 7 –no-unwinding-assertions // Increase n from 1 to 10 in –unwind [n] to find the shortest solution 1:signed char disk[3][3] = {{3,2,1},{0,0,0},{0,0,0}}; 2:char top[3]={2,-1,-1};// The position where the top disk is located at. 3:                           // If the pole does not have any disk, top is -1 4:int main() { 5:  unsigned char dest, src; 14:    while(1) { 15:    src = non_det(); 16:    __CPROVER_assume(src==0 || src==1 || src==2); 17:    __CPROVER_assume(top[src] != -1); 18: 19:    dest= non_det(); 20:    __CPROVER_assume((dest==0 || dest==1 || dest==2) &amp;&amp; (dest != src)); 21:    __CPROVER_assume(top[dest]==-1 || (disk[src][top[src]] &lt; disk[dest][top[dest]]) ); 22: 25:    top[dest]++; 26:    disk[dest][top[dest]]=disk[src][top[src]]; 27: 28:    disk[src][top[src]]=0; 29:    top[src]--; 30: 31:    assert( !(disk[2][0]==3 &amp;&amp;  disk[2][1]==2 &amp;&amp;  disk[2][2]==1 )); }  } </vt:lpstr>
    </vt:vector>
  </TitlesOfParts>
  <Company>pswlab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Windows 사용자</cp:lastModifiedBy>
  <cp:revision>1430</cp:revision>
  <cp:lastPrinted>2011-10-17T12:47:32Z</cp:lastPrinted>
  <dcterms:created xsi:type="dcterms:W3CDTF">2007-05-08T09:44:50Z</dcterms:created>
  <dcterms:modified xsi:type="dcterms:W3CDTF">2017-11-01T23:19:41Z</dcterms:modified>
</cp:coreProperties>
</file>