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77" r:id="rId6"/>
    <p:sldId id="278" r:id="rId7"/>
    <p:sldId id="279" r:id="rId8"/>
    <p:sldId id="261" r:id="rId9"/>
    <p:sldId id="296" r:id="rId10"/>
    <p:sldId id="262" r:id="rId11"/>
    <p:sldId id="263" r:id="rId12"/>
    <p:sldId id="264" r:id="rId13"/>
    <p:sldId id="265" r:id="rId14"/>
    <p:sldId id="297" r:id="rId15"/>
    <p:sldId id="266" r:id="rId16"/>
    <p:sldId id="267" r:id="rId17"/>
    <p:sldId id="274" r:id="rId18"/>
    <p:sldId id="280" r:id="rId19"/>
    <p:sldId id="269" r:id="rId20"/>
    <p:sldId id="284" r:id="rId21"/>
    <p:sldId id="281" r:id="rId22"/>
    <p:sldId id="282" r:id="rId23"/>
    <p:sldId id="275" r:id="rId24"/>
    <p:sldId id="288" r:id="rId25"/>
    <p:sldId id="289" r:id="rId26"/>
    <p:sldId id="290" r:id="rId27"/>
    <p:sldId id="291" r:id="rId28"/>
    <p:sldId id="292" r:id="rId29"/>
    <p:sldId id="286" r:id="rId30"/>
    <p:sldId id="287" r:id="rId31"/>
    <p:sldId id="271" r:id="rId32"/>
    <p:sldId id="272" r:id="rId33"/>
    <p:sldId id="273" r:id="rId34"/>
    <p:sldId id="298" r:id="rId35"/>
    <p:sldId id="299" r:id="rId36"/>
    <p:sldId id="300" r:id="rId37"/>
    <p:sldId id="302" r:id="rId38"/>
    <p:sldId id="293" r:id="rId39"/>
    <p:sldId id="294" r:id="rId40"/>
    <p:sldId id="295" r:id="rId41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00FF"/>
    <a:srgbClr val="0033CC"/>
    <a:srgbClr val="003399"/>
    <a:srgbClr val="286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98" d="100"/>
          <a:sy n="98" d="100"/>
        </p:scale>
        <p:origin x="78" y="1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-2124" y="-4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97719651284592E-2"/>
          <c:y val="9.325915032679738E-2"/>
          <c:w val="0.27881092523750517"/>
          <c:h val="0.4674023688311753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2Core 600MHz 100%</c:v>
                </c:pt>
                <c:pt idx="1">
                  <c:v>4Core 600MHz 50%</c:v>
                </c:pt>
                <c:pt idx="2">
                  <c:v>4Core 1.2GHz 25%</c:v>
                </c:pt>
                <c:pt idx="3">
                  <c:v>1Core 1.2GHz 100%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1.08</c:v>
                </c:pt>
                <c:pt idx="1">
                  <c:v>1.1299999999999999</c:v>
                </c:pt>
                <c:pt idx="2">
                  <c:v>1.47</c:v>
                </c:pt>
                <c:pt idx="3">
                  <c:v>1.51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6632768"/>
        <c:axId val="576627168"/>
      </c:lineChart>
      <c:catAx>
        <c:axId val="57663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576627168"/>
        <c:crosses val="autoZero"/>
        <c:auto val="1"/>
        <c:lblAlgn val="ctr"/>
        <c:lblOffset val="100"/>
        <c:noMultiLvlLbl val="0"/>
      </c:catAx>
      <c:valAx>
        <c:axId val="576627168"/>
        <c:scaling>
          <c:orientation val="minMax"/>
          <c:max val="1.6"/>
          <c:min val="1"/>
        </c:scaling>
        <c:delete val="1"/>
        <c:axPos val="l"/>
        <c:majorGridlines>
          <c:spPr>
            <a:ln w="9525">
              <a:solidFill>
                <a:schemeClr val="dk1">
                  <a:alpha val="50000"/>
                </a:scheme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57663276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240279068795887"/>
          <c:y val="5.9840920322083657E-2"/>
          <c:w val="0.31574931851650706"/>
          <c:h val="0.4899168066293287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200MHz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4Core 600MHz 75%</c:v>
                </c:pt>
                <c:pt idx="1">
                  <c:v>3Core 800MHz 50%</c:v>
                </c:pt>
                <c:pt idx="2">
                  <c:v>3Core 1.2GHz 50%</c:v>
                </c:pt>
                <c:pt idx="3">
                  <c:v>2Core 1.2GHz 75%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1.06</c:v>
                </c:pt>
                <c:pt idx="1">
                  <c:v>1.1200000000000001</c:v>
                </c:pt>
                <c:pt idx="2">
                  <c:v>1.5</c:v>
                </c:pt>
                <c:pt idx="3">
                  <c:v>1.54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7250432"/>
        <c:axId val="577235728"/>
      </c:lineChart>
      <c:catAx>
        <c:axId val="57725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577235728"/>
        <c:crosses val="autoZero"/>
        <c:auto val="1"/>
        <c:lblAlgn val="ctr"/>
        <c:lblOffset val="100"/>
        <c:noMultiLvlLbl val="0"/>
      </c:catAx>
      <c:valAx>
        <c:axId val="577235728"/>
        <c:scaling>
          <c:orientation val="minMax"/>
          <c:max val="1.6"/>
          <c:min val="1"/>
        </c:scaling>
        <c:delete val="0"/>
        <c:axPos val="l"/>
        <c:majorGridlines>
          <c:spPr>
            <a:ln>
              <a:solidFill>
                <a:schemeClr val="dk1">
                  <a:alpha val="50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ko-KR" sz="10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Power</a:t>
                </a:r>
                <a:r>
                  <a:rPr lang="en-US" altLang="ko-KR" sz="1050" baseline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Consumption </a:t>
                </a:r>
                <a:r>
                  <a:rPr lang="en-US" altLang="ko-KR" sz="1050" baseline="0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Incr</a:t>
                </a:r>
                <a:r>
                  <a:rPr lang="en-US" altLang="ko-KR" sz="1050" baseline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(%)</a:t>
                </a:r>
                <a:br>
                  <a:rPr lang="en-US" altLang="ko-KR" sz="1050" baseline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</a:br>
                <a:r>
                  <a:rPr lang="en-US" altLang="ko-KR" sz="1050" baseline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(Normalized to Best conf.)</a:t>
                </a:r>
                <a:endParaRPr lang="en-US" altLang="ko-KR" sz="1050" dirty="0" smtClean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>
            <c:manualLayout>
              <c:xMode val="edge"/>
              <c:yMode val="edge"/>
              <c:x val="0.26405918723302035"/>
              <c:y val="3.4941869204075361E-2"/>
            </c:manualLayout>
          </c:layout>
          <c:overlay val="0"/>
          <c:spPr>
            <a:ln w="6350"/>
          </c:sp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57725043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9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7E663-4BD8-4EA0-9634-16E372FE663C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9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77705-1943-4D9D-8B59-9C59E9B756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184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77705-1943-4D9D-8B59-9C59E9B756AD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27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6429420" cy="1470025"/>
          </a:xfrm>
        </p:spPr>
        <p:txBody>
          <a:bodyPr/>
          <a:lstStyle>
            <a:lvl1pPr>
              <a:defRPr sz="280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 smtClean="0"/>
              <a:t>Click to edit Master subtitle style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143108" y="714356"/>
            <a:ext cx="5917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3399"/>
                </a:solidFill>
                <a:latin typeface="+mj-lt"/>
              </a:rPr>
              <a:t>CS</a:t>
            </a:r>
            <a: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  <a:t>492B </a:t>
            </a:r>
            <a:b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</a:br>
            <a: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  <a:t>Analysis of Concurrent Programs</a:t>
            </a:r>
            <a:endParaRPr lang="ko-KR" altLang="en-US" sz="2800" b="1" dirty="0">
              <a:solidFill>
                <a:srgbClr val="003399"/>
              </a:solidFill>
              <a:latin typeface="+mj-lt"/>
            </a:endParaRPr>
          </a:p>
        </p:txBody>
      </p:sp>
      <p:pic>
        <p:nvPicPr>
          <p:cNvPr id="9" name="Picture 8" descr="amd_barcelona_die_shot_mediu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7224" y="714356"/>
            <a:ext cx="1296254" cy="128588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00034" y="714356"/>
            <a:ext cx="28575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/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500034" y="642918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Straight Connector 7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128D-15DE-465A-BA33-9E34576436FA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" descr="KAIST_뒷배경 흰색.gif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858116" y="142852"/>
            <a:ext cx="1285884" cy="357190"/>
          </a:xfrm>
          <a:prstGeom prst="rect">
            <a:avLst/>
          </a:prstGeom>
        </p:spPr>
      </p:pic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428596" y="6643710"/>
            <a:ext cx="8229600" cy="0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Shared Memory Multiprocessing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786190"/>
            <a:ext cx="6858000" cy="947756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Jaehyuk Huh</a:t>
            </a:r>
          </a:p>
          <a:p>
            <a:r>
              <a:rPr lang="en-US" altLang="ko-KR" sz="2000" dirty="0" smtClean="0"/>
              <a:t>Computer Science, KAIST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 in Multiprocessors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processors communication with each other?</a:t>
            </a:r>
          </a:p>
          <a:p>
            <a:r>
              <a:rPr lang="en-US" altLang="ko-KR" dirty="0" smtClean="0"/>
              <a:t>Two models for processor communication</a:t>
            </a:r>
          </a:p>
          <a:p>
            <a:r>
              <a:rPr lang="en-US" altLang="ko-KR" i="1" dirty="0" smtClean="0">
                <a:solidFill>
                  <a:srgbClr val="003399"/>
                </a:solidFill>
              </a:rPr>
              <a:t>Message Passing</a:t>
            </a:r>
          </a:p>
          <a:p>
            <a:pPr lvl="1"/>
            <a:r>
              <a:rPr lang="en-US" altLang="ko-KR" dirty="0" smtClean="0"/>
              <a:t>Processors can communicate by sending messages explicitly</a:t>
            </a:r>
          </a:p>
          <a:p>
            <a:pPr lvl="1"/>
            <a:r>
              <a:rPr lang="en-US" altLang="ko-KR" dirty="0" smtClean="0"/>
              <a:t>Programmers need to add explicit message sending and receiving codes</a:t>
            </a:r>
          </a:p>
          <a:p>
            <a:pPr lvl="1"/>
            <a:endParaRPr lang="en-US" altLang="ko-KR" dirty="0" smtClean="0"/>
          </a:p>
          <a:p>
            <a:r>
              <a:rPr lang="en-US" altLang="ko-KR" i="1" dirty="0" smtClean="0">
                <a:solidFill>
                  <a:srgbClr val="003399"/>
                </a:solidFill>
              </a:rPr>
              <a:t>Shared Memory</a:t>
            </a:r>
          </a:p>
          <a:p>
            <a:pPr lvl="1"/>
            <a:r>
              <a:rPr lang="en-US" altLang="ko-KR" dirty="0" smtClean="0"/>
              <a:t>Processors can communicate by reading from or writing to shared memory space</a:t>
            </a:r>
          </a:p>
          <a:p>
            <a:pPr lvl="1"/>
            <a:r>
              <a:rPr lang="en-US" altLang="ko-KR" dirty="0" smtClean="0"/>
              <a:t>Use normal load and store instructions </a:t>
            </a:r>
          </a:p>
          <a:p>
            <a:pPr lvl="1"/>
            <a:r>
              <a:rPr lang="en-US" altLang="ko-KR" dirty="0" smtClean="0"/>
              <a:t>Most commercial shared memory processors do not have separate private or shared memory </a:t>
            </a:r>
            <a:r>
              <a:rPr lang="en-US" altLang="ko-KR" dirty="0" smtClean="0">
                <a:sym typeface="Wingdings" pitchFamily="2" charset="2"/>
              </a:rPr>
              <a:t> the entire address is shared among processors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582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Message Passing Multiprocessors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Communication by explicit messages</a:t>
            </a:r>
          </a:p>
          <a:p>
            <a:r>
              <a:rPr lang="en-US" altLang="ko-KR" dirty="0" smtClean="0"/>
              <a:t>Commonly used in massively parallel systems (or large scale clusters)</a:t>
            </a:r>
          </a:p>
          <a:p>
            <a:pPr lvl="1"/>
            <a:r>
              <a:rPr lang="en-US" altLang="ko-KR" dirty="0" smtClean="0"/>
              <a:t>Each node of clusters can be shared-memory MPs</a:t>
            </a:r>
          </a:p>
          <a:p>
            <a:pPr lvl="1"/>
            <a:r>
              <a:rPr lang="en-US" altLang="ko-KR" dirty="0" smtClean="0"/>
              <a:t>Each node may have own OS </a:t>
            </a:r>
          </a:p>
          <a:p>
            <a:r>
              <a:rPr lang="en-US" altLang="ko-KR" i="1" dirty="0" smtClean="0">
                <a:solidFill>
                  <a:srgbClr val="003399"/>
                </a:solidFill>
              </a:rPr>
              <a:t>MPI (Message Passing Interface)</a:t>
            </a:r>
          </a:p>
          <a:p>
            <a:pPr lvl="1"/>
            <a:r>
              <a:rPr lang="en-US" altLang="ko-KR" dirty="0" smtClean="0"/>
              <a:t>Popular </a:t>
            </a:r>
            <a:r>
              <a:rPr lang="en-US" altLang="ko-KR" i="1" dirty="0" smtClean="0"/>
              <a:t>de facto</a:t>
            </a:r>
            <a:r>
              <a:rPr lang="en-US" altLang="ko-KR" dirty="0" smtClean="0"/>
              <a:t> programming standard for message passing</a:t>
            </a:r>
          </a:p>
          <a:p>
            <a:pPr lvl="1"/>
            <a:r>
              <a:rPr lang="en-US" altLang="ko-KR" dirty="0" smtClean="0"/>
              <a:t>Application-level communication library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IBM Blue Gene/L  (2005)</a:t>
            </a:r>
          </a:p>
          <a:p>
            <a:pPr lvl="1"/>
            <a:r>
              <a:rPr lang="en-US" altLang="ko-KR" dirty="0" smtClean="0"/>
              <a:t>65,536 compute nodes (each node has dual processors)</a:t>
            </a:r>
          </a:p>
          <a:p>
            <a:pPr lvl="1"/>
            <a:r>
              <a:rPr lang="en-US" altLang="ko-KR" dirty="0" smtClean="0"/>
              <a:t>360 teraflops of peak performance</a:t>
            </a:r>
          </a:p>
          <a:p>
            <a:pPr lvl="1"/>
            <a:r>
              <a:rPr lang="en-US" altLang="ko-KR" dirty="0" smtClean="0"/>
              <a:t>Distributed memory with message passing</a:t>
            </a:r>
          </a:p>
          <a:p>
            <a:pPr lvl="1"/>
            <a:r>
              <a:rPr lang="en-US" altLang="ko-KR" dirty="0" smtClean="0"/>
              <a:t>Used relatively low-power, low-frequency processors</a:t>
            </a:r>
          </a:p>
          <a:p>
            <a:pPr lvl="1"/>
            <a:r>
              <a:rPr lang="en-US" altLang="ko-KR" dirty="0" smtClean="0"/>
              <a:t>Used MPI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0507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MPI Example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0034" y="1285860"/>
            <a:ext cx="813235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MPI_Comm_size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MPI_COMM_WORLD,&amp;numprocs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MPI_Comm_rank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MPI_COMM_WORLD,&amp;myid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== 0) {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=1;i&lt;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numprocs;i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++) {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(buff, "Hello %d! 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(buff, BUFSIZE, MPI_CHAR,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TAG, MPI_COMM_WORLD);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=1;i&lt;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numprocs;i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++) {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(buff, BUFSIZE, MPI_CHAR,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TAG, MPI_COMM_WORLD, &amp;stat);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("%d: %s\n",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buff);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 else {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(buff, BUFSIZE, MPI_CHAR, 0, TAG, MPI_COMM_WORLD, &amp;stat);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idstr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, "Processor %d ",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myid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strcat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(buff,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idstr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strcat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(buff, "reporting for duty\n");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/* send to rank 0: */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(buff, BUFSIZE, MPI_CHAR, 0, TAG, MPI_COMM_WORLD);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ko-KR" alt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8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Shared Memory Multiprocessors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Dominant MP models for small- and medium-sized multiprocessors</a:t>
            </a:r>
          </a:p>
          <a:p>
            <a:r>
              <a:rPr lang="en-US" altLang="ko-KR" dirty="0" smtClean="0"/>
              <a:t>Single OS for all nodes</a:t>
            </a:r>
          </a:p>
          <a:p>
            <a:r>
              <a:rPr lang="en-US" altLang="ko-KR" dirty="0" smtClean="0">
                <a:sym typeface="Wingdings" pitchFamily="2" charset="2"/>
              </a:rPr>
              <a:t>Implicit communication by loads and stores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All processors can share address space </a:t>
            </a:r>
            <a:r>
              <a:rPr lang="en-US" altLang="ko-KR" dirty="0" smtClean="0">
                <a:sym typeface="Wingdings" pitchFamily="2" charset="2"/>
              </a:rPr>
              <a:t> can read from or write to any location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Arguably easier to program than message passing </a:t>
            </a:r>
          </a:p>
          <a:p>
            <a:r>
              <a:rPr lang="en-US" altLang="ko-KR" dirty="0" smtClean="0">
                <a:sym typeface="Wingdings" pitchFamily="2" charset="2"/>
              </a:rPr>
              <a:t>Terminology: UMA </a:t>
            </a:r>
            <a:r>
              <a:rPr lang="en-US" altLang="ko-KR" dirty="0" err="1" smtClean="0">
                <a:sym typeface="Wingdings" pitchFamily="2" charset="2"/>
              </a:rPr>
              <a:t>vs</a:t>
            </a:r>
            <a:r>
              <a:rPr lang="en-US" altLang="ko-KR" dirty="0" smtClean="0">
                <a:sym typeface="Wingdings" pitchFamily="2" charset="2"/>
              </a:rPr>
              <a:t> NUMA</a:t>
            </a:r>
          </a:p>
          <a:p>
            <a:pPr lvl="1"/>
            <a:r>
              <a:rPr lang="en-US" altLang="ko-KR" i="1" dirty="0" smtClean="0">
                <a:solidFill>
                  <a:srgbClr val="C00000"/>
                </a:solidFill>
                <a:sym typeface="Wingdings" pitchFamily="2" charset="2"/>
              </a:rPr>
              <a:t>UMA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 (Uniform Memory Access Time) </a:t>
            </a:r>
            <a:r>
              <a:rPr lang="en-US" altLang="ko-KR" dirty="0" smtClean="0">
                <a:sym typeface="Wingdings" pitchFamily="2" charset="2"/>
              </a:rPr>
              <a:t>: centralized memory MPs</a:t>
            </a:r>
          </a:p>
          <a:p>
            <a:pPr lvl="1"/>
            <a:r>
              <a:rPr lang="en-US" altLang="ko-KR" i="1" dirty="0" smtClean="0">
                <a:solidFill>
                  <a:srgbClr val="C00000"/>
                </a:solidFill>
                <a:sym typeface="Wingdings" pitchFamily="2" charset="2"/>
              </a:rPr>
              <a:t>NUMA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 (Non Uniform Memory Access Time) </a:t>
            </a:r>
            <a:r>
              <a:rPr lang="en-US" altLang="ko-KR" dirty="0" smtClean="0">
                <a:sym typeface="Wingdings" pitchFamily="2" charset="2"/>
              </a:rPr>
              <a:t>: distributed memory MPs</a:t>
            </a:r>
          </a:p>
          <a:p>
            <a:r>
              <a:rPr lang="en-US" altLang="ko-KR" dirty="0" smtClean="0"/>
              <a:t>What happens to caches?</a:t>
            </a:r>
          </a:p>
          <a:p>
            <a:pPr lvl="1"/>
            <a:r>
              <a:rPr lang="en-US" altLang="ko-KR" dirty="0" smtClean="0"/>
              <a:t>Caches can hold copies of the same address</a:t>
            </a:r>
          </a:p>
          <a:p>
            <a:pPr lvl="1"/>
            <a:r>
              <a:rPr lang="en-US" altLang="ko-KR" dirty="0" smtClean="0"/>
              <a:t>How to make them coherent </a:t>
            </a:r>
            <a:r>
              <a:rPr lang="en-US" altLang="ko-KR" dirty="0" smtClean="0">
                <a:sym typeface="Wingdings" pitchFamily="2" charset="2"/>
              </a:rPr>
              <a:t> Cache Coherence Problem</a:t>
            </a:r>
          </a:p>
          <a:p>
            <a:r>
              <a:rPr lang="en-US" altLang="ko-KR" i="1" dirty="0" smtClean="0">
                <a:sym typeface="Wingdings" pitchFamily="2" charset="2"/>
              </a:rPr>
              <a:t>This class will focus on shared memory MPs</a:t>
            </a:r>
            <a:endParaRPr lang="en-US" altLang="ko-KR" i="1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52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77281" y="3445200"/>
            <a:ext cx="8229600" cy="428628"/>
          </a:xfrm>
        </p:spPr>
        <p:txBody>
          <a:bodyPr/>
          <a:lstStyle/>
          <a:p>
            <a:r>
              <a:rPr lang="en-US" altLang="ko-KR" dirty="0" err="1" smtClean="0"/>
              <a:t>Comtemporary</a:t>
            </a:r>
            <a:r>
              <a:rPr lang="en-US" altLang="ko-KR" dirty="0" smtClean="0"/>
              <a:t> NUMA Multiprocessors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 descr="http://www.amd.com/PublishingImages/Restricted/Graphic_ChartsDiagrams/BenchmarkJPEG/six-core-AMD-Opteron-processor-with-AMD-chipset-diag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49752"/>
            <a:ext cx="6667500" cy="424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42852"/>
            <a:ext cx="82296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b="1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Contemporary NUMA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7467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Shared Memory Example: </a:t>
            </a:r>
            <a:r>
              <a:rPr lang="en-US" altLang="ko-KR" dirty="0" err="1" smtClean="0"/>
              <a:t>pthread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285860"/>
            <a:ext cx="6628738" cy="4871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arrayA</a:t>
            </a:r>
            <a:r>
              <a:rPr lang="en-GB" sz="1400" b="1" dirty="0" smtClean="0">
                <a:latin typeface="Courier New" pitchFamily="49" charset="0"/>
              </a:rPr>
              <a:t> [NUM_THREADS*1024]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arrayB</a:t>
            </a:r>
            <a:r>
              <a:rPr lang="en-GB" sz="1400" b="1" dirty="0" smtClean="0">
                <a:latin typeface="Courier New" pitchFamily="49" charset="0"/>
              </a:rPr>
              <a:t> [NUM_THREADS*1024]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arrayC</a:t>
            </a:r>
            <a:r>
              <a:rPr lang="en-GB" sz="1400" b="1" dirty="0" smtClean="0">
                <a:latin typeface="Courier New" pitchFamily="49" charset="0"/>
              </a:rPr>
              <a:t> [NUM_THREADS*1024]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</a:endParaRP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</a:endParaRP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void *sum(void *</a:t>
            </a:r>
            <a:r>
              <a:rPr lang="en-GB" sz="1400" b="1" dirty="0" err="1" smtClean="0">
                <a:latin typeface="Courier New" pitchFamily="49" charset="0"/>
              </a:rPr>
              <a:t>threadid</a:t>
            </a:r>
            <a:r>
              <a:rPr lang="en-GB" sz="1400" b="1" dirty="0" smtClean="0">
                <a:latin typeface="Courier New" pitchFamily="49" charset="0"/>
              </a:rPr>
              <a:t>) {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long </a:t>
            </a:r>
            <a:r>
              <a:rPr lang="en-GB" sz="1400" b="1" dirty="0" err="1" smtClean="0">
                <a:latin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</a:t>
            </a:r>
            <a:r>
              <a:rPr lang="en-GB" sz="1400" b="1" dirty="0" err="1" smtClean="0">
                <a:latin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</a:rPr>
              <a:t> = (long)</a:t>
            </a:r>
            <a:r>
              <a:rPr lang="en-GB" sz="1400" b="1" dirty="0" err="1" smtClean="0">
                <a:latin typeface="Courier New" pitchFamily="49" charset="0"/>
              </a:rPr>
              <a:t>threadid</a:t>
            </a:r>
            <a:r>
              <a:rPr lang="en-GB" sz="1400" b="1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for (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 = </a:t>
            </a:r>
            <a:r>
              <a:rPr lang="en-GB" sz="1400" b="1" dirty="0" err="1" smtClean="0">
                <a:latin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</a:rPr>
              <a:t>; 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 &lt; </a:t>
            </a:r>
            <a:r>
              <a:rPr lang="en-GB" sz="1400" b="1" dirty="0" err="1" smtClean="0">
                <a:latin typeface="Courier New" pitchFamily="49" charset="0"/>
              </a:rPr>
              <a:t>tid</a:t>
            </a:r>
            <a:r>
              <a:rPr lang="en-GB" sz="1400" b="1" dirty="0" smtClean="0">
                <a:latin typeface="Courier New" pitchFamily="49" charset="0"/>
              </a:rPr>
              <a:t>*1024; 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    </a:t>
            </a:r>
            <a:r>
              <a:rPr lang="en-GB" sz="1400" b="1" dirty="0" err="1" smtClean="0">
                <a:latin typeface="Courier New" pitchFamily="49" charset="0"/>
              </a:rPr>
              <a:t>arrayC</a:t>
            </a:r>
            <a:r>
              <a:rPr lang="en-GB" sz="1400" b="1" dirty="0" smtClean="0">
                <a:latin typeface="Courier New" pitchFamily="49" charset="0"/>
              </a:rPr>
              <a:t>[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] = </a:t>
            </a:r>
            <a:r>
              <a:rPr lang="en-GB" sz="1400" b="1" dirty="0" err="1" smtClean="0">
                <a:latin typeface="Courier New" pitchFamily="49" charset="0"/>
              </a:rPr>
              <a:t>arrayA</a:t>
            </a:r>
            <a:r>
              <a:rPr lang="en-GB" sz="1400" b="1" dirty="0" smtClean="0">
                <a:latin typeface="Courier New" pitchFamily="49" charset="0"/>
              </a:rPr>
              <a:t>[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] + </a:t>
            </a:r>
            <a:r>
              <a:rPr lang="en-GB" sz="1400" b="1" dirty="0" err="1" smtClean="0">
                <a:latin typeface="Courier New" pitchFamily="49" charset="0"/>
              </a:rPr>
              <a:t>arrayB</a:t>
            </a:r>
            <a:r>
              <a:rPr lang="en-GB" sz="1400" b="1" dirty="0" smtClean="0">
                <a:latin typeface="Courier New" pitchFamily="49" charset="0"/>
              </a:rPr>
              <a:t>[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</a:t>
            </a:r>
            <a:r>
              <a:rPr lang="en-GB" sz="1400" b="1" dirty="0" err="1" smtClean="0">
                <a:latin typeface="Courier New" pitchFamily="49" charset="0"/>
              </a:rPr>
              <a:t>pthread_exit</a:t>
            </a:r>
            <a:r>
              <a:rPr lang="en-GB" sz="1400" b="1" dirty="0" smtClean="0">
                <a:latin typeface="Courier New" pitchFamily="49" charset="0"/>
              </a:rPr>
              <a:t>(NULL);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}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</a:endParaRP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main (</a:t>
            </a: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argc</a:t>
            </a:r>
            <a:r>
              <a:rPr lang="en-GB" sz="1400" b="1" dirty="0" smtClean="0">
                <a:latin typeface="Courier New" pitchFamily="49" charset="0"/>
              </a:rPr>
              <a:t>, char *</a:t>
            </a:r>
            <a:r>
              <a:rPr lang="en-GB" sz="1400" b="1" dirty="0" err="1" smtClean="0">
                <a:latin typeface="Courier New" pitchFamily="49" charset="0"/>
              </a:rPr>
              <a:t>argv</a:t>
            </a:r>
            <a:r>
              <a:rPr lang="en-GB" sz="1400" b="1" dirty="0" smtClean="0">
                <a:latin typeface="Courier New" pitchFamily="49" charset="0"/>
              </a:rPr>
              <a:t>[]) {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...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for(t=0; t&lt;NUM_THREADS; t++){ 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    </a:t>
            </a:r>
            <a:r>
              <a:rPr lang="en-GB" sz="1400" b="1" dirty="0" err="1" smtClean="0">
                <a:latin typeface="Courier New" pitchFamily="49" charset="0"/>
              </a:rPr>
              <a:t>pthread_create</a:t>
            </a:r>
            <a:r>
              <a:rPr lang="en-GB" sz="1400" b="1" dirty="0" smtClean="0">
                <a:latin typeface="Courier New" pitchFamily="49" charset="0"/>
              </a:rPr>
              <a:t>(&amp;threads[t], NULL, </a:t>
            </a:r>
            <a:r>
              <a:rPr lang="en-GB" sz="1400" b="1" dirty="0" err="1" smtClean="0">
                <a:latin typeface="Courier New" pitchFamily="49" charset="0"/>
              </a:rPr>
              <a:t>psum</a:t>
            </a:r>
            <a:r>
              <a:rPr lang="en-GB" sz="1400" b="1" dirty="0" smtClean="0">
                <a:latin typeface="Courier New" pitchFamily="49" charset="0"/>
              </a:rPr>
              <a:t>, (void *)t); 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for(t=0; t&lt;NUM_THREADS; t++){ 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    </a:t>
            </a:r>
            <a:r>
              <a:rPr lang="en-GB" sz="1400" b="1" dirty="0" err="1" smtClean="0">
                <a:latin typeface="Courier New" pitchFamily="49" charset="0"/>
              </a:rPr>
              <a:t>pthread_join</a:t>
            </a:r>
            <a:r>
              <a:rPr lang="en-GB" sz="1400" b="1" dirty="0" smtClean="0">
                <a:latin typeface="Courier New" pitchFamily="49" charset="0"/>
              </a:rPr>
              <a:t>(threads[</a:t>
            </a:r>
            <a:r>
              <a:rPr lang="en-GB" sz="1400" b="1" dirty="0" err="1" smtClean="0">
                <a:latin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</a:rPr>
              <a:t>],NULL);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dirty="0" smtClean="0"/>
              <a:t>}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3071123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Shared Memory Example: </a:t>
            </a:r>
            <a:r>
              <a:rPr lang="en-US" altLang="ko-KR" dirty="0" err="1" smtClean="0"/>
              <a:t>OpenMP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285860"/>
            <a:ext cx="184731" cy="26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0034" y="1285860"/>
            <a:ext cx="8132354" cy="2669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arrayA</a:t>
            </a:r>
            <a:r>
              <a:rPr lang="en-GB" sz="1400" b="1" dirty="0" smtClean="0">
                <a:latin typeface="Courier New" pitchFamily="49" charset="0"/>
              </a:rPr>
              <a:t> [NUM_THREADS*1024]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arrayB</a:t>
            </a:r>
            <a:r>
              <a:rPr lang="en-GB" sz="1400" b="1" dirty="0" smtClean="0">
                <a:latin typeface="Courier New" pitchFamily="49" charset="0"/>
              </a:rPr>
              <a:t> [NUM_THREADS*1024]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00FF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err="1" smtClean="0"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</a:rPr>
              <a:t>arrayC</a:t>
            </a:r>
            <a:r>
              <a:rPr lang="en-GB" sz="1400" b="1" dirty="0" smtClean="0">
                <a:latin typeface="Courier New" pitchFamily="49" charset="0"/>
              </a:rPr>
              <a:t> [NUM_THREADS*1024]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pragma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omp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parallel default(none) shared(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arrayA,arrayB,arrayC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) private(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	#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pragma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omp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 for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&lt;NUM_THREADS*1024;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arrayC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arrayA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arrayB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400" b="1" dirty="0" smtClean="0">
                <a:latin typeface="Courier New" pitchFamily="49" charset="0"/>
                <a:cs typeface="Courier New" pitchFamily="49" charset="0"/>
              </a:rPr>
              <a:t>} /*-- End of parallel region --*/</a:t>
            </a: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1000"/>
              </a:lnSpc>
              <a:spcBef>
                <a:spcPts val="200"/>
              </a:spcBef>
              <a:buClr>
                <a:srgbClr val="008000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03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4737B-A603-4305-880F-2F70D7B245CA}" type="slidenum">
              <a:rPr lang="en-US" altLang="ko-KR"/>
              <a:pPr/>
              <a:t>17</a:t>
            </a:fld>
            <a:endParaRPr lang="en-US" altLang="ko-KR" b="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</a:rPr>
              <a:t>Performance Goal =&gt; Speedup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4114800" cy="3962400"/>
          </a:xfrm>
        </p:spPr>
        <p:txBody>
          <a:bodyPr/>
          <a:lstStyle/>
          <a:p>
            <a:r>
              <a:rPr lang="en-US" altLang="ko-KR" dirty="0" err="1" smtClean="0">
                <a:ea typeface="굴림" charset="-127"/>
              </a:rPr>
              <a:t>SpeedupN</a:t>
            </a:r>
            <a:r>
              <a:rPr lang="en-US" altLang="ko-KR" dirty="0" smtClean="0">
                <a:ea typeface="굴림" charset="-127"/>
              </a:rPr>
              <a:t> = ExecutionTime</a:t>
            </a:r>
            <a:r>
              <a:rPr lang="en-US" altLang="ko-KR" baseline="-25000" dirty="0" smtClean="0">
                <a:ea typeface="굴림" charset="-127"/>
              </a:rPr>
              <a:t>1</a:t>
            </a:r>
            <a:r>
              <a:rPr lang="en-US" altLang="ko-KR" dirty="0" smtClean="0">
                <a:ea typeface="굴림" charset="-127"/>
              </a:rPr>
              <a:t> / </a:t>
            </a:r>
            <a:r>
              <a:rPr lang="en-US" altLang="ko-KR" dirty="0" err="1" smtClean="0">
                <a:ea typeface="굴림" charset="-127"/>
              </a:rPr>
              <a:t>ExecutionTime</a:t>
            </a:r>
            <a:r>
              <a:rPr lang="en-US" altLang="ko-KR" baseline="-25000" dirty="0" err="1" smtClean="0">
                <a:ea typeface="굴림" charset="-127"/>
              </a:rPr>
              <a:t>N</a:t>
            </a:r>
            <a:endParaRPr lang="en-US" altLang="ko-KR" baseline="-25000" dirty="0" smtClean="0">
              <a:ea typeface="굴림" charset="-127"/>
            </a:endParaRPr>
          </a:p>
          <a:p>
            <a:endParaRPr lang="en-US" altLang="ko-KR" dirty="0">
              <a:ea typeface="굴림" charset="-127"/>
            </a:endParaRPr>
          </a:p>
          <a:p>
            <a:endParaRPr lang="en-US" altLang="ko-KR" dirty="0" smtClean="0">
              <a:ea typeface="굴림" charset="-127"/>
            </a:endParaRPr>
          </a:p>
          <a:p>
            <a:r>
              <a:rPr lang="en-US" altLang="ko-KR" dirty="0" smtClean="0">
                <a:ea typeface="굴림" charset="-127"/>
              </a:rPr>
              <a:t>Ideal scaling: performance improve linearly with the number of cores</a:t>
            </a:r>
            <a:endParaRPr lang="en-US" altLang="ko-KR" dirty="0">
              <a:ea typeface="굴림" charset="-127"/>
            </a:endParaRPr>
          </a:p>
        </p:txBody>
      </p:sp>
      <p:pic>
        <p:nvPicPr>
          <p:cNvPr id="224260" name="Picture 4" descr="C:\Outgoing\010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403383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145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Hurt Parallelism?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Lack of inherent parallelism in applications</a:t>
            </a:r>
          </a:p>
          <a:p>
            <a:pPr lvl="1"/>
            <a:r>
              <a:rPr lang="en-US" altLang="ko-KR" dirty="0" smtClean="0"/>
              <a:t>Amdahl’s law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Unbalanced load in each core (thread)</a:t>
            </a:r>
          </a:p>
          <a:p>
            <a:endParaRPr lang="en-US" altLang="ko-KR" dirty="0"/>
          </a:p>
          <a:p>
            <a:r>
              <a:rPr lang="en-US" altLang="ko-KR" dirty="0" smtClean="0"/>
              <a:t>Excessive lock contention</a:t>
            </a:r>
          </a:p>
          <a:p>
            <a:endParaRPr lang="en-US" altLang="ko-KR" dirty="0"/>
          </a:p>
          <a:p>
            <a:r>
              <a:rPr lang="en-US" altLang="ko-KR" dirty="0" smtClean="0"/>
              <a:t>High communication costs</a:t>
            </a:r>
          </a:p>
          <a:p>
            <a:endParaRPr lang="en-US" altLang="ko-KR" dirty="0"/>
          </a:p>
          <a:p>
            <a:r>
              <a:rPr lang="en-US" altLang="ko-KR" dirty="0" smtClean="0"/>
              <a:t>Ignoring limitation of memory systems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98155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of Parallelism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smtClean="0">
                <a:solidFill>
                  <a:srgbClr val="003399"/>
                </a:solidFill>
              </a:rPr>
              <a:t>How much parallelism is available?</a:t>
            </a:r>
          </a:p>
          <a:p>
            <a:pPr lvl="1"/>
            <a:r>
              <a:rPr lang="en-US" altLang="ko-KR" dirty="0" smtClean="0"/>
              <a:t>There are some computations hard to parallelize</a:t>
            </a:r>
          </a:p>
          <a:p>
            <a:r>
              <a:rPr lang="en-US" altLang="ko-KR" dirty="0" smtClean="0"/>
              <a:t>Example: what fraction of the sequential program can be parallelized?</a:t>
            </a:r>
          </a:p>
          <a:p>
            <a:pPr lvl="1"/>
            <a:r>
              <a:rPr lang="en-US" altLang="ko-KR" dirty="0" smtClean="0"/>
              <a:t>Want to achieve 80% speedup with 100 processors, </a:t>
            </a:r>
          </a:p>
          <a:p>
            <a:pPr lvl="1"/>
            <a:r>
              <a:rPr lang="en-US" altLang="ko-KR" dirty="0" smtClean="0"/>
              <a:t>Use Amdahl’s Law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err="1" smtClean="0"/>
              <a:t>Fraction</a:t>
            </a:r>
            <a:r>
              <a:rPr lang="en-US" altLang="ko-KR" baseline="-25000" dirty="0" err="1" smtClean="0"/>
              <a:t>parallel</a:t>
            </a:r>
            <a:r>
              <a:rPr lang="en-US" altLang="ko-KR" dirty="0" smtClean="0"/>
              <a:t> = 0.9975</a:t>
            </a:r>
            <a:endParaRPr lang="ko-KR" alt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20813" y="3214688"/>
          <a:ext cx="437356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3073320" imgH="1498320" progId="Equation.3">
                  <p:embed/>
                </p:oleObj>
              </mc:Choice>
              <mc:Fallback>
                <p:oleObj name="Equation" r:id="rId3" imgW="3073320" imgH="1498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3214688"/>
                        <a:ext cx="4373562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850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Limits of </a:t>
            </a:r>
            <a:r>
              <a:rPr lang="en-US" altLang="ko-KR" dirty="0" err="1" smtClean="0"/>
              <a:t>Uniprocessors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Era of </a:t>
            </a:r>
            <a:r>
              <a:rPr lang="en-US" altLang="ko-KR" dirty="0" err="1" smtClean="0"/>
              <a:t>uniprocessor</a:t>
            </a:r>
            <a:r>
              <a:rPr lang="en-US" altLang="ko-KR" dirty="0" smtClean="0"/>
              <a:t> improvement: mid 80s to early 2000s</a:t>
            </a:r>
          </a:p>
          <a:p>
            <a:pPr lvl="1"/>
            <a:r>
              <a:rPr lang="en-US" altLang="ko-KR" dirty="0" smtClean="0"/>
              <a:t>50% per year performance improvement</a:t>
            </a:r>
          </a:p>
          <a:p>
            <a:pPr lvl="1"/>
            <a:r>
              <a:rPr lang="en-US" altLang="ko-KR" dirty="0" smtClean="0"/>
              <a:t>Faster clock frequency at every new generation of technology</a:t>
            </a:r>
          </a:p>
          <a:p>
            <a:pPr lvl="2"/>
            <a:r>
              <a:rPr lang="en-US" altLang="ko-KR" dirty="0" smtClean="0"/>
              <a:t>Faster and smaller transistors</a:t>
            </a:r>
          </a:p>
          <a:p>
            <a:pPr lvl="2"/>
            <a:r>
              <a:rPr lang="en-US" altLang="ko-KR" dirty="0" smtClean="0"/>
              <a:t>Deeper pipelines</a:t>
            </a:r>
          </a:p>
          <a:p>
            <a:pPr lvl="1"/>
            <a:r>
              <a:rPr lang="en-US" altLang="ko-KR" dirty="0" smtClean="0"/>
              <a:t>Instruction-level Parallelism (ILP) : speculative execution + superscalar</a:t>
            </a:r>
          </a:p>
          <a:p>
            <a:pPr lvl="1"/>
            <a:r>
              <a:rPr lang="en-US" altLang="ko-KR" dirty="0" smtClean="0"/>
              <a:t>Improved cache hierarchy</a:t>
            </a:r>
          </a:p>
          <a:p>
            <a:pPr lvl="1"/>
            <a:endParaRPr lang="en-US" altLang="ko-KR" dirty="0" smtClean="0"/>
          </a:p>
          <a:p>
            <a:pPr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Limits of </a:t>
            </a:r>
            <a:r>
              <a:rPr lang="en-US" altLang="ko-KR" dirty="0" err="1" smtClean="0">
                <a:ea typeface="굴림" pitchFamily="50" charset="-127"/>
              </a:rPr>
              <a:t>uniprocessors</a:t>
            </a:r>
            <a:r>
              <a:rPr lang="en-US" altLang="ko-KR" dirty="0" smtClean="0">
                <a:ea typeface="굴림" pitchFamily="50" charset="-127"/>
              </a:rPr>
              <a:t> : after mid 2000s</a:t>
            </a:r>
          </a:p>
          <a:p>
            <a:pPr lvl="1"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Increasing power consumption started limiting microprocessor designs</a:t>
            </a:r>
          </a:p>
          <a:p>
            <a:pPr lvl="2"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Limits clock frequency	</a:t>
            </a:r>
          </a:p>
          <a:p>
            <a:pPr lvl="2"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Heat dissipation problem</a:t>
            </a:r>
          </a:p>
          <a:p>
            <a:pPr lvl="2"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Need to reduce energy</a:t>
            </a:r>
          </a:p>
          <a:p>
            <a:pPr lvl="1"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Cannot keep increasing pipeline depth</a:t>
            </a:r>
          </a:p>
          <a:p>
            <a:pPr lvl="1">
              <a:lnSpc>
                <a:spcPct val="95000"/>
              </a:lnSpc>
              <a:defRPr/>
            </a:pPr>
            <a:r>
              <a:rPr lang="en-US" altLang="ko-KR" dirty="0" smtClean="0">
                <a:ea typeface="굴림" pitchFamily="50" charset="-127"/>
              </a:rPr>
              <a:t>Diminishing returns of ILP features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8987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9053-AF9F-4EB0-BE84-79A0B666C8A5}" type="slidenum">
              <a:rPr lang="en-US" altLang="ko-KR"/>
              <a:pPr/>
              <a:t>20</a:t>
            </a:fld>
            <a:endParaRPr lang="en-US" altLang="ko-KR" b="0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1" y="0"/>
            <a:ext cx="7673975" cy="620688"/>
          </a:xfrm>
        </p:spPr>
        <p:txBody>
          <a:bodyPr/>
          <a:lstStyle/>
          <a:p>
            <a:r>
              <a:rPr lang="en-US" altLang="en-US" dirty="0"/>
              <a:t>Simulating Ocean Currents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3933056"/>
            <a:ext cx="7848600" cy="26642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en-US" sz="2000" dirty="0"/>
              <a:t>Model as two-dimensional grids</a:t>
            </a:r>
          </a:p>
          <a:p>
            <a:pPr marL="628650"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600" dirty="0"/>
              <a:t>Discretize in space and time</a:t>
            </a:r>
          </a:p>
          <a:p>
            <a:pPr marL="628650" lvl="1">
              <a:lnSpc>
                <a:spcPct val="120000"/>
              </a:lnSpc>
              <a:spcBef>
                <a:spcPts val="400"/>
              </a:spcBef>
            </a:pPr>
            <a:r>
              <a:rPr lang="en-US" altLang="en-US" sz="1600" dirty="0"/>
              <a:t>finer spatial and temporal resolution =&gt; greater accuracy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altLang="en-US" sz="2000" dirty="0"/>
              <a:t>Many different computations per time step</a:t>
            </a:r>
          </a:p>
          <a:p>
            <a:pPr marL="971550" lvl="2">
              <a:lnSpc>
                <a:spcPct val="120000"/>
              </a:lnSpc>
              <a:spcBef>
                <a:spcPts val="400"/>
              </a:spcBef>
            </a:pPr>
            <a:r>
              <a:rPr lang="en-US" altLang="en-US" sz="1400" dirty="0"/>
              <a:t>set up and solve equations</a:t>
            </a:r>
          </a:p>
          <a:p>
            <a:pPr marL="628650" lvl="1">
              <a:lnSpc>
                <a:spcPct val="120000"/>
              </a:lnSpc>
              <a:spcBef>
                <a:spcPts val="300"/>
              </a:spcBef>
            </a:pPr>
            <a:r>
              <a:rPr lang="en-US" altLang="en-US" sz="1600" dirty="0"/>
              <a:t>Concurrency across and within grid computations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altLang="en-US" sz="2000" dirty="0"/>
              <a:t>Static and regular</a:t>
            </a:r>
          </a:p>
        </p:txBody>
      </p:sp>
      <p:sp>
        <p:nvSpPr>
          <p:cNvPr id="170099" name="Line 115"/>
          <p:cNvSpPr>
            <a:spLocks noChangeShapeType="1"/>
          </p:cNvSpPr>
          <p:nvPr/>
        </p:nvSpPr>
        <p:spPr bwMode="auto">
          <a:xfrm flipV="1">
            <a:off x="5354638" y="1149350"/>
            <a:ext cx="1225550" cy="7016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0101" name="Line 117"/>
          <p:cNvSpPr>
            <a:spLocks noChangeShapeType="1"/>
          </p:cNvSpPr>
          <p:nvPr/>
        </p:nvSpPr>
        <p:spPr bwMode="auto">
          <a:xfrm>
            <a:off x="5105400" y="2422525"/>
            <a:ext cx="1457325" cy="3159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grpSp>
        <p:nvGrpSpPr>
          <p:cNvPr id="170107" name="Group 123"/>
          <p:cNvGrpSpPr>
            <a:grpSpLocks/>
          </p:cNvGrpSpPr>
          <p:nvPr/>
        </p:nvGrpSpPr>
        <p:grpSpPr bwMode="auto">
          <a:xfrm>
            <a:off x="6542088" y="1103313"/>
            <a:ext cx="1984375" cy="1660525"/>
            <a:chOff x="4121" y="945"/>
            <a:chExt cx="1250" cy="1046"/>
          </a:xfrm>
        </p:grpSpPr>
        <p:sp>
          <p:nvSpPr>
            <p:cNvPr id="169998" name="Freeform 14"/>
            <p:cNvSpPr>
              <a:spLocks/>
            </p:cNvSpPr>
            <p:nvPr/>
          </p:nvSpPr>
          <p:spPr bwMode="auto">
            <a:xfrm>
              <a:off x="4228" y="997"/>
              <a:ext cx="40" cy="40"/>
            </a:xfrm>
            <a:custGeom>
              <a:avLst/>
              <a:gdLst>
                <a:gd name="T0" fmla="*/ 19 w 40"/>
                <a:gd name="T1" fmla="*/ 40 h 40"/>
                <a:gd name="T2" fmla="*/ 24 w 40"/>
                <a:gd name="T3" fmla="*/ 40 h 40"/>
                <a:gd name="T4" fmla="*/ 27 w 40"/>
                <a:gd name="T5" fmla="*/ 40 h 40"/>
                <a:gd name="T6" fmla="*/ 29 w 40"/>
                <a:gd name="T7" fmla="*/ 37 h 40"/>
                <a:gd name="T8" fmla="*/ 32 w 40"/>
                <a:gd name="T9" fmla="*/ 37 h 40"/>
                <a:gd name="T10" fmla="*/ 34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6 h 40"/>
                <a:gd name="T18" fmla="*/ 40 w 40"/>
                <a:gd name="T19" fmla="*/ 24 h 40"/>
                <a:gd name="T20" fmla="*/ 40 w 40"/>
                <a:gd name="T21" fmla="*/ 21 h 40"/>
                <a:gd name="T22" fmla="*/ 40 w 40"/>
                <a:gd name="T23" fmla="*/ 16 h 40"/>
                <a:gd name="T24" fmla="*/ 37 w 40"/>
                <a:gd name="T25" fmla="*/ 13 h 40"/>
                <a:gd name="T26" fmla="*/ 37 w 40"/>
                <a:gd name="T27" fmla="*/ 11 h 40"/>
                <a:gd name="T28" fmla="*/ 34 w 40"/>
                <a:gd name="T29" fmla="*/ 8 h 40"/>
                <a:gd name="T30" fmla="*/ 34 w 40"/>
                <a:gd name="T31" fmla="*/ 6 h 40"/>
                <a:gd name="T32" fmla="*/ 32 w 40"/>
                <a:gd name="T33" fmla="*/ 3 h 40"/>
                <a:gd name="T34" fmla="*/ 29 w 40"/>
                <a:gd name="T35" fmla="*/ 3 h 40"/>
                <a:gd name="T36" fmla="*/ 27 w 40"/>
                <a:gd name="T37" fmla="*/ 0 h 40"/>
                <a:gd name="T38" fmla="*/ 24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3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3 w 40"/>
                <a:gd name="T55" fmla="*/ 11 h 40"/>
                <a:gd name="T56" fmla="*/ 0 w 40"/>
                <a:gd name="T57" fmla="*/ 13 h 40"/>
                <a:gd name="T58" fmla="*/ 0 w 40"/>
                <a:gd name="T59" fmla="*/ 16 h 40"/>
                <a:gd name="T60" fmla="*/ 0 w 40"/>
                <a:gd name="T61" fmla="*/ 21 h 40"/>
                <a:gd name="T62" fmla="*/ 0 w 40"/>
                <a:gd name="T63" fmla="*/ 24 h 40"/>
                <a:gd name="T64" fmla="*/ 0 w 40"/>
                <a:gd name="T65" fmla="*/ 26 h 40"/>
                <a:gd name="T66" fmla="*/ 3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7 h 40"/>
                <a:gd name="T74" fmla="*/ 11 w 40"/>
                <a:gd name="T75" fmla="*/ 37 h 40"/>
                <a:gd name="T76" fmla="*/ 13 w 40"/>
                <a:gd name="T77" fmla="*/ 40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40"/>
                  </a:moveTo>
                  <a:lnTo>
                    <a:pt x="24" y="40"/>
                  </a:lnTo>
                  <a:lnTo>
                    <a:pt x="27" y="40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9" name="Freeform 15"/>
            <p:cNvSpPr>
              <a:spLocks/>
            </p:cNvSpPr>
            <p:nvPr/>
          </p:nvSpPr>
          <p:spPr bwMode="auto">
            <a:xfrm>
              <a:off x="4228" y="10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4 w 40"/>
                <a:gd name="T3" fmla="*/ 39 h 39"/>
                <a:gd name="T4" fmla="*/ 27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1 h 39"/>
                <a:gd name="T22" fmla="*/ 40 w 40"/>
                <a:gd name="T23" fmla="*/ 18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2 h 39"/>
                <a:gd name="T36" fmla="*/ 27 w 40"/>
                <a:gd name="T37" fmla="*/ 2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7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8 h 39"/>
                <a:gd name="T60" fmla="*/ 0 w 40"/>
                <a:gd name="T61" fmla="*/ 21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4" y="39"/>
                  </a:lnTo>
                  <a:lnTo>
                    <a:pt x="27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40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0" name="Freeform 16"/>
            <p:cNvSpPr>
              <a:spLocks/>
            </p:cNvSpPr>
            <p:nvPr/>
          </p:nvSpPr>
          <p:spPr bwMode="auto">
            <a:xfrm>
              <a:off x="4228" y="1199"/>
              <a:ext cx="40" cy="39"/>
            </a:xfrm>
            <a:custGeom>
              <a:avLst/>
              <a:gdLst>
                <a:gd name="T0" fmla="*/ 19 w 40"/>
                <a:gd name="T1" fmla="*/ 36 h 39"/>
                <a:gd name="T2" fmla="*/ 24 w 40"/>
                <a:gd name="T3" fmla="*/ 39 h 39"/>
                <a:gd name="T4" fmla="*/ 27 w 40"/>
                <a:gd name="T5" fmla="*/ 36 h 39"/>
                <a:gd name="T6" fmla="*/ 29 w 40"/>
                <a:gd name="T7" fmla="*/ 36 h 39"/>
                <a:gd name="T8" fmla="*/ 32 w 40"/>
                <a:gd name="T9" fmla="*/ 34 h 39"/>
                <a:gd name="T10" fmla="*/ 34 w 40"/>
                <a:gd name="T11" fmla="*/ 31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3 h 39"/>
                <a:gd name="T18" fmla="*/ 40 w 40"/>
                <a:gd name="T19" fmla="*/ 20 h 39"/>
                <a:gd name="T20" fmla="*/ 40 w 40"/>
                <a:gd name="T21" fmla="*/ 18 h 39"/>
                <a:gd name="T22" fmla="*/ 40 w 40"/>
                <a:gd name="T23" fmla="*/ 15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5 h 39"/>
                <a:gd name="T32" fmla="*/ 32 w 40"/>
                <a:gd name="T33" fmla="*/ 2 h 39"/>
                <a:gd name="T34" fmla="*/ 29 w 40"/>
                <a:gd name="T35" fmla="*/ 0 h 39"/>
                <a:gd name="T36" fmla="*/ 27 w 40"/>
                <a:gd name="T37" fmla="*/ 0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0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7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5 h 39"/>
                <a:gd name="T60" fmla="*/ 0 w 40"/>
                <a:gd name="T61" fmla="*/ 18 h 39"/>
                <a:gd name="T62" fmla="*/ 0 w 40"/>
                <a:gd name="T63" fmla="*/ 20 h 39"/>
                <a:gd name="T64" fmla="*/ 0 w 40"/>
                <a:gd name="T65" fmla="*/ 23 h 39"/>
                <a:gd name="T66" fmla="*/ 3 w 40"/>
                <a:gd name="T67" fmla="*/ 28 h 39"/>
                <a:gd name="T68" fmla="*/ 3 w 40"/>
                <a:gd name="T69" fmla="*/ 31 h 39"/>
                <a:gd name="T70" fmla="*/ 6 w 40"/>
                <a:gd name="T71" fmla="*/ 31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6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6"/>
                  </a:moveTo>
                  <a:lnTo>
                    <a:pt x="24" y="39"/>
                  </a:lnTo>
                  <a:lnTo>
                    <a:pt x="27" y="36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0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6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1" name="Freeform 17"/>
            <p:cNvSpPr>
              <a:spLocks/>
            </p:cNvSpPr>
            <p:nvPr/>
          </p:nvSpPr>
          <p:spPr bwMode="auto">
            <a:xfrm>
              <a:off x="4228" y="12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4 w 40"/>
                <a:gd name="T3" fmla="*/ 39 h 39"/>
                <a:gd name="T4" fmla="*/ 27 w 40"/>
                <a:gd name="T5" fmla="*/ 39 h 39"/>
                <a:gd name="T6" fmla="*/ 29 w 40"/>
                <a:gd name="T7" fmla="*/ 36 h 39"/>
                <a:gd name="T8" fmla="*/ 32 w 40"/>
                <a:gd name="T9" fmla="*/ 34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3 h 39"/>
                <a:gd name="T34" fmla="*/ 29 w 40"/>
                <a:gd name="T35" fmla="*/ 3 h 39"/>
                <a:gd name="T36" fmla="*/ 27 w 40"/>
                <a:gd name="T37" fmla="*/ 0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3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4" y="39"/>
                  </a:lnTo>
                  <a:lnTo>
                    <a:pt x="27" y="39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2" name="Freeform 18"/>
            <p:cNvSpPr>
              <a:spLocks/>
            </p:cNvSpPr>
            <p:nvPr/>
          </p:nvSpPr>
          <p:spPr bwMode="auto">
            <a:xfrm>
              <a:off x="4228" y="13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4 w 40"/>
                <a:gd name="T3" fmla="*/ 39 h 39"/>
                <a:gd name="T4" fmla="*/ 27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4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7 w 40"/>
                <a:gd name="T37" fmla="*/ 0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4" y="39"/>
                  </a:lnTo>
                  <a:lnTo>
                    <a:pt x="27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3" name="Freeform 19"/>
            <p:cNvSpPr>
              <a:spLocks/>
            </p:cNvSpPr>
            <p:nvPr/>
          </p:nvSpPr>
          <p:spPr bwMode="auto">
            <a:xfrm>
              <a:off x="4228" y="14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4 w 40"/>
                <a:gd name="T3" fmla="*/ 39 h 39"/>
                <a:gd name="T4" fmla="*/ 27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0 h 39"/>
                <a:gd name="T22" fmla="*/ 40 w 40"/>
                <a:gd name="T23" fmla="*/ 18 h 39"/>
                <a:gd name="T24" fmla="*/ 37 w 40"/>
                <a:gd name="T25" fmla="*/ 15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7 h 39"/>
                <a:gd name="T32" fmla="*/ 32 w 40"/>
                <a:gd name="T33" fmla="*/ 5 h 39"/>
                <a:gd name="T34" fmla="*/ 29 w 40"/>
                <a:gd name="T35" fmla="*/ 2 h 39"/>
                <a:gd name="T36" fmla="*/ 27 w 40"/>
                <a:gd name="T37" fmla="*/ 2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7 h 39"/>
                <a:gd name="T52" fmla="*/ 3 w 40"/>
                <a:gd name="T53" fmla="*/ 7 h 39"/>
                <a:gd name="T54" fmla="*/ 3 w 40"/>
                <a:gd name="T55" fmla="*/ 10 h 39"/>
                <a:gd name="T56" fmla="*/ 0 w 40"/>
                <a:gd name="T57" fmla="*/ 15 h 39"/>
                <a:gd name="T58" fmla="*/ 0 w 40"/>
                <a:gd name="T59" fmla="*/ 18 h 39"/>
                <a:gd name="T60" fmla="*/ 0 w 40"/>
                <a:gd name="T61" fmla="*/ 20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4" y="39"/>
                  </a:lnTo>
                  <a:lnTo>
                    <a:pt x="27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4" name="Freeform 20"/>
            <p:cNvSpPr>
              <a:spLocks/>
            </p:cNvSpPr>
            <p:nvPr/>
          </p:nvSpPr>
          <p:spPr bwMode="auto">
            <a:xfrm>
              <a:off x="4228" y="1598"/>
              <a:ext cx="40" cy="40"/>
            </a:xfrm>
            <a:custGeom>
              <a:avLst/>
              <a:gdLst>
                <a:gd name="T0" fmla="*/ 19 w 40"/>
                <a:gd name="T1" fmla="*/ 37 h 40"/>
                <a:gd name="T2" fmla="*/ 24 w 40"/>
                <a:gd name="T3" fmla="*/ 40 h 40"/>
                <a:gd name="T4" fmla="*/ 27 w 40"/>
                <a:gd name="T5" fmla="*/ 37 h 40"/>
                <a:gd name="T6" fmla="*/ 29 w 40"/>
                <a:gd name="T7" fmla="*/ 37 h 40"/>
                <a:gd name="T8" fmla="*/ 32 w 40"/>
                <a:gd name="T9" fmla="*/ 34 h 40"/>
                <a:gd name="T10" fmla="*/ 34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7 h 40"/>
                <a:gd name="T18" fmla="*/ 40 w 40"/>
                <a:gd name="T19" fmla="*/ 21 h 40"/>
                <a:gd name="T20" fmla="*/ 40 w 40"/>
                <a:gd name="T21" fmla="*/ 19 h 40"/>
                <a:gd name="T22" fmla="*/ 40 w 40"/>
                <a:gd name="T23" fmla="*/ 16 h 40"/>
                <a:gd name="T24" fmla="*/ 37 w 40"/>
                <a:gd name="T25" fmla="*/ 14 h 40"/>
                <a:gd name="T26" fmla="*/ 37 w 40"/>
                <a:gd name="T27" fmla="*/ 11 h 40"/>
                <a:gd name="T28" fmla="*/ 34 w 40"/>
                <a:gd name="T29" fmla="*/ 8 h 40"/>
                <a:gd name="T30" fmla="*/ 34 w 40"/>
                <a:gd name="T31" fmla="*/ 6 h 40"/>
                <a:gd name="T32" fmla="*/ 32 w 40"/>
                <a:gd name="T33" fmla="*/ 3 h 40"/>
                <a:gd name="T34" fmla="*/ 29 w 40"/>
                <a:gd name="T35" fmla="*/ 0 h 40"/>
                <a:gd name="T36" fmla="*/ 27 w 40"/>
                <a:gd name="T37" fmla="*/ 0 h 40"/>
                <a:gd name="T38" fmla="*/ 24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0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3 w 40"/>
                <a:gd name="T55" fmla="*/ 11 h 40"/>
                <a:gd name="T56" fmla="*/ 0 w 40"/>
                <a:gd name="T57" fmla="*/ 14 h 40"/>
                <a:gd name="T58" fmla="*/ 0 w 40"/>
                <a:gd name="T59" fmla="*/ 16 h 40"/>
                <a:gd name="T60" fmla="*/ 0 w 40"/>
                <a:gd name="T61" fmla="*/ 19 h 40"/>
                <a:gd name="T62" fmla="*/ 0 w 40"/>
                <a:gd name="T63" fmla="*/ 21 h 40"/>
                <a:gd name="T64" fmla="*/ 0 w 40"/>
                <a:gd name="T65" fmla="*/ 27 h 40"/>
                <a:gd name="T66" fmla="*/ 3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4 h 40"/>
                <a:gd name="T74" fmla="*/ 11 w 40"/>
                <a:gd name="T75" fmla="*/ 37 h 40"/>
                <a:gd name="T76" fmla="*/ 13 w 40"/>
                <a:gd name="T77" fmla="*/ 37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37"/>
                  </a:moveTo>
                  <a:lnTo>
                    <a:pt x="24" y="40"/>
                  </a:lnTo>
                  <a:lnTo>
                    <a:pt x="27" y="37"/>
                  </a:lnTo>
                  <a:lnTo>
                    <a:pt x="29" y="37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5" name="Freeform 21"/>
            <p:cNvSpPr>
              <a:spLocks/>
            </p:cNvSpPr>
            <p:nvPr/>
          </p:nvSpPr>
          <p:spPr bwMode="auto">
            <a:xfrm>
              <a:off x="4228" y="16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4 w 40"/>
                <a:gd name="T3" fmla="*/ 39 h 39"/>
                <a:gd name="T4" fmla="*/ 27 w 40"/>
                <a:gd name="T5" fmla="*/ 39 h 39"/>
                <a:gd name="T6" fmla="*/ 29 w 40"/>
                <a:gd name="T7" fmla="*/ 36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2 h 39"/>
                <a:gd name="T34" fmla="*/ 29 w 40"/>
                <a:gd name="T35" fmla="*/ 2 h 39"/>
                <a:gd name="T36" fmla="*/ 27 w 40"/>
                <a:gd name="T37" fmla="*/ 0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2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4" y="39"/>
                  </a:lnTo>
                  <a:lnTo>
                    <a:pt x="27" y="39"/>
                  </a:lnTo>
                  <a:lnTo>
                    <a:pt x="29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2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6" name="Freeform 22"/>
            <p:cNvSpPr>
              <a:spLocks/>
            </p:cNvSpPr>
            <p:nvPr/>
          </p:nvSpPr>
          <p:spPr bwMode="auto">
            <a:xfrm>
              <a:off x="4228" y="17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4 w 40"/>
                <a:gd name="T3" fmla="*/ 39 h 39"/>
                <a:gd name="T4" fmla="*/ 27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4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7 w 40"/>
                <a:gd name="T37" fmla="*/ 3 h 39"/>
                <a:gd name="T38" fmla="*/ 24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3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4" y="39"/>
                  </a:lnTo>
                  <a:lnTo>
                    <a:pt x="27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7" name="Freeform 23"/>
            <p:cNvSpPr>
              <a:spLocks/>
            </p:cNvSpPr>
            <p:nvPr/>
          </p:nvSpPr>
          <p:spPr bwMode="auto">
            <a:xfrm>
              <a:off x="4228" y="1896"/>
              <a:ext cx="40" cy="42"/>
            </a:xfrm>
            <a:custGeom>
              <a:avLst/>
              <a:gdLst>
                <a:gd name="T0" fmla="*/ 19 w 40"/>
                <a:gd name="T1" fmla="*/ 40 h 42"/>
                <a:gd name="T2" fmla="*/ 24 w 40"/>
                <a:gd name="T3" fmla="*/ 40 h 42"/>
                <a:gd name="T4" fmla="*/ 27 w 40"/>
                <a:gd name="T5" fmla="*/ 40 h 42"/>
                <a:gd name="T6" fmla="*/ 29 w 40"/>
                <a:gd name="T7" fmla="*/ 40 h 42"/>
                <a:gd name="T8" fmla="*/ 32 w 40"/>
                <a:gd name="T9" fmla="*/ 37 h 42"/>
                <a:gd name="T10" fmla="*/ 34 w 40"/>
                <a:gd name="T11" fmla="*/ 34 h 42"/>
                <a:gd name="T12" fmla="*/ 34 w 40"/>
                <a:gd name="T13" fmla="*/ 32 h 42"/>
                <a:gd name="T14" fmla="*/ 37 w 40"/>
                <a:gd name="T15" fmla="*/ 29 h 42"/>
                <a:gd name="T16" fmla="*/ 37 w 40"/>
                <a:gd name="T17" fmla="*/ 27 h 42"/>
                <a:gd name="T18" fmla="*/ 40 w 40"/>
                <a:gd name="T19" fmla="*/ 24 h 42"/>
                <a:gd name="T20" fmla="*/ 40 w 40"/>
                <a:gd name="T21" fmla="*/ 21 h 42"/>
                <a:gd name="T22" fmla="*/ 40 w 40"/>
                <a:gd name="T23" fmla="*/ 19 h 42"/>
                <a:gd name="T24" fmla="*/ 37 w 40"/>
                <a:gd name="T25" fmla="*/ 16 h 42"/>
                <a:gd name="T26" fmla="*/ 37 w 40"/>
                <a:gd name="T27" fmla="*/ 14 h 42"/>
                <a:gd name="T28" fmla="*/ 34 w 40"/>
                <a:gd name="T29" fmla="*/ 11 h 42"/>
                <a:gd name="T30" fmla="*/ 34 w 40"/>
                <a:gd name="T31" fmla="*/ 8 h 42"/>
                <a:gd name="T32" fmla="*/ 32 w 40"/>
                <a:gd name="T33" fmla="*/ 6 h 42"/>
                <a:gd name="T34" fmla="*/ 29 w 40"/>
                <a:gd name="T35" fmla="*/ 3 h 42"/>
                <a:gd name="T36" fmla="*/ 27 w 40"/>
                <a:gd name="T37" fmla="*/ 3 h 42"/>
                <a:gd name="T38" fmla="*/ 24 w 40"/>
                <a:gd name="T39" fmla="*/ 3 h 42"/>
                <a:gd name="T40" fmla="*/ 19 w 40"/>
                <a:gd name="T41" fmla="*/ 0 h 42"/>
                <a:gd name="T42" fmla="*/ 16 w 40"/>
                <a:gd name="T43" fmla="*/ 3 h 42"/>
                <a:gd name="T44" fmla="*/ 13 w 40"/>
                <a:gd name="T45" fmla="*/ 3 h 42"/>
                <a:gd name="T46" fmla="*/ 11 w 40"/>
                <a:gd name="T47" fmla="*/ 3 h 42"/>
                <a:gd name="T48" fmla="*/ 8 w 40"/>
                <a:gd name="T49" fmla="*/ 6 h 42"/>
                <a:gd name="T50" fmla="*/ 6 w 40"/>
                <a:gd name="T51" fmla="*/ 8 h 42"/>
                <a:gd name="T52" fmla="*/ 3 w 40"/>
                <a:gd name="T53" fmla="*/ 11 h 42"/>
                <a:gd name="T54" fmla="*/ 3 w 40"/>
                <a:gd name="T55" fmla="*/ 14 h 42"/>
                <a:gd name="T56" fmla="*/ 0 w 40"/>
                <a:gd name="T57" fmla="*/ 16 h 42"/>
                <a:gd name="T58" fmla="*/ 0 w 40"/>
                <a:gd name="T59" fmla="*/ 19 h 42"/>
                <a:gd name="T60" fmla="*/ 0 w 40"/>
                <a:gd name="T61" fmla="*/ 21 h 42"/>
                <a:gd name="T62" fmla="*/ 0 w 40"/>
                <a:gd name="T63" fmla="*/ 24 h 42"/>
                <a:gd name="T64" fmla="*/ 0 w 40"/>
                <a:gd name="T65" fmla="*/ 27 h 42"/>
                <a:gd name="T66" fmla="*/ 3 w 40"/>
                <a:gd name="T67" fmla="*/ 29 h 42"/>
                <a:gd name="T68" fmla="*/ 3 w 40"/>
                <a:gd name="T69" fmla="*/ 32 h 42"/>
                <a:gd name="T70" fmla="*/ 6 w 40"/>
                <a:gd name="T71" fmla="*/ 34 h 42"/>
                <a:gd name="T72" fmla="*/ 8 w 40"/>
                <a:gd name="T73" fmla="*/ 37 h 42"/>
                <a:gd name="T74" fmla="*/ 11 w 40"/>
                <a:gd name="T75" fmla="*/ 40 h 42"/>
                <a:gd name="T76" fmla="*/ 13 w 40"/>
                <a:gd name="T77" fmla="*/ 40 h 42"/>
                <a:gd name="T78" fmla="*/ 16 w 40"/>
                <a:gd name="T79" fmla="*/ 40 h 42"/>
                <a:gd name="T80" fmla="*/ 19 w 40"/>
                <a:gd name="T81" fmla="*/ 42 h 42"/>
                <a:gd name="T82" fmla="*/ 19 w 40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2">
                  <a:moveTo>
                    <a:pt x="19" y="40"/>
                  </a:moveTo>
                  <a:lnTo>
                    <a:pt x="24" y="40"/>
                  </a:lnTo>
                  <a:lnTo>
                    <a:pt x="27" y="40"/>
                  </a:lnTo>
                  <a:lnTo>
                    <a:pt x="29" y="40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7" y="3"/>
                  </a:lnTo>
                  <a:lnTo>
                    <a:pt x="24" y="3"/>
                  </a:lnTo>
                  <a:lnTo>
                    <a:pt x="19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6"/>
                  </a:lnTo>
                  <a:lnTo>
                    <a:pt x="6" y="8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2"/>
                  </a:lnTo>
                  <a:lnTo>
                    <a:pt x="19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8" name="Freeform 24"/>
            <p:cNvSpPr>
              <a:spLocks/>
            </p:cNvSpPr>
            <p:nvPr/>
          </p:nvSpPr>
          <p:spPr bwMode="auto">
            <a:xfrm>
              <a:off x="4346" y="997"/>
              <a:ext cx="39" cy="40"/>
            </a:xfrm>
            <a:custGeom>
              <a:avLst/>
              <a:gdLst>
                <a:gd name="T0" fmla="*/ 18 w 39"/>
                <a:gd name="T1" fmla="*/ 40 h 40"/>
                <a:gd name="T2" fmla="*/ 24 w 39"/>
                <a:gd name="T3" fmla="*/ 40 h 40"/>
                <a:gd name="T4" fmla="*/ 26 w 39"/>
                <a:gd name="T5" fmla="*/ 40 h 40"/>
                <a:gd name="T6" fmla="*/ 29 w 39"/>
                <a:gd name="T7" fmla="*/ 37 h 40"/>
                <a:gd name="T8" fmla="*/ 31 w 39"/>
                <a:gd name="T9" fmla="*/ 37 h 40"/>
                <a:gd name="T10" fmla="*/ 34 w 39"/>
                <a:gd name="T11" fmla="*/ 34 h 40"/>
                <a:gd name="T12" fmla="*/ 34 w 39"/>
                <a:gd name="T13" fmla="*/ 32 h 40"/>
                <a:gd name="T14" fmla="*/ 37 w 39"/>
                <a:gd name="T15" fmla="*/ 29 h 40"/>
                <a:gd name="T16" fmla="*/ 37 w 39"/>
                <a:gd name="T17" fmla="*/ 26 h 40"/>
                <a:gd name="T18" fmla="*/ 39 w 39"/>
                <a:gd name="T19" fmla="*/ 24 h 40"/>
                <a:gd name="T20" fmla="*/ 39 w 39"/>
                <a:gd name="T21" fmla="*/ 21 h 40"/>
                <a:gd name="T22" fmla="*/ 39 w 39"/>
                <a:gd name="T23" fmla="*/ 16 h 40"/>
                <a:gd name="T24" fmla="*/ 37 w 39"/>
                <a:gd name="T25" fmla="*/ 13 h 40"/>
                <a:gd name="T26" fmla="*/ 37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9 w 39"/>
                <a:gd name="T35" fmla="*/ 3 h 40"/>
                <a:gd name="T36" fmla="*/ 26 w 39"/>
                <a:gd name="T37" fmla="*/ 0 h 40"/>
                <a:gd name="T38" fmla="*/ 24 w 39"/>
                <a:gd name="T39" fmla="*/ 0 h 40"/>
                <a:gd name="T40" fmla="*/ 18 w 39"/>
                <a:gd name="T41" fmla="*/ 0 h 40"/>
                <a:gd name="T42" fmla="*/ 16 w 39"/>
                <a:gd name="T43" fmla="*/ 0 h 40"/>
                <a:gd name="T44" fmla="*/ 13 w 39"/>
                <a:gd name="T45" fmla="*/ 0 h 40"/>
                <a:gd name="T46" fmla="*/ 10 w 39"/>
                <a:gd name="T47" fmla="*/ 3 h 40"/>
                <a:gd name="T48" fmla="*/ 8 w 39"/>
                <a:gd name="T49" fmla="*/ 3 h 40"/>
                <a:gd name="T50" fmla="*/ 5 w 39"/>
                <a:gd name="T51" fmla="*/ 6 h 40"/>
                <a:gd name="T52" fmla="*/ 3 w 39"/>
                <a:gd name="T53" fmla="*/ 8 h 40"/>
                <a:gd name="T54" fmla="*/ 3 w 39"/>
                <a:gd name="T55" fmla="*/ 11 h 40"/>
                <a:gd name="T56" fmla="*/ 0 w 39"/>
                <a:gd name="T57" fmla="*/ 13 h 40"/>
                <a:gd name="T58" fmla="*/ 0 w 39"/>
                <a:gd name="T59" fmla="*/ 16 h 40"/>
                <a:gd name="T60" fmla="*/ 0 w 39"/>
                <a:gd name="T61" fmla="*/ 21 h 40"/>
                <a:gd name="T62" fmla="*/ 0 w 39"/>
                <a:gd name="T63" fmla="*/ 24 h 40"/>
                <a:gd name="T64" fmla="*/ 0 w 39"/>
                <a:gd name="T65" fmla="*/ 26 h 40"/>
                <a:gd name="T66" fmla="*/ 3 w 39"/>
                <a:gd name="T67" fmla="*/ 29 h 40"/>
                <a:gd name="T68" fmla="*/ 3 w 39"/>
                <a:gd name="T69" fmla="*/ 32 h 40"/>
                <a:gd name="T70" fmla="*/ 5 w 39"/>
                <a:gd name="T71" fmla="*/ 34 h 40"/>
                <a:gd name="T72" fmla="*/ 8 w 39"/>
                <a:gd name="T73" fmla="*/ 37 h 40"/>
                <a:gd name="T74" fmla="*/ 10 w 39"/>
                <a:gd name="T75" fmla="*/ 37 h 40"/>
                <a:gd name="T76" fmla="*/ 13 w 39"/>
                <a:gd name="T77" fmla="*/ 40 h 40"/>
                <a:gd name="T78" fmla="*/ 16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40"/>
                  </a:moveTo>
                  <a:lnTo>
                    <a:pt x="24" y="40"/>
                  </a:lnTo>
                  <a:lnTo>
                    <a:pt x="26" y="40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09" name="Freeform 25"/>
            <p:cNvSpPr>
              <a:spLocks/>
            </p:cNvSpPr>
            <p:nvPr/>
          </p:nvSpPr>
          <p:spPr bwMode="auto">
            <a:xfrm>
              <a:off x="4346" y="10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4 w 39"/>
                <a:gd name="T3" fmla="*/ 39 h 39"/>
                <a:gd name="T4" fmla="*/ 26 w 39"/>
                <a:gd name="T5" fmla="*/ 39 h 39"/>
                <a:gd name="T6" fmla="*/ 29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21 h 39"/>
                <a:gd name="T22" fmla="*/ 39 w 39"/>
                <a:gd name="T23" fmla="*/ 18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5 h 39"/>
                <a:gd name="T34" fmla="*/ 29 w 39"/>
                <a:gd name="T35" fmla="*/ 2 h 39"/>
                <a:gd name="T36" fmla="*/ 26 w 39"/>
                <a:gd name="T37" fmla="*/ 2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7 h 39"/>
                <a:gd name="T54" fmla="*/ 3 w 39"/>
                <a:gd name="T55" fmla="*/ 10 h 39"/>
                <a:gd name="T56" fmla="*/ 0 w 39"/>
                <a:gd name="T57" fmla="*/ 13 h 39"/>
                <a:gd name="T58" fmla="*/ 0 w 39"/>
                <a:gd name="T59" fmla="*/ 18 h 39"/>
                <a:gd name="T60" fmla="*/ 0 w 39"/>
                <a:gd name="T61" fmla="*/ 21 h 39"/>
                <a:gd name="T62" fmla="*/ 0 w 39"/>
                <a:gd name="T63" fmla="*/ 23 h 39"/>
                <a:gd name="T64" fmla="*/ 0 w 39"/>
                <a:gd name="T65" fmla="*/ 26 h 39"/>
                <a:gd name="T66" fmla="*/ 3 w 39"/>
                <a:gd name="T67" fmla="*/ 28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4" y="39"/>
                  </a:lnTo>
                  <a:lnTo>
                    <a:pt x="26" y="39"/>
                  </a:lnTo>
                  <a:lnTo>
                    <a:pt x="29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0" name="Freeform 26"/>
            <p:cNvSpPr>
              <a:spLocks/>
            </p:cNvSpPr>
            <p:nvPr/>
          </p:nvSpPr>
          <p:spPr bwMode="auto">
            <a:xfrm>
              <a:off x="4346" y="1199"/>
              <a:ext cx="39" cy="39"/>
            </a:xfrm>
            <a:custGeom>
              <a:avLst/>
              <a:gdLst>
                <a:gd name="T0" fmla="*/ 18 w 39"/>
                <a:gd name="T1" fmla="*/ 36 h 39"/>
                <a:gd name="T2" fmla="*/ 24 w 39"/>
                <a:gd name="T3" fmla="*/ 39 h 39"/>
                <a:gd name="T4" fmla="*/ 26 w 39"/>
                <a:gd name="T5" fmla="*/ 36 h 39"/>
                <a:gd name="T6" fmla="*/ 29 w 39"/>
                <a:gd name="T7" fmla="*/ 36 h 39"/>
                <a:gd name="T8" fmla="*/ 31 w 39"/>
                <a:gd name="T9" fmla="*/ 34 h 39"/>
                <a:gd name="T10" fmla="*/ 34 w 39"/>
                <a:gd name="T11" fmla="*/ 31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3 h 39"/>
                <a:gd name="T18" fmla="*/ 39 w 39"/>
                <a:gd name="T19" fmla="*/ 20 h 39"/>
                <a:gd name="T20" fmla="*/ 39 w 39"/>
                <a:gd name="T21" fmla="*/ 18 h 39"/>
                <a:gd name="T22" fmla="*/ 39 w 39"/>
                <a:gd name="T23" fmla="*/ 15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2 h 39"/>
                <a:gd name="T34" fmla="*/ 29 w 39"/>
                <a:gd name="T35" fmla="*/ 0 h 39"/>
                <a:gd name="T36" fmla="*/ 26 w 39"/>
                <a:gd name="T37" fmla="*/ 0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0 h 39"/>
                <a:gd name="T48" fmla="*/ 8 w 39"/>
                <a:gd name="T49" fmla="*/ 2 h 39"/>
                <a:gd name="T50" fmla="*/ 5 w 39"/>
                <a:gd name="T51" fmla="*/ 5 h 39"/>
                <a:gd name="T52" fmla="*/ 3 w 39"/>
                <a:gd name="T53" fmla="*/ 7 h 39"/>
                <a:gd name="T54" fmla="*/ 3 w 39"/>
                <a:gd name="T55" fmla="*/ 10 h 39"/>
                <a:gd name="T56" fmla="*/ 0 w 39"/>
                <a:gd name="T57" fmla="*/ 13 h 39"/>
                <a:gd name="T58" fmla="*/ 0 w 39"/>
                <a:gd name="T59" fmla="*/ 15 h 39"/>
                <a:gd name="T60" fmla="*/ 0 w 39"/>
                <a:gd name="T61" fmla="*/ 18 h 39"/>
                <a:gd name="T62" fmla="*/ 0 w 39"/>
                <a:gd name="T63" fmla="*/ 20 h 39"/>
                <a:gd name="T64" fmla="*/ 0 w 39"/>
                <a:gd name="T65" fmla="*/ 23 h 39"/>
                <a:gd name="T66" fmla="*/ 3 w 39"/>
                <a:gd name="T67" fmla="*/ 28 h 39"/>
                <a:gd name="T68" fmla="*/ 3 w 39"/>
                <a:gd name="T69" fmla="*/ 31 h 39"/>
                <a:gd name="T70" fmla="*/ 5 w 39"/>
                <a:gd name="T71" fmla="*/ 31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6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6"/>
                  </a:moveTo>
                  <a:lnTo>
                    <a:pt x="24" y="39"/>
                  </a:lnTo>
                  <a:lnTo>
                    <a:pt x="26" y="36"/>
                  </a:lnTo>
                  <a:lnTo>
                    <a:pt x="29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1" name="Freeform 27"/>
            <p:cNvSpPr>
              <a:spLocks/>
            </p:cNvSpPr>
            <p:nvPr/>
          </p:nvSpPr>
          <p:spPr bwMode="auto">
            <a:xfrm>
              <a:off x="4346" y="12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4 w 39"/>
                <a:gd name="T3" fmla="*/ 39 h 39"/>
                <a:gd name="T4" fmla="*/ 26 w 39"/>
                <a:gd name="T5" fmla="*/ 39 h 39"/>
                <a:gd name="T6" fmla="*/ 29 w 39"/>
                <a:gd name="T7" fmla="*/ 36 h 39"/>
                <a:gd name="T8" fmla="*/ 31 w 39"/>
                <a:gd name="T9" fmla="*/ 34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3 h 39"/>
                <a:gd name="T34" fmla="*/ 29 w 39"/>
                <a:gd name="T35" fmla="*/ 3 h 39"/>
                <a:gd name="T36" fmla="*/ 26 w 39"/>
                <a:gd name="T37" fmla="*/ 0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3 h 39"/>
                <a:gd name="T50" fmla="*/ 5 w 39"/>
                <a:gd name="T51" fmla="*/ 5 h 39"/>
                <a:gd name="T52" fmla="*/ 3 w 39"/>
                <a:gd name="T53" fmla="*/ 8 h 39"/>
                <a:gd name="T54" fmla="*/ 3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3 w 39"/>
                <a:gd name="T67" fmla="*/ 29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4" y="39"/>
                  </a:lnTo>
                  <a:lnTo>
                    <a:pt x="26" y="39"/>
                  </a:lnTo>
                  <a:lnTo>
                    <a:pt x="29" y="36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2" name="Freeform 28"/>
            <p:cNvSpPr>
              <a:spLocks/>
            </p:cNvSpPr>
            <p:nvPr/>
          </p:nvSpPr>
          <p:spPr bwMode="auto">
            <a:xfrm>
              <a:off x="4346" y="13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4 w 39"/>
                <a:gd name="T3" fmla="*/ 39 h 39"/>
                <a:gd name="T4" fmla="*/ 26 w 39"/>
                <a:gd name="T5" fmla="*/ 39 h 39"/>
                <a:gd name="T6" fmla="*/ 29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9 w 39"/>
                <a:gd name="T35" fmla="*/ 3 h 39"/>
                <a:gd name="T36" fmla="*/ 26 w 39"/>
                <a:gd name="T37" fmla="*/ 0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8 h 39"/>
                <a:gd name="T54" fmla="*/ 3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3 w 39"/>
                <a:gd name="T67" fmla="*/ 29 h 39"/>
                <a:gd name="T68" fmla="*/ 3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4" y="39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3" name="Freeform 29"/>
            <p:cNvSpPr>
              <a:spLocks/>
            </p:cNvSpPr>
            <p:nvPr/>
          </p:nvSpPr>
          <p:spPr bwMode="auto">
            <a:xfrm>
              <a:off x="4346" y="14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4 w 39"/>
                <a:gd name="T3" fmla="*/ 39 h 39"/>
                <a:gd name="T4" fmla="*/ 26 w 39"/>
                <a:gd name="T5" fmla="*/ 39 h 39"/>
                <a:gd name="T6" fmla="*/ 29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20 h 39"/>
                <a:gd name="T22" fmla="*/ 39 w 39"/>
                <a:gd name="T23" fmla="*/ 18 h 39"/>
                <a:gd name="T24" fmla="*/ 37 w 39"/>
                <a:gd name="T25" fmla="*/ 15 h 39"/>
                <a:gd name="T26" fmla="*/ 37 w 39"/>
                <a:gd name="T27" fmla="*/ 10 h 39"/>
                <a:gd name="T28" fmla="*/ 34 w 39"/>
                <a:gd name="T29" fmla="*/ 7 h 39"/>
                <a:gd name="T30" fmla="*/ 34 w 39"/>
                <a:gd name="T31" fmla="*/ 7 h 39"/>
                <a:gd name="T32" fmla="*/ 31 w 39"/>
                <a:gd name="T33" fmla="*/ 5 h 39"/>
                <a:gd name="T34" fmla="*/ 29 w 39"/>
                <a:gd name="T35" fmla="*/ 2 h 39"/>
                <a:gd name="T36" fmla="*/ 26 w 39"/>
                <a:gd name="T37" fmla="*/ 2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7 h 39"/>
                <a:gd name="T52" fmla="*/ 3 w 39"/>
                <a:gd name="T53" fmla="*/ 7 h 39"/>
                <a:gd name="T54" fmla="*/ 3 w 39"/>
                <a:gd name="T55" fmla="*/ 10 h 39"/>
                <a:gd name="T56" fmla="*/ 0 w 39"/>
                <a:gd name="T57" fmla="*/ 15 h 39"/>
                <a:gd name="T58" fmla="*/ 0 w 39"/>
                <a:gd name="T59" fmla="*/ 18 h 39"/>
                <a:gd name="T60" fmla="*/ 0 w 39"/>
                <a:gd name="T61" fmla="*/ 20 h 39"/>
                <a:gd name="T62" fmla="*/ 0 w 39"/>
                <a:gd name="T63" fmla="*/ 23 h 39"/>
                <a:gd name="T64" fmla="*/ 0 w 39"/>
                <a:gd name="T65" fmla="*/ 26 h 39"/>
                <a:gd name="T66" fmla="*/ 3 w 39"/>
                <a:gd name="T67" fmla="*/ 28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4" y="39"/>
                  </a:lnTo>
                  <a:lnTo>
                    <a:pt x="26" y="39"/>
                  </a:lnTo>
                  <a:lnTo>
                    <a:pt x="29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7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4" name="Freeform 30"/>
            <p:cNvSpPr>
              <a:spLocks/>
            </p:cNvSpPr>
            <p:nvPr/>
          </p:nvSpPr>
          <p:spPr bwMode="auto">
            <a:xfrm>
              <a:off x="4346" y="1598"/>
              <a:ext cx="39" cy="40"/>
            </a:xfrm>
            <a:custGeom>
              <a:avLst/>
              <a:gdLst>
                <a:gd name="T0" fmla="*/ 18 w 39"/>
                <a:gd name="T1" fmla="*/ 37 h 40"/>
                <a:gd name="T2" fmla="*/ 24 w 39"/>
                <a:gd name="T3" fmla="*/ 40 h 40"/>
                <a:gd name="T4" fmla="*/ 26 w 39"/>
                <a:gd name="T5" fmla="*/ 37 h 40"/>
                <a:gd name="T6" fmla="*/ 29 w 39"/>
                <a:gd name="T7" fmla="*/ 37 h 40"/>
                <a:gd name="T8" fmla="*/ 31 w 39"/>
                <a:gd name="T9" fmla="*/ 34 h 40"/>
                <a:gd name="T10" fmla="*/ 34 w 39"/>
                <a:gd name="T11" fmla="*/ 34 h 40"/>
                <a:gd name="T12" fmla="*/ 34 w 39"/>
                <a:gd name="T13" fmla="*/ 32 h 40"/>
                <a:gd name="T14" fmla="*/ 37 w 39"/>
                <a:gd name="T15" fmla="*/ 29 h 40"/>
                <a:gd name="T16" fmla="*/ 37 w 39"/>
                <a:gd name="T17" fmla="*/ 27 h 40"/>
                <a:gd name="T18" fmla="*/ 39 w 39"/>
                <a:gd name="T19" fmla="*/ 21 h 40"/>
                <a:gd name="T20" fmla="*/ 39 w 39"/>
                <a:gd name="T21" fmla="*/ 19 h 40"/>
                <a:gd name="T22" fmla="*/ 39 w 39"/>
                <a:gd name="T23" fmla="*/ 16 h 40"/>
                <a:gd name="T24" fmla="*/ 37 w 39"/>
                <a:gd name="T25" fmla="*/ 14 h 40"/>
                <a:gd name="T26" fmla="*/ 37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9 w 39"/>
                <a:gd name="T35" fmla="*/ 0 h 40"/>
                <a:gd name="T36" fmla="*/ 26 w 39"/>
                <a:gd name="T37" fmla="*/ 0 h 40"/>
                <a:gd name="T38" fmla="*/ 24 w 39"/>
                <a:gd name="T39" fmla="*/ 0 h 40"/>
                <a:gd name="T40" fmla="*/ 18 w 39"/>
                <a:gd name="T41" fmla="*/ 0 h 40"/>
                <a:gd name="T42" fmla="*/ 16 w 39"/>
                <a:gd name="T43" fmla="*/ 0 h 40"/>
                <a:gd name="T44" fmla="*/ 13 w 39"/>
                <a:gd name="T45" fmla="*/ 0 h 40"/>
                <a:gd name="T46" fmla="*/ 10 w 39"/>
                <a:gd name="T47" fmla="*/ 0 h 40"/>
                <a:gd name="T48" fmla="*/ 8 w 39"/>
                <a:gd name="T49" fmla="*/ 3 h 40"/>
                <a:gd name="T50" fmla="*/ 5 w 39"/>
                <a:gd name="T51" fmla="*/ 6 h 40"/>
                <a:gd name="T52" fmla="*/ 3 w 39"/>
                <a:gd name="T53" fmla="*/ 8 h 40"/>
                <a:gd name="T54" fmla="*/ 3 w 39"/>
                <a:gd name="T55" fmla="*/ 11 h 40"/>
                <a:gd name="T56" fmla="*/ 0 w 39"/>
                <a:gd name="T57" fmla="*/ 14 h 40"/>
                <a:gd name="T58" fmla="*/ 0 w 39"/>
                <a:gd name="T59" fmla="*/ 16 h 40"/>
                <a:gd name="T60" fmla="*/ 0 w 39"/>
                <a:gd name="T61" fmla="*/ 19 h 40"/>
                <a:gd name="T62" fmla="*/ 0 w 39"/>
                <a:gd name="T63" fmla="*/ 21 h 40"/>
                <a:gd name="T64" fmla="*/ 0 w 39"/>
                <a:gd name="T65" fmla="*/ 27 h 40"/>
                <a:gd name="T66" fmla="*/ 3 w 39"/>
                <a:gd name="T67" fmla="*/ 29 h 40"/>
                <a:gd name="T68" fmla="*/ 3 w 39"/>
                <a:gd name="T69" fmla="*/ 32 h 40"/>
                <a:gd name="T70" fmla="*/ 5 w 39"/>
                <a:gd name="T71" fmla="*/ 34 h 40"/>
                <a:gd name="T72" fmla="*/ 8 w 39"/>
                <a:gd name="T73" fmla="*/ 34 h 40"/>
                <a:gd name="T74" fmla="*/ 10 w 39"/>
                <a:gd name="T75" fmla="*/ 37 h 40"/>
                <a:gd name="T76" fmla="*/ 13 w 39"/>
                <a:gd name="T77" fmla="*/ 37 h 40"/>
                <a:gd name="T78" fmla="*/ 16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37"/>
                  </a:moveTo>
                  <a:lnTo>
                    <a:pt x="24" y="40"/>
                  </a:lnTo>
                  <a:lnTo>
                    <a:pt x="26" y="37"/>
                  </a:lnTo>
                  <a:lnTo>
                    <a:pt x="29" y="37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5" name="Freeform 31"/>
            <p:cNvSpPr>
              <a:spLocks/>
            </p:cNvSpPr>
            <p:nvPr/>
          </p:nvSpPr>
          <p:spPr bwMode="auto">
            <a:xfrm>
              <a:off x="4346" y="16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4 w 39"/>
                <a:gd name="T3" fmla="*/ 39 h 39"/>
                <a:gd name="T4" fmla="*/ 26 w 39"/>
                <a:gd name="T5" fmla="*/ 39 h 39"/>
                <a:gd name="T6" fmla="*/ 29 w 39"/>
                <a:gd name="T7" fmla="*/ 36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2 h 39"/>
                <a:gd name="T34" fmla="*/ 29 w 39"/>
                <a:gd name="T35" fmla="*/ 2 h 39"/>
                <a:gd name="T36" fmla="*/ 26 w 39"/>
                <a:gd name="T37" fmla="*/ 0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2 h 39"/>
                <a:gd name="T48" fmla="*/ 8 w 39"/>
                <a:gd name="T49" fmla="*/ 2 h 39"/>
                <a:gd name="T50" fmla="*/ 5 w 39"/>
                <a:gd name="T51" fmla="*/ 5 h 39"/>
                <a:gd name="T52" fmla="*/ 3 w 39"/>
                <a:gd name="T53" fmla="*/ 8 h 39"/>
                <a:gd name="T54" fmla="*/ 3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3 w 39"/>
                <a:gd name="T67" fmla="*/ 29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6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4" y="39"/>
                  </a:lnTo>
                  <a:lnTo>
                    <a:pt x="26" y="39"/>
                  </a:lnTo>
                  <a:lnTo>
                    <a:pt x="29" y="36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6" name="Freeform 32"/>
            <p:cNvSpPr>
              <a:spLocks/>
            </p:cNvSpPr>
            <p:nvPr/>
          </p:nvSpPr>
          <p:spPr bwMode="auto">
            <a:xfrm>
              <a:off x="4346" y="17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4 w 39"/>
                <a:gd name="T3" fmla="*/ 39 h 39"/>
                <a:gd name="T4" fmla="*/ 26 w 39"/>
                <a:gd name="T5" fmla="*/ 39 h 39"/>
                <a:gd name="T6" fmla="*/ 29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9 w 39"/>
                <a:gd name="T35" fmla="*/ 3 h 39"/>
                <a:gd name="T36" fmla="*/ 26 w 39"/>
                <a:gd name="T37" fmla="*/ 3 h 39"/>
                <a:gd name="T38" fmla="*/ 24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3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8 h 39"/>
                <a:gd name="T54" fmla="*/ 3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3 w 39"/>
                <a:gd name="T67" fmla="*/ 29 h 39"/>
                <a:gd name="T68" fmla="*/ 3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4" y="39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7" name="Freeform 33"/>
            <p:cNvSpPr>
              <a:spLocks/>
            </p:cNvSpPr>
            <p:nvPr/>
          </p:nvSpPr>
          <p:spPr bwMode="auto">
            <a:xfrm>
              <a:off x="4346" y="1896"/>
              <a:ext cx="39" cy="42"/>
            </a:xfrm>
            <a:custGeom>
              <a:avLst/>
              <a:gdLst>
                <a:gd name="T0" fmla="*/ 18 w 39"/>
                <a:gd name="T1" fmla="*/ 40 h 42"/>
                <a:gd name="T2" fmla="*/ 24 w 39"/>
                <a:gd name="T3" fmla="*/ 40 h 42"/>
                <a:gd name="T4" fmla="*/ 26 w 39"/>
                <a:gd name="T5" fmla="*/ 40 h 42"/>
                <a:gd name="T6" fmla="*/ 29 w 39"/>
                <a:gd name="T7" fmla="*/ 40 h 42"/>
                <a:gd name="T8" fmla="*/ 31 w 39"/>
                <a:gd name="T9" fmla="*/ 37 h 42"/>
                <a:gd name="T10" fmla="*/ 34 w 39"/>
                <a:gd name="T11" fmla="*/ 34 h 42"/>
                <a:gd name="T12" fmla="*/ 34 w 39"/>
                <a:gd name="T13" fmla="*/ 32 h 42"/>
                <a:gd name="T14" fmla="*/ 37 w 39"/>
                <a:gd name="T15" fmla="*/ 29 h 42"/>
                <a:gd name="T16" fmla="*/ 37 w 39"/>
                <a:gd name="T17" fmla="*/ 27 h 42"/>
                <a:gd name="T18" fmla="*/ 39 w 39"/>
                <a:gd name="T19" fmla="*/ 24 h 42"/>
                <a:gd name="T20" fmla="*/ 39 w 39"/>
                <a:gd name="T21" fmla="*/ 21 h 42"/>
                <a:gd name="T22" fmla="*/ 39 w 39"/>
                <a:gd name="T23" fmla="*/ 19 h 42"/>
                <a:gd name="T24" fmla="*/ 37 w 39"/>
                <a:gd name="T25" fmla="*/ 16 h 42"/>
                <a:gd name="T26" fmla="*/ 37 w 39"/>
                <a:gd name="T27" fmla="*/ 14 h 42"/>
                <a:gd name="T28" fmla="*/ 34 w 39"/>
                <a:gd name="T29" fmla="*/ 11 h 42"/>
                <a:gd name="T30" fmla="*/ 34 w 39"/>
                <a:gd name="T31" fmla="*/ 8 h 42"/>
                <a:gd name="T32" fmla="*/ 31 w 39"/>
                <a:gd name="T33" fmla="*/ 6 h 42"/>
                <a:gd name="T34" fmla="*/ 29 w 39"/>
                <a:gd name="T35" fmla="*/ 3 h 42"/>
                <a:gd name="T36" fmla="*/ 26 w 39"/>
                <a:gd name="T37" fmla="*/ 3 h 42"/>
                <a:gd name="T38" fmla="*/ 24 w 39"/>
                <a:gd name="T39" fmla="*/ 3 h 42"/>
                <a:gd name="T40" fmla="*/ 18 w 39"/>
                <a:gd name="T41" fmla="*/ 0 h 42"/>
                <a:gd name="T42" fmla="*/ 16 w 39"/>
                <a:gd name="T43" fmla="*/ 3 h 42"/>
                <a:gd name="T44" fmla="*/ 13 w 39"/>
                <a:gd name="T45" fmla="*/ 3 h 42"/>
                <a:gd name="T46" fmla="*/ 10 w 39"/>
                <a:gd name="T47" fmla="*/ 3 h 42"/>
                <a:gd name="T48" fmla="*/ 8 w 39"/>
                <a:gd name="T49" fmla="*/ 6 h 42"/>
                <a:gd name="T50" fmla="*/ 5 w 39"/>
                <a:gd name="T51" fmla="*/ 8 h 42"/>
                <a:gd name="T52" fmla="*/ 3 w 39"/>
                <a:gd name="T53" fmla="*/ 11 h 42"/>
                <a:gd name="T54" fmla="*/ 3 w 39"/>
                <a:gd name="T55" fmla="*/ 14 h 42"/>
                <a:gd name="T56" fmla="*/ 0 w 39"/>
                <a:gd name="T57" fmla="*/ 16 h 42"/>
                <a:gd name="T58" fmla="*/ 0 w 39"/>
                <a:gd name="T59" fmla="*/ 19 h 42"/>
                <a:gd name="T60" fmla="*/ 0 w 39"/>
                <a:gd name="T61" fmla="*/ 21 h 42"/>
                <a:gd name="T62" fmla="*/ 0 w 39"/>
                <a:gd name="T63" fmla="*/ 24 h 42"/>
                <a:gd name="T64" fmla="*/ 0 w 39"/>
                <a:gd name="T65" fmla="*/ 27 h 42"/>
                <a:gd name="T66" fmla="*/ 3 w 39"/>
                <a:gd name="T67" fmla="*/ 29 h 42"/>
                <a:gd name="T68" fmla="*/ 3 w 39"/>
                <a:gd name="T69" fmla="*/ 32 h 42"/>
                <a:gd name="T70" fmla="*/ 5 w 39"/>
                <a:gd name="T71" fmla="*/ 34 h 42"/>
                <a:gd name="T72" fmla="*/ 8 w 39"/>
                <a:gd name="T73" fmla="*/ 37 h 42"/>
                <a:gd name="T74" fmla="*/ 10 w 39"/>
                <a:gd name="T75" fmla="*/ 40 h 42"/>
                <a:gd name="T76" fmla="*/ 13 w 39"/>
                <a:gd name="T77" fmla="*/ 40 h 42"/>
                <a:gd name="T78" fmla="*/ 16 w 39"/>
                <a:gd name="T79" fmla="*/ 40 h 42"/>
                <a:gd name="T80" fmla="*/ 18 w 39"/>
                <a:gd name="T81" fmla="*/ 42 h 42"/>
                <a:gd name="T82" fmla="*/ 18 w 39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2">
                  <a:moveTo>
                    <a:pt x="18" y="40"/>
                  </a:moveTo>
                  <a:lnTo>
                    <a:pt x="24" y="40"/>
                  </a:lnTo>
                  <a:lnTo>
                    <a:pt x="26" y="40"/>
                  </a:lnTo>
                  <a:lnTo>
                    <a:pt x="29" y="40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4" y="3"/>
                  </a:lnTo>
                  <a:lnTo>
                    <a:pt x="18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8" y="42"/>
                  </a:lnTo>
                  <a:lnTo>
                    <a:pt x="18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8" name="Freeform 34"/>
            <p:cNvSpPr>
              <a:spLocks/>
            </p:cNvSpPr>
            <p:nvPr/>
          </p:nvSpPr>
          <p:spPr bwMode="auto">
            <a:xfrm>
              <a:off x="4464" y="997"/>
              <a:ext cx="39" cy="40"/>
            </a:xfrm>
            <a:custGeom>
              <a:avLst/>
              <a:gdLst>
                <a:gd name="T0" fmla="*/ 18 w 39"/>
                <a:gd name="T1" fmla="*/ 40 h 40"/>
                <a:gd name="T2" fmla="*/ 21 w 39"/>
                <a:gd name="T3" fmla="*/ 40 h 40"/>
                <a:gd name="T4" fmla="*/ 26 w 39"/>
                <a:gd name="T5" fmla="*/ 40 h 40"/>
                <a:gd name="T6" fmla="*/ 28 w 39"/>
                <a:gd name="T7" fmla="*/ 37 h 40"/>
                <a:gd name="T8" fmla="*/ 31 w 39"/>
                <a:gd name="T9" fmla="*/ 37 h 40"/>
                <a:gd name="T10" fmla="*/ 34 w 39"/>
                <a:gd name="T11" fmla="*/ 34 h 40"/>
                <a:gd name="T12" fmla="*/ 34 w 39"/>
                <a:gd name="T13" fmla="*/ 32 h 40"/>
                <a:gd name="T14" fmla="*/ 36 w 39"/>
                <a:gd name="T15" fmla="*/ 29 h 40"/>
                <a:gd name="T16" fmla="*/ 36 w 39"/>
                <a:gd name="T17" fmla="*/ 26 h 40"/>
                <a:gd name="T18" fmla="*/ 39 w 39"/>
                <a:gd name="T19" fmla="*/ 24 h 40"/>
                <a:gd name="T20" fmla="*/ 39 w 39"/>
                <a:gd name="T21" fmla="*/ 21 h 40"/>
                <a:gd name="T22" fmla="*/ 39 w 39"/>
                <a:gd name="T23" fmla="*/ 16 h 40"/>
                <a:gd name="T24" fmla="*/ 36 w 39"/>
                <a:gd name="T25" fmla="*/ 13 h 40"/>
                <a:gd name="T26" fmla="*/ 36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8 w 39"/>
                <a:gd name="T35" fmla="*/ 3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5 w 39"/>
                <a:gd name="T43" fmla="*/ 0 h 40"/>
                <a:gd name="T44" fmla="*/ 13 w 39"/>
                <a:gd name="T45" fmla="*/ 0 h 40"/>
                <a:gd name="T46" fmla="*/ 10 w 39"/>
                <a:gd name="T47" fmla="*/ 3 h 40"/>
                <a:gd name="T48" fmla="*/ 8 w 39"/>
                <a:gd name="T49" fmla="*/ 3 h 40"/>
                <a:gd name="T50" fmla="*/ 5 w 39"/>
                <a:gd name="T51" fmla="*/ 6 h 40"/>
                <a:gd name="T52" fmla="*/ 2 w 39"/>
                <a:gd name="T53" fmla="*/ 8 h 40"/>
                <a:gd name="T54" fmla="*/ 2 w 39"/>
                <a:gd name="T55" fmla="*/ 11 h 40"/>
                <a:gd name="T56" fmla="*/ 0 w 39"/>
                <a:gd name="T57" fmla="*/ 13 h 40"/>
                <a:gd name="T58" fmla="*/ 0 w 39"/>
                <a:gd name="T59" fmla="*/ 16 h 40"/>
                <a:gd name="T60" fmla="*/ 0 w 39"/>
                <a:gd name="T61" fmla="*/ 21 h 40"/>
                <a:gd name="T62" fmla="*/ 0 w 39"/>
                <a:gd name="T63" fmla="*/ 24 h 40"/>
                <a:gd name="T64" fmla="*/ 0 w 39"/>
                <a:gd name="T65" fmla="*/ 26 h 40"/>
                <a:gd name="T66" fmla="*/ 2 w 39"/>
                <a:gd name="T67" fmla="*/ 29 h 40"/>
                <a:gd name="T68" fmla="*/ 2 w 39"/>
                <a:gd name="T69" fmla="*/ 32 h 40"/>
                <a:gd name="T70" fmla="*/ 5 w 39"/>
                <a:gd name="T71" fmla="*/ 34 h 40"/>
                <a:gd name="T72" fmla="*/ 8 w 39"/>
                <a:gd name="T73" fmla="*/ 37 h 40"/>
                <a:gd name="T74" fmla="*/ 10 w 39"/>
                <a:gd name="T75" fmla="*/ 37 h 40"/>
                <a:gd name="T76" fmla="*/ 13 w 39"/>
                <a:gd name="T77" fmla="*/ 40 h 40"/>
                <a:gd name="T78" fmla="*/ 15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6"/>
                  </a:lnTo>
                  <a:lnTo>
                    <a:pt x="2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40"/>
                  </a:lnTo>
                  <a:lnTo>
                    <a:pt x="15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19" name="Freeform 35"/>
            <p:cNvSpPr>
              <a:spLocks/>
            </p:cNvSpPr>
            <p:nvPr/>
          </p:nvSpPr>
          <p:spPr bwMode="auto">
            <a:xfrm>
              <a:off x="4464" y="10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21 h 39"/>
                <a:gd name="T22" fmla="*/ 39 w 39"/>
                <a:gd name="T23" fmla="*/ 18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5 h 39"/>
                <a:gd name="T34" fmla="*/ 28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7 h 39"/>
                <a:gd name="T54" fmla="*/ 2 w 39"/>
                <a:gd name="T55" fmla="*/ 10 h 39"/>
                <a:gd name="T56" fmla="*/ 0 w 39"/>
                <a:gd name="T57" fmla="*/ 13 h 39"/>
                <a:gd name="T58" fmla="*/ 0 w 39"/>
                <a:gd name="T59" fmla="*/ 18 h 39"/>
                <a:gd name="T60" fmla="*/ 0 w 39"/>
                <a:gd name="T61" fmla="*/ 21 h 39"/>
                <a:gd name="T62" fmla="*/ 0 w 39"/>
                <a:gd name="T63" fmla="*/ 23 h 39"/>
                <a:gd name="T64" fmla="*/ 0 w 39"/>
                <a:gd name="T65" fmla="*/ 26 h 39"/>
                <a:gd name="T66" fmla="*/ 2 w 39"/>
                <a:gd name="T67" fmla="*/ 28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8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7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2" y="28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0" name="Freeform 36"/>
            <p:cNvSpPr>
              <a:spLocks/>
            </p:cNvSpPr>
            <p:nvPr/>
          </p:nvSpPr>
          <p:spPr bwMode="auto">
            <a:xfrm>
              <a:off x="4464" y="1199"/>
              <a:ext cx="39" cy="39"/>
            </a:xfrm>
            <a:custGeom>
              <a:avLst/>
              <a:gdLst>
                <a:gd name="T0" fmla="*/ 18 w 39"/>
                <a:gd name="T1" fmla="*/ 36 h 39"/>
                <a:gd name="T2" fmla="*/ 21 w 39"/>
                <a:gd name="T3" fmla="*/ 39 h 39"/>
                <a:gd name="T4" fmla="*/ 26 w 39"/>
                <a:gd name="T5" fmla="*/ 36 h 39"/>
                <a:gd name="T6" fmla="*/ 28 w 39"/>
                <a:gd name="T7" fmla="*/ 36 h 39"/>
                <a:gd name="T8" fmla="*/ 31 w 39"/>
                <a:gd name="T9" fmla="*/ 34 h 39"/>
                <a:gd name="T10" fmla="*/ 34 w 39"/>
                <a:gd name="T11" fmla="*/ 31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3 h 39"/>
                <a:gd name="T18" fmla="*/ 39 w 39"/>
                <a:gd name="T19" fmla="*/ 20 h 39"/>
                <a:gd name="T20" fmla="*/ 39 w 39"/>
                <a:gd name="T21" fmla="*/ 18 h 39"/>
                <a:gd name="T22" fmla="*/ 39 w 39"/>
                <a:gd name="T23" fmla="*/ 15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2 h 39"/>
                <a:gd name="T34" fmla="*/ 28 w 39"/>
                <a:gd name="T35" fmla="*/ 0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0 h 39"/>
                <a:gd name="T48" fmla="*/ 8 w 39"/>
                <a:gd name="T49" fmla="*/ 2 h 39"/>
                <a:gd name="T50" fmla="*/ 5 w 39"/>
                <a:gd name="T51" fmla="*/ 5 h 39"/>
                <a:gd name="T52" fmla="*/ 2 w 39"/>
                <a:gd name="T53" fmla="*/ 7 h 39"/>
                <a:gd name="T54" fmla="*/ 2 w 39"/>
                <a:gd name="T55" fmla="*/ 10 h 39"/>
                <a:gd name="T56" fmla="*/ 0 w 39"/>
                <a:gd name="T57" fmla="*/ 13 h 39"/>
                <a:gd name="T58" fmla="*/ 0 w 39"/>
                <a:gd name="T59" fmla="*/ 15 h 39"/>
                <a:gd name="T60" fmla="*/ 0 w 39"/>
                <a:gd name="T61" fmla="*/ 18 h 39"/>
                <a:gd name="T62" fmla="*/ 0 w 39"/>
                <a:gd name="T63" fmla="*/ 20 h 39"/>
                <a:gd name="T64" fmla="*/ 0 w 39"/>
                <a:gd name="T65" fmla="*/ 23 h 39"/>
                <a:gd name="T66" fmla="*/ 2 w 39"/>
                <a:gd name="T67" fmla="*/ 28 h 39"/>
                <a:gd name="T68" fmla="*/ 2 w 39"/>
                <a:gd name="T69" fmla="*/ 31 h 39"/>
                <a:gd name="T70" fmla="*/ 5 w 39"/>
                <a:gd name="T71" fmla="*/ 31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6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6"/>
                  </a:moveTo>
                  <a:lnTo>
                    <a:pt x="21" y="39"/>
                  </a:lnTo>
                  <a:lnTo>
                    <a:pt x="26" y="36"/>
                  </a:lnTo>
                  <a:lnTo>
                    <a:pt x="28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5"/>
                  </a:lnTo>
                  <a:lnTo>
                    <a:pt x="2" y="7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8"/>
                  </a:lnTo>
                  <a:lnTo>
                    <a:pt x="2" y="31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1" name="Freeform 37"/>
            <p:cNvSpPr>
              <a:spLocks/>
            </p:cNvSpPr>
            <p:nvPr/>
          </p:nvSpPr>
          <p:spPr bwMode="auto">
            <a:xfrm>
              <a:off x="4464" y="12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6 h 39"/>
                <a:gd name="T8" fmla="*/ 31 w 39"/>
                <a:gd name="T9" fmla="*/ 34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3 h 39"/>
                <a:gd name="T34" fmla="*/ 28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3 h 39"/>
                <a:gd name="T50" fmla="*/ 5 w 39"/>
                <a:gd name="T51" fmla="*/ 5 h 39"/>
                <a:gd name="T52" fmla="*/ 2 w 39"/>
                <a:gd name="T53" fmla="*/ 8 h 39"/>
                <a:gd name="T54" fmla="*/ 2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2 w 39"/>
                <a:gd name="T67" fmla="*/ 29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6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2" name="Freeform 38"/>
            <p:cNvSpPr>
              <a:spLocks/>
            </p:cNvSpPr>
            <p:nvPr/>
          </p:nvSpPr>
          <p:spPr bwMode="auto">
            <a:xfrm>
              <a:off x="4464" y="13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8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8 h 39"/>
                <a:gd name="T54" fmla="*/ 2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2 w 39"/>
                <a:gd name="T67" fmla="*/ 29 h 39"/>
                <a:gd name="T68" fmla="*/ 2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3" name="Freeform 39"/>
            <p:cNvSpPr>
              <a:spLocks/>
            </p:cNvSpPr>
            <p:nvPr/>
          </p:nvSpPr>
          <p:spPr bwMode="auto">
            <a:xfrm>
              <a:off x="4464" y="14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20 h 39"/>
                <a:gd name="T22" fmla="*/ 39 w 39"/>
                <a:gd name="T23" fmla="*/ 18 h 39"/>
                <a:gd name="T24" fmla="*/ 36 w 39"/>
                <a:gd name="T25" fmla="*/ 15 h 39"/>
                <a:gd name="T26" fmla="*/ 36 w 39"/>
                <a:gd name="T27" fmla="*/ 10 h 39"/>
                <a:gd name="T28" fmla="*/ 34 w 39"/>
                <a:gd name="T29" fmla="*/ 7 h 39"/>
                <a:gd name="T30" fmla="*/ 34 w 39"/>
                <a:gd name="T31" fmla="*/ 7 h 39"/>
                <a:gd name="T32" fmla="*/ 31 w 39"/>
                <a:gd name="T33" fmla="*/ 5 h 39"/>
                <a:gd name="T34" fmla="*/ 28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7 h 39"/>
                <a:gd name="T52" fmla="*/ 2 w 39"/>
                <a:gd name="T53" fmla="*/ 7 h 39"/>
                <a:gd name="T54" fmla="*/ 2 w 39"/>
                <a:gd name="T55" fmla="*/ 10 h 39"/>
                <a:gd name="T56" fmla="*/ 0 w 39"/>
                <a:gd name="T57" fmla="*/ 15 h 39"/>
                <a:gd name="T58" fmla="*/ 0 w 39"/>
                <a:gd name="T59" fmla="*/ 18 h 39"/>
                <a:gd name="T60" fmla="*/ 0 w 39"/>
                <a:gd name="T61" fmla="*/ 20 h 39"/>
                <a:gd name="T62" fmla="*/ 0 w 39"/>
                <a:gd name="T63" fmla="*/ 23 h 39"/>
                <a:gd name="T64" fmla="*/ 0 w 39"/>
                <a:gd name="T65" fmla="*/ 26 h 39"/>
                <a:gd name="T66" fmla="*/ 2 w 39"/>
                <a:gd name="T67" fmla="*/ 28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6" y="15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7"/>
                  </a:lnTo>
                  <a:lnTo>
                    <a:pt x="2" y="7"/>
                  </a:lnTo>
                  <a:lnTo>
                    <a:pt x="2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2" y="28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4" name="Freeform 40"/>
            <p:cNvSpPr>
              <a:spLocks/>
            </p:cNvSpPr>
            <p:nvPr/>
          </p:nvSpPr>
          <p:spPr bwMode="auto">
            <a:xfrm>
              <a:off x="4464" y="1598"/>
              <a:ext cx="39" cy="40"/>
            </a:xfrm>
            <a:custGeom>
              <a:avLst/>
              <a:gdLst>
                <a:gd name="T0" fmla="*/ 18 w 39"/>
                <a:gd name="T1" fmla="*/ 37 h 40"/>
                <a:gd name="T2" fmla="*/ 21 w 39"/>
                <a:gd name="T3" fmla="*/ 40 h 40"/>
                <a:gd name="T4" fmla="*/ 26 w 39"/>
                <a:gd name="T5" fmla="*/ 37 h 40"/>
                <a:gd name="T6" fmla="*/ 28 w 39"/>
                <a:gd name="T7" fmla="*/ 37 h 40"/>
                <a:gd name="T8" fmla="*/ 31 w 39"/>
                <a:gd name="T9" fmla="*/ 34 h 40"/>
                <a:gd name="T10" fmla="*/ 34 w 39"/>
                <a:gd name="T11" fmla="*/ 34 h 40"/>
                <a:gd name="T12" fmla="*/ 34 w 39"/>
                <a:gd name="T13" fmla="*/ 32 h 40"/>
                <a:gd name="T14" fmla="*/ 36 w 39"/>
                <a:gd name="T15" fmla="*/ 29 h 40"/>
                <a:gd name="T16" fmla="*/ 36 w 39"/>
                <a:gd name="T17" fmla="*/ 27 h 40"/>
                <a:gd name="T18" fmla="*/ 39 w 39"/>
                <a:gd name="T19" fmla="*/ 21 h 40"/>
                <a:gd name="T20" fmla="*/ 39 w 39"/>
                <a:gd name="T21" fmla="*/ 19 h 40"/>
                <a:gd name="T22" fmla="*/ 39 w 39"/>
                <a:gd name="T23" fmla="*/ 16 h 40"/>
                <a:gd name="T24" fmla="*/ 36 w 39"/>
                <a:gd name="T25" fmla="*/ 14 h 40"/>
                <a:gd name="T26" fmla="*/ 36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8 w 39"/>
                <a:gd name="T35" fmla="*/ 0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5 w 39"/>
                <a:gd name="T43" fmla="*/ 0 h 40"/>
                <a:gd name="T44" fmla="*/ 13 w 39"/>
                <a:gd name="T45" fmla="*/ 0 h 40"/>
                <a:gd name="T46" fmla="*/ 10 w 39"/>
                <a:gd name="T47" fmla="*/ 0 h 40"/>
                <a:gd name="T48" fmla="*/ 8 w 39"/>
                <a:gd name="T49" fmla="*/ 3 h 40"/>
                <a:gd name="T50" fmla="*/ 5 w 39"/>
                <a:gd name="T51" fmla="*/ 6 h 40"/>
                <a:gd name="T52" fmla="*/ 2 w 39"/>
                <a:gd name="T53" fmla="*/ 8 h 40"/>
                <a:gd name="T54" fmla="*/ 2 w 39"/>
                <a:gd name="T55" fmla="*/ 11 h 40"/>
                <a:gd name="T56" fmla="*/ 0 w 39"/>
                <a:gd name="T57" fmla="*/ 14 h 40"/>
                <a:gd name="T58" fmla="*/ 0 w 39"/>
                <a:gd name="T59" fmla="*/ 16 h 40"/>
                <a:gd name="T60" fmla="*/ 0 w 39"/>
                <a:gd name="T61" fmla="*/ 19 h 40"/>
                <a:gd name="T62" fmla="*/ 0 w 39"/>
                <a:gd name="T63" fmla="*/ 21 h 40"/>
                <a:gd name="T64" fmla="*/ 0 w 39"/>
                <a:gd name="T65" fmla="*/ 27 h 40"/>
                <a:gd name="T66" fmla="*/ 2 w 39"/>
                <a:gd name="T67" fmla="*/ 29 h 40"/>
                <a:gd name="T68" fmla="*/ 2 w 39"/>
                <a:gd name="T69" fmla="*/ 32 h 40"/>
                <a:gd name="T70" fmla="*/ 5 w 39"/>
                <a:gd name="T71" fmla="*/ 34 h 40"/>
                <a:gd name="T72" fmla="*/ 8 w 39"/>
                <a:gd name="T73" fmla="*/ 34 h 40"/>
                <a:gd name="T74" fmla="*/ 10 w 39"/>
                <a:gd name="T75" fmla="*/ 37 h 40"/>
                <a:gd name="T76" fmla="*/ 13 w 39"/>
                <a:gd name="T77" fmla="*/ 37 h 40"/>
                <a:gd name="T78" fmla="*/ 15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37"/>
                  </a:moveTo>
                  <a:lnTo>
                    <a:pt x="21" y="40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6" y="14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2" y="8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2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5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5" name="Freeform 41"/>
            <p:cNvSpPr>
              <a:spLocks/>
            </p:cNvSpPr>
            <p:nvPr/>
          </p:nvSpPr>
          <p:spPr bwMode="auto">
            <a:xfrm>
              <a:off x="4464" y="16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6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2 h 39"/>
                <a:gd name="T34" fmla="*/ 28 w 39"/>
                <a:gd name="T35" fmla="*/ 2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2 h 39"/>
                <a:gd name="T48" fmla="*/ 8 w 39"/>
                <a:gd name="T49" fmla="*/ 2 h 39"/>
                <a:gd name="T50" fmla="*/ 5 w 39"/>
                <a:gd name="T51" fmla="*/ 5 h 39"/>
                <a:gd name="T52" fmla="*/ 2 w 39"/>
                <a:gd name="T53" fmla="*/ 8 h 39"/>
                <a:gd name="T54" fmla="*/ 2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2 w 39"/>
                <a:gd name="T67" fmla="*/ 29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6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6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6" name="Freeform 42"/>
            <p:cNvSpPr>
              <a:spLocks/>
            </p:cNvSpPr>
            <p:nvPr/>
          </p:nvSpPr>
          <p:spPr bwMode="auto">
            <a:xfrm>
              <a:off x="4464" y="17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8 w 39"/>
                <a:gd name="T35" fmla="*/ 3 h 39"/>
                <a:gd name="T36" fmla="*/ 26 w 39"/>
                <a:gd name="T37" fmla="*/ 3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3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8 h 39"/>
                <a:gd name="T54" fmla="*/ 2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2 w 39"/>
                <a:gd name="T67" fmla="*/ 29 h 39"/>
                <a:gd name="T68" fmla="*/ 2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7" name="Freeform 43"/>
            <p:cNvSpPr>
              <a:spLocks/>
            </p:cNvSpPr>
            <p:nvPr/>
          </p:nvSpPr>
          <p:spPr bwMode="auto">
            <a:xfrm>
              <a:off x="4464" y="1896"/>
              <a:ext cx="39" cy="42"/>
            </a:xfrm>
            <a:custGeom>
              <a:avLst/>
              <a:gdLst>
                <a:gd name="T0" fmla="*/ 18 w 39"/>
                <a:gd name="T1" fmla="*/ 40 h 42"/>
                <a:gd name="T2" fmla="*/ 21 w 39"/>
                <a:gd name="T3" fmla="*/ 40 h 42"/>
                <a:gd name="T4" fmla="*/ 26 w 39"/>
                <a:gd name="T5" fmla="*/ 40 h 42"/>
                <a:gd name="T6" fmla="*/ 28 w 39"/>
                <a:gd name="T7" fmla="*/ 40 h 42"/>
                <a:gd name="T8" fmla="*/ 31 w 39"/>
                <a:gd name="T9" fmla="*/ 37 h 42"/>
                <a:gd name="T10" fmla="*/ 34 w 39"/>
                <a:gd name="T11" fmla="*/ 34 h 42"/>
                <a:gd name="T12" fmla="*/ 34 w 39"/>
                <a:gd name="T13" fmla="*/ 32 h 42"/>
                <a:gd name="T14" fmla="*/ 36 w 39"/>
                <a:gd name="T15" fmla="*/ 29 h 42"/>
                <a:gd name="T16" fmla="*/ 36 w 39"/>
                <a:gd name="T17" fmla="*/ 27 h 42"/>
                <a:gd name="T18" fmla="*/ 39 w 39"/>
                <a:gd name="T19" fmla="*/ 24 h 42"/>
                <a:gd name="T20" fmla="*/ 39 w 39"/>
                <a:gd name="T21" fmla="*/ 21 h 42"/>
                <a:gd name="T22" fmla="*/ 39 w 39"/>
                <a:gd name="T23" fmla="*/ 19 h 42"/>
                <a:gd name="T24" fmla="*/ 36 w 39"/>
                <a:gd name="T25" fmla="*/ 16 h 42"/>
                <a:gd name="T26" fmla="*/ 36 w 39"/>
                <a:gd name="T27" fmla="*/ 14 h 42"/>
                <a:gd name="T28" fmla="*/ 34 w 39"/>
                <a:gd name="T29" fmla="*/ 11 h 42"/>
                <a:gd name="T30" fmla="*/ 34 w 39"/>
                <a:gd name="T31" fmla="*/ 8 h 42"/>
                <a:gd name="T32" fmla="*/ 31 w 39"/>
                <a:gd name="T33" fmla="*/ 6 h 42"/>
                <a:gd name="T34" fmla="*/ 28 w 39"/>
                <a:gd name="T35" fmla="*/ 3 h 42"/>
                <a:gd name="T36" fmla="*/ 26 w 39"/>
                <a:gd name="T37" fmla="*/ 3 h 42"/>
                <a:gd name="T38" fmla="*/ 21 w 39"/>
                <a:gd name="T39" fmla="*/ 3 h 42"/>
                <a:gd name="T40" fmla="*/ 18 w 39"/>
                <a:gd name="T41" fmla="*/ 0 h 42"/>
                <a:gd name="T42" fmla="*/ 15 w 39"/>
                <a:gd name="T43" fmla="*/ 3 h 42"/>
                <a:gd name="T44" fmla="*/ 13 w 39"/>
                <a:gd name="T45" fmla="*/ 3 h 42"/>
                <a:gd name="T46" fmla="*/ 10 w 39"/>
                <a:gd name="T47" fmla="*/ 3 h 42"/>
                <a:gd name="T48" fmla="*/ 8 w 39"/>
                <a:gd name="T49" fmla="*/ 6 h 42"/>
                <a:gd name="T50" fmla="*/ 5 w 39"/>
                <a:gd name="T51" fmla="*/ 8 h 42"/>
                <a:gd name="T52" fmla="*/ 2 w 39"/>
                <a:gd name="T53" fmla="*/ 11 h 42"/>
                <a:gd name="T54" fmla="*/ 2 w 39"/>
                <a:gd name="T55" fmla="*/ 14 h 42"/>
                <a:gd name="T56" fmla="*/ 0 w 39"/>
                <a:gd name="T57" fmla="*/ 16 h 42"/>
                <a:gd name="T58" fmla="*/ 0 w 39"/>
                <a:gd name="T59" fmla="*/ 19 h 42"/>
                <a:gd name="T60" fmla="*/ 0 w 39"/>
                <a:gd name="T61" fmla="*/ 21 h 42"/>
                <a:gd name="T62" fmla="*/ 0 w 39"/>
                <a:gd name="T63" fmla="*/ 24 h 42"/>
                <a:gd name="T64" fmla="*/ 0 w 39"/>
                <a:gd name="T65" fmla="*/ 27 h 42"/>
                <a:gd name="T66" fmla="*/ 2 w 39"/>
                <a:gd name="T67" fmla="*/ 29 h 42"/>
                <a:gd name="T68" fmla="*/ 2 w 39"/>
                <a:gd name="T69" fmla="*/ 32 h 42"/>
                <a:gd name="T70" fmla="*/ 5 w 39"/>
                <a:gd name="T71" fmla="*/ 34 h 42"/>
                <a:gd name="T72" fmla="*/ 8 w 39"/>
                <a:gd name="T73" fmla="*/ 37 h 42"/>
                <a:gd name="T74" fmla="*/ 10 w 39"/>
                <a:gd name="T75" fmla="*/ 40 h 42"/>
                <a:gd name="T76" fmla="*/ 13 w 39"/>
                <a:gd name="T77" fmla="*/ 40 h 42"/>
                <a:gd name="T78" fmla="*/ 15 w 39"/>
                <a:gd name="T79" fmla="*/ 40 h 42"/>
                <a:gd name="T80" fmla="*/ 18 w 39"/>
                <a:gd name="T81" fmla="*/ 42 h 42"/>
                <a:gd name="T82" fmla="*/ 18 w 39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2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2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5" y="40"/>
                  </a:lnTo>
                  <a:lnTo>
                    <a:pt x="18" y="42"/>
                  </a:lnTo>
                  <a:lnTo>
                    <a:pt x="18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8" name="Freeform 44"/>
            <p:cNvSpPr>
              <a:spLocks/>
            </p:cNvSpPr>
            <p:nvPr/>
          </p:nvSpPr>
          <p:spPr bwMode="auto">
            <a:xfrm>
              <a:off x="4581" y="997"/>
              <a:ext cx="40" cy="40"/>
            </a:xfrm>
            <a:custGeom>
              <a:avLst/>
              <a:gdLst>
                <a:gd name="T0" fmla="*/ 19 w 40"/>
                <a:gd name="T1" fmla="*/ 40 h 40"/>
                <a:gd name="T2" fmla="*/ 21 w 40"/>
                <a:gd name="T3" fmla="*/ 40 h 40"/>
                <a:gd name="T4" fmla="*/ 27 w 40"/>
                <a:gd name="T5" fmla="*/ 40 h 40"/>
                <a:gd name="T6" fmla="*/ 29 w 40"/>
                <a:gd name="T7" fmla="*/ 37 h 40"/>
                <a:gd name="T8" fmla="*/ 32 w 40"/>
                <a:gd name="T9" fmla="*/ 37 h 40"/>
                <a:gd name="T10" fmla="*/ 34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6 h 40"/>
                <a:gd name="T18" fmla="*/ 40 w 40"/>
                <a:gd name="T19" fmla="*/ 24 h 40"/>
                <a:gd name="T20" fmla="*/ 40 w 40"/>
                <a:gd name="T21" fmla="*/ 21 h 40"/>
                <a:gd name="T22" fmla="*/ 40 w 40"/>
                <a:gd name="T23" fmla="*/ 16 h 40"/>
                <a:gd name="T24" fmla="*/ 37 w 40"/>
                <a:gd name="T25" fmla="*/ 13 h 40"/>
                <a:gd name="T26" fmla="*/ 37 w 40"/>
                <a:gd name="T27" fmla="*/ 11 h 40"/>
                <a:gd name="T28" fmla="*/ 34 w 40"/>
                <a:gd name="T29" fmla="*/ 8 h 40"/>
                <a:gd name="T30" fmla="*/ 34 w 40"/>
                <a:gd name="T31" fmla="*/ 6 h 40"/>
                <a:gd name="T32" fmla="*/ 32 w 40"/>
                <a:gd name="T33" fmla="*/ 3 h 40"/>
                <a:gd name="T34" fmla="*/ 29 w 40"/>
                <a:gd name="T35" fmla="*/ 3 h 40"/>
                <a:gd name="T36" fmla="*/ 27 w 40"/>
                <a:gd name="T37" fmla="*/ 0 h 40"/>
                <a:gd name="T38" fmla="*/ 21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3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3 w 40"/>
                <a:gd name="T55" fmla="*/ 11 h 40"/>
                <a:gd name="T56" fmla="*/ 0 w 40"/>
                <a:gd name="T57" fmla="*/ 13 h 40"/>
                <a:gd name="T58" fmla="*/ 0 w 40"/>
                <a:gd name="T59" fmla="*/ 16 h 40"/>
                <a:gd name="T60" fmla="*/ 0 w 40"/>
                <a:gd name="T61" fmla="*/ 21 h 40"/>
                <a:gd name="T62" fmla="*/ 0 w 40"/>
                <a:gd name="T63" fmla="*/ 24 h 40"/>
                <a:gd name="T64" fmla="*/ 0 w 40"/>
                <a:gd name="T65" fmla="*/ 26 h 40"/>
                <a:gd name="T66" fmla="*/ 3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7 h 40"/>
                <a:gd name="T74" fmla="*/ 11 w 40"/>
                <a:gd name="T75" fmla="*/ 37 h 40"/>
                <a:gd name="T76" fmla="*/ 13 w 40"/>
                <a:gd name="T77" fmla="*/ 40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40"/>
                  </a:moveTo>
                  <a:lnTo>
                    <a:pt x="21" y="40"/>
                  </a:lnTo>
                  <a:lnTo>
                    <a:pt x="27" y="40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29" name="Freeform 45"/>
            <p:cNvSpPr>
              <a:spLocks/>
            </p:cNvSpPr>
            <p:nvPr/>
          </p:nvSpPr>
          <p:spPr bwMode="auto">
            <a:xfrm>
              <a:off x="4581" y="10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1 h 39"/>
                <a:gd name="T22" fmla="*/ 40 w 40"/>
                <a:gd name="T23" fmla="*/ 18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2 h 39"/>
                <a:gd name="T36" fmla="*/ 27 w 40"/>
                <a:gd name="T37" fmla="*/ 2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7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8 h 39"/>
                <a:gd name="T60" fmla="*/ 0 w 40"/>
                <a:gd name="T61" fmla="*/ 21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40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0" name="Freeform 46"/>
            <p:cNvSpPr>
              <a:spLocks/>
            </p:cNvSpPr>
            <p:nvPr/>
          </p:nvSpPr>
          <p:spPr bwMode="auto">
            <a:xfrm>
              <a:off x="4581" y="1199"/>
              <a:ext cx="40" cy="39"/>
            </a:xfrm>
            <a:custGeom>
              <a:avLst/>
              <a:gdLst>
                <a:gd name="T0" fmla="*/ 19 w 40"/>
                <a:gd name="T1" fmla="*/ 36 h 39"/>
                <a:gd name="T2" fmla="*/ 21 w 40"/>
                <a:gd name="T3" fmla="*/ 39 h 39"/>
                <a:gd name="T4" fmla="*/ 27 w 40"/>
                <a:gd name="T5" fmla="*/ 36 h 39"/>
                <a:gd name="T6" fmla="*/ 29 w 40"/>
                <a:gd name="T7" fmla="*/ 36 h 39"/>
                <a:gd name="T8" fmla="*/ 32 w 40"/>
                <a:gd name="T9" fmla="*/ 34 h 39"/>
                <a:gd name="T10" fmla="*/ 34 w 40"/>
                <a:gd name="T11" fmla="*/ 31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3 h 39"/>
                <a:gd name="T18" fmla="*/ 40 w 40"/>
                <a:gd name="T19" fmla="*/ 20 h 39"/>
                <a:gd name="T20" fmla="*/ 40 w 40"/>
                <a:gd name="T21" fmla="*/ 18 h 39"/>
                <a:gd name="T22" fmla="*/ 40 w 40"/>
                <a:gd name="T23" fmla="*/ 15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5 h 39"/>
                <a:gd name="T32" fmla="*/ 32 w 40"/>
                <a:gd name="T33" fmla="*/ 2 h 39"/>
                <a:gd name="T34" fmla="*/ 29 w 40"/>
                <a:gd name="T35" fmla="*/ 0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0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7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5 h 39"/>
                <a:gd name="T60" fmla="*/ 0 w 40"/>
                <a:gd name="T61" fmla="*/ 18 h 39"/>
                <a:gd name="T62" fmla="*/ 0 w 40"/>
                <a:gd name="T63" fmla="*/ 20 h 39"/>
                <a:gd name="T64" fmla="*/ 0 w 40"/>
                <a:gd name="T65" fmla="*/ 23 h 39"/>
                <a:gd name="T66" fmla="*/ 3 w 40"/>
                <a:gd name="T67" fmla="*/ 28 h 39"/>
                <a:gd name="T68" fmla="*/ 3 w 40"/>
                <a:gd name="T69" fmla="*/ 31 h 39"/>
                <a:gd name="T70" fmla="*/ 6 w 40"/>
                <a:gd name="T71" fmla="*/ 31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6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6"/>
                  </a:moveTo>
                  <a:lnTo>
                    <a:pt x="21" y="39"/>
                  </a:lnTo>
                  <a:lnTo>
                    <a:pt x="27" y="36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0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6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1" name="Freeform 47"/>
            <p:cNvSpPr>
              <a:spLocks/>
            </p:cNvSpPr>
            <p:nvPr/>
          </p:nvSpPr>
          <p:spPr bwMode="auto">
            <a:xfrm>
              <a:off x="4581" y="12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6 h 39"/>
                <a:gd name="T8" fmla="*/ 32 w 40"/>
                <a:gd name="T9" fmla="*/ 34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3 h 39"/>
                <a:gd name="T34" fmla="*/ 29 w 40"/>
                <a:gd name="T35" fmla="*/ 3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3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2" name="Freeform 48"/>
            <p:cNvSpPr>
              <a:spLocks/>
            </p:cNvSpPr>
            <p:nvPr/>
          </p:nvSpPr>
          <p:spPr bwMode="auto">
            <a:xfrm>
              <a:off x="4581" y="13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4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3" name="Freeform 49"/>
            <p:cNvSpPr>
              <a:spLocks/>
            </p:cNvSpPr>
            <p:nvPr/>
          </p:nvSpPr>
          <p:spPr bwMode="auto">
            <a:xfrm>
              <a:off x="4581" y="14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0 h 39"/>
                <a:gd name="T22" fmla="*/ 40 w 40"/>
                <a:gd name="T23" fmla="*/ 18 h 39"/>
                <a:gd name="T24" fmla="*/ 37 w 40"/>
                <a:gd name="T25" fmla="*/ 15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7 h 39"/>
                <a:gd name="T32" fmla="*/ 32 w 40"/>
                <a:gd name="T33" fmla="*/ 5 h 39"/>
                <a:gd name="T34" fmla="*/ 29 w 40"/>
                <a:gd name="T35" fmla="*/ 2 h 39"/>
                <a:gd name="T36" fmla="*/ 27 w 40"/>
                <a:gd name="T37" fmla="*/ 2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7 h 39"/>
                <a:gd name="T52" fmla="*/ 3 w 40"/>
                <a:gd name="T53" fmla="*/ 7 h 39"/>
                <a:gd name="T54" fmla="*/ 3 w 40"/>
                <a:gd name="T55" fmla="*/ 10 h 39"/>
                <a:gd name="T56" fmla="*/ 0 w 40"/>
                <a:gd name="T57" fmla="*/ 15 h 39"/>
                <a:gd name="T58" fmla="*/ 0 w 40"/>
                <a:gd name="T59" fmla="*/ 18 h 39"/>
                <a:gd name="T60" fmla="*/ 0 w 40"/>
                <a:gd name="T61" fmla="*/ 20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4" name="Freeform 50"/>
            <p:cNvSpPr>
              <a:spLocks/>
            </p:cNvSpPr>
            <p:nvPr/>
          </p:nvSpPr>
          <p:spPr bwMode="auto">
            <a:xfrm>
              <a:off x="4581" y="1598"/>
              <a:ext cx="40" cy="40"/>
            </a:xfrm>
            <a:custGeom>
              <a:avLst/>
              <a:gdLst>
                <a:gd name="T0" fmla="*/ 19 w 40"/>
                <a:gd name="T1" fmla="*/ 37 h 40"/>
                <a:gd name="T2" fmla="*/ 21 w 40"/>
                <a:gd name="T3" fmla="*/ 40 h 40"/>
                <a:gd name="T4" fmla="*/ 27 w 40"/>
                <a:gd name="T5" fmla="*/ 37 h 40"/>
                <a:gd name="T6" fmla="*/ 29 w 40"/>
                <a:gd name="T7" fmla="*/ 37 h 40"/>
                <a:gd name="T8" fmla="*/ 32 w 40"/>
                <a:gd name="T9" fmla="*/ 34 h 40"/>
                <a:gd name="T10" fmla="*/ 34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7 h 40"/>
                <a:gd name="T18" fmla="*/ 40 w 40"/>
                <a:gd name="T19" fmla="*/ 21 h 40"/>
                <a:gd name="T20" fmla="*/ 40 w 40"/>
                <a:gd name="T21" fmla="*/ 19 h 40"/>
                <a:gd name="T22" fmla="*/ 40 w 40"/>
                <a:gd name="T23" fmla="*/ 16 h 40"/>
                <a:gd name="T24" fmla="*/ 37 w 40"/>
                <a:gd name="T25" fmla="*/ 14 h 40"/>
                <a:gd name="T26" fmla="*/ 37 w 40"/>
                <a:gd name="T27" fmla="*/ 11 h 40"/>
                <a:gd name="T28" fmla="*/ 34 w 40"/>
                <a:gd name="T29" fmla="*/ 8 h 40"/>
                <a:gd name="T30" fmla="*/ 34 w 40"/>
                <a:gd name="T31" fmla="*/ 6 h 40"/>
                <a:gd name="T32" fmla="*/ 32 w 40"/>
                <a:gd name="T33" fmla="*/ 3 h 40"/>
                <a:gd name="T34" fmla="*/ 29 w 40"/>
                <a:gd name="T35" fmla="*/ 0 h 40"/>
                <a:gd name="T36" fmla="*/ 27 w 40"/>
                <a:gd name="T37" fmla="*/ 0 h 40"/>
                <a:gd name="T38" fmla="*/ 21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0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3 w 40"/>
                <a:gd name="T55" fmla="*/ 11 h 40"/>
                <a:gd name="T56" fmla="*/ 0 w 40"/>
                <a:gd name="T57" fmla="*/ 14 h 40"/>
                <a:gd name="T58" fmla="*/ 0 w 40"/>
                <a:gd name="T59" fmla="*/ 16 h 40"/>
                <a:gd name="T60" fmla="*/ 0 w 40"/>
                <a:gd name="T61" fmla="*/ 19 h 40"/>
                <a:gd name="T62" fmla="*/ 0 w 40"/>
                <a:gd name="T63" fmla="*/ 21 h 40"/>
                <a:gd name="T64" fmla="*/ 0 w 40"/>
                <a:gd name="T65" fmla="*/ 27 h 40"/>
                <a:gd name="T66" fmla="*/ 3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4 h 40"/>
                <a:gd name="T74" fmla="*/ 11 w 40"/>
                <a:gd name="T75" fmla="*/ 37 h 40"/>
                <a:gd name="T76" fmla="*/ 13 w 40"/>
                <a:gd name="T77" fmla="*/ 37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37"/>
                  </a:moveTo>
                  <a:lnTo>
                    <a:pt x="21" y="40"/>
                  </a:lnTo>
                  <a:lnTo>
                    <a:pt x="27" y="37"/>
                  </a:lnTo>
                  <a:lnTo>
                    <a:pt x="29" y="37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5" name="Freeform 51"/>
            <p:cNvSpPr>
              <a:spLocks/>
            </p:cNvSpPr>
            <p:nvPr/>
          </p:nvSpPr>
          <p:spPr bwMode="auto">
            <a:xfrm>
              <a:off x="4581" y="16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6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2 h 39"/>
                <a:gd name="T34" fmla="*/ 29 w 40"/>
                <a:gd name="T35" fmla="*/ 2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2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2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6" name="Freeform 52"/>
            <p:cNvSpPr>
              <a:spLocks/>
            </p:cNvSpPr>
            <p:nvPr/>
          </p:nvSpPr>
          <p:spPr bwMode="auto">
            <a:xfrm>
              <a:off x="4581" y="17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4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7 w 40"/>
                <a:gd name="T37" fmla="*/ 3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3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3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3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7" y="3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7" name="Freeform 53"/>
            <p:cNvSpPr>
              <a:spLocks/>
            </p:cNvSpPr>
            <p:nvPr/>
          </p:nvSpPr>
          <p:spPr bwMode="auto">
            <a:xfrm>
              <a:off x="4581" y="1896"/>
              <a:ext cx="40" cy="42"/>
            </a:xfrm>
            <a:custGeom>
              <a:avLst/>
              <a:gdLst>
                <a:gd name="T0" fmla="*/ 19 w 40"/>
                <a:gd name="T1" fmla="*/ 40 h 42"/>
                <a:gd name="T2" fmla="*/ 21 w 40"/>
                <a:gd name="T3" fmla="*/ 40 h 42"/>
                <a:gd name="T4" fmla="*/ 27 w 40"/>
                <a:gd name="T5" fmla="*/ 40 h 42"/>
                <a:gd name="T6" fmla="*/ 29 w 40"/>
                <a:gd name="T7" fmla="*/ 40 h 42"/>
                <a:gd name="T8" fmla="*/ 32 w 40"/>
                <a:gd name="T9" fmla="*/ 37 h 42"/>
                <a:gd name="T10" fmla="*/ 34 w 40"/>
                <a:gd name="T11" fmla="*/ 34 h 42"/>
                <a:gd name="T12" fmla="*/ 34 w 40"/>
                <a:gd name="T13" fmla="*/ 32 h 42"/>
                <a:gd name="T14" fmla="*/ 37 w 40"/>
                <a:gd name="T15" fmla="*/ 29 h 42"/>
                <a:gd name="T16" fmla="*/ 37 w 40"/>
                <a:gd name="T17" fmla="*/ 27 h 42"/>
                <a:gd name="T18" fmla="*/ 40 w 40"/>
                <a:gd name="T19" fmla="*/ 24 h 42"/>
                <a:gd name="T20" fmla="*/ 40 w 40"/>
                <a:gd name="T21" fmla="*/ 21 h 42"/>
                <a:gd name="T22" fmla="*/ 40 w 40"/>
                <a:gd name="T23" fmla="*/ 19 h 42"/>
                <a:gd name="T24" fmla="*/ 37 w 40"/>
                <a:gd name="T25" fmla="*/ 16 h 42"/>
                <a:gd name="T26" fmla="*/ 37 w 40"/>
                <a:gd name="T27" fmla="*/ 14 h 42"/>
                <a:gd name="T28" fmla="*/ 34 w 40"/>
                <a:gd name="T29" fmla="*/ 11 h 42"/>
                <a:gd name="T30" fmla="*/ 34 w 40"/>
                <a:gd name="T31" fmla="*/ 8 h 42"/>
                <a:gd name="T32" fmla="*/ 32 w 40"/>
                <a:gd name="T33" fmla="*/ 6 h 42"/>
                <a:gd name="T34" fmla="*/ 29 w 40"/>
                <a:gd name="T35" fmla="*/ 3 h 42"/>
                <a:gd name="T36" fmla="*/ 27 w 40"/>
                <a:gd name="T37" fmla="*/ 3 h 42"/>
                <a:gd name="T38" fmla="*/ 21 w 40"/>
                <a:gd name="T39" fmla="*/ 3 h 42"/>
                <a:gd name="T40" fmla="*/ 19 w 40"/>
                <a:gd name="T41" fmla="*/ 0 h 42"/>
                <a:gd name="T42" fmla="*/ 16 w 40"/>
                <a:gd name="T43" fmla="*/ 3 h 42"/>
                <a:gd name="T44" fmla="*/ 13 w 40"/>
                <a:gd name="T45" fmla="*/ 3 h 42"/>
                <a:gd name="T46" fmla="*/ 11 w 40"/>
                <a:gd name="T47" fmla="*/ 3 h 42"/>
                <a:gd name="T48" fmla="*/ 8 w 40"/>
                <a:gd name="T49" fmla="*/ 6 h 42"/>
                <a:gd name="T50" fmla="*/ 6 w 40"/>
                <a:gd name="T51" fmla="*/ 8 h 42"/>
                <a:gd name="T52" fmla="*/ 3 w 40"/>
                <a:gd name="T53" fmla="*/ 11 h 42"/>
                <a:gd name="T54" fmla="*/ 3 w 40"/>
                <a:gd name="T55" fmla="*/ 14 h 42"/>
                <a:gd name="T56" fmla="*/ 0 w 40"/>
                <a:gd name="T57" fmla="*/ 16 h 42"/>
                <a:gd name="T58" fmla="*/ 0 w 40"/>
                <a:gd name="T59" fmla="*/ 19 h 42"/>
                <a:gd name="T60" fmla="*/ 0 w 40"/>
                <a:gd name="T61" fmla="*/ 21 h 42"/>
                <a:gd name="T62" fmla="*/ 0 w 40"/>
                <a:gd name="T63" fmla="*/ 24 h 42"/>
                <a:gd name="T64" fmla="*/ 0 w 40"/>
                <a:gd name="T65" fmla="*/ 27 h 42"/>
                <a:gd name="T66" fmla="*/ 3 w 40"/>
                <a:gd name="T67" fmla="*/ 29 h 42"/>
                <a:gd name="T68" fmla="*/ 3 w 40"/>
                <a:gd name="T69" fmla="*/ 32 h 42"/>
                <a:gd name="T70" fmla="*/ 6 w 40"/>
                <a:gd name="T71" fmla="*/ 34 h 42"/>
                <a:gd name="T72" fmla="*/ 8 w 40"/>
                <a:gd name="T73" fmla="*/ 37 h 42"/>
                <a:gd name="T74" fmla="*/ 11 w 40"/>
                <a:gd name="T75" fmla="*/ 40 h 42"/>
                <a:gd name="T76" fmla="*/ 13 w 40"/>
                <a:gd name="T77" fmla="*/ 40 h 42"/>
                <a:gd name="T78" fmla="*/ 16 w 40"/>
                <a:gd name="T79" fmla="*/ 40 h 42"/>
                <a:gd name="T80" fmla="*/ 19 w 40"/>
                <a:gd name="T81" fmla="*/ 42 h 42"/>
                <a:gd name="T82" fmla="*/ 19 w 40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2">
                  <a:moveTo>
                    <a:pt x="19" y="40"/>
                  </a:moveTo>
                  <a:lnTo>
                    <a:pt x="21" y="40"/>
                  </a:lnTo>
                  <a:lnTo>
                    <a:pt x="27" y="40"/>
                  </a:lnTo>
                  <a:lnTo>
                    <a:pt x="29" y="40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9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6"/>
                  </a:lnTo>
                  <a:lnTo>
                    <a:pt x="6" y="8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3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2"/>
                  </a:lnTo>
                  <a:lnTo>
                    <a:pt x="19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8" name="Freeform 54"/>
            <p:cNvSpPr>
              <a:spLocks/>
            </p:cNvSpPr>
            <p:nvPr/>
          </p:nvSpPr>
          <p:spPr bwMode="auto">
            <a:xfrm>
              <a:off x="4699" y="997"/>
              <a:ext cx="39" cy="40"/>
            </a:xfrm>
            <a:custGeom>
              <a:avLst/>
              <a:gdLst>
                <a:gd name="T0" fmla="*/ 18 w 39"/>
                <a:gd name="T1" fmla="*/ 40 h 40"/>
                <a:gd name="T2" fmla="*/ 21 w 39"/>
                <a:gd name="T3" fmla="*/ 40 h 40"/>
                <a:gd name="T4" fmla="*/ 26 w 39"/>
                <a:gd name="T5" fmla="*/ 40 h 40"/>
                <a:gd name="T6" fmla="*/ 29 w 39"/>
                <a:gd name="T7" fmla="*/ 37 h 40"/>
                <a:gd name="T8" fmla="*/ 31 w 39"/>
                <a:gd name="T9" fmla="*/ 37 h 40"/>
                <a:gd name="T10" fmla="*/ 34 w 39"/>
                <a:gd name="T11" fmla="*/ 34 h 40"/>
                <a:gd name="T12" fmla="*/ 34 w 39"/>
                <a:gd name="T13" fmla="*/ 32 h 40"/>
                <a:gd name="T14" fmla="*/ 37 w 39"/>
                <a:gd name="T15" fmla="*/ 29 h 40"/>
                <a:gd name="T16" fmla="*/ 37 w 39"/>
                <a:gd name="T17" fmla="*/ 26 h 40"/>
                <a:gd name="T18" fmla="*/ 39 w 39"/>
                <a:gd name="T19" fmla="*/ 24 h 40"/>
                <a:gd name="T20" fmla="*/ 39 w 39"/>
                <a:gd name="T21" fmla="*/ 21 h 40"/>
                <a:gd name="T22" fmla="*/ 39 w 39"/>
                <a:gd name="T23" fmla="*/ 16 h 40"/>
                <a:gd name="T24" fmla="*/ 37 w 39"/>
                <a:gd name="T25" fmla="*/ 13 h 40"/>
                <a:gd name="T26" fmla="*/ 37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9 w 39"/>
                <a:gd name="T35" fmla="*/ 3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6 w 39"/>
                <a:gd name="T43" fmla="*/ 0 h 40"/>
                <a:gd name="T44" fmla="*/ 13 w 39"/>
                <a:gd name="T45" fmla="*/ 0 h 40"/>
                <a:gd name="T46" fmla="*/ 10 w 39"/>
                <a:gd name="T47" fmla="*/ 3 h 40"/>
                <a:gd name="T48" fmla="*/ 8 w 39"/>
                <a:gd name="T49" fmla="*/ 3 h 40"/>
                <a:gd name="T50" fmla="*/ 5 w 39"/>
                <a:gd name="T51" fmla="*/ 6 h 40"/>
                <a:gd name="T52" fmla="*/ 3 w 39"/>
                <a:gd name="T53" fmla="*/ 8 h 40"/>
                <a:gd name="T54" fmla="*/ 0 w 39"/>
                <a:gd name="T55" fmla="*/ 11 h 40"/>
                <a:gd name="T56" fmla="*/ 0 w 39"/>
                <a:gd name="T57" fmla="*/ 13 h 40"/>
                <a:gd name="T58" fmla="*/ 0 w 39"/>
                <a:gd name="T59" fmla="*/ 16 h 40"/>
                <a:gd name="T60" fmla="*/ 0 w 39"/>
                <a:gd name="T61" fmla="*/ 21 h 40"/>
                <a:gd name="T62" fmla="*/ 0 w 39"/>
                <a:gd name="T63" fmla="*/ 24 h 40"/>
                <a:gd name="T64" fmla="*/ 0 w 39"/>
                <a:gd name="T65" fmla="*/ 26 h 40"/>
                <a:gd name="T66" fmla="*/ 0 w 39"/>
                <a:gd name="T67" fmla="*/ 29 h 40"/>
                <a:gd name="T68" fmla="*/ 3 w 39"/>
                <a:gd name="T69" fmla="*/ 32 h 40"/>
                <a:gd name="T70" fmla="*/ 5 w 39"/>
                <a:gd name="T71" fmla="*/ 34 h 40"/>
                <a:gd name="T72" fmla="*/ 8 w 39"/>
                <a:gd name="T73" fmla="*/ 37 h 40"/>
                <a:gd name="T74" fmla="*/ 10 w 39"/>
                <a:gd name="T75" fmla="*/ 37 h 40"/>
                <a:gd name="T76" fmla="*/ 13 w 39"/>
                <a:gd name="T77" fmla="*/ 40 h 40"/>
                <a:gd name="T78" fmla="*/ 16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39" name="Freeform 55"/>
            <p:cNvSpPr>
              <a:spLocks/>
            </p:cNvSpPr>
            <p:nvPr/>
          </p:nvSpPr>
          <p:spPr bwMode="auto">
            <a:xfrm>
              <a:off x="4699" y="10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21 h 39"/>
                <a:gd name="T22" fmla="*/ 39 w 39"/>
                <a:gd name="T23" fmla="*/ 18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5 h 39"/>
                <a:gd name="T34" fmla="*/ 29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8 h 39"/>
                <a:gd name="T60" fmla="*/ 0 w 39"/>
                <a:gd name="T61" fmla="*/ 21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0" name="Freeform 56"/>
            <p:cNvSpPr>
              <a:spLocks/>
            </p:cNvSpPr>
            <p:nvPr/>
          </p:nvSpPr>
          <p:spPr bwMode="auto">
            <a:xfrm>
              <a:off x="4699" y="1199"/>
              <a:ext cx="39" cy="39"/>
            </a:xfrm>
            <a:custGeom>
              <a:avLst/>
              <a:gdLst>
                <a:gd name="T0" fmla="*/ 18 w 39"/>
                <a:gd name="T1" fmla="*/ 36 h 39"/>
                <a:gd name="T2" fmla="*/ 21 w 39"/>
                <a:gd name="T3" fmla="*/ 39 h 39"/>
                <a:gd name="T4" fmla="*/ 26 w 39"/>
                <a:gd name="T5" fmla="*/ 36 h 39"/>
                <a:gd name="T6" fmla="*/ 29 w 39"/>
                <a:gd name="T7" fmla="*/ 36 h 39"/>
                <a:gd name="T8" fmla="*/ 31 w 39"/>
                <a:gd name="T9" fmla="*/ 34 h 39"/>
                <a:gd name="T10" fmla="*/ 34 w 39"/>
                <a:gd name="T11" fmla="*/ 31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3 h 39"/>
                <a:gd name="T18" fmla="*/ 39 w 39"/>
                <a:gd name="T19" fmla="*/ 20 h 39"/>
                <a:gd name="T20" fmla="*/ 39 w 39"/>
                <a:gd name="T21" fmla="*/ 18 h 39"/>
                <a:gd name="T22" fmla="*/ 39 w 39"/>
                <a:gd name="T23" fmla="*/ 15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2 h 39"/>
                <a:gd name="T34" fmla="*/ 29 w 39"/>
                <a:gd name="T35" fmla="*/ 0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0 h 39"/>
                <a:gd name="T48" fmla="*/ 8 w 39"/>
                <a:gd name="T49" fmla="*/ 2 h 39"/>
                <a:gd name="T50" fmla="*/ 5 w 39"/>
                <a:gd name="T51" fmla="*/ 5 h 39"/>
                <a:gd name="T52" fmla="*/ 3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5 h 39"/>
                <a:gd name="T60" fmla="*/ 0 w 39"/>
                <a:gd name="T61" fmla="*/ 18 h 39"/>
                <a:gd name="T62" fmla="*/ 0 w 39"/>
                <a:gd name="T63" fmla="*/ 20 h 39"/>
                <a:gd name="T64" fmla="*/ 0 w 39"/>
                <a:gd name="T65" fmla="*/ 23 h 39"/>
                <a:gd name="T66" fmla="*/ 0 w 39"/>
                <a:gd name="T67" fmla="*/ 28 h 39"/>
                <a:gd name="T68" fmla="*/ 3 w 39"/>
                <a:gd name="T69" fmla="*/ 31 h 39"/>
                <a:gd name="T70" fmla="*/ 5 w 39"/>
                <a:gd name="T71" fmla="*/ 31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6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6"/>
                  </a:moveTo>
                  <a:lnTo>
                    <a:pt x="21" y="39"/>
                  </a:lnTo>
                  <a:lnTo>
                    <a:pt x="26" y="36"/>
                  </a:lnTo>
                  <a:lnTo>
                    <a:pt x="29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1" name="Freeform 57"/>
            <p:cNvSpPr>
              <a:spLocks/>
            </p:cNvSpPr>
            <p:nvPr/>
          </p:nvSpPr>
          <p:spPr bwMode="auto">
            <a:xfrm>
              <a:off x="4699" y="12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6 h 39"/>
                <a:gd name="T8" fmla="*/ 31 w 39"/>
                <a:gd name="T9" fmla="*/ 34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3 h 39"/>
                <a:gd name="T34" fmla="*/ 29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3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6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2" name="Freeform 58"/>
            <p:cNvSpPr>
              <a:spLocks/>
            </p:cNvSpPr>
            <p:nvPr/>
          </p:nvSpPr>
          <p:spPr bwMode="auto">
            <a:xfrm>
              <a:off x="4699" y="13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9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3" name="Freeform 59"/>
            <p:cNvSpPr>
              <a:spLocks/>
            </p:cNvSpPr>
            <p:nvPr/>
          </p:nvSpPr>
          <p:spPr bwMode="auto">
            <a:xfrm>
              <a:off x="4699" y="14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20 h 39"/>
                <a:gd name="T22" fmla="*/ 39 w 39"/>
                <a:gd name="T23" fmla="*/ 18 h 39"/>
                <a:gd name="T24" fmla="*/ 37 w 39"/>
                <a:gd name="T25" fmla="*/ 15 h 39"/>
                <a:gd name="T26" fmla="*/ 37 w 39"/>
                <a:gd name="T27" fmla="*/ 10 h 39"/>
                <a:gd name="T28" fmla="*/ 34 w 39"/>
                <a:gd name="T29" fmla="*/ 7 h 39"/>
                <a:gd name="T30" fmla="*/ 34 w 39"/>
                <a:gd name="T31" fmla="*/ 7 h 39"/>
                <a:gd name="T32" fmla="*/ 31 w 39"/>
                <a:gd name="T33" fmla="*/ 5 h 39"/>
                <a:gd name="T34" fmla="*/ 29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7 h 39"/>
                <a:gd name="T52" fmla="*/ 3 w 39"/>
                <a:gd name="T53" fmla="*/ 7 h 39"/>
                <a:gd name="T54" fmla="*/ 0 w 39"/>
                <a:gd name="T55" fmla="*/ 10 h 39"/>
                <a:gd name="T56" fmla="*/ 0 w 39"/>
                <a:gd name="T57" fmla="*/ 15 h 39"/>
                <a:gd name="T58" fmla="*/ 0 w 39"/>
                <a:gd name="T59" fmla="*/ 18 h 39"/>
                <a:gd name="T60" fmla="*/ 0 w 39"/>
                <a:gd name="T61" fmla="*/ 20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7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4" name="Freeform 60"/>
            <p:cNvSpPr>
              <a:spLocks/>
            </p:cNvSpPr>
            <p:nvPr/>
          </p:nvSpPr>
          <p:spPr bwMode="auto">
            <a:xfrm>
              <a:off x="4699" y="1598"/>
              <a:ext cx="39" cy="40"/>
            </a:xfrm>
            <a:custGeom>
              <a:avLst/>
              <a:gdLst>
                <a:gd name="T0" fmla="*/ 18 w 39"/>
                <a:gd name="T1" fmla="*/ 37 h 40"/>
                <a:gd name="T2" fmla="*/ 21 w 39"/>
                <a:gd name="T3" fmla="*/ 40 h 40"/>
                <a:gd name="T4" fmla="*/ 26 w 39"/>
                <a:gd name="T5" fmla="*/ 37 h 40"/>
                <a:gd name="T6" fmla="*/ 29 w 39"/>
                <a:gd name="T7" fmla="*/ 37 h 40"/>
                <a:gd name="T8" fmla="*/ 31 w 39"/>
                <a:gd name="T9" fmla="*/ 34 h 40"/>
                <a:gd name="T10" fmla="*/ 34 w 39"/>
                <a:gd name="T11" fmla="*/ 34 h 40"/>
                <a:gd name="T12" fmla="*/ 34 w 39"/>
                <a:gd name="T13" fmla="*/ 32 h 40"/>
                <a:gd name="T14" fmla="*/ 37 w 39"/>
                <a:gd name="T15" fmla="*/ 29 h 40"/>
                <a:gd name="T16" fmla="*/ 37 w 39"/>
                <a:gd name="T17" fmla="*/ 27 h 40"/>
                <a:gd name="T18" fmla="*/ 39 w 39"/>
                <a:gd name="T19" fmla="*/ 21 h 40"/>
                <a:gd name="T20" fmla="*/ 39 w 39"/>
                <a:gd name="T21" fmla="*/ 19 h 40"/>
                <a:gd name="T22" fmla="*/ 39 w 39"/>
                <a:gd name="T23" fmla="*/ 16 h 40"/>
                <a:gd name="T24" fmla="*/ 37 w 39"/>
                <a:gd name="T25" fmla="*/ 14 h 40"/>
                <a:gd name="T26" fmla="*/ 37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9 w 39"/>
                <a:gd name="T35" fmla="*/ 0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6 w 39"/>
                <a:gd name="T43" fmla="*/ 0 h 40"/>
                <a:gd name="T44" fmla="*/ 13 w 39"/>
                <a:gd name="T45" fmla="*/ 0 h 40"/>
                <a:gd name="T46" fmla="*/ 10 w 39"/>
                <a:gd name="T47" fmla="*/ 0 h 40"/>
                <a:gd name="T48" fmla="*/ 8 w 39"/>
                <a:gd name="T49" fmla="*/ 3 h 40"/>
                <a:gd name="T50" fmla="*/ 5 w 39"/>
                <a:gd name="T51" fmla="*/ 6 h 40"/>
                <a:gd name="T52" fmla="*/ 3 w 39"/>
                <a:gd name="T53" fmla="*/ 8 h 40"/>
                <a:gd name="T54" fmla="*/ 0 w 39"/>
                <a:gd name="T55" fmla="*/ 11 h 40"/>
                <a:gd name="T56" fmla="*/ 0 w 39"/>
                <a:gd name="T57" fmla="*/ 14 h 40"/>
                <a:gd name="T58" fmla="*/ 0 w 39"/>
                <a:gd name="T59" fmla="*/ 16 h 40"/>
                <a:gd name="T60" fmla="*/ 0 w 39"/>
                <a:gd name="T61" fmla="*/ 19 h 40"/>
                <a:gd name="T62" fmla="*/ 0 w 39"/>
                <a:gd name="T63" fmla="*/ 21 h 40"/>
                <a:gd name="T64" fmla="*/ 0 w 39"/>
                <a:gd name="T65" fmla="*/ 27 h 40"/>
                <a:gd name="T66" fmla="*/ 0 w 39"/>
                <a:gd name="T67" fmla="*/ 29 h 40"/>
                <a:gd name="T68" fmla="*/ 3 w 39"/>
                <a:gd name="T69" fmla="*/ 32 h 40"/>
                <a:gd name="T70" fmla="*/ 5 w 39"/>
                <a:gd name="T71" fmla="*/ 34 h 40"/>
                <a:gd name="T72" fmla="*/ 8 w 39"/>
                <a:gd name="T73" fmla="*/ 34 h 40"/>
                <a:gd name="T74" fmla="*/ 10 w 39"/>
                <a:gd name="T75" fmla="*/ 37 h 40"/>
                <a:gd name="T76" fmla="*/ 13 w 39"/>
                <a:gd name="T77" fmla="*/ 37 h 40"/>
                <a:gd name="T78" fmla="*/ 16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37"/>
                  </a:moveTo>
                  <a:lnTo>
                    <a:pt x="21" y="40"/>
                  </a:lnTo>
                  <a:lnTo>
                    <a:pt x="26" y="37"/>
                  </a:lnTo>
                  <a:lnTo>
                    <a:pt x="29" y="37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5" name="Freeform 61"/>
            <p:cNvSpPr>
              <a:spLocks/>
            </p:cNvSpPr>
            <p:nvPr/>
          </p:nvSpPr>
          <p:spPr bwMode="auto">
            <a:xfrm>
              <a:off x="4699" y="16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6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2 h 39"/>
                <a:gd name="T34" fmla="*/ 29 w 39"/>
                <a:gd name="T35" fmla="*/ 2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2 h 39"/>
                <a:gd name="T48" fmla="*/ 8 w 39"/>
                <a:gd name="T49" fmla="*/ 2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6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6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6" name="Freeform 62"/>
            <p:cNvSpPr>
              <a:spLocks/>
            </p:cNvSpPr>
            <p:nvPr/>
          </p:nvSpPr>
          <p:spPr bwMode="auto">
            <a:xfrm>
              <a:off x="4699" y="17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9 w 39"/>
                <a:gd name="T35" fmla="*/ 3 h 39"/>
                <a:gd name="T36" fmla="*/ 26 w 39"/>
                <a:gd name="T37" fmla="*/ 3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3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7" name="Freeform 63"/>
            <p:cNvSpPr>
              <a:spLocks/>
            </p:cNvSpPr>
            <p:nvPr/>
          </p:nvSpPr>
          <p:spPr bwMode="auto">
            <a:xfrm>
              <a:off x="4699" y="1896"/>
              <a:ext cx="39" cy="42"/>
            </a:xfrm>
            <a:custGeom>
              <a:avLst/>
              <a:gdLst>
                <a:gd name="T0" fmla="*/ 18 w 39"/>
                <a:gd name="T1" fmla="*/ 40 h 42"/>
                <a:gd name="T2" fmla="*/ 21 w 39"/>
                <a:gd name="T3" fmla="*/ 40 h 42"/>
                <a:gd name="T4" fmla="*/ 26 w 39"/>
                <a:gd name="T5" fmla="*/ 40 h 42"/>
                <a:gd name="T6" fmla="*/ 29 w 39"/>
                <a:gd name="T7" fmla="*/ 40 h 42"/>
                <a:gd name="T8" fmla="*/ 31 w 39"/>
                <a:gd name="T9" fmla="*/ 37 h 42"/>
                <a:gd name="T10" fmla="*/ 34 w 39"/>
                <a:gd name="T11" fmla="*/ 34 h 42"/>
                <a:gd name="T12" fmla="*/ 34 w 39"/>
                <a:gd name="T13" fmla="*/ 32 h 42"/>
                <a:gd name="T14" fmla="*/ 37 w 39"/>
                <a:gd name="T15" fmla="*/ 29 h 42"/>
                <a:gd name="T16" fmla="*/ 37 w 39"/>
                <a:gd name="T17" fmla="*/ 27 h 42"/>
                <a:gd name="T18" fmla="*/ 39 w 39"/>
                <a:gd name="T19" fmla="*/ 24 h 42"/>
                <a:gd name="T20" fmla="*/ 39 w 39"/>
                <a:gd name="T21" fmla="*/ 21 h 42"/>
                <a:gd name="T22" fmla="*/ 39 w 39"/>
                <a:gd name="T23" fmla="*/ 19 h 42"/>
                <a:gd name="T24" fmla="*/ 37 w 39"/>
                <a:gd name="T25" fmla="*/ 16 h 42"/>
                <a:gd name="T26" fmla="*/ 37 w 39"/>
                <a:gd name="T27" fmla="*/ 14 h 42"/>
                <a:gd name="T28" fmla="*/ 34 w 39"/>
                <a:gd name="T29" fmla="*/ 11 h 42"/>
                <a:gd name="T30" fmla="*/ 34 w 39"/>
                <a:gd name="T31" fmla="*/ 8 h 42"/>
                <a:gd name="T32" fmla="*/ 31 w 39"/>
                <a:gd name="T33" fmla="*/ 6 h 42"/>
                <a:gd name="T34" fmla="*/ 29 w 39"/>
                <a:gd name="T35" fmla="*/ 3 h 42"/>
                <a:gd name="T36" fmla="*/ 26 w 39"/>
                <a:gd name="T37" fmla="*/ 3 h 42"/>
                <a:gd name="T38" fmla="*/ 21 w 39"/>
                <a:gd name="T39" fmla="*/ 3 h 42"/>
                <a:gd name="T40" fmla="*/ 18 w 39"/>
                <a:gd name="T41" fmla="*/ 0 h 42"/>
                <a:gd name="T42" fmla="*/ 16 w 39"/>
                <a:gd name="T43" fmla="*/ 3 h 42"/>
                <a:gd name="T44" fmla="*/ 13 w 39"/>
                <a:gd name="T45" fmla="*/ 3 h 42"/>
                <a:gd name="T46" fmla="*/ 10 w 39"/>
                <a:gd name="T47" fmla="*/ 3 h 42"/>
                <a:gd name="T48" fmla="*/ 8 w 39"/>
                <a:gd name="T49" fmla="*/ 6 h 42"/>
                <a:gd name="T50" fmla="*/ 5 w 39"/>
                <a:gd name="T51" fmla="*/ 8 h 42"/>
                <a:gd name="T52" fmla="*/ 3 w 39"/>
                <a:gd name="T53" fmla="*/ 11 h 42"/>
                <a:gd name="T54" fmla="*/ 0 w 39"/>
                <a:gd name="T55" fmla="*/ 14 h 42"/>
                <a:gd name="T56" fmla="*/ 0 w 39"/>
                <a:gd name="T57" fmla="*/ 16 h 42"/>
                <a:gd name="T58" fmla="*/ 0 w 39"/>
                <a:gd name="T59" fmla="*/ 19 h 42"/>
                <a:gd name="T60" fmla="*/ 0 w 39"/>
                <a:gd name="T61" fmla="*/ 21 h 42"/>
                <a:gd name="T62" fmla="*/ 0 w 39"/>
                <a:gd name="T63" fmla="*/ 24 h 42"/>
                <a:gd name="T64" fmla="*/ 0 w 39"/>
                <a:gd name="T65" fmla="*/ 27 h 42"/>
                <a:gd name="T66" fmla="*/ 0 w 39"/>
                <a:gd name="T67" fmla="*/ 29 h 42"/>
                <a:gd name="T68" fmla="*/ 3 w 39"/>
                <a:gd name="T69" fmla="*/ 32 h 42"/>
                <a:gd name="T70" fmla="*/ 5 w 39"/>
                <a:gd name="T71" fmla="*/ 34 h 42"/>
                <a:gd name="T72" fmla="*/ 8 w 39"/>
                <a:gd name="T73" fmla="*/ 37 h 42"/>
                <a:gd name="T74" fmla="*/ 10 w 39"/>
                <a:gd name="T75" fmla="*/ 40 h 42"/>
                <a:gd name="T76" fmla="*/ 13 w 39"/>
                <a:gd name="T77" fmla="*/ 40 h 42"/>
                <a:gd name="T78" fmla="*/ 16 w 39"/>
                <a:gd name="T79" fmla="*/ 40 h 42"/>
                <a:gd name="T80" fmla="*/ 18 w 39"/>
                <a:gd name="T81" fmla="*/ 42 h 42"/>
                <a:gd name="T82" fmla="*/ 18 w 39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2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9" y="40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8" y="42"/>
                  </a:lnTo>
                  <a:lnTo>
                    <a:pt x="18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8" name="Freeform 64"/>
            <p:cNvSpPr>
              <a:spLocks/>
            </p:cNvSpPr>
            <p:nvPr/>
          </p:nvSpPr>
          <p:spPr bwMode="auto">
            <a:xfrm>
              <a:off x="4817" y="997"/>
              <a:ext cx="39" cy="40"/>
            </a:xfrm>
            <a:custGeom>
              <a:avLst/>
              <a:gdLst>
                <a:gd name="T0" fmla="*/ 18 w 39"/>
                <a:gd name="T1" fmla="*/ 40 h 40"/>
                <a:gd name="T2" fmla="*/ 21 w 39"/>
                <a:gd name="T3" fmla="*/ 40 h 40"/>
                <a:gd name="T4" fmla="*/ 26 w 39"/>
                <a:gd name="T5" fmla="*/ 40 h 40"/>
                <a:gd name="T6" fmla="*/ 28 w 39"/>
                <a:gd name="T7" fmla="*/ 37 h 40"/>
                <a:gd name="T8" fmla="*/ 31 w 39"/>
                <a:gd name="T9" fmla="*/ 37 h 40"/>
                <a:gd name="T10" fmla="*/ 34 w 39"/>
                <a:gd name="T11" fmla="*/ 34 h 40"/>
                <a:gd name="T12" fmla="*/ 34 w 39"/>
                <a:gd name="T13" fmla="*/ 32 h 40"/>
                <a:gd name="T14" fmla="*/ 36 w 39"/>
                <a:gd name="T15" fmla="*/ 29 h 40"/>
                <a:gd name="T16" fmla="*/ 36 w 39"/>
                <a:gd name="T17" fmla="*/ 26 h 40"/>
                <a:gd name="T18" fmla="*/ 39 w 39"/>
                <a:gd name="T19" fmla="*/ 24 h 40"/>
                <a:gd name="T20" fmla="*/ 39 w 39"/>
                <a:gd name="T21" fmla="*/ 21 h 40"/>
                <a:gd name="T22" fmla="*/ 39 w 39"/>
                <a:gd name="T23" fmla="*/ 16 h 40"/>
                <a:gd name="T24" fmla="*/ 36 w 39"/>
                <a:gd name="T25" fmla="*/ 13 h 40"/>
                <a:gd name="T26" fmla="*/ 36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8 w 39"/>
                <a:gd name="T35" fmla="*/ 3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5 w 39"/>
                <a:gd name="T43" fmla="*/ 0 h 40"/>
                <a:gd name="T44" fmla="*/ 13 w 39"/>
                <a:gd name="T45" fmla="*/ 0 h 40"/>
                <a:gd name="T46" fmla="*/ 10 w 39"/>
                <a:gd name="T47" fmla="*/ 3 h 40"/>
                <a:gd name="T48" fmla="*/ 8 w 39"/>
                <a:gd name="T49" fmla="*/ 3 h 40"/>
                <a:gd name="T50" fmla="*/ 5 w 39"/>
                <a:gd name="T51" fmla="*/ 6 h 40"/>
                <a:gd name="T52" fmla="*/ 2 w 39"/>
                <a:gd name="T53" fmla="*/ 8 h 40"/>
                <a:gd name="T54" fmla="*/ 0 w 39"/>
                <a:gd name="T55" fmla="*/ 11 h 40"/>
                <a:gd name="T56" fmla="*/ 0 w 39"/>
                <a:gd name="T57" fmla="*/ 13 h 40"/>
                <a:gd name="T58" fmla="*/ 0 w 39"/>
                <a:gd name="T59" fmla="*/ 16 h 40"/>
                <a:gd name="T60" fmla="*/ 0 w 39"/>
                <a:gd name="T61" fmla="*/ 21 h 40"/>
                <a:gd name="T62" fmla="*/ 0 w 39"/>
                <a:gd name="T63" fmla="*/ 24 h 40"/>
                <a:gd name="T64" fmla="*/ 0 w 39"/>
                <a:gd name="T65" fmla="*/ 26 h 40"/>
                <a:gd name="T66" fmla="*/ 0 w 39"/>
                <a:gd name="T67" fmla="*/ 29 h 40"/>
                <a:gd name="T68" fmla="*/ 2 w 39"/>
                <a:gd name="T69" fmla="*/ 32 h 40"/>
                <a:gd name="T70" fmla="*/ 5 w 39"/>
                <a:gd name="T71" fmla="*/ 34 h 40"/>
                <a:gd name="T72" fmla="*/ 8 w 39"/>
                <a:gd name="T73" fmla="*/ 37 h 40"/>
                <a:gd name="T74" fmla="*/ 10 w 39"/>
                <a:gd name="T75" fmla="*/ 37 h 40"/>
                <a:gd name="T76" fmla="*/ 13 w 39"/>
                <a:gd name="T77" fmla="*/ 40 h 40"/>
                <a:gd name="T78" fmla="*/ 15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6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40"/>
                  </a:lnTo>
                  <a:lnTo>
                    <a:pt x="15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49" name="Freeform 65"/>
            <p:cNvSpPr>
              <a:spLocks/>
            </p:cNvSpPr>
            <p:nvPr/>
          </p:nvSpPr>
          <p:spPr bwMode="auto">
            <a:xfrm>
              <a:off x="4817" y="10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21 h 39"/>
                <a:gd name="T22" fmla="*/ 39 w 39"/>
                <a:gd name="T23" fmla="*/ 18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5 h 39"/>
                <a:gd name="T34" fmla="*/ 28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8 h 39"/>
                <a:gd name="T60" fmla="*/ 0 w 39"/>
                <a:gd name="T61" fmla="*/ 21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8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0" name="Freeform 66"/>
            <p:cNvSpPr>
              <a:spLocks/>
            </p:cNvSpPr>
            <p:nvPr/>
          </p:nvSpPr>
          <p:spPr bwMode="auto">
            <a:xfrm>
              <a:off x="4817" y="1199"/>
              <a:ext cx="39" cy="39"/>
            </a:xfrm>
            <a:custGeom>
              <a:avLst/>
              <a:gdLst>
                <a:gd name="T0" fmla="*/ 18 w 39"/>
                <a:gd name="T1" fmla="*/ 36 h 39"/>
                <a:gd name="T2" fmla="*/ 21 w 39"/>
                <a:gd name="T3" fmla="*/ 39 h 39"/>
                <a:gd name="T4" fmla="*/ 26 w 39"/>
                <a:gd name="T5" fmla="*/ 36 h 39"/>
                <a:gd name="T6" fmla="*/ 28 w 39"/>
                <a:gd name="T7" fmla="*/ 36 h 39"/>
                <a:gd name="T8" fmla="*/ 31 w 39"/>
                <a:gd name="T9" fmla="*/ 34 h 39"/>
                <a:gd name="T10" fmla="*/ 34 w 39"/>
                <a:gd name="T11" fmla="*/ 31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3 h 39"/>
                <a:gd name="T18" fmla="*/ 39 w 39"/>
                <a:gd name="T19" fmla="*/ 20 h 39"/>
                <a:gd name="T20" fmla="*/ 39 w 39"/>
                <a:gd name="T21" fmla="*/ 18 h 39"/>
                <a:gd name="T22" fmla="*/ 39 w 39"/>
                <a:gd name="T23" fmla="*/ 15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7 h 39"/>
                <a:gd name="T30" fmla="*/ 34 w 39"/>
                <a:gd name="T31" fmla="*/ 5 h 39"/>
                <a:gd name="T32" fmla="*/ 31 w 39"/>
                <a:gd name="T33" fmla="*/ 2 h 39"/>
                <a:gd name="T34" fmla="*/ 28 w 39"/>
                <a:gd name="T35" fmla="*/ 0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0 h 39"/>
                <a:gd name="T48" fmla="*/ 8 w 39"/>
                <a:gd name="T49" fmla="*/ 2 h 39"/>
                <a:gd name="T50" fmla="*/ 5 w 39"/>
                <a:gd name="T51" fmla="*/ 5 h 39"/>
                <a:gd name="T52" fmla="*/ 2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5 h 39"/>
                <a:gd name="T60" fmla="*/ 0 w 39"/>
                <a:gd name="T61" fmla="*/ 18 h 39"/>
                <a:gd name="T62" fmla="*/ 0 w 39"/>
                <a:gd name="T63" fmla="*/ 20 h 39"/>
                <a:gd name="T64" fmla="*/ 0 w 39"/>
                <a:gd name="T65" fmla="*/ 23 h 39"/>
                <a:gd name="T66" fmla="*/ 0 w 39"/>
                <a:gd name="T67" fmla="*/ 28 h 39"/>
                <a:gd name="T68" fmla="*/ 2 w 39"/>
                <a:gd name="T69" fmla="*/ 31 h 39"/>
                <a:gd name="T70" fmla="*/ 5 w 39"/>
                <a:gd name="T71" fmla="*/ 31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6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6"/>
                  </a:moveTo>
                  <a:lnTo>
                    <a:pt x="21" y="39"/>
                  </a:lnTo>
                  <a:lnTo>
                    <a:pt x="26" y="36"/>
                  </a:lnTo>
                  <a:lnTo>
                    <a:pt x="28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1" name="Freeform 67"/>
            <p:cNvSpPr>
              <a:spLocks/>
            </p:cNvSpPr>
            <p:nvPr/>
          </p:nvSpPr>
          <p:spPr bwMode="auto">
            <a:xfrm>
              <a:off x="4817" y="12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6 h 39"/>
                <a:gd name="T8" fmla="*/ 31 w 39"/>
                <a:gd name="T9" fmla="*/ 34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3 h 39"/>
                <a:gd name="T34" fmla="*/ 28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3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6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2" name="Freeform 68"/>
            <p:cNvSpPr>
              <a:spLocks/>
            </p:cNvSpPr>
            <p:nvPr/>
          </p:nvSpPr>
          <p:spPr bwMode="auto">
            <a:xfrm>
              <a:off x="4817" y="13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8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3" name="Freeform 69"/>
            <p:cNvSpPr>
              <a:spLocks/>
            </p:cNvSpPr>
            <p:nvPr/>
          </p:nvSpPr>
          <p:spPr bwMode="auto">
            <a:xfrm>
              <a:off x="4817" y="14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9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20 h 39"/>
                <a:gd name="T22" fmla="*/ 39 w 39"/>
                <a:gd name="T23" fmla="*/ 18 h 39"/>
                <a:gd name="T24" fmla="*/ 36 w 39"/>
                <a:gd name="T25" fmla="*/ 15 h 39"/>
                <a:gd name="T26" fmla="*/ 36 w 39"/>
                <a:gd name="T27" fmla="*/ 10 h 39"/>
                <a:gd name="T28" fmla="*/ 34 w 39"/>
                <a:gd name="T29" fmla="*/ 7 h 39"/>
                <a:gd name="T30" fmla="*/ 34 w 39"/>
                <a:gd name="T31" fmla="*/ 7 h 39"/>
                <a:gd name="T32" fmla="*/ 31 w 39"/>
                <a:gd name="T33" fmla="*/ 5 h 39"/>
                <a:gd name="T34" fmla="*/ 28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7 h 39"/>
                <a:gd name="T52" fmla="*/ 2 w 39"/>
                <a:gd name="T53" fmla="*/ 7 h 39"/>
                <a:gd name="T54" fmla="*/ 0 w 39"/>
                <a:gd name="T55" fmla="*/ 10 h 39"/>
                <a:gd name="T56" fmla="*/ 0 w 39"/>
                <a:gd name="T57" fmla="*/ 15 h 39"/>
                <a:gd name="T58" fmla="*/ 0 w 39"/>
                <a:gd name="T59" fmla="*/ 18 h 39"/>
                <a:gd name="T60" fmla="*/ 0 w 39"/>
                <a:gd name="T61" fmla="*/ 20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9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6" y="15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7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4" name="Freeform 70"/>
            <p:cNvSpPr>
              <a:spLocks/>
            </p:cNvSpPr>
            <p:nvPr/>
          </p:nvSpPr>
          <p:spPr bwMode="auto">
            <a:xfrm>
              <a:off x="4817" y="1598"/>
              <a:ext cx="39" cy="40"/>
            </a:xfrm>
            <a:custGeom>
              <a:avLst/>
              <a:gdLst>
                <a:gd name="T0" fmla="*/ 18 w 39"/>
                <a:gd name="T1" fmla="*/ 37 h 40"/>
                <a:gd name="T2" fmla="*/ 21 w 39"/>
                <a:gd name="T3" fmla="*/ 40 h 40"/>
                <a:gd name="T4" fmla="*/ 26 w 39"/>
                <a:gd name="T5" fmla="*/ 37 h 40"/>
                <a:gd name="T6" fmla="*/ 28 w 39"/>
                <a:gd name="T7" fmla="*/ 37 h 40"/>
                <a:gd name="T8" fmla="*/ 31 w 39"/>
                <a:gd name="T9" fmla="*/ 34 h 40"/>
                <a:gd name="T10" fmla="*/ 34 w 39"/>
                <a:gd name="T11" fmla="*/ 34 h 40"/>
                <a:gd name="T12" fmla="*/ 34 w 39"/>
                <a:gd name="T13" fmla="*/ 32 h 40"/>
                <a:gd name="T14" fmla="*/ 36 w 39"/>
                <a:gd name="T15" fmla="*/ 29 h 40"/>
                <a:gd name="T16" fmla="*/ 36 w 39"/>
                <a:gd name="T17" fmla="*/ 27 h 40"/>
                <a:gd name="T18" fmla="*/ 39 w 39"/>
                <a:gd name="T19" fmla="*/ 21 h 40"/>
                <a:gd name="T20" fmla="*/ 39 w 39"/>
                <a:gd name="T21" fmla="*/ 19 h 40"/>
                <a:gd name="T22" fmla="*/ 39 w 39"/>
                <a:gd name="T23" fmla="*/ 16 h 40"/>
                <a:gd name="T24" fmla="*/ 36 w 39"/>
                <a:gd name="T25" fmla="*/ 14 h 40"/>
                <a:gd name="T26" fmla="*/ 36 w 39"/>
                <a:gd name="T27" fmla="*/ 11 h 40"/>
                <a:gd name="T28" fmla="*/ 34 w 39"/>
                <a:gd name="T29" fmla="*/ 8 h 40"/>
                <a:gd name="T30" fmla="*/ 34 w 39"/>
                <a:gd name="T31" fmla="*/ 6 h 40"/>
                <a:gd name="T32" fmla="*/ 31 w 39"/>
                <a:gd name="T33" fmla="*/ 3 h 40"/>
                <a:gd name="T34" fmla="*/ 28 w 39"/>
                <a:gd name="T35" fmla="*/ 0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5 w 39"/>
                <a:gd name="T43" fmla="*/ 0 h 40"/>
                <a:gd name="T44" fmla="*/ 13 w 39"/>
                <a:gd name="T45" fmla="*/ 0 h 40"/>
                <a:gd name="T46" fmla="*/ 10 w 39"/>
                <a:gd name="T47" fmla="*/ 0 h 40"/>
                <a:gd name="T48" fmla="*/ 8 w 39"/>
                <a:gd name="T49" fmla="*/ 3 h 40"/>
                <a:gd name="T50" fmla="*/ 5 w 39"/>
                <a:gd name="T51" fmla="*/ 6 h 40"/>
                <a:gd name="T52" fmla="*/ 2 w 39"/>
                <a:gd name="T53" fmla="*/ 8 h 40"/>
                <a:gd name="T54" fmla="*/ 0 w 39"/>
                <a:gd name="T55" fmla="*/ 11 h 40"/>
                <a:gd name="T56" fmla="*/ 0 w 39"/>
                <a:gd name="T57" fmla="*/ 14 h 40"/>
                <a:gd name="T58" fmla="*/ 0 w 39"/>
                <a:gd name="T59" fmla="*/ 16 h 40"/>
                <a:gd name="T60" fmla="*/ 0 w 39"/>
                <a:gd name="T61" fmla="*/ 19 h 40"/>
                <a:gd name="T62" fmla="*/ 0 w 39"/>
                <a:gd name="T63" fmla="*/ 21 h 40"/>
                <a:gd name="T64" fmla="*/ 0 w 39"/>
                <a:gd name="T65" fmla="*/ 27 h 40"/>
                <a:gd name="T66" fmla="*/ 0 w 39"/>
                <a:gd name="T67" fmla="*/ 29 h 40"/>
                <a:gd name="T68" fmla="*/ 2 w 39"/>
                <a:gd name="T69" fmla="*/ 32 h 40"/>
                <a:gd name="T70" fmla="*/ 5 w 39"/>
                <a:gd name="T71" fmla="*/ 34 h 40"/>
                <a:gd name="T72" fmla="*/ 8 w 39"/>
                <a:gd name="T73" fmla="*/ 34 h 40"/>
                <a:gd name="T74" fmla="*/ 10 w 39"/>
                <a:gd name="T75" fmla="*/ 37 h 40"/>
                <a:gd name="T76" fmla="*/ 13 w 39"/>
                <a:gd name="T77" fmla="*/ 37 h 40"/>
                <a:gd name="T78" fmla="*/ 15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37"/>
                  </a:moveTo>
                  <a:lnTo>
                    <a:pt x="21" y="40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6" y="14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5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5" name="Freeform 71"/>
            <p:cNvSpPr>
              <a:spLocks/>
            </p:cNvSpPr>
            <p:nvPr/>
          </p:nvSpPr>
          <p:spPr bwMode="auto">
            <a:xfrm>
              <a:off x="4817" y="16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6 h 39"/>
                <a:gd name="T8" fmla="*/ 31 w 39"/>
                <a:gd name="T9" fmla="*/ 36 h 39"/>
                <a:gd name="T10" fmla="*/ 34 w 39"/>
                <a:gd name="T11" fmla="*/ 34 h 39"/>
                <a:gd name="T12" fmla="*/ 34 w 39"/>
                <a:gd name="T13" fmla="*/ 31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2 h 39"/>
                <a:gd name="T34" fmla="*/ 28 w 39"/>
                <a:gd name="T35" fmla="*/ 2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2 h 39"/>
                <a:gd name="T48" fmla="*/ 8 w 39"/>
                <a:gd name="T49" fmla="*/ 2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6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6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6" name="Freeform 72"/>
            <p:cNvSpPr>
              <a:spLocks/>
            </p:cNvSpPr>
            <p:nvPr/>
          </p:nvSpPr>
          <p:spPr bwMode="auto">
            <a:xfrm>
              <a:off x="4817" y="17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8 w 39"/>
                <a:gd name="T7" fmla="*/ 37 h 39"/>
                <a:gd name="T8" fmla="*/ 31 w 39"/>
                <a:gd name="T9" fmla="*/ 37 h 39"/>
                <a:gd name="T10" fmla="*/ 34 w 39"/>
                <a:gd name="T11" fmla="*/ 34 h 39"/>
                <a:gd name="T12" fmla="*/ 34 w 39"/>
                <a:gd name="T13" fmla="*/ 32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1 h 39"/>
                <a:gd name="T28" fmla="*/ 34 w 39"/>
                <a:gd name="T29" fmla="*/ 8 h 39"/>
                <a:gd name="T30" fmla="*/ 34 w 39"/>
                <a:gd name="T31" fmla="*/ 5 h 39"/>
                <a:gd name="T32" fmla="*/ 31 w 39"/>
                <a:gd name="T33" fmla="*/ 5 h 39"/>
                <a:gd name="T34" fmla="*/ 28 w 39"/>
                <a:gd name="T35" fmla="*/ 3 h 39"/>
                <a:gd name="T36" fmla="*/ 26 w 39"/>
                <a:gd name="T37" fmla="*/ 3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3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7" name="Freeform 73"/>
            <p:cNvSpPr>
              <a:spLocks/>
            </p:cNvSpPr>
            <p:nvPr/>
          </p:nvSpPr>
          <p:spPr bwMode="auto">
            <a:xfrm>
              <a:off x="4817" y="1896"/>
              <a:ext cx="39" cy="42"/>
            </a:xfrm>
            <a:custGeom>
              <a:avLst/>
              <a:gdLst>
                <a:gd name="T0" fmla="*/ 18 w 39"/>
                <a:gd name="T1" fmla="*/ 40 h 42"/>
                <a:gd name="T2" fmla="*/ 21 w 39"/>
                <a:gd name="T3" fmla="*/ 40 h 42"/>
                <a:gd name="T4" fmla="*/ 26 w 39"/>
                <a:gd name="T5" fmla="*/ 40 h 42"/>
                <a:gd name="T6" fmla="*/ 28 w 39"/>
                <a:gd name="T7" fmla="*/ 40 h 42"/>
                <a:gd name="T8" fmla="*/ 31 w 39"/>
                <a:gd name="T9" fmla="*/ 37 h 42"/>
                <a:gd name="T10" fmla="*/ 34 w 39"/>
                <a:gd name="T11" fmla="*/ 34 h 42"/>
                <a:gd name="T12" fmla="*/ 34 w 39"/>
                <a:gd name="T13" fmla="*/ 32 h 42"/>
                <a:gd name="T14" fmla="*/ 36 w 39"/>
                <a:gd name="T15" fmla="*/ 29 h 42"/>
                <a:gd name="T16" fmla="*/ 36 w 39"/>
                <a:gd name="T17" fmla="*/ 27 h 42"/>
                <a:gd name="T18" fmla="*/ 39 w 39"/>
                <a:gd name="T19" fmla="*/ 24 h 42"/>
                <a:gd name="T20" fmla="*/ 39 w 39"/>
                <a:gd name="T21" fmla="*/ 21 h 42"/>
                <a:gd name="T22" fmla="*/ 39 w 39"/>
                <a:gd name="T23" fmla="*/ 19 h 42"/>
                <a:gd name="T24" fmla="*/ 36 w 39"/>
                <a:gd name="T25" fmla="*/ 16 h 42"/>
                <a:gd name="T26" fmla="*/ 36 w 39"/>
                <a:gd name="T27" fmla="*/ 14 h 42"/>
                <a:gd name="T28" fmla="*/ 34 w 39"/>
                <a:gd name="T29" fmla="*/ 11 h 42"/>
                <a:gd name="T30" fmla="*/ 34 w 39"/>
                <a:gd name="T31" fmla="*/ 8 h 42"/>
                <a:gd name="T32" fmla="*/ 31 w 39"/>
                <a:gd name="T33" fmla="*/ 6 h 42"/>
                <a:gd name="T34" fmla="*/ 28 w 39"/>
                <a:gd name="T35" fmla="*/ 3 h 42"/>
                <a:gd name="T36" fmla="*/ 26 w 39"/>
                <a:gd name="T37" fmla="*/ 3 h 42"/>
                <a:gd name="T38" fmla="*/ 21 w 39"/>
                <a:gd name="T39" fmla="*/ 3 h 42"/>
                <a:gd name="T40" fmla="*/ 18 w 39"/>
                <a:gd name="T41" fmla="*/ 0 h 42"/>
                <a:gd name="T42" fmla="*/ 15 w 39"/>
                <a:gd name="T43" fmla="*/ 3 h 42"/>
                <a:gd name="T44" fmla="*/ 13 w 39"/>
                <a:gd name="T45" fmla="*/ 3 h 42"/>
                <a:gd name="T46" fmla="*/ 10 w 39"/>
                <a:gd name="T47" fmla="*/ 3 h 42"/>
                <a:gd name="T48" fmla="*/ 8 w 39"/>
                <a:gd name="T49" fmla="*/ 6 h 42"/>
                <a:gd name="T50" fmla="*/ 5 w 39"/>
                <a:gd name="T51" fmla="*/ 8 h 42"/>
                <a:gd name="T52" fmla="*/ 2 w 39"/>
                <a:gd name="T53" fmla="*/ 11 h 42"/>
                <a:gd name="T54" fmla="*/ 0 w 39"/>
                <a:gd name="T55" fmla="*/ 14 h 42"/>
                <a:gd name="T56" fmla="*/ 0 w 39"/>
                <a:gd name="T57" fmla="*/ 16 h 42"/>
                <a:gd name="T58" fmla="*/ 0 w 39"/>
                <a:gd name="T59" fmla="*/ 19 h 42"/>
                <a:gd name="T60" fmla="*/ 0 w 39"/>
                <a:gd name="T61" fmla="*/ 21 h 42"/>
                <a:gd name="T62" fmla="*/ 0 w 39"/>
                <a:gd name="T63" fmla="*/ 24 h 42"/>
                <a:gd name="T64" fmla="*/ 0 w 39"/>
                <a:gd name="T65" fmla="*/ 27 h 42"/>
                <a:gd name="T66" fmla="*/ 0 w 39"/>
                <a:gd name="T67" fmla="*/ 29 h 42"/>
                <a:gd name="T68" fmla="*/ 2 w 39"/>
                <a:gd name="T69" fmla="*/ 32 h 42"/>
                <a:gd name="T70" fmla="*/ 5 w 39"/>
                <a:gd name="T71" fmla="*/ 34 h 42"/>
                <a:gd name="T72" fmla="*/ 8 w 39"/>
                <a:gd name="T73" fmla="*/ 37 h 42"/>
                <a:gd name="T74" fmla="*/ 10 w 39"/>
                <a:gd name="T75" fmla="*/ 40 h 42"/>
                <a:gd name="T76" fmla="*/ 13 w 39"/>
                <a:gd name="T77" fmla="*/ 40 h 42"/>
                <a:gd name="T78" fmla="*/ 15 w 39"/>
                <a:gd name="T79" fmla="*/ 40 h 42"/>
                <a:gd name="T80" fmla="*/ 18 w 39"/>
                <a:gd name="T81" fmla="*/ 42 h 42"/>
                <a:gd name="T82" fmla="*/ 18 w 39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2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31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5" y="40"/>
                  </a:lnTo>
                  <a:lnTo>
                    <a:pt x="18" y="42"/>
                  </a:lnTo>
                  <a:lnTo>
                    <a:pt x="18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8" name="Freeform 74"/>
            <p:cNvSpPr>
              <a:spLocks/>
            </p:cNvSpPr>
            <p:nvPr/>
          </p:nvSpPr>
          <p:spPr bwMode="auto">
            <a:xfrm>
              <a:off x="4934" y="997"/>
              <a:ext cx="40" cy="40"/>
            </a:xfrm>
            <a:custGeom>
              <a:avLst/>
              <a:gdLst>
                <a:gd name="T0" fmla="*/ 19 w 40"/>
                <a:gd name="T1" fmla="*/ 40 h 40"/>
                <a:gd name="T2" fmla="*/ 21 w 40"/>
                <a:gd name="T3" fmla="*/ 40 h 40"/>
                <a:gd name="T4" fmla="*/ 27 w 40"/>
                <a:gd name="T5" fmla="*/ 40 h 40"/>
                <a:gd name="T6" fmla="*/ 29 w 40"/>
                <a:gd name="T7" fmla="*/ 37 h 40"/>
                <a:gd name="T8" fmla="*/ 32 w 40"/>
                <a:gd name="T9" fmla="*/ 37 h 40"/>
                <a:gd name="T10" fmla="*/ 34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6 h 40"/>
                <a:gd name="T18" fmla="*/ 40 w 40"/>
                <a:gd name="T19" fmla="*/ 24 h 40"/>
                <a:gd name="T20" fmla="*/ 40 w 40"/>
                <a:gd name="T21" fmla="*/ 21 h 40"/>
                <a:gd name="T22" fmla="*/ 40 w 40"/>
                <a:gd name="T23" fmla="*/ 16 h 40"/>
                <a:gd name="T24" fmla="*/ 37 w 40"/>
                <a:gd name="T25" fmla="*/ 13 h 40"/>
                <a:gd name="T26" fmla="*/ 37 w 40"/>
                <a:gd name="T27" fmla="*/ 11 h 40"/>
                <a:gd name="T28" fmla="*/ 34 w 40"/>
                <a:gd name="T29" fmla="*/ 8 h 40"/>
                <a:gd name="T30" fmla="*/ 34 w 40"/>
                <a:gd name="T31" fmla="*/ 6 h 40"/>
                <a:gd name="T32" fmla="*/ 32 w 40"/>
                <a:gd name="T33" fmla="*/ 3 h 40"/>
                <a:gd name="T34" fmla="*/ 29 w 40"/>
                <a:gd name="T35" fmla="*/ 3 h 40"/>
                <a:gd name="T36" fmla="*/ 27 w 40"/>
                <a:gd name="T37" fmla="*/ 0 h 40"/>
                <a:gd name="T38" fmla="*/ 21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3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0 w 40"/>
                <a:gd name="T55" fmla="*/ 11 h 40"/>
                <a:gd name="T56" fmla="*/ 0 w 40"/>
                <a:gd name="T57" fmla="*/ 13 h 40"/>
                <a:gd name="T58" fmla="*/ 0 w 40"/>
                <a:gd name="T59" fmla="*/ 16 h 40"/>
                <a:gd name="T60" fmla="*/ 0 w 40"/>
                <a:gd name="T61" fmla="*/ 21 h 40"/>
                <a:gd name="T62" fmla="*/ 0 w 40"/>
                <a:gd name="T63" fmla="*/ 24 h 40"/>
                <a:gd name="T64" fmla="*/ 0 w 40"/>
                <a:gd name="T65" fmla="*/ 26 h 40"/>
                <a:gd name="T66" fmla="*/ 0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7 h 40"/>
                <a:gd name="T74" fmla="*/ 11 w 40"/>
                <a:gd name="T75" fmla="*/ 37 h 40"/>
                <a:gd name="T76" fmla="*/ 13 w 40"/>
                <a:gd name="T77" fmla="*/ 40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40"/>
                  </a:moveTo>
                  <a:lnTo>
                    <a:pt x="21" y="40"/>
                  </a:lnTo>
                  <a:lnTo>
                    <a:pt x="27" y="40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59" name="Freeform 75"/>
            <p:cNvSpPr>
              <a:spLocks/>
            </p:cNvSpPr>
            <p:nvPr/>
          </p:nvSpPr>
          <p:spPr bwMode="auto">
            <a:xfrm>
              <a:off x="4934" y="10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1 h 39"/>
                <a:gd name="T22" fmla="*/ 40 w 40"/>
                <a:gd name="T23" fmla="*/ 18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2 h 39"/>
                <a:gd name="T36" fmla="*/ 27 w 40"/>
                <a:gd name="T37" fmla="*/ 2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7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8 h 39"/>
                <a:gd name="T60" fmla="*/ 0 w 40"/>
                <a:gd name="T61" fmla="*/ 21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40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0" name="Freeform 76"/>
            <p:cNvSpPr>
              <a:spLocks/>
            </p:cNvSpPr>
            <p:nvPr/>
          </p:nvSpPr>
          <p:spPr bwMode="auto">
            <a:xfrm>
              <a:off x="4934" y="1199"/>
              <a:ext cx="40" cy="39"/>
            </a:xfrm>
            <a:custGeom>
              <a:avLst/>
              <a:gdLst>
                <a:gd name="T0" fmla="*/ 19 w 40"/>
                <a:gd name="T1" fmla="*/ 36 h 39"/>
                <a:gd name="T2" fmla="*/ 21 w 40"/>
                <a:gd name="T3" fmla="*/ 39 h 39"/>
                <a:gd name="T4" fmla="*/ 27 w 40"/>
                <a:gd name="T5" fmla="*/ 36 h 39"/>
                <a:gd name="T6" fmla="*/ 29 w 40"/>
                <a:gd name="T7" fmla="*/ 36 h 39"/>
                <a:gd name="T8" fmla="*/ 32 w 40"/>
                <a:gd name="T9" fmla="*/ 34 h 39"/>
                <a:gd name="T10" fmla="*/ 34 w 40"/>
                <a:gd name="T11" fmla="*/ 31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3 h 39"/>
                <a:gd name="T18" fmla="*/ 40 w 40"/>
                <a:gd name="T19" fmla="*/ 20 h 39"/>
                <a:gd name="T20" fmla="*/ 40 w 40"/>
                <a:gd name="T21" fmla="*/ 18 h 39"/>
                <a:gd name="T22" fmla="*/ 40 w 40"/>
                <a:gd name="T23" fmla="*/ 15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5 h 39"/>
                <a:gd name="T32" fmla="*/ 32 w 40"/>
                <a:gd name="T33" fmla="*/ 2 h 39"/>
                <a:gd name="T34" fmla="*/ 29 w 40"/>
                <a:gd name="T35" fmla="*/ 0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0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7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5 h 39"/>
                <a:gd name="T60" fmla="*/ 0 w 40"/>
                <a:gd name="T61" fmla="*/ 18 h 39"/>
                <a:gd name="T62" fmla="*/ 0 w 40"/>
                <a:gd name="T63" fmla="*/ 20 h 39"/>
                <a:gd name="T64" fmla="*/ 0 w 40"/>
                <a:gd name="T65" fmla="*/ 23 h 39"/>
                <a:gd name="T66" fmla="*/ 0 w 40"/>
                <a:gd name="T67" fmla="*/ 28 h 39"/>
                <a:gd name="T68" fmla="*/ 3 w 40"/>
                <a:gd name="T69" fmla="*/ 31 h 39"/>
                <a:gd name="T70" fmla="*/ 6 w 40"/>
                <a:gd name="T71" fmla="*/ 31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6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6"/>
                  </a:moveTo>
                  <a:lnTo>
                    <a:pt x="21" y="39"/>
                  </a:lnTo>
                  <a:lnTo>
                    <a:pt x="27" y="36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0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6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1" name="Freeform 77"/>
            <p:cNvSpPr>
              <a:spLocks/>
            </p:cNvSpPr>
            <p:nvPr/>
          </p:nvSpPr>
          <p:spPr bwMode="auto">
            <a:xfrm>
              <a:off x="4934" y="12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6 h 39"/>
                <a:gd name="T8" fmla="*/ 32 w 40"/>
                <a:gd name="T9" fmla="*/ 34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3 h 39"/>
                <a:gd name="T34" fmla="*/ 29 w 40"/>
                <a:gd name="T35" fmla="*/ 3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3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2" name="Freeform 78"/>
            <p:cNvSpPr>
              <a:spLocks/>
            </p:cNvSpPr>
            <p:nvPr/>
          </p:nvSpPr>
          <p:spPr bwMode="auto">
            <a:xfrm>
              <a:off x="4934" y="13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4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3" name="Freeform 79"/>
            <p:cNvSpPr>
              <a:spLocks/>
            </p:cNvSpPr>
            <p:nvPr/>
          </p:nvSpPr>
          <p:spPr bwMode="auto">
            <a:xfrm>
              <a:off x="4934" y="14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0 h 39"/>
                <a:gd name="T22" fmla="*/ 40 w 40"/>
                <a:gd name="T23" fmla="*/ 18 h 39"/>
                <a:gd name="T24" fmla="*/ 37 w 40"/>
                <a:gd name="T25" fmla="*/ 15 h 39"/>
                <a:gd name="T26" fmla="*/ 37 w 40"/>
                <a:gd name="T27" fmla="*/ 10 h 39"/>
                <a:gd name="T28" fmla="*/ 34 w 40"/>
                <a:gd name="T29" fmla="*/ 7 h 39"/>
                <a:gd name="T30" fmla="*/ 34 w 40"/>
                <a:gd name="T31" fmla="*/ 7 h 39"/>
                <a:gd name="T32" fmla="*/ 32 w 40"/>
                <a:gd name="T33" fmla="*/ 5 h 39"/>
                <a:gd name="T34" fmla="*/ 29 w 40"/>
                <a:gd name="T35" fmla="*/ 2 h 39"/>
                <a:gd name="T36" fmla="*/ 27 w 40"/>
                <a:gd name="T37" fmla="*/ 2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7 h 39"/>
                <a:gd name="T52" fmla="*/ 3 w 40"/>
                <a:gd name="T53" fmla="*/ 7 h 39"/>
                <a:gd name="T54" fmla="*/ 0 w 40"/>
                <a:gd name="T55" fmla="*/ 10 h 39"/>
                <a:gd name="T56" fmla="*/ 0 w 40"/>
                <a:gd name="T57" fmla="*/ 15 h 39"/>
                <a:gd name="T58" fmla="*/ 0 w 40"/>
                <a:gd name="T59" fmla="*/ 18 h 39"/>
                <a:gd name="T60" fmla="*/ 0 w 40"/>
                <a:gd name="T61" fmla="*/ 20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4" name="Freeform 80"/>
            <p:cNvSpPr>
              <a:spLocks/>
            </p:cNvSpPr>
            <p:nvPr/>
          </p:nvSpPr>
          <p:spPr bwMode="auto">
            <a:xfrm>
              <a:off x="4934" y="1598"/>
              <a:ext cx="40" cy="40"/>
            </a:xfrm>
            <a:custGeom>
              <a:avLst/>
              <a:gdLst>
                <a:gd name="T0" fmla="*/ 19 w 40"/>
                <a:gd name="T1" fmla="*/ 37 h 40"/>
                <a:gd name="T2" fmla="*/ 21 w 40"/>
                <a:gd name="T3" fmla="*/ 40 h 40"/>
                <a:gd name="T4" fmla="*/ 27 w 40"/>
                <a:gd name="T5" fmla="*/ 37 h 40"/>
                <a:gd name="T6" fmla="*/ 29 w 40"/>
                <a:gd name="T7" fmla="*/ 37 h 40"/>
                <a:gd name="T8" fmla="*/ 32 w 40"/>
                <a:gd name="T9" fmla="*/ 34 h 40"/>
                <a:gd name="T10" fmla="*/ 34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7 h 40"/>
                <a:gd name="T18" fmla="*/ 40 w 40"/>
                <a:gd name="T19" fmla="*/ 21 h 40"/>
                <a:gd name="T20" fmla="*/ 40 w 40"/>
                <a:gd name="T21" fmla="*/ 19 h 40"/>
                <a:gd name="T22" fmla="*/ 40 w 40"/>
                <a:gd name="T23" fmla="*/ 16 h 40"/>
                <a:gd name="T24" fmla="*/ 37 w 40"/>
                <a:gd name="T25" fmla="*/ 14 h 40"/>
                <a:gd name="T26" fmla="*/ 37 w 40"/>
                <a:gd name="T27" fmla="*/ 11 h 40"/>
                <a:gd name="T28" fmla="*/ 34 w 40"/>
                <a:gd name="T29" fmla="*/ 8 h 40"/>
                <a:gd name="T30" fmla="*/ 34 w 40"/>
                <a:gd name="T31" fmla="*/ 6 h 40"/>
                <a:gd name="T32" fmla="*/ 32 w 40"/>
                <a:gd name="T33" fmla="*/ 3 h 40"/>
                <a:gd name="T34" fmla="*/ 29 w 40"/>
                <a:gd name="T35" fmla="*/ 0 h 40"/>
                <a:gd name="T36" fmla="*/ 27 w 40"/>
                <a:gd name="T37" fmla="*/ 0 h 40"/>
                <a:gd name="T38" fmla="*/ 21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0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0 w 40"/>
                <a:gd name="T55" fmla="*/ 11 h 40"/>
                <a:gd name="T56" fmla="*/ 0 w 40"/>
                <a:gd name="T57" fmla="*/ 14 h 40"/>
                <a:gd name="T58" fmla="*/ 0 w 40"/>
                <a:gd name="T59" fmla="*/ 16 h 40"/>
                <a:gd name="T60" fmla="*/ 0 w 40"/>
                <a:gd name="T61" fmla="*/ 19 h 40"/>
                <a:gd name="T62" fmla="*/ 0 w 40"/>
                <a:gd name="T63" fmla="*/ 21 h 40"/>
                <a:gd name="T64" fmla="*/ 0 w 40"/>
                <a:gd name="T65" fmla="*/ 27 h 40"/>
                <a:gd name="T66" fmla="*/ 0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4 h 40"/>
                <a:gd name="T74" fmla="*/ 11 w 40"/>
                <a:gd name="T75" fmla="*/ 37 h 40"/>
                <a:gd name="T76" fmla="*/ 13 w 40"/>
                <a:gd name="T77" fmla="*/ 37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37"/>
                  </a:moveTo>
                  <a:lnTo>
                    <a:pt x="21" y="40"/>
                  </a:lnTo>
                  <a:lnTo>
                    <a:pt x="27" y="37"/>
                  </a:lnTo>
                  <a:lnTo>
                    <a:pt x="29" y="37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6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5" name="Freeform 81"/>
            <p:cNvSpPr>
              <a:spLocks/>
            </p:cNvSpPr>
            <p:nvPr/>
          </p:nvSpPr>
          <p:spPr bwMode="auto">
            <a:xfrm>
              <a:off x="4934" y="16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6 h 39"/>
                <a:gd name="T8" fmla="*/ 32 w 40"/>
                <a:gd name="T9" fmla="*/ 36 h 39"/>
                <a:gd name="T10" fmla="*/ 34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2 h 39"/>
                <a:gd name="T34" fmla="*/ 29 w 40"/>
                <a:gd name="T35" fmla="*/ 2 h 39"/>
                <a:gd name="T36" fmla="*/ 27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2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6"/>
                  </a:lnTo>
                  <a:lnTo>
                    <a:pt x="32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2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6" name="Freeform 82"/>
            <p:cNvSpPr>
              <a:spLocks/>
            </p:cNvSpPr>
            <p:nvPr/>
          </p:nvSpPr>
          <p:spPr bwMode="auto">
            <a:xfrm>
              <a:off x="4934" y="17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7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4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4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7 w 40"/>
                <a:gd name="T37" fmla="*/ 3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3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7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7" y="3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7" name="Freeform 83"/>
            <p:cNvSpPr>
              <a:spLocks/>
            </p:cNvSpPr>
            <p:nvPr/>
          </p:nvSpPr>
          <p:spPr bwMode="auto">
            <a:xfrm>
              <a:off x="4934" y="1896"/>
              <a:ext cx="40" cy="42"/>
            </a:xfrm>
            <a:custGeom>
              <a:avLst/>
              <a:gdLst>
                <a:gd name="T0" fmla="*/ 19 w 40"/>
                <a:gd name="T1" fmla="*/ 40 h 42"/>
                <a:gd name="T2" fmla="*/ 21 w 40"/>
                <a:gd name="T3" fmla="*/ 40 h 42"/>
                <a:gd name="T4" fmla="*/ 27 w 40"/>
                <a:gd name="T5" fmla="*/ 40 h 42"/>
                <a:gd name="T6" fmla="*/ 29 w 40"/>
                <a:gd name="T7" fmla="*/ 40 h 42"/>
                <a:gd name="T8" fmla="*/ 32 w 40"/>
                <a:gd name="T9" fmla="*/ 37 h 42"/>
                <a:gd name="T10" fmla="*/ 34 w 40"/>
                <a:gd name="T11" fmla="*/ 34 h 42"/>
                <a:gd name="T12" fmla="*/ 34 w 40"/>
                <a:gd name="T13" fmla="*/ 32 h 42"/>
                <a:gd name="T14" fmla="*/ 37 w 40"/>
                <a:gd name="T15" fmla="*/ 29 h 42"/>
                <a:gd name="T16" fmla="*/ 37 w 40"/>
                <a:gd name="T17" fmla="*/ 27 h 42"/>
                <a:gd name="T18" fmla="*/ 40 w 40"/>
                <a:gd name="T19" fmla="*/ 24 h 42"/>
                <a:gd name="T20" fmla="*/ 40 w 40"/>
                <a:gd name="T21" fmla="*/ 21 h 42"/>
                <a:gd name="T22" fmla="*/ 40 w 40"/>
                <a:gd name="T23" fmla="*/ 19 h 42"/>
                <a:gd name="T24" fmla="*/ 37 w 40"/>
                <a:gd name="T25" fmla="*/ 16 h 42"/>
                <a:gd name="T26" fmla="*/ 37 w 40"/>
                <a:gd name="T27" fmla="*/ 14 h 42"/>
                <a:gd name="T28" fmla="*/ 34 w 40"/>
                <a:gd name="T29" fmla="*/ 11 h 42"/>
                <a:gd name="T30" fmla="*/ 34 w 40"/>
                <a:gd name="T31" fmla="*/ 8 h 42"/>
                <a:gd name="T32" fmla="*/ 32 w 40"/>
                <a:gd name="T33" fmla="*/ 6 h 42"/>
                <a:gd name="T34" fmla="*/ 29 w 40"/>
                <a:gd name="T35" fmla="*/ 3 h 42"/>
                <a:gd name="T36" fmla="*/ 27 w 40"/>
                <a:gd name="T37" fmla="*/ 3 h 42"/>
                <a:gd name="T38" fmla="*/ 21 w 40"/>
                <a:gd name="T39" fmla="*/ 3 h 42"/>
                <a:gd name="T40" fmla="*/ 19 w 40"/>
                <a:gd name="T41" fmla="*/ 0 h 42"/>
                <a:gd name="T42" fmla="*/ 16 w 40"/>
                <a:gd name="T43" fmla="*/ 3 h 42"/>
                <a:gd name="T44" fmla="*/ 13 w 40"/>
                <a:gd name="T45" fmla="*/ 3 h 42"/>
                <a:gd name="T46" fmla="*/ 11 w 40"/>
                <a:gd name="T47" fmla="*/ 3 h 42"/>
                <a:gd name="T48" fmla="*/ 8 w 40"/>
                <a:gd name="T49" fmla="*/ 6 h 42"/>
                <a:gd name="T50" fmla="*/ 6 w 40"/>
                <a:gd name="T51" fmla="*/ 8 h 42"/>
                <a:gd name="T52" fmla="*/ 3 w 40"/>
                <a:gd name="T53" fmla="*/ 11 h 42"/>
                <a:gd name="T54" fmla="*/ 0 w 40"/>
                <a:gd name="T55" fmla="*/ 14 h 42"/>
                <a:gd name="T56" fmla="*/ 0 w 40"/>
                <a:gd name="T57" fmla="*/ 16 h 42"/>
                <a:gd name="T58" fmla="*/ 0 w 40"/>
                <a:gd name="T59" fmla="*/ 19 h 42"/>
                <a:gd name="T60" fmla="*/ 0 w 40"/>
                <a:gd name="T61" fmla="*/ 21 h 42"/>
                <a:gd name="T62" fmla="*/ 0 w 40"/>
                <a:gd name="T63" fmla="*/ 24 h 42"/>
                <a:gd name="T64" fmla="*/ 0 w 40"/>
                <a:gd name="T65" fmla="*/ 27 h 42"/>
                <a:gd name="T66" fmla="*/ 0 w 40"/>
                <a:gd name="T67" fmla="*/ 29 h 42"/>
                <a:gd name="T68" fmla="*/ 3 w 40"/>
                <a:gd name="T69" fmla="*/ 32 h 42"/>
                <a:gd name="T70" fmla="*/ 6 w 40"/>
                <a:gd name="T71" fmla="*/ 34 h 42"/>
                <a:gd name="T72" fmla="*/ 8 w 40"/>
                <a:gd name="T73" fmla="*/ 37 h 42"/>
                <a:gd name="T74" fmla="*/ 11 w 40"/>
                <a:gd name="T75" fmla="*/ 40 h 42"/>
                <a:gd name="T76" fmla="*/ 13 w 40"/>
                <a:gd name="T77" fmla="*/ 40 h 42"/>
                <a:gd name="T78" fmla="*/ 16 w 40"/>
                <a:gd name="T79" fmla="*/ 40 h 42"/>
                <a:gd name="T80" fmla="*/ 19 w 40"/>
                <a:gd name="T81" fmla="*/ 42 h 42"/>
                <a:gd name="T82" fmla="*/ 19 w 40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2">
                  <a:moveTo>
                    <a:pt x="19" y="40"/>
                  </a:moveTo>
                  <a:lnTo>
                    <a:pt x="21" y="40"/>
                  </a:lnTo>
                  <a:lnTo>
                    <a:pt x="27" y="40"/>
                  </a:lnTo>
                  <a:lnTo>
                    <a:pt x="29" y="40"/>
                  </a:lnTo>
                  <a:lnTo>
                    <a:pt x="32" y="37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9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6"/>
                  </a:lnTo>
                  <a:lnTo>
                    <a:pt x="6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2"/>
                  </a:lnTo>
                  <a:lnTo>
                    <a:pt x="19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8" name="Freeform 84"/>
            <p:cNvSpPr>
              <a:spLocks/>
            </p:cNvSpPr>
            <p:nvPr/>
          </p:nvSpPr>
          <p:spPr bwMode="auto">
            <a:xfrm>
              <a:off x="5052" y="997"/>
              <a:ext cx="39" cy="40"/>
            </a:xfrm>
            <a:custGeom>
              <a:avLst/>
              <a:gdLst>
                <a:gd name="T0" fmla="*/ 18 w 39"/>
                <a:gd name="T1" fmla="*/ 40 h 40"/>
                <a:gd name="T2" fmla="*/ 21 w 39"/>
                <a:gd name="T3" fmla="*/ 40 h 40"/>
                <a:gd name="T4" fmla="*/ 26 w 39"/>
                <a:gd name="T5" fmla="*/ 40 h 40"/>
                <a:gd name="T6" fmla="*/ 29 w 39"/>
                <a:gd name="T7" fmla="*/ 37 h 40"/>
                <a:gd name="T8" fmla="*/ 31 w 39"/>
                <a:gd name="T9" fmla="*/ 37 h 40"/>
                <a:gd name="T10" fmla="*/ 31 w 39"/>
                <a:gd name="T11" fmla="*/ 34 h 40"/>
                <a:gd name="T12" fmla="*/ 34 w 39"/>
                <a:gd name="T13" fmla="*/ 32 h 40"/>
                <a:gd name="T14" fmla="*/ 37 w 39"/>
                <a:gd name="T15" fmla="*/ 29 h 40"/>
                <a:gd name="T16" fmla="*/ 37 w 39"/>
                <a:gd name="T17" fmla="*/ 26 h 40"/>
                <a:gd name="T18" fmla="*/ 39 w 39"/>
                <a:gd name="T19" fmla="*/ 24 h 40"/>
                <a:gd name="T20" fmla="*/ 39 w 39"/>
                <a:gd name="T21" fmla="*/ 21 h 40"/>
                <a:gd name="T22" fmla="*/ 39 w 39"/>
                <a:gd name="T23" fmla="*/ 16 h 40"/>
                <a:gd name="T24" fmla="*/ 37 w 39"/>
                <a:gd name="T25" fmla="*/ 13 h 40"/>
                <a:gd name="T26" fmla="*/ 37 w 39"/>
                <a:gd name="T27" fmla="*/ 11 h 40"/>
                <a:gd name="T28" fmla="*/ 34 w 39"/>
                <a:gd name="T29" fmla="*/ 8 h 40"/>
                <a:gd name="T30" fmla="*/ 31 w 39"/>
                <a:gd name="T31" fmla="*/ 6 h 40"/>
                <a:gd name="T32" fmla="*/ 31 w 39"/>
                <a:gd name="T33" fmla="*/ 3 h 40"/>
                <a:gd name="T34" fmla="*/ 29 w 39"/>
                <a:gd name="T35" fmla="*/ 3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6 w 39"/>
                <a:gd name="T43" fmla="*/ 0 h 40"/>
                <a:gd name="T44" fmla="*/ 13 w 39"/>
                <a:gd name="T45" fmla="*/ 0 h 40"/>
                <a:gd name="T46" fmla="*/ 10 w 39"/>
                <a:gd name="T47" fmla="*/ 3 h 40"/>
                <a:gd name="T48" fmla="*/ 8 w 39"/>
                <a:gd name="T49" fmla="*/ 3 h 40"/>
                <a:gd name="T50" fmla="*/ 5 w 39"/>
                <a:gd name="T51" fmla="*/ 6 h 40"/>
                <a:gd name="T52" fmla="*/ 3 w 39"/>
                <a:gd name="T53" fmla="*/ 8 h 40"/>
                <a:gd name="T54" fmla="*/ 0 w 39"/>
                <a:gd name="T55" fmla="*/ 11 h 40"/>
                <a:gd name="T56" fmla="*/ 0 w 39"/>
                <a:gd name="T57" fmla="*/ 13 h 40"/>
                <a:gd name="T58" fmla="*/ 0 w 39"/>
                <a:gd name="T59" fmla="*/ 16 h 40"/>
                <a:gd name="T60" fmla="*/ 0 w 39"/>
                <a:gd name="T61" fmla="*/ 21 h 40"/>
                <a:gd name="T62" fmla="*/ 0 w 39"/>
                <a:gd name="T63" fmla="*/ 24 h 40"/>
                <a:gd name="T64" fmla="*/ 0 w 39"/>
                <a:gd name="T65" fmla="*/ 26 h 40"/>
                <a:gd name="T66" fmla="*/ 0 w 39"/>
                <a:gd name="T67" fmla="*/ 29 h 40"/>
                <a:gd name="T68" fmla="*/ 3 w 39"/>
                <a:gd name="T69" fmla="*/ 32 h 40"/>
                <a:gd name="T70" fmla="*/ 5 w 39"/>
                <a:gd name="T71" fmla="*/ 34 h 40"/>
                <a:gd name="T72" fmla="*/ 8 w 39"/>
                <a:gd name="T73" fmla="*/ 37 h 40"/>
                <a:gd name="T74" fmla="*/ 10 w 39"/>
                <a:gd name="T75" fmla="*/ 37 h 40"/>
                <a:gd name="T76" fmla="*/ 13 w 39"/>
                <a:gd name="T77" fmla="*/ 40 h 40"/>
                <a:gd name="T78" fmla="*/ 16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69" name="Freeform 85"/>
            <p:cNvSpPr>
              <a:spLocks/>
            </p:cNvSpPr>
            <p:nvPr/>
          </p:nvSpPr>
          <p:spPr bwMode="auto">
            <a:xfrm>
              <a:off x="5052" y="10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9 h 39"/>
                <a:gd name="T8" fmla="*/ 31 w 39"/>
                <a:gd name="T9" fmla="*/ 36 h 39"/>
                <a:gd name="T10" fmla="*/ 31 w 39"/>
                <a:gd name="T11" fmla="*/ 34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21 h 39"/>
                <a:gd name="T22" fmla="*/ 39 w 39"/>
                <a:gd name="T23" fmla="*/ 18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7 h 39"/>
                <a:gd name="T30" fmla="*/ 31 w 39"/>
                <a:gd name="T31" fmla="*/ 5 h 39"/>
                <a:gd name="T32" fmla="*/ 31 w 39"/>
                <a:gd name="T33" fmla="*/ 5 h 39"/>
                <a:gd name="T34" fmla="*/ 29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8 h 39"/>
                <a:gd name="T60" fmla="*/ 0 w 39"/>
                <a:gd name="T61" fmla="*/ 21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9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0" name="Freeform 86"/>
            <p:cNvSpPr>
              <a:spLocks/>
            </p:cNvSpPr>
            <p:nvPr/>
          </p:nvSpPr>
          <p:spPr bwMode="auto">
            <a:xfrm>
              <a:off x="5052" y="1199"/>
              <a:ext cx="39" cy="39"/>
            </a:xfrm>
            <a:custGeom>
              <a:avLst/>
              <a:gdLst>
                <a:gd name="T0" fmla="*/ 18 w 39"/>
                <a:gd name="T1" fmla="*/ 36 h 39"/>
                <a:gd name="T2" fmla="*/ 21 w 39"/>
                <a:gd name="T3" fmla="*/ 39 h 39"/>
                <a:gd name="T4" fmla="*/ 26 w 39"/>
                <a:gd name="T5" fmla="*/ 36 h 39"/>
                <a:gd name="T6" fmla="*/ 29 w 39"/>
                <a:gd name="T7" fmla="*/ 36 h 39"/>
                <a:gd name="T8" fmla="*/ 31 w 39"/>
                <a:gd name="T9" fmla="*/ 34 h 39"/>
                <a:gd name="T10" fmla="*/ 31 w 39"/>
                <a:gd name="T11" fmla="*/ 31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3 h 39"/>
                <a:gd name="T18" fmla="*/ 39 w 39"/>
                <a:gd name="T19" fmla="*/ 20 h 39"/>
                <a:gd name="T20" fmla="*/ 39 w 39"/>
                <a:gd name="T21" fmla="*/ 18 h 39"/>
                <a:gd name="T22" fmla="*/ 39 w 39"/>
                <a:gd name="T23" fmla="*/ 15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7 h 39"/>
                <a:gd name="T30" fmla="*/ 31 w 39"/>
                <a:gd name="T31" fmla="*/ 5 h 39"/>
                <a:gd name="T32" fmla="*/ 31 w 39"/>
                <a:gd name="T33" fmla="*/ 2 h 39"/>
                <a:gd name="T34" fmla="*/ 29 w 39"/>
                <a:gd name="T35" fmla="*/ 0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0 h 39"/>
                <a:gd name="T48" fmla="*/ 8 w 39"/>
                <a:gd name="T49" fmla="*/ 2 h 39"/>
                <a:gd name="T50" fmla="*/ 5 w 39"/>
                <a:gd name="T51" fmla="*/ 5 h 39"/>
                <a:gd name="T52" fmla="*/ 3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5 h 39"/>
                <a:gd name="T60" fmla="*/ 0 w 39"/>
                <a:gd name="T61" fmla="*/ 18 h 39"/>
                <a:gd name="T62" fmla="*/ 0 w 39"/>
                <a:gd name="T63" fmla="*/ 20 h 39"/>
                <a:gd name="T64" fmla="*/ 0 w 39"/>
                <a:gd name="T65" fmla="*/ 23 h 39"/>
                <a:gd name="T66" fmla="*/ 0 w 39"/>
                <a:gd name="T67" fmla="*/ 28 h 39"/>
                <a:gd name="T68" fmla="*/ 3 w 39"/>
                <a:gd name="T69" fmla="*/ 31 h 39"/>
                <a:gd name="T70" fmla="*/ 5 w 39"/>
                <a:gd name="T71" fmla="*/ 31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6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6"/>
                  </a:moveTo>
                  <a:lnTo>
                    <a:pt x="21" y="39"/>
                  </a:lnTo>
                  <a:lnTo>
                    <a:pt x="26" y="36"/>
                  </a:lnTo>
                  <a:lnTo>
                    <a:pt x="29" y="36"/>
                  </a:lnTo>
                  <a:lnTo>
                    <a:pt x="31" y="34"/>
                  </a:lnTo>
                  <a:lnTo>
                    <a:pt x="31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31" y="2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1" name="Freeform 87"/>
            <p:cNvSpPr>
              <a:spLocks/>
            </p:cNvSpPr>
            <p:nvPr/>
          </p:nvSpPr>
          <p:spPr bwMode="auto">
            <a:xfrm>
              <a:off x="5052" y="12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6 h 39"/>
                <a:gd name="T8" fmla="*/ 31 w 39"/>
                <a:gd name="T9" fmla="*/ 34 h 39"/>
                <a:gd name="T10" fmla="*/ 31 w 39"/>
                <a:gd name="T11" fmla="*/ 34 h 39"/>
                <a:gd name="T12" fmla="*/ 34 w 39"/>
                <a:gd name="T13" fmla="*/ 31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3 h 39"/>
                <a:gd name="T34" fmla="*/ 29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3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6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2" name="Freeform 88"/>
            <p:cNvSpPr>
              <a:spLocks/>
            </p:cNvSpPr>
            <p:nvPr/>
          </p:nvSpPr>
          <p:spPr bwMode="auto">
            <a:xfrm>
              <a:off x="5052" y="13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7 h 39"/>
                <a:gd name="T8" fmla="*/ 31 w 39"/>
                <a:gd name="T9" fmla="*/ 37 h 39"/>
                <a:gd name="T10" fmla="*/ 31 w 39"/>
                <a:gd name="T11" fmla="*/ 34 h 39"/>
                <a:gd name="T12" fmla="*/ 34 w 39"/>
                <a:gd name="T13" fmla="*/ 32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1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5 h 39"/>
                <a:gd name="T34" fmla="*/ 29 w 39"/>
                <a:gd name="T35" fmla="*/ 3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3" name="Freeform 89"/>
            <p:cNvSpPr>
              <a:spLocks/>
            </p:cNvSpPr>
            <p:nvPr/>
          </p:nvSpPr>
          <p:spPr bwMode="auto">
            <a:xfrm>
              <a:off x="5052" y="14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9 h 39"/>
                <a:gd name="T8" fmla="*/ 31 w 39"/>
                <a:gd name="T9" fmla="*/ 36 h 39"/>
                <a:gd name="T10" fmla="*/ 31 w 39"/>
                <a:gd name="T11" fmla="*/ 34 h 39"/>
                <a:gd name="T12" fmla="*/ 34 w 39"/>
                <a:gd name="T13" fmla="*/ 31 h 39"/>
                <a:gd name="T14" fmla="*/ 37 w 39"/>
                <a:gd name="T15" fmla="*/ 28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20 h 39"/>
                <a:gd name="T22" fmla="*/ 39 w 39"/>
                <a:gd name="T23" fmla="*/ 18 h 39"/>
                <a:gd name="T24" fmla="*/ 37 w 39"/>
                <a:gd name="T25" fmla="*/ 15 h 39"/>
                <a:gd name="T26" fmla="*/ 37 w 39"/>
                <a:gd name="T27" fmla="*/ 10 h 39"/>
                <a:gd name="T28" fmla="*/ 34 w 39"/>
                <a:gd name="T29" fmla="*/ 7 h 39"/>
                <a:gd name="T30" fmla="*/ 31 w 39"/>
                <a:gd name="T31" fmla="*/ 7 h 39"/>
                <a:gd name="T32" fmla="*/ 31 w 39"/>
                <a:gd name="T33" fmla="*/ 5 h 39"/>
                <a:gd name="T34" fmla="*/ 29 w 39"/>
                <a:gd name="T35" fmla="*/ 2 h 39"/>
                <a:gd name="T36" fmla="*/ 26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7 h 39"/>
                <a:gd name="T52" fmla="*/ 3 w 39"/>
                <a:gd name="T53" fmla="*/ 7 h 39"/>
                <a:gd name="T54" fmla="*/ 0 w 39"/>
                <a:gd name="T55" fmla="*/ 10 h 39"/>
                <a:gd name="T56" fmla="*/ 0 w 39"/>
                <a:gd name="T57" fmla="*/ 15 h 39"/>
                <a:gd name="T58" fmla="*/ 0 w 39"/>
                <a:gd name="T59" fmla="*/ 18 h 39"/>
                <a:gd name="T60" fmla="*/ 0 w 39"/>
                <a:gd name="T61" fmla="*/ 20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9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1" y="7"/>
                  </a:lnTo>
                  <a:lnTo>
                    <a:pt x="31" y="5"/>
                  </a:lnTo>
                  <a:lnTo>
                    <a:pt x="29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7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4" name="Freeform 90"/>
            <p:cNvSpPr>
              <a:spLocks/>
            </p:cNvSpPr>
            <p:nvPr/>
          </p:nvSpPr>
          <p:spPr bwMode="auto">
            <a:xfrm>
              <a:off x="5052" y="1598"/>
              <a:ext cx="39" cy="40"/>
            </a:xfrm>
            <a:custGeom>
              <a:avLst/>
              <a:gdLst>
                <a:gd name="T0" fmla="*/ 18 w 39"/>
                <a:gd name="T1" fmla="*/ 37 h 40"/>
                <a:gd name="T2" fmla="*/ 21 w 39"/>
                <a:gd name="T3" fmla="*/ 40 h 40"/>
                <a:gd name="T4" fmla="*/ 26 w 39"/>
                <a:gd name="T5" fmla="*/ 37 h 40"/>
                <a:gd name="T6" fmla="*/ 29 w 39"/>
                <a:gd name="T7" fmla="*/ 37 h 40"/>
                <a:gd name="T8" fmla="*/ 31 w 39"/>
                <a:gd name="T9" fmla="*/ 34 h 40"/>
                <a:gd name="T10" fmla="*/ 31 w 39"/>
                <a:gd name="T11" fmla="*/ 34 h 40"/>
                <a:gd name="T12" fmla="*/ 34 w 39"/>
                <a:gd name="T13" fmla="*/ 32 h 40"/>
                <a:gd name="T14" fmla="*/ 37 w 39"/>
                <a:gd name="T15" fmla="*/ 29 h 40"/>
                <a:gd name="T16" fmla="*/ 37 w 39"/>
                <a:gd name="T17" fmla="*/ 27 h 40"/>
                <a:gd name="T18" fmla="*/ 39 w 39"/>
                <a:gd name="T19" fmla="*/ 21 h 40"/>
                <a:gd name="T20" fmla="*/ 39 w 39"/>
                <a:gd name="T21" fmla="*/ 19 h 40"/>
                <a:gd name="T22" fmla="*/ 39 w 39"/>
                <a:gd name="T23" fmla="*/ 16 h 40"/>
                <a:gd name="T24" fmla="*/ 37 w 39"/>
                <a:gd name="T25" fmla="*/ 14 h 40"/>
                <a:gd name="T26" fmla="*/ 37 w 39"/>
                <a:gd name="T27" fmla="*/ 11 h 40"/>
                <a:gd name="T28" fmla="*/ 34 w 39"/>
                <a:gd name="T29" fmla="*/ 8 h 40"/>
                <a:gd name="T30" fmla="*/ 31 w 39"/>
                <a:gd name="T31" fmla="*/ 6 h 40"/>
                <a:gd name="T32" fmla="*/ 31 w 39"/>
                <a:gd name="T33" fmla="*/ 3 h 40"/>
                <a:gd name="T34" fmla="*/ 29 w 39"/>
                <a:gd name="T35" fmla="*/ 0 h 40"/>
                <a:gd name="T36" fmla="*/ 26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6 w 39"/>
                <a:gd name="T43" fmla="*/ 0 h 40"/>
                <a:gd name="T44" fmla="*/ 13 w 39"/>
                <a:gd name="T45" fmla="*/ 0 h 40"/>
                <a:gd name="T46" fmla="*/ 10 w 39"/>
                <a:gd name="T47" fmla="*/ 0 h 40"/>
                <a:gd name="T48" fmla="*/ 8 w 39"/>
                <a:gd name="T49" fmla="*/ 3 h 40"/>
                <a:gd name="T50" fmla="*/ 5 w 39"/>
                <a:gd name="T51" fmla="*/ 6 h 40"/>
                <a:gd name="T52" fmla="*/ 3 w 39"/>
                <a:gd name="T53" fmla="*/ 8 h 40"/>
                <a:gd name="T54" fmla="*/ 0 w 39"/>
                <a:gd name="T55" fmla="*/ 11 h 40"/>
                <a:gd name="T56" fmla="*/ 0 w 39"/>
                <a:gd name="T57" fmla="*/ 14 h 40"/>
                <a:gd name="T58" fmla="*/ 0 w 39"/>
                <a:gd name="T59" fmla="*/ 16 h 40"/>
                <a:gd name="T60" fmla="*/ 0 w 39"/>
                <a:gd name="T61" fmla="*/ 19 h 40"/>
                <a:gd name="T62" fmla="*/ 0 w 39"/>
                <a:gd name="T63" fmla="*/ 21 h 40"/>
                <a:gd name="T64" fmla="*/ 0 w 39"/>
                <a:gd name="T65" fmla="*/ 27 h 40"/>
                <a:gd name="T66" fmla="*/ 0 w 39"/>
                <a:gd name="T67" fmla="*/ 29 h 40"/>
                <a:gd name="T68" fmla="*/ 3 w 39"/>
                <a:gd name="T69" fmla="*/ 32 h 40"/>
                <a:gd name="T70" fmla="*/ 5 w 39"/>
                <a:gd name="T71" fmla="*/ 34 h 40"/>
                <a:gd name="T72" fmla="*/ 8 w 39"/>
                <a:gd name="T73" fmla="*/ 34 h 40"/>
                <a:gd name="T74" fmla="*/ 10 w 39"/>
                <a:gd name="T75" fmla="*/ 37 h 40"/>
                <a:gd name="T76" fmla="*/ 13 w 39"/>
                <a:gd name="T77" fmla="*/ 37 h 40"/>
                <a:gd name="T78" fmla="*/ 16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37"/>
                  </a:moveTo>
                  <a:lnTo>
                    <a:pt x="21" y="40"/>
                  </a:lnTo>
                  <a:lnTo>
                    <a:pt x="26" y="37"/>
                  </a:lnTo>
                  <a:lnTo>
                    <a:pt x="29" y="37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31" y="3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5" name="Freeform 91"/>
            <p:cNvSpPr>
              <a:spLocks/>
            </p:cNvSpPr>
            <p:nvPr/>
          </p:nvSpPr>
          <p:spPr bwMode="auto">
            <a:xfrm>
              <a:off x="5052" y="16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6 h 39"/>
                <a:gd name="T8" fmla="*/ 31 w 39"/>
                <a:gd name="T9" fmla="*/ 36 h 39"/>
                <a:gd name="T10" fmla="*/ 31 w 39"/>
                <a:gd name="T11" fmla="*/ 34 h 39"/>
                <a:gd name="T12" fmla="*/ 34 w 39"/>
                <a:gd name="T13" fmla="*/ 31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0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2 h 39"/>
                <a:gd name="T34" fmla="*/ 29 w 39"/>
                <a:gd name="T35" fmla="*/ 2 h 39"/>
                <a:gd name="T36" fmla="*/ 26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0 h 39"/>
                <a:gd name="T46" fmla="*/ 10 w 39"/>
                <a:gd name="T47" fmla="*/ 2 h 39"/>
                <a:gd name="T48" fmla="*/ 8 w 39"/>
                <a:gd name="T49" fmla="*/ 2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6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6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6" name="Freeform 92"/>
            <p:cNvSpPr>
              <a:spLocks/>
            </p:cNvSpPr>
            <p:nvPr/>
          </p:nvSpPr>
          <p:spPr bwMode="auto">
            <a:xfrm>
              <a:off x="5052" y="17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6 w 39"/>
                <a:gd name="T5" fmla="*/ 39 h 39"/>
                <a:gd name="T6" fmla="*/ 29 w 39"/>
                <a:gd name="T7" fmla="*/ 37 h 39"/>
                <a:gd name="T8" fmla="*/ 31 w 39"/>
                <a:gd name="T9" fmla="*/ 37 h 39"/>
                <a:gd name="T10" fmla="*/ 31 w 39"/>
                <a:gd name="T11" fmla="*/ 34 h 39"/>
                <a:gd name="T12" fmla="*/ 34 w 39"/>
                <a:gd name="T13" fmla="*/ 32 h 39"/>
                <a:gd name="T14" fmla="*/ 37 w 39"/>
                <a:gd name="T15" fmla="*/ 29 h 39"/>
                <a:gd name="T16" fmla="*/ 37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7 w 39"/>
                <a:gd name="T25" fmla="*/ 13 h 39"/>
                <a:gd name="T26" fmla="*/ 37 w 39"/>
                <a:gd name="T27" fmla="*/ 11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5 h 39"/>
                <a:gd name="T34" fmla="*/ 29 w 39"/>
                <a:gd name="T35" fmla="*/ 3 h 39"/>
                <a:gd name="T36" fmla="*/ 26 w 39"/>
                <a:gd name="T37" fmla="*/ 3 h 39"/>
                <a:gd name="T38" fmla="*/ 21 w 39"/>
                <a:gd name="T39" fmla="*/ 0 h 39"/>
                <a:gd name="T40" fmla="*/ 18 w 39"/>
                <a:gd name="T41" fmla="*/ 0 h 39"/>
                <a:gd name="T42" fmla="*/ 16 w 39"/>
                <a:gd name="T43" fmla="*/ 0 h 39"/>
                <a:gd name="T44" fmla="*/ 13 w 39"/>
                <a:gd name="T45" fmla="*/ 3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3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3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6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7" name="Freeform 93"/>
            <p:cNvSpPr>
              <a:spLocks/>
            </p:cNvSpPr>
            <p:nvPr/>
          </p:nvSpPr>
          <p:spPr bwMode="auto">
            <a:xfrm>
              <a:off x="5052" y="1896"/>
              <a:ext cx="39" cy="42"/>
            </a:xfrm>
            <a:custGeom>
              <a:avLst/>
              <a:gdLst>
                <a:gd name="T0" fmla="*/ 18 w 39"/>
                <a:gd name="T1" fmla="*/ 40 h 42"/>
                <a:gd name="T2" fmla="*/ 21 w 39"/>
                <a:gd name="T3" fmla="*/ 40 h 42"/>
                <a:gd name="T4" fmla="*/ 26 w 39"/>
                <a:gd name="T5" fmla="*/ 40 h 42"/>
                <a:gd name="T6" fmla="*/ 29 w 39"/>
                <a:gd name="T7" fmla="*/ 40 h 42"/>
                <a:gd name="T8" fmla="*/ 31 w 39"/>
                <a:gd name="T9" fmla="*/ 37 h 42"/>
                <a:gd name="T10" fmla="*/ 31 w 39"/>
                <a:gd name="T11" fmla="*/ 34 h 42"/>
                <a:gd name="T12" fmla="*/ 34 w 39"/>
                <a:gd name="T13" fmla="*/ 32 h 42"/>
                <a:gd name="T14" fmla="*/ 37 w 39"/>
                <a:gd name="T15" fmla="*/ 29 h 42"/>
                <a:gd name="T16" fmla="*/ 37 w 39"/>
                <a:gd name="T17" fmla="*/ 27 h 42"/>
                <a:gd name="T18" fmla="*/ 39 w 39"/>
                <a:gd name="T19" fmla="*/ 24 h 42"/>
                <a:gd name="T20" fmla="*/ 39 w 39"/>
                <a:gd name="T21" fmla="*/ 21 h 42"/>
                <a:gd name="T22" fmla="*/ 39 w 39"/>
                <a:gd name="T23" fmla="*/ 19 h 42"/>
                <a:gd name="T24" fmla="*/ 37 w 39"/>
                <a:gd name="T25" fmla="*/ 16 h 42"/>
                <a:gd name="T26" fmla="*/ 37 w 39"/>
                <a:gd name="T27" fmla="*/ 14 h 42"/>
                <a:gd name="T28" fmla="*/ 34 w 39"/>
                <a:gd name="T29" fmla="*/ 11 h 42"/>
                <a:gd name="T30" fmla="*/ 31 w 39"/>
                <a:gd name="T31" fmla="*/ 8 h 42"/>
                <a:gd name="T32" fmla="*/ 31 w 39"/>
                <a:gd name="T33" fmla="*/ 6 h 42"/>
                <a:gd name="T34" fmla="*/ 29 w 39"/>
                <a:gd name="T35" fmla="*/ 3 h 42"/>
                <a:gd name="T36" fmla="*/ 26 w 39"/>
                <a:gd name="T37" fmla="*/ 3 h 42"/>
                <a:gd name="T38" fmla="*/ 21 w 39"/>
                <a:gd name="T39" fmla="*/ 3 h 42"/>
                <a:gd name="T40" fmla="*/ 18 w 39"/>
                <a:gd name="T41" fmla="*/ 0 h 42"/>
                <a:gd name="T42" fmla="*/ 16 w 39"/>
                <a:gd name="T43" fmla="*/ 3 h 42"/>
                <a:gd name="T44" fmla="*/ 13 w 39"/>
                <a:gd name="T45" fmla="*/ 3 h 42"/>
                <a:gd name="T46" fmla="*/ 10 w 39"/>
                <a:gd name="T47" fmla="*/ 3 h 42"/>
                <a:gd name="T48" fmla="*/ 8 w 39"/>
                <a:gd name="T49" fmla="*/ 6 h 42"/>
                <a:gd name="T50" fmla="*/ 5 w 39"/>
                <a:gd name="T51" fmla="*/ 8 h 42"/>
                <a:gd name="T52" fmla="*/ 3 w 39"/>
                <a:gd name="T53" fmla="*/ 11 h 42"/>
                <a:gd name="T54" fmla="*/ 0 w 39"/>
                <a:gd name="T55" fmla="*/ 14 h 42"/>
                <a:gd name="T56" fmla="*/ 0 w 39"/>
                <a:gd name="T57" fmla="*/ 16 h 42"/>
                <a:gd name="T58" fmla="*/ 0 w 39"/>
                <a:gd name="T59" fmla="*/ 19 h 42"/>
                <a:gd name="T60" fmla="*/ 0 w 39"/>
                <a:gd name="T61" fmla="*/ 21 h 42"/>
                <a:gd name="T62" fmla="*/ 0 w 39"/>
                <a:gd name="T63" fmla="*/ 24 h 42"/>
                <a:gd name="T64" fmla="*/ 0 w 39"/>
                <a:gd name="T65" fmla="*/ 27 h 42"/>
                <a:gd name="T66" fmla="*/ 0 w 39"/>
                <a:gd name="T67" fmla="*/ 29 h 42"/>
                <a:gd name="T68" fmla="*/ 3 w 39"/>
                <a:gd name="T69" fmla="*/ 32 h 42"/>
                <a:gd name="T70" fmla="*/ 5 w 39"/>
                <a:gd name="T71" fmla="*/ 34 h 42"/>
                <a:gd name="T72" fmla="*/ 8 w 39"/>
                <a:gd name="T73" fmla="*/ 37 h 42"/>
                <a:gd name="T74" fmla="*/ 10 w 39"/>
                <a:gd name="T75" fmla="*/ 40 h 42"/>
                <a:gd name="T76" fmla="*/ 13 w 39"/>
                <a:gd name="T77" fmla="*/ 40 h 42"/>
                <a:gd name="T78" fmla="*/ 16 w 39"/>
                <a:gd name="T79" fmla="*/ 40 h 42"/>
                <a:gd name="T80" fmla="*/ 18 w 39"/>
                <a:gd name="T81" fmla="*/ 42 h 42"/>
                <a:gd name="T82" fmla="*/ 18 w 39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2">
                  <a:moveTo>
                    <a:pt x="18" y="40"/>
                  </a:moveTo>
                  <a:lnTo>
                    <a:pt x="21" y="40"/>
                  </a:lnTo>
                  <a:lnTo>
                    <a:pt x="26" y="40"/>
                  </a:lnTo>
                  <a:lnTo>
                    <a:pt x="29" y="40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1" y="8"/>
                  </a:lnTo>
                  <a:lnTo>
                    <a:pt x="31" y="6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8" y="42"/>
                  </a:lnTo>
                  <a:lnTo>
                    <a:pt x="18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8" name="Freeform 94"/>
            <p:cNvSpPr>
              <a:spLocks/>
            </p:cNvSpPr>
            <p:nvPr/>
          </p:nvSpPr>
          <p:spPr bwMode="auto">
            <a:xfrm>
              <a:off x="5170" y="997"/>
              <a:ext cx="39" cy="40"/>
            </a:xfrm>
            <a:custGeom>
              <a:avLst/>
              <a:gdLst>
                <a:gd name="T0" fmla="*/ 18 w 39"/>
                <a:gd name="T1" fmla="*/ 40 h 40"/>
                <a:gd name="T2" fmla="*/ 21 w 39"/>
                <a:gd name="T3" fmla="*/ 40 h 40"/>
                <a:gd name="T4" fmla="*/ 23 w 39"/>
                <a:gd name="T5" fmla="*/ 40 h 40"/>
                <a:gd name="T6" fmla="*/ 28 w 39"/>
                <a:gd name="T7" fmla="*/ 37 h 40"/>
                <a:gd name="T8" fmla="*/ 31 w 39"/>
                <a:gd name="T9" fmla="*/ 37 h 40"/>
                <a:gd name="T10" fmla="*/ 31 w 39"/>
                <a:gd name="T11" fmla="*/ 34 h 40"/>
                <a:gd name="T12" fmla="*/ 34 w 39"/>
                <a:gd name="T13" fmla="*/ 32 h 40"/>
                <a:gd name="T14" fmla="*/ 36 w 39"/>
                <a:gd name="T15" fmla="*/ 29 h 40"/>
                <a:gd name="T16" fmla="*/ 36 w 39"/>
                <a:gd name="T17" fmla="*/ 26 h 40"/>
                <a:gd name="T18" fmla="*/ 39 w 39"/>
                <a:gd name="T19" fmla="*/ 24 h 40"/>
                <a:gd name="T20" fmla="*/ 39 w 39"/>
                <a:gd name="T21" fmla="*/ 21 h 40"/>
                <a:gd name="T22" fmla="*/ 39 w 39"/>
                <a:gd name="T23" fmla="*/ 16 h 40"/>
                <a:gd name="T24" fmla="*/ 36 w 39"/>
                <a:gd name="T25" fmla="*/ 13 h 40"/>
                <a:gd name="T26" fmla="*/ 36 w 39"/>
                <a:gd name="T27" fmla="*/ 11 h 40"/>
                <a:gd name="T28" fmla="*/ 34 w 39"/>
                <a:gd name="T29" fmla="*/ 8 h 40"/>
                <a:gd name="T30" fmla="*/ 31 w 39"/>
                <a:gd name="T31" fmla="*/ 6 h 40"/>
                <a:gd name="T32" fmla="*/ 31 w 39"/>
                <a:gd name="T33" fmla="*/ 3 h 40"/>
                <a:gd name="T34" fmla="*/ 28 w 39"/>
                <a:gd name="T35" fmla="*/ 3 h 40"/>
                <a:gd name="T36" fmla="*/ 23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5 w 39"/>
                <a:gd name="T43" fmla="*/ 0 h 40"/>
                <a:gd name="T44" fmla="*/ 13 w 39"/>
                <a:gd name="T45" fmla="*/ 0 h 40"/>
                <a:gd name="T46" fmla="*/ 10 w 39"/>
                <a:gd name="T47" fmla="*/ 3 h 40"/>
                <a:gd name="T48" fmla="*/ 8 w 39"/>
                <a:gd name="T49" fmla="*/ 3 h 40"/>
                <a:gd name="T50" fmla="*/ 5 w 39"/>
                <a:gd name="T51" fmla="*/ 6 h 40"/>
                <a:gd name="T52" fmla="*/ 2 w 39"/>
                <a:gd name="T53" fmla="*/ 8 h 40"/>
                <a:gd name="T54" fmla="*/ 0 w 39"/>
                <a:gd name="T55" fmla="*/ 11 h 40"/>
                <a:gd name="T56" fmla="*/ 0 w 39"/>
                <a:gd name="T57" fmla="*/ 13 h 40"/>
                <a:gd name="T58" fmla="*/ 0 w 39"/>
                <a:gd name="T59" fmla="*/ 16 h 40"/>
                <a:gd name="T60" fmla="*/ 0 w 39"/>
                <a:gd name="T61" fmla="*/ 21 h 40"/>
                <a:gd name="T62" fmla="*/ 0 w 39"/>
                <a:gd name="T63" fmla="*/ 24 h 40"/>
                <a:gd name="T64" fmla="*/ 0 w 39"/>
                <a:gd name="T65" fmla="*/ 26 h 40"/>
                <a:gd name="T66" fmla="*/ 0 w 39"/>
                <a:gd name="T67" fmla="*/ 29 h 40"/>
                <a:gd name="T68" fmla="*/ 2 w 39"/>
                <a:gd name="T69" fmla="*/ 32 h 40"/>
                <a:gd name="T70" fmla="*/ 5 w 39"/>
                <a:gd name="T71" fmla="*/ 34 h 40"/>
                <a:gd name="T72" fmla="*/ 8 w 39"/>
                <a:gd name="T73" fmla="*/ 37 h 40"/>
                <a:gd name="T74" fmla="*/ 10 w 39"/>
                <a:gd name="T75" fmla="*/ 37 h 40"/>
                <a:gd name="T76" fmla="*/ 13 w 39"/>
                <a:gd name="T77" fmla="*/ 40 h 40"/>
                <a:gd name="T78" fmla="*/ 15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40"/>
                  </a:moveTo>
                  <a:lnTo>
                    <a:pt x="21" y="40"/>
                  </a:lnTo>
                  <a:lnTo>
                    <a:pt x="23" y="40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6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40"/>
                  </a:lnTo>
                  <a:lnTo>
                    <a:pt x="15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79" name="Freeform 95"/>
            <p:cNvSpPr>
              <a:spLocks/>
            </p:cNvSpPr>
            <p:nvPr/>
          </p:nvSpPr>
          <p:spPr bwMode="auto">
            <a:xfrm>
              <a:off x="5170" y="10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3 w 39"/>
                <a:gd name="T5" fmla="*/ 39 h 39"/>
                <a:gd name="T6" fmla="*/ 28 w 39"/>
                <a:gd name="T7" fmla="*/ 39 h 39"/>
                <a:gd name="T8" fmla="*/ 31 w 39"/>
                <a:gd name="T9" fmla="*/ 36 h 39"/>
                <a:gd name="T10" fmla="*/ 31 w 39"/>
                <a:gd name="T11" fmla="*/ 34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21 h 39"/>
                <a:gd name="T22" fmla="*/ 39 w 39"/>
                <a:gd name="T23" fmla="*/ 18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7 h 39"/>
                <a:gd name="T30" fmla="*/ 31 w 39"/>
                <a:gd name="T31" fmla="*/ 5 h 39"/>
                <a:gd name="T32" fmla="*/ 31 w 39"/>
                <a:gd name="T33" fmla="*/ 5 h 39"/>
                <a:gd name="T34" fmla="*/ 28 w 39"/>
                <a:gd name="T35" fmla="*/ 2 h 39"/>
                <a:gd name="T36" fmla="*/ 23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8 h 39"/>
                <a:gd name="T60" fmla="*/ 0 w 39"/>
                <a:gd name="T61" fmla="*/ 21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3" y="39"/>
                  </a:lnTo>
                  <a:lnTo>
                    <a:pt x="28" y="39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8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0" name="Freeform 96"/>
            <p:cNvSpPr>
              <a:spLocks/>
            </p:cNvSpPr>
            <p:nvPr/>
          </p:nvSpPr>
          <p:spPr bwMode="auto">
            <a:xfrm>
              <a:off x="5170" y="1199"/>
              <a:ext cx="39" cy="39"/>
            </a:xfrm>
            <a:custGeom>
              <a:avLst/>
              <a:gdLst>
                <a:gd name="T0" fmla="*/ 18 w 39"/>
                <a:gd name="T1" fmla="*/ 36 h 39"/>
                <a:gd name="T2" fmla="*/ 21 w 39"/>
                <a:gd name="T3" fmla="*/ 39 h 39"/>
                <a:gd name="T4" fmla="*/ 23 w 39"/>
                <a:gd name="T5" fmla="*/ 36 h 39"/>
                <a:gd name="T6" fmla="*/ 28 w 39"/>
                <a:gd name="T7" fmla="*/ 36 h 39"/>
                <a:gd name="T8" fmla="*/ 31 w 39"/>
                <a:gd name="T9" fmla="*/ 34 h 39"/>
                <a:gd name="T10" fmla="*/ 31 w 39"/>
                <a:gd name="T11" fmla="*/ 31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3 h 39"/>
                <a:gd name="T18" fmla="*/ 39 w 39"/>
                <a:gd name="T19" fmla="*/ 20 h 39"/>
                <a:gd name="T20" fmla="*/ 39 w 39"/>
                <a:gd name="T21" fmla="*/ 18 h 39"/>
                <a:gd name="T22" fmla="*/ 39 w 39"/>
                <a:gd name="T23" fmla="*/ 15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7 h 39"/>
                <a:gd name="T30" fmla="*/ 31 w 39"/>
                <a:gd name="T31" fmla="*/ 5 h 39"/>
                <a:gd name="T32" fmla="*/ 31 w 39"/>
                <a:gd name="T33" fmla="*/ 2 h 39"/>
                <a:gd name="T34" fmla="*/ 28 w 39"/>
                <a:gd name="T35" fmla="*/ 0 h 39"/>
                <a:gd name="T36" fmla="*/ 23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0 h 39"/>
                <a:gd name="T48" fmla="*/ 8 w 39"/>
                <a:gd name="T49" fmla="*/ 2 h 39"/>
                <a:gd name="T50" fmla="*/ 5 w 39"/>
                <a:gd name="T51" fmla="*/ 5 h 39"/>
                <a:gd name="T52" fmla="*/ 2 w 39"/>
                <a:gd name="T53" fmla="*/ 7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5 h 39"/>
                <a:gd name="T60" fmla="*/ 0 w 39"/>
                <a:gd name="T61" fmla="*/ 18 h 39"/>
                <a:gd name="T62" fmla="*/ 0 w 39"/>
                <a:gd name="T63" fmla="*/ 20 h 39"/>
                <a:gd name="T64" fmla="*/ 0 w 39"/>
                <a:gd name="T65" fmla="*/ 23 h 39"/>
                <a:gd name="T66" fmla="*/ 0 w 39"/>
                <a:gd name="T67" fmla="*/ 28 h 39"/>
                <a:gd name="T68" fmla="*/ 2 w 39"/>
                <a:gd name="T69" fmla="*/ 31 h 39"/>
                <a:gd name="T70" fmla="*/ 5 w 39"/>
                <a:gd name="T71" fmla="*/ 31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6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6"/>
                  </a:moveTo>
                  <a:lnTo>
                    <a:pt x="21" y="39"/>
                  </a:lnTo>
                  <a:lnTo>
                    <a:pt x="23" y="36"/>
                  </a:lnTo>
                  <a:lnTo>
                    <a:pt x="28" y="36"/>
                  </a:lnTo>
                  <a:lnTo>
                    <a:pt x="31" y="34"/>
                  </a:lnTo>
                  <a:lnTo>
                    <a:pt x="31" y="31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1" y="5"/>
                  </a:lnTo>
                  <a:lnTo>
                    <a:pt x="31" y="2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5" y="31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6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1" name="Freeform 97"/>
            <p:cNvSpPr>
              <a:spLocks/>
            </p:cNvSpPr>
            <p:nvPr/>
          </p:nvSpPr>
          <p:spPr bwMode="auto">
            <a:xfrm>
              <a:off x="5170" y="12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3 w 39"/>
                <a:gd name="T5" fmla="*/ 39 h 39"/>
                <a:gd name="T6" fmla="*/ 28 w 39"/>
                <a:gd name="T7" fmla="*/ 36 h 39"/>
                <a:gd name="T8" fmla="*/ 31 w 39"/>
                <a:gd name="T9" fmla="*/ 34 h 39"/>
                <a:gd name="T10" fmla="*/ 31 w 39"/>
                <a:gd name="T11" fmla="*/ 34 h 39"/>
                <a:gd name="T12" fmla="*/ 34 w 39"/>
                <a:gd name="T13" fmla="*/ 31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3 h 39"/>
                <a:gd name="T34" fmla="*/ 28 w 39"/>
                <a:gd name="T35" fmla="*/ 3 h 39"/>
                <a:gd name="T36" fmla="*/ 23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3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4 h 39"/>
                <a:gd name="T74" fmla="*/ 10 w 39"/>
                <a:gd name="T75" fmla="*/ 36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3" y="39"/>
                  </a:lnTo>
                  <a:lnTo>
                    <a:pt x="28" y="36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3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2" name="Freeform 98"/>
            <p:cNvSpPr>
              <a:spLocks/>
            </p:cNvSpPr>
            <p:nvPr/>
          </p:nvSpPr>
          <p:spPr bwMode="auto">
            <a:xfrm>
              <a:off x="5170" y="13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3 w 39"/>
                <a:gd name="T5" fmla="*/ 39 h 39"/>
                <a:gd name="T6" fmla="*/ 28 w 39"/>
                <a:gd name="T7" fmla="*/ 37 h 39"/>
                <a:gd name="T8" fmla="*/ 31 w 39"/>
                <a:gd name="T9" fmla="*/ 37 h 39"/>
                <a:gd name="T10" fmla="*/ 31 w 39"/>
                <a:gd name="T11" fmla="*/ 34 h 39"/>
                <a:gd name="T12" fmla="*/ 34 w 39"/>
                <a:gd name="T13" fmla="*/ 32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1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5 h 39"/>
                <a:gd name="T34" fmla="*/ 28 w 39"/>
                <a:gd name="T35" fmla="*/ 3 h 39"/>
                <a:gd name="T36" fmla="*/ 23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3" y="39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3" name="Freeform 99"/>
            <p:cNvSpPr>
              <a:spLocks/>
            </p:cNvSpPr>
            <p:nvPr/>
          </p:nvSpPr>
          <p:spPr bwMode="auto">
            <a:xfrm>
              <a:off x="5170" y="14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3 w 39"/>
                <a:gd name="T5" fmla="*/ 39 h 39"/>
                <a:gd name="T6" fmla="*/ 28 w 39"/>
                <a:gd name="T7" fmla="*/ 39 h 39"/>
                <a:gd name="T8" fmla="*/ 31 w 39"/>
                <a:gd name="T9" fmla="*/ 36 h 39"/>
                <a:gd name="T10" fmla="*/ 31 w 39"/>
                <a:gd name="T11" fmla="*/ 34 h 39"/>
                <a:gd name="T12" fmla="*/ 34 w 39"/>
                <a:gd name="T13" fmla="*/ 31 h 39"/>
                <a:gd name="T14" fmla="*/ 36 w 39"/>
                <a:gd name="T15" fmla="*/ 28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20 h 39"/>
                <a:gd name="T22" fmla="*/ 39 w 39"/>
                <a:gd name="T23" fmla="*/ 18 h 39"/>
                <a:gd name="T24" fmla="*/ 36 w 39"/>
                <a:gd name="T25" fmla="*/ 15 h 39"/>
                <a:gd name="T26" fmla="*/ 36 w 39"/>
                <a:gd name="T27" fmla="*/ 10 h 39"/>
                <a:gd name="T28" fmla="*/ 34 w 39"/>
                <a:gd name="T29" fmla="*/ 7 h 39"/>
                <a:gd name="T30" fmla="*/ 31 w 39"/>
                <a:gd name="T31" fmla="*/ 7 h 39"/>
                <a:gd name="T32" fmla="*/ 31 w 39"/>
                <a:gd name="T33" fmla="*/ 5 h 39"/>
                <a:gd name="T34" fmla="*/ 28 w 39"/>
                <a:gd name="T35" fmla="*/ 2 h 39"/>
                <a:gd name="T36" fmla="*/ 23 w 39"/>
                <a:gd name="T37" fmla="*/ 2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2 h 39"/>
                <a:gd name="T46" fmla="*/ 10 w 39"/>
                <a:gd name="T47" fmla="*/ 2 h 39"/>
                <a:gd name="T48" fmla="*/ 8 w 39"/>
                <a:gd name="T49" fmla="*/ 5 h 39"/>
                <a:gd name="T50" fmla="*/ 5 w 39"/>
                <a:gd name="T51" fmla="*/ 7 h 39"/>
                <a:gd name="T52" fmla="*/ 2 w 39"/>
                <a:gd name="T53" fmla="*/ 7 h 39"/>
                <a:gd name="T54" fmla="*/ 0 w 39"/>
                <a:gd name="T55" fmla="*/ 10 h 39"/>
                <a:gd name="T56" fmla="*/ 0 w 39"/>
                <a:gd name="T57" fmla="*/ 15 h 39"/>
                <a:gd name="T58" fmla="*/ 0 w 39"/>
                <a:gd name="T59" fmla="*/ 18 h 39"/>
                <a:gd name="T60" fmla="*/ 0 w 39"/>
                <a:gd name="T61" fmla="*/ 20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8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9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3" y="39"/>
                  </a:lnTo>
                  <a:lnTo>
                    <a:pt x="28" y="39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6" y="15"/>
                  </a:lnTo>
                  <a:lnTo>
                    <a:pt x="36" y="10"/>
                  </a:lnTo>
                  <a:lnTo>
                    <a:pt x="34" y="7"/>
                  </a:lnTo>
                  <a:lnTo>
                    <a:pt x="31" y="7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5"/>
                  </a:lnTo>
                  <a:lnTo>
                    <a:pt x="5" y="7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9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4" name="Freeform 100"/>
            <p:cNvSpPr>
              <a:spLocks/>
            </p:cNvSpPr>
            <p:nvPr/>
          </p:nvSpPr>
          <p:spPr bwMode="auto">
            <a:xfrm>
              <a:off x="5170" y="1598"/>
              <a:ext cx="39" cy="40"/>
            </a:xfrm>
            <a:custGeom>
              <a:avLst/>
              <a:gdLst>
                <a:gd name="T0" fmla="*/ 18 w 39"/>
                <a:gd name="T1" fmla="*/ 37 h 40"/>
                <a:gd name="T2" fmla="*/ 21 w 39"/>
                <a:gd name="T3" fmla="*/ 40 h 40"/>
                <a:gd name="T4" fmla="*/ 23 w 39"/>
                <a:gd name="T5" fmla="*/ 37 h 40"/>
                <a:gd name="T6" fmla="*/ 28 w 39"/>
                <a:gd name="T7" fmla="*/ 37 h 40"/>
                <a:gd name="T8" fmla="*/ 31 w 39"/>
                <a:gd name="T9" fmla="*/ 34 h 40"/>
                <a:gd name="T10" fmla="*/ 31 w 39"/>
                <a:gd name="T11" fmla="*/ 34 h 40"/>
                <a:gd name="T12" fmla="*/ 34 w 39"/>
                <a:gd name="T13" fmla="*/ 32 h 40"/>
                <a:gd name="T14" fmla="*/ 36 w 39"/>
                <a:gd name="T15" fmla="*/ 29 h 40"/>
                <a:gd name="T16" fmla="*/ 36 w 39"/>
                <a:gd name="T17" fmla="*/ 27 h 40"/>
                <a:gd name="T18" fmla="*/ 39 w 39"/>
                <a:gd name="T19" fmla="*/ 21 h 40"/>
                <a:gd name="T20" fmla="*/ 39 w 39"/>
                <a:gd name="T21" fmla="*/ 19 h 40"/>
                <a:gd name="T22" fmla="*/ 39 w 39"/>
                <a:gd name="T23" fmla="*/ 16 h 40"/>
                <a:gd name="T24" fmla="*/ 36 w 39"/>
                <a:gd name="T25" fmla="*/ 14 h 40"/>
                <a:gd name="T26" fmla="*/ 36 w 39"/>
                <a:gd name="T27" fmla="*/ 11 h 40"/>
                <a:gd name="T28" fmla="*/ 34 w 39"/>
                <a:gd name="T29" fmla="*/ 8 h 40"/>
                <a:gd name="T30" fmla="*/ 31 w 39"/>
                <a:gd name="T31" fmla="*/ 6 h 40"/>
                <a:gd name="T32" fmla="*/ 31 w 39"/>
                <a:gd name="T33" fmla="*/ 3 h 40"/>
                <a:gd name="T34" fmla="*/ 28 w 39"/>
                <a:gd name="T35" fmla="*/ 0 h 40"/>
                <a:gd name="T36" fmla="*/ 23 w 39"/>
                <a:gd name="T37" fmla="*/ 0 h 40"/>
                <a:gd name="T38" fmla="*/ 21 w 39"/>
                <a:gd name="T39" fmla="*/ 0 h 40"/>
                <a:gd name="T40" fmla="*/ 18 w 39"/>
                <a:gd name="T41" fmla="*/ 0 h 40"/>
                <a:gd name="T42" fmla="*/ 15 w 39"/>
                <a:gd name="T43" fmla="*/ 0 h 40"/>
                <a:gd name="T44" fmla="*/ 13 w 39"/>
                <a:gd name="T45" fmla="*/ 0 h 40"/>
                <a:gd name="T46" fmla="*/ 10 w 39"/>
                <a:gd name="T47" fmla="*/ 0 h 40"/>
                <a:gd name="T48" fmla="*/ 8 w 39"/>
                <a:gd name="T49" fmla="*/ 3 h 40"/>
                <a:gd name="T50" fmla="*/ 5 w 39"/>
                <a:gd name="T51" fmla="*/ 6 h 40"/>
                <a:gd name="T52" fmla="*/ 2 w 39"/>
                <a:gd name="T53" fmla="*/ 8 h 40"/>
                <a:gd name="T54" fmla="*/ 0 w 39"/>
                <a:gd name="T55" fmla="*/ 11 h 40"/>
                <a:gd name="T56" fmla="*/ 0 w 39"/>
                <a:gd name="T57" fmla="*/ 14 h 40"/>
                <a:gd name="T58" fmla="*/ 0 w 39"/>
                <a:gd name="T59" fmla="*/ 16 h 40"/>
                <a:gd name="T60" fmla="*/ 0 w 39"/>
                <a:gd name="T61" fmla="*/ 19 h 40"/>
                <a:gd name="T62" fmla="*/ 0 w 39"/>
                <a:gd name="T63" fmla="*/ 21 h 40"/>
                <a:gd name="T64" fmla="*/ 0 w 39"/>
                <a:gd name="T65" fmla="*/ 27 h 40"/>
                <a:gd name="T66" fmla="*/ 0 w 39"/>
                <a:gd name="T67" fmla="*/ 29 h 40"/>
                <a:gd name="T68" fmla="*/ 2 w 39"/>
                <a:gd name="T69" fmla="*/ 32 h 40"/>
                <a:gd name="T70" fmla="*/ 5 w 39"/>
                <a:gd name="T71" fmla="*/ 34 h 40"/>
                <a:gd name="T72" fmla="*/ 8 w 39"/>
                <a:gd name="T73" fmla="*/ 34 h 40"/>
                <a:gd name="T74" fmla="*/ 10 w 39"/>
                <a:gd name="T75" fmla="*/ 37 h 40"/>
                <a:gd name="T76" fmla="*/ 13 w 39"/>
                <a:gd name="T77" fmla="*/ 37 h 40"/>
                <a:gd name="T78" fmla="*/ 15 w 39"/>
                <a:gd name="T79" fmla="*/ 40 h 40"/>
                <a:gd name="T80" fmla="*/ 18 w 39"/>
                <a:gd name="T81" fmla="*/ 40 h 40"/>
                <a:gd name="T82" fmla="*/ 18 w 39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0">
                  <a:moveTo>
                    <a:pt x="18" y="37"/>
                  </a:moveTo>
                  <a:lnTo>
                    <a:pt x="21" y="40"/>
                  </a:lnTo>
                  <a:lnTo>
                    <a:pt x="23" y="37"/>
                  </a:lnTo>
                  <a:lnTo>
                    <a:pt x="28" y="37"/>
                  </a:lnTo>
                  <a:lnTo>
                    <a:pt x="31" y="34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6" y="14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5" y="40"/>
                  </a:lnTo>
                  <a:lnTo>
                    <a:pt x="18" y="40"/>
                  </a:lnTo>
                  <a:lnTo>
                    <a:pt x="18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5" name="Freeform 101"/>
            <p:cNvSpPr>
              <a:spLocks/>
            </p:cNvSpPr>
            <p:nvPr/>
          </p:nvSpPr>
          <p:spPr bwMode="auto">
            <a:xfrm>
              <a:off x="5170" y="1698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3 w 39"/>
                <a:gd name="T5" fmla="*/ 39 h 39"/>
                <a:gd name="T6" fmla="*/ 28 w 39"/>
                <a:gd name="T7" fmla="*/ 36 h 39"/>
                <a:gd name="T8" fmla="*/ 31 w 39"/>
                <a:gd name="T9" fmla="*/ 36 h 39"/>
                <a:gd name="T10" fmla="*/ 31 w 39"/>
                <a:gd name="T11" fmla="*/ 34 h 39"/>
                <a:gd name="T12" fmla="*/ 34 w 39"/>
                <a:gd name="T13" fmla="*/ 31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3 h 39"/>
                <a:gd name="T20" fmla="*/ 39 w 39"/>
                <a:gd name="T21" fmla="*/ 18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0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2 h 39"/>
                <a:gd name="T34" fmla="*/ 28 w 39"/>
                <a:gd name="T35" fmla="*/ 2 h 39"/>
                <a:gd name="T36" fmla="*/ 23 w 39"/>
                <a:gd name="T37" fmla="*/ 0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0 h 39"/>
                <a:gd name="T46" fmla="*/ 10 w 39"/>
                <a:gd name="T47" fmla="*/ 2 h 39"/>
                <a:gd name="T48" fmla="*/ 8 w 39"/>
                <a:gd name="T49" fmla="*/ 2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0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18 h 39"/>
                <a:gd name="T62" fmla="*/ 0 w 39"/>
                <a:gd name="T63" fmla="*/ 23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1 h 39"/>
                <a:gd name="T70" fmla="*/ 5 w 39"/>
                <a:gd name="T71" fmla="*/ 34 h 39"/>
                <a:gd name="T72" fmla="*/ 8 w 39"/>
                <a:gd name="T73" fmla="*/ 36 h 39"/>
                <a:gd name="T74" fmla="*/ 10 w 39"/>
                <a:gd name="T75" fmla="*/ 36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3" y="39"/>
                  </a:lnTo>
                  <a:lnTo>
                    <a:pt x="28" y="36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3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2"/>
                  </a:lnTo>
                  <a:lnTo>
                    <a:pt x="28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6" name="Freeform 102"/>
            <p:cNvSpPr>
              <a:spLocks/>
            </p:cNvSpPr>
            <p:nvPr/>
          </p:nvSpPr>
          <p:spPr bwMode="auto">
            <a:xfrm>
              <a:off x="5170" y="1797"/>
              <a:ext cx="39" cy="39"/>
            </a:xfrm>
            <a:custGeom>
              <a:avLst/>
              <a:gdLst>
                <a:gd name="T0" fmla="*/ 18 w 39"/>
                <a:gd name="T1" fmla="*/ 39 h 39"/>
                <a:gd name="T2" fmla="*/ 21 w 39"/>
                <a:gd name="T3" fmla="*/ 39 h 39"/>
                <a:gd name="T4" fmla="*/ 23 w 39"/>
                <a:gd name="T5" fmla="*/ 39 h 39"/>
                <a:gd name="T6" fmla="*/ 28 w 39"/>
                <a:gd name="T7" fmla="*/ 37 h 39"/>
                <a:gd name="T8" fmla="*/ 31 w 39"/>
                <a:gd name="T9" fmla="*/ 37 h 39"/>
                <a:gd name="T10" fmla="*/ 31 w 39"/>
                <a:gd name="T11" fmla="*/ 34 h 39"/>
                <a:gd name="T12" fmla="*/ 34 w 39"/>
                <a:gd name="T13" fmla="*/ 32 h 39"/>
                <a:gd name="T14" fmla="*/ 36 w 39"/>
                <a:gd name="T15" fmla="*/ 29 h 39"/>
                <a:gd name="T16" fmla="*/ 36 w 39"/>
                <a:gd name="T17" fmla="*/ 26 h 39"/>
                <a:gd name="T18" fmla="*/ 39 w 39"/>
                <a:gd name="T19" fmla="*/ 24 h 39"/>
                <a:gd name="T20" fmla="*/ 39 w 39"/>
                <a:gd name="T21" fmla="*/ 21 h 39"/>
                <a:gd name="T22" fmla="*/ 39 w 39"/>
                <a:gd name="T23" fmla="*/ 16 h 39"/>
                <a:gd name="T24" fmla="*/ 36 w 39"/>
                <a:gd name="T25" fmla="*/ 13 h 39"/>
                <a:gd name="T26" fmla="*/ 36 w 39"/>
                <a:gd name="T27" fmla="*/ 11 h 39"/>
                <a:gd name="T28" fmla="*/ 34 w 39"/>
                <a:gd name="T29" fmla="*/ 8 h 39"/>
                <a:gd name="T30" fmla="*/ 31 w 39"/>
                <a:gd name="T31" fmla="*/ 5 h 39"/>
                <a:gd name="T32" fmla="*/ 31 w 39"/>
                <a:gd name="T33" fmla="*/ 5 h 39"/>
                <a:gd name="T34" fmla="*/ 28 w 39"/>
                <a:gd name="T35" fmla="*/ 3 h 39"/>
                <a:gd name="T36" fmla="*/ 23 w 39"/>
                <a:gd name="T37" fmla="*/ 3 h 39"/>
                <a:gd name="T38" fmla="*/ 21 w 39"/>
                <a:gd name="T39" fmla="*/ 0 h 39"/>
                <a:gd name="T40" fmla="*/ 18 w 39"/>
                <a:gd name="T41" fmla="*/ 0 h 39"/>
                <a:gd name="T42" fmla="*/ 15 w 39"/>
                <a:gd name="T43" fmla="*/ 0 h 39"/>
                <a:gd name="T44" fmla="*/ 13 w 39"/>
                <a:gd name="T45" fmla="*/ 3 h 39"/>
                <a:gd name="T46" fmla="*/ 10 w 39"/>
                <a:gd name="T47" fmla="*/ 3 h 39"/>
                <a:gd name="T48" fmla="*/ 8 w 39"/>
                <a:gd name="T49" fmla="*/ 5 h 39"/>
                <a:gd name="T50" fmla="*/ 5 w 39"/>
                <a:gd name="T51" fmla="*/ 5 h 39"/>
                <a:gd name="T52" fmla="*/ 2 w 39"/>
                <a:gd name="T53" fmla="*/ 8 h 39"/>
                <a:gd name="T54" fmla="*/ 0 w 39"/>
                <a:gd name="T55" fmla="*/ 11 h 39"/>
                <a:gd name="T56" fmla="*/ 0 w 39"/>
                <a:gd name="T57" fmla="*/ 13 h 39"/>
                <a:gd name="T58" fmla="*/ 0 w 39"/>
                <a:gd name="T59" fmla="*/ 16 h 39"/>
                <a:gd name="T60" fmla="*/ 0 w 39"/>
                <a:gd name="T61" fmla="*/ 21 h 39"/>
                <a:gd name="T62" fmla="*/ 0 w 39"/>
                <a:gd name="T63" fmla="*/ 24 h 39"/>
                <a:gd name="T64" fmla="*/ 0 w 39"/>
                <a:gd name="T65" fmla="*/ 26 h 39"/>
                <a:gd name="T66" fmla="*/ 0 w 39"/>
                <a:gd name="T67" fmla="*/ 29 h 39"/>
                <a:gd name="T68" fmla="*/ 2 w 39"/>
                <a:gd name="T69" fmla="*/ 32 h 39"/>
                <a:gd name="T70" fmla="*/ 5 w 39"/>
                <a:gd name="T71" fmla="*/ 34 h 39"/>
                <a:gd name="T72" fmla="*/ 8 w 39"/>
                <a:gd name="T73" fmla="*/ 37 h 39"/>
                <a:gd name="T74" fmla="*/ 10 w 39"/>
                <a:gd name="T75" fmla="*/ 37 h 39"/>
                <a:gd name="T76" fmla="*/ 13 w 39"/>
                <a:gd name="T77" fmla="*/ 39 h 39"/>
                <a:gd name="T78" fmla="*/ 15 w 39"/>
                <a:gd name="T79" fmla="*/ 39 h 39"/>
                <a:gd name="T80" fmla="*/ 18 w 39"/>
                <a:gd name="T81" fmla="*/ 39 h 39"/>
                <a:gd name="T82" fmla="*/ 18 w 39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39">
                  <a:moveTo>
                    <a:pt x="18" y="39"/>
                  </a:moveTo>
                  <a:lnTo>
                    <a:pt x="21" y="39"/>
                  </a:lnTo>
                  <a:lnTo>
                    <a:pt x="23" y="39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6"/>
                  </a:lnTo>
                  <a:lnTo>
                    <a:pt x="36" y="13"/>
                  </a:lnTo>
                  <a:lnTo>
                    <a:pt x="36" y="11"/>
                  </a:lnTo>
                  <a:lnTo>
                    <a:pt x="34" y="8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3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8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7" name="Freeform 103"/>
            <p:cNvSpPr>
              <a:spLocks/>
            </p:cNvSpPr>
            <p:nvPr/>
          </p:nvSpPr>
          <p:spPr bwMode="auto">
            <a:xfrm>
              <a:off x="5170" y="1896"/>
              <a:ext cx="39" cy="42"/>
            </a:xfrm>
            <a:custGeom>
              <a:avLst/>
              <a:gdLst>
                <a:gd name="T0" fmla="*/ 18 w 39"/>
                <a:gd name="T1" fmla="*/ 40 h 42"/>
                <a:gd name="T2" fmla="*/ 21 w 39"/>
                <a:gd name="T3" fmla="*/ 40 h 42"/>
                <a:gd name="T4" fmla="*/ 23 w 39"/>
                <a:gd name="T5" fmla="*/ 40 h 42"/>
                <a:gd name="T6" fmla="*/ 28 w 39"/>
                <a:gd name="T7" fmla="*/ 40 h 42"/>
                <a:gd name="T8" fmla="*/ 31 w 39"/>
                <a:gd name="T9" fmla="*/ 37 h 42"/>
                <a:gd name="T10" fmla="*/ 31 w 39"/>
                <a:gd name="T11" fmla="*/ 34 h 42"/>
                <a:gd name="T12" fmla="*/ 34 w 39"/>
                <a:gd name="T13" fmla="*/ 32 h 42"/>
                <a:gd name="T14" fmla="*/ 36 w 39"/>
                <a:gd name="T15" fmla="*/ 29 h 42"/>
                <a:gd name="T16" fmla="*/ 36 w 39"/>
                <a:gd name="T17" fmla="*/ 27 h 42"/>
                <a:gd name="T18" fmla="*/ 39 w 39"/>
                <a:gd name="T19" fmla="*/ 24 h 42"/>
                <a:gd name="T20" fmla="*/ 39 w 39"/>
                <a:gd name="T21" fmla="*/ 21 h 42"/>
                <a:gd name="T22" fmla="*/ 39 w 39"/>
                <a:gd name="T23" fmla="*/ 19 h 42"/>
                <a:gd name="T24" fmla="*/ 36 w 39"/>
                <a:gd name="T25" fmla="*/ 16 h 42"/>
                <a:gd name="T26" fmla="*/ 36 w 39"/>
                <a:gd name="T27" fmla="*/ 14 h 42"/>
                <a:gd name="T28" fmla="*/ 34 w 39"/>
                <a:gd name="T29" fmla="*/ 11 h 42"/>
                <a:gd name="T30" fmla="*/ 31 w 39"/>
                <a:gd name="T31" fmla="*/ 8 h 42"/>
                <a:gd name="T32" fmla="*/ 31 w 39"/>
                <a:gd name="T33" fmla="*/ 6 h 42"/>
                <a:gd name="T34" fmla="*/ 28 w 39"/>
                <a:gd name="T35" fmla="*/ 3 h 42"/>
                <a:gd name="T36" fmla="*/ 23 w 39"/>
                <a:gd name="T37" fmla="*/ 3 h 42"/>
                <a:gd name="T38" fmla="*/ 21 w 39"/>
                <a:gd name="T39" fmla="*/ 3 h 42"/>
                <a:gd name="T40" fmla="*/ 18 w 39"/>
                <a:gd name="T41" fmla="*/ 0 h 42"/>
                <a:gd name="T42" fmla="*/ 15 w 39"/>
                <a:gd name="T43" fmla="*/ 3 h 42"/>
                <a:gd name="T44" fmla="*/ 13 w 39"/>
                <a:gd name="T45" fmla="*/ 3 h 42"/>
                <a:gd name="T46" fmla="*/ 10 w 39"/>
                <a:gd name="T47" fmla="*/ 3 h 42"/>
                <a:gd name="T48" fmla="*/ 8 w 39"/>
                <a:gd name="T49" fmla="*/ 6 h 42"/>
                <a:gd name="T50" fmla="*/ 5 w 39"/>
                <a:gd name="T51" fmla="*/ 8 h 42"/>
                <a:gd name="T52" fmla="*/ 2 w 39"/>
                <a:gd name="T53" fmla="*/ 11 h 42"/>
                <a:gd name="T54" fmla="*/ 0 w 39"/>
                <a:gd name="T55" fmla="*/ 14 h 42"/>
                <a:gd name="T56" fmla="*/ 0 w 39"/>
                <a:gd name="T57" fmla="*/ 16 h 42"/>
                <a:gd name="T58" fmla="*/ 0 w 39"/>
                <a:gd name="T59" fmla="*/ 19 h 42"/>
                <a:gd name="T60" fmla="*/ 0 w 39"/>
                <a:gd name="T61" fmla="*/ 21 h 42"/>
                <a:gd name="T62" fmla="*/ 0 w 39"/>
                <a:gd name="T63" fmla="*/ 24 h 42"/>
                <a:gd name="T64" fmla="*/ 0 w 39"/>
                <a:gd name="T65" fmla="*/ 27 h 42"/>
                <a:gd name="T66" fmla="*/ 0 w 39"/>
                <a:gd name="T67" fmla="*/ 29 h 42"/>
                <a:gd name="T68" fmla="*/ 2 w 39"/>
                <a:gd name="T69" fmla="*/ 32 h 42"/>
                <a:gd name="T70" fmla="*/ 5 w 39"/>
                <a:gd name="T71" fmla="*/ 34 h 42"/>
                <a:gd name="T72" fmla="*/ 8 w 39"/>
                <a:gd name="T73" fmla="*/ 37 h 42"/>
                <a:gd name="T74" fmla="*/ 10 w 39"/>
                <a:gd name="T75" fmla="*/ 40 h 42"/>
                <a:gd name="T76" fmla="*/ 13 w 39"/>
                <a:gd name="T77" fmla="*/ 40 h 42"/>
                <a:gd name="T78" fmla="*/ 15 w 39"/>
                <a:gd name="T79" fmla="*/ 40 h 42"/>
                <a:gd name="T80" fmla="*/ 18 w 39"/>
                <a:gd name="T81" fmla="*/ 42 h 42"/>
                <a:gd name="T82" fmla="*/ 18 w 39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" h="42">
                  <a:moveTo>
                    <a:pt x="18" y="40"/>
                  </a:moveTo>
                  <a:lnTo>
                    <a:pt x="21" y="40"/>
                  </a:lnTo>
                  <a:lnTo>
                    <a:pt x="23" y="40"/>
                  </a:lnTo>
                  <a:lnTo>
                    <a:pt x="28" y="40"/>
                  </a:lnTo>
                  <a:lnTo>
                    <a:pt x="31" y="37"/>
                  </a:lnTo>
                  <a:lnTo>
                    <a:pt x="31" y="34"/>
                  </a:lnTo>
                  <a:lnTo>
                    <a:pt x="34" y="32"/>
                  </a:lnTo>
                  <a:lnTo>
                    <a:pt x="36" y="29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4" y="11"/>
                  </a:lnTo>
                  <a:lnTo>
                    <a:pt x="31" y="8"/>
                  </a:lnTo>
                  <a:lnTo>
                    <a:pt x="31" y="6"/>
                  </a:lnTo>
                  <a:lnTo>
                    <a:pt x="28" y="3"/>
                  </a:lnTo>
                  <a:lnTo>
                    <a:pt x="23" y="3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6"/>
                  </a:lnTo>
                  <a:lnTo>
                    <a:pt x="5" y="8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3" y="40"/>
                  </a:lnTo>
                  <a:lnTo>
                    <a:pt x="15" y="40"/>
                  </a:lnTo>
                  <a:lnTo>
                    <a:pt x="18" y="42"/>
                  </a:lnTo>
                  <a:lnTo>
                    <a:pt x="18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8" name="Freeform 104"/>
            <p:cNvSpPr>
              <a:spLocks/>
            </p:cNvSpPr>
            <p:nvPr/>
          </p:nvSpPr>
          <p:spPr bwMode="auto">
            <a:xfrm>
              <a:off x="5287" y="997"/>
              <a:ext cx="40" cy="40"/>
            </a:xfrm>
            <a:custGeom>
              <a:avLst/>
              <a:gdLst>
                <a:gd name="T0" fmla="*/ 19 w 40"/>
                <a:gd name="T1" fmla="*/ 40 h 40"/>
                <a:gd name="T2" fmla="*/ 21 w 40"/>
                <a:gd name="T3" fmla="*/ 40 h 40"/>
                <a:gd name="T4" fmla="*/ 24 w 40"/>
                <a:gd name="T5" fmla="*/ 40 h 40"/>
                <a:gd name="T6" fmla="*/ 29 w 40"/>
                <a:gd name="T7" fmla="*/ 37 h 40"/>
                <a:gd name="T8" fmla="*/ 32 w 40"/>
                <a:gd name="T9" fmla="*/ 37 h 40"/>
                <a:gd name="T10" fmla="*/ 32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6 h 40"/>
                <a:gd name="T18" fmla="*/ 40 w 40"/>
                <a:gd name="T19" fmla="*/ 24 h 40"/>
                <a:gd name="T20" fmla="*/ 40 w 40"/>
                <a:gd name="T21" fmla="*/ 21 h 40"/>
                <a:gd name="T22" fmla="*/ 40 w 40"/>
                <a:gd name="T23" fmla="*/ 16 h 40"/>
                <a:gd name="T24" fmla="*/ 37 w 40"/>
                <a:gd name="T25" fmla="*/ 13 h 40"/>
                <a:gd name="T26" fmla="*/ 37 w 40"/>
                <a:gd name="T27" fmla="*/ 11 h 40"/>
                <a:gd name="T28" fmla="*/ 34 w 40"/>
                <a:gd name="T29" fmla="*/ 8 h 40"/>
                <a:gd name="T30" fmla="*/ 32 w 40"/>
                <a:gd name="T31" fmla="*/ 6 h 40"/>
                <a:gd name="T32" fmla="*/ 32 w 40"/>
                <a:gd name="T33" fmla="*/ 3 h 40"/>
                <a:gd name="T34" fmla="*/ 29 w 40"/>
                <a:gd name="T35" fmla="*/ 3 h 40"/>
                <a:gd name="T36" fmla="*/ 24 w 40"/>
                <a:gd name="T37" fmla="*/ 0 h 40"/>
                <a:gd name="T38" fmla="*/ 21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3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0 w 40"/>
                <a:gd name="T55" fmla="*/ 11 h 40"/>
                <a:gd name="T56" fmla="*/ 0 w 40"/>
                <a:gd name="T57" fmla="*/ 13 h 40"/>
                <a:gd name="T58" fmla="*/ 0 w 40"/>
                <a:gd name="T59" fmla="*/ 16 h 40"/>
                <a:gd name="T60" fmla="*/ 0 w 40"/>
                <a:gd name="T61" fmla="*/ 21 h 40"/>
                <a:gd name="T62" fmla="*/ 0 w 40"/>
                <a:gd name="T63" fmla="*/ 24 h 40"/>
                <a:gd name="T64" fmla="*/ 0 w 40"/>
                <a:gd name="T65" fmla="*/ 26 h 40"/>
                <a:gd name="T66" fmla="*/ 0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7 h 40"/>
                <a:gd name="T74" fmla="*/ 11 w 40"/>
                <a:gd name="T75" fmla="*/ 37 h 40"/>
                <a:gd name="T76" fmla="*/ 13 w 40"/>
                <a:gd name="T77" fmla="*/ 40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40"/>
                  </a:moveTo>
                  <a:lnTo>
                    <a:pt x="21" y="40"/>
                  </a:lnTo>
                  <a:lnTo>
                    <a:pt x="24" y="40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2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89" name="Freeform 105"/>
            <p:cNvSpPr>
              <a:spLocks/>
            </p:cNvSpPr>
            <p:nvPr/>
          </p:nvSpPr>
          <p:spPr bwMode="auto">
            <a:xfrm>
              <a:off x="5287" y="10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4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2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1 h 39"/>
                <a:gd name="T22" fmla="*/ 40 w 40"/>
                <a:gd name="T23" fmla="*/ 18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2 w 40"/>
                <a:gd name="T31" fmla="*/ 5 h 39"/>
                <a:gd name="T32" fmla="*/ 32 w 40"/>
                <a:gd name="T33" fmla="*/ 5 h 39"/>
                <a:gd name="T34" fmla="*/ 29 w 40"/>
                <a:gd name="T35" fmla="*/ 2 h 39"/>
                <a:gd name="T36" fmla="*/ 24 w 40"/>
                <a:gd name="T37" fmla="*/ 2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7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8 h 39"/>
                <a:gd name="T60" fmla="*/ 0 w 40"/>
                <a:gd name="T61" fmla="*/ 21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4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40" y="18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0" name="Freeform 106"/>
            <p:cNvSpPr>
              <a:spLocks/>
            </p:cNvSpPr>
            <p:nvPr/>
          </p:nvSpPr>
          <p:spPr bwMode="auto">
            <a:xfrm>
              <a:off x="5287" y="1199"/>
              <a:ext cx="40" cy="39"/>
            </a:xfrm>
            <a:custGeom>
              <a:avLst/>
              <a:gdLst>
                <a:gd name="T0" fmla="*/ 19 w 40"/>
                <a:gd name="T1" fmla="*/ 36 h 39"/>
                <a:gd name="T2" fmla="*/ 21 w 40"/>
                <a:gd name="T3" fmla="*/ 39 h 39"/>
                <a:gd name="T4" fmla="*/ 24 w 40"/>
                <a:gd name="T5" fmla="*/ 36 h 39"/>
                <a:gd name="T6" fmla="*/ 29 w 40"/>
                <a:gd name="T7" fmla="*/ 36 h 39"/>
                <a:gd name="T8" fmla="*/ 32 w 40"/>
                <a:gd name="T9" fmla="*/ 34 h 39"/>
                <a:gd name="T10" fmla="*/ 32 w 40"/>
                <a:gd name="T11" fmla="*/ 31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3 h 39"/>
                <a:gd name="T18" fmla="*/ 40 w 40"/>
                <a:gd name="T19" fmla="*/ 20 h 39"/>
                <a:gd name="T20" fmla="*/ 40 w 40"/>
                <a:gd name="T21" fmla="*/ 18 h 39"/>
                <a:gd name="T22" fmla="*/ 40 w 40"/>
                <a:gd name="T23" fmla="*/ 15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7 h 39"/>
                <a:gd name="T30" fmla="*/ 32 w 40"/>
                <a:gd name="T31" fmla="*/ 5 h 39"/>
                <a:gd name="T32" fmla="*/ 32 w 40"/>
                <a:gd name="T33" fmla="*/ 2 h 39"/>
                <a:gd name="T34" fmla="*/ 29 w 40"/>
                <a:gd name="T35" fmla="*/ 0 h 39"/>
                <a:gd name="T36" fmla="*/ 24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0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7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5 h 39"/>
                <a:gd name="T60" fmla="*/ 0 w 40"/>
                <a:gd name="T61" fmla="*/ 18 h 39"/>
                <a:gd name="T62" fmla="*/ 0 w 40"/>
                <a:gd name="T63" fmla="*/ 20 h 39"/>
                <a:gd name="T64" fmla="*/ 0 w 40"/>
                <a:gd name="T65" fmla="*/ 23 h 39"/>
                <a:gd name="T66" fmla="*/ 0 w 40"/>
                <a:gd name="T67" fmla="*/ 28 h 39"/>
                <a:gd name="T68" fmla="*/ 3 w 40"/>
                <a:gd name="T69" fmla="*/ 31 h 39"/>
                <a:gd name="T70" fmla="*/ 6 w 40"/>
                <a:gd name="T71" fmla="*/ 31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6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6"/>
                  </a:moveTo>
                  <a:lnTo>
                    <a:pt x="21" y="39"/>
                  </a:lnTo>
                  <a:lnTo>
                    <a:pt x="24" y="36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2" y="31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0" y="15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6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6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1" name="Freeform 107"/>
            <p:cNvSpPr>
              <a:spLocks/>
            </p:cNvSpPr>
            <p:nvPr/>
          </p:nvSpPr>
          <p:spPr bwMode="auto">
            <a:xfrm>
              <a:off x="5287" y="12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4 w 40"/>
                <a:gd name="T5" fmla="*/ 39 h 39"/>
                <a:gd name="T6" fmla="*/ 29 w 40"/>
                <a:gd name="T7" fmla="*/ 36 h 39"/>
                <a:gd name="T8" fmla="*/ 32 w 40"/>
                <a:gd name="T9" fmla="*/ 34 h 39"/>
                <a:gd name="T10" fmla="*/ 32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2 w 40"/>
                <a:gd name="T31" fmla="*/ 5 h 39"/>
                <a:gd name="T32" fmla="*/ 32 w 40"/>
                <a:gd name="T33" fmla="*/ 3 h 39"/>
                <a:gd name="T34" fmla="*/ 29 w 40"/>
                <a:gd name="T35" fmla="*/ 3 h 39"/>
                <a:gd name="T36" fmla="*/ 24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3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4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4" y="39"/>
                  </a:lnTo>
                  <a:lnTo>
                    <a:pt x="29" y="36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32" y="3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2" name="Freeform 108"/>
            <p:cNvSpPr>
              <a:spLocks/>
            </p:cNvSpPr>
            <p:nvPr/>
          </p:nvSpPr>
          <p:spPr bwMode="auto">
            <a:xfrm>
              <a:off x="5287" y="13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4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2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2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4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4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2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3" name="Freeform 109"/>
            <p:cNvSpPr>
              <a:spLocks/>
            </p:cNvSpPr>
            <p:nvPr/>
          </p:nvSpPr>
          <p:spPr bwMode="auto">
            <a:xfrm>
              <a:off x="5287" y="14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4 w 40"/>
                <a:gd name="T5" fmla="*/ 39 h 39"/>
                <a:gd name="T6" fmla="*/ 29 w 40"/>
                <a:gd name="T7" fmla="*/ 39 h 39"/>
                <a:gd name="T8" fmla="*/ 32 w 40"/>
                <a:gd name="T9" fmla="*/ 36 h 39"/>
                <a:gd name="T10" fmla="*/ 32 w 40"/>
                <a:gd name="T11" fmla="*/ 34 h 39"/>
                <a:gd name="T12" fmla="*/ 34 w 40"/>
                <a:gd name="T13" fmla="*/ 31 h 39"/>
                <a:gd name="T14" fmla="*/ 37 w 40"/>
                <a:gd name="T15" fmla="*/ 28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20 h 39"/>
                <a:gd name="T22" fmla="*/ 40 w 40"/>
                <a:gd name="T23" fmla="*/ 18 h 39"/>
                <a:gd name="T24" fmla="*/ 37 w 40"/>
                <a:gd name="T25" fmla="*/ 15 h 39"/>
                <a:gd name="T26" fmla="*/ 37 w 40"/>
                <a:gd name="T27" fmla="*/ 10 h 39"/>
                <a:gd name="T28" fmla="*/ 34 w 40"/>
                <a:gd name="T29" fmla="*/ 7 h 39"/>
                <a:gd name="T30" fmla="*/ 32 w 40"/>
                <a:gd name="T31" fmla="*/ 7 h 39"/>
                <a:gd name="T32" fmla="*/ 32 w 40"/>
                <a:gd name="T33" fmla="*/ 5 h 39"/>
                <a:gd name="T34" fmla="*/ 29 w 40"/>
                <a:gd name="T35" fmla="*/ 2 h 39"/>
                <a:gd name="T36" fmla="*/ 24 w 40"/>
                <a:gd name="T37" fmla="*/ 2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2 h 39"/>
                <a:gd name="T46" fmla="*/ 11 w 40"/>
                <a:gd name="T47" fmla="*/ 2 h 39"/>
                <a:gd name="T48" fmla="*/ 8 w 40"/>
                <a:gd name="T49" fmla="*/ 5 h 39"/>
                <a:gd name="T50" fmla="*/ 6 w 40"/>
                <a:gd name="T51" fmla="*/ 7 h 39"/>
                <a:gd name="T52" fmla="*/ 3 w 40"/>
                <a:gd name="T53" fmla="*/ 7 h 39"/>
                <a:gd name="T54" fmla="*/ 0 w 40"/>
                <a:gd name="T55" fmla="*/ 10 h 39"/>
                <a:gd name="T56" fmla="*/ 0 w 40"/>
                <a:gd name="T57" fmla="*/ 15 h 39"/>
                <a:gd name="T58" fmla="*/ 0 w 40"/>
                <a:gd name="T59" fmla="*/ 18 h 39"/>
                <a:gd name="T60" fmla="*/ 0 w 40"/>
                <a:gd name="T61" fmla="*/ 20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8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9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4" y="39"/>
                  </a:lnTo>
                  <a:lnTo>
                    <a:pt x="29" y="39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37" y="15"/>
                  </a:lnTo>
                  <a:lnTo>
                    <a:pt x="37" y="10"/>
                  </a:lnTo>
                  <a:lnTo>
                    <a:pt x="34" y="7"/>
                  </a:lnTo>
                  <a:lnTo>
                    <a:pt x="32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4" name="Freeform 110"/>
            <p:cNvSpPr>
              <a:spLocks/>
            </p:cNvSpPr>
            <p:nvPr/>
          </p:nvSpPr>
          <p:spPr bwMode="auto">
            <a:xfrm>
              <a:off x="5287" y="1598"/>
              <a:ext cx="40" cy="40"/>
            </a:xfrm>
            <a:custGeom>
              <a:avLst/>
              <a:gdLst>
                <a:gd name="T0" fmla="*/ 19 w 40"/>
                <a:gd name="T1" fmla="*/ 37 h 40"/>
                <a:gd name="T2" fmla="*/ 21 w 40"/>
                <a:gd name="T3" fmla="*/ 40 h 40"/>
                <a:gd name="T4" fmla="*/ 24 w 40"/>
                <a:gd name="T5" fmla="*/ 37 h 40"/>
                <a:gd name="T6" fmla="*/ 29 w 40"/>
                <a:gd name="T7" fmla="*/ 37 h 40"/>
                <a:gd name="T8" fmla="*/ 32 w 40"/>
                <a:gd name="T9" fmla="*/ 34 h 40"/>
                <a:gd name="T10" fmla="*/ 32 w 40"/>
                <a:gd name="T11" fmla="*/ 34 h 40"/>
                <a:gd name="T12" fmla="*/ 34 w 40"/>
                <a:gd name="T13" fmla="*/ 32 h 40"/>
                <a:gd name="T14" fmla="*/ 37 w 40"/>
                <a:gd name="T15" fmla="*/ 29 h 40"/>
                <a:gd name="T16" fmla="*/ 37 w 40"/>
                <a:gd name="T17" fmla="*/ 27 h 40"/>
                <a:gd name="T18" fmla="*/ 40 w 40"/>
                <a:gd name="T19" fmla="*/ 21 h 40"/>
                <a:gd name="T20" fmla="*/ 40 w 40"/>
                <a:gd name="T21" fmla="*/ 19 h 40"/>
                <a:gd name="T22" fmla="*/ 40 w 40"/>
                <a:gd name="T23" fmla="*/ 16 h 40"/>
                <a:gd name="T24" fmla="*/ 37 w 40"/>
                <a:gd name="T25" fmla="*/ 14 h 40"/>
                <a:gd name="T26" fmla="*/ 37 w 40"/>
                <a:gd name="T27" fmla="*/ 11 h 40"/>
                <a:gd name="T28" fmla="*/ 34 w 40"/>
                <a:gd name="T29" fmla="*/ 8 h 40"/>
                <a:gd name="T30" fmla="*/ 32 w 40"/>
                <a:gd name="T31" fmla="*/ 6 h 40"/>
                <a:gd name="T32" fmla="*/ 32 w 40"/>
                <a:gd name="T33" fmla="*/ 3 h 40"/>
                <a:gd name="T34" fmla="*/ 29 w 40"/>
                <a:gd name="T35" fmla="*/ 0 h 40"/>
                <a:gd name="T36" fmla="*/ 24 w 40"/>
                <a:gd name="T37" fmla="*/ 0 h 40"/>
                <a:gd name="T38" fmla="*/ 21 w 40"/>
                <a:gd name="T39" fmla="*/ 0 h 40"/>
                <a:gd name="T40" fmla="*/ 19 w 40"/>
                <a:gd name="T41" fmla="*/ 0 h 40"/>
                <a:gd name="T42" fmla="*/ 16 w 40"/>
                <a:gd name="T43" fmla="*/ 0 h 40"/>
                <a:gd name="T44" fmla="*/ 13 w 40"/>
                <a:gd name="T45" fmla="*/ 0 h 40"/>
                <a:gd name="T46" fmla="*/ 11 w 40"/>
                <a:gd name="T47" fmla="*/ 0 h 40"/>
                <a:gd name="T48" fmla="*/ 8 w 40"/>
                <a:gd name="T49" fmla="*/ 3 h 40"/>
                <a:gd name="T50" fmla="*/ 6 w 40"/>
                <a:gd name="T51" fmla="*/ 6 h 40"/>
                <a:gd name="T52" fmla="*/ 3 w 40"/>
                <a:gd name="T53" fmla="*/ 8 h 40"/>
                <a:gd name="T54" fmla="*/ 0 w 40"/>
                <a:gd name="T55" fmla="*/ 11 h 40"/>
                <a:gd name="T56" fmla="*/ 0 w 40"/>
                <a:gd name="T57" fmla="*/ 14 h 40"/>
                <a:gd name="T58" fmla="*/ 0 w 40"/>
                <a:gd name="T59" fmla="*/ 16 h 40"/>
                <a:gd name="T60" fmla="*/ 0 w 40"/>
                <a:gd name="T61" fmla="*/ 19 h 40"/>
                <a:gd name="T62" fmla="*/ 0 w 40"/>
                <a:gd name="T63" fmla="*/ 21 h 40"/>
                <a:gd name="T64" fmla="*/ 0 w 40"/>
                <a:gd name="T65" fmla="*/ 27 h 40"/>
                <a:gd name="T66" fmla="*/ 0 w 40"/>
                <a:gd name="T67" fmla="*/ 29 h 40"/>
                <a:gd name="T68" fmla="*/ 3 w 40"/>
                <a:gd name="T69" fmla="*/ 32 h 40"/>
                <a:gd name="T70" fmla="*/ 6 w 40"/>
                <a:gd name="T71" fmla="*/ 34 h 40"/>
                <a:gd name="T72" fmla="*/ 8 w 40"/>
                <a:gd name="T73" fmla="*/ 34 h 40"/>
                <a:gd name="T74" fmla="*/ 11 w 40"/>
                <a:gd name="T75" fmla="*/ 37 h 40"/>
                <a:gd name="T76" fmla="*/ 13 w 40"/>
                <a:gd name="T77" fmla="*/ 37 h 40"/>
                <a:gd name="T78" fmla="*/ 16 w 40"/>
                <a:gd name="T79" fmla="*/ 40 h 40"/>
                <a:gd name="T80" fmla="*/ 19 w 40"/>
                <a:gd name="T81" fmla="*/ 40 h 40"/>
                <a:gd name="T82" fmla="*/ 19 w 40"/>
                <a:gd name="T8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0">
                  <a:moveTo>
                    <a:pt x="19" y="37"/>
                  </a:moveTo>
                  <a:lnTo>
                    <a:pt x="21" y="40"/>
                  </a:lnTo>
                  <a:lnTo>
                    <a:pt x="24" y="37"/>
                  </a:lnTo>
                  <a:lnTo>
                    <a:pt x="29" y="37"/>
                  </a:lnTo>
                  <a:lnTo>
                    <a:pt x="32" y="34"/>
                  </a:lnTo>
                  <a:lnTo>
                    <a:pt x="32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2" y="3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3"/>
                  </a:lnTo>
                  <a:lnTo>
                    <a:pt x="6" y="6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6" y="40"/>
                  </a:lnTo>
                  <a:lnTo>
                    <a:pt x="19" y="40"/>
                  </a:lnTo>
                  <a:lnTo>
                    <a:pt x="19" y="4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5" name="Freeform 111"/>
            <p:cNvSpPr>
              <a:spLocks/>
            </p:cNvSpPr>
            <p:nvPr/>
          </p:nvSpPr>
          <p:spPr bwMode="auto">
            <a:xfrm>
              <a:off x="5287" y="1698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4 w 40"/>
                <a:gd name="T5" fmla="*/ 39 h 39"/>
                <a:gd name="T6" fmla="*/ 29 w 40"/>
                <a:gd name="T7" fmla="*/ 36 h 39"/>
                <a:gd name="T8" fmla="*/ 32 w 40"/>
                <a:gd name="T9" fmla="*/ 36 h 39"/>
                <a:gd name="T10" fmla="*/ 32 w 40"/>
                <a:gd name="T11" fmla="*/ 34 h 39"/>
                <a:gd name="T12" fmla="*/ 34 w 40"/>
                <a:gd name="T13" fmla="*/ 31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3 h 39"/>
                <a:gd name="T20" fmla="*/ 40 w 40"/>
                <a:gd name="T21" fmla="*/ 18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0 h 39"/>
                <a:gd name="T28" fmla="*/ 34 w 40"/>
                <a:gd name="T29" fmla="*/ 8 h 39"/>
                <a:gd name="T30" fmla="*/ 32 w 40"/>
                <a:gd name="T31" fmla="*/ 5 h 39"/>
                <a:gd name="T32" fmla="*/ 32 w 40"/>
                <a:gd name="T33" fmla="*/ 2 h 39"/>
                <a:gd name="T34" fmla="*/ 29 w 40"/>
                <a:gd name="T35" fmla="*/ 2 h 39"/>
                <a:gd name="T36" fmla="*/ 24 w 40"/>
                <a:gd name="T37" fmla="*/ 0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0 h 39"/>
                <a:gd name="T46" fmla="*/ 11 w 40"/>
                <a:gd name="T47" fmla="*/ 2 h 39"/>
                <a:gd name="T48" fmla="*/ 8 w 40"/>
                <a:gd name="T49" fmla="*/ 2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0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18 h 39"/>
                <a:gd name="T62" fmla="*/ 0 w 40"/>
                <a:gd name="T63" fmla="*/ 23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1 h 39"/>
                <a:gd name="T70" fmla="*/ 6 w 40"/>
                <a:gd name="T71" fmla="*/ 34 h 39"/>
                <a:gd name="T72" fmla="*/ 8 w 40"/>
                <a:gd name="T73" fmla="*/ 36 h 39"/>
                <a:gd name="T74" fmla="*/ 11 w 40"/>
                <a:gd name="T75" fmla="*/ 36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4" y="39"/>
                  </a:lnTo>
                  <a:lnTo>
                    <a:pt x="29" y="36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3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32" y="2"/>
                  </a:lnTo>
                  <a:lnTo>
                    <a:pt x="29" y="2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8" y="2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1"/>
                  </a:lnTo>
                  <a:lnTo>
                    <a:pt x="6" y="34"/>
                  </a:lnTo>
                  <a:lnTo>
                    <a:pt x="8" y="36"/>
                  </a:lnTo>
                  <a:lnTo>
                    <a:pt x="11" y="36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6" name="Freeform 112"/>
            <p:cNvSpPr>
              <a:spLocks/>
            </p:cNvSpPr>
            <p:nvPr/>
          </p:nvSpPr>
          <p:spPr bwMode="auto">
            <a:xfrm>
              <a:off x="5287" y="1797"/>
              <a:ext cx="40" cy="39"/>
            </a:xfrm>
            <a:custGeom>
              <a:avLst/>
              <a:gdLst>
                <a:gd name="T0" fmla="*/ 19 w 40"/>
                <a:gd name="T1" fmla="*/ 39 h 39"/>
                <a:gd name="T2" fmla="*/ 21 w 40"/>
                <a:gd name="T3" fmla="*/ 39 h 39"/>
                <a:gd name="T4" fmla="*/ 24 w 40"/>
                <a:gd name="T5" fmla="*/ 39 h 39"/>
                <a:gd name="T6" fmla="*/ 29 w 40"/>
                <a:gd name="T7" fmla="*/ 37 h 39"/>
                <a:gd name="T8" fmla="*/ 32 w 40"/>
                <a:gd name="T9" fmla="*/ 37 h 39"/>
                <a:gd name="T10" fmla="*/ 32 w 40"/>
                <a:gd name="T11" fmla="*/ 34 h 39"/>
                <a:gd name="T12" fmla="*/ 34 w 40"/>
                <a:gd name="T13" fmla="*/ 32 h 39"/>
                <a:gd name="T14" fmla="*/ 37 w 40"/>
                <a:gd name="T15" fmla="*/ 29 h 39"/>
                <a:gd name="T16" fmla="*/ 37 w 40"/>
                <a:gd name="T17" fmla="*/ 26 h 39"/>
                <a:gd name="T18" fmla="*/ 40 w 40"/>
                <a:gd name="T19" fmla="*/ 24 h 39"/>
                <a:gd name="T20" fmla="*/ 40 w 40"/>
                <a:gd name="T21" fmla="*/ 21 h 39"/>
                <a:gd name="T22" fmla="*/ 40 w 40"/>
                <a:gd name="T23" fmla="*/ 16 h 39"/>
                <a:gd name="T24" fmla="*/ 37 w 40"/>
                <a:gd name="T25" fmla="*/ 13 h 39"/>
                <a:gd name="T26" fmla="*/ 37 w 40"/>
                <a:gd name="T27" fmla="*/ 11 h 39"/>
                <a:gd name="T28" fmla="*/ 34 w 40"/>
                <a:gd name="T29" fmla="*/ 8 h 39"/>
                <a:gd name="T30" fmla="*/ 32 w 40"/>
                <a:gd name="T31" fmla="*/ 5 h 39"/>
                <a:gd name="T32" fmla="*/ 32 w 40"/>
                <a:gd name="T33" fmla="*/ 5 h 39"/>
                <a:gd name="T34" fmla="*/ 29 w 40"/>
                <a:gd name="T35" fmla="*/ 3 h 39"/>
                <a:gd name="T36" fmla="*/ 24 w 40"/>
                <a:gd name="T37" fmla="*/ 3 h 39"/>
                <a:gd name="T38" fmla="*/ 21 w 40"/>
                <a:gd name="T39" fmla="*/ 0 h 39"/>
                <a:gd name="T40" fmla="*/ 19 w 40"/>
                <a:gd name="T41" fmla="*/ 0 h 39"/>
                <a:gd name="T42" fmla="*/ 16 w 40"/>
                <a:gd name="T43" fmla="*/ 0 h 39"/>
                <a:gd name="T44" fmla="*/ 13 w 40"/>
                <a:gd name="T45" fmla="*/ 3 h 39"/>
                <a:gd name="T46" fmla="*/ 11 w 40"/>
                <a:gd name="T47" fmla="*/ 3 h 39"/>
                <a:gd name="T48" fmla="*/ 8 w 40"/>
                <a:gd name="T49" fmla="*/ 5 h 39"/>
                <a:gd name="T50" fmla="*/ 6 w 40"/>
                <a:gd name="T51" fmla="*/ 5 h 39"/>
                <a:gd name="T52" fmla="*/ 3 w 40"/>
                <a:gd name="T53" fmla="*/ 8 h 39"/>
                <a:gd name="T54" fmla="*/ 0 w 40"/>
                <a:gd name="T55" fmla="*/ 11 h 39"/>
                <a:gd name="T56" fmla="*/ 0 w 40"/>
                <a:gd name="T57" fmla="*/ 13 h 39"/>
                <a:gd name="T58" fmla="*/ 0 w 40"/>
                <a:gd name="T59" fmla="*/ 16 h 39"/>
                <a:gd name="T60" fmla="*/ 0 w 40"/>
                <a:gd name="T61" fmla="*/ 21 h 39"/>
                <a:gd name="T62" fmla="*/ 0 w 40"/>
                <a:gd name="T63" fmla="*/ 24 h 39"/>
                <a:gd name="T64" fmla="*/ 0 w 40"/>
                <a:gd name="T65" fmla="*/ 26 h 39"/>
                <a:gd name="T66" fmla="*/ 0 w 40"/>
                <a:gd name="T67" fmla="*/ 29 h 39"/>
                <a:gd name="T68" fmla="*/ 3 w 40"/>
                <a:gd name="T69" fmla="*/ 32 h 39"/>
                <a:gd name="T70" fmla="*/ 6 w 40"/>
                <a:gd name="T71" fmla="*/ 34 h 39"/>
                <a:gd name="T72" fmla="*/ 8 w 40"/>
                <a:gd name="T73" fmla="*/ 37 h 39"/>
                <a:gd name="T74" fmla="*/ 11 w 40"/>
                <a:gd name="T75" fmla="*/ 37 h 39"/>
                <a:gd name="T76" fmla="*/ 13 w 40"/>
                <a:gd name="T77" fmla="*/ 39 h 39"/>
                <a:gd name="T78" fmla="*/ 16 w 40"/>
                <a:gd name="T79" fmla="*/ 39 h 39"/>
                <a:gd name="T80" fmla="*/ 19 w 40"/>
                <a:gd name="T81" fmla="*/ 39 h 39"/>
                <a:gd name="T82" fmla="*/ 19 w 40"/>
                <a:gd name="T8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39">
                  <a:moveTo>
                    <a:pt x="19" y="39"/>
                  </a:moveTo>
                  <a:lnTo>
                    <a:pt x="21" y="39"/>
                  </a:lnTo>
                  <a:lnTo>
                    <a:pt x="24" y="39"/>
                  </a:lnTo>
                  <a:lnTo>
                    <a:pt x="29" y="37"/>
                  </a:lnTo>
                  <a:lnTo>
                    <a:pt x="32" y="37"/>
                  </a:lnTo>
                  <a:lnTo>
                    <a:pt x="32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6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7" y="11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9" y="3"/>
                  </a:lnTo>
                  <a:lnTo>
                    <a:pt x="24" y="3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5"/>
                  </a:lnTo>
                  <a:lnTo>
                    <a:pt x="6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3" y="39"/>
                  </a:lnTo>
                  <a:lnTo>
                    <a:pt x="16" y="39"/>
                  </a:lnTo>
                  <a:lnTo>
                    <a:pt x="19" y="39"/>
                  </a:lnTo>
                  <a:lnTo>
                    <a:pt x="19" y="3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7" name="Freeform 113"/>
            <p:cNvSpPr>
              <a:spLocks/>
            </p:cNvSpPr>
            <p:nvPr/>
          </p:nvSpPr>
          <p:spPr bwMode="auto">
            <a:xfrm>
              <a:off x="5287" y="1896"/>
              <a:ext cx="40" cy="42"/>
            </a:xfrm>
            <a:custGeom>
              <a:avLst/>
              <a:gdLst>
                <a:gd name="T0" fmla="*/ 19 w 40"/>
                <a:gd name="T1" fmla="*/ 40 h 42"/>
                <a:gd name="T2" fmla="*/ 21 w 40"/>
                <a:gd name="T3" fmla="*/ 40 h 42"/>
                <a:gd name="T4" fmla="*/ 24 w 40"/>
                <a:gd name="T5" fmla="*/ 40 h 42"/>
                <a:gd name="T6" fmla="*/ 29 w 40"/>
                <a:gd name="T7" fmla="*/ 40 h 42"/>
                <a:gd name="T8" fmla="*/ 32 w 40"/>
                <a:gd name="T9" fmla="*/ 37 h 42"/>
                <a:gd name="T10" fmla="*/ 32 w 40"/>
                <a:gd name="T11" fmla="*/ 34 h 42"/>
                <a:gd name="T12" fmla="*/ 34 w 40"/>
                <a:gd name="T13" fmla="*/ 32 h 42"/>
                <a:gd name="T14" fmla="*/ 37 w 40"/>
                <a:gd name="T15" fmla="*/ 29 h 42"/>
                <a:gd name="T16" fmla="*/ 37 w 40"/>
                <a:gd name="T17" fmla="*/ 27 h 42"/>
                <a:gd name="T18" fmla="*/ 40 w 40"/>
                <a:gd name="T19" fmla="*/ 24 h 42"/>
                <a:gd name="T20" fmla="*/ 40 w 40"/>
                <a:gd name="T21" fmla="*/ 21 h 42"/>
                <a:gd name="T22" fmla="*/ 40 w 40"/>
                <a:gd name="T23" fmla="*/ 19 h 42"/>
                <a:gd name="T24" fmla="*/ 37 w 40"/>
                <a:gd name="T25" fmla="*/ 16 h 42"/>
                <a:gd name="T26" fmla="*/ 37 w 40"/>
                <a:gd name="T27" fmla="*/ 14 h 42"/>
                <a:gd name="T28" fmla="*/ 34 w 40"/>
                <a:gd name="T29" fmla="*/ 11 h 42"/>
                <a:gd name="T30" fmla="*/ 32 w 40"/>
                <a:gd name="T31" fmla="*/ 8 h 42"/>
                <a:gd name="T32" fmla="*/ 32 w 40"/>
                <a:gd name="T33" fmla="*/ 6 h 42"/>
                <a:gd name="T34" fmla="*/ 29 w 40"/>
                <a:gd name="T35" fmla="*/ 3 h 42"/>
                <a:gd name="T36" fmla="*/ 24 w 40"/>
                <a:gd name="T37" fmla="*/ 3 h 42"/>
                <a:gd name="T38" fmla="*/ 21 w 40"/>
                <a:gd name="T39" fmla="*/ 3 h 42"/>
                <a:gd name="T40" fmla="*/ 19 w 40"/>
                <a:gd name="T41" fmla="*/ 0 h 42"/>
                <a:gd name="T42" fmla="*/ 16 w 40"/>
                <a:gd name="T43" fmla="*/ 3 h 42"/>
                <a:gd name="T44" fmla="*/ 13 w 40"/>
                <a:gd name="T45" fmla="*/ 3 h 42"/>
                <a:gd name="T46" fmla="*/ 11 w 40"/>
                <a:gd name="T47" fmla="*/ 3 h 42"/>
                <a:gd name="T48" fmla="*/ 8 w 40"/>
                <a:gd name="T49" fmla="*/ 6 h 42"/>
                <a:gd name="T50" fmla="*/ 6 w 40"/>
                <a:gd name="T51" fmla="*/ 8 h 42"/>
                <a:gd name="T52" fmla="*/ 3 w 40"/>
                <a:gd name="T53" fmla="*/ 11 h 42"/>
                <a:gd name="T54" fmla="*/ 0 w 40"/>
                <a:gd name="T55" fmla="*/ 14 h 42"/>
                <a:gd name="T56" fmla="*/ 0 w 40"/>
                <a:gd name="T57" fmla="*/ 16 h 42"/>
                <a:gd name="T58" fmla="*/ 0 w 40"/>
                <a:gd name="T59" fmla="*/ 19 h 42"/>
                <a:gd name="T60" fmla="*/ 0 w 40"/>
                <a:gd name="T61" fmla="*/ 21 h 42"/>
                <a:gd name="T62" fmla="*/ 0 w 40"/>
                <a:gd name="T63" fmla="*/ 24 h 42"/>
                <a:gd name="T64" fmla="*/ 0 w 40"/>
                <a:gd name="T65" fmla="*/ 27 h 42"/>
                <a:gd name="T66" fmla="*/ 0 w 40"/>
                <a:gd name="T67" fmla="*/ 29 h 42"/>
                <a:gd name="T68" fmla="*/ 3 w 40"/>
                <a:gd name="T69" fmla="*/ 32 h 42"/>
                <a:gd name="T70" fmla="*/ 6 w 40"/>
                <a:gd name="T71" fmla="*/ 34 h 42"/>
                <a:gd name="T72" fmla="*/ 8 w 40"/>
                <a:gd name="T73" fmla="*/ 37 h 42"/>
                <a:gd name="T74" fmla="*/ 11 w 40"/>
                <a:gd name="T75" fmla="*/ 40 h 42"/>
                <a:gd name="T76" fmla="*/ 13 w 40"/>
                <a:gd name="T77" fmla="*/ 40 h 42"/>
                <a:gd name="T78" fmla="*/ 16 w 40"/>
                <a:gd name="T79" fmla="*/ 40 h 42"/>
                <a:gd name="T80" fmla="*/ 19 w 40"/>
                <a:gd name="T81" fmla="*/ 42 h 42"/>
                <a:gd name="T82" fmla="*/ 19 w 40"/>
                <a:gd name="T8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0" h="42">
                  <a:moveTo>
                    <a:pt x="19" y="40"/>
                  </a:moveTo>
                  <a:lnTo>
                    <a:pt x="21" y="40"/>
                  </a:lnTo>
                  <a:lnTo>
                    <a:pt x="24" y="40"/>
                  </a:lnTo>
                  <a:lnTo>
                    <a:pt x="29" y="40"/>
                  </a:lnTo>
                  <a:lnTo>
                    <a:pt x="32" y="37"/>
                  </a:lnTo>
                  <a:lnTo>
                    <a:pt x="32" y="34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37" y="27"/>
                  </a:lnTo>
                  <a:lnTo>
                    <a:pt x="40" y="24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4" y="3"/>
                  </a:lnTo>
                  <a:lnTo>
                    <a:pt x="21" y="3"/>
                  </a:lnTo>
                  <a:lnTo>
                    <a:pt x="19" y="0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8" y="6"/>
                  </a:lnTo>
                  <a:lnTo>
                    <a:pt x="6" y="8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1" y="40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9" y="42"/>
                  </a:lnTo>
                  <a:lnTo>
                    <a:pt x="19" y="4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098" name="Freeform 114"/>
            <p:cNvSpPr>
              <a:spLocks/>
            </p:cNvSpPr>
            <p:nvPr/>
          </p:nvSpPr>
          <p:spPr bwMode="auto">
            <a:xfrm>
              <a:off x="4181" y="945"/>
              <a:ext cx="1190" cy="1033"/>
            </a:xfrm>
            <a:custGeom>
              <a:avLst/>
              <a:gdLst>
                <a:gd name="T0" fmla="*/ 1190 w 1190"/>
                <a:gd name="T1" fmla="*/ 1033 h 1033"/>
                <a:gd name="T2" fmla="*/ 1190 w 1190"/>
                <a:gd name="T3" fmla="*/ 0 h 1033"/>
                <a:gd name="T4" fmla="*/ 0 w 1190"/>
                <a:gd name="T5" fmla="*/ 0 h 1033"/>
                <a:gd name="T6" fmla="*/ 0 w 1190"/>
                <a:gd name="T7" fmla="*/ 1033 h 1033"/>
                <a:gd name="T8" fmla="*/ 1190 w 1190"/>
                <a:gd name="T9" fmla="*/ 1033 h 1033"/>
                <a:gd name="T10" fmla="*/ 1190 w 1190"/>
                <a:gd name="T11" fmla="*/ 1033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0" h="1033">
                  <a:moveTo>
                    <a:pt x="1190" y="1033"/>
                  </a:moveTo>
                  <a:lnTo>
                    <a:pt x="1190" y="0"/>
                  </a:lnTo>
                  <a:lnTo>
                    <a:pt x="0" y="0"/>
                  </a:lnTo>
                  <a:lnTo>
                    <a:pt x="0" y="1033"/>
                  </a:lnTo>
                  <a:lnTo>
                    <a:pt x="1190" y="1033"/>
                  </a:lnTo>
                  <a:lnTo>
                    <a:pt x="1190" y="103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100" name="Freeform 116"/>
            <p:cNvSpPr>
              <a:spLocks/>
            </p:cNvSpPr>
            <p:nvPr/>
          </p:nvSpPr>
          <p:spPr bwMode="auto">
            <a:xfrm>
              <a:off x="4126" y="948"/>
              <a:ext cx="61" cy="44"/>
            </a:xfrm>
            <a:custGeom>
              <a:avLst/>
              <a:gdLst>
                <a:gd name="T0" fmla="*/ 16 w 61"/>
                <a:gd name="T1" fmla="*/ 41 h 44"/>
                <a:gd name="T2" fmla="*/ 61 w 61"/>
                <a:gd name="T3" fmla="*/ 0 h 44"/>
                <a:gd name="T4" fmla="*/ 0 w 61"/>
                <a:gd name="T5" fmla="*/ 15 h 44"/>
                <a:gd name="T6" fmla="*/ 16 w 61"/>
                <a:gd name="T7" fmla="*/ 44 h 44"/>
                <a:gd name="T8" fmla="*/ 16 w 61"/>
                <a:gd name="T9" fmla="*/ 44 h 44"/>
                <a:gd name="T10" fmla="*/ 16 w 61"/>
                <a:gd name="T11" fmla="*/ 4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44">
                  <a:moveTo>
                    <a:pt x="16" y="41"/>
                  </a:moveTo>
                  <a:lnTo>
                    <a:pt x="61" y="0"/>
                  </a:lnTo>
                  <a:lnTo>
                    <a:pt x="0" y="15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6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102" name="Freeform 118"/>
            <p:cNvSpPr>
              <a:spLocks/>
            </p:cNvSpPr>
            <p:nvPr/>
          </p:nvSpPr>
          <p:spPr bwMode="auto">
            <a:xfrm>
              <a:off x="4121" y="1959"/>
              <a:ext cx="63" cy="32"/>
            </a:xfrm>
            <a:custGeom>
              <a:avLst/>
              <a:gdLst>
                <a:gd name="T0" fmla="*/ 0 w 63"/>
                <a:gd name="T1" fmla="*/ 32 h 32"/>
                <a:gd name="T2" fmla="*/ 63 w 63"/>
                <a:gd name="T3" fmla="*/ 19 h 32"/>
                <a:gd name="T4" fmla="*/ 3 w 63"/>
                <a:gd name="T5" fmla="*/ 0 h 32"/>
                <a:gd name="T6" fmla="*/ 3 w 63"/>
                <a:gd name="T7" fmla="*/ 32 h 32"/>
                <a:gd name="T8" fmla="*/ 3 w 63"/>
                <a:gd name="T9" fmla="*/ 32 h 32"/>
                <a:gd name="T10" fmla="*/ 0 w 63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">
                  <a:moveTo>
                    <a:pt x="0" y="32"/>
                  </a:moveTo>
                  <a:lnTo>
                    <a:pt x="63" y="19"/>
                  </a:lnTo>
                  <a:lnTo>
                    <a:pt x="3" y="0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70106" name="Group 122"/>
          <p:cNvGrpSpPr>
            <a:grpSpLocks/>
          </p:cNvGrpSpPr>
          <p:nvPr/>
        </p:nvGrpSpPr>
        <p:grpSpPr bwMode="auto">
          <a:xfrm>
            <a:off x="3657600" y="1050925"/>
            <a:ext cx="1958975" cy="2651125"/>
            <a:chOff x="1948" y="864"/>
            <a:chExt cx="1426" cy="1767"/>
          </a:xfrm>
        </p:grpSpPr>
        <p:sp>
          <p:nvSpPr>
            <p:cNvPr id="169988" name="Freeform 4"/>
            <p:cNvSpPr>
              <a:spLocks/>
            </p:cNvSpPr>
            <p:nvPr/>
          </p:nvSpPr>
          <p:spPr bwMode="auto">
            <a:xfrm>
              <a:off x="1951" y="1941"/>
              <a:ext cx="1422" cy="489"/>
            </a:xfrm>
            <a:custGeom>
              <a:avLst/>
              <a:gdLst>
                <a:gd name="T0" fmla="*/ 1067 w 1422"/>
                <a:gd name="T1" fmla="*/ 486 h 489"/>
                <a:gd name="T2" fmla="*/ 1422 w 1422"/>
                <a:gd name="T3" fmla="*/ 0 h 489"/>
                <a:gd name="T4" fmla="*/ 528 w 1422"/>
                <a:gd name="T5" fmla="*/ 0 h 489"/>
                <a:gd name="T6" fmla="*/ 0 w 1422"/>
                <a:gd name="T7" fmla="*/ 489 h 489"/>
                <a:gd name="T8" fmla="*/ 1067 w 1422"/>
                <a:gd name="T9" fmla="*/ 489 h 489"/>
                <a:gd name="T10" fmla="*/ 1067 w 1422"/>
                <a:gd name="T11" fmla="*/ 489 h 489"/>
                <a:gd name="T12" fmla="*/ 1067 w 1422"/>
                <a:gd name="T13" fmla="*/ 486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2" h="489">
                  <a:moveTo>
                    <a:pt x="1067" y="486"/>
                  </a:moveTo>
                  <a:lnTo>
                    <a:pt x="1422" y="0"/>
                  </a:lnTo>
                  <a:lnTo>
                    <a:pt x="528" y="0"/>
                  </a:lnTo>
                  <a:lnTo>
                    <a:pt x="0" y="489"/>
                  </a:lnTo>
                  <a:lnTo>
                    <a:pt x="1067" y="489"/>
                  </a:lnTo>
                  <a:lnTo>
                    <a:pt x="1067" y="489"/>
                  </a:lnTo>
                  <a:lnTo>
                    <a:pt x="1067" y="48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89" name="Freeform 5"/>
            <p:cNvSpPr>
              <a:spLocks/>
            </p:cNvSpPr>
            <p:nvPr/>
          </p:nvSpPr>
          <p:spPr bwMode="auto">
            <a:xfrm>
              <a:off x="1951" y="1941"/>
              <a:ext cx="1422" cy="489"/>
            </a:xfrm>
            <a:custGeom>
              <a:avLst/>
              <a:gdLst>
                <a:gd name="T0" fmla="*/ 1067 w 1422"/>
                <a:gd name="T1" fmla="*/ 486 h 489"/>
                <a:gd name="T2" fmla="*/ 1422 w 1422"/>
                <a:gd name="T3" fmla="*/ 0 h 489"/>
                <a:gd name="T4" fmla="*/ 528 w 1422"/>
                <a:gd name="T5" fmla="*/ 0 h 489"/>
                <a:gd name="T6" fmla="*/ 0 w 1422"/>
                <a:gd name="T7" fmla="*/ 489 h 489"/>
                <a:gd name="T8" fmla="*/ 1067 w 1422"/>
                <a:gd name="T9" fmla="*/ 489 h 489"/>
                <a:gd name="T10" fmla="*/ 1067 w 1422"/>
                <a:gd name="T11" fmla="*/ 48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2" h="489">
                  <a:moveTo>
                    <a:pt x="1067" y="486"/>
                  </a:moveTo>
                  <a:lnTo>
                    <a:pt x="1422" y="0"/>
                  </a:lnTo>
                  <a:lnTo>
                    <a:pt x="528" y="0"/>
                  </a:lnTo>
                  <a:lnTo>
                    <a:pt x="0" y="489"/>
                  </a:lnTo>
                  <a:lnTo>
                    <a:pt x="1067" y="489"/>
                  </a:lnTo>
                  <a:lnTo>
                    <a:pt x="1067" y="48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0" name="Freeform 6"/>
            <p:cNvSpPr>
              <a:spLocks/>
            </p:cNvSpPr>
            <p:nvPr/>
          </p:nvSpPr>
          <p:spPr bwMode="auto">
            <a:xfrm>
              <a:off x="1951" y="1418"/>
              <a:ext cx="1422" cy="486"/>
            </a:xfrm>
            <a:custGeom>
              <a:avLst/>
              <a:gdLst>
                <a:gd name="T0" fmla="*/ 1067 w 1422"/>
                <a:gd name="T1" fmla="*/ 484 h 486"/>
                <a:gd name="T2" fmla="*/ 1422 w 1422"/>
                <a:gd name="T3" fmla="*/ 0 h 486"/>
                <a:gd name="T4" fmla="*/ 528 w 1422"/>
                <a:gd name="T5" fmla="*/ 0 h 486"/>
                <a:gd name="T6" fmla="*/ 0 w 1422"/>
                <a:gd name="T7" fmla="*/ 486 h 486"/>
                <a:gd name="T8" fmla="*/ 1067 w 1422"/>
                <a:gd name="T9" fmla="*/ 486 h 486"/>
                <a:gd name="T10" fmla="*/ 1067 w 1422"/>
                <a:gd name="T11" fmla="*/ 486 h 486"/>
                <a:gd name="T12" fmla="*/ 1067 w 1422"/>
                <a:gd name="T13" fmla="*/ 484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2" h="486">
                  <a:moveTo>
                    <a:pt x="1067" y="484"/>
                  </a:moveTo>
                  <a:lnTo>
                    <a:pt x="1422" y="0"/>
                  </a:lnTo>
                  <a:lnTo>
                    <a:pt x="528" y="0"/>
                  </a:lnTo>
                  <a:lnTo>
                    <a:pt x="0" y="486"/>
                  </a:lnTo>
                  <a:lnTo>
                    <a:pt x="1067" y="486"/>
                  </a:lnTo>
                  <a:lnTo>
                    <a:pt x="1067" y="486"/>
                  </a:lnTo>
                  <a:lnTo>
                    <a:pt x="1067" y="484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1" name="Freeform 7"/>
            <p:cNvSpPr>
              <a:spLocks/>
            </p:cNvSpPr>
            <p:nvPr/>
          </p:nvSpPr>
          <p:spPr bwMode="auto">
            <a:xfrm>
              <a:off x="1951" y="1418"/>
              <a:ext cx="1422" cy="486"/>
            </a:xfrm>
            <a:custGeom>
              <a:avLst/>
              <a:gdLst>
                <a:gd name="T0" fmla="*/ 1067 w 1422"/>
                <a:gd name="T1" fmla="*/ 484 h 486"/>
                <a:gd name="T2" fmla="*/ 1422 w 1422"/>
                <a:gd name="T3" fmla="*/ 0 h 486"/>
                <a:gd name="T4" fmla="*/ 528 w 1422"/>
                <a:gd name="T5" fmla="*/ 0 h 486"/>
                <a:gd name="T6" fmla="*/ 0 w 1422"/>
                <a:gd name="T7" fmla="*/ 486 h 486"/>
                <a:gd name="T8" fmla="*/ 1067 w 1422"/>
                <a:gd name="T9" fmla="*/ 486 h 486"/>
                <a:gd name="T10" fmla="*/ 1067 w 1422"/>
                <a:gd name="T11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2" h="486">
                  <a:moveTo>
                    <a:pt x="1067" y="484"/>
                  </a:moveTo>
                  <a:lnTo>
                    <a:pt x="1422" y="0"/>
                  </a:lnTo>
                  <a:lnTo>
                    <a:pt x="528" y="0"/>
                  </a:lnTo>
                  <a:lnTo>
                    <a:pt x="0" y="486"/>
                  </a:lnTo>
                  <a:lnTo>
                    <a:pt x="1067" y="486"/>
                  </a:lnTo>
                  <a:lnTo>
                    <a:pt x="1067" y="48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2" name="Freeform 8"/>
            <p:cNvSpPr>
              <a:spLocks/>
            </p:cNvSpPr>
            <p:nvPr/>
          </p:nvSpPr>
          <p:spPr bwMode="auto">
            <a:xfrm>
              <a:off x="1951" y="1016"/>
              <a:ext cx="1422" cy="486"/>
            </a:xfrm>
            <a:custGeom>
              <a:avLst/>
              <a:gdLst>
                <a:gd name="T0" fmla="*/ 1067 w 1422"/>
                <a:gd name="T1" fmla="*/ 486 h 486"/>
                <a:gd name="T2" fmla="*/ 1422 w 1422"/>
                <a:gd name="T3" fmla="*/ 0 h 486"/>
                <a:gd name="T4" fmla="*/ 528 w 1422"/>
                <a:gd name="T5" fmla="*/ 0 h 486"/>
                <a:gd name="T6" fmla="*/ 0 w 1422"/>
                <a:gd name="T7" fmla="*/ 486 h 486"/>
                <a:gd name="T8" fmla="*/ 1067 w 1422"/>
                <a:gd name="T9" fmla="*/ 486 h 486"/>
                <a:gd name="T10" fmla="*/ 1067 w 1422"/>
                <a:gd name="T11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2" h="486">
                  <a:moveTo>
                    <a:pt x="1067" y="486"/>
                  </a:moveTo>
                  <a:lnTo>
                    <a:pt x="1422" y="0"/>
                  </a:lnTo>
                  <a:lnTo>
                    <a:pt x="528" y="0"/>
                  </a:lnTo>
                  <a:lnTo>
                    <a:pt x="0" y="486"/>
                  </a:lnTo>
                  <a:lnTo>
                    <a:pt x="1067" y="486"/>
                  </a:lnTo>
                  <a:lnTo>
                    <a:pt x="1067" y="486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3" name="Freeform 9"/>
            <p:cNvSpPr>
              <a:spLocks/>
            </p:cNvSpPr>
            <p:nvPr/>
          </p:nvSpPr>
          <p:spPr bwMode="auto">
            <a:xfrm>
              <a:off x="1951" y="1016"/>
              <a:ext cx="1422" cy="486"/>
            </a:xfrm>
            <a:custGeom>
              <a:avLst/>
              <a:gdLst>
                <a:gd name="T0" fmla="*/ 1067 w 1422"/>
                <a:gd name="T1" fmla="*/ 486 h 486"/>
                <a:gd name="T2" fmla="*/ 1422 w 1422"/>
                <a:gd name="T3" fmla="*/ 0 h 486"/>
                <a:gd name="T4" fmla="*/ 528 w 1422"/>
                <a:gd name="T5" fmla="*/ 0 h 486"/>
                <a:gd name="T6" fmla="*/ 0 w 1422"/>
                <a:gd name="T7" fmla="*/ 486 h 486"/>
                <a:gd name="T8" fmla="*/ 1067 w 1422"/>
                <a:gd name="T9" fmla="*/ 486 h 486"/>
                <a:gd name="T10" fmla="*/ 1067 w 1422"/>
                <a:gd name="T11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2" h="486">
                  <a:moveTo>
                    <a:pt x="1067" y="486"/>
                  </a:moveTo>
                  <a:lnTo>
                    <a:pt x="1422" y="0"/>
                  </a:lnTo>
                  <a:lnTo>
                    <a:pt x="528" y="0"/>
                  </a:lnTo>
                  <a:lnTo>
                    <a:pt x="0" y="486"/>
                  </a:lnTo>
                  <a:lnTo>
                    <a:pt x="1067" y="486"/>
                  </a:lnTo>
                  <a:lnTo>
                    <a:pt x="1067" y="48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4" name="Line 10"/>
            <p:cNvSpPr>
              <a:spLocks noChangeShapeType="1"/>
            </p:cNvSpPr>
            <p:nvPr/>
          </p:nvSpPr>
          <p:spPr bwMode="auto">
            <a:xfrm flipV="1">
              <a:off x="3018" y="1350"/>
              <a:ext cx="1" cy="10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5" name="Line 11"/>
            <p:cNvSpPr>
              <a:spLocks noChangeShapeType="1"/>
            </p:cNvSpPr>
            <p:nvPr/>
          </p:nvSpPr>
          <p:spPr bwMode="auto">
            <a:xfrm flipV="1">
              <a:off x="3373" y="864"/>
              <a:ext cx="1" cy="10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6" name="Line 12"/>
            <p:cNvSpPr>
              <a:spLocks noChangeShapeType="1"/>
            </p:cNvSpPr>
            <p:nvPr/>
          </p:nvSpPr>
          <p:spPr bwMode="auto">
            <a:xfrm flipV="1">
              <a:off x="1948" y="1350"/>
              <a:ext cx="3" cy="10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9997" name="Line 13"/>
            <p:cNvSpPr>
              <a:spLocks noChangeShapeType="1"/>
            </p:cNvSpPr>
            <p:nvPr/>
          </p:nvSpPr>
          <p:spPr bwMode="auto">
            <a:xfrm flipV="1">
              <a:off x="2479" y="864"/>
              <a:ext cx="1" cy="10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0103" name="Text Box 119"/>
            <p:cNvSpPr txBox="1">
              <a:spLocks noChangeArrowheads="1"/>
            </p:cNvSpPr>
            <p:nvPr/>
          </p:nvSpPr>
          <p:spPr bwMode="auto">
            <a:xfrm>
              <a:off x="2327" y="2448"/>
              <a:ext cx="923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(a) Cross sections</a:t>
              </a:r>
            </a:p>
          </p:txBody>
        </p:sp>
      </p:grpSp>
      <p:sp>
        <p:nvSpPr>
          <p:cNvPr id="170104" name="Text Box 120"/>
          <p:cNvSpPr txBox="1">
            <a:spLocks noChangeArrowheads="1"/>
          </p:cNvSpPr>
          <p:nvPr/>
        </p:nvSpPr>
        <p:spPr bwMode="auto">
          <a:xfrm>
            <a:off x="6361113" y="3489325"/>
            <a:ext cx="2782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ko-KR" sz="1200" b="0">
                <a:latin typeface="Times New Roman" pitchFamily="18" charset="0"/>
                <a:ea typeface="굴림" pitchFamily="50" charset="-127"/>
              </a:rPr>
              <a:t>(b) Spatial discretization of a cross section</a:t>
            </a:r>
          </a:p>
        </p:txBody>
      </p:sp>
      <p:pic>
        <p:nvPicPr>
          <p:cNvPr id="170108" name="Picture 124" descr="D:\culler\Talks\images\ggv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03325"/>
            <a:ext cx="28956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58FB8-C1CB-45BF-9CD4-B680967B91FC}" type="slidenum">
              <a:rPr lang="en-US" altLang="ko-KR"/>
              <a:pPr/>
              <a:t>21</a:t>
            </a:fld>
            <a:endParaRPr lang="en-US" altLang="ko-KR" b="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Limited Concurrency: Amdahl’s Law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/>
            <a:endParaRPr lang="en-US" altLang="en-US" sz="2000" dirty="0" smtClean="0"/>
          </a:p>
          <a:p>
            <a:pPr marL="190500" indent="-190500"/>
            <a:r>
              <a:rPr lang="en-US" altLang="en-US" sz="2000" dirty="0" smtClean="0"/>
              <a:t>If </a:t>
            </a:r>
            <a:r>
              <a:rPr lang="en-US" altLang="en-US" sz="2000" dirty="0"/>
              <a:t>fraction </a:t>
            </a:r>
            <a:r>
              <a:rPr lang="en-US" altLang="en-US" sz="2000" i="1" dirty="0"/>
              <a:t>s</a:t>
            </a:r>
            <a:r>
              <a:rPr lang="en-US" altLang="en-US" sz="2000" dirty="0"/>
              <a:t> of </a:t>
            </a:r>
            <a:r>
              <a:rPr lang="en-US" altLang="en-US" sz="2000" dirty="0" err="1"/>
              <a:t>seq</a:t>
            </a:r>
            <a:r>
              <a:rPr lang="en-US" altLang="en-US" sz="2000" dirty="0"/>
              <a:t> execution is inherently serial,			 </a:t>
            </a:r>
            <a:endParaRPr lang="en-US" altLang="en-US" sz="2000" dirty="0" smtClean="0"/>
          </a:p>
          <a:p>
            <a:pPr marL="0" indent="0">
              <a:buNone/>
            </a:pPr>
            <a:r>
              <a:rPr lang="en-US" altLang="en-US" sz="2000" dirty="0" smtClean="0"/>
              <a:t>		speedup </a:t>
            </a:r>
            <a:r>
              <a:rPr lang="en-US" altLang="en-US" sz="2000" dirty="0"/>
              <a:t>&lt;= </a:t>
            </a:r>
            <a:r>
              <a:rPr lang="en-US" altLang="en-US" sz="2000" i="1" dirty="0"/>
              <a:t>1/s</a:t>
            </a:r>
          </a:p>
          <a:p>
            <a:pPr marL="190500" indent="-190500"/>
            <a:r>
              <a:rPr lang="en-US" altLang="en-US" sz="2000" dirty="0"/>
              <a:t>Example: 2-phase calculation</a:t>
            </a:r>
          </a:p>
          <a:p>
            <a:pPr marL="474663" lvl="1" indent="-169863"/>
            <a:r>
              <a:rPr lang="en-US" altLang="en-US" sz="1600" dirty="0"/>
              <a:t>sweep over </a:t>
            </a:r>
            <a:r>
              <a:rPr lang="en-US" altLang="en-US" sz="1600" i="1" dirty="0"/>
              <a:t>n</a:t>
            </a:r>
            <a:r>
              <a:rPr lang="en-US" altLang="en-US" sz="1600" dirty="0"/>
              <a:t>-by-</a:t>
            </a:r>
            <a:r>
              <a:rPr lang="en-US" altLang="en-US" sz="1600" i="1" dirty="0"/>
              <a:t>n</a:t>
            </a:r>
            <a:r>
              <a:rPr lang="en-US" altLang="en-US" sz="1600" dirty="0"/>
              <a:t> grid and do some independent computation</a:t>
            </a:r>
          </a:p>
          <a:p>
            <a:pPr marL="474663" lvl="1" indent="-169863">
              <a:spcBef>
                <a:spcPts val="200"/>
              </a:spcBef>
            </a:pPr>
            <a:r>
              <a:rPr lang="en-US" altLang="en-US" sz="1600" dirty="0"/>
              <a:t>sweep again and add each value to global sum</a:t>
            </a:r>
          </a:p>
          <a:p>
            <a:pPr marL="190500" indent="-190500"/>
            <a:r>
              <a:rPr lang="en-US" altLang="en-US" sz="2000" dirty="0"/>
              <a:t>Time for first phase = </a:t>
            </a:r>
            <a:r>
              <a:rPr lang="en-US" altLang="en-US" sz="2000" i="1" dirty="0"/>
              <a:t>n</a:t>
            </a:r>
            <a:r>
              <a:rPr lang="en-US" altLang="en-US" sz="2000" i="1" baseline="30000" dirty="0"/>
              <a:t>2</a:t>
            </a:r>
            <a:r>
              <a:rPr lang="en-US" altLang="en-US" sz="2000" i="1" dirty="0"/>
              <a:t>/p</a:t>
            </a:r>
          </a:p>
          <a:p>
            <a:pPr marL="190500" indent="-190500"/>
            <a:r>
              <a:rPr lang="en-US" altLang="en-US" sz="2000" dirty="0"/>
              <a:t>Second phase serialized at global variable, so time = </a:t>
            </a:r>
            <a:r>
              <a:rPr lang="en-US" altLang="en-US" sz="2000" i="1" dirty="0"/>
              <a:t>n</a:t>
            </a:r>
            <a:r>
              <a:rPr lang="en-US" altLang="en-US" sz="2000" i="1" baseline="30000" dirty="0"/>
              <a:t>2</a:t>
            </a:r>
          </a:p>
          <a:p>
            <a:pPr marL="0" indent="0">
              <a:buNone/>
            </a:pPr>
            <a:r>
              <a:rPr lang="en-US" altLang="en-US" sz="2000" dirty="0" smtClean="0"/>
              <a:t>	</a:t>
            </a:r>
          </a:p>
          <a:p>
            <a:pPr marL="0" indent="0">
              <a:buNone/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Speedup </a:t>
            </a:r>
            <a:r>
              <a:rPr lang="en-US" altLang="en-US" sz="2000" dirty="0"/>
              <a:t>&lt;=                    or at most 2</a:t>
            </a:r>
          </a:p>
          <a:p>
            <a:pPr marL="190500" indent="-190500">
              <a:spcBef>
                <a:spcPts val="5000"/>
              </a:spcBef>
            </a:pPr>
            <a:r>
              <a:rPr lang="en-US" altLang="en-US" sz="2000" dirty="0"/>
              <a:t>Trick: divide second phase into two</a:t>
            </a:r>
          </a:p>
          <a:p>
            <a:pPr marL="474663" lvl="1" indent="-169863">
              <a:spcBef>
                <a:spcPts val="200"/>
              </a:spcBef>
            </a:pPr>
            <a:r>
              <a:rPr lang="en-US" altLang="en-US" sz="1600" dirty="0"/>
              <a:t>accumulate into private sum during sweep</a:t>
            </a:r>
          </a:p>
          <a:p>
            <a:pPr marL="474663" lvl="1" indent="-169863">
              <a:spcBef>
                <a:spcPts val="200"/>
              </a:spcBef>
            </a:pPr>
            <a:r>
              <a:rPr lang="en-US" altLang="en-US" sz="1600" dirty="0"/>
              <a:t>add per-process private sum into global sum</a:t>
            </a:r>
          </a:p>
          <a:p>
            <a:pPr marL="190500" indent="-190500"/>
            <a:r>
              <a:rPr lang="en-US" altLang="en-US" sz="2000" dirty="0"/>
              <a:t>Parallel time is </a:t>
            </a:r>
            <a:r>
              <a:rPr lang="en-US" altLang="en-US" sz="2000" i="1" dirty="0"/>
              <a:t>n</a:t>
            </a:r>
            <a:r>
              <a:rPr lang="en-US" altLang="en-US" sz="2000" i="1" baseline="30000" dirty="0"/>
              <a:t>2</a:t>
            </a:r>
            <a:r>
              <a:rPr lang="en-US" altLang="en-US" sz="2000" i="1" dirty="0"/>
              <a:t>/p</a:t>
            </a:r>
            <a:r>
              <a:rPr lang="en-US" altLang="en-US" sz="2000" dirty="0"/>
              <a:t> + </a:t>
            </a:r>
            <a:r>
              <a:rPr lang="en-US" altLang="en-US" sz="2000" i="1" dirty="0"/>
              <a:t>n2/p</a:t>
            </a:r>
            <a:r>
              <a:rPr lang="en-US" altLang="en-US" sz="2000" dirty="0"/>
              <a:t> + p, and  speedup  at best </a:t>
            </a:r>
          </a:p>
        </p:txBody>
      </p:sp>
      <p:grpSp>
        <p:nvGrpSpPr>
          <p:cNvPr id="177165" name="Group 13"/>
          <p:cNvGrpSpPr>
            <a:grpSpLocks/>
          </p:cNvGrpSpPr>
          <p:nvPr/>
        </p:nvGrpSpPr>
        <p:grpSpPr bwMode="auto">
          <a:xfrm>
            <a:off x="2752725" y="3638551"/>
            <a:ext cx="1158875" cy="1060450"/>
            <a:chOff x="1632" y="2496"/>
            <a:chExt cx="730" cy="668"/>
          </a:xfrm>
        </p:grpSpPr>
        <p:sp>
          <p:nvSpPr>
            <p:cNvPr id="177156" name="Text Box 4"/>
            <p:cNvSpPr txBox="1">
              <a:spLocks noChangeArrowheads="1"/>
            </p:cNvSpPr>
            <p:nvPr/>
          </p:nvSpPr>
          <p:spPr bwMode="auto">
            <a:xfrm>
              <a:off x="1824" y="2496"/>
              <a:ext cx="35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200" b="0" i="1">
                  <a:latin typeface="Times New Roman" pitchFamily="18" charset="0"/>
                </a:rPr>
                <a:t>2n</a:t>
              </a:r>
              <a:r>
                <a:rPr lang="en-US" altLang="en-US" sz="2200" b="0" i="1" baseline="30000">
                  <a:latin typeface="Times New Roman" pitchFamily="18" charset="0"/>
                </a:rPr>
                <a:t>2</a:t>
              </a:r>
              <a:endParaRPr lang="en-US" altLang="en-US" sz="2400" b="0" i="1">
                <a:latin typeface="Times New Roman" pitchFamily="18" charset="0"/>
              </a:endParaRPr>
            </a:p>
          </p:txBody>
        </p:sp>
        <p:sp>
          <p:nvSpPr>
            <p:cNvPr id="177157" name="Line 5"/>
            <p:cNvSpPr>
              <a:spLocks noChangeShapeType="1"/>
            </p:cNvSpPr>
            <p:nvPr/>
          </p:nvSpPr>
          <p:spPr bwMode="auto">
            <a:xfrm>
              <a:off x="1632" y="2721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7158" name="Text Box 6"/>
            <p:cNvSpPr txBox="1">
              <a:spLocks noChangeArrowheads="1"/>
            </p:cNvSpPr>
            <p:nvPr/>
          </p:nvSpPr>
          <p:spPr bwMode="auto">
            <a:xfrm>
              <a:off x="1632" y="2703"/>
              <a:ext cx="2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200" b="0" i="1">
                  <a:latin typeface="Times New Roman" pitchFamily="18" charset="0"/>
                </a:rPr>
                <a:t>n</a:t>
              </a:r>
              <a:r>
                <a:rPr lang="en-US" altLang="en-US" sz="2200" b="0" i="1" baseline="30000">
                  <a:latin typeface="Times New Roman" pitchFamily="18" charset="0"/>
                </a:rPr>
                <a:t>2</a:t>
              </a:r>
              <a:endParaRPr lang="en-US" altLang="en-US" sz="2200" b="0" i="1">
                <a:latin typeface="Times New Roman" pitchFamily="18" charset="0"/>
              </a:endParaRPr>
            </a:p>
          </p:txBody>
        </p:sp>
        <p:sp>
          <p:nvSpPr>
            <p:cNvPr id="177159" name="Line 7"/>
            <p:cNvSpPr>
              <a:spLocks noChangeShapeType="1"/>
            </p:cNvSpPr>
            <p:nvPr/>
          </p:nvSpPr>
          <p:spPr bwMode="auto">
            <a:xfrm>
              <a:off x="1642" y="293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7160" name="Text Box 8"/>
            <p:cNvSpPr txBox="1">
              <a:spLocks noChangeArrowheads="1"/>
            </p:cNvSpPr>
            <p:nvPr/>
          </p:nvSpPr>
          <p:spPr bwMode="auto">
            <a:xfrm>
              <a:off x="1632" y="2895"/>
              <a:ext cx="20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200" b="0" i="1">
                  <a:latin typeface="Times New Roman" pitchFamily="18" charset="0"/>
                </a:rPr>
                <a:t>p</a:t>
              </a:r>
              <a:endParaRPr lang="en-US" altLang="en-US" sz="2400" b="0" i="1">
                <a:latin typeface="Times New Roman" pitchFamily="18" charset="0"/>
              </a:endParaRPr>
            </a:p>
          </p:txBody>
        </p:sp>
        <p:sp>
          <p:nvSpPr>
            <p:cNvPr id="177161" name="Text Box 9"/>
            <p:cNvSpPr txBox="1">
              <a:spLocks noChangeArrowheads="1"/>
            </p:cNvSpPr>
            <p:nvPr/>
          </p:nvSpPr>
          <p:spPr bwMode="auto">
            <a:xfrm>
              <a:off x="1920" y="2784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 i="1">
                  <a:latin typeface="Times New Roman" pitchFamily="18" charset="0"/>
                </a:rPr>
                <a:t>+ </a:t>
              </a:r>
              <a:r>
                <a:rPr lang="en-US" altLang="en-US" sz="2200" b="0" i="1">
                  <a:latin typeface="Times New Roman" pitchFamily="18" charset="0"/>
                </a:rPr>
                <a:t>n</a:t>
              </a:r>
              <a:r>
                <a:rPr lang="en-US" altLang="en-US" sz="2200" b="0" i="1" baseline="30000">
                  <a:latin typeface="Times New Roman" pitchFamily="18" charset="0"/>
                </a:rPr>
                <a:t>2</a:t>
              </a:r>
              <a:endParaRPr lang="en-US" altLang="en-US" sz="2400" b="0" i="1">
                <a:latin typeface="Times New Roman" pitchFamily="18" charset="0"/>
              </a:endParaRPr>
            </a:p>
          </p:txBody>
        </p:sp>
      </p:grpSp>
      <p:grpSp>
        <p:nvGrpSpPr>
          <p:cNvPr id="177166" name="Group 14"/>
          <p:cNvGrpSpPr>
            <a:grpSpLocks/>
          </p:cNvGrpSpPr>
          <p:nvPr/>
        </p:nvGrpSpPr>
        <p:grpSpPr bwMode="auto">
          <a:xfrm>
            <a:off x="6726237" y="5448300"/>
            <a:ext cx="1177925" cy="838200"/>
            <a:chOff x="4512" y="3648"/>
            <a:chExt cx="742" cy="528"/>
          </a:xfrm>
        </p:grpSpPr>
        <p:sp>
          <p:nvSpPr>
            <p:cNvPr id="177162" name="Line 10"/>
            <p:cNvSpPr>
              <a:spLocks noChangeShapeType="1"/>
            </p:cNvSpPr>
            <p:nvPr/>
          </p:nvSpPr>
          <p:spPr bwMode="auto">
            <a:xfrm>
              <a:off x="4512" y="38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7163" name="Text Box 11"/>
            <p:cNvSpPr txBox="1">
              <a:spLocks noChangeArrowheads="1"/>
            </p:cNvSpPr>
            <p:nvPr/>
          </p:nvSpPr>
          <p:spPr bwMode="auto">
            <a:xfrm>
              <a:off x="4656" y="3648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 i="1">
                  <a:latin typeface="Times New Roman" pitchFamily="18" charset="0"/>
                </a:rPr>
                <a:t>2n</a:t>
              </a:r>
              <a:r>
                <a:rPr lang="en-US" altLang="en-US" sz="2400" b="0" i="1" baseline="30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77164" name="Text Box 12"/>
            <p:cNvSpPr txBox="1">
              <a:spLocks noChangeArrowheads="1"/>
            </p:cNvSpPr>
            <p:nvPr/>
          </p:nvSpPr>
          <p:spPr bwMode="auto">
            <a:xfrm>
              <a:off x="4512" y="3888"/>
              <a:ext cx="7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 i="1">
                  <a:latin typeface="Times New Roman" pitchFamily="18" charset="0"/>
                </a:rPr>
                <a:t>2n</a:t>
              </a:r>
              <a:r>
                <a:rPr lang="en-US" altLang="en-US" sz="2400" b="0" i="1" baseline="30000">
                  <a:latin typeface="Times New Roman" pitchFamily="18" charset="0"/>
                </a:rPr>
                <a:t>2 </a:t>
              </a:r>
              <a:r>
                <a:rPr lang="en-US" altLang="en-US" sz="2400" b="0" i="1">
                  <a:latin typeface="Times New Roman" pitchFamily="18" charset="0"/>
                </a:rPr>
                <a:t>+ p</a:t>
              </a:r>
              <a:r>
                <a:rPr lang="en-US" altLang="en-US" sz="2400" b="0" i="1" baseline="30000">
                  <a:latin typeface="Times New Roman" pitchFamily="18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21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7BFD-A255-4DFF-947C-749BEE6793E0}" type="slidenum">
              <a:rPr lang="en-US" altLang="ko-KR"/>
              <a:pPr/>
              <a:t>22</a:t>
            </a:fld>
            <a:endParaRPr lang="en-US" altLang="ko-KR" b="0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Understanding Amdahl’s Law</a:t>
            </a:r>
          </a:p>
        </p:txBody>
      </p:sp>
      <p:grpSp>
        <p:nvGrpSpPr>
          <p:cNvPr id="178179" name="Group 3"/>
          <p:cNvGrpSpPr>
            <a:grpSpLocks/>
          </p:cNvGrpSpPr>
          <p:nvPr/>
        </p:nvGrpSpPr>
        <p:grpSpPr bwMode="auto">
          <a:xfrm>
            <a:off x="1524000" y="1309688"/>
            <a:ext cx="5708650" cy="4892675"/>
            <a:chOff x="960" y="825"/>
            <a:chExt cx="3596" cy="3082"/>
          </a:xfrm>
        </p:grpSpPr>
        <p:sp>
          <p:nvSpPr>
            <p:cNvPr id="178180" name="Line 4"/>
            <p:cNvSpPr>
              <a:spLocks noChangeShapeType="1"/>
            </p:cNvSpPr>
            <p:nvPr/>
          </p:nvSpPr>
          <p:spPr bwMode="auto">
            <a:xfrm>
              <a:off x="1518" y="825"/>
              <a:ext cx="1" cy="5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1" name="Line 5"/>
            <p:cNvSpPr>
              <a:spLocks noChangeShapeType="1"/>
            </p:cNvSpPr>
            <p:nvPr/>
          </p:nvSpPr>
          <p:spPr bwMode="auto">
            <a:xfrm>
              <a:off x="1518" y="1355"/>
              <a:ext cx="299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2" name="Freeform 6"/>
            <p:cNvSpPr>
              <a:spLocks/>
            </p:cNvSpPr>
            <p:nvPr/>
          </p:nvSpPr>
          <p:spPr bwMode="auto">
            <a:xfrm>
              <a:off x="1518" y="1260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3" name="Freeform 7"/>
            <p:cNvSpPr>
              <a:spLocks/>
            </p:cNvSpPr>
            <p:nvPr/>
          </p:nvSpPr>
          <p:spPr bwMode="auto">
            <a:xfrm>
              <a:off x="1518" y="1260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4" name="Freeform 8"/>
            <p:cNvSpPr>
              <a:spLocks/>
            </p:cNvSpPr>
            <p:nvPr/>
          </p:nvSpPr>
          <p:spPr bwMode="auto">
            <a:xfrm>
              <a:off x="1518" y="1260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5" name="Freeform 9"/>
            <p:cNvSpPr>
              <a:spLocks/>
            </p:cNvSpPr>
            <p:nvPr/>
          </p:nvSpPr>
          <p:spPr bwMode="auto">
            <a:xfrm>
              <a:off x="2887" y="1260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6" name="Freeform 10"/>
            <p:cNvSpPr>
              <a:spLocks/>
            </p:cNvSpPr>
            <p:nvPr/>
          </p:nvSpPr>
          <p:spPr bwMode="auto">
            <a:xfrm>
              <a:off x="2887" y="1260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7" name="Line 11"/>
            <p:cNvSpPr>
              <a:spLocks noChangeShapeType="1"/>
            </p:cNvSpPr>
            <p:nvPr/>
          </p:nvSpPr>
          <p:spPr bwMode="auto">
            <a:xfrm>
              <a:off x="1552" y="1769"/>
              <a:ext cx="1" cy="78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8" name="Line 12"/>
            <p:cNvSpPr>
              <a:spLocks noChangeShapeType="1"/>
            </p:cNvSpPr>
            <p:nvPr/>
          </p:nvSpPr>
          <p:spPr bwMode="auto">
            <a:xfrm>
              <a:off x="1552" y="2558"/>
              <a:ext cx="299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89" name="Freeform 13"/>
            <p:cNvSpPr>
              <a:spLocks/>
            </p:cNvSpPr>
            <p:nvPr/>
          </p:nvSpPr>
          <p:spPr bwMode="auto">
            <a:xfrm>
              <a:off x="1552" y="1873"/>
              <a:ext cx="185" cy="685"/>
            </a:xfrm>
            <a:custGeom>
              <a:avLst/>
              <a:gdLst>
                <a:gd name="T0" fmla="*/ 0 w 185"/>
                <a:gd name="T1" fmla="*/ 0 h 685"/>
                <a:gd name="T2" fmla="*/ 185 w 185"/>
                <a:gd name="T3" fmla="*/ 0 h 685"/>
                <a:gd name="T4" fmla="*/ 185 w 185"/>
                <a:gd name="T5" fmla="*/ 685 h 685"/>
                <a:gd name="T6" fmla="*/ 0 w 185"/>
                <a:gd name="T7" fmla="*/ 685 h 685"/>
                <a:gd name="T8" fmla="*/ 0 w 185"/>
                <a:gd name="T9" fmla="*/ 0 h 685"/>
                <a:gd name="T10" fmla="*/ 0 w 185"/>
                <a:gd name="T11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685">
                  <a:moveTo>
                    <a:pt x="0" y="0"/>
                  </a:moveTo>
                  <a:lnTo>
                    <a:pt x="185" y="0"/>
                  </a:lnTo>
                  <a:lnTo>
                    <a:pt x="185" y="685"/>
                  </a:lnTo>
                  <a:lnTo>
                    <a:pt x="0" y="6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0" name="Freeform 14"/>
            <p:cNvSpPr>
              <a:spLocks/>
            </p:cNvSpPr>
            <p:nvPr/>
          </p:nvSpPr>
          <p:spPr bwMode="auto">
            <a:xfrm>
              <a:off x="1104" y="1872"/>
              <a:ext cx="185" cy="685"/>
            </a:xfrm>
            <a:custGeom>
              <a:avLst/>
              <a:gdLst>
                <a:gd name="T0" fmla="*/ 0 w 185"/>
                <a:gd name="T1" fmla="*/ 0 h 685"/>
                <a:gd name="T2" fmla="*/ 185 w 185"/>
                <a:gd name="T3" fmla="*/ 0 h 685"/>
                <a:gd name="T4" fmla="*/ 185 w 185"/>
                <a:gd name="T5" fmla="*/ 685 h 685"/>
                <a:gd name="T6" fmla="*/ 0 w 185"/>
                <a:gd name="T7" fmla="*/ 685 h 685"/>
                <a:gd name="T8" fmla="*/ 0 w 185"/>
                <a:gd name="T9" fmla="*/ 0 h 685"/>
                <a:gd name="T10" fmla="*/ 0 w 185"/>
                <a:gd name="T11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685">
                  <a:moveTo>
                    <a:pt x="0" y="0"/>
                  </a:moveTo>
                  <a:lnTo>
                    <a:pt x="185" y="0"/>
                  </a:lnTo>
                  <a:lnTo>
                    <a:pt x="185" y="685"/>
                  </a:lnTo>
                  <a:lnTo>
                    <a:pt x="0" y="6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1" name="Freeform 15"/>
            <p:cNvSpPr>
              <a:spLocks/>
            </p:cNvSpPr>
            <p:nvPr/>
          </p:nvSpPr>
          <p:spPr bwMode="auto">
            <a:xfrm>
              <a:off x="1552" y="1873"/>
              <a:ext cx="185" cy="685"/>
            </a:xfrm>
            <a:custGeom>
              <a:avLst/>
              <a:gdLst>
                <a:gd name="T0" fmla="*/ 0 w 185"/>
                <a:gd name="T1" fmla="*/ 0 h 685"/>
                <a:gd name="T2" fmla="*/ 185 w 185"/>
                <a:gd name="T3" fmla="*/ 0 h 685"/>
                <a:gd name="T4" fmla="*/ 185 w 185"/>
                <a:gd name="T5" fmla="*/ 685 h 685"/>
                <a:gd name="T6" fmla="*/ 0 w 185"/>
                <a:gd name="T7" fmla="*/ 685 h 685"/>
                <a:gd name="T8" fmla="*/ 0 w 185"/>
                <a:gd name="T9" fmla="*/ 0 h 685"/>
                <a:gd name="T10" fmla="*/ 0 w 185"/>
                <a:gd name="T11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685">
                  <a:moveTo>
                    <a:pt x="0" y="0"/>
                  </a:moveTo>
                  <a:lnTo>
                    <a:pt x="185" y="0"/>
                  </a:lnTo>
                  <a:lnTo>
                    <a:pt x="185" y="685"/>
                  </a:lnTo>
                  <a:lnTo>
                    <a:pt x="0" y="685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2" name="Freeform 16"/>
            <p:cNvSpPr>
              <a:spLocks/>
            </p:cNvSpPr>
            <p:nvPr/>
          </p:nvSpPr>
          <p:spPr bwMode="auto">
            <a:xfrm>
              <a:off x="1737" y="2463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3" name="Freeform 17"/>
            <p:cNvSpPr>
              <a:spLocks/>
            </p:cNvSpPr>
            <p:nvPr/>
          </p:nvSpPr>
          <p:spPr bwMode="auto">
            <a:xfrm>
              <a:off x="1737" y="2463"/>
              <a:ext cx="1369" cy="95"/>
            </a:xfrm>
            <a:custGeom>
              <a:avLst/>
              <a:gdLst>
                <a:gd name="T0" fmla="*/ 0 w 1369"/>
                <a:gd name="T1" fmla="*/ 0 h 95"/>
                <a:gd name="T2" fmla="*/ 1369 w 1369"/>
                <a:gd name="T3" fmla="*/ 0 h 95"/>
                <a:gd name="T4" fmla="*/ 1369 w 1369"/>
                <a:gd name="T5" fmla="*/ 95 h 95"/>
                <a:gd name="T6" fmla="*/ 0 w 1369"/>
                <a:gd name="T7" fmla="*/ 95 h 95"/>
                <a:gd name="T8" fmla="*/ 0 w 1369"/>
                <a:gd name="T9" fmla="*/ 0 h 95"/>
                <a:gd name="T10" fmla="*/ 0 w 1369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9" h="95">
                  <a:moveTo>
                    <a:pt x="0" y="0"/>
                  </a:moveTo>
                  <a:lnTo>
                    <a:pt x="1369" y="0"/>
                  </a:lnTo>
                  <a:lnTo>
                    <a:pt x="1369" y="9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4" name="Line 18"/>
            <p:cNvSpPr>
              <a:spLocks noChangeShapeType="1"/>
            </p:cNvSpPr>
            <p:nvPr/>
          </p:nvSpPr>
          <p:spPr bwMode="auto">
            <a:xfrm flipV="1">
              <a:off x="4253" y="1106"/>
              <a:ext cx="3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5" name="Line 19"/>
            <p:cNvSpPr>
              <a:spLocks noChangeShapeType="1"/>
            </p:cNvSpPr>
            <p:nvPr/>
          </p:nvSpPr>
          <p:spPr bwMode="auto">
            <a:xfrm flipV="1">
              <a:off x="3106" y="2288"/>
              <a:ext cx="1" cy="24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6" name="Line 20"/>
            <p:cNvSpPr>
              <a:spLocks noChangeShapeType="1"/>
            </p:cNvSpPr>
            <p:nvPr/>
          </p:nvSpPr>
          <p:spPr bwMode="auto">
            <a:xfrm>
              <a:off x="1560" y="2898"/>
              <a:ext cx="3" cy="7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7" name="Line 21"/>
            <p:cNvSpPr>
              <a:spLocks noChangeShapeType="1"/>
            </p:cNvSpPr>
            <p:nvPr/>
          </p:nvSpPr>
          <p:spPr bwMode="auto">
            <a:xfrm>
              <a:off x="1563" y="3692"/>
              <a:ext cx="299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8" name="Freeform 22"/>
            <p:cNvSpPr>
              <a:spLocks/>
            </p:cNvSpPr>
            <p:nvPr/>
          </p:nvSpPr>
          <p:spPr bwMode="auto">
            <a:xfrm>
              <a:off x="1560" y="3006"/>
              <a:ext cx="188" cy="686"/>
            </a:xfrm>
            <a:custGeom>
              <a:avLst/>
              <a:gdLst>
                <a:gd name="T0" fmla="*/ 0 w 188"/>
                <a:gd name="T1" fmla="*/ 0 h 686"/>
                <a:gd name="T2" fmla="*/ 188 w 188"/>
                <a:gd name="T3" fmla="*/ 3 h 686"/>
                <a:gd name="T4" fmla="*/ 188 w 188"/>
                <a:gd name="T5" fmla="*/ 686 h 686"/>
                <a:gd name="T6" fmla="*/ 3 w 188"/>
                <a:gd name="T7" fmla="*/ 686 h 686"/>
                <a:gd name="T8" fmla="*/ 3 w 188"/>
                <a:gd name="T9" fmla="*/ 3 h 686"/>
                <a:gd name="T10" fmla="*/ 3 w 188"/>
                <a:gd name="T11" fmla="*/ 3 h 686"/>
                <a:gd name="T12" fmla="*/ 0 w 188"/>
                <a:gd name="T13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686">
                  <a:moveTo>
                    <a:pt x="0" y="0"/>
                  </a:moveTo>
                  <a:lnTo>
                    <a:pt x="188" y="3"/>
                  </a:lnTo>
                  <a:lnTo>
                    <a:pt x="188" y="686"/>
                  </a:lnTo>
                  <a:lnTo>
                    <a:pt x="3" y="686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199" name="Freeform 23"/>
            <p:cNvSpPr>
              <a:spLocks/>
            </p:cNvSpPr>
            <p:nvPr/>
          </p:nvSpPr>
          <p:spPr bwMode="auto">
            <a:xfrm>
              <a:off x="1560" y="3006"/>
              <a:ext cx="188" cy="686"/>
            </a:xfrm>
            <a:custGeom>
              <a:avLst/>
              <a:gdLst>
                <a:gd name="T0" fmla="*/ 0 w 188"/>
                <a:gd name="T1" fmla="*/ 0 h 686"/>
                <a:gd name="T2" fmla="*/ 188 w 188"/>
                <a:gd name="T3" fmla="*/ 3 h 686"/>
                <a:gd name="T4" fmla="*/ 188 w 188"/>
                <a:gd name="T5" fmla="*/ 686 h 686"/>
                <a:gd name="T6" fmla="*/ 3 w 188"/>
                <a:gd name="T7" fmla="*/ 686 h 686"/>
                <a:gd name="T8" fmla="*/ 3 w 188"/>
                <a:gd name="T9" fmla="*/ 3 h 686"/>
                <a:gd name="T10" fmla="*/ 3 w 188"/>
                <a:gd name="T11" fmla="*/ 3 h 686"/>
                <a:gd name="T12" fmla="*/ 0 w 188"/>
                <a:gd name="T13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686">
                  <a:moveTo>
                    <a:pt x="0" y="0"/>
                  </a:moveTo>
                  <a:lnTo>
                    <a:pt x="188" y="3"/>
                  </a:lnTo>
                  <a:lnTo>
                    <a:pt x="188" y="686"/>
                  </a:lnTo>
                  <a:lnTo>
                    <a:pt x="3" y="686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0" name="Freeform 24"/>
            <p:cNvSpPr>
              <a:spLocks/>
            </p:cNvSpPr>
            <p:nvPr/>
          </p:nvSpPr>
          <p:spPr bwMode="auto">
            <a:xfrm>
              <a:off x="1560" y="3006"/>
              <a:ext cx="188" cy="686"/>
            </a:xfrm>
            <a:custGeom>
              <a:avLst/>
              <a:gdLst>
                <a:gd name="T0" fmla="*/ 0 w 188"/>
                <a:gd name="T1" fmla="*/ 0 h 686"/>
                <a:gd name="T2" fmla="*/ 188 w 188"/>
                <a:gd name="T3" fmla="*/ 3 h 686"/>
                <a:gd name="T4" fmla="*/ 188 w 188"/>
                <a:gd name="T5" fmla="*/ 686 h 686"/>
                <a:gd name="T6" fmla="*/ 3 w 188"/>
                <a:gd name="T7" fmla="*/ 686 h 686"/>
                <a:gd name="T8" fmla="*/ 3 w 188"/>
                <a:gd name="T9" fmla="*/ 3 h 686"/>
                <a:gd name="T10" fmla="*/ 3 w 188"/>
                <a:gd name="T11" fmla="*/ 3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686">
                  <a:moveTo>
                    <a:pt x="0" y="0"/>
                  </a:moveTo>
                  <a:lnTo>
                    <a:pt x="188" y="3"/>
                  </a:lnTo>
                  <a:lnTo>
                    <a:pt x="188" y="686"/>
                  </a:lnTo>
                  <a:lnTo>
                    <a:pt x="3" y="686"/>
                  </a:lnTo>
                  <a:lnTo>
                    <a:pt x="3" y="3"/>
                  </a:lnTo>
                  <a:lnTo>
                    <a:pt x="3" y="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1" name="Freeform 25"/>
            <p:cNvSpPr>
              <a:spLocks/>
            </p:cNvSpPr>
            <p:nvPr/>
          </p:nvSpPr>
          <p:spPr bwMode="auto">
            <a:xfrm>
              <a:off x="1748" y="3006"/>
              <a:ext cx="186" cy="686"/>
            </a:xfrm>
            <a:custGeom>
              <a:avLst/>
              <a:gdLst>
                <a:gd name="T0" fmla="*/ 0 w 186"/>
                <a:gd name="T1" fmla="*/ 0 h 686"/>
                <a:gd name="T2" fmla="*/ 186 w 186"/>
                <a:gd name="T3" fmla="*/ 3 h 686"/>
                <a:gd name="T4" fmla="*/ 186 w 186"/>
                <a:gd name="T5" fmla="*/ 686 h 686"/>
                <a:gd name="T6" fmla="*/ 0 w 186"/>
                <a:gd name="T7" fmla="*/ 686 h 686"/>
                <a:gd name="T8" fmla="*/ 0 w 186"/>
                <a:gd name="T9" fmla="*/ 3 h 686"/>
                <a:gd name="T10" fmla="*/ 0 w 186"/>
                <a:gd name="T11" fmla="*/ 3 h 686"/>
                <a:gd name="T12" fmla="*/ 0 w 186"/>
                <a:gd name="T13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686">
                  <a:moveTo>
                    <a:pt x="0" y="0"/>
                  </a:moveTo>
                  <a:lnTo>
                    <a:pt x="186" y="3"/>
                  </a:lnTo>
                  <a:lnTo>
                    <a:pt x="186" y="686"/>
                  </a:lnTo>
                  <a:lnTo>
                    <a:pt x="0" y="686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2" name="Freeform 26"/>
            <p:cNvSpPr>
              <a:spLocks/>
            </p:cNvSpPr>
            <p:nvPr/>
          </p:nvSpPr>
          <p:spPr bwMode="auto">
            <a:xfrm>
              <a:off x="1748" y="3006"/>
              <a:ext cx="186" cy="686"/>
            </a:xfrm>
            <a:custGeom>
              <a:avLst/>
              <a:gdLst>
                <a:gd name="T0" fmla="*/ 0 w 186"/>
                <a:gd name="T1" fmla="*/ 0 h 686"/>
                <a:gd name="T2" fmla="*/ 186 w 186"/>
                <a:gd name="T3" fmla="*/ 3 h 686"/>
                <a:gd name="T4" fmla="*/ 186 w 186"/>
                <a:gd name="T5" fmla="*/ 686 h 686"/>
                <a:gd name="T6" fmla="*/ 0 w 186"/>
                <a:gd name="T7" fmla="*/ 686 h 686"/>
                <a:gd name="T8" fmla="*/ 0 w 186"/>
                <a:gd name="T9" fmla="*/ 3 h 686"/>
                <a:gd name="T10" fmla="*/ 0 w 186"/>
                <a:gd name="T11" fmla="*/ 3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6" h="686">
                  <a:moveTo>
                    <a:pt x="0" y="0"/>
                  </a:moveTo>
                  <a:lnTo>
                    <a:pt x="186" y="3"/>
                  </a:lnTo>
                  <a:lnTo>
                    <a:pt x="186" y="686"/>
                  </a:lnTo>
                  <a:lnTo>
                    <a:pt x="0" y="686"/>
                  </a:ln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3" name="Line 27"/>
            <p:cNvSpPr>
              <a:spLocks noChangeShapeType="1"/>
            </p:cNvSpPr>
            <p:nvPr/>
          </p:nvSpPr>
          <p:spPr bwMode="auto">
            <a:xfrm flipV="1">
              <a:off x="2087" y="3444"/>
              <a:ext cx="1" cy="24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4" name="Freeform 28"/>
            <p:cNvSpPr>
              <a:spLocks/>
            </p:cNvSpPr>
            <p:nvPr/>
          </p:nvSpPr>
          <p:spPr bwMode="auto">
            <a:xfrm>
              <a:off x="1934" y="3597"/>
              <a:ext cx="153" cy="95"/>
            </a:xfrm>
            <a:custGeom>
              <a:avLst/>
              <a:gdLst>
                <a:gd name="T0" fmla="*/ 0 w 153"/>
                <a:gd name="T1" fmla="*/ 0 h 95"/>
                <a:gd name="T2" fmla="*/ 153 w 153"/>
                <a:gd name="T3" fmla="*/ 2 h 95"/>
                <a:gd name="T4" fmla="*/ 153 w 153"/>
                <a:gd name="T5" fmla="*/ 95 h 95"/>
                <a:gd name="T6" fmla="*/ 0 w 153"/>
                <a:gd name="T7" fmla="*/ 95 h 95"/>
                <a:gd name="T8" fmla="*/ 0 w 153"/>
                <a:gd name="T9" fmla="*/ 2 h 95"/>
                <a:gd name="T10" fmla="*/ 0 w 153"/>
                <a:gd name="T11" fmla="*/ 2 h 95"/>
                <a:gd name="T12" fmla="*/ 0 w 153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5">
                  <a:moveTo>
                    <a:pt x="0" y="0"/>
                  </a:moveTo>
                  <a:lnTo>
                    <a:pt x="153" y="2"/>
                  </a:lnTo>
                  <a:lnTo>
                    <a:pt x="153" y="95"/>
                  </a:lnTo>
                  <a:lnTo>
                    <a:pt x="0" y="95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5" name="Freeform 29"/>
            <p:cNvSpPr>
              <a:spLocks/>
            </p:cNvSpPr>
            <p:nvPr/>
          </p:nvSpPr>
          <p:spPr bwMode="auto">
            <a:xfrm>
              <a:off x="1934" y="3597"/>
              <a:ext cx="153" cy="95"/>
            </a:xfrm>
            <a:custGeom>
              <a:avLst/>
              <a:gdLst>
                <a:gd name="T0" fmla="*/ 0 w 153"/>
                <a:gd name="T1" fmla="*/ 0 h 95"/>
                <a:gd name="T2" fmla="*/ 153 w 153"/>
                <a:gd name="T3" fmla="*/ 2 h 95"/>
                <a:gd name="T4" fmla="*/ 153 w 153"/>
                <a:gd name="T5" fmla="*/ 95 h 95"/>
                <a:gd name="T6" fmla="*/ 0 w 153"/>
                <a:gd name="T7" fmla="*/ 95 h 95"/>
                <a:gd name="T8" fmla="*/ 0 w 153"/>
                <a:gd name="T9" fmla="*/ 2 h 95"/>
                <a:gd name="T10" fmla="*/ 0 w 153"/>
                <a:gd name="T11" fmla="*/ 2 h 95"/>
                <a:gd name="T12" fmla="*/ 0 w 153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5">
                  <a:moveTo>
                    <a:pt x="0" y="0"/>
                  </a:moveTo>
                  <a:lnTo>
                    <a:pt x="153" y="2"/>
                  </a:lnTo>
                  <a:lnTo>
                    <a:pt x="153" y="95"/>
                  </a:lnTo>
                  <a:lnTo>
                    <a:pt x="0" y="95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6" name="Freeform 30"/>
            <p:cNvSpPr>
              <a:spLocks/>
            </p:cNvSpPr>
            <p:nvPr/>
          </p:nvSpPr>
          <p:spPr bwMode="auto">
            <a:xfrm>
              <a:off x="1934" y="3597"/>
              <a:ext cx="153" cy="95"/>
            </a:xfrm>
            <a:custGeom>
              <a:avLst/>
              <a:gdLst>
                <a:gd name="T0" fmla="*/ 0 w 153"/>
                <a:gd name="T1" fmla="*/ 0 h 95"/>
                <a:gd name="T2" fmla="*/ 153 w 153"/>
                <a:gd name="T3" fmla="*/ 2 h 95"/>
                <a:gd name="T4" fmla="*/ 153 w 153"/>
                <a:gd name="T5" fmla="*/ 95 h 95"/>
                <a:gd name="T6" fmla="*/ 0 w 153"/>
                <a:gd name="T7" fmla="*/ 95 h 95"/>
                <a:gd name="T8" fmla="*/ 0 w 153"/>
                <a:gd name="T9" fmla="*/ 2 h 95"/>
                <a:gd name="T10" fmla="*/ 0 w 153"/>
                <a:gd name="T11" fmla="*/ 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3" h="95">
                  <a:moveTo>
                    <a:pt x="0" y="0"/>
                  </a:moveTo>
                  <a:lnTo>
                    <a:pt x="153" y="2"/>
                  </a:lnTo>
                  <a:lnTo>
                    <a:pt x="153" y="95"/>
                  </a:lnTo>
                  <a:lnTo>
                    <a:pt x="0" y="95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7" name="Rectangle 31"/>
            <p:cNvSpPr>
              <a:spLocks noChangeArrowheads="1"/>
            </p:cNvSpPr>
            <p:nvPr/>
          </p:nvSpPr>
          <p:spPr bwMode="auto">
            <a:xfrm rot="16200000">
              <a:off x="1213" y="2182"/>
              <a:ext cx="9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900" b="0">
                  <a:solidFill>
                    <a:srgbClr val="000000"/>
                  </a:solidFill>
                  <a:latin typeface="Courier New" pitchFamily="49" charset="0"/>
                  <a:ea typeface="굴림" pitchFamily="50" charset="-127"/>
                </a:rPr>
                <a:t> 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08" name="Line 32"/>
            <p:cNvSpPr>
              <a:spLocks noChangeShapeType="1"/>
            </p:cNvSpPr>
            <p:nvPr/>
          </p:nvSpPr>
          <p:spPr bwMode="auto">
            <a:xfrm flipH="1">
              <a:off x="1456" y="1260"/>
              <a:ext cx="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09" name="Rectangle 33"/>
            <p:cNvSpPr>
              <a:spLocks noChangeArrowheads="1"/>
            </p:cNvSpPr>
            <p:nvPr/>
          </p:nvSpPr>
          <p:spPr bwMode="auto">
            <a:xfrm>
              <a:off x="1395" y="1214"/>
              <a:ext cx="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9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1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10" name="Line 34"/>
            <p:cNvSpPr>
              <a:spLocks noChangeShapeType="1"/>
            </p:cNvSpPr>
            <p:nvPr/>
          </p:nvSpPr>
          <p:spPr bwMode="auto">
            <a:xfrm flipH="1">
              <a:off x="1498" y="1873"/>
              <a:ext cx="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1" name="Rectangle 35"/>
            <p:cNvSpPr>
              <a:spLocks noChangeArrowheads="1"/>
            </p:cNvSpPr>
            <p:nvPr/>
          </p:nvSpPr>
          <p:spPr bwMode="auto">
            <a:xfrm>
              <a:off x="1437" y="1826"/>
              <a:ext cx="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9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p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12" name="Line 36"/>
            <p:cNvSpPr>
              <a:spLocks noChangeShapeType="1"/>
            </p:cNvSpPr>
            <p:nvPr/>
          </p:nvSpPr>
          <p:spPr bwMode="auto">
            <a:xfrm flipH="1">
              <a:off x="1498" y="2476"/>
              <a:ext cx="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1437" y="2429"/>
              <a:ext cx="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9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1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14" name="Line 38"/>
            <p:cNvSpPr>
              <a:spLocks noChangeShapeType="1"/>
            </p:cNvSpPr>
            <p:nvPr/>
          </p:nvSpPr>
          <p:spPr bwMode="auto">
            <a:xfrm flipH="1">
              <a:off x="1498" y="3006"/>
              <a:ext cx="62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1437" y="2960"/>
              <a:ext cx="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9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p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16" name="Line 40"/>
            <p:cNvSpPr>
              <a:spLocks noChangeShapeType="1"/>
            </p:cNvSpPr>
            <p:nvPr/>
          </p:nvSpPr>
          <p:spPr bwMode="auto">
            <a:xfrm flipH="1">
              <a:off x="1498" y="3597"/>
              <a:ext cx="62" cy="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1437" y="3550"/>
              <a:ext cx="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9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1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1622" y="2648"/>
              <a:ext cx="15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n</a:t>
              </a:r>
              <a:r>
                <a:rPr lang="en-US" altLang="ko-KR" sz="1200" b="0" baseline="30000">
                  <a:latin typeface="Times New Roman" pitchFamily="18" charset="0"/>
                  <a:ea typeface="굴림" pitchFamily="50" charset="-127"/>
                </a:rPr>
                <a:t>2</a:t>
              </a:r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/p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2208" y="1440"/>
              <a:ext cx="8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n</a:t>
              </a:r>
              <a:r>
                <a:rPr lang="en-US" altLang="ko-KR" sz="1200" b="0" baseline="3000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2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20" name="Rectangle 44"/>
            <p:cNvSpPr>
              <a:spLocks noChangeArrowheads="1"/>
            </p:cNvSpPr>
            <p:nvPr/>
          </p:nvSpPr>
          <p:spPr bwMode="auto">
            <a:xfrm>
              <a:off x="2016" y="3792"/>
              <a:ext cx="4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p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21" name="Freeform 45"/>
            <p:cNvSpPr>
              <a:spLocks/>
            </p:cNvSpPr>
            <p:nvPr/>
          </p:nvSpPr>
          <p:spPr bwMode="auto">
            <a:xfrm>
              <a:off x="1527" y="1364"/>
              <a:ext cx="69" cy="40"/>
            </a:xfrm>
            <a:custGeom>
              <a:avLst/>
              <a:gdLst>
                <a:gd name="T0" fmla="*/ 69 w 69"/>
                <a:gd name="T1" fmla="*/ 18 h 40"/>
                <a:gd name="T2" fmla="*/ 69 w 69"/>
                <a:gd name="T3" fmla="*/ 40 h 40"/>
                <a:gd name="T4" fmla="*/ 0 w 69"/>
                <a:gd name="T5" fmla="*/ 20 h 40"/>
                <a:gd name="T6" fmla="*/ 69 w 69"/>
                <a:gd name="T7" fmla="*/ 0 h 40"/>
                <a:gd name="T8" fmla="*/ 69 w 69"/>
                <a:gd name="T9" fmla="*/ 20 h 40"/>
                <a:gd name="T10" fmla="*/ 69 w 69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40">
                  <a:moveTo>
                    <a:pt x="69" y="18"/>
                  </a:moveTo>
                  <a:lnTo>
                    <a:pt x="69" y="40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20"/>
                  </a:lnTo>
                  <a:lnTo>
                    <a:pt x="69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Freeform 46"/>
            <p:cNvSpPr>
              <a:spLocks/>
            </p:cNvSpPr>
            <p:nvPr/>
          </p:nvSpPr>
          <p:spPr bwMode="auto">
            <a:xfrm>
              <a:off x="1527" y="1364"/>
              <a:ext cx="69" cy="40"/>
            </a:xfrm>
            <a:custGeom>
              <a:avLst/>
              <a:gdLst>
                <a:gd name="T0" fmla="*/ 69 w 69"/>
                <a:gd name="T1" fmla="*/ 18 h 40"/>
                <a:gd name="T2" fmla="*/ 69 w 69"/>
                <a:gd name="T3" fmla="*/ 40 h 40"/>
                <a:gd name="T4" fmla="*/ 0 w 69"/>
                <a:gd name="T5" fmla="*/ 20 h 40"/>
                <a:gd name="T6" fmla="*/ 69 w 69"/>
                <a:gd name="T7" fmla="*/ 0 h 40"/>
                <a:gd name="T8" fmla="*/ 69 w 69"/>
                <a:gd name="T9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0">
                  <a:moveTo>
                    <a:pt x="69" y="18"/>
                  </a:moveTo>
                  <a:lnTo>
                    <a:pt x="69" y="40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Freeform 47"/>
            <p:cNvSpPr>
              <a:spLocks/>
            </p:cNvSpPr>
            <p:nvPr/>
          </p:nvSpPr>
          <p:spPr bwMode="auto">
            <a:xfrm>
              <a:off x="2823" y="1364"/>
              <a:ext cx="71" cy="40"/>
            </a:xfrm>
            <a:custGeom>
              <a:avLst/>
              <a:gdLst>
                <a:gd name="T0" fmla="*/ 0 w 71"/>
                <a:gd name="T1" fmla="*/ 18 h 40"/>
                <a:gd name="T2" fmla="*/ 0 w 71"/>
                <a:gd name="T3" fmla="*/ 0 h 40"/>
                <a:gd name="T4" fmla="*/ 71 w 71"/>
                <a:gd name="T5" fmla="*/ 20 h 40"/>
                <a:gd name="T6" fmla="*/ 0 w 71"/>
                <a:gd name="T7" fmla="*/ 40 h 40"/>
                <a:gd name="T8" fmla="*/ 0 w 71"/>
                <a:gd name="T9" fmla="*/ 20 h 40"/>
                <a:gd name="T10" fmla="*/ 0 w 71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40">
                  <a:moveTo>
                    <a:pt x="0" y="18"/>
                  </a:moveTo>
                  <a:lnTo>
                    <a:pt x="0" y="0"/>
                  </a:lnTo>
                  <a:lnTo>
                    <a:pt x="71" y="20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0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Freeform 48"/>
            <p:cNvSpPr>
              <a:spLocks/>
            </p:cNvSpPr>
            <p:nvPr/>
          </p:nvSpPr>
          <p:spPr bwMode="auto">
            <a:xfrm>
              <a:off x="2823" y="1364"/>
              <a:ext cx="71" cy="40"/>
            </a:xfrm>
            <a:custGeom>
              <a:avLst/>
              <a:gdLst>
                <a:gd name="T0" fmla="*/ 0 w 71"/>
                <a:gd name="T1" fmla="*/ 18 h 40"/>
                <a:gd name="T2" fmla="*/ 0 w 71"/>
                <a:gd name="T3" fmla="*/ 0 h 40"/>
                <a:gd name="T4" fmla="*/ 71 w 71"/>
                <a:gd name="T5" fmla="*/ 20 h 40"/>
                <a:gd name="T6" fmla="*/ 0 w 71"/>
                <a:gd name="T7" fmla="*/ 40 h 40"/>
                <a:gd name="T8" fmla="*/ 0 w 71"/>
                <a:gd name="T9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0">
                  <a:moveTo>
                    <a:pt x="0" y="18"/>
                  </a:moveTo>
                  <a:lnTo>
                    <a:pt x="0" y="0"/>
                  </a:lnTo>
                  <a:lnTo>
                    <a:pt x="71" y="20"/>
                  </a:lnTo>
                  <a:lnTo>
                    <a:pt x="0" y="4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Line 49"/>
            <p:cNvSpPr>
              <a:spLocks noChangeShapeType="1"/>
            </p:cNvSpPr>
            <p:nvPr/>
          </p:nvSpPr>
          <p:spPr bwMode="auto">
            <a:xfrm>
              <a:off x="1598" y="1382"/>
              <a:ext cx="122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Freeform 50"/>
            <p:cNvSpPr>
              <a:spLocks/>
            </p:cNvSpPr>
            <p:nvPr/>
          </p:nvSpPr>
          <p:spPr bwMode="auto">
            <a:xfrm>
              <a:off x="2898" y="1364"/>
              <a:ext cx="69" cy="40"/>
            </a:xfrm>
            <a:custGeom>
              <a:avLst/>
              <a:gdLst>
                <a:gd name="T0" fmla="*/ 69 w 69"/>
                <a:gd name="T1" fmla="*/ 20 h 40"/>
                <a:gd name="T2" fmla="*/ 69 w 69"/>
                <a:gd name="T3" fmla="*/ 40 h 40"/>
                <a:gd name="T4" fmla="*/ 0 w 69"/>
                <a:gd name="T5" fmla="*/ 20 h 40"/>
                <a:gd name="T6" fmla="*/ 69 w 69"/>
                <a:gd name="T7" fmla="*/ 0 h 40"/>
                <a:gd name="T8" fmla="*/ 69 w 69"/>
                <a:gd name="T9" fmla="*/ 20 h 40"/>
                <a:gd name="T10" fmla="*/ 69 w 69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40">
                  <a:moveTo>
                    <a:pt x="69" y="20"/>
                  </a:moveTo>
                  <a:lnTo>
                    <a:pt x="69" y="40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20"/>
                  </a:lnTo>
                  <a:lnTo>
                    <a:pt x="69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Freeform 51"/>
            <p:cNvSpPr>
              <a:spLocks/>
            </p:cNvSpPr>
            <p:nvPr/>
          </p:nvSpPr>
          <p:spPr bwMode="auto">
            <a:xfrm>
              <a:off x="2898" y="1364"/>
              <a:ext cx="69" cy="40"/>
            </a:xfrm>
            <a:custGeom>
              <a:avLst/>
              <a:gdLst>
                <a:gd name="T0" fmla="*/ 66 w 69"/>
                <a:gd name="T1" fmla="*/ 18 h 40"/>
                <a:gd name="T2" fmla="*/ 69 w 69"/>
                <a:gd name="T3" fmla="*/ 40 h 40"/>
                <a:gd name="T4" fmla="*/ 0 w 69"/>
                <a:gd name="T5" fmla="*/ 20 h 40"/>
                <a:gd name="T6" fmla="*/ 69 w 69"/>
                <a:gd name="T7" fmla="*/ 0 h 40"/>
                <a:gd name="T8" fmla="*/ 66 w 69"/>
                <a:gd name="T9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0">
                  <a:moveTo>
                    <a:pt x="66" y="18"/>
                  </a:moveTo>
                  <a:lnTo>
                    <a:pt x="69" y="40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6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Freeform 52"/>
            <p:cNvSpPr>
              <a:spLocks/>
            </p:cNvSpPr>
            <p:nvPr/>
          </p:nvSpPr>
          <p:spPr bwMode="auto">
            <a:xfrm>
              <a:off x="4192" y="1364"/>
              <a:ext cx="70" cy="40"/>
            </a:xfrm>
            <a:custGeom>
              <a:avLst/>
              <a:gdLst>
                <a:gd name="T0" fmla="*/ 0 w 70"/>
                <a:gd name="T1" fmla="*/ 18 h 40"/>
                <a:gd name="T2" fmla="*/ 2 w 70"/>
                <a:gd name="T3" fmla="*/ 0 h 40"/>
                <a:gd name="T4" fmla="*/ 70 w 70"/>
                <a:gd name="T5" fmla="*/ 20 h 40"/>
                <a:gd name="T6" fmla="*/ 2 w 70"/>
                <a:gd name="T7" fmla="*/ 40 h 40"/>
                <a:gd name="T8" fmla="*/ 2 w 70"/>
                <a:gd name="T9" fmla="*/ 20 h 40"/>
                <a:gd name="T10" fmla="*/ 2 w 70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40">
                  <a:moveTo>
                    <a:pt x="0" y="18"/>
                  </a:moveTo>
                  <a:lnTo>
                    <a:pt x="2" y="0"/>
                  </a:lnTo>
                  <a:lnTo>
                    <a:pt x="70" y="20"/>
                  </a:lnTo>
                  <a:lnTo>
                    <a:pt x="2" y="40"/>
                  </a:lnTo>
                  <a:lnTo>
                    <a:pt x="2" y="20"/>
                  </a:lnTo>
                  <a:lnTo>
                    <a:pt x="2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Freeform 53"/>
            <p:cNvSpPr>
              <a:spLocks/>
            </p:cNvSpPr>
            <p:nvPr/>
          </p:nvSpPr>
          <p:spPr bwMode="auto">
            <a:xfrm>
              <a:off x="4192" y="1364"/>
              <a:ext cx="70" cy="40"/>
            </a:xfrm>
            <a:custGeom>
              <a:avLst/>
              <a:gdLst>
                <a:gd name="T0" fmla="*/ 0 w 70"/>
                <a:gd name="T1" fmla="*/ 18 h 40"/>
                <a:gd name="T2" fmla="*/ 2 w 70"/>
                <a:gd name="T3" fmla="*/ 0 h 40"/>
                <a:gd name="T4" fmla="*/ 70 w 70"/>
                <a:gd name="T5" fmla="*/ 20 h 40"/>
                <a:gd name="T6" fmla="*/ 2 w 70"/>
                <a:gd name="T7" fmla="*/ 40 h 40"/>
                <a:gd name="T8" fmla="*/ 0 w 70"/>
                <a:gd name="T9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0">
                  <a:moveTo>
                    <a:pt x="0" y="18"/>
                  </a:moveTo>
                  <a:lnTo>
                    <a:pt x="2" y="0"/>
                  </a:lnTo>
                  <a:lnTo>
                    <a:pt x="70" y="20"/>
                  </a:lnTo>
                  <a:lnTo>
                    <a:pt x="2" y="4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Line 54"/>
            <p:cNvSpPr>
              <a:spLocks noChangeShapeType="1"/>
            </p:cNvSpPr>
            <p:nvPr/>
          </p:nvSpPr>
          <p:spPr bwMode="auto">
            <a:xfrm>
              <a:off x="2967" y="1382"/>
              <a:ext cx="1225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Freeform 55"/>
            <p:cNvSpPr>
              <a:spLocks/>
            </p:cNvSpPr>
            <p:nvPr/>
          </p:nvSpPr>
          <p:spPr bwMode="auto">
            <a:xfrm>
              <a:off x="1565" y="3723"/>
              <a:ext cx="68" cy="37"/>
            </a:xfrm>
            <a:custGeom>
              <a:avLst/>
              <a:gdLst>
                <a:gd name="T0" fmla="*/ 68 w 68"/>
                <a:gd name="T1" fmla="*/ 20 h 37"/>
                <a:gd name="T2" fmla="*/ 68 w 68"/>
                <a:gd name="T3" fmla="*/ 37 h 37"/>
                <a:gd name="T4" fmla="*/ 0 w 68"/>
                <a:gd name="T5" fmla="*/ 20 h 37"/>
                <a:gd name="T6" fmla="*/ 68 w 68"/>
                <a:gd name="T7" fmla="*/ 0 h 37"/>
                <a:gd name="T8" fmla="*/ 68 w 68"/>
                <a:gd name="T9" fmla="*/ 20 h 37"/>
                <a:gd name="T10" fmla="*/ 68 w 68"/>
                <a:gd name="T11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37">
                  <a:moveTo>
                    <a:pt x="68" y="20"/>
                  </a:moveTo>
                  <a:lnTo>
                    <a:pt x="68" y="37"/>
                  </a:lnTo>
                  <a:lnTo>
                    <a:pt x="0" y="20"/>
                  </a:lnTo>
                  <a:lnTo>
                    <a:pt x="68" y="0"/>
                  </a:lnTo>
                  <a:lnTo>
                    <a:pt x="68" y="20"/>
                  </a:lnTo>
                  <a:lnTo>
                    <a:pt x="68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Freeform 56"/>
            <p:cNvSpPr>
              <a:spLocks/>
            </p:cNvSpPr>
            <p:nvPr/>
          </p:nvSpPr>
          <p:spPr bwMode="auto">
            <a:xfrm>
              <a:off x="1565" y="3723"/>
              <a:ext cx="68" cy="37"/>
            </a:xfrm>
            <a:custGeom>
              <a:avLst/>
              <a:gdLst>
                <a:gd name="T0" fmla="*/ 68 w 68"/>
                <a:gd name="T1" fmla="*/ 17 h 37"/>
                <a:gd name="T2" fmla="*/ 68 w 68"/>
                <a:gd name="T3" fmla="*/ 37 h 37"/>
                <a:gd name="T4" fmla="*/ 0 w 68"/>
                <a:gd name="T5" fmla="*/ 20 h 37"/>
                <a:gd name="T6" fmla="*/ 68 w 68"/>
                <a:gd name="T7" fmla="*/ 0 h 37"/>
                <a:gd name="T8" fmla="*/ 68 w 68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7">
                  <a:moveTo>
                    <a:pt x="68" y="17"/>
                  </a:moveTo>
                  <a:lnTo>
                    <a:pt x="68" y="37"/>
                  </a:lnTo>
                  <a:lnTo>
                    <a:pt x="0" y="20"/>
                  </a:lnTo>
                  <a:lnTo>
                    <a:pt x="68" y="0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Freeform 57"/>
            <p:cNvSpPr>
              <a:spLocks/>
            </p:cNvSpPr>
            <p:nvPr/>
          </p:nvSpPr>
          <p:spPr bwMode="auto">
            <a:xfrm>
              <a:off x="1680" y="3723"/>
              <a:ext cx="71" cy="37"/>
            </a:xfrm>
            <a:custGeom>
              <a:avLst/>
              <a:gdLst>
                <a:gd name="T0" fmla="*/ 0 w 71"/>
                <a:gd name="T1" fmla="*/ 17 h 37"/>
                <a:gd name="T2" fmla="*/ 2 w 71"/>
                <a:gd name="T3" fmla="*/ 0 h 37"/>
                <a:gd name="T4" fmla="*/ 71 w 71"/>
                <a:gd name="T5" fmla="*/ 20 h 37"/>
                <a:gd name="T6" fmla="*/ 2 w 71"/>
                <a:gd name="T7" fmla="*/ 37 h 37"/>
                <a:gd name="T8" fmla="*/ 2 w 71"/>
                <a:gd name="T9" fmla="*/ 20 h 37"/>
                <a:gd name="T10" fmla="*/ 2 w 71"/>
                <a:gd name="T11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37">
                  <a:moveTo>
                    <a:pt x="0" y="17"/>
                  </a:moveTo>
                  <a:lnTo>
                    <a:pt x="2" y="0"/>
                  </a:lnTo>
                  <a:lnTo>
                    <a:pt x="71" y="20"/>
                  </a:lnTo>
                  <a:lnTo>
                    <a:pt x="2" y="37"/>
                  </a:lnTo>
                  <a:lnTo>
                    <a:pt x="2" y="20"/>
                  </a:lnTo>
                  <a:lnTo>
                    <a:pt x="2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Freeform 58"/>
            <p:cNvSpPr>
              <a:spLocks/>
            </p:cNvSpPr>
            <p:nvPr/>
          </p:nvSpPr>
          <p:spPr bwMode="auto">
            <a:xfrm>
              <a:off x="1680" y="3723"/>
              <a:ext cx="71" cy="37"/>
            </a:xfrm>
            <a:custGeom>
              <a:avLst/>
              <a:gdLst>
                <a:gd name="T0" fmla="*/ 0 w 71"/>
                <a:gd name="T1" fmla="*/ 17 h 37"/>
                <a:gd name="T2" fmla="*/ 2 w 71"/>
                <a:gd name="T3" fmla="*/ 0 h 37"/>
                <a:gd name="T4" fmla="*/ 71 w 71"/>
                <a:gd name="T5" fmla="*/ 20 h 37"/>
                <a:gd name="T6" fmla="*/ 2 w 71"/>
                <a:gd name="T7" fmla="*/ 37 h 37"/>
                <a:gd name="T8" fmla="*/ 0 w 71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37">
                  <a:moveTo>
                    <a:pt x="0" y="17"/>
                  </a:moveTo>
                  <a:lnTo>
                    <a:pt x="2" y="0"/>
                  </a:lnTo>
                  <a:lnTo>
                    <a:pt x="71" y="20"/>
                  </a:lnTo>
                  <a:lnTo>
                    <a:pt x="2" y="3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Line 59"/>
            <p:cNvSpPr>
              <a:spLocks noChangeShapeType="1"/>
            </p:cNvSpPr>
            <p:nvPr/>
          </p:nvSpPr>
          <p:spPr bwMode="auto">
            <a:xfrm>
              <a:off x="1636" y="3740"/>
              <a:ext cx="44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Freeform 60"/>
            <p:cNvSpPr>
              <a:spLocks/>
            </p:cNvSpPr>
            <p:nvPr/>
          </p:nvSpPr>
          <p:spPr bwMode="auto">
            <a:xfrm>
              <a:off x="1748" y="3723"/>
              <a:ext cx="69" cy="37"/>
            </a:xfrm>
            <a:custGeom>
              <a:avLst/>
              <a:gdLst>
                <a:gd name="T0" fmla="*/ 69 w 69"/>
                <a:gd name="T1" fmla="*/ 20 h 37"/>
                <a:gd name="T2" fmla="*/ 69 w 69"/>
                <a:gd name="T3" fmla="*/ 37 h 37"/>
                <a:gd name="T4" fmla="*/ 0 w 69"/>
                <a:gd name="T5" fmla="*/ 20 h 37"/>
                <a:gd name="T6" fmla="*/ 69 w 69"/>
                <a:gd name="T7" fmla="*/ 0 h 37"/>
                <a:gd name="T8" fmla="*/ 69 w 69"/>
                <a:gd name="T9" fmla="*/ 20 h 37"/>
                <a:gd name="T10" fmla="*/ 69 w 69"/>
                <a:gd name="T11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37">
                  <a:moveTo>
                    <a:pt x="69" y="20"/>
                  </a:moveTo>
                  <a:lnTo>
                    <a:pt x="69" y="37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20"/>
                  </a:lnTo>
                  <a:lnTo>
                    <a:pt x="69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Freeform 61"/>
            <p:cNvSpPr>
              <a:spLocks/>
            </p:cNvSpPr>
            <p:nvPr/>
          </p:nvSpPr>
          <p:spPr bwMode="auto">
            <a:xfrm>
              <a:off x="1748" y="3723"/>
              <a:ext cx="69" cy="37"/>
            </a:xfrm>
            <a:custGeom>
              <a:avLst/>
              <a:gdLst>
                <a:gd name="T0" fmla="*/ 69 w 69"/>
                <a:gd name="T1" fmla="*/ 17 h 37"/>
                <a:gd name="T2" fmla="*/ 69 w 69"/>
                <a:gd name="T3" fmla="*/ 37 h 37"/>
                <a:gd name="T4" fmla="*/ 0 w 69"/>
                <a:gd name="T5" fmla="*/ 20 h 37"/>
                <a:gd name="T6" fmla="*/ 69 w 69"/>
                <a:gd name="T7" fmla="*/ 0 h 37"/>
                <a:gd name="T8" fmla="*/ 69 w 69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9" y="17"/>
                  </a:moveTo>
                  <a:lnTo>
                    <a:pt x="69" y="37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Freeform 62"/>
            <p:cNvSpPr>
              <a:spLocks/>
            </p:cNvSpPr>
            <p:nvPr/>
          </p:nvSpPr>
          <p:spPr bwMode="auto">
            <a:xfrm>
              <a:off x="1866" y="3723"/>
              <a:ext cx="68" cy="37"/>
            </a:xfrm>
            <a:custGeom>
              <a:avLst/>
              <a:gdLst>
                <a:gd name="T0" fmla="*/ 0 w 68"/>
                <a:gd name="T1" fmla="*/ 17 h 37"/>
                <a:gd name="T2" fmla="*/ 0 w 68"/>
                <a:gd name="T3" fmla="*/ 0 h 37"/>
                <a:gd name="T4" fmla="*/ 68 w 68"/>
                <a:gd name="T5" fmla="*/ 20 h 37"/>
                <a:gd name="T6" fmla="*/ 0 w 68"/>
                <a:gd name="T7" fmla="*/ 37 h 37"/>
                <a:gd name="T8" fmla="*/ 0 w 68"/>
                <a:gd name="T9" fmla="*/ 20 h 37"/>
                <a:gd name="T10" fmla="*/ 0 w 68"/>
                <a:gd name="T11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37">
                  <a:moveTo>
                    <a:pt x="0" y="17"/>
                  </a:moveTo>
                  <a:lnTo>
                    <a:pt x="0" y="0"/>
                  </a:lnTo>
                  <a:lnTo>
                    <a:pt x="68" y="20"/>
                  </a:lnTo>
                  <a:lnTo>
                    <a:pt x="0" y="37"/>
                  </a:lnTo>
                  <a:lnTo>
                    <a:pt x="0" y="20"/>
                  </a:lnTo>
                  <a:lnTo>
                    <a:pt x="0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Freeform 63"/>
            <p:cNvSpPr>
              <a:spLocks/>
            </p:cNvSpPr>
            <p:nvPr/>
          </p:nvSpPr>
          <p:spPr bwMode="auto">
            <a:xfrm>
              <a:off x="1866" y="3723"/>
              <a:ext cx="68" cy="37"/>
            </a:xfrm>
            <a:custGeom>
              <a:avLst/>
              <a:gdLst>
                <a:gd name="T0" fmla="*/ 0 w 68"/>
                <a:gd name="T1" fmla="*/ 17 h 37"/>
                <a:gd name="T2" fmla="*/ 0 w 68"/>
                <a:gd name="T3" fmla="*/ 0 h 37"/>
                <a:gd name="T4" fmla="*/ 68 w 68"/>
                <a:gd name="T5" fmla="*/ 20 h 37"/>
                <a:gd name="T6" fmla="*/ 0 w 68"/>
                <a:gd name="T7" fmla="*/ 37 h 37"/>
                <a:gd name="T8" fmla="*/ 0 w 68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7">
                  <a:moveTo>
                    <a:pt x="0" y="17"/>
                  </a:moveTo>
                  <a:lnTo>
                    <a:pt x="0" y="0"/>
                  </a:lnTo>
                  <a:lnTo>
                    <a:pt x="68" y="20"/>
                  </a:lnTo>
                  <a:lnTo>
                    <a:pt x="0" y="3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Line 64"/>
            <p:cNvSpPr>
              <a:spLocks noChangeShapeType="1"/>
            </p:cNvSpPr>
            <p:nvPr/>
          </p:nvSpPr>
          <p:spPr bwMode="auto">
            <a:xfrm>
              <a:off x="1819" y="3740"/>
              <a:ext cx="44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Freeform 65"/>
            <p:cNvSpPr>
              <a:spLocks/>
            </p:cNvSpPr>
            <p:nvPr/>
          </p:nvSpPr>
          <p:spPr bwMode="auto">
            <a:xfrm>
              <a:off x="1927" y="3723"/>
              <a:ext cx="69" cy="37"/>
            </a:xfrm>
            <a:custGeom>
              <a:avLst/>
              <a:gdLst>
                <a:gd name="T0" fmla="*/ 69 w 69"/>
                <a:gd name="T1" fmla="*/ 20 h 37"/>
                <a:gd name="T2" fmla="*/ 69 w 69"/>
                <a:gd name="T3" fmla="*/ 37 h 37"/>
                <a:gd name="T4" fmla="*/ 0 w 69"/>
                <a:gd name="T5" fmla="*/ 20 h 37"/>
                <a:gd name="T6" fmla="*/ 69 w 69"/>
                <a:gd name="T7" fmla="*/ 0 h 37"/>
                <a:gd name="T8" fmla="*/ 69 w 69"/>
                <a:gd name="T9" fmla="*/ 20 h 37"/>
                <a:gd name="T10" fmla="*/ 69 w 69"/>
                <a:gd name="T11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37">
                  <a:moveTo>
                    <a:pt x="69" y="20"/>
                  </a:moveTo>
                  <a:lnTo>
                    <a:pt x="69" y="37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20"/>
                  </a:lnTo>
                  <a:lnTo>
                    <a:pt x="69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Freeform 66"/>
            <p:cNvSpPr>
              <a:spLocks/>
            </p:cNvSpPr>
            <p:nvPr/>
          </p:nvSpPr>
          <p:spPr bwMode="auto">
            <a:xfrm>
              <a:off x="1927" y="3723"/>
              <a:ext cx="69" cy="37"/>
            </a:xfrm>
            <a:custGeom>
              <a:avLst/>
              <a:gdLst>
                <a:gd name="T0" fmla="*/ 69 w 69"/>
                <a:gd name="T1" fmla="*/ 17 h 37"/>
                <a:gd name="T2" fmla="*/ 69 w 69"/>
                <a:gd name="T3" fmla="*/ 37 h 37"/>
                <a:gd name="T4" fmla="*/ 0 w 69"/>
                <a:gd name="T5" fmla="*/ 20 h 37"/>
                <a:gd name="T6" fmla="*/ 69 w 69"/>
                <a:gd name="T7" fmla="*/ 0 h 37"/>
                <a:gd name="T8" fmla="*/ 69 w 69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9" y="17"/>
                  </a:moveTo>
                  <a:lnTo>
                    <a:pt x="69" y="37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Freeform 67"/>
            <p:cNvSpPr>
              <a:spLocks/>
            </p:cNvSpPr>
            <p:nvPr/>
          </p:nvSpPr>
          <p:spPr bwMode="auto">
            <a:xfrm>
              <a:off x="2042" y="3723"/>
              <a:ext cx="71" cy="37"/>
            </a:xfrm>
            <a:custGeom>
              <a:avLst/>
              <a:gdLst>
                <a:gd name="T0" fmla="*/ 0 w 71"/>
                <a:gd name="T1" fmla="*/ 17 h 37"/>
                <a:gd name="T2" fmla="*/ 3 w 71"/>
                <a:gd name="T3" fmla="*/ 0 h 37"/>
                <a:gd name="T4" fmla="*/ 71 w 71"/>
                <a:gd name="T5" fmla="*/ 20 h 37"/>
                <a:gd name="T6" fmla="*/ 3 w 71"/>
                <a:gd name="T7" fmla="*/ 37 h 37"/>
                <a:gd name="T8" fmla="*/ 3 w 71"/>
                <a:gd name="T9" fmla="*/ 20 h 37"/>
                <a:gd name="T10" fmla="*/ 3 w 71"/>
                <a:gd name="T11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37">
                  <a:moveTo>
                    <a:pt x="0" y="17"/>
                  </a:moveTo>
                  <a:lnTo>
                    <a:pt x="3" y="0"/>
                  </a:lnTo>
                  <a:lnTo>
                    <a:pt x="71" y="20"/>
                  </a:lnTo>
                  <a:lnTo>
                    <a:pt x="3" y="37"/>
                  </a:lnTo>
                  <a:lnTo>
                    <a:pt x="3" y="20"/>
                  </a:lnTo>
                  <a:lnTo>
                    <a:pt x="3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Freeform 68"/>
            <p:cNvSpPr>
              <a:spLocks/>
            </p:cNvSpPr>
            <p:nvPr/>
          </p:nvSpPr>
          <p:spPr bwMode="auto">
            <a:xfrm>
              <a:off x="2042" y="3723"/>
              <a:ext cx="71" cy="37"/>
            </a:xfrm>
            <a:custGeom>
              <a:avLst/>
              <a:gdLst>
                <a:gd name="T0" fmla="*/ 0 w 71"/>
                <a:gd name="T1" fmla="*/ 17 h 37"/>
                <a:gd name="T2" fmla="*/ 3 w 71"/>
                <a:gd name="T3" fmla="*/ 0 h 37"/>
                <a:gd name="T4" fmla="*/ 71 w 71"/>
                <a:gd name="T5" fmla="*/ 20 h 37"/>
                <a:gd name="T6" fmla="*/ 3 w 71"/>
                <a:gd name="T7" fmla="*/ 37 h 37"/>
                <a:gd name="T8" fmla="*/ 0 w 71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37">
                  <a:moveTo>
                    <a:pt x="0" y="17"/>
                  </a:moveTo>
                  <a:lnTo>
                    <a:pt x="3" y="0"/>
                  </a:lnTo>
                  <a:lnTo>
                    <a:pt x="71" y="20"/>
                  </a:lnTo>
                  <a:lnTo>
                    <a:pt x="3" y="3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Line 69"/>
            <p:cNvSpPr>
              <a:spLocks noChangeShapeType="1"/>
            </p:cNvSpPr>
            <p:nvPr/>
          </p:nvSpPr>
          <p:spPr bwMode="auto">
            <a:xfrm>
              <a:off x="1998" y="3740"/>
              <a:ext cx="44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Freeform 70"/>
            <p:cNvSpPr>
              <a:spLocks/>
            </p:cNvSpPr>
            <p:nvPr/>
          </p:nvSpPr>
          <p:spPr bwMode="auto">
            <a:xfrm>
              <a:off x="1545" y="2573"/>
              <a:ext cx="71" cy="40"/>
            </a:xfrm>
            <a:custGeom>
              <a:avLst/>
              <a:gdLst>
                <a:gd name="T0" fmla="*/ 68 w 71"/>
                <a:gd name="T1" fmla="*/ 20 h 40"/>
                <a:gd name="T2" fmla="*/ 71 w 71"/>
                <a:gd name="T3" fmla="*/ 40 h 40"/>
                <a:gd name="T4" fmla="*/ 0 w 71"/>
                <a:gd name="T5" fmla="*/ 20 h 40"/>
                <a:gd name="T6" fmla="*/ 71 w 71"/>
                <a:gd name="T7" fmla="*/ 0 h 40"/>
                <a:gd name="T8" fmla="*/ 71 w 71"/>
                <a:gd name="T9" fmla="*/ 20 h 40"/>
                <a:gd name="T10" fmla="*/ 71 w 71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40">
                  <a:moveTo>
                    <a:pt x="68" y="20"/>
                  </a:moveTo>
                  <a:lnTo>
                    <a:pt x="71" y="40"/>
                  </a:lnTo>
                  <a:lnTo>
                    <a:pt x="0" y="2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71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Freeform 71"/>
            <p:cNvSpPr>
              <a:spLocks/>
            </p:cNvSpPr>
            <p:nvPr/>
          </p:nvSpPr>
          <p:spPr bwMode="auto">
            <a:xfrm>
              <a:off x="1545" y="2573"/>
              <a:ext cx="71" cy="40"/>
            </a:xfrm>
            <a:custGeom>
              <a:avLst/>
              <a:gdLst>
                <a:gd name="T0" fmla="*/ 68 w 71"/>
                <a:gd name="T1" fmla="*/ 20 h 40"/>
                <a:gd name="T2" fmla="*/ 71 w 71"/>
                <a:gd name="T3" fmla="*/ 40 h 40"/>
                <a:gd name="T4" fmla="*/ 0 w 71"/>
                <a:gd name="T5" fmla="*/ 20 h 40"/>
                <a:gd name="T6" fmla="*/ 71 w 71"/>
                <a:gd name="T7" fmla="*/ 0 h 40"/>
                <a:gd name="T8" fmla="*/ 68 w 71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0">
                  <a:moveTo>
                    <a:pt x="68" y="20"/>
                  </a:moveTo>
                  <a:lnTo>
                    <a:pt x="71" y="40"/>
                  </a:lnTo>
                  <a:lnTo>
                    <a:pt x="0" y="20"/>
                  </a:lnTo>
                  <a:lnTo>
                    <a:pt x="71" y="0"/>
                  </a:lnTo>
                  <a:lnTo>
                    <a:pt x="6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Freeform 72"/>
            <p:cNvSpPr>
              <a:spLocks/>
            </p:cNvSpPr>
            <p:nvPr/>
          </p:nvSpPr>
          <p:spPr bwMode="auto">
            <a:xfrm>
              <a:off x="1662" y="2573"/>
              <a:ext cx="71" cy="40"/>
            </a:xfrm>
            <a:custGeom>
              <a:avLst/>
              <a:gdLst>
                <a:gd name="T0" fmla="*/ 0 w 71"/>
                <a:gd name="T1" fmla="*/ 20 h 40"/>
                <a:gd name="T2" fmla="*/ 0 w 71"/>
                <a:gd name="T3" fmla="*/ 0 h 40"/>
                <a:gd name="T4" fmla="*/ 71 w 71"/>
                <a:gd name="T5" fmla="*/ 20 h 40"/>
                <a:gd name="T6" fmla="*/ 0 w 71"/>
                <a:gd name="T7" fmla="*/ 40 h 40"/>
                <a:gd name="T8" fmla="*/ 0 w 71"/>
                <a:gd name="T9" fmla="*/ 20 h 40"/>
                <a:gd name="T10" fmla="*/ 0 w 71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40">
                  <a:moveTo>
                    <a:pt x="0" y="20"/>
                  </a:moveTo>
                  <a:lnTo>
                    <a:pt x="0" y="0"/>
                  </a:lnTo>
                  <a:lnTo>
                    <a:pt x="71" y="20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0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Freeform 73"/>
            <p:cNvSpPr>
              <a:spLocks/>
            </p:cNvSpPr>
            <p:nvPr/>
          </p:nvSpPr>
          <p:spPr bwMode="auto">
            <a:xfrm>
              <a:off x="1662" y="2573"/>
              <a:ext cx="71" cy="40"/>
            </a:xfrm>
            <a:custGeom>
              <a:avLst/>
              <a:gdLst>
                <a:gd name="T0" fmla="*/ 0 w 71"/>
                <a:gd name="T1" fmla="*/ 20 h 40"/>
                <a:gd name="T2" fmla="*/ 0 w 71"/>
                <a:gd name="T3" fmla="*/ 0 h 40"/>
                <a:gd name="T4" fmla="*/ 71 w 71"/>
                <a:gd name="T5" fmla="*/ 20 h 40"/>
                <a:gd name="T6" fmla="*/ 0 w 71"/>
                <a:gd name="T7" fmla="*/ 40 h 40"/>
                <a:gd name="T8" fmla="*/ 0 w 71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0">
                  <a:moveTo>
                    <a:pt x="0" y="20"/>
                  </a:moveTo>
                  <a:lnTo>
                    <a:pt x="0" y="0"/>
                  </a:lnTo>
                  <a:lnTo>
                    <a:pt x="71" y="20"/>
                  </a:lnTo>
                  <a:lnTo>
                    <a:pt x="0" y="4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Line 74"/>
            <p:cNvSpPr>
              <a:spLocks noChangeShapeType="1"/>
            </p:cNvSpPr>
            <p:nvPr/>
          </p:nvSpPr>
          <p:spPr bwMode="auto">
            <a:xfrm>
              <a:off x="1616" y="2593"/>
              <a:ext cx="4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Freeform 75"/>
            <p:cNvSpPr>
              <a:spLocks/>
            </p:cNvSpPr>
            <p:nvPr/>
          </p:nvSpPr>
          <p:spPr bwMode="auto">
            <a:xfrm>
              <a:off x="1755" y="2573"/>
              <a:ext cx="69" cy="40"/>
            </a:xfrm>
            <a:custGeom>
              <a:avLst/>
              <a:gdLst>
                <a:gd name="T0" fmla="*/ 69 w 69"/>
                <a:gd name="T1" fmla="*/ 20 h 40"/>
                <a:gd name="T2" fmla="*/ 69 w 69"/>
                <a:gd name="T3" fmla="*/ 40 h 40"/>
                <a:gd name="T4" fmla="*/ 0 w 69"/>
                <a:gd name="T5" fmla="*/ 20 h 40"/>
                <a:gd name="T6" fmla="*/ 69 w 69"/>
                <a:gd name="T7" fmla="*/ 0 h 40"/>
                <a:gd name="T8" fmla="*/ 69 w 69"/>
                <a:gd name="T9" fmla="*/ 20 h 40"/>
                <a:gd name="T10" fmla="*/ 69 w 69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40">
                  <a:moveTo>
                    <a:pt x="69" y="20"/>
                  </a:moveTo>
                  <a:lnTo>
                    <a:pt x="69" y="40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20"/>
                  </a:lnTo>
                  <a:lnTo>
                    <a:pt x="69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Freeform 76"/>
            <p:cNvSpPr>
              <a:spLocks/>
            </p:cNvSpPr>
            <p:nvPr/>
          </p:nvSpPr>
          <p:spPr bwMode="auto">
            <a:xfrm>
              <a:off x="1755" y="2573"/>
              <a:ext cx="69" cy="40"/>
            </a:xfrm>
            <a:custGeom>
              <a:avLst/>
              <a:gdLst>
                <a:gd name="T0" fmla="*/ 69 w 69"/>
                <a:gd name="T1" fmla="*/ 20 h 40"/>
                <a:gd name="T2" fmla="*/ 69 w 69"/>
                <a:gd name="T3" fmla="*/ 40 h 40"/>
                <a:gd name="T4" fmla="*/ 0 w 69"/>
                <a:gd name="T5" fmla="*/ 20 h 40"/>
                <a:gd name="T6" fmla="*/ 69 w 69"/>
                <a:gd name="T7" fmla="*/ 0 h 40"/>
                <a:gd name="T8" fmla="*/ 69 w 69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0">
                  <a:moveTo>
                    <a:pt x="69" y="20"/>
                  </a:moveTo>
                  <a:lnTo>
                    <a:pt x="69" y="40"/>
                  </a:lnTo>
                  <a:lnTo>
                    <a:pt x="0" y="20"/>
                  </a:lnTo>
                  <a:lnTo>
                    <a:pt x="69" y="0"/>
                  </a:lnTo>
                  <a:lnTo>
                    <a:pt x="69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Freeform 77"/>
            <p:cNvSpPr>
              <a:spLocks/>
            </p:cNvSpPr>
            <p:nvPr/>
          </p:nvSpPr>
          <p:spPr bwMode="auto">
            <a:xfrm>
              <a:off x="3037" y="2573"/>
              <a:ext cx="71" cy="40"/>
            </a:xfrm>
            <a:custGeom>
              <a:avLst/>
              <a:gdLst>
                <a:gd name="T0" fmla="*/ 0 w 71"/>
                <a:gd name="T1" fmla="*/ 20 h 40"/>
                <a:gd name="T2" fmla="*/ 3 w 71"/>
                <a:gd name="T3" fmla="*/ 0 h 40"/>
                <a:gd name="T4" fmla="*/ 71 w 71"/>
                <a:gd name="T5" fmla="*/ 20 h 40"/>
                <a:gd name="T6" fmla="*/ 3 w 71"/>
                <a:gd name="T7" fmla="*/ 40 h 40"/>
                <a:gd name="T8" fmla="*/ 3 w 71"/>
                <a:gd name="T9" fmla="*/ 20 h 40"/>
                <a:gd name="T10" fmla="*/ 3 w 71"/>
                <a:gd name="T11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40">
                  <a:moveTo>
                    <a:pt x="0" y="20"/>
                  </a:moveTo>
                  <a:lnTo>
                    <a:pt x="3" y="0"/>
                  </a:lnTo>
                  <a:lnTo>
                    <a:pt x="71" y="20"/>
                  </a:lnTo>
                  <a:lnTo>
                    <a:pt x="3" y="40"/>
                  </a:lnTo>
                  <a:lnTo>
                    <a:pt x="3" y="20"/>
                  </a:lnTo>
                  <a:lnTo>
                    <a:pt x="3" y="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Freeform 78"/>
            <p:cNvSpPr>
              <a:spLocks/>
            </p:cNvSpPr>
            <p:nvPr/>
          </p:nvSpPr>
          <p:spPr bwMode="auto">
            <a:xfrm>
              <a:off x="3037" y="2573"/>
              <a:ext cx="71" cy="40"/>
            </a:xfrm>
            <a:custGeom>
              <a:avLst/>
              <a:gdLst>
                <a:gd name="T0" fmla="*/ 0 w 71"/>
                <a:gd name="T1" fmla="*/ 20 h 40"/>
                <a:gd name="T2" fmla="*/ 3 w 71"/>
                <a:gd name="T3" fmla="*/ 0 h 40"/>
                <a:gd name="T4" fmla="*/ 71 w 71"/>
                <a:gd name="T5" fmla="*/ 20 h 40"/>
                <a:gd name="T6" fmla="*/ 3 w 71"/>
                <a:gd name="T7" fmla="*/ 40 h 40"/>
                <a:gd name="T8" fmla="*/ 0 w 71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0">
                  <a:moveTo>
                    <a:pt x="0" y="20"/>
                  </a:moveTo>
                  <a:lnTo>
                    <a:pt x="3" y="0"/>
                  </a:lnTo>
                  <a:lnTo>
                    <a:pt x="71" y="20"/>
                  </a:lnTo>
                  <a:lnTo>
                    <a:pt x="3" y="4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Line 79"/>
            <p:cNvSpPr>
              <a:spLocks noChangeShapeType="1"/>
            </p:cNvSpPr>
            <p:nvPr/>
          </p:nvSpPr>
          <p:spPr bwMode="auto">
            <a:xfrm>
              <a:off x="1826" y="2593"/>
              <a:ext cx="121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Text Box 80"/>
            <p:cNvSpPr txBox="1">
              <a:spLocks noChangeArrowheads="1"/>
            </p:cNvSpPr>
            <p:nvPr/>
          </p:nvSpPr>
          <p:spPr bwMode="auto">
            <a:xfrm rot="16200000">
              <a:off x="423" y="2073"/>
              <a:ext cx="126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b="0">
                  <a:latin typeface="Times New Roman" pitchFamily="18" charset="0"/>
                  <a:ea typeface="굴림" pitchFamily="50" charset="-127"/>
                </a:rPr>
                <a:t>work done concurrently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57" name="Text Box 81"/>
            <p:cNvSpPr txBox="1">
              <a:spLocks noChangeArrowheads="1"/>
            </p:cNvSpPr>
            <p:nvPr/>
          </p:nvSpPr>
          <p:spPr bwMode="auto">
            <a:xfrm>
              <a:off x="2150" y="252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ko-KR" altLang="ko-KR" sz="2400" b="0">
                <a:latin typeface="Times New Roman" pitchFamily="18" charset="0"/>
              </a:endParaRPr>
            </a:p>
          </p:txBody>
        </p:sp>
        <p:sp>
          <p:nvSpPr>
            <p:cNvPr id="178258" name="Rectangle 82"/>
            <p:cNvSpPr>
              <a:spLocks noChangeArrowheads="1"/>
            </p:cNvSpPr>
            <p:nvPr/>
          </p:nvSpPr>
          <p:spPr bwMode="auto">
            <a:xfrm>
              <a:off x="2304" y="2640"/>
              <a:ext cx="8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n</a:t>
              </a:r>
              <a:r>
                <a:rPr lang="en-US" altLang="ko-KR" sz="1200" b="0" baseline="30000">
                  <a:latin typeface="Times New Roman" pitchFamily="18" charset="0"/>
                  <a:ea typeface="굴림" pitchFamily="50" charset="-127"/>
                </a:rPr>
                <a:t>2</a:t>
              </a:r>
            </a:p>
          </p:txBody>
        </p:sp>
        <p:sp>
          <p:nvSpPr>
            <p:cNvPr id="178259" name="Rectangle 83"/>
            <p:cNvSpPr>
              <a:spLocks noChangeArrowheads="1"/>
            </p:cNvSpPr>
            <p:nvPr/>
          </p:nvSpPr>
          <p:spPr bwMode="auto">
            <a:xfrm>
              <a:off x="3552" y="1440"/>
              <a:ext cx="8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n</a:t>
              </a:r>
              <a:r>
                <a:rPr lang="en-US" altLang="ko-KR" sz="1200" b="0" baseline="30000">
                  <a:latin typeface="Times New Roman" pitchFamily="18" charset="0"/>
                  <a:ea typeface="굴림" pitchFamily="50" charset="-127"/>
                </a:rPr>
                <a:t>2</a:t>
              </a:r>
            </a:p>
          </p:txBody>
        </p:sp>
        <p:sp>
          <p:nvSpPr>
            <p:cNvPr id="178260" name="Text Box 84"/>
            <p:cNvSpPr txBox="1">
              <a:spLocks noChangeArrowheads="1"/>
            </p:cNvSpPr>
            <p:nvPr/>
          </p:nvSpPr>
          <p:spPr bwMode="auto">
            <a:xfrm>
              <a:off x="4224" y="3696"/>
              <a:ext cx="32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Time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61" name="Rectangle 85"/>
            <p:cNvSpPr>
              <a:spLocks noChangeArrowheads="1"/>
            </p:cNvSpPr>
            <p:nvPr/>
          </p:nvSpPr>
          <p:spPr bwMode="auto">
            <a:xfrm>
              <a:off x="1584" y="3792"/>
              <a:ext cx="15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n</a:t>
              </a:r>
              <a:r>
                <a:rPr lang="en-US" altLang="ko-KR" sz="1200" b="0" baseline="30000">
                  <a:latin typeface="Times New Roman" pitchFamily="18" charset="0"/>
                  <a:ea typeface="굴림" pitchFamily="50" charset="-127"/>
                </a:rPr>
                <a:t>2</a:t>
              </a:r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/p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62" name="Rectangle 86"/>
            <p:cNvSpPr>
              <a:spLocks noChangeArrowheads="1"/>
            </p:cNvSpPr>
            <p:nvPr/>
          </p:nvSpPr>
          <p:spPr bwMode="auto">
            <a:xfrm>
              <a:off x="1776" y="3792"/>
              <a:ext cx="15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n</a:t>
              </a:r>
              <a:r>
                <a:rPr lang="en-US" altLang="ko-KR" sz="1200" b="0" baseline="30000">
                  <a:latin typeface="Times New Roman" pitchFamily="18" charset="0"/>
                  <a:ea typeface="굴림" pitchFamily="50" charset="-127"/>
                </a:rPr>
                <a:t>2</a:t>
              </a:r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/p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63" name="Text Box 87"/>
            <p:cNvSpPr txBox="1">
              <a:spLocks noChangeArrowheads="1"/>
            </p:cNvSpPr>
            <p:nvPr/>
          </p:nvSpPr>
          <p:spPr bwMode="auto">
            <a:xfrm>
              <a:off x="1248" y="3600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(c)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64" name="Text Box 88"/>
            <p:cNvSpPr txBox="1">
              <a:spLocks noChangeArrowheads="1"/>
            </p:cNvSpPr>
            <p:nvPr/>
          </p:nvSpPr>
          <p:spPr bwMode="auto">
            <a:xfrm>
              <a:off x="1248" y="2448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(b)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178265" name="Text Box 89"/>
            <p:cNvSpPr txBox="1">
              <a:spLocks noChangeArrowheads="1"/>
            </p:cNvSpPr>
            <p:nvPr/>
          </p:nvSpPr>
          <p:spPr bwMode="auto">
            <a:xfrm>
              <a:off x="1248" y="1248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ko-KR" sz="1200" b="0">
                  <a:latin typeface="Times New Roman" pitchFamily="18" charset="0"/>
                  <a:ea typeface="굴림" pitchFamily="50" charset="-127"/>
                </a:rPr>
                <a:t>(a)</a:t>
              </a:r>
              <a:endParaRPr lang="en-US" altLang="ko-KR" sz="2400" b="0">
                <a:latin typeface="Times New Roman" pitchFamily="18" charset="0"/>
                <a:ea typeface="굴림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865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352" name="Group 48"/>
          <p:cNvGrpSpPr>
            <a:grpSpLocks/>
          </p:cNvGrpSpPr>
          <p:nvPr/>
        </p:nvGrpSpPr>
        <p:grpSpPr bwMode="auto">
          <a:xfrm>
            <a:off x="4509269" y="2362200"/>
            <a:ext cx="3567931" cy="1665288"/>
            <a:chOff x="2832" y="1728"/>
            <a:chExt cx="2064" cy="1049"/>
          </a:xfrm>
        </p:grpSpPr>
        <p:sp>
          <p:nvSpPr>
            <p:cNvPr id="226329" name="AutoShape 25"/>
            <p:cNvSpPr>
              <a:spLocks noChangeArrowheads="1"/>
            </p:cNvSpPr>
            <p:nvPr/>
          </p:nvSpPr>
          <p:spPr bwMode="auto">
            <a:xfrm>
              <a:off x="3120" y="1728"/>
              <a:ext cx="52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0" name="AutoShape 26"/>
            <p:cNvSpPr>
              <a:spLocks noChangeArrowheads="1"/>
            </p:cNvSpPr>
            <p:nvPr/>
          </p:nvSpPr>
          <p:spPr bwMode="auto">
            <a:xfrm>
              <a:off x="3120" y="2016"/>
              <a:ext cx="240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1" name="AutoShape 27"/>
            <p:cNvSpPr>
              <a:spLocks noChangeArrowheads="1"/>
            </p:cNvSpPr>
            <p:nvPr/>
          </p:nvSpPr>
          <p:spPr bwMode="auto">
            <a:xfrm>
              <a:off x="3120" y="2256"/>
              <a:ext cx="38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2" name="AutoShape 28"/>
            <p:cNvSpPr>
              <a:spLocks noChangeArrowheads="1"/>
            </p:cNvSpPr>
            <p:nvPr/>
          </p:nvSpPr>
          <p:spPr bwMode="auto">
            <a:xfrm>
              <a:off x="3120" y="2496"/>
              <a:ext cx="28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3" name="Line 29"/>
            <p:cNvSpPr>
              <a:spLocks noChangeShapeType="1"/>
            </p:cNvSpPr>
            <p:nvPr/>
          </p:nvSpPr>
          <p:spPr bwMode="auto">
            <a:xfrm>
              <a:off x="3120" y="2736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4" name="Line 30"/>
            <p:cNvSpPr>
              <a:spLocks noChangeShapeType="1"/>
            </p:cNvSpPr>
            <p:nvPr/>
          </p:nvSpPr>
          <p:spPr bwMode="auto">
            <a:xfrm>
              <a:off x="4704" y="1728"/>
              <a:ext cx="0" cy="960"/>
            </a:xfrm>
            <a:prstGeom prst="line">
              <a:avLst/>
            </a:prstGeom>
            <a:noFill/>
            <a:ln w="381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5" name="Line 31"/>
            <p:cNvSpPr>
              <a:spLocks noChangeShapeType="1"/>
            </p:cNvSpPr>
            <p:nvPr/>
          </p:nvSpPr>
          <p:spPr bwMode="auto">
            <a:xfrm>
              <a:off x="3120" y="1728"/>
              <a:ext cx="0" cy="1008"/>
            </a:xfrm>
            <a:prstGeom prst="line">
              <a:avLst/>
            </a:prstGeom>
            <a:noFill/>
            <a:ln w="381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36" name="Text Box 32"/>
            <p:cNvSpPr txBox="1">
              <a:spLocks noChangeArrowheads="1"/>
            </p:cNvSpPr>
            <p:nvPr/>
          </p:nvSpPr>
          <p:spPr bwMode="auto">
            <a:xfrm>
              <a:off x="2832" y="1728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>
                  <a:ea typeface="굴림" charset="-127"/>
                </a:rPr>
                <a:t>P</a:t>
              </a:r>
              <a:r>
                <a:rPr lang="en-US" altLang="ko-KR" baseline="-25000">
                  <a:ea typeface="굴림" charset="-127"/>
                </a:rPr>
                <a:t>0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26337" name="Text Box 33"/>
            <p:cNvSpPr txBox="1">
              <a:spLocks noChangeArrowheads="1"/>
            </p:cNvSpPr>
            <p:nvPr/>
          </p:nvSpPr>
          <p:spPr bwMode="auto">
            <a:xfrm>
              <a:off x="2832" y="2016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>
                  <a:ea typeface="굴림" charset="-127"/>
                </a:rPr>
                <a:t>P</a:t>
              </a:r>
              <a:r>
                <a:rPr lang="en-US" altLang="ko-KR" baseline="-25000">
                  <a:ea typeface="굴림" charset="-127"/>
                </a:rPr>
                <a:t>1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26338" name="Text Box 34"/>
            <p:cNvSpPr txBox="1">
              <a:spLocks noChangeArrowheads="1"/>
            </p:cNvSpPr>
            <p:nvPr/>
          </p:nvSpPr>
          <p:spPr bwMode="auto">
            <a:xfrm>
              <a:off x="2832" y="2256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>
                  <a:ea typeface="굴림" charset="-127"/>
                </a:rPr>
                <a:t>P</a:t>
              </a:r>
              <a:r>
                <a:rPr lang="en-US" altLang="ko-KR" baseline="-25000">
                  <a:ea typeface="굴림" charset="-127"/>
                </a:rPr>
                <a:t>2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26339" name="Text Box 35"/>
            <p:cNvSpPr txBox="1">
              <a:spLocks noChangeArrowheads="1"/>
            </p:cNvSpPr>
            <p:nvPr/>
          </p:nvSpPr>
          <p:spPr bwMode="auto">
            <a:xfrm>
              <a:off x="2832" y="2585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>
                  <a:ea typeface="굴림" charset="-127"/>
                </a:rPr>
                <a:t>P</a:t>
              </a:r>
              <a:r>
                <a:rPr lang="en-US" altLang="ko-KR" baseline="-25000">
                  <a:ea typeface="굴림" charset="-127"/>
                </a:rPr>
                <a:t>3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26341" name="AutoShape 37"/>
            <p:cNvSpPr>
              <a:spLocks noChangeArrowheads="1"/>
            </p:cNvSpPr>
            <p:nvPr/>
          </p:nvSpPr>
          <p:spPr bwMode="auto">
            <a:xfrm>
              <a:off x="3648" y="1728"/>
              <a:ext cx="240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2" name="AutoShape 38"/>
            <p:cNvSpPr>
              <a:spLocks noChangeArrowheads="1"/>
            </p:cNvSpPr>
            <p:nvPr/>
          </p:nvSpPr>
          <p:spPr bwMode="auto">
            <a:xfrm>
              <a:off x="3648" y="2016"/>
              <a:ext cx="52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3" name="AutoShape 39"/>
            <p:cNvSpPr>
              <a:spLocks noChangeArrowheads="1"/>
            </p:cNvSpPr>
            <p:nvPr/>
          </p:nvSpPr>
          <p:spPr bwMode="auto">
            <a:xfrm>
              <a:off x="3648" y="2256"/>
              <a:ext cx="38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4" name="AutoShape 40"/>
            <p:cNvSpPr>
              <a:spLocks noChangeArrowheads="1"/>
            </p:cNvSpPr>
            <p:nvPr/>
          </p:nvSpPr>
          <p:spPr bwMode="auto">
            <a:xfrm>
              <a:off x="3648" y="2496"/>
              <a:ext cx="28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5" name="Line 41"/>
            <p:cNvSpPr>
              <a:spLocks noChangeShapeType="1"/>
            </p:cNvSpPr>
            <p:nvPr/>
          </p:nvSpPr>
          <p:spPr bwMode="auto">
            <a:xfrm>
              <a:off x="3648" y="1728"/>
              <a:ext cx="0" cy="1008"/>
            </a:xfrm>
            <a:prstGeom prst="line">
              <a:avLst/>
            </a:prstGeom>
            <a:noFill/>
            <a:ln w="381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6" name="AutoShape 42"/>
            <p:cNvSpPr>
              <a:spLocks noChangeArrowheads="1"/>
            </p:cNvSpPr>
            <p:nvPr/>
          </p:nvSpPr>
          <p:spPr bwMode="auto">
            <a:xfrm>
              <a:off x="4176" y="1728"/>
              <a:ext cx="240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7" name="AutoShape 43"/>
            <p:cNvSpPr>
              <a:spLocks noChangeArrowheads="1"/>
            </p:cNvSpPr>
            <p:nvPr/>
          </p:nvSpPr>
          <p:spPr bwMode="auto">
            <a:xfrm>
              <a:off x="4176" y="2016"/>
              <a:ext cx="240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8" name="AutoShape 44"/>
            <p:cNvSpPr>
              <a:spLocks noChangeArrowheads="1"/>
            </p:cNvSpPr>
            <p:nvPr/>
          </p:nvSpPr>
          <p:spPr bwMode="auto">
            <a:xfrm>
              <a:off x="4176" y="2256"/>
              <a:ext cx="38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49" name="AutoShape 45"/>
            <p:cNvSpPr>
              <a:spLocks noChangeArrowheads="1"/>
            </p:cNvSpPr>
            <p:nvPr/>
          </p:nvSpPr>
          <p:spPr bwMode="auto">
            <a:xfrm>
              <a:off x="4176" y="2496"/>
              <a:ext cx="52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50" name="Line 46"/>
            <p:cNvSpPr>
              <a:spLocks noChangeShapeType="1"/>
            </p:cNvSpPr>
            <p:nvPr/>
          </p:nvSpPr>
          <p:spPr bwMode="auto">
            <a:xfrm>
              <a:off x="4176" y="1728"/>
              <a:ext cx="0" cy="1008"/>
            </a:xfrm>
            <a:prstGeom prst="line">
              <a:avLst/>
            </a:prstGeom>
            <a:noFill/>
            <a:ln w="381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226351" name="Group 47"/>
          <p:cNvGrpSpPr>
            <a:grpSpLocks/>
          </p:cNvGrpSpPr>
          <p:nvPr/>
        </p:nvGrpSpPr>
        <p:grpSpPr bwMode="auto">
          <a:xfrm>
            <a:off x="755576" y="2362200"/>
            <a:ext cx="3511624" cy="1665288"/>
            <a:chOff x="432" y="1728"/>
            <a:chExt cx="2064" cy="1049"/>
          </a:xfrm>
        </p:grpSpPr>
        <p:sp>
          <p:nvSpPr>
            <p:cNvPr id="226318" name="AutoShape 14"/>
            <p:cNvSpPr>
              <a:spLocks noChangeArrowheads="1"/>
            </p:cNvSpPr>
            <p:nvPr/>
          </p:nvSpPr>
          <p:spPr bwMode="auto">
            <a:xfrm>
              <a:off x="720" y="1728"/>
              <a:ext cx="148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19" name="AutoShape 15"/>
            <p:cNvSpPr>
              <a:spLocks noChangeArrowheads="1"/>
            </p:cNvSpPr>
            <p:nvPr/>
          </p:nvSpPr>
          <p:spPr bwMode="auto">
            <a:xfrm>
              <a:off x="720" y="2016"/>
              <a:ext cx="624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20" name="AutoShape 16"/>
            <p:cNvSpPr>
              <a:spLocks noChangeArrowheads="1"/>
            </p:cNvSpPr>
            <p:nvPr/>
          </p:nvSpPr>
          <p:spPr bwMode="auto">
            <a:xfrm>
              <a:off x="720" y="2256"/>
              <a:ext cx="768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21" name="AutoShape 17"/>
            <p:cNvSpPr>
              <a:spLocks noChangeArrowheads="1"/>
            </p:cNvSpPr>
            <p:nvPr/>
          </p:nvSpPr>
          <p:spPr bwMode="auto">
            <a:xfrm>
              <a:off x="720" y="2496"/>
              <a:ext cx="576" cy="19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22" name="Line 18"/>
            <p:cNvSpPr>
              <a:spLocks noChangeShapeType="1"/>
            </p:cNvSpPr>
            <p:nvPr/>
          </p:nvSpPr>
          <p:spPr bwMode="auto">
            <a:xfrm>
              <a:off x="720" y="2736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23" name="Line 19"/>
            <p:cNvSpPr>
              <a:spLocks noChangeShapeType="1"/>
            </p:cNvSpPr>
            <p:nvPr/>
          </p:nvSpPr>
          <p:spPr bwMode="auto">
            <a:xfrm>
              <a:off x="2256" y="1728"/>
              <a:ext cx="0" cy="960"/>
            </a:xfrm>
            <a:prstGeom prst="line">
              <a:avLst/>
            </a:prstGeom>
            <a:noFill/>
            <a:ln w="381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24" name="Line 20"/>
            <p:cNvSpPr>
              <a:spLocks noChangeShapeType="1"/>
            </p:cNvSpPr>
            <p:nvPr/>
          </p:nvSpPr>
          <p:spPr bwMode="auto">
            <a:xfrm>
              <a:off x="720" y="1728"/>
              <a:ext cx="0" cy="1008"/>
            </a:xfrm>
            <a:prstGeom prst="line">
              <a:avLst/>
            </a:prstGeom>
            <a:noFill/>
            <a:ln w="381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25" name="Text Box 21"/>
            <p:cNvSpPr txBox="1">
              <a:spLocks noChangeArrowheads="1"/>
            </p:cNvSpPr>
            <p:nvPr/>
          </p:nvSpPr>
          <p:spPr bwMode="auto">
            <a:xfrm>
              <a:off x="432" y="1728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>
                  <a:ea typeface="굴림" charset="-127"/>
                </a:rPr>
                <a:t>P</a:t>
              </a:r>
              <a:r>
                <a:rPr lang="en-US" altLang="ko-KR" baseline="-25000">
                  <a:ea typeface="굴림" charset="-127"/>
                </a:rPr>
                <a:t>0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26326" name="Text Box 22"/>
            <p:cNvSpPr txBox="1">
              <a:spLocks noChangeArrowheads="1"/>
            </p:cNvSpPr>
            <p:nvPr/>
          </p:nvSpPr>
          <p:spPr bwMode="auto">
            <a:xfrm>
              <a:off x="432" y="2016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dirty="0">
                  <a:ea typeface="굴림" charset="-127"/>
                </a:rPr>
                <a:t>P</a:t>
              </a:r>
              <a:r>
                <a:rPr lang="en-US" altLang="ko-KR" baseline="-25000" dirty="0">
                  <a:ea typeface="굴림" charset="-127"/>
                </a:rPr>
                <a:t>1</a:t>
              </a:r>
              <a:endParaRPr lang="en-US" altLang="ko-KR" dirty="0">
                <a:ea typeface="굴림" charset="-127"/>
              </a:endParaRPr>
            </a:p>
          </p:txBody>
        </p:sp>
        <p:sp>
          <p:nvSpPr>
            <p:cNvPr id="226327" name="Text Box 23"/>
            <p:cNvSpPr txBox="1">
              <a:spLocks noChangeArrowheads="1"/>
            </p:cNvSpPr>
            <p:nvPr/>
          </p:nvSpPr>
          <p:spPr bwMode="auto">
            <a:xfrm>
              <a:off x="432" y="2256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>
                  <a:ea typeface="굴림" charset="-127"/>
                </a:rPr>
                <a:t>P</a:t>
              </a:r>
              <a:r>
                <a:rPr lang="en-US" altLang="ko-KR" baseline="-25000">
                  <a:ea typeface="굴림" charset="-127"/>
                </a:rPr>
                <a:t>2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26328" name="Text Box 24"/>
            <p:cNvSpPr txBox="1">
              <a:spLocks noChangeArrowheads="1"/>
            </p:cNvSpPr>
            <p:nvPr/>
          </p:nvSpPr>
          <p:spPr bwMode="auto">
            <a:xfrm>
              <a:off x="432" y="2585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ko-KR" dirty="0">
                  <a:ea typeface="굴림" charset="-127"/>
                </a:rPr>
                <a:t>P</a:t>
              </a:r>
              <a:r>
                <a:rPr lang="en-US" altLang="ko-KR" baseline="-25000" dirty="0">
                  <a:ea typeface="굴림" charset="-127"/>
                </a:rPr>
                <a:t>3</a:t>
              </a:r>
              <a:endParaRPr lang="en-US" altLang="ko-KR" dirty="0">
                <a:ea typeface="굴림" charset="-127"/>
              </a:endParaRPr>
            </a:p>
          </p:txBody>
        </p:sp>
      </p:grpSp>
      <p:sp>
        <p:nvSpPr>
          <p:cNvPr id="51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4753-59E9-4AF8-8158-46724DD79A79}" type="slidenum">
              <a:rPr lang="en-US" altLang="ko-KR"/>
              <a:pPr/>
              <a:t>23</a:t>
            </a:fld>
            <a:endParaRPr lang="en-US" altLang="ko-KR" b="0"/>
          </a:p>
        </p:txBody>
      </p:sp>
      <p:sp>
        <p:nvSpPr>
          <p:cNvPr id="2263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Balance and Synchronization</a:t>
            </a:r>
          </a:p>
        </p:txBody>
      </p:sp>
      <p:grpSp>
        <p:nvGrpSpPr>
          <p:cNvPr id="226317" name="Group 13"/>
          <p:cNvGrpSpPr>
            <a:grpSpLocks/>
          </p:cNvGrpSpPr>
          <p:nvPr/>
        </p:nvGrpSpPr>
        <p:grpSpPr bwMode="auto">
          <a:xfrm>
            <a:off x="1764481" y="1004888"/>
            <a:ext cx="6248400" cy="793750"/>
            <a:chOff x="1152" y="864"/>
            <a:chExt cx="3936" cy="500"/>
          </a:xfrm>
        </p:grpSpPr>
        <p:grpSp>
          <p:nvGrpSpPr>
            <p:cNvPr id="226314" name="Group 10"/>
            <p:cNvGrpSpPr>
              <a:grpSpLocks/>
            </p:cNvGrpSpPr>
            <p:nvPr/>
          </p:nvGrpSpPr>
          <p:grpSpPr bwMode="auto">
            <a:xfrm>
              <a:off x="2688" y="864"/>
              <a:ext cx="2400" cy="500"/>
              <a:chOff x="3360" y="633"/>
              <a:chExt cx="2400" cy="500"/>
            </a:xfrm>
          </p:grpSpPr>
          <p:sp>
            <p:nvSpPr>
              <p:cNvPr id="226308" name="Line 4"/>
              <p:cNvSpPr>
                <a:spLocks noChangeShapeType="1"/>
              </p:cNvSpPr>
              <p:nvPr/>
            </p:nvSpPr>
            <p:spPr bwMode="auto">
              <a:xfrm flipH="1">
                <a:off x="3360" y="96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26309" name="Text Box 5"/>
              <p:cNvSpPr txBox="1">
                <a:spLocks noChangeArrowheads="1"/>
              </p:cNvSpPr>
              <p:nvPr/>
            </p:nvSpPr>
            <p:spPr bwMode="auto">
              <a:xfrm>
                <a:off x="4072" y="633"/>
                <a:ext cx="1304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200" b="0">
                    <a:latin typeface="Times New Roman" charset="0"/>
                  </a:rPr>
                  <a:t>Sequential Work</a:t>
                </a:r>
              </a:p>
            </p:txBody>
          </p:sp>
          <p:sp>
            <p:nvSpPr>
              <p:cNvPr id="226310" name="Line 6"/>
              <p:cNvSpPr>
                <a:spLocks noChangeShapeType="1"/>
              </p:cNvSpPr>
              <p:nvPr/>
            </p:nvSpPr>
            <p:spPr bwMode="auto">
              <a:xfrm>
                <a:off x="3688" y="873"/>
                <a:ext cx="20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26311" name="Text Box 7"/>
              <p:cNvSpPr txBox="1">
                <a:spLocks noChangeArrowheads="1"/>
              </p:cNvSpPr>
              <p:nvPr/>
            </p:nvSpPr>
            <p:spPr bwMode="auto">
              <a:xfrm>
                <a:off x="3640" y="864"/>
                <a:ext cx="2120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200" b="0" i="1" dirty="0">
                    <a:latin typeface="Times New Roman" charset="0"/>
                  </a:rPr>
                  <a:t>Max</a:t>
                </a:r>
                <a:r>
                  <a:rPr lang="en-US" altLang="en-US" sz="2200" b="0" dirty="0">
                    <a:latin typeface="Times New Roman" charset="0"/>
                  </a:rPr>
                  <a:t> Work on any Processor</a:t>
                </a:r>
              </a:p>
            </p:txBody>
          </p:sp>
        </p:grpSp>
        <p:sp>
          <p:nvSpPr>
            <p:cNvPr id="226315" name="Rectangle 11"/>
            <p:cNvSpPr>
              <a:spLocks noChangeArrowheads="1"/>
            </p:cNvSpPr>
            <p:nvPr/>
          </p:nvSpPr>
          <p:spPr bwMode="auto">
            <a:xfrm>
              <a:off x="1152" y="912"/>
              <a:ext cx="17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 b="0">
                  <a:latin typeface="Times New Roman" charset="0"/>
                </a:rPr>
                <a:t>Speedup </a:t>
              </a:r>
              <a:r>
                <a:rPr lang="en-US" altLang="en-US" sz="2400" b="0" baseline="-25000">
                  <a:latin typeface="Times New Roman" charset="0"/>
                </a:rPr>
                <a:t>problem</a:t>
              </a:r>
              <a:r>
                <a:rPr lang="en-US" altLang="en-US" sz="2400" b="0">
                  <a:latin typeface="Times New Roman" charset="0"/>
                </a:rPr>
                <a:t>(p)   &lt;</a:t>
              </a:r>
              <a:endParaRPr lang="en-US" altLang="ko-KR" sz="2400" b="0">
                <a:latin typeface="Times New Roman" charset="0"/>
                <a:ea typeface="굴림" charset="-127"/>
              </a:endParaRPr>
            </a:p>
          </p:txBody>
        </p:sp>
      </p:grpSp>
      <p:sp>
        <p:nvSpPr>
          <p:cNvPr id="22631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762000" y="4191000"/>
            <a:ext cx="7620000" cy="1371600"/>
          </a:xfrm>
        </p:spPr>
        <p:txBody>
          <a:bodyPr>
            <a:normAutofit lnSpcReduction="10000"/>
          </a:bodyPr>
          <a:lstStyle/>
          <a:p>
            <a:r>
              <a:rPr lang="en-US" altLang="ko-KR" dirty="0">
                <a:ea typeface="굴림" charset="-127"/>
              </a:rPr>
              <a:t>Instantaneous load imbalance revealed as wait time</a:t>
            </a:r>
          </a:p>
          <a:p>
            <a:pPr lvl="1"/>
            <a:r>
              <a:rPr lang="en-US" altLang="ko-KR" dirty="0">
                <a:ea typeface="굴림" charset="-127"/>
              </a:rPr>
              <a:t>at completion</a:t>
            </a:r>
          </a:p>
          <a:p>
            <a:pPr lvl="1"/>
            <a:r>
              <a:rPr lang="en-US" altLang="ko-KR" dirty="0">
                <a:ea typeface="굴림" charset="-127"/>
              </a:rPr>
              <a:t>at barriers</a:t>
            </a:r>
          </a:p>
          <a:p>
            <a:pPr lvl="1"/>
            <a:r>
              <a:rPr lang="en-US" altLang="ko-KR" dirty="0" smtClean="0">
                <a:ea typeface="굴림" charset="-127"/>
              </a:rPr>
              <a:t>at </a:t>
            </a:r>
            <a:r>
              <a:rPr lang="en-US" altLang="ko-KR" dirty="0">
                <a:ea typeface="굴림" charset="-127"/>
              </a:rPr>
              <a:t>flags, even at </a:t>
            </a:r>
            <a:r>
              <a:rPr lang="en-US" altLang="ko-KR" dirty="0" err="1">
                <a:ea typeface="굴림" charset="-127"/>
              </a:rPr>
              <a:t>mutex</a:t>
            </a:r>
            <a:endParaRPr lang="en-US" altLang="ko-KR" dirty="0">
              <a:ea typeface="굴림" charset="-127"/>
            </a:endParaRPr>
          </a:p>
        </p:txBody>
      </p:sp>
      <p:grpSp>
        <p:nvGrpSpPr>
          <p:cNvPr id="226353" name="Group 49"/>
          <p:cNvGrpSpPr>
            <a:grpSpLocks/>
          </p:cNvGrpSpPr>
          <p:nvPr/>
        </p:nvGrpSpPr>
        <p:grpSpPr bwMode="auto">
          <a:xfrm>
            <a:off x="5257800" y="5029200"/>
            <a:ext cx="3503613" cy="777875"/>
            <a:chOff x="3553" y="672"/>
            <a:chExt cx="2207" cy="490"/>
          </a:xfrm>
        </p:grpSpPr>
        <p:sp>
          <p:nvSpPr>
            <p:cNvPr id="226354" name="Text Box 50"/>
            <p:cNvSpPr txBox="1">
              <a:spLocks noChangeArrowheads="1"/>
            </p:cNvSpPr>
            <p:nvPr/>
          </p:nvSpPr>
          <p:spPr bwMode="auto">
            <a:xfrm>
              <a:off x="3985" y="672"/>
              <a:ext cx="1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0">
                  <a:latin typeface="Times New Roman" charset="0"/>
                </a:rPr>
                <a:t>Sequential Work</a:t>
              </a:r>
            </a:p>
          </p:txBody>
        </p:sp>
        <p:sp>
          <p:nvSpPr>
            <p:cNvPr id="226355" name="Line 51"/>
            <p:cNvSpPr>
              <a:spLocks noChangeShapeType="1"/>
            </p:cNvSpPr>
            <p:nvPr/>
          </p:nvSpPr>
          <p:spPr bwMode="auto">
            <a:xfrm>
              <a:off x="3601" y="89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6356" name="Text Box 52"/>
            <p:cNvSpPr txBox="1">
              <a:spLocks noChangeArrowheads="1"/>
            </p:cNvSpPr>
            <p:nvPr/>
          </p:nvSpPr>
          <p:spPr bwMode="auto">
            <a:xfrm>
              <a:off x="3553" y="912"/>
              <a:ext cx="22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0" i="1" dirty="0">
                  <a:latin typeface="Times New Roman" charset="0"/>
                </a:rPr>
                <a:t>Max</a:t>
              </a:r>
              <a:r>
                <a:rPr lang="en-US" altLang="en-US" sz="2000" b="0" dirty="0">
                  <a:latin typeface="Times New Roman" charset="0"/>
                </a:rPr>
                <a:t> (Work + Synch Wait Time)</a:t>
              </a:r>
              <a:endParaRPr lang="en-US" altLang="en-US" sz="2200" b="0" dirty="0"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86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78FD-2DBB-466E-B792-F54D42FEACE7}" type="slidenum">
              <a:rPr lang="en-US" altLang="ko-KR"/>
              <a:pPr/>
              <a:t>24</a:t>
            </a:fld>
            <a:endParaRPr lang="en-US" altLang="ko-KR" b="0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-127"/>
              </a:rPr>
              <a:t>Improving Load Balance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04830"/>
            <a:ext cx="8229600" cy="5715040"/>
          </a:xfrm>
        </p:spPr>
        <p:txBody>
          <a:bodyPr/>
          <a:lstStyle/>
          <a:p>
            <a:r>
              <a:rPr lang="en-US" altLang="ko-KR" dirty="0">
                <a:ea typeface="굴림" charset="-127"/>
              </a:rPr>
              <a:t>Decompose into more smaller tasks (&gt;&gt;P)</a:t>
            </a:r>
          </a:p>
          <a:p>
            <a:r>
              <a:rPr lang="en-US" altLang="ko-KR" dirty="0">
                <a:ea typeface="굴림" charset="-127"/>
              </a:rPr>
              <a:t>Distribute uniformly</a:t>
            </a:r>
          </a:p>
          <a:p>
            <a:pPr lvl="1"/>
            <a:r>
              <a:rPr lang="en-US" altLang="ko-KR" dirty="0">
                <a:ea typeface="굴림" charset="-127"/>
              </a:rPr>
              <a:t>variable sized task</a:t>
            </a:r>
          </a:p>
          <a:p>
            <a:pPr lvl="1"/>
            <a:r>
              <a:rPr lang="en-US" altLang="ko-KR" dirty="0">
                <a:ea typeface="굴림" charset="-127"/>
              </a:rPr>
              <a:t>randomize</a:t>
            </a:r>
          </a:p>
          <a:p>
            <a:pPr lvl="1"/>
            <a:r>
              <a:rPr lang="en-US" altLang="ko-KR" dirty="0">
                <a:ea typeface="굴림" charset="-127"/>
              </a:rPr>
              <a:t>bin packing</a:t>
            </a:r>
          </a:p>
          <a:p>
            <a:pPr lvl="1"/>
            <a:r>
              <a:rPr lang="en-US" altLang="ko-KR" dirty="0">
                <a:ea typeface="굴림" charset="-127"/>
              </a:rPr>
              <a:t>dynamic assignment</a:t>
            </a:r>
          </a:p>
          <a:p>
            <a:r>
              <a:rPr lang="en-US" altLang="ko-KR" dirty="0">
                <a:ea typeface="굴림" charset="-127"/>
              </a:rPr>
              <a:t>Schedule more carefully</a:t>
            </a:r>
          </a:p>
          <a:p>
            <a:pPr lvl="1"/>
            <a:r>
              <a:rPr lang="en-US" altLang="ko-KR" dirty="0">
                <a:ea typeface="굴림" charset="-127"/>
              </a:rPr>
              <a:t>avoid serialization</a:t>
            </a:r>
          </a:p>
          <a:p>
            <a:pPr lvl="1"/>
            <a:r>
              <a:rPr lang="en-US" altLang="ko-KR" dirty="0">
                <a:ea typeface="굴림" charset="-127"/>
              </a:rPr>
              <a:t>estimate work</a:t>
            </a:r>
          </a:p>
          <a:p>
            <a:pPr lvl="1"/>
            <a:r>
              <a:rPr lang="en-US" altLang="ko-KR" dirty="0">
                <a:ea typeface="굴림" charset="-127"/>
              </a:rPr>
              <a:t>use history info.</a:t>
            </a:r>
          </a:p>
          <a:p>
            <a:endParaRPr lang="en-US" altLang="ko-KR" dirty="0">
              <a:ea typeface="굴림" charset="-127"/>
            </a:endParaRPr>
          </a:p>
          <a:p>
            <a:endParaRPr lang="en-US" altLang="ko-KR" dirty="0">
              <a:ea typeface="굴림" charset="-127"/>
            </a:endParaRPr>
          </a:p>
        </p:txBody>
      </p:sp>
      <p:grpSp>
        <p:nvGrpSpPr>
          <p:cNvPr id="233476" name="Group 4"/>
          <p:cNvGrpSpPr>
            <a:grpSpLocks/>
          </p:cNvGrpSpPr>
          <p:nvPr/>
        </p:nvGrpSpPr>
        <p:grpSpPr bwMode="auto">
          <a:xfrm>
            <a:off x="5410200" y="2743200"/>
            <a:ext cx="2490788" cy="2185988"/>
            <a:chOff x="575" y="1056"/>
            <a:chExt cx="1569" cy="1377"/>
          </a:xfrm>
        </p:grpSpPr>
        <p:grpSp>
          <p:nvGrpSpPr>
            <p:cNvPr id="233477" name="Group 5"/>
            <p:cNvGrpSpPr>
              <a:grpSpLocks/>
            </p:cNvGrpSpPr>
            <p:nvPr/>
          </p:nvGrpSpPr>
          <p:grpSpPr bwMode="auto">
            <a:xfrm>
              <a:off x="768" y="1056"/>
              <a:ext cx="1376" cy="1377"/>
              <a:chOff x="2353" y="1065"/>
              <a:chExt cx="1376" cy="1377"/>
            </a:xfrm>
          </p:grpSpPr>
          <p:sp>
            <p:nvSpPr>
              <p:cNvPr id="233478" name="Freeform 6"/>
              <p:cNvSpPr>
                <a:spLocks/>
              </p:cNvSpPr>
              <p:nvPr/>
            </p:nvSpPr>
            <p:spPr bwMode="auto">
              <a:xfrm>
                <a:off x="2353" y="1065"/>
                <a:ext cx="1376" cy="1377"/>
              </a:xfrm>
              <a:custGeom>
                <a:avLst/>
                <a:gdLst>
                  <a:gd name="T0" fmla="*/ 0 w 1376"/>
                  <a:gd name="T1" fmla="*/ 0 h 1377"/>
                  <a:gd name="T2" fmla="*/ 1376 w 1376"/>
                  <a:gd name="T3" fmla="*/ 0 h 1377"/>
                  <a:gd name="T4" fmla="*/ 1376 w 1376"/>
                  <a:gd name="T5" fmla="*/ 1377 h 1377"/>
                  <a:gd name="T6" fmla="*/ 0 w 1376"/>
                  <a:gd name="T7" fmla="*/ 1377 h 1377"/>
                  <a:gd name="T8" fmla="*/ 0 w 1376"/>
                  <a:gd name="T9" fmla="*/ 0 h 1377"/>
                  <a:gd name="T10" fmla="*/ 0 w 1376"/>
                  <a:gd name="T11" fmla="*/ 0 h 1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7">
                    <a:moveTo>
                      <a:pt x="0" y="0"/>
                    </a:moveTo>
                    <a:lnTo>
                      <a:pt x="1376" y="0"/>
                    </a:lnTo>
                    <a:lnTo>
                      <a:pt x="1376" y="1377"/>
                    </a:lnTo>
                    <a:lnTo>
                      <a:pt x="0" y="1377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79" name="Freeform 7"/>
              <p:cNvSpPr>
                <a:spLocks/>
              </p:cNvSpPr>
              <p:nvPr/>
            </p:nvSpPr>
            <p:spPr bwMode="auto">
              <a:xfrm>
                <a:off x="2447" y="1152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19 h 42"/>
                  <a:gd name="T4" fmla="*/ 41 w 43"/>
                  <a:gd name="T5" fmla="*/ 14 h 42"/>
                  <a:gd name="T6" fmla="*/ 41 w 43"/>
                  <a:gd name="T7" fmla="*/ 12 h 42"/>
                  <a:gd name="T8" fmla="*/ 39 w 43"/>
                  <a:gd name="T9" fmla="*/ 10 h 42"/>
                  <a:gd name="T10" fmla="*/ 36 w 43"/>
                  <a:gd name="T11" fmla="*/ 5 h 42"/>
                  <a:gd name="T12" fmla="*/ 34 w 43"/>
                  <a:gd name="T13" fmla="*/ 5 h 42"/>
                  <a:gd name="T14" fmla="*/ 32 w 43"/>
                  <a:gd name="T15" fmla="*/ 3 h 42"/>
                  <a:gd name="T16" fmla="*/ 30 w 43"/>
                  <a:gd name="T17" fmla="*/ 0 h 42"/>
                  <a:gd name="T18" fmla="*/ 25 w 43"/>
                  <a:gd name="T19" fmla="*/ 0 h 42"/>
                  <a:gd name="T20" fmla="*/ 23 w 43"/>
                  <a:gd name="T21" fmla="*/ 0 h 42"/>
                  <a:gd name="T22" fmla="*/ 18 w 43"/>
                  <a:gd name="T23" fmla="*/ 0 h 42"/>
                  <a:gd name="T24" fmla="*/ 16 w 43"/>
                  <a:gd name="T25" fmla="*/ 0 h 42"/>
                  <a:gd name="T26" fmla="*/ 11 w 43"/>
                  <a:gd name="T27" fmla="*/ 3 h 42"/>
                  <a:gd name="T28" fmla="*/ 9 w 43"/>
                  <a:gd name="T29" fmla="*/ 5 h 42"/>
                  <a:gd name="T30" fmla="*/ 7 w 43"/>
                  <a:gd name="T31" fmla="*/ 5 h 42"/>
                  <a:gd name="T32" fmla="*/ 4 w 43"/>
                  <a:gd name="T33" fmla="*/ 10 h 42"/>
                  <a:gd name="T34" fmla="*/ 2 w 43"/>
                  <a:gd name="T35" fmla="*/ 12 h 42"/>
                  <a:gd name="T36" fmla="*/ 2 w 43"/>
                  <a:gd name="T37" fmla="*/ 14 h 42"/>
                  <a:gd name="T38" fmla="*/ 0 w 43"/>
                  <a:gd name="T39" fmla="*/ 19 h 42"/>
                  <a:gd name="T40" fmla="*/ 0 w 43"/>
                  <a:gd name="T41" fmla="*/ 21 h 42"/>
                  <a:gd name="T42" fmla="*/ 0 w 43"/>
                  <a:gd name="T43" fmla="*/ 26 h 42"/>
                  <a:gd name="T44" fmla="*/ 2 w 43"/>
                  <a:gd name="T45" fmla="*/ 28 h 42"/>
                  <a:gd name="T46" fmla="*/ 2 w 43"/>
                  <a:gd name="T47" fmla="*/ 30 h 42"/>
                  <a:gd name="T48" fmla="*/ 4 w 43"/>
                  <a:gd name="T49" fmla="*/ 35 h 42"/>
                  <a:gd name="T50" fmla="*/ 7 w 43"/>
                  <a:gd name="T51" fmla="*/ 37 h 42"/>
                  <a:gd name="T52" fmla="*/ 9 w 43"/>
                  <a:gd name="T53" fmla="*/ 39 h 42"/>
                  <a:gd name="T54" fmla="*/ 11 w 43"/>
                  <a:gd name="T55" fmla="*/ 39 h 42"/>
                  <a:gd name="T56" fmla="*/ 16 w 43"/>
                  <a:gd name="T57" fmla="*/ 42 h 42"/>
                  <a:gd name="T58" fmla="*/ 18 w 43"/>
                  <a:gd name="T59" fmla="*/ 42 h 42"/>
                  <a:gd name="T60" fmla="*/ 23 w 43"/>
                  <a:gd name="T61" fmla="*/ 42 h 42"/>
                  <a:gd name="T62" fmla="*/ 25 w 43"/>
                  <a:gd name="T63" fmla="*/ 42 h 42"/>
                  <a:gd name="T64" fmla="*/ 30 w 43"/>
                  <a:gd name="T65" fmla="*/ 42 h 42"/>
                  <a:gd name="T66" fmla="*/ 32 w 43"/>
                  <a:gd name="T67" fmla="*/ 39 h 42"/>
                  <a:gd name="T68" fmla="*/ 34 w 43"/>
                  <a:gd name="T69" fmla="*/ 39 h 42"/>
                  <a:gd name="T70" fmla="*/ 36 w 43"/>
                  <a:gd name="T71" fmla="*/ 37 h 42"/>
                  <a:gd name="T72" fmla="*/ 39 w 43"/>
                  <a:gd name="T73" fmla="*/ 35 h 42"/>
                  <a:gd name="T74" fmla="*/ 41 w 43"/>
                  <a:gd name="T75" fmla="*/ 30 h 42"/>
                  <a:gd name="T76" fmla="*/ 41 w 43"/>
                  <a:gd name="T77" fmla="*/ 28 h 42"/>
                  <a:gd name="T78" fmla="*/ 43 w 43"/>
                  <a:gd name="T79" fmla="*/ 26 h 42"/>
                  <a:gd name="T80" fmla="*/ 43 w 43"/>
                  <a:gd name="T81" fmla="*/ 21 h 42"/>
                  <a:gd name="T82" fmla="*/ 43 w 43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6" y="5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1" y="28"/>
                    </a:lnTo>
                    <a:lnTo>
                      <a:pt x="43" y="26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0" name="Freeform 8"/>
              <p:cNvSpPr>
                <a:spLocks/>
              </p:cNvSpPr>
              <p:nvPr/>
            </p:nvSpPr>
            <p:spPr bwMode="auto">
              <a:xfrm>
                <a:off x="2575" y="1152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4 w 44"/>
                  <a:gd name="T5" fmla="*/ 14 h 42"/>
                  <a:gd name="T6" fmla="*/ 41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30 w 44"/>
                  <a:gd name="T17" fmla="*/ 0 h 42"/>
                  <a:gd name="T18" fmla="*/ 25 w 44"/>
                  <a:gd name="T19" fmla="*/ 0 h 42"/>
                  <a:gd name="T20" fmla="*/ 23 w 44"/>
                  <a:gd name="T21" fmla="*/ 0 h 42"/>
                  <a:gd name="T22" fmla="*/ 18 w 44"/>
                  <a:gd name="T23" fmla="*/ 0 h 42"/>
                  <a:gd name="T24" fmla="*/ 16 w 44"/>
                  <a:gd name="T25" fmla="*/ 0 h 42"/>
                  <a:gd name="T26" fmla="*/ 14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2 w 44"/>
                  <a:gd name="T35" fmla="*/ 12 h 42"/>
                  <a:gd name="T36" fmla="*/ 2 w 44"/>
                  <a:gd name="T37" fmla="*/ 14 h 42"/>
                  <a:gd name="T38" fmla="*/ 2 w 44"/>
                  <a:gd name="T39" fmla="*/ 19 h 42"/>
                  <a:gd name="T40" fmla="*/ 0 w 44"/>
                  <a:gd name="T41" fmla="*/ 21 h 42"/>
                  <a:gd name="T42" fmla="*/ 2 w 44"/>
                  <a:gd name="T43" fmla="*/ 26 h 42"/>
                  <a:gd name="T44" fmla="*/ 2 w 44"/>
                  <a:gd name="T45" fmla="*/ 28 h 42"/>
                  <a:gd name="T46" fmla="*/ 2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4 w 44"/>
                  <a:gd name="T55" fmla="*/ 39 h 42"/>
                  <a:gd name="T56" fmla="*/ 16 w 44"/>
                  <a:gd name="T57" fmla="*/ 42 h 42"/>
                  <a:gd name="T58" fmla="*/ 18 w 44"/>
                  <a:gd name="T59" fmla="*/ 42 h 42"/>
                  <a:gd name="T60" fmla="*/ 23 w 44"/>
                  <a:gd name="T61" fmla="*/ 42 h 42"/>
                  <a:gd name="T62" fmla="*/ 25 w 44"/>
                  <a:gd name="T63" fmla="*/ 42 h 42"/>
                  <a:gd name="T64" fmla="*/ 30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1 w 44"/>
                  <a:gd name="T75" fmla="*/ 30 h 42"/>
                  <a:gd name="T76" fmla="*/ 44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2" y="19"/>
                    </a:lnTo>
                    <a:lnTo>
                      <a:pt x="0" y="21"/>
                    </a:lnTo>
                    <a:lnTo>
                      <a:pt x="2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4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1" name="Freeform 9"/>
              <p:cNvSpPr>
                <a:spLocks/>
              </p:cNvSpPr>
              <p:nvPr/>
            </p:nvSpPr>
            <p:spPr bwMode="auto">
              <a:xfrm>
                <a:off x="2706" y="1152"/>
                <a:ext cx="41" cy="42"/>
              </a:xfrm>
              <a:custGeom>
                <a:avLst/>
                <a:gdLst>
                  <a:gd name="T0" fmla="*/ 41 w 41"/>
                  <a:gd name="T1" fmla="*/ 21 h 42"/>
                  <a:gd name="T2" fmla="*/ 41 w 41"/>
                  <a:gd name="T3" fmla="*/ 19 h 42"/>
                  <a:gd name="T4" fmla="*/ 41 w 41"/>
                  <a:gd name="T5" fmla="*/ 14 h 42"/>
                  <a:gd name="T6" fmla="*/ 39 w 41"/>
                  <a:gd name="T7" fmla="*/ 12 h 42"/>
                  <a:gd name="T8" fmla="*/ 39 w 41"/>
                  <a:gd name="T9" fmla="*/ 10 h 42"/>
                  <a:gd name="T10" fmla="*/ 37 w 41"/>
                  <a:gd name="T11" fmla="*/ 5 h 42"/>
                  <a:gd name="T12" fmla="*/ 34 w 41"/>
                  <a:gd name="T13" fmla="*/ 5 h 42"/>
                  <a:gd name="T14" fmla="*/ 30 w 41"/>
                  <a:gd name="T15" fmla="*/ 3 h 42"/>
                  <a:gd name="T16" fmla="*/ 27 w 41"/>
                  <a:gd name="T17" fmla="*/ 0 h 42"/>
                  <a:gd name="T18" fmla="*/ 25 w 41"/>
                  <a:gd name="T19" fmla="*/ 0 h 42"/>
                  <a:gd name="T20" fmla="*/ 21 w 41"/>
                  <a:gd name="T21" fmla="*/ 0 h 42"/>
                  <a:gd name="T22" fmla="*/ 18 w 41"/>
                  <a:gd name="T23" fmla="*/ 0 h 42"/>
                  <a:gd name="T24" fmla="*/ 14 w 41"/>
                  <a:gd name="T25" fmla="*/ 0 h 42"/>
                  <a:gd name="T26" fmla="*/ 11 w 41"/>
                  <a:gd name="T27" fmla="*/ 3 h 42"/>
                  <a:gd name="T28" fmla="*/ 9 w 41"/>
                  <a:gd name="T29" fmla="*/ 5 h 42"/>
                  <a:gd name="T30" fmla="*/ 4 w 41"/>
                  <a:gd name="T31" fmla="*/ 5 h 42"/>
                  <a:gd name="T32" fmla="*/ 4 w 41"/>
                  <a:gd name="T33" fmla="*/ 10 h 42"/>
                  <a:gd name="T34" fmla="*/ 2 w 41"/>
                  <a:gd name="T35" fmla="*/ 12 h 42"/>
                  <a:gd name="T36" fmla="*/ 0 w 41"/>
                  <a:gd name="T37" fmla="*/ 14 h 42"/>
                  <a:gd name="T38" fmla="*/ 0 w 41"/>
                  <a:gd name="T39" fmla="*/ 19 h 42"/>
                  <a:gd name="T40" fmla="*/ 0 w 41"/>
                  <a:gd name="T41" fmla="*/ 21 h 42"/>
                  <a:gd name="T42" fmla="*/ 0 w 41"/>
                  <a:gd name="T43" fmla="*/ 26 h 42"/>
                  <a:gd name="T44" fmla="*/ 0 w 41"/>
                  <a:gd name="T45" fmla="*/ 28 h 42"/>
                  <a:gd name="T46" fmla="*/ 2 w 41"/>
                  <a:gd name="T47" fmla="*/ 30 h 42"/>
                  <a:gd name="T48" fmla="*/ 4 w 41"/>
                  <a:gd name="T49" fmla="*/ 35 h 42"/>
                  <a:gd name="T50" fmla="*/ 4 w 41"/>
                  <a:gd name="T51" fmla="*/ 37 h 42"/>
                  <a:gd name="T52" fmla="*/ 9 w 41"/>
                  <a:gd name="T53" fmla="*/ 39 h 42"/>
                  <a:gd name="T54" fmla="*/ 11 w 41"/>
                  <a:gd name="T55" fmla="*/ 39 h 42"/>
                  <a:gd name="T56" fmla="*/ 14 w 41"/>
                  <a:gd name="T57" fmla="*/ 42 h 42"/>
                  <a:gd name="T58" fmla="*/ 18 w 41"/>
                  <a:gd name="T59" fmla="*/ 42 h 42"/>
                  <a:gd name="T60" fmla="*/ 21 w 41"/>
                  <a:gd name="T61" fmla="*/ 42 h 42"/>
                  <a:gd name="T62" fmla="*/ 25 w 41"/>
                  <a:gd name="T63" fmla="*/ 42 h 42"/>
                  <a:gd name="T64" fmla="*/ 27 w 41"/>
                  <a:gd name="T65" fmla="*/ 42 h 42"/>
                  <a:gd name="T66" fmla="*/ 30 w 41"/>
                  <a:gd name="T67" fmla="*/ 39 h 42"/>
                  <a:gd name="T68" fmla="*/ 34 w 41"/>
                  <a:gd name="T69" fmla="*/ 39 h 42"/>
                  <a:gd name="T70" fmla="*/ 37 w 41"/>
                  <a:gd name="T71" fmla="*/ 37 h 42"/>
                  <a:gd name="T72" fmla="*/ 39 w 41"/>
                  <a:gd name="T73" fmla="*/ 35 h 42"/>
                  <a:gd name="T74" fmla="*/ 39 w 41"/>
                  <a:gd name="T75" fmla="*/ 30 h 42"/>
                  <a:gd name="T76" fmla="*/ 41 w 41"/>
                  <a:gd name="T77" fmla="*/ 28 h 42"/>
                  <a:gd name="T78" fmla="*/ 41 w 41"/>
                  <a:gd name="T79" fmla="*/ 26 h 42"/>
                  <a:gd name="T80" fmla="*/ 41 w 41"/>
                  <a:gd name="T81" fmla="*/ 21 h 42"/>
                  <a:gd name="T82" fmla="*/ 41 w 41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2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4"/>
                    </a:lnTo>
                    <a:lnTo>
                      <a:pt x="39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4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4" y="42"/>
                    </a:lnTo>
                    <a:lnTo>
                      <a:pt x="18" y="42"/>
                    </a:lnTo>
                    <a:lnTo>
                      <a:pt x="21" y="42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30" y="39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0"/>
                    </a:lnTo>
                    <a:lnTo>
                      <a:pt x="41" y="28"/>
                    </a:lnTo>
                    <a:lnTo>
                      <a:pt x="41" y="26"/>
                    </a:lnTo>
                    <a:lnTo>
                      <a:pt x="41" y="21"/>
                    </a:lnTo>
                    <a:lnTo>
                      <a:pt x="41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2" name="Freeform 10"/>
              <p:cNvSpPr>
                <a:spLocks/>
              </p:cNvSpPr>
              <p:nvPr/>
            </p:nvSpPr>
            <p:spPr bwMode="auto">
              <a:xfrm>
                <a:off x="2834" y="1152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2 w 44"/>
                  <a:gd name="T5" fmla="*/ 14 h 42"/>
                  <a:gd name="T6" fmla="*/ 42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28 w 44"/>
                  <a:gd name="T17" fmla="*/ 0 h 42"/>
                  <a:gd name="T18" fmla="*/ 26 w 44"/>
                  <a:gd name="T19" fmla="*/ 0 h 42"/>
                  <a:gd name="T20" fmla="*/ 21 w 44"/>
                  <a:gd name="T21" fmla="*/ 0 h 42"/>
                  <a:gd name="T22" fmla="*/ 19 w 44"/>
                  <a:gd name="T23" fmla="*/ 0 h 42"/>
                  <a:gd name="T24" fmla="*/ 14 w 44"/>
                  <a:gd name="T25" fmla="*/ 0 h 42"/>
                  <a:gd name="T26" fmla="*/ 12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3 w 44"/>
                  <a:gd name="T35" fmla="*/ 12 h 42"/>
                  <a:gd name="T36" fmla="*/ 0 w 44"/>
                  <a:gd name="T37" fmla="*/ 14 h 42"/>
                  <a:gd name="T38" fmla="*/ 0 w 44"/>
                  <a:gd name="T39" fmla="*/ 19 h 42"/>
                  <a:gd name="T40" fmla="*/ 0 w 44"/>
                  <a:gd name="T41" fmla="*/ 21 h 42"/>
                  <a:gd name="T42" fmla="*/ 0 w 44"/>
                  <a:gd name="T43" fmla="*/ 26 h 42"/>
                  <a:gd name="T44" fmla="*/ 0 w 44"/>
                  <a:gd name="T45" fmla="*/ 28 h 42"/>
                  <a:gd name="T46" fmla="*/ 3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2 w 44"/>
                  <a:gd name="T55" fmla="*/ 39 h 42"/>
                  <a:gd name="T56" fmla="*/ 14 w 44"/>
                  <a:gd name="T57" fmla="*/ 42 h 42"/>
                  <a:gd name="T58" fmla="*/ 19 w 44"/>
                  <a:gd name="T59" fmla="*/ 42 h 42"/>
                  <a:gd name="T60" fmla="*/ 21 w 44"/>
                  <a:gd name="T61" fmla="*/ 42 h 42"/>
                  <a:gd name="T62" fmla="*/ 26 w 44"/>
                  <a:gd name="T63" fmla="*/ 42 h 42"/>
                  <a:gd name="T64" fmla="*/ 28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2 w 44"/>
                  <a:gd name="T75" fmla="*/ 30 h 42"/>
                  <a:gd name="T76" fmla="*/ 42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3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14" y="42"/>
                    </a:lnTo>
                    <a:lnTo>
                      <a:pt x="19" y="42"/>
                    </a:lnTo>
                    <a:lnTo>
                      <a:pt x="21" y="42"/>
                    </a:lnTo>
                    <a:lnTo>
                      <a:pt x="26" y="42"/>
                    </a:lnTo>
                    <a:lnTo>
                      <a:pt x="28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0"/>
                    </a:lnTo>
                    <a:lnTo>
                      <a:pt x="42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3" name="Freeform 11"/>
              <p:cNvSpPr>
                <a:spLocks/>
              </p:cNvSpPr>
              <p:nvPr/>
            </p:nvSpPr>
            <p:spPr bwMode="auto">
              <a:xfrm>
                <a:off x="2963" y="1152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19 h 42"/>
                  <a:gd name="T4" fmla="*/ 41 w 43"/>
                  <a:gd name="T5" fmla="*/ 14 h 42"/>
                  <a:gd name="T6" fmla="*/ 41 w 43"/>
                  <a:gd name="T7" fmla="*/ 12 h 42"/>
                  <a:gd name="T8" fmla="*/ 39 w 43"/>
                  <a:gd name="T9" fmla="*/ 10 h 42"/>
                  <a:gd name="T10" fmla="*/ 36 w 43"/>
                  <a:gd name="T11" fmla="*/ 5 h 42"/>
                  <a:gd name="T12" fmla="*/ 34 w 43"/>
                  <a:gd name="T13" fmla="*/ 5 h 42"/>
                  <a:gd name="T14" fmla="*/ 32 w 43"/>
                  <a:gd name="T15" fmla="*/ 3 h 42"/>
                  <a:gd name="T16" fmla="*/ 30 w 43"/>
                  <a:gd name="T17" fmla="*/ 0 h 42"/>
                  <a:gd name="T18" fmla="*/ 25 w 43"/>
                  <a:gd name="T19" fmla="*/ 0 h 42"/>
                  <a:gd name="T20" fmla="*/ 23 w 43"/>
                  <a:gd name="T21" fmla="*/ 0 h 42"/>
                  <a:gd name="T22" fmla="*/ 18 w 43"/>
                  <a:gd name="T23" fmla="*/ 0 h 42"/>
                  <a:gd name="T24" fmla="*/ 16 w 43"/>
                  <a:gd name="T25" fmla="*/ 0 h 42"/>
                  <a:gd name="T26" fmla="*/ 11 w 43"/>
                  <a:gd name="T27" fmla="*/ 3 h 42"/>
                  <a:gd name="T28" fmla="*/ 9 w 43"/>
                  <a:gd name="T29" fmla="*/ 5 h 42"/>
                  <a:gd name="T30" fmla="*/ 7 w 43"/>
                  <a:gd name="T31" fmla="*/ 5 h 42"/>
                  <a:gd name="T32" fmla="*/ 4 w 43"/>
                  <a:gd name="T33" fmla="*/ 10 h 42"/>
                  <a:gd name="T34" fmla="*/ 2 w 43"/>
                  <a:gd name="T35" fmla="*/ 12 h 42"/>
                  <a:gd name="T36" fmla="*/ 2 w 43"/>
                  <a:gd name="T37" fmla="*/ 14 h 42"/>
                  <a:gd name="T38" fmla="*/ 0 w 43"/>
                  <a:gd name="T39" fmla="*/ 19 h 42"/>
                  <a:gd name="T40" fmla="*/ 0 w 43"/>
                  <a:gd name="T41" fmla="*/ 21 h 42"/>
                  <a:gd name="T42" fmla="*/ 0 w 43"/>
                  <a:gd name="T43" fmla="*/ 26 h 42"/>
                  <a:gd name="T44" fmla="*/ 2 w 43"/>
                  <a:gd name="T45" fmla="*/ 28 h 42"/>
                  <a:gd name="T46" fmla="*/ 2 w 43"/>
                  <a:gd name="T47" fmla="*/ 30 h 42"/>
                  <a:gd name="T48" fmla="*/ 4 w 43"/>
                  <a:gd name="T49" fmla="*/ 35 h 42"/>
                  <a:gd name="T50" fmla="*/ 7 w 43"/>
                  <a:gd name="T51" fmla="*/ 37 h 42"/>
                  <a:gd name="T52" fmla="*/ 9 w 43"/>
                  <a:gd name="T53" fmla="*/ 39 h 42"/>
                  <a:gd name="T54" fmla="*/ 11 w 43"/>
                  <a:gd name="T55" fmla="*/ 39 h 42"/>
                  <a:gd name="T56" fmla="*/ 16 w 43"/>
                  <a:gd name="T57" fmla="*/ 42 h 42"/>
                  <a:gd name="T58" fmla="*/ 18 w 43"/>
                  <a:gd name="T59" fmla="*/ 42 h 42"/>
                  <a:gd name="T60" fmla="*/ 23 w 43"/>
                  <a:gd name="T61" fmla="*/ 42 h 42"/>
                  <a:gd name="T62" fmla="*/ 25 w 43"/>
                  <a:gd name="T63" fmla="*/ 42 h 42"/>
                  <a:gd name="T64" fmla="*/ 30 w 43"/>
                  <a:gd name="T65" fmla="*/ 42 h 42"/>
                  <a:gd name="T66" fmla="*/ 32 w 43"/>
                  <a:gd name="T67" fmla="*/ 39 h 42"/>
                  <a:gd name="T68" fmla="*/ 34 w 43"/>
                  <a:gd name="T69" fmla="*/ 39 h 42"/>
                  <a:gd name="T70" fmla="*/ 36 w 43"/>
                  <a:gd name="T71" fmla="*/ 37 h 42"/>
                  <a:gd name="T72" fmla="*/ 39 w 43"/>
                  <a:gd name="T73" fmla="*/ 35 h 42"/>
                  <a:gd name="T74" fmla="*/ 41 w 43"/>
                  <a:gd name="T75" fmla="*/ 30 h 42"/>
                  <a:gd name="T76" fmla="*/ 41 w 43"/>
                  <a:gd name="T77" fmla="*/ 28 h 42"/>
                  <a:gd name="T78" fmla="*/ 43 w 43"/>
                  <a:gd name="T79" fmla="*/ 26 h 42"/>
                  <a:gd name="T80" fmla="*/ 43 w 43"/>
                  <a:gd name="T81" fmla="*/ 21 h 42"/>
                  <a:gd name="T82" fmla="*/ 43 w 43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6" y="5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1" y="28"/>
                    </a:lnTo>
                    <a:lnTo>
                      <a:pt x="43" y="26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4" name="Freeform 12"/>
              <p:cNvSpPr>
                <a:spLocks/>
              </p:cNvSpPr>
              <p:nvPr/>
            </p:nvSpPr>
            <p:spPr bwMode="auto">
              <a:xfrm>
                <a:off x="3091" y="1152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4 w 44"/>
                  <a:gd name="T5" fmla="*/ 14 h 42"/>
                  <a:gd name="T6" fmla="*/ 41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30 w 44"/>
                  <a:gd name="T17" fmla="*/ 0 h 42"/>
                  <a:gd name="T18" fmla="*/ 25 w 44"/>
                  <a:gd name="T19" fmla="*/ 0 h 42"/>
                  <a:gd name="T20" fmla="*/ 23 w 44"/>
                  <a:gd name="T21" fmla="*/ 0 h 42"/>
                  <a:gd name="T22" fmla="*/ 19 w 44"/>
                  <a:gd name="T23" fmla="*/ 0 h 42"/>
                  <a:gd name="T24" fmla="*/ 16 w 44"/>
                  <a:gd name="T25" fmla="*/ 0 h 42"/>
                  <a:gd name="T26" fmla="*/ 14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2 w 44"/>
                  <a:gd name="T35" fmla="*/ 12 h 42"/>
                  <a:gd name="T36" fmla="*/ 2 w 44"/>
                  <a:gd name="T37" fmla="*/ 14 h 42"/>
                  <a:gd name="T38" fmla="*/ 2 w 44"/>
                  <a:gd name="T39" fmla="*/ 19 h 42"/>
                  <a:gd name="T40" fmla="*/ 0 w 44"/>
                  <a:gd name="T41" fmla="*/ 21 h 42"/>
                  <a:gd name="T42" fmla="*/ 2 w 44"/>
                  <a:gd name="T43" fmla="*/ 26 h 42"/>
                  <a:gd name="T44" fmla="*/ 2 w 44"/>
                  <a:gd name="T45" fmla="*/ 28 h 42"/>
                  <a:gd name="T46" fmla="*/ 2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4 w 44"/>
                  <a:gd name="T55" fmla="*/ 39 h 42"/>
                  <a:gd name="T56" fmla="*/ 16 w 44"/>
                  <a:gd name="T57" fmla="*/ 42 h 42"/>
                  <a:gd name="T58" fmla="*/ 19 w 44"/>
                  <a:gd name="T59" fmla="*/ 42 h 42"/>
                  <a:gd name="T60" fmla="*/ 23 w 44"/>
                  <a:gd name="T61" fmla="*/ 42 h 42"/>
                  <a:gd name="T62" fmla="*/ 25 w 44"/>
                  <a:gd name="T63" fmla="*/ 42 h 42"/>
                  <a:gd name="T64" fmla="*/ 30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1 w 44"/>
                  <a:gd name="T75" fmla="*/ 30 h 42"/>
                  <a:gd name="T76" fmla="*/ 44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2" y="19"/>
                    </a:lnTo>
                    <a:lnTo>
                      <a:pt x="0" y="21"/>
                    </a:lnTo>
                    <a:lnTo>
                      <a:pt x="2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6" y="42"/>
                    </a:lnTo>
                    <a:lnTo>
                      <a:pt x="19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4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5" name="Freeform 13"/>
              <p:cNvSpPr>
                <a:spLocks/>
              </p:cNvSpPr>
              <p:nvPr/>
            </p:nvSpPr>
            <p:spPr bwMode="auto">
              <a:xfrm>
                <a:off x="3222" y="1152"/>
                <a:ext cx="41" cy="42"/>
              </a:xfrm>
              <a:custGeom>
                <a:avLst/>
                <a:gdLst>
                  <a:gd name="T0" fmla="*/ 41 w 41"/>
                  <a:gd name="T1" fmla="*/ 21 h 42"/>
                  <a:gd name="T2" fmla="*/ 41 w 41"/>
                  <a:gd name="T3" fmla="*/ 19 h 42"/>
                  <a:gd name="T4" fmla="*/ 41 w 41"/>
                  <a:gd name="T5" fmla="*/ 14 h 42"/>
                  <a:gd name="T6" fmla="*/ 39 w 41"/>
                  <a:gd name="T7" fmla="*/ 12 h 42"/>
                  <a:gd name="T8" fmla="*/ 39 w 41"/>
                  <a:gd name="T9" fmla="*/ 10 h 42"/>
                  <a:gd name="T10" fmla="*/ 37 w 41"/>
                  <a:gd name="T11" fmla="*/ 5 h 42"/>
                  <a:gd name="T12" fmla="*/ 34 w 41"/>
                  <a:gd name="T13" fmla="*/ 5 h 42"/>
                  <a:gd name="T14" fmla="*/ 30 w 41"/>
                  <a:gd name="T15" fmla="*/ 3 h 42"/>
                  <a:gd name="T16" fmla="*/ 27 w 41"/>
                  <a:gd name="T17" fmla="*/ 0 h 42"/>
                  <a:gd name="T18" fmla="*/ 25 w 41"/>
                  <a:gd name="T19" fmla="*/ 0 h 42"/>
                  <a:gd name="T20" fmla="*/ 21 w 41"/>
                  <a:gd name="T21" fmla="*/ 0 h 42"/>
                  <a:gd name="T22" fmla="*/ 18 w 41"/>
                  <a:gd name="T23" fmla="*/ 0 h 42"/>
                  <a:gd name="T24" fmla="*/ 14 w 41"/>
                  <a:gd name="T25" fmla="*/ 0 h 42"/>
                  <a:gd name="T26" fmla="*/ 11 w 41"/>
                  <a:gd name="T27" fmla="*/ 3 h 42"/>
                  <a:gd name="T28" fmla="*/ 9 w 41"/>
                  <a:gd name="T29" fmla="*/ 5 h 42"/>
                  <a:gd name="T30" fmla="*/ 5 w 41"/>
                  <a:gd name="T31" fmla="*/ 5 h 42"/>
                  <a:gd name="T32" fmla="*/ 5 w 41"/>
                  <a:gd name="T33" fmla="*/ 10 h 42"/>
                  <a:gd name="T34" fmla="*/ 2 w 41"/>
                  <a:gd name="T35" fmla="*/ 12 h 42"/>
                  <a:gd name="T36" fmla="*/ 0 w 41"/>
                  <a:gd name="T37" fmla="*/ 14 h 42"/>
                  <a:gd name="T38" fmla="*/ 0 w 41"/>
                  <a:gd name="T39" fmla="*/ 19 h 42"/>
                  <a:gd name="T40" fmla="*/ 0 w 41"/>
                  <a:gd name="T41" fmla="*/ 21 h 42"/>
                  <a:gd name="T42" fmla="*/ 0 w 41"/>
                  <a:gd name="T43" fmla="*/ 26 h 42"/>
                  <a:gd name="T44" fmla="*/ 0 w 41"/>
                  <a:gd name="T45" fmla="*/ 28 h 42"/>
                  <a:gd name="T46" fmla="*/ 2 w 41"/>
                  <a:gd name="T47" fmla="*/ 30 h 42"/>
                  <a:gd name="T48" fmla="*/ 5 w 41"/>
                  <a:gd name="T49" fmla="*/ 35 h 42"/>
                  <a:gd name="T50" fmla="*/ 5 w 41"/>
                  <a:gd name="T51" fmla="*/ 37 h 42"/>
                  <a:gd name="T52" fmla="*/ 9 w 41"/>
                  <a:gd name="T53" fmla="*/ 39 h 42"/>
                  <a:gd name="T54" fmla="*/ 11 w 41"/>
                  <a:gd name="T55" fmla="*/ 39 h 42"/>
                  <a:gd name="T56" fmla="*/ 14 w 41"/>
                  <a:gd name="T57" fmla="*/ 42 h 42"/>
                  <a:gd name="T58" fmla="*/ 18 w 41"/>
                  <a:gd name="T59" fmla="*/ 42 h 42"/>
                  <a:gd name="T60" fmla="*/ 21 w 41"/>
                  <a:gd name="T61" fmla="*/ 42 h 42"/>
                  <a:gd name="T62" fmla="*/ 25 w 41"/>
                  <a:gd name="T63" fmla="*/ 42 h 42"/>
                  <a:gd name="T64" fmla="*/ 27 w 41"/>
                  <a:gd name="T65" fmla="*/ 42 h 42"/>
                  <a:gd name="T66" fmla="*/ 30 w 41"/>
                  <a:gd name="T67" fmla="*/ 39 h 42"/>
                  <a:gd name="T68" fmla="*/ 34 w 41"/>
                  <a:gd name="T69" fmla="*/ 39 h 42"/>
                  <a:gd name="T70" fmla="*/ 37 w 41"/>
                  <a:gd name="T71" fmla="*/ 37 h 42"/>
                  <a:gd name="T72" fmla="*/ 39 w 41"/>
                  <a:gd name="T73" fmla="*/ 35 h 42"/>
                  <a:gd name="T74" fmla="*/ 39 w 41"/>
                  <a:gd name="T75" fmla="*/ 30 h 42"/>
                  <a:gd name="T76" fmla="*/ 41 w 41"/>
                  <a:gd name="T77" fmla="*/ 28 h 42"/>
                  <a:gd name="T78" fmla="*/ 41 w 41"/>
                  <a:gd name="T79" fmla="*/ 26 h 42"/>
                  <a:gd name="T80" fmla="*/ 41 w 41"/>
                  <a:gd name="T81" fmla="*/ 21 h 42"/>
                  <a:gd name="T82" fmla="*/ 41 w 41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2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4"/>
                    </a:lnTo>
                    <a:lnTo>
                      <a:pt x="39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5" y="5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4" y="42"/>
                    </a:lnTo>
                    <a:lnTo>
                      <a:pt x="18" y="42"/>
                    </a:lnTo>
                    <a:lnTo>
                      <a:pt x="21" y="42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30" y="39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0"/>
                    </a:lnTo>
                    <a:lnTo>
                      <a:pt x="41" y="28"/>
                    </a:lnTo>
                    <a:lnTo>
                      <a:pt x="41" y="26"/>
                    </a:lnTo>
                    <a:lnTo>
                      <a:pt x="41" y="21"/>
                    </a:lnTo>
                    <a:lnTo>
                      <a:pt x="41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6" name="Freeform 14"/>
              <p:cNvSpPr>
                <a:spLocks/>
              </p:cNvSpPr>
              <p:nvPr/>
            </p:nvSpPr>
            <p:spPr bwMode="auto">
              <a:xfrm>
                <a:off x="3350" y="1152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2 w 44"/>
                  <a:gd name="T5" fmla="*/ 14 h 42"/>
                  <a:gd name="T6" fmla="*/ 42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28 w 44"/>
                  <a:gd name="T17" fmla="*/ 0 h 42"/>
                  <a:gd name="T18" fmla="*/ 26 w 44"/>
                  <a:gd name="T19" fmla="*/ 0 h 42"/>
                  <a:gd name="T20" fmla="*/ 21 w 44"/>
                  <a:gd name="T21" fmla="*/ 0 h 42"/>
                  <a:gd name="T22" fmla="*/ 19 w 44"/>
                  <a:gd name="T23" fmla="*/ 0 h 42"/>
                  <a:gd name="T24" fmla="*/ 14 w 44"/>
                  <a:gd name="T25" fmla="*/ 0 h 42"/>
                  <a:gd name="T26" fmla="*/ 12 w 44"/>
                  <a:gd name="T27" fmla="*/ 3 h 42"/>
                  <a:gd name="T28" fmla="*/ 10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3 w 44"/>
                  <a:gd name="T35" fmla="*/ 12 h 42"/>
                  <a:gd name="T36" fmla="*/ 0 w 44"/>
                  <a:gd name="T37" fmla="*/ 14 h 42"/>
                  <a:gd name="T38" fmla="*/ 0 w 44"/>
                  <a:gd name="T39" fmla="*/ 19 h 42"/>
                  <a:gd name="T40" fmla="*/ 0 w 44"/>
                  <a:gd name="T41" fmla="*/ 21 h 42"/>
                  <a:gd name="T42" fmla="*/ 0 w 44"/>
                  <a:gd name="T43" fmla="*/ 26 h 42"/>
                  <a:gd name="T44" fmla="*/ 0 w 44"/>
                  <a:gd name="T45" fmla="*/ 28 h 42"/>
                  <a:gd name="T46" fmla="*/ 3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10 w 44"/>
                  <a:gd name="T53" fmla="*/ 39 h 42"/>
                  <a:gd name="T54" fmla="*/ 12 w 44"/>
                  <a:gd name="T55" fmla="*/ 39 h 42"/>
                  <a:gd name="T56" fmla="*/ 14 w 44"/>
                  <a:gd name="T57" fmla="*/ 42 h 42"/>
                  <a:gd name="T58" fmla="*/ 19 w 44"/>
                  <a:gd name="T59" fmla="*/ 42 h 42"/>
                  <a:gd name="T60" fmla="*/ 21 w 44"/>
                  <a:gd name="T61" fmla="*/ 42 h 42"/>
                  <a:gd name="T62" fmla="*/ 26 w 44"/>
                  <a:gd name="T63" fmla="*/ 42 h 42"/>
                  <a:gd name="T64" fmla="*/ 28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2 w 44"/>
                  <a:gd name="T75" fmla="*/ 30 h 42"/>
                  <a:gd name="T76" fmla="*/ 42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3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14" y="42"/>
                    </a:lnTo>
                    <a:lnTo>
                      <a:pt x="19" y="42"/>
                    </a:lnTo>
                    <a:lnTo>
                      <a:pt x="21" y="42"/>
                    </a:lnTo>
                    <a:lnTo>
                      <a:pt x="26" y="42"/>
                    </a:lnTo>
                    <a:lnTo>
                      <a:pt x="28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0"/>
                    </a:lnTo>
                    <a:lnTo>
                      <a:pt x="42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7" name="Freeform 15"/>
              <p:cNvSpPr>
                <a:spLocks/>
              </p:cNvSpPr>
              <p:nvPr/>
            </p:nvSpPr>
            <p:spPr bwMode="auto">
              <a:xfrm>
                <a:off x="3479" y="1152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19 h 42"/>
                  <a:gd name="T4" fmla="*/ 41 w 43"/>
                  <a:gd name="T5" fmla="*/ 14 h 42"/>
                  <a:gd name="T6" fmla="*/ 41 w 43"/>
                  <a:gd name="T7" fmla="*/ 12 h 42"/>
                  <a:gd name="T8" fmla="*/ 39 w 43"/>
                  <a:gd name="T9" fmla="*/ 10 h 42"/>
                  <a:gd name="T10" fmla="*/ 37 w 43"/>
                  <a:gd name="T11" fmla="*/ 5 h 42"/>
                  <a:gd name="T12" fmla="*/ 34 w 43"/>
                  <a:gd name="T13" fmla="*/ 5 h 42"/>
                  <a:gd name="T14" fmla="*/ 32 w 43"/>
                  <a:gd name="T15" fmla="*/ 3 h 42"/>
                  <a:gd name="T16" fmla="*/ 30 w 43"/>
                  <a:gd name="T17" fmla="*/ 0 h 42"/>
                  <a:gd name="T18" fmla="*/ 25 w 43"/>
                  <a:gd name="T19" fmla="*/ 0 h 42"/>
                  <a:gd name="T20" fmla="*/ 23 w 43"/>
                  <a:gd name="T21" fmla="*/ 0 h 42"/>
                  <a:gd name="T22" fmla="*/ 18 w 43"/>
                  <a:gd name="T23" fmla="*/ 0 h 42"/>
                  <a:gd name="T24" fmla="*/ 16 w 43"/>
                  <a:gd name="T25" fmla="*/ 0 h 42"/>
                  <a:gd name="T26" fmla="*/ 11 w 43"/>
                  <a:gd name="T27" fmla="*/ 3 h 42"/>
                  <a:gd name="T28" fmla="*/ 9 w 43"/>
                  <a:gd name="T29" fmla="*/ 5 h 42"/>
                  <a:gd name="T30" fmla="*/ 7 w 43"/>
                  <a:gd name="T31" fmla="*/ 5 h 42"/>
                  <a:gd name="T32" fmla="*/ 4 w 43"/>
                  <a:gd name="T33" fmla="*/ 10 h 42"/>
                  <a:gd name="T34" fmla="*/ 2 w 43"/>
                  <a:gd name="T35" fmla="*/ 12 h 42"/>
                  <a:gd name="T36" fmla="*/ 2 w 43"/>
                  <a:gd name="T37" fmla="*/ 14 h 42"/>
                  <a:gd name="T38" fmla="*/ 0 w 43"/>
                  <a:gd name="T39" fmla="*/ 19 h 42"/>
                  <a:gd name="T40" fmla="*/ 0 w 43"/>
                  <a:gd name="T41" fmla="*/ 21 h 42"/>
                  <a:gd name="T42" fmla="*/ 0 w 43"/>
                  <a:gd name="T43" fmla="*/ 26 h 42"/>
                  <a:gd name="T44" fmla="*/ 2 w 43"/>
                  <a:gd name="T45" fmla="*/ 28 h 42"/>
                  <a:gd name="T46" fmla="*/ 2 w 43"/>
                  <a:gd name="T47" fmla="*/ 30 h 42"/>
                  <a:gd name="T48" fmla="*/ 4 w 43"/>
                  <a:gd name="T49" fmla="*/ 35 h 42"/>
                  <a:gd name="T50" fmla="*/ 7 w 43"/>
                  <a:gd name="T51" fmla="*/ 37 h 42"/>
                  <a:gd name="T52" fmla="*/ 9 w 43"/>
                  <a:gd name="T53" fmla="*/ 39 h 42"/>
                  <a:gd name="T54" fmla="*/ 11 w 43"/>
                  <a:gd name="T55" fmla="*/ 39 h 42"/>
                  <a:gd name="T56" fmla="*/ 16 w 43"/>
                  <a:gd name="T57" fmla="*/ 42 h 42"/>
                  <a:gd name="T58" fmla="*/ 18 w 43"/>
                  <a:gd name="T59" fmla="*/ 42 h 42"/>
                  <a:gd name="T60" fmla="*/ 23 w 43"/>
                  <a:gd name="T61" fmla="*/ 42 h 42"/>
                  <a:gd name="T62" fmla="*/ 25 w 43"/>
                  <a:gd name="T63" fmla="*/ 42 h 42"/>
                  <a:gd name="T64" fmla="*/ 30 w 43"/>
                  <a:gd name="T65" fmla="*/ 42 h 42"/>
                  <a:gd name="T66" fmla="*/ 32 w 43"/>
                  <a:gd name="T67" fmla="*/ 39 h 42"/>
                  <a:gd name="T68" fmla="*/ 34 w 43"/>
                  <a:gd name="T69" fmla="*/ 39 h 42"/>
                  <a:gd name="T70" fmla="*/ 37 w 43"/>
                  <a:gd name="T71" fmla="*/ 37 h 42"/>
                  <a:gd name="T72" fmla="*/ 39 w 43"/>
                  <a:gd name="T73" fmla="*/ 35 h 42"/>
                  <a:gd name="T74" fmla="*/ 41 w 43"/>
                  <a:gd name="T75" fmla="*/ 30 h 42"/>
                  <a:gd name="T76" fmla="*/ 41 w 43"/>
                  <a:gd name="T77" fmla="*/ 28 h 42"/>
                  <a:gd name="T78" fmla="*/ 43 w 43"/>
                  <a:gd name="T79" fmla="*/ 26 h 42"/>
                  <a:gd name="T80" fmla="*/ 43 w 43"/>
                  <a:gd name="T81" fmla="*/ 21 h 42"/>
                  <a:gd name="T82" fmla="*/ 43 w 43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1" y="28"/>
                    </a:lnTo>
                    <a:lnTo>
                      <a:pt x="43" y="26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8" name="Freeform 16"/>
              <p:cNvSpPr>
                <a:spLocks/>
              </p:cNvSpPr>
              <p:nvPr/>
            </p:nvSpPr>
            <p:spPr bwMode="auto">
              <a:xfrm>
                <a:off x="3607" y="1152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4 w 44"/>
                  <a:gd name="T5" fmla="*/ 14 h 42"/>
                  <a:gd name="T6" fmla="*/ 42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30 w 44"/>
                  <a:gd name="T17" fmla="*/ 0 h 42"/>
                  <a:gd name="T18" fmla="*/ 25 w 44"/>
                  <a:gd name="T19" fmla="*/ 0 h 42"/>
                  <a:gd name="T20" fmla="*/ 23 w 44"/>
                  <a:gd name="T21" fmla="*/ 0 h 42"/>
                  <a:gd name="T22" fmla="*/ 19 w 44"/>
                  <a:gd name="T23" fmla="*/ 0 h 42"/>
                  <a:gd name="T24" fmla="*/ 16 w 44"/>
                  <a:gd name="T25" fmla="*/ 0 h 42"/>
                  <a:gd name="T26" fmla="*/ 14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3 w 44"/>
                  <a:gd name="T35" fmla="*/ 12 h 42"/>
                  <a:gd name="T36" fmla="*/ 3 w 44"/>
                  <a:gd name="T37" fmla="*/ 14 h 42"/>
                  <a:gd name="T38" fmla="*/ 3 w 44"/>
                  <a:gd name="T39" fmla="*/ 19 h 42"/>
                  <a:gd name="T40" fmla="*/ 0 w 44"/>
                  <a:gd name="T41" fmla="*/ 21 h 42"/>
                  <a:gd name="T42" fmla="*/ 3 w 44"/>
                  <a:gd name="T43" fmla="*/ 26 h 42"/>
                  <a:gd name="T44" fmla="*/ 3 w 44"/>
                  <a:gd name="T45" fmla="*/ 28 h 42"/>
                  <a:gd name="T46" fmla="*/ 3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4 w 44"/>
                  <a:gd name="T55" fmla="*/ 39 h 42"/>
                  <a:gd name="T56" fmla="*/ 16 w 44"/>
                  <a:gd name="T57" fmla="*/ 42 h 42"/>
                  <a:gd name="T58" fmla="*/ 19 w 44"/>
                  <a:gd name="T59" fmla="*/ 42 h 42"/>
                  <a:gd name="T60" fmla="*/ 23 w 44"/>
                  <a:gd name="T61" fmla="*/ 42 h 42"/>
                  <a:gd name="T62" fmla="*/ 25 w 44"/>
                  <a:gd name="T63" fmla="*/ 42 h 42"/>
                  <a:gd name="T64" fmla="*/ 30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2 w 44"/>
                  <a:gd name="T75" fmla="*/ 30 h 42"/>
                  <a:gd name="T76" fmla="*/ 44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4"/>
                    </a:lnTo>
                    <a:lnTo>
                      <a:pt x="42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3" y="14"/>
                    </a:lnTo>
                    <a:lnTo>
                      <a:pt x="3" y="19"/>
                    </a:lnTo>
                    <a:lnTo>
                      <a:pt x="0" y="21"/>
                    </a:lnTo>
                    <a:lnTo>
                      <a:pt x="3" y="26"/>
                    </a:lnTo>
                    <a:lnTo>
                      <a:pt x="3" y="28"/>
                    </a:lnTo>
                    <a:lnTo>
                      <a:pt x="3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6" y="42"/>
                    </a:lnTo>
                    <a:lnTo>
                      <a:pt x="19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0"/>
                    </a:lnTo>
                    <a:lnTo>
                      <a:pt x="44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89" name="Freeform 17"/>
              <p:cNvSpPr>
                <a:spLocks/>
              </p:cNvSpPr>
              <p:nvPr/>
            </p:nvSpPr>
            <p:spPr bwMode="auto">
              <a:xfrm>
                <a:off x="2447" y="1262"/>
                <a:ext cx="43" cy="44"/>
              </a:xfrm>
              <a:custGeom>
                <a:avLst/>
                <a:gdLst>
                  <a:gd name="T0" fmla="*/ 43 w 43"/>
                  <a:gd name="T1" fmla="*/ 23 h 44"/>
                  <a:gd name="T2" fmla="*/ 43 w 43"/>
                  <a:gd name="T3" fmla="*/ 19 h 44"/>
                  <a:gd name="T4" fmla="*/ 41 w 43"/>
                  <a:gd name="T5" fmla="*/ 17 h 44"/>
                  <a:gd name="T6" fmla="*/ 41 w 43"/>
                  <a:gd name="T7" fmla="*/ 14 h 44"/>
                  <a:gd name="T8" fmla="*/ 39 w 43"/>
                  <a:gd name="T9" fmla="*/ 10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7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3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3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3"/>
                    </a:moveTo>
                    <a:lnTo>
                      <a:pt x="43" y="19"/>
                    </a:lnTo>
                    <a:lnTo>
                      <a:pt x="41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0" name="Freeform 18"/>
              <p:cNvSpPr>
                <a:spLocks/>
              </p:cNvSpPr>
              <p:nvPr/>
            </p:nvSpPr>
            <p:spPr bwMode="auto">
              <a:xfrm>
                <a:off x="2575" y="1262"/>
                <a:ext cx="44" cy="44"/>
              </a:xfrm>
              <a:custGeom>
                <a:avLst/>
                <a:gdLst>
                  <a:gd name="T0" fmla="*/ 44 w 44"/>
                  <a:gd name="T1" fmla="*/ 23 h 44"/>
                  <a:gd name="T2" fmla="*/ 44 w 44"/>
                  <a:gd name="T3" fmla="*/ 19 h 44"/>
                  <a:gd name="T4" fmla="*/ 44 w 44"/>
                  <a:gd name="T5" fmla="*/ 17 h 44"/>
                  <a:gd name="T6" fmla="*/ 41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8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2 w 44"/>
                  <a:gd name="T35" fmla="*/ 14 h 44"/>
                  <a:gd name="T36" fmla="*/ 2 w 44"/>
                  <a:gd name="T37" fmla="*/ 17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8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3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3"/>
                    </a:moveTo>
                    <a:lnTo>
                      <a:pt x="44" y="19"/>
                    </a:lnTo>
                    <a:lnTo>
                      <a:pt x="44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1" name="Freeform 19"/>
              <p:cNvSpPr>
                <a:spLocks/>
              </p:cNvSpPr>
              <p:nvPr/>
            </p:nvSpPr>
            <p:spPr bwMode="auto">
              <a:xfrm>
                <a:off x="2706" y="1262"/>
                <a:ext cx="41" cy="44"/>
              </a:xfrm>
              <a:custGeom>
                <a:avLst/>
                <a:gdLst>
                  <a:gd name="T0" fmla="*/ 41 w 41"/>
                  <a:gd name="T1" fmla="*/ 23 h 44"/>
                  <a:gd name="T2" fmla="*/ 41 w 41"/>
                  <a:gd name="T3" fmla="*/ 19 h 44"/>
                  <a:gd name="T4" fmla="*/ 41 w 41"/>
                  <a:gd name="T5" fmla="*/ 17 h 44"/>
                  <a:gd name="T6" fmla="*/ 39 w 41"/>
                  <a:gd name="T7" fmla="*/ 14 h 44"/>
                  <a:gd name="T8" fmla="*/ 39 w 41"/>
                  <a:gd name="T9" fmla="*/ 10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4 w 41"/>
                  <a:gd name="T31" fmla="*/ 7 h 44"/>
                  <a:gd name="T32" fmla="*/ 4 w 41"/>
                  <a:gd name="T33" fmla="*/ 10 h 44"/>
                  <a:gd name="T34" fmla="*/ 2 w 41"/>
                  <a:gd name="T35" fmla="*/ 14 h 44"/>
                  <a:gd name="T36" fmla="*/ 0 w 41"/>
                  <a:gd name="T37" fmla="*/ 17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3 h 44"/>
                  <a:gd name="T48" fmla="*/ 4 w 41"/>
                  <a:gd name="T49" fmla="*/ 35 h 44"/>
                  <a:gd name="T50" fmla="*/ 4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3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3"/>
                    </a:moveTo>
                    <a:lnTo>
                      <a:pt x="41" y="19"/>
                    </a:lnTo>
                    <a:lnTo>
                      <a:pt x="41" y="17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4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3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2" name="Freeform 20"/>
              <p:cNvSpPr>
                <a:spLocks/>
              </p:cNvSpPr>
              <p:nvPr/>
            </p:nvSpPr>
            <p:spPr bwMode="auto">
              <a:xfrm>
                <a:off x="2834" y="1262"/>
                <a:ext cx="44" cy="44"/>
              </a:xfrm>
              <a:custGeom>
                <a:avLst/>
                <a:gdLst>
                  <a:gd name="T0" fmla="*/ 44 w 44"/>
                  <a:gd name="T1" fmla="*/ 23 h 44"/>
                  <a:gd name="T2" fmla="*/ 44 w 44"/>
                  <a:gd name="T3" fmla="*/ 19 h 44"/>
                  <a:gd name="T4" fmla="*/ 42 w 44"/>
                  <a:gd name="T5" fmla="*/ 17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0 w 44"/>
                  <a:gd name="T37" fmla="*/ 17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3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3"/>
                    </a:moveTo>
                    <a:lnTo>
                      <a:pt x="44" y="19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3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3" name="Freeform 21"/>
              <p:cNvSpPr>
                <a:spLocks/>
              </p:cNvSpPr>
              <p:nvPr/>
            </p:nvSpPr>
            <p:spPr bwMode="auto">
              <a:xfrm>
                <a:off x="2963" y="1262"/>
                <a:ext cx="43" cy="44"/>
              </a:xfrm>
              <a:custGeom>
                <a:avLst/>
                <a:gdLst>
                  <a:gd name="T0" fmla="*/ 43 w 43"/>
                  <a:gd name="T1" fmla="*/ 23 h 44"/>
                  <a:gd name="T2" fmla="*/ 43 w 43"/>
                  <a:gd name="T3" fmla="*/ 19 h 44"/>
                  <a:gd name="T4" fmla="*/ 41 w 43"/>
                  <a:gd name="T5" fmla="*/ 17 h 44"/>
                  <a:gd name="T6" fmla="*/ 41 w 43"/>
                  <a:gd name="T7" fmla="*/ 14 h 44"/>
                  <a:gd name="T8" fmla="*/ 39 w 43"/>
                  <a:gd name="T9" fmla="*/ 10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7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3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3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3"/>
                    </a:moveTo>
                    <a:lnTo>
                      <a:pt x="43" y="19"/>
                    </a:lnTo>
                    <a:lnTo>
                      <a:pt x="41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4" name="Freeform 22"/>
              <p:cNvSpPr>
                <a:spLocks/>
              </p:cNvSpPr>
              <p:nvPr/>
            </p:nvSpPr>
            <p:spPr bwMode="auto">
              <a:xfrm>
                <a:off x="3091" y="1262"/>
                <a:ext cx="44" cy="44"/>
              </a:xfrm>
              <a:custGeom>
                <a:avLst/>
                <a:gdLst>
                  <a:gd name="T0" fmla="*/ 44 w 44"/>
                  <a:gd name="T1" fmla="*/ 23 h 44"/>
                  <a:gd name="T2" fmla="*/ 44 w 44"/>
                  <a:gd name="T3" fmla="*/ 19 h 44"/>
                  <a:gd name="T4" fmla="*/ 44 w 44"/>
                  <a:gd name="T5" fmla="*/ 17 h 44"/>
                  <a:gd name="T6" fmla="*/ 41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2 w 44"/>
                  <a:gd name="T35" fmla="*/ 14 h 44"/>
                  <a:gd name="T36" fmla="*/ 2 w 44"/>
                  <a:gd name="T37" fmla="*/ 17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3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3"/>
                    </a:moveTo>
                    <a:lnTo>
                      <a:pt x="44" y="19"/>
                    </a:lnTo>
                    <a:lnTo>
                      <a:pt x="44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5" name="Freeform 23"/>
              <p:cNvSpPr>
                <a:spLocks/>
              </p:cNvSpPr>
              <p:nvPr/>
            </p:nvSpPr>
            <p:spPr bwMode="auto">
              <a:xfrm>
                <a:off x="3222" y="1262"/>
                <a:ext cx="41" cy="44"/>
              </a:xfrm>
              <a:custGeom>
                <a:avLst/>
                <a:gdLst>
                  <a:gd name="T0" fmla="*/ 41 w 41"/>
                  <a:gd name="T1" fmla="*/ 23 h 44"/>
                  <a:gd name="T2" fmla="*/ 41 w 41"/>
                  <a:gd name="T3" fmla="*/ 19 h 44"/>
                  <a:gd name="T4" fmla="*/ 41 w 41"/>
                  <a:gd name="T5" fmla="*/ 17 h 44"/>
                  <a:gd name="T6" fmla="*/ 39 w 41"/>
                  <a:gd name="T7" fmla="*/ 14 h 44"/>
                  <a:gd name="T8" fmla="*/ 39 w 41"/>
                  <a:gd name="T9" fmla="*/ 10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5 w 41"/>
                  <a:gd name="T31" fmla="*/ 7 h 44"/>
                  <a:gd name="T32" fmla="*/ 5 w 41"/>
                  <a:gd name="T33" fmla="*/ 10 h 44"/>
                  <a:gd name="T34" fmla="*/ 2 w 41"/>
                  <a:gd name="T35" fmla="*/ 14 h 44"/>
                  <a:gd name="T36" fmla="*/ 0 w 41"/>
                  <a:gd name="T37" fmla="*/ 17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3 h 44"/>
                  <a:gd name="T48" fmla="*/ 5 w 41"/>
                  <a:gd name="T49" fmla="*/ 35 h 44"/>
                  <a:gd name="T50" fmla="*/ 5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3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3"/>
                    </a:moveTo>
                    <a:lnTo>
                      <a:pt x="41" y="19"/>
                    </a:lnTo>
                    <a:lnTo>
                      <a:pt x="41" y="17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3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6" name="Freeform 24"/>
              <p:cNvSpPr>
                <a:spLocks/>
              </p:cNvSpPr>
              <p:nvPr/>
            </p:nvSpPr>
            <p:spPr bwMode="auto">
              <a:xfrm>
                <a:off x="3350" y="1262"/>
                <a:ext cx="44" cy="44"/>
              </a:xfrm>
              <a:custGeom>
                <a:avLst/>
                <a:gdLst>
                  <a:gd name="T0" fmla="*/ 44 w 44"/>
                  <a:gd name="T1" fmla="*/ 23 h 44"/>
                  <a:gd name="T2" fmla="*/ 44 w 44"/>
                  <a:gd name="T3" fmla="*/ 19 h 44"/>
                  <a:gd name="T4" fmla="*/ 42 w 44"/>
                  <a:gd name="T5" fmla="*/ 17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10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0 w 44"/>
                  <a:gd name="T37" fmla="*/ 17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10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3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3"/>
                    </a:moveTo>
                    <a:lnTo>
                      <a:pt x="44" y="19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3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7" name="Freeform 25"/>
              <p:cNvSpPr>
                <a:spLocks/>
              </p:cNvSpPr>
              <p:nvPr/>
            </p:nvSpPr>
            <p:spPr bwMode="auto">
              <a:xfrm>
                <a:off x="3479" y="1262"/>
                <a:ext cx="43" cy="44"/>
              </a:xfrm>
              <a:custGeom>
                <a:avLst/>
                <a:gdLst>
                  <a:gd name="T0" fmla="*/ 43 w 43"/>
                  <a:gd name="T1" fmla="*/ 23 h 44"/>
                  <a:gd name="T2" fmla="*/ 43 w 43"/>
                  <a:gd name="T3" fmla="*/ 19 h 44"/>
                  <a:gd name="T4" fmla="*/ 41 w 43"/>
                  <a:gd name="T5" fmla="*/ 17 h 44"/>
                  <a:gd name="T6" fmla="*/ 41 w 43"/>
                  <a:gd name="T7" fmla="*/ 14 h 44"/>
                  <a:gd name="T8" fmla="*/ 39 w 43"/>
                  <a:gd name="T9" fmla="*/ 10 h 44"/>
                  <a:gd name="T10" fmla="*/ 37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7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3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7 w 43"/>
                  <a:gd name="T71" fmla="*/ 37 h 44"/>
                  <a:gd name="T72" fmla="*/ 39 w 43"/>
                  <a:gd name="T73" fmla="*/ 35 h 44"/>
                  <a:gd name="T74" fmla="*/ 41 w 43"/>
                  <a:gd name="T75" fmla="*/ 33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3"/>
                    </a:moveTo>
                    <a:lnTo>
                      <a:pt x="43" y="19"/>
                    </a:lnTo>
                    <a:lnTo>
                      <a:pt x="41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8" name="Freeform 26"/>
              <p:cNvSpPr>
                <a:spLocks/>
              </p:cNvSpPr>
              <p:nvPr/>
            </p:nvSpPr>
            <p:spPr bwMode="auto">
              <a:xfrm>
                <a:off x="3607" y="1262"/>
                <a:ext cx="44" cy="44"/>
              </a:xfrm>
              <a:custGeom>
                <a:avLst/>
                <a:gdLst>
                  <a:gd name="T0" fmla="*/ 44 w 44"/>
                  <a:gd name="T1" fmla="*/ 23 h 44"/>
                  <a:gd name="T2" fmla="*/ 44 w 44"/>
                  <a:gd name="T3" fmla="*/ 19 h 44"/>
                  <a:gd name="T4" fmla="*/ 44 w 44"/>
                  <a:gd name="T5" fmla="*/ 17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3 w 44"/>
                  <a:gd name="T37" fmla="*/ 17 h 44"/>
                  <a:gd name="T38" fmla="*/ 3 w 44"/>
                  <a:gd name="T39" fmla="*/ 19 h 44"/>
                  <a:gd name="T40" fmla="*/ 0 w 44"/>
                  <a:gd name="T41" fmla="*/ 23 h 44"/>
                  <a:gd name="T42" fmla="*/ 3 w 44"/>
                  <a:gd name="T43" fmla="*/ 26 h 44"/>
                  <a:gd name="T44" fmla="*/ 3 w 44"/>
                  <a:gd name="T45" fmla="*/ 30 h 44"/>
                  <a:gd name="T46" fmla="*/ 3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3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3"/>
                    </a:moveTo>
                    <a:lnTo>
                      <a:pt x="44" y="19"/>
                    </a:lnTo>
                    <a:lnTo>
                      <a:pt x="44" y="17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0" y="23"/>
                    </a:lnTo>
                    <a:lnTo>
                      <a:pt x="3" y="26"/>
                    </a:lnTo>
                    <a:lnTo>
                      <a:pt x="3" y="30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3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499" name="Freeform 27"/>
              <p:cNvSpPr>
                <a:spLocks/>
              </p:cNvSpPr>
              <p:nvPr/>
            </p:nvSpPr>
            <p:spPr bwMode="auto">
              <a:xfrm>
                <a:off x="2447" y="1366"/>
                <a:ext cx="43" cy="43"/>
              </a:xfrm>
              <a:custGeom>
                <a:avLst/>
                <a:gdLst>
                  <a:gd name="T0" fmla="*/ 43 w 43"/>
                  <a:gd name="T1" fmla="*/ 23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3 h 43"/>
                  <a:gd name="T8" fmla="*/ 39 w 43"/>
                  <a:gd name="T9" fmla="*/ 9 h 43"/>
                  <a:gd name="T10" fmla="*/ 36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3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6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6 w 43"/>
                  <a:gd name="T71" fmla="*/ 36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3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0" name="Freeform 28"/>
              <p:cNvSpPr>
                <a:spLocks/>
              </p:cNvSpPr>
              <p:nvPr/>
            </p:nvSpPr>
            <p:spPr bwMode="auto">
              <a:xfrm>
                <a:off x="2575" y="1366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18 h 43"/>
                  <a:gd name="T4" fmla="*/ 44 w 44"/>
                  <a:gd name="T5" fmla="*/ 16 h 43"/>
                  <a:gd name="T6" fmla="*/ 41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8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2 w 44"/>
                  <a:gd name="T35" fmla="*/ 13 h 43"/>
                  <a:gd name="T36" fmla="*/ 2 w 44"/>
                  <a:gd name="T37" fmla="*/ 16 h 43"/>
                  <a:gd name="T38" fmla="*/ 2 w 44"/>
                  <a:gd name="T39" fmla="*/ 18 h 43"/>
                  <a:gd name="T40" fmla="*/ 0 w 44"/>
                  <a:gd name="T41" fmla="*/ 23 h 43"/>
                  <a:gd name="T42" fmla="*/ 2 w 44"/>
                  <a:gd name="T43" fmla="*/ 25 h 43"/>
                  <a:gd name="T44" fmla="*/ 2 w 44"/>
                  <a:gd name="T45" fmla="*/ 30 h 43"/>
                  <a:gd name="T46" fmla="*/ 2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8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1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1" name="Freeform 29"/>
              <p:cNvSpPr>
                <a:spLocks/>
              </p:cNvSpPr>
              <p:nvPr/>
            </p:nvSpPr>
            <p:spPr bwMode="auto">
              <a:xfrm>
                <a:off x="2706" y="1366"/>
                <a:ext cx="41" cy="43"/>
              </a:xfrm>
              <a:custGeom>
                <a:avLst/>
                <a:gdLst>
                  <a:gd name="T0" fmla="*/ 41 w 41"/>
                  <a:gd name="T1" fmla="*/ 23 h 43"/>
                  <a:gd name="T2" fmla="*/ 41 w 41"/>
                  <a:gd name="T3" fmla="*/ 18 h 43"/>
                  <a:gd name="T4" fmla="*/ 41 w 41"/>
                  <a:gd name="T5" fmla="*/ 16 h 43"/>
                  <a:gd name="T6" fmla="*/ 39 w 41"/>
                  <a:gd name="T7" fmla="*/ 13 h 43"/>
                  <a:gd name="T8" fmla="*/ 39 w 41"/>
                  <a:gd name="T9" fmla="*/ 9 h 43"/>
                  <a:gd name="T10" fmla="*/ 37 w 41"/>
                  <a:gd name="T11" fmla="*/ 7 h 43"/>
                  <a:gd name="T12" fmla="*/ 34 w 41"/>
                  <a:gd name="T13" fmla="*/ 4 h 43"/>
                  <a:gd name="T14" fmla="*/ 30 w 41"/>
                  <a:gd name="T15" fmla="*/ 2 h 43"/>
                  <a:gd name="T16" fmla="*/ 27 w 41"/>
                  <a:gd name="T17" fmla="*/ 2 h 43"/>
                  <a:gd name="T18" fmla="*/ 25 w 41"/>
                  <a:gd name="T19" fmla="*/ 2 h 43"/>
                  <a:gd name="T20" fmla="*/ 21 w 41"/>
                  <a:gd name="T21" fmla="*/ 0 h 43"/>
                  <a:gd name="T22" fmla="*/ 18 w 41"/>
                  <a:gd name="T23" fmla="*/ 2 h 43"/>
                  <a:gd name="T24" fmla="*/ 14 w 41"/>
                  <a:gd name="T25" fmla="*/ 2 h 43"/>
                  <a:gd name="T26" fmla="*/ 11 w 41"/>
                  <a:gd name="T27" fmla="*/ 2 h 43"/>
                  <a:gd name="T28" fmla="*/ 9 w 41"/>
                  <a:gd name="T29" fmla="*/ 4 h 43"/>
                  <a:gd name="T30" fmla="*/ 4 w 41"/>
                  <a:gd name="T31" fmla="*/ 7 h 43"/>
                  <a:gd name="T32" fmla="*/ 4 w 41"/>
                  <a:gd name="T33" fmla="*/ 9 h 43"/>
                  <a:gd name="T34" fmla="*/ 2 w 41"/>
                  <a:gd name="T35" fmla="*/ 13 h 43"/>
                  <a:gd name="T36" fmla="*/ 0 w 41"/>
                  <a:gd name="T37" fmla="*/ 16 h 43"/>
                  <a:gd name="T38" fmla="*/ 0 w 41"/>
                  <a:gd name="T39" fmla="*/ 18 h 43"/>
                  <a:gd name="T40" fmla="*/ 0 w 41"/>
                  <a:gd name="T41" fmla="*/ 23 h 43"/>
                  <a:gd name="T42" fmla="*/ 0 w 41"/>
                  <a:gd name="T43" fmla="*/ 25 h 43"/>
                  <a:gd name="T44" fmla="*/ 0 w 41"/>
                  <a:gd name="T45" fmla="*/ 30 h 43"/>
                  <a:gd name="T46" fmla="*/ 2 w 41"/>
                  <a:gd name="T47" fmla="*/ 32 h 43"/>
                  <a:gd name="T48" fmla="*/ 4 w 41"/>
                  <a:gd name="T49" fmla="*/ 34 h 43"/>
                  <a:gd name="T50" fmla="*/ 4 w 41"/>
                  <a:gd name="T51" fmla="*/ 36 h 43"/>
                  <a:gd name="T52" fmla="*/ 9 w 41"/>
                  <a:gd name="T53" fmla="*/ 39 h 43"/>
                  <a:gd name="T54" fmla="*/ 11 w 41"/>
                  <a:gd name="T55" fmla="*/ 41 h 43"/>
                  <a:gd name="T56" fmla="*/ 14 w 41"/>
                  <a:gd name="T57" fmla="*/ 43 h 43"/>
                  <a:gd name="T58" fmla="*/ 18 w 41"/>
                  <a:gd name="T59" fmla="*/ 43 h 43"/>
                  <a:gd name="T60" fmla="*/ 21 w 41"/>
                  <a:gd name="T61" fmla="*/ 43 h 43"/>
                  <a:gd name="T62" fmla="*/ 25 w 41"/>
                  <a:gd name="T63" fmla="*/ 43 h 43"/>
                  <a:gd name="T64" fmla="*/ 27 w 41"/>
                  <a:gd name="T65" fmla="*/ 43 h 43"/>
                  <a:gd name="T66" fmla="*/ 30 w 41"/>
                  <a:gd name="T67" fmla="*/ 41 h 43"/>
                  <a:gd name="T68" fmla="*/ 34 w 41"/>
                  <a:gd name="T69" fmla="*/ 39 h 43"/>
                  <a:gd name="T70" fmla="*/ 37 w 41"/>
                  <a:gd name="T71" fmla="*/ 36 h 43"/>
                  <a:gd name="T72" fmla="*/ 39 w 41"/>
                  <a:gd name="T73" fmla="*/ 34 h 43"/>
                  <a:gd name="T74" fmla="*/ 39 w 41"/>
                  <a:gd name="T75" fmla="*/ 32 h 43"/>
                  <a:gd name="T76" fmla="*/ 41 w 41"/>
                  <a:gd name="T77" fmla="*/ 30 h 43"/>
                  <a:gd name="T78" fmla="*/ 41 w 41"/>
                  <a:gd name="T79" fmla="*/ 25 h 43"/>
                  <a:gd name="T80" fmla="*/ 41 w 41"/>
                  <a:gd name="T81" fmla="*/ 23 h 43"/>
                  <a:gd name="T82" fmla="*/ 41 w 41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3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1" y="43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2" name="Freeform 30"/>
              <p:cNvSpPr>
                <a:spLocks/>
              </p:cNvSpPr>
              <p:nvPr/>
            </p:nvSpPr>
            <p:spPr bwMode="auto">
              <a:xfrm>
                <a:off x="2834" y="1366"/>
                <a:ext cx="44" cy="43"/>
              </a:xfrm>
              <a:custGeom>
                <a:avLst/>
                <a:gdLst>
                  <a:gd name="T0" fmla="*/ 44 w 44"/>
                  <a:gd name="T1" fmla="*/ 23 h 43"/>
                  <a:gd name="T2" fmla="*/ 44 w 44"/>
                  <a:gd name="T3" fmla="*/ 18 h 43"/>
                  <a:gd name="T4" fmla="*/ 42 w 44"/>
                  <a:gd name="T5" fmla="*/ 16 h 43"/>
                  <a:gd name="T6" fmla="*/ 42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28 w 44"/>
                  <a:gd name="T17" fmla="*/ 2 h 43"/>
                  <a:gd name="T18" fmla="*/ 26 w 44"/>
                  <a:gd name="T19" fmla="*/ 2 h 43"/>
                  <a:gd name="T20" fmla="*/ 21 w 44"/>
                  <a:gd name="T21" fmla="*/ 0 h 43"/>
                  <a:gd name="T22" fmla="*/ 19 w 44"/>
                  <a:gd name="T23" fmla="*/ 2 h 43"/>
                  <a:gd name="T24" fmla="*/ 14 w 44"/>
                  <a:gd name="T25" fmla="*/ 2 h 43"/>
                  <a:gd name="T26" fmla="*/ 12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3 h 43"/>
                  <a:gd name="T36" fmla="*/ 0 w 44"/>
                  <a:gd name="T37" fmla="*/ 16 h 43"/>
                  <a:gd name="T38" fmla="*/ 0 w 44"/>
                  <a:gd name="T39" fmla="*/ 18 h 43"/>
                  <a:gd name="T40" fmla="*/ 0 w 44"/>
                  <a:gd name="T41" fmla="*/ 23 h 43"/>
                  <a:gd name="T42" fmla="*/ 0 w 44"/>
                  <a:gd name="T43" fmla="*/ 25 h 43"/>
                  <a:gd name="T44" fmla="*/ 0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2 w 44"/>
                  <a:gd name="T55" fmla="*/ 41 h 43"/>
                  <a:gd name="T56" fmla="*/ 14 w 44"/>
                  <a:gd name="T57" fmla="*/ 43 h 43"/>
                  <a:gd name="T58" fmla="*/ 19 w 44"/>
                  <a:gd name="T59" fmla="*/ 43 h 43"/>
                  <a:gd name="T60" fmla="*/ 21 w 44"/>
                  <a:gd name="T61" fmla="*/ 43 h 43"/>
                  <a:gd name="T62" fmla="*/ 26 w 44"/>
                  <a:gd name="T63" fmla="*/ 43 h 43"/>
                  <a:gd name="T64" fmla="*/ 28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2 w 44"/>
                  <a:gd name="T75" fmla="*/ 32 h 43"/>
                  <a:gd name="T76" fmla="*/ 42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3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9" y="43"/>
                    </a:lnTo>
                    <a:lnTo>
                      <a:pt x="21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3" name="Freeform 31"/>
              <p:cNvSpPr>
                <a:spLocks/>
              </p:cNvSpPr>
              <p:nvPr/>
            </p:nvSpPr>
            <p:spPr bwMode="auto">
              <a:xfrm>
                <a:off x="2963" y="1366"/>
                <a:ext cx="43" cy="43"/>
              </a:xfrm>
              <a:custGeom>
                <a:avLst/>
                <a:gdLst>
                  <a:gd name="T0" fmla="*/ 43 w 43"/>
                  <a:gd name="T1" fmla="*/ 23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3 h 43"/>
                  <a:gd name="T8" fmla="*/ 39 w 43"/>
                  <a:gd name="T9" fmla="*/ 9 h 43"/>
                  <a:gd name="T10" fmla="*/ 36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3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6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6 w 43"/>
                  <a:gd name="T71" fmla="*/ 36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3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4" name="Freeform 32"/>
              <p:cNvSpPr>
                <a:spLocks/>
              </p:cNvSpPr>
              <p:nvPr/>
            </p:nvSpPr>
            <p:spPr bwMode="auto">
              <a:xfrm>
                <a:off x="3091" y="1366"/>
                <a:ext cx="44" cy="43"/>
              </a:xfrm>
              <a:custGeom>
                <a:avLst/>
                <a:gdLst>
                  <a:gd name="T0" fmla="*/ 44 w 44"/>
                  <a:gd name="T1" fmla="*/ 23 h 43"/>
                  <a:gd name="T2" fmla="*/ 44 w 44"/>
                  <a:gd name="T3" fmla="*/ 18 h 43"/>
                  <a:gd name="T4" fmla="*/ 44 w 44"/>
                  <a:gd name="T5" fmla="*/ 16 h 43"/>
                  <a:gd name="T6" fmla="*/ 41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9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2 w 44"/>
                  <a:gd name="T35" fmla="*/ 13 h 43"/>
                  <a:gd name="T36" fmla="*/ 2 w 44"/>
                  <a:gd name="T37" fmla="*/ 16 h 43"/>
                  <a:gd name="T38" fmla="*/ 2 w 44"/>
                  <a:gd name="T39" fmla="*/ 18 h 43"/>
                  <a:gd name="T40" fmla="*/ 0 w 44"/>
                  <a:gd name="T41" fmla="*/ 23 h 43"/>
                  <a:gd name="T42" fmla="*/ 2 w 44"/>
                  <a:gd name="T43" fmla="*/ 25 h 43"/>
                  <a:gd name="T44" fmla="*/ 2 w 44"/>
                  <a:gd name="T45" fmla="*/ 30 h 43"/>
                  <a:gd name="T46" fmla="*/ 2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9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1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3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5" name="Freeform 33"/>
              <p:cNvSpPr>
                <a:spLocks/>
              </p:cNvSpPr>
              <p:nvPr/>
            </p:nvSpPr>
            <p:spPr bwMode="auto">
              <a:xfrm>
                <a:off x="3222" y="1366"/>
                <a:ext cx="41" cy="43"/>
              </a:xfrm>
              <a:custGeom>
                <a:avLst/>
                <a:gdLst>
                  <a:gd name="T0" fmla="*/ 41 w 41"/>
                  <a:gd name="T1" fmla="*/ 23 h 43"/>
                  <a:gd name="T2" fmla="*/ 41 w 41"/>
                  <a:gd name="T3" fmla="*/ 18 h 43"/>
                  <a:gd name="T4" fmla="*/ 41 w 41"/>
                  <a:gd name="T5" fmla="*/ 16 h 43"/>
                  <a:gd name="T6" fmla="*/ 39 w 41"/>
                  <a:gd name="T7" fmla="*/ 13 h 43"/>
                  <a:gd name="T8" fmla="*/ 39 w 41"/>
                  <a:gd name="T9" fmla="*/ 9 h 43"/>
                  <a:gd name="T10" fmla="*/ 37 w 41"/>
                  <a:gd name="T11" fmla="*/ 7 h 43"/>
                  <a:gd name="T12" fmla="*/ 34 w 41"/>
                  <a:gd name="T13" fmla="*/ 4 h 43"/>
                  <a:gd name="T14" fmla="*/ 30 w 41"/>
                  <a:gd name="T15" fmla="*/ 2 h 43"/>
                  <a:gd name="T16" fmla="*/ 27 w 41"/>
                  <a:gd name="T17" fmla="*/ 2 h 43"/>
                  <a:gd name="T18" fmla="*/ 25 w 41"/>
                  <a:gd name="T19" fmla="*/ 2 h 43"/>
                  <a:gd name="T20" fmla="*/ 21 w 41"/>
                  <a:gd name="T21" fmla="*/ 0 h 43"/>
                  <a:gd name="T22" fmla="*/ 18 w 41"/>
                  <a:gd name="T23" fmla="*/ 2 h 43"/>
                  <a:gd name="T24" fmla="*/ 14 w 41"/>
                  <a:gd name="T25" fmla="*/ 2 h 43"/>
                  <a:gd name="T26" fmla="*/ 11 w 41"/>
                  <a:gd name="T27" fmla="*/ 2 h 43"/>
                  <a:gd name="T28" fmla="*/ 9 w 41"/>
                  <a:gd name="T29" fmla="*/ 4 h 43"/>
                  <a:gd name="T30" fmla="*/ 5 w 41"/>
                  <a:gd name="T31" fmla="*/ 7 h 43"/>
                  <a:gd name="T32" fmla="*/ 5 w 41"/>
                  <a:gd name="T33" fmla="*/ 9 h 43"/>
                  <a:gd name="T34" fmla="*/ 2 w 41"/>
                  <a:gd name="T35" fmla="*/ 13 h 43"/>
                  <a:gd name="T36" fmla="*/ 0 w 41"/>
                  <a:gd name="T37" fmla="*/ 16 h 43"/>
                  <a:gd name="T38" fmla="*/ 0 w 41"/>
                  <a:gd name="T39" fmla="*/ 18 h 43"/>
                  <a:gd name="T40" fmla="*/ 0 w 41"/>
                  <a:gd name="T41" fmla="*/ 23 h 43"/>
                  <a:gd name="T42" fmla="*/ 0 w 41"/>
                  <a:gd name="T43" fmla="*/ 25 h 43"/>
                  <a:gd name="T44" fmla="*/ 0 w 41"/>
                  <a:gd name="T45" fmla="*/ 30 h 43"/>
                  <a:gd name="T46" fmla="*/ 2 w 41"/>
                  <a:gd name="T47" fmla="*/ 32 h 43"/>
                  <a:gd name="T48" fmla="*/ 5 w 41"/>
                  <a:gd name="T49" fmla="*/ 34 h 43"/>
                  <a:gd name="T50" fmla="*/ 5 w 41"/>
                  <a:gd name="T51" fmla="*/ 36 h 43"/>
                  <a:gd name="T52" fmla="*/ 9 w 41"/>
                  <a:gd name="T53" fmla="*/ 39 h 43"/>
                  <a:gd name="T54" fmla="*/ 11 w 41"/>
                  <a:gd name="T55" fmla="*/ 41 h 43"/>
                  <a:gd name="T56" fmla="*/ 14 w 41"/>
                  <a:gd name="T57" fmla="*/ 43 h 43"/>
                  <a:gd name="T58" fmla="*/ 18 w 41"/>
                  <a:gd name="T59" fmla="*/ 43 h 43"/>
                  <a:gd name="T60" fmla="*/ 21 w 41"/>
                  <a:gd name="T61" fmla="*/ 43 h 43"/>
                  <a:gd name="T62" fmla="*/ 25 w 41"/>
                  <a:gd name="T63" fmla="*/ 43 h 43"/>
                  <a:gd name="T64" fmla="*/ 27 w 41"/>
                  <a:gd name="T65" fmla="*/ 43 h 43"/>
                  <a:gd name="T66" fmla="*/ 30 w 41"/>
                  <a:gd name="T67" fmla="*/ 41 h 43"/>
                  <a:gd name="T68" fmla="*/ 34 w 41"/>
                  <a:gd name="T69" fmla="*/ 39 h 43"/>
                  <a:gd name="T70" fmla="*/ 37 w 41"/>
                  <a:gd name="T71" fmla="*/ 36 h 43"/>
                  <a:gd name="T72" fmla="*/ 39 w 41"/>
                  <a:gd name="T73" fmla="*/ 34 h 43"/>
                  <a:gd name="T74" fmla="*/ 39 w 41"/>
                  <a:gd name="T75" fmla="*/ 32 h 43"/>
                  <a:gd name="T76" fmla="*/ 41 w 41"/>
                  <a:gd name="T77" fmla="*/ 30 h 43"/>
                  <a:gd name="T78" fmla="*/ 41 w 41"/>
                  <a:gd name="T79" fmla="*/ 25 h 43"/>
                  <a:gd name="T80" fmla="*/ 41 w 41"/>
                  <a:gd name="T81" fmla="*/ 23 h 43"/>
                  <a:gd name="T82" fmla="*/ 41 w 41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3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5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1" y="43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6" name="Freeform 34"/>
              <p:cNvSpPr>
                <a:spLocks/>
              </p:cNvSpPr>
              <p:nvPr/>
            </p:nvSpPr>
            <p:spPr bwMode="auto">
              <a:xfrm>
                <a:off x="3350" y="1366"/>
                <a:ext cx="44" cy="43"/>
              </a:xfrm>
              <a:custGeom>
                <a:avLst/>
                <a:gdLst>
                  <a:gd name="T0" fmla="*/ 44 w 44"/>
                  <a:gd name="T1" fmla="*/ 23 h 43"/>
                  <a:gd name="T2" fmla="*/ 44 w 44"/>
                  <a:gd name="T3" fmla="*/ 18 h 43"/>
                  <a:gd name="T4" fmla="*/ 42 w 44"/>
                  <a:gd name="T5" fmla="*/ 16 h 43"/>
                  <a:gd name="T6" fmla="*/ 42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28 w 44"/>
                  <a:gd name="T17" fmla="*/ 2 h 43"/>
                  <a:gd name="T18" fmla="*/ 26 w 44"/>
                  <a:gd name="T19" fmla="*/ 2 h 43"/>
                  <a:gd name="T20" fmla="*/ 21 w 44"/>
                  <a:gd name="T21" fmla="*/ 0 h 43"/>
                  <a:gd name="T22" fmla="*/ 19 w 44"/>
                  <a:gd name="T23" fmla="*/ 2 h 43"/>
                  <a:gd name="T24" fmla="*/ 14 w 44"/>
                  <a:gd name="T25" fmla="*/ 2 h 43"/>
                  <a:gd name="T26" fmla="*/ 12 w 44"/>
                  <a:gd name="T27" fmla="*/ 2 h 43"/>
                  <a:gd name="T28" fmla="*/ 10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3 h 43"/>
                  <a:gd name="T36" fmla="*/ 0 w 44"/>
                  <a:gd name="T37" fmla="*/ 16 h 43"/>
                  <a:gd name="T38" fmla="*/ 0 w 44"/>
                  <a:gd name="T39" fmla="*/ 18 h 43"/>
                  <a:gd name="T40" fmla="*/ 0 w 44"/>
                  <a:gd name="T41" fmla="*/ 23 h 43"/>
                  <a:gd name="T42" fmla="*/ 0 w 44"/>
                  <a:gd name="T43" fmla="*/ 25 h 43"/>
                  <a:gd name="T44" fmla="*/ 0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10 w 44"/>
                  <a:gd name="T53" fmla="*/ 39 h 43"/>
                  <a:gd name="T54" fmla="*/ 12 w 44"/>
                  <a:gd name="T55" fmla="*/ 41 h 43"/>
                  <a:gd name="T56" fmla="*/ 14 w 44"/>
                  <a:gd name="T57" fmla="*/ 43 h 43"/>
                  <a:gd name="T58" fmla="*/ 19 w 44"/>
                  <a:gd name="T59" fmla="*/ 43 h 43"/>
                  <a:gd name="T60" fmla="*/ 21 w 44"/>
                  <a:gd name="T61" fmla="*/ 43 h 43"/>
                  <a:gd name="T62" fmla="*/ 26 w 44"/>
                  <a:gd name="T63" fmla="*/ 43 h 43"/>
                  <a:gd name="T64" fmla="*/ 28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2 w 44"/>
                  <a:gd name="T75" fmla="*/ 32 h 43"/>
                  <a:gd name="T76" fmla="*/ 42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3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9" y="43"/>
                    </a:lnTo>
                    <a:lnTo>
                      <a:pt x="21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7" name="Freeform 35"/>
              <p:cNvSpPr>
                <a:spLocks/>
              </p:cNvSpPr>
              <p:nvPr/>
            </p:nvSpPr>
            <p:spPr bwMode="auto">
              <a:xfrm>
                <a:off x="3479" y="1366"/>
                <a:ext cx="43" cy="43"/>
              </a:xfrm>
              <a:custGeom>
                <a:avLst/>
                <a:gdLst>
                  <a:gd name="T0" fmla="*/ 43 w 43"/>
                  <a:gd name="T1" fmla="*/ 23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3 h 43"/>
                  <a:gd name="T8" fmla="*/ 39 w 43"/>
                  <a:gd name="T9" fmla="*/ 9 h 43"/>
                  <a:gd name="T10" fmla="*/ 37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3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6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7 w 43"/>
                  <a:gd name="T71" fmla="*/ 36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3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8" name="Freeform 36"/>
              <p:cNvSpPr>
                <a:spLocks/>
              </p:cNvSpPr>
              <p:nvPr/>
            </p:nvSpPr>
            <p:spPr bwMode="auto">
              <a:xfrm>
                <a:off x="3607" y="1366"/>
                <a:ext cx="44" cy="43"/>
              </a:xfrm>
              <a:custGeom>
                <a:avLst/>
                <a:gdLst>
                  <a:gd name="T0" fmla="*/ 44 w 44"/>
                  <a:gd name="T1" fmla="*/ 23 h 43"/>
                  <a:gd name="T2" fmla="*/ 44 w 44"/>
                  <a:gd name="T3" fmla="*/ 18 h 43"/>
                  <a:gd name="T4" fmla="*/ 44 w 44"/>
                  <a:gd name="T5" fmla="*/ 16 h 43"/>
                  <a:gd name="T6" fmla="*/ 42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9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3 h 43"/>
                  <a:gd name="T36" fmla="*/ 3 w 44"/>
                  <a:gd name="T37" fmla="*/ 16 h 43"/>
                  <a:gd name="T38" fmla="*/ 3 w 44"/>
                  <a:gd name="T39" fmla="*/ 18 h 43"/>
                  <a:gd name="T40" fmla="*/ 0 w 44"/>
                  <a:gd name="T41" fmla="*/ 23 h 43"/>
                  <a:gd name="T42" fmla="*/ 3 w 44"/>
                  <a:gd name="T43" fmla="*/ 25 h 43"/>
                  <a:gd name="T44" fmla="*/ 3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9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2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3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2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8"/>
                    </a:lnTo>
                    <a:lnTo>
                      <a:pt x="0" y="23"/>
                    </a:lnTo>
                    <a:lnTo>
                      <a:pt x="3" y="25"/>
                    </a:lnTo>
                    <a:lnTo>
                      <a:pt x="3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09" name="Freeform 37"/>
              <p:cNvSpPr>
                <a:spLocks/>
              </p:cNvSpPr>
              <p:nvPr/>
            </p:nvSpPr>
            <p:spPr bwMode="auto">
              <a:xfrm>
                <a:off x="2447" y="1469"/>
                <a:ext cx="43" cy="43"/>
              </a:xfrm>
              <a:custGeom>
                <a:avLst/>
                <a:gdLst>
                  <a:gd name="T0" fmla="*/ 43 w 43"/>
                  <a:gd name="T1" fmla="*/ 21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6 w 43"/>
                  <a:gd name="T11" fmla="*/ 37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7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4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6 w 43"/>
                  <a:gd name="T71" fmla="*/ 7 h 43"/>
                  <a:gd name="T72" fmla="*/ 39 w 43"/>
                  <a:gd name="T73" fmla="*/ 9 h 43"/>
                  <a:gd name="T74" fmla="*/ 41 w 43"/>
                  <a:gd name="T75" fmla="*/ 14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0" name="Freeform 38"/>
              <p:cNvSpPr>
                <a:spLocks/>
              </p:cNvSpPr>
              <p:nvPr/>
            </p:nvSpPr>
            <p:spPr bwMode="auto">
              <a:xfrm>
                <a:off x="2447" y="1469"/>
                <a:ext cx="43" cy="43"/>
              </a:xfrm>
              <a:custGeom>
                <a:avLst/>
                <a:gdLst>
                  <a:gd name="T0" fmla="*/ 43 w 43"/>
                  <a:gd name="T1" fmla="*/ 21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4 h 43"/>
                  <a:gd name="T8" fmla="*/ 39 w 43"/>
                  <a:gd name="T9" fmla="*/ 9 h 43"/>
                  <a:gd name="T10" fmla="*/ 36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4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7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6 w 43"/>
                  <a:gd name="T71" fmla="*/ 37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1" name="Freeform 39"/>
              <p:cNvSpPr>
                <a:spLocks/>
              </p:cNvSpPr>
              <p:nvPr/>
            </p:nvSpPr>
            <p:spPr bwMode="auto">
              <a:xfrm>
                <a:off x="2575" y="1469"/>
                <a:ext cx="44" cy="43"/>
              </a:xfrm>
              <a:custGeom>
                <a:avLst/>
                <a:gdLst>
                  <a:gd name="T0" fmla="*/ 44 w 44"/>
                  <a:gd name="T1" fmla="*/ 21 h 43"/>
                  <a:gd name="T2" fmla="*/ 44 w 44"/>
                  <a:gd name="T3" fmla="*/ 25 h 43"/>
                  <a:gd name="T4" fmla="*/ 44 w 44"/>
                  <a:gd name="T5" fmla="*/ 30 h 43"/>
                  <a:gd name="T6" fmla="*/ 41 w 44"/>
                  <a:gd name="T7" fmla="*/ 32 h 43"/>
                  <a:gd name="T8" fmla="*/ 39 w 44"/>
                  <a:gd name="T9" fmla="*/ 34 h 43"/>
                  <a:gd name="T10" fmla="*/ 37 w 44"/>
                  <a:gd name="T11" fmla="*/ 37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8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7 h 43"/>
                  <a:gd name="T32" fmla="*/ 5 w 44"/>
                  <a:gd name="T33" fmla="*/ 34 h 43"/>
                  <a:gd name="T34" fmla="*/ 2 w 44"/>
                  <a:gd name="T35" fmla="*/ 32 h 43"/>
                  <a:gd name="T36" fmla="*/ 2 w 44"/>
                  <a:gd name="T37" fmla="*/ 30 h 43"/>
                  <a:gd name="T38" fmla="*/ 2 w 44"/>
                  <a:gd name="T39" fmla="*/ 25 h 43"/>
                  <a:gd name="T40" fmla="*/ 0 w 44"/>
                  <a:gd name="T41" fmla="*/ 23 h 43"/>
                  <a:gd name="T42" fmla="*/ 2 w 44"/>
                  <a:gd name="T43" fmla="*/ 18 h 43"/>
                  <a:gd name="T44" fmla="*/ 2 w 44"/>
                  <a:gd name="T45" fmla="*/ 16 h 43"/>
                  <a:gd name="T46" fmla="*/ 2 w 44"/>
                  <a:gd name="T47" fmla="*/ 14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8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1 w 44"/>
                  <a:gd name="T75" fmla="*/ 14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2" name="Freeform 40"/>
              <p:cNvSpPr>
                <a:spLocks/>
              </p:cNvSpPr>
              <p:nvPr/>
            </p:nvSpPr>
            <p:spPr bwMode="auto">
              <a:xfrm>
                <a:off x="2575" y="1469"/>
                <a:ext cx="44" cy="43"/>
              </a:xfrm>
              <a:custGeom>
                <a:avLst/>
                <a:gdLst>
                  <a:gd name="T0" fmla="*/ 44 w 44"/>
                  <a:gd name="T1" fmla="*/ 21 h 43"/>
                  <a:gd name="T2" fmla="*/ 44 w 44"/>
                  <a:gd name="T3" fmla="*/ 18 h 43"/>
                  <a:gd name="T4" fmla="*/ 44 w 44"/>
                  <a:gd name="T5" fmla="*/ 16 h 43"/>
                  <a:gd name="T6" fmla="*/ 41 w 44"/>
                  <a:gd name="T7" fmla="*/ 14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8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2 w 44"/>
                  <a:gd name="T35" fmla="*/ 14 h 43"/>
                  <a:gd name="T36" fmla="*/ 2 w 44"/>
                  <a:gd name="T37" fmla="*/ 16 h 43"/>
                  <a:gd name="T38" fmla="*/ 2 w 44"/>
                  <a:gd name="T39" fmla="*/ 18 h 43"/>
                  <a:gd name="T40" fmla="*/ 0 w 44"/>
                  <a:gd name="T41" fmla="*/ 23 h 43"/>
                  <a:gd name="T42" fmla="*/ 2 w 44"/>
                  <a:gd name="T43" fmla="*/ 25 h 43"/>
                  <a:gd name="T44" fmla="*/ 2 w 44"/>
                  <a:gd name="T45" fmla="*/ 30 h 43"/>
                  <a:gd name="T46" fmla="*/ 2 w 44"/>
                  <a:gd name="T47" fmla="*/ 32 h 43"/>
                  <a:gd name="T48" fmla="*/ 5 w 44"/>
                  <a:gd name="T49" fmla="*/ 34 h 43"/>
                  <a:gd name="T50" fmla="*/ 7 w 44"/>
                  <a:gd name="T51" fmla="*/ 37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8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7 h 43"/>
                  <a:gd name="T72" fmla="*/ 39 w 44"/>
                  <a:gd name="T73" fmla="*/ 34 h 43"/>
                  <a:gd name="T74" fmla="*/ 41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3" name="Freeform 41"/>
              <p:cNvSpPr>
                <a:spLocks/>
              </p:cNvSpPr>
              <p:nvPr/>
            </p:nvSpPr>
            <p:spPr bwMode="auto">
              <a:xfrm>
                <a:off x="2706" y="1469"/>
                <a:ext cx="41" cy="43"/>
              </a:xfrm>
              <a:custGeom>
                <a:avLst/>
                <a:gdLst>
                  <a:gd name="T0" fmla="*/ 41 w 41"/>
                  <a:gd name="T1" fmla="*/ 21 h 43"/>
                  <a:gd name="T2" fmla="*/ 41 w 41"/>
                  <a:gd name="T3" fmla="*/ 25 h 43"/>
                  <a:gd name="T4" fmla="*/ 41 w 41"/>
                  <a:gd name="T5" fmla="*/ 30 h 43"/>
                  <a:gd name="T6" fmla="*/ 39 w 41"/>
                  <a:gd name="T7" fmla="*/ 32 h 43"/>
                  <a:gd name="T8" fmla="*/ 39 w 41"/>
                  <a:gd name="T9" fmla="*/ 34 h 43"/>
                  <a:gd name="T10" fmla="*/ 37 w 41"/>
                  <a:gd name="T11" fmla="*/ 37 h 43"/>
                  <a:gd name="T12" fmla="*/ 34 w 41"/>
                  <a:gd name="T13" fmla="*/ 39 h 43"/>
                  <a:gd name="T14" fmla="*/ 30 w 41"/>
                  <a:gd name="T15" fmla="*/ 41 h 43"/>
                  <a:gd name="T16" fmla="*/ 27 w 41"/>
                  <a:gd name="T17" fmla="*/ 43 h 43"/>
                  <a:gd name="T18" fmla="*/ 25 w 41"/>
                  <a:gd name="T19" fmla="*/ 43 h 43"/>
                  <a:gd name="T20" fmla="*/ 21 w 41"/>
                  <a:gd name="T21" fmla="*/ 43 h 43"/>
                  <a:gd name="T22" fmla="*/ 18 w 41"/>
                  <a:gd name="T23" fmla="*/ 43 h 43"/>
                  <a:gd name="T24" fmla="*/ 14 w 41"/>
                  <a:gd name="T25" fmla="*/ 43 h 43"/>
                  <a:gd name="T26" fmla="*/ 11 w 41"/>
                  <a:gd name="T27" fmla="*/ 41 h 43"/>
                  <a:gd name="T28" fmla="*/ 9 w 41"/>
                  <a:gd name="T29" fmla="*/ 39 h 43"/>
                  <a:gd name="T30" fmla="*/ 4 w 41"/>
                  <a:gd name="T31" fmla="*/ 37 h 43"/>
                  <a:gd name="T32" fmla="*/ 4 w 41"/>
                  <a:gd name="T33" fmla="*/ 34 h 43"/>
                  <a:gd name="T34" fmla="*/ 2 w 41"/>
                  <a:gd name="T35" fmla="*/ 32 h 43"/>
                  <a:gd name="T36" fmla="*/ 0 w 41"/>
                  <a:gd name="T37" fmla="*/ 30 h 43"/>
                  <a:gd name="T38" fmla="*/ 0 w 41"/>
                  <a:gd name="T39" fmla="*/ 25 h 43"/>
                  <a:gd name="T40" fmla="*/ 0 w 41"/>
                  <a:gd name="T41" fmla="*/ 23 h 43"/>
                  <a:gd name="T42" fmla="*/ 0 w 41"/>
                  <a:gd name="T43" fmla="*/ 18 h 43"/>
                  <a:gd name="T44" fmla="*/ 0 w 41"/>
                  <a:gd name="T45" fmla="*/ 16 h 43"/>
                  <a:gd name="T46" fmla="*/ 2 w 41"/>
                  <a:gd name="T47" fmla="*/ 14 h 43"/>
                  <a:gd name="T48" fmla="*/ 4 w 41"/>
                  <a:gd name="T49" fmla="*/ 9 h 43"/>
                  <a:gd name="T50" fmla="*/ 4 w 41"/>
                  <a:gd name="T51" fmla="*/ 7 h 43"/>
                  <a:gd name="T52" fmla="*/ 9 w 41"/>
                  <a:gd name="T53" fmla="*/ 4 h 43"/>
                  <a:gd name="T54" fmla="*/ 11 w 41"/>
                  <a:gd name="T55" fmla="*/ 2 h 43"/>
                  <a:gd name="T56" fmla="*/ 14 w 41"/>
                  <a:gd name="T57" fmla="*/ 2 h 43"/>
                  <a:gd name="T58" fmla="*/ 18 w 41"/>
                  <a:gd name="T59" fmla="*/ 2 h 43"/>
                  <a:gd name="T60" fmla="*/ 21 w 41"/>
                  <a:gd name="T61" fmla="*/ 0 h 43"/>
                  <a:gd name="T62" fmla="*/ 25 w 41"/>
                  <a:gd name="T63" fmla="*/ 2 h 43"/>
                  <a:gd name="T64" fmla="*/ 27 w 41"/>
                  <a:gd name="T65" fmla="*/ 2 h 43"/>
                  <a:gd name="T66" fmla="*/ 30 w 41"/>
                  <a:gd name="T67" fmla="*/ 2 h 43"/>
                  <a:gd name="T68" fmla="*/ 34 w 41"/>
                  <a:gd name="T69" fmla="*/ 4 h 43"/>
                  <a:gd name="T70" fmla="*/ 37 w 41"/>
                  <a:gd name="T71" fmla="*/ 7 h 43"/>
                  <a:gd name="T72" fmla="*/ 39 w 41"/>
                  <a:gd name="T73" fmla="*/ 9 h 43"/>
                  <a:gd name="T74" fmla="*/ 39 w 41"/>
                  <a:gd name="T75" fmla="*/ 14 h 43"/>
                  <a:gd name="T76" fmla="*/ 41 w 41"/>
                  <a:gd name="T77" fmla="*/ 16 h 43"/>
                  <a:gd name="T78" fmla="*/ 41 w 41"/>
                  <a:gd name="T79" fmla="*/ 18 h 43"/>
                  <a:gd name="T80" fmla="*/ 41 w 41"/>
                  <a:gd name="T81" fmla="*/ 23 h 43"/>
                  <a:gd name="T82" fmla="*/ 41 w 41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1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3"/>
                    </a:lnTo>
                    <a:lnTo>
                      <a:pt x="25" y="43"/>
                    </a:lnTo>
                    <a:lnTo>
                      <a:pt x="21" y="43"/>
                    </a:lnTo>
                    <a:lnTo>
                      <a:pt x="18" y="43"/>
                    </a:lnTo>
                    <a:lnTo>
                      <a:pt x="14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4" name="Freeform 42"/>
              <p:cNvSpPr>
                <a:spLocks/>
              </p:cNvSpPr>
              <p:nvPr/>
            </p:nvSpPr>
            <p:spPr bwMode="auto">
              <a:xfrm>
                <a:off x="2706" y="1469"/>
                <a:ext cx="41" cy="43"/>
              </a:xfrm>
              <a:custGeom>
                <a:avLst/>
                <a:gdLst>
                  <a:gd name="T0" fmla="*/ 41 w 41"/>
                  <a:gd name="T1" fmla="*/ 21 h 43"/>
                  <a:gd name="T2" fmla="*/ 41 w 41"/>
                  <a:gd name="T3" fmla="*/ 18 h 43"/>
                  <a:gd name="T4" fmla="*/ 41 w 41"/>
                  <a:gd name="T5" fmla="*/ 16 h 43"/>
                  <a:gd name="T6" fmla="*/ 39 w 41"/>
                  <a:gd name="T7" fmla="*/ 14 h 43"/>
                  <a:gd name="T8" fmla="*/ 39 w 41"/>
                  <a:gd name="T9" fmla="*/ 9 h 43"/>
                  <a:gd name="T10" fmla="*/ 37 w 41"/>
                  <a:gd name="T11" fmla="*/ 7 h 43"/>
                  <a:gd name="T12" fmla="*/ 34 w 41"/>
                  <a:gd name="T13" fmla="*/ 4 h 43"/>
                  <a:gd name="T14" fmla="*/ 30 w 41"/>
                  <a:gd name="T15" fmla="*/ 2 h 43"/>
                  <a:gd name="T16" fmla="*/ 27 w 41"/>
                  <a:gd name="T17" fmla="*/ 2 h 43"/>
                  <a:gd name="T18" fmla="*/ 25 w 41"/>
                  <a:gd name="T19" fmla="*/ 2 h 43"/>
                  <a:gd name="T20" fmla="*/ 21 w 41"/>
                  <a:gd name="T21" fmla="*/ 0 h 43"/>
                  <a:gd name="T22" fmla="*/ 18 w 41"/>
                  <a:gd name="T23" fmla="*/ 2 h 43"/>
                  <a:gd name="T24" fmla="*/ 14 w 41"/>
                  <a:gd name="T25" fmla="*/ 2 h 43"/>
                  <a:gd name="T26" fmla="*/ 11 w 41"/>
                  <a:gd name="T27" fmla="*/ 2 h 43"/>
                  <a:gd name="T28" fmla="*/ 9 w 41"/>
                  <a:gd name="T29" fmla="*/ 4 h 43"/>
                  <a:gd name="T30" fmla="*/ 4 w 41"/>
                  <a:gd name="T31" fmla="*/ 7 h 43"/>
                  <a:gd name="T32" fmla="*/ 4 w 41"/>
                  <a:gd name="T33" fmla="*/ 9 h 43"/>
                  <a:gd name="T34" fmla="*/ 2 w 41"/>
                  <a:gd name="T35" fmla="*/ 14 h 43"/>
                  <a:gd name="T36" fmla="*/ 0 w 41"/>
                  <a:gd name="T37" fmla="*/ 16 h 43"/>
                  <a:gd name="T38" fmla="*/ 0 w 41"/>
                  <a:gd name="T39" fmla="*/ 18 h 43"/>
                  <a:gd name="T40" fmla="*/ 0 w 41"/>
                  <a:gd name="T41" fmla="*/ 23 h 43"/>
                  <a:gd name="T42" fmla="*/ 0 w 41"/>
                  <a:gd name="T43" fmla="*/ 25 h 43"/>
                  <a:gd name="T44" fmla="*/ 0 w 41"/>
                  <a:gd name="T45" fmla="*/ 30 h 43"/>
                  <a:gd name="T46" fmla="*/ 2 w 41"/>
                  <a:gd name="T47" fmla="*/ 32 h 43"/>
                  <a:gd name="T48" fmla="*/ 4 w 41"/>
                  <a:gd name="T49" fmla="*/ 34 h 43"/>
                  <a:gd name="T50" fmla="*/ 4 w 41"/>
                  <a:gd name="T51" fmla="*/ 37 h 43"/>
                  <a:gd name="T52" fmla="*/ 9 w 41"/>
                  <a:gd name="T53" fmla="*/ 39 h 43"/>
                  <a:gd name="T54" fmla="*/ 11 w 41"/>
                  <a:gd name="T55" fmla="*/ 41 h 43"/>
                  <a:gd name="T56" fmla="*/ 14 w 41"/>
                  <a:gd name="T57" fmla="*/ 43 h 43"/>
                  <a:gd name="T58" fmla="*/ 18 w 41"/>
                  <a:gd name="T59" fmla="*/ 43 h 43"/>
                  <a:gd name="T60" fmla="*/ 21 w 41"/>
                  <a:gd name="T61" fmla="*/ 43 h 43"/>
                  <a:gd name="T62" fmla="*/ 25 w 41"/>
                  <a:gd name="T63" fmla="*/ 43 h 43"/>
                  <a:gd name="T64" fmla="*/ 27 w 41"/>
                  <a:gd name="T65" fmla="*/ 43 h 43"/>
                  <a:gd name="T66" fmla="*/ 30 w 41"/>
                  <a:gd name="T67" fmla="*/ 41 h 43"/>
                  <a:gd name="T68" fmla="*/ 34 w 41"/>
                  <a:gd name="T69" fmla="*/ 39 h 43"/>
                  <a:gd name="T70" fmla="*/ 37 w 41"/>
                  <a:gd name="T71" fmla="*/ 37 h 43"/>
                  <a:gd name="T72" fmla="*/ 39 w 41"/>
                  <a:gd name="T73" fmla="*/ 34 h 43"/>
                  <a:gd name="T74" fmla="*/ 39 w 41"/>
                  <a:gd name="T75" fmla="*/ 32 h 43"/>
                  <a:gd name="T76" fmla="*/ 41 w 41"/>
                  <a:gd name="T77" fmla="*/ 30 h 43"/>
                  <a:gd name="T78" fmla="*/ 41 w 41"/>
                  <a:gd name="T79" fmla="*/ 25 h 43"/>
                  <a:gd name="T80" fmla="*/ 41 w 41"/>
                  <a:gd name="T81" fmla="*/ 23 h 43"/>
                  <a:gd name="T82" fmla="*/ 41 w 41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1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1" y="43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5" name="Freeform 43"/>
              <p:cNvSpPr>
                <a:spLocks/>
              </p:cNvSpPr>
              <p:nvPr/>
            </p:nvSpPr>
            <p:spPr bwMode="auto">
              <a:xfrm>
                <a:off x="2834" y="1469"/>
                <a:ext cx="44" cy="43"/>
              </a:xfrm>
              <a:custGeom>
                <a:avLst/>
                <a:gdLst>
                  <a:gd name="T0" fmla="*/ 42 w 44"/>
                  <a:gd name="T1" fmla="*/ 21 h 43"/>
                  <a:gd name="T2" fmla="*/ 44 w 44"/>
                  <a:gd name="T3" fmla="*/ 25 h 43"/>
                  <a:gd name="T4" fmla="*/ 42 w 44"/>
                  <a:gd name="T5" fmla="*/ 30 h 43"/>
                  <a:gd name="T6" fmla="*/ 42 w 44"/>
                  <a:gd name="T7" fmla="*/ 32 h 43"/>
                  <a:gd name="T8" fmla="*/ 39 w 44"/>
                  <a:gd name="T9" fmla="*/ 34 h 43"/>
                  <a:gd name="T10" fmla="*/ 37 w 44"/>
                  <a:gd name="T11" fmla="*/ 37 h 43"/>
                  <a:gd name="T12" fmla="*/ 35 w 44"/>
                  <a:gd name="T13" fmla="*/ 39 h 43"/>
                  <a:gd name="T14" fmla="*/ 32 w 44"/>
                  <a:gd name="T15" fmla="*/ 41 h 43"/>
                  <a:gd name="T16" fmla="*/ 28 w 44"/>
                  <a:gd name="T17" fmla="*/ 43 h 43"/>
                  <a:gd name="T18" fmla="*/ 26 w 44"/>
                  <a:gd name="T19" fmla="*/ 43 h 43"/>
                  <a:gd name="T20" fmla="*/ 21 w 44"/>
                  <a:gd name="T21" fmla="*/ 43 h 43"/>
                  <a:gd name="T22" fmla="*/ 19 w 44"/>
                  <a:gd name="T23" fmla="*/ 43 h 43"/>
                  <a:gd name="T24" fmla="*/ 14 w 44"/>
                  <a:gd name="T25" fmla="*/ 43 h 43"/>
                  <a:gd name="T26" fmla="*/ 12 w 44"/>
                  <a:gd name="T27" fmla="*/ 41 h 43"/>
                  <a:gd name="T28" fmla="*/ 9 w 44"/>
                  <a:gd name="T29" fmla="*/ 39 h 43"/>
                  <a:gd name="T30" fmla="*/ 7 w 44"/>
                  <a:gd name="T31" fmla="*/ 37 h 43"/>
                  <a:gd name="T32" fmla="*/ 5 w 44"/>
                  <a:gd name="T33" fmla="*/ 34 h 43"/>
                  <a:gd name="T34" fmla="*/ 3 w 44"/>
                  <a:gd name="T35" fmla="*/ 32 h 43"/>
                  <a:gd name="T36" fmla="*/ 0 w 44"/>
                  <a:gd name="T37" fmla="*/ 30 h 43"/>
                  <a:gd name="T38" fmla="*/ 0 w 44"/>
                  <a:gd name="T39" fmla="*/ 25 h 43"/>
                  <a:gd name="T40" fmla="*/ 0 w 44"/>
                  <a:gd name="T41" fmla="*/ 23 h 43"/>
                  <a:gd name="T42" fmla="*/ 0 w 44"/>
                  <a:gd name="T43" fmla="*/ 18 h 43"/>
                  <a:gd name="T44" fmla="*/ 0 w 44"/>
                  <a:gd name="T45" fmla="*/ 16 h 43"/>
                  <a:gd name="T46" fmla="*/ 3 w 44"/>
                  <a:gd name="T47" fmla="*/ 14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2 w 44"/>
                  <a:gd name="T55" fmla="*/ 2 h 43"/>
                  <a:gd name="T56" fmla="*/ 14 w 44"/>
                  <a:gd name="T57" fmla="*/ 2 h 43"/>
                  <a:gd name="T58" fmla="*/ 19 w 44"/>
                  <a:gd name="T59" fmla="*/ 2 h 43"/>
                  <a:gd name="T60" fmla="*/ 21 w 44"/>
                  <a:gd name="T61" fmla="*/ 0 h 43"/>
                  <a:gd name="T62" fmla="*/ 26 w 44"/>
                  <a:gd name="T63" fmla="*/ 2 h 43"/>
                  <a:gd name="T64" fmla="*/ 28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2 w 44"/>
                  <a:gd name="T75" fmla="*/ 14 h 43"/>
                  <a:gd name="T76" fmla="*/ 42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2 w 44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1"/>
                    </a:moveTo>
                    <a:lnTo>
                      <a:pt x="44" y="25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3"/>
                    </a:lnTo>
                    <a:lnTo>
                      <a:pt x="26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4" y="43"/>
                    </a:lnTo>
                    <a:lnTo>
                      <a:pt x="12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6" name="Freeform 44"/>
              <p:cNvSpPr>
                <a:spLocks/>
              </p:cNvSpPr>
              <p:nvPr/>
            </p:nvSpPr>
            <p:spPr bwMode="auto">
              <a:xfrm>
                <a:off x="2834" y="1469"/>
                <a:ext cx="44" cy="43"/>
              </a:xfrm>
              <a:custGeom>
                <a:avLst/>
                <a:gdLst>
                  <a:gd name="T0" fmla="*/ 42 w 44"/>
                  <a:gd name="T1" fmla="*/ 21 h 43"/>
                  <a:gd name="T2" fmla="*/ 44 w 44"/>
                  <a:gd name="T3" fmla="*/ 18 h 43"/>
                  <a:gd name="T4" fmla="*/ 42 w 44"/>
                  <a:gd name="T5" fmla="*/ 16 h 43"/>
                  <a:gd name="T6" fmla="*/ 42 w 44"/>
                  <a:gd name="T7" fmla="*/ 14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28 w 44"/>
                  <a:gd name="T17" fmla="*/ 2 h 43"/>
                  <a:gd name="T18" fmla="*/ 26 w 44"/>
                  <a:gd name="T19" fmla="*/ 2 h 43"/>
                  <a:gd name="T20" fmla="*/ 21 w 44"/>
                  <a:gd name="T21" fmla="*/ 0 h 43"/>
                  <a:gd name="T22" fmla="*/ 19 w 44"/>
                  <a:gd name="T23" fmla="*/ 2 h 43"/>
                  <a:gd name="T24" fmla="*/ 14 w 44"/>
                  <a:gd name="T25" fmla="*/ 2 h 43"/>
                  <a:gd name="T26" fmla="*/ 12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4 h 43"/>
                  <a:gd name="T36" fmla="*/ 0 w 44"/>
                  <a:gd name="T37" fmla="*/ 16 h 43"/>
                  <a:gd name="T38" fmla="*/ 0 w 44"/>
                  <a:gd name="T39" fmla="*/ 18 h 43"/>
                  <a:gd name="T40" fmla="*/ 0 w 44"/>
                  <a:gd name="T41" fmla="*/ 23 h 43"/>
                  <a:gd name="T42" fmla="*/ 0 w 44"/>
                  <a:gd name="T43" fmla="*/ 25 h 43"/>
                  <a:gd name="T44" fmla="*/ 0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7 h 43"/>
                  <a:gd name="T52" fmla="*/ 9 w 44"/>
                  <a:gd name="T53" fmla="*/ 39 h 43"/>
                  <a:gd name="T54" fmla="*/ 12 w 44"/>
                  <a:gd name="T55" fmla="*/ 41 h 43"/>
                  <a:gd name="T56" fmla="*/ 14 w 44"/>
                  <a:gd name="T57" fmla="*/ 43 h 43"/>
                  <a:gd name="T58" fmla="*/ 19 w 44"/>
                  <a:gd name="T59" fmla="*/ 43 h 43"/>
                  <a:gd name="T60" fmla="*/ 21 w 44"/>
                  <a:gd name="T61" fmla="*/ 43 h 43"/>
                  <a:gd name="T62" fmla="*/ 26 w 44"/>
                  <a:gd name="T63" fmla="*/ 43 h 43"/>
                  <a:gd name="T64" fmla="*/ 28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7 h 43"/>
                  <a:gd name="T72" fmla="*/ 39 w 44"/>
                  <a:gd name="T73" fmla="*/ 34 h 43"/>
                  <a:gd name="T74" fmla="*/ 42 w 44"/>
                  <a:gd name="T75" fmla="*/ 32 h 43"/>
                  <a:gd name="T76" fmla="*/ 42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1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9" y="43"/>
                    </a:lnTo>
                    <a:lnTo>
                      <a:pt x="21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7" name="Freeform 45"/>
              <p:cNvSpPr>
                <a:spLocks/>
              </p:cNvSpPr>
              <p:nvPr/>
            </p:nvSpPr>
            <p:spPr bwMode="auto">
              <a:xfrm>
                <a:off x="2963" y="1469"/>
                <a:ext cx="43" cy="43"/>
              </a:xfrm>
              <a:custGeom>
                <a:avLst/>
                <a:gdLst>
                  <a:gd name="T0" fmla="*/ 43 w 43"/>
                  <a:gd name="T1" fmla="*/ 21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6 w 43"/>
                  <a:gd name="T11" fmla="*/ 37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7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4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6 w 43"/>
                  <a:gd name="T71" fmla="*/ 7 h 43"/>
                  <a:gd name="T72" fmla="*/ 39 w 43"/>
                  <a:gd name="T73" fmla="*/ 9 h 43"/>
                  <a:gd name="T74" fmla="*/ 41 w 43"/>
                  <a:gd name="T75" fmla="*/ 14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8" name="Freeform 46"/>
              <p:cNvSpPr>
                <a:spLocks/>
              </p:cNvSpPr>
              <p:nvPr/>
            </p:nvSpPr>
            <p:spPr bwMode="auto">
              <a:xfrm>
                <a:off x="2963" y="1469"/>
                <a:ext cx="43" cy="43"/>
              </a:xfrm>
              <a:custGeom>
                <a:avLst/>
                <a:gdLst>
                  <a:gd name="T0" fmla="*/ 43 w 43"/>
                  <a:gd name="T1" fmla="*/ 21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4 h 43"/>
                  <a:gd name="T8" fmla="*/ 39 w 43"/>
                  <a:gd name="T9" fmla="*/ 9 h 43"/>
                  <a:gd name="T10" fmla="*/ 36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4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7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6 w 43"/>
                  <a:gd name="T71" fmla="*/ 37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19" name="Freeform 47"/>
              <p:cNvSpPr>
                <a:spLocks/>
              </p:cNvSpPr>
              <p:nvPr/>
            </p:nvSpPr>
            <p:spPr bwMode="auto">
              <a:xfrm>
                <a:off x="3091" y="1469"/>
                <a:ext cx="44" cy="43"/>
              </a:xfrm>
              <a:custGeom>
                <a:avLst/>
                <a:gdLst>
                  <a:gd name="T0" fmla="*/ 44 w 44"/>
                  <a:gd name="T1" fmla="*/ 21 h 43"/>
                  <a:gd name="T2" fmla="*/ 44 w 44"/>
                  <a:gd name="T3" fmla="*/ 25 h 43"/>
                  <a:gd name="T4" fmla="*/ 44 w 44"/>
                  <a:gd name="T5" fmla="*/ 30 h 43"/>
                  <a:gd name="T6" fmla="*/ 41 w 44"/>
                  <a:gd name="T7" fmla="*/ 32 h 43"/>
                  <a:gd name="T8" fmla="*/ 39 w 44"/>
                  <a:gd name="T9" fmla="*/ 34 h 43"/>
                  <a:gd name="T10" fmla="*/ 37 w 44"/>
                  <a:gd name="T11" fmla="*/ 37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9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7 h 43"/>
                  <a:gd name="T32" fmla="*/ 5 w 44"/>
                  <a:gd name="T33" fmla="*/ 34 h 43"/>
                  <a:gd name="T34" fmla="*/ 2 w 44"/>
                  <a:gd name="T35" fmla="*/ 32 h 43"/>
                  <a:gd name="T36" fmla="*/ 2 w 44"/>
                  <a:gd name="T37" fmla="*/ 30 h 43"/>
                  <a:gd name="T38" fmla="*/ 2 w 44"/>
                  <a:gd name="T39" fmla="*/ 25 h 43"/>
                  <a:gd name="T40" fmla="*/ 0 w 44"/>
                  <a:gd name="T41" fmla="*/ 23 h 43"/>
                  <a:gd name="T42" fmla="*/ 2 w 44"/>
                  <a:gd name="T43" fmla="*/ 18 h 43"/>
                  <a:gd name="T44" fmla="*/ 2 w 44"/>
                  <a:gd name="T45" fmla="*/ 16 h 43"/>
                  <a:gd name="T46" fmla="*/ 2 w 44"/>
                  <a:gd name="T47" fmla="*/ 14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9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1 w 44"/>
                  <a:gd name="T75" fmla="*/ 14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9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0" name="Freeform 48"/>
              <p:cNvSpPr>
                <a:spLocks/>
              </p:cNvSpPr>
              <p:nvPr/>
            </p:nvSpPr>
            <p:spPr bwMode="auto">
              <a:xfrm>
                <a:off x="3091" y="1469"/>
                <a:ext cx="44" cy="43"/>
              </a:xfrm>
              <a:custGeom>
                <a:avLst/>
                <a:gdLst>
                  <a:gd name="T0" fmla="*/ 44 w 44"/>
                  <a:gd name="T1" fmla="*/ 21 h 43"/>
                  <a:gd name="T2" fmla="*/ 44 w 44"/>
                  <a:gd name="T3" fmla="*/ 18 h 43"/>
                  <a:gd name="T4" fmla="*/ 44 w 44"/>
                  <a:gd name="T5" fmla="*/ 16 h 43"/>
                  <a:gd name="T6" fmla="*/ 41 w 44"/>
                  <a:gd name="T7" fmla="*/ 14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9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2 w 44"/>
                  <a:gd name="T35" fmla="*/ 14 h 43"/>
                  <a:gd name="T36" fmla="*/ 2 w 44"/>
                  <a:gd name="T37" fmla="*/ 16 h 43"/>
                  <a:gd name="T38" fmla="*/ 2 w 44"/>
                  <a:gd name="T39" fmla="*/ 18 h 43"/>
                  <a:gd name="T40" fmla="*/ 0 w 44"/>
                  <a:gd name="T41" fmla="*/ 23 h 43"/>
                  <a:gd name="T42" fmla="*/ 2 w 44"/>
                  <a:gd name="T43" fmla="*/ 25 h 43"/>
                  <a:gd name="T44" fmla="*/ 2 w 44"/>
                  <a:gd name="T45" fmla="*/ 30 h 43"/>
                  <a:gd name="T46" fmla="*/ 2 w 44"/>
                  <a:gd name="T47" fmla="*/ 32 h 43"/>
                  <a:gd name="T48" fmla="*/ 5 w 44"/>
                  <a:gd name="T49" fmla="*/ 34 h 43"/>
                  <a:gd name="T50" fmla="*/ 7 w 44"/>
                  <a:gd name="T51" fmla="*/ 37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9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7 h 43"/>
                  <a:gd name="T72" fmla="*/ 39 w 44"/>
                  <a:gd name="T73" fmla="*/ 34 h 43"/>
                  <a:gd name="T74" fmla="*/ 41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1" name="Freeform 49"/>
              <p:cNvSpPr>
                <a:spLocks/>
              </p:cNvSpPr>
              <p:nvPr/>
            </p:nvSpPr>
            <p:spPr bwMode="auto">
              <a:xfrm>
                <a:off x="3222" y="1469"/>
                <a:ext cx="41" cy="43"/>
              </a:xfrm>
              <a:custGeom>
                <a:avLst/>
                <a:gdLst>
                  <a:gd name="T0" fmla="*/ 41 w 41"/>
                  <a:gd name="T1" fmla="*/ 21 h 43"/>
                  <a:gd name="T2" fmla="*/ 41 w 41"/>
                  <a:gd name="T3" fmla="*/ 25 h 43"/>
                  <a:gd name="T4" fmla="*/ 41 w 41"/>
                  <a:gd name="T5" fmla="*/ 30 h 43"/>
                  <a:gd name="T6" fmla="*/ 39 w 41"/>
                  <a:gd name="T7" fmla="*/ 32 h 43"/>
                  <a:gd name="T8" fmla="*/ 39 w 41"/>
                  <a:gd name="T9" fmla="*/ 34 h 43"/>
                  <a:gd name="T10" fmla="*/ 37 w 41"/>
                  <a:gd name="T11" fmla="*/ 37 h 43"/>
                  <a:gd name="T12" fmla="*/ 34 w 41"/>
                  <a:gd name="T13" fmla="*/ 39 h 43"/>
                  <a:gd name="T14" fmla="*/ 30 w 41"/>
                  <a:gd name="T15" fmla="*/ 41 h 43"/>
                  <a:gd name="T16" fmla="*/ 27 w 41"/>
                  <a:gd name="T17" fmla="*/ 43 h 43"/>
                  <a:gd name="T18" fmla="*/ 25 w 41"/>
                  <a:gd name="T19" fmla="*/ 43 h 43"/>
                  <a:gd name="T20" fmla="*/ 21 w 41"/>
                  <a:gd name="T21" fmla="*/ 43 h 43"/>
                  <a:gd name="T22" fmla="*/ 18 w 41"/>
                  <a:gd name="T23" fmla="*/ 43 h 43"/>
                  <a:gd name="T24" fmla="*/ 14 w 41"/>
                  <a:gd name="T25" fmla="*/ 43 h 43"/>
                  <a:gd name="T26" fmla="*/ 11 w 41"/>
                  <a:gd name="T27" fmla="*/ 41 h 43"/>
                  <a:gd name="T28" fmla="*/ 9 w 41"/>
                  <a:gd name="T29" fmla="*/ 39 h 43"/>
                  <a:gd name="T30" fmla="*/ 5 w 41"/>
                  <a:gd name="T31" fmla="*/ 37 h 43"/>
                  <a:gd name="T32" fmla="*/ 5 w 41"/>
                  <a:gd name="T33" fmla="*/ 34 h 43"/>
                  <a:gd name="T34" fmla="*/ 2 w 41"/>
                  <a:gd name="T35" fmla="*/ 32 h 43"/>
                  <a:gd name="T36" fmla="*/ 0 w 41"/>
                  <a:gd name="T37" fmla="*/ 30 h 43"/>
                  <a:gd name="T38" fmla="*/ 0 w 41"/>
                  <a:gd name="T39" fmla="*/ 25 h 43"/>
                  <a:gd name="T40" fmla="*/ 0 w 41"/>
                  <a:gd name="T41" fmla="*/ 23 h 43"/>
                  <a:gd name="T42" fmla="*/ 0 w 41"/>
                  <a:gd name="T43" fmla="*/ 18 h 43"/>
                  <a:gd name="T44" fmla="*/ 0 w 41"/>
                  <a:gd name="T45" fmla="*/ 16 h 43"/>
                  <a:gd name="T46" fmla="*/ 2 w 41"/>
                  <a:gd name="T47" fmla="*/ 14 h 43"/>
                  <a:gd name="T48" fmla="*/ 5 w 41"/>
                  <a:gd name="T49" fmla="*/ 9 h 43"/>
                  <a:gd name="T50" fmla="*/ 5 w 41"/>
                  <a:gd name="T51" fmla="*/ 7 h 43"/>
                  <a:gd name="T52" fmla="*/ 9 w 41"/>
                  <a:gd name="T53" fmla="*/ 4 h 43"/>
                  <a:gd name="T54" fmla="*/ 11 w 41"/>
                  <a:gd name="T55" fmla="*/ 2 h 43"/>
                  <a:gd name="T56" fmla="*/ 14 w 41"/>
                  <a:gd name="T57" fmla="*/ 2 h 43"/>
                  <a:gd name="T58" fmla="*/ 18 w 41"/>
                  <a:gd name="T59" fmla="*/ 2 h 43"/>
                  <a:gd name="T60" fmla="*/ 21 w 41"/>
                  <a:gd name="T61" fmla="*/ 0 h 43"/>
                  <a:gd name="T62" fmla="*/ 25 w 41"/>
                  <a:gd name="T63" fmla="*/ 2 h 43"/>
                  <a:gd name="T64" fmla="*/ 27 w 41"/>
                  <a:gd name="T65" fmla="*/ 2 h 43"/>
                  <a:gd name="T66" fmla="*/ 30 w 41"/>
                  <a:gd name="T67" fmla="*/ 2 h 43"/>
                  <a:gd name="T68" fmla="*/ 34 w 41"/>
                  <a:gd name="T69" fmla="*/ 4 h 43"/>
                  <a:gd name="T70" fmla="*/ 37 w 41"/>
                  <a:gd name="T71" fmla="*/ 7 h 43"/>
                  <a:gd name="T72" fmla="*/ 39 w 41"/>
                  <a:gd name="T73" fmla="*/ 9 h 43"/>
                  <a:gd name="T74" fmla="*/ 39 w 41"/>
                  <a:gd name="T75" fmla="*/ 14 h 43"/>
                  <a:gd name="T76" fmla="*/ 41 w 41"/>
                  <a:gd name="T77" fmla="*/ 16 h 43"/>
                  <a:gd name="T78" fmla="*/ 41 w 41"/>
                  <a:gd name="T79" fmla="*/ 18 h 43"/>
                  <a:gd name="T80" fmla="*/ 41 w 41"/>
                  <a:gd name="T81" fmla="*/ 23 h 43"/>
                  <a:gd name="T82" fmla="*/ 41 w 41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1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3"/>
                    </a:lnTo>
                    <a:lnTo>
                      <a:pt x="25" y="43"/>
                    </a:lnTo>
                    <a:lnTo>
                      <a:pt x="21" y="43"/>
                    </a:lnTo>
                    <a:lnTo>
                      <a:pt x="18" y="43"/>
                    </a:lnTo>
                    <a:lnTo>
                      <a:pt x="14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2" name="Freeform 50"/>
              <p:cNvSpPr>
                <a:spLocks/>
              </p:cNvSpPr>
              <p:nvPr/>
            </p:nvSpPr>
            <p:spPr bwMode="auto">
              <a:xfrm>
                <a:off x="3222" y="1469"/>
                <a:ext cx="41" cy="43"/>
              </a:xfrm>
              <a:custGeom>
                <a:avLst/>
                <a:gdLst>
                  <a:gd name="T0" fmla="*/ 41 w 41"/>
                  <a:gd name="T1" fmla="*/ 21 h 43"/>
                  <a:gd name="T2" fmla="*/ 41 w 41"/>
                  <a:gd name="T3" fmla="*/ 18 h 43"/>
                  <a:gd name="T4" fmla="*/ 41 w 41"/>
                  <a:gd name="T5" fmla="*/ 16 h 43"/>
                  <a:gd name="T6" fmla="*/ 39 w 41"/>
                  <a:gd name="T7" fmla="*/ 14 h 43"/>
                  <a:gd name="T8" fmla="*/ 39 w 41"/>
                  <a:gd name="T9" fmla="*/ 9 h 43"/>
                  <a:gd name="T10" fmla="*/ 37 w 41"/>
                  <a:gd name="T11" fmla="*/ 7 h 43"/>
                  <a:gd name="T12" fmla="*/ 34 w 41"/>
                  <a:gd name="T13" fmla="*/ 4 h 43"/>
                  <a:gd name="T14" fmla="*/ 30 w 41"/>
                  <a:gd name="T15" fmla="*/ 2 h 43"/>
                  <a:gd name="T16" fmla="*/ 27 w 41"/>
                  <a:gd name="T17" fmla="*/ 2 h 43"/>
                  <a:gd name="T18" fmla="*/ 25 w 41"/>
                  <a:gd name="T19" fmla="*/ 2 h 43"/>
                  <a:gd name="T20" fmla="*/ 21 w 41"/>
                  <a:gd name="T21" fmla="*/ 0 h 43"/>
                  <a:gd name="T22" fmla="*/ 18 w 41"/>
                  <a:gd name="T23" fmla="*/ 2 h 43"/>
                  <a:gd name="T24" fmla="*/ 14 w 41"/>
                  <a:gd name="T25" fmla="*/ 2 h 43"/>
                  <a:gd name="T26" fmla="*/ 11 w 41"/>
                  <a:gd name="T27" fmla="*/ 2 h 43"/>
                  <a:gd name="T28" fmla="*/ 9 w 41"/>
                  <a:gd name="T29" fmla="*/ 4 h 43"/>
                  <a:gd name="T30" fmla="*/ 5 w 41"/>
                  <a:gd name="T31" fmla="*/ 7 h 43"/>
                  <a:gd name="T32" fmla="*/ 5 w 41"/>
                  <a:gd name="T33" fmla="*/ 9 h 43"/>
                  <a:gd name="T34" fmla="*/ 2 w 41"/>
                  <a:gd name="T35" fmla="*/ 14 h 43"/>
                  <a:gd name="T36" fmla="*/ 0 w 41"/>
                  <a:gd name="T37" fmla="*/ 16 h 43"/>
                  <a:gd name="T38" fmla="*/ 0 w 41"/>
                  <a:gd name="T39" fmla="*/ 18 h 43"/>
                  <a:gd name="T40" fmla="*/ 0 w 41"/>
                  <a:gd name="T41" fmla="*/ 23 h 43"/>
                  <a:gd name="T42" fmla="*/ 0 w 41"/>
                  <a:gd name="T43" fmla="*/ 25 h 43"/>
                  <a:gd name="T44" fmla="*/ 0 w 41"/>
                  <a:gd name="T45" fmla="*/ 30 h 43"/>
                  <a:gd name="T46" fmla="*/ 2 w 41"/>
                  <a:gd name="T47" fmla="*/ 32 h 43"/>
                  <a:gd name="T48" fmla="*/ 5 w 41"/>
                  <a:gd name="T49" fmla="*/ 34 h 43"/>
                  <a:gd name="T50" fmla="*/ 5 w 41"/>
                  <a:gd name="T51" fmla="*/ 37 h 43"/>
                  <a:gd name="T52" fmla="*/ 9 w 41"/>
                  <a:gd name="T53" fmla="*/ 39 h 43"/>
                  <a:gd name="T54" fmla="*/ 11 w 41"/>
                  <a:gd name="T55" fmla="*/ 41 h 43"/>
                  <a:gd name="T56" fmla="*/ 14 w 41"/>
                  <a:gd name="T57" fmla="*/ 43 h 43"/>
                  <a:gd name="T58" fmla="*/ 18 w 41"/>
                  <a:gd name="T59" fmla="*/ 43 h 43"/>
                  <a:gd name="T60" fmla="*/ 21 w 41"/>
                  <a:gd name="T61" fmla="*/ 43 h 43"/>
                  <a:gd name="T62" fmla="*/ 25 w 41"/>
                  <a:gd name="T63" fmla="*/ 43 h 43"/>
                  <a:gd name="T64" fmla="*/ 27 w 41"/>
                  <a:gd name="T65" fmla="*/ 43 h 43"/>
                  <a:gd name="T66" fmla="*/ 30 w 41"/>
                  <a:gd name="T67" fmla="*/ 41 h 43"/>
                  <a:gd name="T68" fmla="*/ 34 w 41"/>
                  <a:gd name="T69" fmla="*/ 39 h 43"/>
                  <a:gd name="T70" fmla="*/ 37 w 41"/>
                  <a:gd name="T71" fmla="*/ 37 h 43"/>
                  <a:gd name="T72" fmla="*/ 39 w 41"/>
                  <a:gd name="T73" fmla="*/ 34 h 43"/>
                  <a:gd name="T74" fmla="*/ 39 w 41"/>
                  <a:gd name="T75" fmla="*/ 32 h 43"/>
                  <a:gd name="T76" fmla="*/ 41 w 41"/>
                  <a:gd name="T77" fmla="*/ 30 h 43"/>
                  <a:gd name="T78" fmla="*/ 41 w 41"/>
                  <a:gd name="T79" fmla="*/ 25 h 43"/>
                  <a:gd name="T80" fmla="*/ 41 w 41"/>
                  <a:gd name="T81" fmla="*/ 23 h 43"/>
                  <a:gd name="T82" fmla="*/ 41 w 41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1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1" y="43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3" name="Freeform 51"/>
              <p:cNvSpPr>
                <a:spLocks/>
              </p:cNvSpPr>
              <p:nvPr/>
            </p:nvSpPr>
            <p:spPr bwMode="auto">
              <a:xfrm>
                <a:off x="3350" y="1469"/>
                <a:ext cx="44" cy="43"/>
              </a:xfrm>
              <a:custGeom>
                <a:avLst/>
                <a:gdLst>
                  <a:gd name="T0" fmla="*/ 42 w 44"/>
                  <a:gd name="T1" fmla="*/ 21 h 43"/>
                  <a:gd name="T2" fmla="*/ 44 w 44"/>
                  <a:gd name="T3" fmla="*/ 25 h 43"/>
                  <a:gd name="T4" fmla="*/ 42 w 44"/>
                  <a:gd name="T5" fmla="*/ 30 h 43"/>
                  <a:gd name="T6" fmla="*/ 42 w 44"/>
                  <a:gd name="T7" fmla="*/ 32 h 43"/>
                  <a:gd name="T8" fmla="*/ 39 w 44"/>
                  <a:gd name="T9" fmla="*/ 34 h 43"/>
                  <a:gd name="T10" fmla="*/ 37 w 44"/>
                  <a:gd name="T11" fmla="*/ 37 h 43"/>
                  <a:gd name="T12" fmla="*/ 35 w 44"/>
                  <a:gd name="T13" fmla="*/ 39 h 43"/>
                  <a:gd name="T14" fmla="*/ 32 w 44"/>
                  <a:gd name="T15" fmla="*/ 41 h 43"/>
                  <a:gd name="T16" fmla="*/ 28 w 44"/>
                  <a:gd name="T17" fmla="*/ 43 h 43"/>
                  <a:gd name="T18" fmla="*/ 26 w 44"/>
                  <a:gd name="T19" fmla="*/ 43 h 43"/>
                  <a:gd name="T20" fmla="*/ 21 w 44"/>
                  <a:gd name="T21" fmla="*/ 43 h 43"/>
                  <a:gd name="T22" fmla="*/ 19 w 44"/>
                  <a:gd name="T23" fmla="*/ 43 h 43"/>
                  <a:gd name="T24" fmla="*/ 14 w 44"/>
                  <a:gd name="T25" fmla="*/ 43 h 43"/>
                  <a:gd name="T26" fmla="*/ 12 w 44"/>
                  <a:gd name="T27" fmla="*/ 41 h 43"/>
                  <a:gd name="T28" fmla="*/ 10 w 44"/>
                  <a:gd name="T29" fmla="*/ 39 h 43"/>
                  <a:gd name="T30" fmla="*/ 7 w 44"/>
                  <a:gd name="T31" fmla="*/ 37 h 43"/>
                  <a:gd name="T32" fmla="*/ 5 w 44"/>
                  <a:gd name="T33" fmla="*/ 34 h 43"/>
                  <a:gd name="T34" fmla="*/ 3 w 44"/>
                  <a:gd name="T35" fmla="*/ 32 h 43"/>
                  <a:gd name="T36" fmla="*/ 0 w 44"/>
                  <a:gd name="T37" fmla="*/ 30 h 43"/>
                  <a:gd name="T38" fmla="*/ 0 w 44"/>
                  <a:gd name="T39" fmla="*/ 25 h 43"/>
                  <a:gd name="T40" fmla="*/ 0 w 44"/>
                  <a:gd name="T41" fmla="*/ 23 h 43"/>
                  <a:gd name="T42" fmla="*/ 0 w 44"/>
                  <a:gd name="T43" fmla="*/ 18 h 43"/>
                  <a:gd name="T44" fmla="*/ 0 w 44"/>
                  <a:gd name="T45" fmla="*/ 16 h 43"/>
                  <a:gd name="T46" fmla="*/ 3 w 44"/>
                  <a:gd name="T47" fmla="*/ 14 h 43"/>
                  <a:gd name="T48" fmla="*/ 5 w 44"/>
                  <a:gd name="T49" fmla="*/ 9 h 43"/>
                  <a:gd name="T50" fmla="*/ 7 w 44"/>
                  <a:gd name="T51" fmla="*/ 7 h 43"/>
                  <a:gd name="T52" fmla="*/ 10 w 44"/>
                  <a:gd name="T53" fmla="*/ 4 h 43"/>
                  <a:gd name="T54" fmla="*/ 12 w 44"/>
                  <a:gd name="T55" fmla="*/ 2 h 43"/>
                  <a:gd name="T56" fmla="*/ 14 w 44"/>
                  <a:gd name="T57" fmla="*/ 2 h 43"/>
                  <a:gd name="T58" fmla="*/ 19 w 44"/>
                  <a:gd name="T59" fmla="*/ 2 h 43"/>
                  <a:gd name="T60" fmla="*/ 21 w 44"/>
                  <a:gd name="T61" fmla="*/ 0 h 43"/>
                  <a:gd name="T62" fmla="*/ 26 w 44"/>
                  <a:gd name="T63" fmla="*/ 2 h 43"/>
                  <a:gd name="T64" fmla="*/ 28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2 w 44"/>
                  <a:gd name="T75" fmla="*/ 14 h 43"/>
                  <a:gd name="T76" fmla="*/ 42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2 w 44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1"/>
                    </a:moveTo>
                    <a:lnTo>
                      <a:pt x="44" y="25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3"/>
                    </a:lnTo>
                    <a:lnTo>
                      <a:pt x="26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4" y="43"/>
                    </a:lnTo>
                    <a:lnTo>
                      <a:pt x="12" y="41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10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4" name="Freeform 52"/>
              <p:cNvSpPr>
                <a:spLocks/>
              </p:cNvSpPr>
              <p:nvPr/>
            </p:nvSpPr>
            <p:spPr bwMode="auto">
              <a:xfrm>
                <a:off x="3350" y="1469"/>
                <a:ext cx="44" cy="43"/>
              </a:xfrm>
              <a:custGeom>
                <a:avLst/>
                <a:gdLst>
                  <a:gd name="T0" fmla="*/ 42 w 44"/>
                  <a:gd name="T1" fmla="*/ 21 h 43"/>
                  <a:gd name="T2" fmla="*/ 44 w 44"/>
                  <a:gd name="T3" fmla="*/ 18 h 43"/>
                  <a:gd name="T4" fmla="*/ 42 w 44"/>
                  <a:gd name="T5" fmla="*/ 16 h 43"/>
                  <a:gd name="T6" fmla="*/ 42 w 44"/>
                  <a:gd name="T7" fmla="*/ 14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28 w 44"/>
                  <a:gd name="T17" fmla="*/ 2 h 43"/>
                  <a:gd name="T18" fmla="*/ 26 w 44"/>
                  <a:gd name="T19" fmla="*/ 2 h 43"/>
                  <a:gd name="T20" fmla="*/ 21 w 44"/>
                  <a:gd name="T21" fmla="*/ 0 h 43"/>
                  <a:gd name="T22" fmla="*/ 19 w 44"/>
                  <a:gd name="T23" fmla="*/ 2 h 43"/>
                  <a:gd name="T24" fmla="*/ 14 w 44"/>
                  <a:gd name="T25" fmla="*/ 2 h 43"/>
                  <a:gd name="T26" fmla="*/ 12 w 44"/>
                  <a:gd name="T27" fmla="*/ 2 h 43"/>
                  <a:gd name="T28" fmla="*/ 10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4 h 43"/>
                  <a:gd name="T36" fmla="*/ 0 w 44"/>
                  <a:gd name="T37" fmla="*/ 16 h 43"/>
                  <a:gd name="T38" fmla="*/ 0 w 44"/>
                  <a:gd name="T39" fmla="*/ 18 h 43"/>
                  <a:gd name="T40" fmla="*/ 0 w 44"/>
                  <a:gd name="T41" fmla="*/ 23 h 43"/>
                  <a:gd name="T42" fmla="*/ 0 w 44"/>
                  <a:gd name="T43" fmla="*/ 25 h 43"/>
                  <a:gd name="T44" fmla="*/ 0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7 h 43"/>
                  <a:gd name="T52" fmla="*/ 10 w 44"/>
                  <a:gd name="T53" fmla="*/ 39 h 43"/>
                  <a:gd name="T54" fmla="*/ 12 w 44"/>
                  <a:gd name="T55" fmla="*/ 41 h 43"/>
                  <a:gd name="T56" fmla="*/ 14 w 44"/>
                  <a:gd name="T57" fmla="*/ 43 h 43"/>
                  <a:gd name="T58" fmla="*/ 19 w 44"/>
                  <a:gd name="T59" fmla="*/ 43 h 43"/>
                  <a:gd name="T60" fmla="*/ 21 w 44"/>
                  <a:gd name="T61" fmla="*/ 43 h 43"/>
                  <a:gd name="T62" fmla="*/ 26 w 44"/>
                  <a:gd name="T63" fmla="*/ 43 h 43"/>
                  <a:gd name="T64" fmla="*/ 28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7 h 43"/>
                  <a:gd name="T72" fmla="*/ 39 w 44"/>
                  <a:gd name="T73" fmla="*/ 34 h 43"/>
                  <a:gd name="T74" fmla="*/ 42 w 44"/>
                  <a:gd name="T75" fmla="*/ 32 h 43"/>
                  <a:gd name="T76" fmla="*/ 42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1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9" y="43"/>
                    </a:lnTo>
                    <a:lnTo>
                      <a:pt x="21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5" name="Freeform 53"/>
              <p:cNvSpPr>
                <a:spLocks/>
              </p:cNvSpPr>
              <p:nvPr/>
            </p:nvSpPr>
            <p:spPr bwMode="auto">
              <a:xfrm>
                <a:off x="3479" y="1469"/>
                <a:ext cx="43" cy="43"/>
              </a:xfrm>
              <a:custGeom>
                <a:avLst/>
                <a:gdLst>
                  <a:gd name="T0" fmla="*/ 43 w 43"/>
                  <a:gd name="T1" fmla="*/ 21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7 w 43"/>
                  <a:gd name="T11" fmla="*/ 37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7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4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7 w 43"/>
                  <a:gd name="T71" fmla="*/ 7 h 43"/>
                  <a:gd name="T72" fmla="*/ 39 w 43"/>
                  <a:gd name="T73" fmla="*/ 9 h 43"/>
                  <a:gd name="T74" fmla="*/ 41 w 43"/>
                  <a:gd name="T75" fmla="*/ 14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6" name="Freeform 54"/>
              <p:cNvSpPr>
                <a:spLocks/>
              </p:cNvSpPr>
              <p:nvPr/>
            </p:nvSpPr>
            <p:spPr bwMode="auto">
              <a:xfrm>
                <a:off x="3479" y="1469"/>
                <a:ext cx="43" cy="43"/>
              </a:xfrm>
              <a:custGeom>
                <a:avLst/>
                <a:gdLst>
                  <a:gd name="T0" fmla="*/ 43 w 43"/>
                  <a:gd name="T1" fmla="*/ 21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4 h 43"/>
                  <a:gd name="T8" fmla="*/ 39 w 43"/>
                  <a:gd name="T9" fmla="*/ 9 h 43"/>
                  <a:gd name="T10" fmla="*/ 37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4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7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7 w 43"/>
                  <a:gd name="T71" fmla="*/ 37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7" name="Freeform 55"/>
              <p:cNvSpPr>
                <a:spLocks/>
              </p:cNvSpPr>
              <p:nvPr/>
            </p:nvSpPr>
            <p:spPr bwMode="auto">
              <a:xfrm>
                <a:off x="3607" y="1469"/>
                <a:ext cx="44" cy="43"/>
              </a:xfrm>
              <a:custGeom>
                <a:avLst/>
                <a:gdLst>
                  <a:gd name="T0" fmla="*/ 44 w 44"/>
                  <a:gd name="T1" fmla="*/ 21 h 43"/>
                  <a:gd name="T2" fmla="*/ 44 w 44"/>
                  <a:gd name="T3" fmla="*/ 25 h 43"/>
                  <a:gd name="T4" fmla="*/ 44 w 44"/>
                  <a:gd name="T5" fmla="*/ 30 h 43"/>
                  <a:gd name="T6" fmla="*/ 42 w 44"/>
                  <a:gd name="T7" fmla="*/ 32 h 43"/>
                  <a:gd name="T8" fmla="*/ 39 w 44"/>
                  <a:gd name="T9" fmla="*/ 34 h 43"/>
                  <a:gd name="T10" fmla="*/ 37 w 44"/>
                  <a:gd name="T11" fmla="*/ 37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9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7 h 43"/>
                  <a:gd name="T32" fmla="*/ 5 w 44"/>
                  <a:gd name="T33" fmla="*/ 34 h 43"/>
                  <a:gd name="T34" fmla="*/ 3 w 44"/>
                  <a:gd name="T35" fmla="*/ 32 h 43"/>
                  <a:gd name="T36" fmla="*/ 3 w 44"/>
                  <a:gd name="T37" fmla="*/ 30 h 43"/>
                  <a:gd name="T38" fmla="*/ 3 w 44"/>
                  <a:gd name="T39" fmla="*/ 25 h 43"/>
                  <a:gd name="T40" fmla="*/ 0 w 44"/>
                  <a:gd name="T41" fmla="*/ 23 h 43"/>
                  <a:gd name="T42" fmla="*/ 3 w 44"/>
                  <a:gd name="T43" fmla="*/ 18 h 43"/>
                  <a:gd name="T44" fmla="*/ 3 w 44"/>
                  <a:gd name="T45" fmla="*/ 16 h 43"/>
                  <a:gd name="T46" fmla="*/ 3 w 44"/>
                  <a:gd name="T47" fmla="*/ 14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9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2 w 44"/>
                  <a:gd name="T75" fmla="*/ 14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9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3" y="25"/>
                    </a:lnTo>
                    <a:lnTo>
                      <a:pt x="0" y="23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8" name="Freeform 56"/>
              <p:cNvSpPr>
                <a:spLocks/>
              </p:cNvSpPr>
              <p:nvPr/>
            </p:nvSpPr>
            <p:spPr bwMode="auto">
              <a:xfrm>
                <a:off x="3607" y="1469"/>
                <a:ext cx="44" cy="43"/>
              </a:xfrm>
              <a:custGeom>
                <a:avLst/>
                <a:gdLst>
                  <a:gd name="T0" fmla="*/ 44 w 44"/>
                  <a:gd name="T1" fmla="*/ 21 h 43"/>
                  <a:gd name="T2" fmla="*/ 44 w 44"/>
                  <a:gd name="T3" fmla="*/ 18 h 43"/>
                  <a:gd name="T4" fmla="*/ 44 w 44"/>
                  <a:gd name="T5" fmla="*/ 16 h 43"/>
                  <a:gd name="T6" fmla="*/ 42 w 44"/>
                  <a:gd name="T7" fmla="*/ 14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9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4 h 43"/>
                  <a:gd name="T36" fmla="*/ 3 w 44"/>
                  <a:gd name="T37" fmla="*/ 16 h 43"/>
                  <a:gd name="T38" fmla="*/ 3 w 44"/>
                  <a:gd name="T39" fmla="*/ 18 h 43"/>
                  <a:gd name="T40" fmla="*/ 0 w 44"/>
                  <a:gd name="T41" fmla="*/ 23 h 43"/>
                  <a:gd name="T42" fmla="*/ 3 w 44"/>
                  <a:gd name="T43" fmla="*/ 25 h 43"/>
                  <a:gd name="T44" fmla="*/ 3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7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9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7 h 43"/>
                  <a:gd name="T72" fmla="*/ 39 w 44"/>
                  <a:gd name="T73" fmla="*/ 34 h 43"/>
                  <a:gd name="T74" fmla="*/ 42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3" y="18"/>
                    </a:lnTo>
                    <a:lnTo>
                      <a:pt x="0" y="23"/>
                    </a:lnTo>
                    <a:lnTo>
                      <a:pt x="3" y="25"/>
                    </a:lnTo>
                    <a:lnTo>
                      <a:pt x="3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29" name="Freeform 57"/>
              <p:cNvSpPr>
                <a:spLocks/>
              </p:cNvSpPr>
              <p:nvPr/>
            </p:nvSpPr>
            <p:spPr bwMode="auto">
              <a:xfrm>
                <a:off x="2447" y="1572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5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1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1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5 h 44"/>
                  <a:gd name="T40" fmla="*/ 0 w 43"/>
                  <a:gd name="T41" fmla="*/ 23 h 44"/>
                  <a:gd name="T42" fmla="*/ 0 w 43"/>
                  <a:gd name="T43" fmla="*/ 18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2 h 44"/>
                  <a:gd name="T56" fmla="*/ 16 w 43"/>
                  <a:gd name="T57" fmla="*/ 2 h 44"/>
                  <a:gd name="T58" fmla="*/ 18 w 43"/>
                  <a:gd name="T59" fmla="*/ 2 h 44"/>
                  <a:gd name="T60" fmla="*/ 23 w 43"/>
                  <a:gd name="T61" fmla="*/ 0 h 44"/>
                  <a:gd name="T62" fmla="*/ 25 w 43"/>
                  <a:gd name="T63" fmla="*/ 2 h 44"/>
                  <a:gd name="T64" fmla="*/ 30 w 43"/>
                  <a:gd name="T65" fmla="*/ 2 h 44"/>
                  <a:gd name="T66" fmla="*/ 32 w 43"/>
                  <a:gd name="T67" fmla="*/ 2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9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8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0" name="Freeform 58"/>
              <p:cNvSpPr>
                <a:spLocks/>
              </p:cNvSpPr>
              <p:nvPr/>
            </p:nvSpPr>
            <p:spPr bwMode="auto">
              <a:xfrm>
                <a:off x="2447" y="1572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8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9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2 h 44"/>
                  <a:gd name="T16" fmla="*/ 30 w 43"/>
                  <a:gd name="T17" fmla="*/ 2 h 44"/>
                  <a:gd name="T18" fmla="*/ 25 w 43"/>
                  <a:gd name="T19" fmla="*/ 2 h 44"/>
                  <a:gd name="T20" fmla="*/ 23 w 43"/>
                  <a:gd name="T21" fmla="*/ 0 h 44"/>
                  <a:gd name="T22" fmla="*/ 18 w 43"/>
                  <a:gd name="T23" fmla="*/ 2 h 44"/>
                  <a:gd name="T24" fmla="*/ 16 w 43"/>
                  <a:gd name="T25" fmla="*/ 2 h 44"/>
                  <a:gd name="T26" fmla="*/ 11 w 43"/>
                  <a:gd name="T27" fmla="*/ 2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8 h 44"/>
                  <a:gd name="T40" fmla="*/ 0 w 43"/>
                  <a:gd name="T41" fmla="*/ 23 h 44"/>
                  <a:gd name="T42" fmla="*/ 0 w 43"/>
                  <a:gd name="T43" fmla="*/ 25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1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1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5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1" name="Freeform 59"/>
              <p:cNvSpPr>
                <a:spLocks/>
              </p:cNvSpPr>
              <p:nvPr/>
            </p:nvSpPr>
            <p:spPr bwMode="auto">
              <a:xfrm>
                <a:off x="2575" y="1572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5 h 44"/>
                  <a:gd name="T4" fmla="*/ 44 w 44"/>
                  <a:gd name="T5" fmla="*/ 30 h 44"/>
                  <a:gd name="T6" fmla="*/ 41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8 w 44"/>
                  <a:gd name="T23" fmla="*/ 44 h 44"/>
                  <a:gd name="T24" fmla="*/ 16 w 44"/>
                  <a:gd name="T25" fmla="*/ 44 h 44"/>
                  <a:gd name="T26" fmla="*/ 14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2 h 44"/>
                  <a:gd name="T36" fmla="*/ 2 w 44"/>
                  <a:gd name="T37" fmla="*/ 30 h 44"/>
                  <a:gd name="T38" fmla="*/ 2 w 44"/>
                  <a:gd name="T39" fmla="*/ 25 h 44"/>
                  <a:gd name="T40" fmla="*/ 0 w 44"/>
                  <a:gd name="T41" fmla="*/ 23 h 44"/>
                  <a:gd name="T42" fmla="*/ 2 w 44"/>
                  <a:gd name="T43" fmla="*/ 18 h 44"/>
                  <a:gd name="T44" fmla="*/ 2 w 44"/>
                  <a:gd name="T45" fmla="*/ 16 h 44"/>
                  <a:gd name="T46" fmla="*/ 2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2 h 44"/>
                  <a:gd name="T56" fmla="*/ 16 w 44"/>
                  <a:gd name="T57" fmla="*/ 2 h 44"/>
                  <a:gd name="T58" fmla="*/ 18 w 44"/>
                  <a:gd name="T59" fmla="*/ 2 h 44"/>
                  <a:gd name="T60" fmla="*/ 23 w 44"/>
                  <a:gd name="T61" fmla="*/ 0 h 44"/>
                  <a:gd name="T62" fmla="*/ 25 w 44"/>
                  <a:gd name="T63" fmla="*/ 2 h 44"/>
                  <a:gd name="T64" fmla="*/ 30 w 44"/>
                  <a:gd name="T65" fmla="*/ 2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1 w 44"/>
                  <a:gd name="T75" fmla="*/ 14 h 44"/>
                  <a:gd name="T76" fmla="*/ 44 w 44"/>
                  <a:gd name="T77" fmla="*/ 16 h 44"/>
                  <a:gd name="T78" fmla="*/ 44 w 44"/>
                  <a:gd name="T79" fmla="*/ 18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2" name="Freeform 60"/>
              <p:cNvSpPr>
                <a:spLocks/>
              </p:cNvSpPr>
              <p:nvPr/>
            </p:nvSpPr>
            <p:spPr bwMode="auto">
              <a:xfrm>
                <a:off x="2575" y="1572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8 h 44"/>
                  <a:gd name="T4" fmla="*/ 44 w 44"/>
                  <a:gd name="T5" fmla="*/ 16 h 44"/>
                  <a:gd name="T6" fmla="*/ 41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30 w 44"/>
                  <a:gd name="T17" fmla="*/ 2 h 44"/>
                  <a:gd name="T18" fmla="*/ 25 w 44"/>
                  <a:gd name="T19" fmla="*/ 2 h 44"/>
                  <a:gd name="T20" fmla="*/ 23 w 44"/>
                  <a:gd name="T21" fmla="*/ 0 h 44"/>
                  <a:gd name="T22" fmla="*/ 18 w 44"/>
                  <a:gd name="T23" fmla="*/ 2 h 44"/>
                  <a:gd name="T24" fmla="*/ 16 w 44"/>
                  <a:gd name="T25" fmla="*/ 2 h 44"/>
                  <a:gd name="T26" fmla="*/ 14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2 w 44"/>
                  <a:gd name="T35" fmla="*/ 14 h 44"/>
                  <a:gd name="T36" fmla="*/ 2 w 44"/>
                  <a:gd name="T37" fmla="*/ 16 h 44"/>
                  <a:gd name="T38" fmla="*/ 2 w 44"/>
                  <a:gd name="T39" fmla="*/ 18 h 44"/>
                  <a:gd name="T40" fmla="*/ 0 w 44"/>
                  <a:gd name="T41" fmla="*/ 23 h 44"/>
                  <a:gd name="T42" fmla="*/ 2 w 44"/>
                  <a:gd name="T43" fmla="*/ 25 h 44"/>
                  <a:gd name="T44" fmla="*/ 2 w 44"/>
                  <a:gd name="T45" fmla="*/ 30 h 44"/>
                  <a:gd name="T46" fmla="*/ 2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1 h 44"/>
                  <a:gd name="T56" fmla="*/ 16 w 44"/>
                  <a:gd name="T57" fmla="*/ 44 h 44"/>
                  <a:gd name="T58" fmla="*/ 18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2 h 44"/>
                  <a:gd name="T76" fmla="*/ 44 w 44"/>
                  <a:gd name="T77" fmla="*/ 30 h 44"/>
                  <a:gd name="T78" fmla="*/ 44 w 44"/>
                  <a:gd name="T79" fmla="*/ 25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3" name="Freeform 61"/>
              <p:cNvSpPr>
                <a:spLocks/>
              </p:cNvSpPr>
              <p:nvPr/>
            </p:nvSpPr>
            <p:spPr bwMode="auto">
              <a:xfrm>
                <a:off x="2706" y="1572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5 h 44"/>
                  <a:gd name="T4" fmla="*/ 41 w 41"/>
                  <a:gd name="T5" fmla="*/ 30 h 44"/>
                  <a:gd name="T6" fmla="*/ 39 w 41"/>
                  <a:gd name="T7" fmla="*/ 32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1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1 h 44"/>
                  <a:gd name="T28" fmla="*/ 9 w 41"/>
                  <a:gd name="T29" fmla="*/ 39 h 44"/>
                  <a:gd name="T30" fmla="*/ 4 w 41"/>
                  <a:gd name="T31" fmla="*/ 37 h 44"/>
                  <a:gd name="T32" fmla="*/ 4 w 41"/>
                  <a:gd name="T33" fmla="*/ 35 h 44"/>
                  <a:gd name="T34" fmla="*/ 2 w 41"/>
                  <a:gd name="T35" fmla="*/ 32 h 44"/>
                  <a:gd name="T36" fmla="*/ 0 w 41"/>
                  <a:gd name="T37" fmla="*/ 30 h 44"/>
                  <a:gd name="T38" fmla="*/ 0 w 41"/>
                  <a:gd name="T39" fmla="*/ 25 h 44"/>
                  <a:gd name="T40" fmla="*/ 0 w 41"/>
                  <a:gd name="T41" fmla="*/ 23 h 44"/>
                  <a:gd name="T42" fmla="*/ 0 w 41"/>
                  <a:gd name="T43" fmla="*/ 18 h 44"/>
                  <a:gd name="T44" fmla="*/ 0 w 41"/>
                  <a:gd name="T45" fmla="*/ 16 h 44"/>
                  <a:gd name="T46" fmla="*/ 2 w 41"/>
                  <a:gd name="T47" fmla="*/ 14 h 44"/>
                  <a:gd name="T48" fmla="*/ 4 w 41"/>
                  <a:gd name="T49" fmla="*/ 9 h 44"/>
                  <a:gd name="T50" fmla="*/ 4 w 41"/>
                  <a:gd name="T51" fmla="*/ 7 h 44"/>
                  <a:gd name="T52" fmla="*/ 9 w 41"/>
                  <a:gd name="T53" fmla="*/ 5 h 44"/>
                  <a:gd name="T54" fmla="*/ 11 w 41"/>
                  <a:gd name="T55" fmla="*/ 2 h 44"/>
                  <a:gd name="T56" fmla="*/ 14 w 41"/>
                  <a:gd name="T57" fmla="*/ 2 h 44"/>
                  <a:gd name="T58" fmla="*/ 18 w 41"/>
                  <a:gd name="T59" fmla="*/ 2 h 44"/>
                  <a:gd name="T60" fmla="*/ 21 w 41"/>
                  <a:gd name="T61" fmla="*/ 0 h 44"/>
                  <a:gd name="T62" fmla="*/ 25 w 41"/>
                  <a:gd name="T63" fmla="*/ 2 h 44"/>
                  <a:gd name="T64" fmla="*/ 27 w 41"/>
                  <a:gd name="T65" fmla="*/ 2 h 44"/>
                  <a:gd name="T66" fmla="*/ 30 w 41"/>
                  <a:gd name="T67" fmla="*/ 2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9 h 44"/>
                  <a:gd name="T74" fmla="*/ 39 w 41"/>
                  <a:gd name="T75" fmla="*/ 14 h 44"/>
                  <a:gd name="T76" fmla="*/ 41 w 41"/>
                  <a:gd name="T77" fmla="*/ 16 h 44"/>
                  <a:gd name="T78" fmla="*/ 41 w 41"/>
                  <a:gd name="T79" fmla="*/ 18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4" name="Freeform 62"/>
              <p:cNvSpPr>
                <a:spLocks/>
              </p:cNvSpPr>
              <p:nvPr/>
            </p:nvSpPr>
            <p:spPr bwMode="auto">
              <a:xfrm>
                <a:off x="2706" y="1572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8 h 44"/>
                  <a:gd name="T4" fmla="*/ 41 w 41"/>
                  <a:gd name="T5" fmla="*/ 16 h 44"/>
                  <a:gd name="T6" fmla="*/ 39 w 41"/>
                  <a:gd name="T7" fmla="*/ 14 h 44"/>
                  <a:gd name="T8" fmla="*/ 39 w 41"/>
                  <a:gd name="T9" fmla="*/ 9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2 h 44"/>
                  <a:gd name="T16" fmla="*/ 27 w 41"/>
                  <a:gd name="T17" fmla="*/ 2 h 44"/>
                  <a:gd name="T18" fmla="*/ 25 w 41"/>
                  <a:gd name="T19" fmla="*/ 2 h 44"/>
                  <a:gd name="T20" fmla="*/ 21 w 41"/>
                  <a:gd name="T21" fmla="*/ 0 h 44"/>
                  <a:gd name="T22" fmla="*/ 18 w 41"/>
                  <a:gd name="T23" fmla="*/ 2 h 44"/>
                  <a:gd name="T24" fmla="*/ 14 w 41"/>
                  <a:gd name="T25" fmla="*/ 2 h 44"/>
                  <a:gd name="T26" fmla="*/ 11 w 41"/>
                  <a:gd name="T27" fmla="*/ 2 h 44"/>
                  <a:gd name="T28" fmla="*/ 9 w 41"/>
                  <a:gd name="T29" fmla="*/ 5 h 44"/>
                  <a:gd name="T30" fmla="*/ 4 w 41"/>
                  <a:gd name="T31" fmla="*/ 7 h 44"/>
                  <a:gd name="T32" fmla="*/ 4 w 41"/>
                  <a:gd name="T33" fmla="*/ 9 h 44"/>
                  <a:gd name="T34" fmla="*/ 2 w 41"/>
                  <a:gd name="T35" fmla="*/ 14 h 44"/>
                  <a:gd name="T36" fmla="*/ 0 w 41"/>
                  <a:gd name="T37" fmla="*/ 16 h 44"/>
                  <a:gd name="T38" fmla="*/ 0 w 41"/>
                  <a:gd name="T39" fmla="*/ 18 h 44"/>
                  <a:gd name="T40" fmla="*/ 0 w 41"/>
                  <a:gd name="T41" fmla="*/ 23 h 44"/>
                  <a:gd name="T42" fmla="*/ 0 w 41"/>
                  <a:gd name="T43" fmla="*/ 25 h 44"/>
                  <a:gd name="T44" fmla="*/ 0 w 41"/>
                  <a:gd name="T45" fmla="*/ 30 h 44"/>
                  <a:gd name="T46" fmla="*/ 2 w 41"/>
                  <a:gd name="T47" fmla="*/ 32 h 44"/>
                  <a:gd name="T48" fmla="*/ 4 w 41"/>
                  <a:gd name="T49" fmla="*/ 35 h 44"/>
                  <a:gd name="T50" fmla="*/ 4 w 41"/>
                  <a:gd name="T51" fmla="*/ 37 h 44"/>
                  <a:gd name="T52" fmla="*/ 9 w 41"/>
                  <a:gd name="T53" fmla="*/ 39 h 44"/>
                  <a:gd name="T54" fmla="*/ 11 w 41"/>
                  <a:gd name="T55" fmla="*/ 41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1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2 h 44"/>
                  <a:gd name="T76" fmla="*/ 41 w 41"/>
                  <a:gd name="T77" fmla="*/ 30 h 44"/>
                  <a:gd name="T78" fmla="*/ 41 w 41"/>
                  <a:gd name="T79" fmla="*/ 25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5" name="Freeform 63"/>
              <p:cNvSpPr>
                <a:spLocks/>
              </p:cNvSpPr>
              <p:nvPr/>
            </p:nvSpPr>
            <p:spPr bwMode="auto">
              <a:xfrm>
                <a:off x="2834" y="1572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5 h 44"/>
                  <a:gd name="T4" fmla="*/ 42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0 w 44"/>
                  <a:gd name="T37" fmla="*/ 30 h 44"/>
                  <a:gd name="T38" fmla="*/ 0 w 44"/>
                  <a:gd name="T39" fmla="*/ 25 h 44"/>
                  <a:gd name="T40" fmla="*/ 0 w 44"/>
                  <a:gd name="T41" fmla="*/ 23 h 44"/>
                  <a:gd name="T42" fmla="*/ 0 w 44"/>
                  <a:gd name="T43" fmla="*/ 18 h 44"/>
                  <a:gd name="T44" fmla="*/ 0 w 44"/>
                  <a:gd name="T45" fmla="*/ 16 h 44"/>
                  <a:gd name="T46" fmla="*/ 3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2 w 44"/>
                  <a:gd name="T55" fmla="*/ 2 h 44"/>
                  <a:gd name="T56" fmla="*/ 14 w 44"/>
                  <a:gd name="T57" fmla="*/ 2 h 44"/>
                  <a:gd name="T58" fmla="*/ 19 w 44"/>
                  <a:gd name="T59" fmla="*/ 2 h 44"/>
                  <a:gd name="T60" fmla="*/ 21 w 44"/>
                  <a:gd name="T61" fmla="*/ 0 h 44"/>
                  <a:gd name="T62" fmla="*/ 26 w 44"/>
                  <a:gd name="T63" fmla="*/ 2 h 44"/>
                  <a:gd name="T64" fmla="*/ 28 w 44"/>
                  <a:gd name="T65" fmla="*/ 2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4 h 44"/>
                  <a:gd name="T76" fmla="*/ 42 w 44"/>
                  <a:gd name="T77" fmla="*/ 16 h 44"/>
                  <a:gd name="T78" fmla="*/ 44 w 44"/>
                  <a:gd name="T79" fmla="*/ 18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5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6" name="Freeform 64"/>
              <p:cNvSpPr>
                <a:spLocks/>
              </p:cNvSpPr>
              <p:nvPr/>
            </p:nvSpPr>
            <p:spPr bwMode="auto">
              <a:xfrm>
                <a:off x="2834" y="1572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8 h 44"/>
                  <a:gd name="T4" fmla="*/ 42 w 44"/>
                  <a:gd name="T5" fmla="*/ 16 h 44"/>
                  <a:gd name="T6" fmla="*/ 42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28 w 44"/>
                  <a:gd name="T17" fmla="*/ 2 h 44"/>
                  <a:gd name="T18" fmla="*/ 26 w 44"/>
                  <a:gd name="T19" fmla="*/ 2 h 44"/>
                  <a:gd name="T20" fmla="*/ 21 w 44"/>
                  <a:gd name="T21" fmla="*/ 0 h 44"/>
                  <a:gd name="T22" fmla="*/ 19 w 44"/>
                  <a:gd name="T23" fmla="*/ 2 h 44"/>
                  <a:gd name="T24" fmla="*/ 14 w 44"/>
                  <a:gd name="T25" fmla="*/ 2 h 44"/>
                  <a:gd name="T26" fmla="*/ 12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4 h 44"/>
                  <a:gd name="T36" fmla="*/ 0 w 44"/>
                  <a:gd name="T37" fmla="*/ 16 h 44"/>
                  <a:gd name="T38" fmla="*/ 0 w 44"/>
                  <a:gd name="T39" fmla="*/ 18 h 44"/>
                  <a:gd name="T40" fmla="*/ 0 w 44"/>
                  <a:gd name="T41" fmla="*/ 23 h 44"/>
                  <a:gd name="T42" fmla="*/ 0 w 44"/>
                  <a:gd name="T43" fmla="*/ 25 h 44"/>
                  <a:gd name="T44" fmla="*/ 0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2 w 44"/>
                  <a:gd name="T55" fmla="*/ 41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2 w 44"/>
                  <a:gd name="T77" fmla="*/ 30 h 44"/>
                  <a:gd name="T78" fmla="*/ 44 w 44"/>
                  <a:gd name="T79" fmla="*/ 25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7" name="Freeform 65"/>
              <p:cNvSpPr>
                <a:spLocks/>
              </p:cNvSpPr>
              <p:nvPr/>
            </p:nvSpPr>
            <p:spPr bwMode="auto">
              <a:xfrm>
                <a:off x="2963" y="1572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5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1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1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5 h 44"/>
                  <a:gd name="T40" fmla="*/ 0 w 43"/>
                  <a:gd name="T41" fmla="*/ 23 h 44"/>
                  <a:gd name="T42" fmla="*/ 0 w 43"/>
                  <a:gd name="T43" fmla="*/ 18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2 h 44"/>
                  <a:gd name="T56" fmla="*/ 16 w 43"/>
                  <a:gd name="T57" fmla="*/ 2 h 44"/>
                  <a:gd name="T58" fmla="*/ 18 w 43"/>
                  <a:gd name="T59" fmla="*/ 2 h 44"/>
                  <a:gd name="T60" fmla="*/ 23 w 43"/>
                  <a:gd name="T61" fmla="*/ 0 h 44"/>
                  <a:gd name="T62" fmla="*/ 25 w 43"/>
                  <a:gd name="T63" fmla="*/ 2 h 44"/>
                  <a:gd name="T64" fmla="*/ 30 w 43"/>
                  <a:gd name="T65" fmla="*/ 2 h 44"/>
                  <a:gd name="T66" fmla="*/ 32 w 43"/>
                  <a:gd name="T67" fmla="*/ 2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9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8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8" name="Freeform 66"/>
              <p:cNvSpPr>
                <a:spLocks/>
              </p:cNvSpPr>
              <p:nvPr/>
            </p:nvSpPr>
            <p:spPr bwMode="auto">
              <a:xfrm>
                <a:off x="2963" y="1572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8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9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2 h 44"/>
                  <a:gd name="T16" fmla="*/ 30 w 43"/>
                  <a:gd name="T17" fmla="*/ 2 h 44"/>
                  <a:gd name="T18" fmla="*/ 25 w 43"/>
                  <a:gd name="T19" fmla="*/ 2 h 44"/>
                  <a:gd name="T20" fmla="*/ 23 w 43"/>
                  <a:gd name="T21" fmla="*/ 0 h 44"/>
                  <a:gd name="T22" fmla="*/ 18 w 43"/>
                  <a:gd name="T23" fmla="*/ 2 h 44"/>
                  <a:gd name="T24" fmla="*/ 16 w 43"/>
                  <a:gd name="T25" fmla="*/ 2 h 44"/>
                  <a:gd name="T26" fmla="*/ 11 w 43"/>
                  <a:gd name="T27" fmla="*/ 2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8 h 44"/>
                  <a:gd name="T40" fmla="*/ 0 w 43"/>
                  <a:gd name="T41" fmla="*/ 23 h 44"/>
                  <a:gd name="T42" fmla="*/ 0 w 43"/>
                  <a:gd name="T43" fmla="*/ 25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1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1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5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39" name="Freeform 67"/>
              <p:cNvSpPr>
                <a:spLocks/>
              </p:cNvSpPr>
              <p:nvPr/>
            </p:nvSpPr>
            <p:spPr bwMode="auto">
              <a:xfrm>
                <a:off x="3091" y="1572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5 h 44"/>
                  <a:gd name="T4" fmla="*/ 44 w 44"/>
                  <a:gd name="T5" fmla="*/ 30 h 44"/>
                  <a:gd name="T6" fmla="*/ 41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2 h 44"/>
                  <a:gd name="T36" fmla="*/ 2 w 44"/>
                  <a:gd name="T37" fmla="*/ 30 h 44"/>
                  <a:gd name="T38" fmla="*/ 2 w 44"/>
                  <a:gd name="T39" fmla="*/ 25 h 44"/>
                  <a:gd name="T40" fmla="*/ 0 w 44"/>
                  <a:gd name="T41" fmla="*/ 23 h 44"/>
                  <a:gd name="T42" fmla="*/ 2 w 44"/>
                  <a:gd name="T43" fmla="*/ 18 h 44"/>
                  <a:gd name="T44" fmla="*/ 2 w 44"/>
                  <a:gd name="T45" fmla="*/ 16 h 44"/>
                  <a:gd name="T46" fmla="*/ 2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2 h 44"/>
                  <a:gd name="T56" fmla="*/ 16 w 44"/>
                  <a:gd name="T57" fmla="*/ 2 h 44"/>
                  <a:gd name="T58" fmla="*/ 19 w 44"/>
                  <a:gd name="T59" fmla="*/ 2 h 44"/>
                  <a:gd name="T60" fmla="*/ 23 w 44"/>
                  <a:gd name="T61" fmla="*/ 0 h 44"/>
                  <a:gd name="T62" fmla="*/ 25 w 44"/>
                  <a:gd name="T63" fmla="*/ 2 h 44"/>
                  <a:gd name="T64" fmla="*/ 30 w 44"/>
                  <a:gd name="T65" fmla="*/ 2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1 w 44"/>
                  <a:gd name="T75" fmla="*/ 14 h 44"/>
                  <a:gd name="T76" fmla="*/ 44 w 44"/>
                  <a:gd name="T77" fmla="*/ 16 h 44"/>
                  <a:gd name="T78" fmla="*/ 44 w 44"/>
                  <a:gd name="T79" fmla="*/ 18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0" name="Freeform 68"/>
              <p:cNvSpPr>
                <a:spLocks/>
              </p:cNvSpPr>
              <p:nvPr/>
            </p:nvSpPr>
            <p:spPr bwMode="auto">
              <a:xfrm>
                <a:off x="3091" y="1572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8 h 44"/>
                  <a:gd name="T4" fmla="*/ 44 w 44"/>
                  <a:gd name="T5" fmla="*/ 16 h 44"/>
                  <a:gd name="T6" fmla="*/ 41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30 w 44"/>
                  <a:gd name="T17" fmla="*/ 2 h 44"/>
                  <a:gd name="T18" fmla="*/ 25 w 44"/>
                  <a:gd name="T19" fmla="*/ 2 h 44"/>
                  <a:gd name="T20" fmla="*/ 23 w 44"/>
                  <a:gd name="T21" fmla="*/ 0 h 44"/>
                  <a:gd name="T22" fmla="*/ 19 w 44"/>
                  <a:gd name="T23" fmla="*/ 2 h 44"/>
                  <a:gd name="T24" fmla="*/ 16 w 44"/>
                  <a:gd name="T25" fmla="*/ 2 h 44"/>
                  <a:gd name="T26" fmla="*/ 14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2 w 44"/>
                  <a:gd name="T35" fmla="*/ 14 h 44"/>
                  <a:gd name="T36" fmla="*/ 2 w 44"/>
                  <a:gd name="T37" fmla="*/ 16 h 44"/>
                  <a:gd name="T38" fmla="*/ 2 w 44"/>
                  <a:gd name="T39" fmla="*/ 18 h 44"/>
                  <a:gd name="T40" fmla="*/ 0 w 44"/>
                  <a:gd name="T41" fmla="*/ 23 h 44"/>
                  <a:gd name="T42" fmla="*/ 2 w 44"/>
                  <a:gd name="T43" fmla="*/ 25 h 44"/>
                  <a:gd name="T44" fmla="*/ 2 w 44"/>
                  <a:gd name="T45" fmla="*/ 30 h 44"/>
                  <a:gd name="T46" fmla="*/ 2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1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2 h 44"/>
                  <a:gd name="T76" fmla="*/ 44 w 44"/>
                  <a:gd name="T77" fmla="*/ 30 h 44"/>
                  <a:gd name="T78" fmla="*/ 44 w 44"/>
                  <a:gd name="T79" fmla="*/ 25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1" name="Freeform 69"/>
              <p:cNvSpPr>
                <a:spLocks/>
              </p:cNvSpPr>
              <p:nvPr/>
            </p:nvSpPr>
            <p:spPr bwMode="auto">
              <a:xfrm>
                <a:off x="3222" y="1572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5 h 44"/>
                  <a:gd name="T4" fmla="*/ 41 w 41"/>
                  <a:gd name="T5" fmla="*/ 30 h 44"/>
                  <a:gd name="T6" fmla="*/ 39 w 41"/>
                  <a:gd name="T7" fmla="*/ 32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1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1 h 44"/>
                  <a:gd name="T28" fmla="*/ 9 w 41"/>
                  <a:gd name="T29" fmla="*/ 39 h 44"/>
                  <a:gd name="T30" fmla="*/ 5 w 41"/>
                  <a:gd name="T31" fmla="*/ 37 h 44"/>
                  <a:gd name="T32" fmla="*/ 5 w 41"/>
                  <a:gd name="T33" fmla="*/ 35 h 44"/>
                  <a:gd name="T34" fmla="*/ 2 w 41"/>
                  <a:gd name="T35" fmla="*/ 32 h 44"/>
                  <a:gd name="T36" fmla="*/ 0 w 41"/>
                  <a:gd name="T37" fmla="*/ 30 h 44"/>
                  <a:gd name="T38" fmla="*/ 0 w 41"/>
                  <a:gd name="T39" fmla="*/ 25 h 44"/>
                  <a:gd name="T40" fmla="*/ 0 w 41"/>
                  <a:gd name="T41" fmla="*/ 23 h 44"/>
                  <a:gd name="T42" fmla="*/ 0 w 41"/>
                  <a:gd name="T43" fmla="*/ 18 h 44"/>
                  <a:gd name="T44" fmla="*/ 0 w 41"/>
                  <a:gd name="T45" fmla="*/ 16 h 44"/>
                  <a:gd name="T46" fmla="*/ 2 w 41"/>
                  <a:gd name="T47" fmla="*/ 14 h 44"/>
                  <a:gd name="T48" fmla="*/ 5 w 41"/>
                  <a:gd name="T49" fmla="*/ 9 h 44"/>
                  <a:gd name="T50" fmla="*/ 5 w 41"/>
                  <a:gd name="T51" fmla="*/ 7 h 44"/>
                  <a:gd name="T52" fmla="*/ 9 w 41"/>
                  <a:gd name="T53" fmla="*/ 5 h 44"/>
                  <a:gd name="T54" fmla="*/ 11 w 41"/>
                  <a:gd name="T55" fmla="*/ 2 h 44"/>
                  <a:gd name="T56" fmla="*/ 14 w 41"/>
                  <a:gd name="T57" fmla="*/ 2 h 44"/>
                  <a:gd name="T58" fmla="*/ 18 w 41"/>
                  <a:gd name="T59" fmla="*/ 2 h 44"/>
                  <a:gd name="T60" fmla="*/ 21 w 41"/>
                  <a:gd name="T61" fmla="*/ 0 h 44"/>
                  <a:gd name="T62" fmla="*/ 25 w 41"/>
                  <a:gd name="T63" fmla="*/ 2 h 44"/>
                  <a:gd name="T64" fmla="*/ 27 w 41"/>
                  <a:gd name="T65" fmla="*/ 2 h 44"/>
                  <a:gd name="T66" fmla="*/ 30 w 41"/>
                  <a:gd name="T67" fmla="*/ 2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9 h 44"/>
                  <a:gd name="T74" fmla="*/ 39 w 41"/>
                  <a:gd name="T75" fmla="*/ 14 h 44"/>
                  <a:gd name="T76" fmla="*/ 41 w 41"/>
                  <a:gd name="T77" fmla="*/ 16 h 44"/>
                  <a:gd name="T78" fmla="*/ 41 w 41"/>
                  <a:gd name="T79" fmla="*/ 18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2" name="Freeform 70"/>
              <p:cNvSpPr>
                <a:spLocks/>
              </p:cNvSpPr>
              <p:nvPr/>
            </p:nvSpPr>
            <p:spPr bwMode="auto">
              <a:xfrm>
                <a:off x="3222" y="1572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8 h 44"/>
                  <a:gd name="T4" fmla="*/ 41 w 41"/>
                  <a:gd name="T5" fmla="*/ 16 h 44"/>
                  <a:gd name="T6" fmla="*/ 39 w 41"/>
                  <a:gd name="T7" fmla="*/ 14 h 44"/>
                  <a:gd name="T8" fmla="*/ 39 w 41"/>
                  <a:gd name="T9" fmla="*/ 9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2 h 44"/>
                  <a:gd name="T16" fmla="*/ 27 w 41"/>
                  <a:gd name="T17" fmla="*/ 2 h 44"/>
                  <a:gd name="T18" fmla="*/ 25 w 41"/>
                  <a:gd name="T19" fmla="*/ 2 h 44"/>
                  <a:gd name="T20" fmla="*/ 21 w 41"/>
                  <a:gd name="T21" fmla="*/ 0 h 44"/>
                  <a:gd name="T22" fmla="*/ 18 w 41"/>
                  <a:gd name="T23" fmla="*/ 2 h 44"/>
                  <a:gd name="T24" fmla="*/ 14 w 41"/>
                  <a:gd name="T25" fmla="*/ 2 h 44"/>
                  <a:gd name="T26" fmla="*/ 11 w 41"/>
                  <a:gd name="T27" fmla="*/ 2 h 44"/>
                  <a:gd name="T28" fmla="*/ 9 w 41"/>
                  <a:gd name="T29" fmla="*/ 5 h 44"/>
                  <a:gd name="T30" fmla="*/ 5 w 41"/>
                  <a:gd name="T31" fmla="*/ 7 h 44"/>
                  <a:gd name="T32" fmla="*/ 5 w 41"/>
                  <a:gd name="T33" fmla="*/ 9 h 44"/>
                  <a:gd name="T34" fmla="*/ 2 w 41"/>
                  <a:gd name="T35" fmla="*/ 14 h 44"/>
                  <a:gd name="T36" fmla="*/ 0 w 41"/>
                  <a:gd name="T37" fmla="*/ 16 h 44"/>
                  <a:gd name="T38" fmla="*/ 0 w 41"/>
                  <a:gd name="T39" fmla="*/ 18 h 44"/>
                  <a:gd name="T40" fmla="*/ 0 w 41"/>
                  <a:gd name="T41" fmla="*/ 23 h 44"/>
                  <a:gd name="T42" fmla="*/ 0 w 41"/>
                  <a:gd name="T43" fmla="*/ 25 h 44"/>
                  <a:gd name="T44" fmla="*/ 0 w 41"/>
                  <a:gd name="T45" fmla="*/ 30 h 44"/>
                  <a:gd name="T46" fmla="*/ 2 w 41"/>
                  <a:gd name="T47" fmla="*/ 32 h 44"/>
                  <a:gd name="T48" fmla="*/ 5 w 41"/>
                  <a:gd name="T49" fmla="*/ 35 h 44"/>
                  <a:gd name="T50" fmla="*/ 5 w 41"/>
                  <a:gd name="T51" fmla="*/ 37 h 44"/>
                  <a:gd name="T52" fmla="*/ 9 w 41"/>
                  <a:gd name="T53" fmla="*/ 39 h 44"/>
                  <a:gd name="T54" fmla="*/ 11 w 41"/>
                  <a:gd name="T55" fmla="*/ 41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1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2 h 44"/>
                  <a:gd name="T76" fmla="*/ 41 w 41"/>
                  <a:gd name="T77" fmla="*/ 30 h 44"/>
                  <a:gd name="T78" fmla="*/ 41 w 41"/>
                  <a:gd name="T79" fmla="*/ 25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3" name="Freeform 71"/>
              <p:cNvSpPr>
                <a:spLocks/>
              </p:cNvSpPr>
              <p:nvPr/>
            </p:nvSpPr>
            <p:spPr bwMode="auto">
              <a:xfrm>
                <a:off x="3350" y="1572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5 h 44"/>
                  <a:gd name="T4" fmla="*/ 42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1 h 44"/>
                  <a:gd name="T28" fmla="*/ 10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0 w 44"/>
                  <a:gd name="T37" fmla="*/ 30 h 44"/>
                  <a:gd name="T38" fmla="*/ 0 w 44"/>
                  <a:gd name="T39" fmla="*/ 25 h 44"/>
                  <a:gd name="T40" fmla="*/ 0 w 44"/>
                  <a:gd name="T41" fmla="*/ 23 h 44"/>
                  <a:gd name="T42" fmla="*/ 0 w 44"/>
                  <a:gd name="T43" fmla="*/ 18 h 44"/>
                  <a:gd name="T44" fmla="*/ 0 w 44"/>
                  <a:gd name="T45" fmla="*/ 16 h 44"/>
                  <a:gd name="T46" fmla="*/ 3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10 w 44"/>
                  <a:gd name="T53" fmla="*/ 5 h 44"/>
                  <a:gd name="T54" fmla="*/ 12 w 44"/>
                  <a:gd name="T55" fmla="*/ 2 h 44"/>
                  <a:gd name="T56" fmla="*/ 14 w 44"/>
                  <a:gd name="T57" fmla="*/ 2 h 44"/>
                  <a:gd name="T58" fmla="*/ 19 w 44"/>
                  <a:gd name="T59" fmla="*/ 2 h 44"/>
                  <a:gd name="T60" fmla="*/ 21 w 44"/>
                  <a:gd name="T61" fmla="*/ 0 h 44"/>
                  <a:gd name="T62" fmla="*/ 26 w 44"/>
                  <a:gd name="T63" fmla="*/ 2 h 44"/>
                  <a:gd name="T64" fmla="*/ 28 w 44"/>
                  <a:gd name="T65" fmla="*/ 2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4 h 44"/>
                  <a:gd name="T76" fmla="*/ 42 w 44"/>
                  <a:gd name="T77" fmla="*/ 16 h 44"/>
                  <a:gd name="T78" fmla="*/ 44 w 44"/>
                  <a:gd name="T79" fmla="*/ 18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5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1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10" y="5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4" name="Freeform 72"/>
              <p:cNvSpPr>
                <a:spLocks/>
              </p:cNvSpPr>
              <p:nvPr/>
            </p:nvSpPr>
            <p:spPr bwMode="auto">
              <a:xfrm>
                <a:off x="3350" y="1572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8 h 44"/>
                  <a:gd name="T4" fmla="*/ 42 w 44"/>
                  <a:gd name="T5" fmla="*/ 16 h 44"/>
                  <a:gd name="T6" fmla="*/ 42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28 w 44"/>
                  <a:gd name="T17" fmla="*/ 2 h 44"/>
                  <a:gd name="T18" fmla="*/ 26 w 44"/>
                  <a:gd name="T19" fmla="*/ 2 h 44"/>
                  <a:gd name="T20" fmla="*/ 21 w 44"/>
                  <a:gd name="T21" fmla="*/ 0 h 44"/>
                  <a:gd name="T22" fmla="*/ 19 w 44"/>
                  <a:gd name="T23" fmla="*/ 2 h 44"/>
                  <a:gd name="T24" fmla="*/ 14 w 44"/>
                  <a:gd name="T25" fmla="*/ 2 h 44"/>
                  <a:gd name="T26" fmla="*/ 12 w 44"/>
                  <a:gd name="T27" fmla="*/ 2 h 44"/>
                  <a:gd name="T28" fmla="*/ 10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4 h 44"/>
                  <a:gd name="T36" fmla="*/ 0 w 44"/>
                  <a:gd name="T37" fmla="*/ 16 h 44"/>
                  <a:gd name="T38" fmla="*/ 0 w 44"/>
                  <a:gd name="T39" fmla="*/ 18 h 44"/>
                  <a:gd name="T40" fmla="*/ 0 w 44"/>
                  <a:gd name="T41" fmla="*/ 23 h 44"/>
                  <a:gd name="T42" fmla="*/ 0 w 44"/>
                  <a:gd name="T43" fmla="*/ 25 h 44"/>
                  <a:gd name="T44" fmla="*/ 0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10 w 44"/>
                  <a:gd name="T53" fmla="*/ 39 h 44"/>
                  <a:gd name="T54" fmla="*/ 12 w 44"/>
                  <a:gd name="T55" fmla="*/ 41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2 w 44"/>
                  <a:gd name="T77" fmla="*/ 30 h 44"/>
                  <a:gd name="T78" fmla="*/ 44 w 44"/>
                  <a:gd name="T79" fmla="*/ 25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5" name="Freeform 73"/>
              <p:cNvSpPr>
                <a:spLocks/>
              </p:cNvSpPr>
              <p:nvPr/>
            </p:nvSpPr>
            <p:spPr bwMode="auto">
              <a:xfrm>
                <a:off x="3479" y="1572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5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7 w 43"/>
                  <a:gd name="T11" fmla="*/ 37 h 44"/>
                  <a:gd name="T12" fmla="*/ 34 w 43"/>
                  <a:gd name="T13" fmla="*/ 39 h 44"/>
                  <a:gd name="T14" fmla="*/ 32 w 43"/>
                  <a:gd name="T15" fmla="*/ 41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1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5 h 44"/>
                  <a:gd name="T40" fmla="*/ 0 w 43"/>
                  <a:gd name="T41" fmla="*/ 23 h 44"/>
                  <a:gd name="T42" fmla="*/ 0 w 43"/>
                  <a:gd name="T43" fmla="*/ 18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2 h 44"/>
                  <a:gd name="T56" fmla="*/ 16 w 43"/>
                  <a:gd name="T57" fmla="*/ 2 h 44"/>
                  <a:gd name="T58" fmla="*/ 18 w 43"/>
                  <a:gd name="T59" fmla="*/ 2 h 44"/>
                  <a:gd name="T60" fmla="*/ 23 w 43"/>
                  <a:gd name="T61" fmla="*/ 0 h 44"/>
                  <a:gd name="T62" fmla="*/ 25 w 43"/>
                  <a:gd name="T63" fmla="*/ 2 h 44"/>
                  <a:gd name="T64" fmla="*/ 30 w 43"/>
                  <a:gd name="T65" fmla="*/ 2 h 44"/>
                  <a:gd name="T66" fmla="*/ 32 w 43"/>
                  <a:gd name="T67" fmla="*/ 2 h 44"/>
                  <a:gd name="T68" fmla="*/ 34 w 43"/>
                  <a:gd name="T69" fmla="*/ 5 h 44"/>
                  <a:gd name="T70" fmla="*/ 37 w 43"/>
                  <a:gd name="T71" fmla="*/ 7 h 44"/>
                  <a:gd name="T72" fmla="*/ 39 w 43"/>
                  <a:gd name="T73" fmla="*/ 9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8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6" name="Freeform 74"/>
              <p:cNvSpPr>
                <a:spLocks/>
              </p:cNvSpPr>
              <p:nvPr/>
            </p:nvSpPr>
            <p:spPr bwMode="auto">
              <a:xfrm>
                <a:off x="3479" y="1572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8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9 h 44"/>
                  <a:gd name="T10" fmla="*/ 37 w 43"/>
                  <a:gd name="T11" fmla="*/ 7 h 44"/>
                  <a:gd name="T12" fmla="*/ 34 w 43"/>
                  <a:gd name="T13" fmla="*/ 5 h 44"/>
                  <a:gd name="T14" fmla="*/ 32 w 43"/>
                  <a:gd name="T15" fmla="*/ 2 h 44"/>
                  <a:gd name="T16" fmla="*/ 30 w 43"/>
                  <a:gd name="T17" fmla="*/ 2 h 44"/>
                  <a:gd name="T18" fmla="*/ 25 w 43"/>
                  <a:gd name="T19" fmla="*/ 2 h 44"/>
                  <a:gd name="T20" fmla="*/ 23 w 43"/>
                  <a:gd name="T21" fmla="*/ 0 h 44"/>
                  <a:gd name="T22" fmla="*/ 18 w 43"/>
                  <a:gd name="T23" fmla="*/ 2 h 44"/>
                  <a:gd name="T24" fmla="*/ 16 w 43"/>
                  <a:gd name="T25" fmla="*/ 2 h 44"/>
                  <a:gd name="T26" fmla="*/ 11 w 43"/>
                  <a:gd name="T27" fmla="*/ 2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8 h 44"/>
                  <a:gd name="T40" fmla="*/ 0 w 43"/>
                  <a:gd name="T41" fmla="*/ 23 h 44"/>
                  <a:gd name="T42" fmla="*/ 0 w 43"/>
                  <a:gd name="T43" fmla="*/ 25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1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1 h 44"/>
                  <a:gd name="T68" fmla="*/ 34 w 43"/>
                  <a:gd name="T69" fmla="*/ 39 h 44"/>
                  <a:gd name="T70" fmla="*/ 37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5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7" name="Freeform 75"/>
              <p:cNvSpPr>
                <a:spLocks/>
              </p:cNvSpPr>
              <p:nvPr/>
            </p:nvSpPr>
            <p:spPr bwMode="auto">
              <a:xfrm>
                <a:off x="3607" y="1572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5 h 44"/>
                  <a:gd name="T4" fmla="*/ 44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3 w 44"/>
                  <a:gd name="T37" fmla="*/ 30 h 44"/>
                  <a:gd name="T38" fmla="*/ 3 w 44"/>
                  <a:gd name="T39" fmla="*/ 25 h 44"/>
                  <a:gd name="T40" fmla="*/ 0 w 44"/>
                  <a:gd name="T41" fmla="*/ 23 h 44"/>
                  <a:gd name="T42" fmla="*/ 3 w 44"/>
                  <a:gd name="T43" fmla="*/ 18 h 44"/>
                  <a:gd name="T44" fmla="*/ 3 w 44"/>
                  <a:gd name="T45" fmla="*/ 16 h 44"/>
                  <a:gd name="T46" fmla="*/ 3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2 h 44"/>
                  <a:gd name="T56" fmla="*/ 16 w 44"/>
                  <a:gd name="T57" fmla="*/ 2 h 44"/>
                  <a:gd name="T58" fmla="*/ 19 w 44"/>
                  <a:gd name="T59" fmla="*/ 2 h 44"/>
                  <a:gd name="T60" fmla="*/ 23 w 44"/>
                  <a:gd name="T61" fmla="*/ 0 h 44"/>
                  <a:gd name="T62" fmla="*/ 25 w 44"/>
                  <a:gd name="T63" fmla="*/ 2 h 44"/>
                  <a:gd name="T64" fmla="*/ 30 w 44"/>
                  <a:gd name="T65" fmla="*/ 2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4 h 44"/>
                  <a:gd name="T76" fmla="*/ 44 w 44"/>
                  <a:gd name="T77" fmla="*/ 16 h 44"/>
                  <a:gd name="T78" fmla="*/ 44 w 44"/>
                  <a:gd name="T79" fmla="*/ 18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3" y="25"/>
                    </a:lnTo>
                    <a:lnTo>
                      <a:pt x="0" y="23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8" name="Freeform 76"/>
              <p:cNvSpPr>
                <a:spLocks/>
              </p:cNvSpPr>
              <p:nvPr/>
            </p:nvSpPr>
            <p:spPr bwMode="auto">
              <a:xfrm>
                <a:off x="3607" y="1572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8 h 44"/>
                  <a:gd name="T4" fmla="*/ 44 w 44"/>
                  <a:gd name="T5" fmla="*/ 16 h 44"/>
                  <a:gd name="T6" fmla="*/ 42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30 w 44"/>
                  <a:gd name="T17" fmla="*/ 2 h 44"/>
                  <a:gd name="T18" fmla="*/ 25 w 44"/>
                  <a:gd name="T19" fmla="*/ 2 h 44"/>
                  <a:gd name="T20" fmla="*/ 23 w 44"/>
                  <a:gd name="T21" fmla="*/ 0 h 44"/>
                  <a:gd name="T22" fmla="*/ 19 w 44"/>
                  <a:gd name="T23" fmla="*/ 2 h 44"/>
                  <a:gd name="T24" fmla="*/ 16 w 44"/>
                  <a:gd name="T25" fmla="*/ 2 h 44"/>
                  <a:gd name="T26" fmla="*/ 14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4 h 44"/>
                  <a:gd name="T36" fmla="*/ 3 w 44"/>
                  <a:gd name="T37" fmla="*/ 16 h 44"/>
                  <a:gd name="T38" fmla="*/ 3 w 44"/>
                  <a:gd name="T39" fmla="*/ 18 h 44"/>
                  <a:gd name="T40" fmla="*/ 0 w 44"/>
                  <a:gd name="T41" fmla="*/ 23 h 44"/>
                  <a:gd name="T42" fmla="*/ 3 w 44"/>
                  <a:gd name="T43" fmla="*/ 25 h 44"/>
                  <a:gd name="T44" fmla="*/ 3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1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4 w 44"/>
                  <a:gd name="T77" fmla="*/ 30 h 44"/>
                  <a:gd name="T78" fmla="*/ 44 w 44"/>
                  <a:gd name="T79" fmla="*/ 25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3" y="18"/>
                    </a:lnTo>
                    <a:lnTo>
                      <a:pt x="0" y="23"/>
                    </a:lnTo>
                    <a:lnTo>
                      <a:pt x="3" y="25"/>
                    </a:lnTo>
                    <a:lnTo>
                      <a:pt x="3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49" name="Freeform 77"/>
              <p:cNvSpPr>
                <a:spLocks/>
              </p:cNvSpPr>
              <p:nvPr/>
            </p:nvSpPr>
            <p:spPr bwMode="auto">
              <a:xfrm>
                <a:off x="2447" y="1675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0" name="Freeform 78"/>
              <p:cNvSpPr>
                <a:spLocks/>
              </p:cNvSpPr>
              <p:nvPr/>
            </p:nvSpPr>
            <p:spPr bwMode="auto">
              <a:xfrm>
                <a:off x="2447" y="1675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10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1" name="Freeform 79"/>
              <p:cNvSpPr>
                <a:spLocks/>
              </p:cNvSpPr>
              <p:nvPr/>
            </p:nvSpPr>
            <p:spPr bwMode="auto">
              <a:xfrm>
                <a:off x="2575" y="1675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8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2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6 h 44"/>
                  <a:gd name="T46" fmla="*/ 2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8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1 w 44"/>
                  <a:gd name="T75" fmla="*/ 14 h 44"/>
                  <a:gd name="T76" fmla="*/ 44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2" name="Freeform 80"/>
              <p:cNvSpPr>
                <a:spLocks/>
              </p:cNvSpPr>
              <p:nvPr/>
            </p:nvSpPr>
            <p:spPr bwMode="auto">
              <a:xfrm>
                <a:off x="2575" y="1675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6 h 44"/>
                  <a:gd name="T6" fmla="*/ 41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8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2 w 44"/>
                  <a:gd name="T35" fmla="*/ 14 h 44"/>
                  <a:gd name="T36" fmla="*/ 2 w 44"/>
                  <a:gd name="T37" fmla="*/ 16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8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2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3" name="Freeform 81"/>
              <p:cNvSpPr>
                <a:spLocks/>
              </p:cNvSpPr>
              <p:nvPr/>
            </p:nvSpPr>
            <p:spPr bwMode="auto">
              <a:xfrm>
                <a:off x="2706" y="1675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2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4 w 41"/>
                  <a:gd name="T31" fmla="*/ 37 h 44"/>
                  <a:gd name="T32" fmla="*/ 4 w 41"/>
                  <a:gd name="T33" fmla="*/ 35 h 44"/>
                  <a:gd name="T34" fmla="*/ 2 w 41"/>
                  <a:gd name="T35" fmla="*/ 32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6 h 44"/>
                  <a:gd name="T46" fmla="*/ 2 w 41"/>
                  <a:gd name="T47" fmla="*/ 14 h 44"/>
                  <a:gd name="T48" fmla="*/ 4 w 41"/>
                  <a:gd name="T49" fmla="*/ 10 h 44"/>
                  <a:gd name="T50" fmla="*/ 4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10 h 44"/>
                  <a:gd name="T74" fmla="*/ 39 w 41"/>
                  <a:gd name="T75" fmla="*/ 14 h 44"/>
                  <a:gd name="T76" fmla="*/ 41 w 41"/>
                  <a:gd name="T77" fmla="*/ 16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4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4" name="Freeform 82"/>
              <p:cNvSpPr>
                <a:spLocks/>
              </p:cNvSpPr>
              <p:nvPr/>
            </p:nvSpPr>
            <p:spPr bwMode="auto">
              <a:xfrm>
                <a:off x="2706" y="1675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9 h 44"/>
                  <a:gd name="T4" fmla="*/ 41 w 41"/>
                  <a:gd name="T5" fmla="*/ 16 h 44"/>
                  <a:gd name="T6" fmla="*/ 39 w 41"/>
                  <a:gd name="T7" fmla="*/ 14 h 44"/>
                  <a:gd name="T8" fmla="*/ 39 w 41"/>
                  <a:gd name="T9" fmla="*/ 10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4 w 41"/>
                  <a:gd name="T31" fmla="*/ 7 h 44"/>
                  <a:gd name="T32" fmla="*/ 4 w 41"/>
                  <a:gd name="T33" fmla="*/ 10 h 44"/>
                  <a:gd name="T34" fmla="*/ 2 w 41"/>
                  <a:gd name="T35" fmla="*/ 14 h 44"/>
                  <a:gd name="T36" fmla="*/ 0 w 41"/>
                  <a:gd name="T37" fmla="*/ 16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2 h 44"/>
                  <a:gd name="T48" fmla="*/ 4 w 41"/>
                  <a:gd name="T49" fmla="*/ 35 h 44"/>
                  <a:gd name="T50" fmla="*/ 4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2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4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5" name="Freeform 83"/>
              <p:cNvSpPr>
                <a:spLocks/>
              </p:cNvSpPr>
              <p:nvPr/>
            </p:nvSpPr>
            <p:spPr bwMode="auto">
              <a:xfrm>
                <a:off x="2834" y="1675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6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2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6" name="Freeform 84"/>
              <p:cNvSpPr>
                <a:spLocks/>
              </p:cNvSpPr>
              <p:nvPr/>
            </p:nvSpPr>
            <p:spPr bwMode="auto">
              <a:xfrm>
                <a:off x="2834" y="1675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9 h 44"/>
                  <a:gd name="T4" fmla="*/ 42 w 44"/>
                  <a:gd name="T5" fmla="*/ 16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0 w 44"/>
                  <a:gd name="T37" fmla="*/ 16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7" name="Freeform 85"/>
              <p:cNvSpPr>
                <a:spLocks/>
              </p:cNvSpPr>
              <p:nvPr/>
            </p:nvSpPr>
            <p:spPr bwMode="auto">
              <a:xfrm>
                <a:off x="2963" y="1675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8" name="Freeform 86"/>
              <p:cNvSpPr>
                <a:spLocks/>
              </p:cNvSpPr>
              <p:nvPr/>
            </p:nvSpPr>
            <p:spPr bwMode="auto">
              <a:xfrm>
                <a:off x="2963" y="1675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10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59" name="Freeform 87"/>
              <p:cNvSpPr>
                <a:spLocks/>
              </p:cNvSpPr>
              <p:nvPr/>
            </p:nvSpPr>
            <p:spPr bwMode="auto">
              <a:xfrm>
                <a:off x="3091" y="1675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2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6 h 44"/>
                  <a:gd name="T46" fmla="*/ 2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1 w 44"/>
                  <a:gd name="T75" fmla="*/ 14 h 44"/>
                  <a:gd name="T76" fmla="*/ 44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0" name="Freeform 88"/>
              <p:cNvSpPr>
                <a:spLocks/>
              </p:cNvSpPr>
              <p:nvPr/>
            </p:nvSpPr>
            <p:spPr bwMode="auto">
              <a:xfrm>
                <a:off x="3091" y="1675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6 h 44"/>
                  <a:gd name="T6" fmla="*/ 41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2 w 44"/>
                  <a:gd name="T35" fmla="*/ 14 h 44"/>
                  <a:gd name="T36" fmla="*/ 2 w 44"/>
                  <a:gd name="T37" fmla="*/ 16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2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1" name="Freeform 89"/>
              <p:cNvSpPr>
                <a:spLocks/>
              </p:cNvSpPr>
              <p:nvPr/>
            </p:nvSpPr>
            <p:spPr bwMode="auto">
              <a:xfrm>
                <a:off x="3222" y="1675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2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5 w 41"/>
                  <a:gd name="T31" fmla="*/ 37 h 44"/>
                  <a:gd name="T32" fmla="*/ 5 w 41"/>
                  <a:gd name="T33" fmla="*/ 35 h 44"/>
                  <a:gd name="T34" fmla="*/ 2 w 41"/>
                  <a:gd name="T35" fmla="*/ 32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6 h 44"/>
                  <a:gd name="T46" fmla="*/ 2 w 41"/>
                  <a:gd name="T47" fmla="*/ 14 h 44"/>
                  <a:gd name="T48" fmla="*/ 5 w 41"/>
                  <a:gd name="T49" fmla="*/ 10 h 44"/>
                  <a:gd name="T50" fmla="*/ 5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10 h 44"/>
                  <a:gd name="T74" fmla="*/ 39 w 41"/>
                  <a:gd name="T75" fmla="*/ 14 h 44"/>
                  <a:gd name="T76" fmla="*/ 41 w 41"/>
                  <a:gd name="T77" fmla="*/ 16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2" name="Freeform 90"/>
              <p:cNvSpPr>
                <a:spLocks/>
              </p:cNvSpPr>
              <p:nvPr/>
            </p:nvSpPr>
            <p:spPr bwMode="auto">
              <a:xfrm>
                <a:off x="3222" y="1675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9 h 44"/>
                  <a:gd name="T4" fmla="*/ 41 w 41"/>
                  <a:gd name="T5" fmla="*/ 16 h 44"/>
                  <a:gd name="T6" fmla="*/ 39 w 41"/>
                  <a:gd name="T7" fmla="*/ 14 h 44"/>
                  <a:gd name="T8" fmla="*/ 39 w 41"/>
                  <a:gd name="T9" fmla="*/ 10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5 w 41"/>
                  <a:gd name="T31" fmla="*/ 7 h 44"/>
                  <a:gd name="T32" fmla="*/ 5 w 41"/>
                  <a:gd name="T33" fmla="*/ 10 h 44"/>
                  <a:gd name="T34" fmla="*/ 2 w 41"/>
                  <a:gd name="T35" fmla="*/ 14 h 44"/>
                  <a:gd name="T36" fmla="*/ 0 w 41"/>
                  <a:gd name="T37" fmla="*/ 16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2 h 44"/>
                  <a:gd name="T48" fmla="*/ 5 w 41"/>
                  <a:gd name="T49" fmla="*/ 35 h 44"/>
                  <a:gd name="T50" fmla="*/ 5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2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3" name="Freeform 91"/>
              <p:cNvSpPr>
                <a:spLocks/>
              </p:cNvSpPr>
              <p:nvPr/>
            </p:nvSpPr>
            <p:spPr bwMode="auto">
              <a:xfrm>
                <a:off x="3350" y="1675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10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6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10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2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10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4" name="Freeform 92"/>
              <p:cNvSpPr>
                <a:spLocks/>
              </p:cNvSpPr>
              <p:nvPr/>
            </p:nvSpPr>
            <p:spPr bwMode="auto">
              <a:xfrm>
                <a:off x="3350" y="1675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9 h 44"/>
                  <a:gd name="T4" fmla="*/ 42 w 44"/>
                  <a:gd name="T5" fmla="*/ 16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10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0 w 44"/>
                  <a:gd name="T37" fmla="*/ 16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10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5" name="Freeform 93"/>
              <p:cNvSpPr>
                <a:spLocks/>
              </p:cNvSpPr>
              <p:nvPr/>
            </p:nvSpPr>
            <p:spPr bwMode="auto">
              <a:xfrm>
                <a:off x="3479" y="1675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7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7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6" name="Freeform 94"/>
              <p:cNvSpPr>
                <a:spLocks/>
              </p:cNvSpPr>
              <p:nvPr/>
            </p:nvSpPr>
            <p:spPr bwMode="auto">
              <a:xfrm>
                <a:off x="3479" y="1675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10 h 44"/>
                  <a:gd name="T10" fmla="*/ 37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7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7" name="Freeform 95"/>
              <p:cNvSpPr>
                <a:spLocks/>
              </p:cNvSpPr>
              <p:nvPr/>
            </p:nvSpPr>
            <p:spPr bwMode="auto">
              <a:xfrm>
                <a:off x="3607" y="1675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3 w 44"/>
                  <a:gd name="T37" fmla="*/ 30 h 44"/>
                  <a:gd name="T38" fmla="*/ 3 w 44"/>
                  <a:gd name="T39" fmla="*/ 26 h 44"/>
                  <a:gd name="T40" fmla="*/ 0 w 44"/>
                  <a:gd name="T41" fmla="*/ 23 h 44"/>
                  <a:gd name="T42" fmla="*/ 3 w 44"/>
                  <a:gd name="T43" fmla="*/ 19 h 44"/>
                  <a:gd name="T44" fmla="*/ 3 w 44"/>
                  <a:gd name="T45" fmla="*/ 16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4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3" y="26"/>
                    </a:lnTo>
                    <a:lnTo>
                      <a:pt x="0" y="23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4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8" name="Freeform 96"/>
              <p:cNvSpPr>
                <a:spLocks/>
              </p:cNvSpPr>
              <p:nvPr/>
            </p:nvSpPr>
            <p:spPr bwMode="auto">
              <a:xfrm>
                <a:off x="3607" y="1675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6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3 w 44"/>
                  <a:gd name="T37" fmla="*/ 16 h 44"/>
                  <a:gd name="T38" fmla="*/ 3 w 44"/>
                  <a:gd name="T39" fmla="*/ 19 h 44"/>
                  <a:gd name="T40" fmla="*/ 0 w 44"/>
                  <a:gd name="T41" fmla="*/ 23 h 44"/>
                  <a:gd name="T42" fmla="*/ 3 w 44"/>
                  <a:gd name="T43" fmla="*/ 26 h 44"/>
                  <a:gd name="T44" fmla="*/ 3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3" y="19"/>
                    </a:lnTo>
                    <a:lnTo>
                      <a:pt x="0" y="23"/>
                    </a:lnTo>
                    <a:lnTo>
                      <a:pt x="3" y="26"/>
                    </a:lnTo>
                    <a:lnTo>
                      <a:pt x="3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69" name="Freeform 97"/>
              <p:cNvSpPr>
                <a:spLocks/>
              </p:cNvSpPr>
              <p:nvPr/>
            </p:nvSpPr>
            <p:spPr bwMode="auto">
              <a:xfrm>
                <a:off x="2447" y="1797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5 h 44"/>
                  <a:gd name="T4" fmla="*/ 41 w 43"/>
                  <a:gd name="T5" fmla="*/ 27 h 44"/>
                  <a:gd name="T6" fmla="*/ 41 w 43"/>
                  <a:gd name="T7" fmla="*/ 32 h 44"/>
                  <a:gd name="T8" fmla="*/ 39 w 43"/>
                  <a:gd name="T9" fmla="*/ 34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1 h 44"/>
                  <a:gd name="T16" fmla="*/ 30 w 43"/>
                  <a:gd name="T17" fmla="*/ 41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1 h 44"/>
                  <a:gd name="T26" fmla="*/ 11 w 43"/>
                  <a:gd name="T27" fmla="*/ 41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4 h 44"/>
                  <a:gd name="T34" fmla="*/ 2 w 43"/>
                  <a:gd name="T35" fmla="*/ 32 h 44"/>
                  <a:gd name="T36" fmla="*/ 2 w 43"/>
                  <a:gd name="T37" fmla="*/ 27 h 44"/>
                  <a:gd name="T38" fmla="*/ 0 w 43"/>
                  <a:gd name="T39" fmla="*/ 25 h 44"/>
                  <a:gd name="T40" fmla="*/ 0 w 43"/>
                  <a:gd name="T41" fmla="*/ 21 h 44"/>
                  <a:gd name="T42" fmla="*/ 0 w 43"/>
                  <a:gd name="T43" fmla="*/ 18 h 44"/>
                  <a:gd name="T44" fmla="*/ 2 w 43"/>
                  <a:gd name="T45" fmla="*/ 14 h 44"/>
                  <a:gd name="T46" fmla="*/ 2 w 43"/>
                  <a:gd name="T47" fmla="*/ 11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2 h 44"/>
                  <a:gd name="T56" fmla="*/ 16 w 43"/>
                  <a:gd name="T57" fmla="*/ 0 h 44"/>
                  <a:gd name="T58" fmla="*/ 18 w 43"/>
                  <a:gd name="T59" fmla="*/ 0 h 44"/>
                  <a:gd name="T60" fmla="*/ 23 w 43"/>
                  <a:gd name="T61" fmla="*/ 0 h 44"/>
                  <a:gd name="T62" fmla="*/ 25 w 43"/>
                  <a:gd name="T63" fmla="*/ 0 h 44"/>
                  <a:gd name="T64" fmla="*/ 30 w 43"/>
                  <a:gd name="T65" fmla="*/ 0 h 44"/>
                  <a:gd name="T66" fmla="*/ 32 w 43"/>
                  <a:gd name="T67" fmla="*/ 2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9 h 44"/>
                  <a:gd name="T74" fmla="*/ 41 w 43"/>
                  <a:gd name="T75" fmla="*/ 11 h 44"/>
                  <a:gd name="T76" fmla="*/ 41 w 43"/>
                  <a:gd name="T77" fmla="*/ 14 h 44"/>
                  <a:gd name="T78" fmla="*/ 43 w 43"/>
                  <a:gd name="T79" fmla="*/ 18 h 44"/>
                  <a:gd name="T80" fmla="*/ 43 w 43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27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1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1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2" y="11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1"/>
                    </a:lnTo>
                    <a:lnTo>
                      <a:pt x="41" y="14"/>
                    </a:lnTo>
                    <a:lnTo>
                      <a:pt x="43" y="18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0" name="Freeform 98"/>
              <p:cNvSpPr>
                <a:spLocks/>
              </p:cNvSpPr>
              <p:nvPr/>
            </p:nvSpPr>
            <p:spPr bwMode="auto">
              <a:xfrm>
                <a:off x="2447" y="1797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8 h 44"/>
                  <a:gd name="T4" fmla="*/ 41 w 43"/>
                  <a:gd name="T5" fmla="*/ 14 h 44"/>
                  <a:gd name="T6" fmla="*/ 41 w 43"/>
                  <a:gd name="T7" fmla="*/ 11 h 44"/>
                  <a:gd name="T8" fmla="*/ 39 w 43"/>
                  <a:gd name="T9" fmla="*/ 9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2 h 44"/>
                  <a:gd name="T16" fmla="*/ 30 w 43"/>
                  <a:gd name="T17" fmla="*/ 0 h 44"/>
                  <a:gd name="T18" fmla="*/ 25 w 43"/>
                  <a:gd name="T19" fmla="*/ 0 h 44"/>
                  <a:gd name="T20" fmla="*/ 23 w 43"/>
                  <a:gd name="T21" fmla="*/ 0 h 44"/>
                  <a:gd name="T22" fmla="*/ 18 w 43"/>
                  <a:gd name="T23" fmla="*/ 0 h 44"/>
                  <a:gd name="T24" fmla="*/ 16 w 43"/>
                  <a:gd name="T25" fmla="*/ 0 h 44"/>
                  <a:gd name="T26" fmla="*/ 11 w 43"/>
                  <a:gd name="T27" fmla="*/ 2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1 h 44"/>
                  <a:gd name="T36" fmla="*/ 2 w 43"/>
                  <a:gd name="T37" fmla="*/ 14 h 44"/>
                  <a:gd name="T38" fmla="*/ 0 w 43"/>
                  <a:gd name="T39" fmla="*/ 18 h 44"/>
                  <a:gd name="T40" fmla="*/ 0 w 43"/>
                  <a:gd name="T41" fmla="*/ 21 h 44"/>
                  <a:gd name="T42" fmla="*/ 0 w 43"/>
                  <a:gd name="T43" fmla="*/ 25 h 44"/>
                  <a:gd name="T44" fmla="*/ 2 w 43"/>
                  <a:gd name="T45" fmla="*/ 27 h 44"/>
                  <a:gd name="T46" fmla="*/ 2 w 43"/>
                  <a:gd name="T47" fmla="*/ 32 h 44"/>
                  <a:gd name="T48" fmla="*/ 4 w 43"/>
                  <a:gd name="T49" fmla="*/ 34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1 h 44"/>
                  <a:gd name="T56" fmla="*/ 16 w 43"/>
                  <a:gd name="T57" fmla="*/ 41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1 h 44"/>
                  <a:gd name="T66" fmla="*/ 32 w 43"/>
                  <a:gd name="T67" fmla="*/ 41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4 h 44"/>
                  <a:gd name="T74" fmla="*/ 41 w 43"/>
                  <a:gd name="T75" fmla="*/ 32 h 44"/>
                  <a:gd name="T76" fmla="*/ 41 w 43"/>
                  <a:gd name="T77" fmla="*/ 27 h 44"/>
                  <a:gd name="T78" fmla="*/ 43 w 43"/>
                  <a:gd name="T79" fmla="*/ 25 h 44"/>
                  <a:gd name="T80" fmla="*/ 43 w 43"/>
                  <a:gd name="T81" fmla="*/ 21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4"/>
                    </a:lnTo>
                    <a:lnTo>
                      <a:pt x="41" y="11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2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1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27"/>
                    </a:lnTo>
                    <a:lnTo>
                      <a:pt x="43" y="25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1" name="Freeform 99"/>
              <p:cNvSpPr>
                <a:spLocks/>
              </p:cNvSpPr>
              <p:nvPr/>
            </p:nvSpPr>
            <p:spPr bwMode="auto">
              <a:xfrm>
                <a:off x="2575" y="1797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5 h 44"/>
                  <a:gd name="T4" fmla="*/ 44 w 44"/>
                  <a:gd name="T5" fmla="*/ 27 h 44"/>
                  <a:gd name="T6" fmla="*/ 41 w 44"/>
                  <a:gd name="T7" fmla="*/ 32 h 44"/>
                  <a:gd name="T8" fmla="*/ 39 w 44"/>
                  <a:gd name="T9" fmla="*/ 34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30 w 44"/>
                  <a:gd name="T17" fmla="*/ 41 h 44"/>
                  <a:gd name="T18" fmla="*/ 25 w 44"/>
                  <a:gd name="T19" fmla="*/ 44 h 44"/>
                  <a:gd name="T20" fmla="*/ 23 w 44"/>
                  <a:gd name="T21" fmla="*/ 44 h 44"/>
                  <a:gd name="T22" fmla="*/ 18 w 44"/>
                  <a:gd name="T23" fmla="*/ 44 h 44"/>
                  <a:gd name="T24" fmla="*/ 16 w 44"/>
                  <a:gd name="T25" fmla="*/ 41 h 44"/>
                  <a:gd name="T26" fmla="*/ 14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4 h 44"/>
                  <a:gd name="T34" fmla="*/ 2 w 44"/>
                  <a:gd name="T35" fmla="*/ 32 h 44"/>
                  <a:gd name="T36" fmla="*/ 2 w 44"/>
                  <a:gd name="T37" fmla="*/ 27 h 44"/>
                  <a:gd name="T38" fmla="*/ 2 w 44"/>
                  <a:gd name="T39" fmla="*/ 25 h 44"/>
                  <a:gd name="T40" fmla="*/ 0 w 44"/>
                  <a:gd name="T41" fmla="*/ 21 h 44"/>
                  <a:gd name="T42" fmla="*/ 2 w 44"/>
                  <a:gd name="T43" fmla="*/ 18 h 44"/>
                  <a:gd name="T44" fmla="*/ 2 w 44"/>
                  <a:gd name="T45" fmla="*/ 14 h 44"/>
                  <a:gd name="T46" fmla="*/ 2 w 44"/>
                  <a:gd name="T47" fmla="*/ 11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2 h 44"/>
                  <a:gd name="T56" fmla="*/ 16 w 44"/>
                  <a:gd name="T57" fmla="*/ 0 h 44"/>
                  <a:gd name="T58" fmla="*/ 18 w 44"/>
                  <a:gd name="T59" fmla="*/ 0 h 44"/>
                  <a:gd name="T60" fmla="*/ 23 w 44"/>
                  <a:gd name="T61" fmla="*/ 0 h 44"/>
                  <a:gd name="T62" fmla="*/ 25 w 44"/>
                  <a:gd name="T63" fmla="*/ 0 h 44"/>
                  <a:gd name="T64" fmla="*/ 30 w 44"/>
                  <a:gd name="T65" fmla="*/ 0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1 w 44"/>
                  <a:gd name="T75" fmla="*/ 11 h 44"/>
                  <a:gd name="T76" fmla="*/ 44 w 44"/>
                  <a:gd name="T77" fmla="*/ 14 h 44"/>
                  <a:gd name="T78" fmla="*/ 44 w 44"/>
                  <a:gd name="T79" fmla="*/ 18 h 44"/>
                  <a:gd name="T80" fmla="*/ 44 w 44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27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1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1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27"/>
                    </a:lnTo>
                    <a:lnTo>
                      <a:pt x="2" y="25"/>
                    </a:lnTo>
                    <a:lnTo>
                      <a:pt x="0" y="21"/>
                    </a:lnTo>
                    <a:lnTo>
                      <a:pt x="2" y="18"/>
                    </a:lnTo>
                    <a:lnTo>
                      <a:pt x="2" y="14"/>
                    </a:lnTo>
                    <a:lnTo>
                      <a:pt x="2" y="11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1"/>
                    </a:lnTo>
                    <a:lnTo>
                      <a:pt x="44" y="14"/>
                    </a:lnTo>
                    <a:lnTo>
                      <a:pt x="44" y="18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2" name="Freeform 100"/>
              <p:cNvSpPr>
                <a:spLocks/>
              </p:cNvSpPr>
              <p:nvPr/>
            </p:nvSpPr>
            <p:spPr bwMode="auto">
              <a:xfrm>
                <a:off x="2575" y="1797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8 h 44"/>
                  <a:gd name="T4" fmla="*/ 44 w 44"/>
                  <a:gd name="T5" fmla="*/ 14 h 44"/>
                  <a:gd name="T6" fmla="*/ 41 w 44"/>
                  <a:gd name="T7" fmla="*/ 11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30 w 44"/>
                  <a:gd name="T17" fmla="*/ 0 h 44"/>
                  <a:gd name="T18" fmla="*/ 25 w 44"/>
                  <a:gd name="T19" fmla="*/ 0 h 44"/>
                  <a:gd name="T20" fmla="*/ 23 w 44"/>
                  <a:gd name="T21" fmla="*/ 0 h 44"/>
                  <a:gd name="T22" fmla="*/ 18 w 44"/>
                  <a:gd name="T23" fmla="*/ 0 h 44"/>
                  <a:gd name="T24" fmla="*/ 16 w 44"/>
                  <a:gd name="T25" fmla="*/ 0 h 44"/>
                  <a:gd name="T26" fmla="*/ 14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2 w 44"/>
                  <a:gd name="T35" fmla="*/ 11 h 44"/>
                  <a:gd name="T36" fmla="*/ 2 w 44"/>
                  <a:gd name="T37" fmla="*/ 14 h 44"/>
                  <a:gd name="T38" fmla="*/ 2 w 44"/>
                  <a:gd name="T39" fmla="*/ 18 h 44"/>
                  <a:gd name="T40" fmla="*/ 0 w 44"/>
                  <a:gd name="T41" fmla="*/ 21 h 44"/>
                  <a:gd name="T42" fmla="*/ 2 w 44"/>
                  <a:gd name="T43" fmla="*/ 25 h 44"/>
                  <a:gd name="T44" fmla="*/ 2 w 44"/>
                  <a:gd name="T45" fmla="*/ 27 h 44"/>
                  <a:gd name="T46" fmla="*/ 2 w 44"/>
                  <a:gd name="T47" fmla="*/ 32 h 44"/>
                  <a:gd name="T48" fmla="*/ 5 w 44"/>
                  <a:gd name="T49" fmla="*/ 34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1 h 44"/>
                  <a:gd name="T56" fmla="*/ 16 w 44"/>
                  <a:gd name="T57" fmla="*/ 41 h 44"/>
                  <a:gd name="T58" fmla="*/ 18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1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4 h 44"/>
                  <a:gd name="T74" fmla="*/ 41 w 44"/>
                  <a:gd name="T75" fmla="*/ 32 h 44"/>
                  <a:gd name="T76" fmla="*/ 44 w 44"/>
                  <a:gd name="T77" fmla="*/ 27 h 44"/>
                  <a:gd name="T78" fmla="*/ 44 w 44"/>
                  <a:gd name="T79" fmla="*/ 25 h 44"/>
                  <a:gd name="T80" fmla="*/ 44 w 44"/>
                  <a:gd name="T81" fmla="*/ 21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4"/>
                    </a:lnTo>
                    <a:lnTo>
                      <a:pt x="41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2" y="18"/>
                    </a:lnTo>
                    <a:lnTo>
                      <a:pt x="0" y="21"/>
                    </a:lnTo>
                    <a:lnTo>
                      <a:pt x="2" y="25"/>
                    </a:lnTo>
                    <a:lnTo>
                      <a:pt x="2" y="27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1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27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3" name="Freeform 101"/>
              <p:cNvSpPr>
                <a:spLocks/>
              </p:cNvSpPr>
              <p:nvPr/>
            </p:nvSpPr>
            <p:spPr bwMode="auto">
              <a:xfrm>
                <a:off x="2706" y="1797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5 h 44"/>
                  <a:gd name="T4" fmla="*/ 41 w 41"/>
                  <a:gd name="T5" fmla="*/ 27 h 44"/>
                  <a:gd name="T6" fmla="*/ 39 w 41"/>
                  <a:gd name="T7" fmla="*/ 32 h 44"/>
                  <a:gd name="T8" fmla="*/ 39 w 41"/>
                  <a:gd name="T9" fmla="*/ 34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1 h 44"/>
                  <a:gd name="T16" fmla="*/ 27 w 41"/>
                  <a:gd name="T17" fmla="*/ 41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1 h 44"/>
                  <a:gd name="T26" fmla="*/ 11 w 41"/>
                  <a:gd name="T27" fmla="*/ 41 h 44"/>
                  <a:gd name="T28" fmla="*/ 9 w 41"/>
                  <a:gd name="T29" fmla="*/ 39 h 44"/>
                  <a:gd name="T30" fmla="*/ 4 w 41"/>
                  <a:gd name="T31" fmla="*/ 37 h 44"/>
                  <a:gd name="T32" fmla="*/ 4 w 41"/>
                  <a:gd name="T33" fmla="*/ 34 h 44"/>
                  <a:gd name="T34" fmla="*/ 2 w 41"/>
                  <a:gd name="T35" fmla="*/ 32 h 44"/>
                  <a:gd name="T36" fmla="*/ 0 w 41"/>
                  <a:gd name="T37" fmla="*/ 27 h 44"/>
                  <a:gd name="T38" fmla="*/ 0 w 41"/>
                  <a:gd name="T39" fmla="*/ 25 h 44"/>
                  <a:gd name="T40" fmla="*/ 0 w 41"/>
                  <a:gd name="T41" fmla="*/ 21 h 44"/>
                  <a:gd name="T42" fmla="*/ 0 w 41"/>
                  <a:gd name="T43" fmla="*/ 18 h 44"/>
                  <a:gd name="T44" fmla="*/ 0 w 41"/>
                  <a:gd name="T45" fmla="*/ 14 h 44"/>
                  <a:gd name="T46" fmla="*/ 2 w 41"/>
                  <a:gd name="T47" fmla="*/ 11 h 44"/>
                  <a:gd name="T48" fmla="*/ 4 w 41"/>
                  <a:gd name="T49" fmla="*/ 9 h 44"/>
                  <a:gd name="T50" fmla="*/ 4 w 41"/>
                  <a:gd name="T51" fmla="*/ 7 h 44"/>
                  <a:gd name="T52" fmla="*/ 9 w 41"/>
                  <a:gd name="T53" fmla="*/ 5 h 44"/>
                  <a:gd name="T54" fmla="*/ 11 w 41"/>
                  <a:gd name="T55" fmla="*/ 2 h 44"/>
                  <a:gd name="T56" fmla="*/ 14 w 41"/>
                  <a:gd name="T57" fmla="*/ 0 h 44"/>
                  <a:gd name="T58" fmla="*/ 18 w 41"/>
                  <a:gd name="T59" fmla="*/ 0 h 44"/>
                  <a:gd name="T60" fmla="*/ 21 w 41"/>
                  <a:gd name="T61" fmla="*/ 0 h 44"/>
                  <a:gd name="T62" fmla="*/ 25 w 41"/>
                  <a:gd name="T63" fmla="*/ 0 h 44"/>
                  <a:gd name="T64" fmla="*/ 27 w 41"/>
                  <a:gd name="T65" fmla="*/ 0 h 44"/>
                  <a:gd name="T66" fmla="*/ 30 w 41"/>
                  <a:gd name="T67" fmla="*/ 2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9 h 44"/>
                  <a:gd name="T74" fmla="*/ 39 w 41"/>
                  <a:gd name="T75" fmla="*/ 11 h 44"/>
                  <a:gd name="T76" fmla="*/ 41 w 41"/>
                  <a:gd name="T77" fmla="*/ 14 h 44"/>
                  <a:gd name="T78" fmla="*/ 41 w 41"/>
                  <a:gd name="T79" fmla="*/ 18 h 44"/>
                  <a:gd name="T80" fmla="*/ 41 w 41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5"/>
                    </a:lnTo>
                    <a:lnTo>
                      <a:pt x="41" y="27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1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2" y="11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2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1"/>
                    </a:lnTo>
                    <a:lnTo>
                      <a:pt x="41" y="14"/>
                    </a:lnTo>
                    <a:lnTo>
                      <a:pt x="41" y="18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4" name="Freeform 102"/>
              <p:cNvSpPr>
                <a:spLocks/>
              </p:cNvSpPr>
              <p:nvPr/>
            </p:nvSpPr>
            <p:spPr bwMode="auto">
              <a:xfrm>
                <a:off x="2706" y="1797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8 h 44"/>
                  <a:gd name="T4" fmla="*/ 41 w 41"/>
                  <a:gd name="T5" fmla="*/ 14 h 44"/>
                  <a:gd name="T6" fmla="*/ 39 w 41"/>
                  <a:gd name="T7" fmla="*/ 11 h 44"/>
                  <a:gd name="T8" fmla="*/ 39 w 41"/>
                  <a:gd name="T9" fmla="*/ 9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2 h 44"/>
                  <a:gd name="T16" fmla="*/ 27 w 41"/>
                  <a:gd name="T17" fmla="*/ 0 h 44"/>
                  <a:gd name="T18" fmla="*/ 25 w 41"/>
                  <a:gd name="T19" fmla="*/ 0 h 44"/>
                  <a:gd name="T20" fmla="*/ 21 w 41"/>
                  <a:gd name="T21" fmla="*/ 0 h 44"/>
                  <a:gd name="T22" fmla="*/ 18 w 41"/>
                  <a:gd name="T23" fmla="*/ 0 h 44"/>
                  <a:gd name="T24" fmla="*/ 14 w 41"/>
                  <a:gd name="T25" fmla="*/ 0 h 44"/>
                  <a:gd name="T26" fmla="*/ 11 w 41"/>
                  <a:gd name="T27" fmla="*/ 2 h 44"/>
                  <a:gd name="T28" fmla="*/ 9 w 41"/>
                  <a:gd name="T29" fmla="*/ 5 h 44"/>
                  <a:gd name="T30" fmla="*/ 4 w 41"/>
                  <a:gd name="T31" fmla="*/ 7 h 44"/>
                  <a:gd name="T32" fmla="*/ 4 w 41"/>
                  <a:gd name="T33" fmla="*/ 9 h 44"/>
                  <a:gd name="T34" fmla="*/ 2 w 41"/>
                  <a:gd name="T35" fmla="*/ 11 h 44"/>
                  <a:gd name="T36" fmla="*/ 0 w 41"/>
                  <a:gd name="T37" fmla="*/ 14 h 44"/>
                  <a:gd name="T38" fmla="*/ 0 w 41"/>
                  <a:gd name="T39" fmla="*/ 18 h 44"/>
                  <a:gd name="T40" fmla="*/ 0 w 41"/>
                  <a:gd name="T41" fmla="*/ 21 h 44"/>
                  <a:gd name="T42" fmla="*/ 0 w 41"/>
                  <a:gd name="T43" fmla="*/ 25 h 44"/>
                  <a:gd name="T44" fmla="*/ 0 w 41"/>
                  <a:gd name="T45" fmla="*/ 27 h 44"/>
                  <a:gd name="T46" fmla="*/ 2 w 41"/>
                  <a:gd name="T47" fmla="*/ 32 h 44"/>
                  <a:gd name="T48" fmla="*/ 4 w 41"/>
                  <a:gd name="T49" fmla="*/ 34 h 44"/>
                  <a:gd name="T50" fmla="*/ 4 w 41"/>
                  <a:gd name="T51" fmla="*/ 37 h 44"/>
                  <a:gd name="T52" fmla="*/ 9 w 41"/>
                  <a:gd name="T53" fmla="*/ 39 h 44"/>
                  <a:gd name="T54" fmla="*/ 11 w 41"/>
                  <a:gd name="T55" fmla="*/ 41 h 44"/>
                  <a:gd name="T56" fmla="*/ 14 w 41"/>
                  <a:gd name="T57" fmla="*/ 41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1 h 44"/>
                  <a:gd name="T66" fmla="*/ 30 w 41"/>
                  <a:gd name="T67" fmla="*/ 41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4 h 44"/>
                  <a:gd name="T74" fmla="*/ 39 w 41"/>
                  <a:gd name="T75" fmla="*/ 32 h 44"/>
                  <a:gd name="T76" fmla="*/ 41 w 41"/>
                  <a:gd name="T77" fmla="*/ 27 h 44"/>
                  <a:gd name="T78" fmla="*/ 41 w 41"/>
                  <a:gd name="T79" fmla="*/ 25 h 44"/>
                  <a:gd name="T80" fmla="*/ 41 w 41"/>
                  <a:gd name="T81" fmla="*/ 21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8"/>
                    </a:lnTo>
                    <a:lnTo>
                      <a:pt x="41" y="14"/>
                    </a:lnTo>
                    <a:lnTo>
                      <a:pt x="39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2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1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1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27"/>
                    </a:lnTo>
                    <a:lnTo>
                      <a:pt x="41" y="25"/>
                    </a:lnTo>
                    <a:lnTo>
                      <a:pt x="41" y="21"/>
                    </a:lnTo>
                    <a:lnTo>
                      <a:pt x="41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5" name="Freeform 103"/>
              <p:cNvSpPr>
                <a:spLocks/>
              </p:cNvSpPr>
              <p:nvPr/>
            </p:nvSpPr>
            <p:spPr bwMode="auto">
              <a:xfrm>
                <a:off x="2834" y="1797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5 h 44"/>
                  <a:gd name="T4" fmla="*/ 42 w 44"/>
                  <a:gd name="T5" fmla="*/ 27 h 44"/>
                  <a:gd name="T6" fmla="*/ 42 w 44"/>
                  <a:gd name="T7" fmla="*/ 32 h 44"/>
                  <a:gd name="T8" fmla="*/ 39 w 44"/>
                  <a:gd name="T9" fmla="*/ 34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28 w 44"/>
                  <a:gd name="T17" fmla="*/ 41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1 h 44"/>
                  <a:gd name="T26" fmla="*/ 12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4 h 44"/>
                  <a:gd name="T34" fmla="*/ 3 w 44"/>
                  <a:gd name="T35" fmla="*/ 32 h 44"/>
                  <a:gd name="T36" fmla="*/ 0 w 44"/>
                  <a:gd name="T37" fmla="*/ 27 h 44"/>
                  <a:gd name="T38" fmla="*/ 0 w 44"/>
                  <a:gd name="T39" fmla="*/ 25 h 44"/>
                  <a:gd name="T40" fmla="*/ 0 w 44"/>
                  <a:gd name="T41" fmla="*/ 21 h 44"/>
                  <a:gd name="T42" fmla="*/ 0 w 44"/>
                  <a:gd name="T43" fmla="*/ 18 h 44"/>
                  <a:gd name="T44" fmla="*/ 0 w 44"/>
                  <a:gd name="T45" fmla="*/ 14 h 44"/>
                  <a:gd name="T46" fmla="*/ 3 w 44"/>
                  <a:gd name="T47" fmla="*/ 11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2 w 44"/>
                  <a:gd name="T55" fmla="*/ 2 h 44"/>
                  <a:gd name="T56" fmla="*/ 14 w 44"/>
                  <a:gd name="T57" fmla="*/ 0 h 44"/>
                  <a:gd name="T58" fmla="*/ 19 w 44"/>
                  <a:gd name="T59" fmla="*/ 0 h 44"/>
                  <a:gd name="T60" fmla="*/ 21 w 44"/>
                  <a:gd name="T61" fmla="*/ 0 h 44"/>
                  <a:gd name="T62" fmla="*/ 26 w 44"/>
                  <a:gd name="T63" fmla="*/ 0 h 44"/>
                  <a:gd name="T64" fmla="*/ 28 w 44"/>
                  <a:gd name="T65" fmla="*/ 0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1 h 44"/>
                  <a:gd name="T76" fmla="*/ 42 w 44"/>
                  <a:gd name="T77" fmla="*/ 14 h 44"/>
                  <a:gd name="T78" fmla="*/ 44 w 44"/>
                  <a:gd name="T79" fmla="*/ 18 h 44"/>
                  <a:gd name="T80" fmla="*/ 44 w 44"/>
                  <a:gd name="T81" fmla="*/ 21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5"/>
                    </a:lnTo>
                    <a:lnTo>
                      <a:pt x="42" y="27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1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1"/>
                    </a:lnTo>
                    <a:lnTo>
                      <a:pt x="12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2" y="2"/>
                    </a:lnTo>
                    <a:lnTo>
                      <a:pt x="14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1"/>
                    </a:lnTo>
                    <a:lnTo>
                      <a:pt x="42" y="14"/>
                    </a:lnTo>
                    <a:lnTo>
                      <a:pt x="44" y="18"/>
                    </a:lnTo>
                    <a:lnTo>
                      <a:pt x="44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6" name="Freeform 104"/>
              <p:cNvSpPr>
                <a:spLocks/>
              </p:cNvSpPr>
              <p:nvPr/>
            </p:nvSpPr>
            <p:spPr bwMode="auto">
              <a:xfrm>
                <a:off x="2834" y="1797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8 h 44"/>
                  <a:gd name="T4" fmla="*/ 42 w 44"/>
                  <a:gd name="T5" fmla="*/ 14 h 44"/>
                  <a:gd name="T6" fmla="*/ 42 w 44"/>
                  <a:gd name="T7" fmla="*/ 11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28 w 44"/>
                  <a:gd name="T17" fmla="*/ 0 h 44"/>
                  <a:gd name="T18" fmla="*/ 26 w 44"/>
                  <a:gd name="T19" fmla="*/ 0 h 44"/>
                  <a:gd name="T20" fmla="*/ 21 w 44"/>
                  <a:gd name="T21" fmla="*/ 0 h 44"/>
                  <a:gd name="T22" fmla="*/ 19 w 44"/>
                  <a:gd name="T23" fmla="*/ 0 h 44"/>
                  <a:gd name="T24" fmla="*/ 14 w 44"/>
                  <a:gd name="T25" fmla="*/ 0 h 44"/>
                  <a:gd name="T26" fmla="*/ 12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1 h 44"/>
                  <a:gd name="T36" fmla="*/ 0 w 44"/>
                  <a:gd name="T37" fmla="*/ 14 h 44"/>
                  <a:gd name="T38" fmla="*/ 0 w 44"/>
                  <a:gd name="T39" fmla="*/ 18 h 44"/>
                  <a:gd name="T40" fmla="*/ 0 w 44"/>
                  <a:gd name="T41" fmla="*/ 21 h 44"/>
                  <a:gd name="T42" fmla="*/ 0 w 44"/>
                  <a:gd name="T43" fmla="*/ 25 h 44"/>
                  <a:gd name="T44" fmla="*/ 0 w 44"/>
                  <a:gd name="T45" fmla="*/ 27 h 44"/>
                  <a:gd name="T46" fmla="*/ 3 w 44"/>
                  <a:gd name="T47" fmla="*/ 32 h 44"/>
                  <a:gd name="T48" fmla="*/ 5 w 44"/>
                  <a:gd name="T49" fmla="*/ 34 h 44"/>
                  <a:gd name="T50" fmla="*/ 7 w 44"/>
                  <a:gd name="T51" fmla="*/ 37 h 44"/>
                  <a:gd name="T52" fmla="*/ 9 w 44"/>
                  <a:gd name="T53" fmla="*/ 39 h 44"/>
                  <a:gd name="T54" fmla="*/ 12 w 44"/>
                  <a:gd name="T55" fmla="*/ 41 h 44"/>
                  <a:gd name="T56" fmla="*/ 14 w 44"/>
                  <a:gd name="T57" fmla="*/ 41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1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4 h 44"/>
                  <a:gd name="T74" fmla="*/ 42 w 44"/>
                  <a:gd name="T75" fmla="*/ 32 h 44"/>
                  <a:gd name="T76" fmla="*/ 42 w 44"/>
                  <a:gd name="T77" fmla="*/ 27 h 44"/>
                  <a:gd name="T78" fmla="*/ 44 w 44"/>
                  <a:gd name="T79" fmla="*/ 25 h 44"/>
                  <a:gd name="T80" fmla="*/ 44 w 44"/>
                  <a:gd name="T81" fmla="*/ 21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8"/>
                    </a:lnTo>
                    <a:lnTo>
                      <a:pt x="42" y="14"/>
                    </a:lnTo>
                    <a:lnTo>
                      <a:pt x="42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14" y="41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1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27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7" name="Freeform 105"/>
              <p:cNvSpPr>
                <a:spLocks/>
              </p:cNvSpPr>
              <p:nvPr/>
            </p:nvSpPr>
            <p:spPr bwMode="auto">
              <a:xfrm>
                <a:off x="2963" y="1797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5 h 44"/>
                  <a:gd name="T4" fmla="*/ 41 w 43"/>
                  <a:gd name="T5" fmla="*/ 27 h 44"/>
                  <a:gd name="T6" fmla="*/ 41 w 43"/>
                  <a:gd name="T7" fmla="*/ 32 h 44"/>
                  <a:gd name="T8" fmla="*/ 39 w 43"/>
                  <a:gd name="T9" fmla="*/ 34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1 h 44"/>
                  <a:gd name="T16" fmla="*/ 30 w 43"/>
                  <a:gd name="T17" fmla="*/ 41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1 h 44"/>
                  <a:gd name="T26" fmla="*/ 11 w 43"/>
                  <a:gd name="T27" fmla="*/ 41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4 h 44"/>
                  <a:gd name="T34" fmla="*/ 2 w 43"/>
                  <a:gd name="T35" fmla="*/ 32 h 44"/>
                  <a:gd name="T36" fmla="*/ 2 w 43"/>
                  <a:gd name="T37" fmla="*/ 27 h 44"/>
                  <a:gd name="T38" fmla="*/ 0 w 43"/>
                  <a:gd name="T39" fmla="*/ 25 h 44"/>
                  <a:gd name="T40" fmla="*/ 0 w 43"/>
                  <a:gd name="T41" fmla="*/ 21 h 44"/>
                  <a:gd name="T42" fmla="*/ 0 w 43"/>
                  <a:gd name="T43" fmla="*/ 18 h 44"/>
                  <a:gd name="T44" fmla="*/ 2 w 43"/>
                  <a:gd name="T45" fmla="*/ 14 h 44"/>
                  <a:gd name="T46" fmla="*/ 2 w 43"/>
                  <a:gd name="T47" fmla="*/ 11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2 h 44"/>
                  <a:gd name="T56" fmla="*/ 16 w 43"/>
                  <a:gd name="T57" fmla="*/ 0 h 44"/>
                  <a:gd name="T58" fmla="*/ 18 w 43"/>
                  <a:gd name="T59" fmla="*/ 0 h 44"/>
                  <a:gd name="T60" fmla="*/ 23 w 43"/>
                  <a:gd name="T61" fmla="*/ 0 h 44"/>
                  <a:gd name="T62" fmla="*/ 25 w 43"/>
                  <a:gd name="T63" fmla="*/ 0 h 44"/>
                  <a:gd name="T64" fmla="*/ 30 w 43"/>
                  <a:gd name="T65" fmla="*/ 0 h 44"/>
                  <a:gd name="T66" fmla="*/ 32 w 43"/>
                  <a:gd name="T67" fmla="*/ 2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9 h 44"/>
                  <a:gd name="T74" fmla="*/ 41 w 43"/>
                  <a:gd name="T75" fmla="*/ 11 h 44"/>
                  <a:gd name="T76" fmla="*/ 41 w 43"/>
                  <a:gd name="T77" fmla="*/ 14 h 44"/>
                  <a:gd name="T78" fmla="*/ 43 w 43"/>
                  <a:gd name="T79" fmla="*/ 18 h 44"/>
                  <a:gd name="T80" fmla="*/ 43 w 43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27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1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1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2" y="11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1"/>
                    </a:lnTo>
                    <a:lnTo>
                      <a:pt x="41" y="14"/>
                    </a:lnTo>
                    <a:lnTo>
                      <a:pt x="43" y="18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8" name="Freeform 106"/>
              <p:cNvSpPr>
                <a:spLocks/>
              </p:cNvSpPr>
              <p:nvPr/>
            </p:nvSpPr>
            <p:spPr bwMode="auto">
              <a:xfrm>
                <a:off x="2963" y="1797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8 h 44"/>
                  <a:gd name="T4" fmla="*/ 41 w 43"/>
                  <a:gd name="T5" fmla="*/ 14 h 44"/>
                  <a:gd name="T6" fmla="*/ 41 w 43"/>
                  <a:gd name="T7" fmla="*/ 11 h 44"/>
                  <a:gd name="T8" fmla="*/ 39 w 43"/>
                  <a:gd name="T9" fmla="*/ 9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2 h 44"/>
                  <a:gd name="T16" fmla="*/ 30 w 43"/>
                  <a:gd name="T17" fmla="*/ 0 h 44"/>
                  <a:gd name="T18" fmla="*/ 25 w 43"/>
                  <a:gd name="T19" fmla="*/ 0 h 44"/>
                  <a:gd name="T20" fmla="*/ 23 w 43"/>
                  <a:gd name="T21" fmla="*/ 0 h 44"/>
                  <a:gd name="T22" fmla="*/ 18 w 43"/>
                  <a:gd name="T23" fmla="*/ 0 h 44"/>
                  <a:gd name="T24" fmla="*/ 16 w 43"/>
                  <a:gd name="T25" fmla="*/ 0 h 44"/>
                  <a:gd name="T26" fmla="*/ 11 w 43"/>
                  <a:gd name="T27" fmla="*/ 2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1 h 44"/>
                  <a:gd name="T36" fmla="*/ 2 w 43"/>
                  <a:gd name="T37" fmla="*/ 14 h 44"/>
                  <a:gd name="T38" fmla="*/ 0 w 43"/>
                  <a:gd name="T39" fmla="*/ 18 h 44"/>
                  <a:gd name="T40" fmla="*/ 0 w 43"/>
                  <a:gd name="T41" fmla="*/ 21 h 44"/>
                  <a:gd name="T42" fmla="*/ 0 w 43"/>
                  <a:gd name="T43" fmla="*/ 25 h 44"/>
                  <a:gd name="T44" fmla="*/ 2 w 43"/>
                  <a:gd name="T45" fmla="*/ 27 h 44"/>
                  <a:gd name="T46" fmla="*/ 2 w 43"/>
                  <a:gd name="T47" fmla="*/ 32 h 44"/>
                  <a:gd name="T48" fmla="*/ 4 w 43"/>
                  <a:gd name="T49" fmla="*/ 34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1 h 44"/>
                  <a:gd name="T56" fmla="*/ 16 w 43"/>
                  <a:gd name="T57" fmla="*/ 41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1 h 44"/>
                  <a:gd name="T66" fmla="*/ 32 w 43"/>
                  <a:gd name="T67" fmla="*/ 41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4 h 44"/>
                  <a:gd name="T74" fmla="*/ 41 w 43"/>
                  <a:gd name="T75" fmla="*/ 32 h 44"/>
                  <a:gd name="T76" fmla="*/ 41 w 43"/>
                  <a:gd name="T77" fmla="*/ 27 h 44"/>
                  <a:gd name="T78" fmla="*/ 43 w 43"/>
                  <a:gd name="T79" fmla="*/ 25 h 44"/>
                  <a:gd name="T80" fmla="*/ 43 w 43"/>
                  <a:gd name="T81" fmla="*/ 21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4"/>
                    </a:lnTo>
                    <a:lnTo>
                      <a:pt x="41" y="11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2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1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27"/>
                    </a:lnTo>
                    <a:lnTo>
                      <a:pt x="43" y="25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79" name="Freeform 107"/>
              <p:cNvSpPr>
                <a:spLocks/>
              </p:cNvSpPr>
              <p:nvPr/>
            </p:nvSpPr>
            <p:spPr bwMode="auto">
              <a:xfrm>
                <a:off x="3091" y="1797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5 h 44"/>
                  <a:gd name="T4" fmla="*/ 44 w 44"/>
                  <a:gd name="T5" fmla="*/ 27 h 44"/>
                  <a:gd name="T6" fmla="*/ 41 w 44"/>
                  <a:gd name="T7" fmla="*/ 32 h 44"/>
                  <a:gd name="T8" fmla="*/ 39 w 44"/>
                  <a:gd name="T9" fmla="*/ 34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30 w 44"/>
                  <a:gd name="T17" fmla="*/ 41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1 h 44"/>
                  <a:gd name="T26" fmla="*/ 14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4 h 44"/>
                  <a:gd name="T34" fmla="*/ 2 w 44"/>
                  <a:gd name="T35" fmla="*/ 32 h 44"/>
                  <a:gd name="T36" fmla="*/ 2 w 44"/>
                  <a:gd name="T37" fmla="*/ 27 h 44"/>
                  <a:gd name="T38" fmla="*/ 2 w 44"/>
                  <a:gd name="T39" fmla="*/ 25 h 44"/>
                  <a:gd name="T40" fmla="*/ 0 w 44"/>
                  <a:gd name="T41" fmla="*/ 21 h 44"/>
                  <a:gd name="T42" fmla="*/ 2 w 44"/>
                  <a:gd name="T43" fmla="*/ 18 h 44"/>
                  <a:gd name="T44" fmla="*/ 2 w 44"/>
                  <a:gd name="T45" fmla="*/ 14 h 44"/>
                  <a:gd name="T46" fmla="*/ 2 w 44"/>
                  <a:gd name="T47" fmla="*/ 11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2 h 44"/>
                  <a:gd name="T56" fmla="*/ 16 w 44"/>
                  <a:gd name="T57" fmla="*/ 0 h 44"/>
                  <a:gd name="T58" fmla="*/ 19 w 44"/>
                  <a:gd name="T59" fmla="*/ 0 h 44"/>
                  <a:gd name="T60" fmla="*/ 23 w 44"/>
                  <a:gd name="T61" fmla="*/ 0 h 44"/>
                  <a:gd name="T62" fmla="*/ 25 w 44"/>
                  <a:gd name="T63" fmla="*/ 0 h 44"/>
                  <a:gd name="T64" fmla="*/ 30 w 44"/>
                  <a:gd name="T65" fmla="*/ 0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1 w 44"/>
                  <a:gd name="T75" fmla="*/ 11 h 44"/>
                  <a:gd name="T76" fmla="*/ 44 w 44"/>
                  <a:gd name="T77" fmla="*/ 14 h 44"/>
                  <a:gd name="T78" fmla="*/ 44 w 44"/>
                  <a:gd name="T79" fmla="*/ 18 h 44"/>
                  <a:gd name="T80" fmla="*/ 44 w 44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27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1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1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27"/>
                    </a:lnTo>
                    <a:lnTo>
                      <a:pt x="2" y="25"/>
                    </a:lnTo>
                    <a:lnTo>
                      <a:pt x="0" y="21"/>
                    </a:lnTo>
                    <a:lnTo>
                      <a:pt x="2" y="18"/>
                    </a:lnTo>
                    <a:lnTo>
                      <a:pt x="2" y="14"/>
                    </a:lnTo>
                    <a:lnTo>
                      <a:pt x="2" y="11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1"/>
                    </a:lnTo>
                    <a:lnTo>
                      <a:pt x="44" y="14"/>
                    </a:lnTo>
                    <a:lnTo>
                      <a:pt x="44" y="18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0" name="Freeform 108"/>
              <p:cNvSpPr>
                <a:spLocks/>
              </p:cNvSpPr>
              <p:nvPr/>
            </p:nvSpPr>
            <p:spPr bwMode="auto">
              <a:xfrm>
                <a:off x="3091" y="1797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8 h 44"/>
                  <a:gd name="T4" fmla="*/ 44 w 44"/>
                  <a:gd name="T5" fmla="*/ 14 h 44"/>
                  <a:gd name="T6" fmla="*/ 41 w 44"/>
                  <a:gd name="T7" fmla="*/ 11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30 w 44"/>
                  <a:gd name="T17" fmla="*/ 0 h 44"/>
                  <a:gd name="T18" fmla="*/ 25 w 44"/>
                  <a:gd name="T19" fmla="*/ 0 h 44"/>
                  <a:gd name="T20" fmla="*/ 23 w 44"/>
                  <a:gd name="T21" fmla="*/ 0 h 44"/>
                  <a:gd name="T22" fmla="*/ 19 w 44"/>
                  <a:gd name="T23" fmla="*/ 0 h 44"/>
                  <a:gd name="T24" fmla="*/ 16 w 44"/>
                  <a:gd name="T25" fmla="*/ 0 h 44"/>
                  <a:gd name="T26" fmla="*/ 14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2 w 44"/>
                  <a:gd name="T35" fmla="*/ 11 h 44"/>
                  <a:gd name="T36" fmla="*/ 2 w 44"/>
                  <a:gd name="T37" fmla="*/ 14 h 44"/>
                  <a:gd name="T38" fmla="*/ 2 w 44"/>
                  <a:gd name="T39" fmla="*/ 18 h 44"/>
                  <a:gd name="T40" fmla="*/ 0 w 44"/>
                  <a:gd name="T41" fmla="*/ 21 h 44"/>
                  <a:gd name="T42" fmla="*/ 2 w 44"/>
                  <a:gd name="T43" fmla="*/ 25 h 44"/>
                  <a:gd name="T44" fmla="*/ 2 w 44"/>
                  <a:gd name="T45" fmla="*/ 27 h 44"/>
                  <a:gd name="T46" fmla="*/ 2 w 44"/>
                  <a:gd name="T47" fmla="*/ 32 h 44"/>
                  <a:gd name="T48" fmla="*/ 5 w 44"/>
                  <a:gd name="T49" fmla="*/ 34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1 h 44"/>
                  <a:gd name="T56" fmla="*/ 16 w 44"/>
                  <a:gd name="T57" fmla="*/ 41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1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4 h 44"/>
                  <a:gd name="T74" fmla="*/ 41 w 44"/>
                  <a:gd name="T75" fmla="*/ 32 h 44"/>
                  <a:gd name="T76" fmla="*/ 44 w 44"/>
                  <a:gd name="T77" fmla="*/ 27 h 44"/>
                  <a:gd name="T78" fmla="*/ 44 w 44"/>
                  <a:gd name="T79" fmla="*/ 25 h 44"/>
                  <a:gd name="T80" fmla="*/ 44 w 44"/>
                  <a:gd name="T81" fmla="*/ 21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4"/>
                    </a:lnTo>
                    <a:lnTo>
                      <a:pt x="41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2" y="18"/>
                    </a:lnTo>
                    <a:lnTo>
                      <a:pt x="0" y="21"/>
                    </a:lnTo>
                    <a:lnTo>
                      <a:pt x="2" y="25"/>
                    </a:lnTo>
                    <a:lnTo>
                      <a:pt x="2" y="27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1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27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1" name="Freeform 109"/>
              <p:cNvSpPr>
                <a:spLocks/>
              </p:cNvSpPr>
              <p:nvPr/>
            </p:nvSpPr>
            <p:spPr bwMode="auto">
              <a:xfrm>
                <a:off x="3222" y="1797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5 h 44"/>
                  <a:gd name="T4" fmla="*/ 41 w 41"/>
                  <a:gd name="T5" fmla="*/ 27 h 44"/>
                  <a:gd name="T6" fmla="*/ 39 w 41"/>
                  <a:gd name="T7" fmla="*/ 32 h 44"/>
                  <a:gd name="T8" fmla="*/ 39 w 41"/>
                  <a:gd name="T9" fmla="*/ 34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1 h 44"/>
                  <a:gd name="T16" fmla="*/ 27 w 41"/>
                  <a:gd name="T17" fmla="*/ 41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1 h 44"/>
                  <a:gd name="T26" fmla="*/ 11 w 41"/>
                  <a:gd name="T27" fmla="*/ 41 h 44"/>
                  <a:gd name="T28" fmla="*/ 9 w 41"/>
                  <a:gd name="T29" fmla="*/ 39 h 44"/>
                  <a:gd name="T30" fmla="*/ 5 w 41"/>
                  <a:gd name="T31" fmla="*/ 37 h 44"/>
                  <a:gd name="T32" fmla="*/ 5 w 41"/>
                  <a:gd name="T33" fmla="*/ 34 h 44"/>
                  <a:gd name="T34" fmla="*/ 2 w 41"/>
                  <a:gd name="T35" fmla="*/ 32 h 44"/>
                  <a:gd name="T36" fmla="*/ 0 w 41"/>
                  <a:gd name="T37" fmla="*/ 27 h 44"/>
                  <a:gd name="T38" fmla="*/ 0 w 41"/>
                  <a:gd name="T39" fmla="*/ 25 h 44"/>
                  <a:gd name="T40" fmla="*/ 0 w 41"/>
                  <a:gd name="T41" fmla="*/ 21 h 44"/>
                  <a:gd name="T42" fmla="*/ 0 w 41"/>
                  <a:gd name="T43" fmla="*/ 18 h 44"/>
                  <a:gd name="T44" fmla="*/ 0 w 41"/>
                  <a:gd name="T45" fmla="*/ 14 h 44"/>
                  <a:gd name="T46" fmla="*/ 2 w 41"/>
                  <a:gd name="T47" fmla="*/ 11 h 44"/>
                  <a:gd name="T48" fmla="*/ 5 w 41"/>
                  <a:gd name="T49" fmla="*/ 9 h 44"/>
                  <a:gd name="T50" fmla="*/ 5 w 41"/>
                  <a:gd name="T51" fmla="*/ 7 h 44"/>
                  <a:gd name="T52" fmla="*/ 9 w 41"/>
                  <a:gd name="T53" fmla="*/ 5 h 44"/>
                  <a:gd name="T54" fmla="*/ 11 w 41"/>
                  <a:gd name="T55" fmla="*/ 2 h 44"/>
                  <a:gd name="T56" fmla="*/ 14 w 41"/>
                  <a:gd name="T57" fmla="*/ 0 h 44"/>
                  <a:gd name="T58" fmla="*/ 18 w 41"/>
                  <a:gd name="T59" fmla="*/ 0 h 44"/>
                  <a:gd name="T60" fmla="*/ 21 w 41"/>
                  <a:gd name="T61" fmla="*/ 0 h 44"/>
                  <a:gd name="T62" fmla="*/ 25 w 41"/>
                  <a:gd name="T63" fmla="*/ 0 h 44"/>
                  <a:gd name="T64" fmla="*/ 27 w 41"/>
                  <a:gd name="T65" fmla="*/ 0 h 44"/>
                  <a:gd name="T66" fmla="*/ 30 w 41"/>
                  <a:gd name="T67" fmla="*/ 2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9 h 44"/>
                  <a:gd name="T74" fmla="*/ 39 w 41"/>
                  <a:gd name="T75" fmla="*/ 11 h 44"/>
                  <a:gd name="T76" fmla="*/ 41 w 41"/>
                  <a:gd name="T77" fmla="*/ 14 h 44"/>
                  <a:gd name="T78" fmla="*/ 41 w 41"/>
                  <a:gd name="T79" fmla="*/ 18 h 44"/>
                  <a:gd name="T80" fmla="*/ 41 w 41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5"/>
                    </a:lnTo>
                    <a:lnTo>
                      <a:pt x="41" y="27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1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2" y="11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2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1"/>
                    </a:lnTo>
                    <a:lnTo>
                      <a:pt x="41" y="14"/>
                    </a:lnTo>
                    <a:lnTo>
                      <a:pt x="41" y="18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2" name="Freeform 110"/>
              <p:cNvSpPr>
                <a:spLocks/>
              </p:cNvSpPr>
              <p:nvPr/>
            </p:nvSpPr>
            <p:spPr bwMode="auto">
              <a:xfrm>
                <a:off x="3222" y="1797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8 h 44"/>
                  <a:gd name="T4" fmla="*/ 41 w 41"/>
                  <a:gd name="T5" fmla="*/ 14 h 44"/>
                  <a:gd name="T6" fmla="*/ 39 w 41"/>
                  <a:gd name="T7" fmla="*/ 11 h 44"/>
                  <a:gd name="T8" fmla="*/ 39 w 41"/>
                  <a:gd name="T9" fmla="*/ 9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2 h 44"/>
                  <a:gd name="T16" fmla="*/ 27 w 41"/>
                  <a:gd name="T17" fmla="*/ 0 h 44"/>
                  <a:gd name="T18" fmla="*/ 25 w 41"/>
                  <a:gd name="T19" fmla="*/ 0 h 44"/>
                  <a:gd name="T20" fmla="*/ 21 w 41"/>
                  <a:gd name="T21" fmla="*/ 0 h 44"/>
                  <a:gd name="T22" fmla="*/ 18 w 41"/>
                  <a:gd name="T23" fmla="*/ 0 h 44"/>
                  <a:gd name="T24" fmla="*/ 14 w 41"/>
                  <a:gd name="T25" fmla="*/ 0 h 44"/>
                  <a:gd name="T26" fmla="*/ 11 w 41"/>
                  <a:gd name="T27" fmla="*/ 2 h 44"/>
                  <a:gd name="T28" fmla="*/ 9 w 41"/>
                  <a:gd name="T29" fmla="*/ 5 h 44"/>
                  <a:gd name="T30" fmla="*/ 5 w 41"/>
                  <a:gd name="T31" fmla="*/ 7 h 44"/>
                  <a:gd name="T32" fmla="*/ 5 w 41"/>
                  <a:gd name="T33" fmla="*/ 9 h 44"/>
                  <a:gd name="T34" fmla="*/ 2 w 41"/>
                  <a:gd name="T35" fmla="*/ 11 h 44"/>
                  <a:gd name="T36" fmla="*/ 0 w 41"/>
                  <a:gd name="T37" fmla="*/ 14 h 44"/>
                  <a:gd name="T38" fmla="*/ 0 w 41"/>
                  <a:gd name="T39" fmla="*/ 18 h 44"/>
                  <a:gd name="T40" fmla="*/ 0 w 41"/>
                  <a:gd name="T41" fmla="*/ 21 h 44"/>
                  <a:gd name="T42" fmla="*/ 0 w 41"/>
                  <a:gd name="T43" fmla="*/ 25 h 44"/>
                  <a:gd name="T44" fmla="*/ 0 w 41"/>
                  <a:gd name="T45" fmla="*/ 27 h 44"/>
                  <a:gd name="T46" fmla="*/ 2 w 41"/>
                  <a:gd name="T47" fmla="*/ 32 h 44"/>
                  <a:gd name="T48" fmla="*/ 5 w 41"/>
                  <a:gd name="T49" fmla="*/ 34 h 44"/>
                  <a:gd name="T50" fmla="*/ 5 w 41"/>
                  <a:gd name="T51" fmla="*/ 37 h 44"/>
                  <a:gd name="T52" fmla="*/ 9 w 41"/>
                  <a:gd name="T53" fmla="*/ 39 h 44"/>
                  <a:gd name="T54" fmla="*/ 11 w 41"/>
                  <a:gd name="T55" fmla="*/ 41 h 44"/>
                  <a:gd name="T56" fmla="*/ 14 w 41"/>
                  <a:gd name="T57" fmla="*/ 41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1 h 44"/>
                  <a:gd name="T66" fmla="*/ 30 w 41"/>
                  <a:gd name="T67" fmla="*/ 41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4 h 44"/>
                  <a:gd name="T74" fmla="*/ 39 w 41"/>
                  <a:gd name="T75" fmla="*/ 32 h 44"/>
                  <a:gd name="T76" fmla="*/ 41 w 41"/>
                  <a:gd name="T77" fmla="*/ 27 h 44"/>
                  <a:gd name="T78" fmla="*/ 41 w 41"/>
                  <a:gd name="T79" fmla="*/ 25 h 44"/>
                  <a:gd name="T80" fmla="*/ 41 w 41"/>
                  <a:gd name="T81" fmla="*/ 21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8"/>
                    </a:lnTo>
                    <a:lnTo>
                      <a:pt x="41" y="14"/>
                    </a:lnTo>
                    <a:lnTo>
                      <a:pt x="39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2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1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1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27"/>
                    </a:lnTo>
                    <a:lnTo>
                      <a:pt x="41" y="25"/>
                    </a:lnTo>
                    <a:lnTo>
                      <a:pt x="41" y="21"/>
                    </a:lnTo>
                    <a:lnTo>
                      <a:pt x="41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3" name="Freeform 111"/>
              <p:cNvSpPr>
                <a:spLocks/>
              </p:cNvSpPr>
              <p:nvPr/>
            </p:nvSpPr>
            <p:spPr bwMode="auto">
              <a:xfrm>
                <a:off x="3350" y="1797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5 h 44"/>
                  <a:gd name="T4" fmla="*/ 42 w 44"/>
                  <a:gd name="T5" fmla="*/ 27 h 44"/>
                  <a:gd name="T6" fmla="*/ 42 w 44"/>
                  <a:gd name="T7" fmla="*/ 32 h 44"/>
                  <a:gd name="T8" fmla="*/ 39 w 44"/>
                  <a:gd name="T9" fmla="*/ 34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28 w 44"/>
                  <a:gd name="T17" fmla="*/ 41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1 h 44"/>
                  <a:gd name="T26" fmla="*/ 12 w 44"/>
                  <a:gd name="T27" fmla="*/ 41 h 44"/>
                  <a:gd name="T28" fmla="*/ 10 w 44"/>
                  <a:gd name="T29" fmla="*/ 39 h 44"/>
                  <a:gd name="T30" fmla="*/ 7 w 44"/>
                  <a:gd name="T31" fmla="*/ 37 h 44"/>
                  <a:gd name="T32" fmla="*/ 5 w 44"/>
                  <a:gd name="T33" fmla="*/ 34 h 44"/>
                  <a:gd name="T34" fmla="*/ 3 w 44"/>
                  <a:gd name="T35" fmla="*/ 32 h 44"/>
                  <a:gd name="T36" fmla="*/ 0 w 44"/>
                  <a:gd name="T37" fmla="*/ 27 h 44"/>
                  <a:gd name="T38" fmla="*/ 0 w 44"/>
                  <a:gd name="T39" fmla="*/ 25 h 44"/>
                  <a:gd name="T40" fmla="*/ 0 w 44"/>
                  <a:gd name="T41" fmla="*/ 21 h 44"/>
                  <a:gd name="T42" fmla="*/ 0 w 44"/>
                  <a:gd name="T43" fmla="*/ 18 h 44"/>
                  <a:gd name="T44" fmla="*/ 0 w 44"/>
                  <a:gd name="T45" fmla="*/ 14 h 44"/>
                  <a:gd name="T46" fmla="*/ 3 w 44"/>
                  <a:gd name="T47" fmla="*/ 11 h 44"/>
                  <a:gd name="T48" fmla="*/ 5 w 44"/>
                  <a:gd name="T49" fmla="*/ 9 h 44"/>
                  <a:gd name="T50" fmla="*/ 7 w 44"/>
                  <a:gd name="T51" fmla="*/ 7 h 44"/>
                  <a:gd name="T52" fmla="*/ 10 w 44"/>
                  <a:gd name="T53" fmla="*/ 5 h 44"/>
                  <a:gd name="T54" fmla="*/ 12 w 44"/>
                  <a:gd name="T55" fmla="*/ 2 h 44"/>
                  <a:gd name="T56" fmla="*/ 14 w 44"/>
                  <a:gd name="T57" fmla="*/ 0 h 44"/>
                  <a:gd name="T58" fmla="*/ 19 w 44"/>
                  <a:gd name="T59" fmla="*/ 0 h 44"/>
                  <a:gd name="T60" fmla="*/ 21 w 44"/>
                  <a:gd name="T61" fmla="*/ 0 h 44"/>
                  <a:gd name="T62" fmla="*/ 26 w 44"/>
                  <a:gd name="T63" fmla="*/ 0 h 44"/>
                  <a:gd name="T64" fmla="*/ 28 w 44"/>
                  <a:gd name="T65" fmla="*/ 0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1 h 44"/>
                  <a:gd name="T76" fmla="*/ 42 w 44"/>
                  <a:gd name="T77" fmla="*/ 14 h 44"/>
                  <a:gd name="T78" fmla="*/ 44 w 44"/>
                  <a:gd name="T79" fmla="*/ 18 h 44"/>
                  <a:gd name="T80" fmla="*/ 44 w 44"/>
                  <a:gd name="T81" fmla="*/ 21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5"/>
                    </a:lnTo>
                    <a:lnTo>
                      <a:pt x="42" y="27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1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1"/>
                    </a:lnTo>
                    <a:lnTo>
                      <a:pt x="12" y="41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10" y="5"/>
                    </a:lnTo>
                    <a:lnTo>
                      <a:pt x="12" y="2"/>
                    </a:lnTo>
                    <a:lnTo>
                      <a:pt x="14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1"/>
                    </a:lnTo>
                    <a:lnTo>
                      <a:pt x="42" y="14"/>
                    </a:lnTo>
                    <a:lnTo>
                      <a:pt x="44" y="18"/>
                    </a:lnTo>
                    <a:lnTo>
                      <a:pt x="44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4" name="Freeform 112"/>
              <p:cNvSpPr>
                <a:spLocks/>
              </p:cNvSpPr>
              <p:nvPr/>
            </p:nvSpPr>
            <p:spPr bwMode="auto">
              <a:xfrm>
                <a:off x="3350" y="1797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8 h 44"/>
                  <a:gd name="T4" fmla="*/ 42 w 44"/>
                  <a:gd name="T5" fmla="*/ 14 h 44"/>
                  <a:gd name="T6" fmla="*/ 42 w 44"/>
                  <a:gd name="T7" fmla="*/ 11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28 w 44"/>
                  <a:gd name="T17" fmla="*/ 0 h 44"/>
                  <a:gd name="T18" fmla="*/ 26 w 44"/>
                  <a:gd name="T19" fmla="*/ 0 h 44"/>
                  <a:gd name="T20" fmla="*/ 21 w 44"/>
                  <a:gd name="T21" fmla="*/ 0 h 44"/>
                  <a:gd name="T22" fmla="*/ 19 w 44"/>
                  <a:gd name="T23" fmla="*/ 0 h 44"/>
                  <a:gd name="T24" fmla="*/ 14 w 44"/>
                  <a:gd name="T25" fmla="*/ 0 h 44"/>
                  <a:gd name="T26" fmla="*/ 12 w 44"/>
                  <a:gd name="T27" fmla="*/ 2 h 44"/>
                  <a:gd name="T28" fmla="*/ 10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1 h 44"/>
                  <a:gd name="T36" fmla="*/ 0 w 44"/>
                  <a:gd name="T37" fmla="*/ 14 h 44"/>
                  <a:gd name="T38" fmla="*/ 0 w 44"/>
                  <a:gd name="T39" fmla="*/ 18 h 44"/>
                  <a:gd name="T40" fmla="*/ 0 w 44"/>
                  <a:gd name="T41" fmla="*/ 21 h 44"/>
                  <a:gd name="T42" fmla="*/ 0 w 44"/>
                  <a:gd name="T43" fmla="*/ 25 h 44"/>
                  <a:gd name="T44" fmla="*/ 0 w 44"/>
                  <a:gd name="T45" fmla="*/ 27 h 44"/>
                  <a:gd name="T46" fmla="*/ 3 w 44"/>
                  <a:gd name="T47" fmla="*/ 32 h 44"/>
                  <a:gd name="T48" fmla="*/ 5 w 44"/>
                  <a:gd name="T49" fmla="*/ 34 h 44"/>
                  <a:gd name="T50" fmla="*/ 7 w 44"/>
                  <a:gd name="T51" fmla="*/ 37 h 44"/>
                  <a:gd name="T52" fmla="*/ 10 w 44"/>
                  <a:gd name="T53" fmla="*/ 39 h 44"/>
                  <a:gd name="T54" fmla="*/ 12 w 44"/>
                  <a:gd name="T55" fmla="*/ 41 h 44"/>
                  <a:gd name="T56" fmla="*/ 14 w 44"/>
                  <a:gd name="T57" fmla="*/ 41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1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4 h 44"/>
                  <a:gd name="T74" fmla="*/ 42 w 44"/>
                  <a:gd name="T75" fmla="*/ 32 h 44"/>
                  <a:gd name="T76" fmla="*/ 42 w 44"/>
                  <a:gd name="T77" fmla="*/ 27 h 44"/>
                  <a:gd name="T78" fmla="*/ 44 w 44"/>
                  <a:gd name="T79" fmla="*/ 25 h 44"/>
                  <a:gd name="T80" fmla="*/ 44 w 44"/>
                  <a:gd name="T81" fmla="*/ 21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8"/>
                    </a:lnTo>
                    <a:lnTo>
                      <a:pt x="42" y="14"/>
                    </a:lnTo>
                    <a:lnTo>
                      <a:pt x="42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1"/>
                    </a:lnTo>
                    <a:lnTo>
                      <a:pt x="14" y="41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1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27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5" name="Freeform 113"/>
              <p:cNvSpPr>
                <a:spLocks/>
              </p:cNvSpPr>
              <p:nvPr/>
            </p:nvSpPr>
            <p:spPr bwMode="auto">
              <a:xfrm>
                <a:off x="3479" y="1797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5 h 44"/>
                  <a:gd name="T4" fmla="*/ 41 w 43"/>
                  <a:gd name="T5" fmla="*/ 27 h 44"/>
                  <a:gd name="T6" fmla="*/ 41 w 43"/>
                  <a:gd name="T7" fmla="*/ 32 h 44"/>
                  <a:gd name="T8" fmla="*/ 39 w 43"/>
                  <a:gd name="T9" fmla="*/ 34 h 44"/>
                  <a:gd name="T10" fmla="*/ 37 w 43"/>
                  <a:gd name="T11" fmla="*/ 37 h 44"/>
                  <a:gd name="T12" fmla="*/ 34 w 43"/>
                  <a:gd name="T13" fmla="*/ 39 h 44"/>
                  <a:gd name="T14" fmla="*/ 32 w 43"/>
                  <a:gd name="T15" fmla="*/ 41 h 44"/>
                  <a:gd name="T16" fmla="*/ 30 w 43"/>
                  <a:gd name="T17" fmla="*/ 41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1 h 44"/>
                  <a:gd name="T26" fmla="*/ 11 w 43"/>
                  <a:gd name="T27" fmla="*/ 41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4 h 44"/>
                  <a:gd name="T34" fmla="*/ 2 w 43"/>
                  <a:gd name="T35" fmla="*/ 32 h 44"/>
                  <a:gd name="T36" fmla="*/ 2 w 43"/>
                  <a:gd name="T37" fmla="*/ 27 h 44"/>
                  <a:gd name="T38" fmla="*/ 0 w 43"/>
                  <a:gd name="T39" fmla="*/ 25 h 44"/>
                  <a:gd name="T40" fmla="*/ 0 w 43"/>
                  <a:gd name="T41" fmla="*/ 21 h 44"/>
                  <a:gd name="T42" fmla="*/ 0 w 43"/>
                  <a:gd name="T43" fmla="*/ 18 h 44"/>
                  <a:gd name="T44" fmla="*/ 2 w 43"/>
                  <a:gd name="T45" fmla="*/ 14 h 44"/>
                  <a:gd name="T46" fmla="*/ 2 w 43"/>
                  <a:gd name="T47" fmla="*/ 11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2 h 44"/>
                  <a:gd name="T56" fmla="*/ 16 w 43"/>
                  <a:gd name="T57" fmla="*/ 0 h 44"/>
                  <a:gd name="T58" fmla="*/ 18 w 43"/>
                  <a:gd name="T59" fmla="*/ 0 h 44"/>
                  <a:gd name="T60" fmla="*/ 23 w 43"/>
                  <a:gd name="T61" fmla="*/ 0 h 44"/>
                  <a:gd name="T62" fmla="*/ 25 w 43"/>
                  <a:gd name="T63" fmla="*/ 0 h 44"/>
                  <a:gd name="T64" fmla="*/ 30 w 43"/>
                  <a:gd name="T65" fmla="*/ 0 h 44"/>
                  <a:gd name="T66" fmla="*/ 32 w 43"/>
                  <a:gd name="T67" fmla="*/ 2 h 44"/>
                  <a:gd name="T68" fmla="*/ 34 w 43"/>
                  <a:gd name="T69" fmla="*/ 5 h 44"/>
                  <a:gd name="T70" fmla="*/ 37 w 43"/>
                  <a:gd name="T71" fmla="*/ 7 h 44"/>
                  <a:gd name="T72" fmla="*/ 39 w 43"/>
                  <a:gd name="T73" fmla="*/ 9 h 44"/>
                  <a:gd name="T74" fmla="*/ 41 w 43"/>
                  <a:gd name="T75" fmla="*/ 11 h 44"/>
                  <a:gd name="T76" fmla="*/ 41 w 43"/>
                  <a:gd name="T77" fmla="*/ 14 h 44"/>
                  <a:gd name="T78" fmla="*/ 43 w 43"/>
                  <a:gd name="T79" fmla="*/ 18 h 44"/>
                  <a:gd name="T80" fmla="*/ 43 w 43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5"/>
                    </a:lnTo>
                    <a:lnTo>
                      <a:pt x="41" y="27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1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1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27"/>
                    </a:lnTo>
                    <a:lnTo>
                      <a:pt x="0" y="25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2" y="11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2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1"/>
                    </a:lnTo>
                    <a:lnTo>
                      <a:pt x="41" y="14"/>
                    </a:lnTo>
                    <a:lnTo>
                      <a:pt x="43" y="18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6" name="Freeform 114"/>
              <p:cNvSpPr>
                <a:spLocks/>
              </p:cNvSpPr>
              <p:nvPr/>
            </p:nvSpPr>
            <p:spPr bwMode="auto">
              <a:xfrm>
                <a:off x="3479" y="1797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8 h 44"/>
                  <a:gd name="T4" fmla="*/ 41 w 43"/>
                  <a:gd name="T5" fmla="*/ 14 h 44"/>
                  <a:gd name="T6" fmla="*/ 41 w 43"/>
                  <a:gd name="T7" fmla="*/ 11 h 44"/>
                  <a:gd name="T8" fmla="*/ 39 w 43"/>
                  <a:gd name="T9" fmla="*/ 9 h 44"/>
                  <a:gd name="T10" fmla="*/ 37 w 43"/>
                  <a:gd name="T11" fmla="*/ 7 h 44"/>
                  <a:gd name="T12" fmla="*/ 34 w 43"/>
                  <a:gd name="T13" fmla="*/ 5 h 44"/>
                  <a:gd name="T14" fmla="*/ 32 w 43"/>
                  <a:gd name="T15" fmla="*/ 2 h 44"/>
                  <a:gd name="T16" fmla="*/ 30 w 43"/>
                  <a:gd name="T17" fmla="*/ 0 h 44"/>
                  <a:gd name="T18" fmla="*/ 25 w 43"/>
                  <a:gd name="T19" fmla="*/ 0 h 44"/>
                  <a:gd name="T20" fmla="*/ 23 w 43"/>
                  <a:gd name="T21" fmla="*/ 0 h 44"/>
                  <a:gd name="T22" fmla="*/ 18 w 43"/>
                  <a:gd name="T23" fmla="*/ 0 h 44"/>
                  <a:gd name="T24" fmla="*/ 16 w 43"/>
                  <a:gd name="T25" fmla="*/ 0 h 44"/>
                  <a:gd name="T26" fmla="*/ 11 w 43"/>
                  <a:gd name="T27" fmla="*/ 2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1 h 44"/>
                  <a:gd name="T36" fmla="*/ 2 w 43"/>
                  <a:gd name="T37" fmla="*/ 14 h 44"/>
                  <a:gd name="T38" fmla="*/ 0 w 43"/>
                  <a:gd name="T39" fmla="*/ 18 h 44"/>
                  <a:gd name="T40" fmla="*/ 0 w 43"/>
                  <a:gd name="T41" fmla="*/ 21 h 44"/>
                  <a:gd name="T42" fmla="*/ 0 w 43"/>
                  <a:gd name="T43" fmla="*/ 25 h 44"/>
                  <a:gd name="T44" fmla="*/ 2 w 43"/>
                  <a:gd name="T45" fmla="*/ 27 h 44"/>
                  <a:gd name="T46" fmla="*/ 2 w 43"/>
                  <a:gd name="T47" fmla="*/ 32 h 44"/>
                  <a:gd name="T48" fmla="*/ 4 w 43"/>
                  <a:gd name="T49" fmla="*/ 34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1 h 44"/>
                  <a:gd name="T56" fmla="*/ 16 w 43"/>
                  <a:gd name="T57" fmla="*/ 41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1 h 44"/>
                  <a:gd name="T66" fmla="*/ 32 w 43"/>
                  <a:gd name="T67" fmla="*/ 41 h 44"/>
                  <a:gd name="T68" fmla="*/ 34 w 43"/>
                  <a:gd name="T69" fmla="*/ 39 h 44"/>
                  <a:gd name="T70" fmla="*/ 37 w 43"/>
                  <a:gd name="T71" fmla="*/ 37 h 44"/>
                  <a:gd name="T72" fmla="*/ 39 w 43"/>
                  <a:gd name="T73" fmla="*/ 34 h 44"/>
                  <a:gd name="T74" fmla="*/ 41 w 43"/>
                  <a:gd name="T75" fmla="*/ 32 h 44"/>
                  <a:gd name="T76" fmla="*/ 41 w 43"/>
                  <a:gd name="T77" fmla="*/ 27 h 44"/>
                  <a:gd name="T78" fmla="*/ 43 w 43"/>
                  <a:gd name="T79" fmla="*/ 25 h 44"/>
                  <a:gd name="T80" fmla="*/ 43 w 43"/>
                  <a:gd name="T81" fmla="*/ 21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8"/>
                    </a:lnTo>
                    <a:lnTo>
                      <a:pt x="41" y="14"/>
                    </a:lnTo>
                    <a:lnTo>
                      <a:pt x="41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2" y="2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1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27"/>
                    </a:lnTo>
                    <a:lnTo>
                      <a:pt x="43" y="25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auto">
              <a:xfrm>
                <a:off x="3607" y="1797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5 h 44"/>
                  <a:gd name="T4" fmla="*/ 44 w 44"/>
                  <a:gd name="T5" fmla="*/ 27 h 44"/>
                  <a:gd name="T6" fmla="*/ 42 w 44"/>
                  <a:gd name="T7" fmla="*/ 32 h 44"/>
                  <a:gd name="T8" fmla="*/ 39 w 44"/>
                  <a:gd name="T9" fmla="*/ 34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1 h 44"/>
                  <a:gd name="T16" fmla="*/ 30 w 44"/>
                  <a:gd name="T17" fmla="*/ 41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1 h 44"/>
                  <a:gd name="T26" fmla="*/ 14 w 44"/>
                  <a:gd name="T27" fmla="*/ 41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4 h 44"/>
                  <a:gd name="T34" fmla="*/ 3 w 44"/>
                  <a:gd name="T35" fmla="*/ 32 h 44"/>
                  <a:gd name="T36" fmla="*/ 3 w 44"/>
                  <a:gd name="T37" fmla="*/ 27 h 44"/>
                  <a:gd name="T38" fmla="*/ 3 w 44"/>
                  <a:gd name="T39" fmla="*/ 25 h 44"/>
                  <a:gd name="T40" fmla="*/ 0 w 44"/>
                  <a:gd name="T41" fmla="*/ 21 h 44"/>
                  <a:gd name="T42" fmla="*/ 3 w 44"/>
                  <a:gd name="T43" fmla="*/ 18 h 44"/>
                  <a:gd name="T44" fmla="*/ 3 w 44"/>
                  <a:gd name="T45" fmla="*/ 14 h 44"/>
                  <a:gd name="T46" fmla="*/ 3 w 44"/>
                  <a:gd name="T47" fmla="*/ 11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2 h 44"/>
                  <a:gd name="T56" fmla="*/ 16 w 44"/>
                  <a:gd name="T57" fmla="*/ 0 h 44"/>
                  <a:gd name="T58" fmla="*/ 19 w 44"/>
                  <a:gd name="T59" fmla="*/ 0 h 44"/>
                  <a:gd name="T60" fmla="*/ 23 w 44"/>
                  <a:gd name="T61" fmla="*/ 0 h 44"/>
                  <a:gd name="T62" fmla="*/ 25 w 44"/>
                  <a:gd name="T63" fmla="*/ 0 h 44"/>
                  <a:gd name="T64" fmla="*/ 30 w 44"/>
                  <a:gd name="T65" fmla="*/ 0 h 44"/>
                  <a:gd name="T66" fmla="*/ 32 w 44"/>
                  <a:gd name="T67" fmla="*/ 2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1 h 44"/>
                  <a:gd name="T76" fmla="*/ 44 w 44"/>
                  <a:gd name="T77" fmla="*/ 14 h 44"/>
                  <a:gd name="T78" fmla="*/ 44 w 44"/>
                  <a:gd name="T79" fmla="*/ 18 h 44"/>
                  <a:gd name="T80" fmla="*/ 44 w 44"/>
                  <a:gd name="T8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5"/>
                    </a:lnTo>
                    <a:lnTo>
                      <a:pt x="44" y="27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1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1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3" y="27"/>
                    </a:lnTo>
                    <a:lnTo>
                      <a:pt x="3" y="25"/>
                    </a:lnTo>
                    <a:lnTo>
                      <a:pt x="0" y="21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1"/>
                    </a:lnTo>
                    <a:lnTo>
                      <a:pt x="44" y="14"/>
                    </a:lnTo>
                    <a:lnTo>
                      <a:pt x="44" y="18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8" name="Freeform 116"/>
              <p:cNvSpPr>
                <a:spLocks/>
              </p:cNvSpPr>
              <p:nvPr/>
            </p:nvSpPr>
            <p:spPr bwMode="auto">
              <a:xfrm>
                <a:off x="3607" y="1797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8 h 44"/>
                  <a:gd name="T4" fmla="*/ 44 w 44"/>
                  <a:gd name="T5" fmla="*/ 14 h 44"/>
                  <a:gd name="T6" fmla="*/ 42 w 44"/>
                  <a:gd name="T7" fmla="*/ 11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2 h 44"/>
                  <a:gd name="T16" fmla="*/ 30 w 44"/>
                  <a:gd name="T17" fmla="*/ 0 h 44"/>
                  <a:gd name="T18" fmla="*/ 25 w 44"/>
                  <a:gd name="T19" fmla="*/ 0 h 44"/>
                  <a:gd name="T20" fmla="*/ 23 w 44"/>
                  <a:gd name="T21" fmla="*/ 0 h 44"/>
                  <a:gd name="T22" fmla="*/ 19 w 44"/>
                  <a:gd name="T23" fmla="*/ 0 h 44"/>
                  <a:gd name="T24" fmla="*/ 16 w 44"/>
                  <a:gd name="T25" fmla="*/ 0 h 44"/>
                  <a:gd name="T26" fmla="*/ 14 w 44"/>
                  <a:gd name="T27" fmla="*/ 2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1 h 44"/>
                  <a:gd name="T36" fmla="*/ 3 w 44"/>
                  <a:gd name="T37" fmla="*/ 14 h 44"/>
                  <a:gd name="T38" fmla="*/ 3 w 44"/>
                  <a:gd name="T39" fmla="*/ 18 h 44"/>
                  <a:gd name="T40" fmla="*/ 0 w 44"/>
                  <a:gd name="T41" fmla="*/ 21 h 44"/>
                  <a:gd name="T42" fmla="*/ 3 w 44"/>
                  <a:gd name="T43" fmla="*/ 25 h 44"/>
                  <a:gd name="T44" fmla="*/ 3 w 44"/>
                  <a:gd name="T45" fmla="*/ 27 h 44"/>
                  <a:gd name="T46" fmla="*/ 3 w 44"/>
                  <a:gd name="T47" fmla="*/ 32 h 44"/>
                  <a:gd name="T48" fmla="*/ 5 w 44"/>
                  <a:gd name="T49" fmla="*/ 34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1 h 44"/>
                  <a:gd name="T56" fmla="*/ 16 w 44"/>
                  <a:gd name="T57" fmla="*/ 41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1 h 44"/>
                  <a:gd name="T66" fmla="*/ 32 w 44"/>
                  <a:gd name="T67" fmla="*/ 41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4 h 44"/>
                  <a:gd name="T74" fmla="*/ 42 w 44"/>
                  <a:gd name="T75" fmla="*/ 32 h 44"/>
                  <a:gd name="T76" fmla="*/ 44 w 44"/>
                  <a:gd name="T77" fmla="*/ 27 h 44"/>
                  <a:gd name="T78" fmla="*/ 44 w 44"/>
                  <a:gd name="T79" fmla="*/ 25 h 44"/>
                  <a:gd name="T80" fmla="*/ 44 w 44"/>
                  <a:gd name="T81" fmla="*/ 21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8"/>
                    </a:lnTo>
                    <a:lnTo>
                      <a:pt x="44" y="14"/>
                    </a:lnTo>
                    <a:lnTo>
                      <a:pt x="42" y="11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2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3" y="18"/>
                    </a:lnTo>
                    <a:lnTo>
                      <a:pt x="0" y="21"/>
                    </a:lnTo>
                    <a:lnTo>
                      <a:pt x="3" y="25"/>
                    </a:lnTo>
                    <a:lnTo>
                      <a:pt x="3" y="27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1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4" y="27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89" name="Freeform 117"/>
              <p:cNvSpPr>
                <a:spLocks/>
              </p:cNvSpPr>
              <p:nvPr/>
            </p:nvSpPr>
            <p:spPr bwMode="auto">
              <a:xfrm>
                <a:off x="2447" y="1909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26 h 42"/>
                  <a:gd name="T4" fmla="*/ 41 w 43"/>
                  <a:gd name="T5" fmla="*/ 28 h 42"/>
                  <a:gd name="T6" fmla="*/ 41 w 43"/>
                  <a:gd name="T7" fmla="*/ 30 h 42"/>
                  <a:gd name="T8" fmla="*/ 39 w 43"/>
                  <a:gd name="T9" fmla="*/ 35 h 42"/>
                  <a:gd name="T10" fmla="*/ 36 w 43"/>
                  <a:gd name="T11" fmla="*/ 37 h 42"/>
                  <a:gd name="T12" fmla="*/ 34 w 43"/>
                  <a:gd name="T13" fmla="*/ 39 h 42"/>
                  <a:gd name="T14" fmla="*/ 32 w 43"/>
                  <a:gd name="T15" fmla="*/ 39 h 42"/>
                  <a:gd name="T16" fmla="*/ 30 w 43"/>
                  <a:gd name="T17" fmla="*/ 42 h 42"/>
                  <a:gd name="T18" fmla="*/ 25 w 43"/>
                  <a:gd name="T19" fmla="*/ 42 h 42"/>
                  <a:gd name="T20" fmla="*/ 23 w 43"/>
                  <a:gd name="T21" fmla="*/ 42 h 42"/>
                  <a:gd name="T22" fmla="*/ 18 w 43"/>
                  <a:gd name="T23" fmla="*/ 42 h 42"/>
                  <a:gd name="T24" fmla="*/ 16 w 43"/>
                  <a:gd name="T25" fmla="*/ 42 h 42"/>
                  <a:gd name="T26" fmla="*/ 11 w 43"/>
                  <a:gd name="T27" fmla="*/ 39 h 42"/>
                  <a:gd name="T28" fmla="*/ 9 w 43"/>
                  <a:gd name="T29" fmla="*/ 39 h 42"/>
                  <a:gd name="T30" fmla="*/ 7 w 43"/>
                  <a:gd name="T31" fmla="*/ 37 h 42"/>
                  <a:gd name="T32" fmla="*/ 4 w 43"/>
                  <a:gd name="T33" fmla="*/ 35 h 42"/>
                  <a:gd name="T34" fmla="*/ 2 w 43"/>
                  <a:gd name="T35" fmla="*/ 30 h 42"/>
                  <a:gd name="T36" fmla="*/ 2 w 43"/>
                  <a:gd name="T37" fmla="*/ 28 h 42"/>
                  <a:gd name="T38" fmla="*/ 0 w 43"/>
                  <a:gd name="T39" fmla="*/ 26 h 42"/>
                  <a:gd name="T40" fmla="*/ 0 w 43"/>
                  <a:gd name="T41" fmla="*/ 21 h 42"/>
                  <a:gd name="T42" fmla="*/ 0 w 43"/>
                  <a:gd name="T43" fmla="*/ 19 h 42"/>
                  <a:gd name="T44" fmla="*/ 2 w 43"/>
                  <a:gd name="T45" fmla="*/ 14 h 42"/>
                  <a:gd name="T46" fmla="*/ 2 w 43"/>
                  <a:gd name="T47" fmla="*/ 12 h 42"/>
                  <a:gd name="T48" fmla="*/ 4 w 43"/>
                  <a:gd name="T49" fmla="*/ 10 h 42"/>
                  <a:gd name="T50" fmla="*/ 7 w 43"/>
                  <a:gd name="T51" fmla="*/ 5 h 42"/>
                  <a:gd name="T52" fmla="*/ 9 w 43"/>
                  <a:gd name="T53" fmla="*/ 5 h 42"/>
                  <a:gd name="T54" fmla="*/ 11 w 43"/>
                  <a:gd name="T55" fmla="*/ 3 h 42"/>
                  <a:gd name="T56" fmla="*/ 16 w 43"/>
                  <a:gd name="T57" fmla="*/ 0 h 42"/>
                  <a:gd name="T58" fmla="*/ 18 w 43"/>
                  <a:gd name="T59" fmla="*/ 0 h 42"/>
                  <a:gd name="T60" fmla="*/ 23 w 43"/>
                  <a:gd name="T61" fmla="*/ 0 h 42"/>
                  <a:gd name="T62" fmla="*/ 25 w 43"/>
                  <a:gd name="T63" fmla="*/ 0 h 42"/>
                  <a:gd name="T64" fmla="*/ 30 w 43"/>
                  <a:gd name="T65" fmla="*/ 0 h 42"/>
                  <a:gd name="T66" fmla="*/ 32 w 43"/>
                  <a:gd name="T67" fmla="*/ 3 h 42"/>
                  <a:gd name="T68" fmla="*/ 34 w 43"/>
                  <a:gd name="T69" fmla="*/ 5 h 42"/>
                  <a:gd name="T70" fmla="*/ 36 w 43"/>
                  <a:gd name="T71" fmla="*/ 5 h 42"/>
                  <a:gd name="T72" fmla="*/ 39 w 43"/>
                  <a:gd name="T73" fmla="*/ 10 h 42"/>
                  <a:gd name="T74" fmla="*/ 41 w 43"/>
                  <a:gd name="T75" fmla="*/ 12 h 42"/>
                  <a:gd name="T76" fmla="*/ 41 w 43"/>
                  <a:gd name="T77" fmla="*/ 14 h 42"/>
                  <a:gd name="T78" fmla="*/ 43 w 43"/>
                  <a:gd name="T79" fmla="*/ 19 h 42"/>
                  <a:gd name="T80" fmla="*/ 43 w 43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28"/>
                    </a:lnTo>
                    <a:lnTo>
                      <a:pt x="41" y="30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39"/>
                    </a:lnTo>
                    <a:lnTo>
                      <a:pt x="30" y="42"/>
                    </a:lnTo>
                    <a:lnTo>
                      <a:pt x="25" y="42"/>
                    </a:lnTo>
                    <a:lnTo>
                      <a:pt x="23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5"/>
                    </a:lnTo>
                    <a:lnTo>
                      <a:pt x="39" y="10"/>
                    </a:lnTo>
                    <a:lnTo>
                      <a:pt x="41" y="12"/>
                    </a:lnTo>
                    <a:lnTo>
                      <a:pt x="41" y="14"/>
                    </a:lnTo>
                    <a:lnTo>
                      <a:pt x="43" y="19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0" name="Freeform 118"/>
              <p:cNvSpPr>
                <a:spLocks/>
              </p:cNvSpPr>
              <p:nvPr/>
            </p:nvSpPr>
            <p:spPr bwMode="auto">
              <a:xfrm>
                <a:off x="2447" y="1909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19 h 42"/>
                  <a:gd name="T4" fmla="*/ 41 w 43"/>
                  <a:gd name="T5" fmla="*/ 14 h 42"/>
                  <a:gd name="T6" fmla="*/ 41 w 43"/>
                  <a:gd name="T7" fmla="*/ 12 h 42"/>
                  <a:gd name="T8" fmla="*/ 39 w 43"/>
                  <a:gd name="T9" fmla="*/ 10 h 42"/>
                  <a:gd name="T10" fmla="*/ 36 w 43"/>
                  <a:gd name="T11" fmla="*/ 5 h 42"/>
                  <a:gd name="T12" fmla="*/ 34 w 43"/>
                  <a:gd name="T13" fmla="*/ 5 h 42"/>
                  <a:gd name="T14" fmla="*/ 32 w 43"/>
                  <a:gd name="T15" fmla="*/ 3 h 42"/>
                  <a:gd name="T16" fmla="*/ 30 w 43"/>
                  <a:gd name="T17" fmla="*/ 0 h 42"/>
                  <a:gd name="T18" fmla="*/ 25 w 43"/>
                  <a:gd name="T19" fmla="*/ 0 h 42"/>
                  <a:gd name="T20" fmla="*/ 23 w 43"/>
                  <a:gd name="T21" fmla="*/ 0 h 42"/>
                  <a:gd name="T22" fmla="*/ 18 w 43"/>
                  <a:gd name="T23" fmla="*/ 0 h 42"/>
                  <a:gd name="T24" fmla="*/ 16 w 43"/>
                  <a:gd name="T25" fmla="*/ 0 h 42"/>
                  <a:gd name="T26" fmla="*/ 11 w 43"/>
                  <a:gd name="T27" fmla="*/ 3 h 42"/>
                  <a:gd name="T28" fmla="*/ 9 w 43"/>
                  <a:gd name="T29" fmla="*/ 5 h 42"/>
                  <a:gd name="T30" fmla="*/ 7 w 43"/>
                  <a:gd name="T31" fmla="*/ 5 h 42"/>
                  <a:gd name="T32" fmla="*/ 4 w 43"/>
                  <a:gd name="T33" fmla="*/ 10 h 42"/>
                  <a:gd name="T34" fmla="*/ 2 w 43"/>
                  <a:gd name="T35" fmla="*/ 12 h 42"/>
                  <a:gd name="T36" fmla="*/ 2 w 43"/>
                  <a:gd name="T37" fmla="*/ 14 h 42"/>
                  <a:gd name="T38" fmla="*/ 0 w 43"/>
                  <a:gd name="T39" fmla="*/ 19 h 42"/>
                  <a:gd name="T40" fmla="*/ 0 w 43"/>
                  <a:gd name="T41" fmla="*/ 21 h 42"/>
                  <a:gd name="T42" fmla="*/ 0 w 43"/>
                  <a:gd name="T43" fmla="*/ 26 h 42"/>
                  <a:gd name="T44" fmla="*/ 2 w 43"/>
                  <a:gd name="T45" fmla="*/ 28 h 42"/>
                  <a:gd name="T46" fmla="*/ 2 w 43"/>
                  <a:gd name="T47" fmla="*/ 30 h 42"/>
                  <a:gd name="T48" fmla="*/ 4 w 43"/>
                  <a:gd name="T49" fmla="*/ 35 h 42"/>
                  <a:gd name="T50" fmla="*/ 7 w 43"/>
                  <a:gd name="T51" fmla="*/ 37 h 42"/>
                  <a:gd name="T52" fmla="*/ 9 w 43"/>
                  <a:gd name="T53" fmla="*/ 39 h 42"/>
                  <a:gd name="T54" fmla="*/ 11 w 43"/>
                  <a:gd name="T55" fmla="*/ 39 h 42"/>
                  <a:gd name="T56" fmla="*/ 16 w 43"/>
                  <a:gd name="T57" fmla="*/ 42 h 42"/>
                  <a:gd name="T58" fmla="*/ 18 w 43"/>
                  <a:gd name="T59" fmla="*/ 42 h 42"/>
                  <a:gd name="T60" fmla="*/ 23 w 43"/>
                  <a:gd name="T61" fmla="*/ 42 h 42"/>
                  <a:gd name="T62" fmla="*/ 25 w 43"/>
                  <a:gd name="T63" fmla="*/ 42 h 42"/>
                  <a:gd name="T64" fmla="*/ 30 w 43"/>
                  <a:gd name="T65" fmla="*/ 42 h 42"/>
                  <a:gd name="T66" fmla="*/ 32 w 43"/>
                  <a:gd name="T67" fmla="*/ 39 h 42"/>
                  <a:gd name="T68" fmla="*/ 34 w 43"/>
                  <a:gd name="T69" fmla="*/ 39 h 42"/>
                  <a:gd name="T70" fmla="*/ 36 w 43"/>
                  <a:gd name="T71" fmla="*/ 37 h 42"/>
                  <a:gd name="T72" fmla="*/ 39 w 43"/>
                  <a:gd name="T73" fmla="*/ 35 h 42"/>
                  <a:gd name="T74" fmla="*/ 41 w 43"/>
                  <a:gd name="T75" fmla="*/ 30 h 42"/>
                  <a:gd name="T76" fmla="*/ 41 w 43"/>
                  <a:gd name="T77" fmla="*/ 28 h 42"/>
                  <a:gd name="T78" fmla="*/ 43 w 43"/>
                  <a:gd name="T79" fmla="*/ 26 h 42"/>
                  <a:gd name="T80" fmla="*/ 43 w 43"/>
                  <a:gd name="T81" fmla="*/ 21 h 42"/>
                  <a:gd name="T82" fmla="*/ 43 w 43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6" y="5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1" y="28"/>
                    </a:lnTo>
                    <a:lnTo>
                      <a:pt x="43" y="26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1" name="Freeform 119"/>
              <p:cNvSpPr>
                <a:spLocks/>
              </p:cNvSpPr>
              <p:nvPr/>
            </p:nvSpPr>
            <p:spPr bwMode="auto">
              <a:xfrm>
                <a:off x="2575" y="1909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26 h 42"/>
                  <a:gd name="T4" fmla="*/ 44 w 44"/>
                  <a:gd name="T5" fmla="*/ 28 h 42"/>
                  <a:gd name="T6" fmla="*/ 41 w 44"/>
                  <a:gd name="T7" fmla="*/ 30 h 42"/>
                  <a:gd name="T8" fmla="*/ 39 w 44"/>
                  <a:gd name="T9" fmla="*/ 35 h 42"/>
                  <a:gd name="T10" fmla="*/ 37 w 44"/>
                  <a:gd name="T11" fmla="*/ 37 h 42"/>
                  <a:gd name="T12" fmla="*/ 35 w 44"/>
                  <a:gd name="T13" fmla="*/ 39 h 42"/>
                  <a:gd name="T14" fmla="*/ 32 w 44"/>
                  <a:gd name="T15" fmla="*/ 39 h 42"/>
                  <a:gd name="T16" fmla="*/ 30 w 44"/>
                  <a:gd name="T17" fmla="*/ 42 h 42"/>
                  <a:gd name="T18" fmla="*/ 25 w 44"/>
                  <a:gd name="T19" fmla="*/ 42 h 42"/>
                  <a:gd name="T20" fmla="*/ 23 w 44"/>
                  <a:gd name="T21" fmla="*/ 42 h 42"/>
                  <a:gd name="T22" fmla="*/ 18 w 44"/>
                  <a:gd name="T23" fmla="*/ 42 h 42"/>
                  <a:gd name="T24" fmla="*/ 16 w 44"/>
                  <a:gd name="T25" fmla="*/ 42 h 42"/>
                  <a:gd name="T26" fmla="*/ 14 w 44"/>
                  <a:gd name="T27" fmla="*/ 39 h 42"/>
                  <a:gd name="T28" fmla="*/ 9 w 44"/>
                  <a:gd name="T29" fmla="*/ 39 h 42"/>
                  <a:gd name="T30" fmla="*/ 7 w 44"/>
                  <a:gd name="T31" fmla="*/ 37 h 42"/>
                  <a:gd name="T32" fmla="*/ 5 w 44"/>
                  <a:gd name="T33" fmla="*/ 35 h 42"/>
                  <a:gd name="T34" fmla="*/ 2 w 44"/>
                  <a:gd name="T35" fmla="*/ 30 h 42"/>
                  <a:gd name="T36" fmla="*/ 2 w 44"/>
                  <a:gd name="T37" fmla="*/ 28 h 42"/>
                  <a:gd name="T38" fmla="*/ 2 w 44"/>
                  <a:gd name="T39" fmla="*/ 26 h 42"/>
                  <a:gd name="T40" fmla="*/ 0 w 44"/>
                  <a:gd name="T41" fmla="*/ 21 h 42"/>
                  <a:gd name="T42" fmla="*/ 2 w 44"/>
                  <a:gd name="T43" fmla="*/ 19 h 42"/>
                  <a:gd name="T44" fmla="*/ 2 w 44"/>
                  <a:gd name="T45" fmla="*/ 14 h 42"/>
                  <a:gd name="T46" fmla="*/ 2 w 44"/>
                  <a:gd name="T47" fmla="*/ 12 h 42"/>
                  <a:gd name="T48" fmla="*/ 5 w 44"/>
                  <a:gd name="T49" fmla="*/ 10 h 42"/>
                  <a:gd name="T50" fmla="*/ 7 w 44"/>
                  <a:gd name="T51" fmla="*/ 5 h 42"/>
                  <a:gd name="T52" fmla="*/ 9 w 44"/>
                  <a:gd name="T53" fmla="*/ 5 h 42"/>
                  <a:gd name="T54" fmla="*/ 14 w 44"/>
                  <a:gd name="T55" fmla="*/ 3 h 42"/>
                  <a:gd name="T56" fmla="*/ 16 w 44"/>
                  <a:gd name="T57" fmla="*/ 0 h 42"/>
                  <a:gd name="T58" fmla="*/ 18 w 44"/>
                  <a:gd name="T59" fmla="*/ 0 h 42"/>
                  <a:gd name="T60" fmla="*/ 23 w 44"/>
                  <a:gd name="T61" fmla="*/ 0 h 42"/>
                  <a:gd name="T62" fmla="*/ 25 w 44"/>
                  <a:gd name="T63" fmla="*/ 0 h 42"/>
                  <a:gd name="T64" fmla="*/ 30 w 44"/>
                  <a:gd name="T65" fmla="*/ 0 h 42"/>
                  <a:gd name="T66" fmla="*/ 32 w 44"/>
                  <a:gd name="T67" fmla="*/ 3 h 42"/>
                  <a:gd name="T68" fmla="*/ 35 w 44"/>
                  <a:gd name="T69" fmla="*/ 5 h 42"/>
                  <a:gd name="T70" fmla="*/ 37 w 44"/>
                  <a:gd name="T71" fmla="*/ 5 h 42"/>
                  <a:gd name="T72" fmla="*/ 39 w 44"/>
                  <a:gd name="T73" fmla="*/ 10 h 42"/>
                  <a:gd name="T74" fmla="*/ 41 w 44"/>
                  <a:gd name="T75" fmla="*/ 12 h 42"/>
                  <a:gd name="T76" fmla="*/ 44 w 44"/>
                  <a:gd name="T77" fmla="*/ 14 h 42"/>
                  <a:gd name="T78" fmla="*/ 44 w 44"/>
                  <a:gd name="T79" fmla="*/ 19 h 42"/>
                  <a:gd name="T80" fmla="*/ 44 w 44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28"/>
                    </a:lnTo>
                    <a:lnTo>
                      <a:pt x="41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39"/>
                    </a:lnTo>
                    <a:lnTo>
                      <a:pt x="30" y="42"/>
                    </a:lnTo>
                    <a:lnTo>
                      <a:pt x="25" y="42"/>
                    </a:lnTo>
                    <a:lnTo>
                      <a:pt x="23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4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2" y="19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5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41" y="12"/>
                    </a:lnTo>
                    <a:lnTo>
                      <a:pt x="44" y="14"/>
                    </a:lnTo>
                    <a:lnTo>
                      <a:pt x="44" y="19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2" name="Freeform 120"/>
              <p:cNvSpPr>
                <a:spLocks/>
              </p:cNvSpPr>
              <p:nvPr/>
            </p:nvSpPr>
            <p:spPr bwMode="auto">
              <a:xfrm>
                <a:off x="2575" y="1909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4 w 44"/>
                  <a:gd name="T5" fmla="*/ 14 h 42"/>
                  <a:gd name="T6" fmla="*/ 41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30 w 44"/>
                  <a:gd name="T17" fmla="*/ 0 h 42"/>
                  <a:gd name="T18" fmla="*/ 25 w 44"/>
                  <a:gd name="T19" fmla="*/ 0 h 42"/>
                  <a:gd name="T20" fmla="*/ 23 w 44"/>
                  <a:gd name="T21" fmla="*/ 0 h 42"/>
                  <a:gd name="T22" fmla="*/ 18 w 44"/>
                  <a:gd name="T23" fmla="*/ 0 h 42"/>
                  <a:gd name="T24" fmla="*/ 16 w 44"/>
                  <a:gd name="T25" fmla="*/ 0 h 42"/>
                  <a:gd name="T26" fmla="*/ 14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2 w 44"/>
                  <a:gd name="T35" fmla="*/ 12 h 42"/>
                  <a:gd name="T36" fmla="*/ 2 w 44"/>
                  <a:gd name="T37" fmla="*/ 14 h 42"/>
                  <a:gd name="T38" fmla="*/ 2 w 44"/>
                  <a:gd name="T39" fmla="*/ 19 h 42"/>
                  <a:gd name="T40" fmla="*/ 0 w 44"/>
                  <a:gd name="T41" fmla="*/ 21 h 42"/>
                  <a:gd name="T42" fmla="*/ 2 w 44"/>
                  <a:gd name="T43" fmla="*/ 26 h 42"/>
                  <a:gd name="T44" fmla="*/ 2 w 44"/>
                  <a:gd name="T45" fmla="*/ 28 h 42"/>
                  <a:gd name="T46" fmla="*/ 2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4 w 44"/>
                  <a:gd name="T55" fmla="*/ 39 h 42"/>
                  <a:gd name="T56" fmla="*/ 16 w 44"/>
                  <a:gd name="T57" fmla="*/ 42 h 42"/>
                  <a:gd name="T58" fmla="*/ 18 w 44"/>
                  <a:gd name="T59" fmla="*/ 42 h 42"/>
                  <a:gd name="T60" fmla="*/ 23 w 44"/>
                  <a:gd name="T61" fmla="*/ 42 h 42"/>
                  <a:gd name="T62" fmla="*/ 25 w 44"/>
                  <a:gd name="T63" fmla="*/ 42 h 42"/>
                  <a:gd name="T64" fmla="*/ 30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1 w 44"/>
                  <a:gd name="T75" fmla="*/ 30 h 42"/>
                  <a:gd name="T76" fmla="*/ 44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2" y="19"/>
                    </a:lnTo>
                    <a:lnTo>
                      <a:pt x="0" y="21"/>
                    </a:lnTo>
                    <a:lnTo>
                      <a:pt x="2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4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3" name="Freeform 121"/>
              <p:cNvSpPr>
                <a:spLocks/>
              </p:cNvSpPr>
              <p:nvPr/>
            </p:nvSpPr>
            <p:spPr bwMode="auto">
              <a:xfrm>
                <a:off x="2706" y="1909"/>
                <a:ext cx="41" cy="42"/>
              </a:xfrm>
              <a:custGeom>
                <a:avLst/>
                <a:gdLst>
                  <a:gd name="T0" fmla="*/ 41 w 41"/>
                  <a:gd name="T1" fmla="*/ 21 h 42"/>
                  <a:gd name="T2" fmla="*/ 41 w 41"/>
                  <a:gd name="T3" fmla="*/ 26 h 42"/>
                  <a:gd name="T4" fmla="*/ 41 w 41"/>
                  <a:gd name="T5" fmla="*/ 28 h 42"/>
                  <a:gd name="T6" fmla="*/ 39 w 41"/>
                  <a:gd name="T7" fmla="*/ 30 h 42"/>
                  <a:gd name="T8" fmla="*/ 39 w 41"/>
                  <a:gd name="T9" fmla="*/ 35 h 42"/>
                  <a:gd name="T10" fmla="*/ 37 w 41"/>
                  <a:gd name="T11" fmla="*/ 37 h 42"/>
                  <a:gd name="T12" fmla="*/ 34 w 41"/>
                  <a:gd name="T13" fmla="*/ 39 h 42"/>
                  <a:gd name="T14" fmla="*/ 30 w 41"/>
                  <a:gd name="T15" fmla="*/ 39 h 42"/>
                  <a:gd name="T16" fmla="*/ 27 w 41"/>
                  <a:gd name="T17" fmla="*/ 42 h 42"/>
                  <a:gd name="T18" fmla="*/ 25 w 41"/>
                  <a:gd name="T19" fmla="*/ 42 h 42"/>
                  <a:gd name="T20" fmla="*/ 21 w 41"/>
                  <a:gd name="T21" fmla="*/ 42 h 42"/>
                  <a:gd name="T22" fmla="*/ 18 w 41"/>
                  <a:gd name="T23" fmla="*/ 42 h 42"/>
                  <a:gd name="T24" fmla="*/ 14 w 41"/>
                  <a:gd name="T25" fmla="*/ 42 h 42"/>
                  <a:gd name="T26" fmla="*/ 11 w 41"/>
                  <a:gd name="T27" fmla="*/ 39 h 42"/>
                  <a:gd name="T28" fmla="*/ 9 w 41"/>
                  <a:gd name="T29" fmla="*/ 39 h 42"/>
                  <a:gd name="T30" fmla="*/ 4 w 41"/>
                  <a:gd name="T31" fmla="*/ 37 h 42"/>
                  <a:gd name="T32" fmla="*/ 4 w 41"/>
                  <a:gd name="T33" fmla="*/ 35 h 42"/>
                  <a:gd name="T34" fmla="*/ 2 w 41"/>
                  <a:gd name="T35" fmla="*/ 30 h 42"/>
                  <a:gd name="T36" fmla="*/ 0 w 41"/>
                  <a:gd name="T37" fmla="*/ 28 h 42"/>
                  <a:gd name="T38" fmla="*/ 0 w 41"/>
                  <a:gd name="T39" fmla="*/ 26 h 42"/>
                  <a:gd name="T40" fmla="*/ 0 w 41"/>
                  <a:gd name="T41" fmla="*/ 21 h 42"/>
                  <a:gd name="T42" fmla="*/ 0 w 41"/>
                  <a:gd name="T43" fmla="*/ 19 h 42"/>
                  <a:gd name="T44" fmla="*/ 0 w 41"/>
                  <a:gd name="T45" fmla="*/ 14 h 42"/>
                  <a:gd name="T46" fmla="*/ 2 w 41"/>
                  <a:gd name="T47" fmla="*/ 12 h 42"/>
                  <a:gd name="T48" fmla="*/ 4 w 41"/>
                  <a:gd name="T49" fmla="*/ 10 h 42"/>
                  <a:gd name="T50" fmla="*/ 4 w 41"/>
                  <a:gd name="T51" fmla="*/ 5 h 42"/>
                  <a:gd name="T52" fmla="*/ 9 w 41"/>
                  <a:gd name="T53" fmla="*/ 5 h 42"/>
                  <a:gd name="T54" fmla="*/ 11 w 41"/>
                  <a:gd name="T55" fmla="*/ 3 h 42"/>
                  <a:gd name="T56" fmla="*/ 14 w 41"/>
                  <a:gd name="T57" fmla="*/ 0 h 42"/>
                  <a:gd name="T58" fmla="*/ 18 w 41"/>
                  <a:gd name="T59" fmla="*/ 0 h 42"/>
                  <a:gd name="T60" fmla="*/ 21 w 41"/>
                  <a:gd name="T61" fmla="*/ 0 h 42"/>
                  <a:gd name="T62" fmla="*/ 25 w 41"/>
                  <a:gd name="T63" fmla="*/ 0 h 42"/>
                  <a:gd name="T64" fmla="*/ 27 w 41"/>
                  <a:gd name="T65" fmla="*/ 0 h 42"/>
                  <a:gd name="T66" fmla="*/ 30 w 41"/>
                  <a:gd name="T67" fmla="*/ 3 h 42"/>
                  <a:gd name="T68" fmla="*/ 34 w 41"/>
                  <a:gd name="T69" fmla="*/ 5 h 42"/>
                  <a:gd name="T70" fmla="*/ 37 w 41"/>
                  <a:gd name="T71" fmla="*/ 5 h 42"/>
                  <a:gd name="T72" fmla="*/ 39 w 41"/>
                  <a:gd name="T73" fmla="*/ 10 h 42"/>
                  <a:gd name="T74" fmla="*/ 39 w 41"/>
                  <a:gd name="T75" fmla="*/ 12 h 42"/>
                  <a:gd name="T76" fmla="*/ 41 w 41"/>
                  <a:gd name="T77" fmla="*/ 14 h 42"/>
                  <a:gd name="T78" fmla="*/ 41 w 41"/>
                  <a:gd name="T79" fmla="*/ 19 h 42"/>
                  <a:gd name="T80" fmla="*/ 41 w 41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1" h="42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28"/>
                    </a:lnTo>
                    <a:lnTo>
                      <a:pt x="39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39"/>
                    </a:lnTo>
                    <a:lnTo>
                      <a:pt x="27" y="42"/>
                    </a:lnTo>
                    <a:lnTo>
                      <a:pt x="25" y="42"/>
                    </a:lnTo>
                    <a:lnTo>
                      <a:pt x="21" y="42"/>
                    </a:lnTo>
                    <a:lnTo>
                      <a:pt x="18" y="42"/>
                    </a:lnTo>
                    <a:lnTo>
                      <a:pt x="14" y="42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5"/>
                    </a:lnTo>
                    <a:lnTo>
                      <a:pt x="2" y="30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4" y="5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39" y="12"/>
                    </a:lnTo>
                    <a:lnTo>
                      <a:pt x="41" y="14"/>
                    </a:lnTo>
                    <a:lnTo>
                      <a:pt x="41" y="19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4" name="Freeform 122"/>
              <p:cNvSpPr>
                <a:spLocks/>
              </p:cNvSpPr>
              <p:nvPr/>
            </p:nvSpPr>
            <p:spPr bwMode="auto">
              <a:xfrm>
                <a:off x="2706" y="1909"/>
                <a:ext cx="41" cy="42"/>
              </a:xfrm>
              <a:custGeom>
                <a:avLst/>
                <a:gdLst>
                  <a:gd name="T0" fmla="*/ 41 w 41"/>
                  <a:gd name="T1" fmla="*/ 21 h 42"/>
                  <a:gd name="T2" fmla="*/ 41 w 41"/>
                  <a:gd name="T3" fmla="*/ 19 h 42"/>
                  <a:gd name="T4" fmla="*/ 41 w 41"/>
                  <a:gd name="T5" fmla="*/ 14 h 42"/>
                  <a:gd name="T6" fmla="*/ 39 w 41"/>
                  <a:gd name="T7" fmla="*/ 12 h 42"/>
                  <a:gd name="T8" fmla="*/ 39 w 41"/>
                  <a:gd name="T9" fmla="*/ 10 h 42"/>
                  <a:gd name="T10" fmla="*/ 37 w 41"/>
                  <a:gd name="T11" fmla="*/ 5 h 42"/>
                  <a:gd name="T12" fmla="*/ 34 w 41"/>
                  <a:gd name="T13" fmla="*/ 5 h 42"/>
                  <a:gd name="T14" fmla="*/ 30 w 41"/>
                  <a:gd name="T15" fmla="*/ 3 h 42"/>
                  <a:gd name="T16" fmla="*/ 27 w 41"/>
                  <a:gd name="T17" fmla="*/ 0 h 42"/>
                  <a:gd name="T18" fmla="*/ 25 w 41"/>
                  <a:gd name="T19" fmla="*/ 0 h 42"/>
                  <a:gd name="T20" fmla="*/ 21 w 41"/>
                  <a:gd name="T21" fmla="*/ 0 h 42"/>
                  <a:gd name="T22" fmla="*/ 18 w 41"/>
                  <a:gd name="T23" fmla="*/ 0 h 42"/>
                  <a:gd name="T24" fmla="*/ 14 w 41"/>
                  <a:gd name="T25" fmla="*/ 0 h 42"/>
                  <a:gd name="T26" fmla="*/ 11 w 41"/>
                  <a:gd name="T27" fmla="*/ 3 h 42"/>
                  <a:gd name="T28" fmla="*/ 9 w 41"/>
                  <a:gd name="T29" fmla="*/ 5 h 42"/>
                  <a:gd name="T30" fmla="*/ 4 w 41"/>
                  <a:gd name="T31" fmla="*/ 5 h 42"/>
                  <a:gd name="T32" fmla="*/ 4 w 41"/>
                  <a:gd name="T33" fmla="*/ 10 h 42"/>
                  <a:gd name="T34" fmla="*/ 2 w 41"/>
                  <a:gd name="T35" fmla="*/ 12 h 42"/>
                  <a:gd name="T36" fmla="*/ 0 w 41"/>
                  <a:gd name="T37" fmla="*/ 14 h 42"/>
                  <a:gd name="T38" fmla="*/ 0 w 41"/>
                  <a:gd name="T39" fmla="*/ 19 h 42"/>
                  <a:gd name="T40" fmla="*/ 0 w 41"/>
                  <a:gd name="T41" fmla="*/ 21 h 42"/>
                  <a:gd name="T42" fmla="*/ 0 w 41"/>
                  <a:gd name="T43" fmla="*/ 26 h 42"/>
                  <a:gd name="T44" fmla="*/ 0 w 41"/>
                  <a:gd name="T45" fmla="*/ 28 h 42"/>
                  <a:gd name="T46" fmla="*/ 2 w 41"/>
                  <a:gd name="T47" fmla="*/ 30 h 42"/>
                  <a:gd name="T48" fmla="*/ 4 w 41"/>
                  <a:gd name="T49" fmla="*/ 35 h 42"/>
                  <a:gd name="T50" fmla="*/ 4 w 41"/>
                  <a:gd name="T51" fmla="*/ 37 h 42"/>
                  <a:gd name="T52" fmla="*/ 9 w 41"/>
                  <a:gd name="T53" fmla="*/ 39 h 42"/>
                  <a:gd name="T54" fmla="*/ 11 w 41"/>
                  <a:gd name="T55" fmla="*/ 39 h 42"/>
                  <a:gd name="T56" fmla="*/ 14 w 41"/>
                  <a:gd name="T57" fmla="*/ 42 h 42"/>
                  <a:gd name="T58" fmla="*/ 18 w 41"/>
                  <a:gd name="T59" fmla="*/ 42 h 42"/>
                  <a:gd name="T60" fmla="*/ 21 w 41"/>
                  <a:gd name="T61" fmla="*/ 42 h 42"/>
                  <a:gd name="T62" fmla="*/ 25 w 41"/>
                  <a:gd name="T63" fmla="*/ 42 h 42"/>
                  <a:gd name="T64" fmla="*/ 27 w 41"/>
                  <a:gd name="T65" fmla="*/ 42 h 42"/>
                  <a:gd name="T66" fmla="*/ 30 w 41"/>
                  <a:gd name="T67" fmla="*/ 39 h 42"/>
                  <a:gd name="T68" fmla="*/ 34 w 41"/>
                  <a:gd name="T69" fmla="*/ 39 h 42"/>
                  <a:gd name="T70" fmla="*/ 37 w 41"/>
                  <a:gd name="T71" fmla="*/ 37 h 42"/>
                  <a:gd name="T72" fmla="*/ 39 w 41"/>
                  <a:gd name="T73" fmla="*/ 35 h 42"/>
                  <a:gd name="T74" fmla="*/ 39 w 41"/>
                  <a:gd name="T75" fmla="*/ 30 h 42"/>
                  <a:gd name="T76" fmla="*/ 41 w 41"/>
                  <a:gd name="T77" fmla="*/ 28 h 42"/>
                  <a:gd name="T78" fmla="*/ 41 w 41"/>
                  <a:gd name="T79" fmla="*/ 26 h 42"/>
                  <a:gd name="T80" fmla="*/ 41 w 41"/>
                  <a:gd name="T81" fmla="*/ 21 h 42"/>
                  <a:gd name="T82" fmla="*/ 41 w 41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2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4"/>
                    </a:lnTo>
                    <a:lnTo>
                      <a:pt x="39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4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4" y="42"/>
                    </a:lnTo>
                    <a:lnTo>
                      <a:pt x="18" y="42"/>
                    </a:lnTo>
                    <a:lnTo>
                      <a:pt x="21" y="42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30" y="39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0"/>
                    </a:lnTo>
                    <a:lnTo>
                      <a:pt x="41" y="28"/>
                    </a:lnTo>
                    <a:lnTo>
                      <a:pt x="41" y="26"/>
                    </a:lnTo>
                    <a:lnTo>
                      <a:pt x="41" y="21"/>
                    </a:lnTo>
                    <a:lnTo>
                      <a:pt x="41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5" name="Freeform 123"/>
              <p:cNvSpPr>
                <a:spLocks/>
              </p:cNvSpPr>
              <p:nvPr/>
            </p:nvSpPr>
            <p:spPr bwMode="auto">
              <a:xfrm>
                <a:off x="2834" y="1909"/>
                <a:ext cx="44" cy="42"/>
              </a:xfrm>
              <a:custGeom>
                <a:avLst/>
                <a:gdLst>
                  <a:gd name="T0" fmla="*/ 42 w 44"/>
                  <a:gd name="T1" fmla="*/ 21 h 42"/>
                  <a:gd name="T2" fmla="*/ 44 w 44"/>
                  <a:gd name="T3" fmla="*/ 26 h 42"/>
                  <a:gd name="T4" fmla="*/ 42 w 44"/>
                  <a:gd name="T5" fmla="*/ 28 h 42"/>
                  <a:gd name="T6" fmla="*/ 42 w 44"/>
                  <a:gd name="T7" fmla="*/ 30 h 42"/>
                  <a:gd name="T8" fmla="*/ 39 w 44"/>
                  <a:gd name="T9" fmla="*/ 35 h 42"/>
                  <a:gd name="T10" fmla="*/ 37 w 44"/>
                  <a:gd name="T11" fmla="*/ 37 h 42"/>
                  <a:gd name="T12" fmla="*/ 35 w 44"/>
                  <a:gd name="T13" fmla="*/ 39 h 42"/>
                  <a:gd name="T14" fmla="*/ 32 w 44"/>
                  <a:gd name="T15" fmla="*/ 39 h 42"/>
                  <a:gd name="T16" fmla="*/ 28 w 44"/>
                  <a:gd name="T17" fmla="*/ 42 h 42"/>
                  <a:gd name="T18" fmla="*/ 26 w 44"/>
                  <a:gd name="T19" fmla="*/ 42 h 42"/>
                  <a:gd name="T20" fmla="*/ 21 w 44"/>
                  <a:gd name="T21" fmla="*/ 42 h 42"/>
                  <a:gd name="T22" fmla="*/ 19 w 44"/>
                  <a:gd name="T23" fmla="*/ 42 h 42"/>
                  <a:gd name="T24" fmla="*/ 14 w 44"/>
                  <a:gd name="T25" fmla="*/ 42 h 42"/>
                  <a:gd name="T26" fmla="*/ 12 w 44"/>
                  <a:gd name="T27" fmla="*/ 39 h 42"/>
                  <a:gd name="T28" fmla="*/ 9 w 44"/>
                  <a:gd name="T29" fmla="*/ 39 h 42"/>
                  <a:gd name="T30" fmla="*/ 7 w 44"/>
                  <a:gd name="T31" fmla="*/ 37 h 42"/>
                  <a:gd name="T32" fmla="*/ 5 w 44"/>
                  <a:gd name="T33" fmla="*/ 35 h 42"/>
                  <a:gd name="T34" fmla="*/ 3 w 44"/>
                  <a:gd name="T35" fmla="*/ 30 h 42"/>
                  <a:gd name="T36" fmla="*/ 0 w 44"/>
                  <a:gd name="T37" fmla="*/ 28 h 42"/>
                  <a:gd name="T38" fmla="*/ 0 w 44"/>
                  <a:gd name="T39" fmla="*/ 26 h 42"/>
                  <a:gd name="T40" fmla="*/ 0 w 44"/>
                  <a:gd name="T41" fmla="*/ 21 h 42"/>
                  <a:gd name="T42" fmla="*/ 0 w 44"/>
                  <a:gd name="T43" fmla="*/ 19 h 42"/>
                  <a:gd name="T44" fmla="*/ 0 w 44"/>
                  <a:gd name="T45" fmla="*/ 14 h 42"/>
                  <a:gd name="T46" fmla="*/ 3 w 44"/>
                  <a:gd name="T47" fmla="*/ 12 h 42"/>
                  <a:gd name="T48" fmla="*/ 5 w 44"/>
                  <a:gd name="T49" fmla="*/ 10 h 42"/>
                  <a:gd name="T50" fmla="*/ 7 w 44"/>
                  <a:gd name="T51" fmla="*/ 5 h 42"/>
                  <a:gd name="T52" fmla="*/ 9 w 44"/>
                  <a:gd name="T53" fmla="*/ 5 h 42"/>
                  <a:gd name="T54" fmla="*/ 12 w 44"/>
                  <a:gd name="T55" fmla="*/ 3 h 42"/>
                  <a:gd name="T56" fmla="*/ 14 w 44"/>
                  <a:gd name="T57" fmla="*/ 0 h 42"/>
                  <a:gd name="T58" fmla="*/ 19 w 44"/>
                  <a:gd name="T59" fmla="*/ 0 h 42"/>
                  <a:gd name="T60" fmla="*/ 21 w 44"/>
                  <a:gd name="T61" fmla="*/ 0 h 42"/>
                  <a:gd name="T62" fmla="*/ 26 w 44"/>
                  <a:gd name="T63" fmla="*/ 0 h 42"/>
                  <a:gd name="T64" fmla="*/ 28 w 44"/>
                  <a:gd name="T65" fmla="*/ 0 h 42"/>
                  <a:gd name="T66" fmla="*/ 32 w 44"/>
                  <a:gd name="T67" fmla="*/ 3 h 42"/>
                  <a:gd name="T68" fmla="*/ 35 w 44"/>
                  <a:gd name="T69" fmla="*/ 5 h 42"/>
                  <a:gd name="T70" fmla="*/ 37 w 44"/>
                  <a:gd name="T71" fmla="*/ 5 h 42"/>
                  <a:gd name="T72" fmla="*/ 39 w 44"/>
                  <a:gd name="T73" fmla="*/ 10 h 42"/>
                  <a:gd name="T74" fmla="*/ 42 w 44"/>
                  <a:gd name="T75" fmla="*/ 12 h 42"/>
                  <a:gd name="T76" fmla="*/ 42 w 44"/>
                  <a:gd name="T77" fmla="*/ 14 h 42"/>
                  <a:gd name="T78" fmla="*/ 44 w 44"/>
                  <a:gd name="T79" fmla="*/ 19 h 42"/>
                  <a:gd name="T80" fmla="*/ 44 w 44"/>
                  <a:gd name="T81" fmla="*/ 21 h 42"/>
                  <a:gd name="T82" fmla="*/ 42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28"/>
                    </a:lnTo>
                    <a:lnTo>
                      <a:pt x="42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39"/>
                    </a:lnTo>
                    <a:lnTo>
                      <a:pt x="28" y="42"/>
                    </a:lnTo>
                    <a:lnTo>
                      <a:pt x="26" y="42"/>
                    </a:lnTo>
                    <a:lnTo>
                      <a:pt x="21" y="42"/>
                    </a:lnTo>
                    <a:lnTo>
                      <a:pt x="19" y="42"/>
                    </a:lnTo>
                    <a:lnTo>
                      <a:pt x="14" y="42"/>
                    </a:lnTo>
                    <a:lnTo>
                      <a:pt x="12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0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3" y="12"/>
                    </a:lnTo>
                    <a:lnTo>
                      <a:pt x="5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4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42" y="12"/>
                    </a:lnTo>
                    <a:lnTo>
                      <a:pt x="42" y="14"/>
                    </a:lnTo>
                    <a:lnTo>
                      <a:pt x="44" y="19"/>
                    </a:lnTo>
                    <a:lnTo>
                      <a:pt x="44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6" name="Freeform 124"/>
              <p:cNvSpPr>
                <a:spLocks/>
              </p:cNvSpPr>
              <p:nvPr/>
            </p:nvSpPr>
            <p:spPr bwMode="auto">
              <a:xfrm>
                <a:off x="2834" y="1909"/>
                <a:ext cx="44" cy="42"/>
              </a:xfrm>
              <a:custGeom>
                <a:avLst/>
                <a:gdLst>
                  <a:gd name="T0" fmla="*/ 42 w 44"/>
                  <a:gd name="T1" fmla="*/ 21 h 42"/>
                  <a:gd name="T2" fmla="*/ 44 w 44"/>
                  <a:gd name="T3" fmla="*/ 19 h 42"/>
                  <a:gd name="T4" fmla="*/ 42 w 44"/>
                  <a:gd name="T5" fmla="*/ 14 h 42"/>
                  <a:gd name="T6" fmla="*/ 42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28 w 44"/>
                  <a:gd name="T17" fmla="*/ 0 h 42"/>
                  <a:gd name="T18" fmla="*/ 26 w 44"/>
                  <a:gd name="T19" fmla="*/ 0 h 42"/>
                  <a:gd name="T20" fmla="*/ 21 w 44"/>
                  <a:gd name="T21" fmla="*/ 0 h 42"/>
                  <a:gd name="T22" fmla="*/ 19 w 44"/>
                  <a:gd name="T23" fmla="*/ 0 h 42"/>
                  <a:gd name="T24" fmla="*/ 14 w 44"/>
                  <a:gd name="T25" fmla="*/ 0 h 42"/>
                  <a:gd name="T26" fmla="*/ 12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3 w 44"/>
                  <a:gd name="T35" fmla="*/ 12 h 42"/>
                  <a:gd name="T36" fmla="*/ 0 w 44"/>
                  <a:gd name="T37" fmla="*/ 14 h 42"/>
                  <a:gd name="T38" fmla="*/ 0 w 44"/>
                  <a:gd name="T39" fmla="*/ 19 h 42"/>
                  <a:gd name="T40" fmla="*/ 0 w 44"/>
                  <a:gd name="T41" fmla="*/ 21 h 42"/>
                  <a:gd name="T42" fmla="*/ 0 w 44"/>
                  <a:gd name="T43" fmla="*/ 26 h 42"/>
                  <a:gd name="T44" fmla="*/ 0 w 44"/>
                  <a:gd name="T45" fmla="*/ 28 h 42"/>
                  <a:gd name="T46" fmla="*/ 3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2 w 44"/>
                  <a:gd name="T55" fmla="*/ 39 h 42"/>
                  <a:gd name="T56" fmla="*/ 14 w 44"/>
                  <a:gd name="T57" fmla="*/ 42 h 42"/>
                  <a:gd name="T58" fmla="*/ 19 w 44"/>
                  <a:gd name="T59" fmla="*/ 42 h 42"/>
                  <a:gd name="T60" fmla="*/ 21 w 44"/>
                  <a:gd name="T61" fmla="*/ 42 h 42"/>
                  <a:gd name="T62" fmla="*/ 26 w 44"/>
                  <a:gd name="T63" fmla="*/ 42 h 42"/>
                  <a:gd name="T64" fmla="*/ 28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2 w 44"/>
                  <a:gd name="T75" fmla="*/ 30 h 42"/>
                  <a:gd name="T76" fmla="*/ 42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3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39"/>
                    </a:lnTo>
                    <a:lnTo>
                      <a:pt x="14" y="42"/>
                    </a:lnTo>
                    <a:lnTo>
                      <a:pt x="19" y="42"/>
                    </a:lnTo>
                    <a:lnTo>
                      <a:pt x="21" y="42"/>
                    </a:lnTo>
                    <a:lnTo>
                      <a:pt x="26" y="42"/>
                    </a:lnTo>
                    <a:lnTo>
                      <a:pt x="28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0"/>
                    </a:lnTo>
                    <a:lnTo>
                      <a:pt x="42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7" name="Freeform 125"/>
              <p:cNvSpPr>
                <a:spLocks/>
              </p:cNvSpPr>
              <p:nvPr/>
            </p:nvSpPr>
            <p:spPr bwMode="auto">
              <a:xfrm>
                <a:off x="2963" y="1909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26 h 42"/>
                  <a:gd name="T4" fmla="*/ 41 w 43"/>
                  <a:gd name="T5" fmla="*/ 28 h 42"/>
                  <a:gd name="T6" fmla="*/ 41 w 43"/>
                  <a:gd name="T7" fmla="*/ 30 h 42"/>
                  <a:gd name="T8" fmla="*/ 39 w 43"/>
                  <a:gd name="T9" fmla="*/ 35 h 42"/>
                  <a:gd name="T10" fmla="*/ 36 w 43"/>
                  <a:gd name="T11" fmla="*/ 37 h 42"/>
                  <a:gd name="T12" fmla="*/ 34 w 43"/>
                  <a:gd name="T13" fmla="*/ 39 h 42"/>
                  <a:gd name="T14" fmla="*/ 32 w 43"/>
                  <a:gd name="T15" fmla="*/ 39 h 42"/>
                  <a:gd name="T16" fmla="*/ 30 w 43"/>
                  <a:gd name="T17" fmla="*/ 42 h 42"/>
                  <a:gd name="T18" fmla="*/ 25 w 43"/>
                  <a:gd name="T19" fmla="*/ 42 h 42"/>
                  <a:gd name="T20" fmla="*/ 23 w 43"/>
                  <a:gd name="T21" fmla="*/ 42 h 42"/>
                  <a:gd name="T22" fmla="*/ 18 w 43"/>
                  <a:gd name="T23" fmla="*/ 42 h 42"/>
                  <a:gd name="T24" fmla="*/ 16 w 43"/>
                  <a:gd name="T25" fmla="*/ 42 h 42"/>
                  <a:gd name="T26" fmla="*/ 11 w 43"/>
                  <a:gd name="T27" fmla="*/ 39 h 42"/>
                  <a:gd name="T28" fmla="*/ 9 w 43"/>
                  <a:gd name="T29" fmla="*/ 39 h 42"/>
                  <a:gd name="T30" fmla="*/ 7 w 43"/>
                  <a:gd name="T31" fmla="*/ 37 h 42"/>
                  <a:gd name="T32" fmla="*/ 4 w 43"/>
                  <a:gd name="T33" fmla="*/ 35 h 42"/>
                  <a:gd name="T34" fmla="*/ 2 w 43"/>
                  <a:gd name="T35" fmla="*/ 30 h 42"/>
                  <a:gd name="T36" fmla="*/ 2 w 43"/>
                  <a:gd name="T37" fmla="*/ 28 h 42"/>
                  <a:gd name="T38" fmla="*/ 0 w 43"/>
                  <a:gd name="T39" fmla="*/ 26 h 42"/>
                  <a:gd name="T40" fmla="*/ 0 w 43"/>
                  <a:gd name="T41" fmla="*/ 21 h 42"/>
                  <a:gd name="T42" fmla="*/ 0 w 43"/>
                  <a:gd name="T43" fmla="*/ 19 h 42"/>
                  <a:gd name="T44" fmla="*/ 2 w 43"/>
                  <a:gd name="T45" fmla="*/ 14 h 42"/>
                  <a:gd name="T46" fmla="*/ 2 w 43"/>
                  <a:gd name="T47" fmla="*/ 12 h 42"/>
                  <a:gd name="T48" fmla="*/ 4 w 43"/>
                  <a:gd name="T49" fmla="*/ 10 h 42"/>
                  <a:gd name="T50" fmla="*/ 7 w 43"/>
                  <a:gd name="T51" fmla="*/ 5 h 42"/>
                  <a:gd name="T52" fmla="*/ 9 w 43"/>
                  <a:gd name="T53" fmla="*/ 5 h 42"/>
                  <a:gd name="T54" fmla="*/ 11 w 43"/>
                  <a:gd name="T55" fmla="*/ 3 h 42"/>
                  <a:gd name="T56" fmla="*/ 16 w 43"/>
                  <a:gd name="T57" fmla="*/ 0 h 42"/>
                  <a:gd name="T58" fmla="*/ 18 w 43"/>
                  <a:gd name="T59" fmla="*/ 0 h 42"/>
                  <a:gd name="T60" fmla="*/ 23 w 43"/>
                  <a:gd name="T61" fmla="*/ 0 h 42"/>
                  <a:gd name="T62" fmla="*/ 25 w 43"/>
                  <a:gd name="T63" fmla="*/ 0 h 42"/>
                  <a:gd name="T64" fmla="*/ 30 w 43"/>
                  <a:gd name="T65" fmla="*/ 0 h 42"/>
                  <a:gd name="T66" fmla="*/ 32 w 43"/>
                  <a:gd name="T67" fmla="*/ 3 h 42"/>
                  <a:gd name="T68" fmla="*/ 34 w 43"/>
                  <a:gd name="T69" fmla="*/ 5 h 42"/>
                  <a:gd name="T70" fmla="*/ 36 w 43"/>
                  <a:gd name="T71" fmla="*/ 5 h 42"/>
                  <a:gd name="T72" fmla="*/ 39 w 43"/>
                  <a:gd name="T73" fmla="*/ 10 h 42"/>
                  <a:gd name="T74" fmla="*/ 41 w 43"/>
                  <a:gd name="T75" fmla="*/ 12 h 42"/>
                  <a:gd name="T76" fmla="*/ 41 w 43"/>
                  <a:gd name="T77" fmla="*/ 14 h 42"/>
                  <a:gd name="T78" fmla="*/ 43 w 43"/>
                  <a:gd name="T79" fmla="*/ 19 h 42"/>
                  <a:gd name="T80" fmla="*/ 43 w 43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28"/>
                    </a:lnTo>
                    <a:lnTo>
                      <a:pt x="41" y="30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39"/>
                    </a:lnTo>
                    <a:lnTo>
                      <a:pt x="30" y="42"/>
                    </a:lnTo>
                    <a:lnTo>
                      <a:pt x="25" y="42"/>
                    </a:lnTo>
                    <a:lnTo>
                      <a:pt x="23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5"/>
                    </a:lnTo>
                    <a:lnTo>
                      <a:pt x="39" y="10"/>
                    </a:lnTo>
                    <a:lnTo>
                      <a:pt x="41" y="12"/>
                    </a:lnTo>
                    <a:lnTo>
                      <a:pt x="41" y="14"/>
                    </a:lnTo>
                    <a:lnTo>
                      <a:pt x="43" y="19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8" name="Freeform 126"/>
              <p:cNvSpPr>
                <a:spLocks/>
              </p:cNvSpPr>
              <p:nvPr/>
            </p:nvSpPr>
            <p:spPr bwMode="auto">
              <a:xfrm>
                <a:off x="2963" y="1909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19 h 42"/>
                  <a:gd name="T4" fmla="*/ 41 w 43"/>
                  <a:gd name="T5" fmla="*/ 14 h 42"/>
                  <a:gd name="T6" fmla="*/ 41 w 43"/>
                  <a:gd name="T7" fmla="*/ 12 h 42"/>
                  <a:gd name="T8" fmla="*/ 39 w 43"/>
                  <a:gd name="T9" fmla="*/ 10 h 42"/>
                  <a:gd name="T10" fmla="*/ 36 w 43"/>
                  <a:gd name="T11" fmla="*/ 5 h 42"/>
                  <a:gd name="T12" fmla="*/ 34 w 43"/>
                  <a:gd name="T13" fmla="*/ 5 h 42"/>
                  <a:gd name="T14" fmla="*/ 32 w 43"/>
                  <a:gd name="T15" fmla="*/ 3 h 42"/>
                  <a:gd name="T16" fmla="*/ 30 w 43"/>
                  <a:gd name="T17" fmla="*/ 0 h 42"/>
                  <a:gd name="T18" fmla="*/ 25 w 43"/>
                  <a:gd name="T19" fmla="*/ 0 h 42"/>
                  <a:gd name="T20" fmla="*/ 23 w 43"/>
                  <a:gd name="T21" fmla="*/ 0 h 42"/>
                  <a:gd name="T22" fmla="*/ 18 w 43"/>
                  <a:gd name="T23" fmla="*/ 0 h 42"/>
                  <a:gd name="T24" fmla="*/ 16 w 43"/>
                  <a:gd name="T25" fmla="*/ 0 h 42"/>
                  <a:gd name="T26" fmla="*/ 11 w 43"/>
                  <a:gd name="T27" fmla="*/ 3 h 42"/>
                  <a:gd name="T28" fmla="*/ 9 w 43"/>
                  <a:gd name="T29" fmla="*/ 5 h 42"/>
                  <a:gd name="T30" fmla="*/ 7 w 43"/>
                  <a:gd name="T31" fmla="*/ 5 h 42"/>
                  <a:gd name="T32" fmla="*/ 4 w 43"/>
                  <a:gd name="T33" fmla="*/ 10 h 42"/>
                  <a:gd name="T34" fmla="*/ 2 w 43"/>
                  <a:gd name="T35" fmla="*/ 12 h 42"/>
                  <a:gd name="T36" fmla="*/ 2 w 43"/>
                  <a:gd name="T37" fmla="*/ 14 h 42"/>
                  <a:gd name="T38" fmla="*/ 0 w 43"/>
                  <a:gd name="T39" fmla="*/ 19 h 42"/>
                  <a:gd name="T40" fmla="*/ 0 w 43"/>
                  <a:gd name="T41" fmla="*/ 21 h 42"/>
                  <a:gd name="T42" fmla="*/ 0 w 43"/>
                  <a:gd name="T43" fmla="*/ 26 h 42"/>
                  <a:gd name="T44" fmla="*/ 2 w 43"/>
                  <a:gd name="T45" fmla="*/ 28 h 42"/>
                  <a:gd name="T46" fmla="*/ 2 w 43"/>
                  <a:gd name="T47" fmla="*/ 30 h 42"/>
                  <a:gd name="T48" fmla="*/ 4 w 43"/>
                  <a:gd name="T49" fmla="*/ 35 h 42"/>
                  <a:gd name="T50" fmla="*/ 7 w 43"/>
                  <a:gd name="T51" fmla="*/ 37 h 42"/>
                  <a:gd name="T52" fmla="*/ 9 w 43"/>
                  <a:gd name="T53" fmla="*/ 39 h 42"/>
                  <a:gd name="T54" fmla="*/ 11 w 43"/>
                  <a:gd name="T55" fmla="*/ 39 h 42"/>
                  <a:gd name="T56" fmla="*/ 16 w 43"/>
                  <a:gd name="T57" fmla="*/ 42 h 42"/>
                  <a:gd name="T58" fmla="*/ 18 w 43"/>
                  <a:gd name="T59" fmla="*/ 42 h 42"/>
                  <a:gd name="T60" fmla="*/ 23 w 43"/>
                  <a:gd name="T61" fmla="*/ 42 h 42"/>
                  <a:gd name="T62" fmla="*/ 25 w 43"/>
                  <a:gd name="T63" fmla="*/ 42 h 42"/>
                  <a:gd name="T64" fmla="*/ 30 w 43"/>
                  <a:gd name="T65" fmla="*/ 42 h 42"/>
                  <a:gd name="T66" fmla="*/ 32 w 43"/>
                  <a:gd name="T67" fmla="*/ 39 h 42"/>
                  <a:gd name="T68" fmla="*/ 34 w 43"/>
                  <a:gd name="T69" fmla="*/ 39 h 42"/>
                  <a:gd name="T70" fmla="*/ 36 w 43"/>
                  <a:gd name="T71" fmla="*/ 37 h 42"/>
                  <a:gd name="T72" fmla="*/ 39 w 43"/>
                  <a:gd name="T73" fmla="*/ 35 h 42"/>
                  <a:gd name="T74" fmla="*/ 41 w 43"/>
                  <a:gd name="T75" fmla="*/ 30 h 42"/>
                  <a:gd name="T76" fmla="*/ 41 w 43"/>
                  <a:gd name="T77" fmla="*/ 28 h 42"/>
                  <a:gd name="T78" fmla="*/ 43 w 43"/>
                  <a:gd name="T79" fmla="*/ 26 h 42"/>
                  <a:gd name="T80" fmla="*/ 43 w 43"/>
                  <a:gd name="T81" fmla="*/ 21 h 42"/>
                  <a:gd name="T82" fmla="*/ 43 w 43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6" y="5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1" y="28"/>
                    </a:lnTo>
                    <a:lnTo>
                      <a:pt x="43" y="26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599" name="Freeform 127"/>
              <p:cNvSpPr>
                <a:spLocks/>
              </p:cNvSpPr>
              <p:nvPr/>
            </p:nvSpPr>
            <p:spPr bwMode="auto">
              <a:xfrm>
                <a:off x="3091" y="1909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26 h 42"/>
                  <a:gd name="T4" fmla="*/ 44 w 44"/>
                  <a:gd name="T5" fmla="*/ 28 h 42"/>
                  <a:gd name="T6" fmla="*/ 41 w 44"/>
                  <a:gd name="T7" fmla="*/ 30 h 42"/>
                  <a:gd name="T8" fmla="*/ 39 w 44"/>
                  <a:gd name="T9" fmla="*/ 35 h 42"/>
                  <a:gd name="T10" fmla="*/ 37 w 44"/>
                  <a:gd name="T11" fmla="*/ 37 h 42"/>
                  <a:gd name="T12" fmla="*/ 35 w 44"/>
                  <a:gd name="T13" fmla="*/ 39 h 42"/>
                  <a:gd name="T14" fmla="*/ 32 w 44"/>
                  <a:gd name="T15" fmla="*/ 39 h 42"/>
                  <a:gd name="T16" fmla="*/ 30 w 44"/>
                  <a:gd name="T17" fmla="*/ 42 h 42"/>
                  <a:gd name="T18" fmla="*/ 25 w 44"/>
                  <a:gd name="T19" fmla="*/ 42 h 42"/>
                  <a:gd name="T20" fmla="*/ 23 w 44"/>
                  <a:gd name="T21" fmla="*/ 42 h 42"/>
                  <a:gd name="T22" fmla="*/ 19 w 44"/>
                  <a:gd name="T23" fmla="*/ 42 h 42"/>
                  <a:gd name="T24" fmla="*/ 16 w 44"/>
                  <a:gd name="T25" fmla="*/ 42 h 42"/>
                  <a:gd name="T26" fmla="*/ 14 w 44"/>
                  <a:gd name="T27" fmla="*/ 39 h 42"/>
                  <a:gd name="T28" fmla="*/ 9 w 44"/>
                  <a:gd name="T29" fmla="*/ 39 h 42"/>
                  <a:gd name="T30" fmla="*/ 7 w 44"/>
                  <a:gd name="T31" fmla="*/ 37 h 42"/>
                  <a:gd name="T32" fmla="*/ 5 w 44"/>
                  <a:gd name="T33" fmla="*/ 35 h 42"/>
                  <a:gd name="T34" fmla="*/ 2 w 44"/>
                  <a:gd name="T35" fmla="*/ 30 h 42"/>
                  <a:gd name="T36" fmla="*/ 2 w 44"/>
                  <a:gd name="T37" fmla="*/ 28 h 42"/>
                  <a:gd name="T38" fmla="*/ 2 w 44"/>
                  <a:gd name="T39" fmla="*/ 26 h 42"/>
                  <a:gd name="T40" fmla="*/ 0 w 44"/>
                  <a:gd name="T41" fmla="*/ 21 h 42"/>
                  <a:gd name="T42" fmla="*/ 2 w 44"/>
                  <a:gd name="T43" fmla="*/ 19 h 42"/>
                  <a:gd name="T44" fmla="*/ 2 w 44"/>
                  <a:gd name="T45" fmla="*/ 14 h 42"/>
                  <a:gd name="T46" fmla="*/ 2 w 44"/>
                  <a:gd name="T47" fmla="*/ 12 h 42"/>
                  <a:gd name="T48" fmla="*/ 5 w 44"/>
                  <a:gd name="T49" fmla="*/ 10 h 42"/>
                  <a:gd name="T50" fmla="*/ 7 w 44"/>
                  <a:gd name="T51" fmla="*/ 5 h 42"/>
                  <a:gd name="T52" fmla="*/ 9 w 44"/>
                  <a:gd name="T53" fmla="*/ 5 h 42"/>
                  <a:gd name="T54" fmla="*/ 14 w 44"/>
                  <a:gd name="T55" fmla="*/ 3 h 42"/>
                  <a:gd name="T56" fmla="*/ 16 w 44"/>
                  <a:gd name="T57" fmla="*/ 0 h 42"/>
                  <a:gd name="T58" fmla="*/ 19 w 44"/>
                  <a:gd name="T59" fmla="*/ 0 h 42"/>
                  <a:gd name="T60" fmla="*/ 23 w 44"/>
                  <a:gd name="T61" fmla="*/ 0 h 42"/>
                  <a:gd name="T62" fmla="*/ 25 w 44"/>
                  <a:gd name="T63" fmla="*/ 0 h 42"/>
                  <a:gd name="T64" fmla="*/ 30 w 44"/>
                  <a:gd name="T65" fmla="*/ 0 h 42"/>
                  <a:gd name="T66" fmla="*/ 32 w 44"/>
                  <a:gd name="T67" fmla="*/ 3 h 42"/>
                  <a:gd name="T68" fmla="*/ 35 w 44"/>
                  <a:gd name="T69" fmla="*/ 5 h 42"/>
                  <a:gd name="T70" fmla="*/ 37 w 44"/>
                  <a:gd name="T71" fmla="*/ 5 h 42"/>
                  <a:gd name="T72" fmla="*/ 39 w 44"/>
                  <a:gd name="T73" fmla="*/ 10 h 42"/>
                  <a:gd name="T74" fmla="*/ 41 w 44"/>
                  <a:gd name="T75" fmla="*/ 12 h 42"/>
                  <a:gd name="T76" fmla="*/ 44 w 44"/>
                  <a:gd name="T77" fmla="*/ 14 h 42"/>
                  <a:gd name="T78" fmla="*/ 44 w 44"/>
                  <a:gd name="T79" fmla="*/ 19 h 42"/>
                  <a:gd name="T80" fmla="*/ 44 w 44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28"/>
                    </a:lnTo>
                    <a:lnTo>
                      <a:pt x="41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39"/>
                    </a:lnTo>
                    <a:lnTo>
                      <a:pt x="30" y="42"/>
                    </a:lnTo>
                    <a:lnTo>
                      <a:pt x="25" y="42"/>
                    </a:lnTo>
                    <a:lnTo>
                      <a:pt x="23" y="42"/>
                    </a:lnTo>
                    <a:lnTo>
                      <a:pt x="19" y="42"/>
                    </a:lnTo>
                    <a:lnTo>
                      <a:pt x="16" y="42"/>
                    </a:lnTo>
                    <a:lnTo>
                      <a:pt x="14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2" y="19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5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41" y="12"/>
                    </a:lnTo>
                    <a:lnTo>
                      <a:pt x="44" y="14"/>
                    </a:lnTo>
                    <a:lnTo>
                      <a:pt x="44" y="19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0" name="Freeform 128"/>
              <p:cNvSpPr>
                <a:spLocks/>
              </p:cNvSpPr>
              <p:nvPr/>
            </p:nvSpPr>
            <p:spPr bwMode="auto">
              <a:xfrm>
                <a:off x="3091" y="1909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4 w 44"/>
                  <a:gd name="T5" fmla="*/ 14 h 42"/>
                  <a:gd name="T6" fmla="*/ 41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30 w 44"/>
                  <a:gd name="T17" fmla="*/ 0 h 42"/>
                  <a:gd name="T18" fmla="*/ 25 w 44"/>
                  <a:gd name="T19" fmla="*/ 0 h 42"/>
                  <a:gd name="T20" fmla="*/ 23 w 44"/>
                  <a:gd name="T21" fmla="*/ 0 h 42"/>
                  <a:gd name="T22" fmla="*/ 19 w 44"/>
                  <a:gd name="T23" fmla="*/ 0 h 42"/>
                  <a:gd name="T24" fmla="*/ 16 w 44"/>
                  <a:gd name="T25" fmla="*/ 0 h 42"/>
                  <a:gd name="T26" fmla="*/ 14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2 w 44"/>
                  <a:gd name="T35" fmla="*/ 12 h 42"/>
                  <a:gd name="T36" fmla="*/ 2 w 44"/>
                  <a:gd name="T37" fmla="*/ 14 h 42"/>
                  <a:gd name="T38" fmla="*/ 2 w 44"/>
                  <a:gd name="T39" fmla="*/ 19 h 42"/>
                  <a:gd name="T40" fmla="*/ 0 w 44"/>
                  <a:gd name="T41" fmla="*/ 21 h 42"/>
                  <a:gd name="T42" fmla="*/ 2 w 44"/>
                  <a:gd name="T43" fmla="*/ 26 h 42"/>
                  <a:gd name="T44" fmla="*/ 2 w 44"/>
                  <a:gd name="T45" fmla="*/ 28 h 42"/>
                  <a:gd name="T46" fmla="*/ 2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4 w 44"/>
                  <a:gd name="T55" fmla="*/ 39 h 42"/>
                  <a:gd name="T56" fmla="*/ 16 w 44"/>
                  <a:gd name="T57" fmla="*/ 42 h 42"/>
                  <a:gd name="T58" fmla="*/ 19 w 44"/>
                  <a:gd name="T59" fmla="*/ 42 h 42"/>
                  <a:gd name="T60" fmla="*/ 23 w 44"/>
                  <a:gd name="T61" fmla="*/ 42 h 42"/>
                  <a:gd name="T62" fmla="*/ 25 w 44"/>
                  <a:gd name="T63" fmla="*/ 42 h 42"/>
                  <a:gd name="T64" fmla="*/ 30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1 w 44"/>
                  <a:gd name="T75" fmla="*/ 30 h 42"/>
                  <a:gd name="T76" fmla="*/ 44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2" y="19"/>
                    </a:lnTo>
                    <a:lnTo>
                      <a:pt x="0" y="21"/>
                    </a:lnTo>
                    <a:lnTo>
                      <a:pt x="2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6" y="42"/>
                    </a:lnTo>
                    <a:lnTo>
                      <a:pt x="19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4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1" name="Freeform 129"/>
              <p:cNvSpPr>
                <a:spLocks/>
              </p:cNvSpPr>
              <p:nvPr/>
            </p:nvSpPr>
            <p:spPr bwMode="auto">
              <a:xfrm>
                <a:off x="3222" y="1909"/>
                <a:ext cx="41" cy="42"/>
              </a:xfrm>
              <a:custGeom>
                <a:avLst/>
                <a:gdLst>
                  <a:gd name="T0" fmla="*/ 41 w 41"/>
                  <a:gd name="T1" fmla="*/ 21 h 42"/>
                  <a:gd name="T2" fmla="*/ 41 w 41"/>
                  <a:gd name="T3" fmla="*/ 26 h 42"/>
                  <a:gd name="T4" fmla="*/ 41 w 41"/>
                  <a:gd name="T5" fmla="*/ 28 h 42"/>
                  <a:gd name="T6" fmla="*/ 39 w 41"/>
                  <a:gd name="T7" fmla="*/ 30 h 42"/>
                  <a:gd name="T8" fmla="*/ 39 w 41"/>
                  <a:gd name="T9" fmla="*/ 35 h 42"/>
                  <a:gd name="T10" fmla="*/ 37 w 41"/>
                  <a:gd name="T11" fmla="*/ 37 h 42"/>
                  <a:gd name="T12" fmla="*/ 34 w 41"/>
                  <a:gd name="T13" fmla="*/ 39 h 42"/>
                  <a:gd name="T14" fmla="*/ 30 w 41"/>
                  <a:gd name="T15" fmla="*/ 39 h 42"/>
                  <a:gd name="T16" fmla="*/ 27 w 41"/>
                  <a:gd name="T17" fmla="*/ 42 h 42"/>
                  <a:gd name="T18" fmla="*/ 25 w 41"/>
                  <a:gd name="T19" fmla="*/ 42 h 42"/>
                  <a:gd name="T20" fmla="*/ 21 w 41"/>
                  <a:gd name="T21" fmla="*/ 42 h 42"/>
                  <a:gd name="T22" fmla="*/ 18 w 41"/>
                  <a:gd name="T23" fmla="*/ 42 h 42"/>
                  <a:gd name="T24" fmla="*/ 14 w 41"/>
                  <a:gd name="T25" fmla="*/ 42 h 42"/>
                  <a:gd name="T26" fmla="*/ 11 w 41"/>
                  <a:gd name="T27" fmla="*/ 39 h 42"/>
                  <a:gd name="T28" fmla="*/ 9 w 41"/>
                  <a:gd name="T29" fmla="*/ 39 h 42"/>
                  <a:gd name="T30" fmla="*/ 5 w 41"/>
                  <a:gd name="T31" fmla="*/ 37 h 42"/>
                  <a:gd name="T32" fmla="*/ 5 w 41"/>
                  <a:gd name="T33" fmla="*/ 35 h 42"/>
                  <a:gd name="T34" fmla="*/ 2 w 41"/>
                  <a:gd name="T35" fmla="*/ 30 h 42"/>
                  <a:gd name="T36" fmla="*/ 0 w 41"/>
                  <a:gd name="T37" fmla="*/ 28 h 42"/>
                  <a:gd name="T38" fmla="*/ 0 w 41"/>
                  <a:gd name="T39" fmla="*/ 26 h 42"/>
                  <a:gd name="T40" fmla="*/ 0 w 41"/>
                  <a:gd name="T41" fmla="*/ 21 h 42"/>
                  <a:gd name="T42" fmla="*/ 0 w 41"/>
                  <a:gd name="T43" fmla="*/ 19 h 42"/>
                  <a:gd name="T44" fmla="*/ 0 w 41"/>
                  <a:gd name="T45" fmla="*/ 14 h 42"/>
                  <a:gd name="T46" fmla="*/ 2 w 41"/>
                  <a:gd name="T47" fmla="*/ 12 h 42"/>
                  <a:gd name="T48" fmla="*/ 5 w 41"/>
                  <a:gd name="T49" fmla="*/ 10 h 42"/>
                  <a:gd name="T50" fmla="*/ 5 w 41"/>
                  <a:gd name="T51" fmla="*/ 5 h 42"/>
                  <a:gd name="T52" fmla="*/ 9 w 41"/>
                  <a:gd name="T53" fmla="*/ 5 h 42"/>
                  <a:gd name="T54" fmla="*/ 11 w 41"/>
                  <a:gd name="T55" fmla="*/ 3 h 42"/>
                  <a:gd name="T56" fmla="*/ 14 w 41"/>
                  <a:gd name="T57" fmla="*/ 0 h 42"/>
                  <a:gd name="T58" fmla="*/ 18 w 41"/>
                  <a:gd name="T59" fmla="*/ 0 h 42"/>
                  <a:gd name="T60" fmla="*/ 21 w 41"/>
                  <a:gd name="T61" fmla="*/ 0 h 42"/>
                  <a:gd name="T62" fmla="*/ 25 w 41"/>
                  <a:gd name="T63" fmla="*/ 0 h 42"/>
                  <a:gd name="T64" fmla="*/ 27 w 41"/>
                  <a:gd name="T65" fmla="*/ 0 h 42"/>
                  <a:gd name="T66" fmla="*/ 30 w 41"/>
                  <a:gd name="T67" fmla="*/ 3 h 42"/>
                  <a:gd name="T68" fmla="*/ 34 w 41"/>
                  <a:gd name="T69" fmla="*/ 5 h 42"/>
                  <a:gd name="T70" fmla="*/ 37 w 41"/>
                  <a:gd name="T71" fmla="*/ 5 h 42"/>
                  <a:gd name="T72" fmla="*/ 39 w 41"/>
                  <a:gd name="T73" fmla="*/ 10 h 42"/>
                  <a:gd name="T74" fmla="*/ 39 w 41"/>
                  <a:gd name="T75" fmla="*/ 12 h 42"/>
                  <a:gd name="T76" fmla="*/ 41 w 41"/>
                  <a:gd name="T77" fmla="*/ 14 h 42"/>
                  <a:gd name="T78" fmla="*/ 41 w 41"/>
                  <a:gd name="T79" fmla="*/ 19 h 42"/>
                  <a:gd name="T80" fmla="*/ 41 w 41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1" h="42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28"/>
                    </a:lnTo>
                    <a:lnTo>
                      <a:pt x="39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39"/>
                    </a:lnTo>
                    <a:lnTo>
                      <a:pt x="27" y="42"/>
                    </a:lnTo>
                    <a:lnTo>
                      <a:pt x="25" y="42"/>
                    </a:lnTo>
                    <a:lnTo>
                      <a:pt x="21" y="42"/>
                    </a:lnTo>
                    <a:lnTo>
                      <a:pt x="18" y="42"/>
                    </a:lnTo>
                    <a:lnTo>
                      <a:pt x="14" y="42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5"/>
                    </a:lnTo>
                    <a:lnTo>
                      <a:pt x="2" y="30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2" y="12"/>
                    </a:lnTo>
                    <a:lnTo>
                      <a:pt x="5" y="10"/>
                    </a:lnTo>
                    <a:lnTo>
                      <a:pt x="5" y="5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39" y="12"/>
                    </a:lnTo>
                    <a:lnTo>
                      <a:pt x="41" y="14"/>
                    </a:lnTo>
                    <a:lnTo>
                      <a:pt x="41" y="19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2" name="Freeform 130"/>
              <p:cNvSpPr>
                <a:spLocks/>
              </p:cNvSpPr>
              <p:nvPr/>
            </p:nvSpPr>
            <p:spPr bwMode="auto">
              <a:xfrm>
                <a:off x="3222" y="1909"/>
                <a:ext cx="41" cy="42"/>
              </a:xfrm>
              <a:custGeom>
                <a:avLst/>
                <a:gdLst>
                  <a:gd name="T0" fmla="*/ 41 w 41"/>
                  <a:gd name="T1" fmla="*/ 21 h 42"/>
                  <a:gd name="T2" fmla="*/ 41 w 41"/>
                  <a:gd name="T3" fmla="*/ 19 h 42"/>
                  <a:gd name="T4" fmla="*/ 41 w 41"/>
                  <a:gd name="T5" fmla="*/ 14 h 42"/>
                  <a:gd name="T6" fmla="*/ 39 w 41"/>
                  <a:gd name="T7" fmla="*/ 12 h 42"/>
                  <a:gd name="T8" fmla="*/ 39 w 41"/>
                  <a:gd name="T9" fmla="*/ 10 h 42"/>
                  <a:gd name="T10" fmla="*/ 37 w 41"/>
                  <a:gd name="T11" fmla="*/ 5 h 42"/>
                  <a:gd name="T12" fmla="*/ 34 w 41"/>
                  <a:gd name="T13" fmla="*/ 5 h 42"/>
                  <a:gd name="T14" fmla="*/ 30 w 41"/>
                  <a:gd name="T15" fmla="*/ 3 h 42"/>
                  <a:gd name="T16" fmla="*/ 27 w 41"/>
                  <a:gd name="T17" fmla="*/ 0 h 42"/>
                  <a:gd name="T18" fmla="*/ 25 w 41"/>
                  <a:gd name="T19" fmla="*/ 0 h 42"/>
                  <a:gd name="T20" fmla="*/ 21 w 41"/>
                  <a:gd name="T21" fmla="*/ 0 h 42"/>
                  <a:gd name="T22" fmla="*/ 18 w 41"/>
                  <a:gd name="T23" fmla="*/ 0 h 42"/>
                  <a:gd name="T24" fmla="*/ 14 w 41"/>
                  <a:gd name="T25" fmla="*/ 0 h 42"/>
                  <a:gd name="T26" fmla="*/ 11 w 41"/>
                  <a:gd name="T27" fmla="*/ 3 h 42"/>
                  <a:gd name="T28" fmla="*/ 9 w 41"/>
                  <a:gd name="T29" fmla="*/ 5 h 42"/>
                  <a:gd name="T30" fmla="*/ 5 w 41"/>
                  <a:gd name="T31" fmla="*/ 5 h 42"/>
                  <a:gd name="T32" fmla="*/ 5 w 41"/>
                  <a:gd name="T33" fmla="*/ 10 h 42"/>
                  <a:gd name="T34" fmla="*/ 2 w 41"/>
                  <a:gd name="T35" fmla="*/ 12 h 42"/>
                  <a:gd name="T36" fmla="*/ 0 w 41"/>
                  <a:gd name="T37" fmla="*/ 14 h 42"/>
                  <a:gd name="T38" fmla="*/ 0 w 41"/>
                  <a:gd name="T39" fmla="*/ 19 h 42"/>
                  <a:gd name="T40" fmla="*/ 0 w 41"/>
                  <a:gd name="T41" fmla="*/ 21 h 42"/>
                  <a:gd name="T42" fmla="*/ 0 w 41"/>
                  <a:gd name="T43" fmla="*/ 26 h 42"/>
                  <a:gd name="T44" fmla="*/ 0 w 41"/>
                  <a:gd name="T45" fmla="*/ 28 h 42"/>
                  <a:gd name="T46" fmla="*/ 2 w 41"/>
                  <a:gd name="T47" fmla="*/ 30 h 42"/>
                  <a:gd name="T48" fmla="*/ 5 w 41"/>
                  <a:gd name="T49" fmla="*/ 35 h 42"/>
                  <a:gd name="T50" fmla="*/ 5 w 41"/>
                  <a:gd name="T51" fmla="*/ 37 h 42"/>
                  <a:gd name="T52" fmla="*/ 9 w 41"/>
                  <a:gd name="T53" fmla="*/ 39 h 42"/>
                  <a:gd name="T54" fmla="*/ 11 w 41"/>
                  <a:gd name="T55" fmla="*/ 39 h 42"/>
                  <a:gd name="T56" fmla="*/ 14 w 41"/>
                  <a:gd name="T57" fmla="*/ 42 h 42"/>
                  <a:gd name="T58" fmla="*/ 18 w 41"/>
                  <a:gd name="T59" fmla="*/ 42 h 42"/>
                  <a:gd name="T60" fmla="*/ 21 w 41"/>
                  <a:gd name="T61" fmla="*/ 42 h 42"/>
                  <a:gd name="T62" fmla="*/ 25 w 41"/>
                  <a:gd name="T63" fmla="*/ 42 h 42"/>
                  <a:gd name="T64" fmla="*/ 27 w 41"/>
                  <a:gd name="T65" fmla="*/ 42 h 42"/>
                  <a:gd name="T66" fmla="*/ 30 w 41"/>
                  <a:gd name="T67" fmla="*/ 39 h 42"/>
                  <a:gd name="T68" fmla="*/ 34 w 41"/>
                  <a:gd name="T69" fmla="*/ 39 h 42"/>
                  <a:gd name="T70" fmla="*/ 37 w 41"/>
                  <a:gd name="T71" fmla="*/ 37 h 42"/>
                  <a:gd name="T72" fmla="*/ 39 w 41"/>
                  <a:gd name="T73" fmla="*/ 35 h 42"/>
                  <a:gd name="T74" fmla="*/ 39 w 41"/>
                  <a:gd name="T75" fmla="*/ 30 h 42"/>
                  <a:gd name="T76" fmla="*/ 41 w 41"/>
                  <a:gd name="T77" fmla="*/ 28 h 42"/>
                  <a:gd name="T78" fmla="*/ 41 w 41"/>
                  <a:gd name="T79" fmla="*/ 26 h 42"/>
                  <a:gd name="T80" fmla="*/ 41 w 41"/>
                  <a:gd name="T81" fmla="*/ 21 h 42"/>
                  <a:gd name="T82" fmla="*/ 41 w 41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2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4"/>
                    </a:lnTo>
                    <a:lnTo>
                      <a:pt x="39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5" y="5"/>
                    </a:lnTo>
                    <a:lnTo>
                      <a:pt x="5" y="10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4" y="42"/>
                    </a:lnTo>
                    <a:lnTo>
                      <a:pt x="18" y="42"/>
                    </a:lnTo>
                    <a:lnTo>
                      <a:pt x="21" y="42"/>
                    </a:lnTo>
                    <a:lnTo>
                      <a:pt x="25" y="42"/>
                    </a:lnTo>
                    <a:lnTo>
                      <a:pt x="27" y="42"/>
                    </a:lnTo>
                    <a:lnTo>
                      <a:pt x="30" y="39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0"/>
                    </a:lnTo>
                    <a:lnTo>
                      <a:pt x="41" y="28"/>
                    </a:lnTo>
                    <a:lnTo>
                      <a:pt x="41" y="26"/>
                    </a:lnTo>
                    <a:lnTo>
                      <a:pt x="41" y="21"/>
                    </a:lnTo>
                    <a:lnTo>
                      <a:pt x="41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3" name="Freeform 131"/>
              <p:cNvSpPr>
                <a:spLocks/>
              </p:cNvSpPr>
              <p:nvPr/>
            </p:nvSpPr>
            <p:spPr bwMode="auto">
              <a:xfrm>
                <a:off x="3350" y="1909"/>
                <a:ext cx="44" cy="42"/>
              </a:xfrm>
              <a:custGeom>
                <a:avLst/>
                <a:gdLst>
                  <a:gd name="T0" fmla="*/ 42 w 44"/>
                  <a:gd name="T1" fmla="*/ 21 h 42"/>
                  <a:gd name="T2" fmla="*/ 44 w 44"/>
                  <a:gd name="T3" fmla="*/ 26 h 42"/>
                  <a:gd name="T4" fmla="*/ 42 w 44"/>
                  <a:gd name="T5" fmla="*/ 28 h 42"/>
                  <a:gd name="T6" fmla="*/ 42 w 44"/>
                  <a:gd name="T7" fmla="*/ 30 h 42"/>
                  <a:gd name="T8" fmla="*/ 39 w 44"/>
                  <a:gd name="T9" fmla="*/ 35 h 42"/>
                  <a:gd name="T10" fmla="*/ 37 w 44"/>
                  <a:gd name="T11" fmla="*/ 37 h 42"/>
                  <a:gd name="T12" fmla="*/ 35 w 44"/>
                  <a:gd name="T13" fmla="*/ 39 h 42"/>
                  <a:gd name="T14" fmla="*/ 32 w 44"/>
                  <a:gd name="T15" fmla="*/ 39 h 42"/>
                  <a:gd name="T16" fmla="*/ 28 w 44"/>
                  <a:gd name="T17" fmla="*/ 42 h 42"/>
                  <a:gd name="T18" fmla="*/ 26 w 44"/>
                  <a:gd name="T19" fmla="*/ 42 h 42"/>
                  <a:gd name="T20" fmla="*/ 21 w 44"/>
                  <a:gd name="T21" fmla="*/ 42 h 42"/>
                  <a:gd name="T22" fmla="*/ 19 w 44"/>
                  <a:gd name="T23" fmla="*/ 42 h 42"/>
                  <a:gd name="T24" fmla="*/ 14 w 44"/>
                  <a:gd name="T25" fmla="*/ 42 h 42"/>
                  <a:gd name="T26" fmla="*/ 12 w 44"/>
                  <a:gd name="T27" fmla="*/ 39 h 42"/>
                  <a:gd name="T28" fmla="*/ 10 w 44"/>
                  <a:gd name="T29" fmla="*/ 39 h 42"/>
                  <a:gd name="T30" fmla="*/ 7 w 44"/>
                  <a:gd name="T31" fmla="*/ 37 h 42"/>
                  <a:gd name="T32" fmla="*/ 5 w 44"/>
                  <a:gd name="T33" fmla="*/ 35 h 42"/>
                  <a:gd name="T34" fmla="*/ 3 w 44"/>
                  <a:gd name="T35" fmla="*/ 30 h 42"/>
                  <a:gd name="T36" fmla="*/ 0 w 44"/>
                  <a:gd name="T37" fmla="*/ 28 h 42"/>
                  <a:gd name="T38" fmla="*/ 0 w 44"/>
                  <a:gd name="T39" fmla="*/ 26 h 42"/>
                  <a:gd name="T40" fmla="*/ 0 w 44"/>
                  <a:gd name="T41" fmla="*/ 21 h 42"/>
                  <a:gd name="T42" fmla="*/ 0 w 44"/>
                  <a:gd name="T43" fmla="*/ 19 h 42"/>
                  <a:gd name="T44" fmla="*/ 0 w 44"/>
                  <a:gd name="T45" fmla="*/ 14 h 42"/>
                  <a:gd name="T46" fmla="*/ 3 w 44"/>
                  <a:gd name="T47" fmla="*/ 12 h 42"/>
                  <a:gd name="T48" fmla="*/ 5 w 44"/>
                  <a:gd name="T49" fmla="*/ 10 h 42"/>
                  <a:gd name="T50" fmla="*/ 7 w 44"/>
                  <a:gd name="T51" fmla="*/ 5 h 42"/>
                  <a:gd name="T52" fmla="*/ 10 w 44"/>
                  <a:gd name="T53" fmla="*/ 5 h 42"/>
                  <a:gd name="T54" fmla="*/ 12 w 44"/>
                  <a:gd name="T55" fmla="*/ 3 h 42"/>
                  <a:gd name="T56" fmla="*/ 14 w 44"/>
                  <a:gd name="T57" fmla="*/ 0 h 42"/>
                  <a:gd name="T58" fmla="*/ 19 w 44"/>
                  <a:gd name="T59" fmla="*/ 0 h 42"/>
                  <a:gd name="T60" fmla="*/ 21 w 44"/>
                  <a:gd name="T61" fmla="*/ 0 h 42"/>
                  <a:gd name="T62" fmla="*/ 26 w 44"/>
                  <a:gd name="T63" fmla="*/ 0 h 42"/>
                  <a:gd name="T64" fmla="*/ 28 w 44"/>
                  <a:gd name="T65" fmla="*/ 0 h 42"/>
                  <a:gd name="T66" fmla="*/ 32 w 44"/>
                  <a:gd name="T67" fmla="*/ 3 h 42"/>
                  <a:gd name="T68" fmla="*/ 35 w 44"/>
                  <a:gd name="T69" fmla="*/ 5 h 42"/>
                  <a:gd name="T70" fmla="*/ 37 w 44"/>
                  <a:gd name="T71" fmla="*/ 5 h 42"/>
                  <a:gd name="T72" fmla="*/ 39 w 44"/>
                  <a:gd name="T73" fmla="*/ 10 h 42"/>
                  <a:gd name="T74" fmla="*/ 42 w 44"/>
                  <a:gd name="T75" fmla="*/ 12 h 42"/>
                  <a:gd name="T76" fmla="*/ 42 w 44"/>
                  <a:gd name="T77" fmla="*/ 14 h 42"/>
                  <a:gd name="T78" fmla="*/ 44 w 44"/>
                  <a:gd name="T79" fmla="*/ 19 h 42"/>
                  <a:gd name="T80" fmla="*/ 44 w 44"/>
                  <a:gd name="T81" fmla="*/ 21 h 42"/>
                  <a:gd name="T82" fmla="*/ 42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28"/>
                    </a:lnTo>
                    <a:lnTo>
                      <a:pt x="42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39"/>
                    </a:lnTo>
                    <a:lnTo>
                      <a:pt x="28" y="42"/>
                    </a:lnTo>
                    <a:lnTo>
                      <a:pt x="26" y="42"/>
                    </a:lnTo>
                    <a:lnTo>
                      <a:pt x="21" y="42"/>
                    </a:lnTo>
                    <a:lnTo>
                      <a:pt x="19" y="42"/>
                    </a:lnTo>
                    <a:lnTo>
                      <a:pt x="14" y="42"/>
                    </a:lnTo>
                    <a:lnTo>
                      <a:pt x="12" y="39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0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3" y="12"/>
                    </a:lnTo>
                    <a:lnTo>
                      <a:pt x="5" y="10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2" y="3"/>
                    </a:lnTo>
                    <a:lnTo>
                      <a:pt x="14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42" y="12"/>
                    </a:lnTo>
                    <a:lnTo>
                      <a:pt x="42" y="14"/>
                    </a:lnTo>
                    <a:lnTo>
                      <a:pt x="44" y="19"/>
                    </a:lnTo>
                    <a:lnTo>
                      <a:pt x="44" y="21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4" name="Freeform 132"/>
              <p:cNvSpPr>
                <a:spLocks/>
              </p:cNvSpPr>
              <p:nvPr/>
            </p:nvSpPr>
            <p:spPr bwMode="auto">
              <a:xfrm>
                <a:off x="3350" y="1909"/>
                <a:ext cx="44" cy="42"/>
              </a:xfrm>
              <a:custGeom>
                <a:avLst/>
                <a:gdLst>
                  <a:gd name="T0" fmla="*/ 42 w 44"/>
                  <a:gd name="T1" fmla="*/ 21 h 42"/>
                  <a:gd name="T2" fmla="*/ 44 w 44"/>
                  <a:gd name="T3" fmla="*/ 19 h 42"/>
                  <a:gd name="T4" fmla="*/ 42 w 44"/>
                  <a:gd name="T5" fmla="*/ 14 h 42"/>
                  <a:gd name="T6" fmla="*/ 42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28 w 44"/>
                  <a:gd name="T17" fmla="*/ 0 h 42"/>
                  <a:gd name="T18" fmla="*/ 26 w 44"/>
                  <a:gd name="T19" fmla="*/ 0 h 42"/>
                  <a:gd name="T20" fmla="*/ 21 w 44"/>
                  <a:gd name="T21" fmla="*/ 0 h 42"/>
                  <a:gd name="T22" fmla="*/ 19 w 44"/>
                  <a:gd name="T23" fmla="*/ 0 h 42"/>
                  <a:gd name="T24" fmla="*/ 14 w 44"/>
                  <a:gd name="T25" fmla="*/ 0 h 42"/>
                  <a:gd name="T26" fmla="*/ 12 w 44"/>
                  <a:gd name="T27" fmla="*/ 3 h 42"/>
                  <a:gd name="T28" fmla="*/ 10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3 w 44"/>
                  <a:gd name="T35" fmla="*/ 12 h 42"/>
                  <a:gd name="T36" fmla="*/ 0 w 44"/>
                  <a:gd name="T37" fmla="*/ 14 h 42"/>
                  <a:gd name="T38" fmla="*/ 0 w 44"/>
                  <a:gd name="T39" fmla="*/ 19 h 42"/>
                  <a:gd name="T40" fmla="*/ 0 w 44"/>
                  <a:gd name="T41" fmla="*/ 21 h 42"/>
                  <a:gd name="T42" fmla="*/ 0 w 44"/>
                  <a:gd name="T43" fmla="*/ 26 h 42"/>
                  <a:gd name="T44" fmla="*/ 0 w 44"/>
                  <a:gd name="T45" fmla="*/ 28 h 42"/>
                  <a:gd name="T46" fmla="*/ 3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10 w 44"/>
                  <a:gd name="T53" fmla="*/ 39 h 42"/>
                  <a:gd name="T54" fmla="*/ 12 w 44"/>
                  <a:gd name="T55" fmla="*/ 39 h 42"/>
                  <a:gd name="T56" fmla="*/ 14 w 44"/>
                  <a:gd name="T57" fmla="*/ 42 h 42"/>
                  <a:gd name="T58" fmla="*/ 19 w 44"/>
                  <a:gd name="T59" fmla="*/ 42 h 42"/>
                  <a:gd name="T60" fmla="*/ 21 w 44"/>
                  <a:gd name="T61" fmla="*/ 42 h 42"/>
                  <a:gd name="T62" fmla="*/ 26 w 44"/>
                  <a:gd name="T63" fmla="*/ 42 h 42"/>
                  <a:gd name="T64" fmla="*/ 28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2 w 44"/>
                  <a:gd name="T75" fmla="*/ 30 h 42"/>
                  <a:gd name="T76" fmla="*/ 42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3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39"/>
                    </a:lnTo>
                    <a:lnTo>
                      <a:pt x="14" y="42"/>
                    </a:lnTo>
                    <a:lnTo>
                      <a:pt x="19" y="42"/>
                    </a:lnTo>
                    <a:lnTo>
                      <a:pt x="21" y="42"/>
                    </a:lnTo>
                    <a:lnTo>
                      <a:pt x="26" y="42"/>
                    </a:lnTo>
                    <a:lnTo>
                      <a:pt x="28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0"/>
                    </a:lnTo>
                    <a:lnTo>
                      <a:pt x="42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5" name="Freeform 133"/>
              <p:cNvSpPr>
                <a:spLocks/>
              </p:cNvSpPr>
              <p:nvPr/>
            </p:nvSpPr>
            <p:spPr bwMode="auto">
              <a:xfrm>
                <a:off x="3479" y="1909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26 h 42"/>
                  <a:gd name="T4" fmla="*/ 41 w 43"/>
                  <a:gd name="T5" fmla="*/ 28 h 42"/>
                  <a:gd name="T6" fmla="*/ 41 w 43"/>
                  <a:gd name="T7" fmla="*/ 30 h 42"/>
                  <a:gd name="T8" fmla="*/ 39 w 43"/>
                  <a:gd name="T9" fmla="*/ 35 h 42"/>
                  <a:gd name="T10" fmla="*/ 37 w 43"/>
                  <a:gd name="T11" fmla="*/ 37 h 42"/>
                  <a:gd name="T12" fmla="*/ 34 w 43"/>
                  <a:gd name="T13" fmla="*/ 39 h 42"/>
                  <a:gd name="T14" fmla="*/ 32 w 43"/>
                  <a:gd name="T15" fmla="*/ 39 h 42"/>
                  <a:gd name="T16" fmla="*/ 30 w 43"/>
                  <a:gd name="T17" fmla="*/ 42 h 42"/>
                  <a:gd name="T18" fmla="*/ 25 w 43"/>
                  <a:gd name="T19" fmla="*/ 42 h 42"/>
                  <a:gd name="T20" fmla="*/ 23 w 43"/>
                  <a:gd name="T21" fmla="*/ 42 h 42"/>
                  <a:gd name="T22" fmla="*/ 18 w 43"/>
                  <a:gd name="T23" fmla="*/ 42 h 42"/>
                  <a:gd name="T24" fmla="*/ 16 w 43"/>
                  <a:gd name="T25" fmla="*/ 42 h 42"/>
                  <a:gd name="T26" fmla="*/ 11 w 43"/>
                  <a:gd name="T27" fmla="*/ 39 h 42"/>
                  <a:gd name="T28" fmla="*/ 9 w 43"/>
                  <a:gd name="T29" fmla="*/ 39 h 42"/>
                  <a:gd name="T30" fmla="*/ 7 w 43"/>
                  <a:gd name="T31" fmla="*/ 37 h 42"/>
                  <a:gd name="T32" fmla="*/ 4 w 43"/>
                  <a:gd name="T33" fmla="*/ 35 h 42"/>
                  <a:gd name="T34" fmla="*/ 2 w 43"/>
                  <a:gd name="T35" fmla="*/ 30 h 42"/>
                  <a:gd name="T36" fmla="*/ 2 w 43"/>
                  <a:gd name="T37" fmla="*/ 28 h 42"/>
                  <a:gd name="T38" fmla="*/ 0 w 43"/>
                  <a:gd name="T39" fmla="*/ 26 h 42"/>
                  <a:gd name="T40" fmla="*/ 0 w 43"/>
                  <a:gd name="T41" fmla="*/ 21 h 42"/>
                  <a:gd name="T42" fmla="*/ 0 w 43"/>
                  <a:gd name="T43" fmla="*/ 19 h 42"/>
                  <a:gd name="T44" fmla="*/ 2 w 43"/>
                  <a:gd name="T45" fmla="*/ 14 h 42"/>
                  <a:gd name="T46" fmla="*/ 2 w 43"/>
                  <a:gd name="T47" fmla="*/ 12 h 42"/>
                  <a:gd name="T48" fmla="*/ 4 w 43"/>
                  <a:gd name="T49" fmla="*/ 10 h 42"/>
                  <a:gd name="T50" fmla="*/ 7 w 43"/>
                  <a:gd name="T51" fmla="*/ 5 h 42"/>
                  <a:gd name="T52" fmla="*/ 9 w 43"/>
                  <a:gd name="T53" fmla="*/ 5 h 42"/>
                  <a:gd name="T54" fmla="*/ 11 w 43"/>
                  <a:gd name="T55" fmla="*/ 3 h 42"/>
                  <a:gd name="T56" fmla="*/ 16 w 43"/>
                  <a:gd name="T57" fmla="*/ 0 h 42"/>
                  <a:gd name="T58" fmla="*/ 18 w 43"/>
                  <a:gd name="T59" fmla="*/ 0 h 42"/>
                  <a:gd name="T60" fmla="*/ 23 w 43"/>
                  <a:gd name="T61" fmla="*/ 0 h 42"/>
                  <a:gd name="T62" fmla="*/ 25 w 43"/>
                  <a:gd name="T63" fmla="*/ 0 h 42"/>
                  <a:gd name="T64" fmla="*/ 30 w 43"/>
                  <a:gd name="T65" fmla="*/ 0 h 42"/>
                  <a:gd name="T66" fmla="*/ 32 w 43"/>
                  <a:gd name="T67" fmla="*/ 3 h 42"/>
                  <a:gd name="T68" fmla="*/ 34 w 43"/>
                  <a:gd name="T69" fmla="*/ 5 h 42"/>
                  <a:gd name="T70" fmla="*/ 37 w 43"/>
                  <a:gd name="T71" fmla="*/ 5 h 42"/>
                  <a:gd name="T72" fmla="*/ 39 w 43"/>
                  <a:gd name="T73" fmla="*/ 10 h 42"/>
                  <a:gd name="T74" fmla="*/ 41 w 43"/>
                  <a:gd name="T75" fmla="*/ 12 h 42"/>
                  <a:gd name="T76" fmla="*/ 41 w 43"/>
                  <a:gd name="T77" fmla="*/ 14 h 42"/>
                  <a:gd name="T78" fmla="*/ 43 w 43"/>
                  <a:gd name="T79" fmla="*/ 19 h 42"/>
                  <a:gd name="T80" fmla="*/ 43 w 43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28"/>
                    </a:lnTo>
                    <a:lnTo>
                      <a:pt x="41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39"/>
                    </a:lnTo>
                    <a:lnTo>
                      <a:pt x="30" y="42"/>
                    </a:lnTo>
                    <a:lnTo>
                      <a:pt x="25" y="42"/>
                    </a:lnTo>
                    <a:lnTo>
                      <a:pt x="23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41" y="12"/>
                    </a:lnTo>
                    <a:lnTo>
                      <a:pt x="41" y="14"/>
                    </a:lnTo>
                    <a:lnTo>
                      <a:pt x="43" y="19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6" name="Freeform 134"/>
              <p:cNvSpPr>
                <a:spLocks/>
              </p:cNvSpPr>
              <p:nvPr/>
            </p:nvSpPr>
            <p:spPr bwMode="auto">
              <a:xfrm>
                <a:off x="3479" y="1909"/>
                <a:ext cx="43" cy="42"/>
              </a:xfrm>
              <a:custGeom>
                <a:avLst/>
                <a:gdLst>
                  <a:gd name="T0" fmla="*/ 43 w 43"/>
                  <a:gd name="T1" fmla="*/ 21 h 42"/>
                  <a:gd name="T2" fmla="*/ 43 w 43"/>
                  <a:gd name="T3" fmla="*/ 19 h 42"/>
                  <a:gd name="T4" fmla="*/ 41 w 43"/>
                  <a:gd name="T5" fmla="*/ 14 h 42"/>
                  <a:gd name="T6" fmla="*/ 41 w 43"/>
                  <a:gd name="T7" fmla="*/ 12 h 42"/>
                  <a:gd name="T8" fmla="*/ 39 w 43"/>
                  <a:gd name="T9" fmla="*/ 10 h 42"/>
                  <a:gd name="T10" fmla="*/ 37 w 43"/>
                  <a:gd name="T11" fmla="*/ 5 h 42"/>
                  <a:gd name="T12" fmla="*/ 34 w 43"/>
                  <a:gd name="T13" fmla="*/ 5 h 42"/>
                  <a:gd name="T14" fmla="*/ 32 w 43"/>
                  <a:gd name="T15" fmla="*/ 3 h 42"/>
                  <a:gd name="T16" fmla="*/ 30 w 43"/>
                  <a:gd name="T17" fmla="*/ 0 h 42"/>
                  <a:gd name="T18" fmla="*/ 25 w 43"/>
                  <a:gd name="T19" fmla="*/ 0 h 42"/>
                  <a:gd name="T20" fmla="*/ 23 w 43"/>
                  <a:gd name="T21" fmla="*/ 0 h 42"/>
                  <a:gd name="T22" fmla="*/ 18 w 43"/>
                  <a:gd name="T23" fmla="*/ 0 h 42"/>
                  <a:gd name="T24" fmla="*/ 16 w 43"/>
                  <a:gd name="T25" fmla="*/ 0 h 42"/>
                  <a:gd name="T26" fmla="*/ 11 w 43"/>
                  <a:gd name="T27" fmla="*/ 3 h 42"/>
                  <a:gd name="T28" fmla="*/ 9 w 43"/>
                  <a:gd name="T29" fmla="*/ 5 h 42"/>
                  <a:gd name="T30" fmla="*/ 7 w 43"/>
                  <a:gd name="T31" fmla="*/ 5 h 42"/>
                  <a:gd name="T32" fmla="*/ 4 w 43"/>
                  <a:gd name="T33" fmla="*/ 10 h 42"/>
                  <a:gd name="T34" fmla="*/ 2 w 43"/>
                  <a:gd name="T35" fmla="*/ 12 h 42"/>
                  <a:gd name="T36" fmla="*/ 2 w 43"/>
                  <a:gd name="T37" fmla="*/ 14 h 42"/>
                  <a:gd name="T38" fmla="*/ 0 w 43"/>
                  <a:gd name="T39" fmla="*/ 19 h 42"/>
                  <a:gd name="T40" fmla="*/ 0 w 43"/>
                  <a:gd name="T41" fmla="*/ 21 h 42"/>
                  <a:gd name="T42" fmla="*/ 0 w 43"/>
                  <a:gd name="T43" fmla="*/ 26 h 42"/>
                  <a:gd name="T44" fmla="*/ 2 w 43"/>
                  <a:gd name="T45" fmla="*/ 28 h 42"/>
                  <a:gd name="T46" fmla="*/ 2 w 43"/>
                  <a:gd name="T47" fmla="*/ 30 h 42"/>
                  <a:gd name="T48" fmla="*/ 4 w 43"/>
                  <a:gd name="T49" fmla="*/ 35 h 42"/>
                  <a:gd name="T50" fmla="*/ 7 w 43"/>
                  <a:gd name="T51" fmla="*/ 37 h 42"/>
                  <a:gd name="T52" fmla="*/ 9 w 43"/>
                  <a:gd name="T53" fmla="*/ 39 h 42"/>
                  <a:gd name="T54" fmla="*/ 11 w 43"/>
                  <a:gd name="T55" fmla="*/ 39 h 42"/>
                  <a:gd name="T56" fmla="*/ 16 w 43"/>
                  <a:gd name="T57" fmla="*/ 42 h 42"/>
                  <a:gd name="T58" fmla="*/ 18 w 43"/>
                  <a:gd name="T59" fmla="*/ 42 h 42"/>
                  <a:gd name="T60" fmla="*/ 23 w 43"/>
                  <a:gd name="T61" fmla="*/ 42 h 42"/>
                  <a:gd name="T62" fmla="*/ 25 w 43"/>
                  <a:gd name="T63" fmla="*/ 42 h 42"/>
                  <a:gd name="T64" fmla="*/ 30 w 43"/>
                  <a:gd name="T65" fmla="*/ 42 h 42"/>
                  <a:gd name="T66" fmla="*/ 32 w 43"/>
                  <a:gd name="T67" fmla="*/ 39 h 42"/>
                  <a:gd name="T68" fmla="*/ 34 w 43"/>
                  <a:gd name="T69" fmla="*/ 39 h 42"/>
                  <a:gd name="T70" fmla="*/ 37 w 43"/>
                  <a:gd name="T71" fmla="*/ 37 h 42"/>
                  <a:gd name="T72" fmla="*/ 39 w 43"/>
                  <a:gd name="T73" fmla="*/ 35 h 42"/>
                  <a:gd name="T74" fmla="*/ 41 w 43"/>
                  <a:gd name="T75" fmla="*/ 30 h 42"/>
                  <a:gd name="T76" fmla="*/ 41 w 43"/>
                  <a:gd name="T77" fmla="*/ 28 h 42"/>
                  <a:gd name="T78" fmla="*/ 43 w 43"/>
                  <a:gd name="T79" fmla="*/ 26 h 42"/>
                  <a:gd name="T80" fmla="*/ 43 w 43"/>
                  <a:gd name="T81" fmla="*/ 21 h 42"/>
                  <a:gd name="T82" fmla="*/ 43 w 43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2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4"/>
                    </a:lnTo>
                    <a:lnTo>
                      <a:pt x="41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4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39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0"/>
                    </a:lnTo>
                    <a:lnTo>
                      <a:pt x="41" y="28"/>
                    </a:lnTo>
                    <a:lnTo>
                      <a:pt x="43" y="26"/>
                    </a:lnTo>
                    <a:lnTo>
                      <a:pt x="43" y="21"/>
                    </a:lnTo>
                    <a:lnTo>
                      <a:pt x="43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7" name="Freeform 135"/>
              <p:cNvSpPr>
                <a:spLocks/>
              </p:cNvSpPr>
              <p:nvPr/>
            </p:nvSpPr>
            <p:spPr bwMode="auto">
              <a:xfrm>
                <a:off x="3607" y="1909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26 h 42"/>
                  <a:gd name="T4" fmla="*/ 44 w 44"/>
                  <a:gd name="T5" fmla="*/ 28 h 42"/>
                  <a:gd name="T6" fmla="*/ 42 w 44"/>
                  <a:gd name="T7" fmla="*/ 30 h 42"/>
                  <a:gd name="T8" fmla="*/ 39 w 44"/>
                  <a:gd name="T9" fmla="*/ 35 h 42"/>
                  <a:gd name="T10" fmla="*/ 37 w 44"/>
                  <a:gd name="T11" fmla="*/ 37 h 42"/>
                  <a:gd name="T12" fmla="*/ 35 w 44"/>
                  <a:gd name="T13" fmla="*/ 39 h 42"/>
                  <a:gd name="T14" fmla="*/ 32 w 44"/>
                  <a:gd name="T15" fmla="*/ 39 h 42"/>
                  <a:gd name="T16" fmla="*/ 30 w 44"/>
                  <a:gd name="T17" fmla="*/ 42 h 42"/>
                  <a:gd name="T18" fmla="*/ 25 w 44"/>
                  <a:gd name="T19" fmla="*/ 42 h 42"/>
                  <a:gd name="T20" fmla="*/ 23 w 44"/>
                  <a:gd name="T21" fmla="*/ 42 h 42"/>
                  <a:gd name="T22" fmla="*/ 19 w 44"/>
                  <a:gd name="T23" fmla="*/ 42 h 42"/>
                  <a:gd name="T24" fmla="*/ 16 w 44"/>
                  <a:gd name="T25" fmla="*/ 42 h 42"/>
                  <a:gd name="T26" fmla="*/ 14 w 44"/>
                  <a:gd name="T27" fmla="*/ 39 h 42"/>
                  <a:gd name="T28" fmla="*/ 9 w 44"/>
                  <a:gd name="T29" fmla="*/ 39 h 42"/>
                  <a:gd name="T30" fmla="*/ 7 w 44"/>
                  <a:gd name="T31" fmla="*/ 37 h 42"/>
                  <a:gd name="T32" fmla="*/ 5 w 44"/>
                  <a:gd name="T33" fmla="*/ 35 h 42"/>
                  <a:gd name="T34" fmla="*/ 3 w 44"/>
                  <a:gd name="T35" fmla="*/ 30 h 42"/>
                  <a:gd name="T36" fmla="*/ 3 w 44"/>
                  <a:gd name="T37" fmla="*/ 28 h 42"/>
                  <a:gd name="T38" fmla="*/ 3 w 44"/>
                  <a:gd name="T39" fmla="*/ 26 h 42"/>
                  <a:gd name="T40" fmla="*/ 0 w 44"/>
                  <a:gd name="T41" fmla="*/ 21 h 42"/>
                  <a:gd name="T42" fmla="*/ 3 w 44"/>
                  <a:gd name="T43" fmla="*/ 19 h 42"/>
                  <a:gd name="T44" fmla="*/ 3 w 44"/>
                  <a:gd name="T45" fmla="*/ 14 h 42"/>
                  <a:gd name="T46" fmla="*/ 3 w 44"/>
                  <a:gd name="T47" fmla="*/ 12 h 42"/>
                  <a:gd name="T48" fmla="*/ 5 w 44"/>
                  <a:gd name="T49" fmla="*/ 10 h 42"/>
                  <a:gd name="T50" fmla="*/ 7 w 44"/>
                  <a:gd name="T51" fmla="*/ 5 h 42"/>
                  <a:gd name="T52" fmla="*/ 9 w 44"/>
                  <a:gd name="T53" fmla="*/ 5 h 42"/>
                  <a:gd name="T54" fmla="*/ 14 w 44"/>
                  <a:gd name="T55" fmla="*/ 3 h 42"/>
                  <a:gd name="T56" fmla="*/ 16 w 44"/>
                  <a:gd name="T57" fmla="*/ 0 h 42"/>
                  <a:gd name="T58" fmla="*/ 19 w 44"/>
                  <a:gd name="T59" fmla="*/ 0 h 42"/>
                  <a:gd name="T60" fmla="*/ 23 w 44"/>
                  <a:gd name="T61" fmla="*/ 0 h 42"/>
                  <a:gd name="T62" fmla="*/ 25 w 44"/>
                  <a:gd name="T63" fmla="*/ 0 h 42"/>
                  <a:gd name="T64" fmla="*/ 30 w 44"/>
                  <a:gd name="T65" fmla="*/ 0 h 42"/>
                  <a:gd name="T66" fmla="*/ 32 w 44"/>
                  <a:gd name="T67" fmla="*/ 3 h 42"/>
                  <a:gd name="T68" fmla="*/ 35 w 44"/>
                  <a:gd name="T69" fmla="*/ 5 h 42"/>
                  <a:gd name="T70" fmla="*/ 37 w 44"/>
                  <a:gd name="T71" fmla="*/ 5 h 42"/>
                  <a:gd name="T72" fmla="*/ 39 w 44"/>
                  <a:gd name="T73" fmla="*/ 10 h 42"/>
                  <a:gd name="T74" fmla="*/ 42 w 44"/>
                  <a:gd name="T75" fmla="*/ 12 h 42"/>
                  <a:gd name="T76" fmla="*/ 44 w 44"/>
                  <a:gd name="T77" fmla="*/ 14 h 42"/>
                  <a:gd name="T78" fmla="*/ 44 w 44"/>
                  <a:gd name="T79" fmla="*/ 19 h 42"/>
                  <a:gd name="T80" fmla="*/ 44 w 44"/>
                  <a:gd name="T81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28"/>
                    </a:lnTo>
                    <a:lnTo>
                      <a:pt x="42" y="30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39"/>
                    </a:lnTo>
                    <a:lnTo>
                      <a:pt x="30" y="42"/>
                    </a:lnTo>
                    <a:lnTo>
                      <a:pt x="25" y="42"/>
                    </a:lnTo>
                    <a:lnTo>
                      <a:pt x="23" y="42"/>
                    </a:lnTo>
                    <a:lnTo>
                      <a:pt x="19" y="42"/>
                    </a:lnTo>
                    <a:lnTo>
                      <a:pt x="16" y="42"/>
                    </a:lnTo>
                    <a:lnTo>
                      <a:pt x="14" y="39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0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0" y="21"/>
                    </a:lnTo>
                    <a:lnTo>
                      <a:pt x="3" y="19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5" y="10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9" y="10"/>
                    </a:lnTo>
                    <a:lnTo>
                      <a:pt x="42" y="12"/>
                    </a:lnTo>
                    <a:lnTo>
                      <a:pt x="44" y="14"/>
                    </a:lnTo>
                    <a:lnTo>
                      <a:pt x="44" y="19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8" name="Freeform 136"/>
              <p:cNvSpPr>
                <a:spLocks/>
              </p:cNvSpPr>
              <p:nvPr/>
            </p:nvSpPr>
            <p:spPr bwMode="auto">
              <a:xfrm>
                <a:off x="3607" y="1909"/>
                <a:ext cx="44" cy="42"/>
              </a:xfrm>
              <a:custGeom>
                <a:avLst/>
                <a:gdLst>
                  <a:gd name="T0" fmla="*/ 44 w 44"/>
                  <a:gd name="T1" fmla="*/ 21 h 42"/>
                  <a:gd name="T2" fmla="*/ 44 w 44"/>
                  <a:gd name="T3" fmla="*/ 19 h 42"/>
                  <a:gd name="T4" fmla="*/ 44 w 44"/>
                  <a:gd name="T5" fmla="*/ 14 h 42"/>
                  <a:gd name="T6" fmla="*/ 42 w 44"/>
                  <a:gd name="T7" fmla="*/ 12 h 42"/>
                  <a:gd name="T8" fmla="*/ 39 w 44"/>
                  <a:gd name="T9" fmla="*/ 10 h 42"/>
                  <a:gd name="T10" fmla="*/ 37 w 44"/>
                  <a:gd name="T11" fmla="*/ 5 h 42"/>
                  <a:gd name="T12" fmla="*/ 35 w 44"/>
                  <a:gd name="T13" fmla="*/ 5 h 42"/>
                  <a:gd name="T14" fmla="*/ 32 w 44"/>
                  <a:gd name="T15" fmla="*/ 3 h 42"/>
                  <a:gd name="T16" fmla="*/ 30 w 44"/>
                  <a:gd name="T17" fmla="*/ 0 h 42"/>
                  <a:gd name="T18" fmla="*/ 25 w 44"/>
                  <a:gd name="T19" fmla="*/ 0 h 42"/>
                  <a:gd name="T20" fmla="*/ 23 w 44"/>
                  <a:gd name="T21" fmla="*/ 0 h 42"/>
                  <a:gd name="T22" fmla="*/ 19 w 44"/>
                  <a:gd name="T23" fmla="*/ 0 h 42"/>
                  <a:gd name="T24" fmla="*/ 16 w 44"/>
                  <a:gd name="T25" fmla="*/ 0 h 42"/>
                  <a:gd name="T26" fmla="*/ 14 w 44"/>
                  <a:gd name="T27" fmla="*/ 3 h 42"/>
                  <a:gd name="T28" fmla="*/ 9 w 44"/>
                  <a:gd name="T29" fmla="*/ 5 h 42"/>
                  <a:gd name="T30" fmla="*/ 7 w 44"/>
                  <a:gd name="T31" fmla="*/ 5 h 42"/>
                  <a:gd name="T32" fmla="*/ 5 w 44"/>
                  <a:gd name="T33" fmla="*/ 10 h 42"/>
                  <a:gd name="T34" fmla="*/ 3 w 44"/>
                  <a:gd name="T35" fmla="*/ 12 h 42"/>
                  <a:gd name="T36" fmla="*/ 3 w 44"/>
                  <a:gd name="T37" fmla="*/ 14 h 42"/>
                  <a:gd name="T38" fmla="*/ 3 w 44"/>
                  <a:gd name="T39" fmla="*/ 19 h 42"/>
                  <a:gd name="T40" fmla="*/ 0 w 44"/>
                  <a:gd name="T41" fmla="*/ 21 h 42"/>
                  <a:gd name="T42" fmla="*/ 3 w 44"/>
                  <a:gd name="T43" fmla="*/ 26 h 42"/>
                  <a:gd name="T44" fmla="*/ 3 w 44"/>
                  <a:gd name="T45" fmla="*/ 28 h 42"/>
                  <a:gd name="T46" fmla="*/ 3 w 44"/>
                  <a:gd name="T47" fmla="*/ 30 h 42"/>
                  <a:gd name="T48" fmla="*/ 5 w 44"/>
                  <a:gd name="T49" fmla="*/ 35 h 42"/>
                  <a:gd name="T50" fmla="*/ 7 w 44"/>
                  <a:gd name="T51" fmla="*/ 37 h 42"/>
                  <a:gd name="T52" fmla="*/ 9 w 44"/>
                  <a:gd name="T53" fmla="*/ 39 h 42"/>
                  <a:gd name="T54" fmla="*/ 14 w 44"/>
                  <a:gd name="T55" fmla="*/ 39 h 42"/>
                  <a:gd name="T56" fmla="*/ 16 w 44"/>
                  <a:gd name="T57" fmla="*/ 42 h 42"/>
                  <a:gd name="T58" fmla="*/ 19 w 44"/>
                  <a:gd name="T59" fmla="*/ 42 h 42"/>
                  <a:gd name="T60" fmla="*/ 23 w 44"/>
                  <a:gd name="T61" fmla="*/ 42 h 42"/>
                  <a:gd name="T62" fmla="*/ 25 w 44"/>
                  <a:gd name="T63" fmla="*/ 42 h 42"/>
                  <a:gd name="T64" fmla="*/ 30 w 44"/>
                  <a:gd name="T65" fmla="*/ 42 h 42"/>
                  <a:gd name="T66" fmla="*/ 32 w 44"/>
                  <a:gd name="T67" fmla="*/ 39 h 42"/>
                  <a:gd name="T68" fmla="*/ 35 w 44"/>
                  <a:gd name="T69" fmla="*/ 39 h 42"/>
                  <a:gd name="T70" fmla="*/ 37 w 44"/>
                  <a:gd name="T71" fmla="*/ 37 h 42"/>
                  <a:gd name="T72" fmla="*/ 39 w 44"/>
                  <a:gd name="T73" fmla="*/ 35 h 42"/>
                  <a:gd name="T74" fmla="*/ 42 w 44"/>
                  <a:gd name="T75" fmla="*/ 30 h 42"/>
                  <a:gd name="T76" fmla="*/ 44 w 44"/>
                  <a:gd name="T77" fmla="*/ 28 h 42"/>
                  <a:gd name="T78" fmla="*/ 44 w 44"/>
                  <a:gd name="T79" fmla="*/ 26 h 42"/>
                  <a:gd name="T80" fmla="*/ 44 w 44"/>
                  <a:gd name="T81" fmla="*/ 21 h 42"/>
                  <a:gd name="T82" fmla="*/ 44 w 44"/>
                  <a:gd name="T83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2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4"/>
                    </a:lnTo>
                    <a:lnTo>
                      <a:pt x="42" y="12"/>
                    </a:lnTo>
                    <a:lnTo>
                      <a:pt x="39" y="10"/>
                    </a:lnTo>
                    <a:lnTo>
                      <a:pt x="37" y="5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5" y="10"/>
                    </a:lnTo>
                    <a:lnTo>
                      <a:pt x="3" y="12"/>
                    </a:lnTo>
                    <a:lnTo>
                      <a:pt x="3" y="14"/>
                    </a:lnTo>
                    <a:lnTo>
                      <a:pt x="3" y="19"/>
                    </a:lnTo>
                    <a:lnTo>
                      <a:pt x="0" y="21"/>
                    </a:lnTo>
                    <a:lnTo>
                      <a:pt x="3" y="26"/>
                    </a:lnTo>
                    <a:lnTo>
                      <a:pt x="3" y="28"/>
                    </a:lnTo>
                    <a:lnTo>
                      <a:pt x="3" y="30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6" y="42"/>
                    </a:lnTo>
                    <a:lnTo>
                      <a:pt x="19" y="42"/>
                    </a:lnTo>
                    <a:lnTo>
                      <a:pt x="23" y="42"/>
                    </a:lnTo>
                    <a:lnTo>
                      <a:pt x="25" y="42"/>
                    </a:lnTo>
                    <a:lnTo>
                      <a:pt x="30" y="42"/>
                    </a:lnTo>
                    <a:lnTo>
                      <a:pt x="32" y="39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0"/>
                    </a:lnTo>
                    <a:lnTo>
                      <a:pt x="44" y="28"/>
                    </a:lnTo>
                    <a:lnTo>
                      <a:pt x="44" y="26"/>
                    </a:lnTo>
                    <a:lnTo>
                      <a:pt x="44" y="21"/>
                    </a:lnTo>
                    <a:lnTo>
                      <a:pt x="44" y="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09" name="Freeform 137"/>
              <p:cNvSpPr>
                <a:spLocks/>
              </p:cNvSpPr>
              <p:nvPr/>
            </p:nvSpPr>
            <p:spPr bwMode="auto">
              <a:xfrm>
                <a:off x="2447" y="2010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9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0" name="Freeform 138"/>
              <p:cNvSpPr>
                <a:spLocks/>
              </p:cNvSpPr>
              <p:nvPr/>
            </p:nvSpPr>
            <p:spPr bwMode="auto">
              <a:xfrm>
                <a:off x="2447" y="2010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9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1" name="Freeform 139"/>
              <p:cNvSpPr>
                <a:spLocks/>
              </p:cNvSpPr>
              <p:nvPr/>
            </p:nvSpPr>
            <p:spPr bwMode="auto">
              <a:xfrm>
                <a:off x="2575" y="2010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8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2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6 h 44"/>
                  <a:gd name="T46" fmla="*/ 2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8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1 w 44"/>
                  <a:gd name="T75" fmla="*/ 14 h 44"/>
                  <a:gd name="T76" fmla="*/ 44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2" name="Freeform 140"/>
              <p:cNvSpPr>
                <a:spLocks/>
              </p:cNvSpPr>
              <p:nvPr/>
            </p:nvSpPr>
            <p:spPr bwMode="auto">
              <a:xfrm>
                <a:off x="2575" y="2010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6 h 44"/>
                  <a:gd name="T6" fmla="*/ 41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8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2 w 44"/>
                  <a:gd name="T35" fmla="*/ 14 h 44"/>
                  <a:gd name="T36" fmla="*/ 2 w 44"/>
                  <a:gd name="T37" fmla="*/ 16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8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2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3" name="Freeform 141"/>
              <p:cNvSpPr>
                <a:spLocks/>
              </p:cNvSpPr>
              <p:nvPr/>
            </p:nvSpPr>
            <p:spPr bwMode="auto">
              <a:xfrm>
                <a:off x="2706" y="2010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2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4 w 41"/>
                  <a:gd name="T31" fmla="*/ 37 h 44"/>
                  <a:gd name="T32" fmla="*/ 4 w 41"/>
                  <a:gd name="T33" fmla="*/ 35 h 44"/>
                  <a:gd name="T34" fmla="*/ 2 w 41"/>
                  <a:gd name="T35" fmla="*/ 32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6 h 44"/>
                  <a:gd name="T46" fmla="*/ 2 w 41"/>
                  <a:gd name="T47" fmla="*/ 14 h 44"/>
                  <a:gd name="T48" fmla="*/ 4 w 41"/>
                  <a:gd name="T49" fmla="*/ 9 h 44"/>
                  <a:gd name="T50" fmla="*/ 4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9 h 44"/>
                  <a:gd name="T74" fmla="*/ 39 w 41"/>
                  <a:gd name="T75" fmla="*/ 14 h 44"/>
                  <a:gd name="T76" fmla="*/ 41 w 41"/>
                  <a:gd name="T77" fmla="*/ 16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4" name="Freeform 142"/>
              <p:cNvSpPr>
                <a:spLocks/>
              </p:cNvSpPr>
              <p:nvPr/>
            </p:nvSpPr>
            <p:spPr bwMode="auto">
              <a:xfrm>
                <a:off x="2706" y="2010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9 h 44"/>
                  <a:gd name="T4" fmla="*/ 41 w 41"/>
                  <a:gd name="T5" fmla="*/ 16 h 44"/>
                  <a:gd name="T6" fmla="*/ 39 w 41"/>
                  <a:gd name="T7" fmla="*/ 14 h 44"/>
                  <a:gd name="T8" fmla="*/ 39 w 41"/>
                  <a:gd name="T9" fmla="*/ 9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4 w 41"/>
                  <a:gd name="T31" fmla="*/ 7 h 44"/>
                  <a:gd name="T32" fmla="*/ 4 w 41"/>
                  <a:gd name="T33" fmla="*/ 9 h 44"/>
                  <a:gd name="T34" fmla="*/ 2 w 41"/>
                  <a:gd name="T35" fmla="*/ 14 h 44"/>
                  <a:gd name="T36" fmla="*/ 0 w 41"/>
                  <a:gd name="T37" fmla="*/ 16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2 h 44"/>
                  <a:gd name="T48" fmla="*/ 4 w 41"/>
                  <a:gd name="T49" fmla="*/ 35 h 44"/>
                  <a:gd name="T50" fmla="*/ 4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2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5" name="Freeform 143"/>
              <p:cNvSpPr>
                <a:spLocks/>
              </p:cNvSpPr>
              <p:nvPr/>
            </p:nvSpPr>
            <p:spPr bwMode="auto">
              <a:xfrm>
                <a:off x="2834" y="2010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6 h 44"/>
                  <a:gd name="T46" fmla="*/ 3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4 h 44"/>
                  <a:gd name="T76" fmla="*/ 42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6" name="Freeform 144"/>
              <p:cNvSpPr>
                <a:spLocks/>
              </p:cNvSpPr>
              <p:nvPr/>
            </p:nvSpPr>
            <p:spPr bwMode="auto">
              <a:xfrm>
                <a:off x="2834" y="2010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9 h 44"/>
                  <a:gd name="T4" fmla="*/ 42 w 44"/>
                  <a:gd name="T5" fmla="*/ 16 h 44"/>
                  <a:gd name="T6" fmla="*/ 42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4 h 44"/>
                  <a:gd name="T36" fmla="*/ 0 w 44"/>
                  <a:gd name="T37" fmla="*/ 16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7" name="Freeform 145"/>
              <p:cNvSpPr>
                <a:spLocks/>
              </p:cNvSpPr>
              <p:nvPr/>
            </p:nvSpPr>
            <p:spPr bwMode="auto">
              <a:xfrm>
                <a:off x="2963" y="2010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9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8" name="Freeform 146"/>
              <p:cNvSpPr>
                <a:spLocks/>
              </p:cNvSpPr>
              <p:nvPr/>
            </p:nvSpPr>
            <p:spPr bwMode="auto">
              <a:xfrm>
                <a:off x="2963" y="2010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9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19" name="Freeform 147"/>
              <p:cNvSpPr>
                <a:spLocks/>
              </p:cNvSpPr>
              <p:nvPr/>
            </p:nvSpPr>
            <p:spPr bwMode="auto">
              <a:xfrm>
                <a:off x="3091" y="2010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2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6 h 44"/>
                  <a:gd name="T46" fmla="*/ 2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1 w 44"/>
                  <a:gd name="T75" fmla="*/ 14 h 44"/>
                  <a:gd name="T76" fmla="*/ 44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4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0" name="Freeform 148"/>
              <p:cNvSpPr>
                <a:spLocks/>
              </p:cNvSpPr>
              <p:nvPr/>
            </p:nvSpPr>
            <p:spPr bwMode="auto">
              <a:xfrm>
                <a:off x="3091" y="2010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6 h 44"/>
                  <a:gd name="T6" fmla="*/ 41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2 w 44"/>
                  <a:gd name="T35" fmla="*/ 14 h 44"/>
                  <a:gd name="T36" fmla="*/ 2 w 44"/>
                  <a:gd name="T37" fmla="*/ 16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2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1" name="Freeform 149"/>
              <p:cNvSpPr>
                <a:spLocks/>
              </p:cNvSpPr>
              <p:nvPr/>
            </p:nvSpPr>
            <p:spPr bwMode="auto">
              <a:xfrm>
                <a:off x="3222" y="2010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2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5 w 41"/>
                  <a:gd name="T31" fmla="*/ 37 h 44"/>
                  <a:gd name="T32" fmla="*/ 5 w 41"/>
                  <a:gd name="T33" fmla="*/ 35 h 44"/>
                  <a:gd name="T34" fmla="*/ 2 w 41"/>
                  <a:gd name="T35" fmla="*/ 32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6 h 44"/>
                  <a:gd name="T46" fmla="*/ 2 w 41"/>
                  <a:gd name="T47" fmla="*/ 14 h 44"/>
                  <a:gd name="T48" fmla="*/ 5 w 41"/>
                  <a:gd name="T49" fmla="*/ 9 h 44"/>
                  <a:gd name="T50" fmla="*/ 5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9 h 44"/>
                  <a:gd name="T74" fmla="*/ 39 w 41"/>
                  <a:gd name="T75" fmla="*/ 14 h 44"/>
                  <a:gd name="T76" fmla="*/ 41 w 41"/>
                  <a:gd name="T77" fmla="*/ 16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5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2" name="Freeform 150"/>
              <p:cNvSpPr>
                <a:spLocks/>
              </p:cNvSpPr>
              <p:nvPr/>
            </p:nvSpPr>
            <p:spPr bwMode="auto">
              <a:xfrm>
                <a:off x="3222" y="2010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9 h 44"/>
                  <a:gd name="T4" fmla="*/ 41 w 41"/>
                  <a:gd name="T5" fmla="*/ 16 h 44"/>
                  <a:gd name="T6" fmla="*/ 39 w 41"/>
                  <a:gd name="T7" fmla="*/ 14 h 44"/>
                  <a:gd name="T8" fmla="*/ 39 w 41"/>
                  <a:gd name="T9" fmla="*/ 9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5 w 41"/>
                  <a:gd name="T31" fmla="*/ 7 h 44"/>
                  <a:gd name="T32" fmla="*/ 5 w 41"/>
                  <a:gd name="T33" fmla="*/ 9 h 44"/>
                  <a:gd name="T34" fmla="*/ 2 w 41"/>
                  <a:gd name="T35" fmla="*/ 14 h 44"/>
                  <a:gd name="T36" fmla="*/ 0 w 41"/>
                  <a:gd name="T37" fmla="*/ 16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2 h 44"/>
                  <a:gd name="T48" fmla="*/ 5 w 41"/>
                  <a:gd name="T49" fmla="*/ 35 h 44"/>
                  <a:gd name="T50" fmla="*/ 5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2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6"/>
                    </a:lnTo>
                    <a:lnTo>
                      <a:pt x="39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3" name="Freeform 151"/>
              <p:cNvSpPr>
                <a:spLocks/>
              </p:cNvSpPr>
              <p:nvPr/>
            </p:nvSpPr>
            <p:spPr bwMode="auto">
              <a:xfrm>
                <a:off x="3350" y="2010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10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6 h 44"/>
                  <a:gd name="T46" fmla="*/ 3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10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4 h 44"/>
                  <a:gd name="T76" fmla="*/ 42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10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4" name="Freeform 152"/>
              <p:cNvSpPr>
                <a:spLocks/>
              </p:cNvSpPr>
              <p:nvPr/>
            </p:nvSpPr>
            <p:spPr bwMode="auto">
              <a:xfrm>
                <a:off x="3350" y="2010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9 h 44"/>
                  <a:gd name="T4" fmla="*/ 42 w 44"/>
                  <a:gd name="T5" fmla="*/ 16 h 44"/>
                  <a:gd name="T6" fmla="*/ 42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10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4 h 44"/>
                  <a:gd name="T36" fmla="*/ 0 w 44"/>
                  <a:gd name="T37" fmla="*/ 16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10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5" name="Freeform 153"/>
              <p:cNvSpPr>
                <a:spLocks/>
              </p:cNvSpPr>
              <p:nvPr/>
            </p:nvSpPr>
            <p:spPr bwMode="auto">
              <a:xfrm>
                <a:off x="3479" y="2010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2 h 44"/>
                  <a:gd name="T8" fmla="*/ 39 w 43"/>
                  <a:gd name="T9" fmla="*/ 35 h 44"/>
                  <a:gd name="T10" fmla="*/ 37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2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6 h 44"/>
                  <a:gd name="T46" fmla="*/ 2 w 43"/>
                  <a:gd name="T47" fmla="*/ 14 h 44"/>
                  <a:gd name="T48" fmla="*/ 4 w 43"/>
                  <a:gd name="T49" fmla="*/ 9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7 w 43"/>
                  <a:gd name="T71" fmla="*/ 7 h 44"/>
                  <a:gd name="T72" fmla="*/ 39 w 43"/>
                  <a:gd name="T73" fmla="*/ 9 h 44"/>
                  <a:gd name="T74" fmla="*/ 41 w 43"/>
                  <a:gd name="T75" fmla="*/ 14 h 44"/>
                  <a:gd name="T76" fmla="*/ 41 w 43"/>
                  <a:gd name="T77" fmla="*/ 16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4"/>
                    </a:lnTo>
                    <a:lnTo>
                      <a:pt x="41" y="16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6" name="Freeform 154"/>
              <p:cNvSpPr>
                <a:spLocks/>
              </p:cNvSpPr>
              <p:nvPr/>
            </p:nvSpPr>
            <p:spPr bwMode="auto">
              <a:xfrm>
                <a:off x="3479" y="2010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6 h 44"/>
                  <a:gd name="T6" fmla="*/ 41 w 43"/>
                  <a:gd name="T7" fmla="*/ 14 h 44"/>
                  <a:gd name="T8" fmla="*/ 39 w 43"/>
                  <a:gd name="T9" fmla="*/ 9 h 44"/>
                  <a:gd name="T10" fmla="*/ 37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9 h 44"/>
                  <a:gd name="T34" fmla="*/ 2 w 43"/>
                  <a:gd name="T35" fmla="*/ 14 h 44"/>
                  <a:gd name="T36" fmla="*/ 2 w 43"/>
                  <a:gd name="T37" fmla="*/ 16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2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7 w 43"/>
                  <a:gd name="T71" fmla="*/ 37 h 44"/>
                  <a:gd name="T72" fmla="*/ 39 w 43"/>
                  <a:gd name="T73" fmla="*/ 35 h 44"/>
                  <a:gd name="T74" fmla="*/ 41 w 43"/>
                  <a:gd name="T75" fmla="*/ 32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6"/>
                    </a:lnTo>
                    <a:lnTo>
                      <a:pt x="41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4"/>
                    </a:lnTo>
                    <a:lnTo>
                      <a:pt x="2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7" name="Freeform 155"/>
              <p:cNvSpPr>
                <a:spLocks/>
              </p:cNvSpPr>
              <p:nvPr/>
            </p:nvSpPr>
            <p:spPr bwMode="auto">
              <a:xfrm>
                <a:off x="3607" y="2010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2 w 44"/>
                  <a:gd name="T7" fmla="*/ 32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2 h 44"/>
                  <a:gd name="T36" fmla="*/ 3 w 44"/>
                  <a:gd name="T37" fmla="*/ 30 h 44"/>
                  <a:gd name="T38" fmla="*/ 3 w 44"/>
                  <a:gd name="T39" fmla="*/ 26 h 44"/>
                  <a:gd name="T40" fmla="*/ 0 w 44"/>
                  <a:gd name="T41" fmla="*/ 23 h 44"/>
                  <a:gd name="T42" fmla="*/ 3 w 44"/>
                  <a:gd name="T43" fmla="*/ 19 h 44"/>
                  <a:gd name="T44" fmla="*/ 3 w 44"/>
                  <a:gd name="T45" fmla="*/ 16 h 44"/>
                  <a:gd name="T46" fmla="*/ 3 w 44"/>
                  <a:gd name="T47" fmla="*/ 14 h 44"/>
                  <a:gd name="T48" fmla="*/ 5 w 44"/>
                  <a:gd name="T49" fmla="*/ 9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9 h 44"/>
                  <a:gd name="T74" fmla="*/ 42 w 44"/>
                  <a:gd name="T75" fmla="*/ 14 h 44"/>
                  <a:gd name="T76" fmla="*/ 44 w 44"/>
                  <a:gd name="T77" fmla="*/ 16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2" y="32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3" y="26"/>
                    </a:lnTo>
                    <a:lnTo>
                      <a:pt x="0" y="23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4"/>
                    </a:lnTo>
                    <a:lnTo>
                      <a:pt x="44" y="16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8" name="Freeform 156"/>
              <p:cNvSpPr>
                <a:spLocks/>
              </p:cNvSpPr>
              <p:nvPr/>
            </p:nvSpPr>
            <p:spPr bwMode="auto">
              <a:xfrm>
                <a:off x="3607" y="2010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6 h 44"/>
                  <a:gd name="T6" fmla="*/ 42 w 44"/>
                  <a:gd name="T7" fmla="*/ 14 h 44"/>
                  <a:gd name="T8" fmla="*/ 39 w 44"/>
                  <a:gd name="T9" fmla="*/ 9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9 h 44"/>
                  <a:gd name="T34" fmla="*/ 3 w 44"/>
                  <a:gd name="T35" fmla="*/ 14 h 44"/>
                  <a:gd name="T36" fmla="*/ 3 w 44"/>
                  <a:gd name="T37" fmla="*/ 16 h 44"/>
                  <a:gd name="T38" fmla="*/ 3 w 44"/>
                  <a:gd name="T39" fmla="*/ 19 h 44"/>
                  <a:gd name="T40" fmla="*/ 0 w 44"/>
                  <a:gd name="T41" fmla="*/ 23 h 44"/>
                  <a:gd name="T42" fmla="*/ 3 w 44"/>
                  <a:gd name="T43" fmla="*/ 26 h 44"/>
                  <a:gd name="T44" fmla="*/ 3 w 44"/>
                  <a:gd name="T45" fmla="*/ 30 h 44"/>
                  <a:gd name="T46" fmla="*/ 3 w 44"/>
                  <a:gd name="T47" fmla="*/ 32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2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6"/>
                    </a:lnTo>
                    <a:lnTo>
                      <a:pt x="42" y="14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3" y="19"/>
                    </a:lnTo>
                    <a:lnTo>
                      <a:pt x="0" y="23"/>
                    </a:lnTo>
                    <a:lnTo>
                      <a:pt x="3" y="26"/>
                    </a:lnTo>
                    <a:lnTo>
                      <a:pt x="3" y="30"/>
                    </a:lnTo>
                    <a:lnTo>
                      <a:pt x="3" y="32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2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29" name="Freeform 157"/>
              <p:cNvSpPr>
                <a:spLocks/>
              </p:cNvSpPr>
              <p:nvPr/>
            </p:nvSpPr>
            <p:spPr bwMode="auto">
              <a:xfrm>
                <a:off x="2447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3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3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7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7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7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0" name="Freeform 158"/>
              <p:cNvSpPr>
                <a:spLocks/>
              </p:cNvSpPr>
              <p:nvPr/>
            </p:nvSpPr>
            <p:spPr bwMode="auto">
              <a:xfrm>
                <a:off x="2447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3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3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7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7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7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1" name="Freeform 159"/>
              <p:cNvSpPr>
                <a:spLocks/>
              </p:cNvSpPr>
              <p:nvPr/>
            </p:nvSpPr>
            <p:spPr bwMode="auto">
              <a:xfrm>
                <a:off x="2447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7 h 44"/>
                  <a:gd name="T6" fmla="*/ 41 w 43"/>
                  <a:gd name="T7" fmla="*/ 14 h 44"/>
                  <a:gd name="T8" fmla="*/ 39 w 43"/>
                  <a:gd name="T9" fmla="*/ 10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7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3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3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2" name="Freeform 160"/>
              <p:cNvSpPr>
                <a:spLocks/>
              </p:cNvSpPr>
              <p:nvPr/>
            </p:nvSpPr>
            <p:spPr bwMode="auto">
              <a:xfrm>
                <a:off x="2575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8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3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7 h 44"/>
                  <a:gd name="T46" fmla="*/ 2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8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1 w 44"/>
                  <a:gd name="T75" fmla="*/ 14 h 44"/>
                  <a:gd name="T76" fmla="*/ 44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4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3" name="Freeform 161"/>
              <p:cNvSpPr>
                <a:spLocks/>
              </p:cNvSpPr>
              <p:nvPr/>
            </p:nvSpPr>
            <p:spPr bwMode="auto">
              <a:xfrm>
                <a:off x="2575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8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3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7 h 44"/>
                  <a:gd name="T46" fmla="*/ 2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8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1 w 44"/>
                  <a:gd name="T75" fmla="*/ 14 h 44"/>
                  <a:gd name="T76" fmla="*/ 44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4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4" name="Freeform 162"/>
              <p:cNvSpPr>
                <a:spLocks/>
              </p:cNvSpPr>
              <p:nvPr/>
            </p:nvSpPr>
            <p:spPr bwMode="auto">
              <a:xfrm>
                <a:off x="2575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7 h 44"/>
                  <a:gd name="T6" fmla="*/ 41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8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2 w 44"/>
                  <a:gd name="T35" fmla="*/ 14 h 44"/>
                  <a:gd name="T36" fmla="*/ 2 w 44"/>
                  <a:gd name="T37" fmla="*/ 17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8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3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5" name="Freeform 163"/>
              <p:cNvSpPr>
                <a:spLocks/>
              </p:cNvSpPr>
              <p:nvPr/>
            </p:nvSpPr>
            <p:spPr bwMode="auto">
              <a:xfrm>
                <a:off x="2706" y="2113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3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4 w 41"/>
                  <a:gd name="T31" fmla="*/ 37 h 44"/>
                  <a:gd name="T32" fmla="*/ 4 w 41"/>
                  <a:gd name="T33" fmla="*/ 35 h 44"/>
                  <a:gd name="T34" fmla="*/ 2 w 41"/>
                  <a:gd name="T35" fmla="*/ 33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7 h 44"/>
                  <a:gd name="T46" fmla="*/ 2 w 41"/>
                  <a:gd name="T47" fmla="*/ 14 h 44"/>
                  <a:gd name="T48" fmla="*/ 4 w 41"/>
                  <a:gd name="T49" fmla="*/ 10 h 44"/>
                  <a:gd name="T50" fmla="*/ 4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10 h 44"/>
                  <a:gd name="T74" fmla="*/ 39 w 41"/>
                  <a:gd name="T75" fmla="*/ 14 h 44"/>
                  <a:gd name="T76" fmla="*/ 41 w 41"/>
                  <a:gd name="T77" fmla="*/ 17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4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41" y="17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6" name="Freeform 164"/>
              <p:cNvSpPr>
                <a:spLocks/>
              </p:cNvSpPr>
              <p:nvPr/>
            </p:nvSpPr>
            <p:spPr bwMode="auto">
              <a:xfrm>
                <a:off x="2706" y="2113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3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4 w 41"/>
                  <a:gd name="T31" fmla="*/ 37 h 44"/>
                  <a:gd name="T32" fmla="*/ 4 w 41"/>
                  <a:gd name="T33" fmla="*/ 35 h 44"/>
                  <a:gd name="T34" fmla="*/ 2 w 41"/>
                  <a:gd name="T35" fmla="*/ 33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7 h 44"/>
                  <a:gd name="T46" fmla="*/ 2 w 41"/>
                  <a:gd name="T47" fmla="*/ 14 h 44"/>
                  <a:gd name="T48" fmla="*/ 4 w 41"/>
                  <a:gd name="T49" fmla="*/ 10 h 44"/>
                  <a:gd name="T50" fmla="*/ 4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10 h 44"/>
                  <a:gd name="T74" fmla="*/ 39 w 41"/>
                  <a:gd name="T75" fmla="*/ 14 h 44"/>
                  <a:gd name="T76" fmla="*/ 41 w 41"/>
                  <a:gd name="T77" fmla="*/ 17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4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4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41" y="17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7" name="Freeform 165"/>
              <p:cNvSpPr>
                <a:spLocks/>
              </p:cNvSpPr>
              <p:nvPr/>
            </p:nvSpPr>
            <p:spPr bwMode="auto">
              <a:xfrm>
                <a:off x="2706" y="2113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9 h 44"/>
                  <a:gd name="T4" fmla="*/ 41 w 41"/>
                  <a:gd name="T5" fmla="*/ 17 h 44"/>
                  <a:gd name="T6" fmla="*/ 39 w 41"/>
                  <a:gd name="T7" fmla="*/ 14 h 44"/>
                  <a:gd name="T8" fmla="*/ 39 w 41"/>
                  <a:gd name="T9" fmla="*/ 10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4 w 41"/>
                  <a:gd name="T31" fmla="*/ 7 h 44"/>
                  <a:gd name="T32" fmla="*/ 4 w 41"/>
                  <a:gd name="T33" fmla="*/ 10 h 44"/>
                  <a:gd name="T34" fmla="*/ 2 w 41"/>
                  <a:gd name="T35" fmla="*/ 14 h 44"/>
                  <a:gd name="T36" fmla="*/ 0 w 41"/>
                  <a:gd name="T37" fmla="*/ 17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3 h 44"/>
                  <a:gd name="T48" fmla="*/ 4 w 41"/>
                  <a:gd name="T49" fmla="*/ 35 h 44"/>
                  <a:gd name="T50" fmla="*/ 4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3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7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4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4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3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8" name="Freeform 166"/>
              <p:cNvSpPr>
                <a:spLocks/>
              </p:cNvSpPr>
              <p:nvPr/>
            </p:nvSpPr>
            <p:spPr bwMode="auto">
              <a:xfrm>
                <a:off x="2834" y="2113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3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7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2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39" name="Freeform 167"/>
              <p:cNvSpPr>
                <a:spLocks/>
              </p:cNvSpPr>
              <p:nvPr/>
            </p:nvSpPr>
            <p:spPr bwMode="auto">
              <a:xfrm>
                <a:off x="2834" y="2113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3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7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2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0" name="Freeform 168"/>
              <p:cNvSpPr>
                <a:spLocks/>
              </p:cNvSpPr>
              <p:nvPr/>
            </p:nvSpPr>
            <p:spPr bwMode="auto">
              <a:xfrm>
                <a:off x="2834" y="2113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9 h 44"/>
                  <a:gd name="T4" fmla="*/ 42 w 44"/>
                  <a:gd name="T5" fmla="*/ 17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0 w 44"/>
                  <a:gd name="T37" fmla="*/ 17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3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3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1" name="Freeform 169"/>
              <p:cNvSpPr>
                <a:spLocks/>
              </p:cNvSpPr>
              <p:nvPr/>
            </p:nvSpPr>
            <p:spPr bwMode="auto">
              <a:xfrm>
                <a:off x="2963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3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3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7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7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7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2" name="Freeform 170"/>
              <p:cNvSpPr>
                <a:spLocks/>
              </p:cNvSpPr>
              <p:nvPr/>
            </p:nvSpPr>
            <p:spPr bwMode="auto">
              <a:xfrm>
                <a:off x="2963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3 h 44"/>
                  <a:gd name="T8" fmla="*/ 39 w 43"/>
                  <a:gd name="T9" fmla="*/ 35 h 44"/>
                  <a:gd name="T10" fmla="*/ 36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3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7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6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7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6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7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3" name="Freeform 171"/>
              <p:cNvSpPr>
                <a:spLocks/>
              </p:cNvSpPr>
              <p:nvPr/>
            </p:nvSpPr>
            <p:spPr bwMode="auto">
              <a:xfrm>
                <a:off x="2963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7 h 44"/>
                  <a:gd name="T6" fmla="*/ 41 w 43"/>
                  <a:gd name="T7" fmla="*/ 14 h 44"/>
                  <a:gd name="T8" fmla="*/ 39 w 43"/>
                  <a:gd name="T9" fmla="*/ 10 h 44"/>
                  <a:gd name="T10" fmla="*/ 36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7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3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6 w 43"/>
                  <a:gd name="T71" fmla="*/ 37 h 44"/>
                  <a:gd name="T72" fmla="*/ 39 w 43"/>
                  <a:gd name="T73" fmla="*/ 35 h 44"/>
                  <a:gd name="T74" fmla="*/ 41 w 43"/>
                  <a:gd name="T75" fmla="*/ 33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6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6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4" name="Freeform 172"/>
              <p:cNvSpPr>
                <a:spLocks/>
              </p:cNvSpPr>
              <p:nvPr/>
            </p:nvSpPr>
            <p:spPr bwMode="auto">
              <a:xfrm>
                <a:off x="3091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3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7 h 44"/>
                  <a:gd name="T46" fmla="*/ 2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1 w 44"/>
                  <a:gd name="T75" fmla="*/ 14 h 44"/>
                  <a:gd name="T76" fmla="*/ 44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4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5" name="Freeform 173"/>
              <p:cNvSpPr>
                <a:spLocks/>
              </p:cNvSpPr>
              <p:nvPr/>
            </p:nvSpPr>
            <p:spPr bwMode="auto">
              <a:xfrm>
                <a:off x="3091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1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2 w 44"/>
                  <a:gd name="T35" fmla="*/ 33 h 44"/>
                  <a:gd name="T36" fmla="*/ 2 w 44"/>
                  <a:gd name="T37" fmla="*/ 30 h 44"/>
                  <a:gd name="T38" fmla="*/ 2 w 44"/>
                  <a:gd name="T39" fmla="*/ 26 h 44"/>
                  <a:gd name="T40" fmla="*/ 0 w 44"/>
                  <a:gd name="T41" fmla="*/ 23 h 44"/>
                  <a:gd name="T42" fmla="*/ 2 w 44"/>
                  <a:gd name="T43" fmla="*/ 19 h 44"/>
                  <a:gd name="T44" fmla="*/ 2 w 44"/>
                  <a:gd name="T45" fmla="*/ 17 h 44"/>
                  <a:gd name="T46" fmla="*/ 2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1 w 44"/>
                  <a:gd name="T75" fmla="*/ 14 h 44"/>
                  <a:gd name="T76" fmla="*/ 44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4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6" name="Freeform 174"/>
              <p:cNvSpPr>
                <a:spLocks/>
              </p:cNvSpPr>
              <p:nvPr/>
            </p:nvSpPr>
            <p:spPr bwMode="auto">
              <a:xfrm>
                <a:off x="3091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7 h 44"/>
                  <a:gd name="T6" fmla="*/ 41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2 w 44"/>
                  <a:gd name="T35" fmla="*/ 14 h 44"/>
                  <a:gd name="T36" fmla="*/ 2 w 44"/>
                  <a:gd name="T37" fmla="*/ 17 h 44"/>
                  <a:gd name="T38" fmla="*/ 2 w 44"/>
                  <a:gd name="T39" fmla="*/ 19 h 44"/>
                  <a:gd name="T40" fmla="*/ 0 w 44"/>
                  <a:gd name="T41" fmla="*/ 23 h 44"/>
                  <a:gd name="T42" fmla="*/ 2 w 44"/>
                  <a:gd name="T43" fmla="*/ 26 h 44"/>
                  <a:gd name="T44" fmla="*/ 2 w 44"/>
                  <a:gd name="T45" fmla="*/ 30 h 44"/>
                  <a:gd name="T46" fmla="*/ 2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1 w 44"/>
                  <a:gd name="T75" fmla="*/ 33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2" y="19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7" name="Freeform 175"/>
              <p:cNvSpPr>
                <a:spLocks/>
              </p:cNvSpPr>
              <p:nvPr/>
            </p:nvSpPr>
            <p:spPr bwMode="auto">
              <a:xfrm>
                <a:off x="3222" y="2113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3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5 w 41"/>
                  <a:gd name="T31" fmla="*/ 37 h 44"/>
                  <a:gd name="T32" fmla="*/ 5 w 41"/>
                  <a:gd name="T33" fmla="*/ 35 h 44"/>
                  <a:gd name="T34" fmla="*/ 2 w 41"/>
                  <a:gd name="T35" fmla="*/ 33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7 h 44"/>
                  <a:gd name="T46" fmla="*/ 2 w 41"/>
                  <a:gd name="T47" fmla="*/ 14 h 44"/>
                  <a:gd name="T48" fmla="*/ 5 w 41"/>
                  <a:gd name="T49" fmla="*/ 10 h 44"/>
                  <a:gd name="T50" fmla="*/ 5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10 h 44"/>
                  <a:gd name="T74" fmla="*/ 39 w 41"/>
                  <a:gd name="T75" fmla="*/ 14 h 44"/>
                  <a:gd name="T76" fmla="*/ 41 w 41"/>
                  <a:gd name="T77" fmla="*/ 17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5"/>
                    </a:lnTo>
                    <a:lnTo>
                      <a:pt x="2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41" y="17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8" name="Freeform 176"/>
              <p:cNvSpPr>
                <a:spLocks/>
              </p:cNvSpPr>
              <p:nvPr/>
            </p:nvSpPr>
            <p:spPr bwMode="auto">
              <a:xfrm>
                <a:off x="3222" y="2113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26 h 44"/>
                  <a:gd name="T4" fmla="*/ 41 w 41"/>
                  <a:gd name="T5" fmla="*/ 30 h 44"/>
                  <a:gd name="T6" fmla="*/ 39 w 41"/>
                  <a:gd name="T7" fmla="*/ 33 h 44"/>
                  <a:gd name="T8" fmla="*/ 39 w 41"/>
                  <a:gd name="T9" fmla="*/ 35 h 44"/>
                  <a:gd name="T10" fmla="*/ 37 w 41"/>
                  <a:gd name="T11" fmla="*/ 37 h 44"/>
                  <a:gd name="T12" fmla="*/ 34 w 41"/>
                  <a:gd name="T13" fmla="*/ 39 h 44"/>
                  <a:gd name="T14" fmla="*/ 30 w 41"/>
                  <a:gd name="T15" fmla="*/ 42 h 44"/>
                  <a:gd name="T16" fmla="*/ 27 w 41"/>
                  <a:gd name="T17" fmla="*/ 44 h 44"/>
                  <a:gd name="T18" fmla="*/ 25 w 41"/>
                  <a:gd name="T19" fmla="*/ 44 h 44"/>
                  <a:gd name="T20" fmla="*/ 21 w 41"/>
                  <a:gd name="T21" fmla="*/ 44 h 44"/>
                  <a:gd name="T22" fmla="*/ 18 w 41"/>
                  <a:gd name="T23" fmla="*/ 44 h 44"/>
                  <a:gd name="T24" fmla="*/ 14 w 41"/>
                  <a:gd name="T25" fmla="*/ 44 h 44"/>
                  <a:gd name="T26" fmla="*/ 11 w 41"/>
                  <a:gd name="T27" fmla="*/ 42 h 44"/>
                  <a:gd name="T28" fmla="*/ 9 w 41"/>
                  <a:gd name="T29" fmla="*/ 39 h 44"/>
                  <a:gd name="T30" fmla="*/ 5 w 41"/>
                  <a:gd name="T31" fmla="*/ 37 h 44"/>
                  <a:gd name="T32" fmla="*/ 5 w 41"/>
                  <a:gd name="T33" fmla="*/ 35 h 44"/>
                  <a:gd name="T34" fmla="*/ 2 w 41"/>
                  <a:gd name="T35" fmla="*/ 33 h 44"/>
                  <a:gd name="T36" fmla="*/ 0 w 41"/>
                  <a:gd name="T37" fmla="*/ 30 h 44"/>
                  <a:gd name="T38" fmla="*/ 0 w 41"/>
                  <a:gd name="T39" fmla="*/ 26 h 44"/>
                  <a:gd name="T40" fmla="*/ 0 w 41"/>
                  <a:gd name="T41" fmla="*/ 23 h 44"/>
                  <a:gd name="T42" fmla="*/ 0 w 41"/>
                  <a:gd name="T43" fmla="*/ 19 h 44"/>
                  <a:gd name="T44" fmla="*/ 0 w 41"/>
                  <a:gd name="T45" fmla="*/ 17 h 44"/>
                  <a:gd name="T46" fmla="*/ 2 w 41"/>
                  <a:gd name="T47" fmla="*/ 14 h 44"/>
                  <a:gd name="T48" fmla="*/ 5 w 41"/>
                  <a:gd name="T49" fmla="*/ 10 h 44"/>
                  <a:gd name="T50" fmla="*/ 5 w 41"/>
                  <a:gd name="T51" fmla="*/ 7 h 44"/>
                  <a:gd name="T52" fmla="*/ 9 w 41"/>
                  <a:gd name="T53" fmla="*/ 5 h 44"/>
                  <a:gd name="T54" fmla="*/ 11 w 41"/>
                  <a:gd name="T55" fmla="*/ 3 h 44"/>
                  <a:gd name="T56" fmla="*/ 14 w 41"/>
                  <a:gd name="T57" fmla="*/ 3 h 44"/>
                  <a:gd name="T58" fmla="*/ 18 w 41"/>
                  <a:gd name="T59" fmla="*/ 3 h 44"/>
                  <a:gd name="T60" fmla="*/ 21 w 41"/>
                  <a:gd name="T61" fmla="*/ 0 h 44"/>
                  <a:gd name="T62" fmla="*/ 25 w 41"/>
                  <a:gd name="T63" fmla="*/ 3 h 44"/>
                  <a:gd name="T64" fmla="*/ 27 w 41"/>
                  <a:gd name="T65" fmla="*/ 3 h 44"/>
                  <a:gd name="T66" fmla="*/ 30 w 41"/>
                  <a:gd name="T67" fmla="*/ 3 h 44"/>
                  <a:gd name="T68" fmla="*/ 34 w 41"/>
                  <a:gd name="T69" fmla="*/ 5 h 44"/>
                  <a:gd name="T70" fmla="*/ 37 w 41"/>
                  <a:gd name="T71" fmla="*/ 7 h 44"/>
                  <a:gd name="T72" fmla="*/ 39 w 41"/>
                  <a:gd name="T73" fmla="*/ 10 h 44"/>
                  <a:gd name="T74" fmla="*/ 39 w 41"/>
                  <a:gd name="T75" fmla="*/ 14 h 44"/>
                  <a:gd name="T76" fmla="*/ 41 w 41"/>
                  <a:gd name="T77" fmla="*/ 17 h 44"/>
                  <a:gd name="T78" fmla="*/ 41 w 41"/>
                  <a:gd name="T79" fmla="*/ 19 h 44"/>
                  <a:gd name="T80" fmla="*/ 41 w 41"/>
                  <a:gd name="T81" fmla="*/ 23 h 44"/>
                  <a:gd name="T82" fmla="*/ 41 w 41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26"/>
                    </a:lnTo>
                    <a:lnTo>
                      <a:pt x="41" y="30"/>
                    </a:lnTo>
                    <a:lnTo>
                      <a:pt x="39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0" y="42"/>
                    </a:lnTo>
                    <a:lnTo>
                      <a:pt x="27" y="44"/>
                    </a:lnTo>
                    <a:lnTo>
                      <a:pt x="25" y="44"/>
                    </a:lnTo>
                    <a:lnTo>
                      <a:pt x="21" y="44"/>
                    </a:lnTo>
                    <a:lnTo>
                      <a:pt x="18" y="44"/>
                    </a:lnTo>
                    <a:lnTo>
                      <a:pt x="14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5" y="37"/>
                    </a:lnTo>
                    <a:lnTo>
                      <a:pt x="5" y="35"/>
                    </a:lnTo>
                    <a:lnTo>
                      <a:pt x="2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41" y="17"/>
                    </a:lnTo>
                    <a:lnTo>
                      <a:pt x="41" y="19"/>
                    </a:lnTo>
                    <a:lnTo>
                      <a:pt x="41" y="23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49" name="Freeform 177"/>
              <p:cNvSpPr>
                <a:spLocks/>
              </p:cNvSpPr>
              <p:nvPr/>
            </p:nvSpPr>
            <p:spPr bwMode="auto">
              <a:xfrm>
                <a:off x="3222" y="2113"/>
                <a:ext cx="41" cy="44"/>
              </a:xfrm>
              <a:custGeom>
                <a:avLst/>
                <a:gdLst>
                  <a:gd name="T0" fmla="*/ 41 w 41"/>
                  <a:gd name="T1" fmla="*/ 21 h 44"/>
                  <a:gd name="T2" fmla="*/ 41 w 41"/>
                  <a:gd name="T3" fmla="*/ 19 h 44"/>
                  <a:gd name="T4" fmla="*/ 41 w 41"/>
                  <a:gd name="T5" fmla="*/ 17 h 44"/>
                  <a:gd name="T6" fmla="*/ 39 w 41"/>
                  <a:gd name="T7" fmla="*/ 14 h 44"/>
                  <a:gd name="T8" fmla="*/ 39 w 41"/>
                  <a:gd name="T9" fmla="*/ 10 h 44"/>
                  <a:gd name="T10" fmla="*/ 37 w 41"/>
                  <a:gd name="T11" fmla="*/ 7 h 44"/>
                  <a:gd name="T12" fmla="*/ 34 w 41"/>
                  <a:gd name="T13" fmla="*/ 5 h 44"/>
                  <a:gd name="T14" fmla="*/ 30 w 41"/>
                  <a:gd name="T15" fmla="*/ 3 h 44"/>
                  <a:gd name="T16" fmla="*/ 27 w 41"/>
                  <a:gd name="T17" fmla="*/ 3 h 44"/>
                  <a:gd name="T18" fmla="*/ 25 w 41"/>
                  <a:gd name="T19" fmla="*/ 3 h 44"/>
                  <a:gd name="T20" fmla="*/ 21 w 41"/>
                  <a:gd name="T21" fmla="*/ 0 h 44"/>
                  <a:gd name="T22" fmla="*/ 18 w 41"/>
                  <a:gd name="T23" fmla="*/ 3 h 44"/>
                  <a:gd name="T24" fmla="*/ 14 w 41"/>
                  <a:gd name="T25" fmla="*/ 3 h 44"/>
                  <a:gd name="T26" fmla="*/ 11 w 41"/>
                  <a:gd name="T27" fmla="*/ 3 h 44"/>
                  <a:gd name="T28" fmla="*/ 9 w 41"/>
                  <a:gd name="T29" fmla="*/ 5 h 44"/>
                  <a:gd name="T30" fmla="*/ 5 w 41"/>
                  <a:gd name="T31" fmla="*/ 7 h 44"/>
                  <a:gd name="T32" fmla="*/ 5 w 41"/>
                  <a:gd name="T33" fmla="*/ 10 h 44"/>
                  <a:gd name="T34" fmla="*/ 2 w 41"/>
                  <a:gd name="T35" fmla="*/ 14 h 44"/>
                  <a:gd name="T36" fmla="*/ 0 w 41"/>
                  <a:gd name="T37" fmla="*/ 17 h 44"/>
                  <a:gd name="T38" fmla="*/ 0 w 41"/>
                  <a:gd name="T39" fmla="*/ 19 h 44"/>
                  <a:gd name="T40" fmla="*/ 0 w 41"/>
                  <a:gd name="T41" fmla="*/ 23 h 44"/>
                  <a:gd name="T42" fmla="*/ 0 w 41"/>
                  <a:gd name="T43" fmla="*/ 26 h 44"/>
                  <a:gd name="T44" fmla="*/ 0 w 41"/>
                  <a:gd name="T45" fmla="*/ 30 h 44"/>
                  <a:gd name="T46" fmla="*/ 2 w 41"/>
                  <a:gd name="T47" fmla="*/ 33 h 44"/>
                  <a:gd name="T48" fmla="*/ 5 w 41"/>
                  <a:gd name="T49" fmla="*/ 35 h 44"/>
                  <a:gd name="T50" fmla="*/ 5 w 41"/>
                  <a:gd name="T51" fmla="*/ 37 h 44"/>
                  <a:gd name="T52" fmla="*/ 9 w 41"/>
                  <a:gd name="T53" fmla="*/ 39 h 44"/>
                  <a:gd name="T54" fmla="*/ 11 w 41"/>
                  <a:gd name="T55" fmla="*/ 42 h 44"/>
                  <a:gd name="T56" fmla="*/ 14 w 41"/>
                  <a:gd name="T57" fmla="*/ 44 h 44"/>
                  <a:gd name="T58" fmla="*/ 18 w 41"/>
                  <a:gd name="T59" fmla="*/ 44 h 44"/>
                  <a:gd name="T60" fmla="*/ 21 w 41"/>
                  <a:gd name="T61" fmla="*/ 44 h 44"/>
                  <a:gd name="T62" fmla="*/ 25 w 41"/>
                  <a:gd name="T63" fmla="*/ 44 h 44"/>
                  <a:gd name="T64" fmla="*/ 27 w 41"/>
                  <a:gd name="T65" fmla="*/ 44 h 44"/>
                  <a:gd name="T66" fmla="*/ 30 w 41"/>
                  <a:gd name="T67" fmla="*/ 42 h 44"/>
                  <a:gd name="T68" fmla="*/ 34 w 41"/>
                  <a:gd name="T69" fmla="*/ 39 h 44"/>
                  <a:gd name="T70" fmla="*/ 37 w 41"/>
                  <a:gd name="T71" fmla="*/ 37 h 44"/>
                  <a:gd name="T72" fmla="*/ 39 w 41"/>
                  <a:gd name="T73" fmla="*/ 35 h 44"/>
                  <a:gd name="T74" fmla="*/ 39 w 41"/>
                  <a:gd name="T75" fmla="*/ 33 h 44"/>
                  <a:gd name="T76" fmla="*/ 41 w 41"/>
                  <a:gd name="T77" fmla="*/ 30 h 44"/>
                  <a:gd name="T78" fmla="*/ 41 w 41"/>
                  <a:gd name="T79" fmla="*/ 26 h 44"/>
                  <a:gd name="T80" fmla="*/ 41 w 41"/>
                  <a:gd name="T81" fmla="*/ 23 h 44"/>
                  <a:gd name="T82" fmla="*/ 41 w 41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4">
                    <a:moveTo>
                      <a:pt x="41" y="21"/>
                    </a:moveTo>
                    <a:lnTo>
                      <a:pt x="41" y="19"/>
                    </a:lnTo>
                    <a:lnTo>
                      <a:pt x="41" y="17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1" y="0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5" y="10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4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0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39" y="33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0" name="Freeform 178"/>
              <p:cNvSpPr>
                <a:spLocks/>
              </p:cNvSpPr>
              <p:nvPr/>
            </p:nvSpPr>
            <p:spPr bwMode="auto">
              <a:xfrm>
                <a:off x="3350" y="2113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10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3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7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10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2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10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1" name="Freeform 179"/>
              <p:cNvSpPr>
                <a:spLocks/>
              </p:cNvSpPr>
              <p:nvPr/>
            </p:nvSpPr>
            <p:spPr bwMode="auto">
              <a:xfrm>
                <a:off x="3350" y="2113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26 h 44"/>
                  <a:gd name="T4" fmla="*/ 42 w 44"/>
                  <a:gd name="T5" fmla="*/ 30 h 44"/>
                  <a:gd name="T6" fmla="*/ 42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28 w 44"/>
                  <a:gd name="T17" fmla="*/ 44 h 44"/>
                  <a:gd name="T18" fmla="*/ 26 w 44"/>
                  <a:gd name="T19" fmla="*/ 44 h 44"/>
                  <a:gd name="T20" fmla="*/ 21 w 44"/>
                  <a:gd name="T21" fmla="*/ 44 h 44"/>
                  <a:gd name="T22" fmla="*/ 19 w 44"/>
                  <a:gd name="T23" fmla="*/ 44 h 44"/>
                  <a:gd name="T24" fmla="*/ 14 w 44"/>
                  <a:gd name="T25" fmla="*/ 44 h 44"/>
                  <a:gd name="T26" fmla="*/ 12 w 44"/>
                  <a:gd name="T27" fmla="*/ 42 h 44"/>
                  <a:gd name="T28" fmla="*/ 10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3 h 44"/>
                  <a:gd name="T36" fmla="*/ 0 w 44"/>
                  <a:gd name="T37" fmla="*/ 30 h 44"/>
                  <a:gd name="T38" fmla="*/ 0 w 44"/>
                  <a:gd name="T39" fmla="*/ 26 h 44"/>
                  <a:gd name="T40" fmla="*/ 0 w 44"/>
                  <a:gd name="T41" fmla="*/ 23 h 44"/>
                  <a:gd name="T42" fmla="*/ 0 w 44"/>
                  <a:gd name="T43" fmla="*/ 19 h 44"/>
                  <a:gd name="T44" fmla="*/ 0 w 44"/>
                  <a:gd name="T45" fmla="*/ 17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10 w 44"/>
                  <a:gd name="T53" fmla="*/ 5 h 44"/>
                  <a:gd name="T54" fmla="*/ 12 w 44"/>
                  <a:gd name="T55" fmla="*/ 3 h 44"/>
                  <a:gd name="T56" fmla="*/ 14 w 44"/>
                  <a:gd name="T57" fmla="*/ 3 h 44"/>
                  <a:gd name="T58" fmla="*/ 19 w 44"/>
                  <a:gd name="T59" fmla="*/ 3 h 44"/>
                  <a:gd name="T60" fmla="*/ 21 w 44"/>
                  <a:gd name="T61" fmla="*/ 0 h 44"/>
                  <a:gd name="T62" fmla="*/ 26 w 44"/>
                  <a:gd name="T63" fmla="*/ 3 h 44"/>
                  <a:gd name="T64" fmla="*/ 28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2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2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26"/>
                    </a:lnTo>
                    <a:lnTo>
                      <a:pt x="42" y="30"/>
                    </a:lnTo>
                    <a:lnTo>
                      <a:pt x="42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28" y="44"/>
                    </a:lnTo>
                    <a:lnTo>
                      <a:pt x="26" y="44"/>
                    </a:lnTo>
                    <a:lnTo>
                      <a:pt x="21" y="44"/>
                    </a:lnTo>
                    <a:lnTo>
                      <a:pt x="19" y="44"/>
                    </a:lnTo>
                    <a:lnTo>
                      <a:pt x="14" y="44"/>
                    </a:lnTo>
                    <a:lnTo>
                      <a:pt x="12" y="42"/>
                    </a:lnTo>
                    <a:lnTo>
                      <a:pt x="10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3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10" y="5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1" y="0"/>
                    </a:lnTo>
                    <a:lnTo>
                      <a:pt x="26" y="3"/>
                    </a:lnTo>
                    <a:lnTo>
                      <a:pt x="28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2" name="Freeform 180"/>
              <p:cNvSpPr>
                <a:spLocks/>
              </p:cNvSpPr>
              <p:nvPr/>
            </p:nvSpPr>
            <p:spPr bwMode="auto">
              <a:xfrm>
                <a:off x="3350" y="2113"/>
                <a:ext cx="44" cy="44"/>
              </a:xfrm>
              <a:custGeom>
                <a:avLst/>
                <a:gdLst>
                  <a:gd name="T0" fmla="*/ 42 w 44"/>
                  <a:gd name="T1" fmla="*/ 21 h 44"/>
                  <a:gd name="T2" fmla="*/ 44 w 44"/>
                  <a:gd name="T3" fmla="*/ 19 h 44"/>
                  <a:gd name="T4" fmla="*/ 42 w 44"/>
                  <a:gd name="T5" fmla="*/ 17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28 w 44"/>
                  <a:gd name="T17" fmla="*/ 3 h 44"/>
                  <a:gd name="T18" fmla="*/ 26 w 44"/>
                  <a:gd name="T19" fmla="*/ 3 h 44"/>
                  <a:gd name="T20" fmla="*/ 21 w 44"/>
                  <a:gd name="T21" fmla="*/ 0 h 44"/>
                  <a:gd name="T22" fmla="*/ 19 w 44"/>
                  <a:gd name="T23" fmla="*/ 3 h 44"/>
                  <a:gd name="T24" fmla="*/ 14 w 44"/>
                  <a:gd name="T25" fmla="*/ 3 h 44"/>
                  <a:gd name="T26" fmla="*/ 12 w 44"/>
                  <a:gd name="T27" fmla="*/ 3 h 44"/>
                  <a:gd name="T28" fmla="*/ 10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0 w 44"/>
                  <a:gd name="T37" fmla="*/ 17 h 44"/>
                  <a:gd name="T38" fmla="*/ 0 w 44"/>
                  <a:gd name="T39" fmla="*/ 19 h 44"/>
                  <a:gd name="T40" fmla="*/ 0 w 44"/>
                  <a:gd name="T41" fmla="*/ 23 h 44"/>
                  <a:gd name="T42" fmla="*/ 0 w 44"/>
                  <a:gd name="T43" fmla="*/ 26 h 44"/>
                  <a:gd name="T44" fmla="*/ 0 w 44"/>
                  <a:gd name="T45" fmla="*/ 30 h 44"/>
                  <a:gd name="T46" fmla="*/ 3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10 w 44"/>
                  <a:gd name="T53" fmla="*/ 39 h 44"/>
                  <a:gd name="T54" fmla="*/ 12 w 44"/>
                  <a:gd name="T55" fmla="*/ 42 h 44"/>
                  <a:gd name="T56" fmla="*/ 14 w 44"/>
                  <a:gd name="T57" fmla="*/ 44 h 44"/>
                  <a:gd name="T58" fmla="*/ 19 w 44"/>
                  <a:gd name="T59" fmla="*/ 44 h 44"/>
                  <a:gd name="T60" fmla="*/ 21 w 44"/>
                  <a:gd name="T61" fmla="*/ 44 h 44"/>
                  <a:gd name="T62" fmla="*/ 26 w 44"/>
                  <a:gd name="T63" fmla="*/ 44 h 44"/>
                  <a:gd name="T64" fmla="*/ 28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3 h 44"/>
                  <a:gd name="T76" fmla="*/ 42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2" y="21"/>
                    </a:moveTo>
                    <a:lnTo>
                      <a:pt x="44" y="19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10" y="39"/>
                    </a:lnTo>
                    <a:lnTo>
                      <a:pt x="12" y="42"/>
                    </a:lnTo>
                    <a:lnTo>
                      <a:pt x="14" y="44"/>
                    </a:lnTo>
                    <a:lnTo>
                      <a:pt x="19" y="44"/>
                    </a:lnTo>
                    <a:lnTo>
                      <a:pt x="21" y="44"/>
                    </a:lnTo>
                    <a:lnTo>
                      <a:pt x="26" y="44"/>
                    </a:lnTo>
                    <a:lnTo>
                      <a:pt x="28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3"/>
                    </a:lnTo>
                    <a:lnTo>
                      <a:pt x="42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3" name="Freeform 181"/>
              <p:cNvSpPr>
                <a:spLocks/>
              </p:cNvSpPr>
              <p:nvPr/>
            </p:nvSpPr>
            <p:spPr bwMode="auto">
              <a:xfrm>
                <a:off x="3479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3 h 44"/>
                  <a:gd name="T8" fmla="*/ 39 w 43"/>
                  <a:gd name="T9" fmla="*/ 35 h 44"/>
                  <a:gd name="T10" fmla="*/ 37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3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7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7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7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7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4" name="Freeform 182"/>
              <p:cNvSpPr>
                <a:spLocks/>
              </p:cNvSpPr>
              <p:nvPr/>
            </p:nvSpPr>
            <p:spPr bwMode="auto">
              <a:xfrm>
                <a:off x="3479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26 h 44"/>
                  <a:gd name="T4" fmla="*/ 41 w 43"/>
                  <a:gd name="T5" fmla="*/ 30 h 44"/>
                  <a:gd name="T6" fmla="*/ 41 w 43"/>
                  <a:gd name="T7" fmla="*/ 33 h 44"/>
                  <a:gd name="T8" fmla="*/ 39 w 43"/>
                  <a:gd name="T9" fmla="*/ 35 h 44"/>
                  <a:gd name="T10" fmla="*/ 37 w 43"/>
                  <a:gd name="T11" fmla="*/ 37 h 44"/>
                  <a:gd name="T12" fmla="*/ 34 w 43"/>
                  <a:gd name="T13" fmla="*/ 39 h 44"/>
                  <a:gd name="T14" fmla="*/ 32 w 43"/>
                  <a:gd name="T15" fmla="*/ 42 h 44"/>
                  <a:gd name="T16" fmla="*/ 30 w 43"/>
                  <a:gd name="T17" fmla="*/ 44 h 44"/>
                  <a:gd name="T18" fmla="*/ 25 w 43"/>
                  <a:gd name="T19" fmla="*/ 44 h 44"/>
                  <a:gd name="T20" fmla="*/ 23 w 43"/>
                  <a:gd name="T21" fmla="*/ 44 h 44"/>
                  <a:gd name="T22" fmla="*/ 18 w 43"/>
                  <a:gd name="T23" fmla="*/ 44 h 44"/>
                  <a:gd name="T24" fmla="*/ 16 w 43"/>
                  <a:gd name="T25" fmla="*/ 44 h 44"/>
                  <a:gd name="T26" fmla="*/ 11 w 43"/>
                  <a:gd name="T27" fmla="*/ 42 h 44"/>
                  <a:gd name="T28" fmla="*/ 9 w 43"/>
                  <a:gd name="T29" fmla="*/ 39 h 44"/>
                  <a:gd name="T30" fmla="*/ 7 w 43"/>
                  <a:gd name="T31" fmla="*/ 37 h 44"/>
                  <a:gd name="T32" fmla="*/ 4 w 43"/>
                  <a:gd name="T33" fmla="*/ 35 h 44"/>
                  <a:gd name="T34" fmla="*/ 2 w 43"/>
                  <a:gd name="T35" fmla="*/ 33 h 44"/>
                  <a:gd name="T36" fmla="*/ 2 w 43"/>
                  <a:gd name="T37" fmla="*/ 30 h 44"/>
                  <a:gd name="T38" fmla="*/ 0 w 43"/>
                  <a:gd name="T39" fmla="*/ 26 h 44"/>
                  <a:gd name="T40" fmla="*/ 0 w 43"/>
                  <a:gd name="T41" fmla="*/ 23 h 44"/>
                  <a:gd name="T42" fmla="*/ 0 w 43"/>
                  <a:gd name="T43" fmla="*/ 19 h 44"/>
                  <a:gd name="T44" fmla="*/ 2 w 43"/>
                  <a:gd name="T45" fmla="*/ 17 h 44"/>
                  <a:gd name="T46" fmla="*/ 2 w 43"/>
                  <a:gd name="T47" fmla="*/ 14 h 44"/>
                  <a:gd name="T48" fmla="*/ 4 w 43"/>
                  <a:gd name="T49" fmla="*/ 10 h 44"/>
                  <a:gd name="T50" fmla="*/ 7 w 43"/>
                  <a:gd name="T51" fmla="*/ 7 h 44"/>
                  <a:gd name="T52" fmla="*/ 9 w 43"/>
                  <a:gd name="T53" fmla="*/ 5 h 44"/>
                  <a:gd name="T54" fmla="*/ 11 w 43"/>
                  <a:gd name="T55" fmla="*/ 3 h 44"/>
                  <a:gd name="T56" fmla="*/ 16 w 43"/>
                  <a:gd name="T57" fmla="*/ 3 h 44"/>
                  <a:gd name="T58" fmla="*/ 18 w 43"/>
                  <a:gd name="T59" fmla="*/ 3 h 44"/>
                  <a:gd name="T60" fmla="*/ 23 w 43"/>
                  <a:gd name="T61" fmla="*/ 0 h 44"/>
                  <a:gd name="T62" fmla="*/ 25 w 43"/>
                  <a:gd name="T63" fmla="*/ 3 h 44"/>
                  <a:gd name="T64" fmla="*/ 30 w 43"/>
                  <a:gd name="T65" fmla="*/ 3 h 44"/>
                  <a:gd name="T66" fmla="*/ 32 w 43"/>
                  <a:gd name="T67" fmla="*/ 3 h 44"/>
                  <a:gd name="T68" fmla="*/ 34 w 43"/>
                  <a:gd name="T69" fmla="*/ 5 h 44"/>
                  <a:gd name="T70" fmla="*/ 37 w 43"/>
                  <a:gd name="T71" fmla="*/ 7 h 44"/>
                  <a:gd name="T72" fmla="*/ 39 w 43"/>
                  <a:gd name="T73" fmla="*/ 10 h 44"/>
                  <a:gd name="T74" fmla="*/ 41 w 43"/>
                  <a:gd name="T75" fmla="*/ 14 h 44"/>
                  <a:gd name="T76" fmla="*/ 41 w 43"/>
                  <a:gd name="T77" fmla="*/ 17 h 44"/>
                  <a:gd name="T78" fmla="*/ 43 w 43"/>
                  <a:gd name="T79" fmla="*/ 19 h 44"/>
                  <a:gd name="T80" fmla="*/ 43 w 43"/>
                  <a:gd name="T81" fmla="*/ 23 h 44"/>
                  <a:gd name="T82" fmla="*/ 43 w 43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26"/>
                    </a:lnTo>
                    <a:lnTo>
                      <a:pt x="41" y="30"/>
                    </a:lnTo>
                    <a:lnTo>
                      <a:pt x="41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4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1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4" y="35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0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4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1" y="3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1" y="14"/>
                    </a:lnTo>
                    <a:lnTo>
                      <a:pt x="41" y="17"/>
                    </a:lnTo>
                    <a:lnTo>
                      <a:pt x="43" y="19"/>
                    </a:lnTo>
                    <a:lnTo>
                      <a:pt x="43" y="23"/>
                    </a:lnTo>
                    <a:lnTo>
                      <a:pt x="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5" name="Freeform 183"/>
              <p:cNvSpPr>
                <a:spLocks/>
              </p:cNvSpPr>
              <p:nvPr/>
            </p:nvSpPr>
            <p:spPr bwMode="auto">
              <a:xfrm>
                <a:off x="3479" y="2113"/>
                <a:ext cx="43" cy="44"/>
              </a:xfrm>
              <a:custGeom>
                <a:avLst/>
                <a:gdLst>
                  <a:gd name="T0" fmla="*/ 43 w 43"/>
                  <a:gd name="T1" fmla="*/ 21 h 44"/>
                  <a:gd name="T2" fmla="*/ 43 w 43"/>
                  <a:gd name="T3" fmla="*/ 19 h 44"/>
                  <a:gd name="T4" fmla="*/ 41 w 43"/>
                  <a:gd name="T5" fmla="*/ 17 h 44"/>
                  <a:gd name="T6" fmla="*/ 41 w 43"/>
                  <a:gd name="T7" fmla="*/ 14 h 44"/>
                  <a:gd name="T8" fmla="*/ 39 w 43"/>
                  <a:gd name="T9" fmla="*/ 10 h 44"/>
                  <a:gd name="T10" fmla="*/ 37 w 43"/>
                  <a:gd name="T11" fmla="*/ 7 h 44"/>
                  <a:gd name="T12" fmla="*/ 34 w 43"/>
                  <a:gd name="T13" fmla="*/ 5 h 44"/>
                  <a:gd name="T14" fmla="*/ 32 w 43"/>
                  <a:gd name="T15" fmla="*/ 3 h 44"/>
                  <a:gd name="T16" fmla="*/ 30 w 43"/>
                  <a:gd name="T17" fmla="*/ 3 h 44"/>
                  <a:gd name="T18" fmla="*/ 25 w 43"/>
                  <a:gd name="T19" fmla="*/ 3 h 44"/>
                  <a:gd name="T20" fmla="*/ 23 w 43"/>
                  <a:gd name="T21" fmla="*/ 0 h 44"/>
                  <a:gd name="T22" fmla="*/ 18 w 43"/>
                  <a:gd name="T23" fmla="*/ 3 h 44"/>
                  <a:gd name="T24" fmla="*/ 16 w 43"/>
                  <a:gd name="T25" fmla="*/ 3 h 44"/>
                  <a:gd name="T26" fmla="*/ 11 w 43"/>
                  <a:gd name="T27" fmla="*/ 3 h 44"/>
                  <a:gd name="T28" fmla="*/ 9 w 43"/>
                  <a:gd name="T29" fmla="*/ 5 h 44"/>
                  <a:gd name="T30" fmla="*/ 7 w 43"/>
                  <a:gd name="T31" fmla="*/ 7 h 44"/>
                  <a:gd name="T32" fmla="*/ 4 w 43"/>
                  <a:gd name="T33" fmla="*/ 10 h 44"/>
                  <a:gd name="T34" fmla="*/ 2 w 43"/>
                  <a:gd name="T35" fmla="*/ 14 h 44"/>
                  <a:gd name="T36" fmla="*/ 2 w 43"/>
                  <a:gd name="T37" fmla="*/ 17 h 44"/>
                  <a:gd name="T38" fmla="*/ 0 w 43"/>
                  <a:gd name="T39" fmla="*/ 19 h 44"/>
                  <a:gd name="T40" fmla="*/ 0 w 43"/>
                  <a:gd name="T41" fmla="*/ 23 h 44"/>
                  <a:gd name="T42" fmla="*/ 0 w 43"/>
                  <a:gd name="T43" fmla="*/ 26 h 44"/>
                  <a:gd name="T44" fmla="*/ 2 w 43"/>
                  <a:gd name="T45" fmla="*/ 30 h 44"/>
                  <a:gd name="T46" fmla="*/ 2 w 43"/>
                  <a:gd name="T47" fmla="*/ 33 h 44"/>
                  <a:gd name="T48" fmla="*/ 4 w 43"/>
                  <a:gd name="T49" fmla="*/ 35 h 44"/>
                  <a:gd name="T50" fmla="*/ 7 w 43"/>
                  <a:gd name="T51" fmla="*/ 37 h 44"/>
                  <a:gd name="T52" fmla="*/ 9 w 43"/>
                  <a:gd name="T53" fmla="*/ 39 h 44"/>
                  <a:gd name="T54" fmla="*/ 11 w 43"/>
                  <a:gd name="T55" fmla="*/ 42 h 44"/>
                  <a:gd name="T56" fmla="*/ 16 w 43"/>
                  <a:gd name="T57" fmla="*/ 44 h 44"/>
                  <a:gd name="T58" fmla="*/ 18 w 43"/>
                  <a:gd name="T59" fmla="*/ 44 h 44"/>
                  <a:gd name="T60" fmla="*/ 23 w 43"/>
                  <a:gd name="T61" fmla="*/ 44 h 44"/>
                  <a:gd name="T62" fmla="*/ 25 w 43"/>
                  <a:gd name="T63" fmla="*/ 44 h 44"/>
                  <a:gd name="T64" fmla="*/ 30 w 43"/>
                  <a:gd name="T65" fmla="*/ 44 h 44"/>
                  <a:gd name="T66" fmla="*/ 32 w 43"/>
                  <a:gd name="T67" fmla="*/ 42 h 44"/>
                  <a:gd name="T68" fmla="*/ 34 w 43"/>
                  <a:gd name="T69" fmla="*/ 39 h 44"/>
                  <a:gd name="T70" fmla="*/ 37 w 43"/>
                  <a:gd name="T71" fmla="*/ 37 h 44"/>
                  <a:gd name="T72" fmla="*/ 39 w 43"/>
                  <a:gd name="T73" fmla="*/ 35 h 44"/>
                  <a:gd name="T74" fmla="*/ 41 w 43"/>
                  <a:gd name="T75" fmla="*/ 33 h 44"/>
                  <a:gd name="T76" fmla="*/ 41 w 43"/>
                  <a:gd name="T77" fmla="*/ 30 h 44"/>
                  <a:gd name="T78" fmla="*/ 43 w 43"/>
                  <a:gd name="T79" fmla="*/ 26 h 44"/>
                  <a:gd name="T80" fmla="*/ 43 w 43"/>
                  <a:gd name="T81" fmla="*/ 23 h 44"/>
                  <a:gd name="T82" fmla="*/ 43 w 43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4">
                    <a:moveTo>
                      <a:pt x="43" y="21"/>
                    </a:moveTo>
                    <a:lnTo>
                      <a:pt x="43" y="19"/>
                    </a:lnTo>
                    <a:lnTo>
                      <a:pt x="41" y="17"/>
                    </a:lnTo>
                    <a:lnTo>
                      <a:pt x="41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4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1" y="42"/>
                    </a:lnTo>
                    <a:lnTo>
                      <a:pt x="16" y="44"/>
                    </a:lnTo>
                    <a:lnTo>
                      <a:pt x="18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4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1" y="33"/>
                    </a:lnTo>
                    <a:lnTo>
                      <a:pt x="41" y="30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6" name="Freeform 184"/>
              <p:cNvSpPr>
                <a:spLocks/>
              </p:cNvSpPr>
              <p:nvPr/>
            </p:nvSpPr>
            <p:spPr bwMode="auto">
              <a:xfrm>
                <a:off x="3607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2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3 h 44"/>
                  <a:gd name="T36" fmla="*/ 3 w 44"/>
                  <a:gd name="T37" fmla="*/ 30 h 44"/>
                  <a:gd name="T38" fmla="*/ 3 w 44"/>
                  <a:gd name="T39" fmla="*/ 26 h 44"/>
                  <a:gd name="T40" fmla="*/ 0 w 44"/>
                  <a:gd name="T41" fmla="*/ 23 h 44"/>
                  <a:gd name="T42" fmla="*/ 3 w 44"/>
                  <a:gd name="T43" fmla="*/ 19 h 44"/>
                  <a:gd name="T44" fmla="*/ 3 w 44"/>
                  <a:gd name="T45" fmla="*/ 17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4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2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3"/>
                    </a:lnTo>
                    <a:lnTo>
                      <a:pt x="3" y="30"/>
                    </a:lnTo>
                    <a:lnTo>
                      <a:pt x="3" y="26"/>
                    </a:lnTo>
                    <a:lnTo>
                      <a:pt x="0" y="23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4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7" name="Freeform 185"/>
              <p:cNvSpPr>
                <a:spLocks/>
              </p:cNvSpPr>
              <p:nvPr/>
            </p:nvSpPr>
            <p:spPr bwMode="auto">
              <a:xfrm>
                <a:off x="3607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26 h 44"/>
                  <a:gd name="T4" fmla="*/ 44 w 44"/>
                  <a:gd name="T5" fmla="*/ 30 h 44"/>
                  <a:gd name="T6" fmla="*/ 42 w 44"/>
                  <a:gd name="T7" fmla="*/ 33 h 44"/>
                  <a:gd name="T8" fmla="*/ 39 w 44"/>
                  <a:gd name="T9" fmla="*/ 35 h 44"/>
                  <a:gd name="T10" fmla="*/ 37 w 44"/>
                  <a:gd name="T11" fmla="*/ 37 h 44"/>
                  <a:gd name="T12" fmla="*/ 35 w 44"/>
                  <a:gd name="T13" fmla="*/ 39 h 44"/>
                  <a:gd name="T14" fmla="*/ 32 w 44"/>
                  <a:gd name="T15" fmla="*/ 42 h 44"/>
                  <a:gd name="T16" fmla="*/ 30 w 44"/>
                  <a:gd name="T17" fmla="*/ 44 h 44"/>
                  <a:gd name="T18" fmla="*/ 25 w 44"/>
                  <a:gd name="T19" fmla="*/ 44 h 44"/>
                  <a:gd name="T20" fmla="*/ 23 w 44"/>
                  <a:gd name="T21" fmla="*/ 44 h 44"/>
                  <a:gd name="T22" fmla="*/ 19 w 44"/>
                  <a:gd name="T23" fmla="*/ 44 h 44"/>
                  <a:gd name="T24" fmla="*/ 16 w 44"/>
                  <a:gd name="T25" fmla="*/ 44 h 44"/>
                  <a:gd name="T26" fmla="*/ 14 w 44"/>
                  <a:gd name="T27" fmla="*/ 42 h 44"/>
                  <a:gd name="T28" fmla="*/ 9 w 44"/>
                  <a:gd name="T29" fmla="*/ 39 h 44"/>
                  <a:gd name="T30" fmla="*/ 7 w 44"/>
                  <a:gd name="T31" fmla="*/ 37 h 44"/>
                  <a:gd name="T32" fmla="*/ 5 w 44"/>
                  <a:gd name="T33" fmla="*/ 35 h 44"/>
                  <a:gd name="T34" fmla="*/ 3 w 44"/>
                  <a:gd name="T35" fmla="*/ 33 h 44"/>
                  <a:gd name="T36" fmla="*/ 3 w 44"/>
                  <a:gd name="T37" fmla="*/ 30 h 44"/>
                  <a:gd name="T38" fmla="*/ 3 w 44"/>
                  <a:gd name="T39" fmla="*/ 26 h 44"/>
                  <a:gd name="T40" fmla="*/ 0 w 44"/>
                  <a:gd name="T41" fmla="*/ 23 h 44"/>
                  <a:gd name="T42" fmla="*/ 3 w 44"/>
                  <a:gd name="T43" fmla="*/ 19 h 44"/>
                  <a:gd name="T44" fmla="*/ 3 w 44"/>
                  <a:gd name="T45" fmla="*/ 17 h 44"/>
                  <a:gd name="T46" fmla="*/ 3 w 44"/>
                  <a:gd name="T47" fmla="*/ 14 h 44"/>
                  <a:gd name="T48" fmla="*/ 5 w 44"/>
                  <a:gd name="T49" fmla="*/ 10 h 44"/>
                  <a:gd name="T50" fmla="*/ 7 w 44"/>
                  <a:gd name="T51" fmla="*/ 7 h 44"/>
                  <a:gd name="T52" fmla="*/ 9 w 44"/>
                  <a:gd name="T53" fmla="*/ 5 h 44"/>
                  <a:gd name="T54" fmla="*/ 14 w 44"/>
                  <a:gd name="T55" fmla="*/ 3 h 44"/>
                  <a:gd name="T56" fmla="*/ 16 w 44"/>
                  <a:gd name="T57" fmla="*/ 3 h 44"/>
                  <a:gd name="T58" fmla="*/ 19 w 44"/>
                  <a:gd name="T59" fmla="*/ 3 h 44"/>
                  <a:gd name="T60" fmla="*/ 23 w 44"/>
                  <a:gd name="T61" fmla="*/ 0 h 44"/>
                  <a:gd name="T62" fmla="*/ 25 w 44"/>
                  <a:gd name="T63" fmla="*/ 3 h 44"/>
                  <a:gd name="T64" fmla="*/ 30 w 44"/>
                  <a:gd name="T65" fmla="*/ 3 h 44"/>
                  <a:gd name="T66" fmla="*/ 32 w 44"/>
                  <a:gd name="T67" fmla="*/ 3 h 44"/>
                  <a:gd name="T68" fmla="*/ 35 w 44"/>
                  <a:gd name="T69" fmla="*/ 5 h 44"/>
                  <a:gd name="T70" fmla="*/ 37 w 44"/>
                  <a:gd name="T71" fmla="*/ 7 h 44"/>
                  <a:gd name="T72" fmla="*/ 39 w 44"/>
                  <a:gd name="T73" fmla="*/ 10 h 44"/>
                  <a:gd name="T74" fmla="*/ 42 w 44"/>
                  <a:gd name="T75" fmla="*/ 14 h 44"/>
                  <a:gd name="T76" fmla="*/ 44 w 44"/>
                  <a:gd name="T77" fmla="*/ 17 h 44"/>
                  <a:gd name="T78" fmla="*/ 44 w 44"/>
                  <a:gd name="T79" fmla="*/ 19 h 44"/>
                  <a:gd name="T80" fmla="*/ 44 w 44"/>
                  <a:gd name="T81" fmla="*/ 23 h 44"/>
                  <a:gd name="T82" fmla="*/ 44 w 44"/>
                  <a:gd name="T83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26"/>
                    </a:lnTo>
                    <a:lnTo>
                      <a:pt x="44" y="30"/>
                    </a:lnTo>
                    <a:lnTo>
                      <a:pt x="42" y="33"/>
                    </a:lnTo>
                    <a:lnTo>
                      <a:pt x="39" y="35"/>
                    </a:lnTo>
                    <a:lnTo>
                      <a:pt x="37" y="37"/>
                    </a:lnTo>
                    <a:lnTo>
                      <a:pt x="35" y="39"/>
                    </a:lnTo>
                    <a:lnTo>
                      <a:pt x="32" y="42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3" y="44"/>
                    </a:lnTo>
                    <a:lnTo>
                      <a:pt x="19" y="44"/>
                    </a:lnTo>
                    <a:lnTo>
                      <a:pt x="16" y="44"/>
                    </a:lnTo>
                    <a:lnTo>
                      <a:pt x="14" y="42"/>
                    </a:lnTo>
                    <a:lnTo>
                      <a:pt x="9" y="39"/>
                    </a:lnTo>
                    <a:lnTo>
                      <a:pt x="7" y="37"/>
                    </a:lnTo>
                    <a:lnTo>
                      <a:pt x="5" y="35"/>
                    </a:lnTo>
                    <a:lnTo>
                      <a:pt x="3" y="33"/>
                    </a:lnTo>
                    <a:lnTo>
                      <a:pt x="3" y="30"/>
                    </a:lnTo>
                    <a:lnTo>
                      <a:pt x="3" y="26"/>
                    </a:lnTo>
                    <a:lnTo>
                      <a:pt x="0" y="23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19" y="3"/>
                    </a:lnTo>
                    <a:lnTo>
                      <a:pt x="23" y="0"/>
                    </a:lnTo>
                    <a:lnTo>
                      <a:pt x="25" y="3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9" y="10"/>
                    </a:lnTo>
                    <a:lnTo>
                      <a:pt x="42" y="14"/>
                    </a:lnTo>
                    <a:lnTo>
                      <a:pt x="44" y="17"/>
                    </a:lnTo>
                    <a:lnTo>
                      <a:pt x="44" y="19"/>
                    </a:lnTo>
                    <a:lnTo>
                      <a:pt x="44" y="23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8" name="Freeform 186"/>
              <p:cNvSpPr>
                <a:spLocks/>
              </p:cNvSpPr>
              <p:nvPr/>
            </p:nvSpPr>
            <p:spPr bwMode="auto">
              <a:xfrm>
                <a:off x="3607" y="2113"/>
                <a:ext cx="44" cy="44"/>
              </a:xfrm>
              <a:custGeom>
                <a:avLst/>
                <a:gdLst>
                  <a:gd name="T0" fmla="*/ 44 w 44"/>
                  <a:gd name="T1" fmla="*/ 21 h 44"/>
                  <a:gd name="T2" fmla="*/ 44 w 44"/>
                  <a:gd name="T3" fmla="*/ 19 h 44"/>
                  <a:gd name="T4" fmla="*/ 44 w 44"/>
                  <a:gd name="T5" fmla="*/ 17 h 44"/>
                  <a:gd name="T6" fmla="*/ 42 w 44"/>
                  <a:gd name="T7" fmla="*/ 14 h 44"/>
                  <a:gd name="T8" fmla="*/ 39 w 44"/>
                  <a:gd name="T9" fmla="*/ 10 h 44"/>
                  <a:gd name="T10" fmla="*/ 37 w 44"/>
                  <a:gd name="T11" fmla="*/ 7 h 44"/>
                  <a:gd name="T12" fmla="*/ 35 w 44"/>
                  <a:gd name="T13" fmla="*/ 5 h 44"/>
                  <a:gd name="T14" fmla="*/ 32 w 44"/>
                  <a:gd name="T15" fmla="*/ 3 h 44"/>
                  <a:gd name="T16" fmla="*/ 30 w 44"/>
                  <a:gd name="T17" fmla="*/ 3 h 44"/>
                  <a:gd name="T18" fmla="*/ 25 w 44"/>
                  <a:gd name="T19" fmla="*/ 3 h 44"/>
                  <a:gd name="T20" fmla="*/ 23 w 44"/>
                  <a:gd name="T21" fmla="*/ 0 h 44"/>
                  <a:gd name="T22" fmla="*/ 19 w 44"/>
                  <a:gd name="T23" fmla="*/ 3 h 44"/>
                  <a:gd name="T24" fmla="*/ 16 w 44"/>
                  <a:gd name="T25" fmla="*/ 3 h 44"/>
                  <a:gd name="T26" fmla="*/ 14 w 44"/>
                  <a:gd name="T27" fmla="*/ 3 h 44"/>
                  <a:gd name="T28" fmla="*/ 9 w 44"/>
                  <a:gd name="T29" fmla="*/ 5 h 44"/>
                  <a:gd name="T30" fmla="*/ 7 w 44"/>
                  <a:gd name="T31" fmla="*/ 7 h 44"/>
                  <a:gd name="T32" fmla="*/ 5 w 44"/>
                  <a:gd name="T33" fmla="*/ 10 h 44"/>
                  <a:gd name="T34" fmla="*/ 3 w 44"/>
                  <a:gd name="T35" fmla="*/ 14 h 44"/>
                  <a:gd name="T36" fmla="*/ 3 w 44"/>
                  <a:gd name="T37" fmla="*/ 17 h 44"/>
                  <a:gd name="T38" fmla="*/ 3 w 44"/>
                  <a:gd name="T39" fmla="*/ 19 h 44"/>
                  <a:gd name="T40" fmla="*/ 0 w 44"/>
                  <a:gd name="T41" fmla="*/ 23 h 44"/>
                  <a:gd name="T42" fmla="*/ 3 w 44"/>
                  <a:gd name="T43" fmla="*/ 26 h 44"/>
                  <a:gd name="T44" fmla="*/ 3 w 44"/>
                  <a:gd name="T45" fmla="*/ 30 h 44"/>
                  <a:gd name="T46" fmla="*/ 3 w 44"/>
                  <a:gd name="T47" fmla="*/ 33 h 44"/>
                  <a:gd name="T48" fmla="*/ 5 w 44"/>
                  <a:gd name="T49" fmla="*/ 35 h 44"/>
                  <a:gd name="T50" fmla="*/ 7 w 44"/>
                  <a:gd name="T51" fmla="*/ 37 h 44"/>
                  <a:gd name="T52" fmla="*/ 9 w 44"/>
                  <a:gd name="T53" fmla="*/ 39 h 44"/>
                  <a:gd name="T54" fmla="*/ 14 w 44"/>
                  <a:gd name="T55" fmla="*/ 42 h 44"/>
                  <a:gd name="T56" fmla="*/ 16 w 44"/>
                  <a:gd name="T57" fmla="*/ 44 h 44"/>
                  <a:gd name="T58" fmla="*/ 19 w 44"/>
                  <a:gd name="T59" fmla="*/ 44 h 44"/>
                  <a:gd name="T60" fmla="*/ 23 w 44"/>
                  <a:gd name="T61" fmla="*/ 44 h 44"/>
                  <a:gd name="T62" fmla="*/ 25 w 44"/>
                  <a:gd name="T63" fmla="*/ 44 h 44"/>
                  <a:gd name="T64" fmla="*/ 30 w 44"/>
                  <a:gd name="T65" fmla="*/ 44 h 44"/>
                  <a:gd name="T66" fmla="*/ 32 w 44"/>
                  <a:gd name="T67" fmla="*/ 42 h 44"/>
                  <a:gd name="T68" fmla="*/ 35 w 44"/>
                  <a:gd name="T69" fmla="*/ 39 h 44"/>
                  <a:gd name="T70" fmla="*/ 37 w 44"/>
                  <a:gd name="T71" fmla="*/ 37 h 44"/>
                  <a:gd name="T72" fmla="*/ 39 w 44"/>
                  <a:gd name="T73" fmla="*/ 35 h 44"/>
                  <a:gd name="T74" fmla="*/ 42 w 44"/>
                  <a:gd name="T75" fmla="*/ 33 h 44"/>
                  <a:gd name="T76" fmla="*/ 44 w 44"/>
                  <a:gd name="T77" fmla="*/ 30 h 44"/>
                  <a:gd name="T78" fmla="*/ 44 w 44"/>
                  <a:gd name="T79" fmla="*/ 26 h 44"/>
                  <a:gd name="T80" fmla="*/ 44 w 44"/>
                  <a:gd name="T81" fmla="*/ 23 h 44"/>
                  <a:gd name="T82" fmla="*/ 44 w 44"/>
                  <a:gd name="T83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4">
                    <a:moveTo>
                      <a:pt x="44" y="21"/>
                    </a:moveTo>
                    <a:lnTo>
                      <a:pt x="44" y="19"/>
                    </a:lnTo>
                    <a:lnTo>
                      <a:pt x="44" y="17"/>
                    </a:lnTo>
                    <a:lnTo>
                      <a:pt x="42" y="14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5" y="5"/>
                    </a:lnTo>
                    <a:lnTo>
                      <a:pt x="32" y="3"/>
                    </a:lnTo>
                    <a:lnTo>
                      <a:pt x="30" y="3"/>
                    </a:lnTo>
                    <a:lnTo>
                      <a:pt x="25" y="3"/>
                    </a:lnTo>
                    <a:lnTo>
                      <a:pt x="23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4" y="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5" y="10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0" y="23"/>
                    </a:lnTo>
                    <a:lnTo>
                      <a:pt x="3" y="26"/>
                    </a:lnTo>
                    <a:lnTo>
                      <a:pt x="3" y="30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7" y="37"/>
                    </a:lnTo>
                    <a:lnTo>
                      <a:pt x="9" y="39"/>
                    </a:lnTo>
                    <a:lnTo>
                      <a:pt x="14" y="42"/>
                    </a:lnTo>
                    <a:lnTo>
                      <a:pt x="16" y="44"/>
                    </a:lnTo>
                    <a:lnTo>
                      <a:pt x="19" y="44"/>
                    </a:lnTo>
                    <a:lnTo>
                      <a:pt x="23" y="44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7"/>
                    </a:lnTo>
                    <a:lnTo>
                      <a:pt x="39" y="35"/>
                    </a:lnTo>
                    <a:lnTo>
                      <a:pt x="42" y="33"/>
                    </a:lnTo>
                    <a:lnTo>
                      <a:pt x="44" y="30"/>
                    </a:lnTo>
                    <a:lnTo>
                      <a:pt x="44" y="26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59" name="Freeform 187"/>
              <p:cNvSpPr>
                <a:spLocks/>
              </p:cNvSpPr>
              <p:nvPr/>
            </p:nvSpPr>
            <p:spPr bwMode="auto">
              <a:xfrm>
                <a:off x="2447" y="2217"/>
                <a:ext cx="43" cy="43"/>
              </a:xfrm>
              <a:custGeom>
                <a:avLst/>
                <a:gdLst>
                  <a:gd name="T0" fmla="*/ 43 w 43"/>
                  <a:gd name="T1" fmla="*/ 20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6 w 43"/>
                  <a:gd name="T11" fmla="*/ 36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6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3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6 w 43"/>
                  <a:gd name="T71" fmla="*/ 7 h 43"/>
                  <a:gd name="T72" fmla="*/ 39 w 43"/>
                  <a:gd name="T73" fmla="*/ 9 h 43"/>
                  <a:gd name="T74" fmla="*/ 41 w 43"/>
                  <a:gd name="T75" fmla="*/ 13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0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6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0" name="Freeform 188"/>
              <p:cNvSpPr>
                <a:spLocks/>
              </p:cNvSpPr>
              <p:nvPr/>
            </p:nvSpPr>
            <p:spPr bwMode="auto">
              <a:xfrm>
                <a:off x="2447" y="2217"/>
                <a:ext cx="43" cy="43"/>
              </a:xfrm>
              <a:custGeom>
                <a:avLst/>
                <a:gdLst>
                  <a:gd name="T0" fmla="*/ 43 w 43"/>
                  <a:gd name="T1" fmla="*/ 20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6 w 43"/>
                  <a:gd name="T11" fmla="*/ 36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6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3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6 w 43"/>
                  <a:gd name="T71" fmla="*/ 7 h 43"/>
                  <a:gd name="T72" fmla="*/ 39 w 43"/>
                  <a:gd name="T73" fmla="*/ 9 h 43"/>
                  <a:gd name="T74" fmla="*/ 41 w 43"/>
                  <a:gd name="T75" fmla="*/ 13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0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6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1" name="Freeform 189"/>
              <p:cNvSpPr>
                <a:spLocks/>
              </p:cNvSpPr>
              <p:nvPr/>
            </p:nvSpPr>
            <p:spPr bwMode="auto">
              <a:xfrm>
                <a:off x="2447" y="2217"/>
                <a:ext cx="43" cy="43"/>
              </a:xfrm>
              <a:custGeom>
                <a:avLst/>
                <a:gdLst>
                  <a:gd name="T0" fmla="*/ 43 w 43"/>
                  <a:gd name="T1" fmla="*/ 20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3 h 43"/>
                  <a:gd name="T8" fmla="*/ 39 w 43"/>
                  <a:gd name="T9" fmla="*/ 9 h 43"/>
                  <a:gd name="T10" fmla="*/ 36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3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6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6 w 43"/>
                  <a:gd name="T71" fmla="*/ 36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0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2" name="Freeform 190"/>
              <p:cNvSpPr>
                <a:spLocks/>
              </p:cNvSpPr>
              <p:nvPr/>
            </p:nvSpPr>
            <p:spPr bwMode="auto">
              <a:xfrm>
                <a:off x="2575" y="2217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25 h 43"/>
                  <a:gd name="T4" fmla="*/ 44 w 44"/>
                  <a:gd name="T5" fmla="*/ 30 h 43"/>
                  <a:gd name="T6" fmla="*/ 41 w 44"/>
                  <a:gd name="T7" fmla="*/ 32 h 43"/>
                  <a:gd name="T8" fmla="*/ 39 w 44"/>
                  <a:gd name="T9" fmla="*/ 34 h 43"/>
                  <a:gd name="T10" fmla="*/ 37 w 44"/>
                  <a:gd name="T11" fmla="*/ 36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8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6 h 43"/>
                  <a:gd name="T32" fmla="*/ 5 w 44"/>
                  <a:gd name="T33" fmla="*/ 34 h 43"/>
                  <a:gd name="T34" fmla="*/ 2 w 44"/>
                  <a:gd name="T35" fmla="*/ 32 h 43"/>
                  <a:gd name="T36" fmla="*/ 2 w 44"/>
                  <a:gd name="T37" fmla="*/ 30 h 43"/>
                  <a:gd name="T38" fmla="*/ 2 w 44"/>
                  <a:gd name="T39" fmla="*/ 25 h 43"/>
                  <a:gd name="T40" fmla="*/ 0 w 44"/>
                  <a:gd name="T41" fmla="*/ 23 h 43"/>
                  <a:gd name="T42" fmla="*/ 2 w 44"/>
                  <a:gd name="T43" fmla="*/ 18 h 43"/>
                  <a:gd name="T44" fmla="*/ 2 w 44"/>
                  <a:gd name="T45" fmla="*/ 16 h 43"/>
                  <a:gd name="T46" fmla="*/ 2 w 44"/>
                  <a:gd name="T47" fmla="*/ 13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8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1 w 44"/>
                  <a:gd name="T75" fmla="*/ 13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3" name="Freeform 191"/>
              <p:cNvSpPr>
                <a:spLocks/>
              </p:cNvSpPr>
              <p:nvPr/>
            </p:nvSpPr>
            <p:spPr bwMode="auto">
              <a:xfrm>
                <a:off x="2575" y="2217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25 h 43"/>
                  <a:gd name="T4" fmla="*/ 44 w 44"/>
                  <a:gd name="T5" fmla="*/ 30 h 43"/>
                  <a:gd name="T6" fmla="*/ 41 w 44"/>
                  <a:gd name="T7" fmla="*/ 32 h 43"/>
                  <a:gd name="T8" fmla="*/ 39 w 44"/>
                  <a:gd name="T9" fmla="*/ 34 h 43"/>
                  <a:gd name="T10" fmla="*/ 37 w 44"/>
                  <a:gd name="T11" fmla="*/ 36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8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6 h 43"/>
                  <a:gd name="T32" fmla="*/ 5 w 44"/>
                  <a:gd name="T33" fmla="*/ 34 h 43"/>
                  <a:gd name="T34" fmla="*/ 2 w 44"/>
                  <a:gd name="T35" fmla="*/ 32 h 43"/>
                  <a:gd name="T36" fmla="*/ 2 w 44"/>
                  <a:gd name="T37" fmla="*/ 30 h 43"/>
                  <a:gd name="T38" fmla="*/ 2 w 44"/>
                  <a:gd name="T39" fmla="*/ 25 h 43"/>
                  <a:gd name="T40" fmla="*/ 0 w 44"/>
                  <a:gd name="T41" fmla="*/ 23 h 43"/>
                  <a:gd name="T42" fmla="*/ 2 w 44"/>
                  <a:gd name="T43" fmla="*/ 18 h 43"/>
                  <a:gd name="T44" fmla="*/ 2 w 44"/>
                  <a:gd name="T45" fmla="*/ 16 h 43"/>
                  <a:gd name="T46" fmla="*/ 2 w 44"/>
                  <a:gd name="T47" fmla="*/ 13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8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1 w 44"/>
                  <a:gd name="T75" fmla="*/ 13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4" name="Freeform 192"/>
              <p:cNvSpPr>
                <a:spLocks/>
              </p:cNvSpPr>
              <p:nvPr/>
            </p:nvSpPr>
            <p:spPr bwMode="auto">
              <a:xfrm>
                <a:off x="2575" y="2217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18 h 43"/>
                  <a:gd name="T4" fmla="*/ 44 w 44"/>
                  <a:gd name="T5" fmla="*/ 16 h 43"/>
                  <a:gd name="T6" fmla="*/ 41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8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2 w 44"/>
                  <a:gd name="T35" fmla="*/ 13 h 43"/>
                  <a:gd name="T36" fmla="*/ 2 w 44"/>
                  <a:gd name="T37" fmla="*/ 16 h 43"/>
                  <a:gd name="T38" fmla="*/ 2 w 44"/>
                  <a:gd name="T39" fmla="*/ 18 h 43"/>
                  <a:gd name="T40" fmla="*/ 0 w 44"/>
                  <a:gd name="T41" fmla="*/ 23 h 43"/>
                  <a:gd name="T42" fmla="*/ 2 w 44"/>
                  <a:gd name="T43" fmla="*/ 25 h 43"/>
                  <a:gd name="T44" fmla="*/ 2 w 44"/>
                  <a:gd name="T45" fmla="*/ 30 h 43"/>
                  <a:gd name="T46" fmla="*/ 2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8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1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5" name="Freeform 193"/>
              <p:cNvSpPr>
                <a:spLocks/>
              </p:cNvSpPr>
              <p:nvPr/>
            </p:nvSpPr>
            <p:spPr bwMode="auto">
              <a:xfrm>
                <a:off x="2706" y="2217"/>
                <a:ext cx="41" cy="43"/>
              </a:xfrm>
              <a:custGeom>
                <a:avLst/>
                <a:gdLst>
                  <a:gd name="T0" fmla="*/ 41 w 41"/>
                  <a:gd name="T1" fmla="*/ 20 h 43"/>
                  <a:gd name="T2" fmla="*/ 41 w 41"/>
                  <a:gd name="T3" fmla="*/ 25 h 43"/>
                  <a:gd name="T4" fmla="*/ 41 w 41"/>
                  <a:gd name="T5" fmla="*/ 30 h 43"/>
                  <a:gd name="T6" fmla="*/ 39 w 41"/>
                  <a:gd name="T7" fmla="*/ 32 h 43"/>
                  <a:gd name="T8" fmla="*/ 39 w 41"/>
                  <a:gd name="T9" fmla="*/ 34 h 43"/>
                  <a:gd name="T10" fmla="*/ 37 w 41"/>
                  <a:gd name="T11" fmla="*/ 36 h 43"/>
                  <a:gd name="T12" fmla="*/ 34 w 41"/>
                  <a:gd name="T13" fmla="*/ 39 h 43"/>
                  <a:gd name="T14" fmla="*/ 30 w 41"/>
                  <a:gd name="T15" fmla="*/ 41 h 43"/>
                  <a:gd name="T16" fmla="*/ 27 w 41"/>
                  <a:gd name="T17" fmla="*/ 43 h 43"/>
                  <a:gd name="T18" fmla="*/ 25 w 41"/>
                  <a:gd name="T19" fmla="*/ 43 h 43"/>
                  <a:gd name="T20" fmla="*/ 21 w 41"/>
                  <a:gd name="T21" fmla="*/ 43 h 43"/>
                  <a:gd name="T22" fmla="*/ 18 w 41"/>
                  <a:gd name="T23" fmla="*/ 43 h 43"/>
                  <a:gd name="T24" fmla="*/ 14 w 41"/>
                  <a:gd name="T25" fmla="*/ 43 h 43"/>
                  <a:gd name="T26" fmla="*/ 11 w 41"/>
                  <a:gd name="T27" fmla="*/ 41 h 43"/>
                  <a:gd name="T28" fmla="*/ 9 w 41"/>
                  <a:gd name="T29" fmla="*/ 39 h 43"/>
                  <a:gd name="T30" fmla="*/ 4 w 41"/>
                  <a:gd name="T31" fmla="*/ 36 h 43"/>
                  <a:gd name="T32" fmla="*/ 4 w 41"/>
                  <a:gd name="T33" fmla="*/ 34 h 43"/>
                  <a:gd name="T34" fmla="*/ 2 w 41"/>
                  <a:gd name="T35" fmla="*/ 32 h 43"/>
                  <a:gd name="T36" fmla="*/ 0 w 41"/>
                  <a:gd name="T37" fmla="*/ 30 h 43"/>
                  <a:gd name="T38" fmla="*/ 0 w 41"/>
                  <a:gd name="T39" fmla="*/ 25 h 43"/>
                  <a:gd name="T40" fmla="*/ 0 w 41"/>
                  <a:gd name="T41" fmla="*/ 23 h 43"/>
                  <a:gd name="T42" fmla="*/ 0 w 41"/>
                  <a:gd name="T43" fmla="*/ 18 h 43"/>
                  <a:gd name="T44" fmla="*/ 0 w 41"/>
                  <a:gd name="T45" fmla="*/ 16 h 43"/>
                  <a:gd name="T46" fmla="*/ 2 w 41"/>
                  <a:gd name="T47" fmla="*/ 13 h 43"/>
                  <a:gd name="T48" fmla="*/ 4 w 41"/>
                  <a:gd name="T49" fmla="*/ 9 h 43"/>
                  <a:gd name="T50" fmla="*/ 4 w 41"/>
                  <a:gd name="T51" fmla="*/ 7 h 43"/>
                  <a:gd name="T52" fmla="*/ 9 w 41"/>
                  <a:gd name="T53" fmla="*/ 4 h 43"/>
                  <a:gd name="T54" fmla="*/ 11 w 41"/>
                  <a:gd name="T55" fmla="*/ 2 h 43"/>
                  <a:gd name="T56" fmla="*/ 14 w 41"/>
                  <a:gd name="T57" fmla="*/ 2 h 43"/>
                  <a:gd name="T58" fmla="*/ 18 w 41"/>
                  <a:gd name="T59" fmla="*/ 2 h 43"/>
                  <a:gd name="T60" fmla="*/ 21 w 41"/>
                  <a:gd name="T61" fmla="*/ 0 h 43"/>
                  <a:gd name="T62" fmla="*/ 25 w 41"/>
                  <a:gd name="T63" fmla="*/ 2 h 43"/>
                  <a:gd name="T64" fmla="*/ 27 w 41"/>
                  <a:gd name="T65" fmla="*/ 2 h 43"/>
                  <a:gd name="T66" fmla="*/ 30 w 41"/>
                  <a:gd name="T67" fmla="*/ 2 h 43"/>
                  <a:gd name="T68" fmla="*/ 34 w 41"/>
                  <a:gd name="T69" fmla="*/ 4 h 43"/>
                  <a:gd name="T70" fmla="*/ 37 w 41"/>
                  <a:gd name="T71" fmla="*/ 7 h 43"/>
                  <a:gd name="T72" fmla="*/ 39 w 41"/>
                  <a:gd name="T73" fmla="*/ 9 h 43"/>
                  <a:gd name="T74" fmla="*/ 39 w 41"/>
                  <a:gd name="T75" fmla="*/ 13 h 43"/>
                  <a:gd name="T76" fmla="*/ 41 w 41"/>
                  <a:gd name="T77" fmla="*/ 16 h 43"/>
                  <a:gd name="T78" fmla="*/ 41 w 41"/>
                  <a:gd name="T79" fmla="*/ 18 h 43"/>
                  <a:gd name="T80" fmla="*/ 41 w 41"/>
                  <a:gd name="T81" fmla="*/ 23 h 43"/>
                  <a:gd name="T82" fmla="*/ 41 w 41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0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3"/>
                    </a:lnTo>
                    <a:lnTo>
                      <a:pt x="25" y="43"/>
                    </a:lnTo>
                    <a:lnTo>
                      <a:pt x="21" y="43"/>
                    </a:lnTo>
                    <a:lnTo>
                      <a:pt x="18" y="43"/>
                    </a:lnTo>
                    <a:lnTo>
                      <a:pt x="14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4" y="36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3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6" name="Freeform 194"/>
              <p:cNvSpPr>
                <a:spLocks/>
              </p:cNvSpPr>
              <p:nvPr/>
            </p:nvSpPr>
            <p:spPr bwMode="auto">
              <a:xfrm>
                <a:off x="2706" y="2217"/>
                <a:ext cx="41" cy="43"/>
              </a:xfrm>
              <a:custGeom>
                <a:avLst/>
                <a:gdLst>
                  <a:gd name="T0" fmla="*/ 41 w 41"/>
                  <a:gd name="T1" fmla="*/ 20 h 43"/>
                  <a:gd name="T2" fmla="*/ 41 w 41"/>
                  <a:gd name="T3" fmla="*/ 25 h 43"/>
                  <a:gd name="T4" fmla="*/ 41 w 41"/>
                  <a:gd name="T5" fmla="*/ 30 h 43"/>
                  <a:gd name="T6" fmla="*/ 39 w 41"/>
                  <a:gd name="T7" fmla="*/ 32 h 43"/>
                  <a:gd name="T8" fmla="*/ 39 w 41"/>
                  <a:gd name="T9" fmla="*/ 34 h 43"/>
                  <a:gd name="T10" fmla="*/ 37 w 41"/>
                  <a:gd name="T11" fmla="*/ 36 h 43"/>
                  <a:gd name="T12" fmla="*/ 34 w 41"/>
                  <a:gd name="T13" fmla="*/ 39 h 43"/>
                  <a:gd name="T14" fmla="*/ 30 w 41"/>
                  <a:gd name="T15" fmla="*/ 41 h 43"/>
                  <a:gd name="T16" fmla="*/ 27 w 41"/>
                  <a:gd name="T17" fmla="*/ 43 h 43"/>
                  <a:gd name="T18" fmla="*/ 25 w 41"/>
                  <a:gd name="T19" fmla="*/ 43 h 43"/>
                  <a:gd name="T20" fmla="*/ 21 w 41"/>
                  <a:gd name="T21" fmla="*/ 43 h 43"/>
                  <a:gd name="T22" fmla="*/ 18 w 41"/>
                  <a:gd name="T23" fmla="*/ 43 h 43"/>
                  <a:gd name="T24" fmla="*/ 14 w 41"/>
                  <a:gd name="T25" fmla="*/ 43 h 43"/>
                  <a:gd name="T26" fmla="*/ 11 w 41"/>
                  <a:gd name="T27" fmla="*/ 41 h 43"/>
                  <a:gd name="T28" fmla="*/ 9 w 41"/>
                  <a:gd name="T29" fmla="*/ 39 h 43"/>
                  <a:gd name="T30" fmla="*/ 4 w 41"/>
                  <a:gd name="T31" fmla="*/ 36 h 43"/>
                  <a:gd name="T32" fmla="*/ 4 w 41"/>
                  <a:gd name="T33" fmla="*/ 34 h 43"/>
                  <a:gd name="T34" fmla="*/ 2 w 41"/>
                  <a:gd name="T35" fmla="*/ 32 h 43"/>
                  <a:gd name="T36" fmla="*/ 0 w 41"/>
                  <a:gd name="T37" fmla="*/ 30 h 43"/>
                  <a:gd name="T38" fmla="*/ 0 w 41"/>
                  <a:gd name="T39" fmla="*/ 25 h 43"/>
                  <a:gd name="T40" fmla="*/ 0 w 41"/>
                  <a:gd name="T41" fmla="*/ 23 h 43"/>
                  <a:gd name="T42" fmla="*/ 0 w 41"/>
                  <a:gd name="T43" fmla="*/ 18 h 43"/>
                  <a:gd name="T44" fmla="*/ 0 w 41"/>
                  <a:gd name="T45" fmla="*/ 16 h 43"/>
                  <a:gd name="T46" fmla="*/ 2 w 41"/>
                  <a:gd name="T47" fmla="*/ 13 h 43"/>
                  <a:gd name="T48" fmla="*/ 4 w 41"/>
                  <a:gd name="T49" fmla="*/ 9 h 43"/>
                  <a:gd name="T50" fmla="*/ 4 w 41"/>
                  <a:gd name="T51" fmla="*/ 7 h 43"/>
                  <a:gd name="T52" fmla="*/ 9 w 41"/>
                  <a:gd name="T53" fmla="*/ 4 h 43"/>
                  <a:gd name="T54" fmla="*/ 11 w 41"/>
                  <a:gd name="T55" fmla="*/ 2 h 43"/>
                  <a:gd name="T56" fmla="*/ 14 w 41"/>
                  <a:gd name="T57" fmla="*/ 2 h 43"/>
                  <a:gd name="T58" fmla="*/ 18 w 41"/>
                  <a:gd name="T59" fmla="*/ 2 h 43"/>
                  <a:gd name="T60" fmla="*/ 21 w 41"/>
                  <a:gd name="T61" fmla="*/ 0 h 43"/>
                  <a:gd name="T62" fmla="*/ 25 w 41"/>
                  <a:gd name="T63" fmla="*/ 2 h 43"/>
                  <a:gd name="T64" fmla="*/ 27 w 41"/>
                  <a:gd name="T65" fmla="*/ 2 h 43"/>
                  <a:gd name="T66" fmla="*/ 30 w 41"/>
                  <a:gd name="T67" fmla="*/ 2 h 43"/>
                  <a:gd name="T68" fmla="*/ 34 w 41"/>
                  <a:gd name="T69" fmla="*/ 4 h 43"/>
                  <a:gd name="T70" fmla="*/ 37 w 41"/>
                  <a:gd name="T71" fmla="*/ 7 h 43"/>
                  <a:gd name="T72" fmla="*/ 39 w 41"/>
                  <a:gd name="T73" fmla="*/ 9 h 43"/>
                  <a:gd name="T74" fmla="*/ 39 w 41"/>
                  <a:gd name="T75" fmla="*/ 13 h 43"/>
                  <a:gd name="T76" fmla="*/ 41 w 41"/>
                  <a:gd name="T77" fmla="*/ 16 h 43"/>
                  <a:gd name="T78" fmla="*/ 41 w 41"/>
                  <a:gd name="T79" fmla="*/ 18 h 43"/>
                  <a:gd name="T80" fmla="*/ 41 w 41"/>
                  <a:gd name="T81" fmla="*/ 23 h 43"/>
                  <a:gd name="T82" fmla="*/ 41 w 41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0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3"/>
                    </a:lnTo>
                    <a:lnTo>
                      <a:pt x="25" y="43"/>
                    </a:lnTo>
                    <a:lnTo>
                      <a:pt x="21" y="43"/>
                    </a:lnTo>
                    <a:lnTo>
                      <a:pt x="18" y="43"/>
                    </a:lnTo>
                    <a:lnTo>
                      <a:pt x="14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4" y="36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3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7" name="Freeform 195"/>
              <p:cNvSpPr>
                <a:spLocks/>
              </p:cNvSpPr>
              <p:nvPr/>
            </p:nvSpPr>
            <p:spPr bwMode="auto">
              <a:xfrm>
                <a:off x="2706" y="2217"/>
                <a:ext cx="41" cy="43"/>
              </a:xfrm>
              <a:custGeom>
                <a:avLst/>
                <a:gdLst>
                  <a:gd name="T0" fmla="*/ 41 w 41"/>
                  <a:gd name="T1" fmla="*/ 20 h 43"/>
                  <a:gd name="T2" fmla="*/ 41 w 41"/>
                  <a:gd name="T3" fmla="*/ 18 h 43"/>
                  <a:gd name="T4" fmla="*/ 41 w 41"/>
                  <a:gd name="T5" fmla="*/ 16 h 43"/>
                  <a:gd name="T6" fmla="*/ 39 w 41"/>
                  <a:gd name="T7" fmla="*/ 13 h 43"/>
                  <a:gd name="T8" fmla="*/ 39 w 41"/>
                  <a:gd name="T9" fmla="*/ 9 h 43"/>
                  <a:gd name="T10" fmla="*/ 37 w 41"/>
                  <a:gd name="T11" fmla="*/ 7 h 43"/>
                  <a:gd name="T12" fmla="*/ 34 w 41"/>
                  <a:gd name="T13" fmla="*/ 4 h 43"/>
                  <a:gd name="T14" fmla="*/ 30 w 41"/>
                  <a:gd name="T15" fmla="*/ 2 h 43"/>
                  <a:gd name="T16" fmla="*/ 27 w 41"/>
                  <a:gd name="T17" fmla="*/ 2 h 43"/>
                  <a:gd name="T18" fmla="*/ 25 w 41"/>
                  <a:gd name="T19" fmla="*/ 2 h 43"/>
                  <a:gd name="T20" fmla="*/ 21 w 41"/>
                  <a:gd name="T21" fmla="*/ 0 h 43"/>
                  <a:gd name="T22" fmla="*/ 18 w 41"/>
                  <a:gd name="T23" fmla="*/ 2 h 43"/>
                  <a:gd name="T24" fmla="*/ 14 w 41"/>
                  <a:gd name="T25" fmla="*/ 2 h 43"/>
                  <a:gd name="T26" fmla="*/ 11 w 41"/>
                  <a:gd name="T27" fmla="*/ 2 h 43"/>
                  <a:gd name="T28" fmla="*/ 9 w 41"/>
                  <a:gd name="T29" fmla="*/ 4 h 43"/>
                  <a:gd name="T30" fmla="*/ 4 w 41"/>
                  <a:gd name="T31" fmla="*/ 7 h 43"/>
                  <a:gd name="T32" fmla="*/ 4 w 41"/>
                  <a:gd name="T33" fmla="*/ 9 h 43"/>
                  <a:gd name="T34" fmla="*/ 2 w 41"/>
                  <a:gd name="T35" fmla="*/ 13 h 43"/>
                  <a:gd name="T36" fmla="*/ 0 w 41"/>
                  <a:gd name="T37" fmla="*/ 16 h 43"/>
                  <a:gd name="T38" fmla="*/ 0 w 41"/>
                  <a:gd name="T39" fmla="*/ 18 h 43"/>
                  <a:gd name="T40" fmla="*/ 0 w 41"/>
                  <a:gd name="T41" fmla="*/ 23 h 43"/>
                  <a:gd name="T42" fmla="*/ 0 w 41"/>
                  <a:gd name="T43" fmla="*/ 25 h 43"/>
                  <a:gd name="T44" fmla="*/ 0 w 41"/>
                  <a:gd name="T45" fmla="*/ 30 h 43"/>
                  <a:gd name="T46" fmla="*/ 2 w 41"/>
                  <a:gd name="T47" fmla="*/ 32 h 43"/>
                  <a:gd name="T48" fmla="*/ 4 w 41"/>
                  <a:gd name="T49" fmla="*/ 34 h 43"/>
                  <a:gd name="T50" fmla="*/ 4 w 41"/>
                  <a:gd name="T51" fmla="*/ 36 h 43"/>
                  <a:gd name="T52" fmla="*/ 9 w 41"/>
                  <a:gd name="T53" fmla="*/ 39 h 43"/>
                  <a:gd name="T54" fmla="*/ 11 w 41"/>
                  <a:gd name="T55" fmla="*/ 41 h 43"/>
                  <a:gd name="T56" fmla="*/ 14 w 41"/>
                  <a:gd name="T57" fmla="*/ 43 h 43"/>
                  <a:gd name="T58" fmla="*/ 18 w 41"/>
                  <a:gd name="T59" fmla="*/ 43 h 43"/>
                  <a:gd name="T60" fmla="*/ 21 w 41"/>
                  <a:gd name="T61" fmla="*/ 43 h 43"/>
                  <a:gd name="T62" fmla="*/ 25 w 41"/>
                  <a:gd name="T63" fmla="*/ 43 h 43"/>
                  <a:gd name="T64" fmla="*/ 27 w 41"/>
                  <a:gd name="T65" fmla="*/ 43 h 43"/>
                  <a:gd name="T66" fmla="*/ 30 w 41"/>
                  <a:gd name="T67" fmla="*/ 41 h 43"/>
                  <a:gd name="T68" fmla="*/ 34 w 41"/>
                  <a:gd name="T69" fmla="*/ 39 h 43"/>
                  <a:gd name="T70" fmla="*/ 37 w 41"/>
                  <a:gd name="T71" fmla="*/ 36 h 43"/>
                  <a:gd name="T72" fmla="*/ 39 w 41"/>
                  <a:gd name="T73" fmla="*/ 34 h 43"/>
                  <a:gd name="T74" fmla="*/ 39 w 41"/>
                  <a:gd name="T75" fmla="*/ 32 h 43"/>
                  <a:gd name="T76" fmla="*/ 41 w 41"/>
                  <a:gd name="T77" fmla="*/ 30 h 43"/>
                  <a:gd name="T78" fmla="*/ 41 w 41"/>
                  <a:gd name="T79" fmla="*/ 25 h 43"/>
                  <a:gd name="T80" fmla="*/ 41 w 41"/>
                  <a:gd name="T81" fmla="*/ 23 h 43"/>
                  <a:gd name="T82" fmla="*/ 41 w 41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0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39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1" y="43"/>
                    </a:lnTo>
                    <a:lnTo>
                      <a:pt x="25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4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39" y="32"/>
                    </a:lnTo>
                    <a:lnTo>
                      <a:pt x="41" y="30"/>
                    </a:lnTo>
                    <a:lnTo>
                      <a:pt x="41" y="25"/>
                    </a:lnTo>
                    <a:lnTo>
                      <a:pt x="41" y="23"/>
                    </a:lnTo>
                    <a:lnTo>
                      <a:pt x="41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8" name="Freeform 196"/>
              <p:cNvSpPr>
                <a:spLocks/>
              </p:cNvSpPr>
              <p:nvPr/>
            </p:nvSpPr>
            <p:spPr bwMode="auto">
              <a:xfrm>
                <a:off x="2834" y="2217"/>
                <a:ext cx="44" cy="43"/>
              </a:xfrm>
              <a:custGeom>
                <a:avLst/>
                <a:gdLst>
                  <a:gd name="T0" fmla="*/ 42 w 44"/>
                  <a:gd name="T1" fmla="*/ 20 h 43"/>
                  <a:gd name="T2" fmla="*/ 44 w 44"/>
                  <a:gd name="T3" fmla="*/ 25 h 43"/>
                  <a:gd name="T4" fmla="*/ 42 w 44"/>
                  <a:gd name="T5" fmla="*/ 30 h 43"/>
                  <a:gd name="T6" fmla="*/ 42 w 44"/>
                  <a:gd name="T7" fmla="*/ 32 h 43"/>
                  <a:gd name="T8" fmla="*/ 39 w 44"/>
                  <a:gd name="T9" fmla="*/ 34 h 43"/>
                  <a:gd name="T10" fmla="*/ 37 w 44"/>
                  <a:gd name="T11" fmla="*/ 36 h 43"/>
                  <a:gd name="T12" fmla="*/ 35 w 44"/>
                  <a:gd name="T13" fmla="*/ 39 h 43"/>
                  <a:gd name="T14" fmla="*/ 32 w 44"/>
                  <a:gd name="T15" fmla="*/ 41 h 43"/>
                  <a:gd name="T16" fmla="*/ 28 w 44"/>
                  <a:gd name="T17" fmla="*/ 43 h 43"/>
                  <a:gd name="T18" fmla="*/ 26 w 44"/>
                  <a:gd name="T19" fmla="*/ 43 h 43"/>
                  <a:gd name="T20" fmla="*/ 21 w 44"/>
                  <a:gd name="T21" fmla="*/ 43 h 43"/>
                  <a:gd name="T22" fmla="*/ 19 w 44"/>
                  <a:gd name="T23" fmla="*/ 43 h 43"/>
                  <a:gd name="T24" fmla="*/ 14 w 44"/>
                  <a:gd name="T25" fmla="*/ 43 h 43"/>
                  <a:gd name="T26" fmla="*/ 12 w 44"/>
                  <a:gd name="T27" fmla="*/ 41 h 43"/>
                  <a:gd name="T28" fmla="*/ 9 w 44"/>
                  <a:gd name="T29" fmla="*/ 39 h 43"/>
                  <a:gd name="T30" fmla="*/ 7 w 44"/>
                  <a:gd name="T31" fmla="*/ 36 h 43"/>
                  <a:gd name="T32" fmla="*/ 5 w 44"/>
                  <a:gd name="T33" fmla="*/ 34 h 43"/>
                  <a:gd name="T34" fmla="*/ 3 w 44"/>
                  <a:gd name="T35" fmla="*/ 32 h 43"/>
                  <a:gd name="T36" fmla="*/ 0 w 44"/>
                  <a:gd name="T37" fmla="*/ 30 h 43"/>
                  <a:gd name="T38" fmla="*/ 0 w 44"/>
                  <a:gd name="T39" fmla="*/ 25 h 43"/>
                  <a:gd name="T40" fmla="*/ 0 w 44"/>
                  <a:gd name="T41" fmla="*/ 23 h 43"/>
                  <a:gd name="T42" fmla="*/ 0 w 44"/>
                  <a:gd name="T43" fmla="*/ 18 h 43"/>
                  <a:gd name="T44" fmla="*/ 0 w 44"/>
                  <a:gd name="T45" fmla="*/ 16 h 43"/>
                  <a:gd name="T46" fmla="*/ 3 w 44"/>
                  <a:gd name="T47" fmla="*/ 13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2 w 44"/>
                  <a:gd name="T55" fmla="*/ 2 h 43"/>
                  <a:gd name="T56" fmla="*/ 14 w 44"/>
                  <a:gd name="T57" fmla="*/ 2 h 43"/>
                  <a:gd name="T58" fmla="*/ 19 w 44"/>
                  <a:gd name="T59" fmla="*/ 2 h 43"/>
                  <a:gd name="T60" fmla="*/ 21 w 44"/>
                  <a:gd name="T61" fmla="*/ 0 h 43"/>
                  <a:gd name="T62" fmla="*/ 26 w 44"/>
                  <a:gd name="T63" fmla="*/ 2 h 43"/>
                  <a:gd name="T64" fmla="*/ 28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2 w 44"/>
                  <a:gd name="T75" fmla="*/ 13 h 43"/>
                  <a:gd name="T76" fmla="*/ 42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2 w 44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0"/>
                    </a:moveTo>
                    <a:lnTo>
                      <a:pt x="44" y="25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3"/>
                    </a:lnTo>
                    <a:lnTo>
                      <a:pt x="26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4" y="43"/>
                    </a:lnTo>
                    <a:lnTo>
                      <a:pt x="12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3" y="13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3"/>
                    </a:lnTo>
                    <a:lnTo>
                      <a:pt x="42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2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69" name="Freeform 197"/>
              <p:cNvSpPr>
                <a:spLocks/>
              </p:cNvSpPr>
              <p:nvPr/>
            </p:nvSpPr>
            <p:spPr bwMode="auto">
              <a:xfrm>
                <a:off x="2834" y="2217"/>
                <a:ext cx="44" cy="43"/>
              </a:xfrm>
              <a:custGeom>
                <a:avLst/>
                <a:gdLst>
                  <a:gd name="T0" fmla="*/ 42 w 44"/>
                  <a:gd name="T1" fmla="*/ 20 h 43"/>
                  <a:gd name="T2" fmla="*/ 44 w 44"/>
                  <a:gd name="T3" fmla="*/ 25 h 43"/>
                  <a:gd name="T4" fmla="*/ 42 w 44"/>
                  <a:gd name="T5" fmla="*/ 30 h 43"/>
                  <a:gd name="T6" fmla="*/ 42 w 44"/>
                  <a:gd name="T7" fmla="*/ 32 h 43"/>
                  <a:gd name="T8" fmla="*/ 39 w 44"/>
                  <a:gd name="T9" fmla="*/ 34 h 43"/>
                  <a:gd name="T10" fmla="*/ 37 w 44"/>
                  <a:gd name="T11" fmla="*/ 36 h 43"/>
                  <a:gd name="T12" fmla="*/ 35 w 44"/>
                  <a:gd name="T13" fmla="*/ 39 h 43"/>
                  <a:gd name="T14" fmla="*/ 32 w 44"/>
                  <a:gd name="T15" fmla="*/ 41 h 43"/>
                  <a:gd name="T16" fmla="*/ 28 w 44"/>
                  <a:gd name="T17" fmla="*/ 43 h 43"/>
                  <a:gd name="T18" fmla="*/ 26 w 44"/>
                  <a:gd name="T19" fmla="*/ 43 h 43"/>
                  <a:gd name="T20" fmla="*/ 21 w 44"/>
                  <a:gd name="T21" fmla="*/ 43 h 43"/>
                  <a:gd name="T22" fmla="*/ 19 w 44"/>
                  <a:gd name="T23" fmla="*/ 43 h 43"/>
                  <a:gd name="T24" fmla="*/ 14 w 44"/>
                  <a:gd name="T25" fmla="*/ 43 h 43"/>
                  <a:gd name="T26" fmla="*/ 12 w 44"/>
                  <a:gd name="T27" fmla="*/ 41 h 43"/>
                  <a:gd name="T28" fmla="*/ 9 w 44"/>
                  <a:gd name="T29" fmla="*/ 39 h 43"/>
                  <a:gd name="T30" fmla="*/ 7 w 44"/>
                  <a:gd name="T31" fmla="*/ 36 h 43"/>
                  <a:gd name="T32" fmla="*/ 5 w 44"/>
                  <a:gd name="T33" fmla="*/ 34 h 43"/>
                  <a:gd name="T34" fmla="*/ 3 w 44"/>
                  <a:gd name="T35" fmla="*/ 32 h 43"/>
                  <a:gd name="T36" fmla="*/ 0 w 44"/>
                  <a:gd name="T37" fmla="*/ 30 h 43"/>
                  <a:gd name="T38" fmla="*/ 0 w 44"/>
                  <a:gd name="T39" fmla="*/ 25 h 43"/>
                  <a:gd name="T40" fmla="*/ 0 w 44"/>
                  <a:gd name="T41" fmla="*/ 23 h 43"/>
                  <a:gd name="T42" fmla="*/ 0 w 44"/>
                  <a:gd name="T43" fmla="*/ 18 h 43"/>
                  <a:gd name="T44" fmla="*/ 0 w 44"/>
                  <a:gd name="T45" fmla="*/ 16 h 43"/>
                  <a:gd name="T46" fmla="*/ 3 w 44"/>
                  <a:gd name="T47" fmla="*/ 13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2 w 44"/>
                  <a:gd name="T55" fmla="*/ 2 h 43"/>
                  <a:gd name="T56" fmla="*/ 14 w 44"/>
                  <a:gd name="T57" fmla="*/ 2 h 43"/>
                  <a:gd name="T58" fmla="*/ 19 w 44"/>
                  <a:gd name="T59" fmla="*/ 2 h 43"/>
                  <a:gd name="T60" fmla="*/ 21 w 44"/>
                  <a:gd name="T61" fmla="*/ 0 h 43"/>
                  <a:gd name="T62" fmla="*/ 26 w 44"/>
                  <a:gd name="T63" fmla="*/ 2 h 43"/>
                  <a:gd name="T64" fmla="*/ 28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2 w 44"/>
                  <a:gd name="T75" fmla="*/ 13 h 43"/>
                  <a:gd name="T76" fmla="*/ 42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2 w 44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0"/>
                    </a:moveTo>
                    <a:lnTo>
                      <a:pt x="44" y="25"/>
                    </a:lnTo>
                    <a:lnTo>
                      <a:pt x="42" y="30"/>
                    </a:lnTo>
                    <a:lnTo>
                      <a:pt x="42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28" y="43"/>
                    </a:lnTo>
                    <a:lnTo>
                      <a:pt x="26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4" y="43"/>
                    </a:lnTo>
                    <a:lnTo>
                      <a:pt x="12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5" y="34"/>
                    </a:lnTo>
                    <a:lnTo>
                      <a:pt x="3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3" y="13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2"/>
                    </a:lnTo>
                    <a:lnTo>
                      <a:pt x="28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2" y="13"/>
                    </a:lnTo>
                    <a:lnTo>
                      <a:pt x="42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2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0" name="Freeform 198"/>
              <p:cNvSpPr>
                <a:spLocks/>
              </p:cNvSpPr>
              <p:nvPr/>
            </p:nvSpPr>
            <p:spPr bwMode="auto">
              <a:xfrm>
                <a:off x="2834" y="2217"/>
                <a:ext cx="44" cy="43"/>
              </a:xfrm>
              <a:custGeom>
                <a:avLst/>
                <a:gdLst>
                  <a:gd name="T0" fmla="*/ 42 w 44"/>
                  <a:gd name="T1" fmla="*/ 20 h 43"/>
                  <a:gd name="T2" fmla="*/ 44 w 44"/>
                  <a:gd name="T3" fmla="*/ 18 h 43"/>
                  <a:gd name="T4" fmla="*/ 42 w 44"/>
                  <a:gd name="T5" fmla="*/ 16 h 43"/>
                  <a:gd name="T6" fmla="*/ 42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28 w 44"/>
                  <a:gd name="T17" fmla="*/ 2 h 43"/>
                  <a:gd name="T18" fmla="*/ 26 w 44"/>
                  <a:gd name="T19" fmla="*/ 2 h 43"/>
                  <a:gd name="T20" fmla="*/ 21 w 44"/>
                  <a:gd name="T21" fmla="*/ 0 h 43"/>
                  <a:gd name="T22" fmla="*/ 19 w 44"/>
                  <a:gd name="T23" fmla="*/ 2 h 43"/>
                  <a:gd name="T24" fmla="*/ 14 w 44"/>
                  <a:gd name="T25" fmla="*/ 2 h 43"/>
                  <a:gd name="T26" fmla="*/ 12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3 w 44"/>
                  <a:gd name="T35" fmla="*/ 13 h 43"/>
                  <a:gd name="T36" fmla="*/ 0 w 44"/>
                  <a:gd name="T37" fmla="*/ 16 h 43"/>
                  <a:gd name="T38" fmla="*/ 0 w 44"/>
                  <a:gd name="T39" fmla="*/ 18 h 43"/>
                  <a:gd name="T40" fmla="*/ 0 w 44"/>
                  <a:gd name="T41" fmla="*/ 23 h 43"/>
                  <a:gd name="T42" fmla="*/ 0 w 44"/>
                  <a:gd name="T43" fmla="*/ 25 h 43"/>
                  <a:gd name="T44" fmla="*/ 0 w 44"/>
                  <a:gd name="T45" fmla="*/ 30 h 43"/>
                  <a:gd name="T46" fmla="*/ 3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2 w 44"/>
                  <a:gd name="T55" fmla="*/ 41 h 43"/>
                  <a:gd name="T56" fmla="*/ 14 w 44"/>
                  <a:gd name="T57" fmla="*/ 43 h 43"/>
                  <a:gd name="T58" fmla="*/ 19 w 44"/>
                  <a:gd name="T59" fmla="*/ 43 h 43"/>
                  <a:gd name="T60" fmla="*/ 21 w 44"/>
                  <a:gd name="T61" fmla="*/ 43 h 43"/>
                  <a:gd name="T62" fmla="*/ 26 w 44"/>
                  <a:gd name="T63" fmla="*/ 43 h 43"/>
                  <a:gd name="T64" fmla="*/ 28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2 w 44"/>
                  <a:gd name="T75" fmla="*/ 32 h 43"/>
                  <a:gd name="T76" fmla="*/ 42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2" y="20"/>
                    </a:moveTo>
                    <a:lnTo>
                      <a:pt x="44" y="18"/>
                    </a:lnTo>
                    <a:lnTo>
                      <a:pt x="42" y="16"/>
                    </a:lnTo>
                    <a:lnTo>
                      <a:pt x="42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3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3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9" y="43"/>
                    </a:lnTo>
                    <a:lnTo>
                      <a:pt x="21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1" name="Freeform 199"/>
              <p:cNvSpPr>
                <a:spLocks/>
              </p:cNvSpPr>
              <p:nvPr/>
            </p:nvSpPr>
            <p:spPr bwMode="auto">
              <a:xfrm>
                <a:off x="2963" y="2217"/>
                <a:ext cx="43" cy="43"/>
              </a:xfrm>
              <a:custGeom>
                <a:avLst/>
                <a:gdLst>
                  <a:gd name="T0" fmla="*/ 43 w 43"/>
                  <a:gd name="T1" fmla="*/ 20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6 w 43"/>
                  <a:gd name="T11" fmla="*/ 36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6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3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6 w 43"/>
                  <a:gd name="T71" fmla="*/ 7 h 43"/>
                  <a:gd name="T72" fmla="*/ 39 w 43"/>
                  <a:gd name="T73" fmla="*/ 9 h 43"/>
                  <a:gd name="T74" fmla="*/ 41 w 43"/>
                  <a:gd name="T75" fmla="*/ 13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0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6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2" name="Freeform 200"/>
              <p:cNvSpPr>
                <a:spLocks/>
              </p:cNvSpPr>
              <p:nvPr/>
            </p:nvSpPr>
            <p:spPr bwMode="auto">
              <a:xfrm>
                <a:off x="2963" y="2217"/>
                <a:ext cx="43" cy="43"/>
              </a:xfrm>
              <a:custGeom>
                <a:avLst/>
                <a:gdLst>
                  <a:gd name="T0" fmla="*/ 43 w 43"/>
                  <a:gd name="T1" fmla="*/ 20 h 43"/>
                  <a:gd name="T2" fmla="*/ 43 w 43"/>
                  <a:gd name="T3" fmla="*/ 25 h 43"/>
                  <a:gd name="T4" fmla="*/ 41 w 43"/>
                  <a:gd name="T5" fmla="*/ 30 h 43"/>
                  <a:gd name="T6" fmla="*/ 41 w 43"/>
                  <a:gd name="T7" fmla="*/ 32 h 43"/>
                  <a:gd name="T8" fmla="*/ 39 w 43"/>
                  <a:gd name="T9" fmla="*/ 34 h 43"/>
                  <a:gd name="T10" fmla="*/ 36 w 43"/>
                  <a:gd name="T11" fmla="*/ 36 h 43"/>
                  <a:gd name="T12" fmla="*/ 34 w 43"/>
                  <a:gd name="T13" fmla="*/ 39 h 43"/>
                  <a:gd name="T14" fmla="*/ 32 w 43"/>
                  <a:gd name="T15" fmla="*/ 41 h 43"/>
                  <a:gd name="T16" fmla="*/ 30 w 43"/>
                  <a:gd name="T17" fmla="*/ 43 h 43"/>
                  <a:gd name="T18" fmla="*/ 25 w 43"/>
                  <a:gd name="T19" fmla="*/ 43 h 43"/>
                  <a:gd name="T20" fmla="*/ 23 w 43"/>
                  <a:gd name="T21" fmla="*/ 43 h 43"/>
                  <a:gd name="T22" fmla="*/ 18 w 43"/>
                  <a:gd name="T23" fmla="*/ 43 h 43"/>
                  <a:gd name="T24" fmla="*/ 16 w 43"/>
                  <a:gd name="T25" fmla="*/ 43 h 43"/>
                  <a:gd name="T26" fmla="*/ 11 w 43"/>
                  <a:gd name="T27" fmla="*/ 41 h 43"/>
                  <a:gd name="T28" fmla="*/ 9 w 43"/>
                  <a:gd name="T29" fmla="*/ 39 h 43"/>
                  <a:gd name="T30" fmla="*/ 7 w 43"/>
                  <a:gd name="T31" fmla="*/ 36 h 43"/>
                  <a:gd name="T32" fmla="*/ 4 w 43"/>
                  <a:gd name="T33" fmla="*/ 34 h 43"/>
                  <a:gd name="T34" fmla="*/ 2 w 43"/>
                  <a:gd name="T35" fmla="*/ 32 h 43"/>
                  <a:gd name="T36" fmla="*/ 2 w 43"/>
                  <a:gd name="T37" fmla="*/ 30 h 43"/>
                  <a:gd name="T38" fmla="*/ 0 w 43"/>
                  <a:gd name="T39" fmla="*/ 25 h 43"/>
                  <a:gd name="T40" fmla="*/ 0 w 43"/>
                  <a:gd name="T41" fmla="*/ 23 h 43"/>
                  <a:gd name="T42" fmla="*/ 0 w 43"/>
                  <a:gd name="T43" fmla="*/ 18 h 43"/>
                  <a:gd name="T44" fmla="*/ 2 w 43"/>
                  <a:gd name="T45" fmla="*/ 16 h 43"/>
                  <a:gd name="T46" fmla="*/ 2 w 43"/>
                  <a:gd name="T47" fmla="*/ 13 h 43"/>
                  <a:gd name="T48" fmla="*/ 4 w 43"/>
                  <a:gd name="T49" fmla="*/ 9 h 43"/>
                  <a:gd name="T50" fmla="*/ 7 w 43"/>
                  <a:gd name="T51" fmla="*/ 7 h 43"/>
                  <a:gd name="T52" fmla="*/ 9 w 43"/>
                  <a:gd name="T53" fmla="*/ 4 h 43"/>
                  <a:gd name="T54" fmla="*/ 11 w 43"/>
                  <a:gd name="T55" fmla="*/ 2 h 43"/>
                  <a:gd name="T56" fmla="*/ 16 w 43"/>
                  <a:gd name="T57" fmla="*/ 2 h 43"/>
                  <a:gd name="T58" fmla="*/ 18 w 43"/>
                  <a:gd name="T59" fmla="*/ 2 h 43"/>
                  <a:gd name="T60" fmla="*/ 23 w 43"/>
                  <a:gd name="T61" fmla="*/ 0 h 43"/>
                  <a:gd name="T62" fmla="*/ 25 w 43"/>
                  <a:gd name="T63" fmla="*/ 2 h 43"/>
                  <a:gd name="T64" fmla="*/ 30 w 43"/>
                  <a:gd name="T65" fmla="*/ 2 h 43"/>
                  <a:gd name="T66" fmla="*/ 32 w 43"/>
                  <a:gd name="T67" fmla="*/ 2 h 43"/>
                  <a:gd name="T68" fmla="*/ 34 w 43"/>
                  <a:gd name="T69" fmla="*/ 4 h 43"/>
                  <a:gd name="T70" fmla="*/ 36 w 43"/>
                  <a:gd name="T71" fmla="*/ 7 h 43"/>
                  <a:gd name="T72" fmla="*/ 39 w 43"/>
                  <a:gd name="T73" fmla="*/ 9 h 43"/>
                  <a:gd name="T74" fmla="*/ 41 w 43"/>
                  <a:gd name="T75" fmla="*/ 13 h 43"/>
                  <a:gd name="T76" fmla="*/ 41 w 43"/>
                  <a:gd name="T77" fmla="*/ 16 h 43"/>
                  <a:gd name="T78" fmla="*/ 43 w 43"/>
                  <a:gd name="T79" fmla="*/ 18 h 43"/>
                  <a:gd name="T80" fmla="*/ 43 w 43"/>
                  <a:gd name="T81" fmla="*/ 23 h 43"/>
                  <a:gd name="T82" fmla="*/ 43 w 43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0"/>
                    </a:moveTo>
                    <a:lnTo>
                      <a:pt x="43" y="25"/>
                    </a:lnTo>
                    <a:lnTo>
                      <a:pt x="41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6" y="36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8" y="43"/>
                    </a:lnTo>
                    <a:lnTo>
                      <a:pt x="16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4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4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4" y="4"/>
                    </a:lnTo>
                    <a:lnTo>
                      <a:pt x="36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1" y="16"/>
                    </a:lnTo>
                    <a:lnTo>
                      <a:pt x="43" y="18"/>
                    </a:lnTo>
                    <a:lnTo>
                      <a:pt x="43" y="23"/>
                    </a:lnTo>
                    <a:lnTo>
                      <a:pt x="43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3" name="Freeform 201"/>
              <p:cNvSpPr>
                <a:spLocks/>
              </p:cNvSpPr>
              <p:nvPr/>
            </p:nvSpPr>
            <p:spPr bwMode="auto">
              <a:xfrm>
                <a:off x="2963" y="2217"/>
                <a:ext cx="43" cy="43"/>
              </a:xfrm>
              <a:custGeom>
                <a:avLst/>
                <a:gdLst>
                  <a:gd name="T0" fmla="*/ 43 w 43"/>
                  <a:gd name="T1" fmla="*/ 20 h 43"/>
                  <a:gd name="T2" fmla="*/ 43 w 43"/>
                  <a:gd name="T3" fmla="*/ 18 h 43"/>
                  <a:gd name="T4" fmla="*/ 41 w 43"/>
                  <a:gd name="T5" fmla="*/ 16 h 43"/>
                  <a:gd name="T6" fmla="*/ 41 w 43"/>
                  <a:gd name="T7" fmla="*/ 13 h 43"/>
                  <a:gd name="T8" fmla="*/ 39 w 43"/>
                  <a:gd name="T9" fmla="*/ 9 h 43"/>
                  <a:gd name="T10" fmla="*/ 36 w 43"/>
                  <a:gd name="T11" fmla="*/ 7 h 43"/>
                  <a:gd name="T12" fmla="*/ 34 w 43"/>
                  <a:gd name="T13" fmla="*/ 4 h 43"/>
                  <a:gd name="T14" fmla="*/ 32 w 43"/>
                  <a:gd name="T15" fmla="*/ 2 h 43"/>
                  <a:gd name="T16" fmla="*/ 30 w 43"/>
                  <a:gd name="T17" fmla="*/ 2 h 43"/>
                  <a:gd name="T18" fmla="*/ 25 w 43"/>
                  <a:gd name="T19" fmla="*/ 2 h 43"/>
                  <a:gd name="T20" fmla="*/ 23 w 43"/>
                  <a:gd name="T21" fmla="*/ 0 h 43"/>
                  <a:gd name="T22" fmla="*/ 18 w 43"/>
                  <a:gd name="T23" fmla="*/ 2 h 43"/>
                  <a:gd name="T24" fmla="*/ 16 w 43"/>
                  <a:gd name="T25" fmla="*/ 2 h 43"/>
                  <a:gd name="T26" fmla="*/ 11 w 43"/>
                  <a:gd name="T27" fmla="*/ 2 h 43"/>
                  <a:gd name="T28" fmla="*/ 9 w 43"/>
                  <a:gd name="T29" fmla="*/ 4 h 43"/>
                  <a:gd name="T30" fmla="*/ 7 w 43"/>
                  <a:gd name="T31" fmla="*/ 7 h 43"/>
                  <a:gd name="T32" fmla="*/ 4 w 43"/>
                  <a:gd name="T33" fmla="*/ 9 h 43"/>
                  <a:gd name="T34" fmla="*/ 2 w 43"/>
                  <a:gd name="T35" fmla="*/ 13 h 43"/>
                  <a:gd name="T36" fmla="*/ 2 w 43"/>
                  <a:gd name="T37" fmla="*/ 16 h 43"/>
                  <a:gd name="T38" fmla="*/ 0 w 43"/>
                  <a:gd name="T39" fmla="*/ 18 h 43"/>
                  <a:gd name="T40" fmla="*/ 0 w 43"/>
                  <a:gd name="T41" fmla="*/ 23 h 43"/>
                  <a:gd name="T42" fmla="*/ 0 w 43"/>
                  <a:gd name="T43" fmla="*/ 25 h 43"/>
                  <a:gd name="T44" fmla="*/ 2 w 43"/>
                  <a:gd name="T45" fmla="*/ 30 h 43"/>
                  <a:gd name="T46" fmla="*/ 2 w 43"/>
                  <a:gd name="T47" fmla="*/ 32 h 43"/>
                  <a:gd name="T48" fmla="*/ 4 w 43"/>
                  <a:gd name="T49" fmla="*/ 34 h 43"/>
                  <a:gd name="T50" fmla="*/ 7 w 43"/>
                  <a:gd name="T51" fmla="*/ 36 h 43"/>
                  <a:gd name="T52" fmla="*/ 9 w 43"/>
                  <a:gd name="T53" fmla="*/ 39 h 43"/>
                  <a:gd name="T54" fmla="*/ 11 w 43"/>
                  <a:gd name="T55" fmla="*/ 41 h 43"/>
                  <a:gd name="T56" fmla="*/ 16 w 43"/>
                  <a:gd name="T57" fmla="*/ 43 h 43"/>
                  <a:gd name="T58" fmla="*/ 18 w 43"/>
                  <a:gd name="T59" fmla="*/ 43 h 43"/>
                  <a:gd name="T60" fmla="*/ 23 w 43"/>
                  <a:gd name="T61" fmla="*/ 43 h 43"/>
                  <a:gd name="T62" fmla="*/ 25 w 43"/>
                  <a:gd name="T63" fmla="*/ 43 h 43"/>
                  <a:gd name="T64" fmla="*/ 30 w 43"/>
                  <a:gd name="T65" fmla="*/ 43 h 43"/>
                  <a:gd name="T66" fmla="*/ 32 w 43"/>
                  <a:gd name="T67" fmla="*/ 41 h 43"/>
                  <a:gd name="T68" fmla="*/ 34 w 43"/>
                  <a:gd name="T69" fmla="*/ 39 h 43"/>
                  <a:gd name="T70" fmla="*/ 36 w 43"/>
                  <a:gd name="T71" fmla="*/ 36 h 43"/>
                  <a:gd name="T72" fmla="*/ 39 w 43"/>
                  <a:gd name="T73" fmla="*/ 34 h 43"/>
                  <a:gd name="T74" fmla="*/ 41 w 43"/>
                  <a:gd name="T75" fmla="*/ 32 h 43"/>
                  <a:gd name="T76" fmla="*/ 41 w 43"/>
                  <a:gd name="T77" fmla="*/ 30 h 43"/>
                  <a:gd name="T78" fmla="*/ 43 w 43"/>
                  <a:gd name="T79" fmla="*/ 25 h 43"/>
                  <a:gd name="T80" fmla="*/ 43 w 43"/>
                  <a:gd name="T81" fmla="*/ 23 h 43"/>
                  <a:gd name="T82" fmla="*/ 43 w 43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3" h="43">
                    <a:moveTo>
                      <a:pt x="43" y="20"/>
                    </a:moveTo>
                    <a:lnTo>
                      <a:pt x="43" y="18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6" y="7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4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1" y="41"/>
                    </a:lnTo>
                    <a:lnTo>
                      <a:pt x="16" y="43"/>
                    </a:lnTo>
                    <a:lnTo>
                      <a:pt x="18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4" y="39"/>
                    </a:lnTo>
                    <a:lnTo>
                      <a:pt x="36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1" y="30"/>
                    </a:lnTo>
                    <a:lnTo>
                      <a:pt x="43" y="25"/>
                    </a:lnTo>
                    <a:lnTo>
                      <a:pt x="43" y="23"/>
                    </a:lnTo>
                    <a:lnTo>
                      <a:pt x="43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4" name="Freeform 202"/>
              <p:cNvSpPr>
                <a:spLocks/>
              </p:cNvSpPr>
              <p:nvPr/>
            </p:nvSpPr>
            <p:spPr bwMode="auto">
              <a:xfrm>
                <a:off x="3091" y="2217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25 h 43"/>
                  <a:gd name="T4" fmla="*/ 44 w 44"/>
                  <a:gd name="T5" fmla="*/ 30 h 43"/>
                  <a:gd name="T6" fmla="*/ 41 w 44"/>
                  <a:gd name="T7" fmla="*/ 32 h 43"/>
                  <a:gd name="T8" fmla="*/ 39 w 44"/>
                  <a:gd name="T9" fmla="*/ 34 h 43"/>
                  <a:gd name="T10" fmla="*/ 37 w 44"/>
                  <a:gd name="T11" fmla="*/ 36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9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6 h 43"/>
                  <a:gd name="T32" fmla="*/ 5 w 44"/>
                  <a:gd name="T33" fmla="*/ 34 h 43"/>
                  <a:gd name="T34" fmla="*/ 2 w 44"/>
                  <a:gd name="T35" fmla="*/ 32 h 43"/>
                  <a:gd name="T36" fmla="*/ 2 w 44"/>
                  <a:gd name="T37" fmla="*/ 30 h 43"/>
                  <a:gd name="T38" fmla="*/ 2 w 44"/>
                  <a:gd name="T39" fmla="*/ 25 h 43"/>
                  <a:gd name="T40" fmla="*/ 0 w 44"/>
                  <a:gd name="T41" fmla="*/ 23 h 43"/>
                  <a:gd name="T42" fmla="*/ 2 w 44"/>
                  <a:gd name="T43" fmla="*/ 18 h 43"/>
                  <a:gd name="T44" fmla="*/ 2 w 44"/>
                  <a:gd name="T45" fmla="*/ 16 h 43"/>
                  <a:gd name="T46" fmla="*/ 2 w 44"/>
                  <a:gd name="T47" fmla="*/ 13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9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1 w 44"/>
                  <a:gd name="T75" fmla="*/ 13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9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5" name="Freeform 203"/>
              <p:cNvSpPr>
                <a:spLocks/>
              </p:cNvSpPr>
              <p:nvPr/>
            </p:nvSpPr>
            <p:spPr bwMode="auto">
              <a:xfrm>
                <a:off x="3091" y="2217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25 h 43"/>
                  <a:gd name="T4" fmla="*/ 44 w 44"/>
                  <a:gd name="T5" fmla="*/ 30 h 43"/>
                  <a:gd name="T6" fmla="*/ 41 w 44"/>
                  <a:gd name="T7" fmla="*/ 32 h 43"/>
                  <a:gd name="T8" fmla="*/ 39 w 44"/>
                  <a:gd name="T9" fmla="*/ 34 h 43"/>
                  <a:gd name="T10" fmla="*/ 37 w 44"/>
                  <a:gd name="T11" fmla="*/ 36 h 43"/>
                  <a:gd name="T12" fmla="*/ 35 w 44"/>
                  <a:gd name="T13" fmla="*/ 39 h 43"/>
                  <a:gd name="T14" fmla="*/ 32 w 44"/>
                  <a:gd name="T15" fmla="*/ 41 h 43"/>
                  <a:gd name="T16" fmla="*/ 30 w 44"/>
                  <a:gd name="T17" fmla="*/ 43 h 43"/>
                  <a:gd name="T18" fmla="*/ 25 w 44"/>
                  <a:gd name="T19" fmla="*/ 43 h 43"/>
                  <a:gd name="T20" fmla="*/ 23 w 44"/>
                  <a:gd name="T21" fmla="*/ 43 h 43"/>
                  <a:gd name="T22" fmla="*/ 19 w 44"/>
                  <a:gd name="T23" fmla="*/ 43 h 43"/>
                  <a:gd name="T24" fmla="*/ 16 w 44"/>
                  <a:gd name="T25" fmla="*/ 43 h 43"/>
                  <a:gd name="T26" fmla="*/ 14 w 44"/>
                  <a:gd name="T27" fmla="*/ 41 h 43"/>
                  <a:gd name="T28" fmla="*/ 9 w 44"/>
                  <a:gd name="T29" fmla="*/ 39 h 43"/>
                  <a:gd name="T30" fmla="*/ 7 w 44"/>
                  <a:gd name="T31" fmla="*/ 36 h 43"/>
                  <a:gd name="T32" fmla="*/ 5 w 44"/>
                  <a:gd name="T33" fmla="*/ 34 h 43"/>
                  <a:gd name="T34" fmla="*/ 2 w 44"/>
                  <a:gd name="T35" fmla="*/ 32 h 43"/>
                  <a:gd name="T36" fmla="*/ 2 w 44"/>
                  <a:gd name="T37" fmla="*/ 30 h 43"/>
                  <a:gd name="T38" fmla="*/ 2 w 44"/>
                  <a:gd name="T39" fmla="*/ 25 h 43"/>
                  <a:gd name="T40" fmla="*/ 0 w 44"/>
                  <a:gd name="T41" fmla="*/ 23 h 43"/>
                  <a:gd name="T42" fmla="*/ 2 w 44"/>
                  <a:gd name="T43" fmla="*/ 18 h 43"/>
                  <a:gd name="T44" fmla="*/ 2 w 44"/>
                  <a:gd name="T45" fmla="*/ 16 h 43"/>
                  <a:gd name="T46" fmla="*/ 2 w 44"/>
                  <a:gd name="T47" fmla="*/ 13 h 43"/>
                  <a:gd name="T48" fmla="*/ 5 w 44"/>
                  <a:gd name="T49" fmla="*/ 9 h 43"/>
                  <a:gd name="T50" fmla="*/ 7 w 44"/>
                  <a:gd name="T51" fmla="*/ 7 h 43"/>
                  <a:gd name="T52" fmla="*/ 9 w 44"/>
                  <a:gd name="T53" fmla="*/ 4 h 43"/>
                  <a:gd name="T54" fmla="*/ 14 w 44"/>
                  <a:gd name="T55" fmla="*/ 2 h 43"/>
                  <a:gd name="T56" fmla="*/ 16 w 44"/>
                  <a:gd name="T57" fmla="*/ 2 h 43"/>
                  <a:gd name="T58" fmla="*/ 19 w 44"/>
                  <a:gd name="T59" fmla="*/ 2 h 43"/>
                  <a:gd name="T60" fmla="*/ 23 w 44"/>
                  <a:gd name="T61" fmla="*/ 0 h 43"/>
                  <a:gd name="T62" fmla="*/ 25 w 44"/>
                  <a:gd name="T63" fmla="*/ 2 h 43"/>
                  <a:gd name="T64" fmla="*/ 30 w 44"/>
                  <a:gd name="T65" fmla="*/ 2 h 43"/>
                  <a:gd name="T66" fmla="*/ 32 w 44"/>
                  <a:gd name="T67" fmla="*/ 2 h 43"/>
                  <a:gd name="T68" fmla="*/ 35 w 44"/>
                  <a:gd name="T69" fmla="*/ 4 h 43"/>
                  <a:gd name="T70" fmla="*/ 37 w 44"/>
                  <a:gd name="T71" fmla="*/ 7 h 43"/>
                  <a:gd name="T72" fmla="*/ 39 w 44"/>
                  <a:gd name="T73" fmla="*/ 9 h 43"/>
                  <a:gd name="T74" fmla="*/ 41 w 44"/>
                  <a:gd name="T75" fmla="*/ 13 h 43"/>
                  <a:gd name="T76" fmla="*/ 44 w 44"/>
                  <a:gd name="T77" fmla="*/ 16 h 43"/>
                  <a:gd name="T78" fmla="*/ 44 w 44"/>
                  <a:gd name="T79" fmla="*/ 18 h 43"/>
                  <a:gd name="T80" fmla="*/ 44 w 44"/>
                  <a:gd name="T81" fmla="*/ 23 h 43"/>
                  <a:gd name="T82" fmla="*/ 44 w 44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25"/>
                    </a:lnTo>
                    <a:lnTo>
                      <a:pt x="44" y="30"/>
                    </a:lnTo>
                    <a:lnTo>
                      <a:pt x="41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5" y="39"/>
                    </a:lnTo>
                    <a:lnTo>
                      <a:pt x="32" y="41"/>
                    </a:lnTo>
                    <a:lnTo>
                      <a:pt x="30" y="43"/>
                    </a:lnTo>
                    <a:lnTo>
                      <a:pt x="25" y="43"/>
                    </a:lnTo>
                    <a:lnTo>
                      <a:pt x="23" y="43"/>
                    </a:lnTo>
                    <a:lnTo>
                      <a:pt x="19" y="43"/>
                    </a:lnTo>
                    <a:lnTo>
                      <a:pt x="16" y="43"/>
                    </a:lnTo>
                    <a:lnTo>
                      <a:pt x="14" y="41"/>
                    </a:lnTo>
                    <a:lnTo>
                      <a:pt x="9" y="39"/>
                    </a:lnTo>
                    <a:lnTo>
                      <a:pt x="7" y="36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2" y="25"/>
                    </a:lnTo>
                    <a:lnTo>
                      <a:pt x="0" y="23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2" y="13"/>
                    </a:lnTo>
                    <a:lnTo>
                      <a:pt x="5" y="9"/>
                    </a:lnTo>
                    <a:lnTo>
                      <a:pt x="7" y="7"/>
                    </a:lnTo>
                    <a:lnTo>
                      <a:pt x="9" y="4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3" y="0"/>
                    </a:lnTo>
                    <a:lnTo>
                      <a:pt x="25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5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41" y="13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4" y="23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6" name="Freeform 204"/>
              <p:cNvSpPr>
                <a:spLocks/>
              </p:cNvSpPr>
              <p:nvPr/>
            </p:nvSpPr>
            <p:spPr bwMode="auto">
              <a:xfrm>
                <a:off x="3091" y="2217"/>
                <a:ext cx="44" cy="43"/>
              </a:xfrm>
              <a:custGeom>
                <a:avLst/>
                <a:gdLst>
                  <a:gd name="T0" fmla="*/ 44 w 44"/>
                  <a:gd name="T1" fmla="*/ 20 h 43"/>
                  <a:gd name="T2" fmla="*/ 44 w 44"/>
                  <a:gd name="T3" fmla="*/ 18 h 43"/>
                  <a:gd name="T4" fmla="*/ 44 w 44"/>
                  <a:gd name="T5" fmla="*/ 16 h 43"/>
                  <a:gd name="T6" fmla="*/ 41 w 44"/>
                  <a:gd name="T7" fmla="*/ 13 h 43"/>
                  <a:gd name="T8" fmla="*/ 39 w 44"/>
                  <a:gd name="T9" fmla="*/ 9 h 43"/>
                  <a:gd name="T10" fmla="*/ 37 w 44"/>
                  <a:gd name="T11" fmla="*/ 7 h 43"/>
                  <a:gd name="T12" fmla="*/ 35 w 44"/>
                  <a:gd name="T13" fmla="*/ 4 h 43"/>
                  <a:gd name="T14" fmla="*/ 32 w 44"/>
                  <a:gd name="T15" fmla="*/ 2 h 43"/>
                  <a:gd name="T16" fmla="*/ 30 w 44"/>
                  <a:gd name="T17" fmla="*/ 2 h 43"/>
                  <a:gd name="T18" fmla="*/ 25 w 44"/>
                  <a:gd name="T19" fmla="*/ 2 h 43"/>
                  <a:gd name="T20" fmla="*/ 23 w 44"/>
                  <a:gd name="T21" fmla="*/ 0 h 43"/>
                  <a:gd name="T22" fmla="*/ 19 w 44"/>
                  <a:gd name="T23" fmla="*/ 2 h 43"/>
                  <a:gd name="T24" fmla="*/ 16 w 44"/>
                  <a:gd name="T25" fmla="*/ 2 h 43"/>
                  <a:gd name="T26" fmla="*/ 14 w 44"/>
                  <a:gd name="T27" fmla="*/ 2 h 43"/>
                  <a:gd name="T28" fmla="*/ 9 w 44"/>
                  <a:gd name="T29" fmla="*/ 4 h 43"/>
                  <a:gd name="T30" fmla="*/ 7 w 44"/>
                  <a:gd name="T31" fmla="*/ 7 h 43"/>
                  <a:gd name="T32" fmla="*/ 5 w 44"/>
                  <a:gd name="T33" fmla="*/ 9 h 43"/>
                  <a:gd name="T34" fmla="*/ 2 w 44"/>
                  <a:gd name="T35" fmla="*/ 13 h 43"/>
                  <a:gd name="T36" fmla="*/ 2 w 44"/>
                  <a:gd name="T37" fmla="*/ 16 h 43"/>
                  <a:gd name="T38" fmla="*/ 2 w 44"/>
                  <a:gd name="T39" fmla="*/ 18 h 43"/>
                  <a:gd name="T40" fmla="*/ 0 w 44"/>
                  <a:gd name="T41" fmla="*/ 23 h 43"/>
                  <a:gd name="T42" fmla="*/ 2 w 44"/>
                  <a:gd name="T43" fmla="*/ 25 h 43"/>
                  <a:gd name="T44" fmla="*/ 2 w 44"/>
                  <a:gd name="T45" fmla="*/ 30 h 43"/>
                  <a:gd name="T46" fmla="*/ 2 w 44"/>
                  <a:gd name="T47" fmla="*/ 32 h 43"/>
                  <a:gd name="T48" fmla="*/ 5 w 44"/>
                  <a:gd name="T49" fmla="*/ 34 h 43"/>
                  <a:gd name="T50" fmla="*/ 7 w 44"/>
                  <a:gd name="T51" fmla="*/ 36 h 43"/>
                  <a:gd name="T52" fmla="*/ 9 w 44"/>
                  <a:gd name="T53" fmla="*/ 39 h 43"/>
                  <a:gd name="T54" fmla="*/ 14 w 44"/>
                  <a:gd name="T55" fmla="*/ 41 h 43"/>
                  <a:gd name="T56" fmla="*/ 16 w 44"/>
                  <a:gd name="T57" fmla="*/ 43 h 43"/>
                  <a:gd name="T58" fmla="*/ 19 w 44"/>
                  <a:gd name="T59" fmla="*/ 43 h 43"/>
                  <a:gd name="T60" fmla="*/ 23 w 44"/>
                  <a:gd name="T61" fmla="*/ 43 h 43"/>
                  <a:gd name="T62" fmla="*/ 25 w 44"/>
                  <a:gd name="T63" fmla="*/ 43 h 43"/>
                  <a:gd name="T64" fmla="*/ 30 w 44"/>
                  <a:gd name="T65" fmla="*/ 43 h 43"/>
                  <a:gd name="T66" fmla="*/ 32 w 44"/>
                  <a:gd name="T67" fmla="*/ 41 h 43"/>
                  <a:gd name="T68" fmla="*/ 35 w 44"/>
                  <a:gd name="T69" fmla="*/ 39 h 43"/>
                  <a:gd name="T70" fmla="*/ 37 w 44"/>
                  <a:gd name="T71" fmla="*/ 36 h 43"/>
                  <a:gd name="T72" fmla="*/ 39 w 44"/>
                  <a:gd name="T73" fmla="*/ 34 h 43"/>
                  <a:gd name="T74" fmla="*/ 41 w 44"/>
                  <a:gd name="T75" fmla="*/ 32 h 43"/>
                  <a:gd name="T76" fmla="*/ 44 w 44"/>
                  <a:gd name="T77" fmla="*/ 30 h 43"/>
                  <a:gd name="T78" fmla="*/ 44 w 44"/>
                  <a:gd name="T79" fmla="*/ 25 h 43"/>
                  <a:gd name="T80" fmla="*/ 44 w 44"/>
                  <a:gd name="T81" fmla="*/ 23 h 43"/>
                  <a:gd name="T82" fmla="*/ 44 w 44"/>
                  <a:gd name="T83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43">
                    <a:moveTo>
                      <a:pt x="44" y="20"/>
                    </a:moveTo>
                    <a:lnTo>
                      <a:pt x="44" y="18"/>
                    </a:lnTo>
                    <a:lnTo>
                      <a:pt x="44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7" y="7"/>
                    </a:lnTo>
                    <a:lnTo>
                      <a:pt x="35" y="4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5" y="9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5" y="34"/>
                    </a:lnTo>
                    <a:lnTo>
                      <a:pt x="7" y="36"/>
                    </a:lnTo>
                    <a:lnTo>
                      <a:pt x="9" y="39"/>
                    </a:lnTo>
                    <a:lnTo>
                      <a:pt x="14" y="41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3" y="43"/>
                    </a:lnTo>
                    <a:lnTo>
                      <a:pt x="25" y="43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9"/>
                    </a:lnTo>
                    <a:lnTo>
                      <a:pt x="37" y="36"/>
                    </a:lnTo>
                    <a:lnTo>
                      <a:pt x="39" y="34"/>
                    </a:lnTo>
                    <a:lnTo>
                      <a:pt x="41" y="32"/>
                    </a:lnTo>
                    <a:lnTo>
                      <a:pt x="44" y="30"/>
                    </a:lnTo>
                    <a:lnTo>
                      <a:pt x="44" y="25"/>
                    </a:lnTo>
                    <a:lnTo>
                      <a:pt x="44" y="23"/>
                    </a:lnTo>
                    <a:lnTo>
                      <a:pt x="44" y="2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33677" name="Freeform 205"/>
              <p:cNvSpPr>
                <a:spLocks/>
              </p:cNvSpPr>
              <p:nvPr/>
            </p:nvSpPr>
            <p:spPr bwMode="auto">
              <a:xfrm>
                <a:off x="3222" y="2217"/>
                <a:ext cx="41" cy="43"/>
              </a:xfrm>
              <a:custGeom>
                <a:avLst/>
                <a:gdLst>
                  <a:gd name="T0" fmla="*/ 41 w 41"/>
                  <a:gd name="T1" fmla="*/ 20 h 43"/>
                  <a:gd name="T2" fmla="*/ 41 w 41"/>
                  <a:gd name="T3" fmla="*/ 25 h 43"/>
                  <a:gd name="T4" fmla="*/ 41 w 41"/>
                  <a:gd name="T5" fmla="*/ 30 h 43"/>
                  <a:gd name="T6" fmla="*/ 39 w 41"/>
                  <a:gd name="T7" fmla="*/ 32 h 43"/>
                  <a:gd name="T8" fmla="*/ 39 w 41"/>
                  <a:gd name="T9" fmla="*/ 34 h 43"/>
                  <a:gd name="T10" fmla="*/ 37 w 41"/>
                  <a:gd name="T11" fmla="*/ 36 h 43"/>
                  <a:gd name="T12" fmla="*/ 34 w 41"/>
                  <a:gd name="T13" fmla="*/ 39 h 43"/>
                  <a:gd name="T14" fmla="*/ 30 w 41"/>
                  <a:gd name="T15" fmla="*/ 41 h 43"/>
                  <a:gd name="T16" fmla="*/ 27 w 41"/>
                  <a:gd name="T17" fmla="*/ 43 h 43"/>
                  <a:gd name="T18" fmla="*/ 25 w 41"/>
                  <a:gd name="T19" fmla="*/ 43 h 43"/>
                  <a:gd name="T20" fmla="*/ 21 w 41"/>
                  <a:gd name="T21" fmla="*/ 43 h 43"/>
                  <a:gd name="T22" fmla="*/ 18 w 41"/>
                  <a:gd name="T23" fmla="*/ 43 h 43"/>
                  <a:gd name="T24" fmla="*/ 14 w 41"/>
                  <a:gd name="T25" fmla="*/ 43 h 43"/>
                  <a:gd name="T26" fmla="*/ 11 w 41"/>
                  <a:gd name="T27" fmla="*/ 41 h 43"/>
                  <a:gd name="T28" fmla="*/ 9 w 41"/>
                  <a:gd name="T29" fmla="*/ 39 h 43"/>
                  <a:gd name="T30" fmla="*/ 5 w 41"/>
                  <a:gd name="T31" fmla="*/ 36 h 43"/>
                  <a:gd name="T32" fmla="*/ 5 w 41"/>
                  <a:gd name="T33" fmla="*/ 34 h 43"/>
                  <a:gd name="T34" fmla="*/ 2 w 41"/>
                  <a:gd name="T35" fmla="*/ 32 h 43"/>
                  <a:gd name="T36" fmla="*/ 0 w 41"/>
                  <a:gd name="T37" fmla="*/ 30 h 43"/>
                  <a:gd name="T38" fmla="*/ 0 w 41"/>
                  <a:gd name="T39" fmla="*/ 25 h 43"/>
                  <a:gd name="T40" fmla="*/ 0 w 41"/>
                  <a:gd name="T41" fmla="*/ 23 h 43"/>
                  <a:gd name="T42" fmla="*/ 0 w 41"/>
                  <a:gd name="T43" fmla="*/ 18 h 43"/>
                  <a:gd name="T44" fmla="*/ 0 w 41"/>
                  <a:gd name="T45" fmla="*/ 16 h 43"/>
                  <a:gd name="T46" fmla="*/ 2 w 41"/>
                  <a:gd name="T47" fmla="*/ 13 h 43"/>
                  <a:gd name="T48" fmla="*/ 5 w 41"/>
                  <a:gd name="T49" fmla="*/ 9 h 43"/>
                  <a:gd name="T50" fmla="*/ 5 w 41"/>
                  <a:gd name="T51" fmla="*/ 7 h 43"/>
                  <a:gd name="T52" fmla="*/ 9 w 41"/>
                  <a:gd name="T53" fmla="*/ 4 h 43"/>
                  <a:gd name="T54" fmla="*/ 11 w 41"/>
                  <a:gd name="T55" fmla="*/ 2 h 43"/>
                  <a:gd name="T56" fmla="*/ 14 w 41"/>
                  <a:gd name="T57" fmla="*/ 2 h 43"/>
                  <a:gd name="T58" fmla="*/ 18 w 41"/>
                  <a:gd name="T59" fmla="*/ 2 h 43"/>
                  <a:gd name="T60" fmla="*/ 21 w 41"/>
                  <a:gd name="T61" fmla="*/ 0 h 43"/>
                  <a:gd name="T62" fmla="*/ 25 w 41"/>
                  <a:gd name="T63" fmla="*/ 2 h 43"/>
                  <a:gd name="T64" fmla="*/ 27 w 41"/>
                  <a:gd name="T65" fmla="*/ 2 h 43"/>
                  <a:gd name="T66" fmla="*/ 30 w 41"/>
                  <a:gd name="T67" fmla="*/ 2 h 43"/>
                  <a:gd name="T68" fmla="*/ 34 w 41"/>
                  <a:gd name="T69" fmla="*/ 4 h 43"/>
                  <a:gd name="T70" fmla="*/ 37 w 41"/>
                  <a:gd name="T71" fmla="*/ 7 h 43"/>
                  <a:gd name="T72" fmla="*/ 39 w 41"/>
                  <a:gd name="T73" fmla="*/ 9 h 43"/>
                  <a:gd name="T74" fmla="*/ 39 w 41"/>
                  <a:gd name="T75" fmla="*/ 13 h 43"/>
                  <a:gd name="T76" fmla="*/ 41 w 41"/>
                  <a:gd name="T77" fmla="*/ 16 h 43"/>
                  <a:gd name="T78" fmla="*/ 41 w 41"/>
                  <a:gd name="T79" fmla="*/ 18 h 43"/>
                  <a:gd name="T80" fmla="*/ 41 w 41"/>
                  <a:gd name="T81" fmla="*/ 23 h 43"/>
                  <a:gd name="T82" fmla="*/ 41 w 41"/>
                  <a:gd name="T83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1" h="43">
                    <a:moveTo>
                      <a:pt x="41" y="20"/>
                    </a:moveTo>
                    <a:lnTo>
                      <a:pt x="41" y="25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9" y="34"/>
                    </a:lnTo>
                    <a:lnTo>
                      <a:pt x="37" y="36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7" y="43"/>
                    </a:lnTo>
                    <a:lnTo>
                      <a:pt x="25" y="43"/>
                    </a:lnTo>
                    <a:lnTo>
                      <a:pt x="21" y="43"/>
                    </a:lnTo>
                    <a:lnTo>
                      <a:pt x="18" y="43"/>
                    </a:lnTo>
                    <a:lnTo>
                      <a:pt x="14" y="43"/>
                    </a:lnTo>
                    <a:lnTo>
                      <a:pt x="11" y="41"/>
                    </a:lnTo>
                    <a:lnTo>
                      <a:pt x="9" y="39"/>
                    </a:lnTo>
                    <a:lnTo>
                      <a:pt x="5" y="36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3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9" y="4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30" y="2"/>
                    </a:lnTo>
                    <a:lnTo>
                      <a:pt x="34" y="4"/>
                    </a:lnTo>
                    <a:lnTo>
                      <a:pt x="37" y="7"/>
                    </a:lnTo>
                    <a:lnTo>
                      <a:pt x="39" y="9"/>
                    </a:lnTo>
                    <a:lnTo>
                      <a:pt x="39" y="13"/>
                    </a:lnTo>
                    <a:lnTo>
                      <a:pt x="41" y="16"/>
                    </a:lnTo>
                    <a:lnTo>
                      <a:pt x="41" y="18"/>
                    </a:lnTo>
                    <a:lnTo>
                      <a:pt x="41" y="23"/>
                    </a:lnTo>
                    <a:lnTo>
                      <a:pt x="41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sp>
          <p:nvSpPr>
            <p:cNvPr id="233678" name="Freeform 206"/>
            <p:cNvSpPr>
              <a:spLocks/>
            </p:cNvSpPr>
            <p:nvPr/>
          </p:nvSpPr>
          <p:spPr bwMode="auto">
            <a:xfrm>
              <a:off x="1637" y="2208"/>
              <a:ext cx="41" cy="43"/>
            </a:xfrm>
            <a:custGeom>
              <a:avLst/>
              <a:gdLst>
                <a:gd name="T0" fmla="*/ 41 w 41"/>
                <a:gd name="T1" fmla="*/ 20 h 43"/>
                <a:gd name="T2" fmla="*/ 41 w 41"/>
                <a:gd name="T3" fmla="*/ 25 h 43"/>
                <a:gd name="T4" fmla="*/ 41 w 41"/>
                <a:gd name="T5" fmla="*/ 30 h 43"/>
                <a:gd name="T6" fmla="*/ 39 w 41"/>
                <a:gd name="T7" fmla="*/ 32 h 43"/>
                <a:gd name="T8" fmla="*/ 39 w 41"/>
                <a:gd name="T9" fmla="*/ 34 h 43"/>
                <a:gd name="T10" fmla="*/ 37 w 41"/>
                <a:gd name="T11" fmla="*/ 36 h 43"/>
                <a:gd name="T12" fmla="*/ 34 w 41"/>
                <a:gd name="T13" fmla="*/ 39 h 43"/>
                <a:gd name="T14" fmla="*/ 30 w 41"/>
                <a:gd name="T15" fmla="*/ 41 h 43"/>
                <a:gd name="T16" fmla="*/ 27 w 41"/>
                <a:gd name="T17" fmla="*/ 43 h 43"/>
                <a:gd name="T18" fmla="*/ 25 w 41"/>
                <a:gd name="T19" fmla="*/ 43 h 43"/>
                <a:gd name="T20" fmla="*/ 21 w 41"/>
                <a:gd name="T21" fmla="*/ 43 h 43"/>
                <a:gd name="T22" fmla="*/ 18 w 41"/>
                <a:gd name="T23" fmla="*/ 43 h 43"/>
                <a:gd name="T24" fmla="*/ 14 w 41"/>
                <a:gd name="T25" fmla="*/ 43 h 43"/>
                <a:gd name="T26" fmla="*/ 11 w 41"/>
                <a:gd name="T27" fmla="*/ 41 h 43"/>
                <a:gd name="T28" fmla="*/ 9 w 41"/>
                <a:gd name="T29" fmla="*/ 39 h 43"/>
                <a:gd name="T30" fmla="*/ 5 w 41"/>
                <a:gd name="T31" fmla="*/ 36 h 43"/>
                <a:gd name="T32" fmla="*/ 5 w 41"/>
                <a:gd name="T33" fmla="*/ 34 h 43"/>
                <a:gd name="T34" fmla="*/ 2 w 41"/>
                <a:gd name="T35" fmla="*/ 32 h 43"/>
                <a:gd name="T36" fmla="*/ 0 w 41"/>
                <a:gd name="T37" fmla="*/ 30 h 43"/>
                <a:gd name="T38" fmla="*/ 0 w 41"/>
                <a:gd name="T39" fmla="*/ 25 h 43"/>
                <a:gd name="T40" fmla="*/ 0 w 41"/>
                <a:gd name="T41" fmla="*/ 23 h 43"/>
                <a:gd name="T42" fmla="*/ 0 w 41"/>
                <a:gd name="T43" fmla="*/ 18 h 43"/>
                <a:gd name="T44" fmla="*/ 0 w 41"/>
                <a:gd name="T45" fmla="*/ 16 h 43"/>
                <a:gd name="T46" fmla="*/ 2 w 41"/>
                <a:gd name="T47" fmla="*/ 13 h 43"/>
                <a:gd name="T48" fmla="*/ 5 w 41"/>
                <a:gd name="T49" fmla="*/ 9 h 43"/>
                <a:gd name="T50" fmla="*/ 5 w 41"/>
                <a:gd name="T51" fmla="*/ 7 h 43"/>
                <a:gd name="T52" fmla="*/ 9 w 41"/>
                <a:gd name="T53" fmla="*/ 4 h 43"/>
                <a:gd name="T54" fmla="*/ 11 w 41"/>
                <a:gd name="T55" fmla="*/ 2 h 43"/>
                <a:gd name="T56" fmla="*/ 14 w 41"/>
                <a:gd name="T57" fmla="*/ 2 h 43"/>
                <a:gd name="T58" fmla="*/ 18 w 41"/>
                <a:gd name="T59" fmla="*/ 2 h 43"/>
                <a:gd name="T60" fmla="*/ 21 w 41"/>
                <a:gd name="T61" fmla="*/ 0 h 43"/>
                <a:gd name="T62" fmla="*/ 25 w 41"/>
                <a:gd name="T63" fmla="*/ 2 h 43"/>
                <a:gd name="T64" fmla="*/ 27 w 41"/>
                <a:gd name="T65" fmla="*/ 2 h 43"/>
                <a:gd name="T66" fmla="*/ 30 w 41"/>
                <a:gd name="T67" fmla="*/ 2 h 43"/>
                <a:gd name="T68" fmla="*/ 34 w 41"/>
                <a:gd name="T69" fmla="*/ 4 h 43"/>
                <a:gd name="T70" fmla="*/ 37 w 41"/>
                <a:gd name="T71" fmla="*/ 7 h 43"/>
                <a:gd name="T72" fmla="*/ 39 w 41"/>
                <a:gd name="T73" fmla="*/ 9 h 43"/>
                <a:gd name="T74" fmla="*/ 39 w 41"/>
                <a:gd name="T75" fmla="*/ 13 h 43"/>
                <a:gd name="T76" fmla="*/ 41 w 41"/>
                <a:gd name="T77" fmla="*/ 16 h 43"/>
                <a:gd name="T78" fmla="*/ 41 w 41"/>
                <a:gd name="T79" fmla="*/ 18 h 43"/>
                <a:gd name="T80" fmla="*/ 41 w 41"/>
                <a:gd name="T81" fmla="*/ 23 h 43"/>
                <a:gd name="T82" fmla="*/ 41 w 41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3">
                  <a:moveTo>
                    <a:pt x="41" y="20"/>
                  </a:moveTo>
                  <a:lnTo>
                    <a:pt x="41" y="25"/>
                  </a:lnTo>
                  <a:lnTo>
                    <a:pt x="41" y="30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4" y="39"/>
                  </a:lnTo>
                  <a:lnTo>
                    <a:pt x="30" y="41"/>
                  </a:lnTo>
                  <a:lnTo>
                    <a:pt x="27" y="43"/>
                  </a:lnTo>
                  <a:lnTo>
                    <a:pt x="25" y="43"/>
                  </a:lnTo>
                  <a:lnTo>
                    <a:pt x="21" y="43"/>
                  </a:lnTo>
                  <a:lnTo>
                    <a:pt x="18" y="43"/>
                  </a:lnTo>
                  <a:lnTo>
                    <a:pt x="14" y="43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5" y="36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3"/>
                  </a:lnTo>
                  <a:lnTo>
                    <a:pt x="5" y="9"/>
                  </a:lnTo>
                  <a:lnTo>
                    <a:pt x="5" y="7"/>
                  </a:lnTo>
                  <a:lnTo>
                    <a:pt x="9" y="4"/>
                  </a:lnTo>
                  <a:lnTo>
                    <a:pt x="11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39" y="13"/>
                  </a:lnTo>
                  <a:lnTo>
                    <a:pt x="41" y="16"/>
                  </a:lnTo>
                  <a:lnTo>
                    <a:pt x="41" y="18"/>
                  </a:lnTo>
                  <a:lnTo>
                    <a:pt x="41" y="23"/>
                  </a:lnTo>
                  <a:lnTo>
                    <a:pt x="41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79" name="Freeform 207"/>
            <p:cNvSpPr>
              <a:spLocks/>
            </p:cNvSpPr>
            <p:nvPr/>
          </p:nvSpPr>
          <p:spPr bwMode="auto">
            <a:xfrm>
              <a:off x="1637" y="2208"/>
              <a:ext cx="41" cy="43"/>
            </a:xfrm>
            <a:custGeom>
              <a:avLst/>
              <a:gdLst>
                <a:gd name="T0" fmla="*/ 41 w 41"/>
                <a:gd name="T1" fmla="*/ 20 h 43"/>
                <a:gd name="T2" fmla="*/ 41 w 41"/>
                <a:gd name="T3" fmla="*/ 18 h 43"/>
                <a:gd name="T4" fmla="*/ 41 w 41"/>
                <a:gd name="T5" fmla="*/ 16 h 43"/>
                <a:gd name="T6" fmla="*/ 39 w 41"/>
                <a:gd name="T7" fmla="*/ 13 h 43"/>
                <a:gd name="T8" fmla="*/ 39 w 41"/>
                <a:gd name="T9" fmla="*/ 9 h 43"/>
                <a:gd name="T10" fmla="*/ 37 w 41"/>
                <a:gd name="T11" fmla="*/ 7 h 43"/>
                <a:gd name="T12" fmla="*/ 34 w 41"/>
                <a:gd name="T13" fmla="*/ 4 h 43"/>
                <a:gd name="T14" fmla="*/ 30 w 41"/>
                <a:gd name="T15" fmla="*/ 2 h 43"/>
                <a:gd name="T16" fmla="*/ 27 w 41"/>
                <a:gd name="T17" fmla="*/ 2 h 43"/>
                <a:gd name="T18" fmla="*/ 25 w 41"/>
                <a:gd name="T19" fmla="*/ 2 h 43"/>
                <a:gd name="T20" fmla="*/ 21 w 41"/>
                <a:gd name="T21" fmla="*/ 0 h 43"/>
                <a:gd name="T22" fmla="*/ 18 w 41"/>
                <a:gd name="T23" fmla="*/ 2 h 43"/>
                <a:gd name="T24" fmla="*/ 14 w 41"/>
                <a:gd name="T25" fmla="*/ 2 h 43"/>
                <a:gd name="T26" fmla="*/ 11 w 41"/>
                <a:gd name="T27" fmla="*/ 2 h 43"/>
                <a:gd name="T28" fmla="*/ 9 w 41"/>
                <a:gd name="T29" fmla="*/ 4 h 43"/>
                <a:gd name="T30" fmla="*/ 5 w 41"/>
                <a:gd name="T31" fmla="*/ 7 h 43"/>
                <a:gd name="T32" fmla="*/ 5 w 41"/>
                <a:gd name="T33" fmla="*/ 9 h 43"/>
                <a:gd name="T34" fmla="*/ 2 w 41"/>
                <a:gd name="T35" fmla="*/ 13 h 43"/>
                <a:gd name="T36" fmla="*/ 0 w 41"/>
                <a:gd name="T37" fmla="*/ 16 h 43"/>
                <a:gd name="T38" fmla="*/ 0 w 41"/>
                <a:gd name="T39" fmla="*/ 18 h 43"/>
                <a:gd name="T40" fmla="*/ 0 w 41"/>
                <a:gd name="T41" fmla="*/ 23 h 43"/>
                <a:gd name="T42" fmla="*/ 0 w 41"/>
                <a:gd name="T43" fmla="*/ 25 h 43"/>
                <a:gd name="T44" fmla="*/ 0 w 41"/>
                <a:gd name="T45" fmla="*/ 30 h 43"/>
                <a:gd name="T46" fmla="*/ 2 w 41"/>
                <a:gd name="T47" fmla="*/ 32 h 43"/>
                <a:gd name="T48" fmla="*/ 5 w 41"/>
                <a:gd name="T49" fmla="*/ 34 h 43"/>
                <a:gd name="T50" fmla="*/ 5 w 41"/>
                <a:gd name="T51" fmla="*/ 36 h 43"/>
                <a:gd name="T52" fmla="*/ 9 w 41"/>
                <a:gd name="T53" fmla="*/ 39 h 43"/>
                <a:gd name="T54" fmla="*/ 11 w 41"/>
                <a:gd name="T55" fmla="*/ 41 h 43"/>
                <a:gd name="T56" fmla="*/ 14 w 41"/>
                <a:gd name="T57" fmla="*/ 43 h 43"/>
                <a:gd name="T58" fmla="*/ 18 w 41"/>
                <a:gd name="T59" fmla="*/ 43 h 43"/>
                <a:gd name="T60" fmla="*/ 21 w 41"/>
                <a:gd name="T61" fmla="*/ 43 h 43"/>
                <a:gd name="T62" fmla="*/ 25 w 41"/>
                <a:gd name="T63" fmla="*/ 43 h 43"/>
                <a:gd name="T64" fmla="*/ 27 w 41"/>
                <a:gd name="T65" fmla="*/ 43 h 43"/>
                <a:gd name="T66" fmla="*/ 30 w 41"/>
                <a:gd name="T67" fmla="*/ 41 h 43"/>
                <a:gd name="T68" fmla="*/ 34 w 41"/>
                <a:gd name="T69" fmla="*/ 39 h 43"/>
                <a:gd name="T70" fmla="*/ 37 w 41"/>
                <a:gd name="T71" fmla="*/ 36 h 43"/>
                <a:gd name="T72" fmla="*/ 39 w 41"/>
                <a:gd name="T73" fmla="*/ 34 h 43"/>
                <a:gd name="T74" fmla="*/ 39 w 41"/>
                <a:gd name="T75" fmla="*/ 32 h 43"/>
                <a:gd name="T76" fmla="*/ 41 w 41"/>
                <a:gd name="T77" fmla="*/ 30 h 43"/>
                <a:gd name="T78" fmla="*/ 41 w 41"/>
                <a:gd name="T79" fmla="*/ 25 h 43"/>
                <a:gd name="T80" fmla="*/ 41 w 41"/>
                <a:gd name="T81" fmla="*/ 23 h 43"/>
                <a:gd name="T82" fmla="*/ 41 w 41"/>
                <a:gd name="T8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3">
                  <a:moveTo>
                    <a:pt x="41" y="20"/>
                  </a:moveTo>
                  <a:lnTo>
                    <a:pt x="41" y="18"/>
                  </a:lnTo>
                  <a:lnTo>
                    <a:pt x="41" y="16"/>
                  </a:lnTo>
                  <a:lnTo>
                    <a:pt x="39" y="13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9" y="4"/>
                  </a:lnTo>
                  <a:lnTo>
                    <a:pt x="5" y="7"/>
                  </a:lnTo>
                  <a:lnTo>
                    <a:pt x="5" y="9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5" y="36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4" y="43"/>
                  </a:lnTo>
                  <a:lnTo>
                    <a:pt x="18" y="43"/>
                  </a:lnTo>
                  <a:lnTo>
                    <a:pt x="21" y="43"/>
                  </a:lnTo>
                  <a:lnTo>
                    <a:pt x="25" y="43"/>
                  </a:lnTo>
                  <a:lnTo>
                    <a:pt x="27" y="43"/>
                  </a:lnTo>
                  <a:lnTo>
                    <a:pt x="30" y="41"/>
                  </a:lnTo>
                  <a:lnTo>
                    <a:pt x="34" y="39"/>
                  </a:lnTo>
                  <a:lnTo>
                    <a:pt x="37" y="36"/>
                  </a:lnTo>
                  <a:lnTo>
                    <a:pt x="39" y="34"/>
                  </a:lnTo>
                  <a:lnTo>
                    <a:pt x="39" y="32"/>
                  </a:lnTo>
                  <a:lnTo>
                    <a:pt x="41" y="30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1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0" name="Freeform 208"/>
            <p:cNvSpPr>
              <a:spLocks/>
            </p:cNvSpPr>
            <p:nvPr/>
          </p:nvSpPr>
          <p:spPr bwMode="auto">
            <a:xfrm>
              <a:off x="1765" y="2208"/>
              <a:ext cx="44" cy="43"/>
            </a:xfrm>
            <a:custGeom>
              <a:avLst/>
              <a:gdLst>
                <a:gd name="T0" fmla="*/ 42 w 44"/>
                <a:gd name="T1" fmla="*/ 20 h 43"/>
                <a:gd name="T2" fmla="*/ 44 w 44"/>
                <a:gd name="T3" fmla="*/ 25 h 43"/>
                <a:gd name="T4" fmla="*/ 42 w 44"/>
                <a:gd name="T5" fmla="*/ 30 h 43"/>
                <a:gd name="T6" fmla="*/ 42 w 44"/>
                <a:gd name="T7" fmla="*/ 32 h 43"/>
                <a:gd name="T8" fmla="*/ 39 w 44"/>
                <a:gd name="T9" fmla="*/ 34 h 43"/>
                <a:gd name="T10" fmla="*/ 37 w 44"/>
                <a:gd name="T11" fmla="*/ 36 h 43"/>
                <a:gd name="T12" fmla="*/ 35 w 44"/>
                <a:gd name="T13" fmla="*/ 39 h 43"/>
                <a:gd name="T14" fmla="*/ 32 w 44"/>
                <a:gd name="T15" fmla="*/ 41 h 43"/>
                <a:gd name="T16" fmla="*/ 28 w 44"/>
                <a:gd name="T17" fmla="*/ 43 h 43"/>
                <a:gd name="T18" fmla="*/ 26 w 44"/>
                <a:gd name="T19" fmla="*/ 43 h 43"/>
                <a:gd name="T20" fmla="*/ 21 w 44"/>
                <a:gd name="T21" fmla="*/ 43 h 43"/>
                <a:gd name="T22" fmla="*/ 19 w 44"/>
                <a:gd name="T23" fmla="*/ 43 h 43"/>
                <a:gd name="T24" fmla="*/ 14 w 44"/>
                <a:gd name="T25" fmla="*/ 43 h 43"/>
                <a:gd name="T26" fmla="*/ 12 w 44"/>
                <a:gd name="T27" fmla="*/ 41 h 43"/>
                <a:gd name="T28" fmla="*/ 10 w 44"/>
                <a:gd name="T29" fmla="*/ 39 h 43"/>
                <a:gd name="T30" fmla="*/ 7 w 44"/>
                <a:gd name="T31" fmla="*/ 36 h 43"/>
                <a:gd name="T32" fmla="*/ 5 w 44"/>
                <a:gd name="T33" fmla="*/ 34 h 43"/>
                <a:gd name="T34" fmla="*/ 3 w 44"/>
                <a:gd name="T35" fmla="*/ 32 h 43"/>
                <a:gd name="T36" fmla="*/ 0 w 44"/>
                <a:gd name="T37" fmla="*/ 30 h 43"/>
                <a:gd name="T38" fmla="*/ 0 w 44"/>
                <a:gd name="T39" fmla="*/ 25 h 43"/>
                <a:gd name="T40" fmla="*/ 0 w 44"/>
                <a:gd name="T41" fmla="*/ 23 h 43"/>
                <a:gd name="T42" fmla="*/ 0 w 44"/>
                <a:gd name="T43" fmla="*/ 18 h 43"/>
                <a:gd name="T44" fmla="*/ 0 w 44"/>
                <a:gd name="T45" fmla="*/ 16 h 43"/>
                <a:gd name="T46" fmla="*/ 3 w 44"/>
                <a:gd name="T47" fmla="*/ 13 h 43"/>
                <a:gd name="T48" fmla="*/ 5 w 44"/>
                <a:gd name="T49" fmla="*/ 9 h 43"/>
                <a:gd name="T50" fmla="*/ 7 w 44"/>
                <a:gd name="T51" fmla="*/ 7 h 43"/>
                <a:gd name="T52" fmla="*/ 10 w 44"/>
                <a:gd name="T53" fmla="*/ 4 h 43"/>
                <a:gd name="T54" fmla="*/ 12 w 44"/>
                <a:gd name="T55" fmla="*/ 2 h 43"/>
                <a:gd name="T56" fmla="*/ 14 w 44"/>
                <a:gd name="T57" fmla="*/ 2 h 43"/>
                <a:gd name="T58" fmla="*/ 19 w 44"/>
                <a:gd name="T59" fmla="*/ 2 h 43"/>
                <a:gd name="T60" fmla="*/ 21 w 44"/>
                <a:gd name="T61" fmla="*/ 0 h 43"/>
                <a:gd name="T62" fmla="*/ 26 w 44"/>
                <a:gd name="T63" fmla="*/ 2 h 43"/>
                <a:gd name="T64" fmla="*/ 28 w 44"/>
                <a:gd name="T65" fmla="*/ 2 h 43"/>
                <a:gd name="T66" fmla="*/ 32 w 44"/>
                <a:gd name="T67" fmla="*/ 2 h 43"/>
                <a:gd name="T68" fmla="*/ 35 w 44"/>
                <a:gd name="T69" fmla="*/ 4 h 43"/>
                <a:gd name="T70" fmla="*/ 37 w 44"/>
                <a:gd name="T71" fmla="*/ 7 h 43"/>
                <a:gd name="T72" fmla="*/ 39 w 44"/>
                <a:gd name="T73" fmla="*/ 9 h 43"/>
                <a:gd name="T74" fmla="*/ 42 w 44"/>
                <a:gd name="T75" fmla="*/ 13 h 43"/>
                <a:gd name="T76" fmla="*/ 42 w 44"/>
                <a:gd name="T77" fmla="*/ 16 h 43"/>
                <a:gd name="T78" fmla="*/ 44 w 44"/>
                <a:gd name="T79" fmla="*/ 18 h 43"/>
                <a:gd name="T80" fmla="*/ 44 w 44"/>
                <a:gd name="T81" fmla="*/ 23 h 43"/>
                <a:gd name="T82" fmla="*/ 42 w 44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3">
                  <a:moveTo>
                    <a:pt x="42" y="20"/>
                  </a:moveTo>
                  <a:lnTo>
                    <a:pt x="44" y="25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28" y="43"/>
                  </a:lnTo>
                  <a:lnTo>
                    <a:pt x="26" y="43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4" y="43"/>
                  </a:lnTo>
                  <a:lnTo>
                    <a:pt x="12" y="41"/>
                  </a:lnTo>
                  <a:lnTo>
                    <a:pt x="10" y="39"/>
                  </a:lnTo>
                  <a:lnTo>
                    <a:pt x="7" y="36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3" y="13"/>
                  </a:lnTo>
                  <a:lnTo>
                    <a:pt x="5" y="9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5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3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1" name="Freeform 209"/>
            <p:cNvSpPr>
              <a:spLocks/>
            </p:cNvSpPr>
            <p:nvPr/>
          </p:nvSpPr>
          <p:spPr bwMode="auto">
            <a:xfrm>
              <a:off x="1765" y="2208"/>
              <a:ext cx="44" cy="43"/>
            </a:xfrm>
            <a:custGeom>
              <a:avLst/>
              <a:gdLst>
                <a:gd name="T0" fmla="*/ 42 w 44"/>
                <a:gd name="T1" fmla="*/ 20 h 43"/>
                <a:gd name="T2" fmla="*/ 44 w 44"/>
                <a:gd name="T3" fmla="*/ 25 h 43"/>
                <a:gd name="T4" fmla="*/ 42 w 44"/>
                <a:gd name="T5" fmla="*/ 30 h 43"/>
                <a:gd name="T6" fmla="*/ 42 w 44"/>
                <a:gd name="T7" fmla="*/ 32 h 43"/>
                <a:gd name="T8" fmla="*/ 39 w 44"/>
                <a:gd name="T9" fmla="*/ 34 h 43"/>
                <a:gd name="T10" fmla="*/ 37 w 44"/>
                <a:gd name="T11" fmla="*/ 36 h 43"/>
                <a:gd name="T12" fmla="*/ 35 w 44"/>
                <a:gd name="T13" fmla="*/ 39 h 43"/>
                <a:gd name="T14" fmla="*/ 32 w 44"/>
                <a:gd name="T15" fmla="*/ 41 h 43"/>
                <a:gd name="T16" fmla="*/ 28 w 44"/>
                <a:gd name="T17" fmla="*/ 43 h 43"/>
                <a:gd name="T18" fmla="*/ 26 w 44"/>
                <a:gd name="T19" fmla="*/ 43 h 43"/>
                <a:gd name="T20" fmla="*/ 21 w 44"/>
                <a:gd name="T21" fmla="*/ 43 h 43"/>
                <a:gd name="T22" fmla="*/ 19 w 44"/>
                <a:gd name="T23" fmla="*/ 43 h 43"/>
                <a:gd name="T24" fmla="*/ 14 w 44"/>
                <a:gd name="T25" fmla="*/ 43 h 43"/>
                <a:gd name="T26" fmla="*/ 12 w 44"/>
                <a:gd name="T27" fmla="*/ 41 h 43"/>
                <a:gd name="T28" fmla="*/ 10 w 44"/>
                <a:gd name="T29" fmla="*/ 39 h 43"/>
                <a:gd name="T30" fmla="*/ 7 w 44"/>
                <a:gd name="T31" fmla="*/ 36 h 43"/>
                <a:gd name="T32" fmla="*/ 5 w 44"/>
                <a:gd name="T33" fmla="*/ 34 h 43"/>
                <a:gd name="T34" fmla="*/ 3 w 44"/>
                <a:gd name="T35" fmla="*/ 32 h 43"/>
                <a:gd name="T36" fmla="*/ 0 w 44"/>
                <a:gd name="T37" fmla="*/ 30 h 43"/>
                <a:gd name="T38" fmla="*/ 0 w 44"/>
                <a:gd name="T39" fmla="*/ 25 h 43"/>
                <a:gd name="T40" fmla="*/ 0 w 44"/>
                <a:gd name="T41" fmla="*/ 23 h 43"/>
                <a:gd name="T42" fmla="*/ 0 w 44"/>
                <a:gd name="T43" fmla="*/ 18 h 43"/>
                <a:gd name="T44" fmla="*/ 0 w 44"/>
                <a:gd name="T45" fmla="*/ 16 h 43"/>
                <a:gd name="T46" fmla="*/ 3 w 44"/>
                <a:gd name="T47" fmla="*/ 13 h 43"/>
                <a:gd name="T48" fmla="*/ 5 w 44"/>
                <a:gd name="T49" fmla="*/ 9 h 43"/>
                <a:gd name="T50" fmla="*/ 7 w 44"/>
                <a:gd name="T51" fmla="*/ 7 h 43"/>
                <a:gd name="T52" fmla="*/ 10 w 44"/>
                <a:gd name="T53" fmla="*/ 4 h 43"/>
                <a:gd name="T54" fmla="*/ 12 w 44"/>
                <a:gd name="T55" fmla="*/ 2 h 43"/>
                <a:gd name="T56" fmla="*/ 14 w 44"/>
                <a:gd name="T57" fmla="*/ 2 h 43"/>
                <a:gd name="T58" fmla="*/ 19 w 44"/>
                <a:gd name="T59" fmla="*/ 2 h 43"/>
                <a:gd name="T60" fmla="*/ 21 w 44"/>
                <a:gd name="T61" fmla="*/ 0 h 43"/>
                <a:gd name="T62" fmla="*/ 26 w 44"/>
                <a:gd name="T63" fmla="*/ 2 h 43"/>
                <a:gd name="T64" fmla="*/ 28 w 44"/>
                <a:gd name="T65" fmla="*/ 2 h 43"/>
                <a:gd name="T66" fmla="*/ 32 w 44"/>
                <a:gd name="T67" fmla="*/ 2 h 43"/>
                <a:gd name="T68" fmla="*/ 35 w 44"/>
                <a:gd name="T69" fmla="*/ 4 h 43"/>
                <a:gd name="T70" fmla="*/ 37 w 44"/>
                <a:gd name="T71" fmla="*/ 7 h 43"/>
                <a:gd name="T72" fmla="*/ 39 w 44"/>
                <a:gd name="T73" fmla="*/ 9 h 43"/>
                <a:gd name="T74" fmla="*/ 42 w 44"/>
                <a:gd name="T75" fmla="*/ 13 h 43"/>
                <a:gd name="T76" fmla="*/ 42 w 44"/>
                <a:gd name="T77" fmla="*/ 16 h 43"/>
                <a:gd name="T78" fmla="*/ 44 w 44"/>
                <a:gd name="T79" fmla="*/ 18 h 43"/>
                <a:gd name="T80" fmla="*/ 44 w 44"/>
                <a:gd name="T81" fmla="*/ 23 h 43"/>
                <a:gd name="T82" fmla="*/ 42 w 44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3">
                  <a:moveTo>
                    <a:pt x="42" y="20"/>
                  </a:moveTo>
                  <a:lnTo>
                    <a:pt x="44" y="25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28" y="43"/>
                  </a:lnTo>
                  <a:lnTo>
                    <a:pt x="26" y="43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4" y="43"/>
                  </a:lnTo>
                  <a:lnTo>
                    <a:pt x="12" y="41"/>
                  </a:lnTo>
                  <a:lnTo>
                    <a:pt x="10" y="39"/>
                  </a:lnTo>
                  <a:lnTo>
                    <a:pt x="7" y="36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3" y="13"/>
                  </a:lnTo>
                  <a:lnTo>
                    <a:pt x="5" y="9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5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3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2" name="Freeform 210"/>
            <p:cNvSpPr>
              <a:spLocks/>
            </p:cNvSpPr>
            <p:nvPr/>
          </p:nvSpPr>
          <p:spPr bwMode="auto">
            <a:xfrm>
              <a:off x="1765" y="2208"/>
              <a:ext cx="44" cy="43"/>
            </a:xfrm>
            <a:custGeom>
              <a:avLst/>
              <a:gdLst>
                <a:gd name="T0" fmla="*/ 42 w 44"/>
                <a:gd name="T1" fmla="*/ 20 h 43"/>
                <a:gd name="T2" fmla="*/ 44 w 44"/>
                <a:gd name="T3" fmla="*/ 18 h 43"/>
                <a:gd name="T4" fmla="*/ 42 w 44"/>
                <a:gd name="T5" fmla="*/ 16 h 43"/>
                <a:gd name="T6" fmla="*/ 42 w 44"/>
                <a:gd name="T7" fmla="*/ 13 h 43"/>
                <a:gd name="T8" fmla="*/ 39 w 44"/>
                <a:gd name="T9" fmla="*/ 9 h 43"/>
                <a:gd name="T10" fmla="*/ 37 w 44"/>
                <a:gd name="T11" fmla="*/ 7 h 43"/>
                <a:gd name="T12" fmla="*/ 35 w 44"/>
                <a:gd name="T13" fmla="*/ 4 h 43"/>
                <a:gd name="T14" fmla="*/ 32 w 44"/>
                <a:gd name="T15" fmla="*/ 2 h 43"/>
                <a:gd name="T16" fmla="*/ 28 w 44"/>
                <a:gd name="T17" fmla="*/ 2 h 43"/>
                <a:gd name="T18" fmla="*/ 26 w 44"/>
                <a:gd name="T19" fmla="*/ 2 h 43"/>
                <a:gd name="T20" fmla="*/ 21 w 44"/>
                <a:gd name="T21" fmla="*/ 0 h 43"/>
                <a:gd name="T22" fmla="*/ 19 w 44"/>
                <a:gd name="T23" fmla="*/ 2 h 43"/>
                <a:gd name="T24" fmla="*/ 14 w 44"/>
                <a:gd name="T25" fmla="*/ 2 h 43"/>
                <a:gd name="T26" fmla="*/ 12 w 44"/>
                <a:gd name="T27" fmla="*/ 2 h 43"/>
                <a:gd name="T28" fmla="*/ 10 w 44"/>
                <a:gd name="T29" fmla="*/ 4 h 43"/>
                <a:gd name="T30" fmla="*/ 7 w 44"/>
                <a:gd name="T31" fmla="*/ 7 h 43"/>
                <a:gd name="T32" fmla="*/ 5 w 44"/>
                <a:gd name="T33" fmla="*/ 9 h 43"/>
                <a:gd name="T34" fmla="*/ 3 w 44"/>
                <a:gd name="T35" fmla="*/ 13 h 43"/>
                <a:gd name="T36" fmla="*/ 0 w 44"/>
                <a:gd name="T37" fmla="*/ 16 h 43"/>
                <a:gd name="T38" fmla="*/ 0 w 44"/>
                <a:gd name="T39" fmla="*/ 18 h 43"/>
                <a:gd name="T40" fmla="*/ 0 w 44"/>
                <a:gd name="T41" fmla="*/ 23 h 43"/>
                <a:gd name="T42" fmla="*/ 0 w 44"/>
                <a:gd name="T43" fmla="*/ 25 h 43"/>
                <a:gd name="T44" fmla="*/ 0 w 44"/>
                <a:gd name="T45" fmla="*/ 30 h 43"/>
                <a:gd name="T46" fmla="*/ 3 w 44"/>
                <a:gd name="T47" fmla="*/ 32 h 43"/>
                <a:gd name="T48" fmla="*/ 5 w 44"/>
                <a:gd name="T49" fmla="*/ 34 h 43"/>
                <a:gd name="T50" fmla="*/ 7 w 44"/>
                <a:gd name="T51" fmla="*/ 36 h 43"/>
                <a:gd name="T52" fmla="*/ 10 w 44"/>
                <a:gd name="T53" fmla="*/ 39 h 43"/>
                <a:gd name="T54" fmla="*/ 12 w 44"/>
                <a:gd name="T55" fmla="*/ 41 h 43"/>
                <a:gd name="T56" fmla="*/ 14 w 44"/>
                <a:gd name="T57" fmla="*/ 43 h 43"/>
                <a:gd name="T58" fmla="*/ 19 w 44"/>
                <a:gd name="T59" fmla="*/ 43 h 43"/>
                <a:gd name="T60" fmla="*/ 21 w 44"/>
                <a:gd name="T61" fmla="*/ 43 h 43"/>
                <a:gd name="T62" fmla="*/ 26 w 44"/>
                <a:gd name="T63" fmla="*/ 43 h 43"/>
                <a:gd name="T64" fmla="*/ 28 w 44"/>
                <a:gd name="T65" fmla="*/ 43 h 43"/>
                <a:gd name="T66" fmla="*/ 32 w 44"/>
                <a:gd name="T67" fmla="*/ 41 h 43"/>
                <a:gd name="T68" fmla="*/ 35 w 44"/>
                <a:gd name="T69" fmla="*/ 39 h 43"/>
                <a:gd name="T70" fmla="*/ 37 w 44"/>
                <a:gd name="T71" fmla="*/ 36 h 43"/>
                <a:gd name="T72" fmla="*/ 39 w 44"/>
                <a:gd name="T73" fmla="*/ 34 h 43"/>
                <a:gd name="T74" fmla="*/ 42 w 44"/>
                <a:gd name="T75" fmla="*/ 32 h 43"/>
                <a:gd name="T76" fmla="*/ 42 w 44"/>
                <a:gd name="T77" fmla="*/ 30 h 43"/>
                <a:gd name="T78" fmla="*/ 44 w 44"/>
                <a:gd name="T79" fmla="*/ 25 h 43"/>
                <a:gd name="T80" fmla="*/ 44 w 44"/>
                <a:gd name="T81" fmla="*/ 23 h 43"/>
                <a:gd name="T82" fmla="*/ 44 w 44"/>
                <a:gd name="T8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3">
                  <a:moveTo>
                    <a:pt x="42" y="20"/>
                  </a:moveTo>
                  <a:lnTo>
                    <a:pt x="44" y="18"/>
                  </a:lnTo>
                  <a:lnTo>
                    <a:pt x="42" y="16"/>
                  </a:lnTo>
                  <a:lnTo>
                    <a:pt x="42" y="13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4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2" y="41"/>
                  </a:lnTo>
                  <a:lnTo>
                    <a:pt x="14" y="43"/>
                  </a:lnTo>
                  <a:lnTo>
                    <a:pt x="19" y="43"/>
                  </a:lnTo>
                  <a:lnTo>
                    <a:pt x="21" y="43"/>
                  </a:lnTo>
                  <a:lnTo>
                    <a:pt x="26" y="43"/>
                  </a:lnTo>
                  <a:lnTo>
                    <a:pt x="28" y="43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6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2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3" name="Freeform 211"/>
            <p:cNvSpPr>
              <a:spLocks/>
            </p:cNvSpPr>
            <p:nvPr/>
          </p:nvSpPr>
          <p:spPr bwMode="auto">
            <a:xfrm>
              <a:off x="1894" y="2208"/>
              <a:ext cx="43" cy="43"/>
            </a:xfrm>
            <a:custGeom>
              <a:avLst/>
              <a:gdLst>
                <a:gd name="T0" fmla="*/ 43 w 43"/>
                <a:gd name="T1" fmla="*/ 20 h 43"/>
                <a:gd name="T2" fmla="*/ 43 w 43"/>
                <a:gd name="T3" fmla="*/ 25 h 43"/>
                <a:gd name="T4" fmla="*/ 41 w 43"/>
                <a:gd name="T5" fmla="*/ 30 h 43"/>
                <a:gd name="T6" fmla="*/ 41 w 43"/>
                <a:gd name="T7" fmla="*/ 32 h 43"/>
                <a:gd name="T8" fmla="*/ 39 w 43"/>
                <a:gd name="T9" fmla="*/ 34 h 43"/>
                <a:gd name="T10" fmla="*/ 37 w 43"/>
                <a:gd name="T11" fmla="*/ 36 h 43"/>
                <a:gd name="T12" fmla="*/ 34 w 43"/>
                <a:gd name="T13" fmla="*/ 39 h 43"/>
                <a:gd name="T14" fmla="*/ 32 w 43"/>
                <a:gd name="T15" fmla="*/ 41 h 43"/>
                <a:gd name="T16" fmla="*/ 30 w 43"/>
                <a:gd name="T17" fmla="*/ 43 h 43"/>
                <a:gd name="T18" fmla="*/ 25 w 43"/>
                <a:gd name="T19" fmla="*/ 43 h 43"/>
                <a:gd name="T20" fmla="*/ 23 w 43"/>
                <a:gd name="T21" fmla="*/ 43 h 43"/>
                <a:gd name="T22" fmla="*/ 18 w 43"/>
                <a:gd name="T23" fmla="*/ 43 h 43"/>
                <a:gd name="T24" fmla="*/ 16 w 43"/>
                <a:gd name="T25" fmla="*/ 43 h 43"/>
                <a:gd name="T26" fmla="*/ 11 w 43"/>
                <a:gd name="T27" fmla="*/ 41 h 43"/>
                <a:gd name="T28" fmla="*/ 9 w 43"/>
                <a:gd name="T29" fmla="*/ 39 h 43"/>
                <a:gd name="T30" fmla="*/ 7 w 43"/>
                <a:gd name="T31" fmla="*/ 36 h 43"/>
                <a:gd name="T32" fmla="*/ 4 w 43"/>
                <a:gd name="T33" fmla="*/ 34 h 43"/>
                <a:gd name="T34" fmla="*/ 2 w 43"/>
                <a:gd name="T35" fmla="*/ 32 h 43"/>
                <a:gd name="T36" fmla="*/ 2 w 43"/>
                <a:gd name="T37" fmla="*/ 30 h 43"/>
                <a:gd name="T38" fmla="*/ 0 w 43"/>
                <a:gd name="T39" fmla="*/ 25 h 43"/>
                <a:gd name="T40" fmla="*/ 0 w 43"/>
                <a:gd name="T41" fmla="*/ 23 h 43"/>
                <a:gd name="T42" fmla="*/ 0 w 43"/>
                <a:gd name="T43" fmla="*/ 18 h 43"/>
                <a:gd name="T44" fmla="*/ 2 w 43"/>
                <a:gd name="T45" fmla="*/ 16 h 43"/>
                <a:gd name="T46" fmla="*/ 2 w 43"/>
                <a:gd name="T47" fmla="*/ 13 h 43"/>
                <a:gd name="T48" fmla="*/ 4 w 43"/>
                <a:gd name="T49" fmla="*/ 9 h 43"/>
                <a:gd name="T50" fmla="*/ 7 w 43"/>
                <a:gd name="T51" fmla="*/ 7 h 43"/>
                <a:gd name="T52" fmla="*/ 9 w 43"/>
                <a:gd name="T53" fmla="*/ 4 h 43"/>
                <a:gd name="T54" fmla="*/ 11 w 43"/>
                <a:gd name="T55" fmla="*/ 2 h 43"/>
                <a:gd name="T56" fmla="*/ 16 w 43"/>
                <a:gd name="T57" fmla="*/ 2 h 43"/>
                <a:gd name="T58" fmla="*/ 18 w 43"/>
                <a:gd name="T59" fmla="*/ 2 h 43"/>
                <a:gd name="T60" fmla="*/ 23 w 43"/>
                <a:gd name="T61" fmla="*/ 0 h 43"/>
                <a:gd name="T62" fmla="*/ 25 w 43"/>
                <a:gd name="T63" fmla="*/ 2 h 43"/>
                <a:gd name="T64" fmla="*/ 30 w 43"/>
                <a:gd name="T65" fmla="*/ 2 h 43"/>
                <a:gd name="T66" fmla="*/ 32 w 43"/>
                <a:gd name="T67" fmla="*/ 2 h 43"/>
                <a:gd name="T68" fmla="*/ 34 w 43"/>
                <a:gd name="T69" fmla="*/ 4 h 43"/>
                <a:gd name="T70" fmla="*/ 37 w 43"/>
                <a:gd name="T71" fmla="*/ 7 h 43"/>
                <a:gd name="T72" fmla="*/ 39 w 43"/>
                <a:gd name="T73" fmla="*/ 9 h 43"/>
                <a:gd name="T74" fmla="*/ 41 w 43"/>
                <a:gd name="T75" fmla="*/ 13 h 43"/>
                <a:gd name="T76" fmla="*/ 41 w 43"/>
                <a:gd name="T77" fmla="*/ 16 h 43"/>
                <a:gd name="T78" fmla="*/ 43 w 43"/>
                <a:gd name="T79" fmla="*/ 18 h 43"/>
                <a:gd name="T80" fmla="*/ 43 w 43"/>
                <a:gd name="T81" fmla="*/ 23 h 43"/>
                <a:gd name="T82" fmla="*/ 43 w 43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3">
                  <a:moveTo>
                    <a:pt x="43" y="20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3"/>
                  </a:lnTo>
                  <a:lnTo>
                    <a:pt x="25" y="43"/>
                  </a:lnTo>
                  <a:lnTo>
                    <a:pt x="23" y="43"/>
                  </a:lnTo>
                  <a:lnTo>
                    <a:pt x="18" y="43"/>
                  </a:lnTo>
                  <a:lnTo>
                    <a:pt x="16" y="43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6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3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4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3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4" name="Freeform 212"/>
            <p:cNvSpPr>
              <a:spLocks/>
            </p:cNvSpPr>
            <p:nvPr/>
          </p:nvSpPr>
          <p:spPr bwMode="auto">
            <a:xfrm>
              <a:off x="1894" y="2208"/>
              <a:ext cx="43" cy="43"/>
            </a:xfrm>
            <a:custGeom>
              <a:avLst/>
              <a:gdLst>
                <a:gd name="T0" fmla="*/ 43 w 43"/>
                <a:gd name="T1" fmla="*/ 20 h 43"/>
                <a:gd name="T2" fmla="*/ 43 w 43"/>
                <a:gd name="T3" fmla="*/ 25 h 43"/>
                <a:gd name="T4" fmla="*/ 41 w 43"/>
                <a:gd name="T5" fmla="*/ 30 h 43"/>
                <a:gd name="T6" fmla="*/ 41 w 43"/>
                <a:gd name="T7" fmla="*/ 32 h 43"/>
                <a:gd name="T8" fmla="*/ 39 w 43"/>
                <a:gd name="T9" fmla="*/ 34 h 43"/>
                <a:gd name="T10" fmla="*/ 37 w 43"/>
                <a:gd name="T11" fmla="*/ 36 h 43"/>
                <a:gd name="T12" fmla="*/ 34 w 43"/>
                <a:gd name="T13" fmla="*/ 39 h 43"/>
                <a:gd name="T14" fmla="*/ 32 w 43"/>
                <a:gd name="T15" fmla="*/ 41 h 43"/>
                <a:gd name="T16" fmla="*/ 30 w 43"/>
                <a:gd name="T17" fmla="*/ 43 h 43"/>
                <a:gd name="T18" fmla="*/ 25 w 43"/>
                <a:gd name="T19" fmla="*/ 43 h 43"/>
                <a:gd name="T20" fmla="*/ 23 w 43"/>
                <a:gd name="T21" fmla="*/ 43 h 43"/>
                <a:gd name="T22" fmla="*/ 18 w 43"/>
                <a:gd name="T23" fmla="*/ 43 h 43"/>
                <a:gd name="T24" fmla="*/ 16 w 43"/>
                <a:gd name="T25" fmla="*/ 43 h 43"/>
                <a:gd name="T26" fmla="*/ 11 w 43"/>
                <a:gd name="T27" fmla="*/ 41 h 43"/>
                <a:gd name="T28" fmla="*/ 9 w 43"/>
                <a:gd name="T29" fmla="*/ 39 h 43"/>
                <a:gd name="T30" fmla="*/ 7 w 43"/>
                <a:gd name="T31" fmla="*/ 36 h 43"/>
                <a:gd name="T32" fmla="*/ 4 w 43"/>
                <a:gd name="T33" fmla="*/ 34 h 43"/>
                <a:gd name="T34" fmla="*/ 2 w 43"/>
                <a:gd name="T35" fmla="*/ 32 h 43"/>
                <a:gd name="T36" fmla="*/ 2 w 43"/>
                <a:gd name="T37" fmla="*/ 30 h 43"/>
                <a:gd name="T38" fmla="*/ 0 w 43"/>
                <a:gd name="T39" fmla="*/ 25 h 43"/>
                <a:gd name="T40" fmla="*/ 0 w 43"/>
                <a:gd name="T41" fmla="*/ 23 h 43"/>
                <a:gd name="T42" fmla="*/ 0 w 43"/>
                <a:gd name="T43" fmla="*/ 18 h 43"/>
                <a:gd name="T44" fmla="*/ 2 w 43"/>
                <a:gd name="T45" fmla="*/ 16 h 43"/>
                <a:gd name="T46" fmla="*/ 2 w 43"/>
                <a:gd name="T47" fmla="*/ 13 h 43"/>
                <a:gd name="T48" fmla="*/ 4 w 43"/>
                <a:gd name="T49" fmla="*/ 9 h 43"/>
                <a:gd name="T50" fmla="*/ 7 w 43"/>
                <a:gd name="T51" fmla="*/ 7 h 43"/>
                <a:gd name="T52" fmla="*/ 9 w 43"/>
                <a:gd name="T53" fmla="*/ 4 h 43"/>
                <a:gd name="T54" fmla="*/ 11 w 43"/>
                <a:gd name="T55" fmla="*/ 2 h 43"/>
                <a:gd name="T56" fmla="*/ 16 w 43"/>
                <a:gd name="T57" fmla="*/ 2 h 43"/>
                <a:gd name="T58" fmla="*/ 18 w 43"/>
                <a:gd name="T59" fmla="*/ 2 h 43"/>
                <a:gd name="T60" fmla="*/ 23 w 43"/>
                <a:gd name="T61" fmla="*/ 0 h 43"/>
                <a:gd name="T62" fmla="*/ 25 w 43"/>
                <a:gd name="T63" fmla="*/ 2 h 43"/>
                <a:gd name="T64" fmla="*/ 30 w 43"/>
                <a:gd name="T65" fmla="*/ 2 h 43"/>
                <a:gd name="T66" fmla="*/ 32 w 43"/>
                <a:gd name="T67" fmla="*/ 2 h 43"/>
                <a:gd name="T68" fmla="*/ 34 w 43"/>
                <a:gd name="T69" fmla="*/ 4 h 43"/>
                <a:gd name="T70" fmla="*/ 37 w 43"/>
                <a:gd name="T71" fmla="*/ 7 h 43"/>
                <a:gd name="T72" fmla="*/ 39 w 43"/>
                <a:gd name="T73" fmla="*/ 9 h 43"/>
                <a:gd name="T74" fmla="*/ 41 w 43"/>
                <a:gd name="T75" fmla="*/ 13 h 43"/>
                <a:gd name="T76" fmla="*/ 41 w 43"/>
                <a:gd name="T77" fmla="*/ 16 h 43"/>
                <a:gd name="T78" fmla="*/ 43 w 43"/>
                <a:gd name="T79" fmla="*/ 18 h 43"/>
                <a:gd name="T80" fmla="*/ 43 w 43"/>
                <a:gd name="T81" fmla="*/ 23 h 43"/>
                <a:gd name="T82" fmla="*/ 43 w 43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3">
                  <a:moveTo>
                    <a:pt x="43" y="20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3"/>
                  </a:lnTo>
                  <a:lnTo>
                    <a:pt x="25" y="43"/>
                  </a:lnTo>
                  <a:lnTo>
                    <a:pt x="23" y="43"/>
                  </a:lnTo>
                  <a:lnTo>
                    <a:pt x="18" y="43"/>
                  </a:lnTo>
                  <a:lnTo>
                    <a:pt x="16" y="43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6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3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4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3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5" name="Freeform 213"/>
            <p:cNvSpPr>
              <a:spLocks/>
            </p:cNvSpPr>
            <p:nvPr/>
          </p:nvSpPr>
          <p:spPr bwMode="auto">
            <a:xfrm>
              <a:off x="1894" y="2208"/>
              <a:ext cx="43" cy="43"/>
            </a:xfrm>
            <a:custGeom>
              <a:avLst/>
              <a:gdLst>
                <a:gd name="T0" fmla="*/ 43 w 43"/>
                <a:gd name="T1" fmla="*/ 20 h 43"/>
                <a:gd name="T2" fmla="*/ 43 w 43"/>
                <a:gd name="T3" fmla="*/ 18 h 43"/>
                <a:gd name="T4" fmla="*/ 41 w 43"/>
                <a:gd name="T5" fmla="*/ 16 h 43"/>
                <a:gd name="T6" fmla="*/ 41 w 43"/>
                <a:gd name="T7" fmla="*/ 13 h 43"/>
                <a:gd name="T8" fmla="*/ 39 w 43"/>
                <a:gd name="T9" fmla="*/ 9 h 43"/>
                <a:gd name="T10" fmla="*/ 37 w 43"/>
                <a:gd name="T11" fmla="*/ 7 h 43"/>
                <a:gd name="T12" fmla="*/ 34 w 43"/>
                <a:gd name="T13" fmla="*/ 4 h 43"/>
                <a:gd name="T14" fmla="*/ 32 w 43"/>
                <a:gd name="T15" fmla="*/ 2 h 43"/>
                <a:gd name="T16" fmla="*/ 30 w 43"/>
                <a:gd name="T17" fmla="*/ 2 h 43"/>
                <a:gd name="T18" fmla="*/ 25 w 43"/>
                <a:gd name="T19" fmla="*/ 2 h 43"/>
                <a:gd name="T20" fmla="*/ 23 w 43"/>
                <a:gd name="T21" fmla="*/ 0 h 43"/>
                <a:gd name="T22" fmla="*/ 18 w 43"/>
                <a:gd name="T23" fmla="*/ 2 h 43"/>
                <a:gd name="T24" fmla="*/ 16 w 43"/>
                <a:gd name="T25" fmla="*/ 2 h 43"/>
                <a:gd name="T26" fmla="*/ 11 w 43"/>
                <a:gd name="T27" fmla="*/ 2 h 43"/>
                <a:gd name="T28" fmla="*/ 9 w 43"/>
                <a:gd name="T29" fmla="*/ 4 h 43"/>
                <a:gd name="T30" fmla="*/ 7 w 43"/>
                <a:gd name="T31" fmla="*/ 7 h 43"/>
                <a:gd name="T32" fmla="*/ 4 w 43"/>
                <a:gd name="T33" fmla="*/ 9 h 43"/>
                <a:gd name="T34" fmla="*/ 2 w 43"/>
                <a:gd name="T35" fmla="*/ 13 h 43"/>
                <a:gd name="T36" fmla="*/ 2 w 43"/>
                <a:gd name="T37" fmla="*/ 16 h 43"/>
                <a:gd name="T38" fmla="*/ 0 w 43"/>
                <a:gd name="T39" fmla="*/ 18 h 43"/>
                <a:gd name="T40" fmla="*/ 0 w 43"/>
                <a:gd name="T41" fmla="*/ 23 h 43"/>
                <a:gd name="T42" fmla="*/ 0 w 43"/>
                <a:gd name="T43" fmla="*/ 25 h 43"/>
                <a:gd name="T44" fmla="*/ 2 w 43"/>
                <a:gd name="T45" fmla="*/ 30 h 43"/>
                <a:gd name="T46" fmla="*/ 2 w 43"/>
                <a:gd name="T47" fmla="*/ 32 h 43"/>
                <a:gd name="T48" fmla="*/ 4 w 43"/>
                <a:gd name="T49" fmla="*/ 34 h 43"/>
                <a:gd name="T50" fmla="*/ 7 w 43"/>
                <a:gd name="T51" fmla="*/ 36 h 43"/>
                <a:gd name="T52" fmla="*/ 9 w 43"/>
                <a:gd name="T53" fmla="*/ 39 h 43"/>
                <a:gd name="T54" fmla="*/ 11 w 43"/>
                <a:gd name="T55" fmla="*/ 41 h 43"/>
                <a:gd name="T56" fmla="*/ 16 w 43"/>
                <a:gd name="T57" fmla="*/ 43 h 43"/>
                <a:gd name="T58" fmla="*/ 18 w 43"/>
                <a:gd name="T59" fmla="*/ 43 h 43"/>
                <a:gd name="T60" fmla="*/ 23 w 43"/>
                <a:gd name="T61" fmla="*/ 43 h 43"/>
                <a:gd name="T62" fmla="*/ 25 w 43"/>
                <a:gd name="T63" fmla="*/ 43 h 43"/>
                <a:gd name="T64" fmla="*/ 30 w 43"/>
                <a:gd name="T65" fmla="*/ 43 h 43"/>
                <a:gd name="T66" fmla="*/ 32 w 43"/>
                <a:gd name="T67" fmla="*/ 41 h 43"/>
                <a:gd name="T68" fmla="*/ 34 w 43"/>
                <a:gd name="T69" fmla="*/ 39 h 43"/>
                <a:gd name="T70" fmla="*/ 37 w 43"/>
                <a:gd name="T71" fmla="*/ 36 h 43"/>
                <a:gd name="T72" fmla="*/ 39 w 43"/>
                <a:gd name="T73" fmla="*/ 34 h 43"/>
                <a:gd name="T74" fmla="*/ 41 w 43"/>
                <a:gd name="T75" fmla="*/ 32 h 43"/>
                <a:gd name="T76" fmla="*/ 41 w 43"/>
                <a:gd name="T77" fmla="*/ 30 h 43"/>
                <a:gd name="T78" fmla="*/ 43 w 43"/>
                <a:gd name="T79" fmla="*/ 25 h 43"/>
                <a:gd name="T80" fmla="*/ 43 w 43"/>
                <a:gd name="T81" fmla="*/ 23 h 43"/>
                <a:gd name="T82" fmla="*/ 43 w 43"/>
                <a:gd name="T8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3">
                  <a:moveTo>
                    <a:pt x="43" y="20"/>
                  </a:moveTo>
                  <a:lnTo>
                    <a:pt x="43" y="18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4" y="4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1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9"/>
                  </a:lnTo>
                  <a:lnTo>
                    <a:pt x="2" y="13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6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6" y="43"/>
                  </a:lnTo>
                  <a:lnTo>
                    <a:pt x="18" y="43"/>
                  </a:lnTo>
                  <a:lnTo>
                    <a:pt x="23" y="43"/>
                  </a:lnTo>
                  <a:lnTo>
                    <a:pt x="25" y="43"/>
                  </a:lnTo>
                  <a:lnTo>
                    <a:pt x="30" y="43"/>
                  </a:lnTo>
                  <a:lnTo>
                    <a:pt x="32" y="41"/>
                  </a:lnTo>
                  <a:lnTo>
                    <a:pt x="34" y="39"/>
                  </a:lnTo>
                  <a:lnTo>
                    <a:pt x="37" y="36"/>
                  </a:lnTo>
                  <a:lnTo>
                    <a:pt x="39" y="34"/>
                  </a:lnTo>
                  <a:lnTo>
                    <a:pt x="41" y="32"/>
                  </a:lnTo>
                  <a:lnTo>
                    <a:pt x="41" y="30"/>
                  </a:lnTo>
                  <a:lnTo>
                    <a:pt x="43" y="25"/>
                  </a:lnTo>
                  <a:lnTo>
                    <a:pt x="43" y="23"/>
                  </a:lnTo>
                  <a:lnTo>
                    <a:pt x="43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6" name="Freeform 214"/>
            <p:cNvSpPr>
              <a:spLocks/>
            </p:cNvSpPr>
            <p:nvPr/>
          </p:nvSpPr>
          <p:spPr bwMode="auto">
            <a:xfrm>
              <a:off x="2022" y="2208"/>
              <a:ext cx="44" cy="43"/>
            </a:xfrm>
            <a:custGeom>
              <a:avLst/>
              <a:gdLst>
                <a:gd name="T0" fmla="*/ 44 w 44"/>
                <a:gd name="T1" fmla="*/ 20 h 43"/>
                <a:gd name="T2" fmla="*/ 44 w 44"/>
                <a:gd name="T3" fmla="*/ 25 h 43"/>
                <a:gd name="T4" fmla="*/ 44 w 44"/>
                <a:gd name="T5" fmla="*/ 30 h 43"/>
                <a:gd name="T6" fmla="*/ 42 w 44"/>
                <a:gd name="T7" fmla="*/ 32 h 43"/>
                <a:gd name="T8" fmla="*/ 39 w 44"/>
                <a:gd name="T9" fmla="*/ 34 h 43"/>
                <a:gd name="T10" fmla="*/ 37 w 44"/>
                <a:gd name="T11" fmla="*/ 36 h 43"/>
                <a:gd name="T12" fmla="*/ 35 w 44"/>
                <a:gd name="T13" fmla="*/ 39 h 43"/>
                <a:gd name="T14" fmla="*/ 32 w 44"/>
                <a:gd name="T15" fmla="*/ 41 h 43"/>
                <a:gd name="T16" fmla="*/ 30 w 44"/>
                <a:gd name="T17" fmla="*/ 43 h 43"/>
                <a:gd name="T18" fmla="*/ 25 w 44"/>
                <a:gd name="T19" fmla="*/ 43 h 43"/>
                <a:gd name="T20" fmla="*/ 23 w 44"/>
                <a:gd name="T21" fmla="*/ 43 h 43"/>
                <a:gd name="T22" fmla="*/ 19 w 44"/>
                <a:gd name="T23" fmla="*/ 43 h 43"/>
                <a:gd name="T24" fmla="*/ 16 w 44"/>
                <a:gd name="T25" fmla="*/ 43 h 43"/>
                <a:gd name="T26" fmla="*/ 14 w 44"/>
                <a:gd name="T27" fmla="*/ 41 h 43"/>
                <a:gd name="T28" fmla="*/ 9 w 44"/>
                <a:gd name="T29" fmla="*/ 39 h 43"/>
                <a:gd name="T30" fmla="*/ 7 w 44"/>
                <a:gd name="T31" fmla="*/ 36 h 43"/>
                <a:gd name="T32" fmla="*/ 5 w 44"/>
                <a:gd name="T33" fmla="*/ 34 h 43"/>
                <a:gd name="T34" fmla="*/ 3 w 44"/>
                <a:gd name="T35" fmla="*/ 32 h 43"/>
                <a:gd name="T36" fmla="*/ 3 w 44"/>
                <a:gd name="T37" fmla="*/ 30 h 43"/>
                <a:gd name="T38" fmla="*/ 3 w 44"/>
                <a:gd name="T39" fmla="*/ 25 h 43"/>
                <a:gd name="T40" fmla="*/ 0 w 44"/>
                <a:gd name="T41" fmla="*/ 23 h 43"/>
                <a:gd name="T42" fmla="*/ 3 w 44"/>
                <a:gd name="T43" fmla="*/ 18 h 43"/>
                <a:gd name="T44" fmla="*/ 3 w 44"/>
                <a:gd name="T45" fmla="*/ 16 h 43"/>
                <a:gd name="T46" fmla="*/ 3 w 44"/>
                <a:gd name="T47" fmla="*/ 13 h 43"/>
                <a:gd name="T48" fmla="*/ 5 w 44"/>
                <a:gd name="T49" fmla="*/ 9 h 43"/>
                <a:gd name="T50" fmla="*/ 7 w 44"/>
                <a:gd name="T51" fmla="*/ 7 h 43"/>
                <a:gd name="T52" fmla="*/ 9 w 44"/>
                <a:gd name="T53" fmla="*/ 4 h 43"/>
                <a:gd name="T54" fmla="*/ 14 w 44"/>
                <a:gd name="T55" fmla="*/ 2 h 43"/>
                <a:gd name="T56" fmla="*/ 16 w 44"/>
                <a:gd name="T57" fmla="*/ 2 h 43"/>
                <a:gd name="T58" fmla="*/ 19 w 44"/>
                <a:gd name="T59" fmla="*/ 2 h 43"/>
                <a:gd name="T60" fmla="*/ 23 w 44"/>
                <a:gd name="T61" fmla="*/ 0 h 43"/>
                <a:gd name="T62" fmla="*/ 25 w 44"/>
                <a:gd name="T63" fmla="*/ 2 h 43"/>
                <a:gd name="T64" fmla="*/ 30 w 44"/>
                <a:gd name="T65" fmla="*/ 2 h 43"/>
                <a:gd name="T66" fmla="*/ 32 w 44"/>
                <a:gd name="T67" fmla="*/ 2 h 43"/>
                <a:gd name="T68" fmla="*/ 35 w 44"/>
                <a:gd name="T69" fmla="*/ 4 h 43"/>
                <a:gd name="T70" fmla="*/ 37 w 44"/>
                <a:gd name="T71" fmla="*/ 7 h 43"/>
                <a:gd name="T72" fmla="*/ 39 w 44"/>
                <a:gd name="T73" fmla="*/ 9 h 43"/>
                <a:gd name="T74" fmla="*/ 42 w 44"/>
                <a:gd name="T75" fmla="*/ 13 h 43"/>
                <a:gd name="T76" fmla="*/ 44 w 44"/>
                <a:gd name="T77" fmla="*/ 16 h 43"/>
                <a:gd name="T78" fmla="*/ 44 w 44"/>
                <a:gd name="T79" fmla="*/ 18 h 43"/>
                <a:gd name="T80" fmla="*/ 44 w 44"/>
                <a:gd name="T81" fmla="*/ 23 h 43"/>
                <a:gd name="T82" fmla="*/ 44 w 44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3">
                  <a:moveTo>
                    <a:pt x="44" y="20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3"/>
                  </a:lnTo>
                  <a:lnTo>
                    <a:pt x="25" y="43"/>
                  </a:lnTo>
                  <a:lnTo>
                    <a:pt x="23" y="43"/>
                  </a:lnTo>
                  <a:lnTo>
                    <a:pt x="19" y="43"/>
                  </a:lnTo>
                  <a:lnTo>
                    <a:pt x="16" y="43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6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3" y="30"/>
                  </a:lnTo>
                  <a:lnTo>
                    <a:pt x="3" y="25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3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4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3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7" name="Freeform 215"/>
            <p:cNvSpPr>
              <a:spLocks/>
            </p:cNvSpPr>
            <p:nvPr/>
          </p:nvSpPr>
          <p:spPr bwMode="auto">
            <a:xfrm>
              <a:off x="2022" y="2208"/>
              <a:ext cx="44" cy="43"/>
            </a:xfrm>
            <a:custGeom>
              <a:avLst/>
              <a:gdLst>
                <a:gd name="T0" fmla="*/ 44 w 44"/>
                <a:gd name="T1" fmla="*/ 20 h 43"/>
                <a:gd name="T2" fmla="*/ 44 w 44"/>
                <a:gd name="T3" fmla="*/ 25 h 43"/>
                <a:gd name="T4" fmla="*/ 44 w 44"/>
                <a:gd name="T5" fmla="*/ 30 h 43"/>
                <a:gd name="T6" fmla="*/ 42 w 44"/>
                <a:gd name="T7" fmla="*/ 32 h 43"/>
                <a:gd name="T8" fmla="*/ 39 w 44"/>
                <a:gd name="T9" fmla="*/ 34 h 43"/>
                <a:gd name="T10" fmla="*/ 37 w 44"/>
                <a:gd name="T11" fmla="*/ 36 h 43"/>
                <a:gd name="T12" fmla="*/ 35 w 44"/>
                <a:gd name="T13" fmla="*/ 39 h 43"/>
                <a:gd name="T14" fmla="*/ 32 w 44"/>
                <a:gd name="T15" fmla="*/ 41 h 43"/>
                <a:gd name="T16" fmla="*/ 30 w 44"/>
                <a:gd name="T17" fmla="*/ 43 h 43"/>
                <a:gd name="T18" fmla="*/ 25 w 44"/>
                <a:gd name="T19" fmla="*/ 43 h 43"/>
                <a:gd name="T20" fmla="*/ 23 w 44"/>
                <a:gd name="T21" fmla="*/ 43 h 43"/>
                <a:gd name="T22" fmla="*/ 19 w 44"/>
                <a:gd name="T23" fmla="*/ 43 h 43"/>
                <a:gd name="T24" fmla="*/ 16 w 44"/>
                <a:gd name="T25" fmla="*/ 43 h 43"/>
                <a:gd name="T26" fmla="*/ 14 w 44"/>
                <a:gd name="T27" fmla="*/ 41 h 43"/>
                <a:gd name="T28" fmla="*/ 9 w 44"/>
                <a:gd name="T29" fmla="*/ 39 h 43"/>
                <a:gd name="T30" fmla="*/ 7 w 44"/>
                <a:gd name="T31" fmla="*/ 36 h 43"/>
                <a:gd name="T32" fmla="*/ 5 w 44"/>
                <a:gd name="T33" fmla="*/ 34 h 43"/>
                <a:gd name="T34" fmla="*/ 3 w 44"/>
                <a:gd name="T35" fmla="*/ 32 h 43"/>
                <a:gd name="T36" fmla="*/ 3 w 44"/>
                <a:gd name="T37" fmla="*/ 30 h 43"/>
                <a:gd name="T38" fmla="*/ 3 w 44"/>
                <a:gd name="T39" fmla="*/ 25 h 43"/>
                <a:gd name="T40" fmla="*/ 0 w 44"/>
                <a:gd name="T41" fmla="*/ 23 h 43"/>
                <a:gd name="T42" fmla="*/ 3 w 44"/>
                <a:gd name="T43" fmla="*/ 18 h 43"/>
                <a:gd name="T44" fmla="*/ 3 w 44"/>
                <a:gd name="T45" fmla="*/ 16 h 43"/>
                <a:gd name="T46" fmla="*/ 3 w 44"/>
                <a:gd name="T47" fmla="*/ 13 h 43"/>
                <a:gd name="T48" fmla="*/ 5 w 44"/>
                <a:gd name="T49" fmla="*/ 9 h 43"/>
                <a:gd name="T50" fmla="*/ 7 w 44"/>
                <a:gd name="T51" fmla="*/ 7 h 43"/>
                <a:gd name="T52" fmla="*/ 9 w 44"/>
                <a:gd name="T53" fmla="*/ 4 h 43"/>
                <a:gd name="T54" fmla="*/ 14 w 44"/>
                <a:gd name="T55" fmla="*/ 2 h 43"/>
                <a:gd name="T56" fmla="*/ 16 w 44"/>
                <a:gd name="T57" fmla="*/ 2 h 43"/>
                <a:gd name="T58" fmla="*/ 19 w 44"/>
                <a:gd name="T59" fmla="*/ 2 h 43"/>
                <a:gd name="T60" fmla="*/ 23 w 44"/>
                <a:gd name="T61" fmla="*/ 0 h 43"/>
                <a:gd name="T62" fmla="*/ 25 w 44"/>
                <a:gd name="T63" fmla="*/ 2 h 43"/>
                <a:gd name="T64" fmla="*/ 30 w 44"/>
                <a:gd name="T65" fmla="*/ 2 h 43"/>
                <a:gd name="T66" fmla="*/ 32 w 44"/>
                <a:gd name="T67" fmla="*/ 2 h 43"/>
                <a:gd name="T68" fmla="*/ 35 w 44"/>
                <a:gd name="T69" fmla="*/ 4 h 43"/>
                <a:gd name="T70" fmla="*/ 37 w 44"/>
                <a:gd name="T71" fmla="*/ 7 h 43"/>
                <a:gd name="T72" fmla="*/ 39 w 44"/>
                <a:gd name="T73" fmla="*/ 9 h 43"/>
                <a:gd name="T74" fmla="*/ 42 w 44"/>
                <a:gd name="T75" fmla="*/ 13 h 43"/>
                <a:gd name="T76" fmla="*/ 44 w 44"/>
                <a:gd name="T77" fmla="*/ 16 h 43"/>
                <a:gd name="T78" fmla="*/ 44 w 44"/>
                <a:gd name="T79" fmla="*/ 18 h 43"/>
                <a:gd name="T80" fmla="*/ 44 w 44"/>
                <a:gd name="T81" fmla="*/ 23 h 43"/>
                <a:gd name="T82" fmla="*/ 44 w 44"/>
                <a:gd name="T83" fmla="*/ 2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3">
                  <a:moveTo>
                    <a:pt x="44" y="20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6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3"/>
                  </a:lnTo>
                  <a:lnTo>
                    <a:pt x="25" y="43"/>
                  </a:lnTo>
                  <a:lnTo>
                    <a:pt x="23" y="43"/>
                  </a:lnTo>
                  <a:lnTo>
                    <a:pt x="19" y="43"/>
                  </a:lnTo>
                  <a:lnTo>
                    <a:pt x="16" y="43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6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3" y="30"/>
                  </a:lnTo>
                  <a:lnTo>
                    <a:pt x="3" y="25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3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4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4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3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8" name="Freeform 216"/>
            <p:cNvSpPr>
              <a:spLocks/>
            </p:cNvSpPr>
            <p:nvPr/>
          </p:nvSpPr>
          <p:spPr bwMode="auto">
            <a:xfrm>
              <a:off x="2022" y="2208"/>
              <a:ext cx="44" cy="43"/>
            </a:xfrm>
            <a:custGeom>
              <a:avLst/>
              <a:gdLst>
                <a:gd name="T0" fmla="*/ 44 w 44"/>
                <a:gd name="T1" fmla="*/ 20 h 43"/>
                <a:gd name="T2" fmla="*/ 44 w 44"/>
                <a:gd name="T3" fmla="*/ 18 h 43"/>
                <a:gd name="T4" fmla="*/ 44 w 44"/>
                <a:gd name="T5" fmla="*/ 16 h 43"/>
                <a:gd name="T6" fmla="*/ 42 w 44"/>
                <a:gd name="T7" fmla="*/ 13 h 43"/>
                <a:gd name="T8" fmla="*/ 39 w 44"/>
                <a:gd name="T9" fmla="*/ 9 h 43"/>
                <a:gd name="T10" fmla="*/ 37 w 44"/>
                <a:gd name="T11" fmla="*/ 7 h 43"/>
                <a:gd name="T12" fmla="*/ 35 w 44"/>
                <a:gd name="T13" fmla="*/ 4 h 43"/>
                <a:gd name="T14" fmla="*/ 32 w 44"/>
                <a:gd name="T15" fmla="*/ 2 h 43"/>
                <a:gd name="T16" fmla="*/ 30 w 44"/>
                <a:gd name="T17" fmla="*/ 2 h 43"/>
                <a:gd name="T18" fmla="*/ 25 w 44"/>
                <a:gd name="T19" fmla="*/ 2 h 43"/>
                <a:gd name="T20" fmla="*/ 23 w 44"/>
                <a:gd name="T21" fmla="*/ 0 h 43"/>
                <a:gd name="T22" fmla="*/ 19 w 44"/>
                <a:gd name="T23" fmla="*/ 2 h 43"/>
                <a:gd name="T24" fmla="*/ 16 w 44"/>
                <a:gd name="T25" fmla="*/ 2 h 43"/>
                <a:gd name="T26" fmla="*/ 14 w 44"/>
                <a:gd name="T27" fmla="*/ 2 h 43"/>
                <a:gd name="T28" fmla="*/ 9 w 44"/>
                <a:gd name="T29" fmla="*/ 4 h 43"/>
                <a:gd name="T30" fmla="*/ 7 w 44"/>
                <a:gd name="T31" fmla="*/ 7 h 43"/>
                <a:gd name="T32" fmla="*/ 5 w 44"/>
                <a:gd name="T33" fmla="*/ 9 h 43"/>
                <a:gd name="T34" fmla="*/ 3 w 44"/>
                <a:gd name="T35" fmla="*/ 13 h 43"/>
                <a:gd name="T36" fmla="*/ 3 w 44"/>
                <a:gd name="T37" fmla="*/ 16 h 43"/>
                <a:gd name="T38" fmla="*/ 3 w 44"/>
                <a:gd name="T39" fmla="*/ 18 h 43"/>
                <a:gd name="T40" fmla="*/ 0 w 44"/>
                <a:gd name="T41" fmla="*/ 23 h 43"/>
                <a:gd name="T42" fmla="*/ 3 w 44"/>
                <a:gd name="T43" fmla="*/ 25 h 43"/>
                <a:gd name="T44" fmla="*/ 3 w 44"/>
                <a:gd name="T45" fmla="*/ 30 h 43"/>
                <a:gd name="T46" fmla="*/ 3 w 44"/>
                <a:gd name="T47" fmla="*/ 32 h 43"/>
                <a:gd name="T48" fmla="*/ 5 w 44"/>
                <a:gd name="T49" fmla="*/ 34 h 43"/>
                <a:gd name="T50" fmla="*/ 7 w 44"/>
                <a:gd name="T51" fmla="*/ 36 h 43"/>
                <a:gd name="T52" fmla="*/ 9 w 44"/>
                <a:gd name="T53" fmla="*/ 39 h 43"/>
                <a:gd name="T54" fmla="*/ 14 w 44"/>
                <a:gd name="T55" fmla="*/ 41 h 43"/>
                <a:gd name="T56" fmla="*/ 16 w 44"/>
                <a:gd name="T57" fmla="*/ 43 h 43"/>
                <a:gd name="T58" fmla="*/ 19 w 44"/>
                <a:gd name="T59" fmla="*/ 43 h 43"/>
                <a:gd name="T60" fmla="*/ 23 w 44"/>
                <a:gd name="T61" fmla="*/ 43 h 43"/>
                <a:gd name="T62" fmla="*/ 25 w 44"/>
                <a:gd name="T63" fmla="*/ 43 h 43"/>
                <a:gd name="T64" fmla="*/ 30 w 44"/>
                <a:gd name="T65" fmla="*/ 43 h 43"/>
                <a:gd name="T66" fmla="*/ 32 w 44"/>
                <a:gd name="T67" fmla="*/ 41 h 43"/>
                <a:gd name="T68" fmla="*/ 35 w 44"/>
                <a:gd name="T69" fmla="*/ 39 h 43"/>
                <a:gd name="T70" fmla="*/ 37 w 44"/>
                <a:gd name="T71" fmla="*/ 36 h 43"/>
                <a:gd name="T72" fmla="*/ 39 w 44"/>
                <a:gd name="T73" fmla="*/ 34 h 43"/>
                <a:gd name="T74" fmla="*/ 42 w 44"/>
                <a:gd name="T75" fmla="*/ 32 h 43"/>
                <a:gd name="T76" fmla="*/ 44 w 44"/>
                <a:gd name="T77" fmla="*/ 30 h 43"/>
                <a:gd name="T78" fmla="*/ 44 w 44"/>
                <a:gd name="T79" fmla="*/ 25 h 43"/>
                <a:gd name="T80" fmla="*/ 44 w 44"/>
                <a:gd name="T81" fmla="*/ 23 h 43"/>
                <a:gd name="T82" fmla="*/ 44 w 44"/>
                <a:gd name="T8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3">
                  <a:moveTo>
                    <a:pt x="44" y="20"/>
                  </a:moveTo>
                  <a:lnTo>
                    <a:pt x="44" y="18"/>
                  </a:lnTo>
                  <a:lnTo>
                    <a:pt x="44" y="16"/>
                  </a:lnTo>
                  <a:lnTo>
                    <a:pt x="42" y="13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4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23"/>
                  </a:lnTo>
                  <a:lnTo>
                    <a:pt x="3" y="25"/>
                  </a:lnTo>
                  <a:lnTo>
                    <a:pt x="3" y="30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7" y="36"/>
                  </a:lnTo>
                  <a:lnTo>
                    <a:pt x="9" y="39"/>
                  </a:lnTo>
                  <a:lnTo>
                    <a:pt x="14" y="41"/>
                  </a:lnTo>
                  <a:lnTo>
                    <a:pt x="16" y="43"/>
                  </a:lnTo>
                  <a:lnTo>
                    <a:pt x="19" y="43"/>
                  </a:lnTo>
                  <a:lnTo>
                    <a:pt x="23" y="43"/>
                  </a:lnTo>
                  <a:lnTo>
                    <a:pt x="25" y="43"/>
                  </a:lnTo>
                  <a:lnTo>
                    <a:pt x="30" y="43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6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4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89" name="Freeform 217"/>
            <p:cNvSpPr>
              <a:spLocks/>
            </p:cNvSpPr>
            <p:nvPr/>
          </p:nvSpPr>
          <p:spPr bwMode="auto">
            <a:xfrm>
              <a:off x="862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25 h 44"/>
                <a:gd name="T4" fmla="*/ 41 w 43"/>
                <a:gd name="T5" fmla="*/ 30 h 44"/>
                <a:gd name="T6" fmla="*/ 41 w 43"/>
                <a:gd name="T7" fmla="*/ 32 h 44"/>
                <a:gd name="T8" fmla="*/ 39 w 43"/>
                <a:gd name="T9" fmla="*/ 34 h 44"/>
                <a:gd name="T10" fmla="*/ 36 w 43"/>
                <a:gd name="T11" fmla="*/ 37 h 44"/>
                <a:gd name="T12" fmla="*/ 34 w 43"/>
                <a:gd name="T13" fmla="*/ 39 h 44"/>
                <a:gd name="T14" fmla="*/ 32 w 43"/>
                <a:gd name="T15" fmla="*/ 41 h 44"/>
                <a:gd name="T16" fmla="*/ 30 w 43"/>
                <a:gd name="T17" fmla="*/ 44 h 44"/>
                <a:gd name="T18" fmla="*/ 25 w 43"/>
                <a:gd name="T19" fmla="*/ 44 h 44"/>
                <a:gd name="T20" fmla="*/ 23 w 43"/>
                <a:gd name="T21" fmla="*/ 44 h 44"/>
                <a:gd name="T22" fmla="*/ 18 w 43"/>
                <a:gd name="T23" fmla="*/ 44 h 44"/>
                <a:gd name="T24" fmla="*/ 16 w 43"/>
                <a:gd name="T25" fmla="*/ 44 h 44"/>
                <a:gd name="T26" fmla="*/ 11 w 43"/>
                <a:gd name="T27" fmla="*/ 41 h 44"/>
                <a:gd name="T28" fmla="*/ 9 w 43"/>
                <a:gd name="T29" fmla="*/ 39 h 44"/>
                <a:gd name="T30" fmla="*/ 7 w 43"/>
                <a:gd name="T31" fmla="*/ 37 h 44"/>
                <a:gd name="T32" fmla="*/ 4 w 43"/>
                <a:gd name="T33" fmla="*/ 34 h 44"/>
                <a:gd name="T34" fmla="*/ 2 w 43"/>
                <a:gd name="T35" fmla="*/ 32 h 44"/>
                <a:gd name="T36" fmla="*/ 2 w 43"/>
                <a:gd name="T37" fmla="*/ 30 h 44"/>
                <a:gd name="T38" fmla="*/ 0 w 43"/>
                <a:gd name="T39" fmla="*/ 25 h 44"/>
                <a:gd name="T40" fmla="*/ 0 w 43"/>
                <a:gd name="T41" fmla="*/ 23 h 44"/>
                <a:gd name="T42" fmla="*/ 0 w 43"/>
                <a:gd name="T43" fmla="*/ 18 h 44"/>
                <a:gd name="T44" fmla="*/ 2 w 43"/>
                <a:gd name="T45" fmla="*/ 16 h 44"/>
                <a:gd name="T46" fmla="*/ 2 w 43"/>
                <a:gd name="T47" fmla="*/ 14 h 44"/>
                <a:gd name="T48" fmla="*/ 4 w 43"/>
                <a:gd name="T49" fmla="*/ 9 h 44"/>
                <a:gd name="T50" fmla="*/ 7 w 43"/>
                <a:gd name="T51" fmla="*/ 7 h 44"/>
                <a:gd name="T52" fmla="*/ 9 w 43"/>
                <a:gd name="T53" fmla="*/ 5 h 44"/>
                <a:gd name="T54" fmla="*/ 11 w 43"/>
                <a:gd name="T55" fmla="*/ 2 h 44"/>
                <a:gd name="T56" fmla="*/ 16 w 43"/>
                <a:gd name="T57" fmla="*/ 2 h 44"/>
                <a:gd name="T58" fmla="*/ 18 w 43"/>
                <a:gd name="T59" fmla="*/ 2 h 44"/>
                <a:gd name="T60" fmla="*/ 23 w 43"/>
                <a:gd name="T61" fmla="*/ 0 h 44"/>
                <a:gd name="T62" fmla="*/ 25 w 43"/>
                <a:gd name="T63" fmla="*/ 2 h 44"/>
                <a:gd name="T64" fmla="*/ 30 w 43"/>
                <a:gd name="T65" fmla="*/ 2 h 44"/>
                <a:gd name="T66" fmla="*/ 32 w 43"/>
                <a:gd name="T67" fmla="*/ 2 h 44"/>
                <a:gd name="T68" fmla="*/ 34 w 43"/>
                <a:gd name="T69" fmla="*/ 5 h 44"/>
                <a:gd name="T70" fmla="*/ 36 w 43"/>
                <a:gd name="T71" fmla="*/ 7 h 44"/>
                <a:gd name="T72" fmla="*/ 39 w 43"/>
                <a:gd name="T73" fmla="*/ 9 h 44"/>
                <a:gd name="T74" fmla="*/ 41 w 43"/>
                <a:gd name="T75" fmla="*/ 14 h 44"/>
                <a:gd name="T76" fmla="*/ 41 w 43"/>
                <a:gd name="T77" fmla="*/ 16 h 44"/>
                <a:gd name="T78" fmla="*/ 43 w 43"/>
                <a:gd name="T79" fmla="*/ 18 h 44"/>
                <a:gd name="T80" fmla="*/ 43 w 43"/>
                <a:gd name="T81" fmla="*/ 23 h 44"/>
                <a:gd name="T82" fmla="*/ 43 w 43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0" name="Freeform 218"/>
            <p:cNvSpPr>
              <a:spLocks/>
            </p:cNvSpPr>
            <p:nvPr/>
          </p:nvSpPr>
          <p:spPr bwMode="auto">
            <a:xfrm>
              <a:off x="862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25 h 44"/>
                <a:gd name="T4" fmla="*/ 41 w 43"/>
                <a:gd name="T5" fmla="*/ 30 h 44"/>
                <a:gd name="T6" fmla="*/ 41 w 43"/>
                <a:gd name="T7" fmla="*/ 32 h 44"/>
                <a:gd name="T8" fmla="*/ 39 w 43"/>
                <a:gd name="T9" fmla="*/ 34 h 44"/>
                <a:gd name="T10" fmla="*/ 36 w 43"/>
                <a:gd name="T11" fmla="*/ 37 h 44"/>
                <a:gd name="T12" fmla="*/ 34 w 43"/>
                <a:gd name="T13" fmla="*/ 39 h 44"/>
                <a:gd name="T14" fmla="*/ 32 w 43"/>
                <a:gd name="T15" fmla="*/ 41 h 44"/>
                <a:gd name="T16" fmla="*/ 30 w 43"/>
                <a:gd name="T17" fmla="*/ 44 h 44"/>
                <a:gd name="T18" fmla="*/ 25 w 43"/>
                <a:gd name="T19" fmla="*/ 44 h 44"/>
                <a:gd name="T20" fmla="*/ 23 w 43"/>
                <a:gd name="T21" fmla="*/ 44 h 44"/>
                <a:gd name="T22" fmla="*/ 18 w 43"/>
                <a:gd name="T23" fmla="*/ 44 h 44"/>
                <a:gd name="T24" fmla="*/ 16 w 43"/>
                <a:gd name="T25" fmla="*/ 44 h 44"/>
                <a:gd name="T26" fmla="*/ 11 w 43"/>
                <a:gd name="T27" fmla="*/ 41 h 44"/>
                <a:gd name="T28" fmla="*/ 9 w 43"/>
                <a:gd name="T29" fmla="*/ 39 h 44"/>
                <a:gd name="T30" fmla="*/ 7 w 43"/>
                <a:gd name="T31" fmla="*/ 37 h 44"/>
                <a:gd name="T32" fmla="*/ 4 w 43"/>
                <a:gd name="T33" fmla="*/ 34 h 44"/>
                <a:gd name="T34" fmla="*/ 2 w 43"/>
                <a:gd name="T35" fmla="*/ 32 h 44"/>
                <a:gd name="T36" fmla="*/ 2 w 43"/>
                <a:gd name="T37" fmla="*/ 30 h 44"/>
                <a:gd name="T38" fmla="*/ 0 w 43"/>
                <a:gd name="T39" fmla="*/ 25 h 44"/>
                <a:gd name="T40" fmla="*/ 0 w 43"/>
                <a:gd name="T41" fmla="*/ 23 h 44"/>
                <a:gd name="T42" fmla="*/ 0 w 43"/>
                <a:gd name="T43" fmla="*/ 18 h 44"/>
                <a:gd name="T44" fmla="*/ 2 w 43"/>
                <a:gd name="T45" fmla="*/ 16 h 44"/>
                <a:gd name="T46" fmla="*/ 2 w 43"/>
                <a:gd name="T47" fmla="*/ 14 h 44"/>
                <a:gd name="T48" fmla="*/ 4 w 43"/>
                <a:gd name="T49" fmla="*/ 9 h 44"/>
                <a:gd name="T50" fmla="*/ 7 w 43"/>
                <a:gd name="T51" fmla="*/ 7 h 44"/>
                <a:gd name="T52" fmla="*/ 9 w 43"/>
                <a:gd name="T53" fmla="*/ 5 h 44"/>
                <a:gd name="T54" fmla="*/ 11 w 43"/>
                <a:gd name="T55" fmla="*/ 2 h 44"/>
                <a:gd name="T56" fmla="*/ 16 w 43"/>
                <a:gd name="T57" fmla="*/ 2 h 44"/>
                <a:gd name="T58" fmla="*/ 18 w 43"/>
                <a:gd name="T59" fmla="*/ 2 h 44"/>
                <a:gd name="T60" fmla="*/ 23 w 43"/>
                <a:gd name="T61" fmla="*/ 0 h 44"/>
                <a:gd name="T62" fmla="*/ 25 w 43"/>
                <a:gd name="T63" fmla="*/ 2 h 44"/>
                <a:gd name="T64" fmla="*/ 30 w 43"/>
                <a:gd name="T65" fmla="*/ 2 h 44"/>
                <a:gd name="T66" fmla="*/ 32 w 43"/>
                <a:gd name="T67" fmla="*/ 2 h 44"/>
                <a:gd name="T68" fmla="*/ 34 w 43"/>
                <a:gd name="T69" fmla="*/ 5 h 44"/>
                <a:gd name="T70" fmla="*/ 36 w 43"/>
                <a:gd name="T71" fmla="*/ 7 h 44"/>
                <a:gd name="T72" fmla="*/ 39 w 43"/>
                <a:gd name="T73" fmla="*/ 9 h 44"/>
                <a:gd name="T74" fmla="*/ 41 w 43"/>
                <a:gd name="T75" fmla="*/ 14 h 44"/>
                <a:gd name="T76" fmla="*/ 41 w 43"/>
                <a:gd name="T77" fmla="*/ 16 h 44"/>
                <a:gd name="T78" fmla="*/ 43 w 43"/>
                <a:gd name="T79" fmla="*/ 18 h 44"/>
                <a:gd name="T80" fmla="*/ 43 w 43"/>
                <a:gd name="T81" fmla="*/ 23 h 44"/>
                <a:gd name="T82" fmla="*/ 43 w 43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1" name="Freeform 219"/>
            <p:cNvSpPr>
              <a:spLocks/>
            </p:cNvSpPr>
            <p:nvPr/>
          </p:nvSpPr>
          <p:spPr bwMode="auto">
            <a:xfrm>
              <a:off x="862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18 h 44"/>
                <a:gd name="T4" fmla="*/ 41 w 43"/>
                <a:gd name="T5" fmla="*/ 16 h 44"/>
                <a:gd name="T6" fmla="*/ 41 w 43"/>
                <a:gd name="T7" fmla="*/ 14 h 44"/>
                <a:gd name="T8" fmla="*/ 39 w 43"/>
                <a:gd name="T9" fmla="*/ 9 h 44"/>
                <a:gd name="T10" fmla="*/ 36 w 43"/>
                <a:gd name="T11" fmla="*/ 7 h 44"/>
                <a:gd name="T12" fmla="*/ 34 w 43"/>
                <a:gd name="T13" fmla="*/ 5 h 44"/>
                <a:gd name="T14" fmla="*/ 32 w 43"/>
                <a:gd name="T15" fmla="*/ 2 h 44"/>
                <a:gd name="T16" fmla="*/ 30 w 43"/>
                <a:gd name="T17" fmla="*/ 2 h 44"/>
                <a:gd name="T18" fmla="*/ 25 w 43"/>
                <a:gd name="T19" fmla="*/ 2 h 44"/>
                <a:gd name="T20" fmla="*/ 23 w 43"/>
                <a:gd name="T21" fmla="*/ 0 h 44"/>
                <a:gd name="T22" fmla="*/ 18 w 43"/>
                <a:gd name="T23" fmla="*/ 2 h 44"/>
                <a:gd name="T24" fmla="*/ 16 w 43"/>
                <a:gd name="T25" fmla="*/ 2 h 44"/>
                <a:gd name="T26" fmla="*/ 11 w 43"/>
                <a:gd name="T27" fmla="*/ 2 h 44"/>
                <a:gd name="T28" fmla="*/ 9 w 43"/>
                <a:gd name="T29" fmla="*/ 5 h 44"/>
                <a:gd name="T30" fmla="*/ 7 w 43"/>
                <a:gd name="T31" fmla="*/ 7 h 44"/>
                <a:gd name="T32" fmla="*/ 4 w 43"/>
                <a:gd name="T33" fmla="*/ 9 h 44"/>
                <a:gd name="T34" fmla="*/ 2 w 43"/>
                <a:gd name="T35" fmla="*/ 14 h 44"/>
                <a:gd name="T36" fmla="*/ 2 w 43"/>
                <a:gd name="T37" fmla="*/ 16 h 44"/>
                <a:gd name="T38" fmla="*/ 0 w 43"/>
                <a:gd name="T39" fmla="*/ 18 h 44"/>
                <a:gd name="T40" fmla="*/ 0 w 43"/>
                <a:gd name="T41" fmla="*/ 23 h 44"/>
                <a:gd name="T42" fmla="*/ 0 w 43"/>
                <a:gd name="T43" fmla="*/ 25 h 44"/>
                <a:gd name="T44" fmla="*/ 2 w 43"/>
                <a:gd name="T45" fmla="*/ 30 h 44"/>
                <a:gd name="T46" fmla="*/ 2 w 43"/>
                <a:gd name="T47" fmla="*/ 32 h 44"/>
                <a:gd name="T48" fmla="*/ 4 w 43"/>
                <a:gd name="T49" fmla="*/ 34 h 44"/>
                <a:gd name="T50" fmla="*/ 7 w 43"/>
                <a:gd name="T51" fmla="*/ 37 h 44"/>
                <a:gd name="T52" fmla="*/ 9 w 43"/>
                <a:gd name="T53" fmla="*/ 39 h 44"/>
                <a:gd name="T54" fmla="*/ 11 w 43"/>
                <a:gd name="T55" fmla="*/ 41 h 44"/>
                <a:gd name="T56" fmla="*/ 16 w 43"/>
                <a:gd name="T57" fmla="*/ 44 h 44"/>
                <a:gd name="T58" fmla="*/ 18 w 43"/>
                <a:gd name="T59" fmla="*/ 44 h 44"/>
                <a:gd name="T60" fmla="*/ 23 w 43"/>
                <a:gd name="T61" fmla="*/ 44 h 44"/>
                <a:gd name="T62" fmla="*/ 25 w 43"/>
                <a:gd name="T63" fmla="*/ 44 h 44"/>
                <a:gd name="T64" fmla="*/ 30 w 43"/>
                <a:gd name="T65" fmla="*/ 44 h 44"/>
                <a:gd name="T66" fmla="*/ 32 w 43"/>
                <a:gd name="T67" fmla="*/ 41 h 44"/>
                <a:gd name="T68" fmla="*/ 34 w 43"/>
                <a:gd name="T69" fmla="*/ 39 h 44"/>
                <a:gd name="T70" fmla="*/ 36 w 43"/>
                <a:gd name="T71" fmla="*/ 37 h 44"/>
                <a:gd name="T72" fmla="*/ 39 w 43"/>
                <a:gd name="T73" fmla="*/ 34 h 44"/>
                <a:gd name="T74" fmla="*/ 41 w 43"/>
                <a:gd name="T75" fmla="*/ 32 h 44"/>
                <a:gd name="T76" fmla="*/ 41 w 43"/>
                <a:gd name="T77" fmla="*/ 30 h 44"/>
                <a:gd name="T78" fmla="*/ 43 w 43"/>
                <a:gd name="T79" fmla="*/ 25 h 44"/>
                <a:gd name="T80" fmla="*/ 43 w 43"/>
                <a:gd name="T81" fmla="*/ 23 h 44"/>
                <a:gd name="T82" fmla="*/ 43 w 43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18"/>
                  </a:lnTo>
                  <a:lnTo>
                    <a:pt x="41" y="16"/>
                  </a:lnTo>
                  <a:lnTo>
                    <a:pt x="41" y="14"/>
                  </a:lnTo>
                  <a:lnTo>
                    <a:pt x="39" y="9"/>
                  </a:lnTo>
                  <a:lnTo>
                    <a:pt x="36" y="7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1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4" y="9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23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2" y="41"/>
                  </a:lnTo>
                  <a:lnTo>
                    <a:pt x="34" y="39"/>
                  </a:lnTo>
                  <a:lnTo>
                    <a:pt x="36" y="37"/>
                  </a:lnTo>
                  <a:lnTo>
                    <a:pt x="39" y="34"/>
                  </a:lnTo>
                  <a:lnTo>
                    <a:pt x="41" y="32"/>
                  </a:lnTo>
                  <a:lnTo>
                    <a:pt x="41" y="30"/>
                  </a:lnTo>
                  <a:lnTo>
                    <a:pt x="43" y="25"/>
                  </a:lnTo>
                  <a:lnTo>
                    <a:pt x="43" y="23"/>
                  </a:lnTo>
                  <a:lnTo>
                    <a:pt x="43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2" name="Freeform 220"/>
            <p:cNvSpPr>
              <a:spLocks/>
            </p:cNvSpPr>
            <p:nvPr/>
          </p:nvSpPr>
          <p:spPr bwMode="auto">
            <a:xfrm>
              <a:off x="990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25 h 44"/>
                <a:gd name="T4" fmla="*/ 44 w 44"/>
                <a:gd name="T5" fmla="*/ 30 h 44"/>
                <a:gd name="T6" fmla="*/ 41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30 w 44"/>
                <a:gd name="T17" fmla="*/ 44 h 44"/>
                <a:gd name="T18" fmla="*/ 25 w 44"/>
                <a:gd name="T19" fmla="*/ 44 h 44"/>
                <a:gd name="T20" fmla="*/ 23 w 44"/>
                <a:gd name="T21" fmla="*/ 44 h 44"/>
                <a:gd name="T22" fmla="*/ 18 w 44"/>
                <a:gd name="T23" fmla="*/ 44 h 44"/>
                <a:gd name="T24" fmla="*/ 16 w 44"/>
                <a:gd name="T25" fmla="*/ 44 h 44"/>
                <a:gd name="T26" fmla="*/ 14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2 w 44"/>
                <a:gd name="T35" fmla="*/ 32 h 44"/>
                <a:gd name="T36" fmla="*/ 2 w 44"/>
                <a:gd name="T37" fmla="*/ 30 h 44"/>
                <a:gd name="T38" fmla="*/ 2 w 44"/>
                <a:gd name="T39" fmla="*/ 25 h 44"/>
                <a:gd name="T40" fmla="*/ 0 w 44"/>
                <a:gd name="T41" fmla="*/ 23 h 44"/>
                <a:gd name="T42" fmla="*/ 2 w 44"/>
                <a:gd name="T43" fmla="*/ 18 h 44"/>
                <a:gd name="T44" fmla="*/ 2 w 44"/>
                <a:gd name="T45" fmla="*/ 16 h 44"/>
                <a:gd name="T46" fmla="*/ 2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4 w 44"/>
                <a:gd name="T55" fmla="*/ 2 h 44"/>
                <a:gd name="T56" fmla="*/ 16 w 44"/>
                <a:gd name="T57" fmla="*/ 2 h 44"/>
                <a:gd name="T58" fmla="*/ 18 w 44"/>
                <a:gd name="T59" fmla="*/ 2 h 44"/>
                <a:gd name="T60" fmla="*/ 23 w 44"/>
                <a:gd name="T61" fmla="*/ 0 h 44"/>
                <a:gd name="T62" fmla="*/ 25 w 44"/>
                <a:gd name="T63" fmla="*/ 2 h 44"/>
                <a:gd name="T64" fmla="*/ 30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1 w 44"/>
                <a:gd name="T75" fmla="*/ 14 h 44"/>
                <a:gd name="T76" fmla="*/ 44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4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3" name="Freeform 221"/>
            <p:cNvSpPr>
              <a:spLocks/>
            </p:cNvSpPr>
            <p:nvPr/>
          </p:nvSpPr>
          <p:spPr bwMode="auto">
            <a:xfrm>
              <a:off x="990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25 h 44"/>
                <a:gd name="T4" fmla="*/ 44 w 44"/>
                <a:gd name="T5" fmla="*/ 30 h 44"/>
                <a:gd name="T6" fmla="*/ 41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30 w 44"/>
                <a:gd name="T17" fmla="*/ 44 h 44"/>
                <a:gd name="T18" fmla="*/ 25 w 44"/>
                <a:gd name="T19" fmla="*/ 44 h 44"/>
                <a:gd name="T20" fmla="*/ 23 w 44"/>
                <a:gd name="T21" fmla="*/ 44 h 44"/>
                <a:gd name="T22" fmla="*/ 18 w 44"/>
                <a:gd name="T23" fmla="*/ 44 h 44"/>
                <a:gd name="T24" fmla="*/ 16 w 44"/>
                <a:gd name="T25" fmla="*/ 44 h 44"/>
                <a:gd name="T26" fmla="*/ 14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2 w 44"/>
                <a:gd name="T35" fmla="*/ 32 h 44"/>
                <a:gd name="T36" fmla="*/ 2 w 44"/>
                <a:gd name="T37" fmla="*/ 30 h 44"/>
                <a:gd name="T38" fmla="*/ 2 w 44"/>
                <a:gd name="T39" fmla="*/ 25 h 44"/>
                <a:gd name="T40" fmla="*/ 0 w 44"/>
                <a:gd name="T41" fmla="*/ 23 h 44"/>
                <a:gd name="T42" fmla="*/ 2 w 44"/>
                <a:gd name="T43" fmla="*/ 18 h 44"/>
                <a:gd name="T44" fmla="*/ 2 w 44"/>
                <a:gd name="T45" fmla="*/ 16 h 44"/>
                <a:gd name="T46" fmla="*/ 2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4 w 44"/>
                <a:gd name="T55" fmla="*/ 2 h 44"/>
                <a:gd name="T56" fmla="*/ 16 w 44"/>
                <a:gd name="T57" fmla="*/ 2 h 44"/>
                <a:gd name="T58" fmla="*/ 18 w 44"/>
                <a:gd name="T59" fmla="*/ 2 h 44"/>
                <a:gd name="T60" fmla="*/ 23 w 44"/>
                <a:gd name="T61" fmla="*/ 0 h 44"/>
                <a:gd name="T62" fmla="*/ 25 w 44"/>
                <a:gd name="T63" fmla="*/ 2 h 44"/>
                <a:gd name="T64" fmla="*/ 30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1 w 44"/>
                <a:gd name="T75" fmla="*/ 14 h 44"/>
                <a:gd name="T76" fmla="*/ 44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4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4" name="Freeform 222"/>
            <p:cNvSpPr>
              <a:spLocks/>
            </p:cNvSpPr>
            <p:nvPr/>
          </p:nvSpPr>
          <p:spPr bwMode="auto">
            <a:xfrm>
              <a:off x="990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18 h 44"/>
                <a:gd name="T4" fmla="*/ 44 w 44"/>
                <a:gd name="T5" fmla="*/ 16 h 44"/>
                <a:gd name="T6" fmla="*/ 41 w 44"/>
                <a:gd name="T7" fmla="*/ 14 h 44"/>
                <a:gd name="T8" fmla="*/ 39 w 44"/>
                <a:gd name="T9" fmla="*/ 9 h 44"/>
                <a:gd name="T10" fmla="*/ 37 w 44"/>
                <a:gd name="T11" fmla="*/ 7 h 44"/>
                <a:gd name="T12" fmla="*/ 35 w 44"/>
                <a:gd name="T13" fmla="*/ 5 h 44"/>
                <a:gd name="T14" fmla="*/ 32 w 44"/>
                <a:gd name="T15" fmla="*/ 2 h 44"/>
                <a:gd name="T16" fmla="*/ 30 w 44"/>
                <a:gd name="T17" fmla="*/ 2 h 44"/>
                <a:gd name="T18" fmla="*/ 25 w 44"/>
                <a:gd name="T19" fmla="*/ 2 h 44"/>
                <a:gd name="T20" fmla="*/ 23 w 44"/>
                <a:gd name="T21" fmla="*/ 0 h 44"/>
                <a:gd name="T22" fmla="*/ 18 w 44"/>
                <a:gd name="T23" fmla="*/ 2 h 44"/>
                <a:gd name="T24" fmla="*/ 16 w 44"/>
                <a:gd name="T25" fmla="*/ 2 h 44"/>
                <a:gd name="T26" fmla="*/ 14 w 44"/>
                <a:gd name="T27" fmla="*/ 2 h 44"/>
                <a:gd name="T28" fmla="*/ 9 w 44"/>
                <a:gd name="T29" fmla="*/ 5 h 44"/>
                <a:gd name="T30" fmla="*/ 7 w 44"/>
                <a:gd name="T31" fmla="*/ 7 h 44"/>
                <a:gd name="T32" fmla="*/ 5 w 44"/>
                <a:gd name="T33" fmla="*/ 9 h 44"/>
                <a:gd name="T34" fmla="*/ 2 w 44"/>
                <a:gd name="T35" fmla="*/ 14 h 44"/>
                <a:gd name="T36" fmla="*/ 2 w 44"/>
                <a:gd name="T37" fmla="*/ 16 h 44"/>
                <a:gd name="T38" fmla="*/ 2 w 44"/>
                <a:gd name="T39" fmla="*/ 18 h 44"/>
                <a:gd name="T40" fmla="*/ 0 w 44"/>
                <a:gd name="T41" fmla="*/ 23 h 44"/>
                <a:gd name="T42" fmla="*/ 2 w 44"/>
                <a:gd name="T43" fmla="*/ 25 h 44"/>
                <a:gd name="T44" fmla="*/ 2 w 44"/>
                <a:gd name="T45" fmla="*/ 30 h 44"/>
                <a:gd name="T46" fmla="*/ 2 w 44"/>
                <a:gd name="T47" fmla="*/ 32 h 44"/>
                <a:gd name="T48" fmla="*/ 5 w 44"/>
                <a:gd name="T49" fmla="*/ 34 h 44"/>
                <a:gd name="T50" fmla="*/ 7 w 44"/>
                <a:gd name="T51" fmla="*/ 37 h 44"/>
                <a:gd name="T52" fmla="*/ 9 w 44"/>
                <a:gd name="T53" fmla="*/ 39 h 44"/>
                <a:gd name="T54" fmla="*/ 14 w 44"/>
                <a:gd name="T55" fmla="*/ 41 h 44"/>
                <a:gd name="T56" fmla="*/ 16 w 44"/>
                <a:gd name="T57" fmla="*/ 44 h 44"/>
                <a:gd name="T58" fmla="*/ 18 w 44"/>
                <a:gd name="T59" fmla="*/ 44 h 44"/>
                <a:gd name="T60" fmla="*/ 23 w 44"/>
                <a:gd name="T61" fmla="*/ 44 h 44"/>
                <a:gd name="T62" fmla="*/ 25 w 44"/>
                <a:gd name="T63" fmla="*/ 44 h 44"/>
                <a:gd name="T64" fmla="*/ 30 w 44"/>
                <a:gd name="T65" fmla="*/ 44 h 44"/>
                <a:gd name="T66" fmla="*/ 32 w 44"/>
                <a:gd name="T67" fmla="*/ 41 h 44"/>
                <a:gd name="T68" fmla="*/ 35 w 44"/>
                <a:gd name="T69" fmla="*/ 39 h 44"/>
                <a:gd name="T70" fmla="*/ 37 w 44"/>
                <a:gd name="T71" fmla="*/ 37 h 44"/>
                <a:gd name="T72" fmla="*/ 39 w 44"/>
                <a:gd name="T73" fmla="*/ 34 h 44"/>
                <a:gd name="T74" fmla="*/ 41 w 44"/>
                <a:gd name="T75" fmla="*/ 32 h 44"/>
                <a:gd name="T76" fmla="*/ 44 w 44"/>
                <a:gd name="T77" fmla="*/ 30 h 44"/>
                <a:gd name="T78" fmla="*/ 44 w 44"/>
                <a:gd name="T79" fmla="*/ 25 h 44"/>
                <a:gd name="T80" fmla="*/ 44 w 44"/>
                <a:gd name="T81" fmla="*/ 23 h 44"/>
                <a:gd name="T82" fmla="*/ 44 w 44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18"/>
                  </a:lnTo>
                  <a:lnTo>
                    <a:pt x="44" y="16"/>
                  </a:lnTo>
                  <a:lnTo>
                    <a:pt x="41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5" y="9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4" y="41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23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1" y="32"/>
                  </a:lnTo>
                  <a:lnTo>
                    <a:pt x="44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5" name="Freeform 223"/>
            <p:cNvSpPr>
              <a:spLocks/>
            </p:cNvSpPr>
            <p:nvPr/>
          </p:nvSpPr>
          <p:spPr bwMode="auto">
            <a:xfrm>
              <a:off x="1121" y="2311"/>
              <a:ext cx="41" cy="44"/>
            </a:xfrm>
            <a:custGeom>
              <a:avLst/>
              <a:gdLst>
                <a:gd name="T0" fmla="*/ 41 w 41"/>
                <a:gd name="T1" fmla="*/ 21 h 44"/>
                <a:gd name="T2" fmla="*/ 41 w 41"/>
                <a:gd name="T3" fmla="*/ 25 h 44"/>
                <a:gd name="T4" fmla="*/ 41 w 41"/>
                <a:gd name="T5" fmla="*/ 30 h 44"/>
                <a:gd name="T6" fmla="*/ 39 w 41"/>
                <a:gd name="T7" fmla="*/ 32 h 44"/>
                <a:gd name="T8" fmla="*/ 39 w 41"/>
                <a:gd name="T9" fmla="*/ 34 h 44"/>
                <a:gd name="T10" fmla="*/ 37 w 41"/>
                <a:gd name="T11" fmla="*/ 37 h 44"/>
                <a:gd name="T12" fmla="*/ 34 w 41"/>
                <a:gd name="T13" fmla="*/ 39 h 44"/>
                <a:gd name="T14" fmla="*/ 30 w 41"/>
                <a:gd name="T15" fmla="*/ 41 h 44"/>
                <a:gd name="T16" fmla="*/ 27 w 41"/>
                <a:gd name="T17" fmla="*/ 44 h 44"/>
                <a:gd name="T18" fmla="*/ 25 w 41"/>
                <a:gd name="T19" fmla="*/ 44 h 44"/>
                <a:gd name="T20" fmla="*/ 21 w 41"/>
                <a:gd name="T21" fmla="*/ 44 h 44"/>
                <a:gd name="T22" fmla="*/ 18 w 41"/>
                <a:gd name="T23" fmla="*/ 44 h 44"/>
                <a:gd name="T24" fmla="*/ 14 w 41"/>
                <a:gd name="T25" fmla="*/ 44 h 44"/>
                <a:gd name="T26" fmla="*/ 11 w 41"/>
                <a:gd name="T27" fmla="*/ 41 h 44"/>
                <a:gd name="T28" fmla="*/ 9 w 41"/>
                <a:gd name="T29" fmla="*/ 39 h 44"/>
                <a:gd name="T30" fmla="*/ 4 w 41"/>
                <a:gd name="T31" fmla="*/ 37 h 44"/>
                <a:gd name="T32" fmla="*/ 4 w 41"/>
                <a:gd name="T33" fmla="*/ 34 h 44"/>
                <a:gd name="T34" fmla="*/ 2 w 41"/>
                <a:gd name="T35" fmla="*/ 32 h 44"/>
                <a:gd name="T36" fmla="*/ 0 w 41"/>
                <a:gd name="T37" fmla="*/ 30 h 44"/>
                <a:gd name="T38" fmla="*/ 0 w 41"/>
                <a:gd name="T39" fmla="*/ 25 h 44"/>
                <a:gd name="T40" fmla="*/ 0 w 41"/>
                <a:gd name="T41" fmla="*/ 23 h 44"/>
                <a:gd name="T42" fmla="*/ 0 w 41"/>
                <a:gd name="T43" fmla="*/ 18 h 44"/>
                <a:gd name="T44" fmla="*/ 0 w 41"/>
                <a:gd name="T45" fmla="*/ 16 h 44"/>
                <a:gd name="T46" fmla="*/ 2 w 41"/>
                <a:gd name="T47" fmla="*/ 14 h 44"/>
                <a:gd name="T48" fmla="*/ 4 w 41"/>
                <a:gd name="T49" fmla="*/ 9 h 44"/>
                <a:gd name="T50" fmla="*/ 4 w 41"/>
                <a:gd name="T51" fmla="*/ 7 h 44"/>
                <a:gd name="T52" fmla="*/ 9 w 41"/>
                <a:gd name="T53" fmla="*/ 5 h 44"/>
                <a:gd name="T54" fmla="*/ 11 w 41"/>
                <a:gd name="T55" fmla="*/ 2 h 44"/>
                <a:gd name="T56" fmla="*/ 14 w 41"/>
                <a:gd name="T57" fmla="*/ 2 h 44"/>
                <a:gd name="T58" fmla="*/ 18 w 41"/>
                <a:gd name="T59" fmla="*/ 2 h 44"/>
                <a:gd name="T60" fmla="*/ 21 w 41"/>
                <a:gd name="T61" fmla="*/ 0 h 44"/>
                <a:gd name="T62" fmla="*/ 25 w 41"/>
                <a:gd name="T63" fmla="*/ 2 h 44"/>
                <a:gd name="T64" fmla="*/ 27 w 41"/>
                <a:gd name="T65" fmla="*/ 2 h 44"/>
                <a:gd name="T66" fmla="*/ 30 w 41"/>
                <a:gd name="T67" fmla="*/ 2 h 44"/>
                <a:gd name="T68" fmla="*/ 34 w 41"/>
                <a:gd name="T69" fmla="*/ 5 h 44"/>
                <a:gd name="T70" fmla="*/ 37 w 41"/>
                <a:gd name="T71" fmla="*/ 7 h 44"/>
                <a:gd name="T72" fmla="*/ 39 w 41"/>
                <a:gd name="T73" fmla="*/ 9 h 44"/>
                <a:gd name="T74" fmla="*/ 39 w 41"/>
                <a:gd name="T75" fmla="*/ 14 h 44"/>
                <a:gd name="T76" fmla="*/ 41 w 41"/>
                <a:gd name="T77" fmla="*/ 16 h 44"/>
                <a:gd name="T78" fmla="*/ 41 w 41"/>
                <a:gd name="T79" fmla="*/ 18 h 44"/>
                <a:gd name="T80" fmla="*/ 41 w 41"/>
                <a:gd name="T81" fmla="*/ 23 h 44"/>
                <a:gd name="T82" fmla="*/ 41 w 41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4">
                  <a:moveTo>
                    <a:pt x="41" y="21"/>
                  </a:moveTo>
                  <a:lnTo>
                    <a:pt x="41" y="25"/>
                  </a:lnTo>
                  <a:lnTo>
                    <a:pt x="41" y="30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30" y="41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1" y="44"/>
                  </a:lnTo>
                  <a:lnTo>
                    <a:pt x="18" y="44"/>
                  </a:lnTo>
                  <a:lnTo>
                    <a:pt x="14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4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4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4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39" y="14"/>
                  </a:lnTo>
                  <a:lnTo>
                    <a:pt x="41" y="16"/>
                  </a:lnTo>
                  <a:lnTo>
                    <a:pt x="41" y="18"/>
                  </a:lnTo>
                  <a:lnTo>
                    <a:pt x="41" y="23"/>
                  </a:lnTo>
                  <a:lnTo>
                    <a:pt x="41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6" name="Freeform 224"/>
            <p:cNvSpPr>
              <a:spLocks/>
            </p:cNvSpPr>
            <p:nvPr/>
          </p:nvSpPr>
          <p:spPr bwMode="auto">
            <a:xfrm>
              <a:off x="1121" y="2311"/>
              <a:ext cx="41" cy="44"/>
            </a:xfrm>
            <a:custGeom>
              <a:avLst/>
              <a:gdLst>
                <a:gd name="T0" fmla="*/ 41 w 41"/>
                <a:gd name="T1" fmla="*/ 21 h 44"/>
                <a:gd name="T2" fmla="*/ 41 w 41"/>
                <a:gd name="T3" fmla="*/ 25 h 44"/>
                <a:gd name="T4" fmla="*/ 41 w 41"/>
                <a:gd name="T5" fmla="*/ 30 h 44"/>
                <a:gd name="T6" fmla="*/ 39 w 41"/>
                <a:gd name="T7" fmla="*/ 32 h 44"/>
                <a:gd name="T8" fmla="*/ 39 w 41"/>
                <a:gd name="T9" fmla="*/ 34 h 44"/>
                <a:gd name="T10" fmla="*/ 37 w 41"/>
                <a:gd name="T11" fmla="*/ 37 h 44"/>
                <a:gd name="T12" fmla="*/ 34 w 41"/>
                <a:gd name="T13" fmla="*/ 39 h 44"/>
                <a:gd name="T14" fmla="*/ 30 w 41"/>
                <a:gd name="T15" fmla="*/ 41 h 44"/>
                <a:gd name="T16" fmla="*/ 27 w 41"/>
                <a:gd name="T17" fmla="*/ 44 h 44"/>
                <a:gd name="T18" fmla="*/ 25 w 41"/>
                <a:gd name="T19" fmla="*/ 44 h 44"/>
                <a:gd name="T20" fmla="*/ 21 w 41"/>
                <a:gd name="T21" fmla="*/ 44 h 44"/>
                <a:gd name="T22" fmla="*/ 18 w 41"/>
                <a:gd name="T23" fmla="*/ 44 h 44"/>
                <a:gd name="T24" fmla="*/ 14 w 41"/>
                <a:gd name="T25" fmla="*/ 44 h 44"/>
                <a:gd name="T26" fmla="*/ 11 w 41"/>
                <a:gd name="T27" fmla="*/ 41 h 44"/>
                <a:gd name="T28" fmla="*/ 9 w 41"/>
                <a:gd name="T29" fmla="*/ 39 h 44"/>
                <a:gd name="T30" fmla="*/ 4 w 41"/>
                <a:gd name="T31" fmla="*/ 37 h 44"/>
                <a:gd name="T32" fmla="*/ 4 w 41"/>
                <a:gd name="T33" fmla="*/ 34 h 44"/>
                <a:gd name="T34" fmla="*/ 2 w 41"/>
                <a:gd name="T35" fmla="*/ 32 h 44"/>
                <a:gd name="T36" fmla="*/ 0 w 41"/>
                <a:gd name="T37" fmla="*/ 30 h 44"/>
                <a:gd name="T38" fmla="*/ 0 w 41"/>
                <a:gd name="T39" fmla="*/ 25 h 44"/>
                <a:gd name="T40" fmla="*/ 0 w 41"/>
                <a:gd name="T41" fmla="*/ 23 h 44"/>
                <a:gd name="T42" fmla="*/ 0 w 41"/>
                <a:gd name="T43" fmla="*/ 18 h 44"/>
                <a:gd name="T44" fmla="*/ 0 w 41"/>
                <a:gd name="T45" fmla="*/ 16 h 44"/>
                <a:gd name="T46" fmla="*/ 2 w 41"/>
                <a:gd name="T47" fmla="*/ 14 h 44"/>
                <a:gd name="T48" fmla="*/ 4 w 41"/>
                <a:gd name="T49" fmla="*/ 9 h 44"/>
                <a:gd name="T50" fmla="*/ 4 w 41"/>
                <a:gd name="T51" fmla="*/ 7 h 44"/>
                <a:gd name="T52" fmla="*/ 9 w 41"/>
                <a:gd name="T53" fmla="*/ 5 h 44"/>
                <a:gd name="T54" fmla="*/ 11 w 41"/>
                <a:gd name="T55" fmla="*/ 2 h 44"/>
                <a:gd name="T56" fmla="*/ 14 w 41"/>
                <a:gd name="T57" fmla="*/ 2 h 44"/>
                <a:gd name="T58" fmla="*/ 18 w 41"/>
                <a:gd name="T59" fmla="*/ 2 h 44"/>
                <a:gd name="T60" fmla="*/ 21 w 41"/>
                <a:gd name="T61" fmla="*/ 0 h 44"/>
                <a:gd name="T62" fmla="*/ 25 w 41"/>
                <a:gd name="T63" fmla="*/ 2 h 44"/>
                <a:gd name="T64" fmla="*/ 27 w 41"/>
                <a:gd name="T65" fmla="*/ 2 h 44"/>
                <a:gd name="T66" fmla="*/ 30 w 41"/>
                <a:gd name="T67" fmla="*/ 2 h 44"/>
                <a:gd name="T68" fmla="*/ 34 w 41"/>
                <a:gd name="T69" fmla="*/ 5 h 44"/>
                <a:gd name="T70" fmla="*/ 37 w 41"/>
                <a:gd name="T71" fmla="*/ 7 h 44"/>
                <a:gd name="T72" fmla="*/ 39 w 41"/>
                <a:gd name="T73" fmla="*/ 9 h 44"/>
                <a:gd name="T74" fmla="*/ 39 w 41"/>
                <a:gd name="T75" fmla="*/ 14 h 44"/>
                <a:gd name="T76" fmla="*/ 41 w 41"/>
                <a:gd name="T77" fmla="*/ 16 h 44"/>
                <a:gd name="T78" fmla="*/ 41 w 41"/>
                <a:gd name="T79" fmla="*/ 18 h 44"/>
                <a:gd name="T80" fmla="*/ 41 w 41"/>
                <a:gd name="T81" fmla="*/ 23 h 44"/>
                <a:gd name="T82" fmla="*/ 41 w 41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4">
                  <a:moveTo>
                    <a:pt x="41" y="21"/>
                  </a:moveTo>
                  <a:lnTo>
                    <a:pt x="41" y="25"/>
                  </a:lnTo>
                  <a:lnTo>
                    <a:pt x="41" y="30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30" y="41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1" y="44"/>
                  </a:lnTo>
                  <a:lnTo>
                    <a:pt x="18" y="44"/>
                  </a:lnTo>
                  <a:lnTo>
                    <a:pt x="14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4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4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4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39" y="14"/>
                  </a:lnTo>
                  <a:lnTo>
                    <a:pt x="41" y="16"/>
                  </a:lnTo>
                  <a:lnTo>
                    <a:pt x="41" y="18"/>
                  </a:lnTo>
                  <a:lnTo>
                    <a:pt x="41" y="23"/>
                  </a:lnTo>
                  <a:lnTo>
                    <a:pt x="41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7" name="Freeform 225"/>
            <p:cNvSpPr>
              <a:spLocks/>
            </p:cNvSpPr>
            <p:nvPr/>
          </p:nvSpPr>
          <p:spPr bwMode="auto">
            <a:xfrm>
              <a:off x="1121" y="2311"/>
              <a:ext cx="41" cy="44"/>
            </a:xfrm>
            <a:custGeom>
              <a:avLst/>
              <a:gdLst>
                <a:gd name="T0" fmla="*/ 41 w 41"/>
                <a:gd name="T1" fmla="*/ 21 h 44"/>
                <a:gd name="T2" fmla="*/ 41 w 41"/>
                <a:gd name="T3" fmla="*/ 18 h 44"/>
                <a:gd name="T4" fmla="*/ 41 w 41"/>
                <a:gd name="T5" fmla="*/ 16 h 44"/>
                <a:gd name="T6" fmla="*/ 39 w 41"/>
                <a:gd name="T7" fmla="*/ 14 h 44"/>
                <a:gd name="T8" fmla="*/ 39 w 41"/>
                <a:gd name="T9" fmla="*/ 9 h 44"/>
                <a:gd name="T10" fmla="*/ 37 w 41"/>
                <a:gd name="T11" fmla="*/ 7 h 44"/>
                <a:gd name="T12" fmla="*/ 34 w 41"/>
                <a:gd name="T13" fmla="*/ 5 h 44"/>
                <a:gd name="T14" fmla="*/ 30 w 41"/>
                <a:gd name="T15" fmla="*/ 2 h 44"/>
                <a:gd name="T16" fmla="*/ 27 w 41"/>
                <a:gd name="T17" fmla="*/ 2 h 44"/>
                <a:gd name="T18" fmla="*/ 25 w 41"/>
                <a:gd name="T19" fmla="*/ 2 h 44"/>
                <a:gd name="T20" fmla="*/ 21 w 41"/>
                <a:gd name="T21" fmla="*/ 0 h 44"/>
                <a:gd name="T22" fmla="*/ 18 w 41"/>
                <a:gd name="T23" fmla="*/ 2 h 44"/>
                <a:gd name="T24" fmla="*/ 14 w 41"/>
                <a:gd name="T25" fmla="*/ 2 h 44"/>
                <a:gd name="T26" fmla="*/ 11 w 41"/>
                <a:gd name="T27" fmla="*/ 2 h 44"/>
                <a:gd name="T28" fmla="*/ 9 w 41"/>
                <a:gd name="T29" fmla="*/ 5 h 44"/>
                <a:gd name="T30" fmla="*/ 4 w 41"/>
                <a:gd name="T31" fmla="*/ 7 h 44"/>
                <a:gd name="T32" fmla="*/ 4 w 41"/>
                <a:gd name="T33" fmla="*/ 9 h 44"/>
                <a:gd name="T34" fmla="*/ 2 w 41"/>
                <a:gd name="T35" fmla="*/ 14 h 44"/>
                <a:gd name="T36" fmla="*/ 0 w 41"/>
                <a:gd name="T37" fmla="*/ 16 h 44"/>
                <a:gd name="T38" fmla="*/ 0 w 41"/>
                <a:gd name="T39" fmla="*/ 18 h 44"/>
                <a:gd name="T40" fmla="*/ 0 w 41"/>
                <a:gd name="T41" fmla="*/ 23 h 44"/>
                <a:gd name="T42" fmla="*/ 0 w 41"/>
                <a:gd name="T43" fmla="*/ 25 h 44"/>
                <a:gd name="T44" fmla="*/ 0 w 41"/>
                <a:gd name="T45" fmla="*/ 30 h 44"/>
                <a:gd name="T46" fmla="*/ 2 w 41"/>
                <a:gd name="T47" fmla="*/ 32 h 44"/>
                <a:gd name="T48" fmla="*/ 4 w 41"/>
                <a:gd name="T49" fmla="*/ 34 h 44"/>
                <a:gd name="T50" fmla="*/ 4 w 41"/>
                <a:gd name="T51" fmla="*/ 37 h 44"/>
                <a:gd name="T52" fmla="*/ 9 w 41"/>
                <a:gd name="T53" fmla="*/ 39 h 44"/>
                <a:gd name="T54" fmla="*/ 11 w 41"/>
                <a:gd name="T55" fmla="*/ 41 h 44"/>
                <a:gd name="T56" fmla="*/ 14 w 41"/>
                <a:gd name="T57" fmla="*/ 44 h 44"/>
                <a:gd name="T58" fmla="*/ 18 w 41"/>
                <a:gd name="T59" fmla="*/ 44 h 44"/>
                <a:gd name="T60" fmla="*/ 21 w 41"/>
                <a:gd name="T61" fmla="*/ 44 h 44"/>
                <a:gd name="T62" fmla="*/ 25 w 41"/>
                <a:gd name="T63" fmla="*/ 44 h 44"/>
                <a:gd name="T64" fmla="*/ 27 w 41"/>
                <a:gd name="T65" fmla="*/ 44 h 44"/>
                <a:gd name="T66" fmla="*/ 30 w 41"/>
                <a:gd name="T67" fmla="*/ 41 h 44"/>
                <a:gd name="T68" fmla="*/ 34 w 41"/>
                <a:gd name="T69" fmla="*/ 39 h 44"/>
                <a:gd name="T70" fmla="*/ 37 w 41"/>
                <a:gd name="T71" fmla="*/ 37 h 44"/>
                <a:gd name="T72" fmla="*/ 39 w 41"/>
                <a:gd name="T73" fmla="*/ 34 h 44"/>
                <a:gd name="T74" fmla="*/ 39 w 41"/>
                <a:gd name="T75" fmla="*/ 32 h 44"/>
                <a:gd name="T76" fmla="*/ 41 w 41"/>
                <a:gd name="T77" fmla="*/ 30 h 44"/>
                <a:gd name="T78" fmla="*/ 41 w 41"/>
                <a:gd name="T79" fmla="*/ 25 h 44"/>
                <a:gd name="T80" fmla="*/ 41 w 41"/>
                <a:gd name="T81" fmla="*/ 23 h 44"/>
                <a:gd name="T82" fmla="*/ 41 w 41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4">
                  <a:moveTo>
                    <a:pt x="41" y="21"/>
                  </a:moveTo>
                  <a:lnTo>
                    <a:pt x="41" y="18"/>
                  </a:lnTo>
                  <a:lnTo>
                    <a:pt x="41" y="16"/>
                  </a:lnTo>
                  <a:lnTo>
                    <a:pt x="39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4" y="5"/>
                  </a:lnTo>
                  <a:lnTo>
                    <a:pt x="30" y="2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9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4" y="37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4" y="44"/>
                  </a:lnTo>
                  <a:lnTo>
                    <a:pt x="18" y="44"/>
                  </a:lnTo>
                  <a:lnTo>
                    <a:pt x="21" y="44"/>
                  </a:lnTo>
                  <a:lnTo>
                    <a:pt x="25" y="44"/>
                  </a:lnTo>
                  <a:lnTo>
                    <a:pt x="27" y="44"/>
                  </a:lnTo>
                  <a:lnTo>
                    <a:pt x="30" y="41"/>
                  </a:lnTo>
                  <a:lnTo>
                    <a:pt x="34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39" y="32"/>
                  </a:lnTo>
                  <a:lnTo>
                    <a:pt x="41" y="30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1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8" name="Freeform 226"/>
            <p:cNvSpPr>
              <a:spLocks/>
            </p:cNvSpPr>
            <p:nvPr/>
          </p:nvSpPr>
          <p:spPr bwMode="auto">
            <a:xfrm>
              <a:off x="1249" y="2311"/>
              <a:ext cx="44" cy="44"/>
            </a:xfrm>
            <a:custGeom>
              <a:avLst/>
              <a:gdLst>
                <a:gd name="T0" fmla="*/ 42 w 44"/>
                <a:gd name="T1" fmla="*/ 21 h 44"/>
                <a:gd name="T2" fmla="*/ 44 w 44"/>
                <a:gd name="T3" fmla="*/ 25 h 44"/>
                <a:gd name="T4" fmla="*/ 42 w 44"/>
                <a:gd name="T5" fmla="*/ 30 h 44"/>
                <a:gd name="T6" fmla="*/ 42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28 w 44"/>
                <a:gd name="T17" fmla="*/ 44 h 44"/>
                <a:gd name="T18" fmla="*/ 26 w 44"/>
                <a:gd name="T19" fmla="*/ 44 h 44"/>
                <a:gd name="T20" fmla="*/ 21 w 44"/>
                <a:gd name="T21" fmla="*/ 44 h 44"/>
                <a:gd name="T22" fmla="*/ 19 w 44"/>
                <a:gd name="T23" fmla="*/ 44 h 44"/>
                <a:gd name="T24" fmla="*/ 14 w 44"/>
                <a:gd name="T25" fmla="*/ 44 h 44"/>
                <a:gd name="T26" fmla="*/ 12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3 w 44"/>
                <a:gd name="T35" fmla="*/ 32 h 44"/>
                <a:gd name="T36" fmla="*/ 0 w 44"/>
                <a:gd name="T37" fmla="*/ 30 h 44"/>
                <a:gd name="T38" fmla="*/ 0 w 44"/>
                <a:gd name="T39" fmla="*/ 25 h 44"/>
                <a:gd name="T40" fmla="*/ 0 w 44"/>
                <a:gd name="T41" fmla="*/ 23 h 44"/>
                <a:gd name="T42" fmla="*/ 0 w 44"/>
                <a:gd name="T43" fmla="*/ 18 h 44"/>
                <a:gd name="T44" fmla="*/ 0 w 44"/>
                <a:gd name="T45" fmla="*/ 16 h 44"/>
                <a:gd name="T46" fmla="*/ 3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2 w 44"/>
                <a:gd name="T55" fmla="*/ 2 h 44"/>
                <a:gd name="T56" fmla="*/ 14 w 44"/>
                <a:gd name="T57" fmla="*/ 2 h 44"/>
                <a:gd name="T58" fmla="*/ 19 w 44"/>
                <a:gd name="T59" fmla="*/ 2 h 44"/>
                <a:gd name="T60" fmla="*/ 21 w 44"/>
                <a:gd name="T61" fmla="*/ 0 h 44"/>
                <a:gd name="T62" fmla="*/ 26 w 44"/>
                <a:gd name="T63" fmla="*/ 2 h 44"/>
                <a:gd name="T64" fmla="*/ 28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2 w 44"/>
                <a:gd name="T75" fmla="*/ 14 h 44"/>
                <a:gd name="T76" fmla="*/ 42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2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2" y="21"/>
                  </a:moveTo>
                  <a:lnTo>
                    <a:pt x="44" y="25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3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2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699" name="Freeform 227"/>
            <p:cNvSpPr>
              <a:spLocks/>
            </p:cNvSpPr>
            <p:nvPr/>
          </p:nvSpPr>
          <p:spPr bwMode="auto">
            <a:xfrm>
              <a:off x="1249" y="2311"/>
              <a:ext cx="44" cy="44"/>
            </a:xfrm>
            <a:custGeom>
              <a:avLst/>
              <a:gdLst>
                <a:gd name="T0" fmla="*/ 42 w 44"/>
                <a:gd name="T1" fmla="*/ 21 h 44"/>
                <a:gd name="T2" fmla="*/ 44 w 44"/>
                <a:gd name="T3" fmla="*/ 25 h 44"/>
                <a:gd name="T4" fmla="*/ 42 w 44"/>
                <a:gd name="T5" fmla="*/ 30 h 44"/>
                <a:gd name="T6" fmla="*/ 42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28 w 44"/>
                <a:gd name="T17" fmla="*/ 44 h 44"/>
                <a:gd name="T18" fmla="*/ 26 w 44"/>
                <a:gd name="T19" fmla="*/ 44 h 44"/>
                <a:gd name="T20" fmla="*/ 21 w 44"/>
                <a:gd name="T21" fmla="*/ 44 h 44"/>
                <a:gd name="T22" fmla="*/ 19 w 44"/>
                <a:gd name="T23" fmla="*/ 44 h 44"/>
                <a:gd name="T24" fmla="*/ 14 w 44"/>
                <a:gd name="T25" fmla="*/ 44 h 44"/>
                <a:gd name="T26" fmla="*/ 12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3 w 44"/>
                <a:gd name="T35" fmla="*/ 32 h 44"/>
                <a:gd name="T36" fmla="*/ 0 w 44"/>
                <a:gd name="T37" fmla="*/ 30 h 44"/>
                <a:gd name="T38" fmla="*/ 0 w 44"/>
                <a:gd name="T39" fmla="*/ 25 h 44"/>
                <a:gd name="T40" fmla="*/ 0 w 44"/>
                <a:gd name="T41" fmla="*/ 23 h 44"/>
                <a:gd name="T42" fmla="*/ 0 w 44"/>
                <a:gd name="T43" fmla="*/ 18 h 44"/>
                <a:gd name="T44" fmla="*/ 0 w 44"/>
                <a:gd name="T45" fmla="*/ 16 h 44"/>
                <a:gd name="T46" fmla="*/ 3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2 w 44"/>
                <a:gd name="T55" fmla="*/ 2 h 44"/>
                <a:gd name="T56" fmla="*/ 14 w 44"/>
                <a:gd name="T57" fmla="*/ 2 h 44"/>
                <a:gd name="T58" fmla="*/ 19 w 44"/>
                <a:gd name="T59" fmla="*/ 2 h 44"/>
                <a:gd name="T60" fmla="*/ 21 w 44"/>
                <a:gd name="T61" fmla="*/ 0 h 44"/>
                <a:gd name="T62" fmla="*/ 26 w 44"/>
                <a:gd name="T63" fmla="*/ 2 h 44"/>
                <a:gd name="T64" fmla="*/ 28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2 w 44"/>
                <a:gd name="T75" fmla="*/ 14 h 44"/>
                <a:gd name="T76" fmla="*/ 42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2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2" y="21"/>
                  </a:moveTo>
                  <a:lnTo>
                    <a:pt x="44" y="25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3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2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0" name="Freeform 228"/>
            <p:cNvSpPr>
              <a:spLocks/>
            </p:cNvSpPr>
            <p:nvPr/>
          </p:nvSpPr>
          <p:spPr bwMode="auto">
            <a:xfrm>
              <a:off x="1249" y="2311"/>
              <a:ext cx="44" cy="44"/>
            </a:xfrm>
            <a:custGeom>
              <a:avLst/>
              <a:gdLst>
                <a:gd name="T0" fmla="*/ 42 w 44"/>
                <a:gd name="T1" fmla="*/ 21 h 44"/>
                <a:gd name="T2" fmla="*/ 44 w 44"/>
                <a:gd name="T3" fmla="*/ 18 h 44"/>
                <a:gd name="T4" fmla="*/ 42 w 44"/>
                <a:gd name="T5" fmla="*/ 16 h 44"/>
                <a:gd name="T6" fmla="*/ 42 w 44"/>
                <a:gd name="T7" fmla="*/ 14 h 44"/>
                <a:gd name="T8" fmla="*/ 39 w 44"/>
                <a:gd name="T9" fmla="*/ 9 h 44"/>
                <a:gd name="T10" fmla="*/ 37 w 44"/>
                <a:gd name="T11" fmla="*/ 7 h 44"/>
                <a:gd name="T12" fmla="*/ 35 w 44"/>
                <a:gd name="T13" fmla="*/ 5 h 44"/>
                <a:gd name="T14" fmla="*/ 32 w 44"/>
                <a:gd name="T15" fmla="*/ 2 h 44"/>
                <a:gd name="T16" fmla="*/ 28 w 44"/>
                <a:gd name="T17" fmla="*/ 2 h 44"/>
                <a:gd name="T18" fmla="*/ 26 w 44"/>
                <a:gd name="T19" fmla="*/ 2 h 44"/>
                <a:gd name="T20" fmla="*/ 21 w 44"/>
                <a:gd name="T21" fmla="*/ 0 h 44"/>
                <a:gd name="T22" fmla="*/ 19 w 44"/>
                <a:gd name="T23" fmla="*/ 2 h 44"/>
                <a:gd name="T24" fmla="*/ 14 w 44"/>
                <a:gd name="T25" fmla="*/ 2 h 44"/>
                <a:gd name="T26" fmla="*/ 12 w 44"/>
                <a:gd name="T27" fmla="*/ 2 h 44"/>
                <a:gd name="T28" fmla="*/ 9 w 44"/>
                <a:gd name="T29" fmla="*/ 5 h 44"/>
                <a:gd name="T30" fmla="*/ 7 w 44"/>
                <a:gd name="T31" fmla="*/ 7 h 44"/>
                <a:gd name="T32" fmla="*/ 5 w 44"/>
                <a:gd name="T33" fmla="*/ 9 h 44"/>
                <a:gd name="T34" fmla="*/ 3 w 44"/>
                <a:gd name="T35" fmla="*/ 14 h 44"/>
                <a:gd name="T36" fmla="*/ 0 w 44"/>
                <a:gd name="T37" fmla="*/ 16 h 44"/>
                <a:gd name="T38" fmla="*/ 0 w 44"/>
                <a:gd name="T39" fmla="*/ 18 h 44"/>
                <a:gd name="T40" fmla="*/ 0 w 44"/>
                <a:gd name="T41" fmla="*/ 23 h 44"/>
                <a:gd name="T42" fmla="*/ 0 w 44"/>
                <a:gd name="T43" fmla="*/ 25 h 44"/>
                <a:gd name="T44" fmla="*/ 0 w 44"/>
                <a:gd name="T45" fmla="*/ 30 h 44"/>
                <a:gd name="T46" fmla="*/ 3 w 44"/>
                <a:gd name="T47" fmla="*/ 32 h 44"/>
                <a:gd name="T48" fmla="*/ 5 w 44"/>
                <a:gd name="T49" fmla="*/ 34 h 44"/>
                <a:gd name="T50" fmla="*/ 7 w 44"/>
                <a:gd name="T51" fmla="*/ 37 h 44"/>
                <a:gd name="T52" fmla="*/ 9 w 44"/>
                <a:gd name="T53" fmla="*/ 39 h 44"/>
                <a:gd name="T54" fmla="*/ 12 w 44"/>
                <a:gd name="T55" fmla="*/ 41 h 44"/>
                <a:gd name="T56" fmla="*/ 14 w 44"/>
                <a:gd name="T57" fmla="*/ 44 h 44"/>
                <a:gd name="T58" fmla="*/ 19 w 44"/>
                <a:gd name="T59" fmla="*/ 44 h 44"/>
                <a:gd name="T60" fmla="*/ 21 w 44"/>
                <a:gd name="T61" fmla="*/ 44 h 44"/>
                <a:gd name="T62" fmla="*/ 26 w 44"/>
                <a:gd name="T63" fmla="*/ 44 h 44"/>
                <a:gd name="T64" fmla="*/ 28 w 44"/>
                <a:gd name="T65" fmla="*/ 44 h 44"/>
                <a:gd name="T66" fmla="*/ 32 w 44"/>
                <a:gd name="T67" fmla="*/ 41 h 44"/>
                <a:gd name="T68" fmla="*/ 35 w 44"/>
                <a:gd name="T69" fmla="*/ 39 h 44"/>
                <a:gd name="T70" fmla="*/ 37 w 44"/>
                <a:gd name="T71" fmla="*/ 37 h 44"/>
                <a:gd name="T72" fmla="*/ 39 w 44"/>
                <a:gd name="T73" fmla="*/ 34 h 44"/>
                <a:gd name="T74" fmla="*/ 42 w 44"/>
                <a:gd name="T75" fmla="*/ 32 h 44"/>
                <a:gd name="T76" fmla="*/ 42 w 44"/>
                <a:gd name="T77" fmla="*/ 30 h 44"/>
                <a:gd name="T78" fmla="*/ 44 w 44"/>
                <a:gd name="T79" fmla="*/ 25 h 44"/>
                <a:gd name="T80" fmla="*/ 44 w 44"/>
                <a:gd name="T81" fmla="*/ 23 h 44"/>
                <a:gd name="T82" fmla="*/ 44 w 44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2" y="21"/>
                  </a:moveTo>
                  <a:lnTo>
                    <a:pt x="44" y="18"/>
                  </a:lnTo>
                  <a:lnTo>
                    <a:pt x="42" y="16"/>
                  </a:lnTo>
                  <a:lnTo>
                    <a:pt x="42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2" y="41"/>
                  </a:lnTo>
                  <a:lnTo>
                    <a:pt x="14" y="44"/>
                  </a:lnTo>
                  <a:lnTo>
                    <a:pt x="19" y="44"/>
                  </a:lnTo>
                  <a:lnTo>
                    <a:pt x="21" y="44"/>
                  </a:lnTo>
                  <a:lnTo>
                    <a:pt x="26" y="44"/>
                  </a:lnTo>
                  <a:lnTo>
                    <a:pt x="28" y="44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2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1" name="Freeform 229"/>
            <p:cNvSpPr>
              <a:spLocks/>
            </p:cNvSpPr>
            <p:nvPr/>
          </p:nvSpPr>
          <p:spPr bwMode="auto">
            <a:xfrm>
              <a:off x="1378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25 h 44"/>
                <a:gd name="T4" fmla="*/ 41 w 43"/>
                <a:gd name="T5" fmla="*/ 30 h 44"/>
                <a:gd name="T6" fmla="*/ 41 w 43"/>
                <a:gd name="T7" fmla="*/ 32 h 44"/>
                <a:gd name="T8" fmla="*/ 39 w 43"/>
                <a:gd name="T9" fmla="*/ 34 h 44"/>
                <a:gd name="T10" fmla="*/ 36 w 43"/>
                <a:gd name="T11" fmla="*/ 37 h 44"/>
                <a:gd name="T12" fmla="*/ 34 w 43"/>
                <a:gd name="T13" fmla="*/ 39 h 44"/>
                <a:gd name="T14" fmla="*/ 32 w 43"/>
                <a:gd name="T15" fmla="*/ 41 h 44"/>
                <a:gd name="T16" fmla="*/ 30 w 43"/>
                <a:gd name="T17" fmla="*/ 44 h 44"/>
                <a:gd name="T18" fmla="*/ 25 w 43"/>
                <a:gd name="T19" fmla="*/ 44 h 44"/>
                <a:gd name="T20" fmla="*/ 23 w 43"/>
                <a:gd name="T21" fmla="*/ 44 h 44"/>
                <a:gd name="T22" fmla="*/ 18 w 43"/>
                <a:gd name="T23" fmla="*/ 44 h 44"/>
                <a:gd name="T24" fmla="*/ 16 w 43"/>
                <a:gd name="T25" fmla="*/ 44 h 44"/>
                <a:gd name="T26" fmla="*/ 11 w 43"/>
                <a:gd name="T27" fmla="*/ 41 h 44"/>
                <a:gd name="T28" fmla="*/ 9 w 43"/>
                <a:gd name="T29" fmla="*/ 39 h 44"/>
                <a:gd name="T30" fmla="*/ 7 w 43"/>
                <a:gd name="T31" fmla="*/ 37 h 44"/>
                <a:gd name="T32" fmla="*/ 4 w 43"/>
                <a:gd name="T33" fmla="*/ 34 h 44"/>
                <a:gd name="T34" fmla="*/ 2 w 43"/>
                <a:gd name="T35" fmla="*/ 32 h 44"/>
                <a:gd name="T36" fmla="*/ 2 w 43"/>
                <a:gd name="T37" fmla="*/ 30 h 44"/>
                <a:gd name="T38" fmla="*/ 0 w 43"/>
                <a:gd name="T39" fmla="*/ 25 h 44"/>
                <a:gd name="T40" fmla="*/ 0 w 43"/>
                <a:gd name="T41" fmla="*/ 23 h 44"/>
                <a:gd name="T42" fmla="*/ 0 w 43"/>
                <a:gd name="T43" fmla="*/ 18 h 44"/>
                <a:gd name="T44" fmla="*/ 2 w 43"/>
                <a:gd name="T45" fmla="*/ 16 h 44"/>
                <a:gd name="T46" fmla="*/ 2 w 43"/>
                <a:gd name="T47" fmla="*/ 14 h 44"/>
                <a:gd name="T48" fmla="*/ 4 w 43"/>
                <a:gd name="T49" fmla="*/ 9 h 44"/>
                <a:gd name="T50" fmla="*/ 7 w 43"/>
                <a:gd name="T51" fmla="*/ 7 h 44"/>
                <a:gd name="T52" fmla="*/ 9 w 43"/>
                <a:gd name="T53" fmla="*/ 5 h 44"/>
                <a:gd name="T54" fmla="*/ 11 w 43"/>
                <a:gd name="T55" fmla="*/ 2 h 44"/>
                <a:gd name="T56" fmla="*/ 16 w 43"/>
                <a:gd name="T57" fmla="*/ 2 h 44"/>
                <a:gd name="T58" fmla="*/ 18 w 43"/>
                <a:gd name="T59" fmla="*/ 2 h 44"/>
                <a:gd name="T60" fmla="*/ 23 w 43"/>
                <a:gd name="T61" fmla="*/ 0 h 44"/>
                <a:gd name="T62" fmla="*/ 25 w 43"/>
                <a:gd name="T63" fmla="*/ 2 h 44"/>
                <a:gd name="T64" fmla="*/ 30 w 43"/>
                <a:gd name="T65" fmla="*/ 2 h 44"/>
                <a:gd name="T66" fmla="*/ 32 w 43"/>
                <a:gd name="T67" fmla="*/ 2 h 44"/>
                <a:gd name="T68" fmla="*/ 34 w 43"/>
                <a:gd name="T69" fmla="*/ 5 h 44"/>
                <a:gd name="T70" fmla="*/ 36 w 43"/>
                <a:gd name="T71" fmla="*/ 7 h 44"/>
                <a:gd name="T72" fmla="*/ 39 w 43"/>
                <a:gd name="T73" fmla="*/ 9 h 44"/>
                <a:gd name="T74" fmla="*/ 41 w 43"/>
                <a:gd name="T75" fmla="*/ 14 h 44"/>
                <a:gd name="T76" fmla="*/ 41 w 43"/>
                <a:gd name="T77" fmla="*/ 16 h 44"/>
                <a:gd name="T78" fmla="*/ 43 w 43"/>
                <a:gd name="T79" fmla="*/ 18 h 44"/>
                <a:gd name="T80" fmla="*/ 43 w 43"/>
                <a:gd name="T81" fmla="*/ 23 h 44"/>
                <a:gd name="T82" fmla="*/ 43 w 43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2" name="Freeform 230"/>
            <p:cNvSpPr>
              <a:spLocks/>
            </p:cNvSpPr>
            <p:nvPr/>
          </p:nvSpPr>
          <p:spPr bwMode="auto">
            <a:xfrm>
              <a:off x="1378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25 h 44"/>
                <a:gd name="T4" fmla="*/ 41 w 43"/>
                <a:gd name="T5" fmla="*/ 30 h 44"/>
                <a:gd name="T6" fmla="*/ 41 w 43"/>
                <a:gd name="T7" fmla="*/ 32 h 44"/>
                <a:gd name="T8" fmla="*/ 39 w 43"/>
                <a:gd name="T9" fmla="*/ 34 h 44"/>
                <a:gd name="T10" fmla="*/ 36 w 43"/>
                <a:gd name="T11" fmla="*/ 37 h 44"/>
                <a:gd name="T12" fmla="*/ 34 w 43"/>
                <a:gd name="T13" fmla="*/ 39 h 44"/>
                <a:gd name="T14" fmla="*/ 32 w 43"/>
                <a:gd name="T15" fmla="*/ 41 h 44"/>
                <a:gd name="T16" fmla="*/ 30 w 43"/>
                <a:gd name="T17" fmla="*/ 44 h 44"/>
                <a:gd name="T18" fmla="*/ 25 w 43"/>
                <a:gd name="T19" fmla="*/ 44 h 44"/>
                <a:gd name="T20" fmla="*/ 23 w 43"/>
                <a:gd name="T21" fmla="*/ 44 h 44"/>
                <a:gd name="T22" fmla="*/ 18 w 43"/>
                <a:gd name="T23" fmla="*/ 44 h 44"/>
                <a:gd name="T24" fmla="*/ 16 w 43"/>
                <a:gd name="T25" fmla="*/ 44 h 44"/>
                <a:gd name="T26" fmla="*/ 11 w 43"/>
                <a:gd name="T27" fmla="*/ 41 h 44"/>
                <a:gd name="T28" fmla="*/ 9 w 43"/>
                <a:gd name="T29" fmla="*/ 39 h 44"/>
                <a:gd name="T30" fmla="*/ 7 w 43"/>
                <a:gd name="T31" fmla="*/ 37 h 44"/>
                <a:gd name="T32" fmla="*/ 4 w 43"/>
                <a:gd name="T33" fmla="*/ 34 h 44"/>
                <a:gd name="T34" fmla="*/ 2 w 43"/>
                <a:gd name="T35" fmla="*/ 32 h 44"/>
                <a:gd name="T36" fmla="*/ 2 w 43"/>
                <a:gd name="T37" fmla="*/ 30 h 44"/>
                <a:gd name="T38" fmla="*/ 0 w 43"/>
                <a:gd name="T39" fmla="*/ 25 h 44"/>
                <a:gd name="T40" fmla="*/ 0 w 43"/>
                <a:gd name="T41" fmla="*/ 23 h 44"/>
                <a:gd name="T42" fmla="*/ 0 w 43"/>
                <a:gd name="T43" fmla="*/ 18 h 44"/>
                <a:gd name="T44" fmla="*/ 2 w 43"/>
                <a:gd name="T45" fmla="*/ 16 h 44"/>
                <a:gd name="T46" fmla="*/ 2 w 43"/>
                <a:gd name="T47" fmla="*/ 14 h 44"/>
                <a:gd name="T48" fmla="*/ 4 w 43"/>
                <a:gd name="T49" fmla="*/ 9 h 44"/>
                <a:gd name="T50" fmla="*/ 7 w 43"/>
                <a:gd name="T51" fmla="*/ 7 h 44"/>
                <a:gd name="T52" fmla="*/ 9 w 43"/>
                <a:gd name="T53" fmla="*/ 5 h 44"/>
                <a:gd name="T54" fmla="*/ 11 w 43"/>
                <a:gd name="T55" fmla="*/ 2 h 44"/>
                <a:gd name="T56" fmla="*/ 16 w 43"/>
                <a:gd name="T57" fmla="*/ 2 h 44"/>
                <a:gd name="T58" fmla="*/ 18 w 43"/>
                <a:gd name="T59" fmla="*/ 2 h 44"/>
                <a:gd name="T60" fmla="*/ 23 w 43"/>
                <a:gd name="T61" fmla="*/ 0 h 44"/>
                <a:gd name="T62" fmla="*/ 25 w 43"/>
                <a:gd name="T63" fmla="*/ 2 h 44"/>
                <a:gd name="T64" fmla="*/ 30 w 43"/>
                <a:gd name="T65" fmla="*/ 2 h 44"/>
                <a:gd name="T66" fmla="*/ 32 w 43"/>
                <a:gd name="T67" fmla="*/ 2 h 44"/>
                <a:gd name="T68" fmla="*/ 34 w 43"/>
                <a:gd name="T69" fmla="*/ 5 h 44"/>
                <a:gd name="T70" fmla="*/ 36 w 43"/>
                <a:gd name="T71" fmla="*/ 7 h 44"/>
                <a:gd name="T72" fmla="*/ 39 w 43"/>
                <a:gd name="T73" fmla="*/ 9 h 44"/>
                <a:gd name="T74" fmla="*/ 41 w 43"/>
                <a:gd name="T75" fmla="*/ 14 h 44"/>
                <a:gd name="T76" fmla="*/ 41 w 43"/>
                <a:gd name="T77" fmla="*/ 16 h 44"/>
                <a:gd name="T78" fmla="*/ 43 w 43"/>
                <a:gd name="T79" fmla="*/ 18 h 44"/>
                <a:gd name="T80" fmla="*/ 43 w 43"/>
                <a:gd name="T81" fmla="*/ 23 h 44"/>
                <a:gd name="T82" fmla="*/ 43 w 43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6" y="37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3" name="Freeform 231"/>
            <p:cNvSpPr>
              <a:spLocks/>
            </p:cNvSpPr>
            <p:nvPr/>
          </p:nvSpPr>
          <p:spPr bwMode="auto">
            <a:xfrm>
              <a:off x="1378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18 h 44"/>
                <a:gd name="T4" fmla="*/ 41 w 43"/>
                <a:gd name="T5" fmla="*/ 16 h 44"/>
                <a:gd name="T6" fmla="*/ 41 w 43"/>
                <a:gd name="T7" fmla="*/ 14 h 44"/>
                <a:gd name="T8" fmla="*/ 39 w 43"/>
                <a:gd name="T9" fmla="*/ 9 h 44"/>
                <a:gd name="T10" fmla="*/ 36 w 43"/>
                <a:gd name="T11" fmla="*/ 7 h 44"/>
                <a:gd name="T12" fmla="*/ 34 w 43"/>
                <a:gd name="T13" fmla="*/ 5 h 44"/>
                <a:gd name="T14" fmla="*/ 32 w 43"/>
                <a:gd name="T15" fmla="*/ 2 h 44"/>
                <a:gd name="T16" fmla="*/ 30 w 43"/>
                <a:gd name="T17" fmla="*/ 2 h 44"/>
                <a:gd name="T18" fmla="*/ 25 w 43"/>
                <a:gd name="T19" fmla="*/ 2 h 44"/>
                <a:gd name="T20" fmla="*/ 23 w 43"/>
                <a:gd name="T21" fmla="*/ 0 h 44"/>
                <a:gd name="T22" fmla="*/ 18 w 43"/>
                <a:gd name="T23" fmla="*/ 2 h 44"/>
                <a:gd name="T24" fmla="*/ 16 w 43"/>
                <a:gd name="T25" fmla="*/ 2 h 44"/>
                <a:gd name="T26" fmla="*/ 11 w 43"/>
                <a:gd name="T27" fmla="*/ 2 h 44"/>
                <a:gd name="T28" fmla="*/ 9 w 43"/>
                <a:gd name="T29" fmla="*/ 5 h 44"/>
                <a:gd name="T30" fmla="*/ 7 w 43"/>
                <a:gd name="T31" fmla="*/ 7 h 44"/>
                <a:gd name="T32" fmla="*/ 4 w 43"/>
                <a:gd name="T33" fmla="*/ 9 h 44"/>
                <a:gd name="T34" fmla="*/ 2 w 43"/>
                <a:gd name="T35" fmla="*/ 14 h 44"/>
                <a:gd name="T36" fmla="*/ 2 w 43"/>
                <a:gd name="T37" fmla="*/ 16 h 44"/>
                <a:gd name="T38" fmla="*/ 0 w 43"/>
                <a:gd name="T39" fmla="*/ 18 h 44"/>
                <a:gd name="T40" fmla="*/ 0 w 43"/>
                <a:gd name="T41" fmla="*/ 23 h 44"/>
                <a:gd name="T42" fmla="*/ 0 w 43"/>
                <a:gd name="T43" fmla="*/ 25 h 44"/>
                <a:gd name="T44" fmla="*/ 2 w 43"/>
                <a:gd name="T45" fmla="*/ 30 h 44"/>
                <a:gd name="T46" fmla="*/ 2 w 43"/>
                <a:gd name="T47" fmla="*/ 32 h 44"/>
                <a:gd name="T48" fmla="*/ 4 w 43"/>
                <a:gd name="T49" fmla="*/ 34 h 44"/>
                <a:gd name="T50" fmla="*/ 7 w 43"/>
                <a:gd name="T51" fmla="*/ 37 h 44"/>
                <a:gd name="T52" fmla="*/ 9 w 43"/>
                <a:gd name="T53" fmla="*/ 39 h 44"/>
                <a:gd name="T54" fmla="*/ 11 w 43"/>
                <a:gd name="T55" fmla="*/ 41 h 44"/>
                <a:gd name="T56" fmla="*/ 16 w 43"/>
                <a:gd name="T57" fmla="*/ 44 h 44"/>
                <a:gd name="T58" fmla="*/ 18 w 43"/>
                <a:gd name="T59" fmla="*/ 44 h 44"/>
                <a:gd name="T60" fmla="*/ 23 w 43"/>
                <a:gd name="T61" fmla="*/ 44 h 44"/>
                <a:gd name="T62" fmla="*/ 25 w 43"/>
                <a:gd name="T63" fmla="*/ 44 h 44"/>
                <a:gd name="T64" fmla="*/ 30 w 43"/>
                <a:gd name="T65" fmla="*/ 44 h 44"/>
                <a:gd name="T66" fmla="*/ 32 w 43"/>
                <a:gd name="T67" fmla="*/ 41 h 44"/>
                <a:gd name="T68" fmla="*/ 34 w 43"/>
                <a:gd name="T69" fmla="*/ 39 h 44"/>
                <a:gd name="T70" fmla="*/ 36 w 43"/>
                <a:gd name="T71" fmla="*/ 37 h 44"/>
                <a:gd name="T72" fmla="*/ 39 w 43"/>
                <a:gd name="T73" fmla="*/ 34 h 44"/>
                <a:gd name="T74" fmla="*/ 41 w 43"/>
                <a:gd name="T75" fmla="*/ 32 h 44"/>
                <a:gd name="T76" fmla="*/ 41 w 43"/>
                <a:gd name="T77" fmla="*/ 30 h 44"/>
                <a:gd name="T78" fmla="*/ 43 w 43"/>
                <a:gd name="T79" fmla="*/ 25 h 44"/>
                <a:gd name="T80" fmla="*/ 43 w 43"/>
                <a:gd name="T81" fmla="*/ 23 h 44"/>
                <a:gd name="T82" fmla="*/ 43 w 43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18"/>
                  </a:lnTo>
                  <a:lnTo>
                    <a:pt x="41" y="16"/>
                  </a:lnTo>
                  <a:lnTo>
                    <a:pt x="41" y="14"/>
                  </a:lnTo>
                  <a:lnTo>
                    <a:pt x="39" y="9"/>
                  </a:lnTo>
                  <a:lnTo>
                    <a:pt x="36" y="7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1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4" y="9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23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2" y="41"/>
                  </a:lnTo>
                  <a:lnTo>
                    <a:pt x="34" y="39"/>
                  </a:lnTo>
                  <a:lnTo>
                    <a:pt x="36" y="37"/>
                  </a:lnTo>
                  <a:lnTo>
                    <a:pt x="39" y="34"/>
                  </a:lnTo>
                  <a:lnTo>
                    <a:pt x="41" y="32"/>
                  </a:lnTo>
                  <a:lnTo>
                    <a:pt x="41" y="30"/>
                  </a:lnTo>
                  <a:lnTo>
                    <a:pt x="43" y="25"/>
                  </a:lnTo>
                  <a:lnTo>
                    <a:pt x="43" y="23"/>
                  </a:lnTo>
                  <a:lnTo>
                    <a:pt x="43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4" name="Freeform 232"/>
            <p:cNvSpPr>
              <a:spLocks/>
            </p:cNvSpPr>
            <p:nvPr/>
          </p:nvSpPr>
          <p:spPr bwMode="auto">
            <a:xfrm>
              <a:off x="1506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25 h 44"/>
                <a:gd name="T4" fmla="*/ 44 w 44"/>
                <a:gd name="T5" fmla="*/ 30 h 44"/>
                <a:gd name="T6" fmla="*/ 41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30 w 44"/>
                <a:gd name="T17" fmla="*/ 44 h 44"/>
                <a:gd name="T18" fmla="*/ 25 w 44"/>
                <a:gd name="T19" fmla="*/ 44 h 44"/>
                <a:gd name="T20" fmla="*/ 23 w 44"/>
                <a:gd name="T21" fmla="*/ 44 h 44"/>
                <a:gd name="T22" fmla="*/ 19 w 44"/>
                <a:gd name="T23" fmla="*/ 44 h 44"/>
                <a:gd name="T24" fmla="*/ 16 w 44"/>
                <a:gd name="T25" fmla="*/ 44 h 44"/>
                <a:gd name="T26" fmla="*/ 14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2 w 44"/>
                <a:gd name="T35" fmla="*/ 32 h 44"/>
                <a:gd name="T36" fmla="*/ 2 w 44"/>
                <a:gd name="T37" fmla="*/ 30 h 44"/>
                <a:gd name="T38" fmla="*/ 2 w 44"/>
                <a:gd name="T39" fmla="*/ 25 h 44"/>
                <a:gd name="T40" fmla="*/ 0 w 44"/>
                <a:gd name="T41" fmla="*/ 23 h 44"/>
                <a:gd name="T42" fmla="*/ 2 w 44"/>
                <a:gd name="T43" fmla="*/ 18 h 44"/>
                <a:gd name="T44" fmla="*/ 2 w 44"/>
                <a:gd name="T45" fmla="*/ 16 h 44"/>
                <a:gd name="T46" fmla="*/ 2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4 w 44"/>
                <a:gd name="T55" fmla="*/ 2 h 44"/>
                <a:gd name="T56" fmla="*/ 16 w 44"/>
                <a:gd name="T57" fmla="*/ 2 h 44"/>
                <a:gd name="T58" fmla="*/ 19 w 44"/>
                <a:gd name="T59" fmla="*/ 2 h 44"/>
                <a:gd name="T60" fmla="*/ 23 w 44"/>
                <a:gd name="T61" fmla="*/ 0 h 44"/>
                <a:gd name="T62" fmla="*/ 25 w 44"/>
                <a:gd name="T63" fmla="*/ 2 h 44"/>
                <a:gd name="T64" fmla="*/ 30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1 w 44"/>
                <a:gd name="T75" fmla="*/ 14 h 44"/>
                <a:gd name="T76" fmla="*/ 44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4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9" y="44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5" name="Freeform 233"/>
            <p:cNvSpPr>
              <a:spLocks/>
            </p:cNvSpPr>
            <p:nvPr/>
          </p:nvSpPr>
          <p:spPr bwMode="auto">
            <a:xfrm>
              <a:off x="1506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25 h 44"/>
                <a:gd name="T4" fmla="*/ 44 w 44"/>
                <a:gd name="T5" fmla="*/ 30 h 44"/>
                <a:gd name="T6" fmla="*/ 41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30 w 44"/>
                <a:gd name="T17" fmla="*/ 44 h 44"/>
                <a:gd name="T18" fmla="*/ 25 w 44"/>
                <a:gd name="T19" fmla="*/ 44 h 44"/>
                <a:gd name="T20" fmla="*/ 23 w 44"/>
                <a:gd name="T21" fmla="*/ 44 h 44"/>
                <a:gd name="T22" fmla="*/ 19 w 44"/>
                <a:gd name="T23" fmla="*/ 44 h 44"/>
                <a:gd name="T24" fmla="*/ 16 w 44"/>
                <a:gd name="T25" fmla="*/ 44 h 44"/>
                <a:gd name="T26" fmla="*/ 14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2 w 44"/>
                <a:gd name="T35" fmla="*/ 32 h 44"/>
                <a:gd name="T36" fmla="*/ 2 w 44"/>
                <a:gd name="T37" fmla="*/ 30 h 44"/>
                <a:gd name="T38" fmla="*/ 2 w 44"/>
                <a:gd name="T39" fmla="*/ 25 h 44"/>
                <a:gd name="T40" fmla="*/ 0 w 44"/>
                <a:gd name="T41" fmla="*/ 23 h 44"/>
                <a:gd name="T42" fmla="*/ 2 w 44"/>
                <a:gd name="T43" fmla="*/ 18 h 44"/>
                <a:gd name="T44" fmla="*/ 2 w 44"/>
                <a:gd name="T45" fmla="*/ 16 h 44"/>
                <a:gd name="T46" fmla="*/ 2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4 w 44"/>
                <a:gd name="T55" fmla="*/ 2 h 44"/>
                <a:gd name="T56" fmla="*/ 16 w 44"/>
                <a:gd name="T57" fmla="*/ 2 h 44"/>
                <a:gd name="T58" fmla="*/ 19 w 44"/>
                <a:gd name="T59" fmla="*/ 2 h 44"/>
                <a:gd name="T60" fmla="*/ 23 w 44"/>
                <a:gd name="T61" fmla="*/ 0 h 44"/>
                <a:gd name="T62" fmla="*/ 25 w 44"/>
                <a:gd name="T63" fmla="*/ 2 h 44"/>
                <a:gd name="T64" fmla="*/ 30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1 w 44"/>
                <a:gd name="T75" fmla="*/ 14 h 44"/>
                <a:gd name="T76" fmla="*/ 44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4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9" y="44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6" name="Freeform 234"/>
            <p:cNvSpPr>
              <a:spLocks/>
            </p:cNvSpPr>
            <p:nvPr/>
          </p:nvSpPr>
          <p:spPr bwMode="auto">
            <a:xfrm>
              <a:off x="1506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18 h 44"/>
                <a:gd name="T4" fmla="*/ 44 w 44"/>
                <a:gd name="T5" fmla="*/ 16 h 44"/>
                <a:gd name="T6" fmla="*/ 41 w 44"/>
                <a:gd name="T7" fmla="*/ 14 h 44"/>
                <a:gd name="T8" fmla="*/ 39 w 44"/>
                <a:gd name="T9" fmla="*/ 9 h 44"/>
                <a:gd name="T10" fmla="*/ 37 w 44"/>
                <a:gd name="T11" fmla="*/ 7 h 44"/>
                <a:gd name="T12" fmla="*/ 35 w 44"/>
                <a:gd name="T13" fmla="*/ 5 h 44"/>
                <a:gd name="T14" fmla="*/ 32 w 44"/>
                <a:gd name="T15" fmla="*/ 2 h 44"/>
                <a:gd name="T16" fmla="*/ 30 w 44"/>
                <a:gd name="T17" fmla="*/ 2 h 44"/>
                <a:gd name="T18" fmla="*/ 25 w 44"/>
                <a:gd name="T19" fmla="*/ 2 h 44"/>
                <a:gd name="T20" fmla="*/ 23 w 44"/>
                <a:gd name="T21" fmla="*/ 0 h 44"/>
                <a:gd name="T22" fmla="*/ 19 w 44"/>
                <a:gd name="T23" fmla="*/ 2 h 44"/>
                <a:gd name="T24" fmla="*/ 16 w 44"/>
                <a:gd name="T25" fmla="*/ 2 h 44"/>
                <a:gd name="T26" fmla="*/ 14 w 44"/>
                <a:gd name="T27" fmla="*/ 2 h 44"/>
                <a:gd name="T28" fmla="*/ 9 w 44"/>
                <a:gd name="T29" fmla="*/ 5 h 44"/>
                <a:gd name="T30" fmla="*/ 7 w 44"/>
                <a:gd name="T31" fmla="*/ 7 h 44"/>
                <a:gd name="T32" fmla="*/ 5 w 44"/>
                <a:gd name="T33" fmla="*/ 9 h 44"/>
                <a:gd name="T34" fmla="*/ 2 w 44"/>
                <a:gd name="T35" fmla="*/ 14 h 44"/>
                <a:gd name="T36" fmla="*/ 2 w 44"/>
                <a:gd name="T37" fmla="*/ 16 h 44"/>
                <a:gd name="T38" fmla="*/ 2 w 44"/>
                <a:gd name="T39" fmla="*/ 18 h 44"/>
                <a:gd name="T40" fmla="*/ 0 w 44"/>
                <a:gd name="T41" fmla="*/ 23 h 44"/>
                <a:gd name="T42" fmla="*/ 2 w 44"/>
                <a:gd name="T43" fmla="*/ 25 h 44"/>
                <a:gd name="T44" fmla="*/ 2 w 44"/>
                <a:gd name="T45" fmla="*/ 30 h 44"/>
                <a:gd name="T46" fmla="*/ 2 w 44"/>
                <a:gd name="T47" fmla="*/ 32 h 44"/>
                <a:gd name="T48" fmla="*/ 5 w 44"/>
                <a:gd name="T49" fmla="*/ 34 h 44"/>
                <a:gd name="T50" fmla="*/ 7 w 44"/>
                <a:gd name="T51" fmla="*/ 37 h 44"/>
                <a:gd name="T52" fmla="*/ 9 w 44"/>
                <a:gd name="T53" fmla="*/ 39 h 44"/>
                <a:gd name="T54" fmla="*/ 14 w 44"/>
                <a:gd name="T55" fmla="*/ 41 h 44"/>
                <a:gd name="T56" fmla="*/ 16 w 44"/>
                <a:gd name="T57" fmla="*/ 44 h 44"/>
                <a:gd name="T58" fmla="*/ 19 w 44"/>
                <a:gd name="T59" fmla="*/ 44 h 44"/>
                <a:gd name="T60" fmla="*/ 23 w 44"/>
                <a:gd name="T61" fmla="*/ 44 h 44"/>
                <a:gd name="T62" fmla="*/ 25 w 44"/>
                <a:gd name="T63" fmla="*/ 44 h 44"/>
                <a:gd name="T64" fmla="*/ 30 w 44"/>
                <a:gd name="T65" fmla="*/ 44 h 44"/>
                <a:gd name="T66" fmla="*/ 32 w 44"/>
                <a:gd name="T67" fmla="*/ 41 h 44"/>
                <a:gd name="T68" fmla="*/ 35 w 44"/>
                <a:gd name="T69" fmla="*/ 39 h 44"/>
                <a:gd name="T70" fmla="*/ 37 w 44"/>
                <a:gd name="T71" fmla="*/ 37 h 44"/>
                <a:gd name="T72" fmla="*/ 39 w 44"/>
                <a:gd name="T73" fmla="*/ 34 h 44"/>
                <a:gd name="T74" fmla="*/ 41 w 44"/>
                <a:gd name="T75" fmla="*/ 32 h 44"/>
                <a:gd name="T76" fmla="*/ 44 w 44"/>
                <a:gd name="T77" fmla="*/ 30 h 44"/>
                <a:gd name="T78" fmla="*/ 44 w 44"/>
                <a:gd name="T79" fmla="*/ 25 h 44"/>
                <a:gd name="T80" fmla="*/ 44 w 44"/>
                <a:gd name="T81" fmla="*/ 23 h 44"/>
                <a:gd name="T82" fmla="*/ 44 w 44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18"/>
                  </a:lnTo>
                  <a:lnTo>
                    <a:pt x="44" y="16"/>
                  </a:lnTo>
                  <a:lnTo>
                    <a:pt x="41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5" y="9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4" y="41"/>
                  </a:lnTo>
                  <a:lnTo>
                    <a:pt x="16" y="44"/>
                  </a:lnTo>
                  <a:lnTo>
                    <a:pt x="19" y="44"/>
                  </a:lnTo>
                  <a:lnTo>
                    <a:pt x="23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1" y="32"/>
                  </a:lnTo>
                  <a:lnTo>
                    <a:pt x="44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7" name="Freeform 235"/>
            <p:cNvSpPr>
              <a:spLocks/>
            </p:cNvSpPr>
            <p:nvPr/>
          </p:nvSpPr>
          <p:spPr bwMode="auto">
            <a:xfrm>
              <a:off x="1637" y="2311"/>
              <a:ext cx="41" cy="44"/>
            </a:xfrm>
            <a:custGeom>
              <a:avLst/>
              <a:gdLst>
                <a:gd name="T0" fmla="*/ 41 w 41"/>
                <a:gd name="T1" fmla="*/ 21 h 44"/>
                <a:gd name="T2" fmla="*/ 41 w 41"/>
                <a:gd name="T3" fmla="*/ 25 h 44"/>
                <a:gd name="T4" fmla="*/ 41 w 41"/>
                <a:gd name="T5" fmla="*/ 30 h 44"/>
                <a:gd name="T6" fmla="*/ 39 w 41"/>
                <a:gd name="T7" fmla="*/ 32 h 44"/>
                <a:gd name="T8" fmla="*/ 39 w 41"/>
                <a:gd name="T9" fmla="*/ 34 h 44"/>
                <a:gd name="T10" fmla="*/ 37 w 41"/>
                <a:gd name="T11" fmla="*/ 37 h 44"/>
                <a:gd name="T12" fmla="*/ 34 w 41"/>
                <a:gd name="T13" fmla="*/ 39 h 44"/>
                <a:gd name="T14" fmla="*/ 30 w 41"/>
                <a:gd name="T15" fmla="*/ 41 h 44"/>
                <a:gd name="T16" fmla="*/ 27 w 41"/>
                <a:gd name="T17" fmla="*/ 44 h 44"/>
                <a:gd name="T18" fmla="*/ 25 w 41"/>
                <a:gd name="T19" fmla="*/ 44 h 44"/>
                <a:gd name="T20" fmla="*/ 21 w 41"/>
                <a:gd name="T21" fmla="*/ 44 h 44"/>
                <a:gd name="T22" fmla="*/ 18 w 41"/>
                <a:gd name="T23" fmla="*/ 44 h 44"/>
                <a:gd name="T24" fmla="*/ 14 w 41"/>
                <a:gd name="T25" fmla="*/ 44 h 44"/>
                <a:gd name="T26" fmla="*/ 11 w 41"/>
                <a:gd name="T27" fmla="*/ 41 h 44"/>
                <a:gd name="T28" fmla="*/ 9 w 41"/>
                <a:gd name="T29" fmla="*/ 39 h 44"/>
                <a:gd name="T30" fmla="*/ 5 w 41"/>
                <a:gd name="T31" fmla="*/ 37 h 44"/>
                <a:gd name="T32" fmla="*/ 5 w 41"/>
                <a:gd name="T33" fmla="*/ 34 h 44"/>
                <a:gd name="T34" fmla="*/ 2 w 41"/>
                <a:gd name="T35" fmla="*/ 32 h 44"/>
                <a:gd name="T36" fmla="*/ 0 w 41"/>
                <a:gd name="T37" fmla="*/ 30 h 44"/>
                <a:gd name="T38" fmla="*/ 0 w 41"/>
                <a:gd name="T39" fmla="*/ 25 h 44"/>
                <a:gd name="T40" fmla="*/ 0 w 41"/>
                <a:gd name="T41" fmla="*/ 23 h 44"/>
                <a:gd name="T42" fmla="*/ 0 w 41"/>
                <a:gd name="T43" fmla="*/ 18 h 44"/>
                <a:gd name="T44" fmla="*/ 0 w 41"/>
                <a:gd name="T45" fmla="*/ 16 h 44"/>
                <a:gd name="T46" fmla="*/ 2 w 41"/>
                <a:gd name="T47" fmla="*/ 14 h 44"/>
                <a:gd name="T48" fmla="*/ 5 w 41"/>
                <a:gd name="T49" fmla="*/ 9 h 44"/>
                <a:gd name="T50" fmla="*/ 5 w 41"/>
                <a:gd name="T51" fmla="*/ 7 h 44"/>
                <a:gd name="T52" fmla="*/ 9 w 41"/>
                <a:gd name="T53" fmla="*/ 5 h 44"/>
                <a:gd name="T54" fmla="*/ 11 w 41"/>
                <a:gd name="T55" fmla="*/ 2 h 44"/>
                <a:gd name="T56" fmla="*/ 14 w 41"/>
                <a:gd name="T57" fmla="*/ 2 h 44"/>
                <a:gd name="T58" fmla="*/ 18 w 41"/>
                <a:gd name="T59" fmla="*/ 2 h 44"/>
                <a:gd name="T60" fmla="*/ 21 w 41"/>
                <a:gd name="T61" fmla="*/ 0 h 44"/>
                <a:gd name="T62" fmla="*/ 25 w 41"/>
                <a:gd name="T63" fmla="*/ 2 h 44"/>
                <a:gd name="T64" fmla="*/ 27 w 41"/>
                <a:gd name="T65" fmla="*/ 2 h 44"/>
                <a:gd name="T66" fmla="*/ 30 w 41"/>
                <a:gd name="T67" fmla="*/ 2 h 44"/>
                <a:gd name="T68" fmla="*/ 34 w 41"/>
                <a:gd name="T69" fmla="*/ 5 h 44"/>
                <a:gd name="T70" fmla="*/ 37 w 41"/>
                <a:gd name="T71" fmla="*/ 7 h 44"/>
                <a:gd name="T72" fmla="*/ 39 w 41"/>
                <a:gd name="T73" fmla="*/ 9 h 44"/>
                <a:gd name="T74" fmla="*/ 39 w 41"/>
                <a:gd name="T75" fmla="*/ 14 h 44"/>
                <a:gd name="T76" fmla="*/ 41 w 41"/>
                <a:gd name="T77" fmla="*/ 16 h 44"/>
                <a:gd name="T78" fmla="*/ 41 w 41"/>
                <a:gd name="T79" fmla="*/ 18 h 44"/>
                <a:gd name="T80" fmla="*/ 41 w 41"/>
                <a:gd name="T81" fmla="*/ 23 h 44"/>
                <a:gd name="T82" fmla="*/ 41 w 41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4">
                  <a:moveTo>
                    <a:pt x="41" y="21"/>
                  </a:moveTo>
                  <a:lnTo>
                    <a:pt x="41" y="25"/>
                  </a:lnTo>
                  <a:lnTo>
                    <a:pt x="41" y="30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30" y="41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1" y="44"/>
                  </a:lnTo>
                  <a:lnTo>
                    <a:pt x="18" y="44"/>
                  </a:lnTo>
                  <a:lnTo>
                    <a:pt x="14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5" y="37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5" y="9"/>
                  </a:lnTo>
                  <a:lnTo>
                    <a:pt x="5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4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39" y="14"/>
                  </a:lnTo>
                  <a:lnTo>
                    <a:pt x="41" y="16"/>
                  </a:lnTo>
                  <a:lnTo>
                    <a:pt x="41" y="18"/>
                  </a:lnTo>
                  <a:lnTo>
                    <a:pt x="41" y="23"/>
                  </a:lnTo>
                  <a:lnTo>
                    <a:pt x="41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8" name="Freeform 236"/>
            <p:cNvSpPr>
              <a:spLocks/>
            </p:cNvSpPr>
            <p:nvPr/>
          </p:nvSpPr>
          <p:spPr bwMode="auto">
            <a:xfrm>
              <a:off x="1637" y="2311"/>
              <a:ext cx="41" cy="44"/>
            </a:xfrm>
            <a:custGeom>
              <a:avLst/>
              <a:gdLst>
                <a:gd name="T0" fmla="*/ 41 w 41"/>
                <a:gd name="T1" fmla="*/ 21 h 44"/>
                <a:gd name="T2" fmla="*/ 41 w 41"/>
                <a:gd name="T3" fmla="*/ 25 h 44"/>
                <a:gd name="T4" fmla="*/ 41 w 41"/>
                <a:gd name="T5" fmla="*/ 30 h 44"/>
                <a:gd name="T6" fmla="*/ 39 w 41"/>
                <a:gd name="T7" fmla="*/ 32 h 44"/>
                <a:gd name="T8" fmla="*/ 39 w 41"/>
                <a:gd name="T9" fmla="*/ 34 h 44"/>
                <a:gd name="T10" fmla="*/ 37 w 41"/>
                <a:gd name="T11" fmla="*/ 37 h 44"/>
                <a:gd name="T12" fmla="*/ 34 w 41"/>
                <a:gd name="T13" fmla="*/ 39 h 44"/>
                <a:gd name="T14" fmla="*/ 30 w 41"/>
                <a:gd name="T15" fmla="*/ 41 h 44"/>
                <a:gd name="T16" fmla="*/ 27 w 41"/>
                <a:gd name="T17" fmla="*/ 44 h 44"/>
                <a:gd name="T18" fmla="*/ 25 w 41"/>
                <a:gd name="T19" fmla="*/ 44 h 44"/>
                <a:gd name="T20" fmla="*/ 21 w 41"/>
                <a:gd name="T21" fmla="*/ 44 h 44"/>
                <a:gd name="T22" fmla="*/ 18 w 41"/>
                <a:gd name="T23" fmla="*/ 44 h 44"/>
                <a:gd name="T24" fmla="*/ 14 w 41"/>
                <a:gd name="T25" fmla="*/ 44 h 44"/>
                <a:gd name="T26" fmla="*/ 11 w 41"/>
                <a:gd name="T27" fmla="*/ 41 h 44"/>
                <a:gd name="T28" fmla="*/ 9 w 41"/>
                <a:gd name="T29" fmla="*/ 39 h 44"/>
                <a:gd name="T30" fmla="*/ 5 w 41"/>
                <a:gd name="T31" fmla="*/ 37 h 44"/>
                <a:gd name="T32" fmla="*/ 5 w 41"/>
                <a:gd name="T33" fmla="*/ 34 h 44"/>
                <a:gd name="T34" fmla="*/ 2 w 41"/>
                <a:gd name="T35" fmla="*/ 32 h 44"/>
                <a:gd name="T36" fmla="*/ 0 w 41"/>
                <a:gd name="T37" fmla="*/ 30 h 44"/>
                <a:gd name="T38" fmla="*/ 0 w 41"/>
                <a:gd name="T39" fmla="*/ 25 h 44"/>
                <a:gd name="T40" fmla="*/ 0 w 41"/>
                <a:gd name="T41" fmla="*/ 23 h 44"/>
                <a:gd name="T42" fmla="*/ 0 w 41"/>
                <a:gd name="T43" fmla="*/ 18 h 44"/>
                <a:gd name="T44" fmla="*/ 0 w 41"/>
                <a:gd name="T45" fmla="*/ 16 h 44"/>
                <a:gd name="T46" fmla="*/ 2 w 41"/>
                <a:gd name="T47" fmla="*/ 14 h 44"/>
                <a:gd name="T48" fmla="*/ 5 w 41"/>
                <a:gd name="T49" fmla="*/ 9 h 44"/>
                <a:gd name="T50" fmla="*/ 5 w 41"/>
                <a:gd name="T51" fmla="*/ 7 h 44"/>
                <a:gd name="T52" fmla="*/ 9 w 41"/>
                <a:gd name="T53" fmla="*/ 5 h 44"/>
                <a:gd name="T54" fmla="*/ 11 w 41"/>
                <a:gd name="T55" fmla="*/ 2 h 44"/>
                <a:gd name="T56" fmla="*/ 14 w 41"/>
                <a:gd name="T57" fmla="*/ 2 h 44"/>
                <a:gd name="T58" fmla="*/ 18 w 41"/>
                <a:gd name="T59" fmla="*/ 2 h 44"/>
                <a:gd name="T60" fmla="*/ 21 w 41"/>
                <a:gd name="T61" fmla="*/ 0 h 44"/>
                <a:gd name="T62" fmla="*/ 25 w 41"/>
                <a:gd name="T63" fmla="*/ 2 h 44"/>
                <a:gd name="T64" fmla="*/ 27 w 41"/>
                <a:gd name="T65" fmla="*/ 2 h 44"/>
                <a:gd name="T66" fmla="*/ 30 w 41"/>
                <a:gd name="T67" fmla="*/ 2 h 44"/>
                <a:gd name="T68" fmla="*/ 34 w 41"/>
                <a:gd name="T69" fmla="*/ 5 h 44"/>
                <a:gd name="T70" fmla="*/ 37 w 41"/>
                <a:gd name="T71" fmla="*/ 7 h 44"/>
                <a:gd name="T72" fmla="*/ 39 w 41"/>
                <a:gd name="T73" fmla="*/ 9 h 44"/>
                <a:gd name="T74" fmla="*/ 39 w 41"/>
                <a:gd name="T75" fmla="*/ 14 h 44"/>
                <a:gd name="T76" fmla="*/ 41 w 41"/>
                <a:gd name="T77" fmla="*/ 16 h 44"/>
                <a:gd name="T78" fmla="*/ 41 w 41"/>
                <a:gd name="T79" fmla="*/ 18 h 44"/>
                <a:gd name="T80" fmla="*/ 41 w 41"/>
                <a:gd name="T81" fmla="*/ 23 h 44"/>
                <a:gd name="T82" fmla="*/ 41 w 41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4">
                  <a:moveTo>
                    <a:pt x="41" y="21"/>
                  </a:moveTo>
                  <a:lnTo>
                    <a:pt x="41" y="25"/>
                  </a:lnTo>
                  <a:lnTo>
                    <a:pt x="41" y="30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30" y="41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1" y="44"/>
                  </a:lnTo>
                  <a:lnTo>
                    <a:pt x="18" y="44"/>
                  </a:lnTo>
                  <a:lnTo>
                    <a:pt x="14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5" y="37"/>
                  </a:lnTo>
                  <a:lnTo>
                    <a:pt x="5" y="34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5" y="9"/>
                  </a:lnTo>
                  <a:lnTo>
                    <a:pt x="5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4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39" y="14"/>
                  </a:lnTo>
                  <a:lnTo>
                    <a:pt x="41" y="16"/>
                  </a:lnTo>
                  <a:lnTo>
                    <a:pt x="41" y="18"/>
                  </a:lnTo>
                  <a:lnTo>
                    <a:pt x="41" y="23"/>
                  </a:lnTo>
                  <a:lnTo>
                    <a:pt x="41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09" name="Freeform 237"/>
            <p:cNvSpPr>
              <a:spLocks/>
            </p:cNvSpPr>
            <p:nvPr/>
          </p:nvSpPr>
          <p:spPr bwMode="auto">
            <a:xfrm>
              <a:off x="1637" y="2311"/>
              <a:ext cx="41" cy="44"/>
            </a:xfrm>
            <a:custGeom>
              <a:avLst/>
              <a:gdLst>
                <a:gd name="T0" fmla="*/ 41 w 41"/>
                <a:gd name="T1" fmla="*/ 21 h 44"/>
                <a:gd name="T2" fmla="*/ 41 w 41"/>
                <a:gd name="T3" fmla="*/ 18 h 44"/>
                <a:gd name="T4" fmla="*/ 41 w 41"/>
                <a:gd name="T5" fmla="*/ 16 h 44"/>
                <a:gd name="T6" fmla="*/ 39 w 41"/>
                <a:gd name="T7" fmla="*/ 14 h 44"/>
                <a:gd name="T8" fmla="*/ 39 w 41"/>
                <a:gd name="T9" fmla="*/ 9 h 44"/>
                <a:gd name="T10" fmla="*/ 37 w 41"/>
                <a:gd name="T11" fmla="*/ 7 h 44"/>
                <a:gd name="T12" fmla="*/ 34 w 41"/>
                <a:gd name="T13" fmla="*/ 5 h 44"/>
                <a:gd name="T14" fmla="*/ 30 w 41"/>
                <a:gd name="T15" fmla="*/ 2 h 44"/>
                <a:gd name="T16" fmla="*/ 27 w 41"/>
                <a:gd name="T17" fmla="*/ 2 h 44"/>
                <a:gd name="T18" fmla="*/ 25 w 41"/>
                <a:gd name="T19" fmla="*/ 2 h 44"/>
                <a:gd name="T20" fmla="*/ 21 w 41"/>
                <a:gd name="T21" fmla="*/ 0 h 44"/>
                <a:gd name="T22" fmla="*/ 18 w 41"/>
                <a:gd name="T23" fmla="*/ 2 h 44"/>
                <a:gd name="T24" fmla="*/ 14 w 41"/>
                <a:gd name="T25" fmla="*/ 2 h 44"/>
                <a:gd name="T26" fmla="*/ 11 w 41"/>
                <a:gd name="T27" fmla="*/ 2 h 44"/>
                <a:gd name="T28" fmla="*/ 9 w 41"/>
                <a:gd name="T29" fmla="*/ 5 h 44"/>
                <a:gd name="T30" fmla="*/ 5 w 41"/>
                <a:gd name="T31" fmla="*/ 7 h 44"/>
                <a:gd name="T32" fmla="*/ 5 w 41"/>
                <a:gd name="T33" fmla="*/ 9 h 44"/>
                <a:gd name="T34" fmla="*/ 2 w 41"/>
                <a:gd name="T35" fmla="*/ 14 h 44"/>
                <a:gd name="T36" fmla="*/ 0 w 41"/>
                <a:gd name="T37" fmla="*/ 16 h 44"/>
                <a:gd name="T38" fmla="*/ 0 w 41"/>
                <a:gd name="T39" fmla="*/ 18 h 44"/>
                <a:gd name="T40" fmla="*/ 0 w 41"/>
                <a:gd name="T41" fmla="*/ 23 h 44"/>
                <a:gd name="T42" fmla="*/ 0 w 41"/>
                <a:gd name="T43" fmla="*/ 25 h 44"/>
                <a:gd name="T44" fmla="*/ 0 w 41"/>
                <a:gd name="T45" fmla="*/ 30 h 44"/>
                <a:gd name="T46" fmla="*/ 2 w 41"/>
                <a:gd name="T47" fmla="*/ 32 h 44"/>
                <a:gd name="T48" fmla="*/ 5 w 41"/>
                <a:gd name="T49" fmla="*/ 34 h 44"/>
                <a:gd name="T50" fmla="*/ 5 w 41"/>
                <a:gd name="T51" fmla="*/ 37 h 44"/>
                <a:gd name="T52" fmla="*/ 9 w 41"/>
                <a:gd name="T53" fmla="*/ 39 h 44"/>
                <a:gd name="T54" fmla="*/ 11 w 41"/>
                <a:gd name="T55" fmla="*/ 41 h 44"/>
                <a:gd name="T56" fmla="*/ 14 w 41"/>
                <a:gd name="T57" fmla="*/ 44 h 44"/>
                <a:gd name="T58" fmla="*/ 18 w 41"/>
                <a:gd name="T59" fmla="*/ 44 h 44"/>
                <a:gd name="T60" fmla="*/ 21 w 41"/>
                <a:gd name="T61" fmla="*/ 44 h 44"/>
                <a:gd name="T62" fmla="*/ 25 w 41"/>
                <a:gd name="T63" fmla="*/ 44 h 44"/>
                <a:gd name="T64" fmla="*/ 27 w 41"/>
                <a:gd name="T65" fmla="*/ 44 h 44"/>
                <a:gd name="T66" fmla="*/ 30 w 41"/>
                <a:gd name="T67" fmla="*/ 41 h 44"/>
                <a:gd name="T68" fmla="*/ 34 w 41"/>
                <a:gd name="T69" fmla="*/ 39 h 44"/>
                <a:gd name="T70" fmla="*/ 37 w 41"/>
                <a:gd name="T71" fmla="*/ 37 h 44"/>
                <a:gd name="T72" fmla="*/ 39 w 41"/>
                <a:gd name="T73" fmla="*/ 34 h 44"/>
                <a:gd name="T74" fmla="*/ 39 w 41"/>
                <a:gd name="T75" fmla="*/ 32 h 44"/>
                <a:gd name="T76" fmla="*/ 41 w 41"/>
                <a:gd name="T77" fmla="*/ 30 h 44"/>
                <a:gd name="T78" fmla="*/ 41 w 41"/>
                <a:gd name="T79" fmla="*/ 25 h 44"/>
                <a:gd name="T80" fmla="*/ 41 w 41"/>
                <a:gd name="T81" fmla="*/ 23 h 44"/>
                <a:gd name="T82" fmla="*/ 41 w 41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" h="44">
                  <a:moveTo>
                    <a:pt x="41" y="21"/>
                  </a:moveTo>
                  <a:lnTo>
                    <a:pt x="41" y="18"/>
                  </a:lnTo>
                  <a:lnTo>
                    <a:pt x="41" y="16"/>
                  </a:lnTo>
                  <a:lnTo>
                    <a:pt x="39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4" y="5"/>
                  </a:lnTo>
                  <a:lnTo>
                    <a:pt x="30" y="2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1" y="2"/>
                  </a:lnTo>
                  <a:lnTo>
                    <a:pt x="9" y="5"/>
                  </a:lnTo>
                  <a:lnTo>
                    <a:pt x="5" y="7"/>
                  </a:lnTo>
                  <a:lnTo>
                    <a:pt x="5" y="9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5" y="34"/>
                  </a:lnTo>
                  <a:lnTo>
                    <a:pt x="5" y="37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4" y="44"/>
                  </a:lnTo>
                  <a:lnTo>
                    <a:pt x="18" y="44"/>
                  </a:lnTo>
                  <a:lnTo>
                    <a:pt x="21" y="44"/>
                  </a:lnTo>
                  <a:lnTo>
                    <a:pt x="25" y="44"/>
                  </a:lnTo>
                  <a:lnTo>
                    <a:pt x="27" y="44"/>
                  </a:lnTo>
                  <a:lnTo>
                    <a:pt x="30" y="41"/>
                  </a:lnTo>
                  <a:lnTo>
                    <a:pt x="34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39" y="32"/>
                  </a:lnTo>
                  <a:lnTo>
                    <a:pt x="41" y="30"/>
                  </a:lnTo>
                  <a:lnTo>
                    <a:pt x="41" y="25"/>
                  </a:lnTo>
                  <a:lnTo>
                    <a:pt x="41" y="23"/>
                  </a:lnTo>
                  <a:lnTo>
                    <a:pt x="41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0" name="Freeform 238"/>
            <p:cNvSpPr>
              <a:spLocks/>
            </p:cNvSpPr>
            <p:nvPr/>
          </p:nvSpPr>
          <p:spPr bwMode="auto">
            <a:xfrm>
              <a:off x="1765" y="2311"/>
              <a:ext cx="44" cy="44"/>
            </a:xfrm>
            <a:custGeom>
              <a:avLst/>
              <a:gdLst>
                <a:gd name="T0" fmla="*/ 42 w 44"/>
                <a:gd name="T1" fmla="*/ 21 h 44"/>
                <a:gd name="T2" fmla="*/ 44 w 44"/>
                <a:gd name="T3" fmla="*/ 25 h 44"/>
                <a:gd name="T4" fmla="*/ 42 w 44"/>
                <a:gd name="T5" fmla="*/ 30 h 44"/>
                <a:gd name="T6" fmla="*/ 42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28 w 44"/>
                <a:gd name="T17" fmla="*/ 44 h 44"/>
                <a:gd name="T18" fmla="*/ 26 w 44"/>
                <a:gd name="T19" fmla="*/ 44 h 44"/>
                <a:gd name="T20" fmla="*/ 21 w 44"/>
                <a:gd name="T21" fmla="*/ 44 h 44"/>
                <a:gd name="T22" fmla="*/ 19 w 44"/>
                <a:gd name="T23" fmla="*/ 44 h 44"/>
                <a:gd name="T24" fmla="*/ 14 w 44"/>
                <a:gd name="T25" fmla="*/ 44 h 44"/>
                <a:gd name="T26" fmla="*/ 12 w 44"/>
                <a:gd name="T27" fmla="*/ 41 h 44"/>
                <a:gd name="T28" fmla="*/ 10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3 w 44"/>
                <a:gd name="T35" fmla="*/ 32 h 44"/>
                <a:gd name="T36" fmla="*/ 0 w 44"/>
                <a:gd name="T37" fmla="*/ 30 h 44"/>
                <a:gd name="T38" fmla="*/ 0 w 44"/>
                <a:gd name="T39" fmla="*/ 25 h 44"/>
                <a:gd name="T40" fmla="*/ 0 w 44"/>
                <a:gd name="T41" fmla="*/ 23 h 44"/>
                <a:gd name="T42" fmla="*/ 0 w 44"/>
                <a:gd name="T43" fmla="*/ 18 h 44"/>
                <a:gd name="T44" fmla="*/ 0 w 44"/>
                <a:gd name="T45" fmla="*/ 16 h 44"/>
                <a:gd name="T46" fmla="*/ 3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10 w 44"/>
                <a:gd name="T53" fmla="*/ 5 h 44"/>
                <a:gd name="T54" fmla="*/ 12 w 44"/>
                <a:gd name="T55" fmla="*/ 2 h 44"/>
                <a:gd name="T56" fmla="*/ 14 w 44"/>
                <a:gd name="T57" fmla="*/ 2 h 44"/>
                <a:gd name="T58" fmla="*/ 19 w 44"/>
                <a:gd name="T59" fmla="*/ 2 h 44"/>
                <a:gd name="T60" fmla="*/ 21 w 44"/>
                <a:gd name="T61" fmla="*/ 0 h 44"/>
                <a:gd name="T62" fmla="*/ 26 w 44"/>
                <a:gd name="T63" fmla="*/ 2 h 44"/>
                <a:gd name="T64" fmla="*/ 28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2 w 44"/>
                <a:gd name="T75" fmla="*/ 14 h 44"/>
                <a:gd name="T76" fmla="*/ 42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2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2" y="21"/>
                  </a:moveTo>
                  <a:lnTo>
                    <a:pt x="44" y="25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10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3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10" y="5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2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1" name="Freeform 239"/>
            <p:cNvSpPr>
              <a:spLocks/>
            </p:cNvSpPr>
            <p:nvPr/>
          </p:nvSpPr>
          <p:spPr bwMode="auto">
            <a:xfrm>
              <a:off x="1765" y="2311"/>
              <a:ext cx="44" cy="44"/>
            </a:xfrm>
            <a:custGeom>
              <a:avLst/>
              <a:gdLst>
                <a:gd name="T0" fmla="*/ 42 w 44"/>
                <a:gd name="T1" fmla="*/ 21 h 44"/>
                <a:gd name="T2" fmla="*/ 44 w 44"/>
                <a:gd name="T3" fmla="*/ 25 h 44"/>
                <a:gd name="T4" fmla="*/ 42 w 44"/>
                <a:gd name="T5" fmla="*/ 30 h 44"/>
                <a:gd name="T6" fmla="*/ 42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28 w 44"/>
                <a:gd name="T17" fmla="*/ 44 h 44"/>
                <a:gd name="T18" fmla="*/ 26 w 44"/>
                <a:gd name="T19" fmla="*/ 44 h 44"/>
                <a:gd name="T20" fmla="*/ 21 w 44"/>
                <a:gd name="T21" fmla="*/ 44 h 44"/>
                <a:gd name="T22" fmla="*/ 19 w 44"/>
                <a:gd name="T23" fmla="*/ 44 h 44"/>
                <a:gd name="T24" fmla="*/ 14 w 44"/>
                <a:gd name="T25" fmla="*/ 44 h 44"/>
                <a:gd name="T26" fmla="*/ 12 w 44"/>
                <a:gd name="T27" fmla="*/ 41 h 44"/>
                <a:gd name="T28" fmla="*/ 10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3 w 44"/>
                <a:gd name="T35" fmla="*/ 32 h 44"/>
                <a:gd name="T36" fmla="*/ 0 w 44"/>
                <a:gd name="T37" fmla="*/ 30 h 44"/>
                <a:gd name="T38" fmla="*/ 0 w 44"/>
                <a:gd name="T39" fmla="*/ 25 h 44"/>
                <a:gd name="T40" fmla="*/ 0 w 44"/>
                <a:gd name="T41" fmla="*/ 23 h 44"/>
                <a:gd name="T42" fmla="*/ 0 w 44"/>
                <a:gd name="T43" fmla="*/ 18 h 44"/>
                <a:gd name="T44" fmla="*/ 0 w 44"/>
                <a:gd name="T45" fmla="*/ 16 h 44"/>
                <a:gd name="T46" fmla="*/ 3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10 w 44"/>
                <a:gd name="T53" fmla="*/ 5 h 44"/>
                <a:gd name="T54" fmla="*/ 12 w 44"/>
                <a:gd name="T55" fmla="*/ 2 h 44"/>
                <a:gd name="T56" fmla="*/ 14 w 44"/>
                <a:gd name="T57" fmla="*/ 2 h 44"/>
                <a:gd name="T58" fmla="*/ 19 w 44"/>
                <a:gd name="T59" fmla="*/ 2 h 44"/>
                <a:gd name="T60" fmla="*/ 21 w 44"/>
                <a:gd name="T61" fmla="*/ 0 h 44"/>
                <a:gd name="T62" fmla="*/ 26 w 44"/>
                <a:gd name="T63" fmla="*/ 2 h 44"/>
                <a:gd name="T64" fmla="*/ 28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2 w 44"/>
                <a:gd name="T75" fmla="*/ 14 h 44"/>
                <a:gd name="T76" fmla="*/ 42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2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2" y="21"/>
                  </a:moveTo>
                  <a:lnTo>
                    <a:pt x="44" y="25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1" y="44"/>
                  </a:lnTo>
                  <a:lnTo>
                    <a:pt x="19" y="44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10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3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10" y="5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2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2" name="Freeform 240"/>
            <p:cNvSpPr>
              <a:spLocks/>
            </p:cNvSpPr>
            <p:nvPr/>
          </p:nvSpPr>
          <p:spPr bwMode="auto">
            <a:xfrm>
              <a:off x="1765" y="2311"/>
              <a:ext cx="44" cy="44"/>
            </a:xfrm>
            <a:custGeom>
              <a:avLst/>
              <a:gdLst>
                <a:gd name="T0" fmla="*/ 42 w 44"/>
                <a:gd name="T1" fmla="*/ 21 h 44"/>
                <a:gd name="T2" fmla="*/ 44 w 44"/>
                <a:gd name="T3" fmla="*/ 18 h 44"/>
                <a:gd name="T4" fmla="*/ 42 w 44"/>
                <a:gd name="T5" fmla="*/ 16 h 44"/>
                <a:gd name="T6" fmla="*/ 42 w 44"/>
                <a:gd name="T7" fmla="*/ 14 h 44"/>
                <a:gd name="T8" fmla="*/ 39 w 44"/>
                <a:gd name="T9" fmla="*/ 9 h 44"/>
                <a:gd name="T10" fmla="*/ 37 w 44"/>
                <a:gd name="T11" fmla="*/ 7 h 44"/>
                <a:gd name="T12" fmla="*/ 35 w 44"/>
                <a:gd name="T13" fmla="*/ 5 h 44"/>
                <a:gd name="T14" fmla="*/ 32 w 44"/>
                <a:gd name="T15" fmla="*/ 2 h 44"/>
                <a:gd name="T16" fmla="*/ 28 w 44"/>
                <a:gd name="T17" fmla="*/ 2 h 44"/>
                <a:gd name="T18" fmla="*/ 26 w 44"/>
                <a:gd name="T19" fmla="*/ 2 h 44"/>
                <a:gd name="T20" fmla="*/ 21 w 44"/>
                <a:gd name="T21" fmla="*/ 0 h 44"/>
                <a:gd name="T22" fmla="*/ 19 w 44"/>
                <a:gd name="T23" fmla="*/ 2 h 44"/>
                <a:gd name="T24" fmla="*/ 14 w 44"/>
                <a:gd name="T25" fmla="*/ 2 h 44"/>
                <a:gd name="T26" fmla="*/ 12 w 44"/>
                <a:gd name="T27" fmla="*/ 2 h 44"/>
                <a:gd name="T28" fmla="*/ 10 w 44"/>
                <a:gd name="T29" fmla="*/ 5 h 44"/>
                <a:gd name="T30" fmla="*/ 7 w 44"/>
                <a:gd name="T31" fmla="*/ 7 h 44"/>
                <a:gd name="T32" fmla="*/ 5 w 44"/>
                <a:gd name="T33" fmla="*/ 9 h 44"/>
                <a:gd name="T34" fmla="*/ 3 w 44"/>
                <a:gd name="T35" fmla="*/ 14 h 44"/>
                <a:gd name="T36" fmla="*/ 0 w 44"/>
                <a:gd name="T37" fmla="*/ 16 h 44"/>
                <a:gd name="T38" fmla="*/ 0 w 44"/>
                <a:gd name="T39" fmla="*/ 18 h 44"/>
                <a:gd name="T40" fmla="*/ 0 w 44"/>
                <a:gd name="T41" fmla="*/ 23 h 44"/>
                <a:gd name="T42" fmla="*/ 0 w 44"/>
                <a:gd name="T43" fmla="*/ 25 h 44"/>
                <a:gd name="T44" fmla="*/ 0 w 44"/>
                <a:gd name="T45" fmla="*/ 30 h 44"/>
                <a:gd name="T46" fmla="*/ 3 w 44"/>
                <a:gd name="T47" fmla="*/ 32 h 44"/>
                <a:gd name="T48" fmla="*/ 5 w 44"/>
                <a:gd name="T49" fmla="*/ 34 h 44"/>
                <a:gd name="T50" fmla="*/ 7 w 44"/>
                <a:gd name="T51" fmla="*/ 37 h 44"/>
                <a:gd name="T52" fmla="*/ 10 w 44"/>
                <a:gd name="T53" fmla="*/ 39 h 44"/>
                <a:gd name="T54" fmla="*/ 12 w 44"/>
                <a:gd name="T55" fmla="*/ 41 h 44"/>
                <a:gd name="T56" fmla="*/ 14 w 44"/>
                <a:gd name="T57" fmla="*/ 44 h 44"/>
                <a:gd name="T58" fmla="*/ 19 w 44"/>
                <a:gd name="T59" fmla="*/ 44 h 44"/>
                <a:gd name="T60" fmla="*/ 21 w 44"/>
                <a:gd name="T61" fmla="*/ 44 h 44"/>
                <a:gd name="T62" fmla="*/ 26 w 44"/>
                <a:gd name="T63" fmla="*/ 44 h 44"/>
                <a:gd name="T64" fmla="*/ 28 w 44"/>
                <a:gd name="T65" fmla="*/ 44 h 44"/>
                <a:gd name="T66" fmla="*/ 32 w 44"/>
                <a:gd name="T67" fmla="*/ 41 h 44"/>
                <a:gd name="T68" fmla="*/ 35 w 44"/>
                <a:gd name="T69" fmla="*/ 39 h 44"/>
                <a:gd name="T70" fmla="*/ 37 w 44"/>
                <a:gd name="T71" fmla="*/ 37 h 44"/>
                <a:gd name="T72" fmla="*/ 39 w 44"/>
                <a:gd name="T73" fmla="*/ 34 h 44"/>
                <a:gd name="T74" fmla="*/ 42 w 44"/>
                <a:gd name="T75" fmla="*/ 32 h 44"/>
                <a:gd name="T76" fmla="*/ 42 w 44"/>
                <a:gd name="T77" fmla="*/ 30 h 44"/>
                <a:gd name="T78" fmla="*/ 44 w 44"/>
                <a:gd name="T79" fmla="*/ 25 h 44"/>
                <a:gd name="T80" fmla="*/ 44 w 44"/>
                <a:gd name="T81" fmla="*/ 23 h 44"/>
                <a:gd name="T82" fmla="*/ 44 w 44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2" y="21"/>
                  </a:moveTo>
                  <a:lnTo>
                    <a:pt x="44" y="18"/>
                  </a:lnTo>
                  <a:lnTo>
                    <a:pt x="42" y="16"/>
                  </a:lnTo>
                  <a:lnTo>
                    <a:pt x="42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5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7" y="37"/>
                  </a:lnTo>
                  <a:lnTo>
                    <a:pt x="10" y="39"/>
                  </a:lnTo>
                  <a:lnTo>
                    <a:pt x="12" y="41"/>
                  </a:lnTo>
                  <a:lnTo>
                    <a:pt x="14" y="44"/>
                  </a:lnTo>
                  <a:lnTo>
                    <a:pt x="19" y="44"/>
                  </a:lnTo>
                  <a:lnTo>
                    <a:pt x="21" y="44"/>
                  </a:lnTo>
                  <a:lnTo>
                    <a:pt x="26" y="44"/>
                  </a:lnTo>
                  <a:lnTo>
                    <a:pt x="28" y="44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2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3" name="Freeform 241"/>
            <p:cNvSpPr>
              <a:spLocks/>
            </p:cNvSpPr>
            <p:nvPr/>
          </p:nvSpPr>
          <p:spPr bwMode="auto">
            <a:xfrm>
              <a:off x="1894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25 h 44"/>
                <a:gd name="T4" fmla="*/ 41 w 43"/>
                <a:gd name="T5" fmla="*/ 30 h 44"/>
                <a:gd name="T6" fmla="*/ 41 w 43"/>
                <a:gd name="T7" fmla="*/ 32 h 44"/>
                <a:gd name="T8" fmla="*/ 39 w 43"/>
                <a:gd name="T9" fmla="*/ 34 h 44"/>
                <a:gd name="T10" fmla="*/ 37 w 43"/>
                <a:gd name="T11" fmla="*/ 37 h 44"/>
                <a:gd name="T12" fmla="*/ 34 w 43"/>
                <a:gd name="T13" fmla="*/ 39 h 44"/>
                <a:gd name="T14" fmla="*/ 32 w 43"/>
                <a:gd name="T15" fmla="*/ 41 h 44"/>
                <a:gd name="T16" fmla="*/ 30 w 43"/>
                <a:gd name="T17" fmla="*/ 44 h 44"/>
                <a:gd name="T18" fmla="*/ 25 w 43"/>
                <a:gd name="T19" fmla="*/ 44 h 44"/>
                <a:gd name="T20" fmla="*/ 23 w 43"/>
                <a:gd name="T21" fmla="*/ 44 h 44"/>
                <a:gd name="T22" fmla="*/ 18 w 43"/>
                <a:gd name="T23" fmla="*/ 44 h 44"/>
                <a:gd name="T24" fmla="*/ 16 w 43"/>
                <a:gd name="T25" fmla="*/ 44 h 44"/>
                <a:gd name="T26" fmla="*/ 11 w 43"/>
                <a:gd name="T27" fmla="*/ 41 h 44"/>
                <a:gd name="T28" fmla="*/ 9 w 43"/>
                <a:gd name="T29" fmla="*/ 39 h 44"/>
                <a:gd name="T30" fmla="*/ 7 w 43"/>
                <a:gd name="T31" fmla="*/ 37 h 44"/>
                <a:gd name="T32" fmla="*/ 4 w 43"/>
                <a:gd name="T33" fmla="*/ 34 h 44"/>
                <a:gd name="T34" fmla="*/ 2 w 43"/>
                <a:gd name="T35" fmla="*/ 32 h 44"/>
                <a:gd name="T36" fmla="*/ 2 w 43"/>
                <a:gd name="T37" fmla="*/ 30 h 44"/>
                <a:gd name="T38" fmla="*/ 0 w 43"/>
                <a:gd name="T39" fmla="*/ 25 h 44"/>
                <a:gd name="T40" fmla="*/ 0 w 43"/>
                <a:gd name="T41" fmla="*/ 23 h 44"/>
                <a:gd name="T42" fmla="*/ 0 w 43"/>
                <a:gd name="T43" fmla="*/ 18 h 44"/>
                <a:gd name="T44" fmla="*/ 2 w 43"/>
                <a:gd name="T45" fmla="*/ 16 h 44"/>
                <a:gd name="T46" fmla="*/ 2 w 43"/>
                <a:gd name="T47" fmla="*/ 14 h 44"/>
                <a:gd name="T48" fmla="*/ 4 w 43"/>
                <a:gd name="T49" fmla="*/ 9 h 44"/>
                <a:gd name="T50" fmla="*/ 7 w 43"/>
                <a:gd name="T51" fmla="*/ 7 h 44"/>
                <a:gd name="T52" fmla="*/ 9 w 43"/>
                <a:gd name="T53" fmla="*/ 5 h 44"/>
                <a:gd name="T54" fmla="*/ 11 w 43"/>
                <a:gd name="T55" fmla="*/ 2 h 44"/>
                <a:gd name="T56" fmla="*/ 16 w 43"/>
                <a:gd name="T57" fmla="*/ 2 h 44"/>
                <a:gd name="T58" fmla="*/ 18 w 43"/>
                <a:gd name="T59" fmla="*/ 2 h 44"/>
                <a:gd name="T60" fmla="*/ 23 w 43"/>
                <a:gd name="T61" fmla="*/ 0 h 44"/>
                <a:gd name="T62" fmla="*/ 25 w 43"/>
                <a:gd name="T63" fmla="*/ 2 h 44"/>
                <a:gd name="T64" fmla="*/ 30 w 43"/>
                <a:gd name="T65" fmla="*/ 2 h 44"/>
                <a:gd name="T66" fmla="*/ 32 w 43"/>
                <a:gd name="T67" fmla="*/ 2 h 44"/>
                <a:gd name="T68" fmla="*/ 34 w 43"/>
                <a:gd name="T69" fmla="*/ 5 h 44"/>
                <a:gd name="T70" fmla="*/ 37 w 43"/>
                <a:gd name="T71" fmla="*/ 7 h 44"/>
                <a:gd name="T72" fmla="*/ 39 w 43"/>
                <a:gd name="T73" fmla="*/ 9 h 44"/>
                <a:gd name="T74" fmla="*/ 41 w 43"/>
                <a:gd name="T75" fmla="*/ 14 h 44"/>
                <a:gd name="T76" fmla="*/ 41 w 43"/>
                <a:gd name="T77" fmla="*/ 16 h 44"/>
                <a:gd name="T78" fmla="*/ 43 w 43"/>
                <a:gd name="T79" fmla="*/ 18 h 44"/>
                <a:gd name="T80" fmla="*/ 43 w 43"/>
                <a:gd name="T81" fmla="*/ 23 h 44"/>
                <a:gd name="T82" fmla="*/ 43 w 43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4" name="Freeform 242"/>
            <p:cNvSpPr>
              <a:spLocks/>
            </p:cNvSpPr>
            <p:nvPr/>
          </p:nvSpPr>
          <p:spPr bwMode="auto">
            <a:xfrm>
              <a:off x="1894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25 h 44"/>
                <a:gd name="T4" fmla="*/ 41 w 43"/>
                <a:gd name="T5" fmla="*/ 30 h 44"/>
                <a:gd name="T6" fmla="*/ 41 w 43"/>
                <a:gd name="T7" fmla="*/ 32 h 44"/>
                <a:gd name="T8" fmla="*/ 39 w 43"/>
                <a:gd name="T9" fmla="*/ 34 h 44"/>
                <a:gd name="T10" fmla="*/ 37 w 43"/>
                <a:gd name="T11" fmla="*/ 37 h 44"/>
                <a:gd name="T12" fmla="*/ 34 w 43"/>
                <a:gd name="T13" fmla="*/ 39 h 44"/>
                <a:gd name="T14" fmla="*/ 32 w 43"/>
                <a:gd name="T15" fmla="*/ 41 h 44"/>
                <a:gd name="T16" fmla="*/ 30 w 43"/>
                <a:gd name="T17" fmla="*/ 44 h 44"/>
                <a:gd name="T18" fmla="*/ 25 w 43"/>
                <a:gd name="T19" fmla="*/ 44 h 44"/>
                <a:gd name="T20" fmla="*/ 23 w 43"/>
                <a:gd name="T21" fmla="*/ 44 h 44"/>
                <a:gd name="T22" fmla="*/ 18 w 43"/>
                <a:gd name="T23" fmla="*/ 44 h 44"/>
                <a:gd name="T24" fmla="*/ 16 w 43"/>
                <a:gd name="T25" fmla="*/ 44 h 44"/>
                <a:gd name="T26" fmla="*/ 11 w 43"/>
                <a:gd name="T27" fmla="*/ 41 h 44"/>
                <a:gd name="T28" fmla="*/ 9 w 43"/>
                <a:gd name="T29" fmla="*/ 39 h 44"/>
                <a:gd name="T30" fmla="*/ 7 w 43"/>
                <a:gd name="T31" fmla="*/ 37 h 44"/>
                <a:gd name="T32" fmla="*/ 4 w 43"/>
                <a:gd name="T33" fmla="*/ 34 h 44"/>
                <a:gd name="T34" fmla="*/ 2 w 43"/>
                <a:gd name="T35" fmla="*/ 32 h 44"/>
                <a:gd name="T36" fmla="*/ 2 w 43"/>
                <a:gd name="T37" fmla="*/ 30 h 44"/>
                <a:gd name="T38" fmla="*/ 0 w 43"/>
                <a:gd name="T39" fmla="*/ 25 h 44"/>
                <a:gd name="T40" fmla="*/ 0 w 43"/>
                <a:gd name="T41" fmla="*/ 23 h 44"/>
                <a:gd name="T42" fmla="*/ 0 w 43"/>
                <a:gd name="T43" fmla="*/ 18 h 44"/>
                <a:gd name="T44" fmla="*/ 2 w 43"/>
                <a:gd name="T45" fmla="*/ 16 h 44"/>
                <a:gd name="T46" fmla="*/ 2 w 43"/>
                <a:gd name="T47" fmla="*/ 14 h 44"/>
                <a:gd name="T48" fmla="*/ 4 w 43"/>
                <a:gd name="T49" fmla="*/ 9 h 44"/>
                <a:gd name="T50" fmla="*/ 7 w 43"/>
                <a:gd name="T51" fmla="*/ 7 h 44"/>
                <a:gd name="T52" fmla="*/ 9 w 43"/>
                <a:gd name="T53" fmla="*/ 5 h 44"/>
                <a:gd name="T54" fmla="*/ 11 w 43"/>
                <a:gd name="T55" fmla="*/ 2 h 44"/>
                <a:gd name="T56" fmla="*/ 16 w 43"/>
                <a:gd name="T57" fmla="*/ 2 h 44"/>
                <a:gd name="T58" fmla="*/ 18 w 43"/>
                <a:gd name="T59" fmla="*/ 2 h 44"/>
                <a:gd name="T60" fmla="*/ 23 w 43"/>
                <a:gd name="T61" fmla="*/ 0 h 44"/>
                <a:gd name="T62" fmla="*/ 25 w 43"/>
                <a:gd name="T63" fmla="*/ 2 h 44"/>
                <a:gd name="T64" fmla="*/ 30 w 43"/>
                <a:gd name="T65" fmla="*/ 2 h 44"/>
                <a:gd name="T66" fmla="*/ 32 w 43"/>
                <a:gd name="T67" fmla="*/ 2 h 44"/>
                <a:gd name="T68" fmla="*/ 34 w 43"/>
                <a:gd name="T69" fmla="*/ 5 h 44"/>
                <a:gd name="T70" fmla="*/ 37 w 43"/>
                <a:gd name="T71" fmla="*/ 7 h 44"/>
                <a:gd name="T72" fmla="*/ 39 w 43"/>
                <a:gd name="T73" fmla="*/ 9 h 44"/>
                <a:gd name="T74" fmla="*/ 41 w 43"/>
                <a:gd name="T75" fmla="*/ 14 h 44"/>
                <a:gd name="T76" fmla="*/ 41 w 43"/>
                <a:gd name="T77" fmla="*/ 16 h 44"/>
                <a:gd name="T78" fmla="*/ 43 w 43"/>
                <a:gd name="T79" fmla="*/ 18 h 44"/>
                <a:gd name="T80" fmla="*/ 43 w 43"/>
                <a:gd name="T81" fmla="*/ 23 h 44"/>
                <a:gd name="T82" fmla="*/ 43 w 43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25"/>
                  </a:lnTo>
                  <a:lnTo>
                    <a:pt x="41" y="30"/>
                  </a:lnTo>
                  <a:lnTo>
                    <a:pt x="41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1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1" y="16"/>
                  </a:lnTo>
                  <a:lnTo>
                    <a:pt x="43" y="18"/>
                  </a:lnTo>
                  <a:lnTo>
                    <a:pt x="43" y="2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5" name="Freeform 243"/>
            <p:cNvSpPr>
              <a:spLocks/>
            </p:cNvSpPr>
            <p:nvPr/>
          </p:nvSpPr>
          <p:spPr bwMode="auto">
            <a:xfrm>
              <a:off x="1894" y="2311"/>
              <a:ext cx="43" cy="44"/>
            </a:xfrm>
            <a:custGeom>
              <a:avLst/>
              <a:gdLst>
                <a:gd name="T0" fmla="*/ 43 w 43"/>
                <a:gd name="T1" fmla="*/ 21 h 44"/>
                <a:gd name="T2" fmla="*/ 43 w 43"/>
                <a:gd name="T3" fmla="*/ 18 h 44"/>
                <a:gd name="T4" fmla="*/ 41 w 43"/>
                <a:gd name="T5" fmla="*/ 16 h 44"/>
                <a:gd name="T6" fmla="*/ 41 w 43"/>
                <a:gd name="T7" fmla="*/ 14 h 44"/>
                <a:gd name="T8" fmla="*/ 39 w 43"/>
                <a:gd name="T9" fmla="*/ 9 h 44"/>
                <a:gd name="T10" fmla="*/ 37 w 43"/>
                <a:gd name="T11" fmla="*/ 7 h 44"/>
                <a:gd name="T12" fmla="*/ 34 w 43"/>
                <a:gd name="T13" fmla="*/ 5 h 44"/>
                <a:gd name="T14" fmla="*/ 32 w 43"/>
                <a:gd name="T15" fmla="*/ 2 h 44"/>
                <a:gd name="T16" fmla="*/ 30 w 43"/>
                <a:gd name="T17" fmla="*/ 2 h 44"/>
                <a:gd name="T18" fmla="*/ 25 w 43"/>
                <a:gd name="T19" fmla="*/ 2 h 44"/>
                <a:gd name="T20" fmla="*/ 23 w 43"/>
                <a:gd name="T21" fmla="*/ 0 h 44"/>
                <a:gd name="T22" fmla="*/ 18 w 43"/>
                <a:gd name="T23" fmla="*/ 2 h 44"/>
                <a:gd name="T24" fmla="*/ 16 w 43"/>
                <a:gd name="T25" fmla="*/ 2 h 44"/>
                <a:gd name="T26" fmla="*/ 11 w 43"/>
                <a:gd name="T27" fmla="*/ 2 h 44"/>
                <a:gd name="T28" fmla="*/ 9 w 43"/>
                <a:gd name="T29" fmla="*/ 5 h 44"/>
                <a:gd name="T30" fmla="*/ 7 w 43"/>
                <a:gd name="T31" fmla="*/ 7 h 44"/>
                <a:gd name="T32" fmla="*/ 4 w 43"/>
                <a:gd name="T33" fmla="*/ 9 h 44"/>
                <a:gd name="T34" fmla="*/ 2 w 43"/>
                <a:gd name="T35" fmla="*/ 14 h 44"/>
                <a:gd name="T36" fmla="*/ 2 w 43"/>
                <a:gd name="T37" fmla="*/ 16 h 44"/>
                <a:gd name="T38" fmla="*/ 0 w 43"/>
                <a:gd name="T39" fmla="*/ 18 h 44"/>
                <a:gd name="T40" fmla="*/ 0 w 43"/>
                <a:gd name="T41" fmla="*/ 23 h 44"/>
                <a:gd name="T42" fmla="*/ 0 w 43"/>
                <a:gd name="T43" fmla="*/ 25 h 44"/>
                <a:gd name="T44" fmla="*/ 2 w 43"/>
                <a:gd name="T45" fmla="*/ 30 h 44"/>
                <a:gd name="T46" fmla="*/ 2 w 43"/>
                <a:gd name="T47" fmla="*/ 32 h 44"/>
                <a:gd name="T48" fmla="*/ 4 w 43"/>
                <a:gd name="T49" fmla="*/ 34 h 44"/>
                <a:gd name="T50" fmla="*/ 7 w 43"/>
                <a:gd name="T51" fmla="*/ 37 h 44"/>
                <a:gd name="T52" fmla="*/ 9 w 43"/>
                <a:gd name="T53" fmla="*/ 39 h 44"/>
                <a:gd name="T54" fmla="*/ 11 w 43"/>
                <a:gd name="T55" fmla="*/ 41 h 44"/>
                <a:gd name="T56" fmla="*/ 16 w 43"/>
                <a:gd name="T57" fmla="*/ 44 h 44"/>
                <a:gd name="T58" fmla="*/ 18 w 43"/>
                <a:gd name="T59" fmla="*/ 44 h 44"/>
                <a:gd name="T60" fmla="*/ 23 w 43"/>
                <a:gd name="T61" fmla="*/ 44 h 44"/>
                <a:gd name="T62" fmla="*/ 25 w 43"/>
                <a:gd name="T63" fmla="*/ 44 h 44"/>
                <a:gd name="T64" fmla="*/ 30 w 43"/>
                <a:gd name="T65" fmla="*/ 44 h 44"/>
                <a:gd name="T66" fmla="*/ 32 w 43"/>
                <a:gd name="T67" fmla="*/ 41 h 44"/>
                <a:gd name="T68" fmla="*/ 34 w 43"/>
                <a:gd name="T69" fmla="*/ 39 h 44"/>
                <a:gd name="T70" fmla="*/ 37 w 43"/>
                <a:gd name="T71" fmla="*/ 37 h 44"/>
                <a:gd name="T72" fmla="*/ 39 w 43"/>
                <a:gd name="T73" fmla="*/ 34 h 44"/>
                <a:gd name="T74" fmla="*/ 41 w 43"/>
                <a:gd name="T75" fmla="*/ 32 h 44"/>
                <a:gd name="T76" fmla="*/ 41 w 43"/>
                <a:gd name="T77" fmla="*/ 30 h 44"/>
                <a:gd name="T78" fmla="*/ 43 w 43"/>
                <a:gd name="T79" fmla="*/ 25 h 44"/>
                <a:gd name="T80" fmla="*/ 43 w 43"/>
                <a:gd name="T81" fmla="*/ 23 h 44"/>
                <a:gd name="T82" fmla="*/ 43 w 43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" h="44">
                  <a:moveTo>
                    <a:pt x="43" y="21"/>
                  </a:moveTo>
                  <a:lnTo>
                    <a:pt x="43" y="18"/>
                  </a:lnTo>
                  <a:lnTo>
                    <a:pt x="41" y="16"/>
                  </a:lnTo>
                  <a:lnTo>
                    <a:pt x="41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1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4" y="9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4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23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2" y="41"/>
                  </a:lnTo>
                  <a:lnTo>
                    <a:pt x="34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1" y="32"/>
                  </a:lnTo>
                  <a:lnTo>
                    <a:pt x="41" y="30"/>
                  </a:lnTo>
                  <a:lnTo>
                    <a:pt x="43" y="25"/>
                  </a:lnTo>
                  <a:lnTo>
                    <a:pt x="43" y="23"/>
                  </a:lnTo>
                  <a:lnTo>
                    <a:pt x="43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6" name="Freeform 244"/>
            <p:cNvSpPr>
              <a:spLocks/>
            </p:cNvSpPr>
            <p:nvPr/>
          </p:nvSpPr>
          <p:spPr bwMode="auto">
            <a:xfrm>
              <a:off x="2022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25 h 44"/>
                <a:gd name="T4" fmla="*/ 44 w 44"/>
                <a:gd name="T5" fmla="*/ 30 h 44"/>
                <a:gd name="T6" fmla="*/ 42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30 w 44"/>
                <a:gd name="T17" fmla="*/ 44 h 44"/>
                <a:gd name="T18" fmla="*/ 25 w 44"/>
                <a:gd name="T19" fmla="*/ 44 h 44"/>
                <a:gd name="T20" fmla="*/ 23 w 44"/>
                <a:gd name="T21" fmla="*/ 44 h 44"/>
                <a:gd name="T22" fmla="*/ 19 w 44"/>
                <a:gd name="T23" fmla="*/ 44 h 44"/>
                <a:gd name="T24" fmla="*/ 16 w 44"/>
                <a:gd name="T25" fmla="*/ 44 h 44"/>
                <a:gd name="T26" fmla="*/ 14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3 w 44"/>
                <a:gd name="T35" fmla="*/ 32 h 44"/>
                <a:gd name="T36" fmla="*/ 3 w 44"/>
                <a:gd name="T37" fmla="*/ 30 h 44"/>
                <a:gd name="T38" fmla="*/ 3 w 44"/>
                <a:gd name="T39" fmla="*/ 25 h 44"/>
                <a:gd name="T40" fmla="*/ 0 w 44"/>
                <a:gd name="T41" fmla="*/ 23 h 44"/>
                <a:gd name="T42" fmla="*/ 3 w 44"/>
                <a:gd name="T43" fmla="*/ 18 h 44"/>
                <a:gd name="T44" fmla="*/ 3 w 44"/>
                <a:gd name="T45" fmla="*/ 16 h 44"/>
                <a:gd name="T46" fmla="*/ 3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4 w 44"/>
                <a:gd name="T55" fmla="*/ 2 h 44"/>
                <a:gd name="T56" fmla="*/ 16 w 44"/>
                <a:gd name="T57" fmla="*/ 2 h 44"/>
                <a:gd name="T58" fmla="*/ 19 w 44"/>
                <a:gd name="T59" fmla="*/ 2 h 44"/>
                <a:gd name="T60" fmla="*/ 23 w 44"/>
                <a:gd name="T61" fmla="*/ 0 h 44"/>
                <a:gd name="T62" fmla="*/ 25 w 44"/>
                <a:gd name="T63" fmla="*/ 2 h 44"/>
                <a:gd name="T64" fmla="*/ 30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2 w 44"/>
                <a:gd name="T75" fmla="*/ 14 h 44"/>
                <a:gd name="T76" fmla="*/ 44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4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9" y="44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3" y="30"/>
                  </a:lnTo>
                  <a:lnTo>
                    <a:pt x="3" y="25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7" name="Freeform 245"/>
            <p:cNvSpPr>
              <a:spLocks/>
            </p:cNvSpPr>
            <p:nvPr/>
          </p:nvSpPr>
          <p:spPr bwMode="auto">
            <a:xfrm>
              <a:off x="2022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25 h 44"/>
                <a:gd name="T4" fmla="*/ 44 w 44"/>
                <a:gd name="T5" fmla="*/ 30 h 44"/>
                <a:gd name="T6" fmla="*/ 42 w 44"/>
                <a:gd name="T7" fmla="*/ 32 h 44"/>
                <a:gd name="T8" fmla="*/ 39 w 44"/>
                <a:gd name="T9" fmla="*/ 34 h 44"/>
                <a:gd name="T10" fmla="*/ 37 w 44"/>
                <a:gd name="T11" fmla="*/ 37 h 44"/>
                <a:gd name="T12" fmla="*/ 35 w 44"/>
                <a:gd name="T13" fmla="*/ 39 h 44"/>
                <a:gd name="T14" fmla="*/ 32 w 44"/>
                <a:gd name="T15" fmla="*/ 41 h 44"/>
                <a:gd name="T16" fmla="*/ 30 w 44"/>
                <a:gd name="T17" fmla="*/ 44 h 44"/>
                <a:gd name="T18" fmla="*/ 25 w 44"/>
                <a:gd name="T19" fmla="*/ 44 h 44"/>
                <a:gd name="T20" fmla="*/ 23 w 44"/>
                <a:gd name="T21" fmla="*/ 44 h 44"/>
                <a:gd name="T22" fmla="*/ 19 w 44"/>
                <a:gd name="T23" fmla="*/ 44 h 44"/>
                <a:gd name="T24" fmla="*/ 16 w 44"/>
                <a:gd name="T25" fmla="*/ 44 h 44"/>
                <a:gd name="T26" fmla="*/ 14 w 44"/>
                <a:gd name="T27" fmla="*/ 41 h 44"/>
                <a:gd name="T28" fmla="*/ 9 w 44"/>
                <a:gd name="T29" fmla="*/ 39 h 44"/>
                <a:gd name="T30" fmla="*/ 7 w 44"/>
                <a:gd name="T31" fmla="*/ 37 h 44"/>
                <a:gd name="T32" fmla="*/ 5 w 44"/>
                <a:gd name="T33" fmla="*/ 34 h 44"/>
                <a:gd name="T34" fmla="*/ 3 w 44"/>
                <a:gd name="T35" fmla="*/ 32 h 44"/>
                <a:gd name="T36" fmla="*/ 3 w 44"/>
                <a:gd name="T37" fmla="*/ 30 h 44"/>
                <a:gd name="T38" fmla="*/ 3 w 44"/>
                <a:gd name="T39" fmla="*/ 25 h 44"/>
                <a:gd name="T40" fmla="*/ 0 w 44"/>
                <a:gd name="T41" fmla="*/ 23 h 44"/>
                <a:gd name="T42" fmla="*/ 3 w 44"/>
                <a:gd name="T43" fmla="*/ 18 h 44"/>
                <a:gd name="T44" fmla="*/ 3 w 44"/>
                <a:gd name="T45" fmla="*/ 16 h 44"/>
                <a:gd name="T46" fmla="*/ 3 w 44"/>
                <a:gd name="T47" fmla="*/ 14 h 44"/>
                <a:gd name="T48" fmla="*/ 5 w 44"/>
                <a:gd name="T49" fmla="*/ 9 h 44"/>
                <a:gd name="T50" fmla="*/ 7 w 44"/>
                <a:gd name="T51" fmla="*/ 7 h 44"/>
                <a:gd name="T52" fmla="*/ 9 w 44"/>
                <a:gd name="T53" fmla="*/ 5 h 44"/>
                <a:gd name="T54" fmla="*/ 14 w 44"/>
                <a:gd name="T55" fmla="*/ 2 h 44"/>
                <a:gd name="T56" fmla="*/ 16 w 44"/>
                <a:gd name="T57" fmla="*/ 2 h 44"/>
                <a:gd name="T58" fmla="*/ 19 w 44"/>
                <a:gd name="T59" fmla="*/ 2 h 44"/>
                <a:gd name="T60" fmla="*/ 23 w 44"/>
                <a:gd name="T61" fmla="*/ 0 h 44"/>
                <a:gd name="T62" fmla="*/ 25 w 44"/>
                <a:gd name="T63" fmla="*/ 2 h 44"/>
                <a:gd name="T64" fmla="*/ 30 w 44"/>
                <a:gd name="T65" fmla="*/ 2 h 44"/>
                <a:gd name="T66" fmla="*/ 32 w 44"/>
                <a:gd name="T67" fmla="*/ 2 h 44"/>
                <a:gd name="T68" fmla="*/ 35 w 44"/>
                <a:gd name="T69" fmla="*/ 5 h 44"/>
                <a:gd name="T70" fmla="*/ 37 w 44"/>
                <a:gd name="T71" fmla="*/ 7 h 44"/>
                <a:gd name="T72" fmla="*/ 39 w 44"/>
                <a:gd name="T73" fmla="*/ 9 h 44"/>
                <a:gd name="T74" fmla="*/ 42 w 44"/>
                <a:gd name="T75" fmla="*/ 14 h 44"/>
                <a:gd name="T76" fmla="*/ 44 w 44"/>
                <a:gd name="T77" fmla="*/ 16 h 44"/>
                <a:gd name="T78" fmla="*/ 44 w 44"/>
                <a:gd name="T79" fmla="*/ 18 h 44"/>
                <a:gd name="T80" fmla="*/ 44 w 44"/>
                <a:gd name="T81" fmla="*/ 23 h 44"/>
                <a:gd name="T82" fmla="*/ 44 w 44"/>
                <a:gd name="T8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25"/>
                  </a:lnTo>
                  <a:lnTo>
                    <a:pt x="44" y="30"/>
                  </a:lnTo>
                  <a:lnTo>
                    <a:pt x="42" y="32"/>
                  </a:lnTo>
                  <a:lnTo>
                    <a:pt x="39" y="34"/>
                  </a:lnTo>
                  <a:lnTo>
                    <a:pt x="37" y="37"/>
                  </a:lnTo>
                  <a:lnTo>
                    <a:pt x="35" y="39"/>
                  </a:lnTo>
                  <a:lnTo>
                    <a:pt x="32" y="41"/>
                  </a:lnTo>
                  <a:lnTo>
                    <a:pt x="30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19" y="44"/>
                  </a:lnTo>
                  <a:lnTo>
                    <a:pt x="16" y="44"/>
                  </a:lnTo>
                  <a:lnTo>
                    <a:pt x="14" y="41"/>
                  </a:lnTo>
                  <a:lnTo>
                    <a:pt x="9" y="39"/>
                  </a:lnTo>
                  <a:lnTo>
                    <a:pt x="7" y="37"/>
                  </a:lnTo>
                  <a:lnTo>
                    <a:pt x="5" y="34"/>
                  </a:lnTo>
                  <a:lnTo>
                    <a:pt x="3" y="32"/>
                  </a:lnTo>
                  <a:lnTo>
                    <a:pt x="3" y="30"/>
                  </a:lnTo>
                  <a:lnTo>
                    <a:pt x="3" y="25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5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7"/>
                  </a:lnTo>
                  <a:lnTo>
                    <a:pt x="39" y="9"/>
                  </a:lnTo>
                  <a:lnTo>
                    <a:pt x="42" y="14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4" y="23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8" name="Freeform 246"/>
            <p:cNvSpPr>
              <a:spLocks/>
            </p:cNvSpPr>
            <p:nvPr/>
          </p:nvSpPr>
          <p:spPr bwMode="auto">
            <a:xfrm>
              <a:off x="2022" y="2311"/>
              <a:ext cx="44" cy="44"/>
            </a:xfrm>
            <a:custGeom>
              <a:avLst/>
              <a:gdLst>
                <a:gd name="T0" fmla="*/ 44 w 44"/>
                <a:gd name="T1" fmla="*/ 21 h 44"/>
                <a:gd name="T2" fmla="*/ 44 w 44"/>
                <a:gd name="T3" fmla="*/ 18 h 44"/>
                <a:gd name="T4" fmla="*/ 44 w 44"/>
                <a:gd name="T5" fmla="*/ 16 h 44"/>
                <a:gd name="T6" fmla="*/ 42 w 44"/>
                <a:gd name="T7" fmla="*/ 14 h 44"/>
                <a:gd name="T8" fmla="*/ 39 w 44"/>
                <a:gd name="T9" fmla="*/ 9 h 44"/>
                <a:gd name="T10" fmla="*/ 37 w 44"/>
                <a:gd name="T11" fmla="*/ 7 h 44"/>
                <a:gd name="T12" fmla="*/ 35 w 44"/>
                <a:gd name="T13" fmla="*/ 5 h 44"/>
                <a:gd name="T14" fmla="*/ 32 w 44"/>
                <a:gd name="T15" fmla="*/ 2 h 44"/>
                <a:gd name="T16" fmla="*/ 30 w 44"/>
                <a:gd name="T17" fmla="*/ 2 h 44"/>
                <a:gd name="T18" fmla="*/ 25 w 44"/>
                <a:gd name="T19" fmla="*/ 2 h 44"/>
                <a:gd name="T20" fmla="*/ 23 w 44"/>
                <a:gd name="T21" fmla="*/ 0 h 44"/>
                <a:gd name="T22" fmla="*/ 19 w 44"/>
                <a:gd name="T23" fmla="*/ 2 h 44"/>
                <a:gd name="T24" fmla="*/ 16 w 44"/>
                <a:gd name="T25" fmla="*/ 2 h 44"/>
                <a:gd name="T26" fmla="*/ 14 w 44"/>
                <a:gd name="T27" fmla="*/ 2 h 44"/>
                <a:gd name="T28" fmla="*/ 9 w 44"/>
                <a:gd name="T29" fmla="*/ 5 h 44"/>
                <a:gd name="T30" fmla="*/ 7 w 44"/>
                <a:gd name="T31" fmla="*/ 7 h 44"/>
                <a:gd name="T32" fmla="*/ 5 w 44"/>
                <a:gd name="T33" fmla="*/ 9 h 44"/>
                <a:gd name="T34" fmla="*/ 3 w 44"/>
                <a:gd name="T35" fmla="*/ 14 h 44"/>
                <a:gd name="T36" fmla="*/ 3 w 44"/>
                <a:gd name="T37" fmla="*/ 16 h 44"/>
                <a:gd name="T38" fmla="*/ 3 w 44"/>
                <a:gd name="T39" fmla="*/ 18 h 44"/>
                <a:gd name="T40" fmla="*/ 0 w 44"/>
                <a:gd name="T41" fmla="*/ 23 h 44"/>
                <a:gd name="T42" fmla="*/ 3 w 44"/>
                <a:gd name="T43" fmla="*/ 25 h 44"/>
                <a:gd name="T44" fmla="*/ 3 w 44"/>
                <a:gd name="T45" fmla="*/ 30 h 44"/>
                <a:gd name="T46" fmla="*/ 3 w 44"/>
                <a:gd name="T47" fmla="*/ 32 h 44"/>
                <a:gd name="T48" fmla="*/ 5 w 44"/>
                <a:gd name="T49" fmla="*/ 34 h 44"/>
                <a:gd name="T50" fmla="*/ 7 w 44"/>
                <a:gd name="T51" fmla="*/ 37 h 44"/>
                <a:gd name="T52" fmla="*/ 9 w 44"/>
                <a:gd name="T53" fmla="*/ 39 h 44"/>
                <a:gd name="T54" fmla="*/ 14 w 44"/>
                <a:gd name="T55" fmla="*/ 41 h 44"/>
                <a:gd name="T56" fmla="*/ 16 w 44"/>
                <a:gd name="T57" fmla="*/ 44 h 44"/>
                <a:gd name="T58" fmla="*/ 19 w 44"/>
                <a:gd name="T59" fmla="*/ 44 h 44"/>
                <a:gd name="T60" fmla="*/ 23 w 44"/>
                <a:gd name="T61" fmla="*/ 44 h 44"/>
                <a:gd name="T62" fmla="*/ 25 w 44"/>
                <a:gd name="T63" fmla="*/ 44 h 44"/>
                <a:gd name="T64" fmla="*/ 30 w 44"/>
                <a:gd name="T65" fmla="*/ 44 h 44"/>
                <a:gd name="T66" fmla="*/ 32 w 44"/>
                <a:gd name="T67" fmla="*/ 41 h 44"/>
                <a:gd name="T68" fmla="*/ 35 w 44"/>
                <a:gd name="T69" fmla="*/ 39 h 44"/>
                <a:gd name="T70" fmla="*/ 37 w 44"/>
                <a:gd name="T71" fmla="*/ 37 h 44"/>
                <a:gd name="T72" fmla="*/ 39 w 44"/>
                <a:gd name="T73" fmla="*/ 34 h 44"/>
                <a:gd name="T74" fmla="*/ 42 w 44"/>
                <a:gd name="T75" fmla="*/ 32 h 44"/>
                <a:gd name="T76" fmla="*/ 44 w 44"/>
                <a:gd name="T77" fmla="*/ 30 h 44"/>
                <a:gd name="T78" fmla="*/ 44 w 44"/>
                <a:gd name="T79" fmla="*/ 25 h 44"/>
                <a:gd name="T80" fmla="*/ 44 w 44"/>
                <a:gd name="T81" fmla="*/ 23 h 44"/>
                <a:gd name="T82" fmla="*/ 44 w 44"/>
                <a:gd name="T83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" h="44">
                  <a:moveTo>
                    <a:pt x="44" y="21"/>
                  </a:moveTo>
                  <a:lnTo>
                    <a:pt x="44" y="18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39" y="9"/>
                  </a:lnTo>
                  <a:lnTo>
                    <a:pt x="37" y="7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30" y="2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9" y="5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4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23"/>
                  </a:lnTo>
                  <a:lnTo>
                    <a:pt x="3" y="25"/>
                  </a:lnTo>
                  <a:lnTo>
                    <a:pt x="3" y="30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4" y="41"/>
                  </a:lnTo>
                  <a:lnTo>
                    <a:pt x="16" y="44"/>
                  </a:lnTo>
                  <a:lnTo>
                    <a:pt x="19" y="44"/>
                  </a:lnTo>
                  <a:lnTo>
                    <a:pt x="23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2" y="41"/>
                  </a:lnTo>
                  <a:lnTo>
                    <a:pt x="35" y="39"/>
                  </a:lnTo>
                  <a:lnTo>
                    <a:pt x="37" y="37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4" y="30"/>
                  </a:lnTo>
                  <a:lnTo>
                    <a:pt x="44" y="25"/>
                  </a:lnTo>
                  <a:lnTo>
                    <a:pt x="44" y="23"/>
                  </a:lnTo>
                  <a:lnTo>
                    <a:pt x="44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19" name="Line 247"/>
            <p:cNvSpPr>
              <a:spLocks noChangeShapeType="1"/>
            </p:cNvSpPr>
            <p:nvPr/>
          </p:nvSpPr>
          <p:spPr bwMode="auto">
            <a:xfrm>
              <a:off x="768" y="1428"/>
              <a:ext cx="137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20" name="Line 248"/>
            <p:cNvSpPr>
              <a:spLocks noChangeShapeType="1"/>
            </p:cNvSpPr>
            <p:nvPr/>
          </p:nvSpPr>
          <p:spPr bwMode="auto">
            <a:xfrm>
              <a:off x="768" y="1747"/>
              <a:ext cx="137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21" name="Line 249"/>
            <p:cNvSpPr>
              <a:spLocks noChangeShapeType="1"/>
            </p:cNvSpPr>
            <p:nvPr/>
          </p:nvSpPr>
          <p:spPr bwMode="auto">
            <a:xfrm>
              <a:off x="768" y="2077"/>
              <a:ext cx="137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33722" name="Rectangle 250"/>
            <p:cNvSpPr>
              <a:spLocks noChangeArrowheads="1"/>
            </p:cNvSpPr>
            <p:nvPr/>
          </p:nvSpPr>
          <p:spPr bwMode="auto">
            <a:xfrm>
              <a:off x="575" y="1185"/>
              <a:ext cx="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0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P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3" name="Rectangle 251"/>
            <p:cNvSpPr>
              <a:spLocks noChangeArrowheads="1"/>
            </p:cNvSpPr>
            <p:nvPr/>
          </p:nvSpPr>
          <p:spPr bwMode="auto">
            <a:xfrm>
              <a:off x="612" y="1212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8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0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4" name="Rectangle 252"/>
            <p:cNvSpPr>
              <a:spLocks noChangeArrowheads="1"/>
            </p:cNvSpPr>
            <p:nvPr/>
          </p:nvSpPr>
          <p:spPr bwMode="auto">
            <a:xfrm>
              <a:off x="575" y="1545"/>
              <a:ext cx="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0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P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5" name="Rectangle 253"/>
            <p:cNvSpPr>
              <a:spLocks noChangeArrowheads="1"/>
            </p:cNvSpPr>
            <p:nvPr/>
          </p:nvSpPr>
          <p:spPr bwMode="auto">
            <a:xfrm>
              <a:off x="612" y="1572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8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1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6" name="Rectangle 254"/>
            <p:cNvSpPr>
              <a:spLocks noChangeArrowheads="1"/>
            </p:cNvSpPr>
            <p:nvPr/>
          </p:nvSpPr>
          <p:spPr bwMode="auto">
            <a:xfrm>
              <a:off x="575" y="1889"/>
              <a:ext cx="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0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P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7" name="Rectangle 255"/>
            <p:cNvSpPr>
              <a:spLocks noChangeArrowheads="1"/>
            </p:cNvSpPr>
            <p:nvPr/>
          </p:nvSpPr>
          <p:spPr bwMode="auto">
            <a:xfrm>
              <a:off x="612" y="1916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8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2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8" name="Rectangle 256"/>
            <p:cNvSpPr>
              <a:spLocks noChangeArrowheads="1"/>
            </p:cNvSpPr>
            <p:nvPr/>
          </p:nvSpPr>
          <p:spPr bwMode="auto">
            <a:xfrm>
              <a:off x="575" y="2217"/>
              <a:ext cx="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0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P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233729" name="Rectangle 257"/>
            <p:cNvSpPr>
              <a:spLocks noChangeArrowheads="1"/>
            </p:cNvSpPr>
            <p:nvPr/>
          </p:nvSpPr>
          <p:spPr bwMode="auto">
            <a:xfrm>
              <a:off x="612" y="2244"/>
              <a:ext cx="3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800" b="0">
                  <a:solidFill>
                    <a:srgbClr val="000000"/>
                  </a:solidFill>
                  <a:latin typeface="Courier New" pitchFamily="49" charset="0"/>
                  <a:ea typeface="굴림" charset="-127"/>
                </a:rPr>
                <a:t>4</a:t>
              </a:r>
              <a:endParaRPr lang="en-US" altLang="ko-KR">
                <a:ea typeface="굴림" charset="-127"/>
              </a:endParaRPr>
            </a:p>
          </p:txBody>
        </p:sp>
      </p:grpSp>
      <p:sp>
        <p:nvSpPr>
          <p:cNvPr id="233730" name="Line 258"/>
          <p:cNvSpPr>
            <a:spLocks noChangeShapeType="1"/>
          </p:cNvSpPr>
          <p:nvPr/>
        </p:nvSpPr>
        <p:spPr bwMode="auto">
          <a:xfrm>
            <a:off x="6629400" y="2514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3731" name="Line 259"/>
          <p:cNvSpPr>
            <a:spLocks noChangeShapeType="1"/>
          </p:cNvSpPr>
          <p:nvPr/>
        </p:nvSpPr>
        <p:spPr bwMode="auto">
          <a:xfrm>
            <a:off x="7239000" y="2514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260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112A-75D4-42EB-B4B8-AFEC07AD77A3}" type="slidenum">
              <a:rPr lang="en-US" altLang="ko-KR"/>
              <a:pPr/>
              <a:t>25</a:t>
            </a:fld>
            <a:endParaRPr lang="en-US" altLang="ko-KR" b="0"/>
          </a:p>
        </p:txBody>
      </p:sp>
      <p:pic>
        <p:nvPicPr>
          <p:cNvPr id="234500" name="Picture 4" descr="C:\Outgoing\0316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5400"/>
            <a:ext cx="6554788" cy="330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5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Barnes-Hut </a:t>
            </a:r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4800600"/>
            <a:ext cx="7842448" cy="1371600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Divide space into roughly equal # particles</a:t>
            </a:r>
          </a:p>
          <a:p>
            <a:r>
              <a:rPr lang="en-US" altLang="en-US" dirty="0"/>
              <a:t>Particles close together in space should be on same </a:t>
            </a:r>
            <a:r>
              <a:rPr lang="en-US" altLang="en-US" dirty="0" smtClean="0"/>
              <a:t>processor</a:t>
            </a:r>
            <a:endParaRPr lang="en-US" altLang="en-US" dirty="0"/>
          </a:p>
          <a:p>
            <a:r>
              <a:rPr lang="en-US" altLang="en-US" dirty="0" err="1"/>
              <a:t>Nonuniform</a:t>
            </a:r>
            <a:r>
              <a:rPr lang="en-US" altLang="en-US" dirty="0"/>
              <a:t>,  dynamically changing</a:t>
            </a:r>
          </a:p>
        </p:txBody>
      </p:sp>
    </p:spTree>
    <p:extLst>
      <p:ext uri="{BB962C8B-B14F-4D97-AF65-F5344CB8AC3E}">
        <p14:creationId xmlns:p14="http://schemas.microsoft.com/office/powerpoint/2010/main" val="617948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6" name="Picture 4" descr="C:\Outgoing\030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337" y="3140968"/>
            <a:ext cx="5932488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565-BC38-4B57-B95B-FF0BAC5F171F}" type="slidenum">
              <a:rPr lang="en-US" altLang="ko-KR"/>
              <a:pPr/>
              <a:t>26</a:t>
            </a:fld>
            <a:endParaRPr lang="en-US" altLang="ko-KR" b="0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924800" cy="736600"/>
          </a:xfrm>
        </p:spPr>
        <p:txBody>
          <a:bodyPr/>
          <a:lstStyle/>
          <a:p>
            <a:r>
              <a:rPr lang="en-US" altLang="en-US" dirty="0"/>
              <a:t>Dynamic Scheduling with Task Queues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64704"/>
            <a:ext cx="8136904" cy="2106613"/>
          </a:xfrm>
        </p:spPr>
        <p:txBody>
          <a:bodyPr/>
          <a:lstStyle/>
          <a:p>
            <a:r>
              <a:rPr lang="en-US" altLang="en-US" dirty="0"/>
              <a:t>Centralized versus distributed queues</a:t>
            </a:r>
          </a:p>
          <a:p>
            <a:r>
              <a:rPr lang="en-US" altLang="en-US" dirty="0"/>
              <a:t>Task stealing with distributed queues</a:t>
            </a:r>
          </a:p>
          <a:p>
            <a:pPr lvl="1">
              <a:spcBef>
                <a:spcPts val="200"/>
              </a:spcBef>
            </a:pPr>
            <a:r>
              <a:rPr lang="en-US" altLang="en-US" dirty="0"/>
              <a:t>Can compromise </a:t>
            </a:r>
            <a:r>
              <a:rPr lang="en-US" altLang="en-US" dirty="0" err="1"/>
              <a:t>comm</a:t>
            </a:r>
            <a:r>
              <a:rPr lang="en-US" altLang="en-US" dirty="0"/>
              <a:t> and locality, and increase synchronization</a:t>
            </a:r>
          </a:p>
          <a:p>
            <a:pPr lvl="1">
              <a:spcBef>
                <a:spcPts val="200"/>
              </a:spcBef>
            </a:pPr>
            <a:r>
              <a:rPr lang="en-US" altLang="en-US" dirty="0"/>
              <a:t>Whom to steal from, how many tasks to steal, ...</a:t>
            </a:r>
          </a:p>
          <a:p>
            <a:pPr lvl="1">
              <a:spcBef>
                <a:spcPts val="200"/>
              </a:spcBef>
            </a:pPr>
            <a:r>
              <a:rPr lang="en-US" altLang="en-US" dirty="0"/>
              <a:t>Termination detection</a:t>
            </a:r>
          </a:p>
          <a:p>
            <a:pPr lvl="1">
              <a:spcBef>
                <a:spcPts val="200"/>
              </a:spcBef>
            </a:pPr>
            <a:r>
              <a:rPr lang="en-US" altLang="en-US" dirty="0"/>
              <a:t>Maximum imbalance related to size of task</a:t>
            </a:r>
          </a:p>
          <a:p>
            <a:pPr lvl="1">
              <a:spcBef>
                <a:spcPts val="20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3017578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83CF-66DF-4791-87AA-99A70CBAAAFA}" type="slidenum">
              <a:rPr lang="en-US" altLang="ko-KR"/>
              <a:pPr/>
              <a:t>27</a:t>
            </a:fld>
            <a:endParaRPr lang="en-US" altLang="ko-KR" b="0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Impact of Dynamic Assignment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836712"/>
            <a:ext cx="7620000" cy="581025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/>
              <a:t>Barnes-Hut on SGI Origin 2000 (cache-coherent shared memory):</a:t>
            </a:r>
            <a:endParaRPr lang="en-US" altLang="en-US" b="0"/>
          </a:p>
        </p:txBody>
      </p:sp>
      <p:pic>
        <p:nvPicPr>
          <p:cNvPr id="229380" name="Picture 4" descr="C:\Outgoing\0302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162925" cy="417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914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 Contention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>
                <a:solidFill>
                  <a:srgbClr val="C00000"/>
                </a:solidFill>
              </a:rPr>
              <a:t>Lock</a:t>
            </a:r>
            <a:r>
              <a:rPr lang="en-US" altLang="ko-KR" dirty="0"/>
              <a:t>: low-level primitive to regulate access to shared data</a:t>
            </a:r>
          </a:p>
          <a:p>
            <a:pPr lvl="1"/>
            <a:r>
              <a:rPr lang="en-US" altLang="ko-KR" i="1" dirty="0"/>
              <a:t>acquire</a:t>
            </a:r>
            <a:r>
              <a:rPr lang="en-US" altLang="ko-KR" dirty="0"/>
              <a:t> and </a:t>
            </a:r>
            <a:r>
              <a:rPr lang="en-US" altLang="ko-KR" i="1" dirty="0"/>
              <a:t>release</a:t>
            </a:r>
            <a:r>
              <a:rPr lang="en-US" altLang="ko-KR" dirty="0"/>
              <a:t> operations</a:t>
            </a:r>
          </a:p>
          <a:p>
            <a:pPr lvl="1"/>
            <a:r>
              <a:rPr lang="en-US" altLang="ko-KR" dirty="0"/>
              <a:t>Critical section between acquire and release</a:t>
            </a:r>
          </a:p>
          <a:p>
            <a:pPr lvl="1"/>
            <a:r>
              <a:rPr lang="en-US" altLang="ko-KR" dirty="0"/>
              <a:t>Only one process is allowed in the critical section</a:t>
            </a:r>
          </a:p>
          <a:p>
            <a:endParaRPr lang="en-US" altLang="ko-KR" dirty="0" smtClean="0"/>
          </a:p>
          <a:p>
            <a:r>
              <a:rPr lang="en-US" altLang="ko-KR" dirty="0"/>
              <a:t>Avoid </a:t>
            </a:r>
            <a:r>
              <a:rPr lang="en-US" altLang="ko-KR" i="1" dirty="0">
                <a:solidFill>
                  <a:srgbClr val="FF0000"/>
                </a:solidFill>
              </a:rPr>
              <a:t>data race condition</a:t>
            </a:r>
            <a:r>
              <a:rPr lang="en-US" altLang="ko-KR" dirty="0"/>
              <a:t> in parallel programs</a:t>
            </a:r>
          </a:p>
          <a:p>
            <a:pPr lvl="1"/>
            <a:r>
              <a:rPr lang="en-US" altLang="ko-KR" dirty="0"/>
              <a:t>Multiple threads access a shared memory location with an undetermined </a:t>
            </a:r>
            <a:br>
              <a:rPr lang="en-US" altLang="ko-KR" dirty="0"/>
            </a:br>
            <a:r>
              <a:rPr lang="en-US" altLang="ko-KR" dirty="0"/>
              <a:t>accessing order and at least one access is write </a:t>
            </a:r>
          </a:p>
          <a:p>
            <a:pPr lvl="1"/>
            <a:r>
              <a:rPr lang="en-US" altLang="ko-KR" dirty="0"/>
              <a:t>Example: what if every thread executes </a:t>
            </a:r>
            <a:r>
              <a:rPr lang="en-US" altLang="ko-KR" dirty="0" err="1"/>
              <a:t>total_count</a:t>
            </a:r>
            <a:r>
              <a:rPr lang="en-US" altLang="ko-KR" dirty="0"/>
              <a:t> += </a:t>
            </a:r>
            <a:r>
              <a:rPr lang="en-US" altLang="ko-KR" dirty="0" err="1"/>
              <a:t>local_count</a:t>
            </a:r>
            <a:r>
              <a:rPr lang="en-US" altLang="ko-KR" dirty="0"/>
              <a:t>, when </a:t>
            </a:r>
            <a:br>
              <a:rPr lang="en-US" altLang="ko-KR" dirty="0"/>
            </a:br>
            <a:r>
              <a:rPr lang="en-US" altLang="ko-KR" dirty="0" err="1"/>
              <a:t>total_count</a:t>
            </a:r>
            <a:r>
              <a:rPr lang="en-US" altLang="ko-KR" dirty="0"/>
              <a:t> is a global variable?  (without proper synchronization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Writing highly parallel </a:t>
            </a:r>
            <a:r>
              <a:rPr lang="en-US" altLang="ko-KR" i="1" dirty="0">
                <a:solidFill>
                  <a:srgbClr val="FF0000"/>
                </a:solidFill>
              </a:rPr>
              <a:t>and</a:t>
            </a:r>
            <a:r>
              <a:rPr lang="en-US" altLang="ko-KR" dirty="0"/>
              <a:t> correctly synchronized programs is difficult</a:t>
            </a:r>
          </a:p>
          <a:p>
            <a:pPr lvl="1"/>
            <a:r>
              <a:rPr lang="en-US" altLang="ko-KR" dirty="0"/>
              <a:t>Correct parallel program:</a:t>
            </a:r>
            <a:r>
              <a:rPr lang="en-US" altLang="ko-KR" dirty="0">
                <a:sym typeface="Wingdings" pitchFamily="2" charset="2"/>
              </a:rPr>
              <a:t> no data race  shared data must be protected by locks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79363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Coarse-Grain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Lock the entire data structure </a:t>
            </a:r>
            <a:r>
              <a:rPr lang="en-US" altLang="ko-KR" dirty="0" smtClean="0">
                <a:sym typeface="Wingdings" pitchFamily="2" charset="2"/>
              </a:rPr>
              <a:t> correct but slow</a:t>
            </a:r>
            <a:endParaRPr lang="en-US" altLang="ko-KR" dirty="0" smtClean="0"/>
          </a:p>
          <a:p>
            <a:r>
              <a:rPr lang="en-US" altLang="ko-KR" dirty="0" smtClean="0"/>
              <a:t>+ Easy to guarantee the correctness: avoid any possible interference by multiple threads</a:t>
            </a:r>
          </a:p>
          <a:p>
            <a:r>
              <a:rPr lang="en-US" altLang="ko-KR" dirty="0" smtClean="0"/>
              <a:t>- Limit parallelism: only a single thread is allowed to access the data at a time</a:t>
            </a:r>
          </a:p>
          <a:p>
            <a:r>
              <a:rPr lang="en-US" altLang="ko-KR" dirty="0" smtClean="0"/>
              <a:t>Example</a:t>
            </a:r>
          </a:p>
          <a:p>
            <a:endParaRPr lang="en-US" altLang="ko-KR" dirty="0" smtClean="0"/>
          </a:p>
          <a:p>
            <a:pPr lvl="1">
              <a:buNone/>
            </a:pP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acct_t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accounts [MAX_ACCT]</a:t>
            </a:r>
          </a:p>
          <a:p>
            <a:pPr lvl="1">
              <a:buNone/>
            </a:pP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if (accounts[id].balance &gt;= amount) {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accounts[id].balance -= amount;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give_cash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7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Diminishing Returns of ILP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Get harder to extract more ILP </a:t>
            </a:r>
            <a:r>
              <a:rPr lang="en-US" altLang="ko-KR" dirty="0" smtClean="0">
                <a:sym typeface="Wingdings" pitchFamily="2" charset="2"/>
              </a:rPr>
              <a:t> already picked low-hanging fruits of ILP…</a:t>
            </a:r>
            <a:endParaRPr lang="en-US" altLang="ko-KR" dirty="0" smtClean="0"/>
          </a:p>
          <a:p>
            <a:r>
              <a:rPr lang="en-US" altLang="ko-KR" dirty="0" smtClean="0"/>
              <a:t>Control dependence (</a:t>
            </a:r>
            <a:r>
              <a:rPr lang="en-US" altLang="ko-KR" sz="2000" dirty="0" smtClean="0"/>
              <a:t>imperfect branch prediction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Slow memory (</a:t>
            </a:r>
            <a:r>
              <a:rPr lang="en-US" altLang="ko-KR" sz="2000" dirty="0" smtClean="0"/>
              <a:t>imperfect cache hierarchy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Inherent data dependence</a:t>
            </a:r>
          </a:p>
          <a:p>
            <a:r>
              <a:rPr lang="en-US" altLang="ko-KR" dirty="0" smtClean="0"/>
              <a:t>Significant </a:t>
            </a:r>
            <a:r>
              <a:rPr lang="en-US" altLang="ko-KR" dirty="0" smtClean="0"/>
              <a:t>increase of design complexity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4867284" y="5062542"/>
            <a:ext cx="1981994" cy="794"/>
          </a:xfrm>
          <a:prstGeom prst="line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>
            <a:off x="5858678" y="6053142"/>
            <a:ext cx="2438400" cy="1588"/>
          </a:xfrm>
          <a:prstGeom prst="line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" name="Freeform 5"/>
          <p:cNvSpPr/>
          <p:nvPr/>
        </p:nvSpPr>
        <p:spPr bwMode="auto">
          <a:xfrm>
            <a:off x="5934878" y="4224342"/>
            <a:ext cx="2209800" cy="1676400"/>
          </a:xfrm>
          <a:custGeom>
            <a:avLst/>
            <a:gdLst>
              <a:gd name="connsiteX0" fmla="*/ 0 w 2495550"/>
              <a:gd name="connsiteY0" fmla="*/ 2133600 h 2133600"/>
              <a:gd name="connsiteX1" fmla="*/ 361950 w 2495550"/>
              <a:gd name="connsiteY1" fmla="*/ 1133475 h 2133600"/>
              <a:gd name="connsiteX2" fmla="*/ 914400 w 2495550"/>
              <a:gd name="connsiteY2" fmla="*/ 590550 h 2133600"/>
              <a:gd name="connsiteX3" fmla="*/ 1657350 w 2495550"/>
              <a:gd name="connsiteY3" fmla="*/ 209550 h 2133600"/>
              <a:gd name="connsiteX4" fmla="*/ 2305050 w 2495550"/>
              <a:gd name="connsiteY4" fmla="*/ 38100 h 2133600"/>
              <a:gd name="connsiteX5" fmla="*/ 2495550 w 2495550"/>
              <a:gd name="connsiteY5" fmla="*/ 0 h 2133600"/>
              <a:gd name="connsiteX6" fmla="*/ 2495550 w 2495550"/>
              <a:gd name="connsiteY6" fmla="*/ 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5550" h="2133600">
                <a:moveTo>
                  <a:pt x="0" y="2133600"/>
                </a:moveTo>
                <a:cubicBezTo>
                  <a:pt x="104775" y="1762125"/>
                  <a:pt x="209550" y="1390650"/>
                  <a:pt x="361950" y="1133475"/>
                </a:cubicBezTo>
                <a:cubicBezTo>
                  <a:pt x="514350" y="876300"/>
                  <a:pt x="698500" y="744538"/>
                  <a:pt x="914400" y="590550"/>
                </a:cubicBezTo>
                <a:cubicBezTo>
                  <a:pt x="1130300" y="436562"/>
                  <a:pt x="1425575" y="301625"/>
                  <a:pt x="1657350" y="209550"/>
                </a:cubicBezTo>
                <a:cubicBezTo>
                  <a:pt x="1889125" y="117475"/>
                  <a:pt x="2165350" y="73025"/>
                  <a:pt x="2305050" y="38100"/>
                </a:cubicBezTo>
                <a:cubicBezTo>
                  <a:pt x="2444750" y="3175"/>
                  <a:pt x="2495550" y="0"/>
                  <a:pt x="2495550" y="0"/>
                </a:cubicBezTo>
                <a:lnTo>
                  <a:pt x="2495550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60350" marR="0" indent="-260350" algn="ctr" defTabSz="903288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Mincho" pitchFamily="49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6328" y="5595958"/>
            <a:ext cx="1994137" cy="264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Transistors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8940" y="4095760"/>
            <a:ext cx="1258679" cy="264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Performance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756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Fine-Grain Locks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Lock part of shared data structure </a:t>
            </a:r>
            <a:r>
              <a:rPr lang="en-US" altLang="ko-KR" dirty="0" smtClean="0">
                <a:sym typeface="Wingdings" pitchFamily="2" charset="2"/>
              </a:rPr>
              <a:t> more parallel but difficult to program</a:t>
            </a:r>
          </a:p>
          <a:p>
            <a:r>
              <a:rPr lang="en-US" altLang="ko-KR" dirty="0" smtClean="0">
                <a:sym typeface="Wingdings" pitchFamily="2" charset="2"/>
              </a:rPr>
              <a:t>+ Reduce locked portion by a processor at a time  fast</a:t>
            </a:r>
          </a:p>
          <a:p>
            <a:r>
              <a:rPr lang="en-US" altLang="ko-KR" dirty="0" smtClean="0">
                <a:sym typeface="Wingdings" pitchFamily="2" charset="2"/>
              </a:rPr>
              <a:t>- Difficult to make correct  easy to make mistakes</a:t>
            </a:r>
          </a:p>
          <a:p>
            <a:r>
              <a:rPr lang="en-US" altLang="ko-KR" dirty="0" smtClean="0">
                <a:sym typeface="Wingdings" pitchFamily="2" charset="2"/>
              </a:rPr>
              <a:t>- May require multiple locks for a task  deadlocks</a:t>
            </a:r>
          </a:p>
          <a:p>
            <a:r>
              <a:rPr lang="en-US" altLang="ko-KR" dirty="0" smtClean="0">
                <a:sym typeface="Wingdings" pitchFamily="2" charset="2"/>
              </a:rPr>
              <a:t>Example</a:t>
            </a:r>
          </a:p>
          <a:p>
            <a:pPr lvl="1">
              <a:buNone/>
            </a:pP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acct_t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accounts [MAX_ACCT]</a:t>
            </a:r>
          </a:p>
          <a:p>
            <a:pPr lvl="1">
              <a:buNone/>
            </a:pPr>
            <a:endParaRPr lang="en-US" altLang="ko-KR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acquire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accounts[id].lock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if (accounts[id].balance &gt;= amount) {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accounts[id].balance -= amount;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give_cash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release 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accounts[id].lock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39146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Cache Coherence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Primary communication mechanism for shared memory multiprocessors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Caches </a:t>
            </a:r>
            <a:r>
              <a:rPr lang="en-US" altLang="ko-KR" dirty="0" smtClean="0"/>
              <a:t>keep both shared and private data</a:t>
            </a:r>
          </a:p>
          <a:p>
            <a:pPr lvl="1"/>
            <a:r>
              <a:rPr lang="en-US" altLang="ko-KR" dirty="0" smtClean="0"/>
              <a:t>Shared data: used by multiple processors</a:t>
            </a:r>
          </a:p>
          <a:p>
            <a:pPr lvl="1"/>
            <a:r>
              <a:rPr lang="en-US" altLang="ko-KR" dirty="0" smtClean="0"/>
              <a:t>Private data: used by single processors</a:t>
            </a:r>
          </a:p>
          <a:p>
            <a:pPr lvl="1"/>
            <a:r>
              <a:rPr lang="en-US" altLang="ko-KR" dirty="0" smtClean="0"/>
              <a:t>In shared memory model, usually cannot tell whether an address is private or shared.</a:t>
            </a:r>
          </a:p>
          <a:p>
            <a:r>
              <a:rPr lang="en-US" altLang="ko-KR" dirty="0" smtClean="0"/>
              <a:t>Data block can be any caches in MPs</a:t>
            </a:r>
          </a:p>
          <a:p>
            <a:pPr lvl="1"/>
            <a:r>
              <a:rPr lang="en-US" altLang="ko-KR" dirty="0" smtClean="0"/>
              <a:t>Migration: moved to another cache </a:t>
            </a:r>
          </a:p>
          <a:p>
            <a:pPr lvl="1"/>
            <a:r>
              <a:rPr lang="en-US" altLang="ko-KR" dirty="0" smtClean="0"/>
              <a:t>Replication: exist in multiple caches</a:t>
            </a:r>
          </a:p>
          <a:p>
            <a:pPr lvl="1"/>
            <a:r>
              <a:rPr lang="en-US" altLang="ko-KR" dirty="0" smtClean="0"/>
              <a:t>Reduce latency to access shared data by keeping them in local caches</a:t>
            </a:r>
          </a:p>
          <a:p>
            <a:r>
              <a:rPr lang="en-US" altLang="ko-KR" dirty="0" smtClean="0"/>
              <a:t>Cache coherence</a:t>
            </a:r>
          </a:p>
          <a:p>
            <a:pPr lvl="1"/>
            <a:r>
              <a:rPr lang="en-US" altLang="ko-KR" dirty="0" smtClean="0"/>
              <a:t>make values for </a:t>
            </a:r>
            <a:r>
              <a:rPr lang="en-US" altLang="ko-KR" i="1" dirty="0" smtClean="0"/>
              <a:t>the same address</a:t>
            </a:r>
            <a:r>
              <a:rPr lang="en-US" altLang="ko-KR" dirty="0" smtClean="0"/>
              <a:t> </a:t>
            </a:r>
            <a:r>
              <a:rPr lang="en-US" altLang="ko-KR" i="1" dirty="0" smtClean="0">
                <a:solidFill>
                  <a:srgbClr val="C00000"/>
                </a:solidFill>
              </a:rPr>
              <a:t>coherent</a:t>
            </a:r>
          </a:p>
          <a:p>
            <a:endParaRPr lang="en-US" altLang="ko-KR" i="1" dirty="0" smtClean="0"/>
          </a:p>
          <a:p>
            <a:pPr lvl="1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145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HW Cache Coherence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SW is not aware of cache coherence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HW may keep values of the same address in multiple caches or the main memory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HW must support the abstraction of single shared memory</a:t>
            </a:r>
          </a:p>
          <a:p>
            <a:r>
              <a:rPr lang="en-US" altLang="ko-KR" dirty="0" smtClean="0">
                <a:sym typeface="Wingdings" pitchFamily="2" charset="2"/>
              </a:rPr>
              <a:t>Cache coherence  communication mechanism in shared memory MPs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Processors read from or write to local caches to share data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Cache coherence is responsible for providing the shared data values to processors</a:t>
            </a:r>
          </a:p>
          <a:p>
            <a:r>
              <a:rPr lang="en-US" altLang="ko-KR" dirty="0" smtClean="0">
                <a:sym typeface="Wingdings" pitchFamily="2" charset="2"/>
              </a:rPr>
              <a:t>Good cache coherence mechanisms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Need to reduce inter-node transactions as much as possible  i.e. need to keep useful cache-blocks in local caches as long as possible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Need to provide fast data transfer from producer to consumers</a:t>
            </a:r>
          </a:p>
        </p:txBody>
      </p:sp>
    </p:spTree>
    <p:extLst>
      <p:ext uri="{BB962C8B-B14F-4D97-AF65-F5344CB8AC3E}">
        <p14:creationId xmlns:p14="http://schemas.microsoft.com/office/powerpoint/2010/main" val="25414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Coherence Problem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Data for the same address can reside in multiple caches</a:t>
            </a:r>
          </a:p>
          <a:p>
            <a:r>
              <a:rPr lang="en-US" altLang="ko-KR" dirty="0" smtClean="0"/>
              <a:t>A processor updates its local copy of the block  </a:t>
            </a:r>
            <a:r>
              <a:rPr lang="en-US" altLang="ko-KR" dirty="0" smtClean="0">
                <a:sym typeface="Wingdings" pitchFamily="2" charset="2"/>
              </a:rPr>
              <a:t> write must propagate through the system</a:t>
            </a:r>
            <a:endParaRPr lang="ko-KR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336672" y="4295772"/>
            <a:ext cx="5378450" cy="15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855910" y="4295772"/>
            <a:ext cx="1587" cy="33496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009772" y="4605334"/>
            <a:ext cx="1681163" cy="10080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009772" y="4630734"/>
            <a:ext cx="1681163" cy="1008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370510" y="4708522"/>
            <a:ext cx="8064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I/O devices</a:t>
            </a:r>
            <a:endParaRPr lang="en-US" altLang="ko-KR">
              <a:ea typeface="굴림" charset="-127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582860" y="5402259"/>
            <a:ext cx="604837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Memory</a:t>
            </a:r>
            <a:endParaRPr lang="en-US" altLang="ko-KR">
              <a:ea typeface="굴림" charset="-127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843085" y="3959222"/>
            <a:ext cx="1587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843085" y="3121022"/>
            <a:ext cx="1587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1508122" y="2449509"/>
            <a:ext cx="671513" cy="671513"/>
          </a:xfrm>
          <a:custGeom>
            <a:avLst/>
            <a:gdLst/>
            <a:ahLst/>
            <a:cxnLst>
              <a:cxn ang="0">
                <a:pos x="420" y="209"/>
              </a:cxn>
              <a:cxn ang="0">
                <a:pos x="420" y="245"/>
              </a:cxn>
              <a:cxn ang="0">
                <a:pos x="412" y="276"/>
              </a:cxn>
              <a:cxn ang="0">
                <a:pos x="398" y="307"/>
              </a:cxn>
              <a:cxn ang="0">
                <a:pos x="381" y="336"/>
              </a:cxn>
              <a:cxn ang="0">
                <a:pos x="361" y="361"/>
              </a:cxn>
              <a:cxn ang="0">
                <a:pos x="336" y="381"/>
              </a:cxn>
              <a:cxn ang="0">
                <a:pos x="307" y="398"/>
              </a:cxn>
              <a:cxn ang="0">
                <a:pos x="279" y="412"/>
              </a:cxn>
              <a:cxn ang="0">
                <a:pos x="245" y="420"/>
              </a:cxn>
              <a:cxn ang="0">
                <a:pos x="211" y="423"/>
              </a:cxn>
              <a:cxn ang="0">
                <a:pos x="178" y="420"/>
              </a:cxn>
              <a:cxn ang="0">
                <a:pos x="144" y="412"/>
              </a:cxn>
              <a:cxn ang="0">
                <a:pos x="113" y="398"/>
              </a:cxn>
              <a:cxn ang="0">
                <a:pos x="87" y="381"/>
              </a:cxn>
              <a:cxn ang="0">
                <a:pos x="62" y="361"/>
              </a:cxn>
              <a:cxn ang="0">
                <a:pos x="39" y="336"/>
              </a:cxn>
              <a:cxn ang="0">
                <a:pos x="22" y="307"/>
              </a:cxn>
              <a:cxn ang="0">
                <a:pos x="11" y="276"/>
              </a:cxn>
              <a:cxn ang="0">
                <a:pos x="3" y="245"/>
              </a:cxn>
              <a:cxn ang="0">
                <a:pos x="0" y="212"/>
              </a:cxn>
              <a:cxn ang="0">
                <a:pos x="3" y="178"/>
              </a:cxn>
              <a:cxn ang="0">
                <a:pos x="11" y="144"/>
              </a:cxn>
              <a:cxn ang="0">
                <a:pos x="22" y="113"/>
              </a:cxn>
              <a:cxn ang="0">
                <a:pos x="39" y="85"/>
              </a:cxn>
              <a:cxn ang="0">
                <a:pos x="62" y="62"/>
              </a:cxn>
              <a:cxn ang="0">
                <a:pos x="87" y="39"/>
              </a:cxn>
              <a:cxn ang="0">
                <a:pos x="113" y="22"/>
              </a:cxn>
              <a:cxn ang="0">
                <a:pos x="144" y="11"/>
              </a:cxn>
              <a:cxn ang="0">
                <a:pos x="178" y="3"/>
              </a:cxn>
              <a:cxn ang="0">
                <a:pos x="211" y="0"/>
              </a:cxn>
              <a:cxn ang="0">
                <a:pos x="245" y="3"/>
              </a:cxn>
              <a:cxn ang="0">
                <a:pos x="279" y="11"/>
              </a:cxn>
              <a:cxn ang="0">
                <a:pos x="307" y="22"/>
              </a:cxn>
              <a:cxn ang="0">
                <a:pos x="336" y="39"/>
              </a:cxn>
              <a:cxn ang="0">
                <a:pos x="361" y="62"/>
              </a:cxn>
              <a:cxn ang="0">
                <a:pos x="381" y="85"/>
              </a:cxn>
              <a:cxn ang="0">
                <a:pos x="398" y="113"/>
              </a:cxn>
              <a:cxn ang="0">
                <a:pos x="412" y="144"/>
              </a:cxn>
              <a:cxn ang="0">
                <a:pos x="420" y="178"/>
              </a:cxn>
              <a:cxn ang="0">
                <a:pos x="423" y="212"/>
              </a:cxn>
              <a:cxn ang="0">
                <a:pos x="420" y="209"/>
              </a:cxn>
            </a:cxnLst>
            <a:rect l="0" t="0" r="r" b="b"/>
            <a:pathLst>
              <a:path w="423" h="423">
                <a:moveTo>
                  <a:pt x="420" y="209"/>
                </a:moveTo>
                <a:lnTo>
                  <a:pt x="420" y="245"/>
                </a:lnTo>
                <a:lnTo>
                  <a:pt x="412" y="276"/>
                </a:lnTo>
                <a:lnTo>
                  <a:pt x="398" y="307"/>
                </a:lnTo>
                <a:lnTo>
                  <a:pt x="381" y="336"/>
                </a:lnTo>
                <a:lnTo>
                  <a:pt x="361" y="361"/>
                </a:lnTo>
                <a:lnTo>
                  <a:pt x="336" y="381"/>
                </a:lnTo>
                <a:lnTo>
                  <a:pt x="307" y="398"/>
                </a:lnTo>
                <a:lnTo>
                  <a:pt x="279" y="412"/>
                </a:lnTo>
                <a:lnTo>
                  <a:pt x="245" y="420"/>
                </a:lnTo>
                <a:lnTo>
                  <a:pt x="211" y="423"/>
                </a:lnTo>
                <a:lnTo>
                  <a:pt x="178" y="420"/>
                </a:lnTo>
                <a:lnTo>
                  <a:pt x="144" y="412"/>
                </a:lnTo>
                <a:lnTo>
                  <a:pt x="113" y="398"/>
                </a:lnTo>
                <a:lnTo>
                  <a:pt x="87" y="381"/>
                </a:lnTo>
                <a:lnTo>
                  <a:pt x="62" y="361"/>
                </a:lnTo>
                <a:lnTo>
                  <a:pt x="39" y="336"/>
                </a:lnTo>
                <a:lnTo>
                  <a:pt x="22" y="307"/>
                </a:lnTo>
                <a:lnTo>
                  <a:pt x="11" y="276"/>
                </a:lnTo>
                <a:lnTo>
                  <a:pt x="3" y="245"/>
                </a:lnTo>
                <a:lnTo>
                  <a:pt x="0" y="212"/>
                </a:lnTo>
                <a:lnTo>
                  <a:pt x="3" y="178"/>
                </a:lnTo>
                <a:lnTo>
                  <a:pt x="11" y="144"/>
                </a:lnTo>
                <a:lnTo>
                  <a:pt x="22" y="113"/>
                </a:lnTo>
                <a:lnTo>
                  <a:pt x="39" y="85"/>
                </a:lnTo>
                <a:lnTo>
                  <a:pt x="62" y="62"/>
                </a:lnTo>
                <a:lnTo>
                  <a:pt x="87" y="39"/>
                </a:lnTo>
                <a:lnTo>
                  <a:pt x="113" y="22"/>
                </a:lnTo>
                <a:lnTo>
                  <a:pt x="144" y="11"/>
                </a:lnTo>
                <a:lnTo>
                  <a:pt x="178" y="3"/>
                </a:lnTo>
                <a:lnTo>
                  <a:pt x="211" y="0"/>
                </a:lnTo>
                <a:lnTo>
                  <a:pt x="245" y="3"/>
                </a:lnTo>
                <a:lnTo>
                  <a:pt x="279" y="11"/>
                </a:lnTo>
                <a:lnTo>
                  <a:pt x="307" y="22"/>
                </a:lnTo>
                <a:lnTo>
                  <a:pt x="336" y="39"/>
                </a:lnTo>
                <a:lnTo>
                  <a:pt x="361" y="62"/>
                </a:lnTo>
                <a:lnTo>
                  <a:pt x="381" y="85"/>
                </a:lnTo>
                <a:lnTo>
                  <a:pt x="398" y="113"/>
                </a:lnTo>
                <a:lnTo>
                  <a:pt x="412" y="144"/>
                </a:lnTo>
                <a:lnTo>
                  <a:pt x="420" y="178"/>
                </a:lnTo>
                <a:lnTo>
                  <a:pt x="423" y="212"/>
                </a:lnTo>
                <a:lnTo>
                  <a:pt x="420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1508122" y="2449509"/>
            <a:ext cx="671513" cy="671513"/>
          </a:xfrm>
          <a:custGeom>
            <a:avLst/>
            <a:gdLst/>
            <a:ahLst/>
            <a:cxnLst>
              <a:cxn ang="0">
                <a:pos x="420" y="209"/>
              </a:cxn>
              <a:cxn ang="0">
                <a:pos x="420" y="178"/>
              </a:cxn>
              <a:cxn ang="0">
                <a:pos x="412" y="144"/>
              </a:cxn>
              <a:cxn ang="0">
                <a:pos x="398" y="113"/>
              </a:cxn>
              <a:cxn ang="0">
                <a:pos x="381" y="85"/>
              </a:cxn>
              <a:cxn ang="0">
                <a:pos x="361" y="62"/>
              </a:cxn>
              <a:cxn ang="0">
                <a:pos x="336" y="39"/>
              </a:cxn>
              <a:cxn ang="0">
                <a:pos x="307" y="22"/>
              </a:cxn>
              <a:cxn ang="0">
                <a:pos x="279" y="11"/>
              </a:cxn>
              <a:cxn ang="0">
                <a:pos x="245" y="3"/>
              </a:cxn>
              <a:cxn ang="0">
                <a:pos x="211" y="0"/>
              </a:cxn>
              <a:cxn ang="0">
                <a:pos x="178" y="3"/>
              </a:cxn>
              <a:cxn ang="0">
                <a:pos x="144" y="11"/>
              </a:cxn>
              <a:cxn ang="0">
                <a:pos x="113" y="22"/>
              </a:cxn>
              <a:cxn ang="0">
                <a:pos x="87" y="39"/>
              </a:cxn>
              <a:cxn ang="0">
                <a:pos x="62" y="62"/>
              </a:cxn>
              <a:cxn ang="0">
                <a:pos x="39" y="85"/>
              </a:cxn>
              <a:cxn ang="0">
                <a:pos x="22" y="113"/>
              </a:cxn>
              <a:cxn ang="0">
                <a:pos x="11" y="144"/>
              </a:cxn>
              <a:cxn ang="0">
                <a:pos x="3" y="178"/>
              </a:cxn>
              <a:cxn ang="0">
                <a:pos x="0" y="212"/>
              </a:cxn>
              <a:cxn ang="0">
                <a:pos x="3" y="245"/>
              </a:cxn>
              <a:cxn ang="0">
                <a:pos x="11" y="276"/>
              </a:cxn>
              <a:cxn ang="0">
                <a:pos x="22" y="307"/>
              </a:cxn>
              <a:cxn ang="0">
                <a:pos x="39" y="336"/>
              </a:cxn>
              <a:cxn ang="0">
                <a:pos x="62" y="361"/>
              </a:cxn>
              <a:cxn ang="0">
                <a:pos x="87" y="381"/>
              </a:cxn>
              <a:cxn ang="0">
                <a:pos x="113" y="398"/>
              </a:cxn>
              <a:cxn ang="0">
                <a:pos x="144" y="412"/>
              </a:cxn>
              <a:cxn ang="0">
                <a:pos x="178" y="420"/>
              </a:cxn>
              <a:cxn ang="0">
                <a:pos x="211" y="423"/>
              </a:cxn>
              <a:cxn ang="0">
                <a:pos x="245" y="420"/>
              </a:cxn>
              <a:cxn ang="0">
                <a:pos x="279" y="412"/>
              </a:cxn>
              <a:cxn ang="0">
                <a:pos x="307" y="398"/>
              </a:cxn>
              <a:cxn ang="0">
                <a:pos x="336" y="381"/>
              </a:cxn>
              <a:cxn ang="0">
                <a:pos x="361" y="361"/>
              </a:cxn>
              <a:cxn ang="0">
                <a:pos x="381" y="336"/>
              </a:cxn>
              <a:cxn ang="0">
                <a:pos x="398" y="307"/>
              </a:cxn>
              <a:cxn ang="0">
                <a:pos x="412" y="276"/>
              </a:cxn>
              <a:cxn ang="0">
                <a:pos x="420" y="245"/>
              </a:cxn>
              <a:cxn ang="0">
                <a:pos x="423" y="212"/>
              </a:cxn>
              <a:cxn ang="0">
                <a:pos x="423" y="212"/>
              </a:cxn>
            </a:cxnLst>
            <a:rect l="0" t="0" r="r" b="b"/>
            <a:pathLst>
              <a:path w="423" h="423">
                <a:moveTo>
                  <a:pt x="420" y="209"/>
                </a:moveTo>
                <a:lnTo>
                  <a:pt x="420" y="178"/>
                </a:lnTo>
                <a:lnTo>
                  <a:pt x="412" y="144"/>
                </a:lnTo>
                <a:lnTo>
                  <a:pt x="398" y="113"/>
                </a:lnTo>
                <a:lnTo>
                  <a:pt x="381" y="85"/>
                </a:lnTo>
                <a:lnTo>
                  <a:pt x="361" y="62"/>
                </a:lnTo>
                <a:lnTo>
                  <a:pt x="336" y="39"/>
                </a:lnTo>
                <a:lnTo>
                  <a:pt x="307" y="22"/>
                </a:lnTo>
                <a:lnTo>
                  <a:pt x="279" y="11"/>
                </a:lnTo>
                <a:lnTo>
                  <a:pt x="245" y="3"/>
                </a:lnTo>
                <a:lnTo>
                  <a:pt x="211" y="0"/>
                </a:lnTo>
                <a:lnTo>
                  <a:pt x="178" y="3"/>
                </a:lnTo>
                <a:lnTo>
                  <a:pt x="144" y="11"/>
                </a:lnTo>
                <a:lnTo>
                  <a:pt x="113" y="22"/>
                </a:lnTo>
                <a:lnTo>
                  <a:pt x="87" y="39"/>
                </a:lnTo>
                <a:lnTo>
                  <a:pt x="62" y="62"/>
                </a:lnTo>
                <a:lnTo>
                  <a:pt x="39" y="85"/>
                </a:lnTo>
                <a:lnTo>
                  <a:pt x="22" y="113"/>
                </a:lnTo>
                <a:lnTo>
                  <a:pt x="11" y="144"/>
                </a:lnTo>
                <a:lnTo>
                  <a:pt x="3" y="178"/>
                </a:lnTo>
                <a:lnTo>
                  <a:pt x="0" y="212"/>
                </a:lnTo>
                <a:lnTo>
                  <a:pt x="3" y="245"/>
                </a:lnTo>
                <a:lnTo>
                  <a:pt x="11" y="276"/>
                </a:lnTo>
                <a:lnTo>
                  <a:pt x="22" y="307"/>
                </a:lnTo>
                <a:lnTo>
                  <a:pt x="39" y="336"/>
                </a:lnTo>
                <a:lnTo>
                  <a:pt x="62" y="361"/>
                </a:lnTo>
                <a:lnTo>
                  <a:pt x="87" y="381"/>
                </a:lnTo>
                <a:lnTo>
                  <a:pt x="113" y="398"/>
                </a:lnTo>
                <a:lnTo>
                  <a:pt x="144" y="412"/>
                </a:lnTo>
                <a:lnTo>
                  <a:pt x="178" y="420"/>
                </a:lnTo>
                <a:lnTo>
                  <a:pt x="211" y="423"/>
                </a:lnTo>
                <a:lnTo>
                  <a:pt x="245" y="420"/>
                </a:lnTo>
                <a:lnTo>
                  <a:pt x="279" y="412"/>
                </a:lnTo>
                <a:lnTo>
                  <a:pt x="307" y="398"/>
                </a:lnTo>
                <a:lnTo>
                  <a:pt x="336" y="381"/>
                </a:lnTo>
                <a:lnTo>
                  <a:pt x="361" y="361"/>
                </a:lnTo>
                <a:lnTo>
                  <a:pt x="381" y="336"/>
                </a:lnTo>
                <a:lnTo>
                  <a:pt x="398" y="307"/>
                </a:lnTo>
                <a:lnTo>
                  <a:pt x="412" y="276"/>
                </a:lnTo>
                <a:lnTo>
                  <a:pt x="420" y="245"/>
                </a:lnTo>
                <a:lnTo>
                  <a:pt x="423" y="212"/>
                </a:lnTo>
                <a:lnTo>
                  <a:pt x="423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336672" y="3287709"/>
            <a:ext cx="1009650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336672" y="3287709"/>
            <a:ext cx="1009650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749422" y="2697159"/>
            <a:ext cx="1698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820860" y="2759072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1</a:t>
            </a:r>
            <a:endParaRPr lang="en-US" altLang="ko-KR">
              <a:ea typeface="굴림" charset="-127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790697" y="3378197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707060" y="4295772"/>
            <a:ext cx="1587" cy="33496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025897" y="3959222"/>
            <a:ext cx="1588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4025897" y="3121022"/>
            <a:ext cx="1588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3690935" y="2449509"/>
            <a:ext cx="671512" cy="671513"/>
          </a:xfrm>
          <a:custGeom>
            <a:avLst/>
            <a:gdLst/>
            <a:ahLst/>
            <a:cxnLst>
              <a:cxn ang="0">
                <a:pos x="423" y="209"/>
              </a:cxn>
              <a:cxn ang="0">
                <a:pos x="420" y="245"/>
              </a:cxn>
              <a:cxn ang="0">
                <a:pos x="412" y="276"/>
              </a:cxn>
              <a:cxn ang="0">
                <a:pos x="400" y="307"/>
              </a:cxn>
              <a:cxn ang="0">
                <a:pos x="384" y="336"/>
              </a:cxn>
              <a:cxn ang="0">
                <a:pos x="361" y="361"/>
              </a:cxn>
              <a:cxn ang="0">
                <a:pos x="338" y="381"/>
              </a:cxn>
              <a:cxn ang="0">
                <a:pos x="310" y="398"/>
              </a:cxn>
              <a:cxn ang="0">
                <a:pos x="279" y="412"/>
              </a:cxn>
              <a:cxn ang="0">
                <a:pos x="245" y="420"/>
              </a:cxn>
              <a:cxn ang="0">
                <a:pos x="211" y="423"/>
              </a:cxn>
              <a:cxn ang="0">
                <a:pos x="177" y="420"/>
              </a:cxn>
              <a:cxn ang="0">
                <a:pos x="146" y="412"/>
              </a:cxn>
              <a:cxn ang="0">
                <a:pos x="115" y="398"/>
              </a:cxn>
              <a:cxn ang="0">
                <a:pos x="87" y="381"/>
              </a:cxn>
              <a:cxn ang="0">
                <a:pos x="62" y="361"/>
              </a:cxn>
              <a:cxn ang="0">
                <a:pos x="42" y="336"/>
              </a:cxn>
              <a:cxn ang="0">
                <a:pos x="25" y="307"/>
              </a:cxn>
              <a:cxn ang="0">
                <a:pos x="11" y="276"/>
              </a:cxn>
              <a:cxn ang="0">
                <a:pos x="2" y="245"/>
              </a:cxn>
              <a:cxn ang="0">
                <a:pos x="0" y="212"/>
              </a:cxn>
              <a:cxn ang="0">
                <a:pos x="2" y="178"/>
              </a:cxn>
              <a:cxn ang="0">
                <a:pos x="11" y="144"/>
              </a:cxn>
              <a:cxn ang="0">
                <a:pos x="25" y="113"/>
              </a:cxn>
              <a:cxn ang="0">
                <a:pos x="42" y="85"/>
              </a:cxn>
              <a:cxn ang="0">
                <a:pos x="62" y="62"/>
              </a:cxn>
              <a:cxn ang="0">
                <a:pos x="87" y="39"/>
              </a:cxn>
              <a:cxn ang="0">
                <a:pos x="115" y="22"/>
              </a:cxn>
              <a:cxn ang="0">
                <a:pos x="146" y="11"/>
              </a:cxn>
              <a:cxn ang="0">
                <a:pos x="177" y="3"/>
              </a:cxn>
              <a:cxn ang="0">
                <a:pos x="211" y="0"/>
              </a:cxn>
              <a:cxn ang="0">
                <a:pos x="245" y="3"/>
              </a:cxn>
              <a:cxn ang="0">
                <a:pos x="279" y="11"/>
              </a:cxn>
              <a:cxn ang="0">
                <a:pos x="310" y="22"/>
              </a:cxn>
              <a:cxn ang="0">
                <a:pos x="338" y="39"/>
              </a:cxn>
              <a:cxn ang="0">
                <a:pos x="361" y="62"/>
              </a:cxn>
              <a:cxn ang="0">
                <a:pos x="384" y="85"/>
              </a:cxn>
              <a:cxn ang="0">
                <a:pos x="400" y="113"/>
              </a:cxn>
              <a:cxn ang="0">
                <a:pos x="412" y="144"/>
              </a:cxn>
              <a:cxn ang="0">
                <a:pos x="420" y="178"/>
              </a:cxn>
              <a:cxn ang="0">
                <a:pos x="423" y="212"/>
              </a:cxn>
              <a:cxn ang="0">
                <a:pos x="423" y="209"/>
              </a:cxn>
            </a:cxnLst>
            <a:rect l="0" t="0" r="r" b="b"/>
            <a:pathLst>
              <a:path w="423" h="423">
                <a:moveTo>
                  <a:pt x="423" y="209"/>
                </a:moveTo>
                <a:lnTo>
                  <a:pt x="420" y="245"/>
                </a:lnTo>
                <a:lnTo>
                  <a:pt x="412" y="276"/>
                </a:lnTo>
                <a:lnTo>
                  <a:pt x="400" y="307"/>
                </a:lnTo>
                <a:lnTo>
                  <a:pt x="384" y="336"/>
                </a:lnTo>
                <a:lnTo>
                  <a:pt x="361" y="361"/>
                </a:lnTo>
                <a:lnTo>
                  <a:pt x="338" y="381"/>
                </a:lnTo>
                <a:lnTo>
                  <a:pt x="310" y="398"/>
                </a:lnTo>
                <a:lnTo>
                  <a:pt x="279" y="412"/>
                </a:lnTo>
                <a:lnTo>
                  <a:pt x="245" y="420"/>
                </a:lnTo>
                <a:lnTo>
                  <a:pt x="211" y="423"/>
                </a:lnTo>
                <a:lnTo>
                  <a:pt x="177" y="420"/>
                </a:lnTo>
                <a:lnTo>
                  <a:pt x="146" y="412"/>
                </a:lnTo>
                <a:lnTo>
                  <a:pt x="115" y="398"/>
                </a:lnTo>
                <a:lnTo>
                  <a:pt x="87" y="381"/>
                </a:lnTo>
                <a:lnTo>
                  <a:pt x="62" y="361"/>
                </a:lnTo>
                <a:lnTo>
                  <a:pt x="42" y="336"/>
                </a:lnTo>
                <a:lnTo>
                  <a:pt x="25" y="307"/>
                </a:lnTo>
                <a:lnTo>
                  <a:pt x="11" y="276"/>
                </a:lnTo>
                <a:lnTo>
                  <a:pt x="2" y="245"/>
                </a:lnTo>
                <a:lnTo>
                  <a:pt x="0" y="212"/>
                </a:lnTo>
                <a:lnTo>
                  <a:pt x="2" y="178"/>
                </a:lnTo>
                <a:lnTo>
                  <a:pt x="11" y="144"/>
                </a:lnTo>
                <a:lnTo>
                  <a:pt x="25" y="113"/>
                </a:lnTo>
                <a:lnTo>
                  <a:pt x="42" y="85"/>
                </a:lnTo>
                <a:lnTo>
                  <a:pt x="62" y="62"/>
                </a:lnTo>
                <a:lnTo>
                  <a:pt x="87" y="39"/>
                </a:lnTo>
                <a:lnTo>
                  <a:pt x="115" y="22"/>
                </a:lnTo>
                <a:lnTo>
                  <a:pt x="146" y="11"/>
                </a:lnTo>
                <a:lnTo>
                  <a:pt x="177" y="3"/>
                </a:lnTo>
                <a:lnTo>
                  <a:pt x="211" y="0"/>
                </a:lnTo>
                <a:lnTo>
                  <a:pt x="245" y="3"/>
                </a:lnTo>
                <a:lnTo>
                  <a:pt x="279" y="11"/>
                </a:lnTo>
                <a:lnTo>
                  <a:pt x="310" y="22"/>
                </a:lnTo>
                <a:lnTo>
                  <a:pt x="338" y="39"/>
                </a:lnTo>
                <a:lnTo>
                  <a:pt x="361" y="62"/>
                </a:lnTo>
                <a:lnTo>
                  <a:pt x="384" y="85"/>
                </a:lnTo>
                <a:lnTo>
                  <a:pt x="400" y="113"/>
                </a:lnTo>
                <a:lnTo>
                  <a:pt x="412" y="144"/>
                </a:lnTo>
                <a:lnTo>
                  <a:pt x="420" y="178"/>
                </a:lnTo>
                <a:lnTo>
                  <a:pt x="423" y="212"/>
                </a:lnTo>
                <a:lnTo>
                  <a:pt x="423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690935" y="2449509"/>
            <a:ext cx="671512" cy="671513"/>
          </a:xfrm>
          <a:custGeom>
            <a:avLst/>
            <a:gdLst/>
            <a:ahLst/>
            <a:cxnLst>
              <a:cxn ang="0">
                <a:pos x="423" y="209"/>
              </a:cxn>
              <a:cxn ang="0">
                <a:pos x="420" y="178"/>
              </a:cxn>
              <a:cxn ang="0">
                <a:pos x="412" y="144"/>
              </a:cxn>
              <a:cxn ang="0">
                <a:pos x="400" y="113"/>
              </a:cxn>
              <a:cxn ang="0">
                <a:pos x="384" y="85"/>
              </a:cxn>
              <a:cxn ang="0">
                <a:pos x="361" y="62"/>
              </a:cxn>
              <a:cxn ang="0">
                <a:pos x="338" y="39"/>
              </a:cxn>
              <a:cxn ang="0">
                <a:pos x="310" y="22"/>
              </a:cxn>
              <a:cxn ang="0">
                <a:pos x="279" y="11"/>
              </a:cxn>
              <a:cxn ang="0">
                <a:pos x="245" y="3"/>
              </a:cxn>
              <a:cxn ang="0">
                <a:pos x="211" y="0"/>
              </a:cxn>
              <a:cxn ang="0">
                <a:pos x="177" y="3"/>
              </a:cxn>
              <a:cxn ang="0">
                <a:pos x="146" y="11"/>
              </a:cxn>
              <a:cxn ang="0">
                <a:pos x="115" y="22"/>
              </a:cxn>
              <a:cxn ang="0">
                <a:pos x="87" y="39"/>
              </a:cxn>
              <a:cxn ang="0">
                <a:pos x="62" y="62"/>
              </a:cxn>
              <a:cxn ang="0">
                <a:pos x="42" y="85"/>
              </a:cxn>
              <a:cxn ang="0">
                <a:pos x="25" y="113"/>
              </a:cxn>
              <a:cxn ang="0">
                <a:pos x="11" y="144"/>
              </a:cxn>
              <a:cxn ang="0">
                <a:pos x="2" y="178"/>
              </a:cxn>
              <a:cxn ang="0">
                <a:pos x="0" y="212"/>
              </a:cxn>
              <a:cxn ang="0">
                <a:pos x="2" y="245"/>
              </a:cxn>
              <a:cxn ang="0">
                <a:pos x="11" y="276"/>
              </a:cxn>
              <a:cxn ang="0">
                <a:pos x="25" y="307"/>
              </a:cxn>
              <a:cxn ang="0">
                <a:pos x="42" y="336"/>
              </a:cxn>
              <a:cxn ang="0">
                <a:pos x="62" y="361"/>
              </a:cxn>
              <a:cxn ang="0">
                <a:pos x="87" y="381"/>
              </a:cxn>
              <a:cxn ang="0">
                <a:pos x="115" y="398"/>
              </a:cxn>
              <a:cxn ang="0">
                <a:pos x="146" y="412"/>
              </a:cxn>
              <a:cxn ang="0">
                <a:pos x="177" y="420"/>
              </a:cxn>
              <a:cxn ang="0">
                <a:pos x="211" y="423"/>
              </a:cxn>
              <a:cxn ang="0">
                <a:pos x="245" y="420"/>
              </a:cxn>
              <a:cxn ang="0">
                <a:pos x="279" y="412"/>
              </a:cxn>
              <a:cxn ang="0">
                <a:pos x="310" y="398"/>
              </a:cxn>
              <a:cxn ang="0">
                <a:pos x="338" y="381"/>
              </a:cxn>
              <a:cxn ang="0">
                <a:pos x="361" y="361"/>
              </a:cxn>
              <a:cxn ang="0">
                <a:pos x="384" y="336"/>
              </a:cxn>
              <a:cxn ang="0">
                <a:pos x="400" y="307"/>
              </a:cxn>
              <a:cxn ang="0">
                <a:pos x="412" y="276"/>
              </a:cxn>
              <a:cxn ang="0">
                <a:pos x="420" y="245"/>
              </a:cxn>
              <a:cxn ang="0">
                <a:pos x="423" y="212"/>
              </a:cxn>
              <a:cxn ang="0">
                <a:pos x="423" y="212"/>
              </a:cxn>
            </a:cxnLst>
            <a:rect l="0" t="0" r="r" b="b"/>
            <a:pathLst>
              <a:path w="423" h="423">
                <a:moveTo>
                  <a:pt x="423" y="209"/>
                </a:moveTo>
                <a:lnTo>
                  <a:pt x="420" y="178"/>
                </a:lnTo>
                <a:lnTo>
                  <a:pt x="412" y="144"/>
                </a:lnTo>
                <a:lnTo>
                  <a:pt x="400" y="113"/>
                </a:lnTo>
                <a:lnTo>
                  <a:pt x="384" y="85"/>
                </a:lnTo>
                <a:lnTo>
                  <a:pt x="361" y="62"/>
                </a:lnTo>
                <a:lnTo>
                  <a:pt x="338" y="39"/>
                </a:lnTo>
                <a:lnTo>
                  <a:pt x="310" y="22"/>
                </a:lnTo>
                <a:lnTo>
                  <a:pt x="279" y="11"/>
                </a:lnTo>
                <a:lnTo>
                  <a:pt x="245" y="3"/>
                </a:lnTo>
                <a:lnTo>
                  <a:pt x="211" y="0"/>
                </a:lnTo>
                <a:lnTo>
                  <a:pt x="177" y="3"/>
                </a:lnTo>
                <a:lnTo>
                  <a:pt x="146" y="11"/>
                </a:lnTo>
                <a:lnTo>
                  <a:pt x="115" y="22"/>
                </a:lnTo>
                <a:lnTo>
                  <a:pt x="87" y="39"/>
                </a:lnTo>
                <a:lnTo>
                  <a:pt x="62" y="62"/>
                </a:lnTo>
                <a:lnTo>
                  <a:pt x="42" y="85"/>
                </a:lnTo>
                <a:lnTo>
                  <a:pt x="25" y="113"/>
                </a:lnTo>
                <a:lnTo>
                  <a:pt x="11" y="144"/>
                </a:lnTo>
                <a:lnTo>
                  <a:pt x="2" y="178"/>
                </a:lnTo>
                <a:lnTo>
                  <a:pt x="0" y="212"/>
                </a:lnTo>
                <a:lnTo>
                  <a:pt x="2" y="245"/>
                </a:lnTo>
                <a:lnTo>
                  <a:pt x="11" y="276"/>
                </a:lnTo>
                <a:lnTo>
                  <a:pt x="25" y="307"/>
                </a:lnTo>
                <a:lnTo>
                  <a:pt x="42" y="336"/>
                </a:lnTo>
                <a:lnTo>
                  <a:pt x="62" y="361"/>
                </a:lnTo>
                <a:lnTo>
                  <a:pt x="87" y="381"/>
                </a:lnTo>
                <a:lnTo>
                  <a:pt x="115" y="398"/>
                </a:lnTo>
                <a:lnTo>
                  <a:pt x="146" y="412"/>
                </a:lnTo>
                <a:lnTo>
                  <a:pt x="177" y="420"/>
                </a:lnTo>
                <a:lnTo>
                  <a:pt x="211" y="423"/>
                </a:lnTo>
                <a:lnTo>
                  <a:pt x="245" y="420"/>
                </a:lnTo>
                <a:lnTo>
                  <a:pt x="279" y="412"/>
                </a:lnTo>
                <a:lnTo>
                  <a:pt x="310" y="398"/>
                </a:lnTo>
                <a:lnTo>
                  <a:pt x="338" y="381"/>
                </a:lnTo>
                <a:lnTo>
                  <a:pt x="361" y="361"/>
                </a:lnTo>
                <a:lnTo>
                  <a:pt x="384" y="336"/>
                </a:lnTo>
                <a:lnTo>
                  <a:pt x="400" y="307"/>
                </a:lnTo>
                <a:lnTo>
                  <a:pt x="412" y="276"/>
                </a:lnTo>
                <a:lnTo>
                  <a:pt x="420" y="245"/>
                </a:lnTo>
                <a:lnTo>
                  <a:pt x="423" y="212"/>
                </a:lnTo>
                <a:lnTo>
                  <a:pt x="423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3524247" y="3287709"/>
            <a:ext cx="1008063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524247" y="3287709"/>
            <a:ext cx="1008063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4003672" y="3378197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213472" y="3959222"/>
            <a:ext cx="1588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6213472" y="3121022"/>
            <a:ext cx="1588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5876922" y="2449509"/>
            <a:ext cx="673100" cy="671513"/>
          </a:xfrm>
          <a:custGeom>
            <a:avLst/>
            <a:gdLst/>
            <a:ahLst/>
            <a:cxnLst>
              <a:cxn ang="0">
                <a:pos x="421" y="209"/>
              </a:cxn>
              <a:cxn ang="0">
                <a:pos x="421" y="245"/>
              </a:cxn>
              <a:cxn ang="0">
                <a:pos x="412" y="276"/>
              </a:cxn>
              <a:cxn ang="0">
                <a:pos x="398" y="307"/>
              </a:cxn>
              <a:cxn ang="0">
                <a:pos x="381" y="336"/>
              </a:cxn>
              <a:cxn ang="0">
                <a:pos x="362" y="361"/>
              </a:cxn>
              <a:cxn ang="0">
                <a:pos x="336" y="381"/>
              </a:cxn>
              <a:cxn ang="0">
                <a:pos x="308" y="398"/>
              </a:cxn>
              <a:cxn ang="0">
                <a:pos x="280" y="412"/>
              </a:cxn>
              <a:cxn ang="0">
                <a:pos x="246" y="420"/>
              </a:cxn>
              <a:cxn ang="0">
                <a:pos x="212" y="423"/>
              </a:cxn>
              <a:cxn ang="0">
                <a:pos x="178" y="420"/>
              </a:cxn>
              <a:cxn ang="0">
                <a:pos x="144" y="412"/>
              </a:cxn>
              <a:cxn ang="0">
                <a:pos x="113" y="398"/>
              </a:cxn>
              <a:cxn ang="0">
                <a:pos x="88" y="381"/>
              </a:cxn>
              <a:cxn ang="0">
                <a:pos x="62" y="361"/>
              </a:cxn>
              <a:cxn ang="0">
                <a:pos x="40" y="336"/>
              </a:cxn>
              <a:cxn ang="0">
                <a:pos x="23" y="307"/>
              </a:cxn>
              <a:cxn ang="0">
                <a:pos x="12" y="276"/>
              </a:cxn>
              <a:cxn ang="0">
                <a:pos x="3" y="245"/>
              </a:cxn>
              <a:cxn ang="0">
                <a:pos x="0" y="212"/>
              </a:cxn>
              <a:cxn ang="0">
                <a:pos x="3" y="178"/>
              </a:cxn>
              <a:cxn ang="0">
                <a:pos x="12" y="144"/>
              </a:cxn>
              <a:cxn ang="0">
                <a:pos x="23" y="113"/>
              </a:cxn>
              <a:cxn ang="0">
                <a:pos x="40" y="85"/>
              </a:cxn>
              <a:cxn ang="0">
                <a:pos x="62" y="62"/>
              </a:cxn>
              <a:cxn ang="0">
                <a:pos x="88" y="39"/>
              </a:cxn>
              <a:cxn ang="0">
                <a:pos x="113" y="22"/>
              </a:cxn>
              <a:cxn ang="0">
                <a:pos x="144" y="11"/>
              </a:cxn>
              <a:cxn ang="0">
                <a:pos x="178" y="3"/>
              </a:cxn>
              <a:cxn ang="0">
                <a:pos x="212" y="0"/>
              </a:cxn>
              <a:cxn ang="0">
                <a:pos x="246" y="3"/>
              </a:cxn>
              <a:cxn ang="0">
                <a:pos x="280" y="11"/>
              </a:cxn>
              <a:cxn ang="0">
                <a:pos x="308" y="22"/>
              </a:cxn>
              <a:cxn ang="0">
                <a:pos x="336" y="39"/>
              </a:cxn>
              <a:cxn ang="0">
                <a:pos x="362" y="62"/>
              </a:cxn>
              <a:cxn ang="0">
                <a:pos x="381" y="85"/>
              </a:cxn>
              <a:cxn ang="0">
                <a:pos x="398" y="113"/>
              </a:cxn>
              <a:cxn ang="0">
                <a:pos x="412" y="144"/>
              </a:cxn>
              <a:cxn ang="0">
                <a:pos x="421" y="178"/>
              </a:cxn>
              <a:cxn ang="0">
                <a:pos x="424" y="212"/>
              </a:cxn>
              <a:cxn ang="0">
                <a:pos x="421" y="209"/>
              </a:cxn>
            </a:cxnLst>
            <a:rect l="0" t="0" r="r" b="b"/>
            <a:pathLst>
              <a:path w="424" h="423">
                <a:moveTo>
                  <a:pt x="421" y="209"/>
                </a:moveTo>
                <a:lnTo>
                  <a:pt x="421" y="245"/>
                </a:lnTo>
                <a:lnTo>
                  <a:pt x="412" y="276"/>
                </a:lnTo>
                <a:lnTo>
                  <a:pt x="398" y="307"/>
                </a:lnTo>
                <a:lnTo>
                  <a:pt x="381" y="336"/>
                </a:lnTo>
                <a:lnTo>
                  <a:pt x="362" y="361"/>
                </a:lnTo>
                <a:lnTo>
                  <a:pt x="336" y="381"/>
                </a:lnTo>
                <a:lnTo>
                  <a:pt x="308" y="398"/>
                </a:lnTo>
                <a:lnTo>
                  <a:pt x="280" y="412"/>
                </a:lnTo>
                <a:lnTo>
                  <a:pt x="246" y="420"/>
                </a:lnTo>
                <a:lnTo>
                  <a:pt x="212" y="423"/>
                </a:lnTo>
                <a:lnTo>
                  <a:pt x="178" y="420"/>
                </a:lnTo>
                <a:lnTo>
                  <a:pt x="144" y="412"/>
                </a:lnTo>
                <a:lnTo>
                  <a:pt x="113" y="398"/>
                </a:lnTo>
                <a:lnTo>
                  <a:pt x="88" y="381"/>
                </a:lnTo>
                <a:lnTo>
                  <a:pt x="62" y="361"/>
                </a:lnTo>
                <a:lnTo>
                  <a:pt x="40" y="336"/>
                </a:lnTo>
                <a:lnTo>
                  <a:pt x="23" y="307"/>
                </a:lnTo>
                <a:lnTo>
                  <a:pt x="12" y="276"/>
                </a:lnTo>
                <a:lnTo>
                  <a:pt x="3" y="245"/>
                </a:lnTo>
                <a:lnTo>
                  <a:pt x="0" y="212"/>
                </a:lnTo>
                <a:lnTo>
                  <a:pt x="3" y="178"/>
                </a:lnTo>
                <a:lnTo>
                  <a:pt x="12" y="144"/>
                </a:lnTo>
                <a:lnTo>
                  <a:pt x="23" y="113"/>
                </a:lnTo>
                <a:lnTo>
                  <a:pt x="40" y="85"/>
                </a:lnTo>
                <a:lnTo>
                  <a:pt x="62" y="62"/>
                </a:lnTo>
                <a:lnTo>
                  <a:pt x="88" y="39"/>
                </a:lnTo>
                <a:lnTo>
                  <a:pt x="113" y="22"/>
                </a:lnTo>
                <a:lnTo>
                  <a:pt x="144" y="11"/>
                </a:lnTo>
                <a:lnTo>
                  <a:pt x="178" y="3"/>
                </a:lnTo>
                <a:lnTo>
                  <a:pt x="212" y="0"/>
                </a:lnTo>
                <a:lnTo>
                  <a:pt x="246" y="3"/>
                </a:lnTo>
                <a:lnTo>
                  <a:pt x="280" y="11"/>
                </a:lnTo>
                <a:lnTo>
                  <a:pt x="308" y="22"/>
                </a:lnTo>
                <a:lnTo>
                  <a:pt x="336" y="39"/>
                </a:lnTo>
                <a:lnTo>
                  <a:pt x="362" y="62"/>
                </a:lnTo>
                <a:lnTo>
                  <a:pt x="381" y="85"/>
                </a:lnTo>
                <a:lnTo>
                  <a:pt x="398" y="113"/>
                </a:lnTo>
                <a:lnTo>
                  <a:pt x="412" y="144"/>
                </a:lnTo>
                <a:lnTo>
                  <a:pt x="421" y="178"/>
                </a:lnTo>
                <a:lnTo>
                  <a:pt x="424" y="212"/>
                </a:lnTo>
                <a:lnTo>
                  <a:pt x="421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5876922" y="2449509"/>
            <a:ext cx="673100" cy="671513"/>
          </a:xfrm>
          <a:custGeom>
            <a:avLst/>
            <a:gdLst/>
            <a:ahLst/>
            <a:cxnLst>
              <a:cxn ang="0">
                <a:pos x="421" y="209"/>
              </a:cxn>
              <a:cxn ang="0">
                <a:pos x="421" y="178"/>
              </a:cxn>
              <a:cxn ang="0">
                <a:pos x="412" y="144"/>
              </a:cxn>
              <a:cxn ang="0">
                <a:pos x="398" y="113"/>
              </a:cxn>
              <a:cxn ang="0">
                <a:pos x="381" y="85"/>
              </a:cxn>
              <a:cxn ang="0">
                <a:pos x="362" y="62"/>
              </a:cxn>
              <a:cxn ang="0">
                <a:pos x="336" y="39"/>
              </a:cxn>
              <a:cxn ang="0">
                <a:pos x="308" y="22"/>
              </a:cxn>
              <a:cxn ang="0">
                <a:pos x="280" y="11"/>
              </a:cxn>
              <a:cxn ang="0">
                <a:pos x="246" y="3"/>
              </a:cxn>
              <a:cxn ang="0">
                <a:pos x="212" y="0"/>
              </a:cxn>
              <a:cxn ang="0">
                <a:pos x="178" y="3"/>
              </a:cxn>
              <a:cxn ang="0">
                <a:pos x="144" y="11"/>
              </a:cxn>
              <a:cxn ang="0">
                <a:pos x="113" y="22"/>
              </a:cxn>
              <a:cxn ang="0">
                <a:pos x="88" y="39"/>
              </a:cxn>
              <a:cxn ang="0">
                <a:pos x="62" y="62"/>
              </a:cxn>
              <a:cxn ang="0">
                <a:pos x="40" y="85"/>
              </a:cxn>
              <a:cxn ang="0">
                <a:pos x="23" y="113"/>
              </a:cxn>
              <a:cxn ang="0">
                <a:pos x="12" y="144"/>
              </a:cxn>
              <a:cxn ang="0">
                <a:pos x="3" y="178"/>
              </a:cxn>
              <a:cxn ang="0">
                <a:pos x="0" y="212"/>
              </a:cxn>
              <a:cxn ang="0">
                <a:pos x="3" y="245"/>
              </a:cxn>
              <a:cxn ang="0">
                <a:pos x="12" y="276"/>
              </a:cxn>
              <a:cxn ang="0">
                <a:pos x="23" y="307"/>
              </a:cxn>
              <a:cxn ang="0">
                <a:pos x="40" y="336"/>
              </a:cxn>
              <a:cxn ang="0">
                <a:pos x="62" y="361"/>
              </a:cxn>
              <a:cxn ang="0">
                <a:pos x="88" y="381"/>
              </a:cxn>
              <a:cxn ang="0">
                <a:pos x="113" y="398"/>
              </a:cxn>
              <a:cxn ang="0">
                <a:pos x="144" y="412"/>
              </a:cxn>
              <a:cxn ang="0">
                <a:pos x="178" y="420"/>
              </a:cxn>
              <a:cxn ang="0">
                <a:pos x="212" y="423"/>
              </a:cxn>
              <a:cxn ang="0">
                <a:pos x="246" y="420"/>
              </a:cxn>
              <a:cxn ang="0">
                <a:pos x="280" y="412"/>
              </a:cxn>
              <a:cxn ang="0">
                <a:pos x="308" y="398"/>
              </a:cxn>
              <a:cxn ang="0">
                <a:pos x="336" y="381"/>
              </a:cxn>
              <a:cxn ang="0">
                <a:pos x="362" y="361"/>
              </a:cxn>
              <a:cxn ang="0">
                <a:pos x="381" y="336"/>
              </a:cxn>
              <a:cxn ang="0">
                <a:pos x="398" y="307"/>
              </a:cxn>
              <a:cxn ang="0">
                <a:pos x="412" y="276"/>
              </a:cxn>
              <a:cxn ang="0">
                <a:pos x="421" y="245"/>
              </a:cxn>
              <a:cxn ang="0">
                <a:pos x="424" y="212"/>
              </a:cxn>
              <a:cxn ang="0">
                <a:pos x="424" y="212"/>
              </a:cxn>
            </a:cxnLst>
            <a:rect l="0" t="0" r="r" b="b"/>
            <a:pathLst>
              <a:path w="424" h="423">
                <a:moveTo>
                  <a:pt x="421" y="209"/>
                </a:moveTo>
                <a:lnTo>
                  <a:pt x="421" y="178"/>
                </a:lnTo>
                <a:lnTo>
                  <a:pt x="412" y="144"/>
                </a:lnTo>
                <a:lnTo>
                  <a:pt x="398" y="113"/>
                </a:lnTo>
                <a:lnTo>
                  <a:pt x="381" y="85"/>
                </a:lnTo>
                <a:lnTo>
                  <a:pt x="362" y="62"/>
                </a:lnTo>
                <a:lnTo>
                  <a:pt x="336" y="39"/>
                </a:lnTo>
                <a:lnTo>
                  <a:pt x="308" y="22"/>
                </a:lnTo>
                <a:lnTo>
                  <a:pt x="280" y="11"/>
                </a:lnTo>
                <a:lnTo>
                  <a:pt x="246" y="3"/>
                </a:lnTo>
                <a:lnTo>
                  <a:pt x="212" y="0"/>
                </a:lnTo>
                <a:lnTo>
                  <a:pt x="178" y="3"/>
                </a:lnTo>
                <a:lnTo>
                  <a:pt x="144" y="11"/>
                </a:lnTo>
                <a:lnTo>
                  <a:pt x="113" y="22"/>
                </a:lnTo>
                <a:lnTo>
                  <a:pt x="88" y="39"/>
                </a:lnTo>
                <a:lnTo>
                  <a:pt x="62" y="62"/>
                </a:lnTo>
                <a:lnTo>
                  <a:pt x="40" y="85"/>
                </a:lnTo>
                <a:lnTo>
                  <a:pt x="23" y="113"/>
                </a:lnTo>
                <a:lnTo>
                  <a:pt x="12" y="144"/>
                </a:lnTo>
                <a:lnTo>
                  <a:pt x="3" y="178"/>
                </a:lnTo>
                <a:lnTo>
                  <a:pt x="0" y="212"/>
                </a:lnTo>
                <a:lnTo>
                  <a:pt x="3" y="245"/>
                </a:lnTo>
                <a:lnTo>
                  <a:pt x="12" y="276"/>
                </a:lnTo>
                <a:lnTo>
                  <a:pt x="23" y="307"/>
                </a:lnTo>
                <a:lnTo>
                  <a:pt x="40" y="336"/>
                </a:lnTo>
                <a:lnTo>
                  <a:pt x="62" y="361"/>
                </a:lnTo>
                <a:lnTo>
                  <a:pt x="88" y="381"/>
                </a:lnTo>
                <a:lnTo>
                  <a:pt x="113" y="398"/>
                </a:lnTo>
                <a:lnTo>
                  <a:pt x="144" y="412"/>
                </a:lnTo>
                <a:lnTo>
                  <a:pt x="178" y="420"/>
                </a:lnTo>
                <a:lnTo>
                  <a:pt x="212" y="423"/>
                </a:lnTo>
                <a:lnTo>
                  <a:pt x="246" y="420"/>
                </a:lnTo>
                <a:lnTo>
                  <a:pt x="280" y="412"/>
                </a:lnTo>
                <a:lnTo>
                  <a:pt x="308" y="398"/>
                </a:lnTo>
                <a:lnTo>
                  <a:pt x="336" y="381"/>
                </a:lnTo>
                <a:lnTo>
                  <a:pt x="362" y="361"/>
                </a:lnTo>
                <a:lnTo>
                  <a:pt x="381" y="336"/>
                </a:lnTo>
                <a:lnTo>
                  <a:pt x="398" y="307"/>
                </a:lnTo>
                <a:lnTo>
                  <a:pt x="412" y="276"/>
                </a:lnTo>
                <a:lnTo>
                  <a:pt x="421" y="245"/>
                </a:lnTo>
                <a:lnTo>
                  <a:pt x="424" y="212"/>
                </a:lnTo>
                <a:lnTo>
                  <a:pt x="424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5743572" y="3309934"/>
            <a:ext cx="1008063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5707060" y="3287709"/>
            <a:ext cx="1008062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6159497" y="3351209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3944935" y="2682872"/>
            <a:ext cx="1698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4021135" y="2746372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2</a:t>
            </a:r>
            <a:endParaRPr lang="en-US" altLang="ko-KR">
              <a:ea typeface="굴림" charset="-127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6105522" y="2697159"/>
            <a:ext cx="1698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6176960" y="2759072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3</a:t>
            </a:r>
            <a:endParaRPr lang="en-US" altLang="ko-KR">
              <a:ea typeface="굴림" charset="-127"/>
            </a:endParaRPr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1500166" y="3929066"/>
            <a:ext cx="80962" cy="142875"/>
          </a:xfrm>
          <a:custGeom>
            <a:avLst/>
            <a:gdLst/>
            <a:ahLst/>
            <a:cxnLst>
              <a:cxn ang="0">
                <a:pos x="23" y="87"/>
              </a:cxn>
              <a:cxn ang="0">
                <a:pos x="0" y="90"/>
              </a:cxn>
              <a:cxn ang="0">
                <a:pos x="20" y="0"/>
              </a:cxn>
              <a:cxn ang="0">
                <a:pos x="51" y="87"/>
              </a:cxn>
              <a:cxn ang="0">
                <a:pos x="23" y="87"/>
              </a:cxn>
            </a:cxnLst>
            <a:rect l="0" t="0" r="r" b="b"/>
            <a:pathLst>
              <a:path w="51" h="90">
                <a:moveTo>
                  <a:pt x="23" y="87"/>
                </a:moveTo>
                <a:lnTo>
                  <a:pt x="0" y="90"/>
                </a:lnTo>
                <a:lnTo>
                  <a:pt x="20" y="0"/>
                </a:lnTo>
                <a:lnTo>
                  <a:pt x="51" y="87"/>
                </a:lnTo>
                <a:lnTo>
                  <a:pt x="23" y="8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41" name="Group 41"/>
          <p:cNvGrpSpPr>
            <a:grpSpLocks/>
          </p:cNvGrpSpPr>
          <p:nvPr/>
        </p:nvGrpSpPr>
        <p:grpSpPr bwMode="auto">
          <a:xfrm>
            <a:off x="4143372" y="2928934"/>
            <a:ext cx="528638" cy="1244600"/>
            <a:chOff x="2888" y="1155"/>
            <a:chExt cx="333" cy="784"/>
          </a:xfrm>
          <a:solidFill>
            <a:schemeClr val="bg1"/>
          </a:solidFill>
        </p:grpSpPr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2993" y="1361"/>
              <a:ext cx="211" cy="211"/>
            </a:xfrm>
            <a:custGeom>
              <a:avLst/>
              <a:gdLst/>
              <a:ahLst/>
              <a:cxnLst>
                <a:cxn ang="0">
                  <a:pos x="211" y="104"/>
                </a:cxn>
                <a:cxn ang="0">
                  <a:pos x="211" y="124"/>
                </a:cxn>
                <a:cxn ang="0">
                  <a:pos x="206" y="141"/>
                </a:cxn>
                <a:cxn ang="0">
                  <a:pos x="200" y="155"/>
                </a:cxn>
                <a:cxn ang="0">
                  <a:pos x="192" y="169"/>
                </a:cxn>
                <a:cxn ang="0">
                  <a:pos x="180" y="180"/>
                </a:cxn>
                <a:cxn ang="0">
                  <a:pos x="169" y="192"/>
                </a:cxn>
                <a:cxn ang="0">
                  <a:pos x="155" y="200"/>
                </a:cxn>
                <a:cxn ang="0">
                  <a:pos x="141" y="206"/>
                </a:cxn>
                <a:cxn ang="0">
                  <a:pos x="124" y="211"/>
                </a:cxn>
                <a:cxn ang="0">
                  <a:pos x="107" y="211"/>
                </a:cxn>
                <a:cxn ang="0">
                  <a:pos x="90" y="211"/>
                </a:cxn>
                <a:cxn ang="0">
                  <a:pos x="73" y="206"/>
                </a:cxn>
                <a:cxn ang="0">
                  <a:pos x="59" y="200"/>
                </a:cxn>
                <a:cxn ang="0">
                  <a:pos x="45" y="192"/>
                </a:cxn>
                <a:cxn ang="0">
                  <a:pos x="31" y="180"/>
                </a:cxn>
                <a:cxn ang="0">
                  <a:pos x="22" y="169"/>
                </a:cxn>
                <a:cxn ang="0">
                  <a:pos x="14" y="155"/>
                </a:cxn>
                <a:cxn ang="0">
                  <a:pos x="5" y="141"/>
                </a:cxn>
                <a:cxn ang="0">
                  <a:pos x="2" y="124"/>
                </a:cxn>
                <a:cxn ang="0">
                  <a:pos x="0" y="107"/>
                </a:cxn>
                <a:cxn ang="0">
                  <a:pos x="2" y="90"/>
                </a:cxn>
                <a:cxn ang="0">
                  <a:pos x="5" y="73"/>
                </a:cxn>
                <a:cxn ang="0">
                  <a:pos x="14" y="59"/>
                </a:cxn>
                <a:cxn ang="0">
                  <a:pos x="22" y="45"/>
                </a:cxn>
                <a:cxn ang="0">
                  <a:pos x="31" y="31"/>
                </a:cxn>
                <a:cxn ang="0">
                  <a:pos x="45" y="19"/>
                </a:cxn>
                <a:cxn ang="0">
                  <a:pos x="59" y="11"/>
                </a:cxn>
                <a:cxn ang="0">
                  <a:pos x="73" y="5"/>
                </a:cxn>
                <a:cxn ang="0">
                  <a:pos x="90" y="3"/>
                </a:cxn>
                <a:cxn ang="0">
                  <a:pos x="107" y="0"/>
                </a:cxn>
                <a:cxn ang="0">
                  <a:pos x="124" y="3"/>
                </a:cxn>
                <a:cxn ang="0">
                  <a:pos x="141" y="5"/>
                </a:cxn>
                <a:cxn ang="0">
                  <a:pos x="155" y="11"/>
                </a:cxn>
                <a:cxn ang="0">
                  <a:pos x="169" y="19"/>
                </a:cxn>
                <a:cxn ang="0">
                  <a:pos x="180" y="31"/>
                </a:cxn>
                <a:cxn ang="0">
                  <a:pos x="192" y="45"/>
                </a:cxn>
                <a:cxn ang="0">
                  <a:pos x="200" y="59"/>
                </a:cxn>
                <a:cxn ang="0">
                  <a:pos x="206" y="73"/>
                </a:cxn>
                <a:cxn ang="0">
                  <a:pos x="211" y="90"/>
                </a:cxn>
                <a:cxn ang="0">
                  <a:pos x="211" y="107"/>
                </a:cxn>
                <a:cxn ang="0">
                  <a:pos x="211" y="104"/>
                </a:cxn>
              </a:cxnLst>
              <a:rect l="0" t="0" r="r" b="b"/>
              <a:pathLst>
                <a:path w="211" h="211">
                  <a:moveTo>
                    <a:pt x="211" y="104"/>
                  </a:moveTo>
                  <a:lnTo>
                    <a:pt x="211" y="124"/>
                  </a:lnTo>
                  <a:lnTo>
                    <a:pt x="206" y="141"/>
                  </a:lnTo>
                  <a:lnTo>
                    <a:pt x="200" y="155"/>
                  </a:lnTo>
                  <a:lnTo>
                    <a:pt x="192" y="169"/>
                  </a:lnTo>
                  <a:lnTo>
                    <a:pt x="180" y="180"/>
                  </a:lnTo>
                  <a:lnTo>
                    <a:pt x="169" y="192"/>
                  </a:lnTo>
                  <a:lnTo>
                    <a:pt x="155" y="200"/>
                  </a:lnTo>
                  <a:lnTo>
                    <a:pt x="141" y="206"/>
                  </a:lnTo>
                  <a:lnTo>
                    <a:pt x="124" y="211"/>
                  </a:lnTo>
                  <a:lnTo>
                    <a:pt x="107" y="211"/>
                  </a:lnTo>
                  <a:lnTo>
                    <a:pt x="90" y="211"/>
                  </a:lnTo>
                  <a:lnTo>
                    <a:pt x="73" y="206"/>
                  </a:lnTo>
                  <a:lnTo>
                    <a:pt x="59" y="200"/>
                  </a:lnTo>
                  <a:lnTo>
                    <a:pt x="45" y="192"/>
                  </a:lnTo>
                  <a:lnTo>
                    <a:pt x="31" y="180"/>
                  </a:lnTo>
                  <a:lnTo>
                    <a:pt x="22" y="169"/>
                  </a:lnTo>
                  <a:lnTo>
                    <a:pt x="14" y="155"/>
                  </a:lnTo>
                  <a:lnTo>
                    <a:pt x="5" y="141"/>
                  </a:lnTo>
                  <a:lnTo>
                    <a:pt x="2" y="124"/>
                  </a:lnTo>
                  <a:lnTo>
                    <a:pt x="0" y="107"/>
                  </a:lnTo>
                  <a:lnTo>
                    <a:pt x="2" y="90"/>
                  </a:lnTo>
                  <a:lnTo>
                    <a:pt x="5" y="73"/>
                  </a:lnTo>
                  <a:lnTo>
                    <a:pt x="14" y="59"/>
                  </a:lnTo>
                  <a:lnTo>
                    <a:pt x="22" y="45"/>
                  </a:lnTo>
                  <a:lnTo>
                    <a:pt x="31" y="31"/>
                  </a:lnTo>
                  <a:lnTo>
                    <a:pt x="45" y="19"/>
                  </a:lnTo>
                  <a:lnTo>
                    <a:pt x="59" y="11"/>
                  </a:lnTo>
                  <a:lnTo>
                    <a:pt x="73" y="5"/>
                  </a:lnTo>
                  <a:lnTo>
                    <a:pt x="90" y="3"/>
                  </a:lnTo>
                  <a:lnTo>
                    <a:pt x="107" y="0"/>
                  </a:lnTo>
                  <a:lnTo>
                    <a:pt x="124" y="3"/>
                  </a:lnTo>
                  <a:lnTo>
                    <a:pt x="141" y="5"/>
                  </a:lnTo>
                  <a:lnTo>
                    <a:pt x="155" y="11"/>
                  </a:lnTo>
                  <a:lnTo>
                    <a:pt x="169" y="19"/>
                  </a:lnTo>
                  <a:lnTo>
                    <a:pt x="180" y="31"/>
                  </a:lnTo>
                  <a:lnTo>
                    <a:pt x="192" y="45"/>
                  </a:lnTo>
                  <a:lnTo>
                    <a:pt x="200" y="59"/>
                  </a:lnTo>
                  <a:lnTo>
                    <a:pt x="206" y="73"/>
                  </a:lnTo>
                  <a:lnTo>
                    <a:pt x="211" y="90"/>
                  </a:lnTo>
                  <a:lnTo>
                    <a:pt x="211" y="107"/>
                  </a:lnTo>
                  <a:lnTo>
                    <a:pt x="211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2993" y="1361"/>
              <a:ext cx="211" cy="211"/>
            </a:xfrm>
            <a:custGeom>
              <a:avLst/>
              <a:gdLst/>
              <a:ahLst/>
              <a:cxnLst>
                <a:cxn ang="0">
                  <a:pos x="211" y="104"/>
                </a:cxn>
                <a:cxn ang="0">
                  <a:pos x="211" y="90"/>
                </a:cxn>
                <a:cxn ang="0">
                  <a:pos x="206" y="73"/>
                </a:cxn>
                <a:cxn ang="0">
                  <a:pos x="200" y="59"/>
                </a:cxn>
                <a:cxn ang="0">
                  <a:pos x="192" y="45"/>
                </a:cxn>
                <a:cxn ang="0">
                  <a:pos x="180" y="31"/>
                </a:cxn>
                <a:cxn ang="0">
                  <a:pos x="169" y="19"/>
                </a:cxn>
                <a:cxn ang="0">
                  <a:pos x="155" y="11"/>
                </a:cxn>
                <a:cxn ang="0">
                  <a:pos x="141" y="5"/>
                </a:cxn>
                <a:cxn ang="0">
                  <a:pos x="124" y="3"/>
                </a:cxn>
                <a:cxn ang="0">
                  <a:pos x="107" y="0"/>
                </a:cxn>
                <a:cxn ang="0">
                  <a:pos x="90" y="3"/>
                </a:cxn>
                <a:cxn ang="0">
                  <a:pos x="73" y="5"/>
                </a:cxn>
                <a:cxn ang="0">
                  <a:pos x="59" y="11"/>
                </a:cxn>
                <a:cxn ang="0">
                  <a:pos x="45" y="19"/>
                </a:cxn>
                <a:cxn ang="0">
                  <a:pos x="31" y="31"/>
                </a:cxn>
                <a:cxn ang="0">
                  <a:pos x="22" y="45"/>
                </a:cxn>
                <a:cxn ang="0">
                  <a:pos x="14" y="59"/>
                </a:cxn>
                <a:cxn ang="0">
                  <a:pos x="5" y="73"/>
                </a:cxn>
                <a:cxn ang="0">
                  <a:pos x="2" y="90"/>
                </a:cxn>
                <a:cxn ang="0">
                  <a:pos x="0" y="107"/>
                </a:cxn>
                <a:cxn ang="0">
                  <a:pos x="2" y="124"/>
                </a:cxn>
                <a:cxn ang="0">
                  <a:pos x="5" y="141"/>
                </a:cxn>
                <a:cxn ang="0">
                  <a:pos x="14" y="155"/>
                </a:cxn>
                <a:cxn ang="0">
                  <a:pos x="22" y="169"/>
                </a:cxn>
                <a:cxn ang="0">
                  <a:pos x="31" y="180"/>
                </a:cxn>
                <a:cxn ang="0">
                  <a:pos x="45" y="192"/>
                </a:cxn>
                <a:cxn ang="0">
                  <a:pos x="59" y="200"/>
                </a:cxn>
                <a:cxn ang="0">
                  <a:pos x="73" y="206"/>
                </a:cxn>
                <a:cxn ang="0">
                  <a:pos x="90" y="211"/>
                </a:cxn>
                <a:cxn ang="0">
                  <a:pos x="107" y="211"/>
                </a:cxn>
                <a:cxn ang="0">
                  <a:pos x="124" y="211"/>
                </a:cxn>
                <a:cxn ang="0">
                  <a:pos x="141" y="206"/>
                </a:cxn>
                <a:cxn ang="0">
                  <a:pos x="155" y="200"/>
                </a:cxn>
                <a:cxn ang="0">
                  <a:pos x="169" y="192"/>
                </a:cxn>
                <a:cxn ang="0">
                  <a:pos x="180" y="180"/>
                </a:cxn>
                <a:cxn ang="0">
                  <a:pos x="192" y="169"/>
                </a:cxn>
                <a:cxn ang="0">
                  <a:pos x="200" y="155"/>
                </a:cxn>
                <a:cxn ang="0">
                  <a:pos x="206" y="141"/>
                </a:cxn>
                <a:cxn ang="0">
                  <a:pos x="211" y="124"/>
                </a:cxn>
                <a:cxn ang="0">
                  <a:pos x="211" y="107"/>
                </a:cxn>
                <a:cxn ang="0">
                  <a:pos x="211" y="107"/>
                </a:cxn>
              </a:cxnLst>
              <a:rect l="0" t="0" r="r" b="b"/>
              <a:pathLst>
                <a:path w="211" h="211">
                  <a:moveTo>
                    <a:pt x="211" y="104"/>
                  </a:moveTo>
                  <a:lnTo>
                    <a:pt x="211" y="90"/>
                  </a:lnTo>
                  <a:lnTo>
                    <a:pt x="206" y="73"/>
                  </a:lnTo>
                  <a:lnTo>
                    <a:pt x="200" y="59"/>
                  </a:lnTo>
                  <a:lnTo>
                    <a:pt x="192" y="45"/>
                  </a:lnTo>
                  <a:lnTo>
                    <a:pt x="180" y="31"/>
                  </a:lnTo>
                  <a:lnTo>
                    <a:pt x="169" y="19"/>
                  </a:lnTo>
                  <a:lnTo>
                    <a:pt x="155" y="11"/>
                  </a:lnTo>
                  <a:lnTo>
                    <a:pt x="141" y="5"/>
                  </a:lnTo>
                  <a:lnTo>
                    <a:pt x="124" y="3"/>
                  </a:lnTo>
                  <a:lnTo>
                    <a:pt x="107" y="0"/>
                  </a:lnTo>
                  <a:lnTo>
                    <a:pt x="90" y="3"/>
                  </a:lnTo>
                  <a:lnTo>
                    <a:pt x="73" y="5"/>
                  </a:lnTo>
                  <a:lnTo>
                    <a:pt x="59" y="11"/>
                  </a:lnTo>
                  <a:lnTo>
                    <a:pt x="45" y="19"/>
                  </a:lnTo>
                  <a:lnTo>
                    <a:pt x="31" y="31"/>
                  </a:lnTo>
                  <a:lnTo>
                    <a:pt x="22" y="45"/>
                  </a:lnTo>
                  <a:lnTo>
                    <a:pt x="14" y="59"/>
                  </a:lnTo>
                  <a:lnTo>
                    <a:pt x="5" y="73"/>
                  </a:lnTo>
                  <a:lnTo>
                    <a:pt x="2" y="90"/>
                  </a:lnTo>
                  <a:lnTo>
                    <a:pt x="0" y="107"/>
                  </a:lnTo>
                  <a:lnTo>
                    <a:pt x="2" y="124"/>
                  </a:lnTo>
                  <a:lnTo>
                    <a:pt x="5" y="141"/>
                  </a:lnTo>
                  <a:lnTo>
                    <a:pt x="14" y="155"/>
                  </a:lnTo>
                  <a:lnTo>
                    <a:pt x="22" y="169"/>
                  </a:lnTo>
                  <a:lnTo>
                    <a:pt x="31" y="180"/>
                  </a:lnTo>
                  <a:lnTo>
                    <a:pt x="45" y="192"/>
                  </a:lnTo>
                  <a:lnTo>
                    <a:pt x="59" y="200"/>
                  </a:lnTo>
                  <a:lnTo>
                    <a:pt x="73" y="206"/>
                  </a:lnTo>
                  <a:lnTo>
                    <a:pt x="90" y="211"/>
                  </a:lnTo>
                  <a:lnTo>
                    <a:pt x="107" y="211"/>
                  </a:lnTo>
                  <a:lnTo>
                    <a:pt x="124" y="211"/>
                  </a:lnTo>
                  <a:lnTo>
                    <a:pt x="141" y="206"/>
                  </a:lnTo>
                  <a:lnTo>
                    <a:pt x="155" y="200"/>
                  </a:lnTo>
                  <a:lnTo>
                    <a:pt x="169" y="192"/>
                  </a:lnTo>
                  <a:lnTo>
                    <a:pt x="180" y="180"/>
                  </a:lnTo>
                  <a:lnTo>
                    <a:pt x="192" y="169"/>
                  </a:lnTo>
                  <a:lnTo>
                    <a:pt x="200" y="155"/>
                  </a:lnTo>
                  <a:lnTo>
                    <a:pt x="206" y="141"/>
                  </a:lnTo>
                  <a:lnTo>
                    <a:pt x="211" y="124"/>
                  </a:lnTo>
                  <a:lnTo>
                    <a:pt x="211" y="107"/>
                  </a:lnTo>
                  <a:lnTo>
                    <a:pt x="211" y="10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3066" y="1420"/>
              <a:ext cx="53" cy="1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5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888" y="1155"/>
              <a:ext cx="51" cy="90"/>
            </a:xfrm>
            <a:custGeom>
              <a:avLst/>
              <a:gdLst/>
              <a:ahLst/>
              <a:cxnLst>
                <a:cxn ang="0">
                  <a:pos x="26" y="82"/>
                </a:cxn>
                <a:cxn ang="0">
                  <a:pos x="3" y="90"/>
                </a:cxn>
                <a:cxn ang="0">
                  <a:pos x="0" y="0"/>
                </a:cxn>
                <a:cxn ang="0">
                  <a:pos x="51" y="73"/>
                </a:cxn>
                <a:cxn ang="0">
                  <a:pos x="28" y="82"/>
                </a:cxn>
              </a:cxnLst>
              <a:rect l="0" t="0" r="r" b="b"/>
              <a:pathLst>
                <a:path w="51" h="90">
                  <a:moveTo>
                    <a:pt x="26" y="82"/>
                  </a:moveTo>
                  <a:lnTo>
                    <a:pt x="3" y="90"/>
                  </a:lnTo>
                  <a:lnTo>
                    <a:pt x="0" y="0"/>
                  </a:lnTo>
                  <a:lnTo>
                    <a:pt x="51" y="73"/>
                  </a:lnTo>
                  <a:lnTo>
                    <a:pt x="28" y="82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888" y="1155"/>
              <a:ext cx="51" cy="90"/>
            </a:xfrm>
            <a:custGeom>
              <a:avLst/>
              <a:gdLst/>
              <a:ahLst/>
              <a:cxnLst>
                <a:cxn ang="0">
                  <a:pos x="26" y="82"/>
                </a:cxn>
                <a:cxn ang="0">
                  <a:pos x="3" y="90"/>
                </a:cxn>
                <a:cxn ang="0">
                  <a:pos x="0" y="0"/>
                </a:cxn>
                <a:cxn ang="0">
                  <a:pos x="51" y="73"/>
                </a:cxn>
                <a:cxn ang="0">
                  <a:pos x="26" y="82"/>
                </a:cxn>
              </a:cxnLst>
              <a:rect l="0" t="0" r="r" b="b"/>
              <a:pathLst>
                <a:path w="51" h="90">
                  <a:moveTo>
                    <a:pt x="26" y="82"/>
                  </a:moveTo>
                  <a:lnTo>
                    <a:pt x="3" y="90"/>
                  </a:lnTo>
                  <a:lnTo>
                    <a:pt x="0" y="0"/>
                  </a:lnTo>
                  <a:lnTo>
                    <a:pt x="51" y="73"/>
                  </a:lnTo>
                  <a:lnTo>
                    <a:pt x="26" y="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2916" y="1239"/>
              <a:ext cx="48" cy="700"/>
            </a:xfrm>
            <a:custGeom>
              <a:avLst/>
              <a:gdLst/>
              <a:ahLst/>
              <a:cxnLst>
                <a:cxn ang="0">
                  <a:pos x="34" y="700"/>
                </a:cxn>
                <a:cxn ang="0">
                  <a:pos x="40" y="633"/>
                </a:cxn>
                <a:cxn ang="0">
                  <a:pos x="43" y="562"/>
                </a:cxn>
                <a:cxn ang="0">
                  <a:pos x="46" y="491"/>
                </a:cxn>
                <a:cxn ang="0">
                  <a:pos x="48" y="421"/>
                </a:cxn>
                <a:cxn ang="0">
                  <a:pos x="48" y="348"/>
                </a:cxn>
                <a:cxn ang="0">
                  <a:pos x="46" y="277"/>
                </a:cxn>
                <a:cxn ang="0">
                  <a:pos x="40" y="206"/>
                </a:cxn>
                <a:cxn ang="0">
                  <a:pos x="31" y="136"/>
                </a:cxn>
                <a:cxn ang="0">
                  <a:pos x="17" y="68"/>
                </a:cxn>
                <a:cxn ang="0">
                  <a:pos x="0" y="0"/>
                </a:cxn>
              </a:cxnLst>
              <a:rect l="0" t="0" r="r" b="b"/>
              <a:pathLst>
                <a:path w="48" h="700">
                  <a:moveTo>
                    <a:pt x="34" y="700"/>
                  </a:moveTo>
                  <a:lnTo>
                    <a:pt x="40" y="633"/>
                  </a:lnTo>
                  <a:lnTo>
                    <a:pt x="43" y="562"/>
                  </a:lnTo>
                  <a:lnTo>
                    <a:pt x="46" y="491"/>
                  </a:lnTo>
                  <a:lnTo>
                    <a:pt x="48" y="421"/>
                  </a:lnTo>
                  <a:lnTo>
                    <a:pt x="48" y="348"/>
                  </a:lnTo>
                  <a:lnTo>
                    <a:pt x="46" y="277"/>
                  </a:lnTo>
                  <a:lnTo>
                    <a:pt x="40" y="206"/>
                  </a:lnTo>
                  <a:lnTo>
                    <a:pt x="31" y="136"/>
                  </a:lnTo>
                  <a:lnTo>
                    <a:pt x="17" y="68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3007" y="1226"/>
              <a:ext cx="53" cy="1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u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3058" y="1226"/>
              <a:ext cx="163" cy="1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 = ?</a:t>
              </a:r>
              <a:endParaRPr lang="en-US" altLang="ko-KR">
                <a:ea typeface="굴림" charset="-127"/>
              </a:endParaRPr>
            </a:p>
          </p:txBody>
        </p: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1857372" y="2852734"/>
            <a:ext cx="585788" cy="717550"/>
            <a:chOff x="1496" y="1160"/>
            <a:chExt cx="369" cy="452"/>
          </a:xfrm>
          <a:solidFill>
            <a:schemeClr val="bg1"/>
          </a:solidFill>
        </p:grpSpPr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1496" y="1160"/>
              <a:ext cx="71" cy="88"/>
            </a:xfrm>
            <a:custGeom>
              <a:avLst/>
              <a:gdLst/>
              <a:ahLst/>
              <a:cxnLst>
                <a:cxn ang="0">
                  <a:pos x="51" y="71"/>
                </a:cxn>
                <a:cxn ang="0">
                  <a:pos x="31" y="88"/>
                </a:cxn>
                <a:cxn ang="0">
                  <a:pos x="0" y="0"/>
                </a:cxn>
                <a:cxn ang="0">
                  <a:pos x="71" y="57"/>
                </a:cxn>
                <a:cxn ang="0">
                  <a:pos x="51" y="71"/>
                </a:cxn>
              </a:cxnLst>
              <a:rect l="0" t="0" r="r" b="b"/>
              <a:pathLst>
                <a:path w="71" h="88">
                  <a:moveTo>
                    <a:pt x="51" y="71"/>
                  </a:moveTo>
                  <a:lnTo>
                    <a:pt x="31" y="88"/>
                  </a:lnTo>
                  <a:lnTo>
                    <a:pt x="0" y="0"/>
                  </a:lnTo>
                  <a:lnTo>
                    <a:pt x="71" y="57"/>
                  </a:lnTo>
                  <a:lnTo>
                    <a:pt x="51" y="71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496" y="1160"/>
              <a:ext cx="71" cy="88"/>
            </a:xfrm>
            <a:custGeom>
              <a:avLst/>
              <a:gdLst/>
              <a:ahLst/>
              <a:cxnLst>
                <a:cxn ang="0">
                  <a:pos x="51" y="71"/>
                </a:cxn>
                <a:cxn ang="0">
                  <a:pos x="31" y="88"/>
                </a:cxn>
                <a:cxn ang="0">
                  <a:pos x="0" y="0"/>
                </a:cxn>
                <a:cxn ang="0">
                  <a:pos x="71" y="57"/>
                </a:cxn>
                <a:cxn ang="0">
                  <a:pos x="51" y="71"/>
                </a:cxn>
              </a:cxnLst>
              <a:rect l="0" t="0" r="r" b="b"/>
              <a:pathLst>
                <a:path w="71" h="88">
                  <a:moveTo>
                    <a:pt x="51" y="71"/>
                  </a:moveTo>
                  <a:lnTo>
                    <a:pt x="31" y="88"/>
                  </a:lnTo>
                  <a:lnTo>
                    <a:pt x="0" y="0"/>
                  </a:lnTo>
                  <a:lnTo>
                    <a:pt x="71" y="57"/>
                  </a:lnTo>
                  <a:lnTo>
                    <a:pt x="51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550" y="1234"/>
              <a:ext cx="40" cy="378"/>
            </a:xfrm>
            <a:custGeom>
              <a:avLst/>
              <a:gdLst/>
              <a:ahLst/>
              <a:cxnLst>
                <a:cxn ang="0">
                  <a:pos x="14" y="378"/>
                </a:cxn>
                <a:cxn ang="0">
                  <a:pos x="20" y="344"/>
                </a:cxn>
                <a:cxn ang="0">
                  <a:pos x="25" y="305"/>
                </a:cxn>
                <a:cxn ang="0">
                  <a:pos x="28" y="265"/>
                </a:cxn>
                <a:cxn ang="0">
                  <a:pos x="34" y="226"/>
                </a:cxn>
                <a:cxn ang="0">
                  <a:pos x="37" y="183"/>
                </a:cxn>
                <a:cxn ang="0">
                  <a:pos x="40" y="144"/>
                </a:cxn>
                <a:cxn ang="0">
                  <a:pos x="37" y="104"/>
                </a:cxn>
                <a:cxn ang="0">
                  <a:pos x="28" y="67"/>
                </a:cxn>
                <a:cxn ang="0">
                  <a:pos x="17" y="34"/>
                </a:cxn>
                <a:cxn ang="0">
                  <a:pos x="0" y="0"/>
                </a:cxn>
              </a:cxnLst>
              <a:rect l="0" t="0" r="r" b="b"/>
              <a:pathLst>
                <a:path w="40" h="378">
                  <a:moveTo>
                    <a:pt x="14" y="378"/>
                  </a:moveTo>
                  <a:lnTo>
                    <a:pt x="20" y="344"/>
                  </a:lnTo>
                  <a:lnTo>
                    <a:pt x="25" y="305"/>
                  </a:lnTo>
                  <a:lnTo>
                    <a:pt x="28" y="265"/>
                  </a:lnTo>
                  <a:lnTo>
                    <a:pt x="34" y="226"/>
                  </a:lnTo>
                  <a:lnTo>
                    <a:pt x="37" y="183"/>
                  </a:lnTo>
                  <a:lnTo>
                    <a:pt x="40" y="144"/>
                  </a:lnTo>
                  <a:lnTo>
                    <a:pt x="37" y="104"/>
                  </a:lnTo>
                  <a:lnTo>
                    <a:pt x="28" y="67"/>
                  </a:lnTo>
                  <a:lnTo>
                    <a:pt x="17" y="34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609" y="1369"/>
              <a:ext cx="212" cy="212"/>
            </a:xfrm>
            <a:custGeom>
              <a:avLst/>
              <a:gdLst/>
              <a:ahLst/>
              <a:cxnLst>
                <a:cxn ang="0">
                  <a:pos x="209" y="105"/>
                </a:cxn>
                <a:cxn ang="0">
                  <a:pos x="209" y="124"/>
                </a:cxn>
                <a:cxn ang="0">
                  <a:pos x="206" y="141"/>
                </a:cxn>
                <a:cxn ang="0">
                  <a:pos x="201" y="155"/>
                </a:cxn>
                <a:cxn ang="0">
                  <a:pos x="192" y="170"/>
                </a:cxn>
                <a:cxn ang="0">
                  <a:pos x="181" y="181"/>
                </a:cxn>
                <a:cxn ang="0">
                  <a:pos x="167" y="192"/>
                </a:cxn>
                <a:cxn ang="0">
                  <a:pos x="156" y="201"/>
                </a:cxn>
                <a:cxn ang="0">
                  <a:pos x="139" y="206"/>
                </a:cxn>
                <a:cxn ang="0">
                  <a:pos x="122" y="212"/>
                </a:cxn>
                <a:cxn ang="0">
                  <a:pos x="105" y="212"/>
                </a:cxn>
                <a:cxn ang="0">
                  <a:pos x="88" y="212"/>
                </a:cxn>
                <a:cxn ang="0">
                  <a:pos x="71" y="206"/>
                </a:cxn>
                <a:cxn ang="0">
                  <a:pos x="57" y="201"/>
                </a:cxn>
                <a:cxn ang="0">
                  <a:pos x="43" y="192"/>
                </a:cxn>
                <a:cxn ang="0">
                  <a:pos x="31" y="181"/>
                </a:cxn>
                <a:cxn ang="0">
                  <a:pos x="20" y="170"/>
                </a:cxn>
                <a:cxn ang="0">
                  <a:pos x="12" y="155"/>
                </a:cxn>
                <a:cxn ang="0">
                  <a:pos x="6" y="141"/>
                </a:cxn>
                <a:cxn ang="0">
                  <a:pos x="0" y="124"/>
                </a:cxn>
                <a:cxn ang="0">
                  <a:pos x="0" y="107"/>
                </a:cxn>
                <a:cxn ang="0">
                  <a:pos x="0" y="91"/>
                </a:cxn>
                <a:cxn ang="0">
                  <a:pos x="6" y="74"/>
                </a:cxn>
                <a:cxn ang="0">
                  <a:pos x="12" y="59"/>
                </a:cxn>
                <a:cxn ang="0">
                  <a:pos x="20" y="45"/>
                </a:cxn>
                <a:cxn ang="0">
                  <a:pos x="31" y="31"/>
                </a:cxn>
                <a:cxn ang="0">
                  <a:pos x="43" y="20"/>
                </a:cxn>
                <a:cxn ang="0">
                  <a:pos x="57" y="11"/>
                </a:cxn>
                <a:cxn ang="0">
                  <a:pos x="71" y="6"/>
                </a:cxn>
                <a:cxn ang="0">
                  <a:pos x="88" y="3"/>
                </a:cxn>
                <a:cxn ang="0">
                  <a:pos x="105" y="0"/>
                </a:cxn>
                <a:cxn ang="0">
                  <a:pos x="122" y="3"/>
                </a:cxn>
                <a:cxn ang="0">
                  <a:pos x="139" y="6"/>
                </a:cxn>
                <a:cxn ang="0">
                  <a:pos x="156" y="11"/>
                </a:cxn>
                <a:cxn ang="0">
                  <a:pos x="167" y="20"/>
                </a:cxn>
                <a:cxn ang="0">
                  <a:pos x="181" y="31"/>
                </a:cxn>
                <a:cxn ang="0">
                  <a:pos x="192" y="45"/>
                </a:cxn>
                <a:cxn ang="0">
                  <a:pos x="201" y="59"/>
                </a:cxn>
                <a:cxn ang="0">
                  <a:pos x="206" y="74"/>
                </a:cxn>
                <a:cxn ang="0">
                  <a:pos x="209" y="91"/>
                </a:cxn>
                <a:cxn ang="0">
                  <a:pos x="212" y="107"/>
                </a:cxn>
                <a:cxn ang="0">
                  <a:pos x="209" y="105"/>
                </a:cxn>
              </a:cxnLst>
              <a:rect l="0" t="0" r="r" b="b"/>
              <a:pathLst>
                <a:path w="212" h="212">
                  <a:moveTo>
                    <a:pt x="209" y="105"/>
                  </a:moveTo>
                  <a:lnTo>
                    <a:pt x="209" y="124"/>
                  </a:lnTo>
                  <a:lnTo>
                    <a:pt x="206" y="141"/>
                  </a:lnTo>
                  <a:lnTo>
                    <a:pt x="201" y="155"/>
                  </a:lnTo>
                  <a:lnTo>
                    <a:pt x="192" y="170"/>
                  </a:lnTo>
                  <a:lnTo>
                    <a:pt x="181" y="181"/>
                  </a:lnTo>
                  <a:lnTo>
                    <a:pt x="167" y="192"/>
                  </a:lnTo>
                  <a:lnTo>
                    <a:pt x="156" y="201"/>
                  </a:lnTo>
                  <a:lnTo>
                    <a:pt x="139" y="206"/>
                  </a:lnTo>
                  <a:lnTo>
                    <a:pt x="122" y="212"/>
                  </a:lnTo>
                  <a:lnTo>
                    <a:pt x="105" y="212"/>
                  </a:lnTo>
                  <a:lnTo>
                    <a:pt x="88" y="212"/>
                  </a:lnTo>
                  <a:lnTo>
                    <a:pt x="71" y="206"/>
                  </a:lnTo>
                  <a:lnTo>
                    <a:pt x="57" y="201"/>
                  </a:lnTo>
                  <a:lnTo>
                    <a:pt x="43" y="192"/>
                  </a:lnTo>
                  <a:lnTo>
                    <a:pt x="31" y="181"/>
                  </a:lnTo>
                  <a:lnTo>
                    <a:pt x="20" y="170"/>
                  </a:lnTo>
                  <a:lnTo>
                    <a:pt x="12" y="155"/>
                  </a:lnTo>
                  <a:lnTo>
                    <a:pt x="6" y="141"/>
                  </a:lnTo>
                  <a:lnTo>
                    <a:pt x="0" y="124"/>
                  </a:lnTo>
                  <a:lnTo>
                    <a:pt x="0" y="107"/>
                  </a:lnTo>
                  <a:lnTo>
                    <a:pt x="0" y="91"/>
                  </a:lnTo>
                  <a:lnTo>
                    <a:pt x="6" y="74"/>
                  </a:lnTo>
                  <a:lnTo>
                    <a:pt x="12" y="59"/>
                  </a:lnTo>
                  <a:lnTo>
                    <a:pt x="20" y="45"/>
                  </a:lnTo>
                  <a:lnTo>
                    <a:pt x="31" y="31"/>
                  </a:lnTo>
                  <a:lnTo>
                    <a:pt x="43" y="20"/>
                  </a:lnTo>
                  <a:lnTo>
                    <a:pt x="57" y="11"/>
                  </a:lnTo>
                  <a:lnTo>
                    <a:pt x="71" y="6"/>
                  </a:lnTo>
                  <a:lnTo>
                    <a:pt x="88" y="3"/>
                  </a:lnTo>
                  <a:lnTo>
                    <a:pt x="105" y="0"/>
                  </a:lnTo>
                  <a:lnTo>
                    <a:pt x="122" y="3"/>
                  </a:lnTo>
                  <a:lnTo>
                    <a:pt x="139" y="6"/>
                  </a:lnTo>
                  <a:lnTo>
                    <a:pt x="156" y="11"/>
                  </a:lnTo>
                  <a:lnTo>
                    <a:pt x="167" y="20"/>
                  </a:lnTo>
                  <a:lnTo>
                    <a:pt x="181" y="31"/>
                  </a:lnTo>
                  <a:lnTo>
                    <a:pt x="192" y="45"/>
                  </a:lnTo>
                  <a:lnTo>
                    <a:pt x="201" y="59"/>
                  </a:lnTo>
                  <a:lnTo>
                    <a:pt x="206" y="74"/>
                  </a:lnTo>
                  <a:lnTo>
                    <a:pt x="209" y="91"/>
                  </a:lnTo>
                  <a:lnTo>
                    <a:pt x="212" y="107"/>
                  </a:lnTo>
                  <a:lnTo>
                    <a:pt x="209" y="1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609" y="1369"/>
              <a:ext cx="212" cy="212"/>
            </a:xfrm>
            <a:custGeom>
              <a:avLst/>
              <a:gdLst/>
              <a:ahLst/>
              <a:cxnLst>
                <a:cxn ang="0">
                  <a:pos x="209" y="105"/>
                </a:cxn>
                <a:cxn ang="0">
                  <a:pos x="209" y="91"/>
                </a:cxn>
                <a:cxn ang="0">
                  <a:pos x="206" y="74"/>
                </a:cxn>
                <a:cxn ang="0">
                  <a:pos x="201" y="59"/>
                </a:cxn>
                <a:cxn ang="0">
                  <a:pos x="192" y="45"/>
                </a:cxn>
                <a:cxn ang="0">
                  <a:pos x="181" y="31"/>
                </a:cxn>
                <a:cxn ang="0">
                  <a:pos x="167" y="20"/>
                </a:cxn>
                <a:cxn ang="0">
                  <a:pos x="156" y="11"/>
                </a:cxn>
                <a:cxn ang="0">
                  <a:pos x="139" y="6"/>
                </a:cxn>
                <a:cxn ang="0">
                  <a:pos x="122" y="3"/>
                </a:cxn>
                <a:cxn ang="0">
                  <a:pos x="105" y="0"/>
                </a:cxn>
                <a:cxn ang="0">
                  <a:pos x="88" y="3"/>
                </a:cxn>
                <a:cxn ang="0">
                  <a:pos x="71" y="6"/>
                </a:cxn>
                <a:cxn ang="0">
                  <a:pos x="57" y="11"/>
                </a:cxn>
                <a:cxn ang="0">
                  <a:pos x="43" y="20"/>
                </a:cxn>
                <a:cxn ang="0">
                  <a:pos x="31" y="31"/>
                </a:cxn>
                <a:cxn ang="0">
                  <a:pos x="20" y="45"/>
                </a:cxn>
                <a:cxn ang="0">
                  <a:pos x="12" y="59"/>
                </a:cxn>
                <a:cxn ang="0">
                  <a:pos x="6" y="74"/>
                </a:cxn>
                <a:cxn ang="0">
                  <a:pos x="0" y="91"/>
                </a:cxn>
                <a:cxn ang="0">
                  <a:pos x="0" y="107"/>
                </a:cxn>
                <a:cxn ang="0">
                  <a:pos x="0" y="124"/>
                </a:cxn>
                <a:cxn ang="0">
                  <a:pos x="6" y="141"/>
                </a:cxn>
                <a:cxn ang="0">
                  <a:pos x="12" y="155"/>
                </a:cxn>
                <a:cxn ang="0">
                  <a:pos x="20" y="170"/>
                </a:cxn>
                <a:cxn ang="0">
                  <a:pos x="31" y="181"/>
                </a:cxn>
                <a:cxn ang="0">
                  <a:pos x="43" y="192"/>
                </a:cxn>
                <a:cxn ang="0">
                  <a:pos x="57" y="201"/>
                </a:cxn>
                <a:cxn ang="0">
                  <a:pos x="71" y="206"/>
                </a:cxn>
                <a:cxn ang="0">
                  <a:pos x="88" y="212"/>
                </a:cxn>
                <a:cxn ang="0">
                  <a:pos x="105" y="212"/>
                </a:cxn>
                <a:cxn ang="0">
                  <a:pos x="122" y="212"/>
                </a:cxn>
                <a:cxn ang="0">
                  <a:pos x="139" y="206"/>
                </a:cxn>
                <a:cxn ang="0">
                  <a:pos x="156" y="201"/>
                </a:cxn>
                <a:cxn ang="0">
                  <a:pos x="167" y="192"/>
                </a:cxn>
                <a:cxn ang="0">
                  <a:pos x="181" y="181"/>
                </a:cxn>
                <a:cxn ang="0">
                  <a:pos x="192" y="170"/>
                </a:cxn>
                <a:cxn ang="0">
                  <a:pos x="201" y="155"/>
                </a:cxn>
                <a:cxn ang="0">
                  <a:pos x="206" y="141"/>
                </a:cxn>
                <a:cxn ang="0">
                  <a:pos x="209" y="124"/>
                </a:cxn>
                <a:cxn ang="0">
                  <a:pos x="212" y="107"/>
                </a:cxn>
                <a:cxn ang="0">
                  <a:pos x="212" y="107"/>
                </a:cxn>
              </a:cxnLst>
              <a:rect l="0" t="0" r="r" b="b"/>
              <a:pathLst>
                <a:path w="212" h="212">
                  <a:moveTo>
                    <a:pt x="209" y="105"/>
                  </a:moveTo>
                  <a:lnTo>
                    <a:pt x="209" y="91"/>
                  </a:lnTo>
                  <a:lnTo>
                    <a:pt x="206" y="74"/>
                  </a:lnTo>
                  <a:lnTo>
                    <a:pt x="201" y="59"/>
                  </a:lnTo>
                  <a:lnTo>
                    <a:pt x="192" y="45"/>
                  </a:lnTo>
                  <a:lnTo>
                    <a:pt x="181" y="31"/>
                  </a:lnTo>
                  <a:lnTo>
                    <a:pt x="167" y="20"/>
                  </a:lnTo>
                  <a:lnTo>
                    <a:pt x="156" y="11"/>
                  </a:lnTo>
                  <a:lnTo>
                    <a:pt x="139" y="6"/>
                  </a:lnTo>
                  <a:lnTo>
                    <a:pt x="122" y="3"/>
                  </a:lnTo>
                  <a:lnTo>
                    <a:pt x="105" y="0"/>
                  </a:lnTo>
                  <a:lnTo>
                    <a:pt x="88" y="3"/>
                  </a:lnTo>
                  <a:lnTo>
                    <a:pt x="71" y="6"/>
                  </a:lnTo>
                  <a:lnTo>
                    <a:pt x="57" y="11"/>
                  </a:lnTo>
                  <a:lnTo>
                    <a:pt x="43" y="20"/>
                  </a:lnTo>
                  <a:lnTo>
                    <a:pt x="31" y="31"/>
                  </a:lnTo>
                  <a:lnTo>
                    <a:pt x="20" y="45"/>
                  </a:lnTo>
                  <a:lnTo>
                    <a:pt x="12" y="59"/>
                  </a:lnTo>
                  <a:lnTo>
                    <a:pt x="6" y="74"/>
                  </a:lnTo>
                  <a:lnTo>
                    <a:pt x="0" y="91"/>
                  </a:lnTo>
                  <a:lnTo>
                    <a:pt x="0" y="107"/>
                  </a:lnTo>
                  <a:lnTo>
                    <a:pt x="0" y="124"/>
                  </a:lnTo>
                  <a:lnTo>
                    <a:pt x="6" y="141"/>
                  </a:lnTo>
                  <a:lnTo>
                    <a:pt x="12" y="155"/>
                  </a:lnTo>
                  <a:lnTo>
                    <a:pt x="20" y="170"/>
                  </a:lnTo>
                  <a:lnTo>
                    <a:pt x="31" y="181"/>
                  </a:lnTo>
                  <a:lnTo>
                    <a:pt x="43" y="192"/>
                  </a:lnTo>
                  <a:lnTo>
                    <a:pt x="57" y="201"/>
                  </a:lnTo>
                  <a:lnTo>
                    <a:pt x="71" y="206"/>
                  </a:lnTo>
                  <a:lnTo>
                    <a:pt x="88" y="212"/>
                  </a:lnTo>
                  <a:lnTo>
                    <a:pt x="105" y="212"/>
                  </a:lnTo>
                  <a:lnTo>
                    <a:pt x="122" y="212"/>
                  </a:lnTo>
                  <a:lnTo>
                    <a:pt x="139" y="206"/>
                  </a:lnTo>
                  <a:lnTo>
                    <a:pt x="156" y="201"/>
                  </a:lnTo>
                  <a:lnTo>
                    <a:pt x="167" y="192"/>
                  </a:lnTo>
                  <a:lnTo>
                    <a:pt x="181" y="181"/>
                  </a:lnTo>
                  <a:lnTo>
                    <a:pt x="192" y="170"/>
                  </a:lnTo>
                  <a:lnTo>
                    <a:pt x="201" y="155"/>
                  </a:lnTo>
                  <a:lnTo>
                    <a:pt x="206" y="141"/>
                  </a:lnTo>
                  <a:lnTo>
                    <a:pt x="209" y="124"/>
                  </a:lnTo>
                  <a:lnTo>
                    <a:pt x="212" y="107"/>
                  </a:lnTo>
                  <a:lnTo>
                    <a:pt x="212" y="10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1680" y="1429"/>
              <a:ext cx="53" cy="1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4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1649" y="1209"/>
              <a:ext cx="53" cy="1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u</a:t>
              </a:r>
              <a:endParaRPr lang="en-US" altLang="ko-KR">
                <a:ea typeface="굴림" charset="-127"/>
              </a:endParaRP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1702" y="1209"/>
              <a:ext cx="163" cy="11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 = ?</a:t>
              </a:r>
              <a:endParaRPr lang="en-US" altLang="ko-KR">
                <a:ea typeface="굴림" charset="-127"/>
              </a:endParaRPr>
            </a:p>
          </p:txBody>
        </p:sp>
      </p:grpSp>
      <p:grpSp>
        <p:nvGrpSpPr>
          <p:cNvPr id="59" name="Group 59"/>
          <p:cNvGrpSpPr>
            <a:grpSpLocks/>
          </p:cNvGrpSpPr>
          <p:nvPr/>
        </p:nvGrpSpPr>
        <p:grpSpPr bwMode="auto">
          <a:xfrm>
            <a:off x="2403472" y="4949822"/>
            <a:ext cx="339725" cy="274637"/>
            <a:chOff x="1784" y="2425"/>
            <a:chExt cx="214" cy="173"/>
          </a:xfrm>
        </p:grpSpPr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1784" y="242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800" b="0">
                  <a:solidFill>
                    <a:schemeClr val="hlink"/>
                  </a:solidFill>
                  <a:ea typeface="굴림" charset="-127"/>
                </a:rPr>
                <a:t>u</a:t>
              </a:r>
              <a:endParaRPr lang="en-US" altLang="ko-KR" sz="2000">
                <a:solidFill>
                  <a:schemeClr val="hlink"/>
                </a:solidFill>
                <a:ea typeface="굴림" charset="-127"/>
              </a:endParaRP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838" y="2425"/>
              <a:ext cx="1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800" b="0">
                  <a:solidFill>
                    <a:schemeClr val="hlink"/>
                  </a:solidFill>
                  <a:ea typeface="굴림" charset="-127"/>
                </a:rPr>
                <a:t> :5</a:t>
              </a:r>
              <a:endParaRPr lang="en-US" altLang="ko-KR" sz="200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62" name="Group 62"/>
          <p:cNvGrpSpPr>
            <a:grpSpLocks/>
          </p:cNvGrpSpPr>
          <p:nvPr/>
        </p:nvGrpSpPr>
        <p:grpSpPr bwMode="auto">
          <a:xfrm>
            <a:off x="1367400" y="3643309"/>
            <a:ext cx="745563" cy="1439863"/>
            <a:chOff x="1201" y="1554"/>
            <a:chExt cx="448" cy="907"/>
          </a:xfrm>
        </p:grpSpPr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299" y="2273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1</a:t>
              </a:r>
              <a:endParaRPr lang="en-US" altLang="ko-KR">
                <a:ea typeface="굴림" charset="-127"/>
              </a:endParaRPr>
            </a:p>
          </p:txBody>
        </p:sp>
        <p:grpSp>
          <p:nvGrpSpPr>
            <p:cNvPr id="64" name="Group 64"/>
            <p:cNvGrpSpPr>
              <a:grpSpLocks/>
            </p:cNvGrpSpPr>
            <p:nvPr/>
          </p:nvGrpSpPr>
          <p:grpSpPr bwMode="auto">
            <a:xfrm>
              <a:off x="1201" y="1554"/>
              <a:ext cx="448" cy="907"/>
              <a:chOff x="1201" y="1554"/>
              <a:chExt cx="448" cy="907"/>
            </a:xfrm>
          </p:grpSpPr>
          <p:grpSp>
            <p:nvGrpSpPr>
              <p:cNvPr id="65" name="Group 65"/>
              <p:cNvGrpSpPr>
                <a:grpSpLocks/>
              </p:cNvGrpSpPr>
              <p:nvPr/>
            </p:nvGrpSpPr>
            <p:grpSpPr bwMode="auto">
              <a:xfrm>
                <a:off x="1220" y="1815"/>
                <a:ext cx="429" cy="646"/>
                <a:chOff x="1220" y="1815"/>
                <a:chExt cx="429" cy="646"/>
              </a:xfrm>
            </p:grpSpPr>
            <p:sp>
              <p:nvSpPr>
                <p:cNvPr id="69" name="Freeform 66"/>
                <p:cNvSpPr>
                  <a:spLocks/>
                </p:cNvSpPr>
                <p:nvPr/>
              </p:nvSpPr>
              <p:spPr bwMode="auto">
                <a:xfrm>
                  <a:off x="1310" y="1815"/>
                  <a:ext cx="339" cy="6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76"/>
                    </a:cxn>
                    <a:cxn ang="0">
                      <a:pos x="23" y="153"/>
                    </a:cxn>
                    <a:cxn ang="0">
                      <a:pos x="40" y="226"/>
                    </a:cxn>
                    <a:cxn ang="0">
                      <a:pos x="62" y="297"/>
                    </a:cxn>
                    <a:cxn ang="0">
                      <a:pos x="93" y="367"/>
                    </a:cxn>
                    <a:cxn ang="0">
                      <a:pos x="127" y="432"/>
                    </a:cxn>
                    <a:cxn ang="0">
                      <a:pos x="169" y="494"/>
                    </a:cxn>
                    <a:cxn ang="0">
                      <a:pos x="217" y="551"/>
                    </a:cxn>
                    <a:cxn ang="0">
                      <a:pos x="277" y="601"/>
                    </a:cxn>
                    <a:cxn ang="0">
                      <a:pos x="339" y="646"/>
                    </a:cxn>
                  </a:cxnLst>
                  <a:rect l="0" t="0" r="r" b="b"/>
                  <a:pathLst>
                    <a:path w="339" h="646">
                      <a:moveTo>
                        <a:pt x="0" y="0"/>
                      </a:moveTo>
                      <a:lnTo>
                        <a:pt x="11" y="76"/>
                      </a:lnTo>
                      <a:lnTo>
                        <a:pt x="23" y="153"/>
                      </a:lnTo>
                      <a:lnTo>
                        <a:pt x="40" y="226"/>
                      </a:lnTo>
                      <a:lnTo>
                        <a:pt x="62" y="297"/>
                      </a:lnTo>
                      <a:lnTo>
                        <a:pt x="93" y="367"/>
                      </a:lnTo>
                      <a:lnTo>
                        <a:pt x="127" y="432"/>
                      </a:lnTo>
                      <a:lnTo>
                        <a:pt x="169" y="494"/>
                      </a:lnTo>
                      <a:lnTo>
                        <a:pt x="217" y="551"/>
                      </a:lnTo>
                      <a:lnTo>
                        <a:pt x="277" y="601"/>
                      </a:lnTo>
                      <a:lnTo>
                        <a:pt x="339" y="646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70" name="Freeform 67"/>
                <p:cNvSpPr>
                  <a:spLocks/>
                </p:cNvSpPr>
                <p:nvPr/>
              </p:nvSpPr>
              <p:spPr bwMode="auto">
                <a:xfrm>
                  <a:off x="1220" y="2224"/>
                  <a:ext cx="211" cy="212"/>
                </a:xfrm>
                <a:custGeom>
                  <a:avLst/>
                  <a:gdLst/>
                  <a:ahLst/>
                  <a:cxnLst>
                    <a:cxn ang="0">
                      <a:pos x="209" y="105"/>
                    </a:cxn>
                    <a:cxn ang="0">
                      <a:pos x="209" y="91"/>
                    </a:cxn>
                    <a:cxn ang="0">
                      <a:pos x="206" y="74"/>
                    </a:cxn>
                    <a:cxn ang="0">
                      <a:pos x="200" y="60"/>
                    </a:cxn>
                    <a:cxn ang="0">
                      <a:pos x="192" y="46"/>
                    </a:cxn>
                    <a:cxn ang="0">
                      <a:pos x="180" y="31"/>
                    </a:cxn>
                    <a:cxn ang="0">
                      <a:pos x="166" y="20"/>
                    </a:cxn>
                    <a:cxn ang="0">
                      <a:pos x="155" y="12"/>
                    </a:cxn>
                    <a:cxn ang="0">
                      <a:pos x="138" y="6"/>
                    </a:cxn>
                    <a:cxn ang="0">
                      <a:pos x="121" y="3"/>
                    </a:cxn>
                    <a:cxn ang="0">
                      <a:pos x="104" y="0"/>
                    </a:cxn>
                    <a:cxn ang="0">
                      <a:pos x="87" y="3"/>
                    </a:cxn>
                    <a:cxn ang="0">
                      <a:pos x="70" y="6"/>
                    </a:cxn>
                    <a:cxn ang="0">
                      <a:pos x="56" y="12"/>
                    </a:cxn>
                    <a:cxn ang="0">
                      <a:pos x="42" y="20"/>
                    </a:cxn>
                    <a:cxn ang="0">
                      <a:pos x="31" y="31"/>
                    </a:cxn>
                    <a:cxn ang="0">
                      <a:pos x="19" y="46"/>
                    </a:cxn>
                    <a:cxn ang="0">
                      <a:pos x="11" y="60"/>
                    </a:cxn>
                    <a:cxn ang="0">
                      <a:pos x="5" y="74"/>
                    </a:cxn>
                    <a:cxn ang="0">
                      <a:pos x="0" y="91"/>
                    </a:cxn>
                    <a:cxn ang="0">
                      <a:pos x="0" y="108"/>
                    </a:cxn>
                    <a:cxn ang="0">
                      <a:pos x="0" y="125"/>
                    </a:cxn>
                    <a:cxn ang="0">
                      <a:pos x="5" y="142"/>
                    </a:cxn>
                    <a:cxn ang="0">
                      <a:pos x="11" y="156"/>
                    </a:cxn>
                    <a:cxn ang="0">
                      <a:pos x="19" y="170"/>
                    </a:cxn>
                    <a:cxn ang="0">
                      <a:pos x="31" y="181"/>
                    </a:cxn>
                    <a:cxn ang="0">
                      <a:pos x="42" y="192"/>
                    </a:cxn>
                    <a:cxn ang="0">
                      <a:pos x="56" y="201"/>
                    </a:cxn>
                    <a:cxn ang="0">
                      <a:pos x="70" y="206"/>
                    </a:cxn>
                    <a:cxn ang="0">
                      <a:pos x="87" y="212"/>
                    </a:cxn>
                    <a:cxn ang="0">
                      <a:pos x="104" y="212"/>
                    </a:cxn>
                    <a:cxn ang="0">
                      <a:pos x="121" y="212"/>
                    </a:cxn>
                    <a:cxn ang="0">
                      <a:pos x="138" y="206"/>
                    </a:cxn>
                    <a:cxn ang="0">
                      <a:pos x="155" y="201"/>
                    </a:cxn>
                    <a:cxn ang="0">
                      <a:pos x="166" y="192"/>
                    </a:cxn>
                    <a:cxn ang="0">
                      <a:pos x="180" y="181"/>
                    </a:cxn>
                    <a:cxn ang="0">
                      <a:pos x="192" y="170"/>
                    </a:cxn>
                    <a:cxn ang="0">
                      <a:pos x="200" y="156"/>
                    </a:cxn>
                    <a:cxn ang="0">
                      <a:pos x="206" y="142"/>
                    </a:cxn>
                    <a:cxn ang="0">
                      <a:pos x="209" y="125"/>
                    </a:cxn>
                    <a:cxn ang="0">
                      <a:pos x="211" y="108"/>
                    </a:cxn>
                    <a:cxn ang="0">
                      <a:pos x="211" y="108"/>
                    </a:cxn>
                  </a:cxnLst>
                  <a:rect l="0" t="0" r="r" b="b"/>
                  <a:pathLst>
                    <a:path w="211" h="212">
                      <a:moveTo>
                        <a:pt x="209" y="105"/>
                      </a:moveTo>
                      <a:lnTo>
                        <a:pt x="209" y="91"/>
                      </a:lnTo>
                      <a:lnTo>
                        <a:pt x="206" y="74"/>
                      </a:lnTo>
                      <a:lnTo>
                        <a:pt x="200" y="60"/>
                      </a:lnTo>
                      <a:lnTo>
                        <a:pt x="192" y="46"/>
                      </a:lnTo>
                      <a:lnTo>
                        <a:pt x="180" y="31"/>
                      </a:lnTo>
                      <a:lnTo>
                        <a:pt x="166" y="20"/>
                      </a:lnTo>
                      <a:lnTo>
                        <a:pt x="155" y="12"/>
                      </a:lnTo>
                      <a:lnTo>
                        <a:pt x="138" y="6"/>
                      </a:lnTo>
                      <a:lnTo>
                        <a:pt x="121" y="3"/>
                      </a:lnTo>
                      <a:lnTo>
                        <a:pt x="104" y="0"/>
                      </a:lnTo>
                      <a:lnTo>
                        <a:pt x="87" y="3"/>
                      </a:lnTo>
                      <a:lnTo>
                        <a:pt x="70" y="6"/>
                      </a:lnTo>
                      <a:lnTo>
                        <a:pt x="56" y="12"/>
                      </a:lnTo>
                      <a:lnTo>
                        <a:pt x="42" y="20"/>
                      </a:lnTo>
                      <a:lnTo>
                        <a:pt x="31" y="31"/>
                      </a:lnTo>
                      <a:lnTo>
                        <a:pt x="19" y="46"/>
                      </a:lnTo>
                      <a:lnTo>
                        <a:pt x="11" y="60"/>
                      </a:lnTo>
                      <a:lnTo>
                        <a:pt x="5" y="74"/>
                      </a:lnTo>
                      <a:lnTo>
                        <a:pt x="0" y="91"/>
                      </a:lnTo>
                      <a:lnTo>
                        <a:pt x="0" y="108"/>
                      </a:lnTo>
                      <a:lnTo>
                        <a:pt x="0" y="125"/>
                      </a:lnTo>
                      <a:lnTo>
                        <a:pt x="5" y="142"/>
                      </a:lnTo>
                      <a:lnTo>
                        <a:pt x="11" y="156"/>
                      </a:lnTo>
                      <a:lnTo>
                        <a:pt x="19" y="170"/>
                      </a:lnTo>
                      <a:lnTo>
                        <a:pt x="31" y="181"/>
                      </a:lnTo>
                      <a:lnTo>
                        <a:pt x="42" y="192"/>
                      </a:lnTo>
                      <a:lnTo>
                        <a:pt x="56" y="201"/>
                      </a:lnTo>
                      <a:lnTo>
                        <a:pt x="70" y="206"/>
                      </a:lnTo>
                      <a:lnTo>
                        <a:pt x="87" y="212"/>
                      </a:lnTo>
                      <a:lnTo>
                        <a:pt x="104" y="212"/>
                      </a:lnTo>
                      <a:lnTo>
                        <a:pt x="121" y="212"/>
                      </a:lnTo>
                      <a:lnTo>
                        <a:pt x="138" y="206"/>
                      </a:lnTo>
                      <a:lnTo>
                        <a:pt x="155" y="201"/>
                      </a:lnTo>
                      <a:lnTo>
                        <a:pt x="166" y="192"/>
                      </a:lnTo>
                      <a:lnTo>
                        <a:pt x="180" y="181"/>
                      </a:lnTo>
                      <a:lnTo>
                        <a:pt x="192" y="170"/>
                      </a:lnTo>
                      <a:lnTo>
                        <a:pt x="200" y="156"/>
                      </a:lnTo>
                      <a:lnTo>
                        <a:pt x="206" y="142"/>
                      </a:lnTo>
                      <a:lnTo>
                        <a:pt x="209" y="125"/>
                      </a:lnTo>
                      <a:lnTo>
                        <a:pt x="211" y="108"/>
                      </a:lnTo>
                      <a:lnTo>
                        <a:pt x="211" y="10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66" name="Group 68"/>
              <p:cNvGrpSpPr>
                <a:grpSpLocks/>
              </p:cNvGrpSpPr>
              <p:nvPr/>
            </p:nvGrpSpPr>
            <p:grpSpPr bwMode="auto">
              <a:xfrm>
                <a:off x="1201" y="1554"/>
                <a:ext cx="200" cy="173"/>
                <a:chOff x="1817" y="2443"/>
                <a:chExt cx="152" cy="173"/>
              </a:xfrm>
            </p:grpSpPr>
            <p:sp>
              <p:nvSpPr>
                <p:cNvPr id="67" name="Rectangle 69"/>
                <p:cNvSpPr>
                  <a:spLocks noChangeArrowheads="1"/>
                </p:cNvSpPr>
                <p:nvPr/>
              </p:nvSpPr>
              <p:spPr bwMode="auto">
                <a:xfrm>
                  <a:off x="1817" y="2443"/>
                  <a:ext cx="6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 dirty="0">
                      <a:solidFill>
                        <a:schemeClr val="hlink"/>
                      </a:solidFill>
                      <a:ea typeface="굴림" charset="-127"/>
                    </a:rPr>
                    <a:t>u</a:t>
                  </a:r>
                  <a:endParaRPr lang="en-US" altLang="ko-KR" sz="2000" dirty="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  <p:sp>
              <p:nvSpPr>
                <p:cNvPr id="68" name="Rectangle 70"/>
                <p:cNvSpPr>
                  <a:spLocks noChangeArrowheads="1"/>
                </p:cNvSpPr>
                <p:nvPr/>
              </p:nvSpPr>
              <p:spPr bwMode="auto">
                <a:xfrm>
                  <a:off x="1847" y="2443"/>
                  <a:ext cx="12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 dirty="0">
                      <a:solidFill>
                        <a:schemeClr val="hlink"/>
                      </a:solidFill>
                      <a:ea typeface="굴림" charset="-127"/>
                    </a:rPr>
                    <a:t> :5</a:t>
                  </a:r>
                  <a:endParaRPr lang="en-US" altLang="ko-KR" sz="2000" dirty="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</p:grpSp>
        </p:grpSp>
      </p:grpSp>
      <p:grpSp>
        <p:nvGrpSpPr>
          <p:cNvPr id="71" name="Group 71"/>
          <p:cNvGrpSpPr>
            <a:grpSpLocks/>
          </p:cNvGrpSpPr>
          <p:nvPr/>
        </p:nvGrpSpPr>
        <p:grpSpPr bwMode="auto">
          <a:xfrm>
            <a:off x="2695572" y="3614734"/>
            <a:ext cx="3506788" cy="1522413"/>
            <a:chOff x="2016" y="1584"/>
            <a:chExt cx="2209" cy="959"/>
          </a:xfrm>
        </p:grpSpPr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3888" y="1714"/>
              <a:ext cx="81" cy="79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0" y="39"/>
                </a:cxn>
                <a:cxn ang="0">
                  <a:pos x="81" y="0"/>
                </a:cxn>
                <a:cxn ang="0">
                  <a:pos x="33" y="79"/>
                </a:cxn>
                <a:cxn ang="0">
                  <a:pos x="16" y="59"/>
                </a:cxn>
              </a:cxnLst>
              <a:rect l="0" t="0" r="r" b="b"/>
              <a:pathLst>
                <a:path w="81" h="79">
                  <a:moveTo>
                    <a:pt x="14" y="59"/>
                  </a:moveTo>
                  <a:lnTo>
                    <a:pt x="0" y="39"/>
                  </a:lnTo>
                  <a:lnTo>
                    <a:pt x="81" y="0"/>
                  </a:lnTo>
                  <a:lnTo>
                    <a:pt x="33" y="79"/>
                  </a:lnTo>
                  <a:lnTo>
                    <a:pt x="16" y="5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3888" y="1714"/>
              <a:ext cx="81" cy="79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0" y="39"/>
                </a:cxn>
                <a:cxn ang="0">
                  <a:pos x="81" y="0"/>
                </a:cxn>
                <a:cxn ang="0">
                  <a:pos x="33" y="79"/>
                </a:cxn>
                <a:cxn ang="0">
                  <a:pos x="14" y="59"/>
                </a:cxn>
              </a:cxnLst>
              <a:rect l="0" t="0" r="r" b="b"/>
              <a:pathLst>
                <a:path w="81" h="79">
                  <a:moveTo>
                    <a:pt x="14" y="59"/>
                  </a:moveTo>
                  <a:lnTo>
                    <a:pt x="0" y="39"/>
                  </a:lnTo>
                  <a:lnTo>
                    <a:pt x="81" y="0"/>
                  </a:lnTo>
                  <a:lnTo>
                    <a:pt x="33" y="79"/>
                  </a:lnTo>
                  <a:lnTo>
                    <a:pt x="14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74" name="Group 74"/>
            <p:cNvGrpSpPr>
              <a:grpSpLocks/>
            </p:cNvGrpSpPr>
            <p:nvPr/>
          </p:nvGrpSpPr>
          <p:grpSpPr bwMode="auto">
            <a:xfrm>
              <a:off x="2016" y="1584"/>
              <a:ext cx="2221" cy="959"/>
              <a:chOff x="2016" y="1584"/>
              <a:chExt cx="2221" cy="959"/>
            </a:xfrm>
          </p:grpSpPr>
          <p:grpSp>
            <p:nvGrpSpPr>
              <p:cNvPr id="75" name="Group 75"/>
              <p:cNvGrpSpPr>
                <a:grpSpLocks/>
              </p:cNvGrpSpPr>
              <p:nvPr/>
            </p:nvGrpSpPr>
            <p:grpSpPr bwMode="auto">
              <a:xfrm>
                <a:off x="2016" y="1776"/>
                <a:ext cx="1900" cy="767"/>
                <a:chOff x="2002" y="1776"/>
                <a:chExt cx="1900" cy="767"/>
              </a:xfrm>
            </p:grpSpPr>
            <p:sp>
              <p:nvSpPr>
                <p:cNvPr id="80" name="Freeform 76"/>
                <p:cNvSpPr>
                  <a:spLocks/>
                </p:cNvSpPr>
                <p:nvPr/>
              </p:nvSpPr>
              <p:spPr bwMode="auto">
                <a:xfrm>
                  <a:off x="2002" y="1776"/>
                  <a:ext cx="1900" cy="728"/>
                </a:xfrm>
                <a:custGeom>
                  <a:avLst/>
                  <a:gdLst/>
                  <a:ahLst/>
                  <a:cxnLst>
                    <a:cxn ang="0">
                      <a:pos x="0" y="728"/>
                    </a:cxn>
                    <a:cxn ang="0">
                      <a:pos x="149" y="702"/>
                    </a:cxn>
                    <a:cxn ang="0">
                      <a:pos x="299" y="685"/>
                    </a:cxn>
                    <a:cxn ang="0">
                      <a:pos x="451" y="669"/>
                    </a:cxn>
                    <a:cxn ang="0">
                      <a:pos x="607" y="654"/>
                    </a:cxn>
                    <a:cxn ang="0">
                      <a:pos x="759" y="638"/>
                    </a:cxn>
                    <a:cxn ang="0">
                      <a:pos x="912" y="615"/>
                    </a:cxn>
                    <a:cxn ang="0">
                      <a:pos x="1061" y="581"/>
                    </a:cxn>
                    <a:cxn ang="0">
                      <a:pos x="1202" y="536"/>
                    </a:cxn>
                    <a:cxn ang="0">
                      <a:pos x="1341" y="477"/>
                    </a:cxn>
                    <a:cxn ang="0">
                      <a:pos x="1471" y="398"/>
                    </a:cxn>
                    <a:cxn ang="0">
                      <a:pos x="1519" y="361"/>
                    </a:cxn>
                    <a:cxn ang="0">
                      <a:pos x="1564" y="324"/>
                    </a:cxn>
                    <a:cxn ang="0">
                      <a:pos x="1606" y="285"/>
                    </a:cxn>
                    <a:cxn ang="0">
                      <a:pos x="1648" y="245"/>
                    </a:cxn>
                    <a:cxn ang="0">
                      <a:pos x="1691" y="203"/>
                    </a:cxn>
                    <a:cxn ang="0">
                      <a:pos x="1733" y="161"/>
                    </a:cxn>
                    <a:cxn ang="0">
                      <a:pos x="1773" y="121"/>
                    </a:cxn>
                    <a:cxn ang="0">
                      <a:pos x="1815" y="79"/>
                    </a:cxn>
                    <a:cxn ang="0">
                      <a:pos x="1857" y="39"/>
                    </a:cxn>
                    <a:cxn ang="0">
                      <a:pos x="1900" y="0"/>
                    </a:cxn>
                  </a:cxnLst>
                  <a:rect l="0" t="0" r="r" b="b"/>
                  <a:pathLst>
                    <a:path w="1900" h="728">
                      <a:moveTo>
                        <a:pt x="0" y="728"/>
                      </a:moveTo>
                      <a:lnTo>
                        <a:pt x="149" y="702"/>
                      </a:lnTo>
                      <a:lnTo>
                        <a:pt x="299" y="685"/>
                      </a:lnTo>
                      <a:lnTo>
                        <a:pt x="451" y="669"/>
                      </a:lnTo>
                      <a:lnTo>
                        <a:pt x="607" y="654"/>
                      </a:lnTo>
                      <a:lnTo>
                        <a:pt x="759" y="638"/>
                      </a:lnTo>
                      <a:lnTo>
                        <a:pt x="912" y="615"/>
                      </a:lnTo>
                      <a:lnTo>
                        <a:pt x="1061" y="581"/>
                      </a:lnTo>
                      <a:lnTo>
                        <a:pt x="1202" y="536"/>
                      </a:lnTo>
                      <a:lnTo>
                        <a:pt x="1341" y="477"/>
                      </a:lnTo>
                      <a:lnTo>
                        <a:pt x="1471" y="398"/>
                      </a:lnTo>
                      <a:lnTo>
                        <a:pt x="1519" y="361"/>
                      </a:lnTo>
                      <a:lnTo>
                        <a:pt x="1564" y="324"/>
                      </a:lnTo>
                      <a:lnTo>
                        <a:pt x="1606" y="285"/>
                      </a:lnTo>
                      <a:lnTo>
                        <a:pt x="1648" y="245"/>
                      </a:lnTo>
                      <a:lnTo>
                        <a:pt x="1691" y="203"/>
                      </a:lnTo>
                      <a:lnTo>
                        <a:pt x="1733" y="161"/>
                      </a:lnTo>
                      <a:lnTo>
                        <a:pt x="1773" y="121"/>
                      </a:lnTo>
                      <a:lnTo>
                        <a:pt x="1815" y="79"/>
                      </a:lnTo>
                      <a:lnTo>
                        <a:pt x="1857" y="39"/>
                      </a:lnTo>
                      <a:lnTo>
                        <a:pt x="190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81" name="Freeform 77"/>
                <p:cNvSpPr>
                  <a:spLocks/>
                </p:cNvSpPr>
                <p:nvPr/>
              </p:nvSpPr>
              <p:spPr bwMode="auto">
                <a:xfrm>
                  <a:off x="3125" y="2332"/>
                  <a:ext cx="212" cy="211"/>
                </a:xfrm>
                <a:custGeom>
                  <a:avLst/>
                  <a:gdLst/>
                  <a:ahLst/>
                  <a:cxnLst>
                    <a:cxn ang="0">
                      <a:pos x="212" y="104"/>
                    </a:cxn>
                    <a:cxn ang="0">
                      <a:pos x="209" y="87"/>
                    </a:cxn>
                    <a:cxn ang="0">
                      <a:pos x="206" y="70"/>
                    </a:cxn>
                    <a:cxn ang="0">
                      <a:pos x="201" y="56"/>
                    </a:cxn>
                    <a:cxn ang="0">
                      <a:pos x="192" y="42"/>
                    </a:cxn>
                    <a:cxn ang="0">
                      <a:pos x="181" y="31"/>
                    </a:cxn>
                    <a:cxn ang="0">
                      <a:pos x="167" y="19"/>
                    </a:cxn>
                    <a:cxn ang="0">
                      <a:pos x="156" y="11"/>
                    </a:cxn>
                    <a:cxn ang="0">
                      <a:pos x="139" y="5"/>
                    </a:cxn>
                    <a:cxn ang="0">
                      <a:pos x="122" y="0"/>
                    </a:cxn>
                    <a:cxn ang="0">
                      <a:pos x="105" y="0"/>
                    </a:cxn>
                    <a:cxn ang="0">
                      <a:pos x="88" y="0"/>
                    </a:cxn>
                    <a:cxn ang="0">
                      <a:pos x="71" y="5"/>
                    </a:cxn>
                    <a:cxn ang="0">
                      <a:pos x="57" y="11"/>
                    </a:cxn>
                    <a:cxn ang="0">
                      <a:pos x="43" y="19"/>
                    </a:cxn>
                    <a:cxn ang="0">
                      <a:pos x="31" y="31"/>
                    </a:cxn>
                    <a:cxn ang="0">
                      <a:pos x="20" y="42"/>
                    </a:cxn>
                    <a:cxn ang="0">
                      <a:pos x="12" y="56"/>
                    </a:cxn>
                    <a:cxn ang="0">
                      <a:pos x="6" y="70"/>
                    </a:cxn>
                    <a:cxn ang="0">
                      <a:pos x="0" y="87"/>
                    </a:cxn>
                    <a:cxn ang="0">
                      <a:pos x="0" y="104"/>
                    </a:cxn>
                    <a:cxn ang="0">
                      <a:pos x="0" y="121"/>
                    </a:cxn>
                    <a:cxn ang="0">
                      <a:pos x="6" y="138"/>
                    </a:cxn>
                    <a:cxn ang="0">
                      <a:pos x="12" y="152"/>
                    </a:cxn>
                    <a:cxn ang="0">
                      <a:pos x="20" y="166"/>
                    </a:cxn>
                    <a:cxn ang="0">
                      <a:pos x="31" y="180"/>
                    </a:cxn>
                    <a:cxn ang="0">
                      <a:pos x="43" y="189"/>
                    </a:cxn>
                    <a:cxn ang="0">
                      <a:pos x="57" y="200"/>
                    </a:cxn>
                    <a:cxn ang="0">
                      <a:pos x="71" y="206"/>
                    </a:cxn>
                    <a:cxn ang="0">
                      <a:pos x="88" y="209"/>
                    </a:cxn>
                    <a:cxn ang="0">
                      <a:pos x="105" y="211"/>
                    </a:cxn>
                    <a:cxn ang="0">
                      <a:pos x="122" y="209"/>
                    </a:cxn>
                    <a:cxn ang="0">
                      <a:pos x="139" y="206"/>
                    </a:cxn>
                    <a:cxn ang="0">
                      <a:pos x="156" y="200"/>
                    </a:cxn>
                    <a:cxn ang="0">
                      <a:pos x="167" y="189"/>
                    </a:cxn>
                    <a:cxn ang="0">
                      <a:pos x="181" y="180"/>
                    </a:cxn>
                    <a:cxn ang="0">
                      <a:pos x="192" y="166"/>
                    </a:cxn>
                    <a:cxn ang="0">
                      <a:pos x="201" y="152"/>
                    </a:cxn>
                    <a:cxn ang="0">
                      <a:pos x="206" y="138"/>
                    </a:cxn>
                    <a:cxn ang="0">
                      <a:pos x="209" y="121"/>
                    </a:cxn>
                    <a:cxn ang="0">
                      <a:pos x="212" y="104"/>
                    </a:cxn>
                    <a:cxn ang="0">
                      <a:pos x="212" y="104"/>
                    </a:cxn>
                  </a:cxnLst>
                  <a:rect l="0" t="0" r="r" b="b"/>
                  <a:pathLst>
                    <a:path w="212" h="211">
                      <a:moveTo>
                        <a:pt x="212" y="104"/>
                      </a:moveTo>
                      <a:lnTo>
                        <a:pt x="209" y="87"/>
                      </a:lnTo>
                      <a:lnTo>
                        <a:pt x="206" y="70"/>
                      </a:lnTo>
                      <a:lnTo>
                        <a:pt x="201" y="56"/>
                      </a:lnTo>
                      <a:lnTo>
                        <a:pt x="192" y="42"/>
                      </a:lnTo>
                      <a:lnTo>
                        <a:pt x="181" y="31"/>
                      </a:lnTo>
                      <a:lnTo>
                        <a:pt x="167" y="19"/>
                      </a:lnTo>
                      <a:lnTo>
                        <a:pt x="156" y="11"/>
                      </a:lnTo>
                      <a:lnTo>
                        <a:pt x="139" y="5"/>
                      </a:lnTo>
                      <a:lnTo>
                        <a:pt x="122" y="0"/>
                      </a:lnTo>
                      <a:lnTo>
                        <a:pt x="105" y="0"/>
                      </a:lnTo>
                      <a:lnTo>
                        <a:pt x="88" y="0"/>
                      </a:lnTo>
                      <a:lnTo>
                        <a:pt x="71" y="5"/>
                      </a:lnTo>
                      <a:lnTo>
                        <a:pt x="57" y="11"/>
                      </a:lnTo>
                      <a:lnTo>
                        <a:pt x="43" y="19"/>
                      </a:lnTo>
                      <a:lnTo>
                        <a:pt x="31" y="31"/>
                      </a:lnTo>
                      <a:lnTo>
                        <a:pt x="20" y="42"/>
                      </a:lnTo>
                      <a:lnTo>
                        <a:pt x="12" y="56"/>
                      </a:lnTo>
                      <a:lnTo>
                        <a:pt x="6" y="70"/>
                      </a:lnTo>
                      <a:lnTo>
                        <a:pt x="0" y="87"/>
                      </a:lnTo>
                      <a:lnTo>
                        <a:pt x="0" y="104"/>
                      </a:lnTo>
                      <a:lnTo>
                        <a:pt x="0" y="121"/>
                      </a:lnTo>
                      <a:lnTo>
                        <a:pt x="6" y="138"/>
                      </a:lnTo>
                      <a:lnTo>
                        <a:pt x="12" y="152"/>
                      </a:lnTo>
                      <a:lnTo>
                        <a:pt x="20" y="166"/>
                      </a:lnTo>
                      <a:lnTo>
                        <a:pt x="31" y="180"/>
                      </a:lnTo>
                      <a:lnTo>
                        <a:pt x="43" y="189"/>
                      </a:lnTo>
                      <a:lnTo>
                        <a:pt x="57" y="200"/>
                      </a:lnTo>
                      <a:lnTo>
                        <a:pt x="71" y="206"/>
                      </a:lnTo>
                      <a:lnTo>
                        <a:pt x="88" y="209"/>
                      </a:lnTo>
                      <a:lnTo>
                        <a:pt x="105" y="211"/>
                      </a:lnTo>
                      <a:lnTo>
                        <a:pt x="122" y="209"/>
                      </a:lnTo>
                      <a:lnTo>
                        <a:pt x="139" y="206"/>
                      </a:lnTo>
                      <a:lnTo>
                        <a:pt x="156" y="200"/>
                      </a:lnTo>
                      <a:lnTo>
                        <a:pt x="167" y="189"/>
                      </a:lnTo>
                      <a:lnTo>
                        <a:pt x="181" y="180"/>
                      </a:lnTo>
                      <a:lnTo>
                        <a:pt x="192" y="166"/>
                      </a:lnTo>
                      <a:lnTo>
                        <a:pt x="201" y="152"/>
                      </a:lnTo>
                      <a:lnTo>
                        <a:pt x="206" y="138"/>
                      </a:lnTo>
                      <a:lnTo>
                        <a:pt x="209" y="121"/>
                      </a:lnTo>
                      <a:lnTo>
                        <a:pt x="212" y="104"/>
                      </a:lnTo>
                      <a:lnTo>
                        <a:pt x="212" y="10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sp>
            <p:nvSpPr>
              <p:cNvPr id="76" name="Rectangle 78"/>
              <p:cNvSpPr>
                <a:spLocks noChangeArrowheads="1"/>
              </p:cNvSpPr>
              <p:nvPr/>
            </p:nvSpPr>
            <p:spPr bwMode="auto">
              <a:xfrm>
                <a:off x="3199" y="2386"/>
                <a:ext cx="5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200" b="0">
                    <a:solidFill>
                      <a:srgbClr val="000000"/>
                    </a:solidFill>
                    <a:ea typeface="굴림" charset="-127"/>
                  </a:rPr>
                  <a:t>2</a:t>
                </a:r>
                <a:endParaRPr lang="en-US" altLang="ko-KR">
                  <a:ea typeface="굴림" charset="-127"/>
                </a:endParaRPr>
              </a:p>
            </p:txBody>
          </p:sp>
          <p:grpSp>
            <p:nvGrpSpPr>
              <p:cNvPr id="77" name="Group 79"/>
              <p:cNvGrpSpPr>
                <a:grpSpLocks/>
              </p:cNvGrpSpPr>
              <p:nvPr/>
            </p:nvGrpSpPr>
            <p:grpSpPr bwMode="auto">
              <a:xfrm>
                <a:off x="3995" y="1584"/>
                <a:ext cx="242" cy="173"/>
                <a:chOff x="1784" y="2425"/>
                <a:chExt cx="160" cy="173"/>
              </a:xfrm>
            </p:grpSpPr>
            <p:sp>
              <p:nvSpPr>
                <p:cNvPr id="78" name="Rectangle 80"/>
                <p:cNvSpPr>
                  <a:spLocks noChangeArrowheads="1"/>
                </p:cNvSpPr>
                <p:nvPr/>
              </p:nvSpPr>
              <p:spPr bwMode="auto">
                <a:xfrm>
                  <a:off x="1784" y="2425"/>
                  <a:ext cx="5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>
                      <a:solidFill>
                        <a:schemeClr val="hlink"/>
                      </a:solidFill>
                      <a:ea typeface="굴림" charset="-127"/>
                    </a:rPr>
                    <a:t>u</a:t>
                  </a:r>
                  <a:endParaRPr lang="en-US" altLang="ko-KR" sz="200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  <p:sp>
              <p:nvSpPr>
                <p:cNvPr id="79" name="Rectangle 81"/>
                <p:cNvSpPr>
                  <a:spLocks noChangeArrowheads="1"/>
                </p:cNvSpPr>
                <p:nvPr/>
              </p:nvSpPr>
              <p:spPr bwMode="auto">
                <a:xfrm>
                  <a:off x="1838" y="2425"/>
                  <a:ext cx="10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>
                      <a:solidFill>
                        <a:schemeClr val="hlink"/>
                      </a:solidFill>
                      <a:ea typeface="굴림" charset="-127"/>
                    </a:rPr>
                    <a:t> :5</a:t>
                  </a:r>
                  <a:endParaRPr lang="en-US" altLang="ko-KR" sz="200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</p:grpSp>
        </p:grpSp>
      </p:grpSp>
      <p:grpSp>
        <p:nvGrpSpPr>
          <p:cNvPr id="82" name="Group 82"/>
          <p:cNvGrpSpPr>
            <a:grpSpLocks/>
          </p:cNvGrpSpPr>
          <p:nvPr/>
        </p:nvGrpSpPr>
        <p:grpSpPr bwMode="auto">
          <a:xfrm>
            <a:off x="6353172" y="2852734"/>
            <a:ext cx="600075" cy="1014413"/>
            <a:chOff x="4224" y="1118"/>
            <a:chExt cx="378" cy="639"/>
          </a:xfrm>
        </p:grpSpPr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4255" y="1522"/>
              <a:ext cx="81" cy="76"/>
            </a:xfrm>
            <a:custGeom>
              <a:avLst/>
              <a:gdLst/>
              <a:ahLst/>
              <a:cxnLst>
                <a:cxn ang="0">
                  <a:pos x="62" y="17"/>
                </a:cxn>
                <a:cxn ang="0">
                  <a:pos x="81" y="36"/>
                </a:cxn>
                <a:cxn ang="0">
                  <a:pos x="0" y="76"/>
                </a:cxn>
                <a:cxn ang="0">
                  <a:pos x="48" y="0"/>
                </a:cxn>
                <a:cxn ang="0">
                  <a:pos x="62" y="17"/>
                </a:cxn>
              </a:cxnLst>
              <a:rect l="0" t="0" r="r" b="b"/>
              <a:pathLst>
                <a:path w="81" h="76">
                  <a:moveTo>
                    <a:pt x="62" y="17"/>
                  </a:moveTo>
                  <a:lnTo>
                    <a:pt x="81" y="36"/>
                  </a:lnTo>
                  <a:lnTo>
                    <a:pt x="0" y="76"/>
                  </a:lnTo>
                  <a:lnTo>
                    <a:pt x="48" y="0"/>
                  </a:lnTo>
                  <a:lnTo>
                    <a:pt x="62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4255" y="1118"/>
              <a:ext cx="112" cy="4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37"/>
                </a:cxn>
                <a:cxn ang="0">
                  <a:pos x="45" y="79"/>
                </a:cxn>
                <a:cxn ang="0">
                  <a:pos x="67" y="124"/>
                </a:cxn>
                <a:cxn ang="0">
                  <a:pos x="84" y="169"/>
                </a:cxn>
                <a:cxn ang="0">
                  <a:pos x="101" y="217"/>
                </a:cxn>
                <a:cxn ang="0">
                  <a:pos x="110" y="262"/>
                </a:cxn>
                <a:cxn ang="0">
                  <a:pos x="112" y="308"/>
                </a:cxn>
                <a:cxn ang="0">
                  <a:pos x="107" y="350"/>
                </a:cxn>
                <a:cxn ang="0">
                  <a:pos x="93" y="387"/>
                </a:cxn>
                <a:cxn ang="0">
                  <a:pos x="67" y="421"/>
                </a:cxn>
              </a:cxnLst>
              <a:rect l="0" t="0" r="r" b="b"/>
              <a:pathLst>
                <a:path w="112" h="421">
                  <a:moveTo>
                    <a:pt x="0" y="0"/>
                  </a:moveTo>
                  <a:lnTo>
                    <a:pt x="22" y="37"/>
                  </a:lnTo>
                  <a:lnTo>
                    <a:pt x="45" y="79"/>
                  </a:lnTo>
                  <a:lnTo>
                    <a:pt x="67" y="124"/>
                  </a:lnTo>
                  <a:lnTo>
                    <a:pt x="84" y="169"/>
                  </a:lnTo>
                  <a:lnTo>
                    <a:pt x="101" y="217"/>
                  </a:lnTo>
                  <a:lnTo>
                    <a:pt x="110" y="262"/>
                  </a:lnTo>
                  <a:lnTo>
                    <a:pt x="112" y="308"/>
                  </a:lnTo>
                  <a:lnTo>
                    <a:pt x="107" y="350"/>
                  </a:lnTo>
                  <a:lnTo>
                    <a:pt x="93" y="387"/>
                  </a:lnTo>
                  <a:lnTo>
                    <a:pt x="67" y="421"/>
                  </a:lnTo>
                </a:path>
              </a:pathLst>
            </a:custGeom>
            <a:noFill/>
            <a:ln w="9525">
              <a:solidFill>
                <a:srgbClr val="114FF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85" name="Group 85"/>
            <p:cNvGrpSpPr>
              <a:grpSpLocks/>
            </p:cNvGrpSpPr>
            <p:nvPr/>
          </p:nvGrpSpPr>
          <p:grpSpPr bwMode="auto">
            <a:xfrm>
              <a:off x="4368" y="1152"/>
              <a:ext cx="234" cy="214"/>
              <a:chOff x="4704" y="1389"/>
              <a:chExt cx="234" cy="214"/>
            </a:xfrm>
          </p:grpSpPr>
          <p:sp>
            <p:nvSpPr>
              <p:cNvPr id="89" name="Freeform 86"/>
              <p:cNvSpPr>
                <a:spLocks/>
              </p:cNvSpPr>
              <p:nvPr/>
            </p:nvSpPr>
            <p:spPr bwMode="auto">
              <a:xfrm>
                <a:off x="4726" y="1389"/>
                <a:ext cx="212" cy="211"/>
              </a:xfrm>
              <a:custGeom>
                <a:avLst/>
                <a:gdLst/>
                <a:ahLst/>
                <a:cxnLst>
                  <a:cxn ang="0">
                    <a:pos x="209" y="104"/>
                  </a:cxn>
                  <a:cxn ang="0">
                    <a:pos x="209" y="124"/>
                  </a:cxn>
                  <a:cxn ang="0">
                    <a:pos x="206" y="141"/>
                  </a:cxn>
                  <a:cxn ang="0">
                    <a:pos x="201" y="155"/>
                  </a:cxn>
                  <a:cxn ang="0">
                    <a:pos x="192" y="169"/>
                  </a:cxn>
                  <a:cxn ang="0">
                    <a:pos x="181" y="180"/>
                  </a:cxn>
                  <a:cxn ang="0">
                    <a:pos x="167" y="192"/>
                  </a:cxn>
                  <a:cxn ang="0">
                    <a:pos x="155" y="200"/>
                  </a:cxn>
                  <a:cxn ang="0">
                    <a:pos x="138" y="206"/>
                  </a:cxn>
                  <a:cxn ang="0">
                    <a:pos x="122" y="211"/>
                  </a:cxn>
                  <a:cxn ang="0">
                    <a:pos x="105" y="211"/>
                  </a:cxn>
                  <a:cxn ang="0">
                    <a:pos x="88" y="211"/>
                  </a:cxn>
                  <a:cxn ang="0">
                    <a:pos x="71" y="206"/>
                  </a:cxn>
                  <a:cxn ang="0">
                    <a:pos x="57" y="200"/>
                  </a:cxn>
                  <a:cxn ang="0">
                    <a:pos x="42" y="192"/>
                  </a:cxn>
                  <a:cxn ang="0">
                    <a:pos x="31" y="180"/>
                  </a:cxn>
                  <a:cxn ang="0">
                    <a:pos x="20" y="169"/>
                  </a:cxn>
                  <a:cxn ang="0">
                    <a:pos x="11" y="155"/>
                  </a:cxn>
                  <a:cxn ang="0">
                    <a:pos x="6" y="141"/>
                  </a:cxn>
                  <a:cxn ang="0">
                    <a:pos x="0" y="124"/>
                  </a:cxn>
                  <a:cxn ang="0">
                    <a:pos x="0" y="107"/>
                  </a:cxn>
                  <a:cxn ang="0">
                    <a:pos x="0" y="90"/>
                  </a:cxn>
                  <a:cxn ang="0">
                    <a:pos x="6" y="73"/>
                  </a:cxn>
                  <a:cxn ang="0">
                    <a:pos x="11" y="59"/>
                  </a:cxn>
                  <a:cxn ang="0">
                    <a:pos x="20" y="45"/>
                  </a:cxn>
                  <a:cxn ang="0">
                    <a:pos x="31" y="31"/>
                  </a:cxn>
                  <a:cxn ang="0">
                    <a:pos x="42" y="19"/>
                  </a:cxn>
                  <a:cxn ang="0">
                    <a:pos x="57" y="11"/>
                  </a:cxn>
                  <a:cxn ang="0">
                    <a:pos x="71" y="5"/>
                  </a:cxn>
                  <a:cxn ang="0">
                    <a:pos x="88" y="3"/>
                  </a:cxn>
                  <a:cxn ang="0">
                    <a:pos x="105" y="0"/>
                  </a:cxn>
                  <a:cxn ang="0">
                    <a:pos x="122" y="3"/>
                  </a:cxn>
                  <a:cxn ang="0">
                    <a:pos x="138" y="5"/>
                  </a:cxn>
                  <a:cxn ang="0">
                    <a:pos x="155" y="11"/>
                  </a:cxn>
                  <a:cxn ang="0">
                    <a:pos x="167" y="19"/>
                  </a:cxn>
                  <a:cxn ang="0">
                    <a:pos x="181" y="31"/>
                  </a:cxn>
                  <a:cxn ang="0">
                    <a:pos x="192" y="45"/>
                  </a:cxn>
                  <a:cxn ang="0">
                    <a:pos x="201" y="59"/>
                  </a:cxn>
                  <a:cxn ang="0">
                    <a:pos x="206" y="73"/>
                  </a:cxn>
                  <a:cxn ang="0">
                    <a:pos x="209" y="90"/>
                  </a:cxn>
                  <a:cxn ang="0">
                    <a:pos x="212" y="107"/>
                  </a:cxn>
                  <a:cxn ang="0">
                    <a:pos x="209" y="104"/>
                  </a:cxn>
                </a:cxnLst>
                <a:rect l="0" t="0" r="r" b="b"/>
                <a:pathLst>
                  <a:path w="212" h="211">
                    <a:moveTo>
                      <a:pt x="209" y="104"/>
                    </a:moveTo>
                    <a:lnTo>
                      <a:pt x="209" y="124"/>
                    </a:lnTo>
                    <a:lnTo>
                      <a:pt x="206" y="141"/>
                    </a:lnTo>
                    <a:lnTo>
                      <a:pt x="201" y="155"/>
                    </a:lnTo>
                    <a:lnTo>
                      <a:pt x="192" y="169"/>
                    </a:lnTo>
                    <a:lnTo>
                      <a:pt x="181" y="180"/>
                    </a:lnTo>
                    <a:lnTo>
                      <a:pt x="167" y="192"/>
                    </a:lnTo>
                    <a:lnTo>
                      <a:pt x="155" y="200"/>
                    </a:lnTo>
                    <a:lnTo>
                      <a:pt x="138" y="206"/>
                    </a:lnTo>
                    <a:lnTo>
                      <a:pt x="122" y="211"/>
                    </a:lnTo>
                    <a:lnTo>
                      <a:pt x="105" y="211"/>
                    </a:lnTo>
                    <a:lnTo>
                      <a:pt x="88" y="211"/>
                    </a:lnTo>
                    <a:lnTo>
                      <a:pt x="71" y="206"/>
                    </a:lnTo>
                    <a:lnTo>
                      <a:pt x="57" y="200"/>
                    </a:lnTo>
                    <a:lnTo>
                      <a:pt x="42" y="192"/>
                    </a:lnTo>
                    <a:lnTo>
                      <a:pt x="31" y="180"/>
                    </a:lnTo>
                    <a:lnTo>
                      <a:pt x="20" y="169"/>
                    </a:lnTo>
                    <a:lnTo>
                      <a:pt x="11" y="155"/>
                    </a:lnTo>
                    <a:lnTo>
                      <a:pt x="6" y="141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0" y="90"/>
                    </a:lnTo>
                    <a:lnTo>
                      <a:pt x="6" y="73"/>
                    </a:lnTo>
                    <a:lnTo>
                      <a:pt x="11" y="59"/>
                    </a:lnTo>
                    <a:lnTo>
                      <a:pt x="20" y="45"/>
                    </a:lnTo>
                    <a:lnTo>
                      <a:pt x="31" y="31"/>
                    </a:lnTo>
                    <a:lnTo>
                      <a:pt x="42" y="19"/>
                    </a:lnTo>
                    <a:lnTo>
                      <a:pt x="57" y="11"/>
                    </a:lnTo>
                    <a:lnTo>
                      <a:pt x="71" y="5"/>
                    </a:lnTo>
                    <a:lnTo>
                      <a:pt x="88" y="3"/>
                    </a:lnTo>
                    <a:lnTo>
                      <a:pt x="105" y="0"/>
                    </a:lnTo>
                    <a:lnTo>
                      <a:pt x="122" y="3"/>
                    </a:lnTo>
                    <a:lnTo>
                      <a:pt x="138" y="5"/>
                    </a:lnTo>
                    <a:lnTo>
                      <a:pt x="155" y="11"/>
                    </a:lnTo>
                    <a:lnTo>
                      <a:pt x="167" y="19"/>
                    </a:lnTo>
                    <a:lnTo>
                      <a:pt x="181" y="31"/>
                    </a:lnTo>
                    <a:lnTo>
                      <a:pt x="192" y="45"/>
                    </a:lnTo>
                    <a:lnTo>
                      <a:pt x="201" y="59"/>
                    </a:lnTo>
                    <a:lnTo>
                      <a:pt x="206" y="73"/>
                    </a:lnTo>
                    <a:lnTo>
                      <a:pt x="209" y="90"/>
                    </a:lnTo>
                    <a:lnTo>
                      <a:pt x="212" y="107"/>
                    </a:lnTo>
                    <a:lnTo>
                      <a:pt x="209" y="1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90" name="Freeform 87"/>
              <p:cNvSpPr>
                <a:spLocks/>
              </p:cNvSpPr>
              <p:nvPr/>
            </p:nvSpPr>
            <p:spPr bwMode="auto">
              <a:xfrm>
                <a:off x="4704" y="1392"/>
                <a:ext cx="212" cy="211"/>
              </a:xfrm>
              <a:custGeom>
                <a:avLst/>
                <a:gdLst/>
                <a:ahLst/>
                <a:cxnLst>
                  <a:cxn ang="0">
                    <a:pos x="209" y="104"/>
                  </a:cxn>
                  <a:cxn ang="0">
                    <a:pos x="209" y="90"/>
                  </a:cxn>
                  <a:cxn ang="0">
                    <a:pos x="206" y="73"/>
                  </a:cxn>
                  <a:cxn ang="0">
                    <a:pos x="201" y="59"/>
                  </a:cxn>
                  <a:cxn ang="0">
                    <a:pos x="192" y="45"/>
                  </a:cxn>
                  <a:cxn ang="0">
                    <a:pos x="181" y="31"/>
                  </a:cxn>
                  <a:cxn ang="0">
                    <a:pos x="167" y="19"/>
                  </a:cxn>
                  <a:cxn ang="0">
                    <a:pos x="155" y="11"/>
                  </a:cxn>
                  <a:cxn ang="0">
                    <a:pos x="138" y="5"/>
                  </a:cxn>
                  <a:cxn ang="0">
                    <a:pos x="122" y="3"/>
                  </a:cxn>
                  <a:cxn ang="0">
                    <a:pos x="105" y="0"/>
                  </a:cxn>
                  <a:cxn ang="0">
                    <a:pos x="88" y="3"/>
                  </a:cxn>
                  <a:cxn ang="0">
                    <a:pos x="71" y="5"/>
                  </a:cxn>
                  <a:cxn ang="0">
                    <a:pos x="57" y="11"/>
                  </a:cxn>
                  <a:cxn ang="0">
                    <a:pos x="42" y="19"/>
                  </a:cxn>
                  <a:cxn ang="0">
                    <a:pos x="31" y="31"/>
                  </a:cxn>
                  <a:cxn ang="0">
                    <a:pos x="20" y="45"/>
                  </a:cxn>
                  <a:cxn ang="0">
                    <a:pos x="11" y="59"/>
                  </a:cxn>
                  <a:cxn ang="0">
                    <a:pos x="6" y="73"/>
                  </a:cxn>
                  <a:cxn ang="0">
                    <a:pos x="0" y="90"/>
                  </a:cxn>
                  <a:cxn ang="0">
                    <a:pos x="0" y="107"/>
                  </a:cxn>
                  <a:cxn ang="0">
                    <a:pos x="0" y="124"/>
                  </a:cxn>
                  <a:cxn ang="0">
                    <a:pos x="6" y="141"/>
                  </a:cxn>
                  <a:cxn ang="0">
                    <a:pos x="11" y="155"/>
                  </a:cxn>
                  <a:cxn ang="0">
                    <a:pos x="20" y="169"/>
                  </a:cxn>
                  <a:cxn ang="0">
                    <a:pos x="31" y="180"/>
                  </a:cxn>
                  <a:cxn ang="0">
                    <a:pos x="42" y="192"/>
                  </a:cxn>
                  <a:cxn ang="0">
                    <a:pos x="57" y="200"/>
                  </a:cxn>
                  <a:cxn ang="0">
                    <a:pos x="71" y="206"/>
                  </a:cxn>
                  <a:cxn ang="0">
                    <a:pos x="88" y="211"/>
                  </a:cxn>
                  <a:cxn ang="0">
                    <a:pos x="105" y="211"/>
                  </a:cxn>
                  <a:cxn ang="0">
                    <a:pos x="122" y="211"/>
                  </a:cxn>
                  <a:cxn ang="0">
                    <a:pos x="138" y="206"/>
                  </a:cxn>
                  <a:cxn ang="0">
                    <a:pos x="155" y="200"/>
                  </a:cxn>
                  <a:cxn ang="0">
                    <a:pos x="167" y="192"/>
                  </a:cxn>
                  <a:cxn ang="0">
                    <a:pos x="181" y="180"/>
                  </a:cxn>
                  <a:cxn ang="0">
                    <a:pos x="192" y="169"/>
                  </a:cxn>
                  <a:cxn ang="0">
                    <a:pos x="201" y="155"/>
                  </a:cxn>
                  <a:cxn ang="0">
                    <a:pos x="206" y="141"/>
                  </a:cxn>
                  <a:cxn ang="0">
                    <a:pos x="209" y="124"/>
                  </a:cxn>
                  <a:cxn ang="0">
                    <a:pos x="212" y="107"/>
                  </a:cxn>
                  <a:cxn ang="0">
                    <a:pos x="212" y="107"/>
                  </a:cxn>
                </a:cxnLst>
                <a:rect l="0" t="0" r="r" b="b"/>
                <a:pathLst>
                  <a:path w="212" h="211">
                    <a:moveTo>
                      <a:pt x="209" y="104"/>
                    </a:moveTo>
                    <a:lnTo>
                      <a:pt x="209" y="90"/>
                    </a:lnTo>
                    <a:lnTo>
                      <a:pt x="206" y="73"/>
                    </a:lnTo>
                    <a:lnTo>
                      <a:pt x="201" y="59"/>
                    </a:lnTo>
                    <a:lnTo>
                      <a:pt x="192" y="45"/>
                    </a:lnTo>
                    <a:lnTo>
                      <a:pt x="181" y="31"/>
                    </a:lnTo>
                    <a:lnTo>
                      <a:pt x="167" y="19"/>
                    </a:lnTo>
                    <a:lnTo>
                      <a:pt x="155" y="11"/>
                    </a:lnTo>
                    <a:lnTo>
                      <a:pt x="138" y="5"/>
                    </a:lnTo>
                    <a:lnTo>
                      <a:pt x="122" y="3"/>
                    </a:lnTo>
                    <a:lnTo>
                      <a:pt x="105" y="0"/>
                    </a:lnTo>
                    <a:lnTo>
                      <a:pt x="88" y="3"/>
                    </a:lnTo>
                    <a:lnTo>
                      <a:pt x="71" y="5"/>
                    </a:lnTo>
                    <a:lnTo>
                      <a:pt x="57" y="11"/>
                    </a:lnTo>
                    <a:lnTo>
                      <a:pt x="42" y="19"/>
                    </a:lnTo>
                    <a:lnTo>
                      <a:pt x="31" y="31"/>
                    </a:lnTo>
                    <a:lnTo>
                      <a:pt x="20" y="45"/>
                    </a:lnTo>
                    <a:lnTo>
                      <a:pt x="11" y="59"/>
                    </a:lnTo>
                    <a:lnTo>
                      <a:pt x="6" y="73"/>
                    </a:lnTo>
                    <a:lnTo>
                      <a:pt x="0" y="90"/>
                    </a:lnTo>
                    <a:lnTo>
                      <a:pt x="0" y="107"/>
                    </a:lnTo>
                    <a:lnTo>
                      <a:pt x="0" y="124"/>
                    </a:lnTo>
                    <a:lnTo>
                      <a:pt x="6" y="141"/>
                    </a:lnTo>
                    <a:lnTo>
                      <a:pt x="11" y="155"/>
                    </a:lnTo>
                    <a:lnTo>
                      <a:pt x="20" y="169"/>
                    </a:lnTo>
                    <a:lnTo>
                      <a:pt x="31" y="180"/>
                    </a:lnTo>
                    <a:lnTo>
                      <a:pt x="42" y="192"/>
                    </a:lnTo>
                    <a:lnTo>
                      <a:pt x="57" y="200"/>
                    </a:lnTo>
                    <a:lnTo>
                      <a:pt x="71" y="206"/>
                    </a:lnTo>
                    <a:lnTo>
                      <a:pt x="88" y="211"/>
                    </a:lnTo>
                    <a:lnTo>
                      <a:pt x="105" y="211"/>
                    </a:lnTo>
                    <a:lnTo>
                      <a:pt x="122" y="211"/>
                    </a:lnTo>
                    <a:lnTo>
                      <a:pt x="138" y="206"/>
                    </a:lnTo>
                    <a:lnTo>
                      <a:pt x="155" y="200"/>
                    </a:lnTo>
                    <a:lnTo>
                      <a:pt x="167" y="192"/>
                    </a:lnTo>
                    <a:lnTo>
                      <a:pt x="181" y="180"/>
                    </a:lnTo>
                    <a:lnTo>
                      <a:pt x="192" y="169"/>
                    </a:lnTo>
                    <a:lnTo>
                      <a:pt x="201" y="155"/>
                    </a:lnTo>
                    <a:lnTo>
                      <a:pt x="206" y="141"/>
                    </a:lnTo>
                    <a:lnTo>
                      <a:pt x="209" y="124"/>
                    </a:lnTo>
                    <a:lnTo>
                      <a:pt x="212" y="107"/>
                    </a:lnTo>
                    <a:lnTo>
                      <a:pt x="212" y="10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91" name="Rectangle 88"/>
              <p:cNvSpPr>
                <a:spLocks noChangeArrowheads="1"/>
              </p:cNvSpPr>
              <p:nvPr/>
            </p:nvSpPr>
            <p:spPr bwMode="auto">
              <a:xfrm>
                <a:off x="4800" y="1440"/>
                <a:ext cx="5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200" b="0">
                    <a:solidFill>
                      <a:srgbClr val="000000"/>
                    </a:solidFill>
                    <a:ea typeface="굴림" charset="-127"/>
                  </a:rPr>
                  <a:t>3</a:t>
                </a:r>
                <a:endParaRPr lang="en-US" altLang="ko-KR">
                  <a:ea typeface="굴림" charset="-127"/>
                </a:endParaRPr>
              </a:p>
            </p:txBody>
          </p:sp>
        </p:grpSp>
        <p:grpSp>
          <p:nvGrpSpPr>
            <p:cNvPr id="86" name="Group 89"/>
            <p:cNvGrpSpPr>
              <a:grpSpLocks/>
            </p:cNvGrpSpPr>
            <p:nvPr/>
          </p:nvGrpSpPr>
          <p:grpSpPr bwMode="auto">
            <a:xfrm>
              <a:off x="4224" y="1584"/>
              <a:ext cx="295" cy="173"/>
              <a:chOff x="4390" y="1234"/>
              <a:chExt cx="295" cy="173"/>
            </a:xfrm>
          </p:grpSpPr>
          <p:sp>
            <p:nvSpPr>
              <p:cNvPr id="87" name="Rectangle 90"/>
              <p:cNvSpPr>
                <a:spLocks noChangeArrowheads="1"/>
              </p:cNvSpPr>
              <p:nvPr/>
            </p:nvSpPr>
            <p:spPr bwMode="auto">
              <a:xfrm>
                <a:off x="4390" y="1234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800" b="0" dirty="0">
                    <a:solidFill>
                      <a:srgbClr val="114FFB"/>
                    </a:solidFill>
                    <a:ea typeface="굴림" charset="-127"/>
                  </a:rPr>
                  <a:t>u</a:t>
                </a:r>
                <a:endParaRPr lang="en-US" altLang="ko-KR" sz="2000" dirty="0">
                  <a:solidFill>
                    <a:srgbClr val="114FFB"/>
                  </a:solidFill>
                  <a:ea typeface="굴림" charset="-127"/>
                </a:endParaRPr>
              </a:p>
            </p:txBody>
          </p:sp>
          <p:sp>
            <p:nvSpPr>
              <p:cNvPr id="88" name="Rectangle 91"/>
              <p:cNvSpPr>
                <a:spLocks noChangeArrowheads="1"/>
              </p:cNvSpPr>
              <p:nvPr/>
            </p:nvSpPr>
            <p:spPr bwMode="auto">
              <a:xfrm>
                <a:off x="4441" y="1234"/>
                <a:ext cx="24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800" b="0">
                    <a:solidFill>
                      <a:srgbClr val="114FFB"/>
                    </a:solidFill>
                    <a:ea typeface="굴림" charset="-127"/>
                  </a:rPr>
                  <a:t> = 7</a:t>
                </a:r>
                <a:endParaRPr lang="en-US" altLang="ko-KR" sz="2000">
                  <a:solidFill>
                    <a:srgbClr val="114FFB"/>
                  </a:solidFill>
                  <a:ea typeface="굴림" charset="-127"/>
                </a:endParaRPr>
              </a:p>
            </p:txBody>
          </p:sp>
        </p:grpSp>
      </p:grpSp>
      <p:sp>
        <p:nvSpPr>
          <p:cNvPr id="92" name="TextBox 91"/>
          <p:cNvSpPr txBox="1"/>
          <p:nvPr/>
        </p:nvSpPr>
        <p:spPr>
          <a:xfrm>
            <a:off x="1500166" y="5857892"/>
            <a:ext cx="5271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en-US" dirty="0" smtClean="0"/>
              <a:t>Processors see different values for </a:t>
            </a:r>
            <a:r>
              <a:rPr lang="en-US" altLang="en-US" dirty="0" smtClean="0">
                <a:solidFill>
                  <a:schemeClr val="hlink"/>
                </a:solidFill>
              </a:rPr>
              <a:t>u</a:t>
            </a:r>
            <a:r>
              <a:rPr lang="en-US" altLang="en-US" dirty="0" smtClean="0"/>
              <a:t> after event 3</a:t>
            </a:r>
          </a:p>
        </p:txBody>
      </p:sp>
    </p:spTree>
    <p:extLst>
      <p:ext uri="{BB962C8B-B14F-4D97-AF65-F5344CB8AC3E}">
        <p14:creationId xmlns:p14="http://schemas.microsoft.com/office/powerpoint/2010/main" val="155483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Propagating Writes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smtClean="0">
                <a:solidFill>
                  <a:srgbClr val="0000FF"/>
                </a:solidFill>
              </a:rPr>
              <a:t>Updated-based protocols</a:t>
            </a:r>
          </a:p>
          <a:p>
            <a:pPr lvl="1"/>
            <a:r>
              <a:rPr lang="en-US" altLang="ko-KR" dirty="0" smtClean="0"/>
              <a:t>All updates must be sent to the other caches and the main memory</a:t>
            </a:r>
          </a:p>
          <a:p>
            <a:pPr lvl="1"/>
            <a:r>
              <a:rPr lang="en-US" altLang="ko-KR" dirty="0" smtClean="0"/>
              <a:t>Send writes for each store instruction </a:t>
            </a:r>
            <a:r>
              <a:rPr lang="en-US" altLang="ko-KR" dirty="0" smtClean="0">
                <a:sym typeface="Wingdings" pitchFamily="2" charset="2"/>
              </a:rPr>
              <a:t> huge </a:t>
            </a:r>
            <a:r>
              <a:rPr lang="en-US" altLang="ko-KR" dirty="0" smtClean="0"/>
              <a:t>write traffics through the networks to other caches </a:t>
            </a:r>
          </a:p>
          <a:p>
            <a:pPr lvl="1"/>
            <a:r>
              <a:rPr lang="en-US" altLang="ko-KR" dirty="0" smtClean="0"/>
              <a:t>Can make </a:t>
            </a:r>
            <a:r>
              <a:rPr lang="en-US" altLang="ko-KR" i="1" dirty="0" smtClean="0">
                <a:solidFill>
                  <a:srgbClr val="FF0000"/>
                </a:solidFill>
              </a:rPr>
              <a:t>producer-consumer</a:t>
            </a:r>
            <a:r>
              <a:rPr lang="en-US" altLang="ko-KR" dirty="0" smtClean="0"/>
              <a:t> </a:t>
            </a:r>
            <a:r>
              <a:rPr lang="en-US" altLang="ko-KR" i="1" dirty="0" smtClean="0">
                <a:solidFill>
                  <a:srgbClr val="FF0000"/>
                </a:solidFill>
              </a:rPr>
              <a:t>communication </a:t>
            </a:r>
            <a:r>
              <a:rPr lang="en-US" altLang="ko-KR" dirty="0" smtClean="0"/>
              <a:t>fast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i="1" dirty="0" smtClean="0">
                <a:solidFill>
                  <a:srgbClr val="0000FF"/>
                </a:solidFill>
              </a:rPr>
              <a:t>Invalidation-based protocols</a:t>
            </a:r>
          </a:p>
          <a:p>
            <a:pPr lvl="1"/>
            <a:r>
              <a:rPr lang="en-US" altLang="ko-KR" dirty="0" smtClean="0"/>
              <a:t>To update a block, send invalidations to the other caches</a:t>
            </a:r>
          </a:p>
          <a:p>
            <a:pPr lvl="1"/>
            <a:r>
              <a:rPr lang="en-US" altLang="ko-KR" dirty="0" smtClean="0"/>
              <a:t>Writer’s copy : modified (dirty state) </a:t>
            </a:r>
          </a:p>
          <a:p>
            <a:pPr lvl="1"/>
            <a:r>
              <a:rPr lang="en-US" altLang="ko-KR" dirty="0" smtClean="0"/>
              <a:t>Other copies : invalidated</a:t>
            </a:r>
          </a:p>
          <a:p>
            <a:pPr lvl="1"/>
            <a:r>
              <a:rPr lang="en-US" altLang="ko-KR" dirty="0" smtClean="0"/>
              <a:t>If other caches access the invalidated address </a:t>
            </a:r>
            <a:r>
              <a:rPr lang="en-US" altLang="ko-KR" dirty="0" smtClean="0">
                <a:sym typeface="Wingdings" pitchFamily="2" charset="2"/>
              </a:rPr>
              <a:t> cause a cache miss and writer (or memory) must provide the data</a:t>
            </a:r>
          </a:p>
          <a:p>
            <a:pPr lvl="1"/>
            <a:r>
              <a:rPr lang="en-US" altLang="ko-KR" i="1" dirty="0" smtClean="0"/>
              <a:t>Used in most of commercial multiprocessors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245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Update-based Protocols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Wasting huge bandwidth</a:t>
            </a:r>
          </a:p>
          <a:p>
            <a:pPr lvl="1"/>
            <a:r>
              <a:rPr lang="en-US" altLang="ko-KR" dirty="0" smtClean="0"/>
              <a:t>Temporal locality of writes:</a:t>
            </a:r>
            <a:r>
              <a:rPr lang="en-US" altLang="ko-KR" dirty="0" smtClean="0">
                <a:sym typeface="Wingdings" pitchFamily="2" charset="2"/>
              </a:rPr>
              <a:t> may send temporary updates (only the final write need to be seen by others)</a:t>
            </a:r>
          </a:p>
          <a:p>
            <a:pPr lvl="1"/>
            <a:r>
              <a:rPr lang="en-US" altLang="ko-KR" dirty="0" smtClean="0"/>
              <a:t>Updated block in other caches may not be used</a:t>
            </a:r>
          </a:p>
          <a:p>
            <a:pPr lvl="1"/>
            <a:r>
              <a:rPr lang="en-US" altLang="ko-KR" dirty="0" smtClean="0"/>
              <a:t>Takes long to propagate write since actual data must be transferred</a:t>
            </a:r>
            <a:endParaRPr lang="ko-KR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60415" y="4846635"/>
            <a:ext cx="5378450" cy="15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379653" y="4846635"/>
            <a:ext cx="1587" cy="33496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33515" y="5156197"/>
            <a:ext cx="1681163" cy="10080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33515" y="5181597"/>
            <a:ext cx="1681163" cy="1008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894253" y="5259385"/>
            <a:ext cx="8064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I/O devices</a:t>
            </a:r>
            <a:endParaRPr lang="en-US" altLang="ko-KR">
              <a:ea typeface="굴림" charset="-127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106603" y="5953122"/>
            <a:ext cx="604837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Memory</a:t>
            </a:r>
            <a:endParaRPr lang="en-US" altLang="ko-KR">
              <a:ea typeface="굴림" charset="-127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366828" y="4510085"/>
            <a:ext cx="1587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366828" y="3671885"/>
            <a:ext cx="1587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1031865" y="3000372"/>
            <a:ext cx="671513" cy="671513"/>
          </a:xfrm>
          <a:custGeom>
            <a:avLst/>
            <a:gdLst/>
            <a:ahLst/>
            <a:cxnLst>
              <a:cxn ang="0">
                <a:pos x="420" y="209"/>
              </a:cxn>
              <a:cxn ang="0">
                <a:pos x="420" y="245"/>
              </a:cxn>
              <a:cxn ang="0">
                <a:pos x="412" y="276"/>
              </a:cxn>
              <a:cxn ang="0">
                <a:pos x="398" y="307"/>
              </a:cxn>
              <a:cxn ang="0">
                <a:pos x="381" y="336"/>
              </a:cxn>
              <a:cxn ang="0">
                <a:pos x="361" y="361"/>
              </a:cxn>
              <a:cxn ang="0">
                <a:pos x="336" y="381"/>
              </a:cxn>
              <a:cxn ang="0">
                <a:pos x="307" y="398"/>
              </a:cxn>
              <a:cxn ang="0">
                <a:pos x="279" y="412"/>
              </a:cxn>
              <a:cxn ang="0">
                <a:pos x="245" y="420"/>
              </a:cxn>
              <a:cxn ang="0">
                <a:pos x="211" y="423"/>
              </a:cxn>
              <a:cxn ang="0">
                <a:pos x="178" y="420"/>
              </a:cxn>
              <a:cxn ang="0">
                <a:pos x="144" y="412"/>
              </a:cxn>
              <a:cxn ang="0">
                <a:pos x="113" y="398"/>
              </a:cxn>
              <a:cxn ang="0">
                <a:pos x="87" y="381"/>
              </a:cxn>
              <a:cxn ang="0">
                <a:pos x="62" y="361"/>
              </a:cxn>
              <a:cxn ang="0">
                <a:pos x="39" y="336"/>
              </a:cxn>
              <a:cxn ang="0">
                <a:pos x="22" y="307"/>
              </a:cxn>
              <a:cxn ang="0">
                <a:pos x="11" y="276"/>
              </a:cxn>
              <a:cxn ang="0">
                <a:pos x="3" y="245"/>
              </a:cxn>
              <a:cxn ang="0">
                <a:pos x="0" y="212"/>
              </a:cxn>
              <a:cxn ang="0">
                <a:pos x="3" y="178"/>
              </a:cxn>
              <a:cxn ang="0">
                <a:pos x="11" y="144"/>
              </a:cxn>
              <a:cxn ang="0">
                <a:pos x="22" y="113"/>
              </a:cxn>
              <a:cxn ang="0">
                <a:pos x="39" y="85"/>
              </a:cxn>
              <a:cxn ang="0">
                <a:pos x="62" y="62"/>
              </a:cxn>
              <a:cxn ang="0">
                <a:pos x="87" y="39"/>
              </a:cxn>
              <a:cxn ang="0">
                <a:pos x="113" y="22"/>
              </a:cxn>
              <a:cxn ang="0">
                <a:pos x="144" y="11"/>
              </a:cxn>
              <a:cxn ang="0">
                <a:pos x="178" y="3"/>
              </a:cxn>
              <a:cxn ang="0">
                <a:pos x="211" y="0"/>
              </a:cxn>
              <a:cxn ang="0">
                <a:pos x="245" y="3"/>
              </a:cxn>
              <a:cxn ang="0">
                <a:pos x="279" y="11"/>
              </a:cxn>
              <a:cxn ang="0">
                <a:pos x="307" y="22"/>
              </a:cxn>
              <a:cxn ang="0">
                <a:pos x="336" y="39"/>
              </a:cxn>
              <a:cxn ang="0">
                <a:pos x="361" y="62"/>
              </a:cxn>
              <a:cxn ang="0">
                <a:pos x="381" y="85"/>
              </a:cxn>
              <a:cxn ang="0">
                <a:pos x="398" y="113"/>
              </a:cxn>
              <a:cxn ang="0">
                <a:pos x="412" y="144"/>
              </a:cxn>
              <a:cxn ang="0">
                <a:pos x="420" y="178"/>
              </a:cxn>
              <a:cxn ang="0">
                <a:pos x="423" y="212"/>
              </a:cxn>
              <a:cxn ang="0">
                <a:pos x="420" y="209"/>
              </a:cxn>
            </a:cxnLst>
            <a:rect l="0" t="0" r="r" b="b"/>
            <a:pathLst>
              <a:path w="423" h="423">
                <a:moveTo>
                  <a:pt x="420" y="209"/>
                </a:moveTo>
                <a:lnTo>
                  <a:pt x="420" y="245"/>
                </a:lnTo>
                <a:lnTo>
                  <a:pt x="412" y="276"/>
                </a:lnTo>
                <a:lnTo>
                  <a:pt x="398" y="307"/>
                </a:lnTo>
                <a:lnTo>
                  <a:pt x="381" y="336"/>
                </a:lnTo>
                <a:lnTo>
                  <a:pt x="361" y="361"/>
                </a:lnTo>
                <a:lnTo>
                  <a:pt x="336" y="381"/>
                </a:lnTo>
                <a:lnTo>
                  <a:pt x="307" y="398"/>
                </a:lnTo>
                <a:lnTo>
                  <a:pt x="279" y="412"/>
                </a:lnTo>
                <a:lnTo>
                  <a:pt x="245" y="420"/>
                </a:lnTo>
                <a:lnTo>
                  <a:pt x="211" y="423"/>
                </a:lnTo>
                <a:lnTo>
                  <a:pt x="178" y="420"/>
                </a:lnTo>
                <a:lnTo>
                  <a:pt x="144" y="412"/>
                </a:lnTo>
                <a:lnTo>
                  <a:pt x="113" y="398"/>
                </a:lnTo>
                <a:lnTo>
                  <a:pt x="87" y="381"/>
                </a:lnTo>
                <a:lnTo>
                  <a:pt x="62" y="361"/>
                </a:lnTo>
                <a:lnTo>
                  <a:pt x="39" y="336"/>
                </a:lnTo>
                <a:lnTo>
                  <a:pt x="22" y="307"/>
                </a:lnTo>
                <a:lnTo>
                  <a:pt x="11" y="276"/>
                </a:lnTo>
                <a:lnTo>
                  <a:pt x="3" y="245"/>
                </a:lnTo>
                <a:lnTo>
                  <a:pt x="0" y="212"/>
                </a:lnTo>
                <a:lnTo>
                  <a:pt x="3" y="178"/>
                </a:lnTo>
                <a:lnTo>
                  <a:pt x="11" y="144"/>
                </a:lnTo>
                <a:lnTo>
                  <a:pt x="22" y="113"/>
                </a:lnTo>
                <a:lnTo>
                  <a:pt x="39" y="85"/>
                </a:lnTo>
                <a:lnTo>
                  <a:pt x="62" y="62"/>
                </a:lnTo>
                <a:lnTo>
                  <a:pt x="87" y="39"/>
                </a:lnTo>
                <a:lnTo>
                  <a:pt x="113" y="22"/>
                </a:lnTo>
                <a:lnTo>
                  <a:pt x="144" y="11"/>
                </a:lnTo>
                <a:lnTo>
                  <a:pt x="178" y="3"/>
                </a:lnTo>
                <a:lnTo>
                  <a:pt x="211" y="0"/>
                </a:lnTo>
                <a:lnTo>
                  <a:pt x="245" y="3"/>
                </a:lnTo>
                <a:lnTo>
                  <a:pt x="279" y="11"/>
                </a:lnTo>
                <a:lnTo>
                  <a:pt x="307" y="22"/>
                </a:lnTo>
                <a:lnTo>
                  <a:pt x="336" y="39"/>
                </a:lnTo>
                <a:lnTo>
                  <a:pt x="361" y="62"/>
                </a:lnTo>
                <a:lnTo>
                  <a:pt x="381" y="85"/>
                </a:lnTo>
                <a:lnTo>
                  <a:pt x="398" y="113"/>
                </a:lnTo>
                <a:lnTo>
                  <a:pt x="412" y="144"/>
                </a:lnTo>
                <a:lnTo>
                  <a:pt x="420" y="178"/>
                </a:lnTo>
                <a:lnTo>
                  <a:pt x="423" y="212"/>
                </a:lnTo>
                <a:lnTo>
                  <a:pt x="420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1031865" y="3000372"/>
            <a:ext cx="671513" cy="671513"/>
          </a:xfrm>
          <a:custGeom>
            <a:avLst/>
            <a:gdLst/>
            <a:ahLst/>
            <a:cxnLst>
              <a:cxn ang="0">
                <a:pos x="420" y="209"/>
              </a:cxn>
              <a:cxn ang="0">
                <a:pos x="420" y="178"/>
              </a:cxn>
              <a:cxn ang="0">
                <a:pos x="412" y="144"/>
              </a:cxn>
              <a:cxn ang="0">
                <a:pos x="398" y="113"/>
              </a:cxn>
              <a:cxn ang="0">
                <a:pos x="381" y="85"/>
              </a:cxn>
              <a:cxn ang="0">
                <a:pos x="361" y="62"/>
              </a:cxn>
              <a:cxn ang="0">
                <a:pos x="336" y="39"/>
              </a:cxn>
              <a:cxn ang="0">
                <a:pos x="307" y="22"/>
              </a:cxn>
              <a:cxn ang="0">
                <a:pos x="279" y="11"/>
              </a:cxn>
              <a:cxn ang="0">
                <a:pos x="245" y="3"/>
              </a:cxn>
              <a:cxn ang="0">
                <a:pos x="211" y="0"/>
              </a:cxn>
              <a:cxn ang="0">
                <a:pos x="178" y="3"/>
              </a:cxn>
              <a:cxn ang="0">
                <a:pos x="144" y="11"/>
              </a:cxn>
              <a:cxn ang="0">
                <a:pos x="113" y="22"/>
              </a:cxn>
              <a:cxn ang="0">
                <a:pos x="87" y="39"/>
              </a:cxn>
              <a:cxn ang="0">
                <a:pos x="62" y="62"/>
              </a:cxn>
              <a:cxn ang="0">
                <a:pos x="39" y="85"/>
              </a:cxn>
              <a:cxn ang="0">
                <a:pos x="22" y="113"/>
              </a:cxn>
              <a:cxn ang="0">
                <a:pos x="11" y="144"/>
              </a:cxn>
              <a:cxn ang="0">
                <a:pos x="3" y="178"/>
              </a:cxn>
              <a:cxn ang="0">
                <a:pos x="0" y="212"/>
              </a:cxn>
              <a:cxn ang="0">
                <a:pos x="3" y="245"/>
              </a:cxn>
              <a:cxn ang="0">
                <a:pos x="11" y="276"/>
              </a:cxn>
              <a:cxn ang="0">
                <a:pos x="22" y="307"/>
              </a:cxn>
              <a:cxn ang="0">
                <a:pos x="39" y="336"/>
              </a:cxn>
              <a:cxn ang="0">
                <a:pos x="62" y="361"/>
              </a:cxn>
              <a:cxn ang="0">
                <a:pos x="87" y="381"/>
              </a:cxn>
              <a:cxn ang="0">
                <a:pos x="113" y="398"/>
              </a:cxn>
              <a:cxn ang="0">
                <a:pos x="144" y="412"/>
              </a:cxn>
              <a:cxn ang="0">
                <a:pos x="178" y="420"/>
              </a:cxn>
              <a:cxn ang="0">
                <a:pos x="211" y="423"/>
              </a:cxn>
              <a:cxn ang="0">
                <a:pos x="245" y="420"/>
              </a:cxn>
              <a:cxn ang="0">
                <a:pos x="279" y="412"/>
              </a:cxn>
              <a:cxn ang="0">
                <a:pos x="307" y="398"/>
              </a:cxn>
              <a:cxn ang="0">
                <a:pos x="336" y="381"/>
              </a:cxn>
              <a:cxn ang="0">
                <a:pos x="361" y="361"/>
              </a:cxn>
              <a:cxn ang="0">
                <a:pos x="381" y="336"/>
              </a:cxn>
              <a:cxn ang="0">
                <a:pos x="398" y="307"/>
              </a:cxn>
              <a:cxn ang="0">
                <a:pos x="412" y="276"/>
              </a:cxn>
              <a:cxn ang="0">
                <a:pos x="420" y="245"/>
              </a:cxn>
              <a:cxn ang="0">
                <a:pos x="423" y="212"/>
              </a:cxn>
              <a:cxn ang="0">
                <a:pos x="423" y="212"/>
              </a:cxn>
            </a:cxnLst>
            <a:rect l="0" t="0" r="r" b="b"/>
            <a:pathLst>
              <a:path w="423" h="423">
                <a:moveTo>
                  <a:pt x="420" y="209"/>
                </a:moveTo>
                <a:lnTo>
                  <a:pt x="420" y="178"/>
                </a:lnTo>
                <a:lnTo>
                  <a:pt x="412" y="144"/>
                </a:lnTo>
                <a:lnTo>
                  <a:pt x="398" y="113"/>
                </a:lnTo>
                <a:lnTo>
                  <a:pt x="381" y="85"/>
                </a:lnTo>
                <a:lnTo>
                  <a:pt x="361" y="62"/>
                </a:lnTo>
                <a:lnTo>
                  <a:pt x="336" y="39"/>
                </a:lnTo>
                <a:lnTo>
                  <a:pt x="307" y="22"/>
                </a:lnTo>
                <a:lnTo>
                  <a:pt x="279" y="11"/>
                </a:lnTo>
                <a:lnTo>
                  <a:pt x="245" y="3"/>
                </a:lnTo>
                <a:lnTo>
                  <a:pt x="211" y="0"/>
                </a:lnTo>
                <a:lnTo>
                  <a:pt x="178" y="3"/>
                </a:lnTo>
                <a:lnTo>
                  <a:pt x="144" y="11"/>
                </a:lnTo>
                <a:lnTo>
                  <a:pt x="113" y="22"/>
                </a:lnTo>
                <a:lnTo>
                  <a:pt x="87" y="39"/>
                </a:lnTo>
                <a:lnTo>
                  <a:pt x="62" y="62"/>
                </a:lnTo>
                <a:lnTo>
                  <a:pt x="39" y="85"/>
                </a:lnTo>
                <a:lnTo>
                  <a:pt x="22" y="113"/>
                </a:lnTo>
                <a:lnTo>
                  <a:pt x="11" y="144"/>
                </a:lnTo>
                <a:lnTo>
                  <a:pt x="3" y="178"/>
                </a:lnTo>
                <a:lnTo>
                  <a:pt x="0" y="212"/>
                </a:lnTo>
                <a:lnTo>
                  <a:pt x="3" y="245"/>
                </a:lnTo>
                <a:lnTo>
                  <a:pt x="11" y="276"/>
                </a:lnTo>
                <a:lnTo>
                  <a:pt x="22" y="307"/>
                </a:lnTo>
                <a:lnTo>
                  <a:pt x="39" y="336"/>
                </a:lnTo>
                <a:lnTo>
                  <a:pt x="62" y="361"/>
                </a:lnTo>
                <a:lnTo>
                  <a:pt x="87" y="381"/>
                </a:lnTo>
                <a:lnTo>
                  <a:pt x="113" y="398"/>
                </a:lnTo>
                <a:lnTo>
                  <a:pt x="144" y="412"/>
                </a:lnTo>
                <a:lnTo>
                  <a:pt x="178" y="420"/>
                </a:lnTo>
                <a:lnTo>
                  <a:pt x="211" y="423"/>
                </a:lnTo>
                <a:lnTo>
                  <a:pt x="245" y="420"/>
                </a:lnTo>
                <a:lnTo>
                  <a:pt x="279" y="412"/>
                </a:lnTo>
                <a:lnTo>
                  <a:pt x="307" y="398"/>
                </a:lnTo>
                <a:lnTo>
                  <a:pt x="336" y="381"/>
                </a:lnTo>
                <a:lnTo>
                  <a:pt x="361" y="361"/>
                </a:lnTo>
                <a:lnTo>
                  <a:pt x="381" y="336"/>
                </a:lnTo>
                <a:lnTo>
                  <a:pt x="398" y="307"/>
                </a:lnTo>
                <a:lnTo>
                  <a:pt x="412" y="276"/>
                </a:lnTo>
                <a:lnTo>
                  <a:pt x="420" y="245"/>
                </a:lnTo>
                <a:lnTo>
                  <a:pt x="423" y="212"/>
                </a:lnTo>
                <a:lnTo>
                  <a:pt x="423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860415" y="3838572"/>
            <a:ext cx="1009650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60415" y="3838572"/>
            <a:ext cx="1009650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273165" y="3248022"/>
            <a:ext cx="1698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344603" y="3309935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1</a:t>
            </a:r>
            <a:endParaRPr lang="en-US" altLang="ko-KR">
              <a:ea typeface="굴림" charset="-127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314440" y="3929060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230803" y="4846635"/>
            <a:ext cx="1587" cy="33496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3549640" y="4510085"/>
            <a:ext cx="1588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3549640" y="3671885"/>
            <a:ext cx="1588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3214678" y="3000372"/>
            <a:ext cx="671512" cy="671513"/>
          </a:xfrm>
          <a:custGeom>
            <a:avLst/>
            <a:gdLst/>
            <a:ahLst/>
            <a:cxnLst>
              <a:cxn ang="0">
                <a:pos x="423" y="209"/>
              </a:cxn>
              <a:cxn ang="0">
                <a:pos x="420" y="245"/>
              </a:cxn>
              <a:cxn ang="0">
                <a:pos x="412" y="276"/>
              </a:cxn>
              <a:cxn ang="0">
                <a:pos x="400" y="307"/>
              </a:cxn>
              <a:cxn ang="0">
                <a:pos x="384" y="336"/>
              </a:cxn>
              <a:cxn ang="0">
                <a:pos x="361" y="361"/>
              </a:cxn>
              <a:cxn ang="0">
                <a:pos x="338" y="381"/>
              </a:cxn>
              <a:cxn ang="0">
                <a:pos x="310" y="398"/>
              </a:cxn>
              <a:cxn ang="0">
                <a:pos x="279" y="412"/>
              </a:cxn>
              <a:cxn ang="0">
                <a:pos x="245" y="420"/>
              </a:cxn>
              <a:cxn ang="0">
                <a:pos x="211" y="423"/>
              </a:cxn>
              <a:cxn ang="0">
                <a:pos x="177" y="420"/>
              </a:cxn>
              <a:cxn ang="0">
                <a:pos x="146" y="412"/>
              </a:cxn>
              <a:cxn ang="0">
                <a:pos x="115" y="398"/>
              </a:cxn>
              <a:cxn ang="0">
                <a:pos x="87" y="381"/>
              </a:cxn>
              <a:cxn ang="0">
                <a:pos x="62" y="361"/>
              </a:cxn>
              <a:cxn ang="0">
                <a:pos x="42" y="336"/>
              </a:cxn>
              <a:cxn ang="0">
                <a:pos x="25" y="307"/>
              </a:cxn>
              <a:cxn ang="0">
                <a:pos x="11" y="276"/>
              </a:cxn>
              <a:cxn ang="0">
                <a:pos x="2" y="245"/>
              </a:cxn>
              <a:cxn ang="0">
                <a:pos x="0" y="212"/>
              </a:cxn>
              <a:cxn ang="0">
                <a:pos x="2" y="178"/>
              </a:cxn>
              <a:cxn ang="0">
                <a:pos x="11" y="144"/>
              </a:cxn>
              <a:cxn ang="0">
                <a:pos x="25" y="113"/>
              </a:cxn>
              <a:cxn ang="0">
                <a:pos x="42" y="85"/>
              </a:cxn>
              <a:cxn ang="0">
                <a:pos x="62" y="62"/>
              </a:cxn>
              <a:cxn ang="0">
                <a:pos x="87" y="39"/>
              </a:cxn>
              <a:cxn ang="0">
                <a:pos x="115" y="22"/>
              </a:cxn>
              <a:cxn ang="0">
                <a:pos x="146" y="11"/>
              </a:cxn>
              <a:cxn ang="0">
                <a:pos x="177" y="3"/>
              </a:cxn>
              <a:cxn ang="0">
                <a:pos x="211" y="0"/>
              </a:cxn>
              <a:cxn ang="0">
                <a:pos x="245" y="3"/>
              </a:cxn>
              <a:cxn ang="0">
                <a:pos x="279" y="11"/>
              </a:cxn>
              <a:cxn ang="0">
                <a:pos x="310" y="22"/>
              </a:cxn>
              <a:cxn ang="0">
                <a:pos x="338" y="39"/>
              </a:cxn>
              <a:cxn ang="0">
                <a:pos x="361" y="62"/>
              </a:cxn>
              <a:cxn ang="0">
                <a:pos x="384" y="85"/>
              </a:cxn>
              <a:cxn ang="0">
                <a:pos x="400" y="113"/>
              </a:cxn>
              <a:cxn ang="0">
                <a:pos x="412" y="144"/>
              </a:cxn>
              <a:cxn ang="0">
                <a:pos x="420" y="178"/>
              </a:cxn>
              <a:cxn ang="0">
                <a:pos x="423" y="212"/>
              </a:cxn>
              <a:cxn ang="0">
                <a:pos x="423" y="209"/>
              </a:cxn>
            </a:cxnLst>
            <a:rect l="0" t="0" r="r" b="b"/>
            <a:pathLst>
              <a:path w="423" h="423">
                <a:moveTo>
                  <a:pt x="423" y="209"/>
                </a:moveTo>
                <a:lnTo>
                  <a:pt x="420" y="245"/>
                </a:lnTo>
                <a:lnTo>
                  <a:pt x="412" y="276"/>
                </a:lnTo>
                <a:lnTo>
                  <a:pt x="400" y="307"/>
                </a:lnTo>
                <a:lnTo>
                  <a:pt x="384" y="336"/>
                </a:lnTo>
                <a:lnTo>
                  <a:pt x="361" y="361"/>
                </a:lnTo>
                <a:lnTo>
                  <a:pt x="338" y="381"/>
                </a:lnTo>
                <a:lnTo>
                  <a:pt x="310" y="398"/>
                </a:lnTo>
                <a:lnTo>
                  <a:pt x="279" y="412"/>
                </a:lnTo>
                <a:lnTo>
                  <a:pt x="245" y="420"/>
                </a:lnTo>
                <a:lnTo>
                  <a:pt x="211" y="423"/>
                </a:lnTo>
                <a:lnTo>
                  <a:pt x="177" y="420"/>
                </a:lnTo>
                <a:lnTo>
                  <a:pt x="146" y="412"/>
                </a:lnTo>
                <a:lnTo>
                  <a:pt x="115" y="398"/>
                </a:lnTo>
                <a:lnTo>
                  <a:pt x="87" y="381"/>
                </a:lnTo>
                <a:lnTo>
                  <a:pt x="62" y="361"/>
                </a:lnTo>
                <a:lnTo>
                  <a:pt x="42" y="336"/>
                </a:lnTo>
                <a:lnTo>
                  <a:pt x="25" y="307"/>
                </a:lnTo>
                <a:lnTo>
                  <a:pt x="11" y="276"/>
                </a:lnTo>
                <a:lnTo>
                  <a:pt x="2" y="245"/>
                </a:lnTo>
                <a:lnTo>
                  <a:pt x="0" y="212"/>
                </a:lnTo>
                <a:lnTo>
                  <a:pt x="2" y="178"/>
                </a:lnTo>
                <a:lnTo>
                  <a:pt x="11" y="144"/>
                </a:lnTo>
                <a:lnTo>
                  <a:pt x="25" y="113"/>
                </a:lnTo>
                <a:lnTo>
                  <a:pt x="42" y="85"/>
                </a:lnTo>
                <a:lnTo>
                  <a:pt x="62" y="62"/>
                </a:lnTo>
                <a:lnTo>
                  <a:pt x="87" y="39"/>
                </a:lnTo>
                <a:lnTo>
                  <a:pt x="115" y="22"/>
                </a:lnTo>
                <a:lnTo>
                  <a:pt x="146" y="11"/>
                </a:lnTo>
                <a:lnTo>
                  <a:pt x="177" y="3"/>
                </a:lnTo>
                <a:lnTo>
                  <a:pt x="211" y="0"/>
                </a:lnTo>
                <a:lnTo>
                  <a:pt x="245" y="3"/>
                </a:lnTo>
                <a:lnTo>
                  <a:pt x="279" y="11"/>
                </a:lnTo>
                <a:lnTo>
                  <a:pt x="310" y="22"/>
                </a:lnTo>
                <a:lnTo>
                  <a:pt x="338" y="39"/>
                </a:lnTo>
                <a:lnTo>
                  <a:pt x="361" y="62"/>
                </a:lnTo>
                <a:lnTo>
                  <a:pt x="384" y="85"/>
                </a:lnTo>
                <a:lnTo>
                  <a:pt x="400" y="113"/>
                </a:lnTo>
                <a:lnTo>
                  <a:pt x="412" y="144"/>
                </a:lnTo>
                <a:lnTo>
                  <a:pt x="420" y="178"/>
                </a:lnTo>
                <a:lnTo>
                  <a:pt x="423" y="212"/>
                </a:lnTo>
                <a:lnTo>
                  <a:pt x="423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214678" y="3000372"/>
            <a:ext cx="671512" cy="671513"/>
          </a:xfrm>
          <a:custGeom>
            <a:avLst/>
            <a:gdLst/>
            <a:ahLst/>
            <a:cxnLst>
              <a:cxn ang="0">
                <a:pos x="423" y="209"/>
              </a:cxn>
              <a:cxn ang="0">
                <a:pos x="420" y="178"/>
              </a:cxn>
              <a:cxn ang="0">
                <a:pos x="412" y="144"/>
              </a:cxn>
              <a:cxn ang="0">
                <a:pos x="400" y="113"/>
              </a:cxn>
              <a:cxn ang="0">
                <a:pos x="384" y="85"/>
              </a:cxn>
              <a:cxn ang="0">
                <a:pos x="361" y="62"/>
              </a:cxn>
              <a:cxn ang="0">
                <a:pos x="338" y="39"/>
              </a:cxn>
              <a:cxn ang="0">
                <a:pos x="310" y="22"/>
              </a:cxn>
              <a:cxn ang="0">
                <a:pos x="279" y="11"/>
              </a:cxn>
              <a:cxn ang="0">
                <a:pos x="245" y="3"/>
              </a:cxn>
              <a:cxn ang="0">
                <a:pos x="211" y="0"/>
              </a:cxn>
              <a:cxn ang="0">
                <a:pos x="177" y="3"/>
              </a:cxn>
              <a:cxn ang="0">
                <a:pos x="146" y="11"/>
              </a:cxn>
              <a:cxn ang="0">
                <a:pos x="115" y="22"/>
              </a:cxn>
              <a:cxn ang="0">
                <a:pos x="87" y="39"/>
              </a:cxn>
              <a:cxn ang="0">
                <a:pos x="62" y="62"/>
              </a:cxn>
              <a:cxn ang="0">
                <a:pos x="42" y="85"/>
              </a:cxn>
              <a:cxn ang="0">
                <a:pos x="25" y="113"/>
              </a:cxn>
              <a:cxn ang="0">
                <a:pos x="11" y="144"/>
              </a:cxn>
              <a:cxn ang="0">
                <a:pos x="2" y="178"/>
              </a:cxn>
              <a:cxn ang="0">
                <a:pos x="0" y="212"/>
              </a:cxn>
              <a:cxn ang="0">
                <a:pos x="2" y="245"/>
              </a:cxn>
              <a:cxn ang="0">
                <a:pos x="11" y="276"/>
              </a:cxn>
              <a:cxn ang="0">
                <a:pos x="25" y="307"/>
              </a:cxn>
              <a:cxn ang="0">
                <a:pos x="42" y="336"/>
              </a:cxn>
              <a:cxn ang="0">
                <a:pos x="62" y="361"/>
              </a:cxn>
              <a:cxn ang="0">
                <a:pos x="87" y="381"/>
              </a:cxn>
              <a:cxn ang="0">
                <a:pos x="115" y="398"/>
              </a:cxn>
              <a:cxn ang="0">
                <a:pos x="146" y="412"/>
              </a:cxn>
              <a:cxn ang="0">
                <a:pos x="177" y="420"/>
              </a:cxn>
              <a:cxn ang="0">
                <a:pos x="211" y="423"/>
              </a:cxn>
              <a:cxn ang="0">
                <a:pos x="245" y="420"/>
              </a:cxn>
              <a:cxn ang="0">
                <a:pos x="279" y="412"/>
              </a:cxn>
              <a:cxn ang="0">
                <a:pos x="310" y="398"/>
              </a:cxn>
              <a:cxn ang="0">
                <a:pos x="338" y="381"/>
              </a:cxn>
              <a:cxn ang="0">
                <a:pos x="361" y="361"/>
              </a:cxn>
              <a:cxn ang="0">
                <a:pos x="384" y="336"/>
              </a:cxn>
              <a:cxn ang="0">
                <a:pos x="400" y="307"/>
              </a:cxn>
              <a:cxn ang="0">
                <a:pos x="412" y="276"/>
              </a:cxn>
              <a:cxn ang="0">
                <a:pos x="420" y="245"/>
              </a:cxn>
              <a:cxn ang="0">
                <a:pos x="423" y="212"/>
              </a:cxn>
              <a:cxn ang="0">
                <a:pos x="423" y="212"/>
              </a:cxn>
            </a:cxnLst>
            <a:rect l="0" t="0" r="r" b="b"/>
            <a:pathLst>
              <a:path w="423" h="423">
                <a:moveTo>
                  <a:pt x="423" y="209"/>
                </a:moveTo>
                <a:lnTo>
                  <a:pt x="420" y="178"/>
                </a:lnTo>
                <a:lnTo>
                  <a:pt x="412" y="144"/>
                </a:lnTo>
                <a:lnTo>
                  <a:pt x="400" y="113"/>
                </a:lnTo>
                <a:lnTo>
                  <a:pt x="384" y="85"/>
                </a:lnTo>
                <a:lnTo>
                  <a:pt x="361" y="62"/>
                </a:lnTo>
                <a:lnTo>
                  <a:pt x="338" y="39"/>
                </a:lnTo>
                <a:lnTo>
                  <a:pt x="310" y="22"/>
                </a:lnTo>
                <a:lnTo>
                  <a:pt x="279" y="11"/>
                </a:lnTo>
                <a:lnTo>
                  <a:pt x="245" y="3"/>
                </a:lnTo>
                <a:lnTo>
                  <a:pt x="211" y="0"/>
                </a:lnTo>
                <a:lnTo>
                  <a:pt x="177" y="3"/>
                </a:lnTo>
                <a:lnTo>
                  <a:pt x="146" y="11"/>
                </a:lnTo>
                <a:lnTo>
                  <a:pt x="115" y="22"/>
                </a:lnTo>
                <a:lnTo>
                  <a:pt x="87" y="39"/>
                </a:lnTo>
                <a:lnTo>
                  <a:pt x="62" y="62"/>
                </a:lnTo>
                <a:lnTo>
                  <a:pt x="42" y="85"/>
                </a:lnTo>
                <a:lnTo>
                  <a:pt x="25" y="113"/>
                </a:lnTo>
                <a:lnTo>
                  <a:pt x="11" y="144"/>
                </a:lnTo>
                <a:lnTo>
                  <a:pt x="2" y="178"/>
                </a:lnTo>
                <a:lnTo>
                  <a:pt x="0" y="212"/>
                </a:lnTo>
                <a:lnTo>
                  <a:pt x="2" y="245"/>
                </a:lnTo>
                <a:lnTo>
                  <a:pt x="11" y="276"/>
                </a:lnTo>
                <a:lnTo>
                  <a:pt x="25" y="307"/>
                </a:lnTo>
                <a:lnTo>
                  <a:pt x="42" y="336"/>
                </a:lnTo>
                <a:lnTo>
                  <a:pt x="62" y="361"/>
                </a:lnTo>
                <a:lnTo>
                  <a:pt x="87" y="381"/>
                </a:lnTo>
                <a:lnTo>
                  <a:pt x="115" y="398"/>
                </a:lnTo>
                <a:lnTo>
                  <a:pt x="146" y="412"/>
                </a:lnTo>
                <a:lnTo>
                  <a:pt x="177" y="420"/>
                </a:lnTo>
                <a:lnTo>
                  <a:pt x="211" y="423"/>
                </a:lnTo>
                <a:lnTo>
                  <a:pt x="245" y="420"/>
                </a:lnTo>
                <a:lnTo>
                  <a:pt x="279" y="412"/>
                </a:lnTo>
                <a:lnTo>
                  <a:pt x="310" y="398"/>
                </a:lnTo>
                <a:lnTo>
                  <a:pt x="338" y="381"/>
                </a:lnTo>
                <a:lnTo>
                  <a:pt x="361" y="361"/>
                </a:lnTo>
                <a:lnTo>
                  <a:pt x="384" y="336"/>
                </a:lnTo>
                <a:lnTo>
                  <a:pt x="400" y="307"/>
                </a:lnTo>
                <a:lnTo>
                  <a:pt x="412" y="276"/>
                </a:lnTo>
                <a:lnTo>
                  <a:pt x="420" y="245"/>
                </a:lnTo>
                <a:lnTo>
                  <a:pt x="423" y="212"/>
                </a:lnTo>
                <a:lnTo>
                  <a:pt x="423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3047990" y="3838572"/>
            <a:ext cx="1008063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047990" y="3838572"/>
            <a:ext cx="1008063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527415" y="3929060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5737215" y="4510085"/>
            <a:ext cx="1588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5737215" y="3671885"/>
            <a:ext cx="1588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5400665" y="3000372"/>
            <a:ext cx="673100" cy="671513"/>
          </a:xfrm>
          <a:custGeom>
            <a:avLst/>
            <a:gdLst/>
            <a:ahLst/>
            <a:cxnLst>
              <a:cxn ang="0">
                <a:pos x="421" y="209"/>
              </a:cxn>
              <a:cxn ang="0">
                <a:pos x="421" y="245"/>
              </a:cxn>
              <a:cxn ang="0">
                <a:pos x="412" y="276"/>
              </a:cxn>
              <a:cxn ang="0">
                <a:pos x="398" y="307"/>
              </a:cxn>
              <a:cxn ang="0">
                <a:pos x="381" y="336"/>
              </a:cxn>
              <a:cxn ang="0">
                <a:pos x="362" y="361"/>
              </a:cxn>
              <a:cxn ang="0">
                <a:pos x="336" y="381"/>
              </a:cxn>
              <a:cxn ang="0">
                <a:pos x="308" y="398"/>
              </a:cxn>
              <a:cxn ang="0">
                <a:pos x="280" y="412"/>
              </a:cxn>
              <a:cxn ang="0">
                <a:pos x="246" y="420"/>
              </a:cxn>
              <a:cxn ang="0">
                <a:pos x="212" y="423"/>
              </a:cxn>
              <a:cxn ang="0">
                <a:pos x="178" y="420"/>
              </a:cxn>
              <a:cxn ang="0">
                <a:pos x="144" y="412"/>
              </a:cxn>
              <a:cxn ang="0">
                <a:pos x="113" y="398"/>
              </a:cxn>
              <a:cxn ang="0">
                <a:pos x="88" y="381"/>
              </a:cxn>
              <a:cxn ang="0">
                <a:pos x="62" y="361"/>
              </a:cxn>
              <a:cxn ang="0">
                <a:pos x="40" y="336"/>
              </a:cxn>
              <a:cxn ang="0">
                <a:pos x="23" y="307"/>
              </a:cxn>
              <a:cxn ang="0">
                <a:pos x="12" y="276"/>
              </a:cxn>
              <a:cxn ang="0">
                <a:pos x="3" y="245"/>
              </a:cxn>
              <a:cxn ang="0">
                <a:pos x="0" y="212"/>
              </a:cxn>
              <a:cxn ang="0">
                <a:pos x="3" y="178"/>
              </a:cxn>
              <a:cxn ang="0">
                <a:pos x="12" y="144"/>
              </a:cxn>
              <a:cxn ang="0">
                <a:pos x="23" y="113"/>
              </a:cxn>
              <a:cxn ang="0">
                <a:pos x="40" y="85"/>
              </a:cxn>
              <a:cxn ang="0">
                <a:pos x="62" y="62"/>
              </a:cxn>
              <a:cxn ang="0">
                <a:pos x="88" y="39"/>
              </a:cxn>
              <a:cxn ang="0">
                <a:pos x="113" y="22"/>
              </a:cxn>
              <a:cxn ang="0">
                <a:pos x="144" y="11"/>
              </a:cxn>
              <a:cxn ang="0">
                <a:pos x="178" y="3"/>
              </a:cxn>
              <a:cxn ang="0">
                <a:pos x="212" y="0"/>
              </a:cxn>
              <a:cxn ang="0">
                <a:pos x="246" y="3"/>
              </a:cxn>
              <a:cxn ang="0">
                <a:pos x="280" y="11"/>
              </a:cxn>
              <a:cxn ang="0">
                <a:pos x="308" y="22"/>
              </a:cxn>
              <a:cxn ang="0">
                <a:pos x="336" y="39"/>
              </a:cxn>
              <a:cxn ang="0">
                <a:pos x="362" y="62"/>
              </a:cxn>
              <a:cxn ang="0">
                <a:pos x="381" y="85"/>
              </a:cxn>
              <a:cxn ang="0">
                <a:pos x="398" y="113"/>
              </a:cxn>
              <a:cxn ang="0">
                <a:pos x="412" y="144"/>
              </a:cxn>
              <a:cxn ang="0">
                <a:pos x="421" y="178"/>
              </a:cxn>
              <a:cxn ang="0">
                <a:pos x="424" y="212"/>
              </a:cxn>
              <a:cxn ang="0">
                <a:pos x="421" y="209"/>
              </a:cxn>
            </a:cxnLst>
            <a:rect l="0" t="0" r="r" b="b"/>
            <a:pathLst>
              <a:path w="424" h="423">
                <a:moveTo>
                  <a:pt x="421" y="209"/>
                </a:moveTo>
                <a:lnTo>
                  <a:pt x="421" y="245"/>
                </a:lnTo>
                <a:lnTo>
                  <a:pt x="412" y="276"/>
                </a:lnTo>
                <a:lnTo>
                  <a:pt x="398" y="307"/>
                </a:lnTo>
                <a:lnTo>
                  <a:pt x="381" y="336"/>
                </a:lnTo>
                <a:lnTo>
                  <a:pt x="362" y="361"/>
                </a:lnTo>
                <a:lnTo>
                  <a:pt x="336" y="381"/>
                </a:lnTo>
                <a:lnTo>
                  <a:pt x="308" y="398"/>
                </a:lnTo>
                <a:lnTo>
                  <a:pt x="280" y="412"/>
                </a:lnTo>
                <a:lnTo>
                  <a:pt x="246" y="420"/>
                </a:lnTo>
                <a:lnTo>
                  <a:pt x="212" y="423"/>
                </a:lnTo>
                <a:lnTo>
                  <a:pt x="178" y="420"/>
                </a:lnTo>
                <a:lnTo>
                  <a:pt x="144" y="412"/>
                </a:lnTo>
                <a:lnTo>
                  <a:pt x="113" y="398"/>
                </a:lnTo>
                <a:lnTo>
                  <a:pt x="88" y="381"/>
                </a:lnTo>
                <a:lnTo>
                  <a:pt x="62" y="361"/>
                </a:lnTo>
                <a:lnTo>
                  <a:pt x="40" y="336"/>
                </a:lnTo>
                <a:lnTo>
                  <a:pt x="23" y="307"/>
                </a:lnTo>
                <a:lnTo>
                  <a:pt x="12" y="276"/>
                </a:lnTo>
                <a:lnTo>
                  <a:pt x="3" y="245"/>
                </a:lnTo>
                <a:lnTo>
                  <a:pt x="0" y="212"/>
                </a:lnTo>
                <a:lnTo>
                  <a:pt x="3" y="178"/>
                </a:lnTo>
                <a:lnTo>
                  <a:pt x="12" y="144"/>
                </a:lnTo>
                <a:lnTo>
                  <a:pt x="23" y="113"/>
                </a:lnTo>
                <a:lnTo>
                  <a:pt x="40" y="85"/>
                </a:lnTo>
                <a:lnTo>
                  <a:pt x="62" y="62"/>
                </a:lnTo>
                <a:lnTo>
                  <a:pt x="88" y="39"/>
                </a:lnTo>
                <a:lnTo>
                  <a:pt x="113" y="22"/>
                </a:lnTo>
                <a:lnTo>
                  <a:pt x="144" y="11"/>
                </a:lnTo>
                <a:lnTo>
                  <a:pt x="178" y="3"/>
                </a:lnTo>
                <a:lnTo>
                  <a:pt x="212" y="0"/>
                </a:lnTo>
                <a:lnTo>
                  <a:pt x="246" y="3"/>
                </a:lnTo>
                <a:lnTo>
                  <a:pt x="280" y="11"/>
                </a:lnTo>
                <a:lnTo>
                  <a:pt x="308" y="22"/>
                </a:lnTo>
                <a:lnTo>
                  <a:pt x="336" y="39"/>
                </a:lnTo>
                <a:lnTo>
                  <a:pt x="362" y="62"/>
                </a:lnTo>
                <a:lnTo>
                  <a:pt x="381" y="85"/>
                </a:lnTo>
                <a:lnTo>
                  <a:pt x="398" y="113"/>
                </a:lnTo>
                <a:lnTo>
                  <a:pt x="412" y="144"/>
                </a:lnTo>
                <a:lnTo>
                  <a:pt x="421" y="178"/>
                </a:lnTo>
                <a:lnTo>
                  <a:pt x="424" y="212"/>
                </a:lnTo>
                <a:lnTo>
                  <a:pt x="421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5400665" y="3000372"/>
            <a:ext cx="673100" cy="671513"/>
          </a:xfrm>
          <a:custGeom>
            <a:avLst/>
            <a:gdLst/>
            <a:ahLst/>
            <a:cxnLst>
              <a:cxn ang="0">
                <a:pos x="421" y="209"/>
              </a:cxn>
              <a:cxn ang="0">
                <a:pos x="421" y="178"/>
              </a:cxn>
              <a:cxn ang="0">
                <a:pos x="412" y="144"/>
              </a:cxn>
              <a:cxn ang="0">
                <a:pos x="398" y="113"/>
              </a:cxn>
              <a:cxn ang="0">
                <a:pos x="381" y="85"/>
              </a:cxn>
              <a:cxn ang="0">
                <a:pos x="362" y="62"/>
              </a:cxn>
              <a:cxn ang="0">
                <a:pos x="336" y="39"/>
              </a:cxn>
              <a:cxn ang="0">
                <a:pos x="308" y="22"/>
              </a:cxn>
              <a:cxn ang="0">
                <a:pos x="280" y="11"/>
              </a:cxn>
              <a:cxn ang="0">
                <a:pos x="246" y="3"/>
              </a:cxn>
              <a:cxn ang="0">
                <a:pos x="212" y="0"/>
              </a:cxn>
              <a:cxn ang="0">
                <a:pos x="178" y="3"/>
              </a:cxn>
              <a:cxn ang="0">
                <a:pos x="144" y="11"/>
              </a:cxn>
              <a:cxn ang="0">
                <a:pos x="113" y="22"/>
              </a:cxn>
              <a:cxn ang="0">
                <a:pos x="88" y="39"/>
              </a:cxn>
              <a:cxn ang="0">
                <a:pos x="62" y="62"/>
              </a:cxn>
              <a:cxn ang="0">
                <a:pos x="40" y="85"/>
              </a:cxn>
              <a:cxn ang="0">
                <a:pos x="23" y="113"/>
              </a:cxn>
              <a:cxn ang="0">
                <a:pos x="12" y="144"/>
              </a:cxn>
              <a:cxn ang="0">
                <a:pos x="3" y="178"/>
              </a:cxn>
              <a:cxn ang="0">
                <a:pos x="0" y="212"/>
              </a:cxn>
              <a:cxn ang="0">
                <a:pos x="3" y="245"/>
              </a:cxn>
              <a:cxn ang="0">
                <a:pos x="12" y="276"/>
              </a:cxn>
              <a:cxn ang="0">
                <a:pos x="23" y="307"/>
              </a:cxn>
              <a:cxn ang="0">
                <a:pos x="40" y="336"/>
              </a:cxn>
              <a:cxn ang="0">
                <a:pos x="62" y="361"/>
              </a:cxn>
              <a:cxn ang="0">
                <a:pos x="88" y="381"/>
              </a:cxn>
              <a:cxn ang="0">
                <a:pos x="113" y="398"/>
              </a:cxn>
              <a:cxn ang="0">
                <a:pos x="144" y="412"/>
              </a:cxn>
              <a:cxn ang="0">
                <a:pos x="178" y="420"/>
              </a:cxn>
              <a:cxn ang="0">
                <a:pos x="212" y="423"/>
              </a:cxn>
              <a:cxn ang="0">
                <a:pos x="246" y="420"/>
              </a:cxn>
              <a:cxn ang="0">
                <a:pos x="280" y="412"/>
              </a:cxn>
              <a:cxn ang="0">
                <a:pos x="308" y="398"/>
              </a:cxn>
              <a:cxn ang="0">
                <a:pos x="336" y="381"/>
              </a:cxn>
              <a:cxn ang="0">
                <a:pos x="362" y="361"/>
              </a:cxn>
              <a:cxn ang="0">
                <a:pos x="381" y="336"/>
              </a:cxn>
              <a:cxn ang="0">
                <a:pos x="398" y="307"/>
              </a:cxn>
              <a:cxn ang="0">
                <a:pos x="412" y="276"/>
              </a:cxn>
              <a:cxn ang="0">
                <a:pos x="421" y="245"/>
              </a:cxn>
              <a:cxn ang="0">
                <a:pos x="424" y="212"/>
              </a:cxn>
              <a:cxn ang="0">
                <a:pos x="424" y="212"/>
              </a:cxn>
            </a:cxnLst>
            <a:rect l="0" t="0" r="r" b="b"/>
            <a:pathLst>
              <a:path w="424" h="423">
                <a:moveTo>
                  <a:pt x="421" y="209"/>
                </a:moveTo>
                <a:lnTo>
                  <a:pt x="421" y="178"/>
                </a:lnTo>
                <a:lnTo>
                  <a:pt x="412" y="144"/>
                </a:lnTo>
                <a:lnTo>
                  <a:pt x="398" y="113"/>
                </a:lnTo>
                <a:lnTo>
                  <a:pt x="381" y="85"/>
                </a:lnTo>
                <a:lnTo>
                  <a:pt x="362" y="62"/>
                </a:lnTo>
                <a:lnTo>
                  <a:pt x="336" y="39"/>
                </a:lnTo>
                <a:lnTo>
                  <a:pt x="308" y="22"/>
                </a:lnTo>
                <a:lnTo>
                  <a:pt x="280" y="11"/>
                </a:lnTo>
                <a:lnTo>
                  <a:pt x="246" y="3"/>
                </a:lnTo>
                <a:lnTo>
                  <a:pt x="212" y="0"/>
                </a:lnTo>
                <a:lnTo>
                  <a:pt x="178" y="3"/>
                </a:lnTo>
                <a:lnTo>
                  <a:pt x="144" y="11"/>
                </a:lnTo>
                <a:lnTo>
                  <a:pt x="113" y="22"/>
                </a:lnTo>
                <a:lnTo>
                  <a:pt x="88" y="39"/>
                </a:lnTo>
                <a:lnTo>
                  <a:pt x="62" y="62"/>
                </a:lnTo>
                <a:lnTo>
                  <a:pt x="40" y="85"/>
                </a:lnTo>
                <a:lnTo>
                  <a:pt x="23" y="113"/>
                </a:lnTo>
                <a:lnTo>
                  <a:pt x="12" y="144"/>
                </a:lnTo>
                <a:lnTo>
                  <a:pt x="3" y="178"/>
                </a:lnTo>
                <a:lnTo>
                  <a:pt x="0" y="212"/>
                </a:lnTo>
                <a:lnTo>
                  <a:pt x="3" y="245"/>
                </a:lnTo>
                <a:lnTo>
                  <a:pt x="12" y="276"/>
                </a:lnTo>
                <a:lnTo>
                  <a:pt x="23" y="307"/>
                </a:lnTo>
                <a:lnTo>
                  <a:pt x="40" y="336"/>
                </a:lnTo>
                <a:lnTo>
                  <a:pt x="62" y="361"/>
                </a:lnTo>
                <a:lnTo>
                  <a:pt x="88" y="381"/>
                </a:lnTo>
                <a:lnTo>
                  <a:pt x="113" y="398"/>
                </a:lnTo>
                <a:lnTo>
                  <a:pt x="144" y="412"/>
                </a:lnTo>
                <a:lnTo>
                  <a:pt x="178" y="420"/>
                </a:lnTo>
                <a:lnTo>
                  <a:pt x="212" y="423"/>
                </a:lnTo>
                <a:lnTo>
                  <a:pt x="246" y="420"/>
                </a:lnTo>
                <a:lnTo>
                  <a:pt x="280" y="412"/>
                </a:lnTo>
                <a:lnTo>
                  <a:pt x="308" y="398"/>
                </a:lnTo>
                <a:lnTo>
                  <a:pt x="336" y="381"/>
                </a:lnTo>
                <a:lnTo>
                  <a:pt x="362" y="361"/>
                </a:lnTo>
                <a:lnTo>
                  <a:pt x="381" y="336"/>
                </a:lnTo>
                <a:lnTo>
                  <a:pt x="398" y="307"/>
                </a:lnTo>
                <a:lnTo>
                  <a:pt x="412" y="276"/>
                </a:lnTo>
                <a:lnTo>
                  <a:pt x="421" y="245"/>
                </a:lnTo>
                <a:lnTo>
                  <a:pt x="424" y="212"/>
                </a:lnTo>
                <a:lnTo>
                  <a:pt x="424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5267315" y="3860797"/>
            <a:ext cx="1008063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5230803" y="3838572"/>
            <a:ext cx="1008062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683240" y="3902072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3468678" y="3233735"/>
            <a:ext cx="1698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3544878" y="3297235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2</a:t>
            </a:r>
            <a:endParaRPr lang="en-US" altLang="ko-KR">
              <a:ea typeface="굴림" charset="-127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5629265" y="3248022"/>
            <a:ext cx="1698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5700703" y="3309935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3</a:t>
            </a:r>
            <a:endParaRPr lang="en-US" altLang="ko-KR">
              <a:ea typeface="굴림" charset="-127"/>
            </a:endParaRPr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1071538" y="4500570"/>
            <a:ext cx="80962" cy="142875"/>
          </a:xfrm>
          <a:custGeom>
            <a:avLst/>
            <a:gdLst/>
            <a:ahLst/>
            <a:cxnLst>
              <a:cxn ang="0">
                <a:pos x="23" y="87"/>
              </a:cxn>
              <a:cxn ang="0">
                <a:pos x="0" y="90"/>
              </a:cxn>
              <a:cxn ang="0">
                <a:pos x="20" y="0"/>
              </a:cxn>
              <a:cxn ang="0">
                <a:pos x="51" y="87"/>
              </a:cxn>
              <a:cxn ang="0">
                <a:pos x="23" y="87"/>
              </a:cxn>
            </a:cxnLst>
            <a:rect l="0" t="0" r="r" b="b"/>
            <a:pathLst>
              <a:path w="51" h="90">
                <a:moveTo>
                  <a:pt x="23" y="87"/>
                </a:moveTo>
                <a:lnTo>
                  <a:pt x="0" y="90"/>
                </a:lnTo>
                <a:lnTo>
                  <a:pt x="20" y="0"/>
                </a:lnTo>
                <a:lnTo>
                  <a:pt x="51" y="87"/>
                </a:lnTo>
                <a:lnTo>
                  <a:pt x="23" y="8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41" name="Group 59"/>
          <p:cNvGrpSpPr>
            <a:grpSpLocks/>
          </p:cNvGrpSpPr>
          <p:nvPr/>
        </p:nvGrpSpPr>
        <p:grpSpPr bwMode="auto">
          <a:xfrm>
            <a:off x="1927215" y="5500685"/>
            <a:ext cx="339725" cy="274637"/>
            <a:chOff x="1784" y="2425"/>
            <a:chExt cx="214" cy="173"/>
          </a:xfrm>
        </p:grpSpPr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1784" y="242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800" b="0">
                  <a:solidFill>
                    <a:schemeClr val="hlink"/>
                  </a:solidFill>
                  <a:ea typeface="굴림" charset="-127"/>
                </a:rPr>
                <a:t>u</a:t>
              </a:r>
              <a:endParaRPr lang="en-US" altLang="ko-KR" sz="2000">
                <a:solidFill>
                  <a:schemeClr val="hlink"/>
                </a:solidFill>
                <a:ea typeface="굴림" charset="-127"/>
              </a:endParaRP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838" y="2425"/>
              <a:ext cx="1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800" b="0">
                  <a:solidFill>
                    <a:schemeClr val="hlink"/>
                  </a:solidFill>
                  <a:ea typeface="굴림" charset="-127"/>
                </a:rPr>
                <a:t> :5</a:t>
              </a:r>
              <a:endParaRPr lang="en-US" altLang="ko-KR" sz="200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42" name="Group 62"/>
          <p:cNvGrpSpPr>
            <a:grpSpLocks/>
          </p:cNvGrpSpPr>
          <p:nvPr/>
        </p:nvGrpSpPr>
        <p:grpSpPr bwMode="auto">
          <a:xfrm>
            <a:off x="847715" y="4165597"/>
            <a:ext cx="788988" cy="1468438"/>
            <a:chOff x="1152" y="1536"/>
            <a:chExt cx="497" cy="925"/>
          </a:xfrm>
        </p:grpSpPr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299" y="2273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1</a:t>
              </a:r>
              <a:endParaRPr lang="en-US" altLang="ko-KR">
                <a:ea typeface="굴림" charset="-127"/>
              </a:endParaRPr>
            </a:p>
          </p:txBody>
        </p:sp>
        <p:grpSp>
          <p:nvGrpSpPr>
            <p:cNvPr id="43" name="Group 64"/>
            <p:cNvGrpSpPr>
              <a:grpSpLocks/>
            </p:cNvGrpSpPr>
            <p:nvPr/>
          </p:nvGrpSpPr>
          <p:grpSpPr bwMode="auto">
            <a:xfrm>
              <a:off x="1152" y="1536"/>
              <a:ext cx="497" cy="925"/>
              <a:chOff x="1152" y="1536"/>
              <a:chExt cx="497" cy="925"/>
            </a:xfrm>
          </p:grpSpPr>
          <p:grpSp>
            <p:nvGrpSpPr>
              <p:cNvPr id="44" name="Group 65"/>
              <p:cNvGrpSpPr>
                <a:grpSpLocks/>
              </p:cNvGrpSpPr>
              <p:nvPr/>
            </p:nvGrpSpPr>
            <p:grpSpPr bwMode="auto">
              <a:xfrm>
                <a:off x="1220" y="1815"/>
                <a:ext cx="429" cy="646"/>
                <a:chOff x="1220" y="1815"/>
                <a:chExt cx="429" cy="646"/>
              </a:xfrm>
            </p:grpSpPr>
            <p:sp>
              <p:nvSpPr>
                <p:cNvPr id="69" name="Freeform 66"/>
                <p:cNvSpPr>
                  <a:spLocks/>
                </p:cNvSpPr>
                <p:nvPr/>
              </p:nvSpPr>
              <p:spPr bwMode="auto">
                <a:xfrm>
                  <a:off x="1310" y="1815"/>
                  <a:ext cx="339" cy="6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76"/>
                    </a:cxn>
                    <a:cxn ang="0">
                      <a:pos x="23" y="153"/>
                    </a:cxn>
                    <a:cxn ang="0">
                      <a:pos x="40" y="226"/>
                    </a:cxn>
                    <a:cxn ang="0">
                      <a:pos x="62" y="297"/>
                    </a:cxn>
                    <a:cxn ang="0">
                      <a:pos x="93" y="367"/>
                    </a:cxn>
                    <a:cxn ang="0">
                      <a:pos x="127" y="432"/>
                    </a:cxn>
                    <a:cxn ang="0">
                      <a:pos x="169" y="494"/>
                    </a:cxn>
                    <a:cxn ang="0">
                      <a:pos x="217" y="551"/>
                    </a:cxn>
                    <a:cxn ang="0">
                      <a:pos x="277" y="601"/>
                    </a:cxn>
                    <a:cxn ang="0">
                      <a:pos x="339" y="646"/>
                    </a:cxn>
                  </a:cxnLst>
                  <a:rect l="0" t="0" r="r" b="b"/>
                  <a:pathLst>
                    <a:path w="339" h="646">
                      <a:moveTo>
                        <a:pt x="0" y="0"/>
                      </a:moveTo>
                      <a:lnTo>
                        <a:pt x="11" y="76"/>
                      </a:lnTo>
                      <a:lnTo>
                        <a:pt x="23" y="153"/>
                      </a:lnTo>
                      <a:lnTo>
                        <a:pt x="40" y="226"/>
                      </a:lnTo>
                      <a:lnTo>
                        <a:pt x="62" y="297"/>
                      </a:lnTo>
                      <a:lnTo>
                        <a:pt x="93" y="367"/>
                      </a:lnTo>
                      <a:lnTo>
                        <a:pt x="127" y="432"/>
                      </a:lnTo>
                      <a:lnTo>
                        <a:pt x="169" y="494"/>
                      </a:lnTo>
                      <a:lnTo>
                        <a:pt x="217" y="551"/>
                      </a:lnTo>
                      <a:lnTo>
                        <a:pt x="277" y="601"/>
                      </a:lnTo>
                      <a:lnTo>
                        <a:pt x="339" y="646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70" name="Freeform 67"/>
                <p:cNvSpPr>
                  <a:spLocks/>
                </p:cNvSpPr>
                <p:nvPr/>
              </p:nvSpPr>
              <p:spPr bwMode="auto">
                <a:xfrm>
                  <a:off x="1220" y="2224"/>
                  <a:ext cx="211" cy="212"/>
                </a:xfrm>
                <a:custGeom>
                  <a:avLst/>
                  <a:gdLst/>
                  <a:ahLst/>
                  <a:cxnLst>
                    <a:cxn ang="0">
                      <a:pos x="209" y="105"/>
                    </a:cxn>
                    <a:cxn ang="0">
                      <a:pos x="209" y="91"/>
                    </a:cxn>
                    <a:cxn ang="0">
                      <a:pos x="206" y="74"/>
                    </a:cxn>
                    <a:cxn ang="0">
                      <a:pos x="200" y="60"/>
                    </a:cxn>
                    <a:cxn ang="0">
                      <a:pos x="192" y="46"/>
                    </a:cxn>
                    <a:cxn ang="0">
                      <a:pos x="180" y="31"/>
                    </a:cxn>
                    <a:cxn ang="0">
                      <a:pos x="166" y="20"/>
                    </a:cxn>
                    <a:cxn ang="0">
                      <a:pos x="155" y="12"/>
                    </a:cxn>
                    <a:cxn ang="0">
                      <a:pos x="138" y="6"/>
                    </a:cxn>
                    <a:cxn ang="0">
                      <a:pos x="121" y="3"/>
                    </a:cxn>
                    <a:cxn ang="0">
                      <a:pos x="104" y="0"/>
                    </a:cxn>
                    <a:cxn ang="0">
                      <a:pos x="87" y="3"/>
                    </a:cxn>
                    <a:cxn ang="0">
                      <a:pos x="70" y="6"/>
                    </a:cxn>
                    <a:cxn ang="0">
                      <a:pos x="56" y="12"/>
                    </a:cxn>
                    <a:cxn ang="0">
                      <a:pos x="42" y="20"/>
                    </a:cxn>
                    <a:cxn ang="0">
                      <a:pos x="31" y="31"/>
                    </a:cxn>
                    <a:cxn ang="0">
                      <a:pos x="19" y="46"/>
                    </a:cxn>
                    <a:cxn ang="0">
                      <a:pos x="11" y="60"/>
                    </a:cxn>
                    <a:cxn ang="0">
                      <a:pos x="5" y="74"/>
                    </a:cxn>
                    <a:cxn ang="0">
                      <a:pos x="0" y="91"/>
                    </a:cxn>
                    <a:cxn ang="0">
                      <a:pos x="0" y="108"/>
                    </a:cxn>
                    <a:cxn ang="0">
                      <a:pos x="0" y="125"/>
                    </a:cxn>
                    <a:cxn ang="0">
                      <a:pos x="5" y="142"/>
                    </a:cxn>
                    <a:cxn ang="0">
                      <a:pos x="11" y="156"/>
                    </a:cxn>
                    <a:cxn ang="0">
                      <a:pos x="19" y="170"/>
                    </a:cxn>
                    <a:cxn ang="0">
                      <a:pos x="31" y="181"/>
                    </a:cxn>
                    <a:cxn ang="0">
                      <a:pos x="42" y="192"/>
                    </a:cxn>
                    <a:cxn ang="0">
                      <a:pos x="56" y="201"/>
                    </a:cxn>
                    <a:cxn ang="0">
                      <a:pos x="70" y="206"/>
                    </a:cxn>
                    <a:cxn ang="0">
                      <a:pos x="87" y="212"/>
                    </a:cxn>
                    <a:cxn ang="0">
                      <a:pos x="104" y="212"/>
                    </a:cxn>
                    <a:cxn ang="0">
                      <a:pos x="121" y="212"/>
                    </a:cxn>
                    <a:cxn ang="0">
                      <a:pos x="138" y="206"/>
                    </a:cxn>
                    <a:cxn ang="0">
                      <a:pos x="155" y="201"/>
                    </a:cxn>
                    <a:cxn ang="0">
                      <a:pos x="166" y="192"/>
                    </a:cxn>
                    <a:cxn ang="0">
                      <a:pos x="180" y="181"/>
                    </a:cxn>
                    <a:cxn ang="0">
                      <a:pos x="192" y="170"/>
                    </a:cxn>
                    <a:cxn ang="0">
                      <a:pos x="200" y="156"/>
                    </a:cxn>
                    <a:cxn ang="0">
                      <a:pos x="206" y="142"/>
                    </a:cxn>
                    <a:cxn ang="0">
                      <a:pos x="209" y="125"/>
                    </a:cxn>
                    <a:cxn ang="0">
                      <a:pos x="211" y="108"/>
                    </a:cxn>
                    <a:cxn ang="0">
                      <a:pos x="211" y="108"/>
                    </a:cxn>
                  </a:cxnLst>
                  <a:rect l="0" t="0" r="r" b="b"/>
                  <a:pathLst>
                    <a:path w="211" h="212">
                      <a:moveTo>
                        <a:pt x="209" y="105"/>
                      </a:moveTo>
                      <a:lnTo>
                        <a:pt x="209" y="91"/>
                      </a:lnTo>
                      <a:lnTo>
                        <a:pt x="206" y="74"/>
                      </a:lnTo>
                      <a:lnTo>
                        <a:pt x="200" y="60"/>
                      </a:lnTo>
                      <a:lnTo>
                        <a:pt x="192" y="46"/>
                      </a:lnTo>
                      <a:lnTo>
                        <a:pt x="180" y="31"/>
                      </a:lnTo>
                      <a:lnTo>
                        <a:pt x="166" y="20"/>
                      </a:lnTo>
                      <a:lnTo>
                        <a:pt x="155" y="12"/>
                      </a:lnTo>
                      <a:lnTo>
                        <a:pt x="138" y="6"/>
                      </a:lnTo>
                      <a:lnTo>
                        <a:pt x="121" y="3"/>
                      </a:lnTo>
                      <a:lnTo>
                        <a:pt x="104" y="0"/>
                      </a:lnTo>
                      <a:lnTo>
                        <a:pt x="87" y="3"/>
                      </a:lnTo>
                      <a:lnTo>
                        <a:pt x="70" y="6"/>
                      </a:lnTo>
                      <a:lnTo>
                        <a:pt x="56" y="12"/>
                      </a:lnTo>
                      <a:lnTo>
                        <a:pt x="42" y="20"/>
                      </a:lnTo>
                      <a:lnTo>
                        <a:pt x="31" y="31"/>
                      </a:lnTo>
                      <a:lnTo>
                        <a:pt x="19" y="46"/>
                      </a:lnTo>
                      <a:lnTo>
                        <a:pt x="11" y="60"/>
                      </a:lnTo>
                      <a:lnTo>
                        <a:pt x="5" y="74"/>
                      </a:lnTo>
                      <a:lnTo>
                        <a:pt x="0" y="91"/>
                      </a:lnTo>
                      <a:lnTo>
                        <a:pt x="0" y="108"/>
                      </a:lnTo>
                      <a:lnTo>
                        <a:pt x="0" y="125"/>
                      </a:lnTo>
                      <a:lnTo>
                        <a:pt x="5" y="142"/>
                      </a:lnTo>
                      <a:lnTo>
                        <a:pt x="11" y="156"/>
                      </a:lnTo>
                      <a:lnTo>
                        <a:pt x="19" y="170"/>
                      </a:lnTo>
                      <a:lnTo>
                        <a:pt x="31" y="181"/>
                      </a:lnTo>
                      <a:lnTo>
                        <a:pt x="42" y="192"/>
                      </a:lnTo>
                      <a:lnTo>
                        <a:pt x="56" y="201"/>
                      </a:lnTo>
                      <a:lnTo>
                        <a:pt x="70" y="206"/>
                      </a:lnTo>
                      <a:lnTo>
                        <a:pt x="87" y="212"/>
                      </a:lnTo>
                      <a:lnTo>
                        <a:pt x="104" y="212"/>
                      </a:lnTo>
                      <a:lnTo>
                        <a:pt x="121" y="212"/>
                      </a:lnTo>
                      <a:lnTo>
                        <a:pt x="138" y="206"/>
                      </a:lnTo>
                      <a:lnTo>
                        <a:pt x="155" y="201"/>
                      </a:lnTo>
                      <a:lnTo>
                        <a:pt x="166" y="192"/>
                      </a:lnTo>
                      <a:lnTo>
                        <a:pt x="180" y="181"/>
                      </a:lnTo>
                      <a:lnTo>
                        <a:pt x="192" y="170"/>
                      </a:lnTo>
                      <a:lnTo>
                        <a:pt x="200" y="156"/>
                      </a:lnTo>
                      <a:lnTo>
                        <a:pt x="206" y="142"/>
                      </a:lnTo>
                      <a:lnTo>
                        <a:pt x="209" y="125"/>
                      </a:lnTo>
                      <a:lnTo>
                        <a:pt x="211" y="108"/>
                      </a:lnTo>
                      <a:lnTo>
                        <a:pt x="211" y="10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45" name="Group 68"/>
              <p:cNvGrpSpPr>
                <a:grpSpLocks/>
              </p:cNvGrpSpPr>
              <p:nvPr/>
            </p:nvGrpSpPr>
            <p:grpSpPr bwMode="auto">
              <a:xfrm>
                <a:off x="1152" y="1536"/>
                <a:ext cx="231" cy="173"/>
                <a:chOff x="1784" y="2425"/>
                <a:chExt cx="176" cy="173"/>
              </a:xfrm>
            </p:grpSpPr>
            <p:sp>
              <p:nvSpPr>
                <p:cNvPr id="67" name="Rectangle 69"/>
                <p:cNvSpPr>
                  <a:spLocks noChangeArrowheads="1"/>
                </p:cNvSpPr>
                <p:nvPr/>
              </p:nvSpPr>
              <p:spPr bwMode="auto">
                <a:xfrm>
                  <a:off x="1784" y="2425"/>
                  <a:ext cx="6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 dirty="0">
                      <a:solidFill>
                        <a:schemeClr val="hlink"/>
                      </a:solidFill>
                      <a:ea typeface="굴림" charset="-127"/>
                    </a:rPr>
                    <a:t>u</a:t>
                  </a:r>
                  <a:endParaRPr lang="en-US" altLang="ko-KR" sz="2000" dirty="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  <p:sp>
              <p:nvSpPr>
                <p:cNvPr id="68" name="Rectangle 70"/>
                <p:cNvSpPr>
                  <a:spLocks noChangeArrowheads="1"/>
                </p:cNvSpPr>
                <p:nvPr/>
              </p:nvSpPr>
              <p:spPr bwMode="auto">
                <a:xfrm>
                  <a:off x="1838" y="2425"/>
                  <a:ext cx="12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 dirty="0">
                      <a:solidFill>
                        <a:schemeClr val="hlink"/>
                      </a:solidFill>
                      <a:ea typeface="굴림" charset="-127"/>
                    </a:rPr>
                    <a:t> :5</a:t>
                  </a:r>
                  <a:endParaRPr lang="en-US" altLang="ko-KR" sz="2000" dirty="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</p:grpSp>
        </p:grpSp>
      </p:grpSp>
      <p:grpSp>
        <p:nvGrpSpPr>
          <p:cNvPr id="46" name="Group 71"/>
          <p:cNvGrpSpPr>
            <a:grpSpLocks/>
          </p:cNvGrpSpPr>
          <p:nvPr/>
        </p:nvGrpSpPr>
        <p:grpSpPr bwMode="auto">
          <a:xfrm>
            <a:off x="2219315" y="4165597"/>
            <a:ext cx="3506788" cy="1522413"/>
            <a:chOff x="2016" y="1584"/>
            <a:chExt cx="2209" cy="959"/>
          </a:xfrm>
        </p:grpSpPr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3888" y="1714"/>
              <a:ext cx="81" cy="79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0" y="39"/>
                </a:cxn>
                <a:cxn ang="0">
                  <a:pos x="81" y="0"/>
                </a:cxn>
                <a:cxn ang="0">
                  <a:pos x="33" y="79"/>
                </a:cxn>
                <a:cxn ang="0">
                  <a:pos x="16" y="59"/>
                </a:cxn>
              </a:cxnLst>
              <a:rect l="0" t="0" r="r" b="b"/>
              <a:pathLst>
                <a:path w="81" h="79">
                  <a:moveTo>
                    <a:pt x="14" y="59"/>
                  </a:moveTo>
                  <a:lnTo>
                    <a:pt x="0" y="39"/>
                  </a:lnTo>
                  <a:lnTo>
                    <a:pt x="81" y="0"/>
                  </a:lnTo>
                  <a:lnTo>
                    <a:pt x="33" y="79"/>
                  </a:lnTo>
                  <a:lnTo>
                    <a:pt x="16" y="5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3888" y="1714"/>
              <a:ext cx="81" cy="79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0" y="39"/>
                </a:cxn>
                <a:cxn ang="0">
                  <a:pos x="81" y="0"/>
                </a:cxn>
                <a:cxn ang="0">
                  <a:pos x="33" y="79"/>
                </a:cxn>
                <a:cxn ang="0">
                  <a:pos x="14" y="59"/>
                </a:cxn>
              </a:cxnLst>
              <a:rect l="0" t="0" r="r" b="b"/>
              <a:pathLst>
                <a:path w="81" h="79">
                  <a:moveTo>
                    <a:pt x="14" y="59"/>
                  </a:moveTo>
                  <a:lnTo>
                    <a:pt x="0" y="39"/>
                  </a:lnTo>
                  <a:lnTo>
                    <a:pt x="81" y="0"/>
                  </a:lnTo>
                  <a:lnTo>
                    <a:pt x="33" y="79"/>
                  </a:lnTo>
                  <a:lnTo>
                    <a:pt x="14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47" name="Group 74"/>
            <p:cNvGrpSpPr>
              <a:grpSpLocks/>
            </p:cNvGrpSpPr>
            <p:nvPr/>
          </p:nvGrpSpPr>
          <p:grpSpPr bwMode="auto">
            <a:xfrm>
              <a:off x="2016" y="1584"/>
              <a:ext cx="2221" cy="959"/>
              <a:chOff x="2016" y="1584"/>
              <a:chExt cx="2221" cy="959"/>
            </a:xfrm>
          </p:grpSpPr>
          <p:grpSp>
            <p:nvGrpSpPr>
              <p:cNvPr id="48" name="Group 75"/>
              <p:cNvGrpSpPr>
                <a:grpSpLocks/>
              </p:cNvGrpSpPr>
              <p:nvPr/>
            </p:nvGrpSpPr>
            <p:grpSpPr bwMode="auto">
              <a:xfrm>
                <a:off x="2016" y="1776"/>
                <a:ext cx="1900" cy="767"/>
                <a:chOff x="2002" y="1776"/>
                <a:chExt cx="1900" cy="767"/>
              </a:xfrm>
            </p:grpSpPr>
            <p:sp>
              <p:nvSpPr>
                <p:cNvPr id="80" name="Freeform 76"/>
                <p:cNvSpPr>
                  <a:spLocks/>
                </p:cNvSpPr>
                <p:nvPr/>
              </p:nvSpPr>
              <p:spPr bwMode="auto">
                <a:xfrm>
                  <a:off x="2002" y="1776"/>
                  <a:ext cx="1900" cy="728"/>
                </a:xfrm>
                <a:custGeom>
                  <a:avLst/>
                  <a:gdLst/>
                  <a:ahLst/>
                  <a:cxnLst>
                    <a:cxn ang="0">
                      <a:pos x="0" y="728"/>
                    </a:cxn>
                    <a:cxn ang="0">
                      <a:pos x="149" y="702"/>
                    </a:cxn>
                    <a:cxn ang="0">
                      <a:pos x="299" y="685"/>
                    </a:cxn>
                    <a:cxn ang="0">
                      <a:pos x="451" y="669"/>
                    </a:cxn>
                    <a:cxn ang="0">
                      <a:pos x="607" y="654"/>
                    </a:cxn>
                    <a:cxn ang="0">
                      <a:pos x="759" y="638"/>
                    </a:cxn>
                    <a:cxn ang="0">
                      <a:pos x="912" y="615"/>
                    </a:cxn>
                    <a:cxn ang="0">
                      <a:pos x="1061" y="581"/>
                    </a:cxn>
                    <a:cxn ang="0">
                      <a:pos x="1202" y="536"/>
                    </a:cxn>
                    <a:cxn ang="0">
                      <a:pos x="1341" y="477"/>
                    </a:cxn>
                    <a:cxn ang="0">
                      <a:pos x="1471" y="398"/>
                    </a:cxn>
                    <a:cxn ang="0">
                      <a:pos x="1519" y="361"/>
                    </a:cxn>
                    <a:cxn ang="0">
                      <a:pos x="1564" y="324"/>
                    </a:cxn>
                    <a:cxn ang="0">
                      <a:pos x="1606" y="285"/>
                    </a:cxn>
                    <a:cxn ang="0">
                      <a:pos x="1648" y="245"/>
                    </a:cxn>
                    <a:cxn ang="0">
                      <a:pos x="1691" y="203"/>
                    </a:cxn>
                    <a:cxn ang="0">
                      <a:pos x="1733" y="161"/>
                    </a:cxn>
                    <a:cxn ang="0">
                      <a:pos x="1773" y="121"/>
                    </a:cxn>
                    <a:cxn ang="0">
                      <a:pos x="1815" y="79"/>
                    </a:cxn>
                    <a:cxn ang="0">
                      <a:pos x="1857" y="39"/>
                    </a:cxn>
                    <a:cxn ang="0">
                      <a:pos x="1900" y="0"/>
                    </a:cxn>
                  </a:cxnLst>
                  <a:rect l="0" t="0" r="r" b="b"/>
                  <a:pathLst>
                    <a:path w="1900" h="728">
                      <a:moveTo>
                        <a:pt x="0" y="728"/>
                      </a:moveTo>
                      <a:lnTo>
                        <a:pt x="149" y="702"/>
                      </a:lnTo>
                      <a:lnTo>
                        <a:pt x="299" y="685"/>
                      </a:lnTo>
                      <a:lnTo>
                        <a:pt x="451" y="669"/>
                      </a:lnTo>
                      <a:lnTo>
                        <a:pt x="607" y="654"/>
                      </a:lnTo>
                      <a:lnTo>
                        <a:pt x="759" y="638"/>
                      </a:lnTo>
                      <a:lnTo>
                        <a:pt x="912" y="615"/>
                      </a:lnTo>
                      <a:lnTo>
                        <a:pt x="1061" y="581"/>
                      </a:lnTo>
                      <a:lnTo>
                        <a:pt x="1202" y="536"/>
                      </a:lnTo>
                      <a:lnTo>
                        <a:pt x="1341" y="477"/>
                      </a:lnTo>
                      <a:lnTo>
                        <a:pt x="1471" y="398"/>
                      </a:lnTo>
                      <a:lnTo>
                        <a:pt x="1519" y="361"/>
                      </a:lnTo>
                      <a:lnTo>
                        <a:pt x="1564" y="324"/>
                      </a:lnTo>
                      <a:lnTo>
                        <a:pt x="1606" y="285"/>
                      </a:lnTo>
                      <a:lnTo>
                        <a:pt x="1648" y="245"/>
                      </a:lnTo>
                      <a:lnTo>
                        <a:pt x="1691" y="203"/>
                      </a:lnTo>
                      <a:lnTo>
                        <a:pt x="1733" y="161"/>
                      </a:lnTo>
                      <a:lnTo>
                        <a:pt x="1773" y="121"/>
                      </a:lnTo>
                      <a:lnTo>
                        <a:pt x="1815" y="79"/>
                      </a:lnTo>
                      <a:lnTo>
                        <a:pt x="1857" y="39"/>
                      </a:lnTo>
                      <a:lnTo>
                        <a:pt x="190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81" name="Freeform 77"/>
                <p:cNvSpPr>
                  <a:spLocks/>
                </p:cNvSpPr>
                <p:nvPr/>
              </p:nvSpPr>
              <p:spPr bwMode="auto">
                <a:xfrm>
                  <a:off x="3125" y="2332"/>
                  <a:ext cx="212" cy="211"/>
                </a:xfrm>
                <a:custGeom>
                  <a:avLst/>
                  <a:gdLst/>
                  <a:ahLst/>
                  <a:cxnLst>
                    <a:cxn ang="0">
                      <a:pos x="212" y="104"/>
                    </a:cxn>
                    <a:cxn ang="0">
                      <a:pos x="209" y="87"/>
                    </a:cxn>
                    <a:cxn ang="0">
                      <a:pos x="206" y="70"/>
                    </a:cxn>
                    <a:cxn ang="0">
                      <a:pos x="201" y="56"/>
                    </a:cxn>
                    <a:cxn ang="0">
                      <a:pos x="192" y="42"/>
                    </a:cxn>
                    <a:cxn ang="0">
                      <a:pos x="181" y="31"/>
                    </a:cxn>
                    <a:cxn ang="0">
                      <a:pos x="167" y="19"/>
                    </a:cxn>
                    <a:cxn ang="0">
                      <a:pos x="156" y="11"/>
                    </a:cxn>
                    <a:cxn ang="0">
                      <a:pos x="139" y="5"/>
                    </a:cxn>
                    <a:cxn ang="0">
                      <a:pos x="122" y="0"/>
                    </a:cxn>
                    <a:cxn ang="0">
                      <a:pos x="105" y="0"/>
                    </a:cxn>
                    <a:cxn ang="0">
                      <a:pos x="88" y="0"/>
                    </a:cxn>
                    <a:cxn ang="0">
                      <a:pos x="71" y="5"/>
                    </a:cxn>
                    <a:cxn ang="0">
                      <a:pos x="57" y="11"/>
                    </a:cxn>
                    <a:cxn ang="0">
                      <a:pos x="43" y="19"/>
                    </a:cxn>
                    <a:cxn ang="0">
                      <a:pos x="31" y="31"/>
                    </a:cxn>
                    <a:cxn ang="0">
                      <a:pos x="20" y="42"/>
                    </a:cxn>
                    <a:cxn ang="0">
                      <a:pos x="12" y="56"/>
                    </a:cxn>
                    <a:cxn ang="0">
                      <a:pos x="6" y="70"/>
                    </a:cxn>
                    <a:cxn ang="0">
                      <a:pos x="0" y="87"/>
                    </a:cxn>
                    <a:cxn ang="0">
                      <a:pos x="0" y="104"/>
                    </a:cxn>
                    <a:cxn ang="0">
                      <a:pos x="0" y="121"/>
                    </a:cxn>
                    <a:cxn ang="0">
                      <a:pos x="6" y="138"/>
                    </a:cxn>
                    <a:cxn ang="0">
                      <a:pos x="12" y="152"/>
                    </a:cxn>
                    <a:cxn ang="0">
                      <a:pos x="20" y="166"/>
                    </a:cxn>
                    <a:cxn ang="0">
                      <a:pos x="31" y="180"/>
                    </a:cxn>
                    <a:cxn ang="0">
                      <a:pos x="43" y="189"/>
                    </a:cxn>
                    <a:cxn ang="0">
                      <a:pos x="57" y="200"/>
                    </a:cxn>
                    <a:cxn ang="0">
                      <a:pos x="71" y="206"/>
                    </a:cxn>
                    <a:cxn ang="0">
                      <a:pos x="88" y="209"/>
                    </a:cxn>
                    <a:cxn ang="0">
                      <a:pos x="105" y="211"/>
                    </a:cxn>
                    <a:cxn ang="0">
                      <a:pos x="122" y="209"/>
                    </a:cxn>
                    <a:cxn ang="0">
                      <a:pos x="139" y="206"/>
                    </a:cxn>
                    <a:cxn ang="0">
                      <a:pos x="156" y="200"/>
                    </a:cxn>
                    <a:cxn ang="0">
                      <a:pos x="167" y="189"/>
                    </a:cxn>
                    <a:cxn ang="0">
                      <a:pos x="181" y="180"/>
                    </a:cxn>
                    <a:cxn ang="0">
                      <a:pos x="192" y="166"/>
                    </a:cxn>
                    <a:cxn ang="0">
                      <a:pos x="201" y="152"/>
                    </a:cxn>
                    <a:cxn ang="0">
                      <a:pos x="206" y="138"/>
                    </a:cxn>
                    <a:cxn ang="0">
                      <a:pos x="209" y="121"/>
                    </a:cxn>
                    <a:cxn ang="0">
                      <a:pos x="212" y="104"/>
                    </a:cxn>
                    <a:cxn ang="0">
                      <a:pos x="212" y="104"/>
                    </a:cxn>
                  </a:cxnLst>
                  <a:rect l="0" t="0" r="r" b="b"/>
                  <a:pathLst>
                    <a:path w="212" h="211">
                      <a:moveTo>
                        <a:pt x="212" y="104"/>
                      </a:moveTo>
                      <a:lnTo>
                        <a:pt x="209" y="87"/>
                      </a:lnTo>
                      <a:lnTo>
                        <a:pt x="206" y="70"/>
                      </a:lnTo>
                      <a:lnTo>
                        <a:pt x="201" y="56"/>
                      </a:lnTo>
                      <a:lnTo>
                        <a:pt x="192" y="42"/>
                      </a:lnTo>
                      <a:lnTo>
                        <a:pt x="181" y="31"/>
                      </a:lnTo>
                      <a:lnTo>
                        <a:pt x="167" y="19"/>
                      </a:lnTo>
                      <a:lnTo>
                        <a:pt x="156" y="11"/>
                      </a:lnTo>
                      <a:lnTo>
                        <a:pt x="139" y="5"/>
                      </a:lnTo>
                      <a:lnTo>
                        <a:pt x="122" y="0"/>
                      </a:lnTo>
                      <a:lnTo>
                        <a:pt x="105" y="0"/>
                      </a:lnTo>
                      <a:lnTo>
                        <a:pt x="88" y="0"/>
                      </a:lnTo>
                      <a:lnTo>
                        <a:pt x="71" y="5"/>
                      </a:lnTo>
                      <a:lnTo>
                        <a:pt x="57" y="11"/>
                      </a:lnTo>
                      <a:lnTo>
                        <a:pt x="43" y="19"/>
                      </a:lnTo>
                      <a:lnTo>
                        <a:pt x="31" y="31"/>
                      </a:lnTo>
                      <a:lnTo>
                        <a:pt x="20" y="42"/>
                      </a:lnTo>
                      <a:lnTo>
                        <a:pt x="12" y="56"/>
                      </a:lnTo>
                      <a:lnTo>
                        <a:pt x="6" y="70"/>
                      </a:lnTo>
                      <a:lnTo>
                        <a:pt x="0" y="87"/>
                      </a:lnTo>
                      <a:lnTo>
                        <a:pt x="0" y="104"/>
                      </a:lnTo>
                      <a:lnTo>
                        <a:pt x="0" y="121"/>
                      </a:lnTo>
                      <a:lnTo>
                        <a:pt x="6" y="138"/>
                      </a:lnTo>
                      <a:lnTo>
                        <a:pt x="12" y="152"/>
                      </a:lnTo>
                      <a:lnTo>
                        <a:pt x="20" y="166"/>
                      </a:lnTo>
                      <a:lnTo>
                        <a:pt x="31" y="180"/>
                      </a:lnTo>
                      <a:lnTo>
                        <a:pt x="43" y="189"/>
                      </a:lnTo>
                      <a:lnTo>
                        <a:pt x="57" y="200"/>
                      </a:lnTo>
                      <a:lnTo>
                        <a:pt x="71" y="206"/>
                      </a:lnTo>
                      <a:lnTo>
                        <a:pt x="88" y="209"/>
                      </a:lnTo>
                      <a:lnTo>
                        <a:pt x="105" y="211"/>
                      </a:lnTo>
                      <a:lnTo>
                        <a:pt x="122" y="209"/>
                      </a:lnTo>
                      <a:lnTo>
                        <a:pt x="139" y="206"/>
                      </a:lnTo>
                      <a:lnTo>
                        <a:pt x="156" y="200"/>
                      </a:lnTo>
                      <a:lnTo>
                        <a:pt x="167" y="189"/>
                      </a:lnTo>
                      <a:lnTo>
                        <a:pt x="181" y="180"/>
                      </a:lnTo>
                      <a:lnTo>
                        <a:pt x="192" y="166"/>
                      </a:lnTo>
                      <a:lnTo>
                        <a:pt x="201" y="152"/>
                      </a:lnTo>
                      <a:lnTo>
                        <a:pt x="206" y="138"/>
                      </a:lnTo>
                      <a:lnTo>
                        <a:pt x="209" y="121"/>
                      </a:lnTo>
                      <a:lnTo>
                        <a:pt x="212" y="104"/>
                      </a:lnTo>
                      <a:lnTo>
                        <a:pt x="212" y="10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sp>
            <p:nvSpPr>
              <p:cNvPr id="76" name="Rectangle 78"/>
              <p:cNvSpPr>
                <a:spLocks noChangeArrowheads="1"/>
              </p:cNvSpPr>
              <p:nvPr/>
            </p:nvSpPr>
            <p:spPr bwMode="auto">
              <a:xfrm>
                <a:off x="3199" y="2386"/>
                <a:ext cx="5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200" b="0">
                    <a:solidFill>
                      <a:srgbClr val="000000"/>
                    </a:solidFill>
                    <a:ea typeface="굴림" charset="-127"/>
                  </a:rPr>
                  <a:t>2</a:t>
                </a:r>
                <a:endParaRPr lang="en-US" altLang="ko-KR">
                  <a:ea typeface="굴림" charset="-127"/>
                </a:endParaRPr>
              </a:p>
            </p:txBody>
          </p:sp>
          <p:grpSp>
            <p:nvGrpSpPr>
              <p:cNvPr id="49" name="Group 79"/>
              <p:cNvGrpSpPr>
                <a:grpSpLocks/>
              </p:cNvGrpSpPr>
              <p:nvPr/>
            </p:nvGrpSpPr>
            <p:grpSpPr bwMode="auto">
              <a:xfrm>
                <a:off x="3995" y="1584"/>
                <a:ext cx="242" cy="173"/>
                <a:chOff x="1784" y="2425"/>
                <a:chExt cx="160" cy="173"/>
              </a:xfrm>
            </p:grpSpPr>
            <p:sp>
              <p:nvSpPr>
                <p:cNvPr id="78" name="Rectangle 80"/>
                <p:cNvSpPr>
                  <a:spLocks noChangeArrowheads="1"/>
                </p:cNvSpPr>
                <p:nvPr/>
              </p:nvSpPr>
              <p:spPr bwMode="auto">
                <a:xfrm>
                  <a:off x="1784" y="2425"/>
                  <a:ext cx="5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>
                      <a:solidFill>
                        <a:schemeClr val="hlink"/>
                      </a:solidFill>
                      <a:ea typeface="굴림" charset="-127"/>
                    </a:rPr>
                    <a:t>u</a:t>
                  </a:r>
                  <a:endParaRPr lang="en-US" altLang="ko-KR" sz="200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  <p:sp>
              <p:nvSpPr>
                <p:cNvPr id="79" name="Rectangle 81"/>
                <p:cNvSpPr>
                  <a:spLocks noChangeArrowheads="1"/>
                </p:cNvSpPr>
                <p:nvPr/>
              </p:nvSpPr>
              <p:spPr bwMode="auto">
                <a:xfrm>
                  <a:off x="1838" y="2425"/>
                  <a:ext cx="10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>
                      <a:solidFill>
                        <a:schemeClr val="hlink"/>
                      </a:solidFill>
                      <a:ea typeface="굴림" charset="-127"/>
                    </a:rPr>
                    <a:t> :5</a:t>
                  </a:r>
                  <a:endParaRPr lang="en-US" altLang="ko-KR" sz="200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</p:grpSp>
        </p:grpSp>
      </p:grpSp>
      <p:grpSp>
        <p:nvGrpSpPr>
          <p:cNvPr id="50" name="Group 82"/>
          <p:cNvGrpSpPr>
            <a:grpSpLocks/>
          </p:cNvGrpSpPr>
          <p:nvPr/>
        </p:nvGrpSpPr>
        <p:grpSpPr bwMode="auto">
          <a:xfrm>
            <a:off x="5876915" y="3403597"/>
            <a:ext cx="600075" cy="1014413"/>
            <a:chOff x="4224" y="1118"/>
            <a:chExt cx="378" cy="639"/>
          </a:xfrm>
        </p:grpSpPr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4255" y="1522"/>
              <a:ext cx="81" cy="76"/>
            </a:xfrm>
            <a:custGeom>
              <a:avLst/>
              <a:gdLst/>
              <a:ahLst/>
              <a:cxnLst>
                <a:cxn ang="0">
                  <a:pos x="62" y="17"/>
                </a:cxn>
                <a:cxn ang="0">
                  <a:pos x="81" y="36"/>
                </a:cxn>
                <a:cxn ang="0">
                  <a:pos x="0" y="76"/>
                </a:cxn>
                <a:cxn ang="0">
                  <a:pos x="48" y="0"/>
                </a:cxn>
                <a:cxn ang="0">
                  <a:pos x="62" y="17"/>
                </a:cxn>
              </a:cxnLst>
              <a:rect l="0" t="0" r="r" b="b"/>
              <a:pathLst>
                <a:path w="81" h="76">
                  <a:moveTo>
                    <a:pt x="62" y="17"/>
                  </a:moveTo>
                  <a:lnTo>
                    <a:pt x="81" y="36"/>
                  </a:lnTo>
                  <a:lnTo>
                    <a:pt x="0" y="76"/>
                  </a:lnTo>
                  <a:lnTo>
                    <a:pt x="48" y="0"/>
                  </a:lnTo>
                  <a:lnTo>
                    <a:pt x="62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4255" y="1118"/>
              <a:ext cx="112" cy="4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37"/>
                </a:cxn>
                <a:cxn ang="0">
                  <a:pos x="45" y="79"/>
                </a:cxn>
                <a:cxn ang="0">
                  <a:pos x="67" y="124"/>
                </a:cxn>
                <a:cxn ang="0">
                  <a:pos x="84" y="169"/>
                </a:cxn>
                <a:cxn ang="0">
                  <a:pos x="101" y="217"/>
                </a:cxn>
                <a:cxn ang="0">
                  <a:pos x="110" y="262"/>
                </a:cxn>
                <a:cxn ang="0">
                  <a:pos x="112" y="308"/>
                </a:cxn>
                <a:cxn ang="0">
                  <a:pos x="107" y="350"/>
                </a:cxn>
                <a:cxn ang="0">
                  <a:pos x="93" y="387"/>
                </a:cxn>
                <a:cxn ang="0">
                  <a:pos x="67" y="421"/>
                </a:cxn>
              </a:cxnLst>
              <a:rect l="0" t="0" r="r" b="b"/>
              <a:pathLst>
                <a:path w="112" h="421">
                  <a:moveTo>
                    <a:pt x="0" y="0"/>
                  </a:moveTo>
                  <a:lnTo>
                    <a:pt x="22" y="37"/>
                  </a:lnTo>
                  <a:lnTo>
                    <a:pt x="45" y="79"/>
                  </a:lnTo>
                  <a:lnTo>
                    <a:pt x="67" y="124"/>
                  </a:lnTo>
                  <a:lnTo>
                    <a:pt x="84" y="169"/>
                  </a:lnTo>
                  <a:lnTo>
                    <a:pt x="101" y="217"/>
                  </a:lnTo>
                  <a:lnTo>
                    <a:pt x="110" y="262"/>
                  </a:lnTo>
                  <a:lnTo>
                    <a:pt x="112" y="308"/>
                  </a:lnTo>
                  <a:lnTo>
                    <a:pt x="107" y="350"/>
                  </a:lnTo>
                  <a:lnTo>
                    <a:pt x="93" y="387"/>
                  </a:lnTo>
                  <a:lnTo>
                    <a:pt x="67" y="421"/>
                  </a:lnTo>
                </a:path>
              </a:pathLst>
            </a:custGeom>
            <a:noFill/>
            <a:ln w="9525">
              <a:solidFill>
                <a:srgbClr val="114FF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51" name="Group 85"/>
            <p:cNvGrpSpPr>
              <a:grpSpLocks/>
            </p:cNvGrpSpPr>
            <p:nvPr/>
          </p:nvGrpSpPr>
          <p:grpSpPr bwMode="auto">
            <a:xfrm>
              <a:off x="4368" y="1152"/>
              <a:ext cx="234" cy="214"/>
              <a:chOff x="4704" y="1389"/>
              <a:chExt cx="234" cy="214"/>
            </a:xfrm>
          </p:grpSpPr>
          <p:sp>
            <p:nvSpPr>
              <p:cNvPr id="89" name="Freeform 86"/>
              <p:cNvSpPr>
                <a:spLocks/>
              </p:cNvSpPr>
              <p:nvPr/>
            </p:nvSpPr>
            <p:spPr bwMode="auto">
              <a:xfrm>
                <a:off x="4726" y="1389"/>
                <a:ext cx="212" cy="211"/>
              </a:xfrm>
              <a:custGeom>
                <a:avLst/>
                <a:gdLst/>
                <a:ahLst/>
                <a:cxnLst>
                  <a:cxn ang="0">
                    <a:pos x="209" y="104"/>
                  </a:cxn>
                  <a:cxn ang="0">
                    <a:pos x="209" y="124"/>
                  </a:cxn>
                  <a:cxn ang="0">
                    <a:pos x="206" y="141"/>
                  </a:cxn>
                  <a:cxn ang="0">
                    <a:pos x="201" y="155"/>
                  </a:cxn>
                  <a:cxn ang="0">
                    <a:pos x="192" y="169"/>
                  </a:cxn>
                  <a:cxn ang="0">
                    <a:pos x="181" y="180"/>
                  </a:cxn>
                  <a:cxn ang="0">
                    <a:pos x="167" y="192"/>
                  </a:cxn>
                  <a:cxn ang="0">
                    <a:pos x="155" y="200"/>
                  </a:cxn>
                  <a:cxn ang="0">
                    <a:pos x="138" y="206"/>
                  </a:cxn>
                  <a:cxn ang="0">
                    <a:pos x="122" y="211"/>
                  </a:cxn>
                  <a:cxn ang="0">
                    <a:pos x="105" y="211"/>
                  </a:cxn>
                  <a:cxn ang="0">
                    <a:pos x="88" y="211"/>
                  </a:cxn>
                  <a:cxn ang="0">
                    <a:pos x="71" y="206"/>
                  </a:cxn>
                  <a:cxn ang="0">
                    <a:pos x="57" y="200"/>
                  </a:cxn>
                  <a:cxn ang="0">
                    <a:pos x="42" y="192"/>
                  </a:cxn>
                  <a:cxn ang="0">
                    <a:pos x="31" y="180"/>
                  </a:cxn>
                  <a:cxn ang="0">
                    <a:pos x="20" y="169"/>
                  </a:cxn>
                  <a:cxn ang="0">
                    <a:pos x="11" y="155"/>
                  </a:cxn>
                  <a:cxn ang="0">
                    <a:pos x="6" y="141"/>
                  </a:cxn>
                  <a:cxn ang="0">
                    <a:pos x="0" y="124"/>
                  </a:cxn>
                  <a:cxn ang="0">
                    <a:pos x="0" y="107"/>
                  </a:cxn>
                  <a:cxn ang="0">
                    <a:pos x="0" y="90"/>
                  </a:cxn>
                  <a:cxn ang="0">
                    <a:pos x="6" y="73"/>
                  </a:cxn>
                  <a:cxn ang="0">
                    <a:pos x="11" y="59"/>
                  </a:cxn>
                  <a:cxn ang="0">
                    <a:pos x="20" y="45"/>
                  </a:cxn>
                  <a:cxn ang="0">
                    <a:pos x="31" y="31"/>
                  </a:cxn>
                  <a:cxn ang="0">
                    <a:pos x="42" y="19"/>
                  </a:cxn>
                  <a:cxn ang="0">
                    <a:pos x="57" y="11"/>
                  </a:cxn>
                  <a:cxn ang="0">
                    <a:pos x="71" y="5"/>
                  </a:cxn>
                  <a:cxn ang="0">
                    <a:pos x="88" y="3"/>
                  </a:cxn>
                  <a:cxn ang="0">
                    <a:pos x="105" y="0"/>
                  </a:cxn>
                  <a:cxn ang="0">
                    <a:pos x="122" y="3"/>
                  </a:cxn>
                  <a:cxn ang="0">
                    <a:pos x="138" y="5"/>
                  </a:cxn>
                  <a:cxn ang="0">
                    <a:pos x="155" y="11"/>
                  </a:cxn>
                  <a:cxn ang="0">
                    <a:pos x="167" y="19"/>
                  </a:cxn>
                  <a:cxn ang="0">
                    <a:pos x="181" y="31"/>
                  </a:cxn>
                  <a:cxn ang="0">
                    <a:pos x="192" y="45"/>
                  </a:cxn>
                  <a:cxn ang="0">
                    <a:pos x="201" y="59"/>
                  </a:cxn>
                  <a:cxn ang="0">
                    <a:pos x="206" y="73"/>
                  </a:cxn>
                  <a:cxn ang="0">
                    <a:pos x="209" y="90"/>
                  </a:cxn>
                  <a:cxn ang="0">
                    <a:pos x="212" y="107"/>
                  </a:cxn>
                  <a:cxn ang="0">
                    <a:pos x="209" y="104"/>
                  </a:cxn>
                </a:cxnLst>
                <a:rect l="0" t="0" r="r" b="b"/>
                <a:pathLst>
                  <a:path w="212" h="211">
                    <a:moveTo>
                      <a:pt x="209" y="104"/>
                    </a:moveTo>
                    <a:lnTo>
                      <a:pt x="209" y="124"/>
                    </a:lnTo>
                    <a:lnTo>
                      <a:pt x="206" y="141"/>
                    </a:lnTo>
                    <a:lnTo>
                      <a:pt x="201" y="155"/>
                    </a:lnTo>
                    <a:lnTo>
                      <a:pt x="192" y="169"/>
                    </a:lnTo>
                    <a:lnTo>
                      <a:pt x="181" y="180"/>
                    </a:lnTo>
                    <a:lnTo>
                      <a:pt x="167" y="192"/>
                    </a:lnTo>
                    <a:lnTo>
                      <a:pt x="155" y="200"/>
                    </a:lnTo>
                    <a:lnTo>
                      <a:pt x="138" y="206"/>
                    </a:lnTo>
                    <a:lnTo>
                      <a:pt x="122" y="211"/>
                    </a:lnTo>
                    <a:lnTo>
                      <a:pt x="105" y="211"/>
                    </a:lnTo>
                    <a:lnTo>
                      <a:pt x="88" y="211"/>
                    </a:lnTo>
                    <a:lnTo>
                      <a:pt x="71" y="206"/>
                    </a:lnTo>
                    <a:lnTo>
                      <a:pt x="57" y="200"/>
                    </a:lnTo>
                    <a:lnTo>
                      <a:pt x="42" y="192"/>
                    </a:lnTo>
                    <a:lnTo>
                      <a:pt x="31" y="180"/>
                    </a:lnTo>
                    <a:lnTo>
                      <a:pt x="20" y="169"/>
                    </a:lnTo>
                    <a:lnTo>
                      <a:pt x="11" y="155"/>
                    </a:lnTo>
                    <a:lnTo>
                      <a:pt x="6" y="141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0" y="90"/>
                    </a:lnTo>
                    <a:lnTo>
                      <a:pt x="6" y="73"/>
                    </a:lnTo>
                    <a:lnTo>
                      <a:pt x="11" y="59"/>
                    </a:lnTo>
                    <a:lnTo>
                      <a:pt x="20" y="45"/>
                    </a:lnTo>
                    <a:lnTo>
                      <a:pt x="31" y="31"/>
                    </a:lnTo>
                    <a:lnTo>
                      <a:pt x="42" y="19"/>
                    </a:lnTo>
                    <a:lnTo>
                      <a:pt x="57" y="11"/>
                    </a:lnTo>
                    <a:lnTo>
                      <a:pt x="71" y="5"/>
                    </a:lnTo>
                    <a:lnTo>
                      <a:pt x="88" y="3"/>
                    </a:lnTo>
                    <a:lnTo>
                      <a:pt x="105" y="0"/>
                    </a:lnTo>
                    <a:lnTo>
                      <a:pt x="122" y="3"/>
                    </a:lnTo>
                    <a:lnTo>
                      <a:pt x="138" y="5"/>
                    </a:lnTo>
                    <a:lnTo>
                      <a:pt x="155" y="11"/>
                    </a:lnTo>
                    <a:lnTo>
                      <a:pt x="167" y="19"/>
                    </a:lnTo>
                    <a:lnTo>
                      <a:pt x="181" y="31"/>
                    </a:lnTo>
                    <a:lnTo>
                      <a:pt x="192" y="45"/>
                    </a:lnTo>
                    <a:lnTo>
                      <a:pt x="201" y="59"/>
                    </a:lnTo>
                    <a:lnTo>
                      <a:pt x="206" y="73"/>
                    </a:lnTo>
                    <a:lnTo>
                      <a:pt x="209" y="90"/>
                    </a:lnTo>
                    <a:lnTo>
                      <a:pt x="212" y="107"/>
                    </a:lnTo>
                    <a:lnTo>
                      <a:pt x="209" y="1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90" name="Freeform 87"/>
              <p:cNvSpPr>
                <a:spLocks/>
              </p:cNvSpPr>
              <p:nvPr/>
            </p:nvSpPr>
            <p:spPr bwMode="auto">
              <a:xfrm>
                <a:off x="4704" y="1392"/>
                <a:ext cx="212" cy="211"/>
              </a:xfrm>
              <a:custGeom>
                <a:avLst/>
                <a:gdLst/>
                <a:ahLst/>
                <a:cxnLst>
                  <a:cxn ang="0">
                    <a:pos x="209" y="104"/>
                  </a:cxn>
                  <a:cxn ang="0">
                    <a:pos x="209" y="90"/>
                  </a:cxn>
                  <a:cxn ang="0">
                    <a:pos x="206" y="73"/>
                  </a:cxn>
                  <a:cxn ang="0">
                    <a:pos x="201" y="59"/>
                  </a:cxn>
                  <a:cxn ang="0">
                    <a:pos x="192" y="45"/>
                  </a:cxn>
                  <a:cxn ang="0">
                    <a:pos x="181" y="31"/>
                  </a:cxn>
                  <a:cxn ang="0">
                    <a:pos x="167" y="19"/>
                  </a:cxn>
                  <a:cxn ang="0">
                    <a:pos x="155" y="11"/>
                  </a:cxn>
                  <a:cxn ang="0">
                    <a:pos x="138" y="5"/>
                  </a:cxn>
                  <a:cxn ang="0">
                    <a:pos x="122" y="3"/>
                  </a:cxn>
                  <a:cxn ang="0">
                    <a:pos x="105" y="0"/>
                  </a:cxn>
                  <a:cxn ang="0">
                    <a:pos x="88" y="3"/>
                  </a:cxn>
                  <a:cxn ang="0">
                    <a:pos x="71" y="5"/>
                  </a:cxn>
                  <a:cxn ang="0">
                    <a:pos x="57" y="11"/>
                  </a:cxn>
                  <a:cxn ang="0">
                    <a:pos x="42" y="19"/>
                  </a:cxn>
                  <a:cxn ang="0">
                    <a:pos x="31" y="31"/>
                  </a:cxn>
                  <a:cxn ang="0">
                    <a:pos x="20" y="45"/>
                  </a:cxn>
                  <a:cxn ang="0">
                    <a:pos x="11" y="59"/>
                  </a:cxn>
                  <a:cxn ang="0">
                    <a:pos x="6" y="73"/>
                  </a:cxn>
                  <a:cxn ang="0">
                    <a:pos x="0" y="90"/>
                  </a:cxn>
                  <a:cxn ang="0">
                    <a:pos x="0" y="107"/>
                  </a:cxn>
                  <a:cxn ang="0">
                    <a:pos x="0" y="124"/>
                  </a:cxn>
                  <a:cxn ang="0">
                    <a:pos x="6" y="141"/>
                  </a:cxn>
                  <a:cxn ang="0">
                    <a:pos x="11" y="155"/>
                  </a:cxn>
                  <a:cxn ang="0">
                    <a:pos x="20" y="169"/>
                  </a:cxn>
                  <a:cxn ang="0">
                    <a:pos x="31" y="180"/>
                  </a:cxn>
                  <a:cxn ang="0">
                    <a:pos x="42" y="192"/>
                  </a:cxn>
                  <a:cxn ang="0">
                    <a:pos x="57" y="200"/>
                  </a:cxn>
                  <a:cxn ang="0">
                    <a:pos x="71" y="206"/>
                  </a:cxn>
                  <a:cxn ang="0">
                    <a:pos x="88" y="211"/>
                  </a:cxn>
                  <a:cxn ang="0">
                    <a:pos x="105" y="211"/>
                  </a:cxn>
                  <a:cxn ang="0">
                    <a:pos x="122" y="211"/>
                  </a:cxn>
                  <a:cxn ang="0">
                    <a:pos x="138" y="206"/>
                  </a:cxn>
                  <a:cxn ang="0">
                    <a:pos x="155" y="200"/>
                  </a:cxn>
                  <a:cxn ang="0">
                    <a:pos x="167" y="192"/>
                  </a:cxn>
                  <a:cxn ang="0">
                    <a:pos x="181" y="180"/>
                  </a:cxn>
                  <a:cxn ang="0">
                    <a:pos x="192" y="169"/>
                  </a:cxn>
                  <a:cxn ang="0">
                    <a:pos x="201" y="155"/>
                  </a:cxn>
                  <a:cxn ang="0">
                    <a:pos x="206" y="141"/>
                  </a:cxn>
                  <a:cxn ang="0">
                    <a:pos x="209" y="124"/>
                  </a:cxn>
                  <a:cxn ang="0">
                    <a:pos x="212" y="107"/>
                  </a:cxn>
                  <a:cxn ang="0">
                    <a:pos x="212" y="107"/>
                  </a:cxn>
                </a:cxnLst>
                <a:rect l="0" t="0" r="r" b="b"/>
                <a:pathLst>
                  <a:path w="212" h="211">
                    <a:moveTo>
                      <a:pt x="209" y="104"/>
                    </a:moveTo>
                    <a:lnTo>
                      <a:pt x="209" y="90"/>
                    </a:lnTo>
                    <a:lnTo>
                      <a:pt x="206" y="73"/>
                    </a:lnTo>
                    <a:lnTo>
                      <a:pt x="201" y="59"/>
                    </a:lnTo>
                    <a:lnTo>
                      <a:pt x="192" y="45"/>
                    </a:lnTo>
                    <a:lnTo>
                      <a:pt x="181" y="31"/>
                    </a:lnTo>
                    <a:lnTo>
                      <a:pt x="167" y="19"/>
                    </a:lnTo>
                    <a:lnTo>
                      <a:pt x="155" y="11"/>
                    </a:lnTo>
                    <a:lnTo>
                      <a:pt x="138" y="5"/>
                    </a:lnTo>
                    <a:lnTo>
                      <a:pt x="122" y="3"/>
                    </a:lnTo>
                    <a:lnTo>
                      <a:pt x="105" y="0"/>
                    </a:lnTo>
                    <a:lnTo>
                      <a:pt x="88" y="3"/>
                    </a:lnTo>
                    <a:lnTo>
                      <a:pt x="71" y="5"/>
                    </a:lnTo>
                    <a:lnTo>
                      <a:pt x="57" y="11"/>
                    </a:lnTo>
                    <a:lnTo>
                      <a:pt x="42" y="19"/>
                    </a:lnTo>
                    <a:lnTo>
                      <a:pt x="31" y="31"/>
                    </a:lnTo>
                    <a:lnTo>
                      <a:pt x="20" y="45"/>
                    </a:lnTo>
                    <a:lnTo>
                      <a:pt x="11" y="59"/>
                    </a:lnTo>
                    <a:lnTo>
                      <a:pt x="6" y="73"/>
                    </a:lnTo>
                    <a:lnTo>
                      <a:pt x="0" y="90"/>
                    </a:lnTo>
                    <a:lnTo>
                      <a:pt x="0" y="107"/>
                    </a:lnTo>
                    <a:lnTo>
                      <a:pt x="0" y="124"/>
                    </a:lnTo>
                    <a:lnTo>
                      <a:pt x="6" y="141"/>
                    </a:lnTo>
                    <a:lnTo>
                      <a:pt x="11" y="155"/>
                    </a:lnTo>
                    <a:lnTo>
                      <a:pt x="20" y="169"/>
                    </a:lnTo>
                    <a:lnTo>
                      <a:pt x="31" y="180"/>
                    </a:lnTo>
                    <a:lnTo>
                      <a:pt x="42" y="192"/>
                    </a:lnTo>
                    <a:lnTo>
                      <a:pt x="57" y="200"/>
                    </a:lnTo>
                    <a:lnTo>
                      <a:pt x="71" y="206"/>
                    </a:lnTo>
                    <a:lnTo>
                      <a:pt x="88" y="211"/>
                    </a:lnTo>
                    <a:lnTo>
                      <a:pt x="105" y="211"/>
                    </a:lnTo>
                    <a:lnTo>
                      <a:pt x="122" y="211"/>
                    </a:lnTo>
                    <a:lnTo>
                      <a:pt x="138" y="206"/>
                    </a:lnTo>
                    <a:lnTo>
                      <a:pt x="155" y="200"/>
                    </a:lnTo>
                    <a:lnTo>
                      <a:pt x="167" y="192"/>
                    </a:lnTo>
                    <a:lnTo>
                      <a:pt x="181" y="180"/>
                    </a:lnTo>
                    <a:lnTo>
                      <a:pt x="192" y="169"/>
                    </a:lnTo>
                    <a:lnTo>
                      <a:pt x="201" y="155"/>
                    </a:lnTo>
                    <a:lnTo>
                      <a:pt x="206" y="141"/>
                    </a:lnTo>
                    <a:lnTo>
                      <a:pt x="209" y="124"/>
                    </a:lnTo>
                    <a:lnTo>
                      <a:pt x="212" y="107"/>
                    </a:lnTo>
                    <a:lnTo>
                      <a:pt x="212" y="10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91" name="Rectangle 88"/>
              <p:cNvSpPr>
                <a:spLocks noChangeArrowheads="1"/>
              </p:cNvSpPr>
              <p:nvPr/>
            </p:nvSpPr>
            <p:spPr bwMode="auto">
              <a:xfrm>
                <a:off x="4800" y="1440"/>
                <a:ext cx="5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200" b="0">
                    <a:solidFill>
                      <a:srgbClr val="000000"/>
                    </a:solidFill>
                    <a:ea typeface="굴림" charset="-127"/>
                  </a:rPr>
                  <a:t>3</a:t>
                </a:r>
                <a:endParaRPr lang="en-US" altLang="ko-KR">
                  <a:ea typeface="굴림" charset="-127"/>
                </a:endParaRPr>
              </a:p>
            </p:txBody>
          </p:sp>
        </p:grpSp>
        <p:grpSp>
          <p:nvGrpSpPr>
            <p:cNvPr id="52" name="Group 89"/>
            <p:cNvGrpSpPr>
              <a:grpSpLocks/>
            </p:cNvGrpSpPr>
            <p:nvPr/>
          </p:nvGrpSpPr>
          <p:grpSpPr bwMode="auto">
            <a:xfrm>
              <a:off x="4224" y="1584"/>
              <a:ext cx="295" cy="173"/>
              <a:chOff x="4390" y="1234"/>
              <a:chExt cx="295" cy="173"/>
            </a:xfrm>
          </p:grpSpPr>
          <p:sp>
            <p:nvSpPr>
              <p:cNvPr id="87" name="Rectangle 90"/>
              <p:cNvSpPr>
                <a:spLocks noChangeArrowheads="1"/>
              </p:cNvSpPr>
              <p:nvPr/>
            </p:nvSpPr>
            <p:spPr bwMode="auto">
              <a:xfrm>
                <a:off x="4390" y="1234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800" b="0">
                    <a:solidFill>
                      <a:srgbClr val="114FFB"/>
                    </a:solidFill>
                    <a:ea typeface="굴림" charset="-127"/>
                  </a:rPr>
                  <a:t>u</a:t>
                </a:r>
                <a:endParaRPr lang="en-US" altLang="ko-KR" sz="2000">
                  <a:solidFill>
                    <a:srgbClr val="114FFB"/>
                  </a:solidFill>
                  <a:ea typeface="굴림" charset="-127"/>
                </a:endParaRPr>
              </a:p>
            </p:txBody>
          </p:sp>
          <p:sp>
            <p:nvSpPr>
              <p:cNvPr id="88" name="Rectangle 91"/>
              <p:cNvSpPr>
                <a:spLocks noChangeArrowheads="1"/>
              </p:cNvSpPr>
              <p:nvPr/>
            </p:nvSpPr>
            <p:spPr bwMode="auto">
              <a:xfrm>
                <a:off x="4441" y="1234"/>
                <a:ext cx="24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800" b="0" dirty="0">
                    <a:solidFill>
                      <a:srgbClr val="114FFB"/>
                    </a:solidFill>
                    <a:ea typeface="굴림" charset="-127"/>
                  </a:rPr>
                  <a:t> = 7</a:t>
                </a:r>
                <a:endParaRPr lang="en-US" altLang="ko-KR" sz="2000" dirty="0">
                  <a:solidFill>
                    <a:srgbClr val="114FFB"/>
                  </a:solidFill>
                  <a:ea typeface="굴림" charset="-127"/>
                </a:endParaRPr>
              </a:p>
            </p:txBody>
          </p:sp>
        </p:grpSp>
      </p:grpSp>
      <p:sp>
        <p:nvSpPr>
          <p:cNvPr id="105" name="Freeform 104"/>
          <p:cNvSpPr/>
          <p:nvPr/>
        </p:nvSpPr>
        <p:spPr>
          <a:xfrm>
            <a:off x="2342606" y="4389120"/>
            <a:ext cx="3675017" cy="1062446"/>
          </a:xfrm>
          <a:custGeom>
            <a:avLst/>
            <a:gdLst>
              <a:gd name="connsiteX0" fmla="*/ 3675017 w 3675017"/>
              <a:gd name="connsiteY0" fmla="*/ 0 h 1062446"/>
              <a:gd name="connsiteX1" fmla="*/ 1811383 w 3675017"/>
              <a:gd name="connsiteY1" fmla="*/ 731520 h 1062446"/>
              <a:gd name="connsiteX2" fmla="*/ 0 w 3675017"/>
              <a:gd name="connsiteY2" fmla="*/ 1062446 h 1062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75017" h="1062446">
                <a:moveTo>
                  <a:pt x="3675017" y="0"/>
                </a:moveTo>
                <a:cubicBezTo>
                  <a:pt x="3049451" y="277223"/>
                  <a:pt x="2423886" y="554446"/>
                  <a:pt x="1811383" y="731520"/>
                </a:cubicBezTo>
                <a:cubicBezTo>
                  <a:pt x="1198880" y="908594"/>
                  <a:pt x="599440" y="985520"/>
                  <a:pt x="0" y="1062446"/>
                </a:cubicBezTo>
              </a:path>
            </a:pathLst>
          </a:cu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ectangle 91"/>
          <p:cNvSpPr>
            <a:spLocks noChangeArrowheads="1"/>
          </p:cNvSpPr>
          <p:nvPr/>
        </p:nvSpPr>
        <p:spPr bwMode="auto">
          <a:xfrm>
            <a:off x="1785918" y="5286388"/>
            <a:ext cx="4488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 </a:t>
            </a:r>
            <a:r>
              <a:rPr lang="en-US" altLang="ko-KR" sz="1800" b="0" dirty="0" smtClean="0">
                <a:solidFill>
                  <a:srgbClr val="114FFB"/>
                </a:solidFill>
                <a:ea typeface="굴림" charset="-127"/>
              </a:rPr>
              <a:t>u: </a:t>
            </a:r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7</a:t>
            </a:r>
            <a:endParaRPr lang="en-US" altLang="ko-KR" sz="2000" dirty="0">
              <a:solidFill>
                <a:srgbClr val="114FFB"/>
              </a:solidFill>
              <a:ea typeface="굴림" charset="-127"/>
            </a:endParaRPr>
          </a:p>
        </p:txBody>
      </p:sp>
      <p:sp>
        <p:nvSpPr>
          <p:cNvPr id="107" name="Rectangle 91"/>
          <p:cNvSpPr>
            <a:spLocks noChangeArrowheads="1"/>
          </p:cNvSpPr>
          <p:nvPr/>
        </p:nvSpPr>
        <p:spPr bwMode="auto">
          <a:xfrm>
            <a:off x="1285852" y="4143380"/>
            <a:ext cx="4488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 </a:t>
            </a:r>
            <a:r>
              <a:rPr lang="en-US" altLang="ko-KR" sz="1800" b="0" dirty="0" smtClean="0">
                <a:solidFill>
                  <a:srgbClr val="114FFB"/>
                </a:solidFill>
                <a:ea typeface="굴림" charset="-127"/>
              </a:rPr>
              <a:t>u: </a:t>
            </a:r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7</a:t>
            </a:r>
            <a:endParaRPr lang="en-US" altLang="ko-KR" sz="2000" dirty="0">
              <a:solidFill>
                <a:srgbClr val="114FFB"/>
              </a:solidFill>
              <a:ea typeface="굴림" charset="-127"/>
            </a:endParaRPr>
          </a:p>
        </p:txBody>
      </p:sp>
      <p:cxnSp>
        <p:nvCxnSpPr>
          <p:cNvPr id="109" name="Straight Connector 108"/>
          <p:cNvCxnSpPr>
            <a:endCxn id="107" idx="1"/>
          </p:cNvCxnSpPr>
          <p:nvPr/>
        </p:nvCxnSpPr>
        <p:spPr>
          <a:xfrm flipV="1">
            <a:off x="714348" y="4281880"/>
            <a:ext cx="571504" cy="43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714480" y="5643578"/>
            <a:ext cx="571504" cy="43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5214942" y="4286256"/>
            <a:ext cx="571504" cy="43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1532709" y="4458789"/>
            <a:ext cx="4040777" cy="552994"/>
          </a:xfrm>
          <a:custGeom>
            <a:avLst/>
            <a:gdLst>
              <a:gd name="connsiteX0" fmla="*/ 4040777 w 4040777"/>
              <a:gd name="connsiteY0" fmla="*/ 26125 h 552994"/>
              <a:gd name="connsiteX1" fmla="*/ 1593668 w 4040777"/>
              <a:gd name="connsiteY1" fmla="*/ 548640 h 552994"/>
              <a:gd name="connsiteX2" fmla="*/ 0 w 4040777"/>
              <a:gd name="connsiteY2" fmla="*/ 0 h 552994"/>
              <a:gd name="connsiteX3" fmla="*/ 0 w 4040777"/>
              <a:gd name="connsiteY3" fmla="*/ 0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0777" h="552994">
                <a:moveTo>
                  <a:pt x="4040777" y="26125"/>
                </a:moveTo>
                <a:cubicBezTo>
                  <a:pt x="3153954" y="289559"/>
                  <a:pt x="2267131" y="552994"/>
                  <a:pt x="1593668" y="548640"/>
                </a:cubicBezTo>
                <a:cubicBezTo>
                  <a:pt x="920205" y="544286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75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/>
      <p:bldP spid="107" grpId="0"/>
      <p:bldP spid="1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Invalidation-based Protocols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Send only invalidation message with command/address </a:t>
            </a:r>
          </a:p>
          <a:p>
            <a:r>
              <a:rPr lang="en-US" altLang="ko-KR" dirty="0" smtClean="0"/>
              <a:t>No data are transferred for invalidation</a:t>
            </a:r>
          </a:p>
          <a:p>
            <a:r>
              <a:rPr lang="en-US" altLang="ko-KR" dirty="0" smtClean="0"/>
              <a:t>Data are transferred only when needed</a:t>
            </a:r>
          </a:p>
          <a:p>
            <a:pPr lvl="1"/>
            <a:r>
              <a:rPr lang="en-US" altLang="ko-KR" dirty="0" smtClean="0"/>
              <a:t>Save network and write traffics to caches</a:t>
            </a:r>
          </a:p>
          <a:p>
            <a:pPr lvl="1"/>
            <a:r>
              <a:rPr lang="en-US" altLang="ko-KR" dirty="0" smtClean="0"/>
              <a:t>May slow down producer-consumer communication</a:t>
            </a:r>
          </a:p>
          <a:p>
            <a:endParaRPr lang="ko-KR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928662" y="5072074"/>
            <a:ext cx="5378450" cy="15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447900" y="5072074"/>
            <a:ext cx="1587" cy="33496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01762" y="5381636"/>
            <a:ext cx="1681163" cy="10080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601762" y="5407036"/>
            <a:ext cx="1681163" cy="1008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962500" y="5484824"/>
            <a:ext cx="8064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I/O devices</a:t>
            </a:r>
            <a:endParaRPr lang="en-US" altLang="ko-KR">
              <a:ea typeface="굴림" charset="-127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174850" y="6178561"/>
            <a:ext cx="604837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Memory</a:t>
            </a:r>
            <a:endParaRPr lang="en-US" altLang="ko-KR">
              <a:ea typeface="굴림" charset="-127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435075" y="4735524"/>
            <a:ext cx="1587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435075" y="3897324"/>
            <a:ext cx="1587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1100112" y="3225811"/>
            <a:ext cx="671513" cy="671513"/>
          </a:xfrm>
          <a:custGeom>
            <a:avLst/>
            <a:gdLst/>
            <a:ahLst/>
            <a:cxnLst>
              <a:cxn ang="0">
                <a:pos x="420" y="209"/>
              </a:cxn>
              <a:cxn ang="0">
                <a:pos x="420" y="245"/>
              </a:cxn>
              <a:cxn ang="0">
                <a:pos x="412" y="276"/>
              </a:cxn>
              <a:cxn ang="0">
                <a:pos x="398" y="307"/>
              </a:cxn>
              <a:cxn ang="0">
                <a:pos x="381" y="336"/>
              </a:cxn>
              <a:cxn ang="0">
                <a:pos x="361" y="361"/>
              </a:cxn>
              <a:cxn ang="0">
                <a:pos x="336" y="381"/>
              </a:cxn>
              <a:cxn ang="0">
                <a:pos x="307" y="398"/>
              </a:cxn>
              <a:cxn ang="0">
                <a:pos x="279" y="412"/>
              </a:cxn>
              <a:cxn ang="0">
                <a:pos x="245" y="420"/>
              </a:cxn>
              <a:cxn ang="0">
                <a:pos x="211" y="423"/>
              </a:cxn>
              <a:cxn ang="0">
                <a:pos x="178" y="420"/>
              </a:cxn>
              <a:cxn ang="0">
                <a:pos x="144" y="412"/>
              </a:cxn>
              <a:cxn ang="0">
                <a:pos x="113" y="398"/>
              </a:cxn>
              <a:cxn ang="0">
                <a:pos x="87" y="381"/>
              </a:cxn>
              <a:cxn ang="0">
                <a:pos x="62" y="361"/>
              </a:cxn>
              <a:cxn ang="0">
                <a:pos x="39" y="336"/>
              </a:cxn>
              <a:cxn ang="0">
                <a:pos x="22" y="307"/>
              </a:cxn>
              <a:cxn ang="0">
                <a:pos x="11" y="276"/>
              </a:cxn>
              <a:cxn ang="0">
                <a:pos x="3" y="245"/>
              </a:cxn>
              <a:cxn ang="0">
                <a:pos x="0" y="212"/>
              </a:cxn>
              <a:cxn ang="0">
                <a:pos x="3" y="178"/>
              </a:cxn>
              <a:cxn ang="0">
                <a:pos x="11" y="144"/>
              </a:cxn>
              <a:cxn ang="0">
                <a:pos x="22" y="113"/>
              </a:cxn>
              <a:cxn ang="0">
                <a:pos x="39" y="85"/>
              </a:cxn>
              <a:cxn ang="0">
                <a:pos x="62" y="62"/>
              </a:cxn>
              <a:cxn ang="0">
                <a:pos x="87" y="39"/>
              </a:cxn>
              <a:cxn ang="0">
                <a:pos x="113" y="22"/>
              </a:cxn>
              <a:cxn ang="0">
                <a:pos x="144" y="11"/>
              </a:cxn>
              <a:cxn ang="0">
                <a:pos x="178" y="3"/>
              </a:cxn>
              <a:cxn ang="0">
                <a:pos x="211" y="0"/>
              </a:cxn>
              <a:cxn ang="0">
                <a:pos x="245" y="3"/>
              </a:cxn>
              <a:cxn ang="0">
                <a:pos x="279" y="11"/>
              </a:cxn>
              <a:cxn ang="0">
                <a:pos x="307" y="22"/>
              </a:cxn>
              <a:cxn ang="0">
                <a:pos x="336" y="39"/>
              </a:cxn>
              <a:cxn ang="0">
                <a:pos x="361" y="62"/>
              </a:cxn>
              <a:cxn ang="0">
                <a:pos x="381" y="85"/>
              </a:cxn>
              <a:cxn ang="0">
                <a:pos x="398" y="113"/>
              </a:cxn>
              <a:cxn ang="0">
                <a:pos x="412" y="144"/>
              </a:cxn>
              <a:cxn ang="0">
                <a:pos x="420" y="178"/>
              </a:cxn>
              <a:cxn ang="0">
                <a:pos x="423" y="212"/>
              </a:cxn>
              <a:cxn ang="0">
                <a:pos x="420" y="209"/>
              </a:cxn>
            </a:cxnLst>
            <a:rect l="0" t="0" r="r" b="b"/>
            <a:pathLst>
              <a:path w="423" h="423">
                <a:moveTo>
                  <a:pt x="420" y="209"/>
                </a:moveTo>
                <a:lnTo>
                  <a:pt x="420" y="245"/>
                </a:lnTo>
                <a:lnTo>
                  <a:pt x="412" y="276"/>
                </a:lnTo>
                <a:lnTo>
                  <a:pt x="398" y="307"/>
                </a:lnTo>
                <a:lnTo>
                  <a:pt x="381" y="336"/>
                </a:lnTo>
                <a:lnTo>
                  <a:pt x="361" y="361"/>
                </a:lnTo>
                <a:lnTo>
                  <a:pt x="336" y="381"/>
                </a:lnTo>
                <a:lnTo>
                  <a:pt x="307" y="398"/>
                </a:lnTo>
                <a:lnTo>
                  <a:pt x="279" y="412"/>
                </a:lnTo>
                <a:lnTo>
                  <a:pt x="245" y="420"/>
                </a:lnTo>
                <a:lnTo>
                  <a:pt x="211" y="423"/>
                </a:lnTo>
                <a:lnTo>
                  <a:pt x="178" y="420"/>
                </a:lnTo>
                <a:lnTo>
                  <a:pt x="144" y="412"/>
                </a:lnTo>
                <a:lnTo>
                  <a:pt x="113" y="398"/>
                </a:lnTo>
                <a:lnTo>
                  <a:pt x="87" y="381"/>
                </a:lnTo>
                <a:lnTo>
                  <a:pt x="62" y="361"/>
                </a:lnTo>
                <a:lnTo>
                  <a:pt x="39" y="336"/>
                </a:lnTo>
                <a:lnTo>
                  <a:pt x="22" y="307"/>
                </a:lnTo>
                <a:lnTo>
                  <a:pt x="11" y="276"/>
                </a:lnTo>
                <a:lnTo>
                  <a:pt x="3" y="245"/>
                </a:lnTo>
                <a:lnTo>
                  <a:pt x="0" y="212"/>
                </a:lnTo>
                <a:lnTo>
                  <a:pt x="3" y="178"/>
                </a:lnTo>
                <a:lnTo>
                  <a:pt x="11" y="144"/>
                </a:lnTo>
                <a:lnTo>
                  <a:pt x="22" y="113"/>
                </a:lnTo>
                <a:lnTo>
                  <a:pt x="39" y="85"/>
                </a:lnTo>
                <a:lnTo>
                  <a:pt x="62" y="62"/>
                </a:lnTo>
                <a:lnTo>
                  <a:pt x="87" y="39"/>
                </a:lnTo>
                <a:lnTo>
                  <a:pt x="113" y="22"/>
                </a:lnTo>
                <a:lnTo>
                  <a:pt x="144" y="11"/>
                </a:lnTo>
                <a:lnTo>
                  <a:pt x="178" y="3"/>
                </a:lnTo>
                <a:lnTo>
                  <a:pt x="211" y="0"/>
                </a:lnTo>
                <a:lnTo>
                  <a:pt x="245" y="3"/>
                </a:lnTo>
                <a:lnTo>
                  <a:pt x="279" y="11"/>
                </a:lnTo>
                <a:lnTo>
                  <a:pt x="307" y="22"/>
                </a:lnTo>
                <a:lnTo>
                  <a:pt x="336" y="39"/>
                </a:lnTo>
                <a:lnTo>
                  <a:pt x="361" y="62"/>
                </a:lnTo>
                <a:lnTo>
                  <a:pt x="381" y="85"/>
                </a:lnTo>
                <a:lnTo>
                  <a:pt x="398" y="113"/>
                </a:lnTo>
                <a:lnTo>
                  <a:pt x="412" y="144"/>
                </a:lnTo>
                <a:lnTo>
                  <a:pt x="420" y="178"/>
                </a:lnTo>
                <a:lnTo>
                  <a:pt x="423" y="212"/>
                </a:lnTo>
                <a:lnTo>
                  <a:pt x="420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1100112" y="3225811"/>
            <a:ext cx="671513" cy="671513"/>
          </a:xfrm>
          <a:custGeom>
            <a:avLst/>
            <a:gdLst/>
            <a:ahLst/>
            <a:cxnLst>
              <a:cxn ang="0">
                <a:pos x="420" y="209"/>
              </a:cxn>
              <a:cxn ang="0">
                <a:pos x="420" y="178"/>
              </a:cxn>
              <a:cxn ang="0">
                <a:pos x="412" y="144"/>
              </a:cxn>
              <a:cxn ang="0">
                <a:pos x="398" y="113"/>
              </a:cxn>
              <a:cxn ang="0">
                <a:pos x="381" y="85"/>
              </a:cxn>
              <a:cxn ang="0">
                <a:pos x="361" y="62"/>
              </a:cxn>
              <a:cxn ang="0">
                <a:pos x="336" y="39"/>
              </a:cxn>
              <a:cxn ang="0">
                <a:pos x="307" y="22"/>
              </a:cxn>
              <a:cxn ang="0">
                <a:pos x="279" y="11"/>
              </a:cxn>
              <a:cxn ang="0">
                <a:pos x="245" y="3"/>
              </a:cxn>
              <a:cxn ang="0">
                <a:pos x="211" y="0"/>
              </a:cxn>
              <a:cxn ang="0">
                <a:pos x="178" y="3"/>
              </a:cxn>
              <a:cxn ang="0">
                <a:pos x="144" y="11"/>
              </a:cxn>
              <a:cxn ang="0">
                <a:pos x="113" y="22"/>
              </a:cxn>
              <a:cxn ang="0">
                <a:pos x="87" y="39"/>
              </a:cxn>
              <a:cxn ang="0">
                <a:pos x="62" y="62"/>
              </a:cxn>
              <a:cxn ang="0">
                <a:pos x="39" y="85"/>
              </a:cxn>
              <a:cxn ang="0">
                <a:pos x="22" y="113"/>
              </a:cxn>
              <a:cxn ang="0">
                <a:pos x="11" y="144"/>
              </a:cxn>
              <a:cxn ang="0">
                <a:pos x="3" y="178"/>
              </a:cxn>
              <a:cxn ang="0">
                <a:pos x="0" y="212"/>
              </a:cxn>
              <a:cxn ang="0">
                <a:pos x="3" y="245"/>
              </a:cxn>
              <a:cxn ang="0">
                <a:pos x="11" y="276"/>
              </a:cxn>
              <a:cxn ang="0">
                <a:pos x="22" y="307"/>
              </a:cxn>
              <a:cxn ang="0">
                <a:pos x="39" y="336"/>
              </a:cxn>
              <a:cxn ang="0">
                <a:pos x="62" y="361"/>
              </a:cxn>
              <a:cxn ang="0">
                <a:pos x="87" y="381"/>
              </a:cxn>
              <a:cxn ang="0">
                <a:pos x="113" y="398"/>
              </a:cxn>
              <a:cxn ang="0">
                <a:pos x="144" y="412"/>
              </a:cxn>
              <a:cxn ang="0">
                <a:pos x="178" y="420"/>
              </a:cxn>
              <a:cxn ang="0">
                <a:pos x="211" y="423"/>
              </a:cxn>
              <a:cxn ang="0">
                <a:pos x="245" y="420"/>
              </a:cxn>
              <a:cxn ang="0">
                <a:pos x="279" y="412"/>
              </a:cxn>
              <a:cxn ang="0">
                <a:pos x="307" y="398"/>
              </a:cxn>
              <a:cxn ang="0">
                <a:pos x="336" y="381"/>
              </a:cxn>
              <a:cxn ang="0">
                <a:pos x="361" y="361"/>
              </a:cxn>
              <a:cxn ang="0">
                <a:pos x="381" y="336"/>
              </a:cxn>
              <a:cxn ang="0">
                <a:pos x="398" y="307"/>
              </a:cxn>
              <a:cxn ang="0">
                <a:pos x="412" y="276"/>
              </a:cxn>
              <a:cxn ang="0">
                <a:pos x="420" y="245"/>
              </a:cxn>
              <a:cxn ang="0">
                <a:pos x="423" y="212"/>
              </a:cxn>
              <a:cxn ang="0">
                <a:pos x="423" y="212"/>
              </a:cxn>
            </a:cxnLst>
            <a:rect l="0" t="0" r="r" b="b"/>
            <a:pathLst>
              <a:path w="423" h="423">
                <a:moveTo>
                  <a:pt x="420" y="209"/>
                </a:moveTo>
                <a:lnTo>
                  <a:pt x="420" y="178"/>
                </a:lnTo>
                <a:lnTo>
                  <a:pt x="412" y="144"/>
                </a:lnTo>
                <a:lnTo>
                  <a:pt x="398" y="113"/>
                </a:lnTo>
                <a:lnTo>
                  <a:pt x="381" y="85"/>
                </a:lnTo>
                <a:lnTo>
                  <a:pt x="361" y="62"/>
                </a:lnTo>
                <a:lnTo>
                  <a:pt x="336" y="39"/>
                </a:lnTo>
                <a:lnTo>
                  <a:pt x="307" y="22"/>
                </a:lnTo>
                <a:lnTo>
                  <a:pt x="279" y="11"/>
                </a:lnTo>
                <a:lnTo>
                  <a:pt x="245" y="3"/>
                </a:lnTo>
                <a:lnTo>
                  <a:pt x="211" y="0"/>
                </a:lnTo>
                <a:lnTo>
                  <a:pt x="178" y="3"/>
                </a:lnTo>
                <a:lnTo>
                  <a:pt x="144" y="11"/>
                </a:lnTo>
                <a:lnTo>
                  <a:pt x="113" y="22"/>
                </a:lnTo>
                <a:lnTo>
                  <a:pt x="87" y="39"/>
                </a:lnTo>
                <a:lnTo>
                  <a:pt x="62" y="62"/>
                </a:lnTo>
                <a:lnTo>
                  <a:pt x="39" y="85"/>
                </a:lnTo>
                <a:lnTo>
                  <a:pt x="22" y="113"/>
                </a:lnTo>
                <a:lnTo>
                  <a:pt x="11" y="144"/>
                </a:lnTo>
                <a:lnTo>
                  <a:pt x="3" y="178"/>
                </a:lnTo>
                <a:lnTo>
                  <a:pt x="0" y="212"/>
                </a:lnTo>
                <a:lnTo>
                  <a:pt x="3" y="245"/>
                </a:lnTo>
                <a:lnTo>
                  <a:pt x="11" y="276"/>
                </a:lnTo>
                <a:lnTo>
                  <a:pt x="22" y="307"/>
                </a:lnTo>
                <a:lnTo>
                  <a:pt x="39" y="336"/>
                </a:lnTo>
                <a:lnTo>
                  <a:pt x="62" y="361"/>
                </a:lnTo>
                <a:lnTo>
                  <a:pt x="87" y="381"/>
                </a:lnTo>
                <a:lnTo>
                  <a:pt x="113" y="398"/>
                </a:lnTo>
                <a:lnTo>
                  <a:pt x="144" y="412"/>
                </a:lnTo>
                <a:lnTo>
                  <a:pt x="178" y="420"/>
                </a:lnTo>
                <a:lnTo>
                  <a:pt x="211" y="423"/>
                </a:lnTo>
                <a:lnTo>
                  <a:pt x="245" y="420"/>
                </a:lnTo>
                <a:lnTo>
                  <a:pt x="279" y="412"/>
                </a:lnTo>
                <a:lnTo>
                  <a:pt x="307" y="398"/>
                </a:lnTo>
                <a:lnTo>
                  <a:pt x="336" y="381"/>
                </a:lnTo>
                <a:lnTo>
                  <a:pt x="361" y="361"/>
                </a:lnTo>
                <a:lnTo>
                  <a:pt x="381" y="336"/>
                </a:lnTo>
                <a:lnTo>
                  <a:pt x="398" y="307"/>
                </a:lnTo>
                <a:lnTo>
                  <a:pt x="412" y="276"/>
                </a:lnTo>
                <a:lnTo>
                  <a:pt x="420" y="245"/>
                </a:lnTo>
                <a:lnTo>
                  <a:pt x="423" y="212"/>
                </a:lnTo>
                <a:lnTo>
                  <a:pt x="423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928662" y="4064011"/>
            <a:ext cx="1009650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928662" y="4064011"/>
            <a:ext cx="1009650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341412" y="3473461"/>
            <a:ext cx="1698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412850" y="3535374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1</a:t>
            </a:r>
            <a:endParaRPr lang="en-US" altLang="ko-KR">
              <a:ea typeface="굴림" charset="-127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382687" y="4154499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299050" y="5072074"/>
            <a:ext cx="1587" cy="33496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3617887" y="4735524"/>
            <a:ext cx="1588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3617887" y="3897324"/>
            <a:ext cx="1588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3282925" y="3225811"/>
            <a:ext cx="671512" cy="671513"/>
          </a:xfrm>
          <a:custGeom>
            <a:avLst/>
            <a:gdLst/>
            <a:ahLst/>
            <a:cxnLst>
              <a:cxn ang="0">
                <a:pos x="423" y="209"/>
              </a:cxn>
              <a:cxn ang="0">
                <a:pos x="420" y="245"/>
              </a:cxn>
              <a:cxn ang="0">
                <a:pos x="412" y="276"/>
              </a:cxn>
              <a:cxn ang="0">
                <a:pos x="400" y="307"/>
              </a:cxn>
              <a:cxn ang="0">
                <a:pos x="384" y="336"/>
              </a:cxn>
              <a:cxn ang="0">
                <a:pos x="361" y="361"/>
              </a:cxn>
              <a:cxn ang="0">
                <a:pos x="338" y="381"/>
              </a:cxn>
              <a:cxn ang="0">
                <a:pos x="310" y="398"/>
              </a:cxn>
              <a:cxn ang="0">
                <a:pos x="279" y="412"/>
              </a:cxn>
              <a:cxn ang="0">
                <a:pos x="245" y="420"/>
              </a:cxn>
              <a:cxn ang="0">
                <a:pos x="211" y="423"/>
              </a:cxn>
              <a:cxn ang="0">
                <a:pos x="177" y="420"/>
              </a:cxn>
              <a:cxn ang="0">
                <a:pos x="146" y="412"/>
              </a:cxn>
              <a:cxn ang="0">
                <a:pos x="115" y="398"/>
              </a:cxn>
              <a:cxn ang="0">
                <a:pos x="87" y="381"/>
              </a:cxn>
              <a:cxn ang="0">
                <a:pos x="62" y="361"/>
              </a:cxn>
              <a:cxn ang="0">
                <a:pos x="42" y="336"/>
              </a:cxn>
              <a:cxn ang="0">
                <a:pos x="25" y="307"/>
              </a:cxn>
              <a:cxn ang="0">
                <a:pos x="11" y="276"/>
              </a:cxn>
              <a:cxn ang="0">
                <a:pos x="2" y="245"/>
              </a:cxn>
              <a:cxn ang="0">
                <a:pos x="0" y="212"/>
              </a:cxn>
              <a:cxn ang="0">
                <a:pos x="2" y="178"/>
              </a:cxn>
              <a:cxn ang="0">
                <a:pos x="11" y="144"/>
              </a:cxn>
              <a:cxn ang="0">
                <a:pos x="25" y="113"/>
              </a:cxn>
              <a:cxn ang="0">
                <a:pos x="42" y="85"/>
              </a:cxn>
              <a:cxn ang="0">
                <a:pos x="62" y="62"/>
              </a:cxn>
              <a:cxn ang="0">
                <a:pos x="87" y="39"/>
              </a:cxn>
              <a:cxn ang="0">
                <a:pos x="115" y="22"/>
              </a:cxn>
              <a:cxn ang="0">
                <a:pos x="146" y="11"/>
              </a:cxn>
              <a:cxn ang="0">
                <a:pos x="177" y="3"/>
              </a:cxn>
              <a:cxn ang="0">
                <a:pos x="211" y="0"/>
              </a:cxn>
              <a:cxn ang="0">
                <a:pos x="245" y="3"/>
              </a:cxn>
              <a:cxn ang="0">
                <a:pos x="279" y="11"/>
              </a:cxn>
              <a:cxn ang="0">
                <a:pos x="310" y="22"/>
              </a:cxn>
              <a:cxn ang="0">
                <a:pos x="338" y="39"/>
              </a:cxn>
              <a:cxn ang="0">
                <a:pos x="361" y="62"/>
              </a:cxn>
              <a:cxn ang="0">
                <a:pos x="384" y="85"/>
              </a:cxn>
              <a:cxn ang="0">
                <a:pos x="400" y="113"/>
              </a:cxn>
              <a:cxn ang="0">
                <a:pos x="412" y="144"/>
              </a:cxn>
              <a:cxn ang="0">
                <a:pos x="420" y="178"/>
              </a:cxn>
              <a:cxn ang="0">
                <a:pos x="423" y="212"/>
              </a:cxn>
              <a:cxn ang="0">
                <a:pos x="423" y="209"/>
              </a:cxn>
            </a:cxnLst>
            <a:rect l="0" t="0" r="r" b="b"/>
            <a:pathLst>
              <a:path w="423" h="423">
                <a:moveTo>
                  <a:pt x="423" y="209"/>
                </a:moveTo>
                <a:lnTo>
                  <a:pt x="420" y="245"/>
                </a:lnTo>
                <a:lnTo>
                  <a:pt x="412" y="276"/>
                </a:lnTo>
                <a:lnTo>
                  <a:pt x="400" y="307"/>
                </a:lnTo>
                <a:lnTo>
                  <a:pt x="384" y="336"/>
                </a:lnTo>
                <a:lnTo>
                  <a:pt x="361" y="361"/>
                </a:lnTo>
                <a:lnTo>
                  <a:pt x="338" y="381"/>
                </a:lnTo>
                <a:lnTo>
                  <a:pt x="310" y="398"/>
                </a:lnTo>
                <a:lnTo>
                  <a:pt x="279" y="412"/>
                </a:lnTo>
                <a:lnTo>
                  <a:pt x="245" y="420"/>
                </a:lnTo>
                <a:lnTo>
                  <a:pt x="211" y="423"/>
                </a:lnTo>
                <a:lnTo>
                  <a:pt x="177" y="420"/>
                </a:lnTo>
                <a:lnTo>
                  <a:pt x="146" y="412"/>
                </a:lnTo>
                <a:lnTo>
                  <a:pt x="115" y="398"/>
                </a:lnTo>
                <a:lnTo>
                  <a:pt x="87" y="381"/>
                </a:lnTo>
                <a:lnTo>
                  <a:pt x="62" y="361"/>
                </a:lnTo>
                <a:lnTo>
                  <a:pt x="42" y="336"/>
                </a:lnTo>
                <a:lnTo>
                  <a:pt x="25" y="307"/>
                </a:lnTo>
                <a:lnTo>
                  <a:pt x="11" y="276"/>
                </a:lnTo>
                <a:lnTo>
                  <a:pt x="2" y="245"/>
                </a:lnTo>
                <a:lnTo>
                  <a:pt x="0" y="212"/>
                </a:lnTo>
                <a:lnTo>
                  <a:pt x="2" y="178"/>
                </a:lnTo>
                <a:lnTo>
                  <a:pt x="11" y="144"/>
                </a:lnTo>
                <a:lnTo>
                  <a:pt x="25" y="113"/>
                </a:lnTo>
                <a:lnTo>
                  <a:pt x="42" y="85"/>
                </a:lnTo>
                <a:lnTo>
                  <a:pt x="62" y="62"/>
                </a:lnTo>
                <a:lnTo>
                  <a:pt x="87" y="39"/>
                </a:lnTo>
                <a:lnTo>
                  <a:pt x="115" y="22"/>
                </a:lnTo>
                <a:lnTo>
                  <a:pt x="146" y="11"/>
                </a:lnTo>
                <a:lnTo>
                  <a:pt x="177" y="3"/>
                </a:lnTo>
                <a:lnTo>
                  <a:pt x="211" y="0"/>
                </a:lnTo>
                <a:lnTo>
                  <a:pt x="245" y="3"/>
                </a:lnTo>
                <a:lnTo>
                  <a:pt x="279" y="11"/>
                </a:lnTo>
                <a:lnTo>
                  <a:pt x="310" y="22"/>
                </a:lnTo>
                <a:lnTo>
                  <a:pt x="338" y="39"/>
                </a:lnTo>
                <a:lnTo>
                  <a:pt x="361" y="62"/>
                </a:lnTo>
                <a:lnTo>
                  <a:pt x="384" y="85"/>
                </a:lnTo>
                <a:lnTo>
                  <a:pt x="400" y="113"/>
                </a:lnTo>
                <a:lnTo>
                  <a:pt x="412" y="144"/>
                </a:lnTo>
                <a:lnTo>
                  <a:pt x="420" y="178"/>
                </a:lnTo>
                <a:lnTo>
                  <a:pt x="423" y="212"/>
                </a:lnTo>
                <a:lnTo>
                  <a:pt x="423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282925" y="3225811"/>
            <a:ext cx="671512" cy="671513"/>
          </a:xfrm>
          <a:custGeom>
            <a:avLst/>
            <a:gdLst/>
            <a:ahLst/>
            <a:cxnLst>
              <a:cxn ang="0">
                <a:pos x="423" y="209"/>
              </a:cxn>
              <a:cxn ang="0">
                <a:pos x="420" y="178"/>
              </a:cxn>
              <a:cxn ang="0">
                <a:pos x="412" y="144"/>
              </a:cxn>
              <a:cxn ang="0">
                <a:pos x="400" y="113"/>
              </a:cxn>
              <a:cxn ang="0">
                <a:pos x="384" y="85"/>
              </a:cxn>
              <a:cxn ang="0">
                <a:pos x="361" y="62"/>
              </a:cxn>
              <a:cxn ang="0">
                <a:pos x="338" y="39"/>
              </a:cxn>
              <a:cxn ang="0">
                <a:pos x="310" y="22"/>
              </a:cxn>
              <a:cxn ang="0">
                <a:pos x="279" y="11"/>
              </a:cxn>
              <a:cxn ang="0">
                <a:pos x="245" y="3"/>
              </a:cxn>
              <a:cxn ang="0">
                <a:pos x="211" y="0"/>
              </a:cxn>
              <a:cxn ang="0">
                <a:pos x="177" y="3"/>
              </a:cxn>
              <a:cxn ang="0">
                <a:pos x="146" y="11"/>
              </a:cxn>
              <a:cxn ang="0">
                <a:pos x="115" y="22"/>
              </a:cxn>
              <a:cxn ang="0">
                <a:pos x="87" y="39"/>
              </a:cxn>
              <a:cxn ang="0">
                <a:pos x="62" y="62"/>
              </a:cxn>
              <a:cxn ang="0">
                <a:pos x="42" y="85"/>
              </a:cxn>
              <a:cxn ang="0">
                <a:pos x="25" y="113"/>
              </a:cxn>
              <a:cxn ang="0">
                <a:pos x="11" y="144"/>
              </a:cxn>
              <a:cxn ang="0">
                <a:pos x="2" y="178"/>
              </a:cxn>
              <a:cxn ang="0">
                <a:pos x="0" y="212"/>
              </a:cxn>
              <a:cxn ang="0">
                <a:pos x="2" y="245"/>
              </a:cxn>
              <a:cxn ang="0">
                <a:pos x="11" y="276"/>
              </a:cxn>
              <a:cxn ang="0">
                <a:pos x="25" y="307"/>
              </a:cxn>
              <a:cxn ang="0">
                <a:pos x="42" y="336"/>
              </a:cxn>
              <a:cxn ang="0">
                <a:pos x="62" y="361"/>
              </a:cxn>
              <a:cxn ang="0">
                <a:pos x="87" y="381"/>
              </a:cxn>
              <a:cxn ang="0">
                <a:pos x="115" y="398"/>
              </a:cxn>
              <a:cxn ang="0">
                <a:pos x="146" y="412"/>
              </a:cxn>
              <a:cxn ang="0">
                <a:pos x="177" y="420"/>
              </a:cxn>
              <a:cxn ang="0">
                <a:pos x="211" y="423"/>
              </a:cxn>
              <a:cxn ang="0">
                <a:pos x="245" y="420"/>
              </a:cxn>
              <a:cxn ang="0">
                <a:pos x="279" y="412"/>
              </a:cxn>
              <a:cxn ang="0">
                <a:pos x="310" y="398"/>
              </a:cxn>
              <a:cxn ang="0">
                <a:pos x="338" y="381"/>
              </a:cxn>
              <a:cxn ang="0">
                <a:pos x="361" y="361"/>
              </a:cxn>
              <a:cxn ang="0">
                <a:pos x="384" y="336"/>
              </a:cxn>
              <a:cxn ang="0">
                <a:pos x="400" y="307"/>
              </a:cxn>
              <a:cxn ang="0">
                <a:pos x="412" y="276"/>
              </a:cxn>
              <a:cxn ang="0">
                <a:pos x="420" y="245"/>
              </a:cxn>
              <a:cxn ang="0">
                <a:pos x="423" y="212"/>
              </a:cxn>
              <a:cxn ang="0">
                <a:pos x="423" y="212"/>
              </a:cxn>
            </a:cxnLst>
            <a:rect l="0" t="0" r="r" b="b"/>
            <a:pathLst>
              <a:path w="423" h="423">
                <a:moveTo>
                  <a:pt x="423" y="209"/>
                </a:moveTo>
                <a:lnTo>
                  <a:pt x="420" y="178"/>
                </a:lnTo>
                <a:lnTo>
                  <a:pt x="412" y="144"/>
                </a:lnTo>
                <a:lnTo>
                  <a:pt x="400" y="113"/>
                </a:lnTo>
                <a:lnTo>
                  <a:pt x="384" y="85"/>
                </a:lnTo>
                <a:lnTo>
                  <a:pt x="361" y="62"/>
                </a:lnTo>
                <a:lnTo>
                  <a:pt x="338" y="39"/>
                </a:lnTo>
                <a:lnTo>
                  <a:pt x="310" y="22"/>
                </a:lnTo>
                <a:lnTo>
                  <a:pt x="279" y="11"/>
                </a:lnTo>
                <a:lnTo>
                  <a:pt x="245" y="3"/>
                </a:lnTo>
                <a:lnTo>
                  <a:pt x="211" y="0"/>
                </a:lnTo>
                <a:lnTo>
                  <a:pt x="177" y="3"/>
                </a:lnTo>
                <a:lnTo>
                  <a:pt x="146" y="11"/>
                </a:lnTo>
                <a:lnTo>
                  <a:pt x="115" y="22"/>
                </a:lnTo>
                <a:lnTo>
                  <a:pt x="87" y="39"/>
                </a:lnTo>
                <a:lnTo>
                  <a:pt x="62" y="62"/>
                </a:lnTo>
                <a:lnTo>
                  <a:pt x="42" y="85"/>
                </a:lnTo>
                <a:lnTo>
                  <a:pt x="25" y="113"/>
                </a:lnTo>
                <a:lnTo>
                  <a:pt x="11" y="144"/>
                </a:lnTo>
                <a:lnTo>
                  <a:pt x="2" y="178"/>
                </a:lnTo>
                <a:lnTo>
                  <a:pt x="0" y="212"/>
                </a:lnTo>
                <a:lnTo>
                  <a:pt x="2" y="245"/>
                </a:lnTo>
                <a:lnTo>
                  <a:pt x="11" y="276"/>
                </a:lnTo>
                <a:lnTo>
                  <a:pt x="25" y="307"/>
                </a:lnTo>
                <a:lnTo>
                  <a:pt x="42" y="336"/>
                </a:lnTo>
                <a:lnTo>
                  <a:pt x="62" y="361"/>
                </a:lnTo>
                <a:lnTo>
                  <a:pt x="87" y="381"/>
                </a:lnTo>
                <a:lnTo>
                  <a:pt x="115" y="398"/>
                </a:lnTo>
                <a:lnTo>
                  <a:pt x="146" y="412"/>
                </a:lnTo>
                <a:lnTo>
                  <a:pt x="177" y="420"/>
                </a:lnTo>
                <a:lnTo>
                  <a:pt x="211" y="423"/>
                </a:lnTo>
                <a:lnTo>
                  <a:pt x="245" y="420"/>
                </a:lnTo>
                <a:lnTo>
                  <a:pt x="279" y="412"/>
                </a:lnTo>
                <a:lnTo>
                  <a:pt x="310" y="398"/>
                </a:lnTo>
                <a:lnTo>
                  <a:pt x="338" y="381"/>
                </a:lnTo>
                <a:lnTo>
                  <a:pt x="361" y="361"/>
                </a:lnTo>
                <a:lnTo>
                  <a:pt x="384" y="336"/>
                </a:lnTo>
                <a:lnTo>
                  <a:pt x="400" y="307"/>
                </a:lnTo>
                <a:lnTo>
                  <a:pt x="412" y="276"/>
                </a:lnTo>
                <a:lnTo>
                  <a:pt x="420" y="245"/>
                </a:lnTo>
                <a:lnTo>
                  <a:pt x="423" y="212"/>
                </a:lnTo>
                <a:lnTo>
                  <a:pt x="423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3116237" y="4064011"/>
            <a:ext cx="1008063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116237" y="4064011"/>
            <a:ext cx="1008063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595662" y="4154499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5805462" y="4735524"/>
            <a:ext cx="1588" cy="33655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5805462" y="3897324"/>
            <a:ext cx="1588" cy="16668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5468912" y="3225811"/>
            <a:ext cx="673100" cy="671513"/>
          </a:xfrm>
          <a:custGeom>
            <a:avLst/>
            <a:gdLst/>
            <a:ahLst/>
            <a:cxnLst>
              <a:cxn ang="0">
                <a:pos x="421" y="209"/>
              </a:cxn>
              <a:cxn ang="0">
                <a:pos x="421" y="245"/>
              </a:cxn>
              <a:cxn ang="0">
                <a:pos x="412" y="276"/>
              </a:cxn>
              <a:cxn ang="0">
                <a:pos x="398" y="307"/>
              </a:cxn>
              <a:cxn ang="0">
                <a:pos x="381" y="336"/>
              </a:cxn>
              <a:cxn ang="0">
                <a:pos x="362" y="361"/>
              </a:cxn>
              <a:cxn ang="0">
                <a:pos x="336" y="381"/>
              </a:cxn>
              <a:cxn ang="0">
                <a:pos x="308" y="398"/>
              </a:cxn>
              <a:cxn ang="0">
                <a:pos x="280" y="412"/>
              </a:cxn>
              <a:cxn ang="0">
                <a:pos x="246" y="420"/>
              </a:cxn>
              <a:cxn ang="0">
                <a:pos x="212" y="423"/>
              </a:cxn>
              <a:cxn ang="0">
                <a:pos x="178" y="420"/>
              </a:cxn>
              <a:cxn ang="0">
                <a:pos x="144" y="412"/>
              </a:cxn>
              <a:cxn ang="0">
                <a:pos x="113" y="398"/>
              </a:cxn>
              <a:cxn ang="0">
                <a:pos x="88" y="381"/>
              </a:cxn>
              <a:cxn ang="0">
                <a:pos x="62" y="361"/>
              </a:cxn>
              <a:cxn ang="0">
                <a:pos x="40" y="336"/>
              </a:cxn>
              <a:cxn ang="0">
                <a:pos x="23" y="307"/>
              </a:cxn>
              <a:cxn ang="0">
                <a:pos x="12" y="276"/>
              </a:cxn>
              <a:cxn ang="0">
                <a:pos x="3" y="245"/>
              </a:cxn>
              <a:cxn ang="0">
                <a:pos x="0" y="212"/>
              </a:cxn>
              <a:cxn ang="0">
                <a:pos x="3" y="178"/>
              </a:cxn>
              <a:cxn ang="0">
                <a:pos x="12" y="144"/>
              </a:cxn>
              <a:cxn ang="0">
                <a:pos x="23" y="113"/>
              </a:cxn>
              <a:cxn ang="0">
                <a:pos x="40" y="85"/>
              </a:cxn>
              <a:cxn ang="0">
                <a:pos x="62" y="62"/>
              </a:cxn>
              <a:cxn ang="0">
                <a:pos x="88" y="39"/>
              </a:cxn>
              <a:cxn ang="0">
                <a:pos x="113" y="22"/>
              </a:cxn>
              <a:cxn ang="0">
                <a:pos x="144" y="11"/>
              </a:cxn>
              <a:cxn ang="0">
                <a:pos x="178" y="3"/>
              </a:cxn>
              <a:cxn ang="0">
                <a:pos x="212" y="0"/>
              </a:cxn>
              <a:cxn ang="0">
                <a:pos x="246" y="3"/>
              </a:cxn>
              <a:cxn ang="0">
                <a:pos x="280" y="11"/>
              </a:cxn>
              <a:cxn ang="0">
                <a:pos x="308" y="22"/>
              </a:cxn>
              <a:cxn ang="0">
                <a:pos x="336" y="39"/>
              </a:cxn>
              <a:cxn ang="0">
                <a:pos x="362" y="62"/>
              </a:cxn>
              <a:cxn ang="0">
                <a:pos x="381" y="85"/>
              </a:cxn>
              <a:cxn ang="0">
                <a:pos x="398" y="113"/>
              </a:cxn>
              <a:cxn ang="0">
                <a:pos x="412" y="144"/>
              </a:cxn>
              <a:cxn ang="0">
                <a:pos x="421" y="178"/>
              </a:cxn>
              <a:cxn ang="0">
                <a:pos x="424" y="212"/>
              </a:cxn>
              <a:cxn ang="0">
                <a:pos x="421" y="209"/>
              </a:cxn>
            </a:cxnLst>
            <a:rect l="0" t="0" r="r" b="b"/>
            <a:pathLst>
              <a:path w="424" h="423">
                <a:moveTo>
                  <a:pt x="421" y="209"/>
                </a:moveTo>
                <a:lnTo>
                  <a:pt x="421" y="245"/>
                </a:lnTo>
                <a:lnTo>
                  <a:pt x="412" y="276"/>
                </a:lnTo>
                <a:lnTo>
                  <a:pt x="398" y="307"/>
                </a:lnTo>
                <a:lnTo>
                  <a:pt x="381" y="336"/>
                </a:lnTo>
                <a:lnTo>
                  <a:pt x="362" y="361"/>
                </a:lnTo>
                <a:lnTo>
                  <a:pt x="336" y="381"/>
                </a:lnTo>
                <a:lnTo>
                  <a:pt x="308" y="398"/>
                </a:lnTo>
                <a:lnTo>
                  <a:pt x="280" y="412"/>
                </a:lnTo>
                <a:lnTo>
                  <a:pt x="246" y="420"/>
                </a:lnTo>
                <a:lnTo>
                  <a:pt x="212" y="423"/>
                </a:lnTo>
                <a:lnTo>
                  <a:pt x="178" y="420"/>
                </a:lnTo>
                <a:lnTo>
                  <a:pt x="144" y="412"/>
                </a:lnTo>
                <a:lnTo>
                  <a:pt x="113" y="398"/>
                </a:lnTo>
                <a:lnTo>
                  <a:pt x="88" y="381"/>
                </a:lnTo>
                <a:lnTo>
                  <a:pt x="62" y="361"/>
                </a:lnTo>
                <a:lnTo>
                  <a:pt x="40" y="336"/>
                </a:lnTo>
                <a:lnTo>
                  <a:pt x="23" y="307"/>
                </a:lnTo>
                <a:lnTo>
                  <a:pt x="12" y="276"/>
                </a:lnTo>
                <a:lnTo>
                  <a:pt x="3" y="245"/>
                </a:lnTo>
                <a:lnTo>
                  <a:pt x="0" y="212"/>
                </a:lnTo>
                <a:lnTo>
                  <a:pt x="3" y="178"/>
                </a:lnTo>
                <a:lnTo>
                  <a:pt x="12" y="144"/>
                </a:lnTo>
                <a:lnTo>
                  <a:pt x="23" y="113"/>
                </a:lnTo>
                <a:lnTo>
                  <a:pt x="40" y="85"/>
                </a:lnTo>
                <a:lnTo>
                  <a:pt x="62" y="62"/>
                </a:lnTo>
                <a:lnTo>
                  <a:pt x="88" y="39"/>
                </a:lnTo>
                <a:lnTo>
                  <a:pt x="113" y="22"/>
                </a:lnTo>
                <a:lnTo>
                  <a:pt x="144" y="11"/>
                </a:lnTo>
                <a:lnTo>
                  <a:pt x="178" y="3"/>
                </a:lnTo>
                <a:lnTo>
                  <a:pt x="212" y="0"/>
                </a:lnTo>
                <a:lnTo>
                  <a:pt x="246" y="3"/>
                </a:lnTo>
                <a:lnTo>
                  <a:pt x="280" y="11"/>
                </a:lnTo>
                <a:lnTo>
                  <a:pt x="308" y="22"/>
                </a:lnTo>
                <a:lnTo>
                  <a:pt x="336" y="39"/>
                </a:lnTo>
                <a:lnTo>
                  <a:pt x="362" y="62"/>
                </a:lnTo>
                <a:lnTo>
                  <a:pt x="381" y="85"/>
                </a:lnTo>
                <a:lnTo>
                  <a:pt x="398" y="113"/>
                </a:lnTo>
                <a:lnTo>
                  <a:pt x="412" y="144"/>
                </a:lnTo>
                <a:lnTo>
                  <a:pt x="421" y="178"/>
                </a:lnTo>
                <a:lnTo>
                  <a:pt x="424" y="212"/>
                </a:lnTo>
                <a:lnTo>
                  <a:pt x="421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5468912" y="3225811"/>
            <a:ext cx="673100" cy="671513"/>
          </a:xfrm>
          <a:custGeom>
            <a:avLst/>
            <a:gdLst/>
            <a:ahLst/>
            <a:cxnLst>
              <a:cxn ang="0">
                <a:pos x="421" y="209"/>
              </a:cxn>
              <a:cxn ang="0">
                <a:pos x="421" y="178"/>
              </a:cxn>
              <a:cxn ang="0">
                <a:pos x="412" y="144"/>
              </a:cxn>
              <a:cxn ang="0">
                <a:pos x="398" y="113"/>
              </a:cxn>
              <a:cxn ang="0">
                <a:pos x="381" y="85"/>
              </a:cxn>
              <a:cxn ang="0">
                <a:pos x="362" y="62"/>
              </a:cxn>
              <a:cxn ang="0">
                <a:pos x="336" y="39"/>
              </a:cxn>
              <a:cxn ang="0">
                <a:pos x="308" y="22"/>
              </a:cxn>
              <a:cxn ang="0">
                <a:pos x="280" y="11"/>
              </a:cxn>
              <a:cxn ang="0">
                <a:pos x="246" y="3"/>
              </a:cxn>
              <a:cxn ang="0">
                <a:pos x="212" y="0"/>
              </a:cxn>
              <a:cxn ang="0">
                <a:pos x="178" y="3"/>
              </a:cxn>
              <a:cxn ang="0">
                <a:pos x="144" y="11"/>
              </a:cxn>
              <a:cxn ang="0">
                <a:pos x="113" y="22"/>
              </a:cxn>
              <a:cxn ang="0">
                <a:pos x="88" y="39"/>
              </a:cxn>
              <a:cxn ang="0">
                <a:pos x="62" y="62"/>
              </a:cxn>
              <a:cxn ang="0">
                <a:pos x="40" y="85"/>
              </a:cxn>
              <a:cxn ang="0">
                <a:pos x="23" y="113"/>
              </a:cxn>
              <a:cxn ang="0">
                <a:pos x="12" y="144"/>
              </a:cxn>
              <a:cxn ang="0">
                <a:pos x="3" y="178"/>
              </a:cxn>
              <a:cxn ang="0">
                <a:pos x="0" y="212"/>
              </a:cxn>
              <a:cxn ang="0">
                <a:pos x="3" y="245"/>
              </a:cxn>
              <a:cxn ang="0">
                <a:pos x="12" y="276"/>
              </a:cxn>
              <a:cxn ang="0">
                <a:pos x="23" y="307"/>
              </a:cxn>
              <a:cxn ang="0">
                <a:pos x="40" y="336"/>
              </a:cxn>
              <a:cxn ang="0">
                <a:pos x="62" y="361"/>
              </a:cxn>
              <a:cxn ang="0">
                <a:pos x="88" y="381"/>
              </a:cxn>
              <a:cxn ang="0">
                <a:pos x="113" y="398"/>
              </a:cxn>
              <a:cxn ang="0">
                <a:pos x="144" y="412"/>
              </a:cxn>
              <a:cxn ang="0">
                <a:pos x="178" y="420"/>
              </a:cxn>
              <a:cxn ang="0">
                <a:pos x="212" y="423"/>
              </a:cxn>
              <a:cxn ang="0">
                <a:pos x="246" y="420"/>
              </a:cxn>
              <a:cxn ang="0">
                <a:pos x="280" y="412"/>
              </a:cxn>
              <a:cxn ang="0">
                <a:pos x="308" y="398"/>
              </a:cxn>
              <a:cxn ang="0">
                <a:pos x="336" y="381"/>
              </a:cxn>
              <a:cxn ang="0">
                <a:pos x="362" y="361"/>
              </a:cxn>
              <a:cxn ang="0">
                <a:pos x="381" y="336"/>
              </a:cxn>
              <a:cxn ang="0">
                <a:pos x="398" y="307"/>
              </a:cxn>
              <a:cxn ang="0">
                <a:pos x="412" y="276"/>
              </a:cxn>
              <a:cxn ang="0">
                <a:pos x="421" y="245"/>
              </a:cxn>
              <a:cxn ang="0">
                <a:pos x="424" y="212"/>
              </a:cxn>
              <a:cxn ang="0">
                <a:pos x="424" y="212"/>
              </a:cxn>
            </a:cxnLst>
            <a:rect l="0" t="0" r="r" b="b"/>
            <a:pathLst>
              <a:path w="424" h="423">
                <a:moveTo>
                  <a:pt x="421" y="209"/>
                </a:moveTo>
                <a:lnTo>
                  <a:pt x="421" y="178"/>
                </a:lnTo>
                <a:lnTo>
                  <a:pt x="412" y="144"/>
                </a:lnTo>
                <a:lnTo>
                  <a:pt x="398" y="113"/>
                </a:lnTo>
                <a:lnTo>
                  <a:pt x="381" y="85"/>
                </a:lnTo>
                <a:lnTo>
                  <a:pt x="362" y="62"/>
                </a:lnTo>
                <a:lnTo>
                  <a:pt x="336" y="39"/>
                </a:lnTo>
                <a:lnTo>
                  <a:pt x="308" y="22"/>
                </a:lnTo>
                <a:lnTo>
                  <a:pt x="280" y="11"/>
                </a:lnTo>
                <a:lnTo>
                  <a:pt x="246" y="3"/>
                </a:lnTo>
                <a:lnTo>
                  <a:pt x="212" y="0"/>
                </a:lnTo>
                <a:lnTo>
                  <a:pt x="178" y="3"/>
                </a:lnTo>
                <a:lnTo>
                  <a:pt x="144" y="11"/>
                </a:lnTo>
                <a:lnTo>
                  <a:pt x="113" y="22"/>
                </a:lnTo>
                <a:lnTo>
                  <a:pt x="88" y="39"/>
                </a:lnTo>
                <a:lnTo>
                  <a:pt x="62" y="62"/>
                </a:lnTo>
                <a:lnTo>
                  <a:pt x="40" y="85"/>
                </a:lnTo>
                <a:lnTo>
                  <a:pt x="23" y="113"/>
                </a:lnTo>
                <a:lnTo>
                  <a:pt x="12" y="144"/>
                </a:lnTo>
                <a:lnTo>
                  <a:pt x="3" y="178"/>
                </a:lnTo>
                <a:lnTo>
                  <a:pt x="0" y="212"/>
                </a:lnTo>
                <a:lnTo>
                  <a:pt x="3" y="245"/>
                </a:lnTo>
                <a:lnTo>
                  <a:pt x="12" y="276"/>
                </a:lnTo>
                <a:lnTo>
                  <a:pt x="23" y="307"/>
                </a:lnTo>
                <a:lnTo>
                  <a:pt x="40" y="336"/>
                </a:lnTo>
                <a:lnTo>
                  <a:pt x="62" y="361"/>
                </a:lnTo>
                <a:lnTo>
                  <a:pt x="88" y="381"/>
                </a:lnTo>
                <a:lnTo>
                  <a:pt x="113" y="398"/>
                </a:lnTo>
                <a:lnTo>
                  <a:pt x="144" y="412"/>
                </a:lnTo>
                <a:lnTo>
                  <a:pt x="178" y="420"/>
                </a:lnTo>
                <a:lnTo>
                  <a:pt x="212" y="423"/>
                </a:lnTo>
                <a:lnTo>
                  <a:pt x="246" y="420"/>
                </a:lnTo>
                <a:lnTo>
                  <a:pt x="280" y="412"/>
                </a:lnTo>
                <a:lnTo>
                  <a:pt x="308" y="398"/>
                </a:lnTo>
                <a:lnTo>
                  <a:pt x="336" y="381"/>
                </a:lnTo>
                <a:lnTo>
                  <a:pt x="362" y="361"/>
                </a:lnTo>
                <a:lnTo>
                  <a:pt x="381" y="336"/>
                </a:lnTo>
                <a:lnTo>
                  <a:pt x="398" y="307"/>
                </a:lnTo>
                <a:lnTo>
                  <a:pt x="412" y="276"/>
                </a:lnTo>
                <a:lnTo>
                  <a:pt x="421" y="245"/>
                </a:lnTo>
                <a:lnTo>
                  <a:pt x="424" y="212"/>
                </a:lnTo>
                <a:lnTo>
                  <a:pt x="424" y="212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5335562" y="4086236"/>
            <a:ext cx="1008063" cy="671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5299050" y="4064011"/>
            <a:ext cx="1008062" cy="671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751487" y="4127511"/>
            <a:ext cx="152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$</a:t>
            </a:r>
            <a:endParaRPr lang="en-US" altLang="ko-KR">
              <a:ea typeface="굴림" charset="-127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3536925" y="3459174"/>
            <a:ext cx="1698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3613125" y="3522674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2</a:t>
            </a:r>
            <a:endParaRPr lang="en-US" altLang="ko-KR">
              <a:ea typeface="굴림" charset="-127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5697512" y="3473461"/>
            <a:ext cx="1698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200" b="0">
                <a:solidFill>
                  <a:srgbClr val="000000"/>
                </a:solidFill>
                <a:ea typeface="굴림" charset="-127"/>
              </a:rPr>
              <a:t>P</a:t>
            </a:r>
            <a:endParaRPr lang="en-US" altLang="ko-KR">
              <a:ea typeface="굴림" charset="-127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5768950" y="3535374"/>
            <a:ext cx="1254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000" b="0">
                <a:solidFill>
                  <a:srgbClr val="000000"/>
                </a:solidFill>
                <a:ea typeface="굴림" charset="-127"/>
              </a:rPr>
              <a:t>3</a:t>
            </a:r>
            <a:endParaRPr lang="en-US" altLang="ko-KR">
              <a:ea typeface="굴림" charset="-127"/>
            </a:endParaRPr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1142976" y="4714884"/>
            <a:ext cx="80962" cy="142875"/>
          </a:xfrm>
          <a:custGeom>
            <a:avLst/>
            <a:gdLst/>
            <a:ahLst/>
            <a:cxnLst>
              <a:cxn ang="0">
                <a:pos x="23" y="87"/>
              </a:cxn>
              <a:cxn ang="0">
                <a:pos x="0" y="90"/>
              </a:cxn>
              <a:cxn ang="0">
                <a:pos x="20" y="0"/>
              </a:cxn>
              <a:cxn ang="0">
                <a:pos x="51" y="87"/>
              </a:cxn>
              <a:cxn ang="0">
                <a:pos x="23" y="87"/>
              </a:cxn>
            </a:cxnLst>
            <a:rect l="0" t="0" r="r" b="b"/>
            <a:pathLst>
              <a:path w="51" h="90">
                <a:moveTo>
                  <a:pt x="23" y="87"/>
                </a:moveTo>
                <a:lnTo>
                  <a:pt x="0" y="90"/>
                </a:lnTo>
                <a:lnTo>
                  <a:pt x="20" y="0"/>
                </a:lnTo>
                <a:lnTo>
                  <a:pt x="51" y="87"/>
                </a:lnTo>
                <a:lnTo>
                  <a:pt x="23" y="8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41" name="Group 59"/>
          <p:cNvGrpSpPr>
            <a:grpSpLocks/>
          </p:cNvGrpSpPr>
          <p:nvPr/>
        </p:nvGrpSpPr>
        <p:grpSpPr bwMode="auto">
          <a:xfrm>
            <a:off x="1995462" y="5726124"/>
            <a:ext cx="339725" cy="274637"/>
            <a:chOff x="1784" y="2425"/>
            <a:chExt cx="214" cy="173"/>
          </a:xfrm>
        </p:grpSpPr>
        <p:sp>
          <p:nvSpPr>
            <p:cNvPr id="42" name="Rectangle 60"/>
            <p:cNvSpPr>
              <a:spLocks noChangeArrowheads="1"/>
            </p:cNvSpPr>
            <p:nvPr/>
          </p:nvSpPr>
          <p:spPr bwMode="auto">
            <a:xfrm>
              <a:off x="1784" y="242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800" b="0">
                  <a:solidFill>
                    <a:schemeClr val="hlink"/>
                  </a:solidFill>
                  <a:ea typeface="굴림" charset="-127"/>
                </a:rPr>
                <a:t>u</a:t>
              </a:r>
              <a:endParaRPr lang="en-US" altLang="ko-KR" sz="2000">
                <a:solidFill>
                  <a:schemeClr val="hlink"/>
                </a:solidFill>
                <a:ea typeface="굴림" charset="-127"/>
              </a:endParaRPr>
            </a:p>
          </p:txBody>
        </p:sp>
        <p:sp>
          <p:nvSpPr>
            <p:cNvPr id="43" name="Rectangle 61"/>
            <p:cNvSpPr>
              <a:spLocks noChangeArrowheads="1"/>
            </p:cNvSpPr>
            <p:nvPr/>
          </p:nvSpPr>
          <p:spPr bwMode="auto">
            <a:xfrm>
              <a:off x="1838" y="2425"/>
              <a:ext cx="1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800" b="0">
                  <a:solidFill>
                    <a:schemeClr val="hlink"/>
                  </a:solidFill>
                  <a:ea typeface="굴림" charset="-127"/>
                </a:rPr>
                <a:t> :5</a:t>
              </a:r>
              <a:endParaRPr lang="en-US" altLang="ko-KR" sz="200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44" name="Group 62"/>
          <p:cNvGrpSpPr>
            <a:grpSpLocks/>
          </p:cNvGrpSpPr>
          <p:nvPr/>
        </p:nvGrpSpPr>
        <p:grpSpPr bwMode="auto">
          <a:xfrm>
            <a:off x="915962" y="4391036"/>
            <a:ext cx="788988" cy="1468438"/>
            <a:chOff x="1152" y="1536"/>
            <a:chExt cx="497" cy="925"/>
          </a:xfrm>
        </p:grpSpPr>
        <p:sp>
          <p:nvSpPr>
            <p:cNvPr id="45" name="Rectangle 63"/>
            <p:cNvSpPr>
              <a:spLocks noChangeArrowheads="1"/>
            </p:cNvSpPr>
            <p:nvPr/>
          </p:nvSpPr>
          <p:spPr bwMode="auto">
            <a:xfrm>
              <a:off x="1299" y="2273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0">
                  <a:solidFill>
                    <a:srgbClr val="000000"/>
                  </a:solidFill>
                  <a:ea typeface="굴림" charset="-127"/>
                </a:rPr>
                <a:t>1</a:t>
              </a:r>
              <a:endParaRPr lang="en-US" altLang="ko-KR">
                <a:ea typeface="굴림" charset="-127"/>
              </a:endParaRPr>
            </a:p>
          </p:txBody>
        </p:sp>
        <p:grpSp>
          <p:nvGrpSpPr>
            <p:cNvPr id="46" name="Group 64"/>
            <p:cNvGrpSpPr>
              <a:grpSpLocks/>
            </p:cNvGrpSpPr>
            <p:nvPr/>
          </p:nvGrpSpPr>
          <p:grpSpPr bwMode="auto">
            <a:xfrm>
              <a:off x="1152" y="1536"/>
              <a:ext cx="497" cy="925"/>
              <a:chOff x="1152" y="1536"/>
              <a:chExt cx="497" cy="925"/>
            </a:xfrm>
          </p:grpSpPr>
          <p:grpSp>
            <p:nvGrpSpPr>
              <p:cNvPr id="47" name="Group 65"/>
              <p:cNvGrpSpPr>
                <a:grpSpLocks/>
              </p:cNvGrpSpPr>
              <p:nvPr/>
            </p:nvGrpSpPr>
            <p:grpSpPr bwMode="auto">
              <a:xfrm>
                <a:off x="1220" y="1815"/>
                <a:ext cx="429" cy="646"/>
                <a:chOff x="1220" y="1815"/>
                <a:chExt cx="429" cy="646"/>
              </a:xfrm>
            </p:grpSpPr>
            <p:sp>
              <p:nvSpPr>
                <p:cNvPr id="51" name="Freeform 66"/>
                <p:cNvSpPr>
                  <a:spLocks/>
                </p:cNvSpPr>
                <p:nvPr/>
              </p:nvSpPr>
              <p:spPr bwMode="auto">
                <a:xfrm>
                  <a:off x="1310" y="1815"/>
                  <a:ext cx="339" cy="6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76"/>
                    </a:cxn>
                    <a:cxn ang="0">
                      <a:pos x="23" y="153"/>
                    </a:cxn>
                    <a:cxn ang="0">
                      <a:pos x="40" y="226"/>
                    </a:cxn>
                    <a:cxn ang="0">
                      <a:pos x="62" y="297"/>
                    </a:cxn>
                    <a:cxn ang="0">
                      <a:pos x="93" y="367"/>
                    </a:cxn>
                    <a:cxn ang="0">
                      <a:pos x="127" y="432"/>
                    </a:cxn>
                    <a:cxn ang="0">
                      <a:pos x="169" y="494"/>
                    </a:cxn>
                    <a:cxn ang="0">
                      <a:pos x="217" y="551"/>
                    </a:cxn>
                    <a:cxn ang="0">
                      <a:pos x="277" y="601"/>
                    </a:cxn>
                    <a:cxn ang="0">
                      <a:pos x="339" y="646"/>
                    </a:cxn>
                  </a:cxnLst>
                  <a:rect l="0" t="0" r="r" b="b"/>
                  <a:pathLst>
                    <a:path w="339" h="646">
                      <a:moveTo>
                        <a:pt x="0" y="0"/>
                      </a:moveTo>
                      <a:lnTo>
                        <a:pt x="11" y="76"/>
                      </a:lnTo>
                      <a:lnTo>
                        <a:pt x="23" y="153"/>
                      </a:lnTo>
                      <a:lnTo>
                        <a:pt x="40" y="226"/>
                      </a:lnTo>
                      <a:lnTo>
                        <a:pt x="62" y="297"/>
                      </a:lnTo>
                      <a:lnTo>
                        <a:pt x="93" y="367"/>
                      </a:lnTo>
                      <a:lnTo>
                        <a:pt x="127" y="432"/>
                      </a:lnTo>
                      <a:lnTo>
                        <a:pt x="169" y="494"/>
                      </a:lnTo>
                      <a:lnTo>
                        <a:pt x="217" y="551"/>
                      </a:lnTo>
                      <a:lnTo>
                        <a:pt x="277" y="601"/>
                      </a:lnTo>
                      <a:lnTo>
                        <a:pt x="339" y="646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52" name="Freeform 67"/>
                <p:cNvSpPr>
                  <a:spLocks/>
                </p:cNvSpPr>
                <p:nvPr/>
              </p:nvSpPr>
              <p:spPr bwMode="auto">
                <a:xfrm>
                  <a:off x="1220" y="2224"/>
                  <a:ext cx="211" cy="212"/>
                </a:xfrm>
                <a:custGeom>
                  <a:avLst/>
                  <a:gdLst/>
                  <a:ahLst/>
                  <a:cxnLst>
                    <a:cxn ang="0">
                      <a:pos x="209" y="105"/>
                    </a:cxn>
                    <a:cxn ang="0">
                      <a:pos x="209" y="91"/>
                    </a:cxn>
                    <a:cxn ang="0">
                      <a:pos x="206" y="74"/>
                    </a:cxn>
                    <a:cxn ang="0">
                      <a:pos x="200" y="60"/>
                    </a:cxn>
                    <a:cxn ang="0">
                      <a:pos x="192" y="46"/>
                    </a:cxn>
                    <a:cxn ang="0">
                      <a:pos x="180" y="31"/>
                    </a:cxn>
                    <a:cxn ang="0">
                      <a:pos x="166" y="20"/>
                    </a:cxn>
                    <a:cxn ang="0">
                      <a:pos x="155" y="12"/>
                    </a:cxn>
                    <a:cxn ang="0">
                      <a:pos x="138" y="6"/>
                    </a:cxn>
                    <a:cxn ang="0">
                      <a:pos x="121" y="3"/>
                    </a:cxn>
                    <a:cxn ang="0">
                      <a:pos x="104" y="0"/>
                    </a:cxn>
                    <a:cxn ang="0">
                      <a:pos x="87" y="3"/>
                    </a:cxn>
                    <a:cxn ang="0">
                      <a:pos x="70" y="6"/>
                    </a:cxn>
                    <a:cxn ang="0">
                      <a:pos x="56" y="12"/>
                    </a:cxn>
                    <a:cxn ang="0">
                      <a:pos x="42" y="20"/>
                    </a:cxn>
                    <a:cxn ang="0">
                      <a:pos x="31" y="31"/>
                    </a:cxn>
                    <a:cxn ang="0">
                      <a:pos x="19" y="46"/>
                    </a:cxn>
                    <a:cxn ang="0">
                      <a:pos x="11" y="60"/>
                    </a:cxn>
                    <a:cxn ang="0">
                      <a:pos x="5" y="74"/>
                    </a:cxn>
                    <a:cxn ang="0">
                      <a:pos x="0" y="91"/>
                    </a:cxn>
                    <a:cxn ang="0">
                      <a:pos x="0" y="108"/>
                    </a:cxn>
                    <a:cxn ang="0">
                      <a:pos x="0" y="125"/>
                    </a:cxn>
                    <a:cxn ang="0">
                      <a:pos x="5" y="142"/>
                    </a:cxn>
                    <a:cxn ang="0">
                      <a:pos x="11" y="156"/>
                    </a:cxn>
                    <a:cxn ang="0">
                      <a:pos x="19" y="170"/>
                    </a:cxn>
                    <a:cxn ang="0">
                      <a:pos x="31" y="181"/>
                    </a:cxn>
                    <a:cxn ang="0">
                      <a:pos x="42" y="192"/>
                    </a:cxn>
                    <a:cxn ang="0">
                      <a:pos x="56" y="201"/>
                    </a:cxn>
                    <a:cxn ang="0">
                      <a:pos x="70" y="206"/>
                    </a:cxn>
                    <a:cxn ang="0">
                      <a:pos x="87" y="212"/>
                    </a:cxn>
                    <a:cxn ang="0">
                      <a:pos x="104" y="212"/>
                    </a:cxn>
                    <a:cxn ang="0">
                      <a:pos x="121" y="212"/>
                    </a:cxn>
                    <a:cxn ang="0">
                      <a:pos x="138" y="206"/>
                    </a:cxn>
                    <a:cxn ang="0">
                      <a:pos x="155" y="201"/>
                    </a:cxn>
                    <a:cxn ang="0">
                      <a:pos x="166" y="192"/>
                    </a:cxn>
                    <a:cxn ang="0">
                      <a:pos x="180" y="181"/>
                    </a:cxn>
                    <a:cxn ang="0">
                      <a:pos x="192" y="170"/>
                    </a:cxn>
                    <a:cxn ang="0">
                      <a:pos x="200" y="156"/>
                    </a:cxn>
                    <a:cxn ang="0">
                      <a:pos x="206" y="142"/>
                    </a:cxn>
                    <a:cxn ang="0">
                      <a:pos x="209" y="125"/>
                    </a:cxn>
                    <a:cxn ang="0">
                      <a:pos x="211" y="108"/>
                    </a:cxn>
                    <a:cxn ang="0">
                      <a:pos x="211" y="108"/>
                    </a:cxn>
                  </a:cxnLst>
                  <a:rect l="0" t="0" r="r" b="b"/>
                  <a:pathLst>
                    <a:path w="211" h="212">
                      <a:moveTo>
                        <a:pt x="209" y="105"/>
                      </a:moveTo>
                      <a:lnTo>
                        <a:pt x="209" y="91"/>
                      </a:lnTo>
                      <a:lnTo>
                        <a:pt x="206" y="74"/>
                      </a:lnTo>
                      <a:lnTo>
                        <a:pt x="200" y="60"/>
                      </a:lnTo>
                      <a:lnTo>
                        <a:pt x="192" y="46"/>
                      </a:lnTo>
                      <a:lnTo>
                        <a:pt x="180" y="31"/>
                      </a:lnTo>
                      <a:lnTo>
                        <a:pt x="166" y="20"/>
                      </a:lnTo>
                      <a:lnTo>
                        <a:pt x="155" y="12"/>
                      </a:lnTo>
                      <a:lnTo>
                        <a:pt x="138" y="6"/>
                      </a:lnTo>
                      <a:lnTo>
                        <a:pt x="121" y="3"/>
                      </a:lnTo>
                      <a:lnTo>
                        <a:pt x="104" y="0"/>
                      </a:lnTo>
                      <a:lnTo>
                        <a:pt x="87" y="3"/>
                      </a:lnTo>
                      <a:lnTo>
                        <a:pt x="70" y="6"/>
                      </a:lnTo>
                      <a:lnTo>
                        <a:pt x="56" y="12"/>
                      </a:lnTo>
                      <a:lnTo>
                        <a:pt x="42" y="20"/>
                      </a:lnTo>
                      <a:lnTo>
                        <a:pt x="31" y="31"/>
                      </a:lnTo>
                      <a:lnTo>
                        <a:pt x="19" y="46"/>
                      </a:lnTo>
                      <a:lnTo>
                        <a:pt x="11" y="60"/>
                      </a:lnTo>
                      <a:lnTo>
                        <a:pt x="5" y="74"/>
                      </a:lnTo>
                      <a:lnTo>
                        <a:pt x="0" y="91"/>
                      </a:lnTo>
                      <a:lnTo>
                        <a:pt x="0" y="108"/>
                      </a:lnTo>
                      <a:lnTo>
                        <a:pt x="0" y="125"/>
                      </a:lnTo>
                      <a:lnTo>
                        <a:pt x="5" y="142"/>
                      </a:lnTo>
                      <a:lnTo>
                        <a:pt x="11" y="156"/>
                      </a:lnTo>
                      <a:lnTo>
                        <a:pt x="19" y="170"/>
                      </a:lnTo>
                      <a:lnTo>
                        <a:pt x="31" y="181"/>
                      </a:lnTo>
                      <a:lnTo>
                        <a:pt x="42" y="192"/>
                      </a:lnTo>
                      <a:lnTo>
                        <a:pt x="56" y="201"/>
                      </a:lnTo>
                      <a:lnTo>
                        <a:pt x="70" y="206"/>
                      </a:lnTo>
                      <a:lnTo>
                        <a:pt x="87" y="212"/>
                      </a:lnTo>
                      <a:lnTo>
                        <a:pt x="104" y="212"/>
                      </a:lnTo>
                      <a:lnTo>
                        <a:pt x="121" y="212"/>
                      </a:lnTo>
                      <a:lnTo>
                        <a:pt x="138" y="206"/>
                      </a:lnTo>
                      <a:lnTo>
                        <a:pt x="155" y="201"/>
                      </a:lnTo>
                      <a:lnTo>
                        <a:pt x="166" y="192"/>
                      </a:lnTo>
                      <a:lnTo>
                        <a:pt x="180" y="181"/>
                      </a:lnTo>
                      <a:lnTo>
                        <a:pt x="192" y="170"/>
                      </a:lnTo>
                      <a:lnTo>
                        <a:pt x="200" y="156"/>
                      </a:lnTo>
                      <a:lnTo>
                        <a:pt x="206" y="142"/>
                      </a:lnTo>
                      <a:lnTo>
                        <a:pt x="209" y="125"/>
                      </a:lnTo>
                      <a:lnTo>
                        <a:pt x="211" y="108"/>
                      </a:lnTo>
                      <a:lnTo>
                        <a:pt x="211" y="108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48" name="Group 68"/>
              <p:cNvGrpSpPr>
                <a:grpSpLocks/>
              </p:cNvGrpSpPr>
              <p:nvPr/>
            </p:nvGrpSpPr>
            <p:grpSpPr bwMode="auto">
              <a:xfrm>
                <a:off x="1152" y="1536"/>
                <a:ext cx="231" cy="173"/>
                <a:chOff x="1784" y="2425"/>
                <a:chExt cx="176" cy="173"/>
              </a:xfrm>
            </p:grpSpPr>
            <p:sp>
              <p:nvSpPr>
                <p:cNvPr id="49" name="Rectangle 69"/>
                <p:cNvSpPr>
                  <a:spLocks noChangeArrowheads="1"/>
                </p:cNvSpPr>
                <p:nvPr/>
              </p:nvSpPr>
              <p:spPr bwMode="auto">
                <a:xfrm>
                  <a:off x="1784" y="2425"/>
                  <a:ext cx="6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 dirty="0">
                      <a:solidFill>
                        <a:schemeClr val="hlink"/>
                      </a:solidFill>
                      <a:ea typeface="굴림" charset="-127"/>
                    </a:rPr>
                    <a:t>u</a:t>
                  </a:r>
                  <a:endParaRPr lang="en-US" altLang="ko-KR" sz="2000" dirty="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  <p:sp>
              <p:nvSpPr>
                <p:cNvPr id="50" name="Rectangle 70"/>
                <p:cNvSpPr>
                  <a:spLocks noChangeArrowheads="1"/>
                </p:cNvSpPr>
                <p:nvPr/>
              </p:nvSpPr>
              <p:spPr bwMode="auto">
                <a:xfrm>
                  <a:off x="1838" y="2425"/>
                  <a:ext cx="12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 dirty="0">
                      <a:solidFill>
                        <a:schemeClr val="hlink"/>
                      </a:solidFill>
                      <a:ea typeface="굴림" charset="-127"/>
                    </a:rPr>
                    <a:t> :5</a:t>
                  </a:r>
                  <a:endParaRPr lang="en-US" altLang="ko-KR" sz="2000" dirty="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</p:grpSp>
        </p:grpSp>
      </p:grpSp>
      <p:grpSp>
        <p:nvGrpSpPr>
          <p:cNvPr id="53" name="Group 71"/>
          <p:cNvGrpSpPr>
            <a:grpSpLocks/>
          </p:cNvGrpSpPr>
          <p:nvPr/>
        </p:nvGrpSpPr>
        <p:grpSpPr bwMode="auto">
          <a:xfrm>
            <a:off x="2287562" y="4391036"/>
            <a:ext cx="3506788" cy="1522413"/>
            <a:chOff x="2016" y="1584"/>
            <a:chExt cx="2209" cy="959"/>
          </a:xfrm>
        </p:grpSpPr>
        <p:sp>
          <p:nvSpPr>
            <p:cNvPr id="54" name="Freeform 72"/>
            <p:cNvSpPr>
              <a:spLocks/>
            </p:cNvSpPr>
            <p:nvPr/>
          </p:nvSpPr>
          <p:spPr bwMode="auto">
            <a:xfrm>
              <a:off x="3888" y="1714"/>
              <a:ext cx="81" cy="79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0" y="39"/>
                </a:cxn>
                <a:cxn ang="0">
                  <a:pos x="81" y="0"/>
                </a:cxn>
                <a:cxn ang="0">
                  <a:pos x="33" y="79"/>
                </a:cxn>
                <a:cxn ang="0">
                  <a:pos x="16" y="59"/>
                </a:cxn>
              </a:cxnLst>
              <a:rect l="0" t="0" r="r" b="b"/>
              <a:pathLst>
                <a:path w="81" h="79">
                  <a:moveTo>
                    <a:pt x="14" y="59"/>
                  </a:moveTo>
                  <a:lnTo>
                    <a:pt x="0" y="39"/>
                  </a:lnTo>
                  <a:lnTo>
                    <a:pt x="81" y="0"/>
                  </a:lnTo>
                  <a:lnTo>
                    <a:pt x="33" y="79"/>
                  </a:lnTo>
                  <a:lnTo>
                    <a:pt x="16" y="5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5" name="Freeform 73"/>
            <p:cNvSpPr>
              <a:spLocks/>
            </p:cNvSpPr>
            <p:nvPr/>
          </p:nvSpPr>
          <p:spPr bwMode="auto">
            <a:xfrm>
              <a:off x="3888" y="1714"/>
              <a:ext cx="81" cy="79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0" y="39"/>
                </a:cxn>
                <a:cxn ang="0">
                  <a:pos x="81" y="0"/>
                </a:cxn>
                <a:cxn ang="0">
                  <a:pos x="33" y="79"/>
                </a:cxn>
                <a:cxn ang="0">
                  <a:pos x="14" y="59"/>
                </a:cxn>
              </a:cxnLst>
              <a:rect l="0" t="0" r="r" b="b"/>
              <a:pathLst>
                <a:path w="81" h="79">
                  <a:moveTo>
                    <a:pt x="14" y="59"/>
                  </a:moveTo>
                  <a:lnTo>
                    <a:pt x="0" y="39"/>
                  </a:lnTo>
                  <a:lnTo>
                    <a:pt x="81" y="0"/>
                  </a:lnTo>
                  <a:lnTo>
                    <a:pt x="33" y="79"/>
                  </a:lnTo>
                  <a:lnTo>
                    <a:pt x="14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56" name="Group 74"/>
            <p:cNvGrpSpPr>
              <a:grpSpLocks/>
            </p:cNvGrpSpPr>
            <p:nvPr/>
          </p:nvGrpSpPr>
          <p:grpSpPr bwMode="auto">
            <a:xfrm>
              <a:off x="2016" y="1584"/>
              <a:ext cx="2221" cy="959"/>
              <a:chOff x="2016" y="1584"/>
              <a:chExt cx="2221" cy="959"/>
            </a:xfrm>
          </p:grpSpPr>
          <p:grpSp>
            <p:nvGrpSpPr>
              <p:cNvPr id="57" name="Group 75"/>
              <p:cNvGrpSpPr>
                <a:grpSpLocks/>
              </p:cNvGrpSpPr>
              <p:nvPr/>
            </p:nvGrpSpPr>
            <p:grpSpPr bwMode="auto">
              <a:xfrm>
                <a:off x="2016" y="1776"/>
                <a:ext cx="1900" cy="767"/>
                <a:chOff x="2002" y="1776"/>
                <a:chExt cx="1900" cy="767"/>
              </a:xfrm>
            </p:grpSpPr>
            <p:sp>
              <p:nvSpPr>
                <p:cNvPr id="62" name="Freeform 76"/>
                <p:cNvSpPr>
                  <a:spLocks/>
                </p:cNvSpPr>
                <p:nvPr/>
              </p:nvSpPr>
              <p:spPr bwMode="auto">
                <a:xfrm>
                  <a:off x="2002" y="1776"/>
                  <a:ext cx="1900" cy="728"/>
                </a:xfrm>
                <a:custGeom>
                  <a:avLst/>
                  <a:gdLst/>
                  <a:ahLst/>
                  <a:cxnLst>
                    <a:cxn ang="0">
                      <a:pos x="0" y="728"/>
                    </a:cxn>
                    <a:cxn ang="0">
                      <a:pos x="149" y="702"/>
                    </a:cxn>
                    <a:cxn ang="0">
                      <a:pos x="299" y="685"/>
                    </a:cxn>
                    <a:cxn ang="0">
                      <a:pos x="451" y="669"/>
                    </a:cxn>
                    <a:cxn ang="0">
                      <a:pos x="607" y="654"/>
                    </a:cxn>
                    <a:cxn ang="0">
                      <a:pos x="759" y="638"/>
                    </a:cxn>
                    <a:cxn ang="0">
                      <a:pos x="912" y="615"/>
                    </a:cxn>
                    <a:cxn ang="0">
                      <a:pos x="1061" y="581"/>
                    </a:cxn>
                    <a:cxn ang="0">
                      <a:pos x="1202" y="536"/>
                    </a:cxn>
                    <a:cxn ang="0">
                      <a:pos x="1341" y="477"/>
                    </a:cxn>
                    <a:cxn ang="0">
                      <a:pos x="1471" y="398"/>
                    </a:cxn>
                    <a:cxn ang="0">
                      <a:pos x="1519" y="361"/>
                    </a:cxn>
                    <a:cxn ang="0">
                      <a:pos x="1564" y="324"/>
                    </a:cxn>
                    <a:cxn ang="0">
                      <a:pos x="1606" y="285"/>
                    </a:cxn>
                    <a:cxn ang="0">
                      <a:pos x="1648" y="245"/>
                    </a:cxn>
                    <a:cxn ang="0">
                      <a:pos x="1691" y="203"/>
                    </a:cxn>
                    <a:cxn ang="0">
                      <a:pos x="1733" y="161"/>
                    </a:cxn>
                    <a:cxn ang="0">
                      <a:pos x="1773" y="121"/>
                    </a:cxn>
                    <a:cxn ang="0">
                      <a:pos x="1815" y="79"/>
                    </a:cxn>
                    <a:cxn ang="0">
                      <a:pos x="1857" y="39"/>
                    </a:cxn>
                    <a:cxn ang="0">
                      <a:pos x="1900" y="0"/>
                    </a:cxn>
                  </a:cxnLst>
                  <a:rect l="0" t="0" r="r" b="b"/>
                  <a:pathLst>
                    <a:path w="1900" h="728">
                      <a:moveTo>
                        <a:pt x="0" y="728"/>
                      </a:moveTo>
                      <a:lnTo>
                        <a:pt x="149" y="702"/>
                      </a:lnTo>
                      <a:lnTo>
                        <a:pt x="299" y="685"/>
                      </a:lnTo>
                      <a:lnTo>
                        <a:pt x="451" y="669"/>
                      </a:lnTo>
                      <a:lnTo>
                        <a:pt x="607" y="654"/>
                      </a:lnTo>
                      <a:lnTo>
                        <a:pt x="759" y="638"/>
                      </a:lnTo>
                      <a:lnTo>
                        <a:pt x="912" y="615"/>
                      </a:lnTo>
                      <a:lnTo>
                        <a:pt x="1061" y="581"/>
                      </a:lnTo>
                      <a:lnTo>
                        <a:pt x="1202" y="536"/>
                      </a:lnTo>
                      <a:lnTo>
                        <a:pt x="1341" y="477"/>
                      </a:lnTo>
                      <a:lnTo>
                        <a:pt x="1471" y="398"/>
                      </a:lnTo>
                      <a:lnTo>
                        <a:pt x="1519" y="361"/>
                      </a:lnTo>
                      <a:lnTo>
                        <a:pt x="1564" y="324"/>
                      </a:lnTo>
                      <a:lnTo>
                        <a:pt x="1606" y="285"/>
                      </a:lnTo>
                      <a:lnTo>
                        <a:pt x="1648" y="245"/>
                      </a:lnTo>
                      <a:lnTo>
                        <a:pt x="1691" y="203"/>
                      </a:lnTo>
                      <a:lnTo>
                        <a:pt x="1733" y="161"/>
                      </a:lnTo>
                      <a:lnTo>
                        <a:pt x="1773" y="121"/>
                      </a:lnTo>
                      <a:lnTo>
                        <a:pt x="1815" y="79"/>
                      </a:lnTo>
                      <a:lnTo>
                        <a:pt x="1857" y="39"/>
                      </a:lnTo>
                      <a:lnTo>
                        <a:pt x="190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63" name="Freeform 77"/>
                <p:cNvSpPr>
                  <a:spLocks/>
                </p:cNvSpPr>
                <p:nvPr/>
              </p:nvSpPr>
              <p:spPr bwMode="auto">
                <a:xfrm>
                  <a:off x="3125" y="2332"/>
                  <a:ext cx="212" cy="211"/>
                </a:xfrm>
                <a:custGeom>
                  <a:avLst/>
                  <a:gdLst/>
                  <a:ahLst/>
                  <a:cxnLst>
                    <a:cxn ang="0">
                      <a:pos x="212" y="104"/>
                    </a:cxn>
                    <a:cxn ang="0">
                      <a:pos x="209" y="87"/>
                    </a:cxn>
                    <a:cxn ang="0">
                      <a:pos x="206" y="70"/>
                    </a:cxn>
                    <a:cxn ang="0">
                      <a:pos x="201" y="56"/>
                    </a:cxn>
                    <a:cxn ang="0">
                      <a:pos x="192" y="42"/>
                    </a:cxn>
                    <a:cxn ang="0">
                      <a:pos x="181" y="31"/>
                    </a:cxn>
                    <a:cxn ang="0">
                      <a:pos x="167" y="19"/>
                    </a:cxn>
                    <a:cxn ang="0">
                      <a:pos x="156" y="11"/>
                    </a:cxn>
                    <a:cxn ang="0">
                      <a:pos x="139" y="5"/>
                    </a:cxn>
                    <a:cxn ang="0">
                      <a:pos x="122" y="0"/>
                    </a:cxn>
                    <a:cxn ang="0">
                      <a:pos x="105" y="0"/>
                    </a:cxn>
                    <a:cxn ang="0">
                      <a:pos x="88" y="0"/>
                    </a:cxn>
                    <a:cxn ang="0">
                      <a:pos x="71" y="5"/>
                    </a:cxn>
                    <a:cxn ang="0">
                      <a:pos x="57" y="11"/>
                    </a:cxn>
                    <a:cxn ang="0">
                      <a:pos x="43" y="19"/>
                    </a:cxn>
                    <a:cxn ang="0">
                      <a:pos x="31" y="31"/>
                    </a:cxn>
                    <a:cxn ang="0">
                      <a:pos x="20" y="42"/>
                    </a:cxn>
                    <a:cxn ang="0">
                      <a:pos x="12" y="56"/>
                    </a:cxn>
                    <a:cxn ang="0">
                      <a:pos x="6" y="70"/>
                    </a:cxn>
                    <a:cxn ang="0">
                      <a:pos x="0" y="87"/>
                    </a:cxn>
                    <a:cxn ang="0">
                      <a:pos x="0" y="104"/>
                    </a:cxn>
                    <a:cxn ang="0">
                      <a:pos x="0" y="121"/>
                    </a:cxn>
                    <a:cxn ang="0">
                      <a:pos x="6" y="138"/>
                    </a:cxn>
                    <a:cxn ang="0">
                      <a:pos x="12" y="152"/>
                    </a:cxn>
                    <a:cxn ang="0">
                      <a:pos x="20" y="166"/>
                    </a:cxn>
                    <a:cxn ang="0">
                      <a:pos x="31" y="180"/>
                    </a:cxn>
                    <a:cxn ang="0">
                      <a:pos x="43" y="189"/>
                    </a:cxn>
                    <a:cxn ang="0">
                      <a:pos x="57" y="200"/>
                    </a:cxn>
                    <a:cxn ang="0">
                      <a:pos x="71" y="206"/>
                    </a:cxn>
                    <a:cxn ang="0">
                      <a:pos x="88" y="209"/>
                    </a:cxn>
                    <a:cxn ang="0">
                      <a:pos x="105" y="211"/>
                    </a:cxn>
                    <a:cxn ang="0">
                      <a:pos x="122" y="209"/>
                    </a:cxn>
                    <a:cxn ang="0">
                      <a:pos x="139" y="206"/>
                    </a:cxn>
                    <a:cxn ang="0">
                      <a:pos x="156" y="200"/>
                    </a:cxn>
                    <a:cxn ang="0">
                      <a:pos x="167" y="189"/>
                    </a:cxn>
                    <a:cxn ang="0">
                      <a:pos x="181" y="180"/>
                    </a:cxn>
                    <a:cxn ang="0">
                      <a:pos x="192" y="166"/>
                    </a:cxn>
                    <a:cxn ang="0">
                      <a:pos x="201" y="152"/>
                    </a:cxn>
                    <a:cxn ang="0">
                      <a:pos x="206" y="138"/>
                    </a:cxn>
                    <a:cxn ang="0">
                      <a:pos x="209" y="121"/>
                    </a:cxn>
                    <a:cxn ang="0">
                      <a:pos x="212" y="104"/>
                    </a:cxn>
                    <a:cxn ang="0">
                      <a:pos x="212" y="104"/>
                    </a:cxn>
                  </a:cxnLst>
                  <a:rect l="0" t="0" r="r" b="b"/>
                  <a:pathLst>
                    <a:path w="212" h="211">
                      <a:moveTo>
                        <a:pt x="212" y="104"/>
                      </a:moveTo>
                      <a:lnTo>
                        <a:pt x="209" y="87"/>
                      </a:lnTo>
                      <a:lnTo>
                        <a:pt x="206" y="70"/>
                      </a:lnTo>
                      <a:lnTo>
                        <a:pt x="201" y="56"/>
                      </a:lnTo>
                      <a:lnTo>
                        <a:pt x="192" y="42"/>
                      </a:lnTo>
                      <a:lnTo>
                        <a:pt x="181" y="31"/>
                      </a:lnTo>
                      <a:lnTo>
                        <a:pt x="167" y="19"/>
                      </a:lnTo>
                      <a:lnTo>
                        <a:pt x="156" y="11"/>
                      </a:lnTo>
                      <a:lnTo>
                        <a:pt x="139" y="5"/>
                      </a:lnTo>
                      <a:lnTo>
                        <a:pt x="122" y="0"/>
                      </a:lnTo>
                      <a:lnTo>
                        <a:pt x="105" y="0"/>
                      </a:lnTo>
                      <a:lnTo>
                        <a:pt x="88" y="0"/>
                      </a:lnTo>
                      <a:lnTo>
                        <a:pt x="71" y="5"/>
                      </a:lnTo>
                      <a:lnTo>
                        <a:pt x="57" y="11"/>
                      </a:lnTo>
                      <a:lnTo>
                        <a:pt x="43" y="19"/>
                      </a:lnTo>
                      <a:lnTo>
                        <a:pt x="31" y="31"/>
                      </a:lnTo>
                      <a:lnTo>
                        <a:pt x="20" y="42"/>
                      </a:lnTo>
                      <a:lnTo>
                        <a:pt x="12" y="56"/>
                      </a:lnTo>
                      <a:lnTo>
                        <a:pt x="6" y="70"/>
                      </a:lnTo>
                      <a:lnTo>
                        <a:pt x="0" y="87"/>
                      </a:lnTo>
                      <a:lnTo>
                        <a:pt x="0" y="104"/>
                      </a:lnTo>
                      <a:lnTo>
                        <a:pt x="0" y="121"/>
                      </a:lnTo>
                      <a:lnTo>
                        <a:pt x="6" y="138"/>
                      </a:lnTo>
                      <a:lnTo>
                        <a:pt x="12" y="152"/>
                      </a:lnTo>
                      <a:lnTo>
                        <a:pt x="20" y="166"/>
                      </a:lnTo>
                      <a:lnTo>
                        <a:pt x="31" y="180"/>
                      </a:lnTo>
                      <a:lnTo>
                        <a:pt x="43" y="189"/>
                      </a:lnTo>
                      <a:lnTo>
                        <a:pt x="57" y="200"/>
                      </a:lnTo>
                      <a:lnTo>
                        <a:pt x="71" y="206"/>
                      </a:lnTo>
                      <a:lnTo>
                        <a:pt x="88" y="209"/>
                      </a:lnTo>
                      <a:lnTo>
                        <a:pt x="105" y="211"/>
                      </a:lnTo>
                      <a:lnTo>
                        <a:pt x="122" y="209"/>
                      </a:lnTo>
                      <a:lnTo>
                        <a:pt x="139" y="206"/>
                      </a:lnTo>
                      <a:lnTo>
                        <a:pt x="156" y="200"/>
                      </a:lnTo>
                      <a:lnTo>
                        <a:pt x="167" y="189"/>
                      </a:lnTo>
                      <a:lnTo>
                        <a:pt x="181" y="180"/>
                      </a:lnTo>
                      <a:lnTo>
                        <a:pt x="192" y="166"/>
                      </a:lnTo>
                      <a:lnTo>
                        <a:pt x="201" y="152"/>
                      </a:lnTo>
                      <a:lnTo>
                        <a:pt x="206" y="138"/>
                      </a:lnTo>
                      <a:lnTo>
                        <a:pt x="209" y="121"/>
                      </a:lnTo>
                      <a:lnTo>
                        <a:pt x="212" y="104"/>
                      </a:lnTo>
                      <a:lnTo>
                        <a:pt x="212" y="10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sp>
            <p:nvSpPr>
              <p:cNvPr id="58" name="Rectangle 78"/>
              <p:cNvSpPr>
                <a:spLocks noChangeArrowheads="1"/>
              </p:cNvSpPr>
              <p:nvPr/>
            </p:nvSpPr>
            <p:spPr bwMode="auto">
              <a:xfrm>
                <a:off x="3199" y="2386"/>
                <a:ext cx="5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200" b="0">
                    <a:solidFill>
                      <a:srgbClr val="000000"/>
                    </a:solidFill>
                    <a:ea typeface="굴림" charset="-127"/>
                  </a:rPr>
                  <a:t>2</a:t>
                </a:r>
                <a:endParaRPr lang="en-US" altLang="ko-KR">
                  <a:ea typeface="굴림" charset="-127"/>
                </a:endParaRPr>
              </a:p>
            </p:txBody>
          </p:sp>
          <p:grpSp>
            <p:nvGrpSpPr>
              <p:cNvPr id="59" name="Group 79"/>
              <p:cNvGrpSpPr>
                <a:grpSpLocks/>
              </p:cNvGrpSpPr>
              <p:nvPr/>
            </p:nvGrpSpPr>
            <p:grpSpPr bwMode="auto">
              <a:xfrm>
                <a:off x="3995" y="1584"/>
                <a:ext cx="242" cy="173"/>
                <a:chOff x="1784" y="2425"/>
                <a:chExt cx="160" cy="173"/>
              </a:xfrm>
            </p:grpSpPr>
            <p:sp>
              <p:nvSpPr>
                <p:cNvPr id="60" name="Rectangle 80"/>
                <p:cNvSpPr>
                  <a:spLocks noChangeArrowheads="1"/>
                </p:cNvSpPr>
                <p:nvPr/>
              </p:nvSpPr>
              <p:spPr bwMode="auto">
                <a:xfrm>
                  <a:off x="1784" y="2425"/>
                  <a:ext cx="5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>
                      <a:solidFill>
                        <a:schemeClr val="hlink"/>
                      </a:solidFill>
                      <a:ea typeface="굴림" charset="-127"/>
                    </a:rPr>
                    <a:t>u</a:t>
                  </a:r>
                  <a:endParaRPr lang="en-US" altLang="ko-KR" sz="200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  <p:sp>
              <p:nvSpPr>
                <p:cNvPr id="61" name="Rectangle 81"/>
                <p:cNvSpPr>
                  <a:spLocks noChangeArrowheads="1"/>
                </p:cNvSpPr>
                <p:nvPr/>
              </p:nvSpPr>
              <p:spPr bwMode="auto">
                <a:xfrm>
                  <a:off x="1838" y="2425"/>
                  <a:ext cx="10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800" b="0">
                      <a:solidFill>
                        <a:schemeClr val="hlink"/>
                      </a:solidFill>
                      <a:ea typeface="굴림" charset="-127"/>
                    </a:rPr>
                    <a:t> :5</a:t>
                  </a:r>
                  <a:endParaRPr lang="en-US" altLang="ko-KR" sz="2000">
                    <a:solidFill>
                      <a:schemeClr val="hlink"/>
                    </a:solidFill>
                    <a:ea typeface="굴림" charset="-127"/>
                  </a:endParaRPr>
                </a:p>
              </p:txBody>
            </p:sp>
          </p:grpSp>
        </p:grpSp>
      </p:grpSp>
      <p:grpSp>
        <p:nvGrpSpPr>
          <p:cNvPr id="64" name="Group 82"/>
          <p:cNvGrpSpPr>
            <a:grpSpLocks/>
          </p:cNvGrpSpPr>
          <p:nvPr/>
        </p:nvGrpSpPr>
        <p:grpSpPr bwMode="auto">
          <a:xfrm>
            <a:off x="5945162" y="3629036"/>
            <a:ext cx="600075" cy="1014413"/>
            <a:chOff x="4224" y="1118"/>
            <a:chExt cx="378" cy="639"/>
          </a:xfrm>
        </p:grpSpPr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255" y="1522"/>
              <a:ext cx="81" cy="76"/>
            </a:xfrm>
            <a:custGeom>
              <a:avLst/>
              <a:gdLst/>
              <a:ahLst/>
              <a:cxnLst>
                <a:cxn ang="0">
                  <a:pos x="62" y="17"/>
                </a:cxn>
                <a:cxn ang="0">
                  <a:pos x="81" y="36"/>
                </a:cxn>
                <a:cxn ang="0">
                  <a:pos x="0" y="76"/>
                </a:cxn>
                <a:cxn ang="0">
                  <a:pos x="48" y="0"/>
                </a:cxn>
                <a:cxn ang="0">
                  <a:pos x="62" y="17"/>
                </a:cxn>
              </a:cxnLst>
              <a:rect l="0" t="0" r="r" b="b"/>
              <a:pathLst>
                <a:path w="81" h="76">
                  <a:moveTo>
                    <a:pt x="62" y="17"/>
                  </a:moveTo>
                  <a:lnTo>
                    <a:pt x="81" y="36"/>
                  </a:lnTo>
                  <a:lnTo>
                    <a:pt x="0" y="76"/>
                  </a:lnTo>
                  <a:lnTo>
                    <a:pt x="48" y="0"/>
                  </a:lnTo>
                  <a:lnTo>
                    <a:pt x="62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66" name="Freeform 84"/>
            <p:cNvSpPr>
              <a:spLocks/>
            </p:cNvSpPr>
            <p:nvPr/>
          </p:nvSpPr>
          <p:spPr bwMode="auto">
            <a:xfrm>
              <a:off x="4255" y="1118"/>
              <a:ext cx="112" cy="4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37"/>
                </a:cxn>
                <a:cxn ang="0">
                  <a:pos x="45" y="79"/>
                </a:cxn>
                <a:cxn ang="0">
                  <a:pos x="67" y="124"/>
                </a:cxn>
                <a:cxn ang="0">
                  <a:pos x="84" y="169"/>
                </a:cxn>
                <a:cxn ang="0">
                  <a:pos x="101" y="217"/>
                </a:cxn>
                <a:cxn ang="0">
                  <a:pos x="110" y="262"/>
                </a:cxn>
                <a:cxn ang="0">
                  <a:pos x="112" y="308"/>
                </a:cxn>
                <a:cxn ang="0">
                  <a:pos x="107" y="350"/>
                </a:cxn>
                <a:cxn ang="0">
                  <a:pos x="93" y="387"/>
                </a:cxn>
                <a:cxn ang="0">
                  <a:pos x="67" y="421"/>
                </a:cxn>
              </a:cxnLst>
              <a:rect l="0" t="0" r="r" b="b"/>
              <a:pathLst>
                <a:path w="112" h="421">
                  <a:moveTo>
                    <a:pt x="0" y="0"/>
                  </a:moveTo>
                  <a:lnTo>
                    <a:pt x="22" y="37"/>
                  </a:lnTo>
                  <a:lnTo>
                    <a:pt x="45" y="79"/>
                  </a:lnTo>
                  <a:lnTo>
                    <a:pt x="67" y="124"/>
                  </a:lnTo>
                  <a:lnTo>
                    <a:pt x="84" y="169"/>
                  </a:lnTo>
                  <a:lnTo>
                    <a:pt x="101" y="217"/>
                  </a:lnTo>
                  <a:lnTo>
                    <a:pt x="110" y="262"/>
                  </a:lnTo>
                  <a:lnTo>
                    <a:pt x="112" y="308"/>
                  </a:lnTo>
                  <a:lnTo>
                    <a:pt x="107" y="350"/>
                  </a:lnTo>
                  <a:lnTo>
                    <a:pt x="93" y="387"/>
                  </a:lnTo>
                  <a:lnTo>
                    <a:pt x="67" y="421"/>
                  </a:lnTo>
                </a:path>
              </a:pathLst>
            </a:custGeom>
            <a:noFill/>
            <a:ln w="9525">
              <a:solidFill>
                <a:srgbClr val="114FF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67" name="Group 85"/>
            <p:cNvGrpSpPr>
              <a:grpSpLocks/>
            </p:cNvGrpSpPr>
            <p:nvPr/>
          </p:nvGrpSpPr>
          <p:grpSpPr bwMode="auto">
            <a:xfrm>
              <a:off x="4368" y="1152"/>
              <a:ext cx="234" cy="214"/>
              <a:chOff x="4704" y="1389"/>
              <a:chExt cx="234" cy="214"/>
            </a:xfrm>
          </p:grpSpPr>
          <p:sp>
            <p:nvSpPr>
              <p:cNvPr id="71" name="Freeform 86"/>
              <p:cNvSpPr>
                <a:spLocks/>
              </p:cNvSpPr>
              <p:nvPr/>
            </p:nvSpPr>
            <p:spPr bwMode="auto">
              <a:xfrm>
                <a:off x="4726" y="1389"/>
                <a:ext cx="212" cy="211"/>
              </a:xfrm>
              <a:custGeom>
                <a:avLst/>
                <a:gdLst/>
                <a:ahLst/>
                <a:cxnLst>
                  <a:cxn ang="0">
                    <a:pos x="209" y="104"/>
                  </a:cxn>
                  <a:cxn ang="0">
                    <a:pos x="209" y="124"/>
                  </a:cxn>
                  <a:cxn ang="0">
                    <a:pos x="206" y="141"/>
                  </a:cxn>
                  <a:cxn ang="0">
                    <a:pos x="201" y="155"/>
                  </a:cxn>
                  <a:cxn ang="0">
                    <a:pos x="192" y="169"/>
                  </a:cxn>
                  <a:cxn ang="0">
                    <a:pos x="181" y="180"/>
                  </a:cxn>
                  <a:cxn ang="0">
                    <a:pos x="167" y="192"/>
                  </a:cxn>
                  <a:cxn ang="0">
                    <a:pos x="155" y="200"/>
                  </a:cxn>
                  <a:cxn ang="0">
                    <a:pos x="138" y="206"/>
                  </a:cxn>
                  <a:cxn ang="0">
                    <a:pos x="122" y="211"/>
                  </a:cxn>
                  <a:cxn ang="0">
                    <a:pos x="105" y="211"/>
                  </a:cxn>
                  <a:cxn ang="0">
                    <a:pos x="88" y="211"/>
                  </a:cxn>
                  <a:cxn ang="0">
                    <a:pos x="71" y="206"/>
                  </a:cxn>
                  <a:cxn ang="0">
                    <a:pos x="57" y="200"/>
                  </a:cxn>
                  <a:cxn ang="0">
                    <a:pos x="42" y="192"/>
                  </a:cxn>
                  <a:cxn ang="0">
                    <a:pos x="31" y="180"/>
                  </a:cxn>
                  <a:cxn ang="0">
                    <a:pos x="20" y="169"/>
                  </a:cxn>
                  <a:cxn ang="0">
                    <a:pos x="11" y="155"/>
                  </a:cxn>
                  <a:cxn ang="0">
                    <a:pos x="6" y="141"/>
                  </a:cxn>
                  <a:cxn ang="0">
                    <a:pos x="0" y="124"/>
                  </a:cxn>
                  <a:cxn ang="0">
                    <a:pos x="0" y="107"/>
                  </a:cxn>
                  <a:cxn ang="0">
                    <a:pos x="0" y="90"/>
                  </a:cxn>
                  <a:cxn ang="0">
                    <a:pos x="6" y="73"/>
                  </a:cxn>
                  <a:cxn ang="0">
                    <a:pos x="11" y="59"/>
                  </a:cxn>
                  <a:cxn ang="0">
                    <a:pos x="20" y="45"/>
                  </a:cxn>
                  <a:cxn ang="0">
                    <a:pos x="31" y="31"/>
                  </a:cxn>
                  <a:cxn ang="0">
                    <a:pos x="42" y="19"/>
                  </a:cxn>
                  <a:cxn ang="0">
                    <a:pos x="57" y="11"/>
                  </a:cxn>
                  <a:cxn ang="0">
                    <a:pos x="71" y="5"/>
                  </a:cxn>
                  <a:cxn ang="0">
                    <a:pos x="88" y="3"/>
                  </a:cxn>
                  <a:cxn ang="0">
                    <a:pos x="105" y="0"/>
                  </a:cxn>
                  <a:cxn ang="0">
                    <a:pos x="122" y="3"/>
                  </a:cxn>
                  <a:cxn ang="0">
                    <a:pos x="138" y="5"/>
                  </a:cxn>
                  <a:cxn ang="0">
                    <a:pos x="155" y="11"/>
                  </a:cxn>
                  <a:cxn ang="0">
                    <a:pos x="167" y="19"/>
                  </a:cxn>
                  <a:cxn ang="0">
                    <a:pos x="181" y="31"/>
                  </a:cxn>
                  <a:cxn ang="0">
                    <a:pos x="192" y="45"/>
                  </a:cxn>
                  <a:cxn ang="0">
                    <a:pos x="201" y="59"/>
                  </a:cxn>
                  <a:cxn ang="0">
                    <a:pos x="206" y="73"/>
                  </a:cxn>
                  <a:cxn ang="0">
                    <a:pos x="209" y="90"/>
                  </a:cxn>
                  <a:cxn ang="0">
                    <a:pos x="212" y="107"/>
                  </a:cxn>
                  <a:cxn ang="0">
                    <a:pos x="209" y="104"/>
                  </a:cxn>
                </a:cxnLst>
                <a:rect l="0" t="0" r="r" b="b"/>
                <a:pathLst>
                  <a:path w="212" h="211">
                    <a:moveTo>
                      <a:pt x="209" y="104"/>
                    </a:moveTo>
                    <a:lnTo>
                      <a:pt x="209" y="124"/>
                    </a:lnTo>
                    <a:lnTo>
                      <a:pt x="206" y="141"/>
                    </a:lnTo>
                    <a:lnTo>
                      <a:pt x="201" y="155"/>
                    </a:lnTo>
                    <a:lnTo>
                      <a:pt x="192" y="169"/>
                    </a:lnTo>
                    <a:lnTo>
                      <a:pt x="181" y="180"/>
                    </a:lnTo>
                    <a:lnTo>
                      <a:pt x="167" y="192"/>
                    </a:lnTo>
                    <a:lnTo>
                      <a:pt x="155" y="200"/>
                    </a:lnTo>
                    <a:lnTo>
                      <a:pt x="138" y="206"/>
                    </a:lnTo>
                    <a:lnTo>
                      <a:pt x="122" y="211"/>
                    </a:lnTo>
                    <a:lnTo>
                      <a:pt x="105" y="211"/>
                    </a:lnTo>
                    <a:lnTo>
                      <a:pt x="88" y="211"/>
                    </a:lnTo>
                    <a:lnTo>
                      <a:pt x="71" y="206"/>
                    </a:lnTo>
                    <a:lnTo>
                      <a:pt x="57" y="200"/>
                    </a:lnTo>
                    <a:lnTo>
                      <a:pt x="42" y="192"/>
                    </a:lnTo>
                    <a:lnTo>
                      <a:pt x="31" y="180"/>
                    </a:lnTo>
                    <a:lnTo>
                      <a:pt x="20" y="169"/>
                    </a:lnTo>
                    <a:lnTo>
                      <a:pt x="11" y="155"/>
                    </a:lnTo>
                    <a:lnTo>
                      <a:pt x="6" y="141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0" y="90"/>
                    </a:lnTo>
                    <a:lnTo>
                      <a:pt x="6" y="73"/>
                    </a:lnTo>
                    <a:lnTo>
                      <a:pt x="11" y="59"/>
                    </a:lnTo>
                    <a:lnTo>
                      <a:pt x="20" y="45"/>
                    </a:lnTo>
                    <a:lnTo>
                      <a:pt x="31" y="31"/>
                    </a:lnTo>
                    <a:lnTo>
                      <a:pt x="42" y="19"/>
                    </a:lnTo>
                    <a:lnTo>
                      <a:pt x="57" y="11"/>
                    </a:lnTo>
                    <a:lnTo>
                      <a:pt x="71" y="5"/>
                    </a:lnTo>
                    <a:lnTo>
                      <a:pt x="88" y="3"/>
                    </a:lnTo>
                    <a:lnTo>
                      <a:pt x="105" y="0"/>
                    </a:lnTo>
                    <a:lnTo>
                      <a:pt x="122" y="3"/>
                    </a:lnTo>
                    <a:lnTo>
                      <a:pt x="138" y="5"/>
                    </a:lnTo>
                    <a:lnTo>
                      <a:pt x="155" y="11"/>
                    </a:lnTo>
                    <a:lnTo>
                      <a:pt x="167" y="19"/>
                    </a:lnTo>
                    <a:lnTo>
                      <a:pt x="181" y="31"/>
                    </a:lnTo>
                    <a:lnTo>
                      <a:pt x="192" y="45"/>
                    </a:lnTo>
                    <a:lnTo>
                      <a:pt x="201" y="59"/>
                    </a:lnTo>
                    <a:lnTo>
                      <a:pt x="206" y="73"/>
                    </a:lnTo>
                    <a:lnTo>
                      <a:pt x="209" y="90"/>
                    </a:lnTo>
                    <a:lnTo>
                      <a:pt x="212" y="107"/>
                    </a:lnTo>
                    <a:lnTo>
                      <a:pt x="209" y="1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72" name="Freeform 87"/>
              <p:cNvSpPr>
                <a:spLocks/>
              </p:cNvSpPr>
              <p:nvPr/>
            </p:nvSpPr>
            <p:spPr bwMode="auto">
              <a:xfrm>
                <a:off x="4704" y="1392"/>
                <a:ext cx="212" cy="211"/>
              </a:xfrm>
              <a:custGeom>
                <a:avLst/>
                <a:gdLst/>
                <a:ahLst/>
                <a:cxnLst>
                  <a:cxn ang="0">
                    <a:pos x="209" y="104"/>
                  </a:cxn>
                  <a:cxn ang="0">
                    <a:pos x="209" y="90"/>
                  </a:cxn>
                  <a:cxn ang="0">
                    <a:pos x="206" y="73"/>
                  </a:cxn>
                  <a:cxn ang="0">
                    <a:pos x="201" y="59"/>
                  </a:cxn>
                  <a:cxn ang="0">
                    <a:pos x="192" y="45"/>
                  </a:cxn>
                  <a:cxn ang="0">
                    <a:pos x="181" y="31"/>
                  </a:cxn>
                  <a:cxn ang="0">
                    <a:pos x="167" y="19"/>
                  </a:cxn>
                  <a:cxn ang="0">
                    <a:pos x="155" y="11"/>
                  </a:cxn>
                  <a:cxn ang="0">
                    <a:pos x="138" y="5"/>
                  </a:cxn>
                  <a:cxn ang="0">
                    <a:pos x="122" y="3"/>
                  </a:cxn>
                  <a:cxn ang="0">
                    <a:pos x="105" y="0"/>
                  </a:cxn>
                  <a:cxn ang="0">
                    <a:pos x="88" y="3"/>
                  </a:cxn>
                  <a:cxn ang="0">
                    <a:pos x="71" y="5"/>
                  </a:cxn>
                  <a:cxn ang="0">
                    <a:pos x="57" y="11"/>
                  </a:cxn>
                  <a:cxn ang="0">
                    <a:pos x="42" y="19"/>
                  </a:cxn>
                  <a:cxn ang="0">
                    <a:pos x="31" y="31"/>
                  </a:cxn>
                  <a:cxn ang="0">
                    <a:pos x="20" y="45"/>
                  </a:cxn>
                  <a:cxn ang="0">
                    <a:pos x="11" y="59"/>
                  </a:cxn>
                  <a:cxn ang="0">
                    <a:pos x="6" y="73"/>
                  </a:cxn>
                  <a:cxn ang="0">
                    <a:pos x="0" y="90"/>
                  </a:cxn>
                  <a:cxn ang="0">
                    <a:pos x="0" y="107"/>
                  </a:cxn>
                  <a:cxn ang="0">
                    <a:pos x="0" y="124"/>
                  </a:cxn>
                  <a:cxn ang="0">
                    <a:pos x="6" y="141"/>
                  </a:cxn>
                  <a:cxn ang="0">
                    <a:pos x="11" y="155"/>
                  </a:cxn>
                  <a:cxn ang="0">
                    <a:pos x="20" y="169"/>
                  </a:cxn>
                  <a:cxn ang="0">
                    <a:pos x="31" y="180"/>
                  </a:cxn>
                  <a:cxn ang="0">
                    <a:pos x="42" y="192"/>
                  </a:cxn>
                  <a:cxn ang="0">
                    <a:pos x="57" y="200"/>
                  </a:cxn>
                  <a:cxn ang="0">
                    <a:pos x="71" y="206"/>
                  </a:cxn>
                  <a:cxn ang="0">
                    <a:pos x="88" y="211"/>
                  </a:cxn>
                  <a:cxn ang="0">
                    <a:pos x="105" y="211"/>
                  </a:cxn>
                  <a:cxn ang="0">
                    <a:pos x="122" y="211"/>
                  </a:cxn>
                  <a:cxn ang="0">
                    <a:pos x="138" y="206"/>
                  </a:cxn>
                  <a:cxn ang="0">
                    <a:pos x="155" y="200"/>
                  </a:cxn>
                  <a:cxn ang="0">
                    <a:pos x="167" y="192"/>
                  </a:cxn>
                  <a:cxn ang="0">
                    <a:pos x="181" y="180"/>
                  </a:cxn>
                  <a:cxn ang="0">
                    <a:pos x="192" y="169"/>
                  </a:cxn>
                  <a:cxn ang="0">
                    <a:pos x="201" y="155"/>
                  </a:cxn>
                  <a:cxn ang="0">
                    <a:pos x="206" y="141"/>
                  </a:cxn>
                  <a:cxn ang="0">
                    <a:pos x="209" y="124"/>
                  </a:cxn>
                  <a:cxn ang="0">
                    <a:pos x="212" y="107"/>
                  </a:cxn>
                  <a:cxn ang="0">
                    <a:pos x="212" y="107"/>
                  </a:cxn>
                </a:cxnLst>
                <a:rect l="0" t="0" r="r" b="b"/>
                <a:pathLst>
                  <a:path w="212" h="211">
                    <a:moveTo>
                      <a:pt x="209" y="104"/>
                    </a:moveTo>
                    <a:lnTo>
                      <a:pt x="209" y="90"/>
                    </a:lnTo>
                    <a:lnTo>
                      <a:pt x="206" y="73"/>
                    </a:lnTo>
                    <a:lnTo>
                      <a:pt x="201" y="59"/>
                    </a:lnTo>
                    <a:lnTo>
                      <a:pt x="192" y="45"/>
                    </a:lnTo>
                    <a:lnTo>
                      <a:pt x="181" y="31"/>
                    </a:lnTo>
                    <a:lnTo>
                      <a:pt x="167" y="19"/>
                    </a:lnTo>
                    <a:lnTo>
                      <a:pt x="155" y="11"/>
                    </a:lnTo>
                    <a:lnTo>
                      <a:pt x="138" y="5"/>
                    </a:lnTo>
                    <a:lnTo>
                      <a:pt x="122" y="3"/>
                    </a:lnTo>
                    <a:lnTo>
                      <a:pt x="105" y="0"/>
                    </a:lnTo>
                    <a:lnTo>
                      <a:pt x="88" y="3"/>
                    </a:lnTo>
                    <a:lnTo>
                      <a:pt x="71" y="5"/>
                    </a:lnTo>
                    <a:lnTo>
                      <a:pt x="57" y="11"/>
                    </a:lnTo>
                    <a:lnTo>
                      <a:pt x="42" y="19"/>
                    </a:lnTo>
                    <a:lnTo>
                      <a:pt x="31" y="31"/>
                    </a:lnTo>
                    <a:lnTo>
                      <a:pt x="20" y="45"/>
                    </a:lnTo>
                    <a:lnTo>
                      <a:pt x="11" y="59"/>
                    </a:lnTo>
                    <a:lnTo>
                      <a:pt x="6" y="73"/>
                    </a:lnTo>
                    <a:lnTo>
                      <a:pt x="0" y="90"/>
                    </a:lnTo>
                    <a:lnTo>
                      <a:pt x="0" y="107"/>
                    </a:lnTo>
                    <a:lnTo>
                      <a:pt x="0" y="124"/>
                    </a:lnTo>
                    <a:lnTo>
                      <a:pt x="6" y="141"/>
                    </a:lnTo>
                    <a:lnTo>
                      <a:pt x="11" y="155"/>
                    </a:lnTo>
                    <a:lnTo>
                      <a:pt x="20" y="169"/>
                    </a:lnTo>
                    <a:lnTo>
                      <a:pt x="31" y="180"/>
                    </a:lnTo>
                    <a:lnTo>
                      <a:pt x="42" y="192"/>
                    </a:lnTo>
                    <a:lnTo>
                      <a:pt x="57" y="200"/>
                    </a:lnTo>
                    <a:lnTo>
                      <a:pt x="71" y="206"/>
                    </a:lnTo>
                    <a:lnTo>
                      <a:pt x="88" y="211"/>
                    </a:lnTo>
                    <a:lnTo>
                      <a:pt x="105" y="211"/>
                    </a:lnTo>
                    <a:lnTo>
                      <a:pt x="122" y="211"/>
                    </a:lnTo>
                    <a:lnTo>
                      <a:pt x="138" y="206"/>
                    </a:lnTo>
                    <a:lnTo>
                      <a:pt x="155" y="200"/>
                    </a:lnTo>
                    <a:lnTo>
                      <a:pt x="167" y="192"/>
                    </a:lnTo>
                    <a:lnTo>
                      <a:pt x="181" y="180"/>
                    </a:lnTo>
                    <a:lnTo>
                      <a:pt x="192" y="169"/>
                    </a:lnTo>
                    <a:lnTo>
                      <a:pt x="201" y="155"/>
                    </a:lnTo>
                    <a:lnTo>
                      <a:pt x="206" y="141"/>
                    </a:lnTo>
                    <a:lnTo>
                      <a:pt x="209" y="124"/>
                    </a:lnTo>
                    <a:lnTo>
                      <a:pt x="212" y="107"/>
                    </a:lnTo>
                    <a:lnTo>
                      <a:pt x="212" y="10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73" name="Rectangle 88"/>
              <p:cNvSpPr>
                <a:spLocks noChangeArrowheads="1"/>
              </p:cNvSpPr>
              <p:nvPr/>
            </p:nvSpPr>
            <p:spPr bwMode="auto">
              <a:xfrm>
                <a:off x="4800" y="1440"/>
                <a:ext cx="5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200" b="0">
                    <a:solidFill>
                      <a:srgbClr val="000000"/>
                    </a:solidFill>
                    <a:ea typeface="굴림" charset="-127"/>
                  </a:rPr>
                  <a:t>3</a:t>
                </a:r>
                <a:endParaRPr lang="en-US" altLang="ko-KR">
                  <a:ea typeface="굴림" charset="-127"/>
                </a:endParaRPr>
              </a:p>
            </p:txBody>
          </p:sp>
        </p:grpSp>
        <p:grpSp>
          <p:nvGrpSpPr>
            <p:cNvPr id="68" name="Group 89"/>
            <p:cNvGrpSpPr>
              <a:grpSpLocks/>
            </p:cNvGrpSpPr>
            <p:nvPr/>
          </p:nvGrpSpPr>
          <p:grpSpPr bwMode="auto">
            <a:xfrm>
              <a:off x="4224" y="1584"/>
              <a:ext cx="295" cy="173"/>
              <a:chOff x="4390" y="1234"/>
              <a:chExt cx="295" cy="173"/>
            </a:xfrm>
          </p:grpSpPr>
          <p:sp>
            <p:nvSpPr>
              <p:cNvPr id="69" name="Rectangle 90"/>
              <p:cNvSpPr>
                <a:spLocks noChangeArrowheads="1"/>
              </p:cNvSpPr>
              <p:nvPr/>
            </p:nvSpPr>
            <p:spPr bwMode="auto">
              <a:xfrm>
                <a:off x="4390" y="1234"/>
                <a:ext cx="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800" b="0" dirty="0">
                    <a:solidFill>
                      <a:srgbClr val="114FFB"/>
                    </a:solidFill>
                    <a:ea typeface="굴림" charset="-127"/>
                  </a:rPr>
                  <a:t>u</a:t>
                </a:r>
                <a:endParaRPr lang="en-US" altLang="ko-KR" sz="2000" dirty="0">
                  <a:solidFill>
                    <a:srgbClr val="114FFB"/>
                  </a:solidFill>
                  <a:ea typeface="굴림" charset="-127"/>
                </a:endParaRPr>
              </a:p>
            </p:txBody>
          </p:sp>
          <p:sp>
            <p:nvSpPr>
              <p:cNvPr id="70" name="Rectangle 91"/>
              <p:cNvSpPr>
                <a:spLocks noChangeArrowheads="1"/>
              </p:cNvSpPr>
              <p:nvPr/>
            </p:nvSpPr>
            <p:spPr bwMode="auto">
              <a:xfrm>
                <a:off x="4441" y="1234"/>
                <a:ext cx="24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800" b="0" dirty="0">
                    <a:solidFill>
                      <a:srgbClr val="114FFB"/>
                    </a:solidFill>
                    <a:ea typeface="굴림" charset="-127"/>
                  </a:rPr>
                  <a:t> = 7</a:t>
                </a:r>
                <a:endParaRPr lang="en-US" altLang="ko-KR" sz="2000" dirty="0">
                  <a:solidFill>
                    <a:srgbClr val="114FFB"/>
                  </a:solidFill>
                  <a:ea typeface="굴림" charset="-127"/>
                </a:endParaRPr>
              </a:p>
            </p:txBody>
          </p:sp>
        </p:grpSp>
      </p:grpSp>
      <p:sp>
        <p:nvSpPr>
          <p:cNvPr id="74" name="Freeform 73"/>
          <p:cNvSpPr/>
          <p:nvPr/>
        </p:nvSpPr>
        <p:spPr>
          <a:xfrm>
            <a:off x="2410853" y="4614559"/>
            <a:ext cx="3675017" cy="1062446"/>
          </a:xfrm>
          <a:custGeom>
            <a:avLst/>
            <a:gdLst>
              <a:gd name="connsiteX0" fmla="*/ 3675017 w 3675017"/>
              <a:gd name="connsiteY0" fmla="*/ 0 h 1062446"/>
              <a:gd name="connsiteX1" fmla="*/ 1811383 w 3675017"/>
              <a:gd name="connsiteY1" fmla="*/ 731520 h 1062446"/>
              <a:gd name="connsiteX2" fmla="*/ 0 w 3675017"/>
              <a:gd name="connsiteY2" fmla="*/ 1062446 h 1062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75017" h="1062446">
                <a:moveTo>
                  <a:pt x="3675017" y="0"/>
                </a:moveTo>
                <a:cubicBezTo>
                  <a:pt x="3049451" y="277223"/>
                  <a:pt x="2423886" y="554446"/>
                  <a:pt x="1811383" y="731520"/>
                </a:cubicBezTo>
                <a:cubicBezTo>
                  <a:pt x="1198880" y="908594"/>
                  <a:pt x="599440" y="985520"/>
                  <a:pt x="0" y="1062446"/>
                </a:cubicBezTo>
              </a:path>
            </a:pathLst>
          </a:cu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Rectangle 91"/>
          <p:cNvSpPr>
            <a:spLocks noChangeArrowheads="1"/>
          </p:cNvSpPr>
          <p:nvPr/>
        </p:nvSpPr>
        <p:spPr bwMode="auto">
          <a:xfrm>
            <a:off x="1854165" y="5511827"/>
            <a:ext cx="641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 </a:t>
            </a:r>
            <a:endParaRPr lang="en-US" altLang="ko-KR" sz="2000" dirty="0">
              <a:solidFill>
                <a:srgbClr val="114FFB"/>
              </a:solidFill>
              <a:ea typeface="굴림" charset="-127"/>
            </a:endParaRPr>
          </a:p>
        </p:txBody>
      </p:sp>
      <p:sp>
        <p:nvSpPr>
          <p:cNvPr id="76" name="Rectangle 91"/>
          <p:cNvSpPr>
            <a:spLocks noChangeArrowheads="1"/>
          </p:cNvSpPr>
          <p:nvPr/>
        </p:nvSpPr>
        <p:spPr bwMode="auto">
          <a:xfrm>
            <a:off x="1354099" y="4368819"/>
            <a:ext cx="1218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 </a:t>
            </a:r>
            <a:r>
              <a:rPr lang="en-US" altLang="ko-KR" dirty="0" smtClean="0">
                <a:solidFill>
                  <a:srgbClr val="114FFB"/>
                </a:solidFill>
                <a:ea typeface="굴림" charset="-127"/>
              </a:rPr>
              <a:t>invalidation</a:t>
            </a:r>
            <a:endParaRPr lang="en-US" altLang="ko-KR" sz="2000" dirty="0">
              <a:solidFill>
                <a:srgbClr val="114FFB"/>
              </a:solidFill>
              <a:ea typeface="굴림" charset="-127"/>
            </a:endParaRPr>
          </a:p>
        </p:txBody>
      </p:sp>
      <p:cxnSp>
        <p:nvCxnSpPr>
          <p:cNvPr id="77" name="Straight Connector 76"/>
          <p:cNvCxnSpPr>
            <a:endCxn id="76" idx="1"/>
          </p:cNvCxnSpPr>
          <p:nvPr/>
        </p:nvCxnSpPr>
        <p:spPr>
          <a:xfrm>
            <a:off x="782595" y="4511695"/>
            <a:ext cx="571504" cy="110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5283189" y="4511695"/>
            <a:ext cx="571504" cy="43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79"/>
          <p:cNvSpPr/>
          <p:nvPr/>
        </p:nvSpPr>
        <p:spPr>
          <a:xfrm>
            <a:off x="1600956" y="4684228"/>
            <a:ext cx="4040777" cy="552994"/>
          </a:xfrm>
          <a:custGeom>
            <a:avLst/>
            <a:gdLst>
              <a:gd name="connsiteX0" fmla="*/ 4040777 w 4040777"/>
              <a:gd name="connsiteY0" fmla="*/ 26125 h 552994"/>
              <a:gd name="connsiteX1" fmla="*/ 1593668 w 4040777"/>
              <a:gd name="connsiteY1" fmla="*/ 548640 h 552994"/>
              <a:gd name="connsiteX2" fmla="*/ 0 w 4040777"/>
              <a:gd name="connsiteY2" fmla="*/ 0 h 552994"/>
              <a:gd name="connsiteX3" fmla="*/ 0 w 4040777"/>
              <a:gd name="connsiteY3" fmla="*/ 0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0777" h="552994">
                <a:moveTo>
                  <a:pt x="4040777" y="26125"/>
                </a:moveTo>
                <a:cubicBezTo>
                  <a:pt x="3153954" y="289559"/>
                  <a:pt x="2267131" y="552994"/>
                  <a:pt x="1593668" y="548640"/>
                </a:cubicBezTo>
                <a:cubicBezTo>
                  <a:pt x="920205" y="544286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ectangle 91"/>
          <p:cNvSpPr>
            <a:spLocks noChangeArrowheads="1"/>
          </p:cNvSpPr>
          <p:nvPr/>
        </p:nvSpPr>
        <p:spPr bwMode="auto">
          <a:xfrm>
            <a:off x="2068479" y="5511827"/>
            <a:ext cx="192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800" b="0" dirty="0">
                <a:solidFill>
                  <a:srgbClr val="114FFB"/>
                </a:solidFill>
                <a:ea typeface="굴림" charset="-127"/>
              </a:rPr>
              <a:t> </a:t>
            </a:r>
            <a:r>
              <a:rPr lang="en-US" altLang="ko-KR" dirty="0" smtClean="0">
                <a:solidFill>
                  <a:srgbClr val="114FFB"/>
                </a:solidFill>
                <a:ea typeface="굴림" charset="-127"/>
              </a:rPr>
              <a:t>?</a:t>
            </a:r>
            <a:endParaRPr lang="en-US" altLang="ko-KR" sz="2000" dirty="0">
              <a:solidFill>
                <a:srgbClr val="114FFB"/>
              </a:solidFill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127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6" grpId="0"/>
      <p:bldP spid="80" grpId="0" animBg="1"/>
      <p:bldP spid="8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 Sharing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Unit of invalidation:</a:t>
            </a:r>
            <a:r>
              <a:rPr lang="en-US" altLang="ko-KR" dirty="0" smtClean="0">
                <a:sym typeface="Wingdings" pitchFamily="2" charset="2"/>
              </a:rPr>
              <a:t> cache blocks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Even if only part of cache block is updated  need to invalidate the entire block</a:t>
            </a:r>
          </a:p>
          <a:p>
            <a:pPr lvl="1"/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dirty="0" smtClean="0">
                <a:sym typeface="Wingdings" pitchFamily="2" charset="2"/>
              </a:rPr>
              <a:t>What if two processors P1 and P2 read and write different parts of the same cache block?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P1 and P2 may repeatedly invalidate</a:t>
            </a:r>
            <a:br>
              <a:rPr lang="en-US" altLang="ko-KR" dirty="0" smtClean="0">
                <a:sym typeface="Wingdings" pitchFamily="2" charset="2"/>
              </a:rPr>
            </a:br>
            <a:r>
              <a:rPr lang="en-US" altLang="ko-KR" dirty="0" smtClean="0">
                <a:sym typeface="Wingdings" pitchFamily="2" charset="2"/>
              </a:rPr>
              <a:t>cache blocks in the caches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Known as </a:t>
            </a:r>
            <a:r>
              <a:rPr lang="en-US" altLang="ko-KR" i="1" dirty="0" smtClean="0">
                <a:solidFill>
                  <a:srgbClr val="C00000"/>
                </a:solidFill>
                <a:sym typeface="Wingdings" pitchFamily="2" charset="2"/>
              </a:rPr>
              <a:t>false sharing</a:t>
            </a:r>
          </a:p>
          <a:p>
            <a:pPr lvl="1"/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dirty="0" smtClean="0">
                <a:sym typeface="Wingdings" pitchFamily="2" charset="2"/>
              </a:rPr>
              <a:t>Solution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P</a:t>
            </a:r>
            <a:r>
              <a:rPr lang="en-US" altLang="ko-KR" dirty="0" smtClean="0">
                <a:sym typeface="Wingdings" pitchFamily="2" charset="2"/>
              </a:rPr>
              <a:t>rogrammers can align data structure properly to avoid false sharing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57818" y="3643314"/>
            <a:ext cx="3143272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750859" y="3821909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965835" y="3821115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7537471" y="3821115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43570" y="3643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57950" y="3643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43768" y="3643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01024" y="3643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8" y="3000372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P2 read and write this word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29256" y="4286256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P1 read and write this word</a:t>
            </a:r>
            <a:endParaRPr lang="ko-KR" altLang="en-US" dirty="0"/>
          </a:p>
        </p:txBody>
      </p:sp>
      <p:cxnSp>
        <p:nvCxnSpPr>
          <p:cNvPr id="16" name="Straight Arrow Connector 15"/>
          <p:cNvCxnSpPr>
            <a:stCxn id="14" idx="0"/>
            <a:endCxn id="9" idx="2"/>
          </p:cNvCxnSpPr>
          <p:nvPr/>
        </p:nvCxnSpPr>
        <p:spPr>
          <a:xfrm rot="16200000" flipV="1">
            <a:off x="6222911" y="3589758"/>
            <a:ext cx="273610" cy="1119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2"/>
          </p:cNvCxnSpPr>
          <p:nvPr/>
        </p:nvCxnSpPr>
        <p:spPr>
          <a:xfrm rot="16200000" flipH="1">
            <a:off x="7430568" y="3144296"/>
            <a:ext cx="273610" cy="724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34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7380E-F11F-438E-8DB9-DB899907061C}" type="slidenum">
              <a:rPr lang="en-US" altLang="ko-KR"/>
              <a:pPr/>
              <a:t>38</a:t>
            </a:fld>
            <a:endParaRPr lang="en-US" altLang="ko-KR" b="0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Understanding Memory Hierarchy</a:t>
            </a:r>
            <a:endParaRPr lang="en-US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Idealized view: local cache hierarchy + single main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memory</a:t>
            </a:r>
            <a:endParaRPr lang="en-US" altLang="en-US" sz="2800" dirty="0"/>
          </a:p>
          <a:p>
            <a:r>
              <a:rPr lang="en-US" altLang="en-US" sz="2800" dirty="0"/>
              <a:t>But reality is more complex</a:t>
            </a:r>
          </a:p>
          <a:p>
            <a:pPr lvl="1"/>
            <a:r>
              <a:rPr lang="en-US" altLang="en-US" sz="2000" dirty="0"/>
              <a:t>Centralized Memory: caches of other processors</a:t>
            </a:r>
          </a:p>
          <a:p>
            <a:pPr lvl="1"/>
            <a:r>
              <a:rPr lang="en-US" altLang="en-US" sz="2000" dirty="0"/>
              <a:t>Distributed Memory: some  local, some </a:t>
            </a:r>
            <a:r>
              <a:rPr lang="en-US" altLang="en-US" sz="2000" dirty="0" smtClean="0"/>
              <a:t>remote </a:t>
            </a:r>
            <a:r>
              <a:rPr lang="en-US" altLang="en-US" sz="2000" dirty="0"/>
              <a:t>+ network topology</a:t>
            </a:r>
          </a:p>
          <a:p>
            <a:pPr lvl="1"/>
            <a:r>
              <a:rPr lang="en-US" altLang="en-US" sz="2000" dirty="0" smtClean="0"/>
              <a:t>Levels </a:t>
            </a:r>
            <a:r>
              <a:rPr lang="en-US" altLang="en-US" sz="2000" dirty="0"/>
              <a:t>closer to processor are lower latency and higher </a:t>
            </a:r>
            <a:r>
              <a:rPr lang="en-US" altLang="en-US" sz="2000" dirty="0" smtClean="0"/>
              <a:t>bandwidth</a:t>
            </a:r>
            <a:endParaRPr lang="en-US" alt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82550"/>
            <a:ext cx="4608511" cy="311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902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35DD-3B35-41C8-AA78-80899747F20B}" type="slidenum">
              <a:rPr lang="en-US" altLang="ko-KR"/>
              <a:pPr/>
              <a:t>39</a:t>
            </a:fld>
            <a:endParaRPr lang="en-US" altLang="ko-KR" b="0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Exploiting Temporal Locality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08720"/>
            <a:ext cx="8847138" cy="22098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Structure algorithm so working sets map well to hierarchy</a:t>
            </a:r>
          </a:p>
          <a:p>
            <a:pPr lvl="1"/>
            <a:r>
              <a:rPr lang="en-US" altLang="en-US" dirty="0"/>
              <a:t>often techniques to reduce inherent communication do well here</a:t>
            </a:r>
          </a:p>
          <a:p>
            <a:pPr lvl="1"/>
            <a:r>
              <a:rPr lang="en-US" altLang="en-US" dirty="0"/>
              <a:t>schedule tasks for data reuse once assigned</a:t>
            </a:r>
          </a:p>
          <a:p>
            <a:pPr>
              <a:spcBef>
                <a:spcPts val="700"/>
              </a:spcBef>
            </a:pPr>
            <a:r>
              <a:rPr lang="en-US" altLang="en-US" dirty="0"/>
              <a:t>Multiple data structures in same phase</a:t>
            </a:r>
          </a:p>
          <a:p>
            <a:pPr lvl="1"/>
            <a:r>
              <a:rPr lang="en-US" altLang="en-US" dirty="0"/>
              <a:t>e.g. database records: local versus remote</a:t>
            </a:r>
          </a:p>
          <a:p>
            <a:pPr>
              <a:spcBef>
                <a:spcPts val="800"/>
              </a:spcBef>
            </a:pPr>
            <a:r>
              <a:rPr lang="en-US" altLang="en-US" dirty="0"/>
              <a:t>Solver example: blocking</a:t>
            </a:r>
          </a:p>
        </p:txBody>
      </p:sp>
      <p:sp>
        <p:nvSpPr>
          <p:cNvPr id="262148" name="Text Box 4"/>
          <p:cNvSpPr txBox="1">
            <a:spLocks noChangeArrowheads="1"/>
          </p:cNvSpPr>
          <p:nvPr/>
        </p:nvSpPr>
        <p:spPr bwMode="auto">
          <a:xfrm>
            <a:off x="401638" y="5373216"/>
            <a:ext cx="8763000" cy="933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lvl="1" indent="-342900">
              <a:spcBef>
                <a:spcPts val="800"/>
              </a:spcBef>
              <a:buSzPct val="80000"/>
              <a:buFont typeface="Arial" pitchFamily="34" charset="0"/>
              <a:buChar char="•"/>
            </a:pPr>
            <a:r>
              <a:rPr lang="en-US" altLang="en-US" sz="2400" b="0" dirty="0">
                <a:latin typeface="Times New Roman" charset="0"/>
              </a:rPr>
              <a:t>More useful when </a:t>
            </a:r>
            <a:r>
              <a:rPr lang="en-US" altLang="en-US" sz="2400" b="0" i="1" dirty="0">
                <a:latin typeface="Times New Roman" charset="0"/>
              </a:rPr>
              <a:t>O(n</a:t>
            </a:r>
            <a:r>
              <a:rPr lang="en-US" altLang="en-US" sz="2400" b="0" i="1" baseline="30000" dirty="0">
                <a:latin typeface="Times New Roman" charset="0"/>
              </a:rPr>
              <a:t>k+1</a:t>
            </a:r>
            <a:r>
              <a:rPr lang="en-US" altLang="en-US" sz="2400" b="0" i="1" dirty="0">
                <a:latin typeface="Times New Roman" charset="0"/>
              </a:rPr>
              <a:t>)</a:t>
            </a:r>
            <a:r>
              <a:rPr lang="en-US" altLang="en-US" sz="2400" b="0" baseline="30000" dirty="0">
                <a:latin typeface="Times New Roman" charset="0"/>
              </a:rPr>
              <a:t> </a:t>
            </a:r>
            <a:r>
              <a:rPr lang="en-US" altLang="en-US" sz="2400" b="0" dirty="0">
                <a:latin typeface="Times New Roman" charset="0"/>
              </a:rPr>
              <a:t>computation on </a:t>
            </a:r>
            <a:r>
              <a:rPr lang="en-US" altLang="en-US" sz="2400" b="0" i="1" dirty="0">
                <a:latin typeface="Times New Roman" charset="0"/>
              </a:rPr>
              <a:t>O(</a:t>
            </a:r>
            <a:r>
              <a:rPr lang="en-US" altLang="en-US" sz="2400" b="0" i="1" dirty="0" err="1">
                <a:latin typeface="Times New Roman" charset="0"/>
              </a:rPr>
              <a:t>n</a:t>
            </a:r>
            <a:r>
              <a:rPr lang="en-US" altLang="en-US" sz="2400" b="0" i="1" baseline="30000" dirty="0" err="1">
                <a:latin typeface="Times New Roman" charset="0"/>
              </a:rPr>
              <a:t>k</a:t>
            </a:r>
            <a:r>
              <a:rPr lang="en-US" altLang="en-US" sz="2400" b="0" i="1" dirty="0">
                <a:latin typeface="Times New Roman" charset="0"/>
              </a:rPr>
              <a:t>)</a:t>
            </a:r>
            <a:r>
              <a:rPr lang="en-US" altLang="en-US" sz="2400" b="0" dirty="0">
                <a:latin typeface="Times New Roman" charset="0"/>
              </a:rPr>
              <a:t> data</a:t>
            </a:r>
            <a:r>
              <a:rPr lang="en-US" altLang="en-US" sz="2400" b="0" baseline="30000" dirty="0">
                <a:latin typeface="Times New Roman" charset="0"/>
              </a:rPr>
              <a:t> </a:t>
            </a:r>
            <a:endParaRPr lang="en-US" altLang="en-US" sz="2400" b="0" baseline="30000" dirty="0" smtClean="0">
              <a:latin typeface="Times New Roman" charset="0"/>
            </a:endParaRPr>
          </a:p>
          <a:p>
            <a:pPr marL="342900" lvl="1" indent="-342900">
              <a:spcBef>
                <a:spcPts val="800"/>
              </a:spcBef>
              <a:buSzPct val="80000"/>
              <a:buFont typeface="Arial" pitchFamily="34" charset="0"/>
              <a:buChar char="•"/>
            </a:pPr>
            <a:r>
              <a:rPr lang="en-US" altLang="en-US" sz="2400" dirty="0">
                <a:latin typeface="Times New Roman" charset="0"/>
              </a:rPr>
              <a:t>M</a:t>
            </a:r>
            <a:r>
              <a:rPr lang="en-US" altLang="en-US" sz="2400" b="0" dirty="0" smtClean="0">
                <a:latin typeface="Times New Roman" charset="0"/>
              </a:rPr>
              <a:t>any </a:t>
            </a:r>
            <a:r>
              <a:rPr lang="en-US" altLang="en-US" sz="2400" b="0" dirty="0">
                <a:latin typeface="Times New Roman" charset="0"/>
              </a:rPr>
              <a:t>linear algebra computations (factorization, matrix multiply)</a:t>
            </a:r>
            <a:endParaRPr lang="en-US" altLang="ko-KR" sz="2400" b="0" dirty="0">
              <a:latin typeface="Times New Roman" charset="0"/>
              <a:ea typeface="굴림" charset="-127"/>
            </a:endParaRPr>
          </a:p>
        </p:txBody>
      </p:sp>
      <p:grpSp>
        <p:nvGrpSpPr>
          <p:cNvPr id="262149" name="Group 5"/>
          <p:cNvGrpSpPr>
            <a:grpSpLocks/>
          </p:cNvGrpSpPr>
          <p:nvPr/>
        </p:nvGrpSpPr>
        <p:grpSpPr bwMode="auto">
          <a:xfrm>
            <a:off x="1981200" y="3137695"/>
            <a:ext cx="4706938" cy="2157412"/>
            <a:chOff x="1248" y="2107"/>
            <a:chExt cx="2965" cy="1359"/>
          </a:xfrm>
        </p:grpSpPr>
        <p:grpSp>
          <p:nvGrpSpPr>
            <p:cNvPr id="262150" name="Group 6"/>
            <p:cNvGrpSpPr>
              <a:grpSpLocks/>
            </p:cNvGrpSpPr>
            <p:nvPr/>
          </p:nvGrpSpPr>
          <p:grpSpPr bwMode="auto">
            <a:xfrm>
              <a:off x="1534" y="2183"/>
              <a:ext cx="2605" cy="1010"/>
              <a:chOff x="1534" y="2183"/>
              <a:chExt cx="2605" cy="1010"/>
            </a:xfrm>
          </p:grpSpPr>
          <p:sp>
            <p:nvSpPr>
              <p:cNvPr id="262151" name="Freeform 7"/>
              <p:cNvSpPr>
                <a:spLocks/>
              </p:cNvSpPr>
              <p:nvPr/>
            </p:nvSpPr>
            <p:spPr bwMode="auto">
              <a:xfrm>
                <a:off x="3897" y="2453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6 h 36"/>
                  <a:gd name="T4" fmla="*/ 34 w 35"/>
                  <a:gd name="T5" fmla="*/ 13 h 36"/>
                  <a:gd name="T6" fmla="*/ 34 w 35"/>
                  <a:gd name="T7" fmla="*/ 11 h 36"/>
                  <a:gd name="T8" fmla="*/ 32 w 35"/>
                  <a:gd name="T9" fmla="*/ 7 h 36"/>
                  <a:gd name="T10" fmla="*/ 30 w 35"/>
                  <a:gd name="T11" fmla="*/ 6 h 36"/>
                  <a:gd name="T12" fmla="*/ 28 w 35"/>
                  <a:gd name="T13" fmla="*/ 4 h 36"/>
                  <a:gd name="T14" fmla="*/ 27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11 w 35"/>
                  <a:gd name="T27" fmla="*/ 2 h 36"/>
                  <a:gd name="T28" fmla="*/ 7 w 35"/>
                  <a:gd name="T29" fmla="*/ 4 h 36"/>
                  <a:gd name="T30" fmla="*/ 5 w 35"/>
                  <a:gd name="T31" fmla="*/ 6 h 36"/>
                  <a:gd name="T32" fmla="*/ 3 w 35"/>
                  <a:gd name="T33" fmla="*/ 7 h 36"/>
                  <a:gd name="T34" fmla="*/ 2 w 35"/>
                  <a:gd name="T35" fmla="*/ 11 h 36"/>
                  <a:gd name="T36" fmla="*/ 2 w 35"/>
                  <a:gd name="T37" fmla="*/ 13 h 36"/>
                  <a:gd name="T38" fmla="*/ 0 w 35"/>
                  <a:gd name="T39" fmla="*/ 16 h 36"/>
                  <a:gd name="T40" fmla="*/ 0 w 35"/>
                  <a:gd name="T41" fmla="*/ 18 h 36"/>
                  <a:gd name="T42" fmla="*/ 0 w 35"/>
                  <a:gd name="T43" fmla="*/ 22 h 36"/>
                  <a:gd name="T44" fmla="*/ 2 w 35"/>
                  <a:gd name="T45" fmla="*/ 23 h 36"/>
                  <a:gd name="T46" fmla="*/ 2 w 35"/>
                  <a:gd name="T47" fmla="*/ 27 h 36"/>
                  <a:gd name="T48" fmla="*/ 3 w 35"/>
                  <a:gd name="T49" fmla="*/ 29 h 36"/>
                  <a:gd name="T50" fmla="*/ 5 w 35"/>
                  <a:gd name="T51" fmla="*/ 30 h 36"/>
                  <a:gd name="T52" fmla="*/ 7 w 35"/>
                  <a:gd name="T53" fmla="*/ 32 h 36"/>
                  <a:gd name="T54" fmla="*/ 11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7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4 w 35"/>
                  <a:gd name="T75" fmla="*/ 27 h 36"/>
                  <a:gd name="T76" fmla="*/ 34 w 35"/>
                  <a:gd name="T77" fmla="*/ 23 h 36"/>
                  <a:gd name="T78" fmla="*/ 35 w 35"/>
                  <a:gd name="T79" fmla="*/ 22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7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3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3"/>
                    </a:lnTo>
                    <a:lnTo>
                      <a:pt x="35" y="22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2" name="Freeform 8"/>
              <p:cNvSpPr>
                <a:spLocks/>
              </p:cNvSpPr>
              <p:nvPr/>
            </p:nvSpPr>
            <p:spPr bwMode="auto">
              <a:xfrm>
                <a:off x="4002" y="2453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6 h 36"/>
                  <a:gd name="T4" fmla="*/ 34 w 35"/>
                  <a:gd name="T5" fmla="*/ 13 h 36"/>
                  <a:gd name="T6" fmla="*/ 34 w 35"/>
                  <a:gd name="T7" fmla="*/ 11 h 36"/>
                  <a:gd name="T8" fmla="*/ 32 w 35"/>
                  <a:gd name="T9" fmla="*/ 7 h 36"/>
                  <a:gd name="T10" fmla="*/ 30 w 35"/>
                  <a:gd name="T11" fmla="*/ 6 h 36"/>
                  <a:gd name="T12" fmla="*/ 28 w 35"/>
                  <a:gd name="T13" fmla="*/ 4 h 36"/>
                  <a:gd name="T14" fmla="*/ 26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10 w 35"/>
                  <a:gd name="T27" fmla="*/ 2 h 36"/>
                  <a:gd name="T28" fmla="*/ 7 w 35"/>
                  <a:gd name="T29" fmla="*/ 4 h 36"/>
                  <a:gd name="T30" fmla="*/ 5 w 35"/>
                  <a:gd name="T31" fmla="*/ 6 h 36"/>
                  <a:gd name="T32" fmla="*/ 3 w 35"/>
                  <a:gd name="T33" fmla="*/ 7 h 36"/>
                  <a:gd name="T34" fmla="*/ 2 w 35"/>
                  <a:gd name="T35" fmla="*/ 11 h 36"/>
                  <a:gd name="T36" fmla="*/ 2 w 35"/>
                  <a:gd name="T37" fmla="*/ 13 h 36"/>
                  <a:gd name="T38" fmla="*/ 0 w 35"/>
                  <a:gd name="T39" fmla="*/ 16 h 36"/>
                  <a:gd name="T40" fmla="*/ 0 w 35"/>
                  <a:gd name="T41" fmla="*/ 18 h 36"/>
                  <a:gd name="T42" fmla="*/ 0 w 35"/>
                  <a:gd name="T43" fmla="*/ 22 h 36"/>
                  <a:gd name="T44" fmla="*/ 2 w 35"/>
                  <a:gd name="T45" fmla="*/ 23 h 36"/>
                  <a:gd name="T46" fmla="*/ 2 w 35"/>
                  <a:gd name="T47" fmla="*/ 27 h 36"/>
                  <a:gd name="T48" fmla="*/ 3 w 35"/>
                  <a:gd name="T49" fmla="*/ 29 h 36"/>
                  <a:gd name="T50" fmla="*/ 5 w 35"/>
                  <a:gd name="T51" fmla="*/ 30 h 36"/>
                  <a:gd name="T52" fmla="*/ 7 w 35"/>
                  <a:gd name="T53" fmla="*/ 32 h 36"/>
                  <a:gd name="T54" fmla="*/ 10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6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4 w 35"/>
                  <a:gd name="T75" fmla="*/ 27 h 36"/>
                  <a:gd name="T76" fmla="*/ 34 w 35"/>
                  <a:gd name="T77" fmla="*/ 23 h 36"/>
                  <a:gd name="T78" fmla="*/ 35 w 35"/>
                  <a:gd name="T79" fmla="*/ 22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7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3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0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3"/>
                    </a:lnTo>
                    <a:lnTo>
                      <a:pt x="35" y="22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3" name="Freeform 9"/>
              <p:cNvSpPr>
                <a:spLocks/>
              </p:cNvSpPr>
              <p:nvPr/>
            </p:nvSpPr>
            <p:spPr bwMode="auto">
              <a:xfrm>
                <a:off x="3058" y="2539"/>
                <a:ext cx="34" cy="33"/>
              </a:xfrm>
              <a:custGeom>
                <a:avLst/>
                <a:gdLst>
                  <a:gd name="T0" fmla="*/ 34 w 34"/>
                  <a:gd name="T1" fmla="*/ 17 h 33"/>
                  <a:gd name="T2" fmla="*/ 34 w 34"/>
                  <a:gd name="T3" fmla="*/ 14 h 33"/>
                  <a:gd name="T4" fmla="*/ 34 w 34"/>
                  <a:gd name="T5" fmla="*/ 12 h 33"/>
                  <a:gd name="T6" fmla="*/ 32 w 34"/>
                  <a:gd name="T7" fmla="*/ 8 h 33"/>
                  <a:gd name="T8" fmla="*/ 32 w 34"/>
                  <a:gd name="T9" fmla="*/ 7 h 33"/>
                  <a:gd name="T10" fmla="*/ 30 w 34"/>
                  <a:gd name="T11" fmla="*/ 5 h 33"/>
                  <a:gd name="T12" fmla="*/ 26 w 34"/>
                  <a:gd name="T13" fmla="*/ 3 h 33"/>
                  <a:gd name="T14" fmla="*/ 25 w 34"/>
                  <a:gd name="T15" fmla="*/ 1 h 33"/>
                  <a:gd name="T16" fmla="*/ 23 w 34"/>
                  <a:gd name="T17" fmla="*/ 0 h 33"/>
                  <a:gd name="T18" fmla="*/ 19 w 34"/>
                  <a:gd name="T19" fmla="*/ 0 h 33"/>
                  <a:gd name="T20" fmla="*/ 18 w 34"/>
                  <a:gd name="T21" fmla="*/ 0 h 33"/>
                  <a:gd name="T22" fmla="*/ 14 w 34"/>
                  <a:gd name="T23" fmla="*/ 0 h 33"/>
                  <a:gd name="T24" fmla="*/ 10 w 34"/>
                  <a:gd name="T25" fmla="*/ 0 h 33"/>
                  <a:gd name="T26" fmla="*/ 9 w 34"/>
                  <a:gd name="T27" fmla="*/ 1 h 33"/>
                  <a:gd name="T28" fmla="*/ 7 w 34"/>
                  <a:gd name="T29" fmla="*/ 3 h 33"/>
                  <a:gd name="T30" fmla="*/ 5 w 34"/>
                  <a:gd name="T31" fmla="*/ 5 h 33"/>
                  <a:gd name="T32" fmla="*/ 3 w 34"/>
                  <a:gd name="T33" fmla="*/ 7 h 33"/>
                  <a:gd name="T34" fmla="*/ 2 w 34"/>
                  <a:gd name="T35" fmla="*/ 8 h 33"/>
                  <a:gd name="T36" fmla="*/ 0 w 34"/>
                  <a:gd name="T37" fmla="*/ 12 h 33"/>
                  <a:gd name="T38" fmla="*/ 0 w 34"/>
                  <a:gd name="T39" fmla="*/ 14 h 33"/>
                  <a:gd name="T40" fmla="*/ 0 w 34"/>
                  <a:gd name="T41" fmla="*/ 17 h 33"/>
                  <a:gd name="T42" fmla="*/ 0 w 34"/>
                  <a:gd name="T43" fmla="*/ 19 h 33"/>
                  <a:gd name="T44" fmla="*/ 0 w 34"/>
                  <a:gd name="T45" fmla="*/ 23 h 33"/>
                  <a:gd name="T46" fmla="*/ 2 w 34"/>
                  <a:gd name="T47" fmla="*/ 24 h 33"/>
                  <a:gd name="T48" fmla="*/ 3 w 34"/>
                  <a:gd name="T49" fmla="*/ 26 h 33"/>
                  <a:gd name="T50" fmla="*/ 5 w 34"/>
                  <a:gd name="T51" fmla="*/ 30 h 33"/>
                  <a:gd name="T52" fmla="*/ 7 w 34"/>
                  <a:gd name="T53" fmla="*/ 32 h 33"/>
                  <a:gd name="T54" fmla="*/ 9 w 34"/>
                  <a:gd name="T55" fmla="*/ 32 h 33"/>
                  <a:gd name="T56" fmla="*/ 10 w 34"/>
                  <a:gd name="T57" fmla="*/ 33 h 33"/>
                  <a:gd name="T58" fmla="*/ 14 w 34"/>
                  <a:gd name="T59" fmla="*/ 33 h 33"/>
                  <a:gd name="T60" fmla="*/ 18 w 34"/>
                  <a:gd name="T61" fmla="*/ 33 h 33"/>
                  <a:gd name="T62" fmla="*/ 19 w 34"/>
                  <a:gd name="T63" fmla="*/ 33 h 33"/>
                  <a:gd name="T64" fmla="*/ 23 w 34"/>
                  <a:gd name="T65" fmla="*/ 33 h 33"/>
                  <a:gd name="T66" fmla="*/ 25 w 34"/>
                  <a:gd name="T67" fmla="*/ 32 h 33"/>
                  <a:gd name="T68" fmla="*/ 26 w 34"/>
                  <a:gd name="T69" fmla="*/ 32 h 33"/>
                  <a:gd name="T70" fmla="*/ 30 w 34"/>
                  <a:gd name="T71" fmla="*/ 30 h 33"/>
                  <a:gd name="T72" fmla="*/ 32 w 34"/>
                  <a:gd name="T73" fmla="*/ 26 h 33"/>
                  <a:gd name="T74" fmla="*/ 32 w 34"/>
                  <a:gd name="T75" fmla="*/ 24 h 33"/>
                  <a:gd name="T76" fmla="*/ 34 w 34"/>
                  <a:gd name="T77" fmla="*/ 23 h 33"/>
                  <a:gd name="T78" fmla="*/ 34 w 34"/>
                  <a:gd name="T79" fmla="*/ 19 h 33"/>
                  <a:gd name="T80" fmla="*/ 34 w 34"/>
                  <a:gd name="T81" fmla="*/ 17 h 33"/>
                  <a:gd name="T82" fmla="*/ 34 w 34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3">
                    <a:moveTo>
                      <a:pt x="34" y="17"/>
                    </a:moveTo>
                    <a:lnTo>
                      <a:pt x="34" y="14"/>
                    </a:lnTo>
                    <a:lnTo>
                      <a:pt x="34" y="12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3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4"/>
                    </a:lnTo>
                    <a:lnTo>
                      <a:pt x="3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19" y="33"/>
                    </a:lnTo>
                    <a:lnTo>
                      <a:pt x="23" y="33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2" y="24"/>
                    </a:lnTo>
                    <a:lnTo>
                      <a:pt x="34" y="23"/>
                    </a:lnTo>
                    <a:lnTo>
                      <a:pt x="34" y="19"/>
                    </a:lnTo>
                    <a:lnTo>
                      <a:pt x="34" y="17"/>
                    </a:lnTo>
                    <a:lnTo>
                      <a:pt x="34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4" name="Freeform 10"/>
              <p:cNvSpPr>
                <a:spLocks/>
              </p:cNvSpPr>
              <p:nvPr/>
            </p:nvSpPr>
            <p:spPr bwMode="auto">
              <a:xfrm>
                <a:off x="3163" y="2539"/>
                <a:ext cx="33" cy="33"/>
              </a:xfrm>
              <a:custGeom>
                <a:avLst/>
                <a:gdLst>
                  <a:gd name="T0" fmla="*/ 33 w 33"/>
                  <a:gd name="T1" fmla="*/ 17 h 33"/>
                  <a:gd name="T2" fmla="*/ 33 w 33"/>
                  <a:gd name="T3" fmla="*/ 14 h 33"/>
                  <a:gd name="T4" fmla="*/ 33 w 33"/>
                  <a:gd name="T5" fmla="*/ 12 h 33"/>
                  <a:gd name="T6" fmla="*/ 32 w 33"/>
                  <a:gd name="T7" fmla="*/ 8 h 33"/>
                  <a:gd name="T8" fmla="*/ 32 w 33"/>
                  <a:gd name="T9" fmla="*/ 7 h 33"/>
                  <a:gd name="T10" fmla="*/ 30 w 33"/>
                  <a:gd name="T11" fmla="*/ 5 h 33"/>
                  <a:gd name="T12" fmla="*/ 26 w 33"/>
                  <a:gd name="T13" fmla="*/ 3 h 33"/>
                  <a:gd name="T14" fmla="*/ 25 w 33"/>
                  <a:gd name="T15" fmla="*/ 1 h 33"/>
                  <a:gd name="T16" fmla="*/ 23 w 33"/>
                  <a:gd name="T17" fmla="*/ 0 h 33"/>
                  <a:gd name="T18" fmla="*/ 19 w 33"/>
                  <a:gd name="T19" fmla="*/ 0 h 33"/>
                  <a:gd name="T20" fmla="*/ 17 w 33"/>
                  <a:gd name="T21" fmla="*/ 0 h 33"/>
                  <a:gd name="T22" fmla="*/ 14 w 33"/>
                  <a:gd name="T23" fmla="*/ 0 h 33"/>
                  <a:gd name="T24" fmla="*/ 10 w 33"/>
                  <a:gd name="T25" fmla="*/ 0 h 33"/>
                  <a:gd name="T26" fmla="*/ 9 w 33"/>
                  <a:gd name="T27" fmla="*/ 1 h 33"/>
                  <a:gd name="T28" fmla="*/ 7 w 33"/>
                  <a:gd name="T29" fmla="*/ 3 h 33"/>
                  <a:gd name="T30" fmla="*/ 5 w 33"/>
                  <a:gd name="T31" fmla="*/ 5 h 33"/>
                  <a:gd name="T32" fmla="*/ 3 w 33"/>
                  <a:gd name="T33" fmla="*/ 7 h 33"/>
                  <a:gd name="T34" fmla="*/ 1 w 33"/>
                  <a:gd name="T35" fmla="*/ 8 h 33"/>
                  <a:gd name="T36" fmla="*/ 0 w 33"/>
                  <a:gd name="T37" fmla="*/ 12 h 33"/>
                  <a:gd name="T38" fmla="*/ 0 w 33"/>
                  <a:gd name="T39" fmla="*/ 14 h 33"/>
                  <a:gd name="T40" fmla="*/ 0 w 33"/>
                  <a:gd name="T41" fmla="*/ 17 h 33"/>
                  <a:gd name="T42" fmla="*/ 0 w 33"/>
                  <a:gd name="T43" fmla="*/ 19 h 33"/>
                  <a:gd name="T44" fmla="*/ 0 w 33"/>
                  <a:gd name="T45" fmla="*/ 23 h 33"/>
                  <a:gd name="T46" fmla="*/ 1 w 33"/>
                  <a:gd name="T47" fmla="*/ 24 h 33"/>
                  <a:gd name="T48" fmla="*/ 3 w 33"/>
                  <a:gd name="T49" fmla="*/ 26 h 33"/>
                  <a:gd name="T50" fmla="*/ 5 w 33"/>
                  <a:gd name="T51" fmla="*/ 30 h 33"/>
                  <a:gd name="T52" fmla="*/ 7 w 33"/>
                  <a:gd name="T53" fmla="*/ 32 h 33"/>
                  <a:gd name="T54" fmla="*/ 9 w 33"/>
                  <a:gd name="T55" fmla="*/ 32 h 33"/>
                  <a:gd name="T56" fmla="*/ 10 w 33"/>
                  <a:gd name="T57" fmla="*/ 33 h 33"/>
                  <a:gd name="T58" fmla="*/ 14 w 33"/>
                  <a:gd name="T59" fmla="*/ 33 h 33"/>
                  <a:gd name="T60" fmla="*/ 17 w 33"/>
                  <a:gd name="T61" fmla="*/ 33 h 33"/>
                  <a:gd name="T62" fmla="*/ 19 w 33"/>
                  <a:gd name="T63" fmla="*/ 33 h 33"/>
                  <a:gd name="T64" fmla="*/ 23 w 33"/>
                  <a:gd name="T65" fmla="*/ 33 h 33"/>
                  <a:gd name="T66" fmla="*/ 25 w 33"/>
                  <a:gd name="T67" fmla="*/ 32 h 33"/>
                  <a:gd name="T68" fmla="*/ 26 w 33"/>
                  <a:gd name="T69" fmla="*/ 32 h 33"/>
                  <a:gd name="T70" fmla="*/ 30 w 33"/>
                  <a:gd name="T71" fmla="*/ 30 h 33"/>
                  <a:gd name="T72" fmla="*/ 32 w 33"/>
                  <a:gd name="T73" fmla="*/ 26 h 33"/>
                  <a:gd name="T74" fmla="*/ 32 w 33"/>
                  <a:gd name="T75" fmla="*/ 24 h 33"/>
                  <a:gd name="T76" fmla="*/ 33 w 33"/>
                  <a:gd name="T77" fmla="*/ 23 h 33"/>
                  <a:gd name="T78" fmla="*/ 33 w 33"/>
                  <a:gd name="T79" fmla="*/ 19 h 33"/>
                  <a:gd name="T80" fmla="*/ 33 w 33"/>
                  <a:gd name="T81" fmla="*/ 17 h 33"/>
                  <a:gd name="T82" fmla="*/ 33 w 33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3">
                    <a:moveTo>
                      <a:pt x="33" y="17"/>
                    </a:moveTo>
                    <a:lnTo>
                      <a:pt x="33" y="14"/>
                    </a:lnTo>
                    <a:lnTo>
                      <a:pt x="33" y="12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3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1" y="24"/>
                    </a:lnTo>
                    <a:lnTo>
                      <a:pt x="3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3"/>
                    </a:lnTo>
                    <a:lnTo>
                      <a:pt x="14" y="33"/>
                    </a:lnTo>
                    <a:lnTo>
                      <a:pt x="17" y="33"/>
                    </a:lnTo>
                    <a:lnTo>
                      <a:pt x="19" y="33"/>
                    </a:lnTo>
                    <a:lnTo>
                      <a:pt x="23" y="33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2" y="24"/>
                    </a:lnTo>
                    <a:lnTo>
                      <a:pt x="33" y="23"/>
                    </a:lnTo>
                    <a:lnTo>
                      <a:pt x="33" y="19"/>
                    </a:lnTo>
                    <a:lnTo>
                      <a:pt x="33" y="17"/>
                    </a:lnTo>
                    <a:lnTo>
                      <a:pt x="33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5" name="Freeform 11"/>
              <p:cNvSpPr>
                <a:spLocks/>
              </p:cNvSpPr>
              <p:nvPr/>
            </p:nvSpPr>
            <p:spPr bwMode="auto">
              <a:xfrm>
                <a:off x="3268" y="2539"/>
                <a:ext cx="33" cy="33"/>
              </a:xfrm>
              <a:custGeom>
                <a:avLst/>
                <a:gdLst>
                  <a:gd name="T0" fmla="*/ 33 w 33"/>
                  <a:gd name="T1" fmla="*/ 17 h 33"/>
                  <a:gd name="T2" fmla="*/ 33 w 33"/>
                  <a:gd name="T3" fmla="*/ 14 h 33"/>
                  <a:gd name="T4" fmla="*/ 33 w 33"/>
                  <a:gd name="T5" fmla="*/ 12 h 33"/>
                  <a:gd name="T6" fmla="*/ 32 w 33"/>
                  <a:gd name="T7" fmla="*/ 8 h 33"/>
                  <a:gd name="T8" fmla="*/ 32 w 33"/>
                  <a:gd name="T9" fmla="*/ 7 h 33"/>
                  <a:gd name="T10" fmla="*/ 30 w 33"/>
                  <a:gd name="T11" fmla="*/ 5 h 33"/>
                  <a:gd name="T12" fmla="*/ 26 w 33"/>
                  <a:gd name="T13" fmla="*/ 3 h 33"/>
                  <a:gd name="T14" fmla="*/ 24 w 33"/>
                  <a:gd name="T15" fmla="*/ 1 h 33"/>
                  <a:gd name="T16" fmla="*/ 23 w 33"/>
                  <a:gd name="T17" fmla="*/ 0 h 33"/>
                  <a:gd name="T18" fmla="*/ 19 w 33"/>
                  <a:gd name="T19" fmla="*/ 0 h 33"/>
                  <a:gd name="T20" fmla="*/ 17 w 33"/>
                  <a:gd name="T21" fmla="*/ 0 h 33"/>
                  <a:gd name="T22" fmla="*/ 14 w 33"/>
                  <a:gd name="T23" fmla="*/ 0 h 33"/>
                  <a:gd name="T24" fmla="*/ 10 w 33"/>
                  <a:gd name="T25" fmla="*/ 0 h 33"/>
                  <a:gd name="T26" fmla="*/ 8 w 33"/>
                  <a:gd name="T27" fmla="*/ 1 h 33"/>
                  <a:gd name="T28" fmla="*/ 7 w 33"/>
                  <a:gd name="T29" fmla="*/ 3 h 33"/>
                  <a:gd name="T30" fmla="*/ 5 w 33"/>
                  <a:gd name="T31" fmla="*/ 5 h 33"/>
                  <a:gd name="T32" fmla="*/ 3 w 33"/>
                  <a:gd name="T33" fmla="*/ 7 h 33"/>
                  <a:gd name="T34" fmla="*/ 1 w 33"/>
                  <a:gd name="T35" fmla="*/ 8 h 33"/>
                  <a:gd name="T36" fmla="*/ 0 w 33"/>
                  <a:gd name="T37" fmla="*/ 12 h 33"/>
                  <a:gd name="T38" fmla="*/ 0 w 33"/>
                  <a:gd name="T39" fmla="*/ 14 h 33"/>
                  <a:gd name="T40" fmla="*/ 0 w 33"/>
                  <a:gd name="T41" fmla="*/ 17 h 33"/>
                  <a:gd name="T42" fmla="*/ 0 w 33"/>
                  <a:gd name="T43" fmla="*/ 19 h 33"/>
                  <a:gd name="T44" fmla="*/ 0 w 33"/>
                  <a:gd name="T45" fmla="*/ 23 h 33"/>
                  <a:gd name="T46" fmla="*/ 1 w 33"/>
                  <a:gd name="T47" fmla="*/ 24 h 33"/>
                  <a:gd name="T48" fmla="*/ 3 w 33"/>
                  <a:gd name="T49" fmla="*/ 26 h 33"/>
                  <a:gd name="T50" fmla="*/ 5 w 33"/>
                  <a:gd name="T51" fmla="*/ 30 h 33"/>
                  <a:gd name="T52" fmla="*/ 7 w 33"/>
                  <a:gd name="T53" fmla="*/ 32 h 33"/>
                  <a:gd name="T54" fmla="*/ 8 w 33"/>
                  <a:gd name="T55" fmla="*/ 32 h 33"/>
                  <a:gd name="T56" fmla="*/ 10 w 33"/>
                  <a:gd name="T57" fmla="*/ 33 h 33"/>
                  <a:gd name="T58" fmla="*/ 14 w 33"/>
                  <a:gd name="T59" fmla="*/ 33 h 33"/>
                  <a:gd name="T60" fmla="*/ 17 w 33"/>
                  <a:gd name="T61" fmla="*/ 33 h 33"/>
                  <a:gd name="T62" fmla="*/ 19 w 33"/>
                  <a:gd name="T63" fmla="*/ 33 h 33"/>
                  <a:gd name="T64" fmla="*/ 23 w 33"/>
                  <a:gd name="T65" fmla="*/ 33 h 33"/>
                  <a:gd name="T66" fmla="*/ 24 w 33"/>
                  <a:gd name="T67" fmla="*/ 32 h 33"/>
                  <a:gd name="T68" fmla="*/ 26 w 33"/>
                  <a:gd name="T69" fmla="*/ 32 h 33"/>
                  <a:gd name="T70" fmla="*/ 30 w 33"/>
                  <a:gd name="T71" fmla="*/ 30 h 33"/>
                  <a:gd name="T72" fmla="*/ 32 w 33"/>
                  <a:gd name="T73" fmla="*/ 26 h 33"/>
                  <a:gd name="T74" fmla="*/ 32 w 33"/>
                  <a:gd name="T75" fmla="*/ 24 h 33"/>
                  <a:gd name="T76" fmla="*/ 33 w 33"/>
                  <a:gd name="T77" fmla="*/ 23 h 33"/>
                  <a:gd name="T78" fmla="*/ 33 w 33"/>
                  <a:gd name="T79" fmla="*/ 19 h 33"/>
                  <a:gd name="T80" fmla="*/ 33 w 33"/>
                  <a:gd name="T81" fmla="*/ 17 h 33"/>
                  <a:gd name="T82" fmla="*/ 33 w 33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3">
                    <a:moveTo>
                      <a:pt x="33" y="17"/>
                    </a:moveTo>
                    <a:lnTo>
                      <a:pt x="33" y="14"/>
                    </a:lnTo>
                    <a:lnTo>
                      <a:pt x="33" y="12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3"/>
                    </a:lnTo>
                    <a:lnTo>
                      <a:pt x="24" y="1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1" y="24"/>
                    </a:lnTo>
                    <a:lnTo>
                      <a:pt x="3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8" y="32"/>
                    </a:lnTo>
                    <a:lnTo>
                      <a:pt x="10" y="33"/>
                    </a:lnTo>
                    <a:lnTo>
                      <a:pt x="14" y="33"/>
                    </a:lnTo>
                    <a:lnTo>
                      <a:pt x="17" y="33"/>
                    </a:lnTo>
                    <a:lnTo>
                      <a:pt x="19" y="33"/>
                    </a:lnTo>
                    <a:lnTo>
                      <a:pt x="23" y="33"/>
                    </a:lnTo>
                    <a:lnTo>
                      <a:pt x="24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2" y="24"/>
                    </a:lnTo>
                    <a:lnTo>
                      <a:pt x="33" y="23"/>
                    </a:lnTo>
                    <a:lnTo>
                      <a:pt x="33" y="19"/>
                    </a:lnTo>
                    <a:lnTo>
                      <a:pt x="33" y="17"/>
                    </a:lnTo>
                    <a:lnTo>
                      <a:pt x="33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6" name="Freeform 12"/>
              <p:cNvSpPr>
                <a:spLocks/>
              </p:cNvSpPr>
              <p:nvPr/>
            </p:nvSpPr>
            <p:spPr bwMode="auto">
              <a:xfrm>
                <a:off x="3372" y="2539"/>
                <a:ext cx="34" cy="33"/>
              </a:xfrm>
              <a:custGeom>
                <a:avLst/>
                <a:gdLst>
                  <a:gd name="T0" fmla="*/ 34 w 34"/>
                  <a:gd name="T1" fmla="*/ 17 h 33"/>
                  <a:gd name="T2" fmla="*/ 34 w 34"/>
                  <a:gd name="T3" fmla="*/ 14 h 33"/>
                  <a:gd name="T4" fmla="*/ 34 w 34"/>
                  <a:gd name="T5" fmla="*/ 12 h 33"/>
                  <a:gd name="T6" fmla="*/ 32 w 34"/>
                  <a:gd name="T7" fmla="*/ 8 h 33"/>
                  <a:gd name="T8" fmla="*/ 32 w 34"/>
                  <a:gd name="T9" fmla="*/ 7 h 33"/>
                  <a:gd name="T10" fmla="*/ 31 w 34"/>
                  <a:gd name="T11" fmla="*/ 5 h 33"/>
                  <a:gd name="T12" fmla="*/ 27 w 34"/>
                  <a:gd name="T13" fmla="*/ 3 h 33"/>
                  <a:gd name="T14" fmla="*/ 25 w 34"/>
                  <a:gd name="T15" fmla="*/ 1 h 33"/>
                  <a:gd name="T16" fmla="*/ 24 w 34"/>
                  <a:gd name="T17" fmla="*/ 0 h 33"/>
                  <a:gd name="T18" fmla="*/ 20 w 34"/>
                  <a:gd name="T19" fmla="*/ 0 h 33"/>
                  <a:gd name="T20" fmla="*/ 18 w 34"/>
                  <a:gd name="T21" fmla="*/ 0 h 33"/>
                  <a:gd name="T22" fmla="*/ 15 w 34"/>
                  <a:gd name="T23" fmla="*/ 0 h 33"/>
                  <a:gd name="T24" fmla="*/ 11 w 34"/>
                  <a:gd name="T25" fmla="*/ 0 h 33"/>
                  <a:gd name="T26" fmla="*/ 9 w 34"/>
                  <a:gd name="T27" fmla="*/ 1 h 33"/>
                  <a:gd name="T28" fmla="*/ 8 w 34"/>
                  <a:gd name="T29" fmla="*/ 3 h 33"/>
                  <a:gd name="T30" fmla="*/ 6 w 34"/>
                  <a:gd name="T31" fmla="*/ 5 h 33"/>
                  <a:gd name="T32" fmla="*/ 4 w 34"/>
                  <a:gd name="T33" fmla="*/ 7 h 33"/>
                  <a:gd name="T34" fmla="*/ 2 w 34"/>
                  <a:gd name="T35" fmla="*/ 8 h 33"/>
                  <a:gd name="T36" fmla="*/ 0 w 34"/>
                  <a:gd name="T37" fmla="*/ 12 h 33"/>
                  <a:gd name="T38" fmla="*/ 0 w 34"/>
                  <a:gd name="T39" fmla="*/ 14 h 33"/>
                  <a:gd name="T40" fmla="*/ 0 w 34"/>
                  <a:gd name="T41" fmla="*/ 17 h 33"/>
                  <a:gd name="T42" fmla="*/ 0 w 34"/>
                  <a:gd name="T43" fmla="*/ 19 h 33"/>
                  <a:gd name="T44" fmla="*/ 0 w 34"/>
                  <a:gd name="T45" fmla="*/ 23 h 33"/>
                  <a:gd name="T46" fmla="*/ 2 w 34"/>
                  <a:gd name="T47" fmla="*/ 24 h 33"/>
                  <a:gd name="T48" fmla="*/ 4 w 34"/>
                  <a:gd name="T49" fmla="*/ 26 h 33"/>
                  <a:gd name="T50" fmla="*/ 6 w 34"/>
                  <a:gd name="T51" fmla="*/ 30 h 33"/>
                  <a:gd name="T52" fmla="*/ 8 w 34"/>
                  <a:gd name="T53" fmla="*/ 32 h 33"/>
                  <a:gd name="T54" fmla="*/ 9 w 34"/>
                  <a:gd name="T55" fmla="*/ 32 h 33"/>
                  <a:gd name="T56" fmla="*/ 11 w 34"/>
                  <a:gd name="T57" fmla="*/ 33 h 33"/>
                  <a:gd name="T58" fmla="*/ 15 w 34"/>
                  <a:gd name="T59" fmla="*/ 33 h 33"/>
                  <a:gd name="T60" fmla="*/ 18 w 34"/>
                  <a:gd name="T61" fmla="*/ 33 h 33"/>
                  <a:gd name="T62" fmla="*/ 20 w 34"/>
                  <a:gd name="T63" fmla="*/ 33 h 33"/>
                  <a:gd name="T64" fmla="*/ 24 w 34"/>
                  <a:gd name="T65" fmla="*/ 33 h 33"/>
                  <a:gd name="T66" fmla="*/ 25 w 34"/>
                  <a:gd name="T67" fmla="*/ 32 h 33"/>
                  <a:gd name="T68" fmla="*/ 27 w 34"/>
                  <a:gd name="T69" fmla="*/ 32 h 33"/>
                  <a:gd name="T70" fmla="*/ 31 w 34"/>
                  <a:gd name="T71" fmla="*/ 30 h 33"/>
                  <a:gd name="T72" fmla="*/ 32 w 34"/>
                  <a:gd name="T73" fmla="*/ 26 h 33"/>
                  <a:gd name="T74" fmla="*/ 32 w 34"/>
                  <a:gd name="T75" fmla="*/ 24 h 33"/>
                  <a:gd name="T76" fmla="*/ 34 w 34"/>
                  <a:gd name="T77" fmla="*/ 23 h 33"/>
                  <a:gd name="T78" fmla="*/ 34 w 34"/>
                  <a:gd name="T79" fmla="*/ 19 h 33"/>
                  <a:gd name="T80" fmla="*/ 34 w 34"/>
                  <a:gd name="T81" fmla="*/ 17 h 33"/>
                  <a:gd name="T82" fmla="*/ 34 w 34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3">
                    <a:moveTo>
                      <a:pt x="34" y="17"/>
                    </a:moveTo>
                    <a:lnTo>
                      <a:pt x="34" y="14"/>
                    </a:lnTo>
                    <a:lnTo>
                      <a:pt x="34" y="12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7" y="3"/>
                    </a:lnTo>
                    <a:lnTo>
                      <a:pt x="25" y="1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8" y="3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6" y="30"/>
                    </a:lnTo>
                    <a:lnTo>
                      <a:pt x="8" y="32"/>
                    </a:lnTo>
                    <a:lnTo>
                      <a:pt x="9" y="32"/>
                    </a:lnTo>
                    <a:lnTo>
                      <a:pt x="11" y="33"/>
                    </a:lnTo>
                    <a:lnTo>
                      <a:pt x="15" y="33"/>
                    </a:lnTo>
                    <a:lnTo>
                      <a:pt x="18" y="33"/>
                    </a:lnTo>
                    <a:lnTo>
                      <a:pt x="20" y="33"/>
                    </a:lnTo>
                    <a:lnTo>
                      <a:pt x="24" y="33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1" y="30"/>
                    </a:lnTo>
                    <a:lnTo>
                      <a:pt x="32" y="26"/>
                    </a:lnTo>
                    <a:lnTo>
                      <a:pt x="32" y="24"/>
                    </a:lnTo>
                    <a:lnTo>
                      <a:pt x="34" y="23"/>
                    </a:lnTo>
                    <a:lnTo>
                      <a:pt x="34" y="19"/>
                    </a:lnTo>
                    <a:lnTo>
                      <a:pt x="34" y="17"/>
                    </a:lnTo>
                    <a:lnTo>
                      <a:pt x="34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7" name="Freeform 13"/>
              <p:cNvSpPr>
                <a:spLocks/>
              </p:cNvSpPr>
              <p:nvPr/>
            </p:nvSpPr>
            <p:spPr bwMode="auto">
              <a:xfrm>
                <a:off x="3477" y="2539"/>
                <a:ext cx="36" cy="33"/>
              </a:xfrm>
              <a:custGeom>
                <a:avLst/>
                <a:gdLst>
                  <a:gd name="T0" fmla="*/ 36 w 36"/>
                  <a:gd name="T1" fmla="*/ 17 h 33"/>
                  <a:gd name="T2" fmla="*/ 36 w 36"/>
                  <a:gd name="T3" fmla="*/ 14 h 33"/>
                  <a:gd name="T4" fmla="*/ 34 w 36"/>
                  <a:gd name="T5" fmla="*/ 12 h 33"/>
                  <a:gd name="T6" fmla="*/ 34 w 36"/>
                  <a:gd name="T7" fmla="*/ 8 h 33"/>
                  <a:gd name="T8" fmla="*/ 32 w 36"/>
                  <a:gd name="T9" fmla="*/ 7 h 33"/>
                  <a:gd name="T10" fmla="*/ 31 w 36"/>
                  <a:gd name="T11" fmla="*/ 5 h 33"/>
                  <a:gd name="T12" fmla="*/ 29 w 36"/>
                  <a:gd name="T13" fmla="*/ 3 h 33"/>
                  <a:gd name="T14" fmla="*/ 25 w 36"/>
                  <a:gd name="T15" fmla="*/ 1 h 33"/>
                  <a:gd name="T16" fmla="*/ 23 w 36"/>
                  <a:gd name="T17" fmla="*/ 0 h 33"/>
                  <a:gd name="T18" fmla="*/ 20 w 36"/>
                  <a:gd name="T19" fmla="*/ 0 h 33"/>
                  <a:gd name="T20" fmla="*/ 18 w 36"/>
                  <a:gd name="T21" fmla="*/ 0 h 33"/>
                  <a:gd name="T22" fmla="*/ 15 w 36"/>
                  <a:gd name="T23" fmla="*/ 0 h 33"/>
                  <a:gd name="T24" fmla="*/ 13 w 36"/>
                  <a:gd name="T25" fmla="*/ 0 h 33"/>
                  <a:gd name="T26" fmla="*/ 9 w 36"/>
                  <a:gd name="T27" fmla="*/ 1 h 33"/>
                  <a:gd name="T28" fmla="*/ 7 w 36"/>
                  <a:gd name="T29" fmla="*/ 3 h 33"/>
                  <a:gd name="T30" fmla="*/ 6 w 36"/>
                  <a:gd name="T31" fmla="*/ 5 h 33"/>
                  <a:gd name="T32" fmla="*/ 4 w 36"/>
                  <a:gd name="T33" fmla="*/ 7 h 33"/>
                  <a:gd name="T34" fmla="*/ 2 w 36"/>
                  <a:gd name="T35" fmla="*/ 8 h 33"/>
                  <a:gd name="T36" fmla="*/ 0 w 36"/>
                  <a:gd name="T37" fmla="*/ 12 h 33"/>
                  <a:gd name="T38" fmla="*/ 0 w 36"/>
                  <a:gd name="T39" fmla="*/ 14 h 33"/>
                  <a:gd name="T40" fmla="*/ 0 w 36"/>
                  <a:gd name="T41" fmla="*/ 17 h 33"/>
                  <a:gd name="T42" fmla="*/ 0 w 36"/>
                  <a:gd name="T43" fmla="*/ 19 h 33"/>
                  <a:gd name="T44" fmla="*/ 0 w 36"/>
                  <a:gd name="T45" fmla="*/ 23 h 33"/>
                  <a:gd name="T46" fmla="*/ 2 w 36"/>
                  <a:gd name="T47" fmla="*/ 24 h 33"/>
                  <a:gd name="T48" fmla="*/ 4 w 36"/>
                  <a:gd name="T49" fmla="*/ 26 h 33"/>
                  <a:gd name="T50" fmla="*/ 6 w 36"/>
                  <a:gd name="T51" fmla="*/ 30 h 33"/>
                  <a:gd name="T52" fmla="*/ 7 w 36"/>
                  <a:gd name="T53" fmla="*/ 32 h 33"/>
                  <a:gd name="T54" fmla="*/ 9 w 36"/>
                  <a:gd name="T55" fmla="*/ 32 h 33"/>
                  <a:gd name="T56" fmla="*/ 13 w 36"/>
                  <a:gd name="T57" fmla="*/ 33 h 33"/>
                  <a:gd name="T58" fmla="*/ 15 w 36"/>
                  <a:gd name="T59" fmla="*/ 33 h 33"/>
                  <a:gd name="T60" fmla="*/ 18 w 36"/>
                  <a:gd name="T61" fmla="*/ 33 h 33"/>
                  <a:gd name="T62" fmla="*/ 20 w 36"/>
                  <a:gd name="T63" fmla="*/ 33 h 33"/>
                  <a:gd name="T64" fmla="*/ 23 w 36"/>
                  <a:gd name="T65" fmla="*/ 33 h 33"/>
                  <a:gd name="T66" fmla="*/ 25 w 36"/>
                  <a:gd name="T67" fmla="*/ 32 h 33"/>
                  <a:gd name="T68" fmla="*/ 29 w 36"/>
                  <a:gd name="T69" fmla="*/ 32 h 33"/>
                  <a:gd name="T70" fmla="*/ 31 w 36"/>
                  <a:gd name="T71" fmla="*/ 30 h 33"/>
                  <a:gd name="T72" fmla="*/ 32 w 36"/>
                  <a:gd name="T73" fmla="*/ 26 h 33"/>
                  <a:gd name="T74" fmla="*/ 34 w 36"/>
                  <a:gd name="T75" fmla="*/ 24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7 h 33"/>
                  <a:gd name="T82" fmla="*/ 36 w 36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7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9" y="3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3"/>
                    </a:lnTo>
                    <a:lnTo>
                      <a:pt x="15" y="33"/>
                    </a:lnTo>
                    <a:lnTo>
                      <a:pt x="18" y="33"/>
                    </a:lnTo>
                    <a:lnTo>
                      <a:pt x="20" y="33"/>
                    </a:lnTo>
                    <a:lnTo>
                      <a:pt x="23" y="33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1" y="30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8" name="Freeform 14"/>
              <p:cNvSpPr>
                <a:spLocks/>
              </p:cNvSpPr>
              <p:nvPr/>
            </p:nvSpPr>
            <p:spPr bwMode="auto">
              <a:xfrm>
                <a:off x="3582" y="2539"/>
                <a:ext cx="36" cy="33"/>
              </a:xfrm>
              <a:custGeom>
                <a:avLst/>
                <a:gdLst>
                  <a:gd name="T0" fmla="*/ 36 w 36"/>
                  <a:gd name="T1" fmla="*/ 17 h 33"/>
                  <a:gd name="T2" fmla="*/ 36 w 36"/>
                  <a:gd name="T3" fmla="*/ 14 h 33"/>
                  <a:gd name="T4" fmla="*/ 34 w 36"/>
                  <a:gd name="T5" fmla="*/ 12 h 33"/>
                  <a:gd name="T6" fmla="*/ 34 w 36"/>
                  <a:gd name="T7" fmla="*/ 8 h 33"/>
                  <a:gd name="T8" fmla="*/ 32 w 36"/>
                  <a:gd name="T9" fmla="*/ 7 h 33"/>
                  <a:gd name="T10" fmla="*/ 30 w 36"/>
                  <a:gd name="T11" fmla="*/ 5 h 33"/>
                  <a:gd name="T12" fmla="*/ 29 w 36"/>
                  <a:gd name="T13" fmla="*/ 3 h 33"/>
                  <a:gd name="T14" fmla="*/ 25 w 36"/>
                  <a:gd name="T15" fmla="*/ 1 h 33"/>
                  <a:gd name="T16" fmla="*/ 23 w 36"/>
                  <a:gd name="T17" fmla="*/ 0 h 33"/>
                  <a:gd name="T18" fmla="*/ 20 w 36"/>
                  <a:gd name="T19" fmla="*/ 0 h 33"/>
                  <a:gd name="T20" fmla="*/ 18 w 36"/>
                  <a:gd name="T21" fmla="*/ 0 h 33"/>
                  <a:gd name="T22" fmla="*/ 14 w 36"/>
                  <a:gd name="T23" fmla="*/ 0 h 33"/>
                  <a:gd name="T24" fmla="*/ 13 w 36"/>
                  <a:gd name="T25" fmla="*/ 0 h 33"/>
                  <a:gd name="T26" fmla="*/ 9 w 36"/>
                  <a:gd name="T27" fmla="*/ 1 h 33"/>
                  <a:gd name="T28" fmla="*/ 7 w 36"/>
                  <a:gd name="T29" fmla="*/ 3 h 33"/>
                  <a:gd name="T30" fmla="*/ 6 w 36"/>
                  <a:gd name="T31" fmla="*/ 5 h 33"/>
                  <a:gd name="T32" fmla="*/ 4 w 36"/>
                  <a:gd name="T33" fmla="*/ 7 h 33"/>
                  <a:gd name="T34" fmla="*/ 2 w 36"/>
                  <a:gd name="T35" fmla="*/ 8 h 33"/>
                  <a:gd name="T36" fmla="*/ 0 w 36"/>
                  <a:gd name="T37" fmla="*/ 12 h 33"/>
                  <a:gd name="T38" fmla="*/ 0 w 36"/>
                  <a:gd name="T39" fmla="*/ 14 h 33"/>
                  <a:gd name="T40" fmla="*/ 0 w 36"/>
                  <a:gd name="T41" fmla="*/ 17 h 33"/>
                  <a:gd name="T42" fmla="*/ 0 w 36"/>
                  <a:gd name="T43" fmla="*/ 19 h 33"/>
                  <a:gd name="T44" fmla="*/ 0 w 36"/>
                  <a:gd name="T45" fmla="*/ 23 h 33"/>
                  <a:gd name="T46" fmla="*/ 2 w 36"/>
                  <a:gd name="T47" fmla="*/ 24 h 33"/>
                  <a:gd name="T48" fmla="*/ 4 w 36"/>
                  <a:gd name="T49" fmla="*/ 26 h 33"/>
                  <a:gd name="T50" fmla="*/ 6 w 36"/>
                  <a:gd name="T51" fmla="*/ 30 h 33"/>
                  <a:gd name="T52" fmla="*/ 7 w 36"/>
                  <a:gd name="T53" fmla="*/ 32 h 33"/>
                  <a:gd name="T54" fmla="*/ 9 w 36"/>
                  <a:gd name="T55" fmla="*/ 32 h 33"/>
                  <a:gd name="T56" fmla="*/ 13 w 36"/>
                  <a:gd name="T57" fmla="*/ 33 h 33"/>
                  <a:gd name="T58" fmla="*/ 14 w 36"/>
                  <a:gd name="T59" fmla="*/ 33 h 33"/>
                  <a:gd name="T60" fmla="*/ 18 w 36"/>
                  <a:gd name="T61" fmla="*/ 33 h 33"/>
                  <a:gd name="T62" fmla="*/ 20 w 36"/>
                  <a:gd name="T63" fmla="*/ 33 h 33"/>
                  <a:gd name="T64" fmla="*/ 23 w 36"/>
                  <a:gd name="T65" fmla="*/ 33 h 33"/>
                  <a:gd name="T66" fmla="*/ 25 w 36"/>
                  <a:gd name="T67" fmla="*/ 32 h 33"/>
                  <a:gd name="T68" fmla="*/ 29 w 36"/>
                  <a:gd name="T69" fmla="*/ 32 h 33"/>
                  <a:gd name="T70" fmla="*/ 30 w 36"/>
                  <a:gd name="T71" fmla="*/ 30 h 33"/>
                  <a:gd name="T72" fmla="*/ 32 w 36"/>
                  <a:gd name="T73" fmla="*/ 26 h 33"/>
                  <a:gd name="T74" fmla="*/ 34 w 36"/>
                  <a:gd name="T75" fmla="*/ 24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7 h 33"/>
                  <a:gd name="T82" fmla="*/ 36 w 36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7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0" y="33"/>
                    </a:lnTo>
                    <a:lnTo>
                      <a:pt x="23" y="33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59" name="Freeform 15"/>
              <p:cNvSpPr>
                <a:spLocks/>
              </p:cNvSpPr>
              <p:nvPr/>
            </p:nvSpPr>
            <p:spPr bwMode="auto">
              <a:xfrm>
                <a:off x="3687" y="2539"/>
                <a:ext cx="36" cy="33"/>
              </a:xfrm>
              <a:custGeom>
                <a:avLst/>
                <a:gdLst>
                  <a:gd name="T0" fmla="*/ 36 w 36"/>
                  <a:gd name="T1" fmla="*/ 17 h 33"/>
                  <a:gd name="T2" fmla="*/ 36 w 36"/>
                  <a:gd name="T3" fmla="*/ 14 h 33"/>
                  <a:gd name="T4" fmla="*/ 34 w 36"/>
                  <a:gd name="T5" fmla="*/ 12 h 33"/>
                  <a:gd name="T6" fmla="*/ 34 w 36"/>
                  <a:gd name="T7" fmla="*/ 8 h 33"/>
                  <a:gd name="T8" fmla="*/ 32 w 36"/>
                  <a:gd name="T9" fmla="*/ 7 h 33"/>
                  <a:gd name="T10" fmla="*/ 30 w 36"/>
                  <a:gd name="T11" fmla="*/ 5 h 33"/>
                  <a:gd name="T12" fmla="*/ 29 w 36"/>
                  <a:gd name="T13" fmla="*/ 3 h 33"/>
                  <a:gd name="T14" fmla="*/ 25 w 36"/>
                  <a:gd name="T15" fmla="*/ 1 h 33"/>
                  <a:gd name="T16" fmla="*/ 23 w 36"/>
                  <a:gd name="T17" fmla="*/ 0 h 33"/>
                  <a:gd name="T18" fmla="*/ 20 w 36"/>
                  <a:gd name="T19" fmla="*/ 0 h 33"/>
                  <a:gd name="T20" fmla="*/ 18 w 36"/>
                  <a:gd name="T21" fmla="*/ 0 h 33"/>
                  <a:gd name="T22" fmla="*/ 14 w 36"/>
                  <a:gd name="T23" fmla="*/ 0 h 33"/>
                  <a:gd name="T24" fmla="*/ 13 w 36"/>
                  <a:gd name="T25" fmla="*/ 0 h 33"/>
                  <a:gd name="T26" fmla="*/ 9 w 36"/>
                  <a:gd name="T27" fmla="*/ 1 h 33"/>
                  <a:gd name="T28" fmla="*/ 7 w 36"/>
                  <a:gd name="T29" fmla="*/ 3 h 33"/>
                  <a:gd name="T30" fmla="*/ 5 w 36"/>
                  <a:gd name="T31" fmla="*/ 5 h 33"/>
                  <a:gd name="T32" fmla="*/ 4 w 36"/>
                  <a:gd name="T33" fmla="*/ 7 h 33"/>
                  <a:gd name="T34" fmla="*/ 2 w 36"/>
                  <a:gd name="T35" fmla="*/ 8 h 33"/>
                  <a:gd name="T36" fmla="*/ 0 w 36"/>
                  <a:gd name="T37" fmla="*/ 12 h 33"/>
                  <a:gd name="T38" fmla="*/ 0 w 36"/>
                  <a:gd name="T39" fmla="*/ 14 h 33"/>
                  <a:gd name="T40" fmla="*/ 0 w 36"/>
                  <a:gd name="T41" fmla="*/ 17 h 33"/>
                  <a:gd name="T42" fmla="*/ 0 w 36"/>
                  <a:gd name="T43" fmla="*/ 19 h 33"/>
                  <a:gd name="T44" fmla="*/ 0 w 36"/>
                  <a:gd name="T45" fmla="*/ 23 h 33"/>
                  <a:gd name="T46" fmla="*/ 2 w 36"/>
                  <a:gd name="T47" fmla="*/ 24 h 33"/>
                  <a:gd name="T48" fmla="*/ 4 w 36"/>
                  <a:gd name="T49" fmla="*/ 26 h 33"/>
                  <a:gd name="T50" fmla="*/ 5 w 36"/>
                  <a:gd name="T51" fmla="*/ 30 h 33"/>
                  <a:gd name="T52" fmla="*/ 7 w 36"/>
                  <a:gd name="T53" fmla="*/ 32 h 33"/>
                  <a:gd name="T54" fmla="*/ 9 w 36"/>
                  <a:gd name="T55" fmla="*/ 32 h 33"/>
                  <a:gd name="T56" fmla="*/ 13 w 36"/>
                  <a:gd name="T57" fmla="*/ 33 h 33"/>
                  <a:gd name="T58" fmla="*/ 14 w 36"/>
                  <a:gd name="T59" fmla="*/ 33 h 33"/>
                  <a:gd name="T60" fmla="*/ 18 w 36"/>
                  <a:gd name="T61" fmla="*/ 33 h 33"/>
                  <a:gd name="T62" fmla="*/ 20 w 36"/>
                  <a:gd name="T63" fmla="*/ 33 h 33"/>
                  <a:gd name="T64" fmla="*/ 23 w 36"/>
                  <a:gd name="T65" fmla="*/ 33 h 33"/>
                  <a:gd name="T66" fmla="*/ 25 w 36"/>
                  <a:gd name="T67" fmla="*/ 32 h 33"/>
                  <a:gd name="T68" fmla="*/ 29 w 36"/>
                  <a:gd name="T69" fmla="*/ 32 h 33"/>
                  <a:gd name="T70" fmla="*/ 30 w 36"/>
                  <a:gd name="T71" fmla="*/ 30 h 33"/>
                  <a:gd name="T72" fmla="*/ 32 w 36"/>
                  <a:gd name="T73" fmla="*/ 26 h 33"/>
                  <a:gd name="T74" fmla="*/ 34 w 36"/>
                  <a:gd name="T75" fmla="*/ 24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7 h 33"/>
                  <a:gd name="T82" fmla="*/ 36 w 36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7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5" y="1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0" y="33"/>
                    </a:lnTo>
                    <a:lnTo>
                      <a:pt x="23" y="33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0" name="Freeform 16"/>
              <p:cNvSpPr>
                <a:spLocks/>
              </p:cNvSpPr>
              <p:nvPr/>
            </p:nvSpPr>
            <p:spPr bwMode="auto">
              <a:xfrm>
                <a:off x="3792" y="2539"/>
                <a:ext cx="36" cy="33"/>
              </a:xfrm>
              <a:custGeom>
                <a:avLst/>
                <a:gdLst>
                  <a:gd name="T0" fmla="*/ 36 w 36"/>
                  <a:gd name="T1" fmla="*/ 17 h 33"/>
                  <a:gd name="T2" fmla="*/ 36 w 36"/>
                  <a:gd name="T3" fmla="*/ 14 h 33"/>
                  <a:gd name="T4" fmla="*/ 34 w 36"/>
                  <a:gd name="T5" fmla="*/ 12 h 33"/>
                  <a:gd name="T6" fmla="*/ 34 w 36"/>
                  <a:gd name="T7" fmla="*/ 8 h 33"/>
                  <a:gd name="T8" fmla="*/ 32 w 36"/>
                  <a:gd name="T9" fmla="*/ 7 h 33"/>
                  <a:gd name="T10" fmla="*/ 30 w 36"/>
                  <a:gd name="T11" fmla="*/ 5 h 33"/>
                  <a:gd name="T12" fmla="*/ 28 w 36"/>
                  <a:gd name="T13" fmla="*/ 3 h 33"/>
                  <a:gd name="T14" fmla="*/ 27 w 36"/>
                  <a:gd name="T15" fmla="*/ 1 h 33"/>
                  <a:gd name="T16" fmla="*/ 23 w 36"/>
                  <a:gd name="T17" fmla="*/ 0 h 33"/>
                  <a:gd name="T18" fmla="*/ 21 w 36"/>
                  <a:gd name="T19" fmla="*/ 0 h 33"/>
                  <a:gd name="T20" fmla="*/ 18 w 36"/>
                  <a:gd name="T21" fmla="*/ 0 h 33"/>
                  <a:gd name="T22" fmla="*/ 14 w 36"/>
                  <a:gd name="T23" fmla="*/ 0 h 33"/>
                  <a:gd name="T24" fmla="*/ 12 w 36"/>
                  <a:gd name="T25" fmla="*/ 0 h 33"/>
                  <a:gd name="T26" fmla="*/ 11 w 36"/>
                  <a:gd name="T27" fmla="*/ 1 h 33"/>
                  <a:gd name="T28" fmla="*/ 7 w 36"/>
                  <a:gd name="T29" fmla="*/ 3 h 33"/>
                  <a:gd name="T30" fmla="*/ 5 w 36"/>
                  <a:gd name="T31" fmla="*/ 5 h 33"/>
                  <a:gd name="T32" fmla="*/ 4 w 36"/>
                  <a:gd name="T33" fmla="*/ 7 h 33"/>
                  <a:gd name="T34" fmla="*/ 2 w 36"/>
                  <a:gd name="T35" fmla="*/ 8 h 33"/>
                  <a:gd name="T36" fmla="*/ 2 w 36"/>
                  <a:gd name="T37" fmla="*/ 12 h 33"/>
                  <a:gd name="T38" fmla="*/ 0 w 36"/>
                  <a:gd name="T39" fmla="*/ 14 h 33"/>
                  <a:gd name="T40" fmla="*/ 0 w 36"/>
                  <a:gd name="T41" fmla="*/ 17 h 33"/>
                  <a:gd name="T42" fmla="*/ 0 w 36"/>
                  <a:gd name="T43" fmla="*/ 19 h 33"/>
                  <a:gd name="T44" fmla="*/ 2 w 36"/>
                  <a:gd name="T45" fmla="*/ 23 h 33"/>
                  <a:gd name="T46" fmla="*/ 2 w 36"/>
                  <a:gd name="T47" fmla="*/ 24 h 33"/>
                  <a:gd name="T48" fmla="*/ 4 w 36"/>
                  <a:gd name="T49" fmla="*/ 26 h 33"/>
                  <a:gd name="T50" fmla="*/ 5 w 36"/>
                  <a:gd name="T51" fmla="*/ 30 h 33"/>
                  <a:gd name="T52" fmla="*/ 7 w 36"/>
                  <a:gd name="T53" fmla="*/ 32 h 33"/>
                  <a:gd name="T54" fmla="*/ 11 w 36"/>
                  <a:gd name="T55" fmla="*/ 32 h 33"/>
                  <a:gd name="T56" fmla="*/ 12 w 36"/>
                  <a:gd name="T57" fmla="*/ 33 h 33"/>
                  <a:gd name="T58" fmla="*/ 14 w 36"/>
                  <a:gd name="T59" fmla="*/ 33 h 33"/>
                  <a:gd name="T60" fmla="*/ 18 w 36"/>
                  <a:gd name="T61" fmla="*/ 33 h 33"/>
                  <a:gd name="T62" fmla="*/ 21 w 36"/>
                  <a:gd name="T63" fmla="*/ 33 h 33"/>
                  <a:gd name="T64" fmla="*/ 23 w 36"/>
                  <a:gd name="T65" fmla="*/ 33 h 33"/>
                  <a:gd name="T66" fmla="*/ 27 w 36"/>
                  <a:gd name="T67" fmla="*/ 32 h 33"/>
                  <a:gd name="T68" fmla="*/ 28 w 36"/>
                  <a:gd name="T69" fmla="*/ 32 h 33"/>
                  <a:gd name="T70" fmla="*/ 30 w 36"/>
                  <a:gd name="T71" fmla="*/ 30 h 33"/>
                  <a:gd name="T72" fmla="*/ 32 w 36"/>
                  <a:gd name="T73" fmla="*/ 26 h 33"/>
                  <a:gd name="T74" fmla="*/ 34 w 36"/>
                  <a:gd name="T75" fmla="*/ 24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7 h 33"/>
                  <a:gd name="T82" fmla="*/ 36 w 36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7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2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1" y="33"/>
                    </a:lnTo>
                    <a:lnTo>
                      <a:pt x="23" y="33"/>
                    </a:lnTo>
                    <a:lnTo>
                      <a:pt x="27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1" name="Freeform 17"/>
              <p:cNvSpPr>
                <a:spLocks/>
              </p:cNvSpPr>
              <p:nvPr/>
            </p:nvSpPr>
            <p:spPr bwMode="auto">
              <a:xfrm>
                <a:off x="3897" y="2539"/>
                <a:ext cx="35" cy="33"/>
              </a:xfrm>
              <a:custGeom>
                <a:avLst/>
                <a:gdLst>
                  <a:gd name="T0" fmla="*/ 35 w 35"/>
                  <a:gd name="T1" fmla="*/ 17 h 33"/>
                  <a:gd name="T2" fmla="*/ 35 w 35"/>
                  <a:gd name="T3" fmla="*/ 14 h 33"/>
                  <a:gd name="T4" fmla="*/ 34 w 35"/>
                  <a:gd name="T5" fmla="*/ 12 h 33"/>
                  <a:gd name="T6" fmla="*/ 34 w 35"/>
                  <a:gd name="T7" fmla="*/ 8 h 33"/>
                  <a:gd name="T8" fmla="*/ 32 w 35"/>
                  <a:gd name="T9" fmla="*/ 7 h 33"/>
                  <a:gd name="T10" fmla="*/ 30 w 35"/>
                  <a:gd name="T11" fmla="*/ 5 h 33"/>
                  <a:gd name="T12" fmla="*/ 28 w 35"/>
                  <a:gd name="T13" fmla="*/ 3 h 33"/>
                  <a:gd name="T14" fmla="*/ 27 w 35"/>
                  <a:gd name="T15" fmla="*/ 1 h 33"/>
                  <a:gd name="T16" fmla="*/ 23 w 35"/>
                  <a:gd name="T17" fmla="*/ 0 h 33"/>
                  <a:gd name="T18" fmla="*/ 21 w 35"/>
                  <a:gd name="T19" fmla="*/ 0 h 33"/>
                  <a:gd name="T20" fmla="*/ 18 w 35"/>
                  <a:gd name="T21" fmla="*/ 0 h 33"/>
                  <a:gd name="T22" fmla="*/ 14 w 35"/>
                  <a:gd name="T23" fmla="*/ 0 h 33"/>
                  <a:gd name="T24" fmla="*/ 12 w 35"/>
                  <a:gd name="T25" fmla="*/ 0 h 33"/>
                  <a:gd name="T26" fmla="*/ 11 w 35"/>
                  <a:gd name="T27" fmla="*/ 1 h 33"/>
                  <a:gd name="T28" fmla="*/ 7 w 35"/>
                  <a:gd name="T29" fmla="*/ 3 h 33"/>
                  <a:gd name="T30" fmla="*/ 5 w 35"/>
                  <a:gd name="T31" fmla="*/ 5 h 33"/>
                  <a:gd name="T32" fmla="*/ 3 w 35"/>
                  <a:gd name="T33" fmla="*/ 7 h 33"/>
                  <a:gd name="T34" fmla="*/ 2 w 35"/>
                  <a:gd name="T35" fmla="*/ 8 h 33"/>
                  <a:gd name="T36" fmla="*/ 2 w 35"/>
                  <a:gd name="T37" fmla="*/ 12 h 33"/>
                  <a:gd name="T38" fmla="*/ 0 w 35"/>
                  <a:gd name="T39" fmla="*/ 14 h 33"/>
                  <a:gd name="T40" fmla="*/ 0 w 35"/>
                  <a:gd name="T41" fmla="*/ 17 h 33"/>
                  <a:gd name="T42" fmla="*/ 0 w 35"/>
                  <a:gd name="T43" fmla="*/ 19 h 33"/>
                  <a:gd name="T44" fmla="*/ 2 w 35"/>
                  <a:gd name="T45" fmla="*/ 23 h 33"/>
                  <a:gd name="T46" fmla="*/ 2 w 35"/>
                  <a:gd name="T47" fmla="*/ 24 h 33"/>
                  <a:gd name="T48" fmla="*/ 3 w 35"/>
                  <a:gd name="T49" fmla="*/ 26 h 33"/>
                  <a:gd name="T50" fmla="*/ 5 w 35"/>
                  <a:gd name="T51" fmla="*/ 30 h 33"/>
                  <a:gd name="T52" fmla="*/ 7 w 35"/>
                  <a:gd name="T53" fmla="*/ 32 h 33"/>
                  <a:gd name="T54" fmla="*/ 11 w 35"/>
                  <a:gd name="T55" fmla="*/ 32 h 33"/>
                  <a:gd name="T56" fmla="*/ 12 w 35"/>
                  <a:gd name="T57" fmla="*/ 33 h 33"/>
                  <a:gd name="T58" fmla="*/ 14 w 35"/>
                  <a:gd name="T59" fmla="*/ 33 h 33"/>
                  <a:gd name="T60" fmla="*/ 18 w 35"/>
                  <a:gd name="T61" fmla="*/ 33 h 33"/>
                  <a:gd name="T62" fmla="*/ 21 w 35"/>
                  <a:gd name="T63" fmla="*/ 33 h 33"/>
                  <a:gd name="T64" fmla="*/ 23 w 35"/>
                  <a:gd name="T65" fmla="*/ 33 h 33"/>
                  <a:gd name="T66" fmla="*/ 27 w 35"/>
                  <a:gd name="T67" fmla="*/ 32 h 33"/>
                  <a:gd name="T68" fmla="*/ 28 w 35"/>
                  <a:gd name="T69" fmla="*/ 32 h 33"/>
                  <a:gd name="T70" fmla="*/ 30 w 35"/>
                  <a:gd name="T71" fmla="*/ 30 h 33"/>
                  <a:gd name="T72" fmla="*/ 32 w 35"/>
                  <a:gd name="T73" fmla="*/ 26 h 33"/>
                  <a:gd name="T74" fmla="*/ 34 w 35"/>
                  <a:gd name="T75" fmla="*/ 24 h 33"/>
                  <a:gd name="T76" fmla="*/ 34 w 35"/>
                  <a:gd name="T77" fmla="*/ 23 h 33"/>
                  <a:gd name="T78" fmla="*/ 35 w 35"/>
                  <a:gd name="T79" fmla="*/ 19 h 33"/>
                  <a:gd name="T80" fmla="*/ 35 w 35"/>
                  <a:gd name="T81" fmla="*/ 17 h 33"/>
                  <a:gd name="T82" fmla="*/ 35 w 35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3">
                    <a:moveTo>
                      <a:pt x="35" y="17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3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2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1" y="33"/>
                    </a:lnTo>
                    <a:lnTo>
                      <a:pt x="23" y="33"/>
                    </a:lnTo>
                    <a:lnTo>
                      <a:pt x="27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7"/>
                    </a:lnTo>
                    <a:lnTo>
                      <a:pt x="35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2" name="Freeform 18"/>
              <p:cNvSpPr>
                <a:spLocks/>
              </p:cNvSpPr>
              <p:nvPr/>
            </p:nvSpPr>
            <p:spPr bwMode="auto">
              <a:xfrm>
                <a:off x="4002" y="2539"/>
                <a:ext cx="35" cy="33"/>
              </a:xfrm>
              <a:custGeom>
                <a:avLst/>
                <a:gdLst>
                  <a:gd name="T0" fmla="*/ 35 w 35"/>
                  <a:gd name="T1" fmla="*/ 17 h 33"/>
                  <a:gd name="T2" fmla="*/ 35 w 35"/>
                  <a:gd name="T3" fmla="*/ 14 h 33"/>
                  <a:gd name="T4" fmla="*/ 34 w 35"/>
                  <a:gd name="T5" fmla="*/ 12 h 33"/>
                  <a:gd name="T6" fmla="*/ 34 w 35"/>
                  <a:gd name="T7" fmla="*/ 8 h 33"/>
                  <a:gd name="T8" fmla="*/ 32 w 35"/>
                  <a:gd name="T9" fmla="*/ 7 h 33"/>
                  <a:gd name="T10" fmla="*/ 30 w 35"/>
                  <a:gd name="T11" fmla="*/ 5 h 33"/>
                  <a:gd name="T12" fmla="*/ 28 w 35"/>
                  <a:gd name="T13" fmla="*/ 3 h 33"/>
                  <a:gd name="T14" fmla="*/ 26 w 35"/>
                  <a:gd name="T15" fmla="*/ 1 h 33"/>
                  <a:gd name="T16" fmla="*/ 23 w 35"/>
                  <a:gd name="T17" fmla="*/ 0 h 33"/>
                  <a:gd name="T18" fmla="*/ 21 w 35"/>
                  <a:gd name="T19" fmla="*/ 0 h 33"/>
                  <a:gd name="T20" fmla="*/ 18 w 35"/>
                  <a:gd name="T21" fmla="*/ 0 h 33"/>
                  <a:gd name="T22" fmla="*/ 14 w 35"/>
                  <a:gd name="T23" fmla="*/ 0 h 33"/>
                  <a:gd name="T24" fmla="*/ 12 w 35"/>
                  <a:gd name="T25" fmla="*/ 0 h 33"/>
                  <a:gd name="T26" fmla="*/ 10 w 35"/>
                  <a:gd name="T27" fmla="*/ 1 h 33"/>
                  <a:gd name="T28" fmla="*/ 7 w 35"/>
                  <a:gd name="T29" fmla="*/ 3 h 33"/>
                  <a:gd name="T30" fmla="*/ 5 w 35"/>
                  <a:gd name="T31" fmla="*/ 5 h 33"/>
                  <a:gd name="T32" fmla="*/ 3 w 35"/>
                  <a:gd name="T33" fmla="*/ 7 h 33"/>
                  <a:gd name="T34" fmla="*/ 2 w 35"/>
                  <a:gd name="T35" fmla="*/ 8 h 33"/>
                  <a:gd name="T36" fmla="*/ 2 w 35"/>
                  <a:gd name="T37" fmla="*/ 12 h 33"/>
                  <a:gd name="T38" fmla="*/ 0 w 35"/>
                  <a:gd name="T39" fmla="*/ 14 h 33"/>
                  <a:gd name="T40" fmla="*/ 0 w 35"/>
                  <a:gd name="T41" fmla="*/ 17 h 33"/>
                  <a:gd name="T42" fmla="*/ 0 w 35"/>
                  <a:gd name="T43" fmla="*/ 19 h 33"/>
                  <a:gd name="T44" fmla="*/ 2 w 35"/>
                  <a:gd name="T45" fmla="*/ 23 h 33"/>
                  <a:gd name="T46" fmla="*/ 2 w 35"/>
                  <a:gd name="T47" fmla="*/ 24 h 33"/>
                  <a:gd name="T48" fmla="*/ 3 w 35"/>
                  <a:gd name="T49" fmla="*/ 26 h 33"/>
                  <a:gd name="T50" fmla="*/ 5 w 35"/>
                  <a:gd name="T51" fmla="*/ 30 h 33"/>
                  <a:gd name="T52" fmla="*/ 7 w 35"/>
                  <a:gd name="T53" fmla="*/ 32 h 33"/>
                  <a:gd name="T54" fmla="*/ 10 w 35"/>
                  <a:gd name="T55" fmla="*/ 32 h 33"/>
                  <a:gd name="T56" fmla="*/ 12 w 35"/>
                  <a:gd name="T57" fmla="*/ 33 h 33"/>
                  <a:gd name="T58" fmla="*/ 14 w 35"/>
                  <a:gd name="T59" fmla="*/ 33 h 33"/>
                  <a:gd name="T60" fmla="*/ 18 w 35"/>
                  <a:gd name="T61" fmla="*/ 33 h 33"/>
                  <a:gd name="T62" fmla="*/ 21 w 35"/>
                  <a:gd name="T63" fmla="*/ 33 h 33"/>
                  <a:gd name="T64" fmla="*/ 23 w 35"/>
                  <a:gd name="T65" fmla="*/ 33 h 33"/>
                  <a:gd name="T66" fmla="*/ 26 w 35"/>
                  <a:gd name="T67" fmla="*/ 32 h 33"/>
                  <a:gd name="T68" fmla="*/ 28 w 35"/>
                  <a:gd name="T69" fmla="*/ 32 h 33"/>
                  <a:gd name="T70" fmla="*/ 30 w 35"/>
                  <a:gd name="T71" fmla="*/ 30 h 33"/>
                  <a:gd name="T72" fmla="*/ 32 w 35"/>
                  <a:gd name="T73" fmla="*/ 26 h 33"/>
                  <a:gd name="T74" fmla="*/ 34 w 35"/>
                  <a:gd name="T75" fmla="*/ 24 h 33"/>
                  <a:gd name="T76" fmla="*/ 34 w 35"/>
                  <a:gd name="T77" fmla="*/ 23 h 33"/>
                  <a:gd name="T78" fmla="*/ 35 w 35"/>
                  <a:gd name="T79" fmla="*/ 19 h 33"/>
                  <a:gd name="T80" fmla="*/ 35 w 35"/>
                  <a:gd name="T81" fmla="*/ 17 h 33"/>
                  <a:gd name="T82" fmla="*/ 35 w 35"/>
                  <a:gd name="T83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3">
                    <a:moveTo>
                      <a:pt x="35" y="17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6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3" y="26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0" y="32"/>
                    </a:lnTo>
                    <a:lnTo>
                      <a:pt x="12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1" y="33"/>
                    </a:lnTo>
                    <a:lnTo>
                      <a:pt x="23" y="33"/>
                    </a:lnTo>
                    <a:lnTo>
                      <a:pt x="26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7"/>
                    </a:lnTo>
                    <a:lnTo>
                      <a:pt x="35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3" name="Freeform 19"/>
              <p:cNvSpPr>
                <a:spLocks/>
              </p:cNvSpPr>
              <p:nvPr/>
            </p:nvSpPr>
            <p:spPr bwMode="auto">
              <a:xfrm>
                <a:off x="3058" y="2622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5 h 34"/>
                  <a:gd name="T12" fmla="*/ 26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19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0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5 w 34"/>
                  <a:gd name="T31" fmla="*/ 5 h 34"/>
                  <a:gd name="T32" fmla="*/ 3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3 w 34"/>
                  <a:gd name="T49" fmla="*/ 27 h 34"/>
                  <a:gd name="T50" fmla="*/ 5 w 34"/>
                  <a:gd name="T51" fmla="*/ 30 h 34"/>
                  <a:gd name="T52" fmla="*/ 7 w 34"/>
                  <a:gd name="T53" fmla="*/ 32 h 34"/>
                  <a:gd name="T54" fmla="*/ 9 w 34"/>
                  <a:gd name="T55" fmla="*/ 32 h 34"/>
                  <a:gd name="T56" fmla="*/ 10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19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6 w 34"/>
                  <a:gd name="T69" fmla="*/ 32 h 34"/>
                  <a:gd name="T70" fmla="*/ 30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4" name="Freeform 20"/>
              <p:cNvSpPr>
                <a:spLocks/>
              </p:cNvSpPr>
              <p:nvPr/>
            </p:nvSpPr>
            <p:spPr bwMode="auto">
              <a:xfrm>
                <a:off x="3163" y="2622"/>
                <a:ext cx="33" cy="34"/>
              </a:xfrm>
              <a:custGeom>
                <a:avLst/>
                <a:gdLst>
                  <a:gd name="T0" fmla="*/ 33 w 33"/>
                  <a:gd name="T1" fmla="*/ 18 h 34"/>
                  <a:gd name="T2" fmla="*/ 33 w 33"/>
                  <a:gd name="T3" fmla="*/ 14 h 34"/>
                  <a:gd name="T4" fmla="*/ 33 w 33"/>
                  <a:gd name="T5" fmla="*/ 13 h 34"/>
                  <a:gd name="T6" fmla="*/ 32 w 33"/>
                  <a:gd name="T7" fmla="*/ 9 h 34"/>
                  <a:gd name="T8" fmla="*/ 32 w 33"/>
                  <a:gd name="T9" fmla="*/ 7 h 34"/>
                  <a:gd name="T10" fmla="*/ 30 w 33"/>
                  <a:gd name="T11" fmla="*/ 5 h 34"/>
                  <a:gd name="T12" fmla="*/ 26 w 33"/>
                  <a:gd name="T13" fmla="*/ 4 h 34"/>
                  <a:gd name="T14" fmla="*/ 25 w 33"/>
                  <a:gd name="T15" fmla="*/ 2 h 34"/>
                  <a:gd name="T16" fmla="*/ 23 w 33"/>
                  <a:gd name="T17" fmla="*/ 0 h 34"/>
                  <a:gd name="T18" fmla="*/ 19 w 33"/>
                  <a:gd name="T19" fmla="*/ 0 h 34"/>
                  <a:gd name="T20" fmla="*/ 17 w 33"/>
                  <a:gd name="T21" fmla="*/ 0 h 34"/>
                  <a:gd name="T22" fmla="*/ 14 w 33"/>
                  <a:gd name="T23" fmla="*/ 0 h 34"/>
                  <a:gd name="T24" fmla="*/ 10 w 33"/>
                  <a:gd name="T25" fmla="*/ 0 h 34"/>
                  <a:gd name="T26" fmla="*/ 9 w 33"/>
                  <a:gd name="T27" fmla="*/ 2 h 34"/>
                  <a:gd name="T28" fmla="*/ 7 w 33"/>
                  <a:gd name="T29" fmla="*/ 4 h 34"/>
                  <a:gd name="T30" fmla="*/ 5 w 33"/>
                  <a:gd name="T31" fmla="*/ 5 h 34"/>
                  <a:gd name="T32" fmla="*/ 3 w 33"/>
                  <a:gd name="T33" fmla="*/ 7 h 34"/>
                  <a:gd name="T34" fmla="*/ 1 w 33"/>
                  <a:gd name="T35" fmla="*/ 9 h 34"/>
                  <a:gd name="T36" fmla="*/ 0 w 33"/>
                  <a:gd name="T37" fmla="*/ 13 h 34"/>
                  <a:gd name="T38" fmla="*/ 0 w 33"/>
                  <a:gd name="T39" fmla="*/ 14 h 34"/>
                  <a:gd name="T40" fmla="*/ 0 w 33"/>
                  <a:gd name="T41" fmla="*/ 18 h 34"/>
                  <a:gd name="T42" fmla="*/ 0 w 33"/>
                  <a:gd name="T43" fmla="*/ 20 h 34"/>
                  <a:gd name="T44" fmla="*/ 0 w 33"/>
                  <a:gd name="T45" fmla="*/ 23 h 34"/>
                  <a:gd name="T46" fmla="*/ 1 w 33"/>
                  <a:gd name="T47" fmla="*/ 25 h 34"/>
                  <a:gd name="T48" fmla="*/ 3 w 33"/>
                  <a:gd name="T49" fmla="*/ 27 h 34"/>
                  <a:gd name="T50" fmla="*/ 5 w 33"/>
                  <a:gd name="T51" fmla="*/ 30 h 34"/>
                  <a:gd name="T52" fmla="*/ 7 w 33"/>
                  <a:gd name="T53" fmla="*/ 32 h 34"/>
                  <a:gd name="T54" fmla="*/ 9 w 33"/>
                  <a:gd name="T55" fmla="*/ 32 h 34"/>
                  <a:gd name="T56" fmla="*/ 10 w 33"/>
                  <a:gd name="T57" fmla="*/ 34 h 34"/>
                  <a:gd name="T58" fmla="*/ 14 w 33"/>
                  <a:gd name="T59" fmla="*/ 34 h 34"/>
                  <a:gd name="T60" fmla="*/ 17 w 33"/>
                  <a:gd name="T61" fmla="*/ 34 h 34"/>
                  <a:gd name="T62" fmla="*/ 19 w 33"/>
                  <a:gd name="T63" fmla="*/ 34 h 34"/>
                  <a:gd name="T64" fmla="*/ 23 w 33"/>
                  <a:gd name="T65" fmla="*/ 34 h 34"/>
                  <a:gd name="T66" fmla="*/ 25 w 33"/>
                  <a:gd name="T67" fmla="*/ 32 h 34"/>
                  <a:gd name="T68" fmla="*/ 26 w 33"/>
                  <a:gd name="T69" fmla="*/ 32 h 34"/>
                  <a:gd name="T70" fmla="*/ 30 w 33"/>
                  <a:gd name="T71" fmla="*/ 30 h 34"/>
                  <a:gd name="T72" fmla="*/ 32 w 33"/>
                  <a:gd name="T73" fmla="*/ 27 h 34"/>
                  <a:gd name="T74" fmla="*/ 32 w 33"/>
                  <a:gd name="T75" fmla="*/ 25 h 34"/>
                  <a:gd name="T76" fmla="*/ 33 w 33"/>
                  <a:gd name="T77" fmla="*/ 23 h 34"/>
                  <a:gd name="T78" fmla="*/ 33 w 33"/>
                  <a:gd name="T79" fmla="*/ 20 h 34"/>
                  <a:gd name="T80" fmla="*/ 33 w 33"/>
                  <a:gd name="T81" fmla="*/ 18 h 34"/>
                  <a:gd name="T82" fmla="*/ 33 w 33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4">
                    <a:moveTo>
                      <a:pt x="33" y="18"/>
                    </a:moveTo>
                    <a:lnTo>
                      <a:pt x="33" y="14"/>
                    </a:lnTo>
                    <a:lnTo>
                      <a:pt x="33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3" y="23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5" name="Freeform 21"/>
              <p:cNvSpPr>
                <a:spLocks/>
              </p:cNvSpPr>
              <p:nvPr/>
            </p:nvSpPr>
            <p:spPr bwMode="auto">
              <a:xfrm>
                <a:off x="3268" y="2622"/>
                <a:ext cx="33" cy="34"/>
              </a:xfrm>
              <a:custGeom>
                <a:avLst/>
                <a:gdLst>
                  <a:gd name="T0" fmla="*/ 33 w 33"/>
                  <a:gd name="T1" fmla="*/ 18 h 34"/>
                  <a:gd name="T2" fmla="*/ 33 w 33"/>
                  <a:gd name="T3" fmla="*/ 14 h 34"/>
                  <a:gd name="T4" fmla="*/ 33 w 33"/>
                  <a:gd name="T5" fmla="*/ 13 h 34"/>
                  <a:gd name="T6" fmla="*/ 32 w 33"/>
                  <a:gd name="T7" fmla="*/ 9 h 34"/>
                  <a:gd name="T8" fmla="*/ 32 w 33"/>
                  <a:gd name="T9" fmla="*/ 7 h 34"/>
                  <a:gd name="T10" fmla="*/ 30 w 33"/>
                  <a:gd name="T11" fmla="*/ 5 h 34"/>
                  <a:gd name="T12" fmla="*/ 26 w 33"/>
                  <a:gd name="T13" fmla="*/ 4 h 34"/>
                  <a:gd name="T14" fmla="*/ 24 w 33"/>
                  <a:gd name="T15" fmla="*/ 2 h 34"/>
                  <a:gd name="T16" fmla="*/ 23 w 33"/>
                  <a:gd name="T17" fmla="*/ 0 h 34"/>
                  <a:gd name="T18" fmla="*/ 19 w 33"/>
                  <a:gd name="T19" fmla="*/ 0 h 34"/>
                  <a:gd name="T20" fmla="*/ 17 w 33"/>
                  <a:gd name="T21" fmla="*/ 0 h 34"/>
                  <a:gd name="T22" fmla="*/ 14 w 33"/>
                  <a:gd name="T23" fmla="*/ 0 h 34"/>
                  <a:gd name="T24" fmla="*/ 10 w 33"/>
                  <a:gd name="T25" fmla="*/ 0 h 34"/>
                  <a:gd name="T26" fmla="*/ 8 w 33"/>
                  <a:gd name="T27" fmla="*/ 2 h 34"/>
                  <a:gd name="T28" fmla="*/ 7 w 33"/>
                  <a:gd name="T29" fmla="*/ 4 h 34"/>
                  <a:gd name="T30" fmla="*/ 5 w 33"/>
                  <a:gd name="T31" fmla="*/ 5 h 34"/>
                  <a:gd name="T32" fmla="*/ 3 w 33"/>
                  <a:gd name="T33" fmla="*/ 7 h 34"/>
                  <a:gd name="T34" fmla="*/ 1 w 33"/>
                  <a:gd name="T35" fmla="*/ 9 h 34"/>
                  <a:gd name="T36" fmla="*/ 0 w 33"/>
                  <a:gd name="T37" fmla="*/ 13 h 34"/>
                  <a:gd name="T38" fmla="*/ 0 w 33"/>
                  <a:gd name="T39" fmla="*/ 14 h 34"/>
                  <a:gd name="T40" fmla="*/ 0 w 33"/>
                  <a:gd name="T41" fmla="*/ 18 h 34"/>
                  <a:gd name="T42" fmla="*/ 0 w 33"/>
                  <a:gd name="T43" fmla="*/ 20 h 34"/>
                  <a:gd name="T44" fmla="*/ 0 w 33"/>
                  <a:gd name="T45" fmla="*/ 23 h 34"/>
                  <a:gd name="T46" fmla="*/ 1 w 33"/>
                  <a:gd name="T47" fmla="*/ 25 h 34"/>
                  <a:gd name="T48" fmla="*/ 3 w 33"/>
                  <a:gd name="T49" fmla="*/ 27 h 34"/>
                  <a:gd name="T50" fmla="*/ 5 w 33"/>
                  <a:gd name="T51" fmla="*/ 30 h 34"/>
                  <a:gd name="T52" fmla="*/ 7 w 33"/>
                  <a:gd name="T53" fmla="*/ 32 h 34"/>
                  <a:gd name="T54" fmla="*/ 8 w 33"/>
                  <a:gd name="T55" fmla="*/ 32 h 34"/>
                  <a:gd name="T56" fmla="*/ 10 w 33"/>
                  <a:gd name="T57" fmla="*/ 34 h 34"/>
                  <a:gd name="T58" fmla="*/ 14 w 33"/>
                  <a:gd name="T59" fmla="*/ 34 h 34"/>
                  <a:gd name="T60" fmla="*/ 17 w 33"/>
                  <a:gd name="T61" fmla="*/ 34 h 34"/>
                  <a:gd name="T62" fmla="*/ 19 w 33"/>
                  <a:gd name="T63" fmla="*/ 34 h 34"/>
                  <a:gd name="T64" fmla="*/ 23 w 33"/>
                  <a:gd name="T65" fmla="*/ 34 h 34"/>
                  <a:gd name="T66" fmla="*/ 24 w 33"/>
                  <a:gd name="T67" fmla="*/ 32 h 34"/>
                  <a:gd name="T68" fmla="*/ 26 w 33"/>
                  <a:gd name="T69" fmla="*/ 32 h 34"/>
                  <a:gd name="T70" fmla="*/ 30 w 33"/>
                  <a:gd name="T71" fmla="*/ 30 h 34"/>
                  <a:gd name="T72" fmla="*/ 32 w 33"/>
                  <a:gd name="T73" fmla="*/ 27 h 34"/>
                  <a:gd name="T74" fmla="*/ 32 w 33"/>
                  <a:gd name="T75" fmla="*/ 25 h 34"/>
                  <a:gd name="T76" fmla="*/ 33 w 33"/>
                  <a:gd name="T77" fmla="*/ 23 h 34"/>
                  <a:gd name="T78" fmla="*/ 33 w 33"/>
                  <a:gd name="T79" fmla="*/ 20 h 34"/>
                  <a:gd name="T80" fmla="*/ 33 w 33"/>
                  <a:gd name="T81" fmla="*/ 18 h 34"/>
                  <a:gd name="T82" fmla="*/ 33 w 33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4">
                    <a:moveTo>
                      <a:pt x="33" y="18"/>
                    </a:moveTo>
                    <a:lnTo>
                      <a:pt x="33" y="14"/>
                    </a:lnTo>
                    <a:lnTo>
                      <a:pt x="33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8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4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3" y="23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6" name="Freeform 22"/>
              <p:cNvSpPr>
                <a:spLocks/>
              </p:cNvSpPr>
              <p:nvPr/>
            </p:nvSpPr>
            <p:spPr bwMode="auto">
              <a:xfrm>
                <a:off x="3372" y="2622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1 w 34"/>
                  <a:gd name="T11" fmla="*/ 5 h 34"/>
                  <a:gd name="T12" fmla="*/ 27 w 34"/>
                  <a:gd name="T13" fmla="*/ 4 h 34"/>
                  <a:gd name="T14" fmla="*/ 25 w 34"/>
                  <a:gd name="T15" fmla="*/ 2 h 34"/>
                  <a:gd name="T16" fmla="*/ 24 w 34"/>
                  <a:gd name="T17" fmla="*/ 0 h 34"/>
                  <a:gd name="T18" fmla="*/ 20 w 34"/>
                  <a:gd name="T19" fmla="*/ 0 h 34"/>
                  <a:gd name="T20" fmla="*/ 18 w 34"/>
                  <a:gd name="T21" fmla="*/ 0 h 34"/>
                  <a:gd name="T22" fmla="*/ 15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8 w 34"/>
                  <a:gd name="T29" fmla="*/ 4 h 34"/>
                  <a:gd name="T30" fmla="*/ 6 w 34"/>
                  <a:gd name="T31" fmla="*/ 5 h 34"/>
                  <a:gd name="T32" fmla="*/ 4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4 w 34"/>
                  <a:gd name="T49" fmla="*/ 27 h 34"/>
                  <a:gd name="T50" fmla="*/ 6 w 34"/>
                  <a:gd name="T51" fmla="*/ 30 h 34"/>
                  <a:gd name="T52" fmla="*/ 8 w 34"/>
                  <a:gd name="T53" fmla="*/ 32 h 34"/>
                  <a:gd name="T54" fmla="*/ 9 w 34"/>
                  <a:gd name="T55" fmla="*/ 32 h 34"/>
                  <a:gd name="T56" fmla="*/ 11 w 34"/>
                  <a:gd name="T57" fmla="*/ 34 h 34"/>
                  <a:gd name="T58" fmla="*/ 15 w 34"/>
                  <a:gd name="T59" fmla="*/ 34 h 34"/>
                  <a:gd name="T60" fmla="*/ 18 w 34"/>
                  <a:gd name="T61" fmla="*/ 34 h 34"/>
                  <a:gd name="T62" fmla="*/ 20 w 34"/>
                  <a:gd name="T63" fmla="*/ 34 h 34"/>
                  <a:gd name="T64" fmla="*/ 24 w 34"/>
                  <a:gd name="T65" fmla="*/ 34 h 34"/>
                  <a:gd name="T66" fmla="*/ 25 w 34"/>
                  <a:gd name="T67" fmla="*/ 32 h 34"/>
                  <a:gd name="T68" fmla="*/ 27 w 34"/>
                  <a:gd name="T69" fmla="*/ 32 h 34"/>
                  <a:gd name="T70" fmla="*/ 31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0"/>
                    </a:lnTo>
                    <a:lnTo>
                      <a:pt x="8" y="32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5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4" y="34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1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7" name="Freeform 23"/>
              <p:cNvSpPr>
                <a:spLocks/>
              </p:cNvSpPr>
              <p:nvPr/>
            </p:nvSpPr>
            <p:spPr bwMode="auto">
              <a:xfrm>
                <a:off x="3477" y="2622"/>
                <a:ext cx="36" cy="34"/>
              </a:xfrm>
              <a:custGeom>
                <a:avLst/>
                <a:gdLst>
                  <a:gd name="T0" fmla="*/ 34 w 36"/>
                  <a:gd name="T1" fmla="*/ 16 h 34"/>
                  <a:gd name="T2" fmla="*/ 36 w 36"/>
                  <a:gd name="T3" fmla="*/ 14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7 h 34"/>
                  <a:gd name="T10" fmla="*/ 31 w 36"/>
                  <a:gd name="T11" fmla="*/ 5 h 34"/>
                  <a:gd name="T12" fmla="*/ 29 w 36"/>
                  <a:gd name="T13" fmla="*/ 4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5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4 h 34"/>
                  <a:gd name="T30" fmla="*/ 6 w 36"/>
                  <a:gd name="T31" fmla="*/ 5 h 34"/>
                  <a:gd name="T32" fmla="*/ 4 w 36"/>
                  <a:gd name="T33" fmla="*/ 7 h 34"/>
                  <a:gd name="T34" fmla="*/ 2 w 36"/>
                  <a:gd name="T35" fmla="*/ 9 h 34"/>
                  <a:gd name="T36" fmla="*/ 0 w 36"/>
                  <a:gd name="T37" fmla="*/ 13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0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6 w 36"/>
                  <a:gd name="T51" fmla="*/ 30 h 34"/>
                  <a:gd name="T52" fmla="*/ 7 w 36"/>
                  <a:gd name="T53" fmla="*/ 32 h 34"/>
                  <a:gd name="T54" fmla="*/ 9 w 36"/>
                  <a:gd name="T55" fmla="*/ 32 h 34"/>
                  <a:gd name="T56" fmla="*/ 13 w 36"/>
                  <a:gd name="T57" fmla="*/ 34 h 34"/>
                  <a:gd name="T58" fmla="*/ 15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2 h 34"/>
                  <a:gd name="T70" fmla="*/ 31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4" y="16"/>
                    </a:moveTo>
                    <a:lnTo>
                      <a:pt x="36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5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1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8" name="Freeform 24"/>
              <p:cNvSpPr>
                <a:spLocks/>
              </p:cNvSpPr>
              <p:nvPr/>
            </p:nvSpPr>
            <p:spPr bwMode="auto">
              <a:xfrm>
                <a:off x="3582" y="2622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4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5 h 34"/>
                  <a:gd name="T12" fmla="*/ 29 w 36"/>
                  <a:gd name="T13" fmla="*/ 4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4 h 34"/>
                  <a:gd name="T30" fmla="*/ 6 w 36"/>
                  <a:gd name="T31" fmla="*/ 5 h 34"/>
                  <a:gd name="T32" fmla="*/ 4 w 36"/>
                  <a:gd name="T33" fmla="*/ 7 h 34"/>
                  <a:gd name="T34" fmla="*/ 2 w 36"/>
                  <a:gd name="T35" fmla="*/ 9 h 34"/>
                  <a:gd name="T36" fmla="*/ 0 w 36"/>
                  <a:gd name="T37" fmla="*/ 13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0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6 w 36"/>
                  <a:gd name="T51" fmla="*/ 30 h 34"/>
                  <a:gd name="T52" fmla="*/ 7 w 36"/>
                  <a:gd name="T53" fmla="*/ 32 h 34"/>
                  <a:gd name="T54" fmla="*/ 9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2 h 34"/>
                  <a:gd name="T70" fmla="*/ 30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69" name="Freeform 25"/>
              <p:cNvSpPr>
                <a:spLocks/>
              </p:cNvSpPr>
              <p:nvPr/>
            </p:nvSpPr>
            <p:spPr bwMode="auto">
              <a:xfrm>
                <a:off x="3687" y="2622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4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5 h 34"/>
                  <a:gd name="T12" fmla="*/ 29 w 36"/>
                  <a:gd name="T13" fmla="*/ 4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4 h 34"/>
                  <a:gd name="T30" fmla="*/ 5 w 36"/>
                  <a:gd name="T31" fmla="*/ 5 h 34"/>
                  <a:gd name="T32" fmla="*/ 4 w 36"/>
                  <a:gd name="T33" fmla="*/ 7 h 34"/>
                  <a:gd name="T34" fmla="*/ 2 w 36"/>
                  <a:gd name="T35" fmla="*/ 9 h 34"/>
                  <a:gd name="T36" fmla="*/ 0 w 36"/>
                  <a:gd name="T37" fmla="*/ 13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0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0 h 34"/>
                  <a:gd name="T52" fmla="*/ 7 w 36"/>
                  <a:gd name="T53" fmla="*/ 32 h 34"/>
                  <a:gd name="T54" fmla="*/ 9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2 h 34"/>
                  <a:gd name="T70" fmla="*/ 30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0" name="Freeform 26"/>
              <p:cNvSpPr>
                <a:spLocks/>
              </p:cNvSpPr>
              <p:nvPr/>
            </p:nvSpPr>
            <p:spPr bwMode="auto">
              <a:xfrm>
                <a:off x="3792" y="2622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4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5 h 34"/>
                  <a:gd name="T12" fmla="*/ 28 w 36"/>
                  <a:gd name="T13" fmla="*/ 4 h 34"/>
                  <a:gd name="T14" fmla="*/ 27 w 36"/>
                  <a:gd name="T15" fmla="*/ 2 h 34"/>
                  <a:gd name="T16" fmla="*/ 23 w 36"/>
                  <a:gd name="T17" fmla="*/ 0 h 34"/>
                  <a:gd name="T18" fmla="*/ 21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2 w 36"/>
                  <a:gd name="T25" fmla="*/ 0 h 34"/>
                  <a:gd name="T26" fmla="*/ 11 w 36"/>
                  <a:gd name="T27" fmla="*/ 2 h 34"/>
                  <a:gd name="T28" fmla="*/ 7 w 36"/>
                  <a:gd name="T29" fmla="*/ 4 h 34"/>
                  <a:gd name="T30" fmla="*/ 5 w 36"/>
                  <a:gd name="T31" fmla="*/ 5 h 34"/>
                  <a:gd name="T32" fmla="*/ 4 w 36"/>
                  <a:gd name="T33" fmla="*/ 7 h 34"/>
                  <a:gd name="T34" fmla="*/ 2 w 36"/>
                  <a:gd name="T35" fmla="*/ 9 h 34"/>
                  <a:gd name="T36" fmla="*/ 2 w 36"/>
                  <a:gd name="T37" fmla="*/ 13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2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0 h 34"/>
                  <a:gd name="T52" fmla="*/ 7 w 36"/>
                  <a:gd name="T53" fmla="*/ 32 h 34"/>
                  <a:gd name="T54" fmla="*/ 11 w 36"/>
                  <a:gd name="T55" fmla="*/ 32 h 34"/>
                  <a:gd name="T56" fmla="*/ 12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1 w 36"/>
                  <a:gd name="T63" fmla="*/ 34 h 34"/>
                  <a:gd name="T64" fmla="*/ 23 w 36"/>
                  <a:gd name="T65" fmla="*/ 34 h 34"/>
                  <a:gd name="T66" fmla="*/ 27 w 36"/>
                  <a:gd name="T67" fmla="*/ 32 h 34"/>
                  <a:gd name="T68" fmla="*/ 28 w 36"/>
                  <a:gd name="T69" fmla="*/ 32 h 34"/>
                  <a:gd name="T70" fmla="*/ 30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1" name="Freeform 27"/>
              <p:cNvSpPr>
                <a:spLocks/>
              </p:cNvSpPr>
              <p:nvPr/>
            </p:nvSpPr>
            <p:spPr bwMode="auto">
              <a:xfrm>
                <a:off x="3897" y="2622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4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7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11 w 35"/>
                  <a:gd name="T27" fmla="*/ 2 h 34"/>
                  <a:gd name="T28" fmla="*/ 7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2 w 35"/>
                  <a:gd name="T35" fmla="*/ 9 h 34"/>
                  <a:gd name="T36" fmla="*/ 2 w 35"/>
                  <a:gd name="T37" fmla="*/ 13 h 34"/>
                  <a:gd name="T38" fmla="*/ 0 w 35"/>
                  <a:gd name="T39" fmla="*/ 14 h 34"/>
                  <a:gd name="T40" fmla="*/ 0 w 35"/>
                  <a:gd name="T41" fmla="*/ 18 h 34"/>
                  <a:gd name="T42" fmla="*/ 0 w 35"/>
                  <a:gd name="T43" fmla="*/ 20 h 34"/>
                  <a:gd name="T44" fmla="*/ 2 w 35"/>
                  <a:gd name="T45" fmla="*/ 23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7 w 35"/>
                  <a:gd name="T53" fmla="*/ 32 h 34"/>
                  <a:gd name="T54" fmla="*/ 11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7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2" name="Freeform 28"/>
              <p:cNvSpPr>
                <a:spLocks/>
              </p:cNvSpPr>
              <p:nvPr/>
            </p:nvSpPr>
            <p:spPr bwMode="auto">
              <a:xfrm>
                <a:off x="4002" y="2622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4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6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10 w 35"/>
                  <a:gd name="T27" fmla="*/ 2 h 34"/>
                  <a:gd name="T28" fmla="*/ 7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2 w 35"/>
                  <a:gd name="T35" fmla="*/ 9 h 34"/>
                  <a:gd name="T36" fmla="*/ 2 w 35"/>
                  <a:gd name="T37" fmla="*/ 13 h 34"/>
                  <a:gd name="T38" fmla="*/ 0 w 35"/>
                  <a:gd name="T39" fmla="*/ 14 h 34"/>
                  <a:gd name="T40" fmla="*/ 0 w 35"/>
                  <a:gd name="T41" fmla="*/ 18 h 34"/>
                  <a:gd name="T42" fmla="*/ 0 w 35"/>
                  <a:gd name="T43" fmla="*/ 20 h 34"/>
                  <a:gd name="T44" fmla="*/ 2 w 35"/>
                  <a:gd name="T45" fmla="*/ 23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7 w 35"/>
                  <a:gd name="T53" fmla="*/ 32 h 34"/>
                  <a:gd name="T54" fmla="*/ 10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6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0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3" name="Freeform 29"/>
              <p:cNvSpPr>
                <a:spLocks/>
              </p:cNvSpPr>
              <p:nvPr/>
            </p:nvSpPr>
            <p:spPr bwMode="auto">
              <a:xfrm>
                <a:off x="3058" y="2706"/>
                <a:ext cx="34" cy="35"/>
              </a:xfrm>
              <a:custGeom>
                <a:avLst/>
                <a:gdLst>
                  <a:gd name="T0" fmla="*/ 34 w 34"/>
                  <a:gd name="T1" fmla="*/ 17 h 35"/>
                  <a:gd name="T2" fmla="*/ 34 w 34"/>
                  <a:gd name="T3" fmla="*/ 16 h 35"/>
                  <a:gd name="T4" fmla="*/ 34 w 34"/>
                  <a:gd name="T5" fmla="*/ 12 h 35"/>
                  <a:gd name="T6" fmla="*/ 32 w 34"/>
                  <a:gd name="T7" fmla="*/ 10 h 35"/>
                  <a:gd name="T8" fmla="*/ 32 w 34"/>
                  <a:gd name="T9" fmla="*/ 7 h 35"/>
                  <a:gd name="T10" fmla="*/ 30 w 34"/>
                  <a:gd name="T11" fmla="*/ 5 h 35"/>
                  <a:gd name="T12" fmla="*/ 26 w 34"/>
                  <a:gd name="T13" fmla="*/ 3 h 35"/>
                  <a:gd name="T14" fmla="*/ 25 w 34"/>
                  <a:gd name="T15" fmla="*/ 1 h 35"/>
                  <a:gd name="T16" fmla="*/ 23 w 34"/>
                  <a:gd name="T17" fmla="*/ 1 h 35"/>
                  <a:gd name="T18" fmla="*/ 19 w 34"/>
                  <a:gd name="T19" fmla="*/ 0 h 35"/>
                  <a:gd name="T20" fmla="*/ 18 w 34"/>
                  <a:gd name="T21" fmla="*/ 0 h 35"/>
                  <a:gd name="T22" fmla="*/ 14 w 34"/>
                  <a:gd name="T23" fmla="*/ 0 h 35"/>
                  <a:gd name="T24" fmla="*/ 10 w 34"/>
                  <a:gd name="T25" fmla="*/ 1 h 35"/>
                  <a:gd name="T26" fmla="*/ 9 w 34"/>
                  <a:gd name="T27" fmla="*/ 1 h 35"/>
                  <a:gd name="T28" fmla="*/ 7 w 34"/>
                  <a:gd name="T29" fmla="*/ 3 h 35"/>
                  <a:gd name="T30" fmla="*/ 5 w 34"/>
                  <a:gd name="T31" fmla="*/ 5 h 35"/>
                  <a:gd name="T32" fmla="*/ 3 w 34"/>
                  <a:gd name="T33" fmla="*/ 7 h 35"/>
                  <a:gd name="T34" fmla="*/ 2 w 34"/>
                  <a:gd name="T35" fmla="*/ 10 h 35"/>
                  <a:gd name="T36" fmla="*/ 0 w 34"/>
                  <a:gd name="T37" fmla="*/ 12 h 35"/>
                  <a:gd name="T38" fmla="*/ 0 w 34"/>
                  <a:gd name="T39" fmla="*/ 16 h 35"/>
                  <a:gd name="T40" fmla="*/ 0 w 34"/>
                  <a:gd name="T41" fmla="*/ 17 h 35"/>
                  <a:gd name="T42" fmla="*/ 0 w 34"/>
                  <a:gd name="T43" fmla="*/ 21 h 35"/>
                  <a:gd name="T44" fmla="*/ 0 w 34"/>
                  <a:gd name="T45" fmla="*/ 23 h 35"/>
                  <a:gd name="T46" fmla="*/ 2 w 34"/>
                  <a:gd name="T47" fmla="*/ 26 h 35"/>
                  <a:gd name="T48" fmla="*/ 3 w 34"/>
                  <a:gd name="T49" fmla="*/ 28 h 35"/>
                  <a:gd name="T50" fmla="*/ 5 w 34"/>
                  <a:gd name="T51" fmla="*/ 30 h 35"/>
                  <a:gd name="T52" fmla="*/ 7 w 34"/>
                  <a:gd name="T53" fmla="*/ 32 h 35"/>
                  <a:gd name="T54" fmla="*/ 9 w 34"/>
                  <a:gd name="T55" fmla="*/ 33 h 35"/>
                  <a:gd name="T56" fmla="*/ 10 w 34"/>
                  <a:gd name="T57" fmla="*/ 33 h 35"/>
                  <a:gd name="T58" fmla="*/ 14 w 34"/>
                  <a:gd name="T59" fmla="*/ 35 h 35"/>
                  <a:gd name="T60" fmla="*/ 18 w 34"/>
                  <a:gd name="T61" fmla="*/ 35 h 35"/>
                  <a:gd name="T62" fmla="*/ 19 w 34"/>
                  <a:gd name="T63" fmla="*/ 35 h 35"/>
                  <a:gd name="T64" fmla="*/ 23 w 34"/>
                  <a:gd name="T65" fmla="*/ 33 h 35"/>
                  <a:gd name="T66" fmla="*/ 25 w 34"/>
                  <a:gd name="T67" fmla="*/ 33 h 35"/>
                  <a:gd name="T68" fmla="*/ 26 w 34"/>
                  <a:gd name="T69" fmla="*/ 32 h 35"/>
                  <a:gd name="T70" fmla="*/ 30 w 34"/>
                  <a:gd name="T71" fmla="*/ 30 h 35"/>
                  <a:gd name="T72" fmla="*/ 32 w 34"/>
                  <a:gd name="T73" fmla="*/ 28 h 35"/>
                  <a:gd name="T74" fmla="*/ 32 w 34"/>
                  <a:gd name="T75" fmla="*/ 26 h 35"/>
                  <a:gd name="T76" fmla="*/ 34 w 34"/>
                  <a:gd name="T77" fmla="*/ 23 h 35"/>
                  <a:gd name="T78" fmla="*/ 34 w 34"/>
                  <a:gd name="T79" fmla="*/ 21 h 35"/>
                  <a:gd name="T80" fmla="*/ 34 w 34"/>
                  <a:gd name="T81" fmla="*/ 17 h 35"/>
                  <a:gd name="T82" fmla="*/ 34 w 34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5">
                    <a:moveTo>
                      <a:pt x="34" y="17"/>
                    </a:moveTo>
                    <a:lnTo>
                      <a:pt x="34" y="16"/>
                    </a:lnTo>
                    <a:lnTo>
                      <a:pt x="34" y="12"/>
                    </a:lnTo>
                    <a:lnTo>
                      <a:pt x="32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3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3"/>
                    </a:lnTo>
                    <a:lnTo>
                      <a:pt x="10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19" y="35"/>
                    </a:lnTo>
                    <a:lnTo>
                      <a:pt x="23" y="33"/>
                    </a:lnTo>
                    <a:lnTo>
                      <a:pt x="25" y="33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2" y="26"/>
                    </a:lnTo>
                    <a:lnTo>
                      <a:pt x="34" y="23"/>
                    </a:lnTo>
                    <a:lnTo>
                      <a:pt x="34" y="21"/>
                    </a:lnTo>
                    <a:lnTo>
                      <a:pt x="34" y="17"/>
                    </a:lnTo>
                    <a:lnTo>
                      <a:pt x="34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4" name="Freeform 30"/>
              <p:cNvSpPr>
                <a:spLocks/>
              </p:cNvSpPr>
              <p:nvPr/>
            </p:nvSpPr>
            <p:spPr bwMode="auto">
              <a:xfrm>
                <a:off x="3163" y="2706"/>
                <a:ext cx="33" cy="35"/>
              </a:xfrm>
              <a:custGeom>
                <a:avLst/>
                <a:gdLst>
                  <a:gd name="T0" fmla="*/ 33 w 33"/>
                  <a:gd name="T1" fmla="*/ 17 h 35"/>
                  <a:gd name="T2" fmla="*/ 33 w 33"/>
                  <a:gd name="T3" fmla="*/ 16 h 35"/>
                  <a:gd name="T4" fmla="*/ 33 w 33"/>
                  <a:gd name="T5" fmla="*/ 12 h 35"/>
                  <a:gd name="T6" fmla="*/ 32 w 33"/>
                  <a:gd name="T7" fmla="*/ 10 h 35"/>
                  <a:gd name="T8" fmla="*/ 32 w 33"/>
                  <a:gd name="T9" fmla="*/ 7 h 35"/>
                  <a:gd name="T10" fmla="*/ 30 w 33"/>
                  <a:gd name="T11" fmla="*/ 5 h 35"/>
                  <a:gd name="T12" fmla="*/ 26 w 33"/>
                  <a:gd name="T13" fmla="*/ 3 h 35"/>
                  <a:gd name="T14" fmla="*/ 25 w 33"/>
                  <a:gd name="T15" fmla="*/ 1 h 35"/>
                  <a:gd name="T16" fmla="*/ 23 w 33"/>
                  <a:gd name="T17" fmla="*/ 1 h 35"/>
                  <a:gd name="T18" fmla="*/ 19 w 33"/>
                  <a:gd name="T19" fmla="*/ 0 h 35"/>
                  <a:gd name="T20" fmla="*/ 17 w 33"/>
                  <a:gd name="T21" fmla="*/ 0 h 35"/>
                  <a:gd name="T22" fmla="*/ 14 w 33"/>
                  <a:gd name="T23" fmla="*/ 0 h 35"/>
                  <a:gd name="T24" fmla="*/ 10 w 33"/>
                  <a:gd name="T25" fmla="*/ 1 h 35"/>
                  <a:gd name="T26" fmla="*/ 9 w 33"/>
                  <a:gd name="T27" fmla="*/ 1 h 35"/>
                  <a:gd name="T28" fmla="*/ 7 w 33"/>
                  <a:gd name="T29" fmla="*/ 3 h 35"/>
                  <a:gd name="T30" fmla="*/ 5 w 33"/>
                  <a:gd name="T31" fmla="*/ 5 h 35"/>
                  <a:gd name="T32" fmla="*/ 3 w 33"/>
                  <a:gd name="T33" fmla="*/ 7 h 35"/>
                  <a:gd name="T34" fmla="*/ 1 w 33"/>
                  <a:gd name="T35" fmla="*/ 10 h 35"/>
                  <a:gd name="T36" fmla="*/ 0 w 33"/>
                  <a:gd name="T37" fmla="*/ 12 h 35"/>
                  <a:gd name="T38" fmla="*/ 0 w 33"/>
                  <a:gd name="T39" fmla="*/ 16 h 35"/>
                  <a:gd name="T40" fmla="*/ 0 w 33"/>
                  <a:gd name="T41" fmla="*/ 17 h 35"/>
                  <a:gd name="T42" fmla="*/ 0 w 33"/>
                  <a:gd name="T43" fmla="*/ 21 h 35"/>
                  <a:gd name="T44" fmla="*/ 0 w 33"/>
                  <a:gd name="T45" fmla="*/ 23 h 35"/>
                  <a:gd name="T46" fmla="*/ 1 w 33"/>
                  <a:gd name="T47" fmla="*/ 26 h 35"/>
                  <a:gd name="T48" fmla="*/ 3 w 33"/>
                  <a:gd name="T49" fmla="*/ 28 h 35"/>
                  <a:gd name="T50" fmla="*/ 5 w 33"/>
                  <a:gd name="T51" fmla="*/ 30 h 35"/>
                  <a:gd name="T52" fmla="*/ 7 w 33"/>
                  <a:gd name="T53" fmla="*/ 32 h 35"/>
                  <a:gd name="T54" fmla="*/ 9 w 33"/>
                  <a:gd name="T55" fmla="*/ 33 h 35"/>
                  <a:gd name="T56" fmla="*/ 10 w 33"/>
                  <a:gd name="T57" fmla="*/ 33 h 35"/>
                  <a:gd name="T58" fmla="*/ 14 w 33"/>
                  <a:gd name="T59" fmla="*/ 35 h 35"/>
                  <a:gd name="T60" fmla="*/ 17 w 33"/>
                  <a:gd name="T61" fmla="*/ 35 h 35"/>
                  <a:gd name="T62" fmla="*/ 19 w 33"/>
                  <a:gd name="T63" fmla="*/ 35 h 35"/>
                  <a:gd name="T64" fmla="*/ 23 w 33"/>
                  <a:gd name="T65" fmla="*/ 33 h 35"/>
                  <a:gd name="T66" fmla="*/ 25 w 33"/>
                  <a:gd name="T67" fmla="*/ 33 h 35"/>
                  <a:gd name="T68" fmla="*/ 26 w 33"/>
                  <a:gd name="T69" fmla="*/ 32 h 35"/>
                  <a:gd name="T70" fmla="*/ 30 w 33"/>
                  <a:gd name="T71" fmla="*/ 30 h 35"/>
                  <a:gd name="T72" fmla="*/ 32 w 33"/>
                  <a:gd name="T73" fmla="*/ 28 h 35"/>
                  <a:gd name="T74" fmla="*/ 32 w 33"/>
                  <a:gd name="T75" fmla="*/ 26 h 35"/>
                  <a:gd name="T76" fmla="*/ 33 w 33"/>
                  <a:gd name="T77" fmla="*/ 23 h 35"/>
                  <a:gd name="T78" fmla="*/ 33 w 33"/>
                  <a:gd name="T79" fmla="*/ 21 h 35"/>
                  <a:gd name="T80" fmla="*/ 33 w 33"/>
                  <a:gd name="T81" fmla="*/ 17 h 35"/>
                  <a:gd name="T82" fmla="*/ 33 w 33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5">
                    <a:moveTo>
                      <a:pt x="33" y="17"/>
                    </a:moveTo>
                    <a:lnTo>
                      <a:pt x="33" y="16"/>
                    </a:lnTo>
                    <a:lnTo>
                      <a:pt x="33" y="12"/>
                    </a:lnTo>
                    <a:lnTo>
                      <a:pt x="32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3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1" y="26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3"/>
                    </a:lnTo>
                    <a:lnTo>
                      <a:pt x="10" y="33"/>
                    </a:lnTo>
                    <a:lnTo>
                      <a:pt x="14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23" y="33"/>
                    </a:lnTo>
                    <a:lnTo>
                      <a:pt x="25" y="33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2" y="26"/>
                    </a:lnTo>
                    <a:lnTo>
                      <a:pt x="33" y="23"/>
                    </a:lnTo>
                    <a:lnTo>
                      <a:pt x="33" y="21"/>
                    </a:lnTo>
                    <a:lnTo>
                      <a:pt x="33" y="17"/>
                    </a:lnTo>
                    <a:lnTo>
                      <a:pt x="33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5" name="Freeform 31"/>
              <p:cNvSpPr>
                <a:spLocks/>
              </p:cNvSpPr>
              <p:nvPr/>
            </p:nvSpPr>
            <p:spPr bwMode="auto">
              <a:xfrm>
                <a:off x="3268" y="2706"/>
                <a:ext cx="33" cy="35"/>
              </a:xfrm>
              <a:custGeom>
                <a:avLst/>
                <a:gdLst>
                  <a:gd name="T0" fmla="*/ 33 w 33"/>
                  <a:gd name="T1" fmla="*/ 17 h 35"/>
                  <a:gd name="T2" fmla="*/ 33 w 33"/>
                  <a:gd name="T3" fmla="*/ 16 h 35"/>
                  <a:gd name="T4" fmla="*/ 33 w 33"/>
                  <a:gd name="T5" fmla="*/ 12 h 35"/>
                  <a:gd name="T6" fmla="*/ 32 w 33"/>
                  <a:gd name="T7" fmla="*/ 10 h 35"/>
                  <a:gd name="T8" fmla="*/ 32 w 33"/>
                  <a:gd name="T9" fmla="*/ 7 h 35"/>
                  <a:gd name="T10" fmla="*/ 30 w 33"/>
                  <a:gd name="T11" fmla="*/ 5 h 35"/>
                  <a:gd name="T12" fmla="*/ 26 w 33"/>
                  <a:gd name="T13" fmla="*/ 3 h 35"/>
                  <a:gd name="T14" fmla="*/ 24 w 33"/>
                  <a:gd name="T15" fmla="*/ 1 h 35"/>
                  <a:gd name="T16" fmla="*/ 23 w 33"/>
                  <a:gd name="T17" fmla="*/ 1 h 35"/>
                  <a:gd name="T18" fmla="*/ 19 w 33"/>
                  <a:gd name="T19" fmla="*/ 0 h 35"/>
                  <a:gd name="T20" fmla="*/ 17 w 33"/>
                  <a:gd name="T21" fmla="*/ 0 h 35"/>
                  <a:gd name="T22" fmla="*/ 14 w 33"/>
                  <a:gd name="T23" fmla="*/ 0 h 35"/>
                  <a:gd name="T24" fmla="*/ 10 w 33"/>
                  <a:gd name="T25" fmla="*/ 1 h 35"/>
                  <a:gd name="T26" fmla="*/ 8 w 33"/>
                  <a:gd name="T27" fmla="*/ 1 h 35"/>
                  <a:gd name="T28" fmla="*/ 7 w 33"/>
                  <a:gd name="T29" fmla="*/ 3 h 35"/>
                  <a:gd name="T30" fmla="*/ 5 w 33"/>
                  <a:gd name="T31" fmla="*/ 5 h 35"/>
                  <a:gd name="T32" fmla="*/ 3 w 33"/>
                  <a:gd name="T33" fmla="*/ 7 h 35"/>
                  <a:gd name="T34" fmla="*/ 1 w 33"/>
                  <a:gd name="T35" fmla="*/ 10 h 35"/>
                  <a:gd name="T36" fmla="*/ 0 w 33"/>
                  <a:gd name="T37" fmla="*/ 12 h 35"/>
                  <a:gd name="T38" fmla="*/ 0 w 33"/>
                  <a:gd name="T39" fmla="*/ 16 h 35"/>
                  <a:gd name="T40" fmla="*/ 0 w 33"/>
                  <a:gd name="T41" fmla="*/ 17 h 35"/>
                  <a:gd name="T42" fmla="*/ 0 w 33"/>
                  <a:gd name="T43" fmla="*/ 21 h 35"/>
                  <a:gd name="T44" fmla="*/ 0 w 33"/>
                  <a:gd name="T45" fmla="*/ 23 h 35"/>
                  <a:gd name="T46" fmla="*/ 1 w 33"/>
                  <a:gd name="T47" fmla="*/ 26 h 35"/>
                  <a:gd name="T48" fmla="*/ 3 w 33"/>
                  <a:gd name="T49" fmla="*/ 28 h 35"/>
                  <a:gd name="T50" fmla="*/ 5 w 33"/>
                  <a:gd name="T51" fmla="*/ 30 h 35"/>
                  <a:gd name="T52" fmla="*/ 7 w 33"/>
                  <a:gd name="T53" fmla="*/ 32 h 35"/>
                  <a:gd name="T54" fmla="*/ 8 w 33"/>
                  <a:gd name="T55" fmla="*/ 33 h 35"/>
                  <a:gd name="T56" fmla="*/ 10 w 33"/>
                  <a:gd name="T57" fmla="*/ 33 h 35"/>
                  <a:gd name="T58" fmla="*/ 14 w 33"/>
                  <a:gd name="T59" fmla="*/ 35 h 35"/>
                  <a:gd name="T60" fmla="*/ 17 w 33"/>
                  <a:gd name="T61" fmla="*/ 35 h 35"/>
                  <a:gd name="T62" fmla="*/ 19 w 33"/>
                  <a:gd name="T63" fmla="*/ 35 h 35"/>
                  <a:gd name="T64" fmla="*/ 23 w 33"/>
                  <a:gd name="T65" fmla="*/ 33 h 35"/>
                  <a:gd name="T66" fmla="*/ 24 w 33"/>
                  <a:gd name="T67" fmla="*/ 33 h 35"/>
                  <a:gd name="T68" fmla="*/ 26 w 33"/>
                  <a:gd name="T69" fmla="*/ 32 h 35"/>
                  <a:gd name="T70" fmla="*/ 30 w 33"/>
                  <a:gd name="T71" fmla="*/ 30 h 35"/>
                  <a:gd name="T72" fmla="*/ 32 w 33"/>
                  <a:gd name="T73" fmla="*/ 28 h 35"/>
                  <a:gd name="T74" fmla="*/ 32 w 33"/>
                  <a:gd name="T75" fmla="*/ 26 h 35"/>
                  <a:gd name="T76" fmla="*/ 33 w 33"/>
                  <a:gd name="T77" fmla="*/ 23 h 35"/>
                  <a:gd name="T78" fmla="*/ 33 w 33"/>
                  <a:gd name="T79" fmla="*/ 21 h 35"/>
                  <a:gd name="T80" fmla="*/ 33 w 33"/>
                  <a:gd name="T81" fmla="*/ 17 h 35"/>
                  <a:gd name="T82" fmla="*/ 33 w 33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5">
                    <a:moveTo>
                      <a:pt x="33" y="17"/>
                    </a:moveTo>
                    <a:lnTo>
                      <a:pt x="33" y="16"/>
                    </a:lnTo>
                    <a:lnTo>
                      <a:pt x="33" y="12"/>
                    </a:lnTo>
                    <a:lnTo>
                      <a:pt x="32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3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8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1" y="26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8" y="33"/>
                    </a:lnTo>
                    <a:lnTo>
                      <a:pt x="10" y="33"/>
                    </a:lnTo>
                    <a:lnTo>
                      <a:pt x="14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23" y="33"/>
                    </a:lnTo>
                    <a:lnTo>
                      <a:pt x="24" y="33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2" y="26"/>
                    </a:lnTo>
                    <a:lnTo>
                      <a:pt x="33" y="23"/>
                    </a:lnTo>
                    <a:lnTo>
                      <a:pt x="33" y="21"/>
                    </a:lnTo>
                    <a:lnTo>
                      <a:pt x="33" y="17"/>
                    </a:lnTo>
                    <a:lnTo>
                      <a:pt x="33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6" name="Freeform 32"/>
              <p:cNvSpPr>
                <a:spLocks/>
              </p:cNvSpPr>
              <p:nvPr/>
            </p:nvSpPr>
            <p:spPr bwMode="auto">
              <a:xfrm>
                <a:off x="3372" y="2706"/>
                <a:ext cx="34" cy="35"/>
              </a:xfrm>
              <a:custGeom>
                <a:avLst/>
                <a:gdLst>
                  <a:gd name="T0" fmla="*/ 34 w 34"/>
                  <a:gd name="T1" fmla="*/ 17 h 35"/>
                  <a:gd name="T2" fmla="*/ 34 w 34"/>
                  <a:gd name="T3" fmla="*/ 16 h 35"/>
                  <a:gd name="T4" fmla="*/ 34 w 34"/>
                  <a:gd name="T5" fmla="*/ 12 h 35"/>
                  <a:gd name="T6" fmla="*/ 32 w 34"/>
                  <a:gd name="T7" fmla="*/ 10 h 35"/>
                  <a:gd name="T8" fmla="*/ 32 w 34"/>
                  <a:gd name="T9" fmla="*/ 7 h 35"/>
                  <a:gd name="T10" fmla="*/ 31 w 34"/>
                  <a:gd name="T11" fmla="*/ 5 h 35"/>
                  <a:gd name="T12" fmla="*/ 27 w 34"/>
                  <a:gd name="T13" fmla="*/ 3 h 35"/>
                  <a:gd name="T14" fmla="*/ 25 w 34"/>
                  <a:gd name="T15" fmla="*/ 1 h 35"/>
                  <a:gd name="T16" fmla="*/ 24 w 34"/>
                  <a:gd name="T17" fmla="*/ 1 h 35"/>
                  <a:gd name="T18" fmla="*/ 20 w 34"/>
                  <a:gd name="T19" fmla="*/ 0 h 35"/>
                  <a:gd name="T20" fmla="*/ 18 w 34"/>
                  <a:gd name="T21" fmla="*/ 0 h 35"/>
                  <a:gd name="T22" fmla="*/ 15 w 34"/>
                  <a:gd name="T23" fmla="*/ 0 h 35"/>
                  <a:gd name="T24" fmla="*/ 11 w 34"/>
                  <a:gd name="T25" fmla="*/ 1 h 35"/>
                  <a:gd name="T26" fmla="*/ 9 w 34"/>
                  <a:gd name="T27" fmla="*/ 1 h 35"/>
                  <a:gd name="T28" fmla="*/ 8 w 34"/>
                  <a:gd name="T29" fmla="*/ 3 h 35"/>
                  <a:gd name="T30" fmla="*/ 6 w 34"/>
                  <a:gd name="T31" fmla="*/ 5 h 35"/>
                  <a:gd name="T32" fmla="*/ 4 w 34"/>
                  <a:gd name="T33" fmla="*/ 7 h 35"/>
                  <a:gd name="T34" fmla="*/ 2 w 34"/>
                  <a:gd name="T35" fmla="*/ 10 h 35"/>
                  <a:gd name="T36" fmla="*/ 0 w 34"/>
                  <a:gd name="T37" fmla="*/ 12 h 35"/>
                  <a:gd name="T38" fmla="*/ 0 w 34"/>
                  <a:gd name="T39" fmla="*/ 16 h 35"/>
                  <a:gd name="T40" fmla="*/ 0 w 34"/>
                  <a:gd name="T41" fmla="*/ 17 h 35"/>
                  <a:gd name="T42" fmla="*/ 0 w 34"/>
                  <a:gd name="T43" fmla="*/ 21 h 35"/>
                  <a:gd name="T44" fmla="*/ 0 w 34"/>
                  <a:gd name="T45" fmla="*/ 23 h 35"/>
                  <a:gd name="T46" fmla="*/ 2 w 34"/>
                  <a:gd name="T47" fmla="*/ 26 h 35"/>
                  <a:gd name="T48" fmla="*/ 4 w 34"/>
                  <a:gd name="T49" fmla="*/ 28 h 35"/>
                  <a:gd name="T50" fmla="*/ 6 w 34"/>
                  <a:gd name="T51" fmla="*/ 30 h 35"/>
                  <a:gd name="T52" fmla="*/ 8 w 34"/>
                  <a:gd name="T53" fmla="*/ 32 h 35"/>
                  <a:gd name="T54" fmla="*/ 9 w 34"/>
                  <a:gd name="T55" fmla="*/ 33 h 35"/>
                  <a:gd name="T56" fmla="*/ 11 w 34"/>
                  <a:gd name="T57" fmla="*/ 33 h 35"/>
                  <a:gd name="T58" fmla="*/ 15 w 34"/>
                  <a:gd name="T59" fmla="*/ 35 h 35"/>
                  <a:gd name="T60" fmla="*/ 18 w 34"/>
                  <a:gd name="T61" fmla="*/ 35 h 35"/>
                  <a:gd name="T62" fmla="*/ 20 w 34"/>
                  <a:gd name="T63" fmla="*/ 35 h 35"/>
                  <a:gd name="T64" fmla="*/ 24 w 34"/>
                  <a:gd name="T65" fmla="*/ 33 h 35"/>
                  <a:gd name="T66" fmla="*/ 25 w 34"/>
                  <a:gd name="T67" fmla="*/ 33 h 35"/>
                  <a:gd name="T68" fmla="*/ 27 w 34"/>
                  <a:gd name="T69" fmla="*/ 32 h 35"/>
                  <a:gd name="T70" fmla="*/ 31 w 34"/>
                  <a:gd name="T71" fmla="*/ 30 h 35"/>
                  <a:gd name="T72" fmla="*/ 32 w 34"/>
                  <a:gd name="T73" fmla="*/ 28 h 35"/>
                  <a:gd name="T74" fmla="*/ 32 w 34"/>
                  <a:gd name="T75" fmla="*/ 26 h 35"/>
                  <a:gd name="T76" fmla="*/ 34 w 34"/>
                  <a:gd name="T77" fmla="*/ 23 h 35"/>
                  <a:gd name="T78" fmla="*/ 34 w 34"/>
                  <a:gd name="T79" fmla="*/ 21 h 35"/>
                  <a:gd name="T80" fmla="*/ 34 w 34"/>
                  <a:gd name="T81" fmla="*/ 17 h 35"/>
                  <a:gd name="T82" fmla="*/ 34 w 34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5">
                    <a:moveTo>
                      <a:pt x="34" y="17"/>
                    </a:moveTo>
                    <a:lnTo>
                      <a:pt x="34" y="16"/>
                    </a:lnTo>
                    <a:lnTo>
                      <a:pt x="34" y="12"/>
                    </a:lnTo>
                    <a:lnTo>
                      <a:pt x="32" y="10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7" y="3"/>
                    </a:lnTo>
                    <a:lnTo>
                      <a:pt x="25" y="1"/>
                    </a:lnTo>
                    <a:lnTo>
                      <a:pt x="24" y="1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1"/>
                    </a:lnTo>
                    <a:lnTo>
                      <a:pt x="9" y="1"/>
                    </a:lnTo>
                    <a:lnTo>
                      <a:pt x="8" y="3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8" y="32"/>
                    </a:lnTo>
                    <a:lnTo>
                      <a:pt x="9" y="33"/>
                    </a:lnTo>
                    <a:lnTo>
                      <a:pt x="11" y="33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4" y="33"/>
                    </a:lnTo>
                    <a:lnTo>
                      <a:pt x="25" y="33"/>
                    </a:lnTo>
                    <a:lnTo>
                      <a:pt x="27" y="32"/>
                    </a:lnTo>
                    <a:lnTo>
                      <a:pt x="31" y="30"/>
                    </a:lnTo>
                    <a:lnTo>
                      <a:pt x="32" y="28"/>
                    </a:lnTo>
                    <a:lnTo>
                      <a:pt x="32" y="26"/>
                    </a:lnTo>
                    <a:lnTo>
                      <a:pt x="34" y="23"/>
                    </a:lnTo>
                    <a:lnTo>
                      <a:pt x="34" y="21"/>
                    </a:lnTo>
                    <a:lnTo>
                      <a:pt x="34" y="17"/>
                    </a:lnTo>
                    <a:lnTo>
                      <a:pt x="34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7" name="Freeform 33"/>
              <p:cNvSpPr>
                <a:spLocks/>
              </p:cNvSpPr>
              <p:nvPr/>
            </p:nvSpPr>
            <p:spPr bwMode="auto">
              <a:xfrm>
                <a:off x="3477" y="2706"/>
                <a:ext cx="36" cy="35"/>
              </a:xfrm>
              <a:custGeom>
                <a:avLst/>
                <a:gdLst>
                  <a:gd name="T0" fmla="*/ 36 w 36"/>
                  <a:gd name="T1" fmla="*/ 17 h 35"/>
                  <a:gd name="T2" fmla="*/ 36 w 36"/>
                  <a:gd name="T3" fmla="*/ 16 h 35"/>
                  <a:gd name="T4" fmla="*/ 34 w 36"/>
                  <a:gd name="T5" fmla="*/ 12 h 35"/>
                  <a:gd name="T6" fmla="*/ 34 w 36"/>
                  <a:gd name="T7" fmla="*/ 10 h 35"/>
                  <a:gd name="T8" fmla="*/ 32 w 36"/>
                  <a:gd name="T9" fmla="*/ 7 h 35"/>
                  <a:gd name="T10" fmla="*/ 31 w 36"/>
                  <a:gd name="T11" fmla="*/ 5 h 35"/>
                  <a:gd name="T12" fmla="*/ 29 w 36"/>
                  <a:gd name="T13" fmla="*/ 3 h 35"/>
                  <a:gd name="T14" fmla="*/ 25 w 36"/>
                  <a:gd name="T15" fmla="*/ 1 h 35"/>
                  <a:gd name="T16" fmla="*/ 23 w 36"/>
                  <a:gd name="T17" fmla="*/ 1 h 35"/>
                  <a:gd name="T18" fmla="*/ 20 w 36"/>
                  <a:gd name="T19" fmla="*/ 0 h 35"/>
                  <a:gd name="T20" fmla="*/ 18 w 36"/>
                  <a:gd name="T21" fmla="*/ 0 h 35"/>
                  <a:gd name="T22" fmla="*/ 15 w 36"/>
                  <a:gd name="T23" fmla="*/ 0 h 35"/>
                  <a:gd name="T24" fmla="*/ 13 w 36"/>
                  <a:gd name="T25" fmla="*/ 1 h 35"/>
                  <a:gd name="T26" fmla="*/ 9 w 36"/>
                  <a:gd name="T27" fmla="*/ 1 h 35"/>
                  <a:gd name="T28" fmla="*/ 7 w 36"/>
                  <a:gd name="T29" fmla="*/ 3 h 35"/>
                  <a:gd name="T30" fmla="*/ 6 w 36"/>
                  <a:gd name="T31" fmla="*/ 5 h 35"/>
                  <a:gd name="T32" fmla="*/ 4 w 36"/>
                  <a:gd name="T33" fmla="*/ 7 h 35"/>
                  <a:gd name="T34" fmla="*/ 2 w 36"/>
                  <a:gd name="T35" fmla="*/ 10 h 35"/>
                  <a:gd name="T36" fmla="*/ 0 w 36"/>
                  <a:gd name="T37" fmla="*/ 12 h 35"/>
                  <a:gd name="T38" fmla="*/ 0 w 36"/>
                  <a:gd name="T39" fmla="*/ 16 h 35"/>
                  <a:gd name="T40" fmla="*/ 0 w 36"/>
                  <a:gd name="T41" fmla="*/ 17 h 35"/>
                  <a:gd name="T42" fmla="*/ 0 w 36"/>
                  <a:gd name="T43" fmla="*/ 21 h 35"/>
                  <a:gd name="T44" fmla="*/ 0 w 36"/>
                  <a:gd name="T45" fmla="*/ 23 h 35"/>
                  <a:gd name="T46" fmla="*/ 2 w 36"/>
                  <a:gd name="T47" fmla="*/ 26 h 35"/>
                  <a:gd name="T48" fmla="*/ 4 w 36"/>
                  <a:gd name="T49" fmla="*/ 28 h 35"/>
                  <a:gd name="T50" fmla="*/ 6 w 36"/>
                  <a:gd name="T51" fmla="*/ 30 h 35"/>
                  <a:gd name="T52" fmla="*/ 7 w 36"/>
                  <a:gd name="T53" fmla="*/ 32 h 35"/>
                  <a:gd name="T54" fmla="*/ 9 w 36"/>
                  <a:gd name="T55" fmla="*/ 33 h 35"/>
                  <a:gd name="T56" fmla="*/ 13 w 36"/>
                  <a:gd name="T57" fmla="*/ 33 h 35"/>
                  <a:gd name="T58" fmla="*/ 15 w 36"/>
                  <a:gd name="T59" fmla="*/ 35 h 35"/>
                  <a:gd name="T60" fmla="*/ 18 w 36"/>
                  <a:gd name="T61" fmla="*/ 35 h 35"/>
                  <a:gd name="T62" fmla="*/ 20 w 36"/>
                  <a:gd name="T63" fmla="*/ 35 h 35"/>
                  <a:gd name="T64" fmla="*/ 23 w 36"/>
                  <a:gd name="T65" fmla="*/ 33 h 35"/>
                  <a:gd name="T66" fmla="*/ 25 w 36"/>
                  <a:gd name="T67" fmla="*/ 33 h 35"/>
                  <a:gd name="T68" fmla="*/ 29 w 36"/>
                  <a:gd name="T69" fmla="*/ 32 h 35"/>
                  <a:gd name="T70" fmla="*/ 31 w 36"/>
                  <a:gd name="T71" fmla="*/ 30 h 35"/>
                  <a:gd name="T72" fmla="*/ 32 w 36"/>
                  <a:gd name="T73" fmla="*/ 28 h 35"/>
                  <a:gd name="T74" fmla="*/ 34 w 36"/>
                  <a:gd name="T75" fmla="*/ 26 h 35"/>
                  <a:gd name="T76" fmla="*/ 34 w 36"/>
                  <a:gd name="T77" fmla="*/ 23 h 35"/>
                  <a:gd name="T78" fmla="*/ 36 w 36"/>
                  <a:gd name="T79" fmla="*/ 21 h 35"/>
                  <a:gd name="T80" fmla="*/ 36 w 36"/>
                  <a:gd name="T81" fmla="*/ 17 h 35"/>
                  <a:gd name="T82" fmla="*/ 36 w 36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7"/>
                    </a:moveTo>
                    <a:lnTo>
                      <a:pt x="36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9" y="3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3"/>
                    </a:lnTo>
                    <a:lnTo>
                      <a:pt x="13" y="33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3" y="33"/>
                    </a:lnTo>
                    <a:lnTo>
                      <a:pt x="25" y="33"/>
                    </a:lnTo>
                    <a:lnTo>
                      <a:pt x="29" y="32"/>
                    </a:lnTo>
                    <a:lnTo>
                      <a:pt x="31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6" y="21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8" name="Freeform 34"/>
              <p:cNvSpPr>
                <a:spLocks/>
              </p:cNvSpPr>
              <p:nvPr/>
            </p:nvSpPr>
            <p:spPr bwMode="auto">
              <a:xfrm>
                <a:off x="3582" y="2706"/>
                <a:ext cx="36" cy="35"/>
              </a:xfrm>
              <a:custGeom>
                <a:avLst/>
                <a:gdLst>
                  <a:gd name="T0" fmla="*/ 36 w 36"/>
                  <a:gd name="T1" fmla="*/ 17 h 35"/>
                  <a:gd name="T2" fmla="*/ 36 w 36"/>
                  <a:gd name="T3" fmla="*/ 16 h 35"/>
                  <a:gd name="T4" fmla="*/ 34 w 36"/>
                  <a:gd name="T5" fmla="*/ 12 h 35"/>
                  <a:gd name="T6" fmla="*/ 34 w 36"/>
                  <a:gd name="T7" fmla="*/ 10 h 35"/>
                  <a:gd name="T8" fmla="*/ 32 w 36"/>
                  <a:gd name="T9" fmla="*/ 7 h 35"/>
                  <a:gd name="T10" fmla="*/ 30 w 36"/>
                  <a:gd name="T11" fmla="*/ 5 h 35"/>
                  <a:gd name="T12" fmla="*/ 29 w 36"/>
                  <a:gd name="T13" fmla="*/ 3 h 35"/>
                  <a:gd name="T14" fmla="*/ 25 w 36"/>
                  <a:gd name="T15" fmla="*/ 1 h 35"/>
                  <a:gd name="T16" fmla="*/ 23 w 36"/>
                  <a:gd name="T17" fmla="*/ 1 h 35"/>
                  <a:gd name="T18" fmla="*/ 20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3 w 36"/>
                  <a:gd name="T25" fmla="*/ 1 h 35"/>
                  <a:gd name="T26" fmla="*/ 9 w 36"/>
                  <a:gd name="T27" fmla="*/ 1 h 35"/>
                  <a:gd name="T28" fmla="*/ 7 w 36"/>
                  <a:gd name="T29" fmla="*/ 3 h 35"/>
                  <a:gd name="T30" fmla="*/ 6 w 36"/>
                  <a:gd name="T31" fmla="*/ 5 h 35"/>
                  <a:gd name="T32" fmla="*/ 4 w 36"/>
                  <a:gd name="T33" fmla="*/ 7 h 35"/>
                  <a:gd name="T34" fmla="*/ 2 w 36"/>
                  <a:gd name="T35" fmla="*/ 10 h 35"/>
                  <a:gd name="T36" fmla="*/ 0 w 36"/>
                  <a:gd name="T37" fmla="*/ 12 h 35"/>
                  <a:gd name="T38" fmla="*/ 0 w 36"/>
                  <a:gd name="T39" fmla="*/ 16 h 35"/>
                  <a:gd name="T40" fmla="*/ 0 w 36"/>
                  <a:gd name="T41" fmla="*/ 17 h 35"/>
                  <a:gd name="T42" fmla="*/ 0 w 36"/>
                  <a:gd name="T43" fmla="*/ 21 h 35"/>
                  <a:gd name="T44" fmla="*/ 0 w 36"/>
                  <a:gd name="T45" fmla="*/ 23 h 35"/>
                  <a:gd name="T46" fmla="*/ 2 w 36"/>
                  <a:gd name="T47" fmla="*/ 26 h 35"/>
                  <a:gd name="T48" fmla="*/ 4 w 36"/>
                  <a:gd name="T49" fmla="*/ 28 h 35"/>
                  <a:gd name="T50" fmla="*/ 6 w 36"/>
                  <a:gd name="T51" fmla="*/ 30 h 35"/>
                  <a:gd name="T52" fmla="*/ 7 w 36"/>
                  <a:gd name="T53" fmla="*/ 32 h 35"/>
                  <a:gd name="T54" fmla="*/ 9 w 36"/>
                  <a:gd name="T55" fmla="*/ 33 h 35"/>
                  <a:gd name="T56" fmla="*/ 13 w 36"/>
                  <a:gd name="T57" fmla="*/ 33 h 35"/>
                  <a:gd name="T58" fmla="*/ 14 w 36"/>
                  <a:gd name="T59" fmla="*/ 35 h 35"/>
                  <a:gd name="T60" fmla="*/ 18 w 36"/>
                  <a:gd name="T61" fmla="*/ 35 h 35"/>
                  <a:gd name="T62" fmla="*/ 20 w 36"/>
                  <a:gd name="T63" fmla="*/ 35 h 35"/>
                  <a:gd name="T64" fmla="*/ 23 w 36"/>
                  <a:gd name="T65" fmla="*/ 33 h 35"/>
                  <a:gd name="T66" fmla="*/ 25 w 36"/>
                  <a:gd name="T67" fmla="*/ 33 h 35"/>
                  <a:gd name="T68" fmla="*/ 29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6 h 35"/>
                  <a:gd name="T76" fmla="*/ 34 w 36"/>
                  <a:gd name="T77" fmla="*/ 23 h 35"/>
                  <a:gd name="T78" fmla="*/ 36 w 36"/>
                  <a:gd name="T79" fmla="*/ 21 h 35"/>
                  <a:gd name="T80" fmla="*/ 36 w 36"/>
                  <a:gd name="T81" fmla="*/ 17 h 35"/>
                  <a:gd name="T82" fmla="*/ 36 w 36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7"/>
                    </a:moveTo>
                    <a:lnTo>
                      <a:pt x="36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3"/>
                    </a:lnTo>
                    <a:lnTo>
                      <a:pt x="13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3" y="33"/>
                    </a:lnTo>
                    <a:lnTo>
                      <a:pt x="25" y="33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6" y="21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79" name="Freeform 35"/>
              <p:cNvSpPr>
                <a:spLocks/>
              </p:cNvSpPr>
              <p:nvPr/>
            </p:nvSpPr>
            <p:spPr bwMode="auto">
              <a:xfrm>
                <a:off x="3687" y="2706"/>
                <a:ext cx="36" cy="35"/>
              </a:xfrm>
              <a:custGeom>
                <a:avLst/>
                <a:gdLst>
                  <a:gd name="T0" fmla="*/ 36 w 36"/>
                  <a:gd name="T1" fmla="*/ 17 h 35"/>
                  <a:gd name="T2" fmla="*/ 36 w 36"/>
                  <a:gd name="T3" fmla="*/ 16 h 35"/>
                  <a:gd name="T4" fmla="*/ 34 w 36"/>
                  <a:gd name="T5" fmla="*/ 12 h 35"/>
                  <a:gd name="T6" fmla="*/ 34 w 36"/>
                  <a:gd name="T7" fmla="*/ 10 h 35"/>
                  <a:gd name="T8" fmla="*/ 32 w 36"/>
                  <a:gd name="T9" fmla="*/ 7 h 35"/>
                  <a:gd name="T10" fmla="*/ 30 w 36"/>
                  <a:gd name="T11" fmla="*/ 5 h 35"/>
                  <a:gd name="T12" fmla="*/ 29 w 36"/>
                  <a:gd name="T13" fmla="*/ 3 h 35"/>
                  <a:gd name="T14" fmla="*/ 25 w 36"/>
                  <a:gd name="T15" fmla="*/ 1 h 35"/>
                  <a:gd name="T16" fmla="*/ 23 w 36"/>
                  <a:gd name="T17" fmla="*/ 1 h 35"/>
                  <a:gd name="T18" fmla="*/ 20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3 w 36"/>
                  <a:gd name="T25" fmla="*/ 1 h 35"/>
                  <a:gd name="T26" fmla="*/ 9 w 36"/>
                  <a:gd name="T27" fmla="*/ 1 h 35"/>
                  <a:gd name="T28" fmla="*/ 7 w 36"/>
                  <a:gd name="T29" fmla="*/ 3 h 35"/>
                  <a:gd name="T30" fmla="*/ 5 w 36"/>
                  <a:gd name="T31" fmla="*/ 5 h 35"/>
                  <a:gd name="T32" fmla="*/ 4 w 36"/>
                  <a:gd name="T33" fmla="*/ 7 h 35"/>
                  <a:gd name="T34" fmla="*/ 2 w 36"/>
                  <a:gd name="T35" fmla="*/ 10 h 35"/>
                  <a:gd name="T36" fmla="*/ 0 w 36"/>
                  <a:gd name="T37" fmla="*/ 12 h 35"/>
                  <a:gd name="T38" fmla="*/ 0 w 36"/>
                  <a:gd name="T39" fmla="*/ 16 h 35"/>
                  <a:gd name="T40" fmla="*/ 0 w 36"/>
                  <a:gd name="T41" fmla="*/ 17 h 35"/>
                  <a:gd name="T42" fmla="*/ 0 w 36"/>
                  <a:gd name="T43" fmla="*/ 21 h 35"/>
                  <a:gd name="T44" fmla="*/ 0 w 36"/>
                  <a:gd name="T45" fmla="*/ 23 h 35"/>
                  <a:gd name="T46" fmla="*/ 2 w 36"/>
                  <a:gd name="T47" fmla="*/ 26 h 35"/>
                  <a:gd name="T48" fmla="*/ 4 w 36"/>
                  <a:gd name="T49" fmla="*/ 28 h 35"/>
                  <a:gd name="T50" fmla="*/ 5 w 36"/>
                  <a:gd name="T51" fmla="*/ 30 h 35"/>
                  <a:gd name="T52" fmla="*/ 7 w 36"/>
                  <a:gd name="T53" fmla="*/ 32 h 35"/>
                  <a:gd name="T54" fmla="*/ 9 w 36"/>
                  <a:gd name="T55" fmla="*/ 33 h 35"/>
                  <a:gd name="T56" fmla="*/ 13 w 36"/>
                  <a:gd name="T57" fmla="*/ 33 h 35"/>
                  <a:gd name="T58" fmla="*/ 14 w 36"/>
                  <a:gd name="T59" fmla="*/ 35 h 35"/>
                  <a:gd name="T60" fmla="*/ 18 w 36"/>
                  <a:gd name="T61" fmla="*/ 35 h 35"/>
                  <a:gd name="T62" fmla="*/ 20 w 36"/>
                  <a:gd name="T63" fmla="*/ 35 h 35"/>
                  <a:gd name="T64" fmla="*/ 23 w 36"/>
                  <a:gd name="T65" fmla="*/ 33 h 35"/>
                  <a:gd name="T66" fmla="*/ 25 w 36"/>
                  <a:gd name="T67" fmla="*/ 33 h 35"/>
                  <a:gd name="T68" fmla="*/ 29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6 h 35"/>
                  <a:gd name="T76" fmla="*/ 34 w 36"/>
                  <a:gd name="T77" fmla="*/ 23 h 35"/>
                  <a:gd name="T78" fmla="*/ 36 w 36"/>
                  <a:gd name="T79" fmla="*/ 21 h 35"/>
                  <a:gd name="T80" fmla="*/ 36 w 36"/>
                  <a:gd name="T81" fmla="*/ 17 h 35"/>
                  <a:gd name="T82" fmla="*/ 36 w 36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7"/>
                    </a:moveTo>
                    <a:lnTo>
                      <a:pt x="36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3"/>
                    </a:lnTo>
                    <a:lnTo>
                      <a:pt x="13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3" y="33"/>
                    </a:lnTo>
                    <a:lnTo>
                      <a:pt x="25" y="33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6" y="21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0" name="Freeform 36"/>
              <p:cNvSpPr>
                <a:spLocks/>
              </p:cNvSpPr>
              <p:nvPr/>
            </p:nvSpPr>
            <p:spPr bwMode="auto">
              <a:xfrm>
                <a:off x="3792" y="2706"/>
                <a:ext cx="36" cy="35"/>
              </a:xfrm>
              <a:custGeom>
                <a:avLst/>
                <a:gdLst>
                  <a:gd name="T0" fmla="*/ 36 w 36"/>
                  <a:gd name="T1" fmla="*/ 17 h 35"/>
                  <a:gd name="T2" fmla="*/ 36 w 36"/>
                  <a:gd name="T3" fmla="*/ 16 h 35"/>
                  <a:gd name="T4" fmla="*/ 34 w 36"/>
                  <a:gd name="T5" fmla="*/ 12 h 35"/>
                  <a:gd name="T6" fmla="*/ 34 w 36"/>
                  <a:gd name="T7" fmla="*/ 10 h 35"/>
                  <a:gd name="T8" fmla="*/ 32 w 36"/>
                  <a:gd name="T9" fmla="*/ 7 h 35"/>
                  <a:gd name="T10" fmla="*/ 30 w 36"/>
                  <a:gd name="T11" fmla="*/ 5 h 35"/>
                  <a:gd name="T12" fmla="*/ 28 w 36"/>
                  <a:gd name="T13" fmla="*/ 3 h 35"/>
                  <a:gd name="T14" fmla="*/ 27 w 36"/>
                  <a:gd name="T15" fmla="*/ 1 h 35"/>
                  <a:gd name="T16" fmla="*/ 23 w 36"/>
                  <a:gd name="T17" fmla="*/ 1 h 35"/>
                  <a:gd name="T18" fmla="*/ 21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2 w 36"/>
                  <a:gd name="T25" fmla="*/ 1 h 35"/>
                  <a:gd name="T26" fmla="*/ 11 w 36"/>
                  <a:gd name="T27" fmla="*/ 1 h 35"/>
                  <a:gd name="T28" fmla="*/ 7 w 36"/>
                  <a:gd name="T29" fmla="*/ 3 h 35"/>
                  <a:gd name="T30" fmla="*/ 5 w 36"/>
                  <a:gd name="T31" fmla="*/ 5 h 35"/>
                  <a:gd name="T32" fmla="*/ 4 w 36"/>
                  <a:gd name="T33" fmla="*/ 7 h 35"/>
                  <a:gd name="T34" fmla="*/ 2 w 36"/>
                  <a:gd name="T35" fmla="*/ 10 h 35"/>
                  <a:gd name="T36" fmla="*/ 2 w 36"/>
                  <a:gd name="T37" fmla="*/ 12 h 35"/>
                  <a:gd name="T38" fmla="*/ 0 w 36"/>
                  <a:gd name="T39" fmla="*/ 16 h 35"/>
                  <a:gd name="T40" fmla="*/ 0 w 36"/>
                  <a:gd name="T41" fmla="*/ 17 h 35"/>
                  <a:gd name="T42" fmla="*/ 0 w 36"/>
                  <a:gd name="T43" fmla="*/ 21 h 35"/>
                  <a:gd name="T44" fmla="*/ 2 w 36"/>
                  <a:gd name="T45" fmla="*/ 23 h 35"/>
                  <a:gd name="T46" fmla="*/ 2 w 36"/>
                  <a:gd name="T47" fmla="*/ 26 h 35"/>
                  <a:gd name="T48" fmla="*/ 4 w 36"/>
                  <a:gd name="T49" fmla="*/ 28 h 35"/>
                  <a:gd name="T50" fmla="*/ 5 w 36"/>
                  <a:gd name="T51" fmla="*/ 30 h 35"/>
                  <a:gd name="T52" fmla="*/ 7 w 36"/>
                  <a:gd name="T53" fmla="*/ 32 h 35"/>
                  <a:gd name="T54" fmla="*/ 11 w 36"/>
                  <a:gd name="T55" fmla="*/ 33 h 35"/>
                  <a:gd name="T56" fmla="*/ 12 w 36"/>
                  <a:gd name="T57" fmla="*/ 33 h 35"/>
                  <a:gd name="T58" fmla="*/ 14 w 36"/>
                  <a:gd name="T59" fmla="*/ 35 h 35"/>
                  <a:gd name="T60" fmla="*/ 18 w 36"/>
                  <a:gd name="T61" fmla="*/ 35 h 35"/>
                  <a:gd name="T62" fmla="*/ 21 w 36"/>
                  <a:gd name="T63" fmla="*/ 35 h 35"/>
                  <a:gd name="T64" fmla="*/ 23 w 36"/>
                  <a:gd name="T65" fmla="*/ 33 h 35"/>
                  <a:gd name="T66" fmla="*/ 27 w 36"/>
                  <a:gd name="T67" fmla="*/ 33 h 35"/>
                  <a:gd name="T68" fmla="*/ 28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6 h 35"/>
                  <a:gd name="T76" fmla="*/ 34 w 36"/>
                  <a:gd name="T77" fmla="*/ 23 h 35"/>
                  <a:gd name="T78" fmla="*/ 36 w 36"/>
                  <a:gd name="T79" fmla="*/ 21 h 35"/>
                  <a:gd name="T80" fmla="*/ 36 w 36"/>
                  <a:gd name="T81" fmla="*/ 17 h 35"/>
                  <a:gd name="T82" fmla="*/ 36 w 36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7"/>
                    </a:moveTo>
                    <a:lnTo>
                      <a:pt x="36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2" y="23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3"/>
                    </a:lnTo>
                    <a:lnTo>
                      <a:pt x="12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3"/>
                    </a:lnTo>
                    <a:lnTo>
                      <a:pt x="27" y="33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6" y="21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1" name="Freeform 37"/>
              <p:cNvSpPr>
                <a:spLocks/>
              </p:cNvSpPr>
              <p:nvPr/>
            </p:nvSpPr>
            <p:spPr bwMode="auto">
              <a:xfrm>
                <a:off x="3897" y="2706"/>
                <a:ext cx="35" cy="35"/>
              </a:xfrm>
              <a:custGeom>
                <a:avLst/>
                <a:gdLst>
                  <a:gd name="T0" fmla="*/ 35 w 35"/>
                  <a:gd name="T1" fmla="*/ 17 h 35"/>
                  <a:gd name="T2" fmla="*/ 35 w 35"/>
                  <a:gd name="T3" fmla="*/ 16 h 35"/>
                  <a:gd name="T4" fmla="*/ 34 w 35"/>
                  <a:gd name="T5" fmla="*/ 12 h 35"/>
                  <a:gd name="T6" fmla="*/ 34 w 35"/>
                  <a:gd name="T7" fmla="*/ 10 h 35"/>
                  <a:gd name="T8" fmla="*/ 32 w 35"/>
                  <a:gd name="T9" fmla="*/ 7 h 35"/>
                  <a:gd name="T10" fmla="*/ 30 w 35"/>
                  <a:gd name="T11" fmla="*/ 5 h 35"/>
                  <a:gd name="T12" fmla="*/ 28 w 35"/>
                  <a:gd name="T13" fmla="*/ 3 h 35"/>
                  <a:gd name="T14" fmla="*/ 27 w 35"/>
                  <a:gd name="T15" fmla="*/ 1 h 35"/>
                  <a:gd name="T16" fmla="*/ 23 w 35"/>
                  <a:gd name="T17" fmla="*/ 1 h 35"/>
                  <a:gd name="T18" fmla="*/ 21 w 35"/>
                  <a:gd name="T19" fmla="*/ 0 h 35"/>
                  <a:gd name="T20" fmla="*/ 18 w 35"/>
                  <a:gd name="T21" fmla="*/ 0 h 35"/>
                  <a:gd name="T22" fmla="*/ 14 w 35"/>
                  <a:gd name="T23" fmla="*/ 0 h 35"/>
                  <a:gd name="T24" fmla="*/ 12 w 35"/>
                  <a:gd name="T25" fmla="*/ 1 h 35"/>
                  <a:gd name="T26" fmla="*/ 11 w 35"/>
                  <a:gd name="T27" fmla="*/ 1 h 35"/>
                  <a:gd name="T28" fmla="*/ 7 w 35"/>
                  <a:gd name="T29" fmla="*/ 3 h 35"/>
                  <a:gd name="T30" fmla="*/ 5 w 35"/>
                  <a:gd name="T31" fmla="*/ 5 h 35"/>
                  <a:gd name="T32" fmla="*/ 3 w 35"/>
                  <a:gd name="T33" fmla="*/ 7 h 35"/>
                  <a:gd name="T34" fmla="*/ 2 w 35"/>
                  <a:gd name="T35" fmla="*/ 10 h 35"/>
                  <a:gd name="T36" fmla="*/ 2 w 35"/>
                  <a:gd name="T37" fmla="*/ 12 h 35"/>
                  <a:gd name="T38" fmla="*/ 0 w 35"/>
                  <a:gd name="T39" fmla="*/ 16 h 35"/>
                  <a:gd name="T40" fmla="*/ 0 w 35"/>
                  <a:gd name="T41" fmla="*/ 17 h 35"/>
                  <a:gd name="T42" fmla="*/ 0 w 35"/>
                  <a:gd name="T43" fmla="*/ 21 h 35"/>
                  <a:gd name="T44" fmla="*/ 2 w 35"/>
                  <a:gd name="T45" fmla="*/ 23 h 35"/>
                  <a:gd name="T46" fmla="*/ 2 w 35"/>
                  <a:gd name="T47" fmla="*/ 26 h 35"/>
                  <a:gd name="T48" fmla="*/ 3 w 35"/>
                  <a:gd name="T49" fmla="*/ 28 h 35"/>
                  <a:gd name="T50" fmla="*/ 5 w 35"/>
                  <a:gd name="T51" fmla="*/ 30 h 35"/>
                  <a:gd name="T52" fmla="*/ 7 w 35"/>
                  <a:gd name="T53" fmla="*/ 32 h 35"/>
                  <a:gd name="T54" fmla="*/ 11 w 35"/>
                  <a:gd name="T55" fmla="*/ 33 h 35"/>
                  <a:gd name="T56" fmla="*/ 12 w 35"/>
                  <a:gd name="T57" fmla="*/ 33 h 35"/>
                  <a:gd name="T58" fmla="*/ 14 w 35"/>
                  <a:gd name="T59" fmla="*/ 35 h 35"/>
                  <a:gd name="T60" fmla="*/ 18 w 35"/>
                  <a:gd name="T61" fmla="*/ 35 h 35"/>
                  <a:gd name="T62" fmla="*/ 21 w 35"/>
                  <a:gd name="T63" fmla="*/ 35 h 35"/>
                  <a:gd name="T64" fmla="*/ 23 w 35"/>
                  <a:gd name="T65" fmla="*/ 33 h 35"/>
                  <a:gd name="T66" fmla="*/ 27 w 35"/>
                  <a:gd name="T67" fmla="*/ 33 h 35"/>
                  <a:gd name="T68" fmla="*/ 28 w 35"/>
                  <a:gd name="T69" fmla="*/ 32 h 35"/>
                  <a:gd name="T70" fmla="*/ 30 w 35"/>
                  <a:gd name="T71" fmla="*/ 30 h 35"/>
                  <a:gd name="T72" fmla="*/ 32 w 35"/>
                  <a:gd name="T73" fmla="*/ 28 h 35"/>
                  <a:gd name="T74" fmla="*/ 34 w 35"/>
                  <a:gd name="T75" fmla="*/ 26 h 35"/>
                  <a:gd name="T76" fmla="*/ 34 w 35"/>
                  <a:gd name="T77" fmla="*/ 23 h 35"/>
                  <a:gd name="T78" fmla="*/ 35 w 35"/>
                  <a:gd name="T79" fmla="*/ 21 h 35"/>
                  <a:gd name="T80" fmla="*/ 35 w 35"/>
                  <a:gd name="T81" fmla="*/ 17 h 35"/>
                  <a:gd name="T82" fmla="*/ 35 w 35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5">
                    <a:moveTo>
                      <a:pt x="35" y="17"/>
                    </a:moveTo>
                    <a:lnTo>
                      <a:pt x="35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2" y="23"/>
                    </a:lnTo>
                    <a:lnTo>
                      <a:pt x="2" y="26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3"/>
                    </a:lnTo>
                    <a:lnTo>
                      <a:pt x="12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3"/>
                    </a:lnTo>
                    <a:lnTo>
                      <a:pt x="27" y="33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5" y="21"/>
                    </a:lnTo>
                    <a:lnTo>
                      <a:pt x="35" y="17"/>
                    </a:lnTo>
                    <a:lnTo>
                      <a:pt x="35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2" name="Freeform 38"/>
              <p:cNvSpPr>
                <a:spLocks/>
              </p:cNvSpPr>
              <p:nvPr/>
            </p:nvSpPr>
            <p:spPr bwMode="auto">
              <a:xfrm>
                <a:off x="4002" y="2706"/>
                <a:ext cx="35" cy="35"/>
              </a:xfrm>
              <a:custGeom>
                <a:avLst/>
                <a:gdLst>
                  <a:gd name="T0" fmla="*/ 35 w 35"/>
                  <a:gd name="T1" fmla="*/ 17 h 35"/>
                  <a:gd name="T2" fmla="*/ 35 w 35"/>
                  <a:gd name="T3" fmla="*/ 16 h 35"/>
                  <a:gd name="T4" fmla="*/ 34 w 35"/>
                  <a:gd name="T5" fmla="*/ 12 h 35"/>
                  <a:gd name="T6" fmla="*/ 34 w 35"/>
                  <a:gd name="T7" fmla="*/ 10 h 35"/>
                  <a:gd name="T8" fmla="*/ 32 w 35"/>
                  <a:gd name="T9" fmla="*/ 7 h 35"/>
                  <a:gd name="T10" fmla="*/ 30 w 35"/>
                  <a:gd name="T11" fmla="*/ 5 h 35"/>
                  <a:gd name="T12" fmla="*/ 28 w 35"/>
                  <a:gd name="T13" fmla="*/ 3 h 35"/>
                  <a:gd name="T14" fmla="*/ 26 w 35"/>
                  <a:gd name="T15" fmla="*/ 1 h 35"/>
                  <a:gd name="T16" fmla="*/ 23 w 35"/>
                  <a:gd name="T17" fmla="*/ 1 h 35"/>
                  <a:gd name="T18" fmla="*/ 21 w 35"/>
                  <a:gd name="T19" fmla="*/ 0 h 35"/>
                  <a:gd name="T20" fmla="*/ 18 w 35"/>
                  <a:gd name="T21" fmla="*/ 0 h 35"/>
                  <a:gd name="T22" fmla="*/ 14 w 35"/>
                  <a:gd name="T23" fmla="*/ 0 h 35"/>
                  <a:gd name="T24" fmla="*/ 12 w 35"/>
                  <a:gd name="T25" fmla="*/ 1 h 35"/>
                  <a:gd name="T26" fmla="*/ 10 w 35"/>
                  <a:gd name="T27" fmla="*/ 1 h 35"/>
                  <a:gd name="T28" fmla="*/ 7 w 35"/>
                  <a:gd name="T29" fmla="*/ 3 h 35"/>
                  <a:gd name="T30" fmla="*/ 5 w 35"/>
                  <a:gd name="T31" fmla="*/ 5 h 35"/>
                  <a:gd name="T32" fmla="*/ 3 w 35"/>
                  <a:gd name="T33" fmla="*/ 7 h 35"/>
                  <a:gd name="T34" fmla="*/ 2 w 35"/>
                  <a:gd name="T35" fmla="*/ 10 h 35"/>
                  <a:gd name="T36" fmla="*/ 2 w 35"/>
                  <a:gd name="T37" fmla="*/ 12 h 35"/>
                  <a:gd name="T38" fmla="*/ 0 w 35"/>
                  <a:gd name="T39" fmla="*/ 16 h 35"/>
                  <a:gd name="T40" fmla="*/ 0 w 35"/>
                  <a:gd name="T41" fmla="*/ 17 h 35"/>
                  <a:gd name="T42" fmla="*/ 0 w 35"/>
                  <a:gd name="T43" fmla="*/ 21 h 35"/>
                  <a:gd name="T44" fmla="*/ 2 w 35"/>
                  <a:gd name="T45" fmla="*/ 23 h 35"/>
                  <a:gd name="T46" fmla="*/ 2 w 35"/>
                  <a:gd name="T47" fmla="*/ 26 h 35"/>
                  <a:gd name="T48" fmla="*/ 3 w 35"/>
                  <a:gd name="T49" fmla="*/ 28 h 35"/>
                  <a:gd name="T50" fmla="*/ 5 w 35"/>
                  <a:gd name="T51" fmla="*/ 30 h 35"/>
                  <a:gd name="T52" fmla="*/ 7 w 35"/>
                  <a:gd name="T53" fmla="*/ 32 h 35"/>
                  <a:gd name="T54" fmla="*/ 10 w 35"/>
                  <a:gd name="T55" fmla="*/ 33 h 35"/>
                  <a:gd name="T56" fmla="*/ 12 w 35"/>
                  <a:gd name="T57" fmla="*/ 33 h 35"/>
                  <a:gd name="T58" fmla="*/ 14 w 35"/>
                  <a:gd name="T59" fmla="*/ 35 h 35"/>
                  <a:gd name="T60" fmla="*/ 18 w 35"/>
                  <a:gd name="T61" fmla="*/ 35 h 35"/>
                  <a:gd name="T62" fmla="*/ 21 w 35"/>
                  <a:gd name="T63" fmla="*/ 35 h 35"/>
                  <a:gd name="T64" fmla="*/ 23 w 35"/>
                  <a:gd name="T65" fmla="*/ 33 h 35"/>
                  <a:gd name="T66" fmla="*/ 26 w 35"/>
                  <a:gd name="T67" fmla="*/ 33 h 35"/>
                  <a:gd name="T68" fmla="*/ 28 w 35"/>
                  <a:gd name="T69" fmla="*/ 32 h 35"/>
                  <a:gd name="T70" fmla="*/ 30 w 35"/>
                  <a:gd name="T71" fmla="*/ 30 h 35"/>
                  <a:gd name="T72" fmla="*/ 32 w 35"/>
                  <a:gd name="T73" fmla="*/ 28 h 35"/>
                  <a:gd name="T74" fmla="*/ 34 w 35"/>
                  <a:gd name="T75" fmla="*/ 26 h 35"/>
                  <a:gd name="T76" fmla="*/ 34 w 35"/>
                  <a:gd name="T77" fmla="*/ 23 h 35"/>
                  <a:gd name="T78" fmla="*/ 35 w 35"/>
                  <a:gd name="T79" fmla="*/ 21 h 35"/>
                  <a:gd name="T80" fmla="*/ 35 w 35"/>
                  <a:gd name="T81" fmla="*/ 17 h 35"/>
                  <a:gd name="T82" fmla="*/ 35 w 35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5">
                    <a:moveTo>
                      <a:pt x="35" y="17"/>
                    </a:moveTo>
                    <a:lnTo>
                      <a:pt x="35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2" y="23"/>
                    </a:lnTo>
                    <a:lnTo>
                      <a:pt x="2" y="26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0" y="33"/>
                    </a:lnTo>
                    <a:lnTo>
                      <a:pt x="12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3"/>
                    </a:lnTo>
                    <a:lnTo>
                      <a:pt x="26" y="33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5" y="21"/>
                    </a:lnTo>
                    <a:lnTo>
                      <a:pt x="35" y="17"/>
                    </a:lnTo>
                    <a:lnTo>
                      <a:pt x="35" y="17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3" name="Freeform 39"/>
              <p:cNvSpPr>
                <a:spLocks/>
              </p:cNvSpPr>
              <p:nvPr/>
            </p:nvSpPr>
            <p:spPr bwMode="auto">
              <a:xfrm>
                <a:off x="3058" y="2803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6 h 36"/>
                  <a:gd name="T4" fmla="*/ 34 w 34"/>
                  <a:gd name="T5" fmla="*/ 13 h 36"/>
                  <a:gd name="T6" fmla="*/ 32 w 34"/>
                  <a:gd name="T7" fmla="*/ 11 h 36"/>
                  <a:gd name="T8" fmla="*/ 32 w 34"/>
                  <a:gd name="T9" fmla="*/ 8 h 36"/>
                  <a:gd name="T10" fmla="*/ 30 w 34"/>
                  <a:gd name="T11" fmla="*/ 6 h 36"/>
                  <a:gd name="T12" fmla="*/ 26 w 34"/>
                  <a:gd name="T13" fmla="*/ 4 h 36"/>
                  <a:gd name="T14" fmla="*/ 25 w 34"/>
                  <a:gd name="T15" fmla="*/ 2 h 36"/>
                  <a:gd name="T16" fmla="*/ 23 w 34"/>
                  <a:gd name="T17" fmla="*/ 2 h 36"/>
                  <a:gd name="T18" fmla="*/ 19 w 34"/>
                  <a:gd name="T19" fmla="*/ 0 h 36"/>
                  <a:gd name="T20" fmla="*/ 18 w 34"/>
                  <a:gd name="T21" fmla="*/ 0 h 36"/>
                  <a:gd name="T22" fmla="*/ 14 w 34"/>
                  <a:gd name="T23" fmla="*/ 0 h 36"/>
                  <a:gd name="T24" fmla="*/ 10 w 34"/>
                  <a:gd name="T25" fmla="*/ 2 h 36"/>
                  <a:gd name="T26" fmla="*/ 9 w 34"/>
                  <a:gd name="T27" fmla="*/ 2 h 36"/>
                  <a:gd name="T28" fmla="*/ 7 w 34"/>
                  <a:gd name="T29" fmla="*/ 4 h 36"/>
                  <a:gd name="T30" fmla="*/ 5 w 34"/>
                  <a:gd name="T31" fmla="*/ 6 h 36"/>
                  <a:gd name="T32" fmla="*/ 3 w 34"/>
                  <a:gd name="T33" fmla="*/ 8 h 36"/>
                  <a:gd name="T34" fmla="*/ 2 w 34"/>
                  <a:gd name="T35" fmla="*/ 11 h 36"/>
                  <a:gd name="T36" fmla="*/ 0 w 34"/>
                  <a:gd name="T37" fmla="*/ 13 h 36"/>
                  <a:gd name="T38" fmla="*/ 0 w 34"/>
                  <a:gd name="T39" fmla="*/ 16 h 36"/>
                  <a:gd name="T40" fmla="*/ 0 w 34"/>
                  <a:gd name="T41" fmla="*/ 18 h 36"/>
                  <a:gd name="T42" fmla="*/ 0 w 34"/>
                  <a:gd name="T43" fmla="*/ 22 h 36"/>
                  <a:gd name="T44" fmla="*/ 0 w 34"/>
                  <a:gd name="T45" fmla="*/ 24 h 36"/>
                  <a:gd name="T46" fmla="*/ 2 w 34"/>
                  <a:gd name="T47" fmla="*/ 27 h 36"/>
                  <a:gd name="T48" fmla="*/ 3 w 34"/>
                  <a:gd name="T49" fmla="*/ 29 h 36"/>
                  <a:gd name="T50" fmla="*/ 5 w 34"/>
                  <a:gd name="T51" fmla="*/ 31 h 36"/>
                  <a:gd name="T52" fmla="*/ 7 w 34"/>
                  <a:gd name="T53" fmla="*/ 32 h 36"/>
                  <a:gd name="T54" fmla="*/ 9 w 34"/>
                  <a:gd name="T55" fmla="*/ 34 h 36"/>
                  <a:gd name="T56" fmla="*/ 10 w 34"/>
                  <a:gd name="T57" fmla="*/ 34 h 36"/>
                  <a:gd name="T58" fmla="*/ 14 w 34"/>
                  <a:gd name="T59" fmla="*/ 36 h 36"/>
                  <a:gd name="T60" fmla="*/ 18 w 34"/>
                  <a:gd name="T61" fmla="*/ 36 h 36"/>
                  <a:gd name="T62" fmla="*/ 19 w 34"/>
                  <a:gd name="T63" fmla="*/ 36 h 36"/>
                  <a:gd name="T64" fmla="*/ 23 w 34"/>
                  <a:gd name="T65" fmla="*/ 34 h 36"/>
                  <a:gd name="T66" fmla="*/ 25 w 34"/>
                  <a:gd name="T67" fmla="*/ 34 h 36"/>
                  <a:gd name="T68" fmla="*/ 26 w 34"/>
                  <a:gd name="T69" fmla="*/ 32 h 36"/>
                  <a:gd name="T70" fmla="*/ 30 w 34"/>
                  <a:gd name="T71" fmla="*/ 31 h 36"/>
                  <a:gd name="T72" fmla="*/ 32 w 34"/>
                  <a:gd name="T73" fmla="*/ 29 h 36"/>
                  <a:gd name="T74" fmla="*/ 32 w 34"/>
                  <a:gd name="T75" fmla="*/ 27 h 36"/>
                  <a:gd name="T76" fmla="*/ 34 w 34"/>
                  <a:gd name="T77" fmla="*/ 24 h 36"/>
                  <a:gd name="T78" fmla="*/ 34 w 34"/>
                  <a:gd name="T79" fmla="*/ 22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6"/>
                    </a:lnTo>
                    <a:lnTo>
                      <a:pt x="34" y="13"/>
                    </a:lnTo>
                    <a:lnTo>
                      <a:pt x="32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6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2" y="27"/>
                    </a:lnTo>
                    <a:lnTo>
                      <a:pt x="34" y="24"/>
                    </a:lnTo>
                    <a:lnTo>
                      <a:pt x="34" y="22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4" name="Freeform 40"/>
              <p:cNvSpPr>
                <a:spLocks/>
              </p:cNvSpPr>
              <p:nvPr/>
            </p:nvSpPr>
            <p:spPr bwMode="auto">
              <a:xfrm>
                <a:off x="3163" y="2803"/>
                <a:ext cx="33" cy="36"/>
              </a:xfrm>
              <a:custGeom>
                <a:avLst/>
                <a:gdLst>
                  <a:gd name="T0" fmla="*/ 33 w 33"/>
                  <a:gd name="T1" fmla="*/ 18 h 36"/>
                  <a:gd name="T2" fmla="*/ 33 w 33"/>
                  <a:gd name="T3" fmla="*/ 16 h 36"/>
                  <a:gd name="T4" fmla="*/ 33 w 33"/>
                  <a:gd name="T5" fmla="*/ 13 h 36"/>
                  <a:gd name="T6" fmla="*/ 32 w 33"/>
                  <a:gd name="T7" fmla="*/ 11 h 36"/>
                  <a:gd name="T8" fmla="*/ 32 w 33"/>
                  <a:gd name="T9" fmla="*/ 8 h 36"/>
                  <a:gd name="T10" fmla="*/ 30 w 33"/>
                  <a:gd name="T11" fmla="*/ 6 h 36"/>
                  <a:gd name="T12" fmla="*/ 26 w 33"/>
                  <a:gd name="T13" fmla="*/ 4 h 36"/>
                  <a:gd name="T14" fmla="*/ 25 w 33"/>
                  <a:gd name="T15" fmla="*/ 2 h 36"/>
                  <a:gd name="T16" fmla="*/ 23 w 33"/>
                  <a:gd name="T17" fmla="*/ 2 h 36"/>
                  <a:gd name="T18" fmla="*/ 19 w 33"/>
                  <a:gd name="T19" fmla="*/ 0 h 36"/>
                  <a:gd name="T20" fmla="*/ 17 w 33"/>
                  <a:gd name="T21" fmla="*/ 0 h 36"/>
                  <a:gd name="T22" fmla="*/ 14 w 33"/>
                  <a:gd name="T23" fmla="*/ 0 h 36"/>
                  <a:gd name="T24" fmla="*/ 10 w 33"/>
                  <a:gd name="T25" fmla="*/ 2 h 36"/>
                  <a:gd name="T26" fmla="*/ 9 w 33"/>
                  <a:gd name="T27" fmla="*/ 2 h 36"/>
                  <a:gd name="T28" fmla="*/ 7 w 33"/>
                  <a:gd name="T29" fmla="*/ 4 h 36"/>
                  <a:gd name="T30" fmla="*/ 5 w 33"/>
                  <a:gd name="T31" fmla="*/ 6 h 36"/>
                  <a:gd name="T32" fmla="*/ 3 w 33"/>
                  <a:gd name="T33" fmla="*/ 8 h 36"/>
                  <a:gd name="T34" fmla="*/ 1 w 33"/>
                  <a:gd name="T35" fmla="*/ 11 h 36"/>
                  <a:gd name="T36" fmla="*/ 0 w 33"/>
                  <a:gd name="T37" fmla="*/ 13 h 36"/>
                  <a:gd name="T38" fmla="*/ 0 w 33"/>
                  <a:gd name="T39" fmla="*/ 16 h 36"/>
                  <a:gd name="T40" fmla="*/ 0 w 33"/>
                  <a:gd name="T41" fmla="*/ 18 h 36"/>
                  <a:gd name="T42" fmla="*/ 0 w 33"/>
                  <a:gd name="T43" fmla="*/ 22 h 36"/>
                  <a:gd name="T44" fmla="*/ 0 w 33"/>
                  <a:gd name="T45" fmla="*/ 24 h 36"/>
                  <a:gd name="T46" fmla="*/ 1 w 33"/>
                  <a:gd name="T47" fmla="*/ 27 h 36"/>
                  <a:gd name="T48" fmla="*/ 3 w 33"/>
                  <a:gd name="T49" fmla="*/ 29 h 36"/>
                  <a:gd name="T50" fmla="*/ 5 w 33"/>
                  <a:gd name="T51" fmla="*/ 31 h 36"/>
                  <a:gd name="T52" fmla="*/ 7 w 33"/>
                  <a:gd name="T53" fmla="*/ 32 h 36"/>
                  <a:gd name="T54" fmla="*/ 9 w 33"/>
                  <a:gd name="T55" fmla="*/ 34 h 36"/>
                  <a:gd name="T56" fmla="*/ 10 w 33"/>
                  <a:gd name="T57" fmla="*/ 34 h 36"/>
                  <a:gd name="T58" fmla="*/ 14 w 33"/>
                  <a:gd name="T59" fmla="*/ 36 h 36"/>
                  <a:gd name="T60" fmla="*/ 17 w 33"/>
                  <a:gd name="T61" fmla="*/ 36 h 36"/>
                  <a:gd name="T62" fmla="*/ 19 w 33"/>
                  <a:gd name="T63" fmla="*/ 36 h 36"/>
                  <a:gd name="T64" fmla="*/ 23 w 33"/>
                  <a:gd name="T65" fmla="*/ 34 h 36"/>
                  <a:gd name="T66" fmla="*/ 25 w 33"/>
                  <a:gd name="T67" fmla="*/ 34 h 36"/>
                  <a:gd name="T68" fmla="*/ 26 w 33"/>
                  <a:gd name="T69" fmla="*/ 32 h 36"/>
                  <a:gd name="T70" fmla="*/ 30 w 33"/>
                  <a:gd name="T71" fmla="*/ 31 h 36"/>
                  <a:gd name="T72" fmla="*/ 32 w 33"/>
                  <a:gd name="T73" fmla="*/ 29 h 36"/>
                  <a:gd name="T74" fmla="*/ 32 w 33"/>
                  <a:gd name="T75" fmla="*/ 27 h 36"/>
                  <a:gd name="T76" fmla="*/ 33 w 33"/>
                  <a:gd name="T77" fmla="*/ 24 h 36"/>
                  <a:gd name="T78" fmla="*/ 33 w 33"/>
                  <a:gd name="T79" fmla="*/ 22 h 36"/>
                  <a:gd name="T80" fmla="*/ 33 w 33"/>
                  <a:gd name="T81" fmla="*/ 18 h 36"/>
                  <a:gd name="T82" fmla="*/ 33 w 33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6">
                    <a:moveTo>
                      <a:pt x="33" y="18"/>
                    </a:moveTo>
                    <a:lnTo>
                      <a:pt x="33" y="16"/>
                    </a:lnTo>
                    <a:lnTo>
                      <a:pt x="33" y="13"/>
                    </a:lnTo>
                    <a:lnTo>
                      <a:pt x="32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1" y="27"/>
                    </a:lnTo>
                    <a:lnTo>
                      <a:pt x="3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7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6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2" y="27"/>
                    </a:lnTo>
                    <a:lnTo>
                      <a:pt x="33" y="24"/>
                    </a:lnTo>
                    <a:lnTo>
                      <a:pt x="33" y="22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5" name="Freeform 41"/>
              <p:cNvSpPr>
                <a:spLocks/>
              </p:cNvSpPr>
              <p:nvPr/>
            </p:nvSpPr>
            <p:spPr bwMode="auto">
              <a:xfrm>
                <a:off x="3268" y="2803"/>
                <a:ext cx="33" cy="36"/>
              </a:xfrm>
              <a:custGeom>
                <a:avLst/>
                <a:gdLst>
                  <a:gd name="T0" fmla="*/ 33 w 33"/>
                  <a:gd name="T1" fmla="*/ 18 h 36"/>
                  <a:gd name="T2" fmla="*/ 33 w 33"/>
                  <a:gd name="T3" fmla="*/ 16 h 36"/>
                  <a:gd name="T4" fmla="*/ 33 w 33"/>
                  <a:gd name="T5" fmla="*/ 13 h 36"/>
                  <a:gd name="T6" fmla="*/ 32 w 33"/>
                  <a:gd name="T7" fmla="*/ 11 h 36"/>
                  <a:gd name="T8" fmla="*/ 32 w 33"/>
                  <a:gd name="T9" fmla="*/ 8 h 36"/>
                  <a:gd name="T10" fmla="*/ 30 w 33"/>
                  <a:gd name="T11" fmla="*/ 6 h 36"/>
                  <a:gd name="T12" fmla="*/ 26 w 33"/>
                  <a:gd name="T13" fmla="*/ 4 h 36"/>
                  <a:gd name="T14" fmla="*/ 24 w 33"/>
                  <a:gd name="T15" fmla="*/ 2 h 36"/>
                  <a:gd name="T16" fmla="*/ 23 w 33"/>
                  <a:gd name="T17" fmla="*/ 2 h 36"/>
                  <a:gd name="T18" fmla="*/ 19 w 33"/>
                  <a:gd name="T19" fmla="*/ 0 h 36"/>
                  <a:gd name="T20" fmla="*/ 17 w 33"/>
                  <a:gd name="T21" fmla="*/ 0 h 36"/>
                  <a:gd name="T22" fmla="*/ 14 w 33"/>
                  <a:gd name="T23" fmla="*/ 0 h 36"/>
                  <a:gd name="T24" fmla="*/ 10 w 33"/>
                  <a:gd name="T25" fmla="*/ 2 h 36"/>
                  <a:gd name="T26" fmla="*/ 8 w 33"/>
                  <a:gd name="T27" fmla="*/ 2 h 36"/>
                  <a:gd name="T28" fmla="*/ 7 w 33"/>
                  <a:gd name="T29" fmla="*/ 4 h 36"/>
                  <a:gd name="T30" fmla="*/ 5 w 33"/>
                  <a:gd name="T31" fmla="*/ 6 h 36"/>
                  <a:gd name="T32" fmla="*/ 3 w 33"/>
                  <a:gd name="T33" fmla="*/ 8 h 36"/>
                  <a:gd name="T34" fmla="*/ 1 w 33"/>
                  <a:gd name="T35" fmla="*/ 11 h 36"/>
                  <a:gd name="T36" fmla="*/ 0 w 33"/>
                  <a:gd name="T37" fmla="*/ 13 h 36"/>
                  <a:gd name="T38" fmla="*/ 0 w 33"/>
                  <a:gd name="T39" fmla="*/ 16 h 36"/>
                  <a:gd name="T40" fmla="*/ 0 w 33"/>
                  <a:gd name="T41" fmla="*/ 18 h 36"/>
                  <a:gd name="T42" fmla="*/ 0 w 33"/>
                  <a:gd name="T43" fmla="*/ 22 h 36"/>
                  <a:gd name="T44" fmla="*/ 0 w 33"/>
                  <a:gd name="T45" fmla="*/ 24 h 36"/>
                  <a:gd name="T46" fmla="*/ 1 w 33"/>
                  <a:gd name="T47" fmla="*/ 27 h 36"/>
                  <a:gd name="T48" fmla="*/ 3 w 33"/>
                  <a:gd name="T49" fmla="*/ 29 h 36"/>
                  <a:gd name="T50" fmla="*/ 5 w 33"/>
                  <a:gd name="T51" fmla="*/ 31 h 36"/>
                  <a:gd name="T52" fmla="*/ 7 w 33"/>
                  <a:gd name="T53" fmla="*/ 32 h 36"/>
                  <a:gd name="T54" fmla="*/ 8 w 33"/>
                  <a:gd name="T55" fmla="*/ 34 h 36"/>
                  <a:gd name="T56" fmla="*/ 10 w 33"/>
                  <a:gd name="T57" fmla="*/ 34 h 36"/>
                  <a:gd name="T58" fmla="*/ 14 w 33"/>
                  <a:gd name="T59" fmla="*/ 36 h 36"/>
                  <a:gd name="T60" fmla="*/ 17 w 33"/>
                  <a:gd name="T61" fmla="*/ 36 h 36"/>
                  <a:gd name="T62" fmla="*/ 19 w 33"/>
                  <a:gd name="T63" fmla="*/ 36 h 36"/>
                  <a:gd name="T64" fmla="*/ 23 w 33"/>
                  <a:gd name="T65" fmla="*/ 34 h 36"/>
                  <a:gd name="T66" fmla="*/ 24 w 33"/>
                  <a:gd name="T67" fmla="*/ 34 h 36"/>
                  <a:gd name="T68" fmla="*/ 26 w 33"/>
                  <a:gd name="T69" fmla="*/ 32 h 36"/>
                  <a:gd name="T70" fmla="*/ 30 w 33"/>
                  <a:gd name="T71" fmla="*/ 31 h 36"/>
                  <a:gd name="T72" fmla="*/ 32 w 33"/>
                  <a:gd name="T73" fmla="*/ 29 h 36"/>
                  <a:gd name="T74" fmla="*/ 32 w 33"/>
                  <a:gd name="T75" fmla="*/ 27 h 36"/>
                  <a:gd name="T76" fmla="*/ 33 w 33"/>
                  <a:gd name="T77" fmla="*/ 24 h 36"/>
                  <a:gd name="T78" fmla="*/ 33 w 33"/>
                  <a:gd name="T79" fmla="*/ 22 h 36"/>
                  <a:gd name="T80" fmla="*/ 33 w 33"/>
                  <a:gd name="T81" fmla="*/ 18 h 36"/>
                  <a:gd name="T82" fmla="*/ 33 w 33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6">
                    <a:moveTo>
                      <a:pt x="33" y="18"/>
                    </a:moveTo>
                    <a:lnTo>
                      <a:pt x="33" y="16"/>
                    </a:lnTo>
                    <a:lnTo>
                      <a:pt x="33" y="13"/>
                    </a:lnTo>
                    <a:lnTo>
                      <a:pt x="32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1" y="27"/>
                    </a:lnTo>
                    <a:lnTo>
                      <a:pt x="3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8" y="34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7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4" y="34"/>
                    </a:lnTo>
                    <a:lnTo>
                      <a:pt x="26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2" y="27"/>
                    </a:lnTo>
                    <a:lnTo>
                      <a:pt x="33" y="24"/>
                    </a:lnTo>
                    <a:lnTo>
                      <a:pt x="33" y="22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6" name="Freeform 42"/>
              <p:cNvSpPr>
                <a:spLocks/>
              </p:cNvSpPr>
              <p:nvPr/>
            </p:nvSpPr>
            <p:spPr bwMode="auto">
              <a:xfrm>
                <a:off x="3372" y="2803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6 h 36"/>
                  <a:gd name="T4" fmla="*/ 34 w 34"/>
                  <a:gd name="T5" fmla="*/ 13 h 36"/>
                  <a:gd name="T6" fmla="*/ 32 w 34"/>
                  <a:gd name="T7" fmla="*/ 11 h 36"/>
                  <a:gd name="T8" fmla="*/ 32 w 34"/>
                  <a:gd name="T9" fmla="*/ 8 h 36"/>
                  <a:gd name="T10" fmla="*/ 31 w 34"/>
                  <a:gd name="T11" fmla="*/ 6 h 36"/>
                  <a:gd name="T12" fmla="*/ 27 w 34"/>
                  <a:gd name="T13" fmla="*/ 4 h 36"/>
                  <a:gd name="T14" fmla="*/ 25 w 34"/>
                  <a:gd name="T15" fmla="*/ 2 h 36"/>
                  <a:gd name="T16" fmla="*/ 24 w 34"/>
                  <a:gd name="T17" fmla="*/ 2 h 36"/>
                  <a:gd name="T18" fmla="*/ 20 w 34"/>
                  <a:gd name="T19" fmla="*/ 0 h 36"/>
                  <a:gd name="T20" fmla="*/ 18 w 34"/>
                  <a:gd name="T21" fmla="*/ 0 h 36"/>
                  <a:gd name="T22" fmla="*/ 15 w 34"/>
                  <a:gd name="T23" fmla="*/ 0 h 36"/>
                  <a:gd name="T24" fmla="*/ 11 w 34"/>
                  <a:gd name="T25" fmla="*/ 2 h 36"/>
                  <a:gd name="T26" fmla="*/ 9 w 34"/>
                  <a:gd name="T27" fmla="*/ 2 h 36"/>
                  <a:gd name="T28" fmla="*/ 8 w 34"/>
                  <a:gd name="T29" fmla="*/ 4 h 36"/>
                  <a:gd name="T30" fmla="*/ 6 w 34"/>
                  <a:gd name="T31" fmla="*/ 6 h 36"/>
                  <a:gd name="T32" fmla="*/ 4 w 34"/>
                  <a:gd name="T33" fmla="*/ 8 h 36"/>
                  <a:gd name="T34" fmla="*/ 2 w 34"/>
                  <a:gd name="T35" fmla="*/ 11 h 36"/>
                  <a:gd name="T36" fmla="*/ 0 w 34"/>
                  <a:gd name="T37" fmla="*/ 13 h 36"/>
                  <a:gd name="T38" fmla="*/ 0 w 34"/>
                  <a:gd name="T39" fmla="*/ 16 h 36"/>
                  <a:gd name="T40" fmla="*/ 0 w 34"/>
                  <a:gd name="T41" fmla="*/ 18 h 36"/>
                  <a:gd name="T42" fmla="*/ 0 w 34"/>
                  <a:gd name="T43" fmla="*/ 22 h 36"/>
                  <a:gd name="T44" fmla="*/ 0 w 34"/>
                  <a:gd name="T45" fmla="*/ 24 h 36"/>
                  <a:gd name="T46" fmla="*/ 2 w 34"/>
                  <a:gd name="T47" fmla="*/ 27 h 36"/>
                  <a:gd name="T48" fmla="*/ 4 w 34"/>
                  <a:gd name="T49" fmla="*/ 29 h 36"/>
                  <a:gd name="T50" fmla="*/ 6 w 34"/>
                  <a:gd name="T51" fmla="*/ 31 h 36"/>
                  <a:gd name="T52" fmla="*/ 8 w 34"/>
                  <a:gd name="T53" fmla="*/ 32 h 36"/>
                  <a:gd name="T54" fmla="*/ 9 w 34"/>
                  <a:gd name="T55" fmla="*/ 34 h 36"/>
                  <a:gd name="T56" fmla="*/ 11 w 34"/>
                  <a:gd name="T57" fmla="*/ 34 h 36"/>
                  <a:gd name="T58" fmla="*/ 15 w 34"/>
                  <a:gd name="T59" fmla="*/ 36 h 36"/>
                  <a:gd name="T60" fmla="*/ 18 w 34"/>
                  <a:gd name="T61" fmla="*/ 36 h 36"/>
                  <a:gd name="T62" fmla="*/ 20 w 34"/>
                  <a:gd name="T63" fmla="*/ 36 h 36"/>
                  <a:gd name="T64" fmla="*/ 24 w 34"/>
                  <a:gd name="T65" fmla="*/ 34 h 36"/>
                  <a:gd name="T66" fmla="*/ 25 w 34"/>
                  <a:gd name="T67" fmla="*/ 34 h 36"/>
                  <a:gd name="T68" fmla="*/ 27 w 34"/>
                  <a:gd name="T69" fmla="*/ 32 h 36"/>
                  <a:gd name="T70" fmla="*/ 31 w 34"/>
                  <a:gd name="T71" fmla="*/ 31 h 36"/>
                  <a:gd name="T72" fmla="*/ 32 w 34"/>
                  <a:gd name="T73" fmla="*/ 29 h 36"/>
                  <a:gd name="T74" fmla="*/ 32 w 34"/>
                  <a:gd name="T75" fmla="*/ 27 h 36"/>
                  <a:gd name="T76" fmla="*/ 34 w 34"/>
                  <a:gd name="T77" fmla="*/ 24 h 36"/>
                  <a:gd name="T78" fmla="*/ 34 w 34"/>
                  <a:gd name="T79" fmla="*/ 22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6"/>
                    </a:lnTo>
                    <a:lnTo>
                      <a:pt x="34" y="13"/>
                    </a:lnTo>
                    <a:lnTo>
                      <a:pt x="32" y="11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6" y="31"/>
                    </a:lnTo>
                    <a:lnTo>
                      <a:pt x="8" y="32"/>
                    </a:lnTo>
                    <a:lnTo>
                      <a:pt x="9" y="34"/>
                    </a:lnTo>
                    <a:lnTo>
                      <a:pt x="11" y="34"/>
                    </a:lnTo>
                    <a:lnTo>
                      <a:pt x="15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4" y="34"/>
                    </a:lnTo>
                    <a:lnTo>
                      <a:pt x="25" y="34"/>
                    </a:lnTo>
                    <a:lnTo>
                      <a:pt x="27" y="32"/>
                    </a:lnTo>
                    <a:lnTo>
                      <a:pt x="31" y="31"/>
                    </a:lnTo>
                    <a:lnTo>
                      <a:pt x="32" y="29"/>
                    </a:lnTo>
                    <a:lnTo>
                      <a:pt x="32" y="27"/>
                    </a:lnTo>
                    <a:lnTo>
                      <a:pt x="34" y="24"/>
                    </a:lnTo>
                    <a:lnTo>
                      <a:pt x="34" y="22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7" name="Freeform 43"/>
              <p:cNvSpPr>
                <a:spLocks/>
              </p:cNvSpPr>
              <p:nvPr/>
            </p:nvSpPr>
            <p:spPr bwMode="auto">
              <a:xfrm>
                <a:off x="3477" y="2803"/>
                <a:ext cx="36" cy="36"/>
              </a:xfrm>
              <a:custGeom>
                <a:avLst/>
                <a:gdLst>
                  <a:gd name="T0" fmla="*/ 36 w 36"/>
                  <a:gd name="T1" fmla="*/ 18 h 36"/>
                  <a:gd name="T2" fmla="*/ 36 w 36"/>
                  <a:gd name="T3" fmla="*/ 16 h 36"/>
                  <a:gd name="T4" fmla="*/ 34 w 36"/>
                  <a:gd name="T5" fmla="*/ 13 h 36"/>
                  <a:gd name="T6" fmla="*/ 34 w 36"/>
                  <a:gd name="T7" fmla="*/ 11 h 36"/>
                  <a:gd name="T8" fmla="*/ 32 w 36"/>
                  <a:gd name="T9" fmla="*/ 8 h 36"/>
                  <a:gd name="T10" fmla="*/ 31 w 36"/>
                  <a:gd name="T11" fmla="*/ 6 h 36"/>
                  <a:gd name="T12" fmla="*/ 29 w 36"/>
                  <a:gd name="T13" fmla="*/ 4 h 36"/>
                  <a:gd name="T14" fmla="*/ 25 w 36"/>
                  <a:gd name="T15" fmla="*/ 2 h 36"/>
                  <a:gd name="T16" fmla="*/ 23 w 36"/>
                  <a:gd name="T17" fmla="*/ 2 h 36"/>
                  <a:gd name="T18" fmla="*/ 20 w 36"/>
                  <a:gd name="T19" fmla="*/ 0 h 36"/>
                  <a:gd name="T20" fmla="*/ 18 w 36"/>
                  <a:gd name="T21" fmla="*/ 0 h 36"/>
                  <a:gd name="T22" fmla="*/ 15 w 36"/>
                  <a:gd name="T23" fmla="*/ 0 h 36"/>
                  <a:gd name="T24" fmla="*/ 13 w 36"/>
                  <a:gd name="T25" fmla="*/ 2 h 36"/>
                  <a:gd name="T26" fmla="*/ 9 w 36"/>
                  <a:gd name="T27" fmla="*/ 2 h 36"/>
                  <a:gd name="T28" fmla="*/ 7 w 36"/>
                  <a:gd name="T29" fmla="*/ 4 h 36"/>
                  <a:gd name="T30" fmla="*/ 6 w 36"/>
                  <a:gd name="T31" fmla="*/ 6 h 36"/>
                  <a:gd name="T32" fmla="*/ 4 w 36"/>
                  <a:gd name="T33" fmla="*/ 8 h 36"/>
                  <a:gd name="T34" fmla="*/ 2 w 36"/>
                  <a:gd name="T35" fmla="*/ 11 h 36"/>
                  <a:gd name="T36" fmla="*/ 0 w 36"/>
                  <a:gd name="T37" fmla="*/ 13 h 36"/>
                  <a:gd name="T38" fmla="*/ 0 w 36"/>
                  <a:gd name="T39" fmla="*/ 16 h 36"/>
                  <a:gd name="T40" fmla="*/ 0 w 36"/>
                  <a:gd name="T41" fmla="*/ 18 h 36"/>
                  <a:gd name="T42" fmla="*/ 0 w 36"/>
                  <a:gd name="T43" fmla="*/ 22 h 36"/>
                  <a:gd name="T44" fmla="*/ 0 w 36"/>
                  <a:gd name="T45" fmla="*/ 24 h 36"/>
                  <a:gd name="T46" fmla="*/ 2 w 36"/>
                  <a:gd name="T47" fmla="*/ 27 h 36"/>
                  <a:gd name="T48" fmla="*/ 4 w 36"/>
                  <a:gd name="T49" fmla="*/ 29 h 36"/>
                  <a:gd name="T50" fmla="*/ 6 w 36"/>
                  <a:gd name="T51" fmla="*/ 31 h 36"/>
                  <a:gd name="T52" fmla="*/ 7 w 36"/>
                  <a:gd name="T53" fmla="*/ 32 h 36"/>
                  <a:gd name="T54" fmla="*/ 9 w 36"/>
                  <a:gd name="T55" fmla="*/ 34 h 36"/>
                  <a:gd name="T56" fmla="*/ 13 w 36"/>
                  <a:gd name="T57" fmla="*/ 34 h 36"/>
                  <a:gd name="T58" fmla="*/ 15 w 36"/>
                  <a:gd name="T59" fmla="*/ 36 h 36"/>
                  <a:gd name="T60" fmla="*/ 18 w 36"/>
                  <a:gd name="T61" fmla="*/ 36 h 36"/>
                  <a:gd name="T62" fmla="*/ 20 w 36"/>
                  <a:gd name="T63" fmla="*/ 36 h 36"/>
                  <a:gd name="T64" fmla="*/ 23 w 36"/>
                  <a:gd name="T65" fmla="*/ 34 h 36"/>
                  <a:gd name="T66" fmla="*/ 25 w 36"/>
                  <a:gd name="T67" fmla="*/ 34 h 36"/>
                  <a:gd name="T68" fmla="*/ 29 w 36"/>
                  <a:gd name="T69" fmla="*/ 32 h 36"/>
                  <a:gd name="T70" fmla="*/ 31 w 36"/>
                  <a:gd name="T71" fmla="*/ 31 h 36"/>
                  <a:gd name="T72" fmla="*/ 32 w 36"/>
                  <a:gd name="T73" fmla="*/ 29 h 36"/>
                  <a:gd name="T74" fmla="*/ 34 w 36"/>
                  <a:gd name="T75" fmla="*/ 27 h 36"/>
                  <a:gd name="T76" fmla="*/ 34 w 36"/>
                  <a:gd name="T77" fmla="*/ 24 h 36"/>
                  <a:gd name="T78" fmla="*/ 36 w 36"/>
                  <a:gd name="T79" fmla="*/ 22 h 36"/>
                  <a:gd name="T80" fmla="*/ 36 w 36"/>
                  <a:gd name="T81" fmla="*/ 18 h 36"/>
                  <a:gd name="T82" fmla="*/ 36 w 36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6">
                    <a:moveTo>
                      <a:pt x="36" y="18"/>
                    </a:moveTo>
                    <a:lnTo>
                      <a:pt x="36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6" y="31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3" y="34"/>
                    </a:lnTo>
                    <a:lnTo>
                      <a:pt x="15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9" y="32"/>
                    </a:lnTo>
                    <a:lnTo>
                      <a:pt x="31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8" name="Freeform 44"/>
              <p:cNvSpPr>
                <a:spLocks/>
              </p:cNvSpPr>
              <p:nvPr/>
            </p:nvSpPr>
            <p:spPr bwMode="auto">
              <a:xfrm>
                <a:off x="3582" y="2803"/>
                <a:ext cx="36" cy="36"/>
              </a:xfrm>
              <a:custGeom>
                <a:avLst/>
                <a:gdLst>
                  <a:gd name="T0" fmla="*/ 36 w 36"/>
                  <a:gd name="T1" fmla="*/ 18 h 36"/>
                  <a:gd name="T2" fmla="*/ 36 w 36"/>
                  <a:gd name="T3" fmla="*/ 16 h 36"/>
                  <a:gd name="T4" fmla="*/ 34 w 36"/>
                  <a:gd name="T5" fmla="*/ 13 h 36"/>
                  <a:gd name="T6" fmla="*/ 34 w 36"/>
                  <a:gd name="T7" fmla="*/ 11 h 36"/>
                  <a:gd name="T8" fmla="*/ 32 w 36"/>
                  <a:gd name="T9" fmla="*/ 8 h 36"/>
                  <a:gd name="T10" fmla="*/ 30 w 36"/>
                  <a:gd name="T11" fmla="*/ 6 h 36"/>
                  <a:gd name="T12" fmla="*/ 29 w 36"/>
                  <a:gd name="T13" fmla="*/ 4 h 36"/>
                  <a:gd name="T14" fmla="*/ 25 w 36"/>
                  <a:gd name="T15" fmla="*/ 2 h 36"/>
                  <a:gd name="T16" fmla="*/ 23 w 36"/>
                  <a:gd name="T17" fmla="*/ 2 h 36"/>
                  <a:gd name="T18" fmla="*/ 20 w 36"/>
                  <a:gd name="T19" fmla="*/ 0 h 36"/>
                  <a:gd name="T20" fmla="*/ 18 w 36"/>
                  <a:gd name="T21" fmla="*/ 0 h 36"/>
                  <a:gd name="T22" fmla="*/ 14 w 36"/>
                  <a:gd name="T23" fmla="*/ 0 h 36"/>
                  <a:gd name="T24" fmla="*/ 13 w 36"/>
                  <a:gd name="T25" fmla="*/ 2 h 36"/>
                  <a:gd name="T26" fmla="*/ 9 w 36"/>
                  <a:gd name="T27" fmla="*/ 2 h 36"/>
                  <a:gd name="T28" fmla="*/ 7 w 36"/>
                  <a:gd name="T29" fmla="*/ 4 h 36"/>
                  <a:gd name="T30" fmla="*/ 6 w 36"/>
                  <a:gd name="T31" fmla="*/ 6 h 36"/>
                  <a:gd name="T32" fmla="*/ 4 w 36"/>
                  <a:gd name="T33" fmla="*/ 8 h 36"/>
                  <a:gd name="T34" fmla="*/ 2 w 36"/>
                  <a:gd name="T35" fmla="*/ 11 h 36"/>
                  <a:gd name="T36" fmla="*/ 0 w 36"/>
                  <a:gd name="T37" fmla="*/ 13 h 36"/>
                  <a:gd name="T38" fmla="*/ 0 w 36"/>
                  <a:gd name="T39" fmla="*/ 16 h 36"/>
                  <a:gd name="T40" fmla="*/ 0 w 36"/>
                  <a:gd name="T41" fmla="*/ 18 h 36"/>
                  <a:gd name="T42" fmla="*/ 0 w 36"/>
                  <a:gd name="T43" fmla="*/ 22 h 36"/>
                  <a:gd name="T44" fmla="*/ 0 w 36"/>
                  <a:gd name="T45" fmla="*/ 24 h 36"/>
                  <a:gd name="T46" fmla="*/ 2 w 36"/>
                  <a:gd name="T47" fmla="*/ 27 h 36"/>
                  <a:gd name="T48" fmla="*/ 4 w 36"/>
                  <a:gd name="T49" fmla="*/ 29 h 36"/>
                  <a:gd name="T50" fmla="*/ 6 w 36"/>
                  <a:gd name="T51" fmla="*/ 31 h 36"/>
                  <a:gd name="T52" fmla="*/ 7 w 36"/>
                  <a:gd name="T53" fmla="*/ 32 h 36"/>
                  <a:gd name="T54" fmla="*/ 9 w 36"/>
                  <a:gd name="T55" fmla="*/ 34 h 36"/>
                  <a:gd name="T56" fmla="*/ 13 w 36"/>
                  <a:gd name="T57" fmla="*/ 34 h 36"/>
                  <a:gd name="T58" fmla="*/ 14 w 36"/>
                  <a:gd name="T59" fmla="*/ 36 h 36"/>
                  <a:gd name="T60" fmla="*/ 18 w 36"/>
                  <a:gd name="T61" fmla="*/ 36 h 36"/>
                  <a:gd name="T62" fmla="*/ 20 w 36"/>
                  <a:gd name="T63" fmla="*/ 36 h 36"/>
                  <a:gd name="T64" fmla="*/ 23 w 36"/>
                  <a:gd name="T65" fmla="*/ 34 h 36"/>
                  <a:gd name="T66" fmla="*/ 25 w 36"/>
                  <a:gd name="T67" fmla="*/ 34 h 36"/>
                  <a:gd name="T68" fmla="*/ 29 w 36"/>
                  <a:gd name="T69" fmla="*/ 32 h 36"/>
                  <a:gd name="T70" fmla="*/ 30 w 36"/>
                  <a:gd name="T71" fmla="*/ 31 h 36"/>
                  <a:gd name="T72" fmla="*/ 32 w 36"/>
                  <a:gd name="T73" fmla="*/ 29 h 36"/>
                  <a:gd name="T74" fmla="*/ 34 w 36"/>
                  <a:gd name="T75" fmla="*/ 27 h 36"/>
                  <a:gd name="T76" fmla="*/ 34 w 36"/>
                  <a:gd name="T77" fmla="*/ 24 h 36"/>
                  <a:gd name="T78" fmla="*/ 36 w 36"/>
                  <a:gd name="T79" fmla="*/ 22 h 36"/>
                  <a:gd name="T80" fmla="*/ 36 w 36"/>
                  <a:gd name="T81" fmla="*/ 18 h 36"/>
                  <a:gd name="T82" fmla="*/ 36 w 36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6">
                    <a:moveTo>
                      <a:pt x="36" y="18"/>
                    </a:moveTo>
                    <a:lnTo>
                      <a:pt x="36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6" y="31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3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9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89" name="Freeform 45"/>
              <p:cNvSpPr>
                <a:spLocks/>
              </p:cNvSpPr>
              <p:nvPr/>
            </p:nvSpPr>
            <p:spPr bwMode="auto">
              <a:xfrm>
                <a:off x="3687" y="2803"/>
                <a:ext cx="36" cy="36"/>
              </a:xfrm>
              <a:custGeom>
                <a:avLst/>
                <a:gdLst>
                  <a:gd name="T0" fmla="*/ 34 w 36"/>
                  <a:gd name="T1" fmla="*/ 18 h 36"/>
                  <a:gd name="T2" fmla="*/ 36 w 36"/>
                  <a:gd name="T3" fmla="*/ 16 h 36"/>
                  <a:gd name="T4" fmla="*/ 34 w 36"/>
                  <a:gd name="T5" fmla="*/ 13 h 36"/>
                  <a:gd name="T6" fmla="*/ 34 w 36"/>
                  <a:gd name="T7" fmla="*/ 11 h 36"/>
                  <a:gd name="T8" fmla="*/ 32 w 36"/>
                  <a:gd name="T9" fmla="*/ 8 h 36"/>
                  <a:gd name="T10" fmla="*/ 30 w 36"/>
                  <a:gd name="T11" fmla="*/ 6 h 36"/>
                  <a:gd name="T12" fmla="*/ 29 w 36"/>
                  <a:gd name="T13" fmla="*/ 4 h 36"/>
                  <a:gd name="T14" fmla="*/ 25 w 36"/>
                  <a:gd name="T15" fmla="*/ 2 h 36"/>
                  <a:gd name="T16" fmla="*/ 23 w 36"/>
                  <a:gd name="T17" fmla="*/ 2 h 36"/>
                  <a:gd name="T18" fmla="*/ 20 w 36"/>
                  <a:gd name="T19" fmla="*/ 0 h 36"/>
                  <a:gd name="T20" fmla="*/ 18 w 36"/>
                  <a:gd name="T21" fmla="*/ 0 h 36"/>
                  <a:gd name="T22" fmla="*/ 14 w 36"/>
                  <a:gd name="T23" fmla="*/ 0 h 36"/>
                  <a:gd name="T24" fmla="*/ 13 w 36"/>
                  <a:gd name="T25" fmla="*/ 2 h 36"/>
                  <a:gd name="T26" fmla="*/ 9 w 36"/>
                  <a:gd name="T27" fmla="*/ 2 h 36"/>
                  <a:gd name="T28" fmla="*/ 7 w 36"/>
                  <a:gd name="T29" fmla="*/ 4 h 36"/>
                  <a:gd name="T30" fmla="*/ 5 w 36"/>
                  <a:gd name="T31" fmla="*/ 6 h 36"/>
                  <a:gd name="T32" fmla="*/ 4 w 36"/>
                  <a:gd name="T33" fmla="*/ 8 h 36"/>
                  <a:gd name="T34" fmla="*/ 2 w 36"/>
                  <a:gd name="T35" fmla="*/ 11 h 36"/>
                  <a:gd name="T36" fmla="*/ 0 w 36"/>
                  <a:gd name="T37" fmla="*/ 13 h 36"/>
                  <a:gd name="T38" fmla="*/ 0 w 36"/>
                  <a:gd name="T39" fmla="*/ 16 h 36"/>
                  <a:gd name="T40" fmla="*/ 0 w 36"/>
                  <a:gd name="T41" fmla="*/ 18 h 36"/>
                  <a:gd name="T42" fmla="*/ 0 w 36"/>
                  <a:gd name="T43" fmla="*/ 22 h 36"/>
                  <a:gd name="T44" fmla="*/ 0 w 36"/>
                  <a:gd name="T45" fmla="*/ 24 h 36"/>
                  <a:gd name="T46" fmla="*/ 2 w 36"/>
                  <a:gd name="T47" fmla="*/ 27 h 36"/>
                  <a:gd name="T48" fmla="*/ 4 w 36"/>
                  <a:gd name="T49" fmla="*/ 29 h 36"/>
                  <a:gd name="T50" fmla="*/ 5 w 36"/>
                  <a:gd name="T51" fmla="*/ 31 h 36"/>
                  <a:gd name="T52" fmla="*/ 7 w 36"/>
                  <a:gd name="T53" fmla="*/ 32 h 36"/>
                  <a:gd name="T54" fmla="*/ 9 w 36"/>
                  <a:gd name="T55" fmla="*/ 34 h 36"/>
                  <a:gd name="T56" fmla="*/ 13 w 36"/>
                  <a:gd name="T57" fmla="*/ 34 h 36"/>
                  <a:gd name="T58" fmla="*/ 14 w 36"/>
                  <a:gd name="T59" fmla="*/ 36 h 36"/>
                  <a:gd name="T60" fmla="*/ 18 w 36"/>
                  <a:gd name="T61" fmla="*/ 36 h 36"/>
                  <a:gd name="T62" fmla="*/ 20 w 36"/>
                  <a:gd name="T63" fmla="*/ 36 h 36"/>
                  <a:gd name="T64" fmla="*/ 23 w 36"/>
                  <a:gd name="T65" fmla="*/ 34 h 36"/>
                  <a:gd name="T66" fmla="*/ 25 w 36"/>
                  <a:gd name="T67" fmla="*/ 34 h 36"/>
                  <a:gd name="T68" fmla="*/ 29 w 36"/>
                  <a:gd name="T69" fmla="*/ 32 h 36"/>
                  <a:gd name="T70" fmla="*/ 30 w 36"/>
                  <a:gd name="T71" fmla="*/ 31 h 36"/>
                  <a:gd name="T72" fmla="*/ 32 w 36"/>
                  <a:gd name="T73" fmla="*/ 29 h 36"/>
                  <a:gd name="T74" fmla="*/ 34 w 36"/>
                  <a:gd name="T75" fmla="*/ 27 h 36"/>
                  <a:gd name="T76" fmla="*/ 34 w 36"/>
                  <a:gd name="T77" fmla="*/ 24 h 36"/>
                  <a:gd name="T78" fmla="*/ 36 w 36"/>
                  <a:gd name="T79" fmla="*/ 22 h 36"/>
                  <a:gd name="T80" fmla="*/ 36 w 36"/>
                  <a:gd name="T81" fmla="*/ 18 h 36"/>
                  <a:gd name="T82" fmla="*/ 36 w 36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6">
                    <a:moveTo>
                      <a:pt x="34" y="18"/>
                    </a:moveTo>
                    <a:lnTo>
                      <a:pt x="36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3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9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0" name="Freeform 46"/>
              <p:cNvSpPr>
                <a:spLocks/>
              </p:cNvSpPr>
              <p:nvPr/>
            </p:nvSpPr>
            <p:spPr bwMode="auto">
              <a:xfrm>
                <a:off x="3792" y="2803"/>
                <a:ext cx="36" cy="36"/>
              </a:xfrm>
              <a:custGeom>
                <a:avLst/>
                <a:gdLst>
                  <a:gd name="T0" fmla="*/ 36 w 36"/>
                  <a:gd name="T1" fmla="*/ 18 h 36"/>
                  <a:gd name="T2" fmla="*/ 36 w 36"/>
                  <a:gd name="T3" fmla="*/ 16 h 36"/>
                  <a:gd name="T4" fmla="*/ 34 w 36"/>
                  <a:gd name="T5" fmla="*/ 13 h 36"/>
                  <a:gd name="T6" fmla="*/ 34 w 36"/>
                  <a:gd name="T7" fmla="*/ 11 h 36"/>
                  <a:gd name="T8" fmla="*/ 32 w 36"/>
                  <a:gd name="T9" fmla="*/ 8 h 36"/>
                  <a:gd name="T10" fmla="*/ 30 w 36"/>
                  <a:gd name="T11" fmla="*/ 6 h 36"/>
                  <a:gd name="T12" fmla="*/ 28 w 36"/>
                  <a:gd name="T13" fmla="*/ 4 h 36"/>
                  <a:gd name="T14" fmla="*/ 27 w 36"/>
                  <a:gd name="T15" fmla="*/ 2 h 36"/>
                  <a:gd name="T16" fmla="*/ 23 w 36"/>
                  <a:gd name="T17" fmla="*/ 2 h 36"/>
                  <a:gd name="T18" fmla="*/ 21 w 36"/>
                  <a:gd name="T19" fmla="*/ 0 h 36"/>
                  <a:gd name="T20" fmla="*/ 18 w 36"/>
                  <a:gd name="T21" fmla="*/ 0 h 36"/>
                  <a:gd name="T22" fmla="*/ 14 w 36"/>
                  <a:gd name="T23" fmla="*/ 0 h 36"/>
                  <a:gd name="T24" fmla="*/ 12 w 36"/>
                  <a:gd name="T25" fmla="*/ 2 h 36"/>
                  <a:gd name="T26" fmla="*/ 11 w 36"/>
                  <a:gd name="T27" fmla="*/ 2 h 36"/>
                  <a:gd name="T28" fmla="*/ 7 w 36"/>
                  <a:gd name="T29" fmla="*/ 4 h 36"/>
                  <a:gd name="T30" fmla="*/ 5 w 36"/>
                  <a:gd name="T31" fmla="*/ 6 h 36"/>
                  <a:gd name="T32" fmla="*/ 4 w 36"/>
                  <a:gd name="T33" fmla="*/ 8 h 36"/>
                  <a:gd name="T34" fmla="*/ 2 w 36"/>
                  <a:gd name="T35" fmla="*/ 11 h 36"/>
                  <a:gd name="T36" fmla="*/ 2 w 36"/>
                  <a:gd name="T37" fmla="*/ 13 h 36"/>
                  <a:gd name="T38" fmla="*/ 0 w 36"/>
                  <a:gd name="T39" fmla="*/ 16 h 36"/>
                  <a:gd name="T40" fmla="*/ 0 w 36"/>
                  <a:gd name="T41" fmla="*/ 18 h 36"/>
                  <a:gd name="T42" fmla="*/ 0 w 36"/>
                  <a:gd name="T43" fmla="*/ 22 h 36"/>
                  <a:gd name="T44" fmla="*/ 2 w 36"/>
                  <a:gd name="T45" fmla="*/ 24 h 36"/>
                  <a:gd name="T46" fmla="*/ 2 w 36"/>
                  <a:gd name="T47" fmla="*/ 27 h 36"/>
                  <a:gd name="T48" fmla="*/ 4 w 36"/>
                  <a:gd name="T49" fmla="*/ 29 h 36"/>
                  <a:gd name="T50" fmla="*/ 5 w 36"/>
                  <a:gd name="T51" fmla="*/ 31 h 36"/>
                  <a:gd name="T52" fmla="*/ 7 w 36"/>
                  <a:gd name="T53" fmla="*/ 32 h 36"/>
                  <a:gd name="T54" fmla="*/ 11 w 36"/>
                  <a:gd name="T55" fmla="*/ 34 h 36"/>
                  <a:gd name="T56" fmla="*/ 12 w 36"/>
                  <a:gd name="T57" fmla="*/ 34 h 36"/>
                  <a:gd name="T58" fmla="*/ 14 w 36"/>
                  <a:gd name="T59" fmla="*/ 36 h 36"/>
                  <a:gd name="T60" fmla="*/ 18 w 36"/>
                  <a:gd name="T61" fmla="*/ 36 h 36"/>
                  <a:gd name="T62" fmla="*/ 21 w 36"/>
                  <a:gd name="T63" fmla="*/ 36 h 36"/>
                  <a:gd name="T64" fmla="*/ 23 w 36"/>
                  <a:gd name="T65" fmla="*/ 34 h 36"/>
                  <a:gd name="T66" fmla="*/ 27 w 36"/>
                  <a:gd name="T67" fmla="*/ 34 h 36"/>
                  <a:gd name="T68" fmla="*/ 28 w 36"/>
                  <a:gd name="T69" fmla="*/ 32 h 36"/>
                  <a:gd name="T70" fmla="*/ 30 w 36"/>
                  <a:gd name="T71" fmla="*/ 31 h 36"/>
                  <a:gd name="T72" fmla="*/ 32 w 36"/>
                  <a:gd name="T73" fmla="*/ 29 h 36"/>
                  <a:gd name="T74" fmla="*/ 34 w 36"/>
                  <a:gd name="T75" fmla="*/ 27 h 36"/>
                  <a:gd name="T76" fmla="*/ 34 w 36"/>
                  <a:gd name="T77" fmla="*/ 24 h 36"/>
                  <a:gd name="T78" fmla="*/ 36 w 36"/>
                  <a:gd name="T79" fmla="*/ 22 h 36"/>
                  <a:gd name="T80" fmla="*/ 36 w 36"/>
                  <a:gd name="T81" fmla="*/ 18 h 36"/>
                  <a:gd name="T82" fmla="*/ 36 w 36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6">
                    <a:moveTo>
                      <a:pt x="36" y="18"/>
                    </a:moveTo>
                    <a:lnTo>
                      <a:pt x="36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8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1" name="Freeform 47"/>
              <p:cNvSpPr>
                <a:spLocks/>
              </p:cNvSpPr>
              <p:nvPr/>
            </p:nvSpPr>
            <p:spPr bwMode="auto">
              <a:xfrm>
                <a:off x="3897" y="2803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6 h 36"/>
                  <a:gd name="T4" fmla="*/ 34 w 35"/>
                  <a:gd name="T5" fmla="*/ 13 h 36"/>
                  <a:gd name="T6" fmla="*/ 34 w 35"/>
                  <a:gd name="T7" fmla="*/ 11 h 36"/>
                  <a:gd name="T8" fmla="*/ 32 w 35"/>
                  <a:gd name="T9" fmla="*/ 8 h 36"/>
                  <a:gd name="T10" fmla="*/ 30 w 35"/>
                  <a:gd name="T11" fmla="*/ 6 h 36"/>
                  <a:gd name="T12" fmla="*/ 28 w 35"/>
                  <a:gd name="T13" fmla="*/ 4 h 36"/>
                  <a:gd name="T14" fmla="*/ 27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11 w 35"/>
                  <a:gd name="T27" fmla="*/ 2 h 36"/>
                  <a:gd name="T28" fmla="*/ 7 w 35"/>
                  <a:gd name="T29" fmla="*/ 4 h 36"/>
                  <a:gd name="T30" fmla="*/ 5 w 35"/>
                  <a:gd name="T31" fmla="*/ 6 h 36"/>
                  <a:gd name="T32" fmla="*/ 3 w 35"/>
                  <a:gd name="T33" fmla="*/ 8 h 36"/>
                  <a:gd name="T34" fmla="*/ 2 w 35"/>
                  <a:gd name="T35" fmla="*/ 11 h 36"/>
                  <a:gd name="T36" fmla="*/ 2 w 35"/>
                  <a:gd name="T37" fmla="*/ 13 h 36"/>
                  <a:gd name="T38" fmla="*/ 0 w 35"/>
                  <a:gd name="T39" fmla="*/ 16 h 36"/>
                  <a:gd name="T40" fmla="*/ 0 w 35"/>
                  <a:gd name="T41" fmla="*/ 18 h 36"/>
                  <a:gd name="T42" fmla="*/ 0 w 35"/>
                  <a:gd name="T43" fmla="*/ 22 h 36"/>
                  <a:gd name="T44" fmla="*/ 2 w 35"/>
                  <a:gd name="T45" fmla="*/ 24 h 36"/>
                  <a:gd name="T46" fmla="*/ 2 w 35"/>
                  <a:gd name="T47" fmla="*/ 27 h 36"/>
                  <a:gd name="T48" fmla="*/ 3 w 35"/>
                  <a:gd name="T49" fmla="*/ 29 h 36"/>
                  <a:gd name="T50" fmla="*/ 5 w 35"/>
                  <a:gd name="T51" fmla="*/ 31 h 36"/>
                  <a:gd name="T52" fmla="*/ 7 w 35"/>
                  <a:gd name="T53" fmla="*/ 32 h 36"/>
                  <a:gd name="T54" fmla="*/ 11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7 w 35"/>
                  <a:gd name="T67" fmla="*/ 34 h 36"/>
                  <a:gd name="T68" fmla="*/ 28 w 35"/>
                  <a:gd name="T69" fmla="*/ 32 h 36"/>
                  <a:gd name="T70" fmla="*/ 30 w 35"/>
                  <a:gd name="T71" fmla="*/ 31 h 36"/>
                  <a:gd name="T72" fmla="*/ 32 w 35"/>
                  <a:gd name="T73" fmla="*/ 29 h 36"/>
                  <a:gd name="T74" fmla="*/ 34 w 35"/>
                  <a:gd name="T75" fmla="*/ 27 h 36"/>
                  <a:gd name="T76" fmla="*/ 34 w 35"/>
                  <a:gd name="T77" fmla="*/ 24 h 36"/>
                  <a:gd name="T78" fmla="*/ 35 w 35"/>
                  <a:gd name="T79" fmla="*/ 22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5" y="22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2" name="Freeform 48"/>
              <p:cNvSpPr>
                <a:spLocks/>
              </p:cNvSpPr>
              <p:nvPr/>
            </p:nvSpPr>
            <p:spPr bwMode="auto">
              <a:xfrm>
                <a:off x="4002" y="2803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6 h 36"/>
                  <a:gd name="T4" fmla="*/ 34 w 35"/>
                  <a:gd name="T5" fmla="*/ 13 h 36"/>
                  <a:gd name="T6" fmla="*/ 34 w 35"/>
                  <a:gd name="T7" fmla="*/ 11 h 36"/>
                  <a:gd name="T8" fmla="*/ 32 w 35"/>
                  <a:gd name="T9" fmla="*/ 8 h 36"/>
                  <a:gd name="T10" fmla="*/ 30 w 35"/>
                  <a:gd name="T11" fmla="*/ 6 h 36"/>
                  <a:gd name="T12" fmla="*/ 28 w 35"/>
                  <a:gd name="T13" fmla="*/ 4 h 36"/>
                  <a:gd name="T14" fmla="*/ 26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10 w 35"/>
                  <a:gd name="T27" fmla="*/ 2 h 36"/>
                  <a:gd name="T28" fmla="*/ 7 w 35"/>
                  <a:gd name="T29" fmla="*/ 4 h 36"/>
                  <a:gd name="T30" fmla="*/ 5 w 35"/>
                  <a:gd name="T31" fmla="*/ 6 h 36"/>
                  <a:gd name="T32" fmla="*/ 3 w 35"/>
                  <a:gd name="T33" fmla="*/ 8 h 36"/>
                  <a:gd name="T34" fmla="*/ 2 w 35"/>
                  <a:gd name="T35" fmla="*/ 11 h 36"/>
                  <a:gd name="T36" fmla="*/ 2 w 35"/>
                  <a:gd name="T37" fmla="*/ 13 h 36"/>
                  <a:gd name="T38" fmla="*/ 0 w 35"/>
                  <a:gd name="T39" fmla="*/ 16 h 36"/>
                  <a:gd name="T40" fmla="*/ 0 w 35"/>
                  <a:gd name="T41" fmla="*/ 18 h 36"/>
                  <a:gd name="T42" fmla="*/ 0 w 35"/>
                  <a:gd name="T43" fmla="*/ 22 h 36"/>
                  <a:gd name="T44" fmla="*/ 2 w 35"/>
                  <a:gd name="T45" fmla="*/ 24 h 36"/>
                  <a:gd name="T46" fmla="*/ 2 w 35"/>
                  <a:gd name="T47" fmla="*/ 27 h 36"/>
                  <a:gd name="T48" fmla="*/ 3 w 35"/>
                  <a:gd name="T49" fmla="*/ 29 h 36"/>
                  <a:gd name="T50" fmla="*/ 5 w 35"/>
                  <a:gd name="T51" fmla="*/ 31 h 36"/>
                  <a:gd name="T52" fmla="*/ 7 w 35"/>
                  <a:gd name="T53" fmla="*/ 32 h 36"/>
                  <a:gd name="T54" fmla="*/ 10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6 w 35"/>
                  <a:gd name="T67" fmla="*/ 34 h 36"/>
                  <a:gd name="T68" fmla="*/ 28 w 35"/>
                  <a:gd name="T69" fmla="*/ 32 h 36"/>
                  <a:gd name="T70" fmla="*/ 30 w 35"/>
                  <a:gd name="T71" fmla="*/ 31 h 36"/>
                  <a:gd name="T72" fmla="*/ 32 w 35"/>
                  <a:gd name="T73" fmla="*/ 29 h 36"/>
                  <a:gd name="T74" fmla="*/ 34 w 35"/>
                  <a:gd name="T75" fmla="*/ 27 h 36"/>
                  <a:gd name="T76" fmla="*/ 34 w 35"/>
                  <a:gd name="T77" fmla="*/ 24 h 36"/>
                  <a:gd name="T78" fmla="*/ 35 w 35"/>
                  <a:gd name="T79" fmla="*/ 22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0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5" y="22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3" name="Freeform 49"/>
              <p:cNvSpPr>
                <a:spLocks/>
              </p:cNvSpPr>
              <p:nvPr/>
            </p:nvSpPr>
            <p:spPr bwMode="auto">
              <a:xfrm>
                <a:off x="3058" y="2896"/>
                <a:ext cx="34" cy="34"/>
              </a:xfrm>
              <a:custGeom>
                <a:avLst/>
                <a:gdLst>
                  <a:gd name="T0" fmla="*/ 34 w 34"/>
                  <a:gd name="T1" fmla="*/ 16 h 34"/>
                  <a:gd name="T2" fmla="*/ 34 w 34"/>
                  <a:gd name="T3" fmla="*/ 14 h 34"/>
                  <a:gd name="T4" fmla="*/ 34 w 34"/>
                  <a:gd name="T5" fmla="*/ 11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3 h 34"/>
                  <a:gd name="T12" fmla="*/ 26 w 34"/>
                  <a:gd name="T13" fmla="*/ 2 h 34"/>
                  <a:gd name="T14" fmla="*/ 25 w 34"/>
                  <a:gd name="T15" fmla="*/ 2 h 34"/>
                  <a:gd name="T16" fmla="*/ 23 w 34"/>
                  <a:gd name="T17" fmla="*/ 0 h 34"/>
                  <a:gd name="T18" fmla="*/ 19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0 w 34"/>
                  <a:gd name="T25" fmla="*/ 0 h 34"/>
                  <a:gd name="T26" fmla="*/ 9 w 34"/>
                  <a:gd name="T27" fmla="*/ 2 h 34"/>
                  <a:gd name="T28" fmla="*/ 7 w 34"/>
                  <a:gd name="T29" fmla="*/ 2 h 34"/>
                  <a:gd name="T30" fmla="*/ 5 w 34"/>
                  <a:gd name="T31" fmla="*/ 3 h 34"/>
                  <a:gd name="T32" fmla="*/ 3 w 34"/>
                  <a:gd name="T33" fmla="*/ 7 h 34"/>
                  <a:gd name="T34" fmla="*/ 2 w 34"/>
                  <a:gd name="T35" fmla="*/ 9 h 34"/>
                  <a:gd name="T36" fmla="*/ 0 w 34"/>
                  <a:gd name="T37" fmla="*/ 11 h 34"/>
                  <a:gd name="T38" fmla="*/ 0 w 34"/>
                  <a:gd name="T39" fmla="*/ 14 h 34"/>
                  <a:gd name="T40" fmla="*/ 0 w 34"/>
                  <a:gd name="T41" fmla="*/ 16 h 34"/>
                  <a:gd name="T42" fmla="*/ 0 w 34"/>
                  <a:gd name="T43" fmla="*/ 19 h 34"/>
                  <a:gd name="T44" fmla="*/ 0 w 34"/>
                  <a:gd name="T45" fmla="*/ 23 h 34"/>
                  <a:gd name="T46" fmla="*/ 2 w 34"/>
                  <a:gd name="T47" fmla="*/ 25 h 34"/>
                  <a:gd name="T48" fmla="*/ 3 w 34"/>
                  <a:gd name="T49" fmla="*/ 27 h 34"/>
                  <a:gd name="T50" fmla="*/ 5 w 34"/>
                  <a:gd name="T51" fmla="*/ 28 h 34"/>
                  <a:gd name="T52" fmla="*/ 7 w 34"/>
                  <a:gd name="T53" fmla="*/ 30 h 34"/>
                  <a:gd name="T54" fmla="*/ 9 w 34"/>
                  <a:gd name="T55" fmla="*/ 32 h 34"/>
                  <a:gd name="T56" fmla="*/ 10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19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6 w 34"/>
                  <a:gd name="T69" fmla="*/ 30 h 34"/>
                  <a:gd name="T70" fmla="*/ 30 w 34"/>
                  <a:gd name="T71" fmla="*/ 28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19 h 34"/>
                  <a:gd name="T80" fmla="*/ 34 w 34"/>
                  <a:gd name="T81" fmla="*/ 16 h 34"/>
                  <a:gd name="T82" fmla="*/ 34 w 34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6"/>
                    </a:moveTo>
                    <a:lnTo>
                      <a:pt x="34" y="14"/>
                    </a:lnTo>
                    <a:lnTo>
                      <a:pt x="34" y="11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19"/>
                    </a:lnTo>
                    <a:lnTo>
                      <a:pt x="34" y="16"/>
                    </a:lnTo>
                    <a:lnTo>
                      <a:pt x="34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4" name="Freeform 50"/>
              <p:cNvSpPr>
                <a:spLocks/>
              </p:cNvSpPr>
              <p:nvPr/>
            </p:nvSpPr>
            <p:spPr bwMode="auto">
              <a:xfrm>
                <a:off x="3163" y="2896"/>
                <a:ext cx="33" cy="34"/>
              </a:xfrm>
              <a:custGeom>
                <a:avLst/>
                <a:gdLst>
                  <a:gd name="T0" fmla="*/ 33 w 33"/>
                  <a:gd name="T1" fmla="*/ 16 h 34"/>
                  <a:gd name="T2" fmla="*/ 33 w 33"/>
                  <a:gd name="T3" fmla="*/ 14 h 34"/>
                  <a:gd name="T4" fmla="*/ 33 w 33"/>
                  <a:gd name="T5" fmla="*/ 11 h 34"/>
                  <a:gd name="T6" fmla="*/ 32 w 33"/>
                  <a:gd name="T7" fmla="*/ 9 h 34"/>
                  <a:gd name="T8" fmla="*/ 32 w 33"/>
                  <a:gd name="T9" fmla="*/ 7 h 34"/>
                  <a:gd name="T10" fmla="*/ 30 w 33"/>
                  <a:gd name="T11" fmla="*/ 3 h 34"/>
                  <a:gd name="T12" fmla="*/ 26 w 33"/>
                  <a:gd name="T13" fmla="*/ 2 h 34"/>
                  <a:gd name="T14" fmla="*/ 25 w 33"/>
                  <a:gd name="T15" fmla="*/ 2 h 34"/>
                  <a:gd name="T16" fmla="*/ 23 w 33"/>
                  <a:gd name="T17" fmla="*/ 0 h 34"/>
                  <a:gd name="T18" fmla="*/ 19 w 33"/>
                  <a:gd name="T19" fmla="*/ 0 h 34"/>
                  <a:gd name="T20" fmla="*/ 17 w 33"/>
                  <a:gd name="T21" fmla="*/ 0 h 34"/>
                  <a:gd name="T22" fmla="*/ 14 w 33"/>
                  <a:gd name="T23" fmla="*/ 0 h 34"/>
                  <a:gd name="T24" fmla="*/ 10 w 33"/>
                  <a:gd name="T25" fmla="*/ 0 h 34"/>
                  <a:gd name="T26" fmla="*/ 9 w 33"/>
                  <a:gd name="T27" fmla="*/ 2 h 34"/>
                  <a:gd name="T28" fmla="*/ 7 w 33"/>
                  <a:gd name="T29" fmla="*/ 2 h 34"/>
                  <a:gd name="T30" fmla="*/ 5 w 33"/>
                  <a:gd name="T31" fmla="*/ 3 h 34"/>
                  <a:gd name="T32" fmla="*/ 3 w 33"/>
                  <a:gd name="T33" fmla="*/ 7 h 34"/>
                  <a:gd name="T34" fmla="*/ 1 w 33"/>
                  <a:gd name="T35" fmla="*/ 9 h 34"/>
                  <a:gd name="T36" fmla="*/ 0 w 33"/>
                  <a:gd name="T37" fmla="*/ 11 h 34"/>
                  <a:gd name="T38" fmla="*/ 0 w 33"/>
                  <a:gd name="T39" fmla="*/ 14 h 34"/>
                  <a:gd name="T40" fmla="*/ 0 w 33"/>
                  <a:gd name="T41" fmla="*/ 16 h 34"/>
                  <a:gd name="T42" fmla="*/ 0 w 33"/>
                  <a:gd name="T43" fmla="*/ 19 h 34"/>
                  <a:gd name="T44" fmla="*/ 0 w 33"/>
                  <a:gd name="T45" fmla="*/ 23 h 34"/>
                  <a:gd name="T46" fmla="*/ 1 w 33"/>
                  <a:gd name="T47" fmla="*/ 25 h 34"/>
                  <a:gd name="T48" fmla="*/ 3 w 33"/>
                  <a:gd name="T49" fmla="*/ 27 h 34"/>
                  <a:gd name="T50" fmla="*/ 5 w 33"/>
                  <a:gd name="T51" fmla="*/ 28 h 34"/>
                  <a:gd name="T52" fmla="*/ 7 w 33"/>
                  <a:gd name="T53" fmla="*/ 30 h 34"/>
                  <a:gd name="T54" fmla="*/ 9 w 33"/>
                  <a:gd name="T55" fmla="*/ 32 h 34"/>
                  <a:gd name="T56" fmla="*/ 10 w 33"/>
                  <a:gd name="T57" fmla="*/ 34 h 34"/>
                  <a:gd name="T58" fmla="*/ 14 w 33"/>
                  <a:gd name="T59" fmla="*/ 34 h 34"/>
                  <a:gd name="T60" fmla="*/ 17 w 33"/>
                  <a:gd name="T61" fmla="*/ 34 h 34"/>
                  <a:gd name="T62" fmla="*/ 19 w 33"/>
                  <a:gd name="T63" fmla="*/ 34 h 34"/>
                  <a:gd name="T64" fmla="*/ 23 w 33"/>
                  <a:gd name="T65" fmla="*/ 34 h 34"/>
                  <a:gd name="T66" fmla="*/ 25 w 33"/>
                  <a:gd name="T67" fmla="*/ 32 h 34"/>
                  <a:gd name="T68" fmla="*/ 26 w 33"/>
                  <a:gd name="T69" fmla="*/ 30 h 34"/>
                  <a:gd name="T70" fmla="*/ 30 w 33"/>
                  <a:gd name="T71" fmla="*/ 28 h 34"/>
                  <a:gd name="T72" fmla="*/ 32 w 33"/>
                  <a:gd name="T73" fmla="*/ 27 h 34"/>
                  <a:gd name="T74" fmla="*/ 32 w 33"/>
                  <a:gd name="T75" fmla="*/ 25 h 34"/>
                  <a:gd name="T76" fmla="*/ 33 w 33"/>
                  <a:gd name="T77" fmla="*/ 23 h 34"/>
                  <a:gd name="T78" fmla="*/ 33 w 33"/>
                  <a:gd name="T79" fmla="*/ 19 h 34"/>
                  <a:gd name="T80" fmla="*/ 33 w 33"/>
                  <a:gd name="T81" fmla="*/ 16 h 34"/>
                  <a:gd name="T82" fmla="*/ 33 w 33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4">
                    <a:moveTo>
                      <a:pt x="33" y="16"/>
                    </a:moveTo>
                    <a:lnTo>
                      <a:pt x="33" y="14"/>
                    </a:lnTo>
                    <a:lnTo>
                      <a:pt x="33" y="11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3" y="23"/>
                    </a:lnTo>
                    <a:lnTo>
                      <a:pt x="33" y="19"/>
                    </a:lnTo>
                    <a:lnTo>
                      <a:pt x="33" y="16"/>
                    </a:lnTo>
                    <a:lnTo>
                      <a:pt x="33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5" name="Freeform 51"/>
              <p:cNvSpPr>
                <a:spLocks/>
              </p:cNvSpPr>
              <p:nvPr/>
            </p:nvSpPr>
            <p:spPr bwMode="auto">
              <a:xfrm>
                <a:off x="3268" y="2896"/>
                <a:ext cx="33" cy="34"/>
              </a:xfrm>
              <a:custGeom>
                <a:avLst/>
                <a:gdLst>
                  <a:gd name="T0" fmla="*/ 33 w 33"/>
                  <a:gd name="T1" fmla="*/ 16 h 34"/>
                  <a:gd name="T2" fmla="*/ 33 w 33"/>
                  <a:gd name="T3" fmla="*/ 14 h 34"/>
                  <a:gd name="T4" fmla="*/ 33 w 33"/>
                  <a:gd name="T5" fmla="*/ 11 h 34"/>
                  <a:gd name="T6" fmla="*/ 32 w 33"/>
                  <a:gd name="T7" fmla="*/ 9 h 34"/>
                  <a:gd name="T8" fmla="*/ 32 w 33"/>
                  <a:gd name="T9" fmla="*/ 7 h 34"/>
                  <a:gd name="T10" fmla="*/ 30 w 33"/>
                  <a:gd name="T11" fmla="*/ 3 h 34"/>
                  <a:gd name="T12" fmla="*/ 26 w 33"/>
                  <a:gd name="T13" fmla="*/ 2 h 34"/>
                  <a:gd name="T14" fmla="*/ 24 w 33"/>
                  <a:gd name="T15" fmla="*/ 2 h 34"/>
                  <a:gd name="T16" fmla="*/ 23 w 33"/>
                  <a:gd name="T17" fmla="*/ 0 h 34"/>
                  <a:gd name="T18" fmla="*/ 19 w 33"/>
                  <a:gd name="T19" fmla="*/ 0 h 34"/>
                  <a:gd name="T20" fmla="*/ 17 w 33"/>
                  <a:gd name="T21" fmla="*/ 0 h 34"/>
                  <a:gd name="T22" fmla="*/ 14 w 33"/>
                  <a:gd name="T23" fmla="*/ 0 h 34"/>
                  <a:gd name="T24" fmla="*/ 10 w 33"/>
                  <a:gd name="T25" fmla="*/ 0 h 34"/>
                  <a:gd name="T26" fmla="*/ 8 w 33"/>
                  <a:gd name="T27" fmla="*/ 2 h 34"/>
                  <a:gd name="T28" fmla="*/ 7 w 33"/>
                  <a:gd name="T29" fmla="*/ 2 h 34"/>
                  <a:gd name="T30" fmla="*/ 5 w 33"/>
                  <a:gd name="T31" fmla="*/ 3 h 34"/>
                  <a:gd name="T32" fmla="*/ 3 w 33"/>
                  <a:gd name="T33" fmla="*/ 7 h 34"/>
                  <a:gd name="T34" fmla="*/ 1 w 33"/>
                  <a:gd name="T35" fmla="*/ 9 h 34"/>
                  <a:gd name="T36" fmla="*/ 0 w 33"/>
                  <a:gd name="T37" fmla="*/ 11 h 34"/>
                  <a:gd name="T38" fmla="*/ 0 w 33"/>
                  <a:gd name="T39" fmla="*/ 14 h 34"/>
                  <a:gd name="T40" fmla="*/ 0 w 33"/>
                  <a:gd name="T41" fmla="*/ 16 h 34"/>
                  <a:gd name="T42" fmla="*/ 0 w 33"/>
                  <a:gd name="T43" fmla="*/ 19 h 34"/>
                  <a:gd name="T44" fmla="*/ 0 w 33"/>
                  <a:gd name="T45" fmla="*/ 23 h 34"/>
                  <a:gd name="T46" fmla="*/ 1 w 33"/>
                  <a:gd name="T47" fmla="*/ 25 h 34"/>
                  <a:gd name="T48" fmla="*/ 3 w 33"/>
                  <a:gd name="T49" fmla="*/ 27 h 34"/>
                  <a:gd name="T50" fmla="*/ 5 w 33"/>
                  <a:gd name="T51" fmla="*/ 28 h 34"/>
                  <a:gd name="T52" fmla="*/ 7 w 33"/>
                  <a:gd name="T53" fmla="*/ 30 h 34"/>
                  <a:gd name="T54" fmla="*/ 8 w 33"/>
                  <a:gd name="T55" fmla="*/ 32 h 34"/>
                  <a:gd name="T56" fmla="*/ 10 w 33"/>
                  <a:gd name="T57" fmla="*/ 34 h 34"/>
                  <a:gd name="T58" fmla="*/ 14 w 33"/>
                  <a:gd name="T59" fmla="*/ 34 h 34"/>
                  <a:gd name="T60" fmla="*/ 17 w 33"/>
                  <a:gd name="T61" fmla="*/ 34 h 34"/>
                  <a:gd name="T62" fmla="*/ 19 w 33"/>
                  <a:gd name="T63" fmla="*/ 34 h 34"/>
                  <a:gd name="T64" fmla="*/ 23 w 33"/>
                  <a:gd name="T65" fmla="*/ 34 h 34"/>
                  <a:gd name="T66" fmla="*/ 24 w 33"/>
                  <a:gd name="T67" fmla="*/ 32 h 34"/>
                  <a:gd name="T68" fmla="*/ 26 w 33"/>
                  <a:gd name="T69" fmla="*/ 30 h 34"/>
                  <a:gd name="T70" fmla="*/ 30 w 33"/>
                  <a:gd name="T71" fmla="*/ 28 h 34"/>
                  <a:gd name="T72" fmla="*/ 32 w 33"/>
                  <a:gd name="T73" fmla="*/ 27 h 34"/>
                  <a:gd name="T74" fmla="*/ 32 w 33"/>
                  <a:gd name="T75" fmla="*/ 25 h 34"/>
                  <a:gd name="T76" fmla="*/ 33 w 33"/>
                  <a:gd name="T77" fmla="*/ 23 h 34"/>
                  <a:gd name="T78" fmla="*/ 33 w 33"/>
                  <a:gd name="T79" fmla="*/ 19 h 34"/>
                  <a:gd name="T80" fmla="*/ 33 w 33"/>
                  <a:gd name="T81" fmla="*/ 16 h 34"/>
                  <a:gd name="T82" fmla="*/ 33 w 33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4">
                    <a:moveTo>
                      <a:pt x="33" y="16"/>
                    </a:moveTo>
                    <a:lnTo>
                      <a:pt x="33" y="14"/>
                    </a:lnTo>
                    <a:lnTo>
                      <a:pt x="33" y="11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6" y="2"/>
                    </a:lnTo>
                    <a:lnTo>
                      <a:pt x="24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8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4" y="32"/>
                    </a:lnTo>
                    <a:lnTo>
                      <a:pt x="26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3" y="23"/>
                    </a:lnTo>
                    <a:lnTo>
                      <a:pt x="33" y="19"/>
                    </a:lnTo>
                    <a:lnTo>
                      <a:pt x="33" y="16"/>
                    </a:lnTo>
                    <a:lnTo>
                      <a:pt x="33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6" name="Freeform 52"/>
              <p:cNvSpPr>
                <a:spLocks/>
              </p:cNvSpPr>
              <p:nvPr/>
            </p:nvSpPr>
            <p:spPr bwMode="auto">
              <a:xfrm>
                <a:off x="3372" y="2896"/>
                <a:ext cx="34" cy="34"/>
              </a:xfrm>
              <a:custGeom>
                <a:avLst/>
                <a:gdLst>
                  <a:gd name="T0" fmla="*/ 34 w 34"/>
                  <a:gd name="T1" fmla="*/ 16 h 34"/>
                  <a:gd name="T2" fmla="*/ 34 w 34"/>
                  <a:gd name="T3" fmla="*/ 14 h 34"/>
                  <a:gd name="T4" fmla="*/ 34 w 34"/>
                  <a:gd name="T5" fmla="*/ 11 h 34"/>
                  <a:gd name="T6" fmla="*/ 32 w 34"/>
                  <a:gd name="T7" fmla="*/ 9 h 34"/>
                  <a:gd name="T8" fmla="*/ 32 w 34"/>
                  <a:gd name="T9" fmla="*/ 7 h 34"/>
                  <a:gd name="T10" fmla="*/ 31 w 34"/>
                  <a:gd name="T11" fmla="*/ 3 h 34"/>
                  <a:gd name="T12" fmla="*/ 27 w 34"/>
                  <a:gd name="T13" fmla="*/ 2 h 34"/>
                  <a:gd name="T14" fmla="*/ 25 w 34"/>
                  <a:gd name="T15" fmla="*/ 2 h 34"/>
                  <a:gd name="T16" fmla="*/ 24 w 34"/>
                  <a:gd name="T17" fmla="*/ 0 h 34"/>
                  <a:gd name="T18" fmla="*/ 20 w 34"/>
                  <a:gd name="T19" fmla="*/ 0 h 34"/>
                  <a:gd name="T20" fmla="*/ 18 w 34"/>
                  <a:gd name="T21" fmla="*/ 0 h 34"/>
                  <a:gd name="T22" fmla="*/ 15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8 w 34"/>
                  <a:gd name="T29" fmla="*/ 2 h 34"/>
                  <a:gd name="T30" fmla="*/ 6 w 34"/>
                  <a:gd name="T31" fmla="*/ 3 h 34"/>
                  <a:gd name="T32" fmla="*/ 4 w 34"/>
                  <a:gd name="T33" fmla="*/ 7 h 34"/>
                  <a:gd name="T34" fmla="*/ 2 w 34"/>
                  <a:gd name="T35" fmla="*/ 9 h 34"/>
                  <a:gd name="T36" fmla="*/ 0 w 34"/>
                  <a:gd name="T37" fmla="*/ 11 h 34"/>
                  <a:gd name="T38" fmla="*/ 0 w 34"/>
                  <a:gd name="T39" fmla="*/ 14 h 34"/>
                  <a:gd name="T40" fmla="*/ 0 w 34"/>
                  <a:gd name="T41" fmla="*/ 16 h 34"/>
                  <a:gd name="T42" fmla="*/ 0 w 34"/>
                  <a:gd name="T43" fmla="*/ 19 h 34"/>
                  <a:gd name="T44" fmla="*/ 0 w 34"/>
                  <a:gd name="T45" fmla="*/ 23 h 34"/>
                  <a:gd name="T46" fmla="*/ 2 w 34"/>
                  <a:gd name="T47" fmla="*/ 25 h 34"/>
                  <a:gd name="T48" fmla="*/ 4 w 34"/>
                  <a:gd name="T49" fmla="*/ 27 h 34"/>
                  <a:gd name="T50" fmla="*/ 6 w 34"/>
                  <a:gd name="T51" fmla="*/ 28 h 34"/>
                  <a:gd name="T52" fmla="*/ 8 w 34"/>
                  <a:gd name="T53" fmla="*/ 30 h 34"/>
                  <a:gd name="T54" fmla="*/ 9 w 34"/>
                  <a:gd name="T55" fmla="*/ 32 h 34"/>
                  <a:gd name="T56" fmla="*/ 11 w 34"/>
                  <a:gd name="T57" fmla="*/ 34 h 34"/>
                  <a:gd name="T58" fmla="*/ 15 w 34"/>
                  <a:gd name="T59" fmla="*/ 34 h 34"/>
                  <a:gd name="T60" fmla="*/ 18 w 34"/>
                  <a:gd name="T61" fmla="*/ 34 h 34"/>
                  <a:gd name="T62" fmla="*/ 20 w 34"/>
                  <a:gd name="T63" fmla="*/ 34 h 34"/>
                  <a:gd name="T64" fmla="*/ 24 w 34"/>
                  <a:gd name="T65" fmla="*/ 34 h 34"/>
                  <a:gd name="T66" fmla="*/ 25 w 34"/>
                  <a:gd name="T67" fmla="*/ 32 h 34"/>
                  <a:gd name="T68" fmla="*/ 27 w 34"/>
                  <a:gd name="T69" fmla="*/ 30 h 34"/>
                  <a:gd name="T70" fmla="*/ 31 w 34"/>
                  <a:gd name="T71" fmla="*/ 28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19 h 34"/>
                  <a:gd name="T80" fmla="*/ 34 w 34"/>
                  <a:gd name="T81" fmla="*/ 16 h 34"/>
                  <a:gd name="T82" fmla="*/ 34 w 34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6"/>
                    </a:moveTo>
                    <a:lnTo>
                      <a:pt x="34" y="14"/>
                    </a:lnTo>
                    <a:lnTo>
                      <a:pt x="34" y="11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1" y="3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28"/>
                    </a:lnTo>
                    <a:lnTo>
                      <a:pt x="8" y="30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5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4" y="34"/>
                    </a:lnTo>
                    <a:lnTo>
                      <a:pt x="25" y="32"/>
                    </a:lnTo>
                    <a:lnTo>
                      <a:pt x="27" y="30"/>
                    </a:lnTo>
                    <a:lnTo>
                      <a:pt x="31" y="28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19"/>
                    </a:lnTo>
                    <a:lnTo>
                      <a:pt x="34" y="16"/>
                    </a:lnTo>
                    <a:lnTo>
                      <a:pt x="34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7" name="Freeform 53"/>
              <p:cNvSpPr>
                <a:spLocks/>
              </p:cNvSpPr>
              <p:nvPr/>
            </p:nvSpPr>
            <p:spPr bwMode="auto">
              <a:xfrm>
                <a:off x="3477" y="2896"/>
                <a:ext cx="36" cy="34"/>
              </a:xfrm>
              <a:custGeom>
                <a:avLst/>
                <a:gdLst>
                  <a:gd name="T0" fmla="*/ 36 w 36"/>
                  <a:gd name="T1" fmla="*/ 16 h 34"/>
                  <a:gd name="T2" fmla="*/ 36 w 36"/>
                  <a:gd name="T3" fmla="*/ 14 h 34"/>
                  <a:gd name="T4" fmla="*/ 34 w 36"/>
                  <a:gd name="T5" fmla="*/ 11 h 34"/>
                  <a:gd name="T6" fmla="*/ 34 w 36"/>
                  <a:gd name="T7" fmla="*/ 9 h 34"/>
                  <a:gd name="T8" fmla="*/ 32 w 36"/>
                  <a:gd name="T9" fmla="*/ 7 h 34"/>
                  <a:gd name="T10" fmla="*/ 31 w 36"/>
                  <a:gd name="T11" fmla="*/ 3 h 34"/>
                  <a:gd name="T12" fmla="*/ 29 w 36"/>
                  <a:gd name="T13" fmla="*/ 2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5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2 h 34"/>
                  <a:gd name="T30" fmla="*/ 6 w 36"/>
                  <a:gd name="T31" fmla="*/ 3 h 34"/>
                  <a:gd name="T32" fmla="*/ 4 w 36"/>
                  <a:gd name="T33" fmla="*/ 7 h 34"/>
                  <a:gd name="T34" fmla="*/ 2 w 36"/>
                  <a:gd name="T35" fmla="*/ 9 h 34"/>
                  <a:gd name="T36" fmla="*/ 0 w 36"/>
                  <a:gd name="T37" fmla="*/ 11 h 34"/>
                  <a:gd name="T38" fmla="*/ 0 w 36"/>
                  <a:gd name="T39" fmla="*/ 14 h 34"/>
                  <a:gd name="T40" fmla="*/ 0 w 36"/>
                  <a:gd name="T41" fmla="*/ 16 h 34"/>
                  <a:gd name="T42" fmla="*/ 0 w 36"/>
                  <a:gd name="T43" fmla="*/ 19 h 34"/>
                  <a:gd name="T44" fmla="*/ 0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6 w 36"/>
                  <a:gd name="T51" fmla="*/ 28 h 34"/>
                  <a:gd name="T52" fmla="*/ 7 w 36"/>
                  <a:gd name="T53" fmla="*/ 30 h 34"/>
                  <a:gd name="T54" fmla="*/ 9 w 36"/>
                  <a:gd name="T55" fmla="*/ 32 h 34"/>
                  <a:gd name="T56" fmla="*/ 13 w 36"/>
                  <a:gd name="T57" fmla="*/ 34 h 34"/>
                  <a:gd name="T58" fmla="*/ 15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0 h 34"/>
                  <a:gd name="T70" fmla="*/ 31 w 36"/>
                  <a:gd name="T71" fmla="*/ 28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19 h 34"/>
                  <a:gd name="T80" fmla="*/ 36 w 36"/>
                  <a:gd name="T81" fmla="*/ 16 h 34"/>
                  <a:gd name="T82" fmla="*/ 36 w 36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1" y="3"/>
                    </a:lnTo>
                    <a:lnTo>
                      <a:pt x="29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5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0"/>
                    </a:lnTo>
                    <a:lnTo>
                      <a:pt x="31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8" name="Freeform 54"/>
              <p:cNvSpPr>
                <a:spLocks/>
              </p:cNvSpPr>
              <p:nvPr/>
            </p:nvSpPr>
            <p:spPr bwMode="auto">
              <a:xfrm>
                <a:off x="3582" y="2896"/>
                <a:ext cx="36" cy="34"/>
              </a:xfrm>
              <a:custGeom>
                <a:avLst/>
                <a:gdLst>
                  <a:gd name="T0" fmla="*/ 36 w 36"/>
                  <a:gd name="T1" fmla="*/ 16 h 34"/>
                  <a:gd name="T2" fmla="*/ 36 w 36"/>
                  <a:gd name="T3" fmla="*/ 14 h 34"/>
                  <a:gd name="T4" fmla="*/ 34 w 36"/>
                  <a:gd name="T5" fmla="*/ 11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3 h 34"/>
                  <a:gd name="T12" fmla="*/ 29 w 36"/>
                  <a:gd name="T13" fmla="*/ 2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2 h 34"/>
                  <a:gd name="T30" fmla="*/ 6 w 36"/>
                  <a:gd name="T31" fmla="*/ 3 h 34"/>
                  <a:gd name="T32" fmla="*/ 4 w 36"/>
                  <a:gd name="T33" fmla="*/ 7 h 34"/>
                  <a:gd name="T34" fmla="*/ 2 w 36"/>
                  <a:gd name="T35" fmla="*/ 9 h 34"/>
                  <a:gd name="T36" fmla="*/ 0 w 36"/>
                  <a:gd name="T37" fmla="*/ 11 h 34"/>
                  <a:gd name="T38" fmla="*/ 0 w 36"/>
                  <a:gd name="T39" fmla="*/ 14 h 34"/>
                  <a:gd name="T40" fmla="*/ 0 w 36"/>
                  <a:gd name="T41" fmla="*/ 16 h 34"/>
                  <a:gd name="T42" fmla="*/ 0 w 36"/>
                  <a:gd name="T43" fmla="*/ 19 h 34"/>
                  <a:gd name="T44" fmla="*/ 0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6 w 36"/>
                  <a:gd name="T51" fmla="*/ 28 h 34"/>
                  <a:gd name="T52" fmla="*/ 7 w 36"/>
                  <a:gd name="T53" fmla="*/ 30 h 34"/>
                  <a:gd name="T54" fmla="*/ 9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0 h 34"/>
                  <a:gd name="T70" fmla="*/ 30 w 36"/>
                  <a:gd name="T71" fmla="*/ 28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19 h 34"/>
                  <a:gd name="T80" fmla="*/ 36 w 36"/>
                  <a:gd name="T81" fmla="*/ 16 h 34"/>
                  <a:gd name="T82" fmla="*/ 36 w 36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9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199" name="Freeform 55"/>
              <p:cNvSpPr>
                <a:spLocks/>
              </p:cNvSpPr>
              <p:nvPr/>
            </p:nvSpPr>
            <p:spPr bwMode="auto">
              <a:xfrm>
                <a:off x="3687" y="2896"/>
                <a:ext cx="36" cy="34"/>
              </a:xfrm>
              <a:custGeom>
                <a:avLst/>
                <a:gdLst>
                  <a:gd name="T0" fmla="*/ 36 w 36"/>
                  <a:gd name="T1" fmla="*/ 16 h 34"/>
                  <a:gd name="T2" fmla="*/ 36 w 36"/>
                  <a:gd name="T3" fmla="*/ 14 h 34"/>
                  <a:gd name="T4" fmla="*/ 34 w 36"/>
                  <a:gd name="T5" fmla="*/ 11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3 h 34"/>
                  <a:gd name="T12" fmla="*/ 29 w 36"/>
                  <a:gd name="T13" fmla="*/ 2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2 h 34"/>
                  <a:gd name="T30" fmla="*/ 5 w 36"/>
                  <a:gd name="T31" fmla="*/ 3 h 34"/>
                  <a:gd name="T32" fmla="*/ 4 w 36"/>
                  <a:gd name="T33" fmla="*/ 7 h 34"/>
                  <a:gd name="T34" fmla="*/ 2 w 36"/>
                  <a:gd name="T35" fmla="*/ 9 h 34"/>
                  <a:gd name="T36" fmla="*/ 0 w 36"/>
                  <a:gd name="T37" fmla="*/ 11 h 34"/>
                  <a:gd name="T38" fmla="*/ 0 w 36"/>
                  <a:gd name="T39" fmla="*/ 14 h 34"/>
                  <a:gd name="T40" fmla="*/ 0 w 36"/>
                  <a:gd name="T41" fmla="*/ 16 h 34"/>
                  <a:gd name="T42" fmla="*/ 0 w 36"/>
                  <a:gd name="T43" fmla="*/ 19 h 34"/>
                  <a:gd name="T44" fmla="*/ 0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28 h 34"/>
                  <a:gd name="T52" fmla="*/ 7 w 36"/>
                  <a:gd name="T53" fmla="*/ 30 h 34"/>
                  <a:gd name="T54" fmla="*/ 9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0 h 34"/>
                  <a:gd name="T70" fmla="*/ 30 w 36"/>
                  <a:gd name="T71" fmla="*/ 28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19 h 34"/>
                  <a:gd name="T80" fmla="*/ 36 w 36"/>
                  <a:gd name="T81" fmla="*/ 16 h 34"/>
                  <a:gd name="T82" fmla="*/ 36 w 36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9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0" name="Freeform 56"/>
              <p:cNvSpPr>
                <a:spLocks/>
              </p:cNvSpPr>
              <p:nvPr/>
            </p:nvSpPr>
            <p:spPr bwMode="auto">
              <a:xfrm>
                <a:off x="3792" y="2896"/>
                <a:ext cx="36" cy="34"/>
              </a:xfrm>
              <a:custGeom>
                <a:avLst/>
                <a:gdLst>
                  <a:gd name="T0" fmla="*/ 36 w 36"/>
                  <a:gd name="T1" fmla="*/ 16 h 34"/>
                  <a:gd name="T2" fmla="*/ 36 w 36"/>
                  <a:gd name="T3" fmla="*/ 14 h 34"/>
                  <a:gd name="T4" fmla="*/ 34 w 36"/>
                  <a:gd name="T5" fmla="*/ 11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3 h 34"/>
                  <a:gd name="T12" fmla="*/ 28 w 36"/>
                  <a:gd name="T13" fmla="*/ 2 h 34"/>
                  <a:gd name="T14" fmla="*/ 27 w 36"/>
                  <a:gd name="T15" fmla="*/ 2 h 34"/>
                  <a:gd name="T16" fmla="*/ 23 w 36"/>
                  <a:gd name="T17" fmla="*/ 0 h 34"/>
                  <a:gd name="T18" fmla="*/ 21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2 w 36"/>
                  <a:gd name="T25" fmla="*/ 0 h 34"/>
                  <a:gd name="T26" fmla="*/ 11 w 36"/>
                  <a:gd name="T27" fmla="*/ 2 h 34"/>
                  <a:gd name="T28" fmla="*/ 7 w 36"/>
                  <a:gd name="T29" fmla="*/ 2 h 34"/>
                  <a:gd name="T30" fmla="*/ 5 w 36"/>
                  <a:gd name="T31" fmla="*/ 3 h 34"/>
                  <a:gd name="T32" fmla="*/ 4 w 36"/>
                  <a:gd name="T33" fmla="*/ 7 h 34"/>
                  <a:gd name="T34" fmla="*/ 2 w 36"/>
                  <a:gd name="T35" fmla="*/ 9 h 34"/>
                  <a:gd name="T36" fmla="*/ 2 w 36"/>
                  <a:gd name="T37" fmla="*/ 11 h 34"/>
                  <a:gd name="T38" fmla="*/ 0 w 36"/>
                  <a:gd name="T39" fmla="*/ 14 h 34"/>
                  <a:gd name="T40" fmla="*/ 0 w 36"/>
                  <a:gd name="T41" fmla="*/ 16 h 34"/>
                  <a:gd name="T42" fmla="*/ 0 w 36"/>
                  <a:gd name="T43" fmla="*/ 19 h 34"/>
                  <a:gd name="T44" fmla="*/ 2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28 h 34"/>
                  <a:gd name="T52" fmla="*/ 7 w 36"/>
                  <a:gd name="T53" fmla="*/ 30 h 34"/>
                  <a:gd name="T54" fmla="*/ 11 w 36"/>
                  <a:gd name="T55" fmla="*/ 32 h 34"/>
                  <a:gd name="T56" fmla="*/ 12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1 w 36"/>
                  <a:gd name="T63" fmla="*/ 34 h 34"/>
                  <a:gd name="T64" fmla="*/ 23 w 36"/>
                  <a:gd name="T65" fmla="*/ 34 h 34"/>
                  <a:gd name="T66" fmla="*/ 27 w 36"/>
                  <a:gd name="T67" fmla="*/ 32 h 34"/>
                  <a:gd name="T68" fmla="*/ 28 w 36"/>
                  <a:gd name="T69" fmla="*/ 30 h 34"/>
                  <a:gd name="T70" fmla="*/ 30 w 36"/>
                  <a:gd name="T71" fmla="*/ 28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19 h 34"/>
                  <a:gd name="T80" fmla="*/ 36 w 36"/>
                  <a:gd name="T81" fmla="*/ 16 h 34"/>
                  <a:gd name="T82" fmla="*/ 36 w 36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8" y="2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11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8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1" name="Freeform 57"/>
              <p:cNvSpPr>
                <a:spLocks/>
              </p:cNvSpPr>
              <p:nvPr/>
            </p:nvSpPr>
            <p:spPr bwMode="auto">
              <a:xfrm>
                <a:off x="3897" y="2896"/>
                <a:ext cx="35" cy="34"/>
              </a:xfrm>
              <a:custGeom>
                <a:avLst/>
                <a:gdLst>
                  <a:gd name="T0" fmla="*/ 35 w 35"/>
                  <a:gd name="T1" fmla="*/ 16 h 34"/>
                  <a:gd name="T2" fmla="*/ 35 w 35"/>
                  <a:gd name="T3" fmla="*/ 14 h 34"/>
                  <a:gd name="T4" fmla="*/ 34 w 35"/>
                  <a:gd name="T5" fmla="*/ 11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3 h 34"/>
                  <a:gd name="T12" fmla="*/ 28 w 35"/>
                  <a:gd name="T13" fmla="*/ 2 h 34"/>
                  <a:gd name="T14" fmla="*/ 27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11 w 35"/>
                  <a:gd name="T27" fmla="*/ 2 h 34"/>
                  <a:gd name="T28" fmla="*/ 7 w 35"/>
                  <a:gd name="T29" fmla="*/ 2 h 34"/>
                  <a:gd name="T30" fmla="*/ 5 w 35"/>
                  <a:gd name="T31" fmla="*/ 3 h 34"/>
                  <a:gd name="T32" fmla="*/ 3 w 35"/>
                  <a:gd name="T33" fmla="*/ 7 h 34"/>
                  <a:gd name="T34" fmla="*/ 2 w 35"/>
                  <a:gd name="T35" fmla="*/ 9 h 34"/>
                  <a:gd name="T36" fmla="*/ 2 w 35"/>
                  <a:gd name="T37" fmla="*/ 11 h 34"/>
                  <a:gd name="T38" fmla="*/ 0 w 35"/>
                  <a:gd name="T39" fmla="*/ 14 h 34"/>
                  <a:gd name="T40" fmla="*/ 0 w 35"/>
                  <a:gd name="T41" fmla="*/ 16 h 34"/>
                  <a:gd name="T42" fmla="*/ 0 w 35"/>
                  <a:gd name="T43" fmla="*/ 19 h 34"/>
                  <a:gd name="T44" fmla="*/ 2 w 35"/>
                  <a:gd name="T45" fmla="*/ 23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28 h 34"/>
                  <a:gd name="T52" fmla="*/ 7 w 35"/>
                  <a:gd name="T53" fmla="*/ 30 h 34"/>
                  <a:gd name="T54" fmla="*/ 11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7 w 35"/>
                  <a:gd name="T67" fmla="*/ 32 h 34"/>
                  <a:gd name="T68" fmla="*/ 28 w 35"/>
                  <a:gd name="T69" fmla="*/ 30 h 34"/>
                  <a:gd name="T70" fmla="*/ 30 w 35"/>
                  <a:gd name="T71" fmla="*/ 28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19 h 34"/>
                  <a:gd name="T80" fmla="*/ 35 w 35"/>
                  <a:gd name="T81" fmla="*/ 16 h 34"/>
                  <a:gd name="T82" fmla="*/ 35 w 35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6"/>
                    </a:moveTo>
                    <a:lnTo>
                      <a:pt x="35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8" y="2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11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8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6"/>
                    </a:lnTo>
                    <a:lnTo>
                      <a:pt x="35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2" name="Freeform 58"/>
              <p:cNvSpPr>
                <a:spLocks/>
              </p:cNvSpPr>
              <p:nvPr/>
            </p:nvSpPr>
            <p:spPr bwMode="auto">
              <a:xfrm>
                <a:off x="4002" y="2896"/>
                <a:ext cx="35" cy="34"/>
              </a:xfrm>
              <a:custGeom>
                <a:avLst/>
                <a:gdLst>
                  <a:gd name="T0" fmla="*/ 35 w 35"/>
                  <a:gd name="T1" fmla="*/ 16 h 34"/>
                  <a:gd name="T2" fmla="*/ 35 w 35"/>
                  <a:gd name="T3" fmla="*/ 14 h 34"/>
                  <a:gd name="T4" fmla="*/ 34 w 35"/>
                  <a:gd name="T5" fmla="*/ 11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3 h 34"/>
                  <a:gd name="T12" fmla="*/ 28 w 35"/>
                  <a:gd name="T13" fmla="*/ 2 h 34"/>
                  <a:gd name="T14" fmla="*/ 26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10 w 35"/>
                  <a:gd name="T27" fmla="*/ 2 h 34"/>
                  <a:gd name="T28" fmla="*/ 7 w 35"/>
                  <a:gd name="T29" fmla="*/ 2 h 34"/>
                  <a:gd name="T30" fmla="*/ 5 w 35"/>
                  <a:gd name="T31" fmla="*/ 3 h 34"/>
                  <a:gd name="T32" fmla="*/ 3 w 35"/>
                  <a:gd name="T33" fmla="*/ 7 h 34"/>
                  <a:gd name="T34" fmla="*/ 2 w 35"/>
                  <a:gd name="T35" fmla="*/ 9 h 34"/>
                  <a:gd name="T36" fmla="*/ 2 w 35"/>
                  <a:gd name="T37" fmla="*/ 11 h 34"/>
                  <a:gd name="T38" fmla="*/ 0 w 35"/>
                  <a:gd name="T39" fmla="*/ 14 h 34"/>
                  <a:gd name="T40" fmla="*/ 0 w 35"/>
                  <a:gd name="T41" fmla="*/ 16 h 34"/>
                  <a:gd name="T42" fmla="*/ 0 w 35"/>
                  <a:gd name="T43" fmla="*/ 19 h 34"/>
                  <a:gd name="T44" fmla="*/ 2 w 35"/>
                  <a:gd name="T45" fmla="*/ 23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28 h 34"/>
                  <a:gd name="T52" fmla="*/ 7 w 35"/>
                  <a:gd name="T53" fmla="*/ 30 h 34"/>
                  <a:gd name="T54" fmla="*/ 10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6 w 35"/>
                  <a:gd name="T67" fmla="*/ 32 h 34"/>
                  <a:gd name="T68" fmla="*/ 28 w 35"/>
                  <a:gd name="T69" fmla="*/ 30 h 34"/>
                  <a:gd name="T70" fmla="*/ 30 w 35"/>
                  <a:gd name="T71" fmla="*/ 28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19 h 34"/>
                  <a:gd name="T80" fmla="*/ 35 w 35"/>
                  <a:gd name="T81" fmla="*/ 16 h 34"/>
                  <a:gd name="T82" fmla="*/ 35 w 35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6"/>
                    </a:moveTo>
                    <a:lnTo>
                      <a:pt x="35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8" y="2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10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6"/>
                    </a:lnTo>
                    <a:lnTo>
                      <a:pt x="35" y="16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3" name="Freeform 59"/>
              <p:cNvSpPr>
                <a:spLocks/>
              </p:cNvSpPr>
              <p:nvPr/>
            </p:nvSpPr>
            <p:spPr bwMode="auto">
              <a:xfrm>
                <a:off x="3058" y="2979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5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8 h 34"/>
                  <a:gd name="T10" fmla="*/ 30 w 34"/>
                  <a:gd name="T11" fmla="*/ 6 h 34"/>
                  <a:gd name="T12" fmla="*/ 26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19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0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5 w 34"/>
                  <a:gd name="T31" fmla="*/ 6 h 34"/>
                  <a:gd name="T32" fmla="*/ 3 w 34"/>
                  <a:gd name="T33" fmla="*/ 8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5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4 h 34"/>
                  <a:gd name="T46" fmla="*/ 2 w 34"/>
                  <a:gd name="T47" fmla="*/ 25 h 34"/>
                  <a:gd name="T48" fmla="*/ 3 w 34"/>
                  <a:gd name="T49" fmla="*/ 27 h 34"/>
                  <a:gd name="T50" fmla="*/ 5 w 34"/>
                  <a:gd name="T51" fmla="*/ 31 h 34"/>
                  <a:gd name="T52" fmla="*/ 7 w 34"/>
                  <a:gd name="T53" fmla="*/ 32 h 34"/>
                  <a:gd name="T54" fmla="*/ 9 w 34"/>
                  <a:gd name="T55" fmla="*/ 32 h 34"/>
                  <a:gd name="T56" fmla="*/ 10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19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6 w 34"/>
                  <a:gd name="T69" fmla="*/ 32 h 34"/>
                  <a:gd name="T70" fmla="*/ 30 w 34"/>
                  <a:gd name="T71" fmla="*/ 31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4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5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4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4" name="Freeform 60"/>
              <p:cNvSpPr>
                <a:spLocks/>
              </p:cNvSpPr>
              <p:nvPr/>
            </p:nvSpPr>
            <p:spPr bwMode="auto">
              <a:xfrm>
                <a:off x="3163" y="2979"/>
                <a:ext cx="33" cy="34"/>
              </a:xfrm>
              <a:custGeom>
                <a:avLst/>
                <a:gdLst>
                  <a:gd name="T0" fmla="*/ 33 w 33"/>
                  <a:gd name="T1" fmla="*/ 18 h 34"/>
                  <a:gd name="T2" fmla="*/ 33 w 33"/>
                  <a:gd name="T3" fmla="*/ 15 h 34"/>
                  <a:gd name="T4" fmla="*/ 33 w 33"/>
                  <a:gd name="T5" fmla="*/ 13 h 34"/>
                  <a:gd name="T6" fmla="*/ 32 w 33"/>
                  <a:gd name="T7" fmla="*/ 9 h 34"/>
                  <a:gd name="T8" fmla="*/ 32 w 33"/>
                  <a:gd name="T9" fmla="*/ 8 h 34"/>
                  <a:gd name="T10" fmla="*/ 30 w 33"/>
                  <a:gd name="T11" fmla="*/ 6 h 34"/>
                  <a:gd name="T12" fmla="*/ 26 w 33"/>
                  <a:gd name="T13" fmla="*/ 4 h 34"/>
                  <a:gd name="T14" fmla="*/ 25 w 33"/>
                  <a:gd name="T15" fmla="*/ 2 h 34"/>
                  <a:gd name="T16" fmla="*/ 23 w 33"/>
                  <a:gd name="T17" fmla="*/ 0 h 34"/>
                  <a:gd name="T18" fmla="*/ 19 w 33"/>
                  <a:gd name="T19" fmla="*/ 0 h 34"/>
                  <a:gd name="T20" fmla="*/ 17 w 33"/>
                  <a:gd name="T21" fmla="*/ 0 h 34"/>
                  <a:gd name="T22" fmla="*/ 14 w 33"/>
                  <a:gd name="T23" fmla="*/ 0 h 34"/>
                  <a:gd name="T24" fmla="*/ 10 w 33"/>
                  <a:gd name="T25" fmla="*/ 0 h 34"/>
                  <a:gd name="T26" fmla="*/ 9 w 33"/>
                  <a:gd name="T27" fmla="*/ 2 h 34"/>
                  <a:gd name="T28" fmla="*/ 7 w 33"/>
                  <a:gd name="T29" fmla="*/ 4 h 34"/>
                  <a:gd name="T30" fmla="*/ 5 w 33"/>
                  <a:gd name="T31" fmla="*/ 6 h 34"/>
                  <a:gd name="T32" fmla="*/ 3 w 33"/>
                  <a:gd name="T33" fmla="*/ 8 h 34"/>
                  <a:gd name="T34" fmla="*/ 1 w 33"/>
                  <a:gd name="T35" fmla="*/ 9 h 34"/>
                  <a:gd name="T36" fmla="*/ 0 w 33"/>
                  <a:gd name="T37" fmla="*/ 13 h 34"/>
                  <a:gd name="T38" fmla="*/ 0 w 33"/>
                  <a:gd name="T39" fmla="*/ 15 h 34"/>
                  <a:gd name="T40" fmla="*/ 0 w 33"/>
                  <a:gd name="T41" fmla="*/ 18 h 34"/>
                  <a:gd name="T42" fmla="*/ 0 w 33"/>
                  <a:gd name="T43" fmla="*/ 20 h 34"/>
                  <a:gd name="T44" fmla="*/ 0 w 33"/>
                  <a:gd name="T45" fmla="*/ 24 h 34"/>
                  <a:gd name="T46" fmla="*/ 1 w 33"/>
                  <a:gd name="T47" fmla="*/ 25 h 34"/>
                  <a:gd name="T48" fmla="*/ 3 w 33"/>
                  <a:gd name="T49" fmla="*/ 27 h 34"/>
                  <a:gd name="T50" fmla="*/ 5 w 33"/>
                  <a:gd name="T51" fmla="*/ 31 h 34"/>
                  <a:gd name="T52" fmla="*/ 7 w 33"/>
                  <a:gd name="T53" fmla="*/ 32 h 34"/>
                  <a:gd name="T54" fmla="*/ 9 w 33"/>
                  <a:gd name="T55" fmla="*/ 32 h 34"/>
                  <a:gd name="T56" fmla="*/ 10 w 33"/>
                  <a:gd name="T57" fmla="*/ 34 h 34"/>
                  <a:gd name="T58" fmla="*/ 14 w 33"/>
                  <a:gd name="T59" fmla="*/ 34 h 34"/>
                  <a:gd name="T60" fmla="*/ 17 w 33"/>
                  <a:gd name="T61" fmla="*/ 34 h 34"/>
                  <a:gd name="T62" fmla="*/ 19 w 33"/>
                  <a:gd name="T63" fmla="*/ 34 h 34"/>
                  <a:gd name="T64" fmla="*/ 23 w 33"/>
                  <a:gd name="T65" fmla="*/ 34 h 34"/>
                  <a:gd name="T66" fmla="*/ 25 w 33"/>
                  <a:gd name="T67" fmla="*/ 32 h 34"/>
                  <a:gd name="T68" fmla="*/ 26 w 33"/>
                  <a:gd name="T69" fmla="*/ 32 h 34"/>
                  <a:gd name="T70" fmla="*/ 30 w 33"/>
                  <a:gd name="T71" fmla="*/ 31 h 34"/>
                  <a:gd name="T72" fmla="*/ 32 w 33"/>
                  <a:gd name="T73" fmla="*/ 27 h 34"/>
                  <a:gd name="T74" fmla="*/ 32 w 33"/>
                  <a:gd name="T75" fmla="*/ 25 h 34"/>
                  <a:gd name="T76" fmla="*/ 33 w 33"/>
                  <a:gd name="T77" fmla="*/ 24 h 34"/>
                  <a:gd name="T78" fmla="*/ 33 w 33"/>
                  <a:gd name="T79" fmla="*/ 20 h 34"/>
                  <a:gd name="T80" fmla="*/ 33 w 33"/>
                  <a:gd name="T81" fmla="*/ 18 h 34"/>
                  <a:gd name="T82" fmla="*/ 33 w 33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4">
                    <a:moveTo>
                      <a:pt x="33" y="18"/>
                    </a:moveTo>
                    <a:lnTo>
                      <a:pt x="33" y="15"/>
                    </a:lnTo>
                    <a:lnTo>
                      <a:pt x="33" y="13"/>
                    </a:lnTo>
                    <a:lnTo>
                      <a:pt x="32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3" y="24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5" name="Freeform 61"/>
              <p:cNvSpPr>
                <a:spLocks/>
              </p:cNvSpPr>
              <p:nvPr/>
            </p:nvSpPr>
            <p:spPr bwMode="auto">
              <a:xfrm>
                <a:off x="3268" y="2979"/>
                <a:ext cx="33" cy="34"/>
              </a:xfrm>
              <a:custGeom>
                <a:avLst/>
                <a:gdLst>
                  <a:gd name="T0" fmla="*/ 33 w 33"/>
                  <a:gd name="T1" fmla="*/ 18 h 34"/>
                  <a:gd name="T2" fmla="*/ 33 w 33"/>
                  <a:gd name="T3" fmla="*/ 15 h 34"/>
                  <a:gd name="T4" fmla="*/ 33 w 33"/>
                  <a:gd name="T5" fmla="*/ 13 h 34"/>
                  <a:gd name="T6" fmla="*/ 32 w 33"/>
                  <a:gd name="T7" fmla="*/ 9 h 34"/>
                  <a:gd name="T8" fmla="*/ 32 w 33"/>
                  <a:gd name="T9" fmla="*/ 8 h 34"/>
                  <a:gd name="T10" fmla="*/ 30 w 33"/>
                  <a:gd name="T11" fmla="*/ 6 h 34"/>
                  <a:gd name="T12" fmla="*/ 26 w 33"/>
                  <a:gd name="T13" fmla="*/ 4 h 34"/>
                  <a:gd name="T14" fmla="*/ 24 w 33"/>
                  <a:gd name="T15" fmla="*/ 2 h 34"/>
                  <a:gd name="T16" fmla="*/ 23 w 33"/>
                  <a:gd name="T17" fmla="*/ 0 h 34"/>
                  <a:gd name="T18" fmla="*/ 19 w 33"/>
                  <a:gd name="T19" fmla="*/ 0 h 34"/>
                  <a:gd name="T20" fmla="*/ 17 w 33"/>
                  <a:gd name="T21" fmla="*/ 0 h 34"/>
                  <a:gd name="T22" fmla="*/ 14 w 33"/>
                  <a:gd name="T23" fmla="*/ 0 h 34"/>
                  <a:gd name="T24" fmla="*/ 10 w 33"/>
                  <a:gd name="T25" fmla="*/ 0 h 34"/>
                  <a:gd name="T26" fmla="*/ 8 w 33"/>
                  <a:gd name="T27" fmla="*/ 2 h 34"/>
                  <a:gd name="T28" fmla="*/ 7 w 33"/>
                  <a:gd name="T29" fmla="*/ 4 h 34"/>
                  <a:gd name="T30" fmla="*/ 5 w 33"/>
                  <a:gd name="T31" fmla="*/ 6 h 34"/>
                  <a:gd name="T32" fmla="*/ 3 w 33"/>
                  <a:gd name="T33" fmla="*/ 8 h 34"/>
                  <a:gd name="T34" fmla="*/ 1 w 33"/>
                  <a:gd name="T35" fmla="*/ 9 h 34"/>
                  <a:gd name="T36" fmla="*/ 0 w 33"/>
                  <a:gd name="T37" fmla="*/ 13 h 34"/>
                  <a:gd name="T38" fmla="*/ 0 w 33"/>
                  <a:gd name="T39" fmla="*/ 15 h 34"/>
                  <a:gd name="T40" fmla="*/ 0 w 33"/>
                  <a:gd name="T41" fmla="*/ 18 h 34"/>
                  <a:gd name="T42" fmla="*/ 0 w 33"/>
                  <a:gd name="T43" fmla="*/ 20 h 34"/>
                  <a:gd name="T44" fmla="*/ 0 w 33"/>
                  <a:gd name="T45" fmla="*/ 24 h 34"/>
                  <a:gd name="T46" fmla="*/ 1 w 33"/>
                  <a:gd name="T47" fmla="*/ 25 h 34"/>
                  <a:gd name="T48" fmla="*/ 3 w 33"/>
                  <a:gd name="T49" fmla="*/ 27 h 34"/>
                  <a:gd name="T50" fmla="*/ 5 w 33"/>
                  <a:gd name="T51" fmla="*/ 31 h 34"/>
                  <a:gd name="T52" fmla="*/ 7 w 33"/>
                  <a:gd name="T53" fmla="*/ 32 h 34"/>
                  <a:gd name="T54" fmla="*/ 8 w 33"/>
                  <a:gd name="T55" fmla="*/ 32 h 34"/>
                  <a:gd name="T56" fmla="*/ 10 w 33"/>
                  <a:gd name="T57" fmla="*/ 34 h 34"/>
                  <a:gd name="T58" fmla="*/ 14 w 33"/>
                  <a:gd name="T59" fmla="*/ 34 h 34"/>
                  <a:gd name="T60" fmla="*/ 17 w 33"/>
                  <a:gd name="T61" fmla="*/ 34 h 34"/>
                  <a:gd name="T62" fmla="*/ 19 w 33"/>
                  <a:gd name="T63" fmla="*/ 34 h 34"/>
                  <a:gd name="T64" fmla="*/ 23 w 33"/>
                  <a:gd name="T65" fmla="*/ 34 h 34"/>
                  <a:gd name="T66" fmla="*/ 24 w 33"/>
                  <a:gd name="T67" fmla="*/ 32 h 34"/>
                  <a:gd name="T68" fmla="*/ 26 w 33"/>
                  <a:gd name="T69" fmla="*/ 32 h 34"/>
                  <a:gd name="T70" fmla="*/ 30 w 33"/>
                  <a:gd name="T71" fmla="*/ 31 h 34"/>
                  <a:gd name="T72" fmla="*/ 32 w 33"/>
                  <a:gd name="T73" fmla="*/ 27 h 34"/>
                  <a:gd name="T74" fmla="*/ 32 w 33"/>
                  <a:gd name="T75" fmla="*/ 25 h 34"/>
                  <a:gd name="T76" fmla="*/ 33 w 33"/>
                  <a:gd name="T77" fmla="*/ 24 h 34"/>
                  <a:gd name="T78" fmla="*/ 33 w 33"/>
                  <a:gd name="T79" fmla="*/ 20 h 34"/>
                  <a:gd name="T80" fmla="*/ 33 w 33"/>
                  <a:gd name="T81" fmla="*/ 18 h 34"/>
                  <a:gd name="T82" fmla="*/ 33 w 33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4">
                    <a:moveTo>
                      <a:pt x="33" y="18"/>
                    </a:moveTo>
                    <a:lnTo>
                      <a:pt x="33" y="15"/>
                    </a:lnTo>
                    <a:lnTo>
                      <a:pt x="33" y="13"/>
                    </a:lnTo>
                    <a:lnTo>
                      <a:pt x="32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8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4" y="32"/>
                    </a:lnTo>
                    <a:lnTo>
                      <a:pt x="26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3" y="24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6" name="Freeform 62"/>
              <p:cNvSpPr>
                <a:spLocks/>
              </p:cNvSpPr>
              <p:nvPr/>
            </p:nvSpPr>
            <p:spPr bwMode="auto">
              <a:xfrm>
                <a:off x="3372" y="2979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5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8 h 34"/>
                  <a:gd name="T10" fmla="*/ 31 w 34"/>
                  <a:gd name="T11" fmla="*/ 6 h 34"/>
                  <a:gd name="T12" fmla="*/ 27 w 34"/>
                  <a:gd name="T13" fmla="*/ 4 h 34"/>
                  <a:gd name="T14" fmla="*/ 25 w 34"/>
                  <a:gd name="T15" fmla="*/ 2 h 34"/>
                  <a:gd name="T16" fmla="*/ 24 w 34"/>
                  <a:gd name="T17" fmla="*/ 0 h 34"/>
                  <a:gd name="T18" fmla="*/ 20 w 34"/>
                  <a:gd name="T19" fmla="*/ 0 h 34"/>
                  <a:gd name="T20" fmla="*/ 18 w 34"/>
                  <a:gd name="T21" fmla="*/ 0 h 34"/>
                  <a:gd name="T22" fmla="*/ 15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8 w 34"/>
                  <a:gd name="T29" fmla="*/ 4 h 34"/>
                  <a:gd name="T30" fmla="*/ 6 w 34"/>
                  <a:gd name="T31" fmla="*/ 6 h 34"/>
                  <a:gd name="T32" fmla="*/ 4 w 34"/>
                  <a:gd name="T33" fmla="*/ 8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5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4 h 34"/>
                  <a:gd name="T46" fmla="*/ 2 w 34"/>
                  <a:gd name="T47" fmla="*/ 25 h 34"/>
                  <a:gd name="T48" fmla="*/ 4 w 34"/>
                  <a:gd name="T49" fmla="*/ 27 h 34"/>
                  <a:gd name="T50" fmla="*/ 6 w 34"/>
                  <a:gd name="T51" fmla="*/ 31 h 34"/>
                  <a:gd name="T52" fmla="*/ 8 w 34"/>
                  <a:gd name="T53" fmla="*/ 32 h 34"/>
                  <a:gd name="T54" fmla="*/ 9 w 34"/>
                  <a:gd name="T55" fmla="*/ 32 h 34"/>
                  <a:gd name="T56" fmla="*/ 11 w 34"/>
                  <a:gd name="T57" fmla="*/ 34 h 34"/>
                  <a:gd name="T58" fmla="*/ 15 w 34"/>
                  <a:gd name="T59" fmla="*/ 34 h 34"/>
                  <a:gd name="T60" fmla="*/ 18 w 34"/>
                  <a:gd name="T61" fmla="*/ 34 h 34"/>
                  <a:gd name="T62" fmla="*/ 20 w 34"/>
                  <a:gd name="T63" fmla="*/ 34 h 34"/>
                  <a:gd name="T64" fmla="*/ 24 w 34"/>
                  <a:gd name="T65" fmla="*/ 34 h 34"/>
                  <a:gd name="T66" fmla="*/ 25 w 34"/>
                  <a:gd name="T67" fmla="*/ 32 h 34"/>
                  <a:gd name="T68" fmla="*/ 27 w 34"/>
                  <a:gd name="T69" fmla="*/ 32 h 34"/>
                  <a:gd name="T70" fmla="*/ 31 w 34"/>
                  <a:gd name="T71" fmla="*/ 31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4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5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1"/>
                    </a:lnTo>
                    <a:lnTo>
                      <a:pt x="8" y="32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5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4" y="34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1" y="31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4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7" name="Freeform 63"/>
              <p:cNvSpPr>
                <a:spLocks/>
              </p:cNvSpPr>
              <p:nvPr/>
            </p:nvSpPr>
            <p:spPr bwMode="auto">
              <a:xfrm>
                <a:off x="3477" y="2979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5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8 h 34"/>
                  <a:gd name="T10" fmla="*/ 31 w 36"/>
                  <a:gd name="T11" fmla="*/ 6 h 34"/>
                  <a:gd name="T12" fmla="*/ 29 w 36"/>
                  <a:gd name="T13" fmla="*/ 4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5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4 h 34"/>
                  <a:gd name="T30" fmla="*/ 6 w 36"/>
                  <a:gd name="T31" fmla="*/ 6 h 34"/>
                  <a:gd name="T32" fmla="*/ 4 w 36"/>
                  <a:gd name="T33" fmla="*/ 8 h 34"/>
                  <a:gd name="T34" fmla="*/ 2 w 36"/>
                  <a:gd name="T35" fmla="*/ 9 h 34"/>
                  <a:gd name="T36" fmla="*/ 0 w 36"/>
                  <a:gd name="T37" fmla="*/ 13 h 34"/>
                  <a:gd name="T38" fmla="*/ 0 w 36"/>
                  <a:gd name="T39" fmla="*/ 15 h 34"/>
                  <a:gd name="T40" fmla="*/ 0 w 36"/>
                  <a:gd name="T41" fmla="*/ 18 h 34"/>
                  <a:gd name="T42" fmla="*/ 0 w 36"/>
                  <a:gd name="T43" fmla="*/ 20 h 34"/>
                  <a:gd name="T44" fmla="*/ 0 w 36"/>
                  <a:gd name="T45" fmla="*/ 24 h 34"/>
                  <a:gd name="T46" fmla="*/ 2 w 36"/>
                  <a:gd name="T47" fmla="*/ 25 h 34"/>
                  <a:gd name="T48" fmla="*/ 4 w 36"/>
                  <a:gd name="T49" fmla="*/ 27 h 34"/>
                  <a:gd name="T50" fmla="*/ 6 w 36"/>
                  <a:gd name="T51" fmla="*/ 31 h 34"/>
                  <a:gd name="T52" fmla="*/ 7 w 36"/>
                  <a:gd name="T53" fmla="*/ 32 h 34"/>
                  <a:gd name="T54" fmla="*/ 9 w 36"/>
                  <a:gd name="T55" fmla="*/ 32 h 34"/>
                  <a:gd name="T56" fmla="*/ 13 w 36"/>
                  <a:gd name="T57" fmla="*/ 34 h 34"/>
                  <a:gd name="T58" fmla="*/ 15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2 h 34"/>
                  <a:gd name="T70" fmla="*/ 31 w 36"/>
                  <a:gd name="T71" fmla="*/ 31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4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5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1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8" name="Freeform 64"/>
              <p:cNvSpPr>
                <a:spLocks/>
              </p:cNvSpPr>
              <p:nvPr/>
            </p:nvSpPr>
            <p:spPr bwMode="auto">
              <a:xfrm>
                <a:off x="3582" y="2979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5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8 h 34"/>
                  <a:gd name="T10" fmla="*/ 30 w 36"/>
                  <a:gd name="T11" fmla="*/ 6 h 34"/>
                  <a:gd name="T12" fmla="*/ 29 w 36"/>
                  <a:gd name="T13" fmla="*/ 4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4 h 34"/>
                  <a:gd name="T30" fmla="*/ 6 w 36"/>
                  <a:gd name="T31" fmla="*/ 6 h 34"/>
                  <a:gd name="T32" fmla="*/ 4 w 36"/>
                  <a:gd name="T33" fmla="*/ 8 h 34"/>
                  <a:gd name="T34" fmla="*/ 2 w 36"/>
                  <a:gd name="T35" fmla="*/ 9 h 34"/>
                  <a:gd name="T36" fmla="*/ 0 w 36"/>
                  <a:gd name="T37" fmla="*/ 13 h 34"/>
                  <a:gd name="T38" fmla="*/ 0 w 36"/>
                  <a:gd name="T39" fmla="*/ 15 h 34"/>
                  <a:gd name="T40" fmla="*/ 0 w 36"/>
                  <a:gd name="T41" fmla="*/ 18 h 34"/>
                  <a:gd name="T42" fmla="*/ 0 w 36"/>
                  <a:gd name="T43" fmla="*/ 20 h 34"/>
                  <a:gd name="T44" fmla="*/ 0 w 36"/>
                  <a:gd name="T45" fmla="*/ 24 h 34"/>
                  <a:gd name="T46" fmla="*/ 2 w 36"/>
                  <a:gd name="T47" fmla="*/ 25 h 34"/>
                  <a:gd name="T48" fmla="*/ 4 w 36"/>
                  <a:gd name="T49" fmla="*/ 27 h 34"/>
                  <a:gd name="T50" fmla="*/ 6 w 36"/>
                  <a:gd name="T51" fmla="*/ 31 h 34"/>
                  <a:gd name="T52" fmla="*/ 7 w 36"/>
                  <a:gd name="T53" fmla="*/ 32 h 34"/>
                  <a:gd name="T54" fmla="*/ 9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2 h 34"/>
                  <a:gd name="T70" fmla="*/ 30 w 36"/>
                  <a:gd name="T71" fmla="*/ 31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4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09" name="Freeform 65"/>
              <p:cNvSpPr>
                <a:spLocks/>
              </p:cNvSpPr>
              <p:nvPr/>
            </p:nvSpPr>
            <p:spPr bwMode="auto">
              <a:xfrm>
                <a:off x="3687" y="2979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5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8 h 34"/>
                  <a:gd name="T10" fmla="*/ 30 w 36"/>
                  <a:gd name="T11" fmla="*/ 6 h 34"/>
                  <a:gd name="T12" fmla="*/ 29 w 36"/>
                  <a:gd name="T13" fmla="*/ 4 h 34"/>
                  <a:gd name="T14" fmla="*/ 25 w 36"/>
                  <a:gd name="T15" fmla="*/ 2 h 34"/>
                  <a:gd name="T16" fmla="*/ 23 w 36"/>
                  <a:gd name="T17" fmla="*/ 0 h 34"/>
                  <a:gd name="T18" fmla="*/ 20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9 w 36"/>
                  <a:gd name="T27" fmla="*/ 2 h 34"/>
                  <a:gd name="T28" fmla="*/ 7 w 36"/>
                  <a:gd name="T29" fmla="*/ 4 h 34"/>
                  <a:gd name="T30" fmla="*/ 5 w 36"/>
                  <a:gd name="T31" fmla="*/ 6 h 34"/>
                  <a:gd name="T32" fmla="*/ 4 w 36"/>
                  <a:gd name="T33" fmla="*/ 8 h 34"/>
                  <a:gd name="T34" fmla="*/ 2 w 36"/>
                  <a:gd name="T35" fmla="*/ 9 h 34"/>
                  <a:gd name="T36" fmla="*/ 0 w 36"/>
                  <a:gd name="T37" fmla="*/ 13 h 34"/>
                  <a:gd name="T38" fmla="*/ 0 w 36"/>
                  <a:gd name="T39" fmla="*/ 15 h 34"/>
                  <a:gd name="T40" fmla="*/ 0 w 36"/>
                  <a:gd name="T41" fmla="*/ 18 h 34"/>
                  <a:gd name="T42" fmla="*/ 0 w 36"/>
                  <a:gd name="T43" fmla="*/ 20 h 34"/>
                  <a:gd name="T44" fmla="*/ 0 w 36"/>
                  <a:gd name="T45" fmla="*/ 24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1 h 34"/>
                  <a:gd name="T52" fmla="*/ 7 w 36"/>
                  <a:gd name="T53" fmla="*/ 32 h 34"/>
                  <a:gd name="T54" fmla="*/ 9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0 w 36"/>
                  <a:gd name="T63" fmla="*/ 34 h 34"/>
                  <a:gd name="T64" fmla="*/ 23 w 36"/>
                  <a:gd name="T65" fmla="*/ 34 h 34"/>
                  <a:gd name="T66" fmla="*/ 25 w 36"/>
                  <a:gd name="T67" fmla="*/ 32 h 34"/>
                  <a:gd name="T68" fmla="*/ 29 w 36"/>
                  <a:gd name="T69" fmla="*/ 32 h 34"/>
                  <a:gd name="T70" fmla="*/ 30 w 36"/>
                  <a:gd name="T71" fmla="*/ 31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4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9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0" name="Freeform 66"/>
              <p:cNvSpPr>
                <a:spLocks/>
              </p:cNvSpPr>
              <p:nvPr/>
            </p:nvSpPr>
            <p:spPr bwMode="auto">
              <a:xfrm>
                <a:off x="3792" y="2979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5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8 h 34"/>
                  <a:gd name="T10" fmla="*/ 30 w 36"/>
                  <a:gd name="T11" fmla="*/ 6 h 34"/>
                  <a:gd name="T12" fmla="*/ 28 w 36"/>
                  <a:gd name="T13" fmla="*/ 4 h 34"/>
                  <a:gd name="T14" fmla="*/ 27 w 36"/>
                  <a:gd name="T15" fmla="*/ 2 h 34"/>
                  <a:gd name="T16" fmla="*/ 23 w 36"/>
                  <a:gd name="T17" fmla="*/ 0 h 34"/>
                  <a:gd name="T18" fmla="*/ 21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2 w 36"/>
                  <a:gd name="T25" fmla="*/ 0 h 34"/>
                  <a:gd name="T26" fmla="*/ 11 w 36"/>
                  <a:gd name="T27" fmla="*/ 2 h 34"/>
                  <a:gd name="T28" fmla="*/ 7 w 36"/>
                  <a:gd name="T29" fmla="*/ 4 h 34"/>
                  <a:gd name="T30" fmla="*/ 5 w 36"/>
                  <a:gd name="T31" fmla="*/ 6 h 34"/>
                  <a:gd name="T32" fmla="*/ 4 w 36"/>
                  <a:gd name="T33" fmla="*/ 8 h 34"/>
                  <a:gd name="T34" fmla="*/ 2 w 36"/>
                  <a:gd name="T35" fmla="*/ 9 h 34"/>
                  <a:gd name="T36" fmla="*/ 2 w 36"/>
                  <a:gd name="T37" fmla="*/ 13 h 34"/>
                  <a:gd name="T38" fmla="*/ 0 w 36"/>
                  <a:gd name="T39" fmla="*/ 15 h 34"/>
                  <a:gd name="T40" fmla="*/ 0 w 36"/>
                  <a:gd name="T41" fmla="*/ 18 h 34"/>
                  <a:gd name="T42" fmla="*/ 0 w 36"/>
                  <a:gd name="T43" fmla="*/ 20 h 34"/>
                  <a:gd name="T44" fmla="*/ 2 w 36"/>
                  <a:gd name="T45" fmla="*/ 24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1 h 34"/>
                  <a:gd name="T52" fmla="*/ 7 w 36"/>
                  <a:gd name="T53" fmla="*/ 32 h 34"/>
                  <a:gd name="T54" fmla="*/ 11 w 36"/>
                  <a:gd name="T55" fmla="*/ 32 h 34"/>
                  <a:gd name="T56" fmla="*/ 12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1 w 36"/>
                  <a:gd name="T63" fmla="*/ 34 h 34"/>
                  <a:gd name="T64" fmla="*/ 23 w 36"/>
                  <a:gd name="T65" fmla="*/ 34 h 34"/>
                  <a:gd name="T66" fmla="*/ 27 w 36"/>
                  <a:gd name="T67" fmla="*/ 32 h 34"/>
                  <a:gd name="T68" fmla="*/ 28 w 36"/>
                  <a:gd name="T69" fmla="*/ 32 h 34"/>
                  <a:gd name="T70" fmla="*/ 30 w 36"/>
                  <a:gd name="T71" fmla="*/ 31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4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8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1" name="Freeform 67"/>
              <p:cNvSpPr>
                <a:spLocks/>
              </p:cNvSpPr>
              <p:nvPr/>
            </p:nvSpPr>
            <p:spPr bwMode="auto">
              <a:xfrm>
                <a:off x="3897" y="2979"/>
                <a:ext cx="35" cy="34"/>
              </a:xfrm>
              <a:custGeom>
                <a:avLst/>
                <a:gdLst>
                  <a:gd name="T0" fmla="*/ 35 w 35"/>
                  <a:gd name="T1" fmla="*/ 16 h 34"/>
                  <a:gd name="T2" fmla="*/ 35 w 35"/>
                  <a:gd name="T3" fmla="*/ 15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8 h 34"/>
                  <a:gd name="T10" fmla="*/ 30 w 35"/>
                  <a:gd name="T11" fmla="*/ 6 h 34"/>
                  <a:gd name="T12" fmla="*/ 28 w 35"/>
                  <a:gd name="T13" fmla="*/ 4 h 34"/>
                  <a:gd name="T14" fmla="*/ 27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11 w 35"/>
                  <a:gd name="T27" fmla="*/ 2 h 34"/>
                  <a:gd name="T28" fmla="*/ 7 w 35"/>
                  <a:gd name="T29" fmla="*/ 4 h 34"/>
                  <a:gd name="T30" fmla="*/ 5 w 35"/>
                  <a:gd name="T31" fmla="*/ 6 h 34"/>
                  <a:gd name="T32" fmla="*/ 3 w 35"/>
                  <a:gd name="T33" fmla="*/ 8 h 34"/>
                  <a:gd name="T34" fmla="*/ 2 w 35"/>
                  <a:gd name="T35" fmla="*/ 9 h 34"/>
                  <a:gd name="T36" fmla="*/ 2 w 35"/>
                  <a:gd name="T37" fmla="*/ 13 h 34"/>
                  <a:gd name="T38" fmla="*/ 0 w 35"/>
                  <a:gd name="T39" fmla="*/ 15 h 34"/>
                  <a:gd name="T40" fmla="*/ 0 w 35"/>
                  <a:gd name="T41" fmla="*/ 18 h 34"/>
                  <a:gd name="T42" fmla="*/ 0 w 35"/>
                  <a:gd name="T43" fmla="*/ 20 h 34"/>
                  <a:gd name="T44" fmla="*/ 2 w 35"/>
                  <a:gd name="T45" fmla="*/ 24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1 h 34"/>
                  <a:gd name="T52" fmla="*/ 7 w 35"/>
                  <a:gd name="T53" fmla="*/ 32 h 34"/>
                  <a:gd name="T54" fmla="*/ 11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7 w 35"/>
                  <a:gd name="T67" fmla="*/ 32 h 34"/>
                  <a:gd name="T68" fmla="*/ 28 w 35"/>
                  <a:gd name="T69" fmla="*/ 32 h 34"/>
                  <a:gd name="T70" fmla="*/ 30 w 35"/>
                  <a:gd name="T71" fmla="*/ 31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4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6"/>
                    </a:moveTo>
                    <a:lnTo>
                      <a:pt x="35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2" name="Freeform 68"/>
              <p:cNvSpPr>
                <a:spLocks/>
              </p:cNvSpPr>
              <p:nvPr/>
            </p:nvSpPr>
            <p:spPr bwMode="auto">
              <a:xfrm>
                <a:off x="4002" y="2979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5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8 h 34"/>
                  <a:gd name="T10" fmla="*/ 30 w 35"/>
                  <a:gd name="T11" fmla="*/ 6 h 34"/>
                  <a:gd name="T12" fmla="*/ 28 w 35"/>
                  <a:gd name="T13" fmla="*/ 4 h 34"/>
                  <a:gd name="T14" fmla="*/ 26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10 w 35"/>
                  <a:gd name="T27" fmla="*/ 2 h 34"/>
                  <a:gd name="T28" fmla="*/ 7 w 35"/>
                  <a:gd name="T29" fmla="*/ 4 h 34"/>
                  <a:gd name="T30" fmla="*/ 5 w 35"/>
                  <a:gd name="T31" fmla="*/ 6 h 34"/>
                  <a:gd name="T32" fmla="*/ 3 w 35"/>
                  <a:gd name="T33" fmla="*/ 8 h 34"/>
                  <a:gd name="T34" fmla="*/ 2 w 35"/>
                  <a:gd name="T35" fmla="*/ 9 h 34"/>
                  <a:gd name="T36" fmla="*/ 2 w 35"/>
                  <a:gd name="T37" fmla="*/ 13 h 34"/>
                  <a:gd name="T38" fmla="*/ 0 w 35"/>
                  <a:gd name="T39" fmla="*/ 15 h 34"/>
                  <a:gd name="T40" fmla="*/ 0 w 35"/>
                  <a:gd name="T41" fmla="*/ 18 h 34"/>
                  <a:gd name="T42" fmla="*/ 0 w 35"/>
                  <a:gd name="T43" fmla="*/ 20 h 34"/>
                  <a:gd name="T44" fmla="*/ 2 w 35"/>
                  <a:gd name="T45" fmla="*/ 24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1 h 34"/>
                  <a:gd name="T52" fmla="*/ 7 w 35"/>
                  <a:gd name="T53" fmla="*/ 32 h 34"/>
                  <a:gd name="T54" fmla="*/ 10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6 w 35"/>
                  <a:gd name="T67" fmla="*/ 32 h 34"/>
                  <a:gd name="T68" fmla="*/ 28 w 35"/>
                  <a:gd name="T69" fmla="*/ 32 h 34"/>
                  <a:gd name="T70" fmla="*/ 30 w 35"/>
                  <a:gd name="T71" fmla="*/ 31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4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0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3" name="Freeform 69"/>
              <p:cNvSpPr>
                <a:spLocks/>
              </p:cNvSpPr>
              <p:nvPr/>
            </p:nvSpPr>
            <p:spPr bwMode="auto">
              <a:xfrm>
                <a:off x="3058" y="3063"/>
                <a:ext cx="34" cy="35"/>
              </a:xfrm>
              <a:custGeom>
                <a:avLst/>
                <a:gdLst>
                  <a:gd name="T0" fmla="*/ 34 w 34"/>
                  <a:gd name="T1" fmla="*/ 18 h 35"/>
                  <a:gd name="T2" fmla="*/ 34 w 34"/>
                  <a:gd name="T3" fmla="*/ 14 h 35"/>
                  <a:gd name="T4" fmla="*/ 34 w 34"/>
                  <a:gd name="T5" fmla="*/ 12 h 35"/>
                  <a:gd name="T6" fmla="*/ 32 w 34"/>
                  <a:gd name="T7" fmla="*/ 9 h 35"/>
                  <a:gd name="T8" fmla="*/ 32 w 34"/>
                  <a:gd name="T9" fmla="*/ 7 h 35"/>
                  <a:gd name="T10" fmla="*/ 30 w 34"/>
                  <a:gd name="T11" fmla="*/ 5 h 35"/>
                  <a:gd name="T12" fmla="*/ 26 w 34"/>
                  <a:gd name="T13" fmla="*/ 4 h 35"/>
                  <a:gd name="T14" fmla="*/ 25 w 34"/>
                  <a:gd name="T15" fmla="*/ 2 h 35"/>
                  <a:gd name="T16" fmla="*/ 23 w 34"/>
                  <a:gd name="T17" fmla="*/ 2 h 35"/>
                  <a:gd name="T18" fmla="*/ 19 w 34"/>
                  <a:gd name="T19" fmla="*/ 0 h 35"/>
                  <a:gd name="T20" fmla="*/ 18 w 34"/>
                  <a:gd name="T21" fmla="*/ 0 h 35"/>
                  <a:gd name="T22" fmla="*/ 14 w 34"/>
                  <a:gd name="T23" fmla="*/ 0 h 35"/>
                  <a:gd name="T24" fmla="*/ 10 w 34"/>
                  <a:gd name="T25" fmla="*/ 2 h 35"/>
                  <a:gd name="T26" fmla="*/ 9 w 34"/>
                  <a:gd name="T27" fmla="*/ 2 h 35"/>
                  <a:gd name="T28" fmla="*/ 7 w 34"/>
                  <a:gd name="T29" fmla="*/ 4 h 35"/>
                  <a:gd name="T30" fmla="*/ 5 w 34"/>
                  <a:gd name="T31" fmla="*/ 5 h 35"/>
                  <a:gd name="T32" fmla="*/ 3 w 34"/>
                  <a:gd name="T33" fmla="*/ 7 h 35"/>
                  <a:gd name="T34" fmla="*/ 2 w 34"/>
                  <a:gd name="T35" fmla="*/ 9 h 35"/>
                  <a:gd name="T36" fmla="*/ 0 w 34"/>
                  <a:gd name="T37" fmla="*/ 12 h 35"/>
                  <a:gd name="T38" fmla="*/ 0 w 34"/>
                  <a:gd name="T39" fmla="*/ 14 h 35"/>
                  <a:gd name="T40" fmla="*/ 0 w 34"/>
                  <a:gd name="T41" fmla="*/ 18 h 35"/>
                  <a:gd name="T42" fmla="*/ 0 w 34"/>
                  <a:gd name="T43" fmla="*/ 20 h 35"/>
                  <a:gd name="T44" fmla="*/ 0 w 34"/>
                  <a:gd name="T45" fmla="*/ 23 h 35"/>
                  <a:gd name="T46" fmla="*/ 2 w 34"/>
                  <a:gd name="T47" fmla="*/ 25 h 35"/>
                  <a:gd name="T48" fmla="*/ 3 w 34"/>
                  <a:gd name="T49" fmla="*/ 28 h 35"/>
                  <a:gd name="T50" fmla="*/ 5 w 34"/>
                  <a:gd name="T51" fmla="*/ 30 h 35"/>
                  <a:gd name="T52" fmla="*/ 7 w 34"/>
                  <a:gd name="T53" fmla="*/ 32 h 35"/>
                  <a:gd name="T54" fmla="*/ 9 w 34"/>
                  <a:gd name="T55" fmla="*/ 34 h 35"/>
                  <a:gd name="T56" fmla="*/ 10 w 34"/>
                  <a:gd name="T57" fmla="*/ 34 h 35"/>
                  <a:gd name="T58" fmla="*/ 14 w 34"/>
                  <a:gd name="T59" fmla="*/ 35 h 35"/>
                  <a:gd name="T60" fmla="*/ 18 w 34"/>
                  <a:gd name="T61" fmla="*/ 35 h 35"/>
                  <a:gd name="T62" fmla="*/ 19 w 34"/>
                  <a:gd name="T63" fmla="*/ 35 h 35"/>
                  <a:gd name="T64" fmla="*/ 23 w 34"/>
                  <a:gd name="T65" fmla="*/ 34 h 35"/>
                  <a:gd name="T66" fmla="*/ 25 w 34"/>
                  <a:gd name="T67" fmla="*/ 34 h 35"/>
                  <a:gd name="T68" fmla="*/ 26 w 34"/>
                  <a:gd name="T69" fmla="*/ 32 h 35"/>
                  <a:gd name="T70" fmla="*/ 30 w 34"/>
                  <a:gd name="T71" fmla="*/ 30 h 35"/>
                  <a:gd name="T72" fmla="*/ 32 w 34"/>
                  <a:gd name="T73" fmla="*/ 28 h 35"/>
                  <a:gd name="T74" fmla="*/ 32 w 34"/>
                  <a:gd name="T75" fmla="*/ 25 h 35"/>
                  <a:gd name="T76" fmla="*/ 34 w 34"/>
                  <a:gd name="T77" fmla="*/ 23 h 35"/>
                  <a:gd name="T78" fmla="*/ 34 w 34"/>
                  <a:gd name="T79" fmla="*/ 20 h 35"/>
                  <a:gd name="T80" fmla="*/ 34 w 34"/>
                  <a:gd name="T81" fmla="*/ 18 h 35"/>
                  <a:gd name="T82" fmla="*/ 34 w 34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5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0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19" y="35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4" name="Freeform 70"/>
              <p:cNvSpPr>
                <a:spLocks/>
              </p:cNvSpPr>
              <p:nvPr/>
            </p:nvSpPr>
            <p:spPr bwMode="auto">
              <a:xfrm>
                <a:off x="3163" y="3063"/>
                <a:ext cx="33" cy="35"/>
              </a:xfrm>
              <a:custGeom>
                <a:avLst/>
                <a:gdLst>
                  <a:gd name="T0" fmla="*/ 33 w 33"/>
                  <a:gd name="T1" fmla="*/ 18 h 35"/>
                  <a:gd name="T2" fmla="*/ 33 w 33"/>
                  <a:gd name="T3" fmla="*/ 14 h 35"/>
                  <a:gd name="T4" fmla="*/ 33 w 33"/>
                  <a:gd name="T5" fmla="*/ 12 h 35"/>
                  <a:gd name="T6" fmla="*/ 32 w 33"/>
                  <a:gd name="T7" fmla="*/ 9 h 35"/>
                  <a:gd name="T8" fmla="*/ 32 w 33"/>
                  <a:gd name="T9" fmla="*/ 7 h 35"/>
                  <a:gd name="T10" fmla="*/ 30 w 33"/>
                  <a:gd name="T11" fmla="*/ 5 h 35"/>
                  <a:gd name="T12" fmla="*/ 26 w 33"/>
                  <a:gd name="T13" fmla="*/ 4 h 35"/>
                  <a:gd name="T14" fmla="*/ 25 w 33"/>
                  <a:gd name="T15" fmla="*/ 2 h 35"/>
                  <a:gd name="T16" fmla="*/ 23 w 33"/>
                  <a:gd name="T17" fmla="*/ 2 h 35"/>
                  <a:gd name="T18" fmla="*/ 19 w 33"/>
                  <a:gd name="T19" fmla="*/ 0 h 35"/>
                  <a:gd name="T20" fmla="*/ 17 w 33"/>
                  <a:gd name="T21" fmla="*/ 0 h 35"/>
                  <a:gd name="T22" fmla="*/ 14 w 33"/>
                  <a:gd name="T23" fmla="*/ 0 h 35"/>
                  <a:gd name="T24" fmla="*/ 10 w 33"/>
                  <a:gd name="T25" fmla="*/ 2 h 35"/>
                  <a:gd name="T26" fmla="*/ 9 w 33"/>
                  <a:gd name="T27" fmla="*/ 2 h 35"/>
                  <a:gd name="T28" fmla="*/ 7 w 33"/>
                  <a:gd name="T29" fmla="*/ 4 h 35"/>
                  <a:gd name="T30" fmla="*/ 5 w 33"/>
                  <a:gd name="T31" fmla="*/ 5 h 35"/>
                  <a:gd name="T32" fmla="*/ 3 w 33"/>
                  <a:gd name="T33" fmla="*/ 7 h 35"/>
                  <a:gd name="T34" fmla="*/ 1 w 33"/>
                  <a:gd name="T35" fmla="*/ 9 h 35"/>
                  <a:gd name="T36" fmla="*/ 0 w 33"/>
                  <a:gd name="T37" fmla="*/ 12 h 35"/>
                  <a:gd name="T38" fmla="*/ 0 w 33"/>
                  <a:gd name="T39" fmla="*/ 14 h 35"/>
                  <a:gd name="T40" fmla="*/ 0 w 33"/>
                  <a:gd name="T41" fmla="*/ 18 h 35"/>
                  <a:gd name="T42" fmla="*/ 0 w 33"/>
                  <a:gd name="T43" fmla="*/ 20 h 35"/>
                  <a:gd name="T44" fmla="*/ 0 w 33"/>
                  <a:gd name="T45" fmla="*/ 23 h 35"/>
                  <a:gd name="T46" fmla="*/ 1 w 33"/>
                  <a:gd name="T47" fmla="*/ 25 h 35"/>
                  <a:gd name="T48" fmla="*/ 3 w 33"/>
                  <a:gd name="T49" fmla="*/ 28 h 35"/>
                  <a:gd name="T50" fmla="*/ 5 w 33"/>
                  <a:gd name="T51" fmla="*/ 30 h 35"/>
                  <a:gd name="T52" fmla="*/ 7 w 33"/>
                  <a:gd name="T53" fmla="*/ 32 h 35"/>
                  <a:gd name="T54" fmla="*/ 9 w 33"/>
                  <a:gd name="T55" fmla="*/ 34 h 35"/>
                  <a:gd name="T56" fmla="*/ 10 w 33"/>
                  <a:gd name="T57" fmla="*/ 34 h 35"/>
                  <a:gd name="T58" fmla="*/ 14 w 33"/>
                  <a:gd name="T59" fmla="*/ 35 h 35"/>
                  <a:gd name="T60" fmla="*/ 17 w 33"/>
                  <a:gd name="T61" fmla="*/ 35 h 35"/>
                  <a:gd name="T62" fmla="*/ 19 w 33"/>
                  <a:gd name="T63" fmla="*/ 35 h 35"/>
                  <a:gd name="T64" fmla="*/ 23 w 33"/>
                  <a:gd name="T65" fmla="*/ 34 h 35"/>
                  <a:gd name="T66" fmla="*/ 25 w 33"/>
                  <a:gd name="T67" fmla="*/ 34 h 35"/>
                  <a:gd name="T68" fmla="*/ 26 w 33"/>
                  <a:gd name="T69" fmla="*/ 32 h 35"/>
                  <a:gd name="T70" fmla="*/ 30 w 33"/>
                  <a:gd name="T71" fmla="*/ 30 h 35"/>
                  <a:gd name="T72" fmla="*/ 32 w 33"/>
                  <a:gd name="T73" fmla="*/ 28 h 35"/>
                  <a:gd name="T74" fmla="*/ 32 w 33"/>
                  <a:gd name="T75" fmla="*/ 25 h 35"/>
                  <a:gd name="T76" fmla="*/ 33 w 33"/>
                  <a:gd name="T77" fmla="*/ 23 h 35"/>
                  <a:gd name="T78" fmla="*/ 33 w 33"/>
                  <a:gd name="T79" fmla="*/ 20 h 35"/>
                  <a:gd name="T80" fmla="*/ 33 w 33"/>
                  <a:gd name="T81" fmla="*/ 18 h 35"/>
                  <a:gd name="T82" fmla="*/ 33 w 33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5">
                    <a:moveTo>
                      <a:pt x="33" y="18"/>
                    </a:moveTo>
                    <a:lnTo>
                      <a:pt x="33" y="14"/>
                    </a:lnTo>
                    <a:lnTo>
                      <a:pt x="33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0" y="34"/>
                    </a:lnTo>
                    <a:lnTo>
                      <a:pt x="14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2" y="25"/>
                    </a:lnTo>
                    <a:lnTo>
                      <a:pt x="33" y="23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5" name="Freeform 71"/>
              <p:cNvSpPr>
                <a:spLocks/>
              </p:cNvSpPr>
              <p:nvPr/>
            </p:nvSpPr>
            <p:spPr bwMode="auto">
              <a:xfrm>
                <a:off x="3268" y="3063"/>
                <a:ext cx="33" cy="35"/>
              </a:xfrm>
              <a:custGeom>
                <a:avLst/>
                <a:gdLst>
                  <a:gd name="T0" fmla="*/ 33 w 33"/>
                  <a:gd name="T1" fmla="*/ 18 h 35"/>
                  <a:gd name="T2" fmla="*/ 33 w 33"/>
                  <a:gd name="T3" fmla="*/ 14 h 35"/>
                  <a:gd name="T4" fmla="*/ 33 w 33"/>
                  <a:gd name="T5" fmla="*/ 12 h 35"/>
                  <a:gd name="T6" fmla="*/ 32 w 33"/>
                  <a:gd name="T7" fmla="*/ 9 h 35"/>
                  <a:gd name="T8" fmla="*/ 32 w 33"/>
                  <a:gd name="T9" fmla="*/ 7 h 35"/>
                  <a:gd name="T10" fmla="*/ 30 w 33"/>
                  <a:gd name="T11" fmla="*/ 5 h 35"/>
                  <a:gd name="T12" fmla="*/ 26 w 33"/>
                  <a:gd name="T13" fmla="*/ 4 h 35"/>
                  <a:gd name="T14" fmla="*/ 24 w 33"/>
                  <a:gd name="T15" fmla="*/ 2 h 35"/>
                  <a:gd name="T16" fmla="*/ 23 w 33"/>
                  <a:gd name="T17" fmla="*/ 2 h 35"/>
                  <a:gd name="T18" fmla="*/ 19 w 33"/>
                  <a:gd name="T19" fmla="*/ 0 h 35"/>
                  <a:gd name="T20" fmla="*/ 17 w 33"/>
                  <a:gd name="T21" fmla="*/ 0 h 35"/>
                  <a:gd name="T22" fmla="*/ 14 w 33"/>
                  <a:gd name="T23" fmla="*/ 0 h 35"/>
                  <a:gd name="T24" fmla="*/ 10 w 33"/>
                  <a:gd name="T25" fmla="*/ 2 h 35"/>
                  <a:gd name="T26" fmla="*/ 8 w 33"/>
                  <a:gd name="T27" fmla="*/ 2 h 35"/>
                  <a:gd name="T28" fmla="*/ 7 w 33"/>
                  <a:gd name="T29" fmla="*/ 4 h 35"/>
                  <a:gd name="T30" fmla="*/ 5 w 33"/>
                  <a:gd name="T31" fmla="*/ 5 h 35"/>
                  <a:gd name="T32" fmla="*/ 3 w 33"/>
                  <a:gd name="T33" fmla="*/ 7 h 35"/>
                  <a:gd name="T34" fmla="*/ 1 w 33"/>
                  <a:gd name="T35" fmla="*/ 9 h 35"/>
                  <a:gd name="T36" fmla="*/ 0 w 33"/>
                  <a:gd name="T37" fmla="*/ 12 h 35"/>
                  <a:gd name="T38" fmla="*/ 0 w 33"/>
                  <a:gd name="T39" fmla="*/ 14 h 35"/>
                  <a:gd name="T40" fmla="*/ 0 w 33"/>
                  <a:gd name="T41" fmla="*/ 18 h 35"/>
                  <a:gd name="T42" fmla="*/ 0 w 33"/>
                  <a:gd name="T43" fmla="*/ 20 h 35"/>
                  <a:gd name="T44" fmla="*/ 0 w 33"/>
                  <a:gd name="T45" fmla="*/ 23 h 35"/>
                  <a:gd name="T46" fmla="*/ 1 w 33"/>
                  <a:gd name="T47" fmla="*/ 25 h 35"/>
                  <a:gd name="T48" fmla="*/ 3 w 33"/>
                  <a:gd name="T49" fmla="*/ 28 h 35"/>
                  <a:gd name="T50" fmla="*/ 5 w 33"/>
                  <a:gd name="T51" fmla="*/ 30 h 35"/>
                  <a:gd name="T52" fmla="*/ 7 w 33"/>
                  <a:gd name="T53" fmla="*/ 32 h 35"/>
                  <a:gd name="T54" fmla="*/ 8 w 33"/>
                  <a:gd name="T55" fmla="*/ 34 h 35"/>
                  <a:gd name="T56" fmla="*/ 10 w 33"/>
                  <a:gd name="T57" fmla="*/ 34 h 35"/>
                  <a:gd name="T58" fmla="*/ 14 w 33"/>
                  <a:gd name="T59" fmla="*/ 35 h 35"/>
                  <a:gd name="T60" fmla="*/ 17 w 33"/>
                  <a:gd name="T61" fmla="*/ 35 h 35"/>
                  <a:gd name="T62" fmla="*/ 19 w 33"/>
                  <a:gd name="T63" fmla="*/ 35 h 35"/>
                  <a:gd name="T64" fmla="*/ 23 w 33"/>
                  <a:gd name="T65" fmla="*/ 34 h 35"/>
                  <a:gd name="T66" fmla="*/ 24 w 33"/>
                  <a:gd name="T67" fmla="*/ 34 h 35"/>
                  <a:gd name="T68" fmla="*/ 26 w 33"/>
                  <a:gd name="T69" fmla="*/ 32 h 35"/>
                  <a:gd name="T70" fmla="*/ 30 w 33"/>
                  <a:gd name="T71" fmla="*/ 30 h 35"/>
                  <a:gd name="T72" fmla="*/ 32 w 33"/>
                  <a:gd name="T73" fmla="*/ 28 h 35"/>
                  <a:gd name="T74" fmla="*/ 32 w 33"/>
                  <a:gd name="T75" fmla="*/ 25 h 35"/>
                  <a:gd name="T76" fmla="*/ 33 w 33"/>
                  <a:gd name="T77" fmla="*/ 23 h 35"/>
                  <a:gd name="T78" fmla="*/ 33 w 33"/>
                  <a:gd name="T79" fmla="*/ 20 h 35"/>
                  <a:gd name="T80" fmla="*/ 33 w 33"/>
                  <a:gd name="T81" fmla="*/ 18 h 35"/>
                  <a:gd name="T82" fmla="*/ 33 w 33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" h="35">
                    <a:moveTo>
                      <a:pt x="33" y="18"/>
                    </a:moveTo>
                    <a:lnTo>
                      <a:pt x="33" y="14"/>
                    </a:lnTo>
                    <a:lnTo>
                      <a:pt x="33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4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8" y="34"/>
                    </a:lnTo>
                    <a:lnTo>
                      <a:pt x="10" y="34"/>
                    </a:lnTo>
                    <a:lnTo>
                      <a:pt x="14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23" y="34"/>
                    </a:lnTo>
                    <a:lnTo>
                      <a:pt x="24" y="34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2" y="25"/>
                    </a:lnTo>
                    <a:lnTo>
                      <a:pt x="33" y="23"/>
                    </a:lnTo>
                    <a:lnTo>
                      <a:pt x="33" y="20"/>
                    </a:lnTo>
                    <a:lnTo>
                      <a:pt x="33" y="18"/>
                    </a:lnTo>
                    <a:lnTo>
                      <a:pt x="33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6" name="Freeform 72"/>
              <p:cNvSpPr>
                <a:spLocks/>
              </p:cNvSpPr>
              <p:nvPr/>
            </p:nvSpPr>
            <p:spPr bwMode="auto">
              <a:xfrm>
                <a:off x="3372" y="3063"/>
                <a:ext cx="34" cy="35"/>
              </a:xfrm>
              <a:custGeom>
                <a:avLst/>
                <a:gdLst>
                  <a:gd name="T0" fmla="*/ 34 w 34"/>
                  <a:gd name="T1" fmla="*/ 18 h 35"/>
                  <a:gd name="T2" fmla="*/ 34 w 34"/>
                  <a:gd name="T3" fmla="*/ 14 h 35"/>
                  <a:gd name="T4" fmla="*/ 34 w 34"/>
                  <a:gd name="T5" fmla="*/ 12 h 35"/>
                  <a:gd name="T6" fmla="*/ 32 w 34"/>
                  <a:gd name="T7" fmla="*/ 9 h 35"/>
                  <a:gd name="T8" fmla="*/ 32 w 34"/>
                  <a:gd name="T9" fmla="*/ 7 h 35"/>
                  <a:gd name="T10" fmla="*/ 31 w 34"/>
                  <a:gd name="T11" fmla="*/ 5 h 35"/>
                  <a:gd name="T12" fmla="*/ 27 w 34"/>
                  <a:gd name="T13" fmla="*/ 4 h 35"/>
                  <a:gd name="T14" fmla="*/ 25 w 34"/>
                  <a:gd name="T15" fmla="*/ 2 h 35"/>
                  <a:gd name="T16" fmla="*/ 24 w 34"/>
                  <a:gd name="T17" fmla="*/ 2 h 35"/>
                  <a:gd name="T18" fmla="*/ 20 w 34"/>
                  <a:gd name="T19" fmla="*/ 0 h 35"/>
                  <a:gd name="T20" fmla="*/ 18 w 34"/>
                  <a:gd name="T21" fmla="*/ 0 h 35"/>
                  <a:gd name="T22" fmla="*/ 15 w 34"/>
                  <a:gd name="T23" fmla="*/ 0 h 35"/>
                  <a:gd name="T24" fmla="*/ 11 w 34"/>
                  <a:gd name="T25" fmla="*/ 2 h 35"/>
                  <a:gd name="T26" fmla="*/ 9 w 34"/>
                  <a:gd name="T27" fmla="*/ 2 h 35"/>
                  <a:gd name="T28" fmla="*/ 8 w 34"/>
                  <a:gd name="T29" fmla="*/ 4 h 35"/>
                  <a:gd name="T30" fmla="*/ 6 w 34"/>
                  <a:gd name="T31" fmla="*/ 5 h 35"/>
                  <a:gd name="T32" fmla="*/ 4 w 34"/>
                  <a:gd name="T33" fmla="*/ 7 h 35"/>
                  <a:gd name="T34" fmla="*/ 2 w 34"/>
                  <a:gd name="T35" fmla="*/ 9 h 35"/>
                  <a:gd name="T36" fmla="*/ 0 w 34"/>
                  <a:gd name="T37" fmla="*/ 12 h 35"/>
                  <a:gd name="T38" fmla="*/ 0 w 34"/>
                  <a:gd name="T39" fmla="*/ 14 h 35"/>
                  <a:gd name="T40" fmla="*/ 0 w 34"/>
                  <a:gd name="T41" fmla="*/ 18 h 35"/>
                  <a:gd name="T42" fmla="*/ 0 w 34"/>
                  <a:gd name="T43" fmla="*/ 20 h 35"/>
                  <a:gd name="T44" fmla="*/ 0 w 34"/>
                  <a:gd name="T45" fmla="*/ 23 h 35"/>
                  <a:gd name="T46" fmla="*/ 2 w 34"/>
                  <a:gd name="T47" fmla="*/ 25 h 35"/>
                  <a:gd name="T48" fmla="*/ 4 w 34"/>
                  <a:gd name="T49" fmla="*/ 28 h 35"/>
                  <a:gd name="T50" fmla="*/ 6 w 34"/>
                  <a:gd name="T51" fmla="*/ 30 h 35"/>
                  <a:gd name="T52" fmla="*/ 8 w 34"/>
                  <a:gd name="T53" fmla="*/ 32 h 35"/>
                  <a:gd name="T54" fmla="*/ 9 w 34"/>
                  <a:gd name="T55" fmla="*/ 34 h 35"/>
                  <a:gd name="T56" fmla="*/ 11 w 34"/>
                  <a:gd name="T57" fmla="*/ 34 h 35"/>
                  <a:gd name="T58" fmla="*/ 15 w 34"/>
                  <a:gd name="T59" fmla="*/ 35 h 35"/>
                  <a:gd name="T60" fmla="*/ 18 w 34"/>
                  <a:gd name="T61" fmla="*/ 35 h 35"/>
                  <a:gd name="T62" fmla="*/ 20 w 34"/>
                  <a:gd name="T63" fmla="*/ 35 h 35"/>
                  <a:gd name="T64" fmla="*/ 24 w 34"/>
                  <a:gd name="T65" fmla="*/ 34 h 35"/>
                  <a:gd name="T66" fmla="*/ 25 w 34"/>
                  <a:gd name="T67" fmla="*/ 34 h 35"/>
                  <a:gd name="T68" fmla="*/ 27 w 34"/>
                  <a:gd name="T69" fmla="*/ 32 h 35"/>
                  <a:gd name="T70" fmla="*/ 31 w 34"/>
                  <a:gd name="T71" fmla="*/ 30 h 35"/>
                  <a:gd name="T72" fmla="*/ 32 w 34"/>
                  <a:gd name="T73" fmla="*/ 28 h 35"/>
                  <a:gd name="T74" fmla="*/ 32 w 34"/>
                  <a:gd name="T75" fmla="*/ 25 h 35"/>
                  <a:gd name="T76" fmla="*/ 34 w 34"/>
                  <a:gd name="T77" fmla="*/ 23 h 35"/>
                  <a:gd name="T78" fmla="*/ 34 w 34"/>
                  <a:gd name="T79" fmla="*/ 20 h 35"/>
                  <a:gd name="T80" fmla="*/ 34 w 34"/>
                  <a:gd name="T81" fmla="*/ 18 h 35"/>
                  <a:gd name="T82" fmla="*/ 34 w 34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5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8" y="32"/>
                    </a:lnTo>
                    <a:lnTo>
                      <a:pt x="9" y="34"/>
                    </a:lnTo>
                    <a:lnTo>
                      <a:pt x="11" y="34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4" y="34"/>
                    </a:lnTo>
                    <a:lnTo>
                      <a:pt x="25" y="34"/>
                    </a:lnTo>
                    <a:lnTo>
                      <a:pt x="27" y="32"/>
                    </a:lnTo>
                    <a:lnTo>
                      <a:pt x="31" y="30"/>
                    </a:lnTo>
                    <a:lnTo>
                      <a:pt x="32" y="28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7" name="Freeform 73"/>
              <p:cNvSpPr>
                <a:spLocks/>
              </p:cNvSpPr>
              <p:nvPr/>
            </p:nvSpPr>
            <p:spPr bwMode="auto">
              <a:xfrm>
                <a:off x="3477" y="3063"/>
                <a:ext cx="36" cy="35"/>
              </a:xfrm>
              <a:custGeom>
                <a:avLst/>
                <a:gdLst>
                  <a:gd name="T0" fmla="*/ 36 w 36"/>
                  <a:gd name="T1" fmla="*/ 18 h 35"/>
                  <a:gd name="T2" fmla="*/ 36 w 36"/>
                  <a:gd name="T3" fmla="*/ 14 h 35"/>
                  <a:gd name="T4" fmla="*/ 34 w 36"/>
                  <a:gd name="T5" fmla="*/ 12 h 35"/>
                  <a:gd name="T6" fmla="*/ 34 w 36"/>
                  <a:gd name="T7" fmla="*/ 9 h 35"/>
                  <a:gd name="T8" fmla="*/ 32 w 36"/>
                  <a:gd name="T9" fmla="*/ 7 h 35"/>
                  <a:gd name="T10" fmla="*/ 31 w 36"/>
                  <a:gd name="T11" fmla="*/ 5 h 35"/>
                  <a:gd name="T12" fmla="*/ 29 w 36"/>
                  <a:gd name="T13" fmla="*/ 4 h 35"/>
                  <a:gd name="T14" fmla="*/ 25 w 36"/>
                  <a:gd name="T15" fmla="*/ 2 h 35"/>
                  <a:gd name="T16" fmla="*/ 23 w 36"/>
                  <a:gd name="T17" fmla="*/ 2 h 35"/>
                  <a:gd name="T18" fmla="*/ 20 w 36"/>
                  <a:gd name="T19" fmla="*/ 0 h 35"/>
                  <a:gd name="T20" fmla="*/ 18 w 36"/>
                  <a:gd name="T21" fmla="*/ 0 h 35"/>
                  <a:gd name="T22" fmla="*/ 15 w 36"/>
                  <a:gd name="T23" fmla="*/ 0 h 35"/>
                  <a:gd name="T24" fmla="*/ 13 w 36"/>
                  <a:gd name="T25" fmla="*/ 2 h 35"/>
                  <a:gd name="T26" fmla="*/ 9 w 36"/>
                  <a:gd name="T27" fmla="*/ 2 h 35"/>
                  <a:gd name="T28" fmla="*/ 7 w 36"/>
                  <a:gd name="T29" fmla="*/ 4 h 35"/>
                  <a:gd name="T30" fmla="*/ 6 w 36"/>
                  <a:gd name="T31" fmla="*/ 5 h 35"/>
                  <a:gd name="T32" fmla="*/ 4 w 36"/>
                  <a:gd name="T33" fmla="*/ 7 h 35"/>
                  <a:gd name="T34" fmla="*/ 2 w 36"/>
                  <a:gd name="T35" fmla="*/ 9 h 35"/>
                  <a:gd name="T36" fmla="*/ 0 w 36"/>
                  <a:gd name="T37" fmla="*/ 12 h 35"/>
                  <a:gd name="T38" fmla="*/ 0 w 36"/>
                  <a:gd name="T39" fmla="*/ 14 h 35"/>
                  <a:gd name="T40" fmla="*/ 0 w 36"/>
                  <a:gd name="T41" fmla="*/ 18 h 35"/>
                  <a:gd name="T42" fmla="*/ 0 w 36"/>
                  <a:gd name="T43" fmla="*/ 20 h 35"/>
                  <a:gd name="T44" fmla="*/ 0 w 36"/>
                  <a:gd name="T45" fmla="*/ 23 h 35"/>
                  <a:gd name="T46" fmla="*/ 2 w 36"/>
                  <a:gd name="T47" fmla="*/ 25 h 35"/>
                  <a:gd name="T48" fmla="*/ 4 w 36"/>
                  <a:gd name="T49" fmla="*/ 28 h 35"/>
                  <a:gd name="T50" fmla="*/ 6 w 36"/>
                  <a:gd name="T51" fmla="*/ 30 h 35"/>
                  <a:gd name="T52" fmla="*/ 7 w 36"/>
                  <a:gd name="T53" fmla="*/ 32 h 35"/>
                  <a:gd name="T54" fmla="*/ 9 w 36"/>
                  <a:gd name="T55" fmla="*/ 34 h 35"/>
                  <a:gd name="T56" fmla="*/ 13 w 36"/>
                  <a:gd name="T57" fmla="*/ 34 h 35"/>
                  <a:gd name="T58" fmla="*/ 15 w 36"/>
                  <a:gd name="T59" fmla="*/ 35 h 35"/>
                  <a:gd name="T60" fmla="*/ 18 w 36"/>
                  <a:gd name="T61" fmla="*/ 35 h 35"/>
                  <a:gd name="T62" fmla="*/ 20 w 36"/>
                  <a:gd name="T63" fmla="*/ 35 h 35"/>
                  <a:gd name="T64" fmla="*/ 23 w 36"/>
                  <a:gd name="T65" fmla="*/ 34 h 35"/>
                  <a:gd name="T66" fmla="*/ 25 w 36"/>
                  <a:gd name="T67" fmla="*/ 34 h 35"/>
                  <a:gd name="T68" fmla="*/ 29 w 36"/>
                  <a:gd name="T69" fmla="*/ 32 h 35"/>
                  <a:gd name="T70" fmla="*/ 31 w 36"/>
                  <a:gd name="T71" fmla="*/ 30 h 35"/>
                  <a:gd name="T72" fmla="*/ 32 w 36"/>
                  <a:gd name="T73" fmla="*/ 28 h 35"/>
                  <a:gd name="T74" fmla="*/ 34 w 36"/>
                  <a:gd name="T75" fmla="*/ 25 h 35"/>
                  <a:gd name="T76" fmla="*/ 34 w 36"/>
                  <a:gd name="T77" fmla="*/ 23 h 35"/>
                  <a:gd name="T78" fmla="*/ 36 w 36"/>
                  <a:gd name="T79" fmla="*/ 20 h 35"/>
                  <a:gd name="T80" fmla="*/ 36 w 36"/>
                  <a:gd name="T81" fmla="*/ 18 h 35"/>
                  <a:gd name="T82" fmla="*/ 36 w 36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3" y="34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9" y="32"/>
                    </a:lnTo>
                    <a:lnTo>
                      <a:pt x="31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8" name="Freeform 74"/>
              <p:cNvSpPr>
                <a:spLocks/>
              </p:cNvSpPr>
              <p:nvPr/>
            </p:nvSpPr>
            <p:spPr bwMode="auto">
              <a:xfrm>
                <a:off x="3582" y="3063"/>
                <a:ext cx="36" cy="35"/>
              </a:xfrm>
              <a:custGeom>
                <a:avLst/>
                <a:gdLst>
                  <a:gd name="T0" fmla="*/ 36 w 36"/>
                  <a:gd name="T1" fmla="*/ 18 h 35"/>
                  <a:gd name="T2" fmla="*/ 36 w 36"/>
                  <a:gd name="T3" fmla="*/ 14 h 35"/>
                  <a:gd name="T4" fmla="*/ 34 w 36"/>
                  <a:gd name="T5" fmla="*/ 12 h 35"/>
                  <a:gd name="T6" fmla="*/ 34 w 36"/>
                  <a:gd name="T7" fmla="*/ 9 h 35"/>
                  <a:gd name="T8" fmla="*/ 32 w 36"/>
                  <a:gd name="T9" fmla="*/ 7 h 35"/>
                  <a:gd name="T10" fmla="*/ 30 w 36"/>
                  <a:gd name="T11" fmla="*/ 5 h 35"/>
                  <a:gd name="T12" fmla="*/ 29 w 36"/>
                  <a:gd name="T13" fmla="*/ 4 h 35"/>
                  <a:gd name="T14" fmla="*/ 25 w 36"/>
                  <a:gd name="T15" fmla="*/ 2 h 35"/>
                  <a:gd name="T16" fmla="*/ 23 w 36"/>
                  <a:gd name="T17" fmla="*/ 2 h 35"/>
                  <a:gd name="T18" fmla="*/ 20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3 w 36"/>
                  <a:gd name="T25" fmla="*/ 2 h 35"/>
                  <a:gd name="T26" fmla="*/ 9 w 36"/>
                  <a:gd name="T27" fmla="*/ 2 h 35"/>
                  <a:gd name="T28" fmla="*/ 7 w 36"/>
                  <a:gd name="T29" fmla="*/ 4 h 35"/>
                  <a:gd name="T30" fmla="*/ 6 w 36"/>
                  <a:gd name="T31" fmla="*/ 5 h 35"/>
                  <a:gd name="T32" fmla="*/ 4 w 36"/>
                  <a:gd name="T33" fmla="*/ 7 h 35"/>
                  <a:gd name="T34" fmla="*/ 2 w 36"/>
                  <a:gd name="T35" fmla="*/ 9 h 35"/>
                  <a:gd name="T36" fmla="*/ 0 w 36"/>
                  <a:gd name="T37" fmla="*/ 12 h 35"/>
                  <a:gd name="T38" fmla="*/ 0 w 36"/>
                  <a:gd name="T39" fmla="*/ 14 h 35"/>
                  <a:gd name="T40" fmla="*/ 0 w 36"/>
                  <a:gd name="T41" fmla="*/ 18 h 35"/>
                  <a:gd name="T42" fmla="*/ 0 w 36"/>
                  <a:gd name="T43" fmla="*/ 20 h 35"/>
                  <a:gd name="T44" fmla="*/ 0 w 36"/>
                  <a:gd name="T45" fmla="*/ 23 h 35"/>
                  <a:gd name="T46" fmla="*/ 2 w 36"/>
                  <a:gd name="T47" fmla="*/ 25 h 35"/>
                  <a:gd name="T48" fmla="*/ 4 w 36"/>
                  <a:gd name="T49" fmla="*/ 28 h 35"/>
                  <a:gd name="T50" fmla="*/ 6 w 36"/>
                  <a:gd name="T51" fmla="*/ 30 h 35"/>
                  <a:gd name="T52" fmla="*/ 7 w 36"/>
                  <a:gd name="T53" fmla="*/ 32 h 35"/>
                  <a:gd name="T54" fmla="*/ 9 w 36"/>
                  <a:gd name="T55" fmla="*/ 34 h 35"/>
                  <a:gd name="T56" fmla="*/ 13 w 36"/>
                  <a:gd name="T57" fmla="*/ 34 h 35"/>
                  <a:gd name="T58" fmla="*/ 14 w 36"/>
                  <a:gd name="T59" fmla="*/ 35 h 35"/>
                  <a:gd name="T60" fmla="*/ 18 w 36"/>
                  <a:gd name="T61" fmla="*/ 35 h 35"/>
                  <a:gd name="T62" fmla="*/ 20 w 36"/>
                  <a:gd name="T63" fmla="*/ 35 h 35"/>
                  <a:gd name="T64" fmla="*/ 23 w 36"/>
                  <a:gd name="T65" fmla="*/ 34 h 35"/>
                  <a:gd name="T66" fmla="*/ 25 w 36"/>
                  <a:gd name="T67" fmla="*/ 34 h 35"/>
                  <a:gd name="T68" fmla="*/ 29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5 h 35"/>
                  <a:gd name="T76" fmla="*/ 34 w 36"/>
                  <a:gd name="T77" fmla="*/ 23 h 35"/>
                  <a:gd name="T78" fmla="*/ 36 w 36"/>
                  <a:gd name="T79" fmla="*/ 20 h 35"/>
                  <a:gd name="T80" fmla="*/ 36 w 36"/>
                  <a:gd name="T81" fmla="*/ 18 h 35"/>
                  <a:gd name="T82" fmla="*/ 36 w 36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3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19" name="Freeform 75"/>
              <p:cNvSpPr>
                <a:spLocks/>
              </p:cNvSpPr>
              <p:nvPr/>
            </p:nvSpPr>
            <p:spPr bwMode="auto">
              <a:xfrm>
                <a:off x="3687" y="3063"/>
                <a:ext cx="36" cy="35"/>
              </a:xfrm>
              <a:custGeom>
                <a:avLst/>
                <a:gdLst>
                  <a:gd name="T0" fmla="*/ 36 w 36"/>
                  <a:gd name="T1" fmla="*/ 18 h 35"/>
                  <a:gd name="T2" fmla="*/ 36 w 36"/>
                  <a:gd name="T3" fmla="*/ 14 h 35"/>
                  <a:gd name="T4" fmla="*/ 34 w 36"/>
                  <a:gd name="T5" fmla="*/ 12 h 35"/>
                  <a:gd name="T6" fmla="*/ 34 w 36"/>
                  <a:gd name="T7" fmla="*/ 9 h 35"/>
                  <a:gd name="T8" fmla="*/ 32 w 36"/>
                  <a:gd name="T9" fmla="*/ 7 h 35"/>
                  <a:gd name="T10" fmla="*/ 30 w 36"/>
                  <a:gd name="T11" fmla="*/ 5 h 35"/>
                  <a:gd name="T12" fmla="*/ 29 w 36"/>
                  <a:gd name="T13" fmla="*/ 4 h 35"/>
                  <a:gd name="T14" fmla="*/ 25 w 36"/>
                  <a:gd name="T15" fmla="*/ 2 h 35"/>
                  <a:gd name="T16" fmla="*/ 23 w 36"/>
                  <a:gd name="T17" fmla="*/ 2 h 35"/>
                  <a:gd name="T18" fmla="*/ 20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3 w 36"/>
                  <a:gd name="T25" fmla="*/ 2 h 35"/>
                  <a:gd name="T26" fmla="*/ 9 w 36"/>
                  <a:gd name="T27" fmla="*/ 2 h 35"/>
                  <a:gd name="T28" fmla="*/ 7 w 36"/>
                  <a:gd name="T29" fmla="*/ 4 h 35"/>
                  <a:gd name="T30" fmla="*/ 5 w 36"/>
                  <a:gd name="T31" fmla="*/ 5 h 35"/>
                  <a:gd name="T32" fmla="*/ 4 w 36"/>
                  <a:gd name="T33" fmla="*/ 7 h 35"/>
                  <a:gd name="T34" fmla="*/ 2 w 36"/>
                  <a:gd name="T35" fmla="*/ 9 h 35"/>
                  <a:gd name="T36" fmla="*/ 0 w 36"/>
                  <a:gd name="T37" fmla="*/ 12 h 35"/>
                  <a:gd name="T38" fmla="*/ 0 w 36"/>
                  <a:gd name="T39" fmla="*/ 14 h 35"/>
                  <a:gd name="T40" fmla="*/ 0 w 36"/>
                  <a:gd name="T41" fmla="*/ 18 h 35"/>
                  <a:gd name="T42" fmla="*/ 0 w 36"/>
                  <a:gd name="T43" fmla="*/ 20 h 35"/>
                  <a:gd name="T44" fmla="*/ 0 w 36"/>
                  <a:gd name="T45" fmla="*/ 23 h 35"/>
                  <a:gd name="T46" fmla="*/ 2 w 36"/>
                  <a:gd name="T47" fmla="*/ 25 h 35"/>
                  <a:gd name="T48" fmla="*/ 4 w 36"/>
                  <a:gd name="T49" fmla="*/ 28 h 35"/>
                  <a:gd name="T50" fmla="*/ 5 w 36"/>
                  <a:gd name="T51" fmla="*/ 30 h 35"/>
                  <a:gd name="T52" fmla="*/ 7 w 36"/>
                  <a:gd name="T53" fmla="*/ 32 h 35"/>
                  <a:gd name="T54" fmla="*/ 9 w 36"/>
                  <a:gd name="T55" fmla="*/ 34 h 35"/>
                  <a:gd name="T56" fmla="*/ 13 w 36"/>
                  <a:gd name="T57" fmla="*/ 34 h 35"/>
                  <a:gd name="T58" fmla="*/ 14 w 36"/>
                  <a:gd name="T59" fmla="*/ 35 h 35"/>
                  <a:gd name="T60" fmla="*/ 18 w 36"/>
                  <a:gd name="T61" fmla="*/ 35 h 35"/>
                  <a:gd name="T62" fmla="*/ 20 w 36"/>
                  <a:gd name="T63" fmla="*/ 35 h 35"/>
                  <a:gd name="T64" fmla="*/ 23 w 36"/>
                  <a:gd name="T65" fmla="*/ 34 h 35"/>
                  <a:gd name="T66" fmla="*/ 25 w 36"/>
                  <a:gd name="T67" fmla="*/ 34 h 35"/>
                  <a:gd name="T68" fmla="*/ 29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5 h 35"/>
                  <a:gd name="T76" fmla="*/ 34 w 36"/>
                  <a:gd name="T77" fmla="*/ 23 h 35"/>
                  <a:gd name="T78" fmla="*/ 36 w 36"/>
                  <a:gd name="T79" fmla="*/ 20 h 35"/>
                  <a:gd name="T80" fmla="*/ 36 w 36"/>
                  <a:gd name="T81" fmla="*/ 18 h 35"/>
                  <a:gd name="T82" fmla="*/ 36 w 36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3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0" y="35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0" name="Freeform 76"/>
              <p:cNvSpPr>
                <a:spLocks/>
              </p:cNvSpPr>
              <p:nvPr/>
            </p:nvSpPr>
            <p:spPr bwMode="auto">
              <a:xfrm>
                <a:off x="3792" y="3063"/>
                <a:ext cx="36" cy="35"/>
              </a:xfrm>
              <a:custGeom>
                <a:avLst/>
                <a:gdLst>
                  <a:gd name="T0" fmla="*/ 36 w 36"/>
                  <a:gd name="T1" fmla="*/ 18 h 35"/>
                  <a:gd name="T2" fmla="*/ 36 w 36"/>
                  <a:gd name="T3" fmla="*/ 14 h 35"/>
                  <a:gd name="T4" fmla="*/ 34 w 36"/>
                  <a:gd name="T5" fmla="*/ 12 h 35"/>
                  <a:gd name="T6" fmla="*/ 34 w 36"/>
                  <a:gd name="T7" fmla="*/ 9 h 35"/>
                  <a:gd name="T8" fmla="*/ 32 w 36"/>
                  <a:gd name="T9" fmla="*/ 7 h 35"/>
                  <a:gd name="T10" fmla="*/ 30 w 36"/>
                  <a:gd name="T11" fmla="*/ 5 h 35"/>
                  <a:gd name="T12" fmla="*/ 28 w 36"/>
                  <a:gd name="T13" fmla="*/ 4 h 35"/>
                  <a:gd name="T14" fmla="*/ 27 w 36"/>
                  <a:gd name="T15" fmla="*/ 2 h 35"/>
                  <a:gd name="T16" fmla="*/ 23 w 36"/>
                  <a:gd name="T17" fmla="*/ 2 h 35"/>
                  <a:gd name="T18" fmla="*/ 21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2 w 36"/>
                  <a:gd name="T25" fmla="*/ 2 h 35"/>
                  <a:gd name="T26" fmla="*/ 11 w 36"/>
                  <a:gd name="T27" fmla="*/ 2 h 35"/>
                  <a:gd name="T28" fmla="*/ 7 w 36"/>
                  <a:gd name="T29" fmla="*/ 4 h 35"/>
                  <a:gd name="T30" fmla="*/ 5 w 36"/>
                  <a:gd name="T31" fmla="*/ 5 h 35"/>
                  <a:gd name="T32" fmla="*/ 4 w 36"/>
                  <a:gd name="T33" fmla="*/ 7 h 35"/>
                  <a:gd name="T34" fmla="*/ 2 w 36"/>
                  <a:gd name="T35" fmla="*/ 9 h 35"/>
                  <a:gd name="T36" fmla="*/ 2 w 36"/>
                  <a:gd name="T37" fmla="*/ 12 h 35"/>
                  <a:gd name="T38" fmla="*/ 0 w 36"/>
                  <a:gd name="T39" fmla="*/ 14 h 35"/>
                  <a:gd name="T40" fmla="*/ 0 w 36"/>
                  <a:gd name="T41" fmla="*/ 18 h 35"/>
                  <a:gd name="T42" fmla="*/ 0 w 36"/>
                  <a:gd name="T43" fmla="*/ 20 h 35"/>
                  <a:gd name="T44" fmla="*/ 2 w 36"/>
                  <a:gd name="T45" fmla="*/ 23 h 35"/>
                  <a:gd name="T46" fmla="*/ 2 w 36"/>
                  <a:gd name="T47" fmla="*/ 25 h 35"/>
                  <a:gd name="T48" fmla="*/ 4 w 36"/>
                  <a:gd name="T49" fmla="*/ 28 h 35"/>
                  <a:gd name="T50" fmla="*/ 5 w 36"/>
                  <a:gd name="T51" fmla="*/ 30 h 35"/>
                  <a:gd name="T52" fmla="*/ 7 w 36"/>
                  <a:gd name="T53" fmla="*/ 32 h 35"/>
                  <a:gd name="T54" fmla="*/ 11 w 36"/>
                  <a:gd name="T55" fmla="*/ 34 h 35"/>
                  <a:gd name="T56" fmla="*/ 12 w 36"/>
                  <a:gd name="T57" fmla="*/ 34 h 35"/>
                  <a:gd name="T58" fmla="*/ 14 w 36"/>
                  <a:gd name="T59" fmla="*/ 35 h 35"/>
                  <a:gd name="T60" fmla="*/ 18 w 36"/>
                  <a:gd name="T61" fmla="*/ 35 h 35"/>
                  <a:gd name="T62" fmla="*/ 21 w 36"/>
                  <a:gd name="T63" fmla="*/ 35 h 35"/>
                  <a:gd name="T64" fmla="*/ 23 w 36"/>
                  <a:gd name="T65" fmla="*/ 34 h 35"/>
                  <a:gd name="T66" fmla="*/ 27 w 36"/>
                  <a:gd name="T67" fmla="*/ 34 h 35"/>
                  <a:gd name="T68" fmla="*/ 28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5 h 35"/>
                  <a:gd name="T76" fmla="*/ 34 w 36"/>
                  <a:gd name="T77" fmla="*/ 23 h 35"/>
                  <a:gd name="T78" fmla="*/ 36 w 36"/>
                  <a:gd name="T79" fmla="*/ 20 h 35"/>
                  <a:gd name="T80" fmla="*/ 36 w 36"/>
                  <a:gd name="T81" fmla="*/ 18 h 35"/>
                  <a:gd name="T82" fmla="*/ 36 w 36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1" name="Freeform 77"/>
              <p:cNvSpPr>
                <a:spLocks/>
              </p:cNvSpPr>
              <p:nvPr/>
            </p:nvSpPr>
            <p:spPr bwMode="auto">
              <a:xfrm>
                <a:off x="3897" y="3063"/>
                <a:ext cx="35" cy="35"/>
              </a:xfrm>
              <a:custGeom>
                <a:avLst/>
                <a:gdLst>
                  <a:gd name="T0" fmla="*/ 35 w 35"/>
                  <a:gd name="T1" fmla="*/ 18 h 35"/>
                  <a:gd name="T2" fmla="*/ 35 w 35"/>
                  <a:gd name="T3" fmla="*/ 14 h 35"/>
                  <a:gd name="T4" fmla="*/ 34 w 35"/>
                  <a:gd name="T5" fmla="*/ 12 h 35"/>
                  <a:gd name="T6" fmla="*/ 34 w 35"/>
                  <a:gd name="T7" fmla="*/ 9 h 35"/>
                  <a:gd name="T8" fmla="*/ 32 w 35"/>
                  <a:gd name="T9" fmla="*/ 7 h 35"/>
                  <a:gd name="T10" fmla="*/ 30 w 35"/>
                  <a:gd name="T11" fmla="*/ 5 h 35"/>
                  <a:gd name="T12" fmla="*/ 28 w 35"/>
                  <a:gd name="T13" fmla="*/ 4 h 35"/>
                  <a:gd name="T14" fmla="*/ 27 w 35"/>
                  <a:gd name="T15" fmla="*/ 2 h 35"/>
                  <a:gd name="T16" fmla="*/ 23 w 35"/>
                  <a:gd name="T17" fmla="*/ 2 h 35"/>
                  <a:gd name="T18" fmla="*/ 21 w 35"/>
                  <a:gd name="T19" fmla="*/ 0 h 35"/>
                  <a:gd name="T20" fmla="*/ 18 w 35"/>
                  <a:gd name="T21" fmla="*/ 0 h 35"/>
                  <a:gd name="T22" fmla="*/ 14 w 35"/>
                  <a:gd name="T23" fmla="*/ 0 h 35"/>
                  <a:gd name="T24" fmla="*/ 12 w 35"/>
                  <a:gd name="T25" fmla="*/ 2 h 35"/>
                  <a:gd name="T26" fmla="*/ 11 w 35"/>
                  <a:gd name="T27" fmla="*/ 2 h 35"/>
                  <a:gd name="T28" fmla="*/ 7 w 35"/>
                  <a:gd name="T29" fmla="*/ 4 h 35"/>
                  <a:gd name="T30" fmla="*/ 5 w 35"/>
                  <a:gd name="T31" fmla="*/ 5 h 35"/>
                  <a:gd name="T32" fmla="*/ 3 w 35"/>
                  <a:gd name="T33" fmla="*/ 7 h 35"/>
                  <a:gd name="T34" fmla="*/ 2 w 35"/>
                  <a:gd name="T35" fmla="*/ 9 h 35"/>
                  <a:gd name="T36" fmla="*/ 2 w 35"/>
                  <a:gd name="T37" fmla="*/ 12 h 35"/>
                  <a:gd name="T38" fmla="*/ 0 w 35"/>
                  <a:gd name="T39" fmla="*/ 14 h 35"/>
                  <a:gd name="T40" fmla="*/ 0 w 35"/>
                  <a:gd name="T41" fmla="*/ 18 h 35"/>
                  <a:gd name="T42" fmla="*/ 0 w 35"/>
                  <a:gd name="T43" fmla="*/ 20 h 35"/>
                  <a:gd name="T44" fmla="*/ 2 w 35"/>
                  <a:gd name="T45" fmla="*/ 23 h 35"/>
                  <a:gd name="T46" fmla="*/ 2 w 35"/>
                  <a:gd name="T47" fmla="*/ 25 h 35"/>
                  <a:gd name="T48" fmla="*/ 3 w 35"/>
                  <a:gd name="T49" fmla="*/ 28 h 35"/>
                  <a:gd name="T50" fmla="*/ 5 w 35"/>
                  <a:gd name="T51" fmla="*/ 30 h 35"/>
                  <a:gd name="T52" fmla="*/ 7 w 35"/>
                  <a:gd name="T53" fmla="*/ 32 h 35"/>
                  <a:gd name="T54" fmla="*/ 11 w 35"/>
                  <a:gd name="T55" fmla="*/ 34 h 35"/>
                  <a:gd name="T56" fmla="*/ 12 w 35"/>
                  <a:gd name="T57" fmla="*/ 34 h 35"/>
                  <a:gd name="T58" fmla="*/ 14 w 35"/>
                  <a:gd name="T59" fmla="*/ 35 h 35"/>
                  <a:gd name="T60" fmla="*/ 18 w 35"/>
                  <a:gd name="T61" fmla="*/ 35 h 35"/>
                  <a:gd name="T62" fmla="*/ 21 w 35"/>
                  <a:gd name="T63" fmla="*/ 35 h 35"/>
                  <a:gd name="T64" fmla="*/ 23 w 35"/>
                  <a:gd name="T65" fmla="*/ 34 h 35"/>
                  <a:gd name="T66" fmla="*/ 27 w 35"/>
                  <a:gd name="T67" fmla="*/ 34 h 35"/>
                  <a:gd name="T68" fmla="*/ 28 w 35"/>
                  <a:gd name="T69" fmla="*/ 32 h 35"/>
                  <a:gd name="T70" fmla="*/ 30 w 35"/>
                  <a:gd name="T71" fmla="*/ 30 h 35"/>
                  <a:gd name="T72" fmla="*/ 32 w 35"/>
                  <a:gd name="T73" fmla="*/ 28 h 35"/>
                  <a:gd name="T74" fmla="*/ 34 w 35"/>
                  <a:gd name="T75" fmla="*/ 25 h 35"/>
                  <a:gd name="T76" fmla="*/ 34 w 35"/>
                  <a:gd name="T77" fmla="*/ 23 h 35"/>
                  <a:gd name="T78" fmla="*/ 35 w 35"/>
                  <a:gd name="T79" fmla="*/ 20 h 35"/>
                  <a:gd name="T80" fmla="*/ 35 w 35"/>
                  <a:gd name="T81" fmla="*/ 18 h 35"/>
                  <a:gd name="T82" fmla="*/ 35 w 35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5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2" name="Freeform 78"/>
              <p:cNvSpPr>
                <a:spLocks/>
              </p:cNvSpPr>
              <p:nvPr/>
            </p:nvSpPr>
            <p:spPr bwMode="auto">
              <a:xfrm>
                <a:off x="4002" y="3063"/>
                <a:ext cx="35" cy="35"/>
              </a:xfrm>
              <a:custGeom>
                <a:avLst/>
                <a:gdLst>
                  <a:gd name="T0" fmla="*/ 35 w 35"/>
                  <a:gd name="T1" fmla="*/ 18 h 35"/>
                  <a:gd name="T2" fmla="*/ 35 w 35"/>
                  <a:gd name="T3" fmla="*/ 14 h 35"/>
                  <a:gd name="T4" fmla="*/ 34 w 35"/>
                  <a:gd name="T5" fmla="*/ 12 h 35"/>
                  <a:gd name="T6" fmla="*/ 34 w 35"/>
                  <a:gd name="T7" fmla="*/ 9 h 35"/>
                  <a:gd name="T8" fmla="*/ 32 w 35"/>
                  <a:gd name="T9" fmla="*/ 7 h 35"/>
                  <a:gd name="T10" fmla="*/ 30 w 35"/>
                  <a:gd name="T11" fmla="*/ 5 h 35"/>
                  <a:gd name="T12" fmla="*/ 28 w 35"/>
                  <a:gd name="T13" fmla="*/ 4 h 35"/>
                  <a:gd name="T14" fmla="*/ 26 w 35"/>
                  <a:gd name="T15" fmla="*/ 2 h 35"/>
                  <a:gd name="T16" fmla="*/ 23 w 35"/>
                  <a:gd name="T17" fmla="*/ 2 h 35"/>
                  <a:gd name="T18" fmla="*/ 21 w 35"/>
                  <a:gd name="T19" fmla="*/ 0 h 35"/>
                  <a:gd name="T20" fmla="*/ 18 w 35"/>
                  <a:gd name="T21" fmla="*/ 0 h 35"/>
                  <a:gd name="T22" fmla="*/ 14 w 35"/>
                  <a:gd name="T23" fmla="*/ 0 h 35"/>
                  <a:gd name="T24" fmla="*/ 12 w 35"/>
                  <a:gd name="T25" fmla="*/ 2 h 35"/>
                  <a:gd name="T26" fmla="*/ 10 w 35"/>
                  <a:gd name="T27" fmla="*/ 2 h 35"/>
                  <a:gd name="T28" fmla="*/ 7 w 35"/>
                  <a:gd name="T29" fmla="*/ 4 h 35"/>
                  <a:gd name="T30" fmla="*/ 5 w 35"/>
                  <a:gd name="T31" fmla="*/ 5 h 35"/>
                  <a:gd name="T32" fmla="*/ 3 w 35"/>
                  <a:gd name="T33" fmla="*/ 7 h 35"/>
                  <a:gd name="T34" fmla="*/ 2 w 35"/>
                  <a:gd name="T35" fmla="*/ 9 h 35"/>
                  <a:gd name="T36" fmla="*/ 2 w 35"/>
                  <a:gd name="T37" fmla="*/ 12 h 35"/>
                  <a:gd name="T38" fmla="*/ 0 w 35"/>
                  <a:gd name="T39" fmla="*/ 14 h 35"/>
                  <a:gd name="T40" fmla="*/ 0 w 35"/>
                  <a:gd name="T41" fmla="*/ 18 h 35"/>
                  <a:gd name="T42" fmla="*/ 0 w 35"/>
                  <a:gd name="T43" fmla="*/ 20 h 35"/>
                  <a:gd name="T44" fmla="*/ 2 w 35"/>
                  <a:gd name="T45" fmla="*/ 23 h 35"/>
                  <a:gd name="T46" fmla="*/ 2 w 35"/>
                  <a:gd name="T47" fmla="*/ 25 h 35"/>
                  <a:gd name="T48" fmla="*/ 3 w 35"/>
                  <a:gd name="T49" fmla="*/ 28 h 35"/>
                  <a:gd name="T50" fmla="*/ 5 w 35"/>
                  <a:gd name="T51" fmla="*/ 30 h 35"/>
                  <a:gd name="T52" fmla="*/ 7 w 35"/>
                  <a:gd name="T53" fmla="*/ 32 h 35"/>
                  <a:gd name="T54" fmla="*/ 10 w 35"/>
                  <a:gd name="T55" fmla="*/ 34 h 35"/>
                  <a:gd name="T56" fmla="*/ 12 w 35"/>
                  <a:gd name="T57" fmla="*/ 34 h 35"/>
                  <a:gd name="T58" fmla="*/ 14 w 35"/>
                  <a:gd name="T59" fmla="*/ 35 h 35"/>
                  <a:gd name="T60" fmla="*/ 18 w 35"/>
                  <a:gd name="T61" fmla="*/ 35 h 35"/>
                  <a:gd name="T62" fmla="*/ 21 w 35"/>
                  <a:gd name="T63" fmla="*/ 35 h 35"/>
                  <a:gd name="T64" fmla="*/ 23 w 35"/>
                  <a:gd name="T65" fmla="*/ 34 h 35"/>
                  <a:gd name="T66" fmla="*/ 26 w 35"/>
                  <a:gd name="T67" fmla="*/ 34 h 35"/>
                  <a:gd name="T68" fmla="*/ 28 w 35"/>
                  <a:gd name="T69" fmla="*/ 32 h 35"/>
                  <a:gd name="T70" fmla="*/ 30 w 35"/>
                  <a:gd name="T71" fmla="*/ 30 h 35"/>
                  <a:gd name="T72" fmla="*/ 32 w 35"/>
                  <a:gd name="T73" fmla="*/ 28 h 35"/>
                  <a:gd name="T74" fmla="*/ 34 w 35"/>
                  <a:gd name="T75" fmla="*/ 25 h 35"/>
                  <a:gd name="T76" fmla="*/ 34 w 35"/>
                  <a:gd name="T77" fmla="*/ 23 h 35"/>
                  <a:gd name="T78" fmla="*/ 35 w 35"/>
                  <a:gd name="T79" fmla="*/ 20 h 35"/>
                  <a:gd name="T80" fmla="*/ 35 w 35"/>
                  <a:gd name="T81" fmla="*/ 18 h 35"/>
                  <a:gd name="T82" fmla="*/ 35 w 35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5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0" y="34"/>
                    </a:lnTo>
                    <a:lnTo>
                      <a:pt x="12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4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3" name="Freeform 79"/>
              <p:cNvSpPr>
                <a:spLocks/>
              </p:cNvSpPr>
              <p:nvPr/>
            </p:nvSpPr>
            <p:spPr bwMode="auto">
              <a:xfrm>
                <a:off x="3058" y="2183"/>
                <a:ext cx="35" cy="34"/>
              </a:xfrm>
              <a:custGeom>
                <a:avLst/>
                <a:gdLst>
                  <a:gd name="T0" fmla="*/ 35 w 35"/>
                  <a:gd name="T1" fmla="*/ 16 h 34"/>
                  <a:gd name="T2" fmla="*/ 35 w 35"/>
                  <a:gd name="T3" fmla="*/ 14 h 34"/>
                  <a:gd name="T4" fmla="*/ 35 w 35"/>
                  <a:gd name="T5" fmla="*/ 13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6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8 w 35"/>
                  <a:gd name="T21" fmla="*/ 0 h 34"/>
                  <a:gd name="T22" fmla="*/ 16 w 35"/>
                  <a:gd name="T23" fmla="*/ 0 h 34"/>
                  <a:gd name="T24" fmla="*/ 12 w 35"/>
                  <a:gd name="T25" fmla="*/ 0 h 34"/>
                  <a:gd name="T26" fmla="*/ 10 w 35"/>
                  <a:gd name="T27" fmla="*/ 2 h 34"/>
                  <a:gd name="T28" fmla="*/ 9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3 w 35"/>
                  <a:gd name="T35" fmla="*/ 9 h 34"/>
                  <a:gd name="T36" fmla="*/ 2 w 35"/>
                  <a:gd name="T37" fmla="*/ 13 h 34"/>
                  <a:gd name="T38" fmla="*/ 2 w 35"/>
                  <a:gd name="T39" fmla="*/ 14 h 34"/>
                  <a:gd name="T40" fmla="*/ 0 w 35"/>
                  <a:gd name="T41" fmla="*/ 18 h 34"/>
                  <a:gd name="T42" fmla="*/ 2 w 35"/>
                  <a:gd name="T43" fmla="*/ 20 h 34"/>
                  <a:gd name="T44" fmla="*/ 2 w 35"/>
                  <a:gd name="T45" fmla="*/ 23 h 34"/>
                  <a:gd name="T46" fmla="*/ 3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9 w 35"/>
                  <a:gd name="T53" fmla="*/ 32 h 34"/>
                  <a:gd name="T54" fmla="*/ 10 w 35"/>
                  <a:gd name="T55" fmla="*/ 32 h 34"/>
                  <a:gd name="T56" fmla="*/ 12 w 35"/>
                  <a:gd name="T57" fmla="*/ 34 h 34"/>
                  <a:gd name="T58" fmla="*/ 16 w 35"/>
                  <a:gd name="T59" fmla="*/ 34 h 34"/>
                  <a:gd name="T60" fmla="*/ 18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6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4 w 35"/>
                  <a:gd name="T75" fmla="*/ 25 h 34"/>
                  <a:gd name="T76" fmla="*/ 35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6"/>
                    </a:moveTo>
                    <a:lnTo>
                      <a:pt x="35" y="14"/>
                    </a:lnTo>
                    <a:lnTo>
                      <a:pt x="35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2" y="23"/>
                    </a:lnTo>
                    <a:lnTo>
                      <a:pt x="3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9" y="32"/>
                    </a:lnTo>
                    <a:lnTo>
                      <a:pt x="10" y="32"/>
                    </a:lnTo>
                    <a:lnTo>
                      <a:pt x="12" y="34"/>
                    </a:lnTo>
                    <a:lnTo>
                      <a:pt x="16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5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4" name="Freeform 80"/>
              <p:cNvSpPr>
                <a:spLocks/>
              </p:cNvSpPr>
              <p:nvPr/>
            </p:nvSpPr>
            <p:spPr bwMode="auto">
              <a:xfrm>
                <a:off x="3163" y="2183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4 h 34"/>
                  <a:gd name="T4" fmla="*/ 35 w 35"/>
                  <a:gd name="T5" fmla="*/ 13 h 34"/>
                  <a:gd name="T6" fmla="*/ 33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6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7 w 35"/>
                  <a:gd name="T21" fmla="*/ 0 h 34"/>
                  <a:gd name="T22" fmla="*/ 16 w 35"/>
                  <a:gd name="T23" fmla="*/ 0 h 34"/>
                  <a:gd name="T24" fmla="*/ 12 w 35"/>
                  <a:gd name="T25" fmla="*/ 0 h 34"/>
                  <a:gd name="T26" fmla="*/ 10 w 35"/>
                  <a:gd name="T27" fmla="*/ 2 h 34"/>
                  <a:gd name="T28" fmla="*/ 9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3 w 35"/>
                  <a:gd name="T35" fmla="*/ 9 h 34"/>
                  <a:gd name="T36" fmla="*/ 1 w 35"/>
                  <a:gd name="T37" fmla="*/ 13 h 34"/>
                  <a:gd name="T38" fmla="*/ 1 w 35"/>
                  <a:gd name="T39" fmla="*/ 14 h 34"/>
                  <a:gd name="T40" fmla="*/ 0 w 35"/>
                  <a:gd name="T41" fmla="*/ 18 h 34"/>
                  <a:gd name="T42" fmla="*/ 1 w 35"/>
                  <a:gd name="T43" fmla="*/ 20 h 34"/>
                  <a:gd name="T44" fmla="*/ 1 w 35"/>
                  <a:gd name="T45" fmla="*/ 23 h 34"/>
                  <a:gd name="T46" fmla="*/ 3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9 w 35"/>
                  <a:gd name="T53" fmla="*/ 32 h 34"/>
                  <a:gd name="T54" fmla="*/ 10 w 35"/>
                  <a:gd name="T55" fmla="*/ 32 h 34"/>
                  <a:gd name="T56" fmla="*/ 12 w 35"/>
                  <a:gd name="T57" fmla="*/ 34 h 34"/>
                  <a:gd name="T58" fmla="*/ 16 w 35"/>
                  <a:gd name="T59" fmla="*/ 34 h 34"/>
                  <a:gd name="T60" fmla="*/ 17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6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3 w 35"/>
                  <a:gd name="T75" fmla="*/ 25 h 34"/>
                  <a:gd name="T76" fmla="*/ 35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4"/>
                    </a:lnTo>
                    <a:lnTo>
                      <a:pt x="35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1" y="23"/>
                    </a:lnTo>
                    <a:lnTo>
                      <a:pt x="3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9" y="32"/>
                    </a:lnTo>
                    <a:lnTo>
                      <a:pt x="10" y="32"/>
                    </a:lnTo>
                    <a:lnTo>
                      <a:pt x="12" y="34"/>
                    </a:lnTo>
                    <a:lnTo>
                      <a:pt x="16" y="34"/>
                    </a:lnTo>
                    <a:lnTo>
                      <a:pt x="17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3" y="25"/>
                    </a:lnTo>
                    <a:lnTo>
                      <a:pt x="35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5" name="Freeform 81"/>
              <p:cNvSpPr>
                <a:spLocks/>
              </p:cNvSpPr>
              <p:nvPr/>
            </p:nvSpPr>
            <p:spPr bwMode="auto">
              <a:xfrm>
                <a:off x="3268" y="2183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4 h 34"/>
                  <a:gd name="T4" fmla="*/ 35 w 35"/>
                  <a:gd name="T5" fmla="*/ 13 h 34"/>
                  <a:gd name="T6" fmla="*/ 33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6 w 35"/>
                  <a:gd name="T15" fmla="*/ 2 h 34"/>
                  <a:gd name="T16" fmla="*/ 23 w 35"/>
                  <a:gd name="T17" fmla="*/ 0 h 34"/>
                  <a:gd name="T18" fmla="*/ 21 w 35"/>
                  <a:gd name="T19" fmla="*/ 0 h 34"/>
                  <a:gd name="T20" fmla="*/ 17 w 35"/>
                  <a:gd name="T21" fmla="*/ 0 h 34"/>
                  <a:gd name="T22" fmla="*/ 16 w 35"/>
                  <a:gd name="T23" fmla="*/ 0 h 34"/>
                  <a:gd name="T24" fmla="*/ 12 w 35"/>
                  <a:gd name="T25" fmla="*/ 0 h 34"/>
                  <a:gd name="T26" fmla="*/ 10 w 35"/>
                  <a:gd name="T27" fmla="*/ 2 h 34"/>
                  <a:gd name="T28" fmla="*/ 8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3 w 35"/>
                  <a:gd name="T35" fmla="*/ 9 h 34"/>
                  <a:gd name="T36" fmla="*/ 1 w 35"/>
                  <a:gd name="T37" fmla="*/ 13 h 34"/>
                  <a:gd name="T38" fmla="*/ 1 w 35"/>
                  <a:gd name="T39" fmla="*/ 14 h 34"/>
                  <a:gd name="T40" fmla="*/ 0 w 35"/>
                  <a:gd name="T41" fmla="*/ 18 h 34"/>
                  <a:gd name="T42" fmla="*/ 1 w 35"/>
                  <a:gd name="T43" fmla="*/ 20 h 34"/>
                  <a:gd name="T44" fmla="*/ 1 w 35"/>
                  <a:gd name="T45" fmla="*/ 23 h 34"/>
                  <a:gd name="T46" fmla="*/ 3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8 w 35"/>
                  <a:gd name="T53" fmla="*/ 32 h 34"/>
                  <a:gd name="T54" fmla="*/ 10 w 35"/>
                  <a:gd name="T55" fmla="*/ 32 h 34"/>
                  <a:gd name="T56" fmla="*/ 12 w 35"/>
                  <a:gd name="T57" fmla="*/ 34 h 34"/>
                  <a:gd name="T58" fmla="*/ 16 w 35"/>
                  <a:gd name="T59" fmla="*/ 34 h 34"/>
                  <a:gd name="T60" fmla="*/ 17 w 35"/>
                  <a:gd name="T61" fmla="*/ 34 h 34"/>
                  <a:gd name="T62" fmla="*/ 21 w 35"/>
                  <a:gd name="T63" fmla="*/ 34 h 34"/>
                  <a:gd name="T64" fmla="*/ 23 w 35"/>
                  <a:gd name="T65" fmla="*/ 34 h 34"/>
                  <a:gd name="T66" fmla="*/ 26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3 w 35"/>
                  <a:gd name="T75" fmla="*/ 25 h 34"/>
                  <a:gd name="T76" fmla="*/ 35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4"/>
                    </a:lnTo>
                    <a:lnTo>
                      <a:pt x="35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8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1" y="23"/>
                    </a:lnTo>
                    <a:lnTo>
                      <a:pt x="3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8" y="32"/>
                    </a:lnTo>
                    <a:lnTo>
                      <a:pt x="10" y="32"/>
                    </a:lnTo>
                    <a:lnTo>
                      <a:pt x="12" y="34"/>
                    </a:lnTo>
                    <a:lnTo>
                      <a:pt x="16" y="34"/>
                    </a:lnTo>
                    <a:lnTo>
                      <a:pt x="17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3" y="25"/>
                    </a:lnTo>
                    <a:lnTo>
                      <a:pt x="35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6" name="Freeform 82"/>
              <p:cNvSpPr>
                <a:spLocks/>
              </p:cNvSpPr>
              <p:nvPr/>
            </p:nvSpPr>
            <p:spPr bwMode="auto">
              <a:xfrm>
                <a:off x="3374" y="2183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5 h 34"/>
                  <a:gd name="T12" fmla="*/ 27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20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6 w 34"/>
                  <a:gd name="T31" fmla="*/ 5 h 34"/>
                  <a:gd name="T32" fmla="*/ 4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4 w 34"/>
                  <a:gd name="T49" fmla="*/ 27 h 34"/>
                  <a:gd name="T50" fmla="*/ 6 w 34"/>
                  <a:gd name="T51" fmla="*/ 30 h 34"/>
                  <a:gd name="T52" fmla="*/ 7 w 34"/>
                  <a:gd name="T53" fmla="*/ 32 h 34"/>
                  <a:gd name="T54" fmla="*/ 9 w 34"/>
                  <a:gd name="T55" fmla="*/ 32 h 34"/>
                  <a:gd name="T56" fmla="*/ 11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20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7 w 34"/>
                  <a:gd name="T69" fmla="*/ 32 h 34"/>
                  <a:gd name="T70" fmla="*/ 30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7" name="Freeform 83"/>
              <p:cNvSpPr>
                <a:spLocks/>
              </p:cNvSpPr>
              <p:nvPr/>
            </p:nvSpPr>
            <p:spPr bwMode="auto">
              <a:xfrm>
                <a:off x="3479" y="2183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5 h 34"/>
                  <a:gd name="T12" fmla="*/ 27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20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5 w 34"/>
                  <a:gd name="T31" fmla="*/ 5 h 34"/>
                  <a:gd name="T32" fmla="*/ 4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4 w 34"/>
                  <a:gd name="T49" fmla="*/ 27 h 34"/>
                  <a:gd name="T50" fmla="*/ 5 w 34"/>
                  <a:gd name="T51" fmla="*/ 30 h 34"/>
                  <a:gd name="T52" fmla="*/ 7 w 34"/>
                  <a:gd name="T53" fmla="*/ 32 h 34"/>
                  <a:gd name="T54" fmla="*/ 9 w 34"/>
                  <a:gd name="T55" fmla="*/ 32 h 34"/>
                  <a:gd name="T56" fmla="*/ 11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20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7 w 34"/>
                  <a:gd name="T69" fmla="*/ 32 h 34"/>
                  <a:gd name="T70" fmla="*/ 30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8" name="Freeform 84"/>
              <p:cNvSpPr>
                <a:spLocks/>
              </p:cNvSpPr>
              <p:nvPr/>
            </p:nvSpPr>
            <p:spPr bwMode="auto">
              <a:xfrm>
                <a:off x="3584" y="2183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5 h 34"/>
                  <a:gd name="T12" fmla="*/ 27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20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5 w 34"/>
                  <a:gd name="T31" fmla="*/ 5 h 34"/>
                  <a:gd name="T32" fmla="*/ 4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4 w 34"/>
                  <a:gd name="T49" fmla="*/ 27 h 34"/>
                  <a:gd name="T50" fmla="*/ 5 w 34"/>
                  <a:gd name="T51" fmla="*/ 30 h 34"/>
                  <a:gd name="T52" fmla="*/ 7 w 34"/>
                  <a:gd name="T53" fmla="*/ 32 h 34"/>
                  <a:gd name="T54" fmla="*/ 9 w 34"/>
                  <a:gd name="T55" fmla="*/ 32 h 34"/>
                  <a:gd name="T56" fmla="*/ 11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20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7 w 34"/>
                  <a:gd name="T69" fmla="*/ 32 h 34"/>
                  <a:gd name="T70" fmla="*/ 30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29" name="Freeform 85"/>
              <p:cNvSpPr>
                <a:spLocks/>
              </p:cNvSpPr>
              <p:nvPr/>
            </p:nvSpPr>
            <p:spPr bwMode="auto">
              <a:xfrm>
                <a:off x="3689" y="2183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5 h 34"/>
                  <a:gd name="T12" fmla="*/ 27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19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1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5 w 34"/>
                  <a:gd name="T31" fmla="*/ 5 h 34"/>
                  <a:gd name="T32" fmla="*/ 3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3 w 34"/>
                  <a:gd name="T49" fmla="*/ 27 h 34"/>
                  <a:gd name="T50" fmla="*/ 5 w 34"/>
                  <a:gd name="T51" fmla="*/ 30 h 34"/>
                  <a:gd name="T52" fmla="*/ 7 w 34"/>
                  <a:gd name="T53" fmla="*/ 32 h 34"/>
                  <a:gd name="T54" fmla="*/ 9 w 34"/>
                  <a:gd name="T55" fmla="*/ 32 h 34"/>
                  <a:gd name="T56" fmla="*/ 11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19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7 w 34"/>
                  <a:gd name="T69" fmla="*/ 32 h 34"/>
                  <a:gd name="T70" fmla="*/ 30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1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0" name="Freeform 86"/>
              <p:cNvSpPr>
                <a:spLocks/>
              </p:cNvSpPr>
              <p:nvPr/>
            </p:nvSpPr>
            <p:spPr bwMode="auto">
              <a:xfrm>
                <a:off x="3794" y="2183"/>
                <a:ext cx="34" cy="34"/>
              </a:xfrm>
              <a:custGeom>
                <a:avLst/>
                <a:gdLst>
                  <a:gd name="T0" fmla="*/ 34 w 34"/>
                  <a:gd name="T1" fmla="*/ 18 h 34"/>
                  <a:gd name="T2" fmla="*/ 34 w 34"/>
                  <a:gd name="T3" fmla="*/ 14 h 34"/>
                  <a:gd name="T4" fmla="*/ 34 w 34"/>
                  <a:gd name="T5" fmla="*/ 13 h 34"/>
                  <a:gd name="T6" fmla="*/ 32 w 34"/>
                  <a:gd name="T7" fmla="*/ 9 h 34"/>
                  <a:gd name="T8" fmla="*/ 32 w 34"/>
                  <a:gd name="T9" fmla="*/ 7 h 34"/>
                  <a:gd name="T10" fmla="*/ 30 w 34"/>
                  <a:gd name="T11" fmla="*/ 5 h 34"/>
                  <a:gd name="T12" fmla="*/ 26 w 34"/>
                  <a:gd name="T13" fmla="*/ 4 h 34"/>
                  <a:gd name="T14" fmla="*/ 25 w 34"/>
                  <a:gd name="T15" fmla="*/ 2 h 34"/>
                  <a:gd name="T16" fmla="*/ 23 w 34"/>
                  <a:gd name="T17" fmla="*/ 0 h 34"/>
                  <a:gd name="T18" fmla="*/ 19 w 34"/>
                  <a:gd name="T19" fmla="*/ 0 h 34"/>
                  <a:gd name="T20" fmla="*/ 18 w 34"/>
                  <a:gd name="T21" fmla="*/ 0 h 34"/>
                  <a:gd name="T22" fmla="*/ 14 w 34"/>
                  <a:gd name="T23" fmla="*/ 0 h 34"/>
                  <a:gd name="T24" fmla="*/ 10 w 34"/>
                  <a:gd name="T25" fmla="*/ 0 h 34"/>
                  <a:gd name="T26" fmla="*/ 9 w 34"/>
                  <a:gd name="T27" fmla="*/ 2 h 34"/>
                  <a:gd name="T28" fmla="*/ 7 w 34"/>
                  <a:gd name="T29" fmla="*/ 4 h 34"/>
                  <a:gd name="T30" fmla="*/ 5 w 34"/>
                  <a:gd name="T31" fmla="*/ 5 h 34"/>
                  <a:gd name="T32" fmla="*/ 3 w 34"/>
                  <a:gd name="T33" fmla="*/ 7 h 34"/>
                  <a:gd name="T34" fmla="*/ 2 w 34"/>
                  <a:gd name="T35" fmla="*/ 9 h 34"/>
                  <a:gd name="T36" fmla="*/ 0 w 34"/>
                  <a:gd name="T37" fmla="*/ 13 h 34"/>
                  <a:gd name="T38" fmla="*/ 0 w 34"/>
                  <a:gd name="T39" fmla="*/ 14 h 34"/>
                  <a:gd name="T40" fmla="*/ 0 w 34"/>
                  <a:gd name="T41" fmla="*/ 18 h 34"/>
                  <a:gd name="T42" fmla="*/ 0 w 34"/>
                  <a:gd name="T43" fmla="*/ 20 h 34"/>
                  <a:gd name="T44" fmla="*/ 0 w 34"/>
                  <a:gd name="T45" fmla="*/ 23 h 34"/>
                  <a:gd name="T46" fmla="*/ 2 w 34"/>
                  <a:gd name="T47" fmla="*/ 25 h 34"/>
                  <a:gd name="T48" fmla="*/ 3 w 34"/>
                  <a:gd name="T49" fmla="*/ 27 h 34"/>
                  <a:gd name="T50" fmla="*/ 5 w 34"/>
                  <a:gd name="T51" fmla="*/ 30 h 34"/>
                  <a:gd name="T52" fmla="*/ 7 w 34"/>
                  <a:gd name="T53" fmla="*/ 32 h 34"/>
                  <a:gd name="T54" fmla="*/ 9 w 34"/>
                  <a:gd name="T55" fmla="*/ 32 h 34"/>
                  <a:gd name="T56" fmla="*/ 10 w 34"/>
                  <a:gd name="T57" fmla="*/ 34 h 34"/>
                  <a:gd name="T58" fmla="*/ 14 w 34"/>
                  <a:gd name="T59" fmla="*/ 34 h 34"/>
                  <a:gd name="T60" fmla="*/ 18 w 34"/>
                  <a:gd name="T61" fmla="*/ 34 h 34"/>
                  <a:gd name="T62" fmla="*/ 19 w 34"/>
                  <a:gd name="T63" fmla="*/ 34 h 34"/>
                  <a:gd name="T64" fmla="*/ 23 w 34"/>
                  <a:gd name="T65" fmla="*/ 34 h 34"/>
                  <a:gd name="T66" fmla="*/ 25 w 34"/>
                  <a:gd name="T67" fmla="*/ 32 h 34"/>
                  <a:gd name="T68" fmla="*/ 26 w 34"/>
                  <a:gd name="T69" fmla="*/ 32 h 34"/>
                  <a:gd name="T70" fmla="*/ 30 w 34"/>
                  <a:gd name="T71" fmla="*/ 30 h 34"/>
                  <a:gd name="T72" fmla="*/ 32 w 34"/>
                  <a:gd name="T73" fmla="*/ 27 h 34"/>
                  <a:gd name="T74" fmla="*/ 32 w 34"/>
                  <a:gd name="T75" fmla="*/ 25 h 34"/>
                  <a:gd name="T76" fmla="*/ 34 w 34"/>
                  <a:gd name="T77" fmla="*/ 23 h 34"/>
                  <a:gd name="T78" fmla="*/ 34 w 34"/>
                  <a:gd name="T79" fmla="*/ 20 h 34"/>
                  <a:gd name="T80" fmla="*/ 34 w 34"/>
                  <a:gd name="T81" fmla="*/ 18 h 34"/>
                  <a:gd name="T82" fmla="*/ 34 w 34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4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1" name="Freeform 87"/>
              <p:cNvSpPr>
                <a:spLocks/>
              </p:cNvSpPr>
              <p:nvPr/>
            </p:nvSpPr>
            <p:spPr bwMode="auto">
              <a:xfrm>
                <a:off x="3899" y="2183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4 h 34"/>
                  <a:gd name="T4" fmla="*/ 33 w 35"/>
                  <a:gd name="T5" fmla="*/ 13 h 34"/>
                  <a:gd name="T6" fmla="*/ 33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5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7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9 w 35"/>
                  <a:gd name="T27" fmla="*/ 2 h 34"/>
                  <a:gd name="T28" fmla="*/ 7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1 w 35"/>
                  <a:gd name="T35" fmla="*/ 9 h 34"/>
                  <a:gd name="T36" fmla="*/ 0 w 35"/>
                  <a:gd name="T37" fmla="*/ 13 h 34"/>
                  <a:gd name="T38" fmla="*/ 0 w 35"/>
                  <a:gd name="T39" fmla="*/ 14 h 34"/>
                  <a:gd name="T40" fmla="*/ 0 w 35"/>
                  <a:gd name="T41" fmla="*/ 18 h 34"/>
                  <a:gd name="T42" fmla="*/ 0 w 35"/>
                  <a:gd name="T43" fmla="*/ 20 h 34"/>
                  <a:gd name="T44" fmla="*/ 0 w 35"/>
                  <a:gd name="T45" fmla="*/ 23 h 34"/>
                  <a:gd name="T46" fmla="*/ 1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7 w 35"/>
                  <a:gd name="T53" fmla="*/ 32 h 34"/>
                  <a:gd name="T54" fmla="*/ 9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7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5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3 w 35"/>
                  <a:gd name="T75" fmla="*/ 25 h 34"/>
                  <a:gd name="T76" fmla="*/ 33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4"/>
                    </a:lnTo>
                    <a:lnTo>
                      <a:pt x="33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3" y="25"/>
                    </a:lnTo>
                    <a:lnTo>
                      <a:pt x="33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2" name="Freeform 88"/>
              <p:cNvSpPr>
                <a:spLocks/>
              </p:cNvSpPr>
              <p:nvPr/>
            </p:nvSpPr>
            <p:spPr bwMode="auto">
              <a:xfrm>
                <a:off x="4004" y="2183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4 h 34"/>
                  <a:gd name="T4" fmla="*/ 33 w 35"/>
                  <a:gd name="T5" fmla="*/ 13 h 34"/>
                  <a:gd name="T6" fmla="*/ 33 w 35"/>
                  <a:gd name="T7" fmla="*/ 9 h 34"/>
                  <a:gd name="T8" fmla="*/ 32 w 35"/>
                  <a:gd name="T9" fmla="*/ 7 h 34"/>
                  <a:gd name="T10" fmla="*/ 30 w 35"/>
                  <a:gd name="T11" fmla="*/ 5 h 34"/>
                  <a:gd name="T12" fmla="*/ 28 w 35"/>
                  <a:gd name="T13" fmla="*/ 4 h 34"/>
                  <a:gd name="T14" fmla="*/ 24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7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8 w 35"/>
                  <a:gd name="T27" fmla="*/ 2 h 34"/>
                  <a:gd name="T28" fmla="*/ 7 w 35"/>
                  <a:gd name="T29" fmla="*/ 4 h 34"/>
                  <a:gd name="T30" fmla="*/ 5 w 35"/>
                  <a:gd name="T31" fmla="*/ 5 h 34"/>
                  <a:gd name="T32" fmla="*/ 3 w 35"/>
                  <a:gd name="T33" fmla="*/ 7 h 34"/>
                  <a:gd name="T34" fmla="*/ 1 w 35"/>
                  <a:gd name="T35" fmla="*/ 9 h 34"/>
                  <a:gd name="T36" fmla="*/ 0 w 35"/>
                  <a:gd name="T37" fmla="*/ 13 h 34"/>
                  <a:gd name="T38" fmla="*/ 0 w 35"/>
                  <a:gd name="T39" fmla="*/ 14 h 34"/>
                  <a:gd name="T40" fmla="*/ 0 w 35"/>
                  <a:gd name="T41" fmla="*/ 18 h 34"/>
                  <a:gd name="T42" fmla="*/ 0 w 35"/>
                  <a:gd name="T43" fmla="*/ 20 h 34"/>
                  <a:gd name="T44" fmla="*/ 0 w 35"/>
                  <a:gd name="T45" fmla="*/ 23 h 34"/>
                  <a:gd name="T46" fmla="*/ 1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7 w 35"/>
                  <a:gd name="T53" fmla="*/ 32 h 34"/>
                  <a:gd name="T54" fmla="*/ 8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7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4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3 w 35"/>
                  <a:gd name="T75" fmla="*/ 25 h 34"/>
                  <a:gd name="T76" fmla="*/ 33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4"/>
                    </a:lnTo>
                    <a:lnTo>
                      <a:pt x="33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8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7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4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3" y="25"/>
                    </a:lnTo>
                    <a:lnTo>
                      <a:pt x="33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3" name="Freeform 89"/>
              <p:cNvSpPr>
                <a:spLocks/>
              </p:cNvSpPr>
              <p:nvPr/>
            </p:nvSpPr>
            <p:spPr bwMode="auto">
              <a:xfrm>
                <a:off x="3058" y="3157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5 w 35"/>
                  <a:gd name="T5" fmla="*/ 13 h 36"/>
                  <a:gd name="T6" fmla="*/ 34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6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8 w 35"/>
                  <a:gd name="T21" fmla="*/ 0 h 36"/>
                  <a:gd name="T22" fmla="*/ 16 w 35"/>
                  <a:gd name="T23" fmla="*/ 0 h 36"/>
                  <a:gd name="T24" fmla="*/ 12 w 35"/>
                  <a:gd name="T25" fmla="*/ 2 h 36"/>
                  <a:gd name="T26" fmla="*/ 10 w 35"/>
                  <a:gd name="T27" fmla="*/ 2 h 36"/>
                  <a:gd name="T28" fmla="*/ 9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3 w 35"/>
                  <a:gd name="T35" fmla="*/ 9 h 36"/>
                  <a:gd name="T36" fmla="*/ 2 w 35"/>
                  <a:gd name="T37" fmla="*/ 13 h 36"/>
                  <a:gd name="T38" fmla="*/ 2 w 35"/>
                  <a:gd name="T39" fmla="*/ 14 h 36"/>
                  <a:gd name="T40" fmla="*/ 0 w 35"/>
                  <a:gd name="T41" fmla="*/ 18 h 36"/>
                  <a:gd name="T42" fmla="*/ 2 w 35"/>
                  <a:gd name="T43" fmla="*/ 20 h 36"/>
                  <a:gd name="T44" fmla="*/ 2 w 35"/>
                  <a:gd name="T45" fmla="*/ 23 h 36"/>
                  <a:gd name="T46" fmla="*/ 3 w 35"/>
                  <a:gd name="T47" fmla="*/ 25 h 36"/>
                  <a:gd name="T48" fmla="*/ 3 w 35"/>
                  <a:gd name="T49" fmla="*/ 29 h 36"/>
                  <a:gd name="T50" fmla="*/ 5 w 35"/>
                  <a:gd name="T51" fmla="*/ 30 h 36"/>
                  <a:gd name="T52" fmla="*/ 9 w 35"/>
                  <a:gd name="T53" fmla="*/ 32 h 36"/>
                  <a:gd name="T54" fmla="*/ 10 w 35"/>
                  <a:gd name="T55" fmla="*/ 34 h 36"/>
                  <a:gd name="T56" fmla="*/ 12 w 35"/>
                  <a:gd name="T57" fmla="*/ 34 h 36"/>
                  <a:gd name="T58" fmla="*/ 16 w 35"/>
                  <a:gd name="T59" fmla="*/ 36 h 36"/>
                  <a:gd name="T60" fmla="*/ 18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6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4 w 35"/>
                  <a:gd name="T75" fmla="*/ 25 h 36"/>
                  <a:gd name="T76" fmla="*/ 35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5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2" y="23"/>
                    </a:lnTo>
                    <a:lnTo>
                      <a:pt x="3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2" y="34"/>
                    </a:lnTo>
                    <a:lnTo>
                      <a:pt x="16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4" y="25"/>
                    </a:lnTo>
                    <a:lnTo>
                      <a:pt x="35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4" name="Freeform 90"/>
              <p:cNvSpPr>
                <a:spLocks/>
              </p:cNvSpPr>
              <p:nvPr/>
            </p:nvSpPr>
            <p:spPr bwMode="auto">
              <a:xfrm>
                <a:off x="3163" y="3157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5 w 35"/>
                  <a:gd name="T5" fmla="*/ 13 h 36"/>
                  <a:gd name="T6" fmla="*/ 33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6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7 w 35"/>
                  <a:gd name="T21" fmla="*/ 0 h 36"/>
                  <a:gd name="T22" fmla="*/ 16 w 35"/>
                  <a:gd name="T23" fmla="*/ 0 h 36"/>
                  <a:gd name="T24" fmla="*/ 12 w 35"/>
                  <a:gd name="T25" fmla="*/ 2 h 36"/>
                  <a:gd name="T26" fmla="*/ 10 w 35"/>
                  <a:gd name="T27" fmla="*/ 2 h 36"/>
                  <a:gd name="T28" fmla="*/ 9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3 w 35"/>
                  <a:gd name="T35" fmla="*/ 9 h 36"/>
                  <a:gd name="T36" fmla="*/ 1 w 35"/>
                  <a:gd name="T37" fmla="*/ 13 h 36"/>
                  <a:gd name="T38" fmla="*/ 1 w 35"/>
                  <a:gd name="T39" fmla="*/ 14 h 36"/>
                  <a:gd name="T40" fmla="*/ 0 w 35"/>
                  <a:gd name="T41" fmla="*/ 18 h 36"/>
                  <a:gd name="T42" fmla="*/ 1 w 35"/>
                  <a:gd name="T43" fmla="*/ 20 h 36"/>
                  <a:gd name="T44" fmla="*/ 1 w 35"/>
                  <a:gd name="T45" fmla="*/ 23 h 36"/>
                  <a:gd name="T46" fmla="*/ 3 w 35"/>
                  <a:gd name="T47" fmla="*/ 25 h 36"/>
                  <a:gd name="T48" fmla="*/ 3 w 35"/>
                  <a:gd name="T49" fmla="*/ 29 h 36"/>
                  <a:gd name="T50" fmla="*/ 5 w 35"/>
                  <a:gd name="T51" fmla="*/ 30 h 36"/>
                  <a:gd name="T52" fmla="*/ 9 w 35"/>
                  <a:gd name="T53" fmla="*/ 32 h 36"/>
                  <a:gd name="T54" fmla="*/ 10 w 35"/>
                  <a:gd name="T55" fmla="*/ 34 h 36"/>
                  <a:gd name="T56" fmla="*/ 12 w 35"/>
                  <a:gd name="T57" fmla="*/ 34 h 36"/>
                  <a:gd name="T58" fmla="*/ 16 w 35"/>
                  <a:gd name="T59" fmla="*/ 36 h 36"/>
                  <a:gd name="T60" fmla="*/ 17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6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3 w 35"/>
                  <a:gd name="T75" fmla="*/ 25 h 36"/>
                  <a:gd name="T76" fmla="*/ 35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5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1" y="23"/>
                    </a:lnTo>
                    <a:lnTo>
                      <a:pt x="3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2" y="34"/>
                    </a:lnTo>
                    <a:lnTo>
                      <a:pt x="16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3" y="25"/>
                    </a:lnTo>
                    <a:lnTo>
                      <a:pt x="35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5" name="Freeform 91"/>
              <p:cNvSpPr>
                <a:spLocks/>
              </p:cNvSpPr>
              <p:nvPr/>
            </p:nvSpPr>
            <p:spPr bwMode="auto">
              <a:xfrm>
                <a:off x="3268" y="3157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5 w 35"/>
                  <a:gd name="T5" fmla="*/ 13 h 36"/>
                  <a:gd name="T6" fmla="*/ 33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6 w 35"/>
                  <a:gd name="T15" fmla="*/ 2 h 36"/>
                  <a:gd name="T16" fmla="*/ 23 w 35"/>
                  <a:gd name="T17" fmla="*/ 2 h 36"/>
                  <a:gd name="T18" fmla="*/ 21 w 35"/>
                  <a:gd name="T19" fmla="*/ 0 h 36"/>
                  <a:gd name="T20" fmla="*/ 17 w 35"/>
                  <a:gd name="T21" fmla="*/ 0 h 36"/>
                  <a:gd name="T22" fmla="*/ 16 w 35"/>
                  <a:gd name="T23" fmla="*/ 0 h 36"/>
                  <a:gd name="T24" fmla="*/ 12 w 35"/>
                  <a:gd name="T25" fmla="*/ 2 h 36"/>
                  <a:gd name="T26" fmla="*/ 10 w 35"/>
                  <a:gd name="T27" fmla="*/ 2 h 36"/>
                  <a:gd name="T28" fmla="*/ 8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3 w 35"/>
                  <a:gd name="T35" fmla="*/ 9 h 36"/>
                  <a:gd name="T36" fmla="*/ 1 w 35"/>
                  <a:gd name="T37" fmla="*/ 13 h 36"/>
                  <a:gd name="T38" fmla="*/ 1 w 35"/>
                  <a:gd name="T39" fmla="*/ 14 h 36"/>
                  <a:gd name="T40" fmla="*/ 0 w 35"/>
                  <a:gd name="T41" fmla="*/ 18 h 36"/>
                  <a:gd name="T42" fmla="*/ 1 w 35"/>
                  <a:gd name="T43" fmla="*/ 20 h 36"/>
                  <a:gd name="T44" fmla="*/ 1 w 35"/>
                  <a:gd name="T45" fmla="*/ 23 h 36"/>
                  <a:gd name="T46" fmla="*/ 3 w 35"/>
                  <a:gd name="T47" fmla="*/ 25 h 36"/>
                  <a:gd name="T48" fmla="*/ 3 w 35"/>
                  <a:gd name="T49" fmla="*/ 29 h 36"/>
                  <a:gd name="T50" fmla="*/ 5 w 35"/>
                  <a:gd name="T51" fmla="*/ 30 h 36"/>
                  <a:gd name="T52" fmla="*/ 8 w 35"/>
                  <a:gd name="T53" fmla="*/ 32 h 36"/>
                  <a:gd name="T54" fmla="*/ 10 w 35"/>
                  <a:gd name="T55" fmla="*/ 34 h 36"/>
                  <a:gd name="T56" fmla="*/ 12 w 35"/>
                  <a:gd name="T57" fmla="*/ 34 h 36"/>
                  <a:gd name="T58" fmla="*/ 16 w 35"/>
                  <a:gd name="T59" fmla="*/ 36 h 36"/>
                  <a:gd name="T60" fmla="*/ 17 w 35"/>
                  <a:gd name="T61" fmla="*/ 36 h 36"/>
                  <a:gd name="T62" fmla="*/ 21 w 35"/>
                  <a:gd name="T63" fmla="*/ 36 h 36"/>
                  <a:gd name="T64" fmla="*/ 23 w 35"/>
                  <a:gd name="T65" fmla="*/ 34 h 36"/>
                  <a:gd name="T66" fmla="*/ 26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3 w 35"/>
                  <a:gd name="T75" fmla="*/ 25 h 36"/>
                  <a:gd name="T76" fmla="*/ 35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5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8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1" y="23"/>
                    </a:lnTo>
                    <a:lnTo>
                      <a:pt x="3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8" y="32"/>
                    </a:lnTo>
                    <a:lnTo>
                      <a:pt x="10" y="34"/>
                    </a:lnTo>
                    <a:lnTo>
                      <a:pt x="12" y="34"/>
                    </a:lnTo>
                    <a:lnTo>
                      <a:pt x="16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6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3" y="25"/>
                    </a:lnTo>
                    <a:lnTo>
                      <a:pt x="35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6" name="Freeform 92"/>
              <p:cNvSpPr>
                <a:spLocks/>
              </p:cNvSpPr>
              <p:nvPr/>
            </p:nvSpPr>
            <p:spPr bwMode="auto">
              <a:xfrm>
                <a:off x="3374" y="3157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4 h 36"/>
                  <a:gd name="T4" fmla="*/ 34 w 34"/>
                  <a:gd name="T5" fmla="*/ 13 h 36"/>
                  <a:gd name="T6" fmla="*/ 32 w 34"/>
                  <a:gd name="T7" fmla="*/ 9 h 36"/>
                  <a:gd name="T8" fmla="*/ 32 w 34"/>
                  <a:gd name="T9" fmla="*/ 7 h 36"/>
                  <a:gd name="T10" fmla="*/ 30 w 34"/>
                  <a:gd name="T11" fmla="*/ 5 h 36"/>
                  <a:gd name="T12" fmla="*/ 27 w 34"/>
                  <a:gd name="T13" fmla="*/ 4 h 36"/>
                  <a:gd name="T14" fmla="*/ 25 w 34"/>
                  <a:gd name="T15" fmla="*/ 2 h 36"/>
                  <a:gd name="T16" fmla="*/ 23 w 34"/>
                  <a:gd name="T17" fmla="*/ 2 h 36"/>
                  <a:gd name="T18" fmla="*/ 20 w 34"/>
                  <a:gd name="T19" fmla="*/ 0 h 36"/>
                  <a:gd name="T20" fmla="*/ 18 w 34"/>
                  <a:gd name="T21" fmla="*/ 0 h 36"/>
                  <a:gd name="T22" fmla="*/ 14 w 34"/>
                  <a:gd name="T23" fmla="*/ 0 h 36"/>
                  <a:gd name="T24" fmla="*/ 11 w 34"/>
                  <a:gd name="T25" fmla="*/ 2 h 36"/>
                  <a:gd name="T26" fmla="*/ 9 w 34"/>
                  <a:gd name="T27" fmla="*/ 2 h 36"/>
                  <a:gd name="T28" fmla="*/ 7 w 34"/>
                  <a:gd name="T29" fmla="*/ 4 h 36"/>
                  <a:gd name="T30" fmla="*/ 6 w 34"/>
                  <a:gd name="T31" fmla="*/ 5 h 36"/>
                  <a:gd name="T32" fmla="*/ 4 w 34"/>
                  <a:gd name="T33" fmla="*/ 7 h 36"/>
                  <a:gd name="T34" fmla="*/ 2 w 34"/>
                  <a:gd name="T35" fmla="*/ 9 h 36"/>
                  <a:gd name="T36" fmla="*/ 0 w 34"/>
                  <a:gd name="T37" fmla="*/ 13 h 36"/>
                  <a:gd name="T38" fmla="*/ 0 w 34"/>
                  <a:gd name="T39" fmla="*/ 14 h 36"/>
                  <a:gd name="T40" fmla="*/ 0 w 34"/>
                  <a:gd name="T41" fmla="*/ 18 h 36"/>
                  <a:gd name="T42" fmla="*/ 0 w 34"/>
                  <a:gd name="T43" fmla="*/ 20 h 36"/>
                  <a:gd name="T44" fmla="*/ 0 w 34"/>
                  <a:gd name="T45" fmla="*/ 23 h 36"/>
                  <a:gd name="T46" fmla="*/ 2 w 34"/>
                  <a:gd name="T47" fmla="*/ 25 h 36"/>
                  <a:gd name="T48" fmla="*/ 4 w 34"/>
                  <a:gd name="T49" fmla="*/ 29 h 36"/>
                  <a:gd name="T50" fmla="*/ 6 w 34"/>
                  <a:gd name="T51" fmla="*/ 30 h 36"/>
                  <a:gd name="T52" fmla="*/ 7 w 34"/>
                  <a:gd name="T53" fmla="*/ 32 h 36"/>
                  <a:gd name="T54" fmla="*/ 9 w 34"/>
                  <a:gd name="T55" fmla="*/ 34 h 36"/>
                  <a:gd name="T56" fmla="*/ 11 w 34"/>
                  <a:gd name="T57" fmla="*/ 34 h 36"/>
                  <a:gd name="T58" fmla="*/ 14 w 34"/>
                  <a:gd name="T59" fmla="*/ 36 h 36"/>
                  <a:gd name="T60" fmla="*/ 18 w 34"/>
                  <a:gd name="T61" fmla="*/ 36 h 36"/>
                  <a:gd name="T62" fmla="*/ 20 w 34"/>
                  <a:gd name="T63" fmla="*/ 36 h 36"/>
                  <a:gd name="T64" fmla="*/ 23 w 34"/>
                  <a:gd name="T65" fmla="*/ 34 h 36"/>
                  <a:gd name="T66" fmla="*/ 25 w 34"/>
                  <a:gd name="T67" fmla="*/ 34 h 36"/>
                  <a:gd name="T68" fmla="*/ 27 w 34"/>
                  <a:gd name="T69" fmla="*/ 32 h 36"/>
                  <a:gd name="T70" fmla="*/ 30 w 34"/>
                  <a:gd name="T71" fmla="*/ 30 h 36"/>
                  <a:gd name="T72" fmla="*/ 32 w 34"/>
                  <a:gd name="T73" fmla="*/ 29 h 36"/>
                  <a:gd name="T74" fmla="*/ 32 w 34"/>
                  <a:gd name="T75" fmla="*/ 25 h 36"/>
                  <a:gd name="T76" fmla="*/ 34 w 34"/>
                  <a:gd name="T77" fmla="*/ 23 h 36"/>
                  <a:gd name="T78" fmla="*/ 34 w 34"/>
                  <a:gd name="T79" fmla="*/ 20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9"/>
                    </a:lnTo>
                    <a:lnTo>
                      <a:pt x="6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1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7" name="Freeform 93"/>
              <p:cNvSpPr>
                <a:spLocks/>
              </p:cNvSpPr>
              <p:nvPr/>
            </p:nvSpPr>
            <p:spPr bwMode="auto">
              <a:xfrm>
                <a:off x="3479" y="3157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4 h 36"/>
                  <a:gd name="T4" fmla="*/ 34 w 34"/>
                  <a:gd name="T5" fmla="*/ 13 h 36"/>
                  <a:gd name="T6" fmla="*/ 32 w 34"/>
                  <a:gd name="T7" fmla="*/ 9 h 36"/>
                  <a:gd name="T8" fmla="*/ 32 w 34"/>
                  <a:gd name="T9" fmla="*/ 7 h 36"/>
                  <a:gd name="T10" fmla="*/ 30 w 34"/>
                  <a:gd name="T11" fmla="*/ 5 h 36"/>
                  <a:gd name="T12" fmla="*/ 27 w 34"/>
                  <a:gd name="T13" fmla="*/ 4 h 36"/>
                  <a:gd name="T14" fmla="*/ 25 w 34"/>
                  <a:gd name="T15" fmla="*/ 2 h 36"/>
                  <a:gd name="T16" fmla="*/ 23 w 34"/>
                  <a:gd name="T17" fmla="*/ 2 h 36"/>
                  <a:gd name="T18" fmla="*/ 20 w 34"/>
                  <a:gd name="T19" fmla="*/ 0 h 36"/>
                  <a:gd name="T20" fmla="*/ 18 w 34"/>
                  <a:gd name="T21" fmla="*/ 0 h 36"/>
                  <a:gd name="T22" fmla="*/ 14 w 34"/>
                  <a:gd name="T23" fmla="*/ 0 h 36"/>
                  <a:gd name="T24" fmla="*/ 11 w 34"/>
                  <a:gd name="T25" fmla="*/ 2 h 36"/>
                  <a:gd name="T26" fmla="*/ 9 w 34"/>
                  <a:gd name="T27" fmla="*/ 2 h 36"/>
                  <a:gd name="T28" fmla="*/ 7 w 34"/>
                  <a:gd name="T29" fmla="*/ 4 h 36"/>
                  <a:gd name="T30" fmla="*/ 5 w 34"/>
                  <a:gd name="T31" fmla="*/ 5 h 36"/>
                  <a:gd name="T32" fmla="*/ 4 w 34"/>
                  <a:gd name="T33" fmla="*/ 7 h 36"/>
                  <a:gd name="T34" fmla="*/ 2 w 34"/>
                  <a:gd name="T35" fmla="*/ 9 h 36"/>
                  <a:gd name="T36" fmla="*/ 0 w 34"/>
                  <a:gd name="T37" fmla="*/ 13 h 36"/>
                  <a:gd name="T38" fmla="*/ 0 w 34"/>
                  <a:gd name="T39" fmla="*/ 14 h 36"/>
                  <a:gd name="T40" fmla="*/ 0 w 34"/>
                  <a:gd name="T41" fmla="*/ 18 h 36"/>
                  <a:gd name="T42" fmla="*/ 0 w 34"/>
                  <a:gd name="T43" fmla="*/ 20 h 36"/>
                  <a:gd name="T44" fmla="*/ 0 w 34"/>
                  <a:gd name="T45" fmla="*/ 23 h 36"/>
                  <a:gd name="T46" fmla="*/ 2 w 34"/>
                  <a:gd name="T47" fmla="*/ 25 h 36"/>
                  <a:gd name="T48" fmla="*/ 4 w 34"/>
                  <a:gd name="T49" fmla="*/ 29 h 36"/>
                  <a:gd name="T50" fmla="*/ 5 w 34"/>
                  <a:gd name="T51" fmla="*/ 30 h 36"/>
                  <a:gd name="T52" fmla="*/ 7 w 34"/>
                  <a:gd name="T53" fmla="*/ 32 h 36"/>
                  <a:gd name="T54" fmla="*/ 9 w 34"/>
                  <a:gd name="T55" fmla="*/ 34 h 36"/>
                  <a:gd name="T56" fmla="*/ 11 w 34"/>
                  <a:gd name="T57" fmla="*/ 34 h 36"/>
                  <a:gd name="T58" fmla="*/ 14 w 34"/>
                  <a:gd name="T59" fmla="*/ 36 h 36"/>
                  <a:gd name="T60" fmla="*/ 18 w 34"/>
                  <a:gd name="T61" fmla="*/ 36 h 36"/>
                  <a:gd name="T62" fmla="*/ 20 w 34"/>
                  <a:gd name="T63" fmla="*/ 36 h 36"/>
                  <a:gd name="T64" fmla="*/ 23 w 34"/>
                  <a:gd name="T65" fmla="*/ 34 h 36"/>
                  <a:gd name="T66" fmla="*/ 25 w 34"/>
                  <a:gd name="T67" fmla="*/ 34 h 36"/>
                  <a:gd name="T68" fmla="*/ 27 w 34"/>
                  <a:gd name="T69" fmla="*/ 32 h 36"/>
                  <a:gd name="T70" fmla="*/ 30 w 34"/>
                  <a:gd name="T71" fmla="*/ 30 h 36"/>
                  <a:gd name="T72" fmla="*/ 32 w 34"/>
                  <a:gd name="T73" fmla="*/ 29 h 36"/>
                  <a:gd name="T74" fmla="*/ 32 w 34"/>
                  <a:gd name="T75" fmla="*/ 25 h 36"/>
                  <a:gd name="T76" fmla="*/ 34 w 34"/>
                  <a:gd name="T77" fmla="*/ 23 h 36"/>
                  <a:gd name="T78" fmla="*/ 34 w 34"/>
                  <a:gd name="T79" fmla="*/ 20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1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8" name="Freeform 94"/>
              <p:cNvSpPr>
                <a:spLocks/>
              </p:cNvSpPr>
              <p:nvPr/>
            </p:nvSpPr>
            <p:spPr bwMode="auto">
              <a:xfrm>
                <a:off x="3584" y="3157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4 h 36"/>
                  <a:gd name="T4" fmla="*/ 34 w 34"/>
                  <a:gd name="T5" fmla="*/ 13 h 36"/>
                  <a:gd name="T6" fmla="*/ 32 w 34"/>
                  <a:gd name="T7" fmla="*/ 9 h 36"/>
                  <a:gd name="T8" fmla="*/ 32 w 34"/>
                  <a:gd name="T9" fmla="*/ 7 h 36"/>
                  <a:gd name="T10" fmla="*/ 30 w 34"/>
                  <a:gd name="T11" fmla="*/ 5 h 36"/>
                  <a:gd name="T12" fmla="*/ 27 w 34"/>
                  <a:gd name="T13" fmla="*/ 4 h 36"/>
                  <a:gd name="T14" fmla="*/ 25 w 34"/>
                  <a:gd name="T15" fmla="*/ 2 h 36"/>
                  <a:gd name="T16" fmla="*/ 23 w 34"/>
                  <a:gd name="T17" fmla="*/ 2 h 36"/>
                  <a:gd name="T18" fmla="*/ 20 w 34"/>
                  <a:gd name="T19" fmla="*/ 0 h 36"/>
                  <a:gd name="T20" fmla="*/ 18 w 34"/>
                  <a:gd name="T21" fmla="*/ 0 h 36"/>
                  <a:gd name="T22" fmla="*/ 14 w 34"/>
                  <a:gd name="T23" fmla="*/ 0 h 36"/>
                  <a:gd name="T24" fmla="*/ 11 w 34"/>
                  <a:gd name="T25" fmla="*/ 2 h 36"/>
                  <a:gd name="T26" fmla="*/ 9 w 34"/>
                  <a:gd name="T27" fmla="*/ 2 h 36"/>
                  <a:gd name="T28" fmla="*/ 7 w 34"/>
                  <a:gd name="T29" fmla="*/ 4 h 36"/>
                  <a:gd name="T30" fmla="*/ 5 w 34"/>
                  <a:gd name="T31" fmla="*/ 5 h 36"/>
                  <a:gd name="T32" fmla="*/ 4 w 34"/>
                  <a:gd name="T33" fmla="*/ 7 h 36"/>
                  <a:gd name="T34" fmla="*/ 2 w 34"/>
                  <a:gd name="T35" fmla="*/ 9 h 36"/>
                  <a:gd name="T36" fmla="*/ 0 w 34"/>
                  <a:gd name="T37" fmla="*/ 13 h 36"/>
                  <a:gd name="T38" fmla="*/ 0 w 34"/>
                  <a:gd name="T39" fmla="*/ 14 h 36"/>
                  <a:gd name="T40" fmla="*/ 0 w 34"/>
                  <a:gd name="T41" fmla="*/ 18 h 36"/>
                  <a:gd name="T42" fmla="*/ 0 w 34"/>
                  <a:gd name="T43" fmla="*/ 20 h 36"/>
                  <a:gd name="T44" fmla="*/ 0 w 34"/>
                  <a:gd name="T45" fmla="*/ 23 h 36"/>
                  <a:gd name="T46" fmla="*/ 2 w 34"/>
                  <a:gd name="T47" fmla="*/ 25 h 36"/>
                  <a:gd name="T48" fmla="*/ 4 w 34"/>
                  <a:gd name="T49" fmla="*/ 29 h 36"/>
                  <a:gd name="T50" fmla="*/ 5 w 34"/>
                  <a:gd name="T51" fmla="*/ 30 h 36"/>
                  <a:gd name="T52" fmla="*/ 7 w 34"/>
                  <a:gd name="T53" fmla="*/ 32 h 36"/>
                  <a:gd name="T54" fmla="*/ 9 w 34"/>
                  <a:gd name="T55" fmla="*/ 34 h 36"/>
                  <a:gd name="T56" fmla="*/ 11 w 34"/>
                  <a:gd name="T57" fmla="*/ 34 h 36"/>
                  <a:gd name="T58" fmla="*/ 14 w 34"/>
                  <a:gd name="T59" fmla="*/ 36 h 36"/>
                  <a:gd name="T60" fmla="*/ 18 w 34"/>
                  <a:gd name="T61" fmla="*/ 36 h 36"/>
                  <a:gd name="T62" fmla="*/ 20 w 34"/>
                  <a:gd name="T63" fmla="*/ 36 h 36"/>
                  <a:gd name="T64" fmla="*/ 23 w 34"/>
                  <a:gd name="T65" fmla="*/ 34 h 36"/>
                  <a:gd name="T66" fmla="*/ 25 w 34"/>
                  <a:gd name="T67" fmla="*/ 34 h 36"/>
                  <a:gd name="T68" fmla="*/ 27 w 34"/>
                  <a:gd name="T69" fmla="*/ 32 h 36"/>
                  <a:gd name="T70" fmla="*/ 30 w 34"/>
                  <a:gd name="T71" fmla="*/ 30 h 36"/>
                  <a:gd name="T72" fmla="*/ 32 w 34"/>
                  <a:gd name="T73" fmla="*/ 29 h 36"/>
                  <a:gd name="T74" fmla="*/ 32 w 34"/>
                  <a:gd name="T75" fmla="*/ 25 h 36"/>
                  <a:gd name="T76" fmla="*/ 34 w 34"/>
                  <a:gd name="T77" fmla="*/ 23 h 36"/>
                  <a:gd name="T78" fmla="*/ 34 w 34"/>
                  <a:gd name="T79" fmla="*/ 20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4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1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0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39" name="Freeform 95"/>
              <p:cNvSpPr>
                <a:spLocks/>
              </p:cNvSpPr>
              <p:nvPr/>
            </p:nvSpPr>
            <p:spPr bwMode="auto">
              <a:xfrm>
                <a:off x="3689" y="3157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4 h 36"/>
                  <a:gd name="T4" fmla="*/ 34 w 34"/>
                  <a:gd name="T5" fmla="*/ 13 h 36"/>
                  <a:gd name="T6" fmla="*/ 32 w 34"/>
                  <a:gd name="T7" fmla="*/ 9 h 36"/>
                  <a:gd name="T8" fmla="*/ 32 w 34"/>
                  <a:gd name="T9" fmla="*/ 7 h 36"/>
                  <a:gd name="T10" fmla="*/ 30 w 34"/>
                  <a:gd name="T11" fmla="*/ 5 h 36"/>
                  <a:gd name="T12" fmla="*/ 27 w 34"/>
                  <a:gd name="T13" fmla="*/ 4 h 36"/>
                  <a:gd name="T14" fmla="*/ 25 w 34"/>
                  <a:gd name="T15" fmla="*/ 2 h 36"/>
                  <a:gd name="T16" fmla="*/ 23 w 34"/>
                  <a:gd name="T17" fmla="*/ 2 h 36"/>
                  <a:gd name="T18" fmla="*/ 19 w 34"/>
                  <a:gd name="T19" fmla="*/ 0 h 36"/>
                  <a:gd name="T20" fmla="*/ 18 w 34"/>
                  <a:gd name="T21" fmla="*/ 0 h 36"/>
                  <a:gd name="T22" fmla="*/ 14 w 34"/>
                  <a:gd name="T23" fmla="*/ 0 h 36"/>
                  <a:gd name="T24" fmla="*/ 11 w 34"/>
                  <a:gd name="T25" fmla="*/ 2 h 36"/>
                  <a:gd name="T26" fmla="*/ 9 w 34"/>
                  <a:gd name="T27" fmla="*/ 2 h 36"/>
                  <a:gd name="T28" fmla="*/ 7 w 34"/>
                  <a:gd name="T29" fmla="*/ 4 h 36"/>
                  <a:gd name="T30" fmla="*/ 5 w 34"/>
                  <a:gd name="T31" fmla="*/ 5 h 36"/>
                  <a:gd name="T32" fmla="*/ 3 w 34"/>
                  <a:gd name="T33" fmla="*/ 7 h 36"/>
                  <a:gd name="T34" fmla="*/ 2 w 34"/>
                  <a:gd name="T35" fmla="*/ 9 h 36"/>
                  <a:gd name="T36" fmla="*/ 0 w 34"/>
                  <a:gd name="T37" fmla="*/ 13 h 36"/>
                  <a:gd name="T38" fmla="*/ 0 w 34"/>
                  <a:gd name="T39" fmla="*/ 14 h 36"/>
                  <a:gd name="T40" fmla="*/ 0 w 34"/>
                  <a:gd name="T41" fmla="*/ 18 h 36"/>
                  <a:gd name="T42" fmla="*/ 0 w 34"/>
                  <a:gd name="T43" fmla="*/ 20 h 36"/>
                  <a:gd name="T44" fmla="*/ 0 w 34"/>
                  <a:gd name="T45" fmla="*/ 23 h 36"/>
                  <a:gd name="T46" fmla="*/ 2 w 34"/>
                  <a:gd name="T47" fmla="*/ 25 h 36"/>
                  <a:gd name="T48" fmla="*/ 3 w 34"/>
                  <a:gd name="T49" fmla="*/ 29 h 36"/>
                  <a:gd name="T50" fmla="*/ 5 w 34"/>
                  <a:gd name="T51" fmla="*/ 30 h 36"/>
                  <a:gd name="T52" fmla="*/ 7 w 34"/>
                  <a:gd name="T53" fmla="*/ 32 h 36"/>
                  <a:gd name="T54" fmla="*/ 9 w 34"/>
                  <a:gd name="T55" fmla="*/ 34 h 36"/>
                  <a:gd name="T56" fmla="*/ 11 w 34"/>
                  <a:gd name="T57" fmla="*/ 34 h 36"/>
                  <a:gd name="T58" fmla="*/ 14 w 34"/>
                  <a:gd name="T59" fmla="*/ 36 h 36"/>
                  <a:gd name="T60" fmla="*/ 18 w 34"/>
                  <a:gd name="T61" fmla="*/ 36 h 36"/>
                  <a:gd name="T62" fmla="*/ 19 w 34"/>
                  <a:gd name="T63" fmla="*/ 36 h 36"/>
                  <a:gd name="T64" fmla="*/ 23 w 34"/>
                  <a:gd name="T65" fmla="*/ 34 h 36"/>
                  <a:gd name="T66" fmla="*/ 25 w 34"/>
                  <a:gd name="T67" fmla="*/ 34 h 36"/>
                  <a:gd name="T68" fmla="*/ 27 w 34"/>
                  <a:gd name="T69" fmla="*/ 32 h 36"/>
                  <a:gd name="T70" fmla="*/ 30 w 34"/>
                  <a:gd name="T71" fmla="*/ 30 h 36"/>
                  <a:gd name="T72" fmla="*/ 32 w 34"/>
                  <a:gd name="T73" fmla="*/ 29 h 36"/>
                  <a:gd name="T74" fmla="*/ 32 w 34"/>
                  <a:gd name="T75" fmla="*/ 25 h 36"/>
                  <a:gd name="T76" fmla="*/ 34 w 34"/>
                  <a:gd name="T77" fmla="*/ 23 h 36"/>
                  <a:gd name="T78" fmla="*/ 34 w 34"/>
                  <a:gd name="T79" fmla="*/ 20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7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1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7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0" name="Freeform 96"/>
              <p:cNvSpPr>
                <a:spLocks/>
              </p:cNvSpPr>
              <p:nvPr/>
            </p:nvSpPr>
            <p:spPr bwMode="auto">
              <a:xfrm>
                <a:off x="3794" y="3157"/>
                <a:ext cx="34" cy="36"/>
              </a:xfrm>
              <a:custGeom>
                <a:avLst/>
                <a:gdLst>
                  <a:gd name="T0" fmla="*/ 34 w 34"/>
                  <a:gd name="T1" fmla="*/ 18 h 36"/>
                  <a:gd name="T2" fmla="*/ 34 w 34"/>
                  <a:gd name="T3" fmla="*/ 14 h 36"/>
                  <a:gd name="T4" fmla="*/ 34 w 34"/>
                  <a:gd name="T5" fmla="*/ 13 h 36"/>
                  <a:gd name="T6" fmla="*/ 32 w 34"/>
                  <a:gd name="T7" fmla="*/ 9 h 36"/>
                  <a:gd name="T8" fmla="*/ 32 w 34"/>
                  <a:gd name="T9" fmla="*/ 7 h 36"/>
                  <a:gd name="T10" fmla="*/ 30 w 34"/>
                  <a:gd name="T11" fmla="*/ 5 h 36"/>
                  <a:gd name="T12" fmla="*/ 26 w 34"/>
                  <a:gd name="T13" fmla="*/ 4 h 36"/>
                  <a:gd name="T14" fmla="*/ 25 w 34"/>
                  <a:gd name="T15" fmla="*/ 2 h 36"/>
                  <a:gd name="T16" fmla="*/ 23 w 34"/>
                  <a:gd name="T17" fmla="*/ 2 h 36"/>
                  <a:gd name="T18" fmla="*/ 19 w 34"/>
                  <a:gd name="T19" fmla="*/ 0 h 36"/>
                  <a:gd name="T20" fmla="*/ 18 w 34"/>
                  <a:gd name="T21" fmla="*/ 0 h 36"/>
                  <a:gd name="T22" fmla="*/ 14 w 34"/>
                  <a:gd name="T23" fmla="*/ 0 h 36"/>
                  <a:gd name="T24" fmla="*/ 10 w 34"/>
                  <a:gd name="T25" fmla="*/ 2 h 36"/>
                  <a:gd name="T26" fmla="*/ 9 w 34"/>
                  <a:gd name="T27" fmla="*/ 2 h 36"/>
                  <a:gd name="T28" fmla="*/ 7 w 34"/>
                  <a:gd name="T29" fmla="*/ 4 h 36"/>
                  <a:gd name="T30" fmla="*/ 5 w 34"/>
                  <a:gd name="T31" fmla="*/ 5 h 36"/>
                  <a:gd name="T32" fmla="*/ 3 w 34"/>
                  <a:gd name="T33" fmla="*/ 7 h 36"/>
                  <a:gd name="T34" fmla="*/ 2 w 34"/>
                  <a:gd name="T35" fmla="*/ 9 h 36"/>
                  <a:gd name="T36" fmla="*/ 0 w 34"/>
                  <a:gd name="T37" fmla="*/ 13 h 36"/>
                  <a:gd name="T38" fmla="*/ 0 w 34"/>
                  <a:gd name="T39" fmla="*/ 14 h 36"/>
                  <a:gd name="T40" fmla="*/ 0 w 34"/>
                  <a:gd name="T41" fmla="*/ 18 h 36"/>
                  <a:gd name="T42" fmla="*/ 0 w 34"/>
                  <a:gd name="T43" fmla="*/ 20 h 36"/>
                  <a:gd name="T44" fmla="*/ 0 w 34"/>
                  <a:gd name="T45" fmla="*/ 23 h 36"/>
                  <a:gd name="T46" fmla="*/ 2 w 34"/>
                  <a:gd name="T47" fmla="*/ 25 h 36"/>
                  <a:gd name="T48" fmla="*/ 3 w 34"/>
                  <a:gd name="T49" fmla="*/ 29 h 36"/>
                  <a:gd name="T50" fmla="*/ 5 w 34"/>
                  <a:gd name="T51" fmla="*/ 30 h 36"/>
                  <a:gd name="T52" fmla="*/ 7 w 34"/>
                  <a:gd name="T53" fmla="*/ 32 h 36"/>
                  <a:gd name="T54" fmla="*/ 9 w 34"/>
                  <a:gd name="T55" fmla="*/ 34 h 36"/>
                  <a:gd name="T56" fmla="*/ 10 w 34"/>
                  <a:gd name="T57" fmla="*/ 34 h 36"/>
                  <a:gd name="T58" fmla="*/ 14 w 34"/>
                  <a:gd name="T59" fmla="*/ 36 h 36"/>
                  <a:gd name="T60" fmla="*/ 18 w 34"/>
                  <a:gd name="T61" fmla="*/ 36 h 36"/>
                  <a:gd name="T62" fmla="*/ 19 w 34"/>
                  <a:gd name="T63" fmla="*/ 36 h 36"/>
                  <a:gd name="T64" fmla="*/ 23 w 34"/>
                  <a:gd name="T65" fmla="*/ 34 h 36"/>
                  <a:gd name="T66" fmla="*/ 25 w 34"/>
                  <a:gd name="T67" fmla="*/ 34 h 36"/>
                  <a:gd name="T68" fmla="*/ 26 w 34"/>
                  <a:gd name="T69" fmla="*/ 32 h 36"/>
                  <a:gd name="T70" fmla="*/ 30 w 34"/>
                  <a:gd name="T71" fmla="*/ 30 h 36"/>
                  <a:gd name="T72" fmla="*/ 32 w 34"/>
                  <a:gd name="T73" fmla="*/ 29 h 36"/>
                  <a:gd name="T74" fmla="*/ 32 w 34"/>
                  <a:gd name="T75" fmla="*/ 25 h 36"/>
                  <a:gd name="T76" fmla="*/ 34 w 34"/>
                  <a:gd name="T77" fmla="*/ 23 h 36"/>
                  <a:gd name="T78" fmla="*/ 34 w 34"/>
                  <a:gd name="T79" fmla="*/ 20 h 36"/>
                  <a:gd name="T80" fmla="*/ 34 w 34"/>
                  <a:gd name="T81" fmla="*/ 18 h 36"/>
                  <a:gd name="T82" fmla="*/ 34 w 34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4" h="36">
                    <a:moveTo>
                      <a:pt x="34" y="18"/>
                    </a:moveTo>
                    <a:lnTo>
                      <a:pt x="34" y="14"/>
                    </a:lnTo>
                    <a:lnTo>
                      <a:pt x="34" y="13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6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4" y="23"/>
                    </a:lnTo>
                    <a:lnTo>
                      <a:pt x="34" y="20"/>
                    </a:lnTo>
                    <a:lnTo>
                      <a:pt x="34" y="18"/>
                    </a:lnTo>
                    <a:lnTo>
                      <a:pt x="34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1" name="Freeform 97"/>
              <p:cNvSpPr>
                <a:spLocks/>
              </p:cNvSpPr>
              <p:nvPr/>
            </p:nvSpPr>
            <p:spPr bwMode="auto">
              <a:xfrm>
                <a:off x="3899" y="3157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3 w 35"/>
                  <a:gd name="T5" fmla="*/ 13 h 36"/>
                  <a:gd name="T6" fmla="*/ 33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5 w 35"/>
                  <a:gd name="T15" fmla="*/ 2 h 36"/>
                  <a:gd name="T16" fmla="*/ 23 w 35"/>
                  <a:gd name="T17" fmla="*/ 2 h 36"/>
                  <a:gd name="T18" fmla="*/ 19 w 35"/>
                  <a:gd name="T19" fmla="*/ 0 h 36"/>
                  <a:gd name="T20" fmla="*/ 17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9 w 35"/>
                  <a:gd name="T27" fmla="*/ 2 h 36"/>
                  <a:gd name="T28" fmla="*/ 7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1 w 35"/>
                  <a:gd name="T35" fmla="*/ 9 h 36"/>
                  <a:gd name="T36" fmla="*/ 0 w 35"/>
                  <a:gd name="T37" fmla="*/ 13 h 36"/>
                  <a:gd name="T38" fmla="*/ 0 w 35"/>
                  <a:gd name="T39" fmla="*/ 14 h 36"/>
                  <a:gd name="T40" fmla="*/ 0 w 35"/>
                  <a:gd name="T41" fmla="*/ 18 h 36"/>
                  <a:gd name="T42" fmla="*/ 0 w 35"/>
                  <a:gd name="T43" fmla="*/ 20 h 36"/>
                  <a:gd name="T44" fmla="*/ 0 w 35"/>
                  <a:gd name="T45" fmla="*/ 23 h 36"/>
                  <a:gd name="T46" fmla="*/ 1 w 35"/>
                  <a:gd name="T47" fmla="*/ 25 h 36"/>
                  <a:gd name="T48" fmla="*/ 3 w 35"/>
                  <a:gd name="T49" fmla="*/ 29 h 36"/>
                  <a:gd name="T50" fmla="*/ 5 w 35"/>
                  <a:gd name="T51" fmla="*/ 30 h 36"/>
                  <a:gd name="T52" fmla="*/ 7 w 35"/>
                  <a:gd name="T53" fmla="*/ 32 h 36"/>
                  <a:gd name="T54" fmla="*/ 9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7 w 35"/>
                  <a:gd name="T61" fmla="*/ 36 h 36"/>
                  <a:gd name="T62" fmla="*/ 19 w 35"/>
                  <a:gd name="T63" fmla="*/ 36 h 36"/>
                  <a:gd name="T64" fmla="*/ 23 w 35"/>
                  <a:gd name="T65" fmla="*/ 34 h 36"/>
                  <a:gd name="T66" fmla="*/ 25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3 w 35"/>
                  <a:gd name="T75" fmla="*/ 25 h 36"/>
                  <a:gd name="T76" fmla="*/ 33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3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7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3" y="25"/>
                    </a:lnTo>
                    <a:lnTo>
                      <a:pt x="33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2" name="Freeform 98"/>
              <p:cNvSpPr>
                <a:spLocks/>
              </p:cNvSpPr>
              <p:nvPr/>
            </p:nvSpPr>
            <p:spPr bwMode="auto">
              <a:xfrm>
                <a:off x="4004" y="3157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3 w 35"/>
                  <a:gd name="T5" fmla="*/ 13 h 36"/>
                  <a:gd name="T6" fmla="*/ 33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4 w 35"/>
                  <a:gd name="T15" fmla="*/ 2 h 36"/>
                  <a:gd name="T16" fmla="*/ 23 w 35"/>
                  <a:gd name="T17" fmla="*/ 2 h 36"/>
                  <a:gd name="T18" fmla="*/ 19 w 35"/>
                  <a:gd name="T19" fmla="*/ 0 h 36"/>
                  <a:gd name="T20" fmla="*/ 17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8 w 35"/>
                  <a:gd name="T27" fmla="*/ 2 h 36"/>
                  <a:gd name="T28" fmla="*/ 7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1 w 35"/>
                  <a:gd name="T35" fmla="*/ 9 h 36"/>
                  <a:gd name="T36" fmla="*/ 0 w 35"/>
                  <a:gd name="T37" fmla="*/ 13 h 36"/>
                  <a:gd name="T38" fmla="*/ 0 w 35"/>
                  <a:gd name="T39" fmla="*/ 14 h 36"/>
                  <a:gd name="T40" fmla="*/ 0 w 35"/>
                  <a:gd name="T41" fmla="*/ 18 h 36"/>
                  <a:gd name="T42" fmla="*/ 0 w 35"/>
                  <a:gd name="T43" fmla="*/ 20 h 36"/>
                  <a:gd name="T44" fmla="*/ 0 w 35"/>
                  <a:gd name="T45" fmla="*/ 23 h 36"/>
                  <a:gd name="T46" fmla="*/ 1 w 35"/>
                  <a:gd name="T47" fmla="*/ 25 h 36"/>
                  <a:gd name="T48" fmla="*/ 3 w 35"/>
                  <a:gd name="T49" fmla="*/ 29 h 36"/>
                  <a:gd name="T50" fmla="*/ 5 w 35"/>
                  <a:gd name="T51" fmla="*/ 30 h 36"/>
                  <a:gd name="T52" fmla="*/ 7 w 35"/>
                  <a:gd name="T53" fmla="*/ 32 h 36"/>
                  <a:gd name="T54" fmla="*/ 8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7 w 35"/>
                  <a:gd name="T61" fmla="*/ 36 h 36"/>
                  <a:gd name="T62" fmla="*/ 19 w 35"/>
                  <a:gd name="T63" fmla="*/ 36 h 36"/>
                  <a:gd name="T64" fmla="*/ 23 w 35"/>
                  <a:gd name="T65" fmla="*/ 34 h 36"/>
                  <a:gd name="T66" fmla="*/ 24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9 h 36"/>
                  <a:gd name="T74" fmla="*/ 33 w 35"/>
                  <a:gd name="T75" fmla="*/ 25 h 36"/>
                  <a:gd name="T76" fmla="*/ 33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3" y="13"/>
                    </a:lnTo>
                    <a:lnTo>
                      <a:pt x="33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" y="25"/>
                    </a:lnTo>
                    <a:lnTo>
                      <a:pt x="3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8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7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4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3" y="25"/>
                    </a:lnTo>
                    <a:lnTo>
                      <a:pt x="33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3" name="Freeform 99"/>
              <p:cNvSpPr>
                <a:spLocks/>
              </p:cNvSpPr>
              <p:nvPr/>
            </p:nvSpPr>
            <p:spPr bwMode="auto">
              <a:xfrm>
                <a:off x="2937" y="2284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5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8 h 34"/>
                  <a:gd name="T10" fmla="*/ 30 w 35"/>
                  <a:gd name="T11" fmla="*/ 6 h 34"/>
                  <a:gd name="T12" fmla="*/ 28 w 35"/>
                  <a:gd name="T13" fmla="*/ 4 h 34"/>
                  <a:gd name="T14" fmla="*/ 25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9 w 35"/>
                  <a:gd name="T27" fmla="*/ 2 h 34"/>
                  <a:gd name="T28" fmla="*/ 7 w 35"/>
                  <a:gd name="T29" fmla="*/ 4 h 34"/>
                  <a:gd name="T30" fmla="*/ 5 w 35"/>
                  <a:gd name="T31" fmla="*/ 6 h 34"/>
                  <a:gd name="T32" fmla="*/ 3 w 35"/>
                  <a:gd name="T33" fmla="*/ 8 h 34"/>
                  <a:gd name="T34" fmla="*/ 2 w 35"/>
                  <a:gd name="T35" fmla="*/ 9 h 34"/>
                  <a:gd name="T36" fmla="*/ 0 w 35"/>
                  <a:gd name="T37" fmla="*/ 13 h 34"/>
                  <a:gd name="T38" fmla="*/ 0 w 35"/>
                  <a:gd name="T39" fmla="*/ 15 h 34"/>
                  <a:gd name="T40" fmla="*/ 0 w 35"/>
                  <a:gd name="T41" fmla="*/ 18 h 34"/>
                  <a:gd name="T42" fmla="*/ 0 w 35"/>
                  <a:gd name="T43" fmla="*/ 20 h 34"/>
                  <a:gd name="T44" fmla="*/ 0 w 35"/>
                  <a:gd name="T45" fmla="*/ 24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1 h 34"/>
                  <a:gd name="T52" fmla="*/ 7 w 35"/>
                  <a:gd name="T53" fmla="*/ 32 h 34"/>
                  <a:gd name="T54" fmla="*/ 9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5 w 35"/>
                  <a:gd name="T67" fmla="*/ 32 h 34"/>
                  <a:gd name="T68" fmla="*/ 28 w 35"/>
                  <a:gd name="T69" fmla="*/ 32 h 34"/>
                  <a:gd name="T70" fmla="*/ 30 w 35"/>
                  <a:gd name="T71" fmla="*/ 31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4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4" name="Freeform 100"/>
              <p:cNvSpPr>
                <a:spLocks/>
              </p:cNvSpPr>
              <p:nvPr/>
            </p:nvSpPr>
            <p:spPr bwMode="auto">
              <a:xfrm>
                <a:off x="2937" y="2375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4 w 35"/>
                  <a:gd name="T5" fmla="*/ 12 h 36"/>
                  <a:gd name="T6" fmla="*/ 34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5 w 35"/>
                  <a:gd name="T15" fmla="*/ 2 h 36"/>
                  <a:gd name="T16" fmla="*/ 23 w 35"/>
                  <a:gd name="T17" fmla="*/ 2 h 36"/>
                  <a:gd name="T18" fmla="*/ 19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9 w 35"/>
                  <a:gd name="T27" fmla="*/ 2 h 36"/>
                  <a:gd name="T28" fmla="*/ 7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2 w 35"/>
                  <a:gd name="T35" fmla="*/ 9 h 36"/>
                  <a:gd name="T36" fmla="*/ 0 w 35"/>
                  <a:gd name="T37" fmla="*/ 12 h 36"/>
                  <a:gd name="T38" fmla="*/ 0 w 35"/>
                  <a:gd name="T39" fmla="*/ 14 h 36"/>
                  <a:gd name="T40" fmla="*/ 0 w 35"/>
                  <a:gd name="T41" fmla="*/ 18 h 36"/>
                  <a:gd name="T42" fmla="*/ 0 w 35"/>
                  <a:gd name="T43" fmla="*/ 20 h 36"/>
                  <a:gd name="T44" fmla="*/ 0 w 35"/>
                  <a:gd name="T45" fmla="*/ 23 h 36"/>
                  <a:gd name="T46" fmla="*/ 2 w 35"/>
                  <a:gd name="T47" fmla="*/ 25 h 36"/>
                  <a:gd name="T48" fmla="*/ 3 w 35"/>
                  <a:gd name="T49" fmla="*/ 28 h 36"/>
                  <a:gd name="T50" fmla="*/ 5 w 35"/>
                  <a:gd name="T51" fmla="*/ 30 h 36"/>
                  <a:gd name="T52" fmla="*/ 7 w 35"/>
                  <a:gd name="T53" fmla="*/ 32 h 36"/>
                  <a:gd name="T54" fmla="*/ 9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19 w 35"/>
                  <a:gd name="T63" fmla="*/ 36 h 36"/>
                  <a:gd name="T64" fmla="*/ 23 w 35"/>
                  <a:gd name="T65" fmla="*/ 34 h 36"/>
                  <a:gd name="T66" fmla="*/ 25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8 h 36"/>
                  <a:gd name="T74" fmla="*/ 34 w 35"/>
                  <a:gd name="T75" fmla="*/ 25 h 36"/>
                  <a:gd name="T76" fmla="*/ 34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5" name="Freeform 101"/>
              <p:cNvSpPr>
                <a:spLocks/>
              </p:cNvSpPr>
              <p:nvPr/>
            </p:nvSpPr>
            <p:spPr bwMode="auto">
              <a:xfrm>
                <a:off x="2937" y="2459"/>
                <a:ext cx="35" cy="35"/>
              </a:xfrm>
              <a:custGeom>
                <a:avLst/>
                <a:gdLst>
                  <a:gd name="T0" fmla="*/ 34 w 35"/>
                  <a:gd name="T1" fmla="*/ 17 h 35"/>
                  <a:gd name="T2" fmla="*/ 35 w 35"/>
                  <a:gd name="T3" fmla="*/ 16 h 35"/>
                  <a:gd name="T4" fmla="*/ 34 w 35"/>
                  <a:gd name="T5" fmla="*/ 12 h 35"/>
                  <a:gd name="T6" fmla="*/ 34 w 35"/>
                  <a:gd name="T7" fmla="*/ 10 h 35"/>
                  <a:gd name="T8" fmla="*/ 32 w 35"/>
                  <a:gd name="T9" fmla="*/ 7 h 35"/>
                  <a:gd name="T10" fmla="*/ 30 w 35"/>
                  <a:gd name="T11" fmla="*/ 5 h 35"/>
                  <a:gd name="T12" fmla="*/ 28 w 35"/>
                  <a:gd name="T13" fmla="*/ 3 h 35"/>
                  <a:gd name="T14" fmla="*/ 25 w 35"/>
                  <a:gd name="T15" fmla="*/ 1 h 35"/>
                  <a:gd name="T16" fmla="*/ 23 w 35"/>
                  <a:gd name="T17" fmla="*/ 1 h 35"/>
                  <a:gd name="T18" fmla="*/ 19 w 35"/>
                  <a:gd name="T19" fmla="*/ 0 h 35"/>
                  <a:gd name="T20" fmla="*/ 18 w 35"/>
                  <a:gd name="T21" fmla="*/ 0 h 35"/>
                  <a:gd name="T22" fmla="*/ 14 w 35"/>
                  <a:gd name="T23" fmla="*/ 0 h 35"/>
                  <a:gd name="T24" fmla="*/ 12 w 35"/>
                  <a:gd name="T25" fmla="*/ 1 h 35"/>
                  <a:gd name="T26" fmla="*/ 9 w 35"/>
                  <a:gd name="T27" fmla="*/ 1 h 35"/>
                  <a:gd name="T28" fmla="*/ 7 w 35"/>
                  <a:gd name="T29" fmla="*/ 3 h 35"/>
                  <a:gd name="T30" fmla="*/ 5 w 35"/>
                  <a:gd name="T31" fmla="*/ 5 h 35"/>
                  <a:gd name="T32" fmla="*/ 3 w 35"/>
                  <a:gd name="T33" fmla="*/ 7 h 35"/>
                  <a:gd name="T34" fmla="*/ 2 w 35"/>
                  <a:gd name="T35" fmla="*/ 10 h 35"/>
                  <a:gd name="T36" fmla="*/ 0 w 35"/>
                  <a:gd name="T37" fmla="*/ 12 h 35"/>
                  <a:gd name="T38" fmla="*/ 0 w 35"/>
                  <a:gd name="T39" fmla="*/ 16 h 35"/>
                  <a:gd name="T40" fmla="*/ 0 w 35"/>
                  <a:gd name="T41" fmla="*/ 17 h 35"/>
                  <a:gd name="T42" fmla="*/ 0 w 35"/>
                  <a:gd name="T43" fmla="*/ 21 h 35"/>
                  <a:gd name="T44" fmla="*/ 0 w 35"/>
                  <a:gd name="T45" fmla="*/ 23 h 35"/>
                  <a:gd name="T46" fmla="*/ 2 w 35"/>
                  <a:gd name="T47" fmla="*/ 26 h 35"/>
                  <a:gd name="T48" fmla="*/ 3 w 35"/>
                  <a:gd name="T49" fmla="*/ 28 h 35"/>
                  <a:gd name="T50" fmla="*/ 5 w 35"/>
                  <a:gd name="T51" fmla="*/ 30 h 35"/>
                  <a:gd name="T52" fmla="*/ 7 w 35"/>
                  <a:gd name="T53" fmla="*/ 32 h 35"/>
                  <a:gd name="T54" fmla="*/ 9 w 35"/>
                  <a:gd name="T55" fmla="*/ 33 h 35"/>
                  <a:gd name="T56" fmla="*/ 12 w 35"/>
                  <a:gd name="T57" fmla="*/ 33 h 35"/>
                  <a:gd name="T58" fmla="*/ 14 w 35"/>
                  <a:gd name="T59" fmla="*/ 35 h 35"/>
                  <a:gd name="T60" fmla="*/ 18 w 35"/>
                  <a:gd name="T61" fmla="*/ 35 h 35"/>
                  <a:gd name="T62" fmla="*/ 19 w 35"/>
                  <a:gd name="T63" fmla="*/ 35 h 35"/>
                  <a:gd name="T64" fmla="*/ 23 w 35"/>
                  <a:gd name="T65" fmla="*/ 33 h 35"/>
                  <a:gd name="T66" fmla="*/ 25 w 35"/>
                  <a:gd name="T67" fmla="*/ 33 h 35"/>
                  <a:gd name="T68" fmla="*/ 28 w 35"/>
                  <a:gd name="T69" fmla="*/ 32 h 35"/>
                  <a:gd name="T70" fmla="*/ 30 w 35"/>
                  <a:gd name="T71" fmla="*/ 30 h 35"/>
                  <a:gd name="T72" fmla="*/ 32 w 35"/>
                  <a:gd name="T73" fmla="*/ 28 h 35"/>
                  <a:gd name="T74" fmla="*/ 34 w 35"/>
                  <a:gd name="T75" fmla="*/ 26 h 35"/>
                  <a:gd name="T76" fmla="*/ 34 w 35"/>
                  <a:gd name="T77" fmla="*/ 23 h 35"/>
                  <a:gd name="T78" fmla="*/ 35 w 35"/>
                  <a:gd name="T79" fmla="*/ 21 h 35"/>
                  <a:gd name="T80" fmla="*/ 35 w 35"/>
                  <a:gd name="T81" fmla="*/ 17 h 35"/>
                  <a:gd name="T82" fmla="*/ 35 w 35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5">
                    <a:moveTo>
                      <a:pt x="34" y="17"/>
                    </a:moveTo>
                    <a:lnTo>
                      <a:pt x="35" y="16"/>
                    </a:lnTo>
                    <a:lnTo>
                      <a:pt x="34" y="12"/>
                    </a:lnTo>
                    <a:lnTo>
                      <a:pt x="34" y="10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3"/>
                    </a:lnTo>
                    <a:lnTo>
                      <a:pt x="12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19" y="35"/>
                    </a:lnTo>
                    <a:lnTo>
                      <a:pt x="23" y="33"/>
                    </a:lnTo>
                    <a:lnTo>
                      <a:pt x="25" y="33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6"/>
                    </a:lnTo>
                    <a:lnTo>
                      <a:pt x="34" y="23"/>
                    </a:lnTo>
                    <a:lnTo>
                      <a:pt x="35" y="21"/>
                    </a:lnTo>
                    <a:lnTo>
                      <a:pt x="35" y="17"/>
                    </a:lnTo>
                    <a:lnTo>
                      <a:pt x="35" y="17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6" name="Freeform 102"/>
              <p:cNvSpPr>
                <a:spLocks/>
              </p:cNvSpPr>
              <p:nvPr/>
            </p:nvSpPr>
            <p:spPr bwMode="auto">
              <a:xfrm>
                <a:off x="2937" y="2544"/>
                <a:ext cx="35" cy="34"/>
              </a:xfrm>
              <a:custGeom>
                <a:avLst/>
                <a:gdLst>
                  <a:gd name="T0" fmla="*/ 35 w 35"/>
                  <a:gd name="T1" fmla="*/ 16 h 34"/>
                  <a:gd name="T2" fmla="*/ 35 w 35"/>
                  <a:gd name="T3" fmla="*/ 14 h 34"/>
                  <a:gd name="T4" fmla="*/ 34 w 35"/>
                  <a:gd name="T5" fmla="*/ 11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3 h 34"/>
                  <a:gd name="T12" fmla="*/ 28 w 35"/>
                  <a:gd name="T13" fmla="*/ 2 h 34"/>
                  <a:gd name="T14" fmla="*/ 25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9 w 35"/>
                  <a:gd name="T27" fmla="*/ 2 h 34"/>
                  <a:gd name="T28" fmla="*/ 7 w 35"/>
                  <a:gd name="T29" fmla="*/ 2 h 34"/>
                  <a:gd name="T30" fmla="*/ 5 w 35"/>
                  <a:gd name="T31" fmla="*/ 3 h 34"/>
                  <a:gd name="T32" fmla="*/ 3 w 35"/>
                  <a:gd name="T33" fmla="*/ 7 h 34"/>
                  <a:gd name="T34" fmla="*/ 2 w 35"/>
                  <a:gd name="T35" fmla="*/ 9 h 34"/>
                  <a:gd name="T36" fmla="*/ 0 w 35"/>
                  <a:gd name="T37" fmla="*/ 11 h 34"/>
                  <a:gd name="T38" fmla="*/ 0 w 35"/>
                  <a:gd name="T39" fmla="*/ 14 h 34"/>
                  <a:gd name="T40" fmla="*/ 0 w 35"/>
                  <a:gd name="T41" fmla="*/ 16 h 34"/>
                  <a:gd name="T42" fmla="*/ 0 w 35"/>
                  <a:gd name="T43" fmla="*/ 19 h 34"/>
                  <a:gd name="T44" fmla="*/ 0 w 35"/>
                  <a:gd name="T45" fmla="*/ 23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28 h 34"/>
                  <a:gd name="T52" fmla="*/ 7 w 35"/>
                  <a:gd name="T53" fmla="*/ 30 h 34"/>
                  <a:gd name="T54" fmla="*/ 9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5 w 35"/>
                  <a:gd name="T67" fmla="*/ 32 h 34"/>
                  <a:gd name="T68" fmla="*/ 28 w 35"/>
                  <a:gd name="T69" fmla="*/ 30 h 34"/>
                  <a:gd name="T70" fmla="*/ 30 w 35"/>
                  <a:gd name="T71" fmla="*/ 28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19 h 34"/>
                  <a:gd name="T80" fmla="*/ 35 w 35"/>
                  <a:gd name="T81" fmla="*/ 16 h 34"/>
                  <a:gd name="T82" fmla="*/ 35 w 35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6"/>
                    </a:moveTo>
                    <a:lnTo>
                      <a:pt x="35" y="14"/>
                    </a:lnTo>
                    <a:lnTo>
                      <a:pt x="34" y="11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8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8" y="30"/>
                    </a:lnTo>
                    <a:lnTo>
                      <a:pt x="30" y="28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6"/>
                    </a:lnTo>
                    <a:lnTo>
                      <a:pt x="35" y="16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7" name="Freeform 103"/>
              <p:cNvSpPr>
                <a:spLocks/>
              </p:cNvSpPr>
              <p:nvPr/>
            </p:nvSpPr>
            <p:spPr bwMode="auto">
              <a:xfrm>
                <a:off x="2937" y="2627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5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8 h 34"/>
                  <a:gd name="T10" fmla="*/ 30 w 35"/>
                  <a:gd name="T11" fmla="*/ 6 h 34"/>
                  <a:gd name="T12" fmla="*/ 28 w 35"/>
                  <a:gd name="T13" fmla="*/ 4 h 34"/>
                  <a:gd name="T14" fmla="*/ 25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9 w 35"/>
                  <a:gd name="T27" fmla="*/ 2 h 34"/>
                  <a:gd name="T28" fmla="*/ 7 w 35"/>
                  <a:gd name="T29" fmla="*/ 4 h 34"/>
                  <a:gd name="T30" fmla="*/ 5 w 35"/>
                  <a:gd name="T31" fmla="*/ 6 h 34"/>
                  <a:gd name="T32" fmla="*/ 3 w 35"/>
                  <a:gd name="T33" fmla="*/ 8 h 34"/>
                  <a:gd name="T34" fmla="*/ 2 w 35"/>
                  <a:gd name="T35" fmla="*/ 9 h 34"/>
                  <a:gd name="T36" fmla="*/ 0 w 35"/>
                  <a:gd name="T37" fmla="*/ 13 h 34"/>
                  <a:gd name="T38" fmla="*/ 0 w 35"/>
                  <a:gd name="T39" fmla="*/ 15 h 34"/>
                  <a:gd name="T40" fmla="*/ 0 w 35"/>
                  <a:gd name="T41" fmla="*/ 18 h 34"/>
                  <a:gd name="T42" fmla="*/ 0 w 35"/>
                  <a:gd name="T43" fmla="*/ 20 h 34"/>
                  <a:gd name="T44" fmla="*/ 0 w 35"/>
                  <a:gd name="T45" fmla="*/ 24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1 h 34"/>
                  <a:gd name="T52" fmla="*/ 7 w 35"/>
                  <a:gd name="T53" fmla="*/ 32 h 34"/>
                  <a:gd name="T54" fmla="*/ 9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5 w 35"/>
                  <a:gd name="T67" fmla="*/ 32 h 34"/>
                  <a:gd name="T68" fmla="*/ 28 w 35"/>
                  <a:gd name="T69" fmla="*/ 32 h 34"/>
                  <a:gd name="T70" fmla="*/ 30 w 35"/>
                  <a:gd name="T71" fmla="*/ 31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4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4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8" name="Freeform 104"/>
              <p:cNvSpPr>
                <a:spLocks/>
              </p:cNvSpPr>
              <p:nvPr/>
            </p:nvSpPr>
            <p:spPr bwMode="auto">
              <a:xfrm>
                <a:off x="2937" y="2711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4 h 36"/>
                  <a:gd name="T4" fmla="*/ 34 w 35"/>
                  <a:gd name="T5" fmla="*/ 12 h 36"/>
                  <a:gd name="T6" fmla="*/ 34 w 35"/>
                  <a:gd name="T7" fmla="*/ 9 h 36"/>
                  <a:gd name="T8" fmla="*/ 32 w 35"/>
                  <a:gd name="T9" fmla="*/ 7 h 36"/>
                  <a:gd name="T10" fmla="*/ 30 w 35"/>
                  <a:gd name="T11" fmla="*/ 5 h 36"/>
                  <a:gd name="T12" fmla="*/ 28 w 35"/>
                  <a:gd name="T13" fmla="*/ 4 h 36"/>
                  <a:gd name="T14" fmla="*/ 25 w 35"/>
                  <a:gd name="T15" fmla="*/ 2 h 36"/>
                  <a:gd name="T16" fmla="*/ 23 w 35"/>
                  <a:gd name="T17" fmla="*/ 2 h 36"/>
                  <a:gd name="T18" fmla="*/ 19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9 w 35"/>
                  <a:gd name="T27" fmla="*/ 2 h 36"/>
                  <a:gd name="T28" fmla="*/ 7 w 35"/>
                  <a:gd name="T29" fmla="*/ 4 h 36"/>
                  <a:gd name="T30" fmla="*/ 5 w 35"/>
                  <a:gd name="T31" fmla="*/ 5 h 36"/>
                  <a:gd name="T32" fmla="*/ 3 w 35"/>
                  <a:gd name="T33" fmla="*/ 7 h 36"/>
                  <a:gd name="T34" fmla="*/ 2 w 35"/>
                  <a:gd name="T35" fmla="*/ 9 h 36"/>
                  <a:gd name="T36" fmla="*/ 0 w 35"/>
                  <a:gd name="T37" fmla="*/ 12 h 36"/>
                  <a:gd name="T38" fmla="*/ 0 w 35"/>
                  <a:gd name="T39" fmla="*/ 14 h 36"/>
                  <a:gd name="T40" fmla="*/ 0 w 35"/>
                  <a:gd name="T41" fmla="*/ 18 h 36"/>
                  <a:gd name="T42" fmla="*/ 0 w 35"/>
                  <a:gd name="T43" fmla="*/ 20 h 36"/>
                  <a:gd name="T44" fmla="*/ 0 w 35"/>
                  <a:gd name="T45" fmla="*/ 23 h 36"/>
                  <a:gd name="T46" fmla="*/ 2 w 35"/>
                  <a:gd name="T47" fmla="*/ 25 h 36"/>
                  <a:gd name="T48" fmla="*/ 3 w 35"/>
                  <a:gd name="T49" fmla="*/ 28 h 36"/>
                  <a:gd name="T50" fmla="*/ 5 w 35"/>
                  <a:gd name="T51" fmla="*/ 30 h 36"/>
                  <a:gd name="T52" fmla="*/ 7 w 35"/>
                  <a:gd name="T53" fmla="*/ 32 h 36"/>
                  <a:gd name="T54" fmla="*/ 9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19 w 35"/>
                  <a:gd name="T63" fmla="*/ 36 h 36"/>
                  <a:gd name="T64" fmla="*/ 23 w 35"/>
                  <a:gd name="T65" fmla="*/ 34 h 36"/>
                  <a:gd name="T66" fmla="*/ 25 w 35"/>
                  <a:gd name="T67" fmla="*/ 34 h 36"/>
                  <a:gd name="T68" fmla="*/ 28 w 35"/>
                  <a:gd name="T69" fmla="*/ 32 h 36"/>
                  <a:gd name="T70" fmla="*/ 30 w 35"/>
                  <a:gd name="T71" fmla="*/ 30 h 36"/>
                  <a:gd name="T72" fmla="*/ 32 w 35"/>
                  <a:gd name="T73" fmla="*/ 28 h 36"/>
                  <a:gd name="T74" fmla="*/ 34 w 35"/>
                  <a:gd name="T75" fmla="*/ 25 h 36"/>
                  <a:gd name="T76" fmla="*/ 34 w 35"/>
                  <a:gd name="T77" fmla="*/ 23 h 36"/>
                  <a:gd name="T78" fmla="*/ 35 w 35"/>
                  <a:gd name="T79" fmla="*/ 20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49" name="Freeform 105"/>
              <p:cNvSpPr>
                <a:spLocks/>
              </p:cNvSpPr>
              <p:nvPr/>
            </p:nvSpPr>
            <p:spPr bwMode="auto">
              <a:xfrm>
                <a:off x="2937" y="2809"/>
                <a:ext cx="35" cy="35"/>
              </a:xfrm>
              <a:custGeom>
                <a:avLst/>
                <a:gdLst>
                  <a:gd name="T0" fmla="*/ 35 w 35"/>
                  <a:gd name="T1" fmla="*/ 18 h 35"/>
                  <a:gd name="T2" fmla="*/ 35 w 35"/>
                  <a:gd name="T3" fmla="*/ 14 h 35"/>
                  <a:gd name="T4" fmla="*/ 34 w 35"/>
                  <a:gd name="T5" fmla="*/ 12 h 35"/>
                  <a:gd name="T6" fmla="*/ 34 w 35"/>
                  <a:gd name="T7" fmla="*/ 9 h 35"/>
                  <a:gd name="T8" fmla="*/ 32 w 35"/>
                  <a:gd name="T9" fmla="*/ 7 h 35"/>
                  <a:gd name="T10" fmla="*/ 30 w 35"/>
                  <a:gd name="T11" fmla="*/ 5 h 35"/>
                  <a:gd name="T12" fmla="*/ 28 w 35"/>
                  <a:gd name="T13" fmla="*/ 3 h 35"/>
                  <a:gd name="T14" fmla="*/ 25 w 35"/>
                  <a:gd name="T15" fmla="*/ 2 h 35"/>
                  <a:gd name="T16" fmla="*/ 23 w 35"/>
                  <a:gd name="T17" fmla="*/ 2 h 35"/>
                  <a:gd name="T18" fmla="*/ 19 w 35"/>
                  <a:gd name="T19" fmla="*/ 0 h 35"/>
                  <a:gd name="T20" fmla="*/ 18 w 35"/>
                  <a:gd name="T21" fmla="*/ 0 h 35"/>
                  <a:gd name="T22" fmla="*/ 14 w 35"/>
                  <a:gd name="T23" fmla="*/ 0 h 35"/>
                  <a:gd name="T24" fmla="*/ 12 w 35"/>
                  <a:gd name="T25" fmla="*/ 2 h 35"/>
                  <a:gd name="T26" fmla="*/ 9 w 35"/>
                  <a:gd name="T27" fmla="*/ 2 h 35"/>
                  <a:gd name="T28" fmla="*/ 7 w 35"/>
                  <a:gd name="T29" fmla="*/ 3 h 35"/>
                  <a:gd name="T30" fmla="*/ 5 w 35"/>
                  <a:gd name="T31" fmla="*/ 5 h 35"/>
                  <a:gd name="T32" fmla="*/ 3 w 35"/>
                  <a:gd name="T33" fmla="*/ 7 h 35"/>
                  <a:gd name="T34" fmla="*/ 2 w 35"/>
                  <a:gd name="T35" fmla="*/ 9 h 35"/>
                  <a:gd name="T36" fmla="*/ 0 w 35"/>
                  <a:gd name="T37" fmla="*/ 12 h 35"/>
                  <a:gd name="T38" fmla="*/ 0 w 35"/>
                  <a:gd name="T39" fmla="*/ 14 h 35"/>
                  <a:gd name="T40" fmla="*/ 0 w 35"/>
                  <a:gd name="T41" fmla="*/ 18 h 35"/>
                  <a:gd name="T42" fmla="*/ 0 w 35"/>
                  <a:gd name="T43" fmla="*/ 19 h 35"/>
                  <a:gd name="T44" fmla="*/ 0 w 35"/>
                  <a:gd name="T45" fmla="*/ 23 h 35"/>
                  <a:gd name="T46" fmla="*/ 2 w 35"/>
                  <a:gd name="T47" fmla="*/ 25 h 35"/>
                  <a:gd name="T48" fmla="*/ 3 w 35"/>
                  <a:gd name="T49" fmla="*/ 28 h 35"/>
                  <a:gd name="T50" fmla="*/ 5 w 35"/>
                  <a:gd name="T51" fmla="*/ 30 h 35"/>
                  <a:gd name="T52" fmla="*/ 7 w 35"/>
                  <a:gd name="T53" fmla="*/ 32 h 35"/>
                  <a:gd name="T54" fmla="*/ 9 w 35"/>
                  <a:gd name="T55" fmla="*/ 34 h 35"/>
                  <a:gd name="T56" fmla="*/ 12 w 35"/>
                  <a:gd name="T57" fmla="*/ 34 h 35"/>
                  <a:gd name="T58" fmla="*/ 14 w 35"/>
                  <a:gd name="T59" fmla="*/ 35 h 35"/>
                  <a:gd name="T60" fmla="*/ 18 w 35"/>
                  <a:gd name="T61" fmla="*/ 35 h 35"/>
                  <a:gd name="T62" fmla="*/ 19 w 35"/>
                  <a:gd name="T63" fmla="*/ 35 h 35"/>
                  <a:gd name="T64" fmla="*/ 23 w 35"/>
                  <a:gd name="T65" fmla="*/ 34 h 35"/>
                  <a:gd name="T66" fmla="*/ 25 w 35"/>
                  <a:gd name="T67" fmla="*/ 34 h 35"/>
                  <a:gd name="T68" fmla="*/ 28 w 35"/>
                  <a:gd name="T69" fmla="*/ 32 h 35"/>
                  <a:gd name="T70" fmla="*/ 30 w 35"/>
                  <a:gd name="T71" fmla="*/ 30 h 35"/>
                  <a:gd name="T72" fmla="*/ 32 w 35"/>
                  <a:gd name="T73" fmla="*/ 28 h 35"/>
                  <a:gd name="T74" fmla="*/ 34 w 35"/>
                  <a:gd name="T75" fmla="*/ 25 h 35"/>
                  <a:gd name="T76" fmla="*/ 34 w 35"/>
                  <a:gd name="T77" fmla="*/ 23 h 35"/>
                  <a:gd name="T78" fmla="*/ 35 w 35"/>
                  <a:gd name="T79" fmla="*/ 19 h 35"/>
                  <a:gd name="T80" fmla="*/ 35 w 35"/>
                  <a:gd name="T81" fmla="*/ 18 h 35"/>
                  <a:gd name="T82" fmla="*/ 35 w 35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5">
                    <a:moveTo>
                      <a:pt x="35" y="18"/>
                    </a:moveTo>
                    <a:lnTo>
                      <a:pt x="35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19" y="35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0" name="Freeform 106"/>
              <p:cNvSpPr>
                <a:spLocks/>
              </p:cNvSpPr>
              <p:nvPr/>
            </p:nvSpPr>
            <p:spPr bwMode="auto">
              <a:xfrm>
                <a:off x="2937" y="2899"/>
                <a:ext cx="35" cy="36"/>
              </a:xfrm>
              <a:custGeom>
                <a:avLst/>
                <a:gdLst>
                  <a:gd name="T0" fmla="*/ 35 w 35"/>
                  <a:gd name="T1" fmla="*/ 18 h 36"/>
                  <a:gd name="T2" fmla="*/ 35 w 35"/>
                  <a:gd name="T3" fmla="*/ 16 h 36"/>
                  <a:gd name="T4" fmla="*/ 34 w 35"/>
                  <a:gd name="T5" fmla="*/ 13 h 36"/>
                  <a:gd name="T6" fmla="*/ 34 w 35"/>
                  <a:gd name="T7" fmla="*/ 11 h 36"/>
                  <a:gd name="T8" fmla="*/ 32 w 35"/>
                  <a:gd name="T9" fmla="*/ 8 h 36"/>
                  <a:gd name="T10" fmla="*/ 30 w 35"/>
                  <a:gd name="T11" fmla="*/ 6 h 36"/>
                  <a:gd name="T12" fmla="*/ 28 w 35"/>
                  <a:gd name="T13" fmla="*/ 4 h 36"/>
                  <a:gd name="T14" fmla="*/ 25 w 35"/>
                  <a:gd name="T15" fmla="*/ 2 h 36"/>
                  <a:gd name="T16" fmla="*/ 23 w 35"/>
                  <a:gd name="T17" fmla="*/ 2 h 36"/>
                  <a:gd name="T18" fmla="*/ 19 w 35"/>
                  <a:gd name="T19" fmla="*/ 0 h 36"/>
                  <a:gd name="T20" fmla="*/ 18 w 35"/>
                  <a:gd name="T21" fmla="*/ 0 h 36"/>
                  <a:gd name="T22" fmla="*/ 14 w 35"/>
                  <a:gd name="T23" fmla="*/ 0 h 36"/>
                  <a:gd name="T24" fmla="*/ 12 w 35"/>
                  <a:gd name="T25" fmla="*/ 2 h 36"/>
                  <a:gd name="T26" fmla="*/ 9 w 35"/>
                  <a:gd name="T27" fmla="*/ 2 h 36"/>
                  <a:gd name="T28" fmla="*/ 7 w 35"/>
                  <a:gd name="T29" fmla="*/ 4 h 36"/>
                  <a:gd name="T30" fmla="*/ 5 w 35"/>
                  <a:gd name="T31" fmla="*/ 6 h 36"/>
                  <a:gd name="T32" fmla="*/ 3 w 35"/>
                  <a:gd name="T33" fmla="*/ 8 h 36"/>
                  <a:gd name="T34" fmla="*/ 2 w 35"/>
                  <a:gd name="T35" fmla="*/ 11 h 36"/>
                  <a:gd name="T36" fmla="*/ 0 w 35"/>
                  <a:gd name="T37" fmla="*/ 13 h 36"/>
                  <a:gd name="T38" fmla="*/ 0 w 35"/>
                  <a:gd name="T39" fmla="*/ 16 h 36"/>
                  <a:gd name="T40" fmla="*/ 0 w 35"/>
                  <a:gd name="T41" fmla="*/ 18 h 36"/>
                  <a:gd name="T42" fmla="*/ 0 w 35"/>
                  <a:gd name="T43" fmla="*/ 22 h 36"/>
                  <a:gd name="T44" fmla="*/ 0 w 35"/>
                  <a:gd name="T45" fmla="*/ 24 h 36"/>
                  <a:gd name="T46" fmla="*/ 2 w 35"/>
                  <a:gd name="T47" fmla="*/ 27 h 36"/>
                  <a:gd name="T48" fmla="*/ 3 w 35"/>
                  <a:gd name="T49" fmla="*/ 29 h 36"/>
                  <a:gd name="T50" fmla="*/ 5 w 35"/>
                  <a:gd name="T51" fmla="*/ 31 h 36"/>
                  <a:gd name="T52" fmla="*/ 7 w 35"/>
                  <a:gd name="T53" fmla="*/ 32 h 36"/>
                  <a:gd name="T54" fmla="*/ 9 w 35"/>
                  <a:gd name="T55" fmla="*/ 34 h 36"/>
                  <a:gd name="T56" fmla="*/ 12 w 35"/>
                  <a:gd name="T57" fmla="*/ 34 h 36"/>
                  <a:gd name="T58" fmla="*/ 14 w 35"/>
                  <a:gd name="T59" fmla="*/ 36 h 36"/>
                  <a:gd name="T60" fmla="*/ 18 w 35"/>
                  <a:gd name="T61" fmla="*/ 36 h 36"/>
                  <a:gd name="T62" fmla="*/ 19 w 35"/>
                  <a:gd name="T63" fmla="*/ 36 h 36"/>
                  <a:gd name="T64" fmla="*/ 23 w 35"/>
                  <a:gd name="T65" fmla="*/ 34 h 36"/>
                  <a:gd name="T66" fmla="*/ 25 w 35"/>
                  <a:gd name="T67" fmla="*/ 34 h 36"/>
                  <a:gd name="T68" fmla="*/ 28 w 35"/>
                  <a:gd name="T69" fmla="*/ 32 h 36"/>
                  <a:gd name="T70" fmla="*/ 30 w 35"/>
                  <a:gd name="T71" fmla="*/ 31 h 36"/>
                  <a:gd name="T72" fmla="*/ 32 w 35"/>
                  <a:gd name="T73" fmla="*/ 29 h 36"/>
                  <a:gd name="T74" fmla="*/ 34 w 35"/>
                  <a:gd name="T75" fmla="*/ 27 h 36"/>
                  <a:gd name="T76" fmla="*/ 34 w 35"/>
                  <a:gd name="T77" fmla="*/ 24 h 36"/>
                  <a:gd name="T78" fmla="*/ 35 w 35"/>
                  <a:gd name="T79" fmla="*/ 22 h 36"/>
                  <a:gd name="T80" fmla="*/ 35 w 35"/>
                  <a:gd name="T81" fmla="*/ 18 h 36"/>
                  <a:gd name="T82" fmla="*/ 35 w 35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6">
                    <a:moveTo>
                      <a:pt x="35" y="18"/>
                    </a:moveTo>
                    <a:lnTo>
                      <a:pt x="35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3" y="34"/>
                    </a:lnTo>
                    <a:lnTo>
                      <a:pt x="25" y="34"/>
                    </a:lnTo>
                    <a:lnTo>
                      <a:pt x="28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4"/>
                    </a:lnTo>
                    <a:lnTo>
                      <a:pt x="35" y="22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1" name="Freeform 107"/>
              <p:cNvSpPr>
                <a:spLocks/>
              </p:cNvSpPr>
              <p:nvPr/>
            </p:nvSpPr>
            <p:spPr bwMode="auto">
              <a:xfrm>
                <a:off x="2937" y="2985"/>
                <a:ext cx="35" cy="34"/>
              </a:xfrm>
              <a:custGeom>
                <a:avLst/>
                <a:gdLst>
                  <a:gd name="T0" fmla="*/ 35 w 35"/>
                  <a:gd name="T1" fmla="*/ 16 h 34"/>
                  <a:gd name="T2" fmla="*/ 35 w 35"/>
                  <a:gd name="T3" fmla="*/ 14 h 34"/>
                  <a:gd name="T4" fmla="*/ 34 w 35"/>
                  <a:gd name="T5" fmla="*/ 10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3 h 34"/>
                  <a:gd name="T12" fmla="*/ 28 w 35"/>
                  <a:gd name="T13" fmla="*/ 2 h 34"/>
                  <a:gd name="T14" fmla="*/ 25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9 w 35"/>
                  <a:gd name="T27" fmla="*/ 2 h 34"/>
                  <a:gd name="T28" fmla="*/ 7 w 35"/>
                  <a:gd name="T29" fmla="*/ 2 h 34"/>
                  <a:gd name="T30" fmla="*/ 5 w 35"/>
                  <a:gd name="T31" fmla="*/ 3 h 34"/>
                  <a:gd name="T32" fmla="*/ 3 w 35"/>
                  <a:gd name="T33" fmla="*/ 7 h 34"/>
                  <a:gd name="T34" fmla="*/ 2 w 35"/>
                  <a:gd name="T35" fmla="*/ 9 h 34"/>
                  <a:gd name="T36" fmla="*/ 0 w 35"/>
                  <a:gd name="T37" fmla="*/ 10 h 34"/>
                  <a:gd name="T38" fmla="*/ 0 w 35"/>
                  <a:gd name="T39" fmla="*/ 14 h 34"/>
                  <a:gd name="T40" fmla="*/ 0 w 35"/>
                  <a:gd name="T41" fmla="*/ 16 h 34"/>
                  <a:gd name="T42" fmla="*/ 0 w 35"/>
                  <a:gd name="T43" fmla="*/ 19 h 34"/>
                  <a:gd name="T44" fmla="*/ 0 w 35"/>
                  <a:gd name="T45" fmla="*/ 23 h 34"/>
                  <a:gd name="T46" fmla="*/ 2 w 35"/>
                  <a:gd name="T47" fmla="*/ 25 h 34"/>
                  <a:gd name="T48" fmla="*/ 3 w 35"/>
                  <a:gd name="T49" fmla="*/ 26 h 34"/>
                  <a:gd name="T50" fmla="*/ 5 w 35"/>
                  <a:gd name="T51" fmla="*/ 28 h 34"/>
                  <a:gd name="T52" fmla="*/ 7 w 35"/>
                  <a:gd name="T53" fmla="*/ 30 h 34"/>
                  <a:gd name="T54" fmla="*/ 9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5 w 35"/>
                  <a:gd name="T67" fmla="*/ 32 h 34"/>
                  <a:gd name="T68" fmla="*/ 28 w 35"/>
                  <a:gd name="T69" fmla="*/ 30 h 34"/>
                  <a:gd name="T70" fmla="*/ 30 w 35"/>
                  <a:gd name="T71" fmla="*/ 28 h 34"/>
                  <a:gd name="T72" fmla="*/ 32 w 35"/>
                  <a:gd name="T73" fmla="*/ 26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19 h 34"/>
                  <a:gd name="T80" fmla="*/ 35 w 35"/>
                  <a:gd name="T81" fmla="*/ 16 h 34"/>
                  <a:gd name="T82" fmla="*/ 35 w 35"/>
                  <a:gd name="T83" fmla="*/ 1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6"/>
                    </a:moveTo>
                    <a:lnTo>
                      <a:pt x="35" y="14"/>
                    </a:lnTo>
                    <a:lnTo>
                      <a:pt x="34" y="10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8" y="2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8" y="30"/>
                    </a:lnTo>
                    <a:lnTo>
                      <a:pt x="30" y="28"/>
                    </a:lnTo>
                    <a:lnTo>
                      <a:pt x="32" y="26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19"/>
                    </a:lnTo>
                    <a:lnTo>
                      <a:pt x="35" y="16"/>
                    </a:lnTo>
                    <a:lnTo>
                      <a:pt x="35" y="16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2" name="Freeform 108"/>
              <p:cNvSpPr>
                <a:spLocks/>
              </p:cNvSpPr>
              <p:nvPr/>
            </p:nvSpPr>
            <p:spPr bwMode="auto">
              <a:xfrm>
                <a:off x="2937" y="3068"/>
                <a:ext cx="35" cy="34"/>
              </a:xfrm>
              <a:custGeom>
                <a:avLst/>
                <a:gdLst>
                  <a:gd name="T0" fmla="*/ 35 w 35"/>
                  <a:gd name="T1" fmla="*/ 18 h 34"/>
                  <a:gd name="T2" fmla="*/ 35 w 35"/>
                  <a:gd name="T3" fmla="*/ 15 h 34"/>
                  <a:gd name="T4" fmla="*/ 34 w 35"/>
                  <a:gd name="T5" fmla="*/ 13 h 34"/>
                  <a:gd name="T6" fmla="*/ 34 w 35"/>
                  <a:gd name="T7" fmla="*/ 9 h 34"/>
                  <a:gd name="T8" fmla="*/ 32 w 35"/>
                  <a:gd name="T9" fmla="*/ 7 h 34"/>
                  <a:gd name="T10" fmla="*/ 30 w 35"/>
                  <a:gd name="T11" fmla="*/ 6 h 34"/>
                  <a:gd name="T12" fmla="*/ 28 w 35"/>
                  <a:gd name="T13" fmla="*/ 4 h 34"/>
                  <a:gd name="T14" fmla="*/ 25 w 35"/>
                  <a:gd name="T15" fmla="*/ 2 h 34"/>
                  <a:gd name="T16" fmla="*/ 23 w 35"/>
                  <a:gd name="T17" fmla="*/ 0 h 34"/>
                  <a:gd name="T18" fmla="*/ 19 w 35"/>
                  <a:gd name="T19" fmla="*/ 0 h 34"/>
                  <a:gd name="T20" fmla="*/ 18 w 35"/>
                  <a:gd name="T21" fmla="*/ 0 h 34"/>
                  <a:gd name="T22" fmla="*/ 14 w 35"/>
                  <a:gd name="T23" fmla="*/ 0 h 34"/>
                  <a:gd name="T24" fmla="*/ 12 w 35"/>
                  <a:gd name="T25" fmla="*/ 0 h 34"/>
                  <a:gd name="T26" fmla="*/ 9 w 35"/>
                  <a:gd name="T27" fmla="*/ 2 h 34"/>
                  <a:gd name="T28" fmla="*/ 7 w 35"/>
                  <a:gd name="T29" fmla="*/ 4 h 34"/>
                  <a:gd name="T30" fmla="*/ 5 w 35"/>
                  <a:gd name="T31" fmla="*/ 6 h 34"/>
                  <a:gd name="T32" fmla="*/ 3 w 35"/>
                  <a:gd name="T33" fmla="*/ 7 h 34"/>
                  <a:gd name="T34" fmla="*/ 2 w 35"/>
                  <a:gd name="T35" fmla="*/ 9 h 34"/>
                  <a:gd name="T36" fmla="*/ 0 w 35"/>
                  <a:gd name="T37" fmla="*/ 13 h 34"/>
                  <a:gd name="T38" fmla="*/ 0 w 35"/>
                  <a:gd name="T39" fmla="*/ 15 h 34"/>
                  <a:gd name="T40" fmla="*/ 0 w 35"/>
                  <a:gd name="T41" fmla="*/ 18 h 34"/>
                  <a:gd name="T42" fmla="*/ 0 w 35"/>
                  <a:gd name="T43" fmla="*/ 20 h 34"/>
                  <a:gd name="T44" fmla="*/ 0 w 35"/>
                  <a:gd name="T45" fmla="*/ 23 h 34"/>
                  <a:gd name="T46" fmla="*/ 2 w 35"/>
                  <a:gd name="T47" fmla="*/ 25 h 34"/>
                  <a:gd name="T48" fmla="*/ 3 w 35"/>
                  <a:gd name="T49" fmla="*/ 27 h 34"/>
                  <a:gd name="T50" fmla="*/ 5 w 35"/>
                  <a:gd name="T51" fmla="*/ 30 h 34"/>
                  <a:gd name="T52" fmla="*/ 7 w 35"/>
                  <a:gd name="T53" fmla="*/ 32 h 34"/>
                  <a:gd name="T54" fmla="*/ 9 w 35"/>
                  <a:gd name="T55" fmla="*/ 32 h 34"/>
                  <a:gd name="T56" fmla="*/ 12 w 35"/>
                  <a:gd name="T57" fmla="*/ 34 h 34"/>
                  <a:gd name="T58" fmla="*/ 14 w 35"/>
                  <a:gd name="T59" fmla="*/ 34 h 34"/>
                  <a:gd name="T60" fmla="*/ 18 w 35"/>
                  <a:gd name="T61" fmla="*/ 34 h 34"/>
                  <a:gd name="T62" fmla="*/ 19 w 35"/>
                  <a:gd name="T63" fmla="*/ 34 h 34"/>
                  <a:gd name="T64" fmla="*/ 23 w 35"/>
                  <a:gd name="T65" fmla="*/ 34 h 34"/>
                  <a:gd name="T66" fmla="*/ 25 w 35"/>
                  <a:gd name="T67" fmla="*/ 32 h 34"/>
                  <a:gd name="T68" fmla="*/ 28 w 35"/>
                  <a:gd name="T69" fmla="*/ 32 h 34"/>
                  <a:gd name="T70" fmla="*/ 30 w 35"/>
                  <a:gd name="T71" fmla="*/ 30 h 34"/>
                  <a:gd name="T72" fmla="*/ 32 w 35"/>
                  <a:gd name="T73" fmla="*/ 27 h 34"/>
                  <a:gd name="T74" fmla="*/ 34 w 35"/>
                  <a:gd name="T75" fmla="*/ 25 h 34"/>
                  <a:gd name="T76" fmla="*/ 34 w 35"/>
                  <a:gd name="T77" fmla="*/ 23 h 34"/>
                  <a:gd name="T78" fmla="*/ 35 w 35"/>
                  <a:gd name="T79" fmla="*/ 20 h 34"/>
                  <a:gd name="T80" fmla="*/ 35 w 35"/>
                  <a:gd name="T81" fmla="*/ 18 h 34"/>
                  <a:gd name="T82" fmla="*/ 35 w 35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" h="34">
                    <a:moveTo>
                      <a:pt x="35" y="18"/>
                    </a:moveTo>
                    <a:lnTo>
                      <a:pt x="35" y="15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3" y="7"/>
                    </a:lnTo>
                    <a:lnTo>
                      <a:pt x="2" y="9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5"/>
                    </a:lnTo>
                    <a:lnTo>
                      <a:pt x="3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19" y="34"/>
                    </a:lnTo>
                    <a:lnTo>
                      <a:pt x="23" y="34"/>
                    </a:lnTo>
                    <a:lnTo>
                      <a:pt x="25" y="32"/>
                    </a:lnTo>
                    <a:lnTo>
                      <a:pt x="28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5" y="20"/>
                    </a:lnTo>
                    <a:lnTo>
                      <a:pt x="35" y="18"/>
                    </a:lnTo>
                    <a:lnTo>
                      <a:pt x="35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3" name="Freeform 109"/>
              <p:cNvSpPr>
                <a:spLocks/>
              </p:cNvSpPr>
              <p:nvPr/>
            </p:nvSpPr>
            <p:spPr bwMode="auto">
              <a:xfrm>
                <a:off x="4103" y="2283"/>
                <a:ext cx="36" cy="33"/>
              </a:xfrm>
              <a:custGeom>
                <a:avLst/>
                <a:gdLst>
                  <a:gd name="T0" fmla="*/ 36 w 36"/>
                  <a:gd name="T1" fmla="*/ 16 h 33"/>
                  <a:gd name="T2" fmla="*/ 36 w 36"/>
                  <a:gd name="T3" fmla="*/ 14 h 33"/>
                  <a:gd name="T4" fmla="*/ 34 w 36"/>
                  <a:gd name="T5" fmla="*/ 10 h 33"/>
                  <a:gd name="T6" fmla="*/ 34 w 36"/>
                  <a:gd name="T7" fmla="*/ 9 h 33"/>
                  <a:gd name="T8" fmla="*/ 32 w 36"/>
                  <a:gd name="T9" fmla="*/ 7 h 33"/>
                  <a:gd name="T10" fmla="*/ 30 w 36"/>
                  <a:gd name="T11" fmla="*/ 3 h 33"/>
                  <a:gd name="T12" fmla="*/ 29 w 36"/>
                  <a:gd name="T13" fmla="*/ 1 h 33"/>
                  <a:gd name="T14" fmla="*/ 27 w 36"/>
                  <a:gd name="T15" fmla="*/ 1 h 33"/>
                  <a:gd name="T16" fmla="*/ 23 w 36"/>
                  <a:gd name="T17" fmla="*/ 0 h 33"/>
                  <a:gd name="T18" fmla="*/ 21 w 36"/>
                  <a:gd name="T19" fmla="*/ 0 h 33"/>
                  <a:gd name="T20" fmla="*/ 18 w 36"/>
                  <a:gd name="T21" fmla="*/ 0 h 33"/>
                  <a:gd name="T22" fmla="*/ 14 w 36"/>
                  <a:gd name="T23" fmla="*/ 0 h 33"/>
                  <a:gd name="T24" fmla="*/ 13 w 36"/>
                  <a:gd name="T25" fmla="*/ 0 h 33"/>
                  <a:gd name="T26" fmla="*/ 11 w 36"/>
                  <a:gd name="T27" fmla="*/ 1 h 33"/>
                  <a:gd name="T28" fmla="*/ 7 w 36"/>
                  <a:gd name="T29" fmla="*/ 1 h 33"/>
                  <a:gd name="T30" fmla="*/ 5 w 36"/>
                  <a:gd name="T31" fmla="*/ 3 h 33"/>
                  <a:gd name="T32" fmla="*/ 4 w 36"/>
                  <a:gd name="T33" fmla="*/ 7 h 33"/>
                  <a:gd name="T34" fmla="*/ 2 w 36"/>
                  <a:gd name="T35" fmla="*/ 9 h 33"/>
                  <a:gd name="T36" fmla="*/ 2 w 36"/>
                  <a:gd name="T37" fmla="*/ 10 h 33"/>
                  <a:gd name="T38" fmla="*/ 0 w 36"/>
                  <a:gd name="T39" fmla="*/ 14 h 33"/>
                  <a:gd name="T40" fmla="*/ 0 w 36"/>
                  <a:gd name="T41" fmla="*/ 16 h 33"/>
                  <a:gd name="T42" fmla="*/ 0 w 36"/>
                  <a:gd name="T43" fmla="*/ 19 h 33"/>
                  <a:gd name="T44" fmla="*/ 2 w 36"/>
                  <a:gd name="T45" fmla="*/ 23 h 33"/>
                  <a:gd name="T46" fmla="*/ 2 w 36"/>
                  <a:gd name="T47" fmla="*/ 25 h 33"/>
                  <a:gd name="T48" fmla="*/ 4 w 36"/>
                  <a:gd name="T49" fmla="*/ 26 h 33"/>
                  <a:gd name="T50" fmla="*/ 5 w 36"/>
                  <a:gd name="T51" fmla="*/ 28 h 33"/>
                  <a:gd name="T52" fmla="*/ 7 w 36"/>
                  <a:gd name="T53" fmla="*/ 30 h 33"/>
                  <a:gd name="T54" fmla="*/ 11 w 36"/>
                  <a:gd name="T55" fmla="*/ 32 h 33"/>
                  <a:gd name="T56" fmla="*/ 13 w 36"/>
                  <a:gd name="T57" fmla="*/ 33 h 33"/>
                  <a:gd name="T58" fmla="*/ 14 w 36"/>
                  <a:gd name="T59" fmla="*/ 33 h 33"/>
                  <a:gd name="T60" fmla="*/ 18 w 36"/>
                  <a:gd name="T61" fmla="*/ 33 h 33"/>
                  <a:gd name="T62" fmla="*/ 21 w 36"/>
                  <a:gd name="T63" fmla="*/ 33 h 33"/>
                  <a:gd name="T64" fmla="*/ 23 w 36"/>
                  <a:gd name="T65" fmla="*/ 33 h 33"/>
                  <a:gd name="T66" fmla="*/ 27 w 36"/>
                  <a:gd name="T67" fmla="*/ 32 h 33"/>
                  <a:gd name="T68" fmla="*/ 29 w 36"/>
                  <a:gd name="T69" fmla="*/ 30 h 33"/>
                  <a:gd name="T70" fmla="*/ 30 w 36"/>
                  <a:gd name="T71" fmla="*/ 28 h 33"/>
                  <a:gd name="T72" fmla="*/ 32 w 36"/>
                  <a:gd name="T73" fmla="*/ 26 h 33"/>
                  <a:gd name="T74" fmla="*/ 34 w 36"/>
                  <a:gd name="T75" fmla="*/ 25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6 h 33"/>
                  <a:gd name="T82" fmla="*/ 36 w 36"/>
                  <a:gd name="T83" fmla="*/ 1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0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1"/>
                    </a:lnTo>
                    <a:lnTo>
                      <a:pt x="7" y="1"/>
                    </a:lnTo>
                    <a:lnTo>
                      <a:pt x="5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6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11" y="32"/>
                    </a:lnTo>
                    <a:lnTo>
                      <a:pt x="13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1" y="33"/>
                    </a:lnTo>
                    <a:lnTo>
                      <a:pt x="23" y="33"/>
                    </a:lnTo>
                    <a:lnTo>
                      <a:pt x="27" y="32"/>
                    </a:lnTo>
                    <a:lnTo>
                      <a:pt x="29" y="30"/>
                    </a:lnTo>
                    <a:lnTo>
                      <a:pt x="30" y="28"/>
                    </a:lnTo>
                    <a:lnTo>
                      <a:pt x="32" y="26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4" name="Freeform 110"/>
              <p:cNvSpPr>
                <a:spLocks/>
              </p:cNvSpPr>
              <p:nvPr/>
            </p:nvSpPr>
            <p:spPr bwMode="auto">
              <a:xfrm>
                <a:off x="4103" y="2373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4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6 h 34"/>
                  <a:gd name="T12" fmla="*/ 29 w 36"/>
                  <a:gd name="T13" fmla="*/ 4 h 34"/>
                  <a:gd name="T14" fmla="*/ 27 w 36"/>
                  <a:gd name="T15" fmla="*/ 2 h 34"/>
                  <a:gd name="T16" fmla="*/ 23 w 36"/>
                  <a:gd name="T17" fmla="*/ 0 h 34"/>
                  <a:gd name="T18" fmla="*/ 21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11 w 36"/>
                  <a:gd name="T27" fmla="*/ 2 h 34"/>
                  <a:gd name="T28" fmla="*/ 7 w 36"/>
                  <a:gd name="T29" fmla="*/ 4 h 34"/>
                  <a:gd name="T30" fmla="*/ 5 w 36"/>
                  <a:gd name="T31" fmla="*/ 6 h 34"/>
                  <a:gd name="T32" fmla="*/ 4 w 36"/>
                  <a:gd name="T33" fmla="*/ 7 h 34"/>
                  <a:gd name="T34" fmla="*/ 2 w 36"/>
                  <a:gd name="T35" fmla="*/ 9 h 34"/>
                  <a:gd name="T36" fmla="*/ 2 w 36"/>
                  <a:gd name="T37" fmla="*/ 13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2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0 h 34"/>
                  <a:gd name="T52" fmla="*/ 7 w 36"/>
                  <a:gd name="T53" fmla="*/ 32 h 34"/>
                  <a:gd name="T54" fmla="*/ 11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1 w 36"/>
                  <a:gd name="T63" fmla="*/ 34 h 34"/>
                  <a:gd name="T64" fmla="*/ 23 w 36"/>
                  <a:gd name="T65" fmla="*/ 34 h 34"/>
                  <a:gd name="T66" fmla="*/ 27 w 36"/>
                  <a:gd name="T67" fmla="*/ 32 h 34"/>
                  <a:gd name="T68" fmla="*/ 29 w 36"/>
                  <a:gd name="T69" fmla="*/ 32 h 34"/>
                  <a:gd name="T70" fmla="*/ 30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5" name="Freeform 111"/>
              <p:cNvSpPr>
                <a:spLocks/>
              </p:cNvSpPr>
              <p:nvPr/>
            </p:nvSpPr>
            <p:spPr bwMode="auto">
              <a:xfrm>
                <a:off x="4103" y="2457"/>
                <a:ext cx="36" cy="35"/>
              </a:xfrm>
              <a:custGeom>
                <a:avLst/>
                <a:gdLst>
                  <a:gd name="T0" fmla="*/ 36 w 36"/>
                  <a:gd name="T1" fmla="*/ 18 h 35"/>
                  <a:gd name="T2" fmla="*/ 36 w 36"/>
                  <a:gd name="T3" fmla="*/ 14 h 35"/>
                  <a:gd name="T4" fmla="*/ 34 w 36"/>
                  <a:gd name="T5" fmla="*/ 12 h 35"/>
                  <a:gd name="T6" fmla="*/ 34 w 36"/>
                  <a:gd name="T7" fmla="*/ 9 h 35"/>
                  <a:gd name="T8" fmla="*/ 32 w 36"/>
                  <a:gd name="T9" fmla="*/ 7 h 35"/>
                  <a:gd name="T10" fmla="*/ 30 w 36"/>
                  <a:gd name="T11" fmla="*/ 5 h 35"/>
                  <a:gd name="T12" fmla="*/ 29 w 36"/>
                  <a:gd name="T13" fmla="*/ 3 h 35"/>
                  <a:gd name="T14" fmla="*/ 27 w 36"/>
                  <a:gd name="T15" fmla="*/ 2 h 35"/>
                  <a:gd name="T16" fmla="*/ 23 w 36"/>
                  <a:gd name="T17" fmla="*/ 2 h 35"/>
                  <a:gd name="T18" fmla="*/ 21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3 w 36"/>
                  <a:gd name="T25" fmla="*/ 2 h 35"/>
                  <a:gd name="T26" fmla="*/ 11 w 36"/>
                  <a:gd name="T27" fmla="*/ 2 h 35"/>
                  <a:gd name="T28" fmla="*/ 7 w 36"/>
                  <a:gd name="T29" fmla="*/ 3 h 35"/>
                  <a:gd name="T30" fmla="*/ 5 w 36"/>
                  <a:gd name="T31" fmla="*/ 5 h 35"/>
                  <a:gd name="T32" fmla="*/ 4 w 36"/>
                  <a:gd name="T33" fmla="*/ 7 h 35"/>
                  <a:gd name="T34" fmla="*/ 2 w 36"/>
                  <a:gd name="T35" fmla="*/ 9 h 35"/>
                  <a:gd name="T36" fmla="*/ 2 w 36"/>
                  <a:gd name="T37" fmla="*/ 12 h 35"/>
                  <a:gd name="T38" fmla="*/ 0 w 36"/>
                  <a:gd name="T39" fmla="*/ 14 h 35"/>
                  <a:gd name="T40" fmla="*/ 0 w 36"/>
                  <a:gd name="T41" fmla="*/ 18 h 35"/>
                  <a:gd name="T42" fmla="*/ 0 w 36"/>
                  <a:gd name="T43" fmla="*/ 19 h 35"/>
                  <a:gd name="T44" fmla="*/ 2 w 36"/>
                  <a:gd name="T45" fmla="*/ 23 h 35"/>
                  <a:gd name="T46" fmla="*/ 2 w 36"/>
                  <a:gd name="T47" fmla="*/ 25 h 35"/>
                  <a:gd name="T48" fmla="*/ 4 w 36"/>
                  <a:gd name="T49" fmla="*/ 28 h 35"/>
                  <a:gd name="T50" fmla="*/ 5 w 36"/>
                  <a:gd name="T51" fmla="*/ 30 h 35"/>
                  <a:gd name="T52" fmla="*/ 7 w 36"/>
                  <a:gd name="T53" fmla="*/ 32 h 35"/>
                  <a:gd name="T54" fmla="*/ 11 w 36"/>
                  <a:gd name="T55" fmla="*/ 34 h 35"/>
                  <a:gd name="T56" fmla="*/ 13 w 36"/>
                  <a:gd name="T57" fmla="*/ 34 h 35"/>
                  <a:gd name="T58" fmla="*/ 14 w 36"/>
                  <a:gd name="T59" fmla="*/ 35 h 35"/>
                  <a:gd name="T60" fmla="*/ 18 w 36"/>
                  <a:gd name="T61" fmla="*/ 35 h 35"/>
                  <a:gd name="T62" fmla="*/ 21 w 36"/>
                  <a:gd name="T63" fmla="*/ 35 h 35"/>
                  <a:gd name="T64" fmla="*/ 23 w 36"/>
                  <a:gd name="T65" fmla="*/ 34 h 35"/>
                  <a:gd name="T66" fmla="*/ 27 w 36"/>
                  <a:gd name="T67" fmla="*/ 34 h 35"/>
                  <a:gd name="T68" fmla="*/ 29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5 h 35"/>
                  <a:gd name="T76" fmla="*/ 34 w 36"/>
                  <a:gd name="T77" fmla="*/ 23 h 35"/>
                  <a:gd name="T78" fmla="*/ 36 w 36"/>
                  <a:gd name="T79" fmla="*/ 19 h 35"/>
                  <a:gd name="T80" fmla="*/ 36 w 36"/>
                  <a:gd name="T81" fmla="*/ 18 h 35"/>
                  <a:gd name="T82" fmla="*/ 36 w 36"/>
                  <a:gd name="T83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11" y="2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3" y="34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6" name="Freeform 112"/>
              <p:cNvSpPr>
                <a:spLocks/>
              </p:cNvSpPr>
              <p:nvPr/>
            </p:nvSpPr>
            <p:spPr bwMode="auto">
              <a:xfrm>
                <a:off x="4103" y="2540"/>
                <a:ext cx="36" cy="36"/>
              </a:xfrm>
              <a:custGeom>
                <a:avLst/>
                <a:gdLst>
                  <a:gd name="T0" fmla="*/ 36 w 36"/>
                  <a:gd name="T1" fmla="*/ 18 h 36"/>
                  <a:gd name="T2" fmla="*/ 36 w 36"/>
                  <a:gd name="T3" fmla="*/ 16 h 36"/>
                  <a:gd name="T4" fmla="*/ 34 w 36"/>
                  <a:gd name="T5" fmla="*/ 13 h 36"/>
                  <a:gd name="T6" fmla="*/ 34 w 36"/>
                  <a:gd name="T7" fmla="*/ 11 h 36"/>
                  <a:gd name="T8" fmla="*/ 32 w 36"/>
                  <a:gd name="T9" fmla="*/ 7 h 36"/>
                  <a:gd name="T10" fmla="*/ 30 w 36"/>
                  <a:gd name="T11" fmla="*/ 6 h 36"/>
                  <a:gd name="T12" fmla="*/ 29 w 36"/>
                  <a:gd name="T13" fmla="*/ 4 h 36"/>
                  <a:gd name="T14" fmla="*/ 27 w 36"/>
                  <a:gd name="T15" fmla="*/ 2 h 36"/>
                  <a:gd name="T16" fmla="*/ 23 w 36"/>
                  <a:gd name="T17" fmla="*/ 2 h 36"/>
                  <a:gd name="T18" fmla="*/ 21 w 36"/>
                  <a:gd name="T19" fmla="*/ 0 h 36"/>
                  <a:gd name="T20" fmla="*/ 18 w 36"/>
                  <a:gd name="T21" fmla="*/ 0 h 36"/>
                  <a:gd name="T22" fmla="*/ 14 w 36"/>
                  <a:gd name="T23" fmla="*/ 0 h 36"/>
                  <a:gd name="T24" fmla="*/ 13 w 36"/>
                  <a:gd name="T25" fmla="*/ 2 h 36"/>
                  <a:gd name="T26" fmla="*/ 11 w 36"/>
                  <a:gd name="T27" fmla="*/ 2 h 36"/>
                  <a:gd name="T28" fmla="*/ 7 w 36"/>
                  <a:gd name="T29" fmla="*/ 4 h 36"/>
                  <a:gd name="T30" fmla="*/ 5 w 36"/>
                  <a:gd name="T31" fmla="*/ 6 h 36"/>
                  <a:gd name="T32" fmla="*/ 4 w 36"/>
                  <a:gd name="T33" fmla="*/ 7 h 36"/>
                  <a:gd name="T34" fmla="*/ 2 w 36"/>
                  <a:gd name="T35" fmla="*/ 11 h 36"/>
                  <a:gd name="T36" fmla="*/ 2 w 36"/>
                  <a:gd name="T37" fmla="*/ 13 h 36"/>
                  <a:gd name="T38" fmla="*/ 0 w 36"/>
                  <a:gd name="T39" fmla="*/ 16 h 36"/>
                  <a:gd name="T40" fmla="*/ 0 w 36"/>
                  <a:gd name="T41" fmla="*/ 18 h 36"/>
                  <a:gd name="T42" fmla="*/ 0 w 36"/>
                  <a:gd name="T43" fmla="*/ 22 h 36"/>
                  <a:gd name="T44" fmla="*/ 2 w 36"/>
                  <a:gd name="T45" fmla="*/ 23 h 36"/>
                  <a:gd name="T46" fmla="*/ 2 w 36"/>
                  <a:gd name="T47" fmla="*/ 27 h 36"/>
                  <a:gd name="T48" fmla="*/ 4 w 36"/>
                  <a:gd name="T49" fmla="*/ 29 h 36"/>
                  <a:gd name="T50" fmla="*/ 5 w 36"/>
                  <a:gd name="T51" fmla="*/ 31 h 36"/>
                  <a:gd name="T52" fmla="*/ 7 w 36"/>
                  <a:gd name="T53" fmla="*/ 32 h 36"/>
                  <a:gd name="T54" fmla="*/ 11 w 36"/>
                  <a:gd name="T55" fmla="*/ 34 h 36"/>
                  <a:gd name="T56" fmla="*/ 13 w 36"/>
                  <a:gd name="T57" fmla="*/ 34 h 36"/>
                  <a:gd name="T58" fmla="*/ 14 w 36"/>
                  <a:gd name="T59" fmla="*/ 36 h 36"/>
                  <a:gd name="T60" fmla="*/ 18 w 36"/>
                  <a:gd name="T61" fmla="*/ 36 h 36"/>
                  <a:gd name="T62" fmla="*/ 21 w 36"/>
                  <a:gd name="T63" fmla="*/ 36 h 36"/>
                  <a:gd name="T64" fmla="*/ 23 w 36"/>
                  <a:gd name="T65" fmla="*/ 34 h 36"/>
                  <a:gd name="T66" fmla="*/ 27 w 36"/>
                  <a:gd name="T67" fmla="*/ 34 h 36"/>
                  <a:gd name="T68" fmla="*/ 29 w 36"/>
                  <a:gd name="T69" fmla="*/ 32 h 36"/>
                  <a:gd name="T70" fmla="*/ 30 w 36"/>
                  <a:gd name="T71" fmla="*/ 31 h 36"/>
                  <a:gd name="T72" fmla="*/ 32 w 36"/>
                  <a:gd name="T73" fmla="*/ 29 h 36"/>
                  <a:gd name="T74" fmla="*/ 34 w 36"/>
                  <a:gd name="T75" fmla="*/ 27 h 36"/>
                  <a:gd name="T76" fmla="*/ 34 w 36"/>
                  <a:gd name="T77" fmla="*/ 23 h 36"/>
                  <a:gd name="T78" fmla="*/ 36 w 36"/>
                  <a:gd name="T79" fmla="*/ 22 h 36"/>
                  <a:gd name="T80" fmla="*/ 36 w 36"/>
                  <a:gd name="T81" fmla="*/ 18 h 36"/>
                  <a:gd name="T82" fmla="*/ 36 w 36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6">
                    <a:moveTo>
                      <a:pt x="36" y="18"/>
                    </a:moveTo>
                    <a:lnTo>
                      <a:pt x="36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3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5" y="31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3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9" y="32"/>
                    </a:lnTo>
                    <a:lnTo>
                      <a:pt x="30" y="31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3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7" name="Freeform 113"/>
              <p:cNvSpPr>
                <a:spLocks/>
              </p:cNvSpPr>
              <p:nvPr/>
            </p:nvSpPr>
            <p:spPr bwMode="auto">
              <a:xfrm>
                <a:off x="4103" y="2626"/>
                <a:ext cx="36" cy="33"/>
              </a:xfrm>
              <a:custGeom>
                <a:avLst/>
                <a:gdLst>
                  <a:gd name="T0" fmla="*/ 36 w 36"/>
                  <a:gd name="T1" fmla="*/ 16 h 33"/>
                  <a:gd name="T2" fmla="*/ 36 w 36"/>
                  <a:gd name="T3" fmla="*/ 14 h 33"/>
                  <a:gd name="T4" fmla="*/ 34 w 36"/>
                  <a:gd name="T5" fmla="*/ 10 h 33"/>
                  <a:gd name="T6" fmla="*/ 34 w 36"/>
                  <a:gd name="T7" fmla="*/ 9 h 33"/>
                  <a:gd name="T8" fmla="*/ 32 w 36"/>
                  <a:gd name="T9" fmla="*/ 7 h 33"/>
                  <a:gd name="T10" fmla="*/ 30 w 36"/>
                  <a:gd name="T11" fmla="*/ 3 h 33"/>
                  <a:gd name="T12" fmla="*/ 29 w 36"/>
                  <a:gd name="T13" fmla="*/ 1 h 33"/>
                  <a:gd name="T14" fmla="*/ 27 w 36"/>
                  <a:gd name="T15" fmla="*/ 1 h 33"/>
                  <a:gd name="T16" fmla="*/ 23 w 36"/>
                  <a:gd name="T17" fmla="*/ 0 h 33"/>
                  <a:gd name="T18" fmla="*/ 21 w 36"/>
                  <a:gd name="T19" fmla="*/ 0 h 33"/>
                  <a:gd name="T20" fmla="*/ 18 w 36"/>
                  <a:gd name="T21" fmla="*/ 0 h 33"/>
                  <a:gd name="T22" fmla="*/ 14 w 36"/>
                  <a:gd name="T23" fmla="*/ 0 h 33"/>
                  <a:gd name="T24" fmla="*/ 13 w 36"/>
                  <a:gd name="T25" fmla="*/ 0 h 33"/>
                  <a:gd name="T26" fmla="*/ 11 w 36"/>
                  <a:gd name="T27" fmla="*/ 1 h 33"/>
                  <a:gd name="T28" fmla="*/ 7 w 36"/>
                  <a:gd name="T29" fmla="*/ 1 h 33"/>
                  <a:gd name="T30" fmla="*/ 5 w 36"/>
                  <a:gd name="T31" fmla="*/ 3 h 33"/>
                  <a:gd name="T32" fmla="*/ 4 w 36"/>
                  <a:gd name="T33" fmla="*/ 7 h 33"/>
                  <a:gd name="T34" fmla="*/ 2 w 36"/>
                  <a:gd name="T35" fmla="*/ 9 h 33"/>
                  <a:gd name="T36" fmla="*/ 2 w 36"/>
                  <a:gd name="T37" fmla="*/ 10 h 33"/>
                  <a:gd name="T38" fmla="*/ 0 w 36"/>
                  <a:gd name="T39" fmla="*/ 14 h 33"/>
                  <a:gd name="T40" fmla="*/ 0 w 36"/>
                  <a:gd name="T41" fmla="*/ 16 h 33"/>
                  <a:gd name="T42" fmla="*/ 0 w 36"/>
                  <a:gd name="T43" fmla="*/ 19 h 33"/>
                  <a:gd name="T44" fmla="*/ 2 w 36"/>
                  <a:gd name="T45" fmla="*/ 23 h 33"/>
                  <a:gd name="T46" fmla="*/ 2 w 36"/>
                  <a:gd name="T47" fmla="*/ 25 h 33"/>
                  <a:gd name="T48" fmla="*/ 4 w 36"/>
                  <a:gd name="T49" fmla="*/ 26 h 33"/>
                  <a:gd name="T50" fmla="*/ 5 w 36"/>
                  <a:gd name="T51" fmla="*/ 28 h 33"/>
                  <a:gd name="T52" fmla="*/ 7 w 36"/>
                  <a:gd name="T53" fmla="*/ 30 h 33"/>
                  <a:gd name="T54" fmla="*/ 11 w 36"/>
                  <a:gd name="T55" fmla="*/ 32 h 33"/>
                  <a:gd name="T56" fmla="*/ 13 w 36"/>
                  <a:gd name="T57" fmla="*/ 33 h 33"/>
                  <a:gd name="T58" fmla="*/ 14 w 36"/>
                  <a:gd name="T59" fmla="*/ 33 h 33"/>
                  <a:gd name="T60" fmla="*/ 18 w 36"/>
                  <a:gd name="T61" fmla="*/ 33 h 33"/>
                  <a:gd name="T62" fmla="*/ 21 w 36"/>
                  <a:gd name="T63" fmla="*/ 33 h 33"/>
                  <a:gd name="T64" fmla="*/ 23 w 36"/>
                  <a:gd name="T65" fmla="*/ 33 h 33"/>
                  <a:gd name="T66" fmla="*/ 27 w 36"/>
                  <a:gd name="T67" fmla="*/ 32 h 33"/>
                  <a:gd name="T68" fmla="*/ 29 w 36"/>
                  <a:gd name="T69" fmla="*/ 30 h 33"/>
                  <a:gd name="T70" fmla="*/ 30 w 36"/>
                  <a:gd name="T71" fmla="*/ 28 h 33"/>
                  <a:gd name="T72" fmla="*/ 32 w 36"/>
                  <a:gd name="T73" fmla="*/ 26 h 33"/>
                  <a:gd name="T74" fmla="*/ 34 w 36"/>
                  <a:gd name="T75" fmla="*/ 25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6 h 33"/>
                  <a:gd name="T82" fmla="*/ 36 w 36"/>
                  <a:gd name="T83" fmla="*/ 1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0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1"/>
                    </a:lnTo>
                    <a:lnTo>
                      <a:pt x="7" y="1"/>
                    </a:lnTo>
                    <a:lnTo>
                      <a:pt x="5" y="3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6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11" y="32"/>
                    </a:lnTo>
                    <a:lnTo>
                      <a:pt x="13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1" y="33"/>
                    </a:lnTo>
                    <a:lnTo>
                      <a:pt x="23" y="33"/>
                    </a:lnTo>
                    <a:lnTo>
                      <a:pt x="27" y="32"/>
                    </a:lnTo>
                    <a:lnTo>
                      <a:pt x="29" y="30"/>
                    </a:lnTo>
                    <a:lnTo>
                      <a:pt x="30" y="28"/>
                    </a:lnTo>
                    <a:lnTo>
                      <a:pt x="32" y="26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8" name="Freeform 114"/>
              <p:cNvSpPr>
                <a:spLocks/>
              </p:cNvSpPr>
              <p:nvPr/>
            </p:nvSpPr>
            <p:spPr bwMode="auto">
              <a:xfrm>
                <a:off x="4103" y="2709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4 h 34"/>
                  <a:gd name="T4" fmla="*/ 34 w 36"/>
                  <a:gd name="T5" fmla="*/ 13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6 h 34"/>
                  <a:gd name="T12" fmla="*/ 29 w 36"/>
                  <a:gd name="T13" fmla="*/ 4 h 34"/>
                  <a:gd name="T14" fmla="*/ 27 w 36"/>
                  <a:gd name="T15" fmla="*/ 2 h 34"/>
                  <a:gd name="T16" fmla="*/ 23 w 36"/>
                  <a:gd name="T17" fmla="*/ 0 h 34"/>
                  <a:gd name="T18" fmla="*/ 21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11 w 36"/>
                  <a:gd name="T27" fmla="*/ 2 h 34"/>
                  <a:gd name="T28" fmla="*/ 7 w 36"/>
                  <a:gd name="T29" fmla="*/ 4 h 34"/>
                  <a:gd name="T30" fmla="*/ 5 w 36"/>
                  <a:gd name="T31" fmla="*/ 6 h 34"/>
                  <a:gd name="T32" fmla="*/ 4 w 36"/>
                  <a:gd name="T33" fmla="*/ 7 h 34"/>
                  <a:gd name="T34" fmla="*/ 2 w 36"/>
                  <a:gd name="T35" fmla="*/ 9 h 34"/>
                  <a:gd name="T36" fmla="*/ 2 w 36"/>
                  <a:gd name="T37" fmla="*/ 13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2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0 h 34"/>
                  <a:gd name="T52" fmla="*/ 7 w 36"/>
                  <a:gd name="T53" fmla="*/ 32 h 34"/>
                  <a:gd name="T54" fmla="*/ 11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1 w 36"/>
                  <a:gd name="T63" fmla="*/ 34 h 34"/>
                  <a:gd name="T64" fmla="*/ 23 w 36"/>
                  <a:gd name="T65" fmla="*/ 34 h 34"/>
                  <a:gd name="T66" fmla="*/ 27 w 36"/>
                  <a:gd name="T67" fmla="*/ 32 h 34"/>
                  <a:gd name="T68" fmla="*/ 29 w 36"/>
                  <a:gd name="T69" fmla="*/ 32 h 34"/>
                  <a:gd name="T70" fmla="*/ 30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3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3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59" name="Freeform 115"/>
              <p:cNvSpPr>
                <a:spLocks/>
              </p:cNvSpPr>
              <p:nvPr/>
            </p:nvSpPr>
            <p:spPr bwMode="auto">
              <a:xfrm>
                <a:off x="4103" y="2807"/>
                <a:ext cx="36" cy="34"/>
              </a:xfrm>
              <a:custGeom>
                <a:avLst/>
                <a:gdLst>
                  <a:gd name="T0" fmla="*/ 36 w 36"/>
                  <a:gd name="T1" fmla="*/ 18 h 34"/>
                  <a:gd name="T2" fmla="*/ 36 w 36"/>
                  <a:gd name="T3" fmla="*/ 14 h 34"/>
                  <a:gd name="T4" fmla="*/ 34 w 36"/>
                  <a:gd name="T5" fmla="*/ 12 h 34"/>
                  <a:gd name="T6" fmla="*/ 34 w 36"/>
                  <a:gd name="T7" fmla="*/ 9 h 34"/>
                  <a:gd name="T8" fmla="*/ 32 w 36"/>
                  <a:gd name="T9" fmla="*/ 7 h 34"/>
                  <a:gd name="T10" fmla="*/ 30 w 36"/>
                  <a:gd name="T11" fmla="*/ 5 h 34"/>
                  <a:gd name="T12" fmla="*/ 29 w 36"/>
                  <a:gd name="T13" fmla="*/ 4 h 34"/>
                  <a:gd name="T14" fmla="*/ 27 w 36"/>
                  <a:gd name="T15" fmla="*/ 2 h 34"/>
                  <a:gd name="T16" fmla="*/ 23 w 36"/>
                  <a:gd name="T17" fmla="*/ 0 h 34"/>
                  <a:gd name="T18" fmla="*/ 21 w 36"/>
                  <a:gd name="T19" fmla="*/ 0 h 34"/>
                  <a:gd name="T20" fmla="*/ 18 w 36"/>
                  <a:gd name="T21" fmla="*/ 0 h 34"/>
                  <a:gd name="T22" fmla="*/ 14 w 36"/>
                  <a:gd name="T23" fmla="*/ 0 h 34"/>
                  <a:gd name="T24" fmla="*/ 13 w 36"/>
                  <a:gd name="T25" fmla="*/ 0 h 34"/>
                  <a:gd name="T26" fmla="*/ 11 w 36"/>
                  <a:gd name="T27" fmla="*/ 2 h 34"/>
                  <a:gd name="T28" fmla="*/ 7 w 36"/>
                  <a:gd name="T29" fmla="*/ 4 h 34"/>
                  <a:gd name="T30" fmla="*/ 5 w 36"/>
                  <a:gd name="T31" fmla="*/ 5 h 34"/>
                  <a:gd name="T32" fmla="*/ 4 w 36"/>
                  <a:gd name="T33" fmla="*/ 7 h 34"/>
                  <a:gd name="T34" fmla="*/ 2 w 36"/>
                  <a:gd name="T35" fmla="*/ 9 h 34"/>
                  <a:gd name="T36" fmla="*/ 2 w 36"/>
                  <a:gd name="T37" fmla="*/ 12 h 34"/>
                  <a:gd name="T38" fmla="*/ 0 w 36"/>
                  <a:gd name="T39" fmla="*/ 14 h 34"/>
                  <a:gd name="T40" fmla="*/ 0 w 36"/>
                  <a:gd name="T41" fmla="*/ 18 h 34"/>
                  <a:gd name="T42" fmla="*/ 0 w 36"/>
                  <a:gd name="T43" fmla="*/ 20 h 34"/>
                  <a:gd name="T44" fmla="*/ 2 w 36"/>
                  <a:gd name="T45" fmla="*/ 23 h 34"/>
                  <a:gd name="T46" fmla="*/ 2 w 36"/>
                  <a:gd name="T47" fmla="*/ 25 h 34"/>
                  <a:gd name="T48" fmla="*/ 4 w 36"/>
                  <a:gd name="T49" fmla="*/ 27 h 34"/>
                  <a:gd name="T50" fmla="*/ 5 w 36"/>
                  <a:gd name="T51" fmla="*/ 30 h 34"/>
                  <a:gd name="T52" fmla="*/ 7 w 36"/>
                  <a:gd name="T53" fmla="*/ 32 h 34"/>
                  <a:gd name="T54" fmla="*/ 11 w 36"/>
                  <a:gd name="T55" fmla="*/ 32 h 34"/>
                  <a:gd name="T56" fmla="*/ 13 w 36"/>
                  <a:gd name="T57" fmla="*/ 34 h 34"/>
                  <a:gd name="T58" fmla="*/ 14 w 36"/>
                  <a:gd name="T59" fmla="*/ 34 h 34"/>
                  <a:gd name="T60" fmla="*/ 18 w 36"/>
                  <a:gd name="T61" fmla="*/ 34 h 34"/>
                  <a:gd name="T62" fmla="*/ 21 w 36"/>
                  <a:gd name="T63" fmla="*/ 34 h 34"/>
                  <a:gd name="T64" fmla="*/ 23 w 36"/>
                  <a:gd name="T65" fmla="*/ 34 h 34"/>
                  <a:gd name="T66" fmla="*/ 27 w 36"/>
                  <a:gd name="T67" fmla="*/ 32 h 34"/>
                  <a:gd name="T68" fmla="*/ 29 w 36"/>
                  <a:gd name="T69" fmla="*/ 32 h 34"/>
                  <a:gd name="T70" fmla="*/ 30 w 36"/>
                  <a:gd name="T71" fmla="*/ 30 h 34"/>
                  <a:gd name="T72" fmla="*/ 32 w 36"/>
                  <a:gd name="T73" fmla="*/ 27 h 34"/>
                  <a:gd name="T74" fmla="*/ 34 w 36"/>
                  <a:gd name="T75" fmla="*/ 25 h 34"/>
                  <a:gd name="T76" fmla="*/ 34 w 36"/>
                  <a:gd name="T77" fmla="*/ 23 h 34"/>
                  <a:gd name="T78" fmla="*/ 36 w 36"/>
                  <a:gd name="T79" fmla="*/ 20 h 34"/>
                  <a:gd name="T80" fmla="*/ 36 w 36"/>
                  <a:gd name="T81" fmla="*/ 18 h 34"/>
                  <a:gd name="T82" fmla="*/ 36 w 36"/>
                  <a:gd name="T8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4">
                    <a:moveTo>
                      <a:pt x="36" y="18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4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2"/>
                    </a:lnTo>
                    <a:lnTo>
                      <a:pt x="13" y="34"/>
                    </a:lnTo>
                    <a:lnTo>
                      <a:pt x="14" y="34"/>
                    </a:lnTo>
                    <a:lnTo>
                      <a:pt x="18" y="34"/>
                    </a:lnTo>
                    <a:lnTo>
                      <a:pt x="21" y="34"/>
                    </a:lnTo>
                    <a:lnTo>
                      <a:pt x="23" y="34"/>
                    </a:lnTo>
                    <a:lnTo>
                      <a:pt x="27" y="32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7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0" name="Freeform 116"/>
              <p:cNvSpPr>
                <a:spLocks/>
              </p:cNvSpPr>
              <p:nvPr/>
            </p:nvSpPr>
            <p:spPr bwMode="auto">
              <a:xfrm>
                <a:off x="4103" y="2898"/>
                <a:ext cx="36" cy="35"/>
              </a:xfrm>
              <a:custGeom>
                <a:avLst/>
                <a:gdLst>
                  <a:gd name="T0" fmla="*/ 36 w 36"/>
                  <a:gd name="T1" fmla="*/ 17 h 35"/>
                  <a:gd name="T2" fmla="*/ 36 w 36"/>
                  <a:gd name="T3" fmla="*/ 14 h 35"/>
                  <a:gd name="T4" fmla="*/ 34 w 36"/>
                  <a:gd name="T5" fmla="*/ 12 h 35"/>
                  <a:gd name="T6" fmla="*/ 34 w 36"/>
                  <a:gd name="T7" fmla="*/ 9 h 35"/>
                  <a:gd name="T8" fmla="*/ 32 w 36"/>
                  <a:gd name="T9" fmla="*/ 7 h 35"/>
                  <a:gd name="T10" fmla="*/ 30 w 36"/>
                  <a:gd name="T11" fmla="*/ 5 h 35"/>
                  <a:gd name="T12" fmla="*/ 29 w 36"/>
                  <a:gd name="T13" fmla="*/ 3 h 35"/>
                  <a:gd name="T14" fmla="*/ 27 w 36"/>
                  <a:gd name="T15" fmla="*/ 1 h 35"/>
                  <a:gd name="T16" fmla="*/ 23 w 36"/>
                  <a:gd name="T17" fmla="*/ 1 h 35"/>
                  <a:gd name="T18" fmla="*/ 21 w 36"/>
                  <a:gd name="T19" fmla="*/ 0 h 35"/>
                  <a:gd name="T20" fmla="*/ 18 w 36"/>
                  <a:gd name="T21" fmla="*/ 0 h 35"/>
                  <a:gd name="T22" fmla="*/ 14 w 36"/>
                  <a:gd name="T23" fmla="*/ 0 h 35"/>
                  <a:gd name="T24" fmla="*/ 13 w 36"/>
                  <a:gd name="T25" fmla="*/ 1 h 35"/>
                  <a:gd name="T26" fmla="*/ 11 w 36"/>
                  <a:gd name="T27" fmla="*/ 1 h 35"/>
                  <a:gd name="T28" fmla="*/ 7 w 36"/>
                  <a:gd name="T29" fmla="*/ 3 h 35"/>
                  <a:gd name="T30" fmla="*/ 5 w 36"/>
                  <a:gd name="T31" fmla="*/ 5 h 35"/>
                  <a:gd name="T32" fmla="*/ 4 w 36"/>
                  <a:gd name="T33" fmla="*/ 7 h 35"/>
                  <a:gd name="T34" fmla="*/ 2 w 36"/>
                  <a:gd name="T35" fmla="*/ 9 h 35"/>
                  <a:gd name="T36" fmla="*/ 2 w 36"/>
                  <a:gd name="T37" fmla="*/ 12 h 35"/>
                  <a:gd name="T38" fmla="*/ 0 w 36"/>
                  <a:gd name="T39" fmla="*/ 14 h 35"/>
                  <a:gd name="T40" fmla="*/ 0 w 36"/>
                  <a:gd name="T41" fmla="*/ 17 h 35"/>
                  <a:gd name="T42" fmla="*/ 0 w 36"/>
                  <a:gd name="T43" fmla="*/ 19 h 35"/>
                  <a:gd name="T44" fmla="*/ 2 w 36"/>
                  <a:gd name="T45" fmla="*/ 23 h 35"/>
                  <a:gd name="T46" fmla="*/ 2 w 36"/>
                  <a:gd name="T47" fmla="*/ 25 h 35"/>
                  <a:gd name="T48" fmla="*/ 4 w 36"/>
                  <a:gd name="T49" fmla="*/ 28 h 35"/>
                  <a:gd name="T50" fmla="*/ 5 w 36"/>
                  <a:gd name="T51" fmla="*/ 30 h 35"/>
                  <a:gd name="T52" fmla="*/ 7 w 36"/>
                  <a:gd name="T53" fmla="*/ 32 h 35"/>
                  <a:gd name="T54" fmla="*/ 11 w 36"/>
                  <a:gd name="T55" fmla="*/ 33 h 35"/>
                  <a:gd name="T56" fmla="*/ 13 w 36"/>
                  <a:gd name="T57" fmla="*/ 33 h 35"/>
                  <a:gd name="T58" fmla="*/ 14 w 36"/>
                  <a:gd name="T59" fmla="*/ 35 h 35"/>
                  <a:gd name="T60" fmla="*/ 18 w 36"/>
                  <a:gd name="T61" fmla="*/ 35 h 35"/>
                  <a:gd name="T62" fmla="*/ 21 w 36"/>
                  <a:gd name="T63" fmla="*/ 35 h 35"/>
                  <a:gd name="T64" fmla="*/ 23 w 36"/>
                  <a:gd name="T65" fmla="*/ 33 h 35"/>
                  <a:gd name="T66" fmla="*/ 27 w 36"/>
                  <a:gd name="T67" fmla="*/ 33 h 35"/>
                  <a:gd name="T68" fmla="*/ 29 w 36"/>
                  <a:gd name="T69" fmla="*/ 32 h 35"/>
                  <a:gd name="T70" fmla="*/ 30 w 36"/>
                  <a:gd name="T71" fmla="*/ 30 h 35"/>
                  <a:gd name="T72" fmla="*/ 32 w 36"/>
                  <a:gd name="T73" fmla="*/ 28 h 35"/>
                  <a:gd name="T74" fmla="*/ 34 w 36"/>
                  <a:gd name="T75" fmla="*/ 25 h 35"/>
                  <a:gd name="T76" fmla="*/ 34 w 36"/>
                  <a:gd name="T77" fmla="*/ 23 h 35"/>
                  <a:gd name="T78" fmla="*/ 36 w 36"/>
                  <a:gd name="T79" fmla="*/ 19 h 35"/>
                  <a:gd name="T80" fmla="*/ 36 w 36"/>
                  <a:gd name="T81" fmla="*/ 17 h 35"/>
                  <a:gd name="T82" fmla="*/ 36 w 36"/>
                  <a:gd name="T83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5">
                    <a:moveTo>
                      <a:pt x="36" y="17"/>
                    </a:moveTo>
                    <a:lnTo>
                      <a:pt x="36" y="14"/>
                    </a:lnTo>
                    <a:lnTo>
                      <a:pt x="34" y="12"/>
                    </a:lnTo>
                    <a:lnTo>
                      <a:pt x="34" y="9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1"/>
                    </a:lnTo>
                    <a:lnTo>
                      <a:pt x="11" y="1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4" y="28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3"/>
                    </a:lnTo>
                    <a:lnTo>
                      <a:pt x="13" y="33"/>
                    </a:lnTo>
                    <a:lnTo>
                      <a:pt x="14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3" y="33"/>
                    </a:lnTo>
                    <a:lnTo>
                      <a:pt x="27" y="33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8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7"/>
                    </a:lnTo>
                    <a:lnTo>
                      <a:pt x="36" y="17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1" name="Freeform 117"/>
              <p:cNvSpPr>
                <a:spLocks/>
              </p:cNvSpPr>
              <p:nvPr/>
            </p:nvSpPr>
            <p:spPr bwMode="auto">
              <a:xfrm>
                <a:off x="4103" y="2981"/>
                <a:ext cx="36" cy="36"/>
              </a:xfrm>
              <a:custGeom>
                <a:avLst/>
                <a:gdLst>
                  <a:gd name="T0" fmla="*/ 36 w 36"/>
                  <a:gd name="T1" fmla="*/ 18 h 36"/>
                  <a:gd name="T2" fmla="*/ 36 w 36"/>
                  <a:gd name="T3" fmla="*/ 16 h 36"/>
                  <a:gd name="T4" fmla="*/ 34 w 36"/>
                  <a:gd name="T5" fmla="*/ 13 h 36"/>
                  <a:gd name="T6" fmla="*/ 34 w 36"/>
                  <a:gd name="T7" fmla="*/ 11 h 36"/>
                  <a:gd name="T8" fmla="*/ 32 w 36"/>
                  <a:gd name="T9" fmla="*/ 7 h 36"/>
                  <a:gd name="T10" fmla="*/ 30 w 36"/>
                  <a:gd name="T11" fmla="*/ 6 h 36"/>
                  <a:gd name="T12" fmla="*/ 29 w 36"/>
                  <a:gd name="T13" fmla="*/ 4 h 36"/>
                  <a:gd name="T14" fmla="*/ 27 w 36"/>
                  <a:gd name="T15" fmla="*/ 2 h 36"/>
                  <a:gd name="T16" fmla="*/ 23 w 36"/>
                  <a:gd name="T17" fmla="*/ 2 h 36"/>
                  <a:gd name="T18" fmla="*/ 21 w 36"/>
                  <a:gd name="T19" fmla="*/ 0 h 36"/>
                  <a:gd name="T20" fmla="*/ 18 w 36"/>
                  <a:gd name="T21" fmla="*/ 0 h 36"/>
                  <a:gd name="T22" fmla="*/ 14 w 36"/>
                  <a:gd name="T23" fmla="*/ 0 h 36"/>
                  <a:gd name="T24" fmla="*/ 13 w 36"/>
                  <a:gd name="T25" fmla="*/ 2 h 36"/>
                  <a:gd name="T26" fmla="*/ 11 w 36"/>
                  <a:gd name="T27" fmla="*/ 2 h 36"/>
                  <a:gd name="T28" fmla="*/ 7 w 36"/>
                  <a:gd name="T29" fmla="*/ 4 h 36"/>
                  <a:gd name="T30" fmla="*/ 5 w 36"/>
                  <a:gd name="T31" fmla="*/ 6 h 36"/>
                  <a:gd name="T32" fmla="*/ 4 w 36"/>
                  <a:gd name="T33" fmla="*/ 7 h 36"/>
                  <a:gd name="T34" fmla="*/ 2 w 36"/>
                  <a:gd name="T35" fmla="*/ 11 h 36"/>
                  <a:gd name="T36" fmla="*/ 2 w 36"/>
                  <a:gd name="T37" fmla="*/ 13 h 36"/>
                  <a:gd name="T38" fmla="*/ 0 w 36"/>
                  <a:gd name="T39" fmla="*/ 16 h 36"/>
                  <a:gd name="T40" fmla="*/ 0 w 36"/>
                  <a:gd name="T41" fmla="*/ 18 h 36"/>
                  <a:gd name="T42" fmla="*/ 0 w 36"/>
                  <a:gd name="T43" fmla="*/ 22 h 36"/>
                  <a:gd name="T44" fmla="*/ 2 w 36"/>
                  <a:gd name="T45" fmla="*/ 23 h 36"/>
                  <a:gd name="T46" fmla="*/ 2 w 36"/>
                  <a:gd name="T47" fmla="*/ 27 h 36"/>
                  <a:gd name="T48" fmla="*/ 4 w 36"/>
                  <a:gd name="T49" fmla="*/ 29 h 36"/>
                  <a:gd name="T50" fmla="*/ 5 w 36"/>
                  <a:gd name="T51" fmla="*/ 30 h 36"/>
                  <a:gd name="T52" fmla="*/ 7 w 36"/>
                  <a:gd name="T53" fmla="*/ 32 h 36"/>
                  <a:gd name="T54" fmla="*/ 11 w 36"/>
                  <a:gd name="T55" fmla="*/ 34 h 36"/>
                  <a:gd name="T56" fmla="*/ 13 w 36"/>
                  <a:gd name="T57" fmla="*/ 34 h 36"/>
                  <a:gd name="T58" fmla="*/ 14 w 36"/>
                  <a:gd name="T59" fmla="*/ 36 h 36"/>
                  <a:gd name="T60" fmla="*/ 18 w 36"/>
                  <a:gd name="T61" fmla="*/ 36 h 36"/>
                  <a:gd name="T62" fmla="*/ 21 w 36"/>
                  <a:gd name="T63" fmla="*/ 36 h 36"/>
                  <a:gd name="T64" fmla="*/ 23 w 36"/>
                  <a:gd name="T65" fmla="*/ 34 h 36"/>
                  <a:gd name="T66" fmla="*/ 27 w 36"/>
                  <a:gd name="T67" fmla="*/ 34 h 36"/>
                  <a:gd name="T68" fmla="*/ 29 w 36"/>
                  <a:gd name="T69" fmla="*/ 32 h 36"/>
                  <a:gd name="T70" fmla="*/ 30 w 36"/>
                  <a:gd name="T71" fmla="*/ 30 h 36"/>
                  <a:gd name="T72" fmla="*/ 32 w 36"/>
                  <a:gd name="T73" fmla="*/ 29 h 36"/>
                  <a:gd name="T74" fmla="*/ 34 w 36"/>
                  <a:gd name="T75" fmla="*/ 27 h 36"/>
                  <a:gd name="T76" fmla="*/ 34 w 36"/>
                  <a:gd name="T77" fmla="*/ 23 h 36"/>
                  <a:gd name="T78" fmla="*/ 36 w 36"/>
                  <a:gd name="T79" fmla="*/ 22 h 36"/>
                  <a:gd name="T80" fmla="*/ 36 w 36"/>
                  <a:gd name="T81" fmla="*/ 18 h 36"/>
                  <a:gd name="T82" fmla="*/ 36 w 36"/>
                  <a:gd name="T83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6">
                    <a:moveTo>
                      <a:pt x="36" y="18"/>
                    </a:moveTo>
                    <a:lnTo>
                      <a:pt x="36" y="16"/>
                    </a:lnTo>
                    <a:lnTo>
                      <a:pt x="34" y="13"/>
                    </a:lnTo>
                    <a:lnTo>
                      <a:pt x="34" y="11"/>
                    </a:lnTo>
                    <a:lnTo>
                      <a:pt x="32" y="7"/>
                    </a:lnTo>
                    <a:lnTo>
                      <a:pt x="30" y="6"/>
                    </a:lnTo>
                    <a:lnTo>
                      <a:pt x="29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3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5" y="30"/>
                    </a:lnTo>
                    <a:lnTo>
                      <a:pt x="7" y="32"/>
                    </a:lnTo>
                    <a:lnTo>
                      <a:pt x="11" y="34"/>
                    </a:lnTo>
                    <a:lnTo>
                      <a:pt x="13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1" y="36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29" y="32"/>
                    </a:lnTo>
                    <a:lnTo>
                      <a:pt x="30" y="30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4" y="23"/>
                    </a:lnTo>
                    <a:lnTo>
                      <a:pt x="36" y="22"/>
                    </a:lnTo>
                    <a:lnTo>
                      <a:pt x="36" y="18"/>
                    </a:lnTo>
                    <a:lnTo>
                      <a:pt x="36" y="1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2" name="Freeform 118"/>
              <p:cNvSpPr>
                <a:spLocks/>
              </p:cNvSpPr>
              <p:nvPr/>
            </p:nvSpPr>
            <p:spPr bwMode="auto">
              <a:xfrm>
                <a:off x="4103" y="3067"/>
                <a:ext cx="36" cy="33"/>
              </a:xfrm>
              <a:custGeom>
                <a:avLst/>
                <a:gdLst>
                  <a:gd name="T0" fmla="*/ 36 w 36"/>
                  <a:gd name="T1" fmla="*/ 16 h 33"/>
                  <a:gd name="T2" fmla="*/ 36 w 36"/>
                  <a:gd name="T3" fmla="*/ 14 h 33"/>
                  <a:gd name="T4" fmla="*/ 34 w 36"/>
                  <a:gd name="T5" fmla="*/ 10 h 33"/>
                  <a:gd name="T6" fmla="*/ 34 w 36"/>
                  <a:gd name="T7" fmla="*/ 8 h 33"/>
                  <a:gd name="T8" fmla="*/ 32 w 36"/>
                  <a:gd name="T9" fmla="*/ 7 h 33"/>
                  <a:gd name="T10" fmla="*/ 30 w 36"/>
                  <a:gd name="T11" fmla="*/ 3 h 33"/>
                  <a:gd name="T12" fmla="*/ 29 w 36"/>
                  <a:gd name="T13" fmla="*/ 1 h 33"/>
                  <a:gd name="T14" fmla="*/ 27 w 36"/>
                  <a:gd name="T15" fmla="*/ 1 h 33"/>
                  <a:gd name="T16" fmla="*/ 23 w 36"/>
                  <a:gd name="T17" fmla="*/ 0 h 33"/>
                  <a:gd name="T18" fmla="*/ 21 w 36"/>
                  <a:gd name="T19" fmla="*/ 0 h 33"/>
                  <a:gd name="T20" fmla="*/ 18 w 36"/>
                  <a:gd name="T21" fmla="*/ 0 h 33"/>
                  <a:gd name="T22" fmla="*/ 14 w 36"/>
                  <a:gd name="T23" fmla="*/ 0 h 33"/>
                  <a:gd name="T24" fmla="*/ 13 w 36"/>
                  <a:gd name="T25" fmla="*/ 0 h 33"/>
                  <a:gd name="T26" fmla="*/ 11 w 36"/>
                  <a:gd name="T27" fmla="*/ 1 h 33"/>
                  <a:gd name="T28" fmla="*/ 7 w 36"/>
                  <a:gd name="T29" fmla="*/ 1 h 33"/>
                  <a:gd name="T30" fmla="*/ 5 w 36"/>
                  <a:gd name="T31" fmla="*/ 3 h 33"/>
                  <a:gd name="T32" fmla="*/ 4 w 36"/>
                  <a:gd name="T33" fmla="*/ 7 h 33"/>
                  <a:gd name="T34" fmla="*/ 2 w 36"/>
                  <a:gd name="T35" fmla="*/ 8 h 33"/>
                  <a:gd name="T36" fmla="*/ 2 w 36"/>
                  <a:gd name="T37" fmla="*/ 10 h 33"/>
                  <a:gd name="T38" fmla="*/ 0 w 36"/>
                  <a:gd name="T39" fmla="*/ 14 h 33"/>
                  <a:gd name="T40" fmla="*/ 0 w 36"/>
                  <a:gd name="T41" fmla="*/ 16 h 33"/>
                  <a:gd name="T42" fmla="*/ 0 w 36"/>
                  <a:gd name="T43" fmla="*/ 19 h 33"/>
                  <a:gd name="T44" fmla="*/ 2 w 36"/>
                  <a:gd name="T45" fmla="*/ 23 h 33"/>
                  <a:gd name="T46" fmla="*/ 2 w 36"/>
                  <a:gd name="T47" fmla="*/ 24 h 33"/>
                  <a:gd name="T48" fmla="*/ 4 w 36"/>
                  <a:gd name="T49" fmla="*/ 26 h 33"/>
                  <a:gd name="T50" fmla="*/ 5 w 36"/>
                  <a:gd name="T51" fmla="*/ 28 h 33"/>
                  <a:gd name="T52" fmla="*/ 7 w 36"/>
                  <a:gd name="T53" fmla="*/ 30 h 33"/>
                  <a:gd name="T54" fmla="*/ 11 w 36"/>
                  <a:gd name="T55" fmla="*/ 31 h 33"/>
                  <a:gd name="T56" fmla="*/ 13 w 36"/>
                  <a:gd name="T57" fmla="*/ 33 h 33"/>
                  <a:gd name="T58" fmla="*/ 14 w 36"/>
                  <a:gd name="T59" fmla="*/ 33 h 33"/>
                  <a:gd name="T60" fmla="*/ 18 w 36"/>
                  <a:gd name="T61" fmla="*/ 33 h 33"/>
                  <a:gd name="T62" fmla="*/ 21 w 36"/>
                  <a:gd name="T63" fmla="*/ 33 h 33"/>
                  <a:gd name="T64" fmla="*/ 23 w 36"/>
                  <a:gd name="T65" fmla="*/ 33 h 33"/>
                  <a:gd name="T66" fmla="*/ 27 w 36"/>
                  <a:gd name="T67" fmla="*/ 31 h 33"/>
                  <a:gd name="T68" fmla="*/ 29 w 36"/>
                  <a:gd name="T69" fmla="*/ 30 h 33"/>
                  <a:gd name="T70" fmla="*/ 30 w 36"/>
                  <a:gd name="T71" fmla="*/ 28 h 33"/>
                  <a:gd name="T72" fmla="*/ 32 w 36"/>
                  <a:gd name="T73" fmla="*/ 26 h 33"/>
                  <a:gd name="T74" fmla="*/ 34 w 36"/>
                  <a:gd name="T75" fmla="*/ 24 h 33"/>
                  <a:gd name="T76" fmla="*/ 34 w 36"/>
                  <a:gd name="T77" fmla="*/ 23 h 33"/>
                  <a:gd name="T78" fmla="*/ 36 w 36"/>
                  <a:gd name="T79" fmla="*/ 19 h 33"/>
                  <a:gd name="T80" fmla="*/ 36 w 36"/>
                  <a:gd name="T81" fmla="*/ 16 h 33"/>
                  <a:gd name="T82" fmla="*/ 36 w 36"/>
                  <a:gd name="T83" fmla="*/ 1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" h="33">
                    <a:moveTo>
                      <a:pt x="36" y="16"/>
                    </a:moveTo>
                    <a:lnTo>
                      <a:pt x="36" y="14"/>
                    </a:lnTo>
                    <a:lnTo>
                      <a:pt x="34" y="10"/>
                    </a:lnTo>
                    <a:lnTo>
                      <a:pt x="34" y="8"/>
                    </a:lnTo>
                    <a:lnTo>
                      <a:pt x="32" y="7"/>
                    </a:lnTo>
                    <a:lnTo>
                      <a:pt x="30" y="3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1"/>
                    </a:lnTo>
                    <a:lnTo>
                      <a:pt x="7" y="1"/>
                    </a:lnTo>
                    <a:lnTo>
                      <a:pt x="5" y="3"/>
                    </a:lnTo>
                    <a:lnTo>
                      <a:pt x="4" y="7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4" y="26"/>
                    </a:lnTo>
                    <a:lnTo>
                      <a:pt x="5" y="28"/>
                    </a:lnTo>
                    <a:lnTo>
                      <a:pt x="7" y="30"/>
                    </a:lnTo>
                    <a:lnTo>
                      <a:pt x="11" y="31"/>
                    </a:lnTo>
                    <a:lnTo>
                      <a:pt x="13" y="33"/>
                    </a:lnTo>
                    <a:lnTo>
                      <a:pt x="14" y="33"/>
                    </a:lnTo>
                    <a:lnTo>
                      <a:pt x="18" y="33"/>
                    </a:lnTo>
                    <a:lnTo>
                      <a:pt x="21" y="33"/>
                    </a:lnTo>
                    <a:lnTo>
                      <a:pt x="23" y="33"/>
                    </a:lnTo>
                    <a:lnTo>
                      <a:pt x="27" y="31"/>
                    </a:lnTo>
                    <a:lnTo>
                      <a:pt x="29" y="30"/>
                    </a:lnTo>
                    <a:lnTo>
                      <a:pt x="30" y="28"/>
                    </a:lnTo>
                    <a:lnTo>
                      <a:pt x="32" y="26"/>
                    </a:lnTo>
                    <a:lnTo>
                      <a:pt x="34" y="24"/>
                    </a:lnTo>
                    <a:lnTo>
                      <a:pt x="34" y="23"/>
                    </a:lnTo>
                    <a:lnTo>
                      <a:pt x="36" y="19"/>
                    </a:lnTo>
                    <a:lnTo>
                      <a:pt x="36" y="16"/>
                    </a:lnTo>
                    <a:lnTo>
                      <a:pt x="36" y="16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3" name="Line 119"/>
              <p:cNvSpPr>
                <a:spLocks noChangeShapeType="1"/>
              </p:cNvSpPr>
              <p:nvPr/>
            </p:nvSpPr>
            <p:spPr bwMode="auto">
              <a:xfrm>
                <a:off x="2412" y="2299"/>
                <a:ext cx="36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4" name="Freeform 120"/>
              <p:cNvSpPr>
                <a:spLocks/>
              </p:cNvSpPr>
              <p:nvPr/>
            </p:nvSpPr>
            <p:spPr bwMode="auto">
              <a:xfrm>
                <a:off x="2414" y="2281"/>
                <a:ext cx="34" cy="37"/>
              </a:xfrm>
              <a:custGeom>
                <a:avLst/>
                <a:gdLst>
                  <a:gd name="T0" fmla="*/ 0 w 34"/>
                  <a:gd name="T1" fmla="*/ 0 h 37"/>
                  <a:gd name="T2" fmla="*/ 34 w 34"/>
                  <a:gd name="T3" fmla="*/ 18 h 37"/>
                  <a:gd name="T4" fmla="*/ 0 w 34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7">
                    <a:moveTo>
                      <a:pt x="0" y="0"/>
                    </a:moveTo>
                    <a:lnTo>
                      <a:pt x="34" y="18"/>
                    </a:lnTo>
                    <a:lnTo>
                      <a:pt x="0" y="3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5" name="Line 121"/>
              <p:cNvSpPr>
                <a:spLocks noChangeShapeType="1"/>
              </p:cNvSpPr>
              <p:nvPr/>
            </p:nvSpPr>
            <p:spPr bwMode="auto">
              <a:xfrm>
                <a:off x="1543" y="2299"/>
                <a:ext cx="1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6" name="Line 122"/>
              <p:cNvSpPr>
                <a:spLocks noChangeShapeType="1"/>
              </p:cNvSpPr>
              <p:nvPr/>
            </p:nvSpPr>
            <p:spPr bwMode="auto">
              <a:xfrm>
                <a:off x="1557" y="2299"/>
                <a:ext cx="84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7" name="Line 123"/>
              <p:cNvSpPr>
                <a:spLocks noChangeShapeType="1"/>
              </p:cNvSpPr>
              <p:nvPr/>
            </p:nvSpPr>
            <p:spPr bwMode="auto">
              <a:xfrm>
                <a:off x="2400" y="2299"/>
                <a:ext cx="12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8" name="Line 124"/>
              <p:cNvSpPr>
                <a:spLocks noChangeShapeType="1"/>
              </p:cNvSpPr>
              <p:nvPr/>
            </p:nvSpPr>
            <p:spPr bwMode="auto">
              <a:xfrm>
                <a:off x="2412" y="2389"/>
                <a:ext cx="36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69" name="Freeform 125"/>
              <p:cNvSpPr>
                <a:spLocks/>
              </p:cNvSpPr>
              <p:nvPr/>
            </p:nvSpPr>
            <p:spPr bwMode="auto">
              <a:xfrm>
                <a:off x="2414" y="2372"/>
                <a:ext cx="34" cy="39"/>
              </a:xfrm>
              <a:custGeom>
                <a:avLst/>
                <a:gdLst>
                  <a:gd name="T0" fmla="*/ 0 w 34"/>
                  <a:gd name="T1" fmla="*/ 0 h 39"/>
                  <a:gd name="T2" fmla="*/ 34 w 34"/>
                  <a:gd name="T3" fmla="*/ 19 h 39"/>
                  <a:gd name="T4" fmla="*/ 0 w 34"/>
                  <a:gd name="T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9">
                    <a:moveTo>
                      <a:pt x="0" y="0"/>
                    </a:moveTo>
                    <a:lnTo>
                      <a:pt x="34" y="19"/>
                    </a:lnTo>
                    <a:lnTo>
                      <a:pt x="0" y="39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0" name="Line 126"/>
              <p:cNvSpPr>
                <a:spLocks noChangeShapeType="1"/>
              </p:cNvSpPr>
              <p:nvPr/>
            </p:nvSpPr>
            <p:spPr bwMode="auto">
              <a:xfrm>
                <a:off x="1541" y="2389"/>
                <a:ext cx="15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1" name="Line 127"/>
              <p:cNvSpPr>
                <a:spLocks noChangeShapeType="1"/>
              </p:cNvSpPr>
              <p:nvPr/>
            </p:nvSpPr>
            <p:spPr bwMode="auto">
              <a:xfrm>
                <a:off x="1556" y="2389"/>
                <a:ext cx="844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2" name="Line 128"/>
              <p:cNvSpPr>
                <a:spLocks noChangeShapeType="1"/>
              </p:cNvSpPr>
              <p:nvPr/>
            </p:nvSpPr>
            <p:spPr bwMode="auto">
              <a:xfrm>
                <a:off x="2400" y="2389"/>
                <a:ext cx="1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3" name="Line 129"/>
              <p:cNvSpPr>
                <a:spLocks noChangeShapeType="1"/>
              </p:cNvSpPr>
              <p:nvPr/>
            </p:nvSpPr>
            <p:spPr bwMode="auto">
              <a:xfrm>
                <a:off x="2411" y="2482"/>
                <a:ext cx="3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4" name="Freeform 130"/>
              <p:cNvSpPr>
                <a:spLocks/>
              </p:cNvSpPr>
              <p:nvPr/>
            </p:nvSpPr>
            <p:spPr bwMode="auto">
              <a:xfrm>
                <a:off x="2412" y="2464"/>
                <a:ext cx="34" cy="37"/>
              </a:xfrm>
              <a:custGeom>
                <a:avLst/>
                <a:gdLst>
                  <a:gd name="T0" fmla="*/ 0 w 34"/>
                  <a:gd name="T1" fmla="*/ 0 h 37"/>
                  <a:gd name="T2" fmla="*/ 34 w 34"/>
                  <a:gd name="T3" fmla="*/ 18 h 37"/>
                  <a:gd name="T4" fmla="*/ 0 w 34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7">
                    <a:moveTo>
                      <a:pt x="0" y="0"/>
                    </a:moveTo>
                    <a:lnTo>
                      <a:pt x="34" y="18"/>
                    </a:lnTo>
                    <a:lnTo>
                      <a:pt x="0" y="3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5" name="Line 131"/>
              <p:cNvSpPr>
                <a:spLocks noChangeShapeType="1"/>
              </p:cNvSpPr>
              <p:nvPr/>
            </p:nvSpPr>
            <p:spPr bwMode="auto">
              <a:xfrm>
                <a:off x="1543" y="2482"/>
                <a:ext cx="1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6" name="Line 132"/>
              <p:cNvSpPr>
                <a:spLocks noChangeShapeType="1"/>
              </p:cNvSpPr>
              <p:nvPr/>
            </p:nvSpPr>
            <p:spPr bwMode="auto">
              <a:xfrm>
                <a:off x="1557" y="2482"/>
                <a:ext cx="841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7" name="Line 133"/>
              <p:cNvSpPr>
                <a:spLocks noChangeShapeType="1"/>
              </p:cNvSpPr>
              <p:nvPr/>
            </p:nvSpPr>
            <p:spPr bwMode="auto">
              <a:xfrm>
                <a:off x="2398" y="2482"/>
                <a:ext cx="1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8" name="Line 134"/>
              <p:cNvSpPr>
                <a:spLocks noChangeShapeType="1"/>
              </p:cNvSpPr>
              <p:nvPr/>
            </p:nvSpPr>
            <p:spPr bwMode="auto">
              <a:xfrm flipH="1">
                <a:off x="1534" y="2373"/>
                <a:ext cx="36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79" name="Freeform 135"/>
              <p:cNvSpPr>
                <a:spLocks/>
              </p:cNvSpPr>
              <p:nvPr/>
            </p:nvSpPr>
            <p:spPr bwMode="auto">
              <a:xfrm>
                <a:off x="1534" y="2356"/>
                <a:ext cx="36" cy="37"/>
              </a:xfrm>
              <a:custGeom>
                <a:avLst/>
                <a:gdLst>
                  <a:gd name="T0" fmla="*/ 36 w 36"/>
                  <a:gd name="T1" fmla="*/ 37 h 37"/>
                  <a:gd name="T2" fmla="*/ 0 w 36"/>
                  <a:gd name="T3" fmla="*/ 21 h 37"/>
                  <a:gd name="T4" fmla="*/ 32 w 36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37">
                    <a:moveTo>
                      <a:pt x="36" y="37"/>
                    </a:moveTo>
                    <a:lnTo>
                      <a:pt x="0" y="21"/>
                    </a:lnTo>
                    <a:lnTo>
                      <a:pt x="32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0" name="Line 136"/>
              <p:cNvSpPr>
                <a:spLocks noChangeShapeType="1"/>
              </p:cNvSpPr>
              <p:nvPr/>
            </p:nvSpPr>
            <p:spPr bwMode="auto">
              <a:xfrm flipH="1">
                <a:off x="2439" y="2311"/>
                <a:ext cx="13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1" name="Line 137"/>
              <p:cNvSpPr>
                <a:spLocks noChangeShapeType="1"/>
              </p:cNvSpPr>
              <p:nvPr/>
            </p:nvSpPr>
            <p:spPr bwMode="auto">
              <a:xfrm flipH="1">
                <a:off x="1582" y="2313"/>
                <a:ext cx="855" cy="6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2" name="Line 138"/>
              <p:cNvSpPr>
                <a:spLocks noChangeShapeType="1"/>
              </p:cNvSpPr>
              <p:nvPr/>
            </p:nvSpPr>
            <p:spPr bwMode="auto">
              <a:xfrm flipH="1">
                <a:off x="1570" y="2373"/>
                <a:ext cx="1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3" name="Line 139"/>
              <p:cNvSpPr>
                <a:spLocks noChangeShapeType="1"/>
              </p:cNvSpPr>
              <p:nvPr/>
            </p:nvSpPr>
            <p:spPr bwMode="auto">
              <a:xfrm flipH="1">
                <a:off x="1536" y="2460"/>
                <a:ext cx="36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4" name="Freeform 140"/>
              <p:cNvSpPr>
                <a:spLocks/>
              </p:cNvSpPr>
              <p:nvPr/>
            </p:nvSpPr>
            <p:spPr bwMode="auto">
              <a:xfrm>
                <a:off x="1536" y="2443"/>
                <a:ext cx="36" cy="37"/>
              </a:xfrm>
              <a:custGeom>
                <a:avLst/>
                <a:gdLst>
                  <a:gd name="T0" fmla="*/ 36 w 36"/>
                  <a:gd name="T1" fmla="*/ 37 h 37"/>
                  <a:gd name="T2" fmla="*/ 0 w 36"/>
                  <a:gd name="T3" fmla="*/ 21 h 37"/>
                  <a:gd name="T4" fmla="*/ 32 w 36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37">
                    <a:moveTo>
                      <a:pt x="36" y="37"/>
                    </a:moveTo>
                    <a:lnTo>
                      <a:pt x="0" y="21"/>
                    </a:lnTo>
                    <a:lnTo>
                      <a:pt x="32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5" name="Line 141"/>
              <p:cNvSpPr>
                <a:spLocks noChangeShapeType="1"/>
              </p:cNvSpPr>
              <p:nvPr/>
            </p:nvSpPr>
            <p:spPr bwMode="auto">
              <a:xfrm flipH="1">
                <a:off x="2439" y="2402"/>
                <a:ext cx="1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6" name="Line 142"/>
              <p:cNvSpPr>
                <a:spLocks noChangeShapeType="1"/>
              </p:cNvSpPr>
              <p:nvPr/>
            </p:nvSpPr>
            <p:spPr bwMode="auto">
              <a:xfrm flipH="1">
                <a:off x="1584" y="2403"/>
                <a:ext cx="853" cy="5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7" name="Line 143"/>
              <p:cNvSpPr>
                <a:spLocks noChangeShapeType="1"/>
              </p:cNvSpPr>
              <p:nvPr/>
            </p:nvSpPr>
            <p:spPr bwMode="auto">
              <a:xfrm flipH="1">
                <a:off x="1572" y="2460"/>
                <a:ext cx="1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8" name="Line 144"/>
              <p:cNvSpPr>
                <a:spLocks noChangeShapeType="1"/>
              </p:cNvSpPr>
              <p:nvPr/>
            </p:nvSpPr>
            <p:spPr bwMode="auto">
              <a:xfrm>
                <a:off x="3332" y="2290"/>
                <a:ext cx="35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89" name="Freeform 145"/>
              <p:cNvSpPr>
                <a:spLocks/>
              </p:cNvSpPr>
              <p:nvPr/>
            </p:nvSpPr>
            <p:spPr bwMode="auto">
              <a:xfrm>
                <a:off x="3333" y="2272"/>
                <a:ext cx="34" cy="37"/>
              </a:xfrm>
              <a:custGeom>
                <a:avLst/>
                <a:gdLst>
                  <a:gd name="T0" fmla="*/ 0 w 34"/>
                  <a:gd name="T1" fmla="*/ 0 h 37"/>
                  <a:gd name="T2" fmla="*/ 34 w 34"/>
                  <a:gd name="T3" fmla="*/ 20 h 37"/>
                  <a:gd name="T4" fmla="*/ 0 w 34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7">
                    <a:moveTo>
                      <a:pt x="0" y="0"/>
                    </a:moveTo>
                    <a:lnTo>
                      <a:pt x="34" y="20"/>
                    </a:lnTo>
                    <a:lnTo>
                      <a:pt x="0" y="3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0" name="Line 146"/>
              <p:cNvSpPr>
                <a:spLocks noChangeShapeType="1"/>
              </p:cNvSpPr>
              <p:nvPr/>
            </p:nvSpPr>
            <p:spPr bwMode="auto">
              <a:xfrm>
                <a:off x="3088" y="2290"/>
                <a:ext cx="14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1" name="Line 147"/>
              <p:cNvSpPr>
                <a:spLocks noChangeShapeType="1"/>
              </p:cNvSpPr>
              <p:nvPr/>
            </p:nvSpPr>
            <p:spPr bwMode="auto">
              <a:xfrm>
                <a:off x="3100" y="2290"/>
                <a:ext cx="219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2" name="Line 148"/>
              <p:cNvSpPr>
                <a:spLocks noChangeShapeType="1"/>
              </p:cNvSpPr>
              <p:nvPr/>
            </p:nvSpPr>
            <p:spPr bwMode="auto">
              <a:xfrm>
                <a:off x="3317" y="2290"/>
                <a:ext cx="15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3" name="Line 149"/>
              <p:cNvSpPr>
                <a:spLocks noChangeShapeType="1"/>
              </p:cNvSpPr>
              <p:nvPr/>
            </p:nvSpPr>
            <p:spPr bwMode="auto">
              <a:xfrm>
                <a:off x="3332" y="2382"/>
                <a:ext cx="3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4" name="Freeform 150"/>
              <p:cNvSpPr>
                <a:spLocks/>
              </p:cNvSpPr>
              <p:nvPr/>
            </p:nvSpPr>
            <p:spPr bwMode="auto">
              <a:xfrm>
                <a:off x="3333" y="2363"/>
                <a:ext cx="34" cy="39"/>
              </a:xfrm>
              <a:custGeom>
                <a:avLst/>
                <a:gdLst>
                  <a:gd name="T0" fmla="*/ 0 w 34"/>
                  <a:gd name="T1" fmla="*/ 0 h 39"/>
                  <a:gd name="T2" fmla="*/ 34 w 34"/>
                  <a:gd name="T3" fmla="*/ 19 h 39"/>
                  <a:gd name="T4" fmla="*/ 0 w 34"/>
                  <a:gd name="T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9">
                    <a:moveTo>
                      <a:pt x="0" y="0"/>
                    </a:moveTo>
                    <a:lnTo>
                      <a:pt x="34" y="19"/>
                    </a:lnTo>
                    <a:lnTo>
                      <a:pt x="0" y="39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5" name="Line 151"/>
              <p:cNvSpPr>
                <a:spLocks noChangeShapeType="1"/>
              </p:cNvSpPr>
              <p:nvPr/>
            </p:nvSpPr>
            <p:spPr bwMode="auto">
              <a:xfrm>
                <a:off x="3092" y="2382"/>
                <a:ext cx="1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6" name="Line 152"/>
              <p:cNvSpPr>
                <a:spLocks noChangeShapeType="1"/>
              </p:cNvSpPr>
              <p:nvPr/>
            </p:nvSpPr>
            <p:spPr bwMode="auto">
              <a:xfrm>
                <a:off x="3104" y="2382"/>
                <a:ext cx="21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7" name="Line 153"/>
              <p:cNvSpPr>
                <a:spLocks noChangeShapeType="1"/>
              </p:cNvSpPr>
              <p:nvPr/>
            </p:nvSpPr>
            <p:spPr bwMode="auto">
              <a:xfrm>
                <a:off x="3317" y="2382"/>
                <a:ext cx="1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8" name="Line 154"/>
              <p:cNvSpPr>
                <a:spLocks noChangeShapeType="1"/>
              </p:cNvSpPr>
              <p:nvPr/>
            </p:nvSpPr>
            <p:spPr bwMode="auto">
              <a:xfrm>
                <a:off x="3332" y="2473"/>
                <a:ext cx="3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299" name="Freeform 155"/>
              <p:cNvSpPr>
                <a:spLocks/>
              </p:cNvSpPr>
              <p:nvPr/>
            </p:nvSpPr>
            <p:spPr bwMode="auto">
              <a:xfrm>
                <a:off x="3333" y="2453"/>
                <a:ext cx="34" cy="39"/>
              </a:xfrm>
              <a:custGeom>
                <a:avLst/>
                <a:gdLst>
                  <a:gd name="T0" fmla="*/ 0 w 34"/>
                  <a:gd name="T1" fmla="*/ 0 h 39"/>
                  <a:gd name="T2" fmla="*/ 34 w 34"/>
                  <a:gd name="T3" fmla="*/ 20 h 39"/>
                  <a:gd name="T4" fmla="*/ 0 w 34"/>
                  <a:gd name="T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9">
                    <a:moveTo>
                      <a:pt x="0" y="0"/>
                    </a:moveTo>
                    <a:lnTo>
                      <a:pt x="34" y="20"/>
                    </a:lnTo>
                    <a:lnTo>
                      <a:pt x="0" y="39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0" name="Line 156"/>
              <p:cNvSpPr>
                <a:spLocks noChangeShapeType="1"/>
              </p:cNvSpPr>
              <p:nvPr/>
            </p:nvSpPr>
            <p:spPr bwMode="auto">
              <a:xfrm>
                <a:off x="3092" y="2473"/>
                <a:ext cx="1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1" name="Line 157"/>
              <p:cNvSpPr>
                <a:spLocks noChangeShapeType="1"/>
              </p:cNvSpPr>
              <p:nvPr/>
            </p:nvSpPr>
            <p:spPr bwMode="auto">
              <a:xfrm>
                <a:off x="3104" y="2473"/>
                <a:ext cx="21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2" name="Line 158"/>
              <p:cNvSpPr>
                <a:spLocks noChangeShapeType="1"/>
              </p:cNvSpPr>
              <p:nvPr/>
            </p:nvSpPr>
            <p:spPr bwMode="auto">
              <a:xfrm>
                <a:off x="3317" y="2473"/>
                <a:ext cx="1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3" name="Line 159"/>
              <p:cNvSpPr>
                <a:spLocks noChangeShapeType="1"/>
              </p:cNvSpPr>
              <p:nvPr/>
            </p:nvSpPr>
            <p:spPr bwMode="auto">
              <a:xfrm>
                <a:off x="3332" y="2556"/>
                <a:ext cx="35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4" name="Freeform 160"/>
              <p:cNvSpPr>
                <a:spLocks/>
              </p:cNvSpPr>
              <p:nvPr/>
            </p:nvSpPr>
            <p:spPr bwMode="auto">
              <a:xfrm>
                <a:off x="3333" y="2539"/>
                <a:ext cx="34" cy="37"/>
              </a:xfrm>
              <a:custGeom>
                <a:avLst/>
                <a:gdLst>
                  <a:gd name="T0" fmla="*/ 0 w 34"/>
                  <a:gd name="T1" fmla="*/ 0 h 37"/>
                  <a:gd name="T2" fmla="*/ 34 w 34"/>
                  <a:gd name="T3" fmla="*/ 19 h 37"/>
                  <a:gd name="T4" fmla="*/ 0 w 34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" h="37">
                    <a:moveTo>
                      <a:pt x="0" y="0"/>
                    </a:moveTo>
                    <a:lnTo>
                      <a:pt x="34" y="19"/>
                    </a:lnTo>
                    <a:lnTo>
                      <a:pt x="0" y="3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5" name="Line 161"/>
              <p:cNvSpPr>
                <a:spLocks noChangeShapeType="1"/>
              </p:cNvSpPr>
              <p:nvPr/>
            </p:nvSpPr>
            <p:spPr bwMode="auto">
              <a:xfrm>
                <a:off x="3092" y="2556"/>
                <a:ext cx="14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6" name="Line 162"/>
              <p:cNvSpPr>
                <a:spLocks noChangeShapeType="1"/>
              </p:cNvSpPr>
              <p:nvPr/>
            </p:nvSpPr>
            <p:spPr bwMode="auto">
              <a:xfrm>
                <a:off x="3104" y="2556"/>
                <a:ext cx="215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7" name="Line 163"/>
              <p:cNvSpPr>
                <a:spLocks noChangeShapeType="1"/>
              </p:cNvSpPr>
              <p:nvPr/>
            </p:nvSpPr>
            <p:spPr bwMode="auto">
              <a:xfrm>
                <a:off x="3317" y="2556"/>
                <a:ext cx="15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8" name="Line 164"/>
              <p:cNvSpPr>
                <a:spLocks noChangeShapeType="1"/>
              </p:cNvSpPr>
              <p:nvPr/>
            </p:nvSpPr>
            <p:spPr bwMode="auto">
              <a:xfrm flipH="1">
                <a:off x="3088" y="2359"/>
                <a:ext cx="34" cy="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09" name="Freeform 165"/>
              <p:cNvSpPr>
                <a:spLocks/>
              </p:cNvSpPr>
              <p:nvPr/>
            </p:nvSpPr>
            <p:spPr bwMode="auto">
              <a:xfrm>
                <a:off x="3088" y="2343"/>
                <a:ext cx="37" cy="37"/>
              </a:xfrm>
              <a:custGeom>
                <a:avLst/>
                <a:gdLst>
                  <a:gd name="T0" fmla="*/ 37 w 37"/>
                  <a:gd name="T1" fmla="*/ 37 h 37"/>
                  <a:gd name="T2" fmla="*/ 0 w 37"/>
                  <a:gd name="T3" fmla="*/ 25 h 37"/>
                  <a:gd name="T4" fmla="*/ 28 w 37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7">
                    <a:moveTo>
                      <a:pt x="37" y="37"/>
                    </a:moveTo>
                    <a:lnTo>
                      <a:pt x="0" y="25"/>
                    </a:lnTo>
                    <a:lnTo>
                      <a:pt x="28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0" name="Line 166"/>
              <p:cNvSpPr>
                <a:spLocks noChangeShapeType="1"/>
              </p:cNvSpPr>
              <p:nvPr/>
            </p:nvSpPr>
            <p:spPr bwMode="auto">
              <a:xfrm flipH="1">
                <a:off x="3356" y="2302"/>
                <a:ext cx="11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1" name="Line 167"/>
              <p:cNvSpPr>
                <a:spLocks noChangeShapeType="1"/>
              </p:cNvSpPr>
              <p:nvPr/>
            </p:nvSpPr>
            <p:spPr bwMode="auto">
              <a:xfrm flipH="1">
                <a:off x="3134" y="2306"/>
                <a:ext cx="221" cy="5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2" name="Line 168"/>
              <p:cNvSpPr>
                <a:spLocks noChangeShapeType="1"/>
              </p:cNvSpPr>
              <p:nvPr/>
            </p:nvSpPr>
            <p:spPr bwMode="auto">
              <a:xfrm flipH="1">
                <a:off x="3122" y="2357"/>
                <a:ext cx="12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3" name="Line 169"/>
              <p:cNvSpPr>
                <a:spLocks noChangeShapeType="1"/>
              </p:cNvSpPr>
              <p:nvPr/>
            </p:nvSpPr>
            <p:spPr bwMode="auto">
              <a:xfrm flipH="1">
                <a:off x="3092" y="2453"/>
                <a:ext cx="33" cy="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4" name="Freeform 170"/>
              <p:cNvSpPr>
                <a:spLocks/>
              </p:cNvSpPr>
              <p:nvPr/>
            </p:nvSpPr>
            <p:spPr bwMode="auto">
              <a:xfrm>
                <a:off x="3092" y="2435"/>
                <a:ext cx="37" cy="38"/>
              </a:xfrm>
              <a:custGeom>
                <a:avLst/>
                <a:gdLst>
                  <a:gd name="T0" fmla="*/ 37 w 37"/>
                  <a:gd name="T1" fmla="*/ 38 h 38"/>
                  <a:gd name="T2" fmla="*/ 0 w 37"/>
                  <a:gd name="T3" fmla="*/ 25 h 38"/>
                  <a:gd name="T4" fmla="*/ 28 w 37"/>
                  <a:gd name="T5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8">
                    <a:moveTo>
                      <a:pt x="37" y="38"/>
                    </a:moveTo>
                    <a:lnTo>
                      <a:pt x="0" y="25"/>
                    </a:lnTo>
                    <a:lnTo>
                      <a:pt x="28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5" name="Line 171"/>
              <p:cNvSpPr>
                <a:spLocks noChangeShapeType="1"/>
              </p:cNvSpPr>
              <p:nvPr/>
            </p:nvSpPr>
            <p:spPr bwMode="auto">
              <a:xfrm flipH="1">
                <a:off x="3360" y="2398"/>
                <a:ext cx="11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6" name="Line 172"/>
              <p:cNvSpPr>
                <a:spLocks noChangeShapeType="1"/>
              </p:cNvSpPr>
              <p:nvPr/>
            </p:nvSpPr>
            <p:spPr bwMode="auto">
              <a:xfrm flipH="1">
                <a:off x="3140" y="2402"/>
                <a:ext cx="218" cy="4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7" name="Line 173"/>
              <p:cNvSpPr>
                <a:spLocks noChangeShapeType="1"/>
              </p:cNvSpPr>
              <p:nvPr/>
            </p:nvSpPr>
            <p:spPr bwMode="auto">
              <a:xfrm flipH="1">
                <a:off x="3127" y="2450"/>
                <a:ext cx="11" cy="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8" name="Line 174"/>
              <p:cNvSpPr>
                <a:spLocks noChangeShapeType="1"/>
              </p:cNvSpPr>
              <p:nvPr/>
            </p:nvSpPr>
            <p:spPr bwMode="auto">
              <a:xfrm flipH="1">
                <a:off x="3093" y="2539"/>
                <a:ext cx="34" cy="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19" name="Freeform 175"/>
              <p:cNvSpPr>
                <a:spLocks/>
              </p:cNvSpPr>
              <p:nvPr/>
            </p:nvSpPr>
            <p:spPr bwMode="auto">
              <a:xfrm>
                <a:off x="3093" y="2521"/>
                <a:ext cx="38" cy="37"/>
              </a:xfrm>
              <a:custGeom>
                <a:avLst/>
                <a:gdLst>
                  <a:gd name="T0" fmla="*/ 38 w 38"/>
                  <a:gd name="T1" fmla="*/ 37 h 37"/>
                  <a:gd name="T2" fmla="*/ 0 w 38"/>
                  <a:gd name="T3" fmla="*/ 23 h 37"/>
                  <a:gd name="T4" fmla="*/ 31 w 38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37">
                    <a:moveTo>
                      <a:pt x="38" y="37"/>
                    </a:moveTo>
                    <a:lnTo>
                      <a:pt x="0" y="23"/>
                    </a:lnTo>
                    <a:lnTo>
                      <a:pt x="31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0" name="Line 176"/>
              <p:cNvSpPr>
                <a:spLocks noChangeShapeType="1"/>
              </p:cNvSpPr>
              <p:nvPr/>
            </p:nvSpPr>
            <p:spPr bwMode="auto">
              <a:xfrm flipH="1">
                <a:off x="3372" y="2491"/>
                <a:ext cx="13" cy="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1" name="Line 177"/>
              <p:cNvSpPr>
                <a:spLocks noChangeShapeType="1"/>
              </p:cNvSpPr>
              <p:nvPr/>
            </p:nvSpPr>
            <p:spPr bwMode="auto">
              <a:xfrm flipH="1">
                <a:off x="3141" y="2494"/>
                <a:ext cx="230" cy="4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2" name="Line 178"/>
              <p:cNvSpPr>
                <a:spLocks noChangeShapeType="1"/>
              </p:cNvSpPr>
              <p:nvPr/>
            </p:nvSpPr>
            <p:spPr bwMode="auto">
              <a:xfrm flipH="1">
                <a:off x="3129" y="2535"/>
                <a:ext cx="12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3" name="Line 179"/>
              <p:cNvSpPr>
                <a:spLocks noChangeShapeType="1"/>
              </p:cNvSpPr>
              <p:nvPr/>
            </p:nvSpPr>
            <p:spPr bwMode="auto">
              <a:xfrm>
                <a:off x="3758" y="2290"/>
                <a:ext cx="36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4" name="Freeform 180"/>
              <p:cNvSpPr>
                <a:spLocks/>
              </p:cNvSpPr>
              <p:nvPr/>
            </p:nvSpPr>
            <p:spPr bwMode="auto">
              <a:xfrm>
                <a:off x="3762" y="2272"/>
                <a:ext cx="32" cy="37"/>
              </a:xfrm>
              <a:custGeom>
                <a:avLst/>
                <a:gdLst>
                  <a:gd name="T0" fmla="*/ 0 w 32"/>
                  <a:gd name="T1" fmla="*/ 0 h 37"/>
                  <a:gd name="T2" fmla="*/ 32 w 32"/>
                  <a:gd name="T3" fmla="*/ 20 h 37"/>
                  <a:gd name="T4" fmla="*/ 0 w 32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" h="37">
                    <a:moveTo>
                      <a:pt x="0" y="0"/>
                    </a:moveTo>
                    <a:lnTo>
                      <a:pt x="32" y="20"/>
                    </a:lnTo>
                    <a:lnTo>
                      <a:pt x="0" y="3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5" name="Line 181"/>
              <p:cNvSpPr>
                <a:spLocks noChangeShapeType="1"/>
              </p:cNvSpPr>
              <p:nvPr/>
            </p:nvSpPr>
            <p:spPr bwMode="auto">
              <a:xfrm>
                <a:off x="3513" y="2290"/>
                <a:ext cx="1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6" name="Line 182"/>
              <p:cNvSpPr>
                <a:spLocks noChangeShapeType="1"/>
              </p:cNvSpPr>
              <p:nvPr/>
            </p:nvSpPr>
            <p:spPr bwMode="auto">
              <a:xfrm>
                <a:off x="3525" y="2290"/>
                <a:ext cx="221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7" name="Line 183"/>
              <p:cNvSpPr>
                <a:spLocks noChangeShapeType="1"/>
              </p:cNvSpPr>
              <p:nvPr/>
            </p:nvSpPr>
            <p:spPr bwMode="auto">
              <a:xfrm>
                <a:off x="3746" y="2290"/>
                <a:ext cx="14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8" name="Line 184"/>
              <p:cNvSpPr>
                <a:spLocks noChangeShapeType="1"/>
              </p:cNvSpPr>
              <p:nvPr/>
            </p:nvSpPr>
            <p:spPr bwMode="auto">
              <a:xfrm>
                <a:off x="3758" y="2382"/>
                <a:ext cx="36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29" name="Freeform 185"/>
              <p:cNvSpPr>
                <a:spLocks/>
              </p:cNvSpPr>
              <p:nvPr/>
            </p:nvSpPr>
            <p:spPr bwMode="auto">
              <a:xfrm>
                <a:off x="3762" y="2363"/>
                <a:ext cx="32" cy="39"/>
              </a:xfrm>
              <a:custGeom>
                <a:avLst/>
                <a:gdLst>
                  <a:gd name="T0" fmla="*/ 0 w 32"/>
                  <a:gd name="T1" fmla="*/ 0 h 39"/>
                  <a:gd name="T2" fmla="*/ 32 w 32"/>
                  <a:gd name="T3" fmla="*/ 19 h 39"/>
                  <a:gd name="T4" fmla="*/ 0 w 32"/>
                  <a:gd name="T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" h="39">
                    <a:moveTo>
                      <a:pt x="0" y="0"/>
                    </a:moveTo>
                    <a:lnTo>
                      <a:pt x="32" y="19"/>
                    </a:lnTo>
                    <a:lnTo>
                      <a:pt x="0" y="39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0" name="Line 186"/>
              <p:cNvSpPr>
                <a:spLocks noChangeShapeType="1"/>
              </p:cNvSpPr>
              <p:nvPr/>
            </p:nvSpPr>
            <p:spPr bwMode="auto">
              <a:xfrm>
                <a:off x="3516" y="2382"/>
                <a:ext cx="1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1" name="Line 187"/>
              <p:cNvSpPr>
                <a:spLocks noChangeShapeType="1"/>
              </p:cNvSpPr>
              <p:nvPr/>
            </p:nvSpPr>
            <p:spPr bwMode="auto">
              <a:xfrm>
                <a:off x="3529" y="2382"/>
                <a:ext cx="217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2" name="Line 188"/>
              <p:cNvSpPr>
                <a:spLocks noChangeShapeType="1"/>
              </p:cNvSpPr>
              <p:nvPr/>
            </p:nvSpPr>
            <p:spPr bwMode="auto">
              <a:xfrm>
                <a:off x="3746" y="2382"/>
                <a:ext cx="1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3" name="Line 189"/>
              <p:cNvSpPr>
                <a:spLocks noChangeShapeType="1"/>
              </p:cNvSpPr>
              <p:nvPr/>
            </p:nvSpPr>
            <p:spPr bwMode="auto">
              <a:xfrm>
                <a:off x="3755" y="2473"/>
                <a:ext cx="3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4" name="Freeform 190"/>
              <p:cNvSpPr>
                <a:spLocks/>
              </p:cNvSpPr>
              <p:nvPr/>
            </p:nvSpPr>
            <p:spPr bwMode="auto">
              <a:xfrm>
                <a:off x="3758" y="2453"/>
                <a:ext cx="32" cy="39"/>
              </a:xfrm>
              <a:custGeom>
                <a:avLst/>
                <a:gdLst>
                  <a:gd name="T0" fmla="*/ 0 w 32"/>
                  <a:gd name="T1" fmla="*/ 0 h 39"/>
                  <a:gd name="T2" fmla="*/ 32 w 32"/>
                  <a:gd name="T3" fmla="*/ 20 h 39"/>
                  <a:gd name="T4" fmla="*/ 0 w 32"/>
                  <a:gd name="T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" h="39">
                    <a:moveTo>
                      <a:pt x="0" y="0"/>
                    </a:moveTo>
                    <a:lnTo>
                      <a:pt x="32" y="20"/>
                    </a:lnTo>
                    <a:lnTo>
                      <a:pt x="0" y="39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5" name="Line 191"/>
              <p:cNvSpPr>
                <a:spLocks noChangeShapeType="1"/>
              </p:cNvSpPr>
              <p:nvPr/>
            </p:nvSpPr>
            <p:spPr bwMode="auto">
              <a:xfrm>
                <a:off x="3515" y="2473"/>
                <a:ext cx="12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6" name="Line 192"/>
              <p:cNvSpPr>
                <a:spLocks noChangeShapeType="1"/>
              </p:cNvSpPr>
              <p:nvPr/>
            </p:nvSpPr>
            <p:spPr bwMode="auto">
              <a:xfrm>
                <a:off x="3527" y="2473"/>
                <a:ext cx="21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7" name="Line 193"/>
              <p:cNvSpPr>
                <a:spLocks noChangeShapeType="1"/>
              </p:cNvSpPr>
              <p:nvPr/>
            </p:nvSpPr>
            <p:spPr bwMode="auto">
              <a:xfrm>
                <a:off x="3742" y="2473"/>
                <a:ext cx="1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8" name="Line 194"/>
              <p:cNvSpPr>
                <a:spLocks noChangeShapeType="1"/>
              </p:cNvSpPr>
              <p:nvPr/>
            </p:nvSpPr>
            <p:spPr bwMode="auto">
              <a:xfrm>
                <a:off x="3756" y="2556"/>
                <a:ext cx="36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39" name="Freeform 195"/>
              <p:cNvSpPr>
                <a:spLocks/>
              </p:cNvSpPr>
              <p:nvPr/>
            </p:nvSpPr>
            <p:spPr bwMode="auto">
              <a:xfrm>
                <a:off x="3760" y="2539"/>
                <a:ext cx="32" cy="37"/>
              </a:xfrm>
              <a:custGeom>
                <a:avLst/>
                <a:gdLst>
                  <a:gd name="T0" fmla="*/ 0 w 32"/>
                  <a:gd name="T1" fmla="*/ 0 h 37"/>
                  <a:gd name="T2" fmla="*/ 32 w 32"/>
                  <a:gd name="T3" fmla="*/ 19 h 37"/>
                  <a:gd name="T4" fmla="*/ 0 w 32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" h="37">
                    <a:moveTo>
                      <a:pt x="0" y="0"/>
                    </a:moveTo>
                    <a:lnTo>
                      <a:pt x="32" y="19"/>
                    </a:lnTo>
                    <a:lnTo>
                      <a:pt x="0" y="3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0" name="Line 196"/>
              <p:cNvSpPr>
                <a:spLocks noChangeShapeType="1"/>
              </p:cNvSpPr>
              <p:nvPr/>
            </p:nvSpPr>
            <p:spPr bwMode="auto">
              <a:xfrm>
                <a:off x="3513" y="2556"/>
                <a:ext cx="1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1" name="Line 197"/>
              <p:cNvSpPr>
                <a:spLocks noChangeShapeType="1"/>
              </p:cNvSpPr>
              <p:nvPr/>
            </p:nvSpPr>
            <p:spPr bwMode="auto">
              <a:xfrm>
                <a:off x="3525" y="2556"/>
                <a:ext cx="219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2" name="Line 198"/>
              <p:cNvSpPr>
                <a:spLocks noChangeShapeType="1"/>
              </p:cNvSpPr>
              <p:nvPr/>
            </p:nvSpPr>
            <p:spPr bwMode="auto">
              <a:xfrm>
                <a:off x="3744" y="2556"/>
                <a:ext cx="14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3" name="Line 199"/>
              <p:cNvSpPr>
                <a:spLocks noChangeShapeType="1"/>
              </p:cNvSpPr>
              <p:nvPr/>
            </p:nvSpPr>
            <p:spPr bwMode="auto">
              <a:xfrm flipH="1">
                <a:off x="3513" y="2364"/>
                <a:ext cx="34" cy="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4" name="Freeform 200"/>
              <p:cNvSpPr>
                <a:spLocks/>
              </p:cNvSpPr>
              <p:nvPr/>
            </p:nvSpPr>
            <p:spPr bwMode="auto">
              <a:xfrm>
                <a:off x="3513" y="2347"/>
                <a:ext cx="35" cy="37"/>
              </a:xfrm>
              <a:custGeom>
                <a:avLst/>
                <a:gdLst>
                  <a:gd name="T0" fmla="*/ 35 w 35"/>
                  <a:gd name="T1" fmla="*/ 37 h 37"/>
                  <a:gd name="T2" fmla="*/ 0 w 35"/>
                  <a:gd name="T3" fmla="*/ 26 h 37"/>
                  <a:gd name="T4" fmla="*/ 28 w 35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37">
                    <a:moveTo>
                      <a:pt x="35" y="37"/>
                    </a:moveTo>
                    <a:lnTo>
                      <a:pt x="0" y="26"/>
                    </a:lnTo>
                    <a:lnTo>
                      <a:pt x="28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5" name="Line 201"/>
              <p:cNvSpPr>
                <a:spLocks noChangeShapeType="1"/>
              </p:cNvSpPr>
              <p:nvPr/>
            </p:nvSpPr>
            <p:spPr bwMode="auto">
              <a:xfrm flipH="1">
                <a:off x="3787" y="2311"/>
                <a:ext cx="12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6" name="Line 202"/>
              <p:cNvSpPr>
                <a:spLocks noChangeShapeType="1"/>
              </p:cNvSpPr>
              <p:nvPr/>
            </p:nvSpPr>
            <p:spPr bwMode="auto">
              <a:xfrm flipH="1">
                <a:off x="3559" y="2315"/>
                <a:ext cx="228" cy="4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7" name="Line 203"/>
              <p:cNvSpPr>
                <a:spLocks noChangeShapeType="1"/>
              </p:cNvSpPr>
              <p:nvPr/>
            </p:nvSpPr>
            <p:spPr bwMode="auto">
              <a:xfrm flipH="1">
                <a:off x="3547" y="2363"/>
                <a:ext cx="12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8" name="Line 204"/>
              <p:cNvSpPr>
                <a:spLocks noChangeShapeType="1"/>
              </p:cNvSpPr>
              <p:nvPr/>
            </p:nvSpPr>
            <p:spPr bwMode="auto">
              <a:xfrm flipH="1">
                <a:off x="3506" y="2450"/>
                <a:ext cx="34" cy="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49" name="Freeform 205"/>
              <p:cNvSpPr>
                <a:spLocks/>
              </p:cNvSpPr>
              <p:nvPr/>
            </p:nvSpPr>
            <p:spPr bwMode="auto">
              <a:xfrm>
                <a:off x="3506" y="2432"/>
                <a:ext cx="35" cy="37"/>
              </a:xfrm>
              <a:custGeom>
                <a:avLst/>
                <a:gdLst>
                  <a:gd name="T0" fmla="*/ 35 w 35"/>
                  <a:gd name="T1" fmla="*/ 37 h 37"/>
                  <a:gd name="T2" fmla="*/ 0 w 35"/>
                  <a:gd name="T3" fmla="*/ 25 h 37"/>
                  <a:gd name="T4" fmla="*/ 28 w 35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37">
                    <a:moveTo>
                      <a:pt x="35" y="37"/>
                    </a:moveTo>
                    <a:lnTo>
                      <a:pt x="0" y="25"/>
                    </a:lnTo>
                    <a:lnTo>
                      <a:pt x="28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62350" name="Line 206"/>
              <p:cNvSpPr>
                <a:spLocks noChangeShapeType="1"/>
              </p:cNvSpPr>
              <p:nvPr/>
            </p:nvSpPr>
            <p:spPr bwMode="auto">
              <a:xfrm flipH="1">
                <a:off x="3787" y="2398"/>
                <a:ext cx="12" cy="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sp>
          <p:nvSpPr>
            <p:cNvPr id="262351" name="Line 207"/>
            <p:cNvSpPr>
              <a:spLocks noChangeShapeType="1"/>
            </p:cNvSpPr>
            <p:nvPr/>
          </p:nvSpPr>
          <p:spPr bwMode="auto">
            <a:xfrm flipH="1">
              <a:off x="3552" y="2402"/>
              <a:ext cx="235" cy="4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2" name="Line 208"/>
            <p:cNvSpPr>
              <a:spLocks noChangeShapeType="1"/>
            </p:cNvSpPr>
            <p:nvPr/>
          </p:nvSpPr>
          <p:spPr bwMode="auto">
            <a:xfrm flipH="1">
              <a:off x="3540" y="2448"/>
              <a:ext cx="12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3" name="Line 209"/>
            <p:cNvSpPr>
              <a:spLocks noChangeShapeType="1"/>
            </p:cNvSpPr>
            <p:nvPr/>
          </p:nvSpPr>
          <p:spPr bwMode="auto">
            <a:xfrm flipH="1">
              <a:off x="3511" y="2544"/>
              <a:ext cx="34" cy="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4" name="Freeform 210"/>
            <p:cNvSpPr>
              <a:spLocks/>
            </p:cNvSpPr>
            <p:nvPr/>
          </p:nvSpPr>
          <p:spPr bwMode="auto">
            <a:xfrm>
              <a:off x="3511" y="2526"/>
              <a:ext cx="36" cy="37"/>
            </a:xfrm>
            <a:custGeom>
              <a:avLst/>
              <a:gdLst>
                <a:gd name="T0" fmla="*/ 36 w 36"/>
                <a:gd name="T1" fmla="*/ 37 h 37"/>
                <a:gd name="T2" fmla="*/ 0 w 36"/>
                <a:gd name="T3" fmla="*/ 27 h 37"/>
                <a:gd name="T4" fmla="*/ 29 w 36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37">
                  <a:moveTo>
                    <a:pt x="36" y="37"/>
                  </a:moveTo>
                  <a:lnTo>
                    <a:pt x="0" y="27"/>
                  </a:lnTo>
                  <a:lnTo>
                    <a:pt x="29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5" name="Line 211"/>
            <p:cNvSpPr>
              <a:spLocks noChangeShapeType="1"/>
            </p:cNvSpPr>
            <p:nvPr/>
          </p:nvSpPr>
          <p:spPr bwMode="auto">
            <a:xfrm flipH="1">
              <a:off x="3785" y="2489"/>
              <a:ext cx="12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6" name="Line 212"/>
            <p:cNvSpPr>
              <a:spLocks noChangeShapeType="1"/>
            </p:cNvSpPr>
            <p:nvPr/>
          </p:nvSpPr>
          <p:spPr bwMode="auto">
            <a:xfrm flipH="1">
              <a:off x="3557" y="2492"/>
              <a:ext cx="228" cy="5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7" name="Line 213"/>
            <p:cNvSpPr>
              <a:spLocks noChangeShapeType="1"/>
            </p:cNvSpPr>
            <p:nvPr/>
          </p:nvSpPr>
          <p:spPr bwMode="auto">
            <a:xfrm flipH="1">
              <a:off x="3545" y="2540"/>
              <a:ext cx="12" cy="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8" name="Line 214"/>
            <p:cNvSpPr>
              <a:spLocks noChangeShapeType="1"/>
            </p:cNvSpPr>
            <p:nvPr/>
          </p:nvSpPr>
          <p:spPr bwMode="auto">
            <a:xfrm flipV="1">
              <a:off x="3472" y="2311"/>
              <a:ext cx="14" cy="3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59" name="Freeform 215"/>
            <p:cNvSpPr>
              <a:spLocks/>
            </p:cNvSpPr>
            <p:nvPr/>
          </p:nvSpPr>
          <p:spPr bwMode="auto">
            <a:xfrm>
              <a:off x="3456" y="2311"/>
              <a:ext cx="36" cy="39"/>
            </a:xfrm>
            <a:custGeom>
              <a:avLst/>
              <a:gdLst>
                <a:gd name="T0" fmla="*/ 0 w 36"/>
                <a:gd name="T1" fmla="*/ 25 h 39"/>
                <a:gd name="T2" fmla="*/ 30 w 36"/>
                <a:gd name="T3" fmla="*/ 0 h 39"/>
                <a:gd name="T4" fmla="*/ 36 w 36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39">
                  <a:moveTo>
                    <a:pt x="0" y="25"/>
                  </a:moveTo>
                  <a:lnTo>
                    <a:pt x="30" y="0"/>
                  </a:lnTo>
                  <a:lnTo>
                    <a:pt x="36" y="39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0" name="Line 216"/>
            <p:cNvSpPr>
              <a:spLocks noChangeShapeType="1"/>
            </p:cNvSpPr>
            <p:nvPr/>
          </p:nvSpPr>
          <p:spPr bwMode="auto">
            <a:xfrm flipV="1">
              <a:off x="3396" y="2524"/>
              <a:ext cx="5" cy="1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1" name="Line 217"/>
            <p:cNvSpPr>
              <a:spLocks noChangeShapeType="1"/>
            </p:cNvSpPr>
            <p:nvPr/>
          </p:nvSpPr>
          <p:spPr bwMode="auto">
            <a:xfrm flipV="1">
              <a:off x="3401" y="2356"/>
              <a:ext cx="67" cy="1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2" name="Line 218"/>
            <p:cNvSpPr>
              <a:spLocks noChangeShapeType="1"/>
            </p:cNvSpPr>
            <p:nvPr/>
          </p:nvSpPr>
          <p:spPr bwMode="auto">
            <a:xfrm flipV="1">
              <a:off x="3467" y="2345"/>
              <a:ext cx="5" cy="1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3" name="Line 219"/>
            <p:cNvSpPr>
              <a:spLocks noChangeShapeType="1"/>
            </p:cNvSpPr>
            <p:nvPr/>
          </p:nvSpPr>
          <p:spPr bwMode="auto">
            <a:xfrm flipV="1">
              <a:off x="3895" y="2309"/>
              <a:ext cx="14" cy="3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4" name="Freeform 220"/>
            <p:cNvSpPr>
              <a:spLocks/>
            </p:cNvSpPr>
            <p:nvPr/>
          </p:nvSpPr>
          <p:spPr bwMode="auto">
            <a:xfrm>
              <a:off x="3879" y="2309"/>
              <a:ext cx="36" cy="39"/>
            </a:xfrm>
            <a:custGeom>
              <a:avLst/>
              <a:gdLst>
                <a:gd name="T0" fmla="*/ 0 w 36"/>
                <a:gd name="T1" fmla="*/ 23 h 39"/>
                <a:gd name="T2" fmla="*/ 30 w 36"/>
                <a:gd name="T3" fmla="*/ 0 h 39"/>
                <a:gd name="T4" fmla="*/ 36 w 36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39">
                  <a:moveTo>
                    <a:pt x="0" y="23"/>
                  </a:moveTo>
                  <a:lnTo>
                    <a:pt x="30" y="0"/>
                  </a:lnTo>
                  <a:lnTo>
                    <a:pt x="36" y="39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5" name="Line 221"/>
            <p:cNvSpPr>
              <a:spLocks noChangeShapeType="1"/>
            </p:cNvSpPr>
            <p:nvPr/>
          </p:nvSpPr>
          <p:spPr bwMode="auto">
            <a:xfrm flipV="1">
              <a:off x="3813" y="2526"/>
              <a:ext cx="7" cy="1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6" name="Line 222"/>
            <p:cNvSpPr>
              <a:spLocks noChangeShapeType="1"/>
            </p:cNvSpPr>
            <p:nvPr/>
          </p:nvSpPr>
          <p:spPr bwMode="auto">
            <a:xfrm flipV="1">
              <a:off x="3819" y="2354"/>
              <a:ext cx="73" cy="1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7" name="Line 223"/>
            <p:cNvSpPr>
              <a:spLocks noChangeShapeType="1"/>
            </p:cNvSpPr>
            <p:nvPr/>
          </p:nvSpPr>
          <p:spPr bwMode="auto">
            <a:xfrm flipV="1">
              <a:off x="3890" y="2341"/>
              <a:ext cx="7" cy="1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8" name="Line 224"/>
            <p:cNvSpPr>
              <a:spLocks noChangeShapeType="1"/>
            </p:cNvSpPr>
            <p:nvPr/>
          </p:nvSpPr>
          <p:spPr bwMode="auto">
            <a:xfrm>
              <a:off x="3964" y="2299"/>
              <a:ext cx="3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69" name="Freeform 225"/>
            <p:cNvSpPr>
              <a:spLocks/>
            </p:cNvSpPr>
            <p:nvPr/>
          </p:nvSpPr>
          <p:spPr bwMode="auto">
            <a:xfrm>
              <a:off x="3966" y="2281"/>
              <a:ext cx="34" cy="37"/>
            </a:xfrm>
            <a:custGeom>
              <a:avLst/>
              <a:gdLst>
                <a:gd name="T0" fmla="*/ 0 w 34"/>
                <a:gd name="T1" fmla="*/ 0 h 37"/>
                <a:gd name="T2" fmla="*/ 34 w 34"/>
                <a:gd name="T3" fmla="*/ 18 h 37"/>
                <a:gd name="T4" fmla="*/ 0 w 34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37">
                  <a:moveTo>
                    <a:pt x="0" y="0"/>
                  </a:moveTo>
                  <a:lnTo>
                    <a:pt x="34" y="18"/>
                  </a:lnTo>
                  <a:lnTo>
                    <a:pt x="0" y="3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0" name="Line 226"/>
            <p:cNvSpPr>
              <a:spLocks noChangeShapeType="1"/>
            </p:cNvSpPr>
            <p:nvPr/>
          </p:nvSpPr>
          <p:spPr bwMode="auto">
            <a:xfrm>
              <a:off x="3932" y="2299"/>
              <a:ext cx="15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1" name="Line 227"/>
            <p:cNvSpPr>
              <a:spLocks noChangeShapeType="1"/>
            </p:cNvSpPr>
            <p:nvPr/>
          </p:nvSpPr>
          <p:spPr bwMode="auto">
            <a:xfrm>
              <a:off x="3945" y="2299"/>
              <a:ext cx="7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2" name="Line 228"/>
            <p:cNvSpPr>
              <a:spLocks noChangeShapeType="1"/>
            </p:cNvSpPr>
            <p:nvPr/>
          </p:nvSpPr>
          <p:spPr bwMode="auto">
            <a:xfrm>
              <a:off x="3952" y="2299"/>
              <a:ext cx="1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3" name="Line 229"/>
            <p:cNvSpPr>
              <a:spLocks noChangeShapeType="1"/>
            </p:cNvSpPr>
            <p:nvPr/>
          </p:nvSpPr>
          <p:spPr bwMode="auto">
            <a:xfrm>
              <a:off x="2412" y="2556"/>
              <a:ext cx="36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4" name="Freeform 230"/>
            <p:cNvSpPr>
              <a:spLocks/>
            </p:cNvSpPr>
            <p:nvPr/>
          </p:nvSpPr>
          <p:spPr bwMode="auto">
            <a:xfrm>
              <a:off x="2414" y="2539"/>
              <a:ext cx="34" cy="37"/>
            </a:xfrm>
            <a:custGeom>
              <a:avLst/>
              <a:gdLst>
                <a:gd name="T0" fmla="*/ 0 w 34"/>
                <a:gd name="T1" fmla="*/ 0 h 37"/>
                <a:gd name="T2" fmla="*/ 34 w 34"/>
                <a:gd name="T3" fmla="*/ 19 h 37"/>
                <a:gd name="T4" fmla="*/ 0 w 34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37">
                  <a:moveTo>
                    <a:pt x="0" y="0"/>
                  </a:moveTo>
                  <a:lnTo>
                    <a:pt x="34" y="19"/>
                  </a:lnTo>
                  <a:lnTo>
                    <a:pt x="0" y="3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5" name="Line 231"/>
            <p:cNvSpPr>
              <a:spLocks noChangeShapeType="1"/>
            </p:cNvSpPr>
            <p:nvPr/>
          </p:nvSpPr>
          <p:spPr bwMode="auto">
            <a:xfrm>
              <a:off x="1543" y="2556"/>
              <a:ext cx="14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6" name="Line 232"/>
            <p:cNvSpPr>
              <a:spLocks noChangeShapeType="1"/>
            </p:cNvSpPr>
            <p:nvPr/>
          </p:nvSpPr>
          <p:spPr bwMode="auto">
            <a:xfrm>
              <a:off x="1557" y="2556"/>
              <a:ext cx="84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7" name="Line 233"/>
            <p:cNvSpPr>
              <a:spLocks noChangeShapeType="1"/>
            </p:cNvSpPr>
            <p:nvPr/>
          </p:nvSpPr>
          <p:spPr bwMode="auto">
            <a:xfrm>
              <a:off x="2400" y="2556"/>
              <a:ext cx="12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8" name="Line 234"/>
            <p:cNvSpPr>
              <a:spLocks noChangeShapeType="1"/>
            </p:cNvSpPr>
            <p:nvPr/>
          </p:nvSpPr>
          <p:spPr bwMode="auto">
            <a:xfrm>
              <a:off x="2412" y="2640"/>
              <a:ext cx="36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79" name="Freeform 235"/>
            <p:cNvSpPr>
              <a:spLocks/>
            </p:cNvSpPr>
            <p:nvPr/>
          </p:nvSpPr>
          <p:spPr bwMode="auto">
            <a:xfrm>
              <a:off x="2414" y="2622"/>
              <a:ext cx="34" cy="37"/>
            </a:xfrm>
            <a:custGeom>
              <a:avLst/>
              <a:gdLst>
                <a:gd name="T0" fmla="*/ 0 w 34"/>
                <a:gd name="T1" fmla="*/ 0 h 37"/>
                <a:gd name="T2" fmla="*/ 34 w 34"/>
                <a:gd name="T3" fmla="*/ 18 h 37"/>
                <a:gd name="T4" fmla="*/ 0 w 34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37">
                  <a:moveTo>
                    <a:pt x="0" y="0"/>
                  </a:moveTo>
                  <a:lnTo>
                    <a:pt x="34" y="18"/>
                  </a:lnTo>
                  <a:lnTo>
                    <a:pt x="0" y="3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0" name="Line 236"/>
            <p:cNvSpPr>
              <a:spLocks noChangeShapeType="1"/>
            </p:cNvSpPr>
            <p:nvPr/>
          </p:nvSpPr>
          <p:spPr bwMode="auto">
            <a:xfrm>
              <a:off x="1541" y="2640"/>
              <a:ext cx="15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1" name="Line 237"/>
            <p:cNvSpPr>
              <a:spLocks noChangeShapeType="1"/>
            </p:cNvSpPr>
            <p:nvPr/>
          </p:nvSpPr>
          <p:spPr bwMode="auto">
            <a:xfrm>
              <a:off x="1556" y="2640"/>
              <a:ext cx="84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2" name="Line 238"/>
            <p:cNvSpPr>
              <a:spLocks noChangeShapeType="1"/>
            </p:cNvSpPr>
            <p:nvPr/>
          </p:nvSpPr>
          <p:spPr bwMode="auto">
            <a:xfrm>
              <a:off x="2400" y="2640"/>
              <a:ext cx="1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3" name="Line 239"/>
            <p:cNvSpPr>
              <a:spLocks noChangeShapeType="1"/>
            </p:cNvSpPr>
            <p:nvPr/>
          </p:nvSpPr>
          <p:spPr bwMode="auto">
            <a:xfrm flipH="1">
              <a:off x="1540" y="2544"/>
              <a:ext cx="33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4" name="Freeform 240"/>
            <p:cNvSpPr>
              <a:spLocks/>
            </p:cNvSpPr>
            <p:nvPr/>
          </p:nvSpPr>
          <p:spPr bwMode="auto">
            <a:xfrm>
              <a:off x="1540" y="2526"/>
              <a:ext cx="33" cy="37"/>
            </a:xfrm>
            <a:custGeom>
              <a:avLst/>
              <a:gdLst>
                <a:gd name="T0" fmla="*/ 33 w 33"/>
                <a:gd name="T1" fmla="*/ 37 h 37"/>
                <a:gd name="T2" fmla="*/ 0 w 33"/>
                <a:gd name="T3" fmla="*/ 21 h 37"/>
                <a:gd name="T4" fmla="*/ 30 w 33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37"/>
                  </a:moveTo>
                  <a:lnTo>
                    <a:pt x="0" y="21"/>
                  </a:lnTo>
                  <a:lnTo>
                    <a:pt x="3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5" name="Line 241"/>
            <p:cNvSpPr>
              <a:spLocks noChangeShapeType="1"/>
            </p:cNvSpPr>
            <p:nvPr/>
          </p:nvSpPr>
          <p:spPr bwMode="auto">
            <a:xfrm flipH="1">
              <a:off x="2446" y="2489"/>
              <a:ext cx="1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6" name="Line 242"/>
            <p:cNvSpPr>
              <a:spLocks noChangeShapeType="1"/>
            </p:cNvSpPr>
            <p:nvPr/>
          </p:nvSpPr>
          <p:spPr bwMode="auto">
            <a:xfrm flipH="1">
              <a:off x="1586" y="2491"/>
              <a:ext cx="860" cy="5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7" name="Line 243"/>
            <p:cNvSpPr>
              <a:spLocks noChangeShapeType="1"/>
            </p:cNvSpPr>
            <p:nvPr/>
          </p:nvSpPr>
          <p:spPr bwMode="auto">
            <a:xfrm flipH="1">
              <a:off x="1573" y="2544"/>
              <a:ext cx="1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8" name="Line 244"/>
            <p:cNvSpPr>
              <a:spLocks noChangeShapeType="1"/>
            </p:cNvSpPr>
            <p:nvPr/>
          </p:nvSpPr>
          <p:spPr bwMode="auto">
            <a:xfrm flipH="1">
              <a:off x="1541" y="2635"/>
              <a:ext cx="34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89" name="Freeform 245"/>
            <p:cNvSpPr>
              <a:spLocks/>
            </p:cNvSpPr>
            <p:nvPr/>
          </p:nvSpPr>
          <p:spPr bwMode="auto">
            <a:xfrm>
              <a:off x="1541" y="2617"/>
              <a:ext cx="34" cy="37"/>
            </a:xfrm>
            <a:custGeom>
              <a:avLst/>
              <a:gdLst>
                <a:gd name="T0" fmla="*/ 34 w 34"/>
                <a:gd name="T1" fmla="*/ 37 h 37"/>
                <a:gd name="T2" fmla="*/ 0 w 34"/>
                <a:gd name="T3" fmla="*/ 21 h 37"/>
                <a:gd name="T4" fmla="*/ 31 w 3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37">
                  <a:moveTo>
                    <a:pt x="34" y="37"/>
                  </a:moveTo>
                  <a:lnTo>
                    <a:pt x="0" y="21"/>
                  </a:lnTo>
                  <a:lnTo>
                    <a:pt x="31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0" name="Line 246"/>
            <p:cNvSpPr>
              <a:spLocks noChangeShapeType="1"/>
            </p:cNvSpPr>
            <p:nvPr/>
          </p:nvSpPr>
          <p:spPr bwMode="auto">
            <a:xfrm flipH="1">
              <a:off x="2439" y="2565"/>
              <a:ext cx="1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1" name="Line 247"/>
            <p:cNvSpPr>
              <a:spLocks noChangeShapeType="1"/>
            </p:cNvSpPr>
            <p:nvPr/>
          </p:nvSpPr>
          <p:spPr bwMode="auto">
            <a:xfrm flipH="1">
              <a:off x="1588" y="2565"/>
              <a:ext cx="849" cy="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2" name="Line 248"/>
            <p:cNvSpPr>
              <a:spLocks noChangeShapeType="1"/>
            </p:cNvSpPr>
            <p:nvPr/>
          </p:nvSpPr>
          <p:spPr bwMode="auto">
            <a:xfrm flipH="1">
              <a:off x="1575" y="2633"/>
              <a:ext cx="1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3" name="Freeform 249"/>
            <p:cNvSpPr>
              <a:spLocks/>
            </p:cNvSpPr>
            <p:nvPr/>
          </p:nvSpPr>
          <p:spPr bwMode="auto">
            <a:xfrm>
              <a:off x="1508" y="2116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5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1 h 35"/>
                <a:gd name="T16" fmla="*/ 23 w 35"/>
                <a:gd name="T17" fmla="*/ 1 h 35"/>
                <a:gd name="T18" fmla="*/ 21 w 35"/>
                <a:gd name="T19" fmla="*/ 0 h 35"/>
                <a:gd name="T20" fmla="*/ 17 w 35"/>
                <a:gd name="T21" fmla="*/ 0 h 35"/>
                <a:gd name="T22" fmla="*/ 16 w 35"/>
                <a:gd name="T23" fmla="*/ 0 h 35"/>
                <a:gd name="T24" fmla="*/ 12 w 35"/>
                <a:gd name="T25" fmla="*/ 1 h 35"/>
                <a:gd name="T26" fmla="*/ 10 w 35"/>
                <a:gd name="T27" fmla="*/ 1 h 35"/>
                <a:gd name="T28" fmla="*/ 8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10 h 35"/>
                <a:gd name="T36" fmla="*/ 1 w 35"/>
                <a:gd name="T37" fmla="*/ 12 h 35"/>
                <a:gd name="T38" fmla="*/ 1 w 35"/>
                <a:gd name="T39" fmla="*/ 16 h 35"/>
                <a:gd name="T40" fmla="*/ 0 w 35"/>
                <a:gd name="T41" fmla="*/ 17 h 35"/>
                <a:gd name="T42" fmla="*/ 1 w 35"/>
                <a:gd name="T43" fmla="*/ 21 h 35"/>
                <a:gd name="T44" fmla="*/ 1 w 35"/>
                <a:gd name="T45" fmla="*/ 23 h 35"/>
                <a:gd name="T46" fmla="*/ 3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8 w 35"/>
                <a:gd name="T53" fmla="*/ 32 h 35"/>
                <a:gd name="T54" fmla="*/ 10 w 35"/>
                <a:gd name="T55" fmla="*/ 33 h 35"/>
                <a:gd name="T56" fmla="*/ 12 w 35"/>
                <a:gd name="T57" fmla="*/ 33 h 35"/>
                <a:gd name="T58" fmla="*/ 16 w 35"/>
                <a:gd name="T59" fmla="*/ 35 h 35"/>
                <a:gd name="T60" fmla="*/ 17 w 35"/>
                <a:gd name="T61" fmla="*/ 35 h 35"/>
                <a:gd name="T62" fmla="*/ 21 w 35"/>
                <a:gd name="T63" fmla="*/ 35 h 35"/>
                <a:gd name="T64" fmla="*/ 23 w 35"/>
                <a:gd name="T65" fmla="*/ 33 h 35"/>
                <a:gd name="T66" fmla="*/ 26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5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6" y="35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3" y="33"/>
                  </a:lnTo>
                  <a:lnTo>
                    <a:pt x="26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4" name="Freeform 250"/>
            <p:cNvSpPr>
              <a:spLocks/>
            </p:cNvSpPr>
            <p:nvPr/>
          </p:nvSpPr>
          <p:spPr bwMode="auto">
            <a:xfrm>
              <a:off x="1614" y="2116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6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6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5" name="Freeform 251"/>
            <p:cNvSpPr>
              <a:spLocks/>
            </p:cNvSpPr>
            <p:nvPr/>
          </p:nvSpPr>
          <p:spPr bwMode="auto">
            <a:xfrm>
              <a:off x="1719" y="2116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6" name="Freeform 252"/>
            <p:cNvSpPr>
              <a:spLocks/>
            </p:cNvSpPr>
            <p:nvPr/>
          </p:nvSpPr>
          <p:spPr bwMode="auto">
            <a:xfrm>
              <a:off x="1824" y="2116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7" name="Freeform 253"/>
            <p:cNvSpPr>
              <a:spLocks/>
            </p:cNvSpPr>
            <p:nvPr/>
          </p:nvSpPr>
          <p:spPr bwMode="auto">
            <a:xfrm>
              <a:off x="1929" y="2116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19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3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3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19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8" name="Freeform 254"/>
            <p:cNvSpPr>
              <a:spLocks/>
            </p:cNvSpPr>
            <p:nvPr/>
          </p:nvSpPr>
          <p:spPr bwMode="auto">
            <a:xfrm>
              <a:off x="2034" y="2116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6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19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0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3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3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0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19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6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0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399" name="Freeform 255"/>
            <p:cNvSpPr>
              <a:spLocks/>
            </p:cNvSpPr>
            <p:nvPr/>
          </p:nvSpPr>
          <p:spPr bwMode="auto">
            <a:xfrm>
              <a:off x="2139" y="2116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3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5 w 35"/>
                <a:gd name="T15" fmla="*/ 1 h 35"/>
                <a:gd name="T16" fmla="*/ 23 w 35"/>
                <a:gd name="T17" fmla="*/ 1 h 35"/>
                <a:gd name="T18" fmla="*/ 19 w 35"/>
                <a:gd name="T19" fmla="*/ 0 h 35"/>
                <a:gd name="T20" fmla="*/ 17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9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1 w 35"/>
                <a:gd name="T35" fmla="*/ 10 h 35"/>
                <a:gd name="T36" fmla="*/ 0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0 w 35"/>
                <a:gd name="T45" fmla="*/ 23 h 35"/>
                <a:gd name="T46" fmla="*/ 1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9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7 w 35"/>
                <a:gd name="T61" fmla="*/ 35 h 35"/>
                <a:gd name="T62" fmla="*/ 19 w 35"/>
                <a:gd name="T63" fmla="*/ 35 h 35"/>
                <a:gd name="T64" fmla="*/ 23 w 35"/>
                <a:gd name="T65" fmla="*/ 33 h 35"/>
                <a:gd name="T66" fmla="*/ 25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3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0" name="Freeform 256"/>
            <p:cNvSpPr>
              <a:spLocks/>
            </p:cNvSpPr>
            <p:nvPr/>
          </p:nvSpPr>
          <p:spPr bwMode="auto">
            <a:xfrm>
              <a:off x="2244" y="2116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3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4 w 35"/>
                <a:gd name="T15" fmla="*/ 1 h 35"/>
                <a:gd name="T16" fmla="*/ 23 w 35"/>
                <a:gd name="T17" fmla="*/ 1 h 35"/>
                <a:gd name="T18" fmla="*/ 19 w 35"/>
                <a:gd name="T19" fmla="*/ 0 h 35"/>
                <a:gd name="T20" fmla="*/ 17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8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1 w 35"/>
                <a:gd name="T35" fmla="*/ 10 h 35"/>
                <a:gd name="T36" fmla="*/ 0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0 w 35"/>
                <a:gd name="T45" fmla="*/ 23 h 35"/>
                <a:gd name="T46" fmla="*/ 1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8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7 w 35"/>
                <a:gd name="T61" fmla="*/ 35 h 35"/>
                <a:gd name="T62" fmla="*/ 19 w 35"/>
                <a:gd name="T63" fmla="*/ 35 h 35"/>
                <a:gd name="T64" fmla="*/ 23 w 35"/>
                <a:gd name="T65" fmla="*/ 33 h 35"/>
                <a:gd name="T66" fmla="*/ 24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3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8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8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4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1" name="Freeform 257"/>
            <p:cNvSpPr>
              <a:spLocks/>
            </p:cNvSpPr>
            <p:nvPr/>
          </p:nvSpPr>
          <p:spPr bwMode="auto">
            <a:xfrm>
              <a:off x="2348" y="2116"/>
              <a:ext cx="36" cy="35"/>
            </a:xfrm>
            <a:custGeom>
              <a:avLst/>
              <a:gdLst>
                <a:gd name="T0" fmla="*/ 36 w 36"/>
                <a:gd name="T1" fmla="*/ 17 h 35"/>
                <a:gd name="T2" fmla="*/ 36 w 36"/>
                <a:gd name="T3" fmla="*/ 16 h 35"/>
                <a:gd name="T4" fmla="*/ 34 w 36"/>
                <a:gd name="T5" fmla="*/ 12 h 35"/>
                <a:gd name="T6" fmla="*/ 34 w 36"/>
                <a:gd name="T7" fmla="*/ 10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5 w 36"/>
                <a:gd name="T15" fmla="*/ 1 h 35"/>
                <a:gd name="T16" fmla="*/ 24 w 36"/>
                <a:gd name="T17" fmla="*/ 1 h 35"/>
                <a:gd name="T18" fmla="*/ 20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1 h 35"/>
                <a:gd name="T26" fmla="*/ 9 w 36"/>
                <a:gd name="T27" fmla="*/ 1 h 35"/>
                <a:gd name="T28" fmla="*/ 8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10 h 35"/>
                <a:gd name="T36" fmla="*/ 0 w 36"/>
                <a:gd name="T37" fmla="*/ 12 h 35"/>
                <a:gd name="T38" fmla="*/ 0 w 36"/>
                <a:gd name="T39" fmla="*/ 16 h 35"/>
                <a:gd name="T40" fmla="*/ 0 w 36"/>
                <a:gd name="T41" fmla="*/ 17 h 35"/>
                <a:gd name="T42" fmla="*/ 0 w 36"/>
                <a:gd name="T43" fmla="*/ 21 h 35"/>
                <a:gd name="T44" fmla="*/ 0 w 36"/>
                <a:gd name="T45" fmla="*/ 23 h 35"/>
                <a:gd name="T46" fmla="*/ 2 w 36"/>
                <a:gd name="T47" fmla="*/ 26 h 35"/>
                <a:gd name="T48" fmla="*/ 4 w 36"/>
                <a:gd name="T49" fmla="*/ 28 h 35"/>
                <a:gd name="T50" fmla="*/ 6 w 36"/>
                <a:gd name="T51" fmla="*/ 30 h 35"/>
                <a:gd name="T52" fmla="*/ 8 w 36"/>
                <a:gd name="T53" fmla="*/ 32 h 35"/>
                <a:gd name="T54" fmla="*/ 9 w 36"/>
                <a:gd name="T55" fmla="*/ 33 h 35"/>
                <a:gd name="T56" fmla="*/ 13 w 36"/>
                <a:gd name="T57" fmla="*/ 33 h 35"/>
                <a:gd name="T58" fmla="*/ 15 w 36"/>
                <a:gd name="T59" fmla="*/ 35 h 35"/>
                <a:gd name="T60" fmla="*/ 18 w 36"/>
                <a:gd name="T61" fmla="*/ 35 h 35"/>
                <a:gd name="T62" fmla="*/ 20 w 36"/>
                <a:gd name="T63" fmla="*/ 35 h 35"/>
                <a:gd name="T64" fmla="*/ 24 w 36"/>
                <a:gd name="T65" fmla="*/ 33 h 35"/>
                <a:gd name="T66" fmla="*/ 25 w 36"/>
                <a:gd name="T67" fmla="*/ 33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6 h 35"/>
                <a:gd name="T76" fmla="*/ 34 w 36"/>
                <a:gd name="T77" fmla="*/ 23 h 35"/>
                <a:gd name="T78" fmla="*/ 36 w 36"/>
                <a:gd name="T79" fmla="*/ 21 h 35"/>
                <a:gd name="T80" fmla="*/ 36 w 36"/>
                <a:gd name="T81" fmla="*/ 17 h 35"/>
                <a:gd name="T82" fmla="*/ 36 w 36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7"/>
                  </a:moveTo>
                  <a:lnTo>
                    <a:pt x="36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9" y="1"/>
                  </a:lnTo>
                  <a:lnTo>
                    <a:pt x="8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8" y="32"/>
                  </a:lnTo>
                  <a:lnTo>
                    <a:pt x="9" y="33"/>
                  </a:lnTo>
                  <a:lnTo>
                    <a:pt x="13" y="33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4" y="33"/>
                  </a:lnTo>
                  <a:lnTo>
                    <a:pt x="25" y="33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6" y="17"/>
                  </a:lnTo>
                  <a:lnTo>
                    <a:pt x="36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2" name="Freeform 258"/>
            <p:cNvSpPr>
              <a:spLocks/>
            </p:cNvSpPr>
            <p:nvPr/>
          </p:nvSpPr>
          <p:spPr bwMode="auto">
            <a:xfrm>
              <a:off x="2453" y="2116"/>
              <a:ext cx="36" cy="35"/>
            </a:xfrm>
            <a:custGeom>
              <a:avLst/>
              <a:gdLst>
                <a:gd name="T0" fmla="*/ 36 w 36"/>
                <a:gd name="T1" fmla="*/ 17 h 35"/>
                <a:gd name="T2" fmla="*/ 36 w 36"/>
                <a:gd name="T3" fmla="*/ 16 h 35"/>
                <a:gd name="T4" fmla="*/ 34 w 36"/>
                <a:gd name="T5" fmla="*/ 12 h 35"/>
                <a:gd name="T6" fmla="*/ 34 w 36"/>
                <a:gd name="T7" fmla="*/ 10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7 w 36"/>
                <a:gd name="T15" fmla="*/ 1 h 35"/>
                <a:gd name="T16" fmla="*/ 23 w 36"/>
                <a:gd name="T17" fmla="*/ 1 h 35"/>
                <a:gd name="T18" fmla="*/ 22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1 h 35"/>
                <a:gd name="T26" fmla="*/ 11 w 36"/>
                <a:gd name="T27" fmla="*/ 1 h 35"/>
                <a:gd name="T28" fmla="*/ 7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10 h 35"/>
                <a:gd name="T36" fmla="*/ 2 w 36"/>
                <a:gd name="T37" fmla="*/ 12 h 35"/>
                <a:gd name="T38" fmla="*/ 0 w 36"/>
                <a:gd name="T39" fmla="*/ 16 h 35"/>
                <a:gd name="T40" fmla="*/ 0 w 36"/>
                <a:gd name="T41" fmla="*/ 17 h 35"/>
                <a:gd name="T42" fmla="*/ 0 w 36"/>
                <a:gd name="T43" fmla="*/ 21 h 35"/>
                <a:gd name="T44" fmla="*/ 2 w 36"/>
                <a:gd name="T45" fmla="*/ 23 h 35"/>
                <a:gd name="T46" fmla="*/ 2 w 36"/>
                <a:gd name="T47" fmla="*/ 26 h 35"/>
                <a:gd name="T48" fmla="*/ 4 w 36"/>
                <a:gd name="T49" fmla="*/ 28 h 35"/>
                <a:gd name="T50" fmla="*/ 6 w 36"/>
                <a:gd name="T51" fmla="*/ 30 h 35"/>
                <a:gd name="T52" fmla="*/ 7 w 36"/>
                <a:gd name="T53" fmla="*/ 32 h 35"/>
                <a:gd name="T54" fmla="*/ 11 w 36"/>
                <a:gd name="T55" fmla="*/ 33 h 35"/>
                <a:gd name="T56" fmla="*/ 13 w 36"/>
                <a:gd name="T57" fmla="*/ 33 h 35"/>
                <a:gd name="T58" fmla="*/ 15 w 36"/>
                <a:gd name="T59" fmla="*/ 35 h 35"/>
                <a:gd name="T60" fmla="*/ 18 w 36"/>
                <a:gd name="T61" fmla="*/ 35 h 35"/>
                <a:gd name="T62" fmla="*/ 22 w 36"/>
                <a:gd name="T63" fmla="*/ 35 h 35"/>
                <a:gd name="T64" fmla="*/ 23 w 36"/>
                <a:gd name="T65" fmla="*/ 33 h 35"/>
                <a:gd name="T66" fmla="*/ 27 w 36"/>
                <a:gd name="T67" fmla="*/ 33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6 h 35"/>
                <a:gd name="T76" fmla="*/ 34 w 36"/>
                <a:gd name="T77" fmla="*/ 23 h 35"/>
                <a:gd name="T78" fmla="*/ 36 w 36"/>
                <a:gd name="T79" fmla="*/ 21 h 35"/>
                <a:gd name="T80" fmla="*/ 36 w 36"/>
                <a:gd name="T81" fmla="*/ 17 h 35"/>
                <a:gd name="T82" fmla="*/ 36 w 36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7"/>
                  </a:moveTo>
                  <a:lnTo>
                    <a:pt x="36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3"/>
                  </a:lnTo>
                  <a:lnTo>
                    <a:pt x="13" y="33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3" y="33"/>
                  </a:lnTo>
                  <a:lnTo>
                    <a:pt x="27" y="33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6" y="17"/>
                  </a:lnTo>
                  <a:lnTo>
                    <a:pt x="36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3" name="Freeform 259"/>
            <p:cNvSpPr>
              <a:spLocks/>
            </p:cNvSpPr>
            <p:nvPr/>
          </p:nvSpPr>
          <p:spPr bwMode="auto">
            <a:xfrm>
              <a:off x="1508" y="3239"/>
              <a:ext cx="35" cy="35"/>
            </a:xfrm>
            <a:custGeom>
              <a:avLst/>
              <a:gdLst>
                <a:gd name="T0" fmla="*/ 35 w 35"/>
                <a:gd name="T1" fmla="*/ 18 h 35"/>
                <a:gd name="T2" fmla="*/ 35 w 35"/>
                <a:gd name="T3" fmla="*/ 14 h 35"/>
                <a:gd name="T4" fmla="*/ 35 w 35"/>
                <a:gd name="T5" fmla="*/ 12 h 35"/>
                <a:gd name="T6" fmla="*/ 33 w 35"/>
                <a:gd name="T7" fmla="*/ 9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2 h 35"/>
                <a:gd name="T16" fmla="*/ 23 w 35"/>
                <a:gd name="T17" fmla="*/ 2 h 35"/>
                <a:gd name="T18" fmla="*/ 21 w 35"/>
                <a:gd name="T19" fmla="*/ 0 h 35"/>
                <a:gd name="T20" fmla="*/ 17 w 35"/>
                <a:gd name="T21" fmla="*/ 0 h 35"/>
                <a:gd name="T22" fmla="*/ 16 w 35"/>
                <a:gd name="T23" fmla="*/ 0 h 35"/>
                <a:gd name="T24" fmla="*/ 12 w 35"/>
                <a:gd name="T25" fmla="*/ 2 h 35"/>
                <a:gd name="T26" fmla="*/ 10 w 35"/>
                <a:gd name="T27" fmla="*/ 2 h 35"/>
                <a:gd name="T28" fmla="*/ 8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9 h 35"/>
                <a:gd name="T36" fmla="*/ 1 w 35"/>
                <a:gd name="T37" fmla="*/ 12 h 35"/>
                <a:gd name="T38" fmla="*/ 1 w 35"/>
                <a:gd name="T39" fmla="*/ 14 h 35"/>
                <a:gd name="T40" fmla="*/ 0 w 35"/>
                <a:gd name="T41" fmla="*/ 18 h 35"/>
                <a:gd name="T42" fmla="*/ 1 w 35"/>
                <a:gd name="T43" fmla="*/ 19 h 35"/>
                <a:gd name="T44" fmla="*/ 1 w 35"/>
                <a:gd name="T45" fmla="*/ 23 h 35"/>
                <a:gd name="T46" fmla="*/ 3 w 35"/>
                <a:gd name="T47" fmla="*/ 25 h 35"/>
                <a:gd name="T48" fmla="*/ 3 w 35"/>
                <a:gd name="T49" fmla="*/ 28 h 35"/>
                <a:gd name="T50" fmla="*/ 5 w 35"/>
                <a:gd name="T51" fmla="*/ 30 h 35"/>
                <a:gd name="T52" fmla="*/ 8 w 35"/>
                <a:gd name="T53" fmla="*/ 32 h 35"/>
                <a:gd name="T54" fmla="*/ 10 w 35"/>
                <a:gd name="T55" fmla="*/ 34 h 35"/>
                <a:gd name="T56" fmla="*/ 12 w 35"/>
                <a:gd name="T57" fmla="*/ 34 h 35"/>
                <a:gd name="T58" fmla="*/ 16 w 35"/>
                <a:gd name="T59" fmla="*/ 35 h 35"/>
                <a:gd name="T60" fmla="*/ 17 w 35"/>
                <a:gd name="T61" fmla="*/ 35 h 35"/>
                <a:gd name="T62" fmla="*/ 21 w 35"/>
                <a:gd name="T63" fmla="*/ 35 h 35"/>
                <a:gd name="T64" fmla="*/ 23 w 35"/>
                <a:gd name="T65" fmla="*/ 34 h 35"/>
                <a:gd name="T66" fmla="*/ 26 w 35"/>
                <a:gd name="T67" fmla="*/ 34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5 h 35"/>
                <a:gd name="T76" fmla="*/ 35 w 35"/>
                <a:gd name="T77" fmla="*/ 23 h 35"/>
                <a:gd name="T78" fmla="*/ 35 w 35"/>
                <a:gd name="T79" fmla="*/ 19 h 35"/>
                <a:gd name="T80" fmla="*/ 35 w 35"/>
                <a:gd name="T81" fmla="*/ 18 h 35"/>
                <a:gd name="T82" fmla="*/ 35 w 35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8"/>
                  </a:moveTo>
                  <a:lnTo>
                    <a:pt x="35" y="14"/>
                  </a:lnTo>
                  <a:lnTo>
                    <a:pt x="35" y="12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5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4" name="Freeform 260"/>
            <p:cNvSpPr>
              <a:spLocks/>
            </p:cNvSpPr>
            <p:nvPr/>
          </p:nvSpPr>
          <p:spPr bwMode="auto">
            <a:xfrm>
              <a:off x="1614" y="3239"/>
              <a:ext cx="34" cy="35"/>
            </a:xfrm>
            <a:custGeom>
              <a:avLst/>
              <a:gdLst>
                <a:gd name="T0" fmla="*/ 34 w 34"/>
                <a:gd name="T1" fmla="*/ 18 h 35"/>
                <a:gd name="T2" fmla="*/ 34 w 34"/>
                <a:gd name="T3" fmla="*/ 14 h 35"/>
                <a:gd name="T4" fmla="*/ 34 w 34"/>
                <a:gd name="T5" fmla="*/ 12 h 35"/>
                <a:gd name="T6" fmla="*/ 32 w 34"/>
                <a:gd name="T7" fmla="*/ 9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2 h 35"/>
                <a:gd name="T16" fmla="*/ 23 w 34"/>
                <a:gd name="T17" fmla="*/ 2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2 h 35"/>
                <a:gd name="T26" fmla="*/ 9 w 34"/>
                <a:gd name="T27" fmla="*/ 2 h 35"/>
                <a:gd name="T28" fmla="*/ 7 w 34"/>
                <a:gd name="T29" fmla="*/ 3 h 35"/>
                <a:gd name="T30" fmla="*/ 6 w 34"/>
                <a:gd name="T31" fmla="*/ 5 h 35"/>
                <a:gd name="T32" fmla="*/ 4 w 34"/>
                <a:gd name="T33" fmla="*/ 7 h 35"/>
                <a:gd name="T34" fmla="*/ 2 w 34"/>
                <a:gd name="T35" fmla="*/ 9 h 35"/>
                <a:gd name="T36" fmla="*/ 0 w 34"/>
                <a:gd name="T37" fmla="*/ 12 h 35"/>
                <a:gd name="T38" fmla="*/ 0 w 34"/>
                <a:gd name="T39" fmla="*/ 14 h 35"/>
                <a:gd name="T40" fmla="*/ 0 w 34"/>
                <a:gd name="T41" fmla="*/ 18 h 35"/>
                <a:gd name="T42" fmla="*/ 0 w 34"/>
                <a:gd name="T43" fmla="*/ 19 h 35"/>
                <a:gd name="T44" fmla="*/ 0 w 34"/>
                <a:gd name="T45" fmla="*/ 23 h 35"/>
                <a:gd name="T46" fmla="*/ 2 w 34"/>
                <a:gd name="T47" fmla="*/ 25 h 35"/>
                <a:gd name="T48" fmla="*/ 4 w 34"/>
                <a:gd name="T49" fmla="*/ 28 h 35"/>
                <a:gd name="T50" fmla="*/ 6 w 34"/>
                <a:gd name="T51" fmla="*/ 30 h 35"/>
                <a:gd name="T52" fmla="*/ 7 w 34"/>
                <a:gd name="T53" fmla="*/ 32 h 35"/>
                <a:gd name="T54" fmla="*/ 9 w 34"/>
                <a:gd name="T55" fmla="*/ 34 h 35"/>
                <a:gd name="T56" fmla="*/ 11 w 34"/>
                <a:gd name="T57" fmla="*/ 34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4 h 35"/>
                <a:gd name="T66" fmla="*/ 25 w 34"/>
                <a:gd name="T67" fmla="*/ 34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5 h 35"/>
                <a:gd name="T76" fmla="*/ 34 w 34"/>
                <a:gd name="T77" fmla="*/ 23 h 35"/>
                <a:gd name="T78" fmla="*/ 34 w 34"/>
                <a:gd name="T79" fmla="*/ 19 h 35"/>
                <a:gd name="T80" fmla="*/ 34 w 34"/>
                <a:gd name="T81" fmla="*/ 18 h 35"/>
                <a:gd name="T82" fmla="*/ 34 w 34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8"/>
                  </a:moveTo>
                  <a:lnTo>
                    <a:pt x="34" y="14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9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5" name="Freeform 261"/>
            <p:cNvSpPr>
              <a:spLocks/>
            </p:cNvSpPr>
            <p:nvPr/>
          </p:nvSpPr>
          <p:spPr bwMode="auto">
            <a:xfrm>
              <a:off x="1719" y="3239"/>
              <a:ext cx="34" cy="35"/>
            </a:xfrm>
            <a:custGeom>
              <a:avLst/>
              <a:gdLst>
                <a:gd name="T0" fmla="*/ 34 w 34"/>
                <a:gd name="T1" fmla="*/ 18 h 35"/>
                <a:gd name="T2" fmla="*/ 34 w 34"/>
                <a:gd name="T3" fmla="*/ 14 h 35"/>
                <a:gd name="T4" fmla="*/ 34 w 34"/>
                <a:gd name="T5" fmla="*/ 12 h 35"/>
                <a:gd name="T6" fmla="*/ 32 w 34"/>
                <a:gd name="T7" fmla="*/ 9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2 h 35"/>
                <a:gd name="T16" fmla="*/ 23 w 34"/>
                <a:gd name="T17" fmla="*/ 2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2 h 35"/>
                <a:gd name="T26" fmla="*/ 9 w 34"/>
                <a:gd name="T27" fmla="*/ 2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9 h 35"/>
                <a:gd name="T36" fmla="*/ 0 w 34"/>
                <a:gd name="T37" fmla="*/ 12 h 35"/>
                <a:gd name="T38" fmla="*/ 0 w 34"/>
                <a:gd name="T39" fmla="*/ 14 h 35"/>
                <a:gd name="T40" fmla="*/ 0 w 34"/>
                <a:gd name="T41" fmla="*/ 18 h 35"/>
                <a:gd name="T42" fmla="*/ 0 w 34"/>
                <a:gd name="T43" fmla="*/ 19 h 35"/>
                <a:gd name="T44" fmla="*/ 0 w 34"/>
                <a:gd name="T45" fmla="*/ 23 h 35"/>
                <a:gd name="T46" fmla="*/ 2 w 34"/>
                <a:gd name="T47" fmla="*/ 25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4 h 35"/>
                <a:gd name="T56" fmla="*/ 11 w 34"/>
                <a:gd name="T57" fmla="*/ 34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4 h 35"/>
                <a:gd name="T66" fmla="*/ 25 w 34"/>
                <a:gd name="T67" fmla="*/ 34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5 h 35"/>
                <a:gd name="T76" fmla="*/ 34 w 34"/>
                <a:gd name="T77" fmla="*/ 23 h 35"/>
                <a:gd name="T78" fmla="*/ 34 w 34"/>
                <a:gd name="T79" fmla="*/ 19 h 35"/>
                <a:gd name="T80" fmla="*/ 34 w 34"/>
                <a:gd name="T81" fmla="*/ 18 h 35"/>
                <a:gd name="T82" fmla="*/ 34 w 34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8"/>
                  </a:moveTo>
                  <a:lnTo>
                    <a:pt x="34" y="14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9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6" name="Freeform 262"/>
            <p:cNvSpPr>
              <a:spLocks/>
            </p:cNvSpPr>
            <p:nvPr/>
          </p:nvSpPr>
          <p:spPr bwMode="auto">
            <a:xfrm>
              <a:off x="1824" y="3239"/>
              <a:ext cx="34" cy="35"/>
            </a:xfrm>
            <a:custGeom>
              <a:avLst/>
              <a:gdLst>
                <a:gd name="T0" fmla="*/ 34 w 34"/>
                <a:gd name="T1" fmla="*/ 18 h 35"/>
                <a:gd name="T2" fmla="*/ 34 w 34"/>
                <a:gd name="T3" fmla="*/ 14 h 35"/>
                <a:gd name="T4" fmla="*/ 34 w 34"/>
                <a:gd name="T5" fmla="*/ 12 h 35"/>
                <a:gd name="T6" fmla="*/ 32 w 34"/>
                <a:gd name="T7" fmla="*/ 9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2 h 35"/>
                <a:gd name="T16" fmla="*/ 23 w 34"/>
                <a:gd name="T17" fmla="*/ 2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2 h 35"/>
                <a:gd name="T26" fmla="*/ 9 w 34"/>
                <a:gd name="T27" fmla="*/ 2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9 h 35"/>
                <a:gd name="T36" fmla="*/ 0 w 34"/>
                <a:gd name="T37" fmla="*/ 12 h 35"/>
                <a:gd name="T38" fmla="*/ 0 w 34"/>
                <a:gd name="T39" fmla="*/ 14 h 35"/>
                <a:gd name="T40" fmla="*/ 0 w 34"/>
                <a:gd name="T41" fmla="*/ 18 h 35"/>
                <a:gd name="T42" fmla="*/ 0 w 34"/>
                <a:gd name="T43" fmla="*/ 19 h 35"/>
                <a:gd name="T44" fmla="*/ 0 w 34"/>
                <a:gd name="T45" fmla="*/ 23 h 35"/>
                <a:gd name="T46" fmla="*/ 2 w 34"/>
                <a:gd name="T47" fmla="*/ 25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4 h 35"/>
                <a:gd name="T56" fmla="*/ 11 w 34"/>
                <a:gd name="T57" fmla="*/ 34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4 h 35"/>
                <a:gd name="T66" fmla="*/ 25 w 34"/>
                <a:gd name="T67" fmla="*/ 34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5 h 35"/>
                <a:gd name="T76" fmla="*/ 34 w 34"/>
                <a:gd name="T77" fmla="*/ 23 h 35"/>
                <a:gd name="T78" fmla="*/ 34 w 34"/>
                <a:gd name="T79" fmla="*/ 19 h 35"/>
                <a:gd name="T80" fmla="*/ 34 w 34"/>
                <a:gd name="T81" fmla="*/ 18 h 35"/>
                <a:gd name="T82" fmla="*/ 34 w 34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8"/>
                  </a:moveTo>
                  <a:lnTo>
                    <a:pt x="34" y="14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9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7" name="Freeform 263"/>
            <p:cNvSpPr>
              <a:spLocks/>
            </p:cNvSpPr>
            <p:nvPr/>
          </p:nvSpPr>
          <p:spPr bwMode="auto">
            <a:xfrm>
              <a:off x="1929" y="3239"/>
              <a:ext cx="34" cy="35"/>
            </a:xfrm>
            <a:custGeom>
              <a:avLst/>
              <a:gdLst>
                <a:gd name="T0" fmla="*/ 34 w 34"/>
                <a:gd name="T1" fmla="*/ 18 h 35"/>
                <a:gd name="T2" fmla="*/ 34 w 34"/>
                <a:gd name="T3" fmla="*/ 14 h 35"/>
                <a:gd name="T4" fmla="*/ 34 w 34"/>
                <a:gd name="T5" fmla="*/ 12 h 35"/>
                <a:gd name="T6" fmla="*/ 32 w 34"/>
                <a:gd name="T7" fmla="*/ 9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2 h 35"/>
                <a:gd name="T16" fmla="*/ 23 w 34"/>
                <a:gd name="T17" fmla="*/ 2 h 35"/>
                <a:gd name="T18" fmla="*/ 19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2 h 35"/>
                <a:gd name="T26" fmla="*/ 9 w 34"/>
                <a:gd name="T27" fmla="*/ 2 h 35"/>
                <a:gd name="T28" fmla="*/ 7 w 34"/>
                <a:gd name="T29" fmla="*/ 3 h 35"/>
                <a:gd name="T30" fmla="*/ 5 w 34"/>
                <a:gd name="T31" fmla="*/ 5 h 35"/>
                <a:gd name="T32" fmla="*/ 3 w 34"/>
                <a:gd name="T33" fmla="*/ 7 h 35"/>
                <a:gd name="T34" fmla="*/ 2 w 34"/>
                <a:gd name="T35" fmla="*/ 9 h 35"/>
                <a:gd name="T36" fmla="*/ 0 w 34"/>
                <a:gd name="T37" fmla="*/ 12 h 35"/>
                <a:gd name="T38" fmla="*/ 0 w 34"/>
                <a:gd name="T39" fmla="*/ 14 h 35"/>
                <a:gd name="T40" fmla="*/ 0 w 34"/>
                <a:gd name="T41" fmla="*/ 18 h 35"/>
                <a:gd name="T42" fmla="*/ 0 w 34"/>
                <a:gd name="T43" fmla="*/ 19 h 35"/>
                <a:gd name="T44" fmla="*/ 0 w 34"/>
                <a:gd name="T45" fmla="*/ 23 h 35"/>
                <a:gd name="T46" fmla="*/ 2 w 34"/>
                <a:gd name="T47" fmla="*/ 25 h 35"/>
                <a:gd name="T48" fmla="*/ 3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4 h 35"/>
                <a:gd name="T56" fmla="*/ 11 w 34"/>
                <a:gd name="T57" fmla="*/ 34 h 35"/>
                <a:gd name="T58" fmla="*/ 14 w 34"/>
                <a:gd name="T59" fmla="*/ 35 h 35"/>
                <a:gd name="T60" fmla="*/ 18 w 34"/>
                <a:gd name="T61" fmla="*/ 35 h 35"/>
                <a:gd name="T62" fmla="*/ 19 w 34"/>
                <a:gd name="T63" fmla="*/ 35 h 35"/>
                <a:gd name="T64" fmla="*/ 23 w 34"/>
                <a:gd name="T65" fmla="*/ 34 h 35"/>
                <a:gd name="T66" fmla="*/ 25 w 34"/>
                <a:gd name="T67" fmla="*/ 34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5 h 35"/>
                <a:gd name="T76" fmla="*/ 34 w 34"/>
                <a:gd name="T77" fmla="*/ 23 h 35"/>
                <a:gd name="T78" fmla="*/ 34 w 34"/>
                <a:gd name="T79" fmla="*/ 19 h 35"/>
                <a:gd name="T80" fmla="*/ 34 w 34"/>
                <a:gd name="T81" fmla="*/ 18 h 35"/>
                <a:gd name="T82" fmla="*/ 34 w 34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8"/>
                  </a:moveTo>
                  <a:lnTo>
                    <a:pt x="34" y="14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9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8" name="Freeform 264"/>
            <p:cNvSpPr>
              <a:spLocks/>
            </p:cNvSpPr>
            <p:nvPr/>
          </p:nvSpPr>
          <p:spPr bwMode="auto">
            <a:xfrm>
              <a:off x="2034" y="3239"/>
              <a:ext cx="34" cy="35"/>
            </a:xfrm>
            <a:custGeom>
              <a:avLst/>
              <a:gdLst>
                <a:gd name="T0" fmla="*/ 34 w 34"/>
                <a:gd name="T1" fmla="*/ 18 h 35"/>
                <a:gd name="T2" fmla="*/ 34 w 34"/>
                <a:gd name="T3" fmla="*/ 14 h 35"/>
                <a:gd name="T4" fmla="*/ 34 w 34"/>
                <a:gd name="T5" fmla="*/ 12 h 35"/>
                <a:gd name="T6" fmla="*/ 32 w 34"/>
                <a:gd name="T7" fmla="*/ 9 h 35"/>
                <a:gd name="T8" fmla="*/ 32 w 34"/>
                <a:gd name="T9" fmla="*/ 7 h 35"/>
                <a:gd name="T10" fmla="*/ 30 w 34"/>
                <a:gd name="T11" fmla="*/ 5 h 35"/>
                <a:gd name="T12" fmla="*/ 26 w 34"/>
                <a:gd name="T13" fmla="*/ 3 h 35"/>
                <a:gd name="T14" fmla="*/ 25 w 34"/>
                <a:gd name="T15" fmla="*/ 2 h 35"/>
                <a:gd name="T16" fmla="*/ 23 w 34"/>
                <a:gd name="T17" fmla="*/ 2 h 35"/>
                <a:gd name="T18" fmla="*/ 19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0 w 34"/>
                <a:gd name="T25" fmla="*/ 2 h 35"/>
                <a:gd name="T26" fmla="*/ 9 w 34"/>
                <a:gd name="T27" fmla="*/ 2 h 35"/>
                <a:gd name="T28" fmla="*/ 7 w 34"/>
                <a:gd name="T29" fmla="*/ 3 h 35"/>
                <a:gd name="T30" fmla="*/ 5 w 34"/>
                <a:gd name="T31" fmla="*/ 5 h 35"/>
                <a:gd name="T32" fmla="*/ 3 w 34"/>
                <a:gd name="T33" fmla="*/ 7 h 35"/>
                <a:gd name="T34" fmla="*/ 2 w 34"/>
                <a:gd name="T35" fmla="*/ 9 h 35"/>
                <a:gd name="T36" fmla="*/ 0 w 34"/>
                <a:gd name="T37" fmla="*/ 12 h 35"/>
                <a:gd name="T38" fmla="*/ 0 w 34"/>
                <a:gd name="T39" fmla="*/ 14 h 35"/>
                <a:gd name="T40" fmla="*/ 0 w 34"/>
                <a:gd name="T41" fmla="*/ 18 h 35"/>
                <a:gd name="T42" fmla="*/ 0 w 34"/>
                <a:gd name="T43" fmla="*/ 19 h 35"/>
                <a:gd name="T44" fmla="*/ 0 w 34"/>
                <a:gd name="T45" fmla="*/ 23 h 35"/>
                <a:gd name="T46" fmla="*/ 2 w 34"/>
                <a:gd name="T47" fmla="*/ 25 h 35"/>
                <a:gd name="T48" fmla="*/ 3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4 h 35"/>
                <a:gd name="T56" fmla="*/ 10 w 34"/>
                <a:gd name="T57" fmla="*/ 34 h 35"/>
                <a:gd name="T58" fmla="*/ 14 w 34"/>
                <a:gd name="T59" fmla="*/ 35 h 35"/>
                <a:gd name="T60" fmla="*/ 18 w 34"/>
                <a:gd name="T61" fmla="*/ 35 h 35"/>
                <a:gd name="T62" fmla="*/ 19 w 34"/>
                <a:gd name="T63" fmla="*/ 35 h 35"/>
                <a:gd name="T64" fmla="*/ 23 w 34"/>
                <a:gd name="T65" fmla="*/ 34 h 35"/>
                <a:gd name="T66" fmla="*/ 25 w 34"/>
                <a:gd name="T67" fmla="*/ 34 h 35"/>
                <a:gd name="T68" fmla="*/ 26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5 h 35"/>
                <a:gd name="T76" fmla="*/ 34 w 34"/>
                <a:gd name="T77" fmla="*/ 23 h 35"/>
                <a:gd name="T78" fmla="*/ 34 w 34"/>
                <a:gd name="T79" fmla="*/ 19 h 35"/>
                <a:gd name="T80" fmla="*/ 34 w 34"/>
                <a:gd name="T81" fmla="*/ 18 h 35"/>
                <a:gd name="T82" fmla="*/ 34 w 34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8"/>
                  </a:moveTo>
                  <a:lnTo>
                    <a:pt x="34" y="14"/>
                  </a:lnTo>
                  <a:lnTo>
                    <a:pt x="34" y="12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3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9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09" name="Freeform 265"/>
            <p:cNvSpPr>
              <a:spLocks/>
            </p:cNvSpPr>
            <p:nvPr/>
          </p:nvSpPr>
          <p:spPr bwMode="auto">
            <a:xfrm>
              <a:off x="2139" y="3239"/>
              <a:ext cx="35" cy="35"/>
            </a:xfrm>
            <a:custGeom>
              <a:avLst/>
              <a:gdLst>
                <a:gd name="T0" fmla="*/ 35 w 35"/>
                <a:gd name="T1" fmla="*/ 18 h 35"/>
                <a:gd name="T2" fmla="*/ 35 w 35"/>
                <a:gd name="T3" fmla="*/ 14 h 35"/>
                <a:gd name="T4" fmla="*/ 33 w 35"/>
                <a:gd name="T5" fmla="*/ 12 h 35"/>
                <a:gd name="T6" fmla="*/ 33 w 35"/>
                <a:gd name="T7" fmla="*/ 9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5 w 35"/>
                <a:gd name="T15" fmla="*/ 2 h 35"/>
                <a:gd name="T16" fmla="*/ 23 w 35"/>
                <a:gd name="T17" fmla="*/ 2 h 35"/>
                <a:gd name="T18" fmla="*/ 19 w 35"/>
                <a:gd name="T19" fmla="*/ 0 h 35"/>
                <a:gd name="T20" fmla="*/ 17 w 35"/>
                <a:gd name="T21" fmla="*/ 0 h 35"/>
                <a:gd name="T22" fmla="*/ 14 w 35"/>
                <a:gd name="T23" fmla="*/ 0 h 35"/>
                <a:gd name="T24" fmla="*/ 12 w 35"/>
                <a:gd name="T25" fmla="*/ 2 h 35"/>
                <a:gd name="T26" fmla="*/ 9 w 35"/>
                <a:gd name="T27" fmla="*/ 2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1 w 35"/>
                <a:gd name="T35" fmla="*/ 9 h 35"/>
                <a:gd name="T36" fmla="*/ 0 w 35"/>
                <a:gd name="T37" fmla="*/ 12 h 35"/>
                <a:gd name="T38" fmla="*/ 0 w 35"/>
                <a:gd name="T39" fmla="*/ 14 h 35"/>
                <a:gd name="T40" fmla="*/ 0 w 35"/>
                <a:gd name="T41" fmla="*/ 18 h 35"/>
                <a:gd name="T42" fmla="*/ 0 w 35"/>
                <a:gd name="T43" fmla="*/ 19 h 35"/>
                <a:gd name="T44" fmla="*/ 0 w 35"/>
                <a:gd name="T45" fmla="*/ 23 h 35"/>
                <a:gd name="T46" fmla="*/ 1 w 35"/>
                <a:gd name="T47" fmla="*/ 25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9 w 35"/>
                <a:gd name="T55" fmla="*/ 34 h 35"/>
                <a:gd name="T56" fmla="*/ 12 w 35"/>
                <a:gd name="T57" fmla="*/ 34 h 35"/>
                <a:gd name="T58" fmla="*/ 14 w 35"/>
                <a:gd name="T59" fmla="*/ 35 h 35"/>
                <a:gd name="T60" fmla="*/ 17 w 35"/>
                <a:gd name="T61" fmla="*/ 35 h 35"/>
                <a:gd name="T62" fmla="*/ 19 w 35"/>
                <a:gd name="T63" fmla="*/ 35 h 35"/>
                <a:gd name="T64" fmla="*/ 23 w 35"/>
                <a:gd name="T65" fmla="*/ 34 h 35"/>
                <a:gd name="T66" fmla="*/ 25 w 35"/>
                <a:gd name="T67" fmla="*/ 34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5 h 35"/>
                <a:gd name="T76" fmla="*/ 33 w 35"/>
                <a:gd name="T77" fmla="*/ 23 h 35"/>
                <a:gd name="T78" fmla="*/ 35 w 35"/>
                <a:gd name="T79" fmla="*/ 19 h 35"/>
                <a:gd name="T80" fmla="*/ 35 w 35"/>
                <a:gd name="T81" fmla="*/ 18 h 35"/>
                <a:gd name="T82" fmla="*/ 35 w 35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8"/>
                  </a:moveTo>
                  <a:lnTo>
                    <a:pt x="35" y="14"/>
                  </a:lnTo>
                  <a:lnTo>
                    <a:pt x="33" y="12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2" y="34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5"/>
                  </a:lnTo>
                  <a:lnTo>
                    <a:pt x="33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0" name="Freeform 266"/>
            <p:cNvSpPr>
              <a:spLocks/>
            </p:cNvSpPr>
            <p:nvPr/>
          </p:nvSpPr>
          <p:spPr bwMode="auto">
            <a:xfrm>
              <a:off x="2244" y="3239"/>
              <a:ext cx="35" cy="35"/>
            </a:xfrm>
            <a:custGeom>
              <a:avLst/>
              <a:gdLst>
                <a:gd name="T0" fmla="*/ 35 w 35"/>
                <a:gd name="T1" fmla="*/ 18 h 35"/>
                <a:gd name="T2" fmla="*/ 35 w 35"/>
                <a:gd name="T3" fmla="*/ 14 h 35"/>
                <a:gd name="T4" fmla="*/ 33 w 35"/>
                <a:gd name="T5" fmla="*/ 12 h 35"/>
                <a:gd name="T6" fmla="*/ 33 w 35"/>
                <a:gd name="T7" fmla="*/ 9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4 w 35"/>
                <a:gd name="T15" fmla="*/ 2 h 35"/>
                <a:gd name="T16" fmla="*/ 23 w 35"/>
                <a:gd name="T17" fmla="*/ 2 h 35"/>
                <a:gd name="T18" fmla="*/ 19 w 35"/>
                <a:gd name="T19" fmla="*/ 0 h 35"/>
                <a:gd name="T20" fmla="*/ 17 w 35"/>
                <a:gd name="T21" fmla="*/ 0 h 35"/>
                <a:gd name="T22" fmla="*/ 14 w 35"/>
                <a:gd name="T23" fmla="*/ 0 h 35"/>
                <a:gd name="T24" fmla="*/ 12 w 35"/>
                <a:gd name="T25" fmla="*/ 2 h 35"/>
                <a:gd name="T26" fmla="*/ 8 w 35"/>
                <a:gd name="T27" fmla="*/ 2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1 w 35"/>
                <a:gd name="T35" fmla="*/ 9 h 35"/>
                <a:gd name="T36" fmla="*/ 0 w 35"/>
                <a:gd name="T37" fmla="*/ 12 h 35"/>
                <a:gd name="T38" fmla="*/ 0 w 35"/>
                <a:gd name="T39" fmla="*/ 14 h 35"/>
                <a:gd name="T40" fmla="*/ 0 w 35"/>
                <a:gd name="T41" fmla="*/ 18 h 35"/>
                <a:gd name="T42" fmla="*/ 0 w 35"/>
                <a:gd name="T43" fmla="*/ 19 h 35"/>
                <a:gd name="T44" fmla="*/ 0 w 35"/>
                <a:gd name="T45" fmla="*/ 23 h 35"/>
                <a:gd name="T46" fmla="*/ 1 w 35"/>
                <a:gd name="T47" fmla="*/ 25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8 w 35"/>
                <a:gd name="T55" fmla="*/ 34 h 35"/>
                <a:gd name="T56" fmla="*/ 12 w 35"/>
                <a:gd name="T57" fmla="*/ 34 h 35"/>
                <a:gd name="T58" fmla="*/ 14 w 35"/>
                <a:gd name="T59" fmla="*/ 35 h 35"/>
                <a:gd name="T60" fmla="*/ 17 w 35"/>
                <a:gd name="T61" fmla="*/ 35 h 35"/>
                <a:gd name="T62" fmla="*/ 19 w 35"/>
                <a:gd name="T63" fmla="*/ 35 h 35"/>
                <a:gd name="T64" fmla="*/ 23 w 35"/>
                <a:gd name="T65" fmla="*/ 34 h 35"/>
                <a:gd name="T66" fmla="*/ 24 w 35"/>
                <a:gd name="T67" fmla="*/ 34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5 h 35"/>
                <a:gd name="T76" fmla="*/ 33 w 35"/>
                <a:gd name="T77" fmla="*/ 23 h 35"/>
                <a:gd name="T78" fmla="*/ 35 w 35"/>
                <a:gd name="T79" fmla="*/ 19 h 35"/>
                <a:gd name="T80" fmla="*/ 35 w 35"/>
                <a:gd name="T81" fmla="*/ 18 h 35"/>
                <a:gd name="T82" fmla="*/ 35 w 35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8"/>
                  </a:moveTo>
                  <a:lnTo>
                    <a:pt x="35" y="14"/>
                  </a:lnTo>
                  <a:lnTo>
                    <a:pt x="33" y="12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5"/>
                  </a:lnTo>
                  <a:lnTo>
                    <a:pt x="33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1" name="Freeform 267"/>
            <p:cNvSpPr>
              <a:spLocks/>
            </p:cNvSpPr>
            <p:nvPr/>
          </p:nvSpPr>
          <p:spPr bwMode="auto">
            <a:xfrm>
              <a:off x="2348" y="3239"/>
              <a:ext cx="36" cy="35"/>
            </a:xfrm>
            <a:custGeom>
              <a:avLst/>
              <a:gdLst>
                <a:gd name="T0" fmla="*/ 36 w 36"/>
                <a:gd name="T1" fmla="*/ 18 h 35"/>
                <a:gd name="T2" fmla="*/ 36 w 36"/>
                <a:gd name="T3" fmla="*/ 14 h 35"/>
                <a:gd name="T4" fmla="*/ 34 w 36"/>
                <a:gd name="T5" fmla="*/ 12 h 35"/>
                <a:gd name="T6" fmla="*/ 34 w 36"/>
                <a:gd name="T7" fmla="*/ 9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5 w 36"/>
                <a:gd name="T15" fmla="*/ 2 h 35"/>
                <a:gd name="T16" fmla="*/ 24 w 36"/>
                <a:gd name="T17" fmla="*/ 2 h 35"/>
                <a:gd name="T18" fmla="*/ 20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2 h 35"/>
                <a:gd name="T26" fmla="*/ 9 w 36"/>
                <a:gd name="T27" fmla="*/ 2 h 35"/>
                <a:gd name="T28" fmla="*/ 8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9 h 35"/>
                <a:gd name="T36" fmla="*/ 0 w 36"/>
                <a:gd name="T37" fmla="*/ 12 h 35"/>
                <a:gd name="T38" fmla="*/ 0 w 36"/>
                <a:gd name="T39" fmla="*/ 14 h 35"/>
                <a:gd name="T40" fmla="*/ 0 w 36"/>
                <a:gd name="T41" fmla="*/ 18 h 35"/>
                <a:gd name="T42" fmla="*/ 0 w 36"/>
                <a:gd name="T43" fmla="*/ 19 h 35"/>
                <a:gd name="T44" fmla="*/ 0 w 36"/>
                <a:gd name="T45" fmla="*/ 23 h 35"/>
                <a:gd name="T46" fmla="*/ 2 w 36"/>
                <a:gd name="T47" fmla="*/ 25 h 35"/>
                <a:gd name="T48" fmla="*/ 4 w 36"/>
                <a:gd name="T49" fmla="*/ 28 h 35"/>
                <a:gd name="T50" fmla="*/ 6 w 36"/>
                <a:gd name="T51" fmla="*/ 30 h 35"/>
                <a:gd name="T52" fmla="*/ 8 w 36"/>
                <a:gd name="T53" fmla="*/ 32 h 35"/>
                <a:gd name="T54" fmla="*/ 9 w 36"/>
                <a:gd name="T55" fmla="*/ 34 h 35"/>
                <a:gd name="T56" fmla="*/ 13 w 36"/>
                <a:gd name="T57" fmla="*/ 34 h 35"/>
                <a:gd name="T58" fmla="*/ 15 w 36"/>
                <a:gd name="T59" fmla="*/ 35 h 35"/>
                <a:gd name="T60" fmla="*/ 18 w 36"/>
                <a:gd name="T61" fmla="*/ 35 h 35"/>
                <a:gd name="T62" fmla="*/ 20 w 36"/>
                <a:gd name="T63" fmla="*/ 35 h 35"/>
                <a:gd name="T64" fmla="*/ 24 w 36"/>
                <a:gd name="T65" fmla="*/ 34 h 35"/>
                <a:gd name="T66" fmla="*/ 25 w 36"/>
                <a:gd name="T67" fmla="*/ 34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5 h 35"/>
                <a:gd name="T76" fmla="*/ 34 w 36"/>
                <a:gd name="T77" fmla="*/ 23 h 35"/>
                <a:gd name="T78" fmla="*/ 36 w 36"/>
                <a:gd name="T79" fmla="*/ 19 h 35"/>
                <a:gd name="T80" fmla="*/ 36 w 36"/>
                <a:gd name="T81" fmla="*/ 18 h 35"/>
                <a:gd name="T82" fmla="*/ 36 w 36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8"/>
                  </a:moveTo>
                  <a:lnTo>
                    <a:pt x="36" y="14"/>
                  </a:lnTo>
                  <a:lnTo>
                    <a:pt x="34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9" y="2"/>
                  </a:lnTo>
                  <a:lnTo>
                    <a:pt x="8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8" y="32"/>
                  </a:lnTo>
                  <a:lnTo>
                    <a:pt x="9" y="34"/>
                  </a:lnTo>
                  <a:lnTo>
                    <a:pt x="13" y="34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4" y="34"/>
                  </a:lnTo>
                  <a:lnTo>
                    <a:pt x="25" y="34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2" name="Freeform 268"/>
            <p:cNvSpPr>
              <a:spLocks/>
            </p:cNvSpPr>
            <p:nvPr/>
          </p:nvSpPr>
          <p:spPr bwMode="auto">
            <a:xfrm>
              <a:off x="2453" y="3239"/>
              <a:ext cx="36" cy="35"/>
            </a:xfrm>
            <a:custGeom>
              <a:avLst/>
              <a:gdLst>
                <a:gd name="T0" fmla="*/ 36 w 36"/>
                <a:gd name="T1" fmla="*/ 18 h 35"/>
                <a:gd name="T2" fmla="*/ 36 w 36"/>
                <a:gd name="T3" fmla="*/ 14 h 35"/>
                <a:gd name="T4" fmla="*/ 34 w 36"/>
                <a:gd name="T5" fmla="*/ 12 h 35"/>
                <a:gd name="T6" fmla="*/ 34 w 36"/>
                <a:gd name="T7" fmla="*/ 9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7 w 36"/>
                <a:gd name="T15" fmla="*/ 2 h 35"/>
                <a:gd name="T16" fmla="*/ 23 w 36"/>
                <a:gd name="T17" fmla="*/ 2 h 35"/>
                <a:gd name="T18" fmla="*/ 22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2 h 35"/>
                <a:gd name="T26" fmla="*/ 11 w 36"/>
                <a:gd name="T27" fmla="*/ 2 h 35"/>
                <a:gd name="T28" fmla="*/ 7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9 h 35"/>
                <a:gd name="T36" fmla="*/ 2 w 36"/>
                <a:gd name="T37" fmla="*/ 12 h 35"/>
                <a:gd name="T38" fmla="*/ 0 w 36"/>
                <a:gd name="T39" fmla="*/ 14 h 35"/>
                <a:gd name="T40" fmla="*/ 0 w 36"/>
                <a:gd name="T41" fmla="*/ 18 h 35"/>
                <a:gd name="T42" fmla="*/ 0 w 36"/>
                <a:gd name="T43" fmla="*/ 19 h 35"/>
                <a:gd name="T44" fmla="*/ 2 w 36"/>
                <a:gd name="T45" fmla="*/ 23 h 35"/>
                <a:gd name="T46" fmla="*/ 2 w 36"/>
                <a:gd name="T47" fmla="*/ 25 h 35"/>
                <a:gd name="T48" fmla="*/ 4 w 36"/>
                <a:gd name="T49" fmla="*/ 28 h 35"/>
                <a:gd name="T50" fmla="*/ 6 w 36"/>
                <a:gd name="T51" fmla="*/ 30 h 35"/>
                <a:gd name="T52" fmla="*/ 7 w 36"/>
                <a:gd name="T53" fmla="*/ 32 h 35"/>
                <a:gd name="T54" fmla="*/ 11 w 36"/>
                <a:gd name="T55" fmla="*/ 34 h 35"/>
                <a:gd name="T56" fmla="*/ 13 w 36"/>
                <a:gd name="T57" fmla="*/ 34 h 35"/>
                <a:gd name="T58" fmla="*/ 15 w 36"/>
                <a:gd name="T59" fmla="*/ 35 h 35"/>
                <a:gd name="T60" fmla="*/ 18 w 36"/>
                <a:gd name="T61" fmla="*/ 35 h 35"/>
                <a:gd name="T62" fmla="*/ 22 w 36"/>
                <a:gd name="T63" fmla="*/ 35 h 35"/>
                <a:gd name="T64" fmla="*/ 23 w 36"/>
                <a:gd name="T65" fmla="*/ 34 h 35"/>
                <a:gd name="T66" fmla="*/ 27 w 36"/>
                <a:gd name="T67" fmla="*/ 34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5 h 35"/>
                <a:gd name="T76" fmla="*/ 34 w 36"/>
                <a:gd name="T77" fmla="*/ 23 h 35"/>
                <a:gd name="T78" fmla="*/ 36 w 36"/>
                <a:gd name="T79" fmla="*/ 19 h 35"/>
                <a:gd name="T80" fmla="*/ 36 w 36"/>
                <a:gd name="T81" fmla="*/ 18 h 35"/>
                <a:gd name="T82" fmla="*/ 36 w 36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8"/>
                  </a:moveTo>
                  <a:lnTo>
                    <a:pt x="36" y="14"/>
                  </a:lnTo>
                  <a:lnTo>
                    <a:pt x="34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3" name="Freeform 269"/>
            <p:cNvSpPr>
              <a:spLocks/>
            </p:cNvSpPr>
            <p:nvPr/>
          </p:nvSpPr>
          <p:spPr bwMode="auto">
            <a:xfrm>
              <a:off x="3058" y="2107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5 w 35"/>
                <a:gd name="T5" fmla="*/ 12 h 35"/>
                <a:gd name="T6" fmla="*/ 34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1 h 35"/>
                <a:gd name="T16" fmla="*/ 23 w 35"/>
                <a:gd name="T17" fmla="*/ 1 h 35"/>
                <a:gd name="T18" fmla="*/ 21 w 35"/>
                <a:gd name="T19" fmla="*/ 0 h 35"/>
                <a:gd name="T20" fmla="*/ 18 w 35"/>
                <a:gd name="T21" fmla="*/ 0 h 35"/>
                <a:gd name="T22" fmla="*/ 16 w 35"/>
                <a:gd name="T23" fmla="*/ 0 h 35"/>
                <a:gd name="T24" fmla="*/ 12 w 35"/>
                <a:gd name="T25" fmla="*/ 1 h 35"/>
                <a:gd name="T26" fmla="*/ 10 w 35"/>
                <a:gd name="T27" fmla="*/ 1 h 35"/>
                <a:gd name="T28" fmla="*/ 9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10 h 35"/>
                <a:gd name="T36" fmla="*/ 2 w 35"/>
                <a:gd name="T37" fmla="*/ 12 h 35"/>
                <a:gd name="T38" fmla="*/ 2 w 35"/>
                <a:gd name="T39" fmla="*/ 16 h 35"/>
                <a:gd name="T40" fmla="*/ 0 w 35"/>
                <a:gd name="T41" fmla="*/ 17 h 35"/>
                <a:gd name="T42" fmla="*/ 2 w 35"/>
                <a:gd name="T43" fmla="*/ 21 h 35"/>
                <a:gd name="T44" fmla="*/ 2 w 35"/>
                <a:gd name="T45" fmla="*/ 23 h 35"/>
                <a:gd name="T46" fmla="*/ 3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9 w 35"/>
                <a:gd name="T53" fmla="*/ 32 h 35"/>
                <a:gd name="T54" fmla="*/ 10 w 35"/>
                <a:gd name="T55" fmla="*/ 33 h 35"/>
                <a:gd name="T56" fmla="*/ 12 w 35"/>
                <a:gd name="T57" fmla="*/ 33 h 35"/>
                <a:gd name="T58" fmla="*/ 16 w 35"/>
                <a:gd name="T59" fmla="*/ 35 h 35"/>
                <a:gd name="T60" fmla="*/ 18 w 35"/>
                <a:gd name="T61" fmla="*/ 35 h 35"/>
                <a:gd name="T62" fmla="*/ 21 w 35"/>
                <a:gd name="T63" fmla="*/ 35 h 35"/>
                <a:gd name="T64" fmla="*/ 23 w 35"/>
                <a:gd name="T65" fmla="*/ 33 h 35"/>
                <a:gd name="T66" fmla="*/ 26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6 h 35"/>
                <a:gd name="T76" fmla="*/ 35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9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6" y="35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3" y="33"/>
                  </a:lnTo>
                  <a:lnTo>
                    <a:pt x="26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4" name="Freeform 270"/>
            <p:cNvSpPr>
              <a:spLocks/>
            </p:cNvSpPr>
            <p:nvPr/>
          </p:nvSpPr>
          <p:spPr bwMode="auto">
            <a:xfrm>
              <a:off x="3163" y="2107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5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1 h 35"/>
                <a:gd name="T16" fmla="*/ 23 w 35"/>
                <a:gd name="T17" fmla="*/ 1 h 35"/>
                <a:gd name="T18" fmla="*/ 21 w 35"/>
                <a:gd name="T19" fmla="*/ 0 h 35"/>
                <a:gd name="T20" fmla="*/ 17 w 35"/>
                <a:gd name="T21" fmla="*/ 0 h 35"/>
                <a:gd name="T22" fmla="*/ 16 w 35"/>
                <a:gd name="T23" fmla="*/ 0 h 35"/>
                <a:gd name="T24" fmla="*/ 12 w 35"/>
                <a:gd name="T25" fmla="*/ 1 h 35"/>
                <a:gd name="T26" fmla="*/ 10 w 35"/>
                <a:gd name="T27" fmla="*/ 1 h 35"/>
                <a:gd name="T28" fmla="*/ 9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10 h 35"/>
                <a:gd name="T36" fmla="*/ 1 w 35"/>
                <a:gd name="T37" fmla="*/ 12 h 35"/>
                <a:gd name="T38" fmla="*/ 1 w 35"/>
                <a:gd name="T39" fmla="*/ 16 h 35"/>
                <a:gd name="T40" fmla="*/ 0 w 35"/>
                <a:gd name="T41" fmla="*/ 17 h 35"/>
                <a:gd name="T42" fmla="*/ 1 w 35"/>
                <a:gd name="T43" fmla="*/ 21 h 35"/>
                <a:gd name="T44" fmla="*/ 1 w 35"/>
                <a:gd name="T45" fmla="*/ 23 h 35"/>
                <a:gd name="T46" fmla="*/ 3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9 w 35"/>
                <a:gd name="T53" fmla="*/ 32 h 35"/>
                <a:gd name="T54" fmla="*/ 10 w 35"/>
                <a:gd name="T55" fmla="*/ 33 h 35"/>
                <a:gd name="T56" fmla="*/ 12 w 35"/>
                <a:gd name="T57" fmla="*/ 33 h 35"/>
                <a:gd name="T58" fmla="*/ 16 w 35"/>
                <a:gd name="T59" fmla="*/ 35 h 35"/>
                <a:gd name="T60" fmla="*/ 17 w 35"/>
                <a:gd name="T61" fmla="*/ 35 h 35"/>
                <a:gd name="T62" fmla="*/ 21 w 35"/>
                <a:gd name="T63" fmla="*/ 35 h 35"/>
                <a:gd name="T64" fmla="*/ 23 w 35"/>
                <a:gd name="T65" fmla="*/ 33 h 35"/>
                <a:gd name="T66" fmla="*/ 26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5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9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6" y="35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3" y="33"/>
                  </a:lnTo>
                  <a:lnTo>
                    <a:pt x="26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5" name="Freeform 271"/>
            <p:cNvSpPr>
              <a:spLocks/>
            </p:cNvSpPr>
            <p:nvPr/>
          </p:nvSpPr>
          <p:spPr bwMode="auto">
            <a:xfrm>
              <a:off x="3268" y="2107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5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1 h 35"/>
                <a:gd name="T16" fmla="*/ 23 w 35"/>
                <a:gd name="T17" fmla="*/ 1 h 35"/>
                <a:gd name="T18" fmla="*/ 21 w 35"/>
                <a:gd name="T19" fmla="*/ 0 h 35"/>
                <a:gd name="T20" fmla="*/ 17 w 35"/>
                <a:gd name="T21" fmla="*/ 0 h 35"/>
                <a:gd name="T22" fmla="*/ 16 w 35"/>
                <a:gd name="T23" fmla="*/ 0 h 35"/>
                <a:gd name="T24" fmla="*/ 12 w 35"/>
                <a:gd name="T25" fmla="*/ 1 h 35"/>
                <a:gd name="T26" fmla="*/ 10 w 35"/>
                <a:gd name="T27" fmla="*/ 1 h 35"/>
                <a:gd name="T28" fmla="*/ 8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10 h 35"/>
                <a:gd name="T36" fmla="*/ 1 w 35"/>
                <a:gd name="T37" fmla="*/ 12 h 35"/>
                <a:gd name="T38" fmla="*/ 1 w 35"/>
                <a:gd name="T39" fmla="*/ 16 h 35"/>
                <a:gd name="T40" fmla="*/ 0 w 35"/>
                <a:gd name="T41" fmla="*/ 17 h 35"/>
                <a:gd name="T42" fmla="*/ 1 w 35"/>
                <a:gd name="T43" fmla="*/ 21 h 35"/>
                <a:gd name="T44" fmla="*/ 1 w 35"/>
                <a:gd name="T45" fmla="*/ 23 h 35"/>
                <a:gd name="T46" fmla="*/ 3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8 w 35"/>
                <a:gd name="T53" fmla="*/ 32 h 35"/>
                <a:gd name="T54" fmla="*/ 10 w 35"/>
                <a:gd name="T55" fmla="*/ 33 h 35"/>
                <a:gd name="T56" fmla="*/ 12 w 35"/>
                <a:gd name="T57" fmla="*/ 33 h 35"/>
                <a:gd name="T58" fmla="*/ 16 w 35"/>
                <a:gd name="T59" fmla="*/ 35 h 35"/>
                <a:gd name="T60" fmla="*/ 17 w 35"/>
                <a:gd name="T61" fmla="*/ 35 h 35"/>
                <a:gd name="T62" fmla="*/ 21 w 35"/>
                <a:gd name="T63" fmla="*/ 35 h 35"/>
                <a:gd name="T64" fmla="*/ 23 w 35"/>
                <a:gd name="T65" fmla="*/ 33 h 35"/>
                <a:gd name="T66" fmla="*/ 26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5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6" y="35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3" y="33"/>
                  </a:lnTo>
                  <a:lnTo>
                    <a:pt x="26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6" name="Freeform 272"/>
            <p:cNvSpPr>
              <a:spLocks/>
            </p:cNvSpPr>
            <p:nvPr/>
          </p:nvSpPr>
          <p:spPr bwMode="auto">
            <a:xfrm>
              <a:off x="3374" y="2107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6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6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7" name="Freeform 273"/>
            <p:cNvSpPr>
              <a:spLocks/>
            </p:cNvSpPr>
            <p:nvPr/>
          </p:nvSpPr>
          <p:spPr bwMode="auto">
            <a:xfrm>
              <a:off x="3479" y="2107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8" name="Freeform 274"/>
            <p:cNvSpPr>
              <a:spLocks/>
            </p:cNvSpPr>
            <p:nvPr/>
          </p:nvSpPr>
          <p:spPr bwMode="auto">
            <a:xfrm>
              <a:off x="3584" y="2107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19" name="Freeform 275"/>
            <p:cNvSpPr>
              <a:spLocks/>
            </p:cNvSpPr>
            <p:nvPr/>
          </p:nvSpPr>
          <p:spPr bwMode="auto">
            <a:xfrm>
              <a:off x="3689" y="2107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19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3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3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19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0" name="Freeform 276"/>
            <p:cNvSpPr>
              <a:spLocks/>
            </p:cNvSpPr>
            <p:nvPr/>
          </p:nvSpPr>
          <p:spPr bwMode="auto">
            <a:xfrm>
              <a:off x="3794" y="2107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6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19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0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3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3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0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19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6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0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1" name="Freeform 277"/>
            <p:cNvSpPr>
              <a:spLocks/>
            </p:cNvSpPr>
            <p:nvPr/>
          </p:nvSpPr>
          <p:spPr bwMode="auto">
            <a:xfrm>
              <a:off x="3899" y="2107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3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5 w 35"/>
                <a:gd name="T15" fmla="*/ 1 h 35"/>
                <a:gd name="T16" fmla="*/ 23 w 35"/>
                <a:gd name="T17" fmla="*/ 1 h 35"/>
                <a:gd name="T18" fmla="*/ 19 w 35"/>
                <a:gd name="T19" fmla="*/ 0 h 35"/>
                <a:gd name="T20" fmla="*/ 17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9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1 w 35"/>
                <a:gd name="T35" fmla="*/ 10 h 35"/>
                <a:gd name="T36" fmla="*/ 0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0 w 35"/>
                <a:gd name="T45" fmla="*/ 23 h 35"/>
                <a:gd name="T46" fmla="*/ 1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9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7 w 35"/>
                <a:gd name="T61" fmla="*/ 35 h 35"/>
                <a:gd name="T62" fmla="*/ 19 w 35"/>
                <a:gd name="T63" fmla="*/ 35 h 35"/>
                <a:gd name="T64" fmla="*/ 23 w 35"/>
                <a:gd name="T65" fmla="*/ 33 h 35"/>
                <a:gd name="T66" fmla="*/ 25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3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2" name="Freeform 278"/>
            <p:cNvSpPr>
              <a:spLocks/>
            </p:cNvSpPr>
            <p:nvPr/>
          </p:nvSpPr>
          <p:spPr bwMode="auto">
            <a:xfrm>
              <a:off x="4004" y="2107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3 w 35"/>
                <a:gd name="T5" fmla="*/ 12 h 35"/>
                <a:gd name="T6" fmla="*/ 33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4 w 35"/>
                <a:gd name="T15" fmla="*/ 1 h 35"/>
                <a:gd name="T16" fmla="*/ 23 w 35"/>
                <a:gd name="T17" fmla="*/ 1 h 35"/>
                <a:gd name="T18" fmla="*/ 19 w 35"/>
                <a:gd name="T19" fmla="*/ 0 h 35"/>
                <a:gd name="T20" fmla="*/ 17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8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1 w 35"/>
                <a:gd name="T35" fmla="*/ 10 h 35"/>
                <a:gd name="T36" fmla="*/ 0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0 w 35"/>
                <a:gd name="T45" fmla="*/ 23 h 35"/>
                <a:gd name="T46" fmla="*/ 1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8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7 w 35"/>
                <a:gd name="T61" fmla="*/ 35 h 35"/>
                <a:gd name="T62" fmla="*/ 19 w 35"/>
                <a:gd name="T63" fmla="*/ 35 h 35"/>
                <a:gd name="T64" fmla="*/ 23 w 35"/>
                <a:gd name="T65" fmla="*/ 33 h 35"/>
                <a:gd name="T66" fmla="*/ 24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3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8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8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4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3" name="Freeform 279"/>
            <p:cNvSpPr>
              <a:spLocks/>
            </p:cNvSpPr>
            <p:nvPr/>
          </p:nvSpPr>
          <p:spPr bwMode="auto">
            <a:xfrm>
              <a:off x="3058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2 h 36"/>
                <a:gd name="T6" fmla="*/ 34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9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11 h 36"/>
                <a:gd name="T36" fmla="*/ 2 w 35"/>
                <a:gd name="T37" fmla="*/ 12 h 36"/>
                <a:gd name="T38" fmla="*/ 2 w 35"/>
                <a:gd name="T39" fmla="*/ 16 h 36"/>
                <a:gd name="T40" fmla="*/ 0 w 35"/>
                <a:gd name="T41" fmla="*/ 18 h 36"/>
                <a:gd name="T42" fmla="*/ 2 w 35"/>
                <a:gd name="T43" fmla="*/ 21 h 36"/>
                <a:gd name="T44" fmla="*/ 2 w 35"/>
                <a:gd name="T45" fmla="*/ 23 h 36"/>
                <a:gd name="T46" fmla="*/ 3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9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4 w 35"/>
                <a:gd name="T75" fmla="*/ 27 h 36"/>
                <a:gd name="T76" fmla="*/ 35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4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7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4" name="Freeform 280"/>
            <p:cNvSpPr>
              <a:spLocks/>
            </p:cNvSpPr>
            <p:nvPr/>
          </p:nvSpPr>
          <p:spPr bwMode="auto">
            <a:xfrm>
              <a:off x="3163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9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11 h 36"/>
                <a:gd name="T36" fmla="*/ 1 w 35"/>
                <a:gd name="T37" fmla="*/ 12 h 36"/>
                <a:gd name="T38" fmla="*/ 1 w 35"/>
                <a:gd name="T39" fmla="*/ 16 h 36"/>
                <a:gd name="T40" fmla="*/ 0 w 35"/>
                <a:gd name="T41" fmla="*/ 18 h 36"/>
                <a:gd name="T42" fmla="*/ 1 w 35"/>
                <a:gd name="T43" fmla="*/ 21 h 36"/>
                <a:gd name="T44" fmla="*/ 1 w 35"/>
                <a:gd name="T45" fmla="*/ 23 h 36"/>
                <a:gd name="T46" fmla="*/ 3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9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5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5" name="Freeform 281"/>
            <p:cNvSpPr>
              <a:spLocks/>
            </p:cNvSpPr>
            <p:nvPr/>
          </p:nvSpPr>
          <p:spPr bwMode="auto">
            <a:xfrm>
              <a:off x="3268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11 h 36"/>
                <a:gd name="T36" fmla="*/ 1 w 35"/>
                <a:gd name="T37" fmla="*/ 12 h 36"/>
                <a:gd name="T38" fmla="*/ 1 w 35"/>
                <a:gd name="T39" fmla="*/ 16 h 36"/>
                <a:gd name="T40" fmla="*/ 0 w 35"/>
                <a:gd name="T41" fmla="*/ 18 h 36"/>
                <a:gd name="T42" fmla="*/ 1 w 35"/>
                <a:gd name="T43" fmla="*/ 21 h 36"/>
                <a:gd name="T44" fmla="*/ 1 w 35"/>
                <a:gd name="T45" fmla="*/ 23 h 36"/>
                <a:gd name="T46" fmla="*/ 3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5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6" name="Freeform 282"/>
            <p:cNvSpPr>
              <a:spLocks/>
            </p:cNvSpPr>
            <p:nvPr/>
          </p:nvSpPr>
          <p:spPr bwMode="auto">
            <a:xfrm>
              <a:off x="3374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6 w 34"/>
                <a:gd name="T31" fmla="*/ 5 h 36"/>
                <a:gd name="T32" fmla="*/ 4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4 w 34"/>
                <a:gd name="T49" fmla="*/ 28 h 36"/>
                <a:gd name="T50" fmla="*/ 6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7" name="Freeform 283"/>
            <p:cNvSpPr>
              <a:spLocks/>
            </p:cNvSpPr>
            <p:nvPr/>
          </p:nvSpPr>
          <p:spPr bwMode="auto">
            <a:xfrm>
              <a:off x="3479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4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4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8" name="Freeform 284"/>
            <p:cNvSpPr>
              <a:spLocks/>
            </p:cNvSpPr>
            <p:nvPr/>
          </p:nvSpPr>
          <p:spPr bwMode="auto">
            <a:xfrm>
              <a:off x="3584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4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4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29" name="Freeform 285"/>
            <p:cNvSpPr>
              <a:spLocks/>
            </p:cNvSpPr>
            <p:nvPr/>
          </p:nvSpPr>
          <p:spPr bwMode="auto">
            <a:xfrm>
              <a:off x="3689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19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3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3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19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0" name="Freeform 286"/>
            <p:cNvSpPr>
              <a:spLocks/>
            </p:cNvSpPr>
            <p:nvPr/>
          </p:nvSpPr>
          <p:spPr bwMode="auto">
            <a:xfrm>
              <a:off x="3794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6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19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0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3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3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0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19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6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1" name="Freeform 287"/>
            <p:cNvSpPr>
              <a:spLocks/>
            </p:cNvSpPr>
            <p:nvPr/>
          </p:nvSpPr>
          <p:spPr bwMode="auto">
            <a:xfrm>
              <a:off x="3899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3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5 w 35"/>
                <a:gd name="T15" fmla="*/ 2 h 36"/>
                <a:gd name="T16" fmla="*/ 23 w 35"/>
                <a:gd name="T17" fmla="*/ 2 h 36"/>
                <a:gd name="T18" fmla="*/ 19 w 35"/>
                <a:gd name="T19" fmla="*/ 0 h 36"/>
                <a:gd name="T20" fmla="*/ 17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9 w 35"/>
                <a:gd name="T27" fmla="*/ 2 h 36"/>
                <a:gd name="T28" fmla="*/ 7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1 w 35"/>
                <a:gd name="T35" fmla="*/ 11 h 36"/>
                <a:gd name="T36" fmla="*/ 0 w 35"/>
                <a:gd name="T37" fmla="*/ 12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1 h 36"/>
                <a:gd name="T44" fmla="*/ 0 w 35"/>
                <a:gd name="T45" fmla="*/ 23 h 36"/>
                <a:gd name="T46" fmla="*/ 1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7 w 35"/>
                <a:gd name="T53" fmla="*/ 32 h 36"/>
                <a:gd name="T54" fmla="*/ 9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7 w 35"/>
                <a:gd name="T61" fmla="*/ 36 h 36"/>
                <a:gd name="T62" fmla="*/ 19 w 35"/>
                <a:gd name="T63" fmla="*/ 36 h 36"/>
                <a:gd name="T64" fmla="*/ 23 w 35"/>
                <a:gd name="T65" fmla="*/ 34 h 36"/>
                <a:gd name="T66" fmla="*/ 25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3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2" name="Freeform 288"/>
            <p:cNvSpPr>
              <a:spLocks/>
            </p:cNvSpPr>
            <p:nvPr/>
          </p:nvSpPr>
          <p:spPr bwMode="auto">
            <a:xfrm>
              <a:off x="4004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3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4 w 35"/>
                <a:gd name="T15" fmla="*/ 2 h 36"/>
                <a:gd name="T16" fmla="*/ 23 w 35"/>
                <a:gd name="T17" fmla="*/ 2 h 36"/>
                <a:gd name="T18" fmla="*/ 19 w 35"/>
                <a:gd name="T19" fmla="*/ 0 h 36"/>
                <a:gd name="T20" fmla="*/ 17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8 w 35"/>
                <a:gd name="T27" fmla="*/ 2 h 36"/>
                <a:gd name="T28" fmla="*/ 7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1 w 35"/>
                <a:gd name="T35" fmla="*/ 11 h 36"/>
                <a:gd name="T36" fmla="*/ 0 w 35"/>
                <a:gd name="T37" fmla="*/ 12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1 h 36"/>
                <a:gd name="T44" fmla="*/ 0 w 35"/>
                <a:gd name="T45" fmla="*/ 23 h 36"/>
                <a:gd name="T46" fmla="*/ 1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7 w 35"/>
                <a:gd name="T53" fmla="*/ 32 h 36"/>
                <a:gd name="T54" fmla="*/ 8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7 w 35"/>
                <a:gd name="T61" fmla="*/ 36 h 36"/>
                <a:gd name="T62" fmla="*/ 19 w 35"/>
                <a:gd name="T63" fmla="*/ 36 h 36"/>
                <a:gd name="T64" fmla="*/ 23 w 35"/>
                <a:gd name="T65" fmla="*/ 34 h 36"/>
                <a:gd name="T66" fmla="*/ 24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3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3" name="Freeform 289"/>
            <p:cNvSpPr>
              <a:spLocks/>
            </p:cNvSpPr>
            <p:nvPr/>
          </p:nvSpPr>
          <p:spPr bwMode="auto">
            <a:xfrm>
              <a:off x="2628" y="22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11 h 36"/>
                <a:gd name="T36" fmla="*/ 1 w 35"/>
                <a:gd name="T37" fmla="*/ 12 h 36"/>
                <a:gd name="T38" fmla="*/ 1 w 35"/>
                <a:gd name="T39" fmla="*/ 16 h 36"/>
                <a:gd name="T40" fmla="*/ 0 w 35"/>
                <a:gd name="T41" fmla="*/ 18 h 36"/>
                <a:gd name="T42" fmla="*/ 1 w 35"/>
                <a:gd name="T43" fmla="*/ 21 h 36"/>
                <a:gd name="T44" fmla="*/ 1 w 35"/>
                <a:gd name="T45" fmla="*/ 23 h 36"/>
                <a:gd name="T46" fmla="*/ 3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5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4" name="Freeform 290"/>
            <p:cNvSpPr>
              <a:spLocks/>
            </p:cNvSpPr>
            <p:nvPr/>
          </p:nvSpPr>
          <p:spPr bwMode="auto">
            <a:xfrm>
              <a:off x="2628" y="2380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5 h 34"/>
                <a:gd name="T4" fmla="*/ 35 w 35"/>
                <a:gd name="T5" fmla="*/ 11 h 34"/>
                <a:gd name="T6" fmla="*/ 33 w 35"/>
                <a:gd name="T7" fmla="*/ 9 h 34"/>
                <a:gd name="T8" fmla="*/ 32 w 35"/>
                <a:gd name="T9" fmla="*/ 7 h 34"/>
                <a:gd name="T10" fmla="*/ 30 w 35"/>
                <a:gd name="T11" fmla="*/ 4 h 34"/>
                <a:gd name="T12" fmla="*/ 28 w 35"/>
                <a:gd name="T13" fmla="*/ 2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7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8 w 35"/>
                <a:gd name="T29" fmla="*/ 2 h 34"/>
                <a:gd name="T30" fmla="*/ 5 w 35"/>
                <a:gd name="T31" fmla="*/ 4 h 34"/>
                <a:gd name="T32" fmla="*/ 3 w 35"/>
                <a:gd name="T33" fmla="*/ 7 h 34"/>
                <a:gd name="T34" fmla="*/ 3 w 35"/>
                <a:gd name="T35" fmla="*/ 9 h 34"/>
                <a:gd name="T36" fmla="*/ 1 w 35"/>
                <a:gd name="T37" fmla="*/ 11 h 34"/>
                <a:gd name="T38" fmla="*/ 1 w 35"/>
                <a:gd name="T39" fmla="*/ 15 h 34"/>
                <a:gd name="T40" fmla="*/ 0 w 35"/>
                <a:gd name="T41" fmla="*/ 16 h 34"/>
                <a:gd name="T42" fmla="*/ 1 w 35"/>
                <a:gd name="T43" fmla="*/ 20 h 34"/>
                <a:gd name="T44" fmla="*/ 1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29 h 34"/>
                <a:gd name="T52" fmla="*/ 8 w 35"/>
                <a:gd name="T53" fmla="*/ 31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7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1 h 34"/>
                <a:gd name="T70" fmla="*/ 30 w 35"/>
                <a:gd name="T71" fmla="*/ 29 h 34"/>
                <a:gd name="T72" fmla="*/ 32 w 35"/>
                <a:gd name="T73" fmla="*/ 27 h 34"/>
                <a:gd name="T74" fmla="*/ 33 w 35"/>
                <a:gd name="T75" fmla="*/ 25 h 34"/>
                <a:gd name="T76" fmla="*/ 35 w 35"/>
                <a:gd name="T77" fmla="*/ 23 h 34"/>
                <a:gd name="T78" fmla="*/ 35 w 35"/>
                <a:gd name="T79" fmla="*/ 20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5"/>
                  </a:lnTo>
                  <a:lnTo>
                    <a:pt x="35" y="11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1"/>
                  </a:lnTo>
                  <a:lnTo>
                    <a:pt x="1" y="15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29"/>
                  </a:lnTo>
                  <a:lnTo>
                    <a:pt x="8" y="31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1"/>
                  </a:lnTo>
                  <a:lnTo>
                    <a:pt x="30" y="29"/>
                  </a:lnTo>
                  <a:lnTo>
                    <a:pt x="32" y="27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5" name="Freeform 291"/>
            <p:cNvSpPr>
              <a:spLocks/>
            </p:cNvSpPr>
            <p:nvPr/>
          </p:nvSpPr>
          <p:spPr bwMode="auto">
            <a:xfrm>
              <a:off x="2628" y="2464"/>
              <a:ext cx="35" cy="34"/>
            </a:xfrm>
            <a:custGeom>
              <a:avLst/>
              <a:gdLst>
                <a:gd name="T0" fmla="*/ 35 w 35"/>
                <a:gd name="T1" fmla="*/ 18 h 34"/>
                <a:gd name="T2" fmla="*/ 35 w 35"/>
                <a:gd name="T3" fmla="*/ 14 h 34"/>
                <a:gd name="T4" fmla="*/ 35 w 35"/>
                <a:gd name="T5" fmla="*/ 12 h 34"/>
                <a:gd name="T6" fmla="*/ 33 w 35"/>
                <a:gd name="T7" fmla="*/ 9 h 34"/>
                <a:gd name="T8" fmla="*/ 32 w 35"/>
                <a:gd name="T9" fmla="*/ 7 h 34"/>
                <a:gd name="T10" fmla="*/ 30 w 35"/>
                <a:gd name="T11" fmla="*/ 5 h 34"/>
                <a:gd name="T12" fmla="*/ 28 w 35"/>
                <a:gd name="T13" fmla="*/ 3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7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8 w 35"/>
                <a:gd name="T29" fmla="*/ 3 h 34"/>
                <a:gd name="T30" fmla="*/ 5 w 35"/>
                <a:gd name="T31" fmla="*/ 5 h 34"/>
                <a:gd name="T32" fmla="*/ 3 w 35"/>
                <a:gd name="T33" fmla="*/ 7 h 34"/>
                <a:gd name="T34" fmla="*/ 3 w 35"/>
                <a:gd name="T35" fmla="*/ 9 h 34"/>
                <a:gd name="T36" fmla="*/ 1 w 35"/>
                <a:gd name="T37" fmla="*/ 12 h 34"/>
                <a:gd name="T38" fmla="*/ 1 w 35"/>
                <a:gd name="T39" fmla="*/ 14 h 34"/>
                <a:gd name="T40" fmla="*/ 0 w 35"/>
                <a:gd name="T41" fmla="*/ 18 h 34"/>
                <a:gd name="T42" fmla="*/ 1 w 35"/>
                <a:gd name="T43" fmla="*/ 19 h 34"/>
                <a:gd name="T44" fmla="*/ 1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30 h 34"/>
                <a:gd name="T52" fmla="*/ 8 w 35"/>
                <a:gd name="T53" fmla="*/ 32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7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2 h 34"/>
                <a:gd name="T70" fmla="*/ 30 w 35"/>
                <a:gd name="T71" fmla="*/ 30 h 34"/>
                <a:gd name="T72" fmla="*/ 32 w 35"/>
                <a:gd name="T73" fmla="*/ 27 h 34"/>
                <a:gd name="T74" fmla="*/ 33 w 35"/>
                <a:gd name="T75" fmla="*/ 25 h 34"/>
                <a:gd name="T76" fmla="*/ 35 w 35"/>
                <a:gd name="T77" fmla="*/ 23 h 34"/>
                <a:gd name="T78" fmla="*/ 35 w 35"/>
                <a:gd name="T79" fmla="*/ 19 h 34"/>
                <a:gd name="T80" fmla="*/ 35 w 35"/>
                <a:gd name="T81" fmla="*/ 18 h 34"/>
                <a:gd name="T82" fmla="*/ 35 w 35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8"/>
                  </a:moveTo>
                  <a:lnTo>
                    <a:pt x="35" y="14"/>
                  </a:lnTo>
                  <a:lnTo>
                    <a:pt x="35" y="12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7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6" name="Freeform 292"/>
            <p:cNvSpPr>
              <a:spLocks/>
            </p:cNvSpPr>
            <p:nvPr/>
          </p:nvSpPr>
          <p:spPr bwMode="auto">
            <a:xfrm>
              <a:off x="2628" y="2547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5 h 36"/>
                <a:gd name="T4" fmla="*/ 35 w 35"/>
                <a:gd name="T5" fmla="*/ 13 h 36"/>
                <a:gd name="T6" fmla="*/ 33 w 35"/>
                <a:gd name="T7" fmla="*/ 9 h 36"/>
                <a:gd name="T8" fmla="*/ 32 w 35"/>
                <a:gd name="T9" fmla="*/ 8 h 36"/>
                <a:gd name="T10" fmla="*/ 30 w 35"/>
                <a:gd name="T11" fmla="*/ 6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6 h 36"/>
                <a:gd name="T32" fmla="*/ 3 w 35"/>
                <a:gd name="T33" fmla="*/ 8 h 36"/>
                <a:gd name="T34" fmla="*/ 3 w 35"/>
                <a:gd name="T35" fmla="*/ 9 h 36"/>
                <a:gd name="T36" fmla="*/ 1 w 35"/>
                <a:gd name="T37" fmla="*/ 13 h 36"/>
                <a:gd name="T38" fmla="*/ 1 w 35"/>
                <a:gd name="T39" fmla="*/ 15 h 36"/>
                <a:gd name="T40" fmla="*/ 0 w 35"/>
                <a:gd name="T41" fmla="*/ 18 h 36"/>
                <a:gd name="T42" fmla="*/ 1 w 35"/>
                <a:gd name="T43" fmla="*/ 20 h 36"/>
                <a:gd name="T44" fmla="*/ 1 w 35"/>
                <a:gd name="T45" fmla="*/ 24 h 36"/>
                <a:gd name="T46" fmla="*/ 3 w 35"/>
                <a:gd name="T47" fmla="*/ 25 h 36"/>
                <a:gd name="T48" fmla="*/ 3 w 35"/>
                <a:gd name="T49" fmla="*/ 29 h 36"/>
                <a:gd name="T50" fmla="*/ 5 w 35"/>
                <a:gd name="T51" fmla="*/ 31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3 w 35"/>
                <a:gd name="T75" fmla="*/ 25 h 36"/>
                <a:gd name="T76" fmla="*/ 35 w 35"/>
                <a:gd name="T77" fmla="*/ 24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5"/>
                  </a:lnTo>
                  <a:lnTo>
                    <a:pt x="35" y="13"/>
                  </a:lnTo>
                  <a:lnTo>
                    <a:pt x="33" y="9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3" y="9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1" y="24"/>
                  </a:lnTo>
                  <a:lnTo>
                    <a:pt x="3" y="25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3" y="25"/>
                  </a:lnTo>
                  <a:lnTo>
                    <a:pt x="35" y="24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7" name="Freeform 293"/>
            <p:cNvSpPr>
              <a:spLocks/>
            </p:cNvSpPr>
            <p:nvPr/>
          </p:nvSpPr>
          <p:spPr bwMode="auto">
            <a:xfrm>
              <a:off x="2628" y="2631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11 h 36"/>
                <a:gd name="T36" fmla="*/ 1 w 35"/>
                <a:gd name="T37" fmla="*/ 12 h 36"/>
                <a:gd name="T38" fmla="*/ 1 w 35"/>
                <a:gd name="T39" fmla="*/ 16 h 36"/>
                <a:gd name="T40" fmla="*/ 0 w 35"/>
                <a:gd name="T41" fmla="*/ 18 h 36"/>
                <a:gd name="T42" fmla="*/ 1 w 35"/>
                <a:gd name="T43" fmla="*/ 21 h 36"/>
                <a:gd name="T44" fmla="*/ 1 w 35"/>
                <a:gd name="T45" fmla="*/ 23 h 36"/>
                <a:gd name="T46" fmla="*/ 3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5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8" name="Freeform 294"/>
            <p:cNvSpPr>
              <a:spLocks/>
            </p:cNvSpPr>
            <p:nvPr/>
          </p:nvSpPr>
          <p:spPr bwMode="auto">
            <a:xfrm>
              <a:off x="2628" y="2716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5 h 34"/>
                <a:gd name="T4" fmla="*/ 35 w 35"/>
                <a:gd name="T5" fmla="*/ 11 h 34"/>
                <a:gd name="T6" fmla="*/ 33 w 35"/>
                <a:gd name="T7" fmla="*/ 9 h 34"/>
                <a:gd name="T8" fmla="*/ 32 w 35"/>
                <a:gd name="T9" fmla="*/ 7 h 34"/>
                <a:gd name="T10" fmla="*/ 30 w 35"/>
                <a:gd name="T11" fmla="*/ 4 h 34"/>
                <a:gd name="T12" fmla="*/ 28 w 35"/>
                <a:gd name="T13" fmla="*/ 2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7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8 w 35"/>
                <a:gd name="T29" fmla="*/ 2 h 34"/>
                <a:gd name="T30" fmla="*/ 5 w 35"/>
                <a:gd name="T31" fmla="*/ 4 h 34"/>
                <a:gd name="T32" fmla="*/ 3 w 35"/>
                <a:gd name="T33" fmla="*/ 7 h 34"/>
                <a:gd name="T34" fmla="*/ 3 w 35"/>
                <a:gd name="T35" fmla="*/ 9 h 34"/>
                <a:gd name="T36" fmla="*/ 1 w 35"/>
                <a:gd name="T37" fmla="*/ 11 h 34"/>
                <a:gd name="T38" fmla="*/ 1 w 35"/>
                <a:gd name="T39" fmla="*/ 15 h 34"/>
                <a:gd name="T40" fmla="*/ 0 w 35"/>
                <a:gd name="T41" fmla="*/ 16 h 34"/>
                <a:gd name="T42" fmla="*/ 1 w 35"/>
                <a:gd name="T43" fmla="*/ 20 h 34"/>
                <a:gd name="T44" fmla="*/ 1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29 h 34"/>
                <a:gd name="T52" fmla="*/ 8 w 35"/>
                <a:gd name="T53" fmla="*/ 31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7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1 h 34"/>
                <a:gd name="T70" fmla="*/ 30 w 35"/>
                <a:gd name="T71" fmla="*/ 29 h 34"/>
                <a:gd name="T72" fmla="*/ 32 w 35"/>
                <a:gd name="T73" fmla="*/ 27 h 34"/>
                <a:gd name="T74" fmla="*/ 33 w 35"/>
                <a:gd name="T75" fmla="*/ 25 h 34"/>
                <a:gd name="T76" fmla="*/ 35 w 35"/>
                <a:gd name="T77" fmla="*/ 23 h 34"/>
                <a:gd name="T78" fmla="*/ 35 w 35"/>
                <a:gd name="T79" fmla="*/ 20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5"/>
                  </a:lnTo>
                  <a:lnTo>
                    <a:pt x="35" y="11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1"/>
                  </a:lnTo>
                  <a:lnTo>
                    <a:pt x="1" y="15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29"/>
                  </a:lnTo>
                  <a:lnTo>
                    <a:pt x="8" y="31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1"/>
                  </a:lnTo>
                  <a:lnTo>
                    <a:pt x="30" y="29"/>
                  </a:lnTo>
                  <a:lnTo>
                    <a:pt x="32" y="27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39" name="Freeform 295"/>
            <p:cNvSpPr>
              <a:spLocks/>
            </p:cNvSpPr>
            <p:nvPr/>
          </p:nvSpPr>
          <p:spPr bwMode="auto">
            <a:xfrm>
              <a:off x="2628" y="2814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4 h 34"/>
                <a:gd name="T4" fmla="*/ 35 w 35"/>
                <a:gd name="T5" fmla="*/ 11 h 34"/>
                <a:gd name="T6" fmla="*/ 33 w 35"/>
                <a:gd name="T7" fmla="*/ 9 h 34"/>
                <a:gd name="T8" fmla="*/ 32 w 35"/>
                <a:gd name="T9" fmla="*/ 7 h 34"/>
                <a:gd name="T10" fmla="*/ 30 w 35"/>
                <a:gd name="T11" fmla="*/ 4 h 34"/>
                <a:gd name="T12" fmla="*/ 28 w 35"/>
                <a:gd name="T13" fmla="*/ 2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7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8 w 35"/>
                <a:gd name="T29" fmla="*/ 2 h 34"/>
                <a:gd name="T30" fmla="*/ 5 w 35"/>
                <a:gd name="T31" fmla="*/ 4 h 34"/>
                <a:gd name="T32" fmla="*/ 3 w 35"/>
                <a:gd name="T33" fmla="*/ 7 h 34"/>
                <a:gd name="T34" fmla="*/ 3 w 35"/>
                <a:gd name="T35" fmla="*/ 9 h 34"/>
                <a:gd name="T36" fmla="*/ 1 w 35"/>
                <a:gd name="T37" fmla="*/ 11 h 34"/>
                <a:gd name="T38" fmla="*/ 1 w 35"/>
                <a:gd name="T39" fmla="*/ 14 h 34"/>
                <a:gd name="T40" fmla="*/ 0 w 35"/>
                <a:gd name="T41" fmla="*/ 16 h 34"/>
                <a:gd name="T42" fmla="*/ 1 w 35"/>
                <a:gd name="T43" fmla="*/ 20 h 34"/>
                <a:gd name="T44" fmla="*/ 1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29 h 34"/>
                <a:gd name="T52" fmla="*/ 8 w 35"/>
                <a:gd name="T53" fmla="*/ 30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7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0 h 34"/>
                <a:gd name="T70" fmla="*/ 30 w 35"/>
                <a:gd name="T71" fmla="*/ 29 h 34"/>
                <a:gd name="T72" fmla="*/ 32 w 35"/>
                <a:gd name="T73" fmla="*/ 27 h 34"/>
                <a:gd name="T74" fmla="*/ 33 w 35"/>
                <a:gd name="T75" fmla="*/ 25 h 34"/>
                <a:gd name="T76" fmla="*/ 35 w 35"/>
                <a:gd name="T77" fmla="*/ 23 h 34"/>
                <a:gd name="T78" fmla="*/ 35 w 35"/>
                <a:gd name="T79" fmla="*/ 20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4"/>
                  </a:lnTo>
                  <a:lnTo>
                    <a:pt x="35" y="11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1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29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0"/>
                  </a:lnTo>
                  <a:lnTo>
                    <a:pt x="30" y="29"/>
                  </a:lnTo>
                  <a:lnTo>
                    <a:pt x="32" y="27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0" name="Freeform 296"/>
            <p:cNvSpPr>
              <a:spLocks/>
            </p:cNvSpPr>
            <p:nvPr/>
          </p:nvSpPr>
          <p:spPr bwMode="auto">
            <a:xfrm>
              <a:off x="2628" y="2905"/>
              <a:ext cx="35" cy="34"/>
            </a:xfrm>
            <a:custGeom>
              <a:avLst/>
              <a:gdLst>
                <a:gd name="T0" fmla="*/ 35 w 35"/>
                <a:gd name="T1" fmla="*/ 18 h 34"/>
                <a:gd name="T2" fmla="*/ 35 w 35"/>
                <a:gd name="T3" fmla="*/ 14 h 34"/>
                <a:gd name="T4" fmla="*/ 35 w 35"/>
                <a:gd name="T5" fmla="*/ 12 h 34"/>
                <a:gd name="T6" fmla="*/ 33 w 35"/>
                <a:gd name="T7" fmla="*/ 9 h 34"/>
                <a:gd name="T8" fmla="*/ 32 w 35"/>
                <a:gd name="T9" fmla="*/ 7 h 34"/>
                <a:gd name="T10" fmla="*/ 30 w 35"/>
                <a:gd name="T11" fmla="*/ 5 h 34"/>
                <a:gd name="T12" fmla="*/ 28 w 35"/>
                <a:gd name="T13" fmla="*/ 3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7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8 w 35"/>
                <a:gd name="T29" fmla="*/ 3 h 34"/>
                <a:gd name="T30" fmla="*/ 5 w 35"/>
                <a:gd name="T31" fmla="*/ 5 h 34"/>
                <a:gd name="T32" fmla="*/ 3 w 35"/>
                <a:gd name="T33" fmla="*/ 7 h 34"/>
                <a:gd name="T34" fmla="*/ 3 w 35"/>
                <a:gd name="T35" fmla="*/ 9 h 34"/>
                <a:gd name="T36" fmla="*/ 1 w 35"/>
                <a:gd name="T37" fmla="*/ 12 h 34"/>
                <a:gd name="T38" fmla="*/ 1 w 35"/>
                <a:gd name="T39" fmla="*/ 14 h 34"/>
                <a:gd name="T40" fmla="*/ 0 w 35"/>
                <a:gd name="T41" fmla="*/ 18 h 34"/>
                <a:gd name="T42" fmla="*/ 1 w 35"/>
                <a:gd name="T43" fmla="*/ 19 h 34"/>
                <a:gd name="T44" fmla="*/ 1 w 35"/>
                <a:gd name="T45" fmla="*/ 23 h 34"/>
                <a:gd name="T46" fmla="*/ 3 w 35"/>
                <a:gd name="T47" fmla="*/ 25 h 34"/>
                <a:gd name="T48" fmla="*/ 3 w 35"/>
                <a:gd name="T49" fmla="*/ 26 h 34"/>
                <a:gd name="T50" fmla="*/ 5 w 35"/>
                <a:gd name="T51" fmla="*/ 30 h 34"/>
                <a:gd name="T52" fmla="*/ 8 w 35"/>
                <a:gd name="T53" fmla="*/ 32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7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2 h 34"/>
                <a:gd name="T70" fmla="*/ 30 w 35"/>
                <a:gd name="T71" fmla="*/ 30 h 34"/>
                <a:gd name="T72" fmla="*/ 32 w 35"/>
                <a:gd name="T73" fmla="*/ 26 h 34"/>
                <a:gd name="T74" fmla="*/ 33 w 35"/>
                <a:gd name="T75" fmla="*/ 25 h 34"/>
                <a:gd name="T76" fmla="*/ 35 w 35"/>
                <a:gd name="T77" fmla="*/ 23 h 34"/>
                <a:gd name="T78" fmla="*/ 35 w 35"/>
                <a:gd name="T79" fmla="*/ 19 h 34"/>
                <a:gd name="T80" fmla="*/ 35 w 35"/>
                <a:gd name="T81" fmla="*/ 18 h 34"/>
                <a:gd name="T82" fmla="*/ 35 w 35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8"/>
                  </a:moveTo>
                  <a:lnTo>
                    <a:pt x="35" y="14"/>
                  </a:lnTo>
                  <a:lnTo>
                    <a:pt x="35" y="12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6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1" name="Freeform 297"/>
            <p:cNvSpPr>
              <a:spLocks/>
            </p:cNvSpPr>
            <p:nvPr/>
          </p:nvSpPr>
          <p:spPr bwMode="auto">
            <a:xfrm>
              <a:off x="2628" y="29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5 h 36"/>
                <a:gd name="T4" fmla="*/ 35 w 35"/>
                <a:gd name="T5" fmla="*/ 13 h 36"/>
                <a:gd name="T6" fmla="*/ 33 w 35"/>
                <a:gd name="T7" fmla="*/ 9 h 36"/>
                <a:gd name="T8" fmla="*/ 32 w 35"/>
                <a:gd name="T9" fmla="*/ 7 h 36"/>
                <a:gd name="T10" fmla="*/ 30 w 35"/>
                <a:gd name="T11" fmla="*/ 6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6 h 36"/>
                <a:gd name="T32" fmla="*/ 3 w 35"/>
                <a:gd name="T33" fmla="*/ 7 h 36"/>
                <a:gd name="T34" fmla="*/ 3 w 35"/>
                <a:gd name="T35" fmla="*/ 9 h 36"/>
                <a:gd name="T36" fmla="*/ 1 w 35"/>
                <a:gd name="T37" fmla="*/ 13 h 36"/>
                <a:gd name="T38" fmla="*/ 1 w 35"/>
                <a:gd name="T39" fmla="*/ 15 h 36"/>
                <a:gd name="T40" fmla="*/ 0 w 35"/>
                <a:gd name="T41" fmla="*/ 18 h 36"/>
                <a:gd name="T42" fmla="*/ 1 w 35"/>
                <a:gd name="T43" fmla="*/ 20 h 36"/>
                <a:gd name="T44" fmla="*/ 1 w 35"/>
                <a:gd name="T45" fmla="*/ 23 h 36"/>
                <a:gd name="T46" fmla="*/ 3 w 35"/>
                <a:gd name="T47" fmla="*/ 25 h 36"/>
                <a:gd name="T48" fmla="*/ 3 w 35"/>
                <a:gd name="T49" fmla="*/ 29 h 36"/>
                <a:gd name="T50" fmla="*/ 5 w 35"/>
                <a:gd name="T51" fmla="*/ 31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3 w 35"/>
                <a:gd name="T75" fmla="*/ 25 h 36"/>
                <a:gd name="T76" fmla="*/ 35 w 35"/>
                <a:gd name="T77" fmla="*/ 23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5"/>
                  </a:lnTo>
                  <a:lnTo>
                    <a:pt x="35" y="13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6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2" name="Freeform 298"/>
            <p:cNvSpPr>
              <a:spLocks/>
            </p:cNvSpPr>
            <p:nvPr/>
          </p:nvSpPr>
          <p:spPr bwMode="auto">
            <a:xfrm>
              <a:off x="2628" y="3072"/>
              <a:ext cx="35" cy="35"/>
            </a:xfrm>
            <a:custGeom>
              <a:avLst/>
              <a:gdLst>
                <a:gd name="T0" fmla="*/ 35 w 35"/>
                <a:gd name="T1" fmla="*/ 18 h 35"/>
                <a:gd name="T2" fmla="*/ 35 w 35"/>
                <a:gd name="T3" fmla="*/ 16 h 35"/>
                <a:gd name="T4" fmla="*/ 35 w 35"/>
                <a:gd name="T5" fmla="*/ 12 h 35"/>
                <a:gd name="T6" fmla="*/ 33 w 35"/>
                <a:gd name="T7" fmla="*/ 11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2 h 35"/>
                <a:gd name="T16" fmla="*/ 23 w 35"/>
                <a:gd name="T17" fmla="*/ 2 h 35"/>
                <a:gd name="T18" fmla="*/ 21 w 35"/>
                <a:gd name="T19" fmla="*/ 0 h 35"/>
                <a:gd name="T20" fmla="*/ 17 w 35"/>
                <a:gd name="T21" fmla="*/ 0 h 35"/>
                <a:gd name="T22" fmla="*/ 16 w 35"/>
                <a:gd name="T23" fmla="*/ 0 h 35"/>
                <a:gd name="T24" fmla="*/ 12 w 35"/>
                <a:gd name="T25" fmla="*/ 2 h 35"/>
                <a:gd name="T26" fmla="*/ 10 w 35"/>
                <a:gd name="T27" fmla="*/ 2 h 35"/>
                <a:gd name="T28" fmla="*/ 8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11 h 35"/>
                <a:gd name="T36" fmla="*/ 1 w 35"/>
                <a:gd name="T37" fmla="*/ 12 h 35"/>
                <a:gd name="T38" fmla="*/ 1 w 35"/>
                <a:gd name="T39" fmla="*/ 16 h 35"/>
                <a:gd name="T40" fmla="*/ 0 w 35"/>
                <a:gd name="T41" fmla="*/ 18 h 35"/>
                <a:gd name="T42" fmla="*/ 1 w 35"/>
                <a:gd name="T43" fmla="*/ 21 h 35"/>
                <a:gd name="T44" fmla="*/ 1 w 35"/>
                <a:gd name="T45" fmla="*/ 23 h 35"/>
                <a:gd name="T46" fmla="*/ 3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8 w 35"/>
                <a:gd name="T53" fmla="*/ 32 h 35"/>
                <a:gd name="T54" fmla="*/ 10 w 35"/>
                <a:gd name="T55" fmla="*/ 34 h 35"/>
                <a:gd name="T56" fmla="*/ 12 w 35"/>
                <a:gd name="T57" fmla="*/ 34 h 35"/>
                <a:gd name="T58" fmla="*/ 16 w 35"/>
                <a:gd name="T59" fmla="*/ 35 h 35"/>
                <a:gd name="T60" fmla="*/ 17 w 35"/>
                <a:gd name="T61" fmla="*/ 35 h 35"/>
                <a:gd name="T62" fmla="*/ 21 w 35"/>
                <a:gd name="T63" fmla="*/ 35 h 35"/>
                <a:gd name="T64" fmla="*/ 23 w 35"/>
                <a:gd name="T65" fmla="*/ 34 h 35"/>
                <a:gd name="T66" fmla="*/ 26 w 35"/>
                <a:gd name="T67" fmla="*/ 34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3 w 35"/>
                <a:gd name="T75" fmla="*/ 26 h 35"/>
                <a:gd name="T76" fmla="*/ 35 w 35"/>
                <a:gd name="T77" fmla="*/ 23 h 35"/>
                <a:gd name="T78" fmla="*/ 35 w 35"/>
                <a:gd name="T79" fmla="*/ 21 h 35"/>
                <a:gd name="T80" fmla="*/ 35 w 35"/>
                <a:gd name="T81" fmla="*/ 18 h 35"/>
                <a:gd name="T82" fmla="*/ 35 w 35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5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3" name="Freeform 299"/>
            <p:cNvSpPr>
              <a:spLocks/>
            </p:cNvSpPr>
            <p:nvPr/>
          </p:nvSpPr>
          <p:spPr bwMode="auto">
            <a:xfrm>
              <a:off x="2853" y="2281"/>
              <a:ext cx="36" cy="34"/>
            </a:xfrm>
            <a:custGeom>
              <a:avLst/>
              <a:gdLst>
                <a:gd name="T0" fmla="*/ 36 w 36"/>
                <a:gd name="T1" fmla="*/ 16 h 34"/>
                <a:gd name="T2" fmla="*/ 36 w 36"/>
                <a:gd name="T3" fmla="*/ 14 h 34"/>
                <a:gd name="T4" fmla="*/ 34 w 36"/>
                <a:gd name="T5" fmla="*/ 11 h 34"/>
                <a:gd name="T6" fmla="*/ 34 w 36"/>
                <a:gd name="T7" fmla="*/ 9 h 34"/>
                <a:gd name="T8" fmla="*/ 32 w 36"/>
                <a:gd name="T9" fmla="*/ 7 h 34"/>
                <a:gd name="T10" fmla="*/ 31 w 36"/>
                <a:gd name="T11" fmla="*/ 3 h 34"/>
                <a:gd name="T12" fmla="*/ 29 w 36"/>
                <a:gd name="T13" fmla="*/ 2 h 34"/>
                <a:gd name="T14" fmla="*/ 27 w 36"/>
                <a:gd name="T15" fmla="*/ 2 h 34"/>
                <a:gd name="T16" fmla="*/ 23 w 36"/>
                <a:gd name="T17" fmla="*/ 0 h 34"/>
                <a:gd name="T18" fmla="*/ 22 w 36"/>
                <a:gd name="T19" fmla="*/ 0 h 34"/>
                <a:gd name="T20" fmla="*/ 18 w 36"/>
                <a:gd name="T21" fmla="*/ 0 h 34"/>
                <a:gd name="T22" fmla="*/ 15 w 36"/>
                <a:gd name="T23" fmla="*/ 0 h 34"/>
                <a:gd name="T24" fmla="*/ 13 w 36"/>
                <a:gd name="T25" fmla="*/ 0 h 34"/>
                <a:gd name="T26" fmla="*/ 11 w 36"/>
                <a:gd name="T27" fmla="*/ 2 h 34"/>
                <a:gd name="T28" fmla="*/ 7 w 36"/>
                <a:gd name="T29" fmla="*/ 2 h 34"/>
                <a:gd name="T30" fmla="*/ 6 w 36"/>
                <a:gd name="T31" fmla="*/ 3 h 34"/>
                <a:gd name="T32" fmla="*/ 4 w 36"/>
                <a:gd name="T33" fmla="*/ 7 h 34"/>
                <a:gd name="T34" fmla="*/ 2 w 36"/>
                <a:gd name="T35" fmla="*/ 9 h 34"/>
                <a:gd name="T36" fmla="*/ 2 w 36"/>
                <a:gd name="T37" fmla="*/ 11 h 34"/>
                <a:gd name="T38" fmla="*/ 0 w 36"/>
                <a:gd name="T39" fmla="*/ 14 h 34"/>
                <a:gd name="T40" fmla="*/ 0 w 36"/>
                <a:gd name="T41" fmla="*/ 16 h 34"/>
                <a:gd name="T42" fmla="*/ 0 w 36"/>
                <a:gd name="T43" fmla="*/ 19 h 34"/>
                <a:gd name="T44" fmla="*/ 2 w 36"/>
                <a:gd name="T45" fmla="*/ 23 h 34"/>
                <a:gd name="T46" fmla="*/ 2 w 36"/>
                <a:gd name="T47" fmla="*/ 25 h 34"/>
                <a:gd name="T48" fmla="*/ 4 w 36"/>
                <a:gd name="T49" fmla="*/ 27 h 34"/>
                <a:gd name="T50" fmla="*/ 6 w 36"/>
                <a:gd name="T51" fmla="*/ 28 h 34"/>
                <a:gd name="T52" fmla="*/ 7 w 36"/>
                <a:gd name="T53" fmla="*/ 30 h 34"/>
                <a:gd name="T54" fmla="*/ 11 w 36"/>
                <a:gd name="T55" fmla="*/ 32 h 34"/>
                <a:gd name="T56" fmla="*/ 13 w 36"/>
                <a:gd name="T57" fmla="*/ 34 h 34"/>
                <a:gd name="T58" fmla="*/ 15 w 36"/>
                <a:gd name="T59" fmla="*/ 34 h 34"/>
                <a:gd name="T60" fmla="*/ 18 w 36"/>
                <a:gd name="T61" fmla="*/ 34 h 34"/>
                <a:gd name="T62" fmla="*/ 22 w 36"/>
                <a:gd name="T63" fmla="*/ 34 h 34"/>
                <a:gd name="T64" fmla="*/ 23 w 36"/>
                <a:gd name="T65" fmla="*/ 34 h 34"/>
                <a:gd name="T66" fmla="*/ 27 w 36"/>
                <a:gd name="T67" fmla="*/ 32 h 34"/>
                <a:gd name="T68" fmla="*/ 29 w 36"/>
                <a:gd name="T69" fmla="*/ 30 h 34"/>
                <a:gd name="T70" fmla="*/ 31 w 36"/>
                <a:gd name="T71" fmla="*/ 28 h 34"/>
                <a:gd name="T72" fmla="*/ 32 w 36"/>
                <a:gd name="T73" fmla="*/ 27 h 34"/>
                <a:gd name="T74" fmla="*/ 34 w 36"/>
                <a:gd name="T75" fmla="*/ 25 h 34"/>
                <a:gd name="T76" fmla="*/ 34 w 36"/>
                <a:gd name="T77" fmla="*/ 23 h 34"/>
                <a:gd name="T78" fmla="*/ 36 w 36"/>
                <a:gd name="T79" fmla="*/ 19 h 34"/>
                <a:gd name="T80" fmla="*/ 36 w 36"/>
                <a:gd name="T81" fmla="*/ 16 h 34"/>
                <a:gd name="T82" fmla="*/ 36 w 36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4">
                  <a:moveTo>
                    <a:pt x="36" y="16"/>
                  </a:moveTo>
                  <a:lnTo>
                    <a:pt x="36" y="14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3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5" y="34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31" y="28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4" name="Freeform 300"/>
            <p:cNvSpPr>
              <a:spLocks/>
            </p:cNvSpPr>
            <p:nvPr/>
          </p:nvSpPr>
          <p:spPr bwMode="auto">
            <a:xfrm>
              <a:off x="2853" y="2372"/>
              <a:ext cx="36" cy="33"/>
            </a:xfrm>
            <a:custGeom>
              <a:avLst/>
              <a:gdLst>
                <a:gd name="T0" fmla="*/ 36 w 36"/>
                <a:gd name="T1" fmla="*/ 17 h 33"/>
                <a:gd name="T2" fmla="*/ 36 w 36"/>
                <a:gd name="T3" fmla="*/ 14 h 33"/>
                <a:gd name="T4" fmla="*/ 34 w 36"/>
                <a:gd name="T5" fmla="*/ 12 h 33"/>
                <a:gd name="T6" fmla="*/ 34 w 36"/>
                <a:gd name="T7" fmla="*/ 8 h 33"/>
                <a:gd name="T8" fmla="*/ 32 w 36"/>
                <a:gd name="T9" fmla="*/ 7 h 33"/>
                <a:gd name="T10" fmla="*/ 31 w 36"/>
                <a:gd name="T11" fmla="*/ 5 h 33"/>
                <a:gd name="T12" fmla="*/ 29 w 36"/>
                <a:gd name="T13" fmla="*/ 3 h 33"/>
                <a:gd name="T14" fmla="*/ 27 w 36"/>
                <a:gd name="T15" fmla="*/ 1 h 33"/>
                <a:gd name="T16" fmla="*/ 23 w 36"/>
                <a:gd name="T17" fmla="*/ 0 h 33"/>
                <a:gd name="T18" fmla="*/ 22 w 36"/>
                <a:gd name="T19" fmla="*/ 0 h 33"/>
                <a:gd name="T20" fmla="*/ 18 w 36"/>
                <a:gd name="T21" fmla="*/ 0 h 33"/>
                <a:gd name="T22" fmla="*/ 15 w 36"/>
                <a:gd name="T23" fmla="*/ 0 h 33"/>
                <a:gd name="T24" fmla="*/ 13 w 36"/>
                <a:gd name="T25" fmla="*/ 0 h 33"/>
                <a:gd name="T26" fmla="*/ 11 w 36"/>
                <a:gd name="T27" fmla="*/ 1 h 33"/>
                <a:gd name="T28" fmla="*/ 7 w 36"/>
                <a:gd name="T29" fmla="*/ 3 h 33"/>
                <a:gd name="T30" fmla="*/ 6 w 36"/>
                <a:gd name="T31" fmla="*/ 5 h 33"/>
                <a:gd name="T32" fmla="*/ 4 w 36"/>
                <a:gd name="T33" fmla="*/ 7 h 33"/>
                <a:gd name="T34" fmla="*/ 2 w 36"/>
                <a:gd name="T35" fmla="*/ 8 h 33"/>
                <a:gd name="T36" fmla="*/ 2 w 36"/>
                <a:gd name="T37" fmla="*/ 12 h 33"/>
                <a:gd name="T38" fmla="*/ 0 w 36"/>
                <a:gd name="T39" fmla="*/ 14 h 33"/>
                <a:gd name="T40" fmla="*/ 0 w 36"/>
                <a:gd name="T41" fmla="*/ 17 h 33"/>
                <a:gd name="T42" fmla="*/ 0 w 36"/>
                <a:gd name="T43" fmla="*/ 19 h 33"/>
                <a:gd name="T44" fmla="*/ 2 w 36"/>
                <a:gd name="T45" fmla="*/ 23 h 33"/>
                <a:gd name="T46" fmla="*/ 2 w 36"/>
                <a:gd name="T47" fmla="*/ 24 h 33"/>
                <a:gd name="T48" fmla="*/ 4 w 36"/>
                <a:gd name="T49" fmla="*/ 26 h 33"/>
                <a:gd name="T50" fmla="*/ 6 w 36"/>
                <a:gd name="T51" fmla="*/ 30 h 33"/>
                <a:gd name="T52" fmla="*/ 7 w 36"/>
                <a:gd name="T53" fmla="*/ 31 h 33"/>
                <a:gd name="T54" fmla="*/ 11 w 36"/>
                <a:gd name="T55" fmla="*/ 31 h 33"/>
                <a:gd name="T56" fmla="*/ 13 w 36"/>
                <a:gd name="T57" fmla="*/ 33 h 33"/>
                <a:gd name="T58" fmla="*/ 15 w 36"/>
                <a:gd name="T59" fmla="*/ 33 h 33"/>
                <a:gd name="T60" fmla="*/ 18 w 36"/>
                <a:gd name="T61" fmla="*/ 33 h 33"/>
                <a:gd name="T62" fmla="*/ 22 w 36"/>
                <a:gd name="T63" fmla="*/ 33 h 33"/>
                <a:gd name="T64" fmla="*/ 23 w 36"/>
                <a:gd name="T65" fmla="*/ 33 h 33"/>
                <a:gd name="T66" fmla="*/ 27 w 36"/>
                <a:gd name="T67" fmla="*/ 31 h 33"/>
                <a:gd name="T68" fmla="*/ 29 w 36"/>
                <a:gd name="T69" fmla="*/ 31 h 33"/>
                <a:gd name="T70" fmla="*/ 31 w 36"/>
                <a:gd name="T71" fmla="*/ 30 h 33"/>
                <a:gd name="T72" fmla="*/ 32 w 36"/>
                <a:gd name="T73" fmla="*/ 26 h 33"/>
                <a:gd name="T74" fmla="*/ 34 w 36"/>
                <a:gd name="T75" fmla="*/ 24 h 33"/>
                <a:gd name="T76" fmla="*/ 34 w 36"/>
                <a:gd name="T77" fmla="*/ 23 h 33"/>
                <a:gd name="T78" fmla="*/ 36 w 36"/>
                <a:gd name="T79" fmla="*/ 19 h 33"/>
                <a:gd name="T80" fmla="*/ 36 w 36"/>
                <a:gd name="T81" fmla="*/ 17 h 33"/>
                <a:gd name="T82" fmla="*/ 36 w 36"/>
                <a:gd name="T83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3">
                  <a:moveTo>
                    <a:pt x="36" y="17"/>
                  </a:moveTo>
                  <a:lnTo>
                    <a:pt x="36" y="14"/>
                  </a:lnTo>
                  <a:lnTo>
                    <a:pt x="34" y="12"/>
                  </a:lnTo>
                  <a:lnTo>
                    <a:pt x="34" y="8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8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30"/>
                  </a:lnTo>
                  <a:lnTo>
                    <a:pt x="7" y="31"/>
                  </a:lnTo>
                  <a:lnTo>
                    <a:pt x="11" y="31"/>
                  </a:lnTo>
                  <a:lnTo>
                    <a:pt x="13" y="33"/>
                  </a:lnTo>
                  <a:lnTo>
                    <a:pt x="15" y="33"/>
                  </a:lnTo>
                  <a:lnTo>
                    <a:pt x="18" y="33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7" y="31"/>
                  </a:lnTo>
                  <a:lnTo>
                    <a:pt x="29" y="31"/>
                  </a:lnTo>
                  <a:lnTo>
                    <a:pt x="31" y="30"/>
                  </a:lnTo>
                  <a:lnTo>
                    <a:pt x="32" y="26"/>
                  </a:lnTo>
                  <a:lnTo>
                    <a:pt x="34" y="24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6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5" name="Freeform 301"/>
            <p:cNvSpPr>
              <a:spLocks/>
            </p:cNvSpPr>
            <p:nvPr/>
          </p:nvSpPr>
          <p:spPr bwMode="auto">
            <a:xfrm>
              <a:off x="2853" y="2455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4 h 36"/>
                <a:gd name="T4" fmla="*/ 34 w 36"/>
                <a:gd name="T5" fmla="*/ 12 h 36"/>
                <a:gd name="T6" fmla="*/ 34 w 36"/>
                <a:gd name="T7" fmla="*/ 9 h 36"/>
                <a:gd name="T8" fmla="*/ 32 w 36"/>
                <a:gd name="T9" fmla="*/ 7 h 36"/>
                <a:gd name="T10" fmla="*/ 31 w 36"/>
                <a:gd name="T11" fmla="*/ 5 h 36"/>
                <a:gd name="T12" fmla="*/ 29 w 36"/>
                <a:gd name="T13" fmla="*/ 4 h 36"/>
                <a:gd name="T14" fmla="*/ 27 w 36"/>
                <a:gd name="T15" fmla="*/ 2 h 36"/>
                <a:gd name="T16" fmla="*/ 23 w 36"/>
                <a:gd name="T17" fmla="*/ 2 h 36"/>
                <a:gd name="T18" fmla="*/ 22 w 36"/>
                <a:gd name="T19" fmla="*/ 0 h 36"/>
                <a:gd name="T20" fmla="*/ 18 w 36"/>
                <a:gd name="T21" fmla="*/ 0 h 36"/>
                <a:gd name="T22" fmla="*/ 15 w 36"/>
                <a:gd name="T23" fmla="*/ 0 h 36"/>
                <a:gd name="T24" fmla="*/ 13 w 36"/>
                <a:gd name="T25" fmla="*/ 2 h 36"/>
                <a:gd name="T26" fmla="*/ 11 w 36"/>
                <a:gd name="T27" fmla="*/ 2 h 36"/>
                <a:gd name="T28" fmla="*/ 7 w 36"/>
                <a:gd name="T29" fmla="*/ 4 h 36"/>
                <a:gd name="T30" fmla="*/ 6 w 36"/>
                <a:gd name="T31" fmla="*/ 5 h 36"/>
                <a:gd name="T32" fmla="*/ 4 w 36"/>
                <a:gd name="T33" fmla="*/ 7 h 36"/>
                <a:gd name="T34" fmla="*/ 2 w 36"/>
                <a:gd name="T35" fmla="*/ 9 h 36"/>
                <a:gd name="T36" fmla="*/ 2 w 36"/>
                <a:gd name="T37" fmla="*/ 12 h 36"/>
                <a:gd name="T38" fmla="*/ 0 w 36"/>
                <a:gd name="T39" fmla="*/ 14 h 36"/>
                <a:gd name="T40" fmla="*/ 0 w 36"/>
                <a:gd name="T41" fmla="*/ 18 h 36"/>
                <a:gd name="T42" fmla="*/ 0 w 36"/>
                <a:gd name="T43" fmla="*/ 20 h 36"/>
                <a:gd name="T44" fmla="*/ 2 w 36"/>
                <a:gd name="T45" fmla="*/ 23 h 36"/>
                <a:gd name="T46" fmla="*/ 2 w 36"/>
                <a:gd name="T47" fmla="*/ 25 h 36"/>
                <a:gd name="T48" fmla="*/ 4 w 36"/>
                <a:gd name="T49" fmla="*/ 28 h 36"/>
                <a:gd name="T50" fmla="*/ 6 w 36"/>
                <a:gd name="T51" fmla="*/ 30 h 36"/>
                <a:gd name="T52" fmla="*/ 7 w 36"/>
                <a:gd name="T53" fmla="*/ 32 h 36"/>
                <a:gd name="T54" fmla="*/ 11 w 36"/>
                <a:gd name="T55" fmla="*/ 34 h 36"/>
                <a:gd name="T56" fmla="*/ 13 w 36"/>
                <a:gd name="T57" fmla="*/ 34 h 36"/>
                <a:gd name="T58" fmla="*/ 15 w 36"/>
                <a:gd name="T59" fmla="*/ 36 h 36"/>
                <a:gd name="T60" fmla="*/ 18 w 36"/>
                <a:gd name="T61" fmla="*/ 36 h 36"/>
                <a:gd name="T62" fmla="*/ 22 w 36"/>
                <a:gd name="T63" fmla="*/ 36 h 36"/>
                <a:gd name="T64" fmla="*/ 23 w 36"/>
                <a:gd name="T65" fmla="*/ 34 h 36"/>
                <a:gd name="T66" fmla="*/ 27 w 36"/>
                <a:gd name="T67" fmla="*/ 34 h 36"/>
                <a:gd name="T68" fmla="*/ 29 w 36"/>
                <a:gd name="T69" fmla="*/ 32 h 36"/>
                <a:gd name="T70" fmla="*/ 31 w 36"/>
                <a:gd name="T71" fmla="*/ 30 h 36"/>
                <a:gd name="T72" fmla="*/ 32 w 36"/>
                <a:gd name="T73" fmla="*/ 28 h 36"/>
                <a:gd name="T74" fmla="*/ 34 w 36"/>
                <a:gd name="T75" fmla="*/ 25 h 36"/>
                <a:gd name="T76" fmla="*/ 34 w 36"/>
                <a:gd name="T77" fmla="*/ 23 h 36"/>
                <a:gd name="T78" fmla="*/ 36 w 36"/>
                <a:gd name="T79" fmla="*/ 20 h 36"/>
                <a:gd name="T80" fmla="*/ 36 w 36"/>
                <a:gd name="T81" fmla="*/ 18 h 36"/>
                <a:gd name="T82" fmla="*/ 36 w 36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4"/>
                  </a:lnTo>
                  <a:lnTo>
                    <a:pt x="34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2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6" name="Freeform 302"/>
            <p:cNvSpPr>
              <a:spLocks/>
            </p:cNvSpPr>
            <p:nvPr/>
          </p:nvSpPr>
          <p:spPr bwMode="auto">
            <a:xfrm>
              <a:off x="2853" y="2539"/>
              <a:ext cx="36" cy="35"/>
            </a:xfrm>
            <a:custGeom>
              <a:avLst/>
              <a:gdLst>
                <a:gd name="T0" fmla="*/ 36 w 36"/>
                <a:gd name="T1" fmla="*/ 17 h 35"/>
                <a:gd name="T2" fmla="*/ 36 w 36"/>
                <a:gd name="T3" fmla="*/ 16 h 35"/>
                <a:gd name="T4" fmla="*/ 34 w 36"/>
                <a:gd name="T5" fmla="*/ 12 h 35"/>
                <a:gd name="T6" fmla="*/ 34 w 36"/>
                <a:gd name="T7" fmla="*/ 10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7 w 36"/>
                <a:gd name="T15" fmla="*/ 1 h 35"/>
                <a:gd name="T16" fmla="*/ 23 w 36"/>
                <a:gd name="T17" fmla="*/ 1 h 35"/>
                <a:gd name="T18" fmla="*/ 22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1 h 35"/>
                <a:gd name="T26" fmla="*/ 11 w 36"/>
                <a:gd name="T27" fmla="*/ 1 h 35"/>
                <a:gd name="T28" fmla="*/ 7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10 h 35"/>
                <a:gd name="T36" fmla="*/ 2 w 36"/>
                <a:gd name="T37" fmla="*/ 12 h 35"/>
                <a:gd name="T38" fmla="*/ 0 w 36"/>
                <a:gd name="T39" fmla="*/ 16 h 35"/>
                <a:gd name="T40" fmla="*/ 0 w 36"/>
                <a:gd name="T41" fmla="*/ 17 h 35"/>
                <a:gd name="T42" fmla="*/ 0 w 36"/>
                <a:gd name="T43" fmla="*/ 21 h 35"/>
                <a:gd name="T44" fmla="*/ 2 w 36"/>
                <a:gd name="T45" fmla="*/ 23 h 35"/>
                <a:gd name="T46" fmla="*/ 2 w 36"/>
                <a:gd name="T47" fmla="*/ 26 h 35"/>
                <a:gd name="T48" fmla="*/ 4 w 36"/>
                <a:gd name="T49" fmla="*/ 28 h 35"/>
                <a:gd name="T50" fmla="*/ 6 w 36"/>
                <a:gd name="T51" fmla="*/ 30 h 35"/>
                <a:gd name="T52" fmla="*/ 7 w 36"/>
                <a:gd name="T53" fmla="*/ 32 h 35"/>
                <a:gd name="T54" fmla="*/ 11 w 36"/>
                <a:gd name="T55" fmla="*/ 33 h 35"/>
                <a:gd name="T56" fmla="*/ 13 w 36"/>
                <a:gd name="T57" fmla="*/ 33 h 35"/>
                <a:gd name="T58" fmla="*/ 15 w 36"/>
                <a:gd name="T59" fmla="*/ 35 h 35"/>
                <a:gd name="T60" fmla="*/ 18 w 36"/>
                <a:gd name="T61" fmla="*/ 35 h 35"/>
                <a:gd name="T62" fmla="*/ 22 w 36"/>
                <a:gd name="T63" fmla="*/ 35 h 35"/>
                <a:gd name="T64" fmla="*/ 23 w 36"/>
                <a:gd name="T65" fmla="*/ 33 h 35"/>
                <a:gd name="T66" fmla="*/ 27 w 36"/>
                <a:gd name="T67" fmla="*/ 33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6 h 35"/>
                <a:gd name="T76" fmla="*/ 34 w 36"/>
                <a:gd name="T77" fmla="*/ 23 h 35"/>
                <a:gd name="T78" fmla="*/ 36 w 36"/>
                <a:gd name="T79" fmla="*/ 21 h 35"/>
                <a:gd name="T80" fmla="*/ 36 w 36"/>
                <a:gd name="T81" fmla="*/ 17 h 35"/>
                <a:gd name="T82" fmla="*/ 36 w 36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7"/>
                  </a:moveTo>
                  <a:lnTo>
                    <a:pt x="36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3"/>
                  </a:lnTo>
                  <a:lnTo>
                    <a:pt x="13" y="33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3" y="33"/>
                  </a:lnTo>
                  <a:lnTo>
                    <a:pt x="27" y="33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6" y="17"/>
                  </a:lnTo>
                  <a:lnTo>
                    <a:pt x="36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7" name="Freeform 303"/>
            <p:cNvSpPr>
              <a:spLocks/>
            </p:cNvSpPr>
            <p:nvPr/>
          </p:nvSpPr>
          <p:spPr bwMode="auto">
            <a:xfrm>
              <a:off x="2853" y="2624"/>
              <a:ext cx="36" cy="34"/>
            </a:xfrm>
            <a:custGeom>
              <a:avLst/>
              <a:gdLst>
                <a:gd name="T0" fmla="*/ 36 w 36"/>
                <a:gd name="T1" fmla="*/ 16 h 34"/>
                <a:gd name="T2" fmla="*/ 36 w 36"/>
                <a:gd name="T3" fmla="*/ 14 h 34"/>
                <a:gd name="T4" fmla="*/ 34 w 36"/>
                <a:gd name="T5" fmla="*/ 11 h 34"/>
                <a:gd name="T6" fmla="*/ 34 w 36"/>
                <a:gd name="T7" fmla="*/ 9 h 34"/>
                <a:gd name="T8" fmla="*/ 32 w 36"/>
                <a:gd name="T9" fmla="*/ 7 h 34"/>
                <a:gd name="T10" fmla="*/ 31 w 36"/>
                <a:gd name="T11" fmla="*/ 3 h 34"/>
                <a:gd name="T12" fmla="*/ 29 w 36"/>
                <a:gd name="T13" fmla="*/ 2 h 34"/>
                <a:gd name="T14" fmla="*/ 27 w 36"/>
                <a:gd name="T15" fmla="*/ 2 h 34"/>
                <a:gd name="T16" fmla="*/ 23 w 36"/>
                <a:gd name="T17" fmla="*/ 0 h 34"/>
                <a:gd name="T18" fmla="*/ 22 w 36"/>
                <a:gd name="T19" fmla="*/ 0 h 34"/>
                <a:gd name="T20" fmla="*/ 18 w 36"/>
                <a:gd name="T21" fmla="*/ 0 h 34"/>
                <a:gd name="T22" fmla="*/ 15 w 36"/>
                <a:gd name="T23" fmla="*/ 0 h 34"/>
                <a:gd name="T24" fmla="*/ 13 w 36"/>
                <a:gd name="T25" fmla="*/ 0 h 34"/>
                <a:gd name="T26" fmla="*/ 11 w 36"/>
                <a:gd name="T27" fmla="*/ 2 h 34"/>
                <a:gd name="T28" fmla="*/ 7 w 36"/>
                <a:gd name="T29" fmla="*/ 2 h 34"/>
                <a:gd name="T30" fmla="*/ 6 w 36"/>
                <a:gd name="T31" fmla="*/ 3 h 34"/>
                <a:gd name="T32" fmla="*/ 4 w 36"/>
                <a:gd name="T33" fmla="*/ 7 h 34"/>
                <a:gd name="T34" fmla="*/ 2 w 36"/>
                <a:gd name="T35" fmla="*/ 9 h 34"/>
                <a:gd name="T36" fmla="*/ 2 w 36"/>
                <a:gd name="T37" fmla="*/ 11 h 34"/>
                <a:gd name="T38" fmla="*/ 0 w 36"/>
                <a:gd name="T39" fmla="*/ 14 h 34"/>
                <a:gd name="T40" fmla="*/ 0 w 36"/>
                <a:gd name="T41" fmla="*/ 16 h 34"/>
                <a:gd name="T42" fmla="*/ 0 w 36"/>
                <a:gd name="T43" fmla="*/ 19 h 34"/>
                <a:gd name="T44" fmla="*/ 2 w 36"/>
                <a:gd name="T45" fmla="*/ 23 h 34"/>
                <a:gd name="T46" fmla="*/ 2 w 36"/>
                <a:gd name="T47" fmla="*/ 25 h 34"/>
                <a:gd name="T48" fmla="*/ 4 w 36"/>
                <a:gd name="T49" fmla="*/ 27 h 34"/>
                <a:gd name="T50" fmla="*/ 6 w 36"/>
                <a:gd name="T51" fmla="*/ 28 h 34"/>
                <a:gd name="T52" fmla="*/ 7 w 36"/>
                <a:gd name="T53" fmla="*/ 30 h 34"/>
                <a:gd name="T54" fmla="*/ 11 w 36"/>
                <a:gd name="T55" fmla="*/ 32 h 34"/>
                <a:gd name="T56" fmla="*/ 13 w 36"/>
                <a:gd name="T57" fmla="*/ 34 h 34"/>
                <a:gd name="T58" fmla="*/ 15 w 36"/>
                <a:gd name="T59" fmla="*/ 34 h 34"/>
                <a:gd name="T60" fmla="*/ 18 w 36"/>
                <a:gd name="T61" fmla="*/ 34 h 34"/>
                <a:gd name="T62" fmla="*/ 22 w 36"/>
                <a:gd name="T63" fmla="*/ 34 h 34"/>
                <a:gd name="T64" fmla="*/ 23 w 36"/>
                <a:gd name="T65" fmla="*/ 34 h 34"/>
                <a:gd name="T66" fmla="*/ 27 w 36"/>
                <a:gd name="T67" fmla="*/ 32 h 34"/>
                <a:gd name="T68" fmla="*/ 29 w 36"/>
                <a:gd name="T69" fmla="*/ 30 h 34"/>
                <a:gd name="T70" fmla="*/ 31 w 36"/>
                <a:gd name="T71" fmla="*/ 28 h 34"/>
                <a:gd name="T72" fmla="*/ 32 w 36"/>
                <a:gd name="T73" fmla="*/ 27 h 34"/>
                <a:gd name="T74" fmla="*/ 34 w 36"/>
                <a:gd name="T75" fmla="*/ 25 h 34"/>
                <a:gd name="T76" fmla="*/ 34 w 36"/>
                <a:gd name="T77" fmla="*/ 23 h 34"/>
                <a:gd name="T78" fmla="*/ 36 w 36"/>
                <a:gd name="T79" fmla="*/ 19 h 34"/>
                <a:gd name="T80" fmla="*/ 36 w 36"/>
                <a:gd name="T81" fmla="*/ 16 h 34"/>
                <a:gd name="T82" fmla="*/ 36 w 36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4">
                  <a:moveTo>
                    <a:pt x="36" y="16"/>
                  </a:moveTo>
                  <a:lnTo>
                    <a:pt x="36" y="14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3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5" y="34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31" y="28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8" name="Freeform 304"/>
            <p:cNvSpPr>
              <a:spLocks/>
            </p:cNvSpPr>
            <p:nvPr/>
          </p:nvSpPr>
          <p:spPr bwMode="auto">
            <a:xfrm>
              <a:off x="2853" y="2707"/>
              <a:ext cx="36" cy="34"/>
            </a:xfrm>
            <a:custGeom>
              <a:avLst/>
              <a:gdLst>
                <a:gd name="T0" fmla="*/ 36 w 36"/>
                <a:gd name="T1" fmla="*/ 18 h 34"/>
                <a:gd name="T2" fmla="*/ 36 w 36"/>
                <a:gd name="T3" fmla="*/ 15 h 34"/>
                <a:gd name="T4" fmla="*/ 34 w 36"/>
                <a:gd name="T5" fmla="*/ 13 h 34"/>
                <a:gd name="T6" fmla="*/ 34 w 36"/>
                <a:gd name="T7" fmla="*/ 9 h 34"/>
                <a:gd name="T8" fmla="*/ 32 w 36"/>
                <a:gd name="T9" fmla="*/ 8 h 34"/>
                <a:gd name="T10" fmla="*/ 31 w 36"/>
                <a:gd name="T11" fmla="*/ 6 h 34"/>
                <a:gd name="T12" fmla="*/ 29 w 36"/>
                <a:gd name="T13" fmla="*/ 4 h 34"/>
                <a:gd name="T14" fmla="*/ 27 w 36"/>
                <a:gd name="T15" fmla="*/ 2 h 34"/>
                <a:gd name="T16" fmla="*/ 23 w 36"/>
                <a:gd name="T17" fmla="*/ 0 h 34"/>
                <a:gd name="T18" fmla="*/ 22 w 36"/>
                <a:gd name="T19" fmla="*/ 0 h 34"/>
                <a:gd name="T20" fmla="*/ 18 w 36"/>
                <a:gd name="T21" fmla="*/ 0 h 34"/>
                <a:gd name="T22" fmla="*/ 15 w 36"/>
                <a:gd name="T23" fmla="*/ 0 h 34"/>
                <a:gd name="T24" fmla="*/ 13 w 36"/>
                <a:gd name="T25" fmla="*/ 0 h 34"/>
                <a:gd name="T26" fmla="*/ 11 w 36"/>
                <a:gd name="T27" fmla="*/ 2 h 34"/>
                <a:gd name="T28" fmla="*/ 7 w 36"/>
                <a:gd name="T29" fmla="*/ 4 h 34"/>
                <a:gd name="T30" fmla="*/ 6 w 36"/>
                <a:gd name="T31" fmla="*/ 6 h 34"/>
                <a:gd name="T32" fmla="*/ 4 w 36"/>
                <a:gd name="T33" fmla="*/ 8 h 34"/>
                <a:gd name="T34" fmla="*/ 2 w 36"/>
                <a:gd name="T35" fmla="*/ 9 h 34"/>
                <a:gd name="T36" fmla="*/ 2 w 36"/>
                <a:gd name="T37" fmla="*/ 13 h 34"/>
                <a:gd name="T38" fmla="*/ 0 w 36"/>
                <a:gd name="T39" fmla="*/ 15 h 34"/>
                <a:gd name="T40" fmla="*/ 0 w 36"/>
                <a:gd name="T41" fmla="*/ 18 h 34"/>
                <a:gd name="T42" fmla="*/ 0 w 36"/>
                <a:gd name="T43" fmla="*/ 20 h 34"/>
                <a:gd name="T44" fmla="*/ 2 w 36"/>
                <a:gd name="T45" fmla="*/ 24 h 34"/>
                <a:gd name="T46" fmla="*/ 2 w 36"/>
                <a:gd name="T47" fmla="*/ 25 h 34"/>
                <a:gd name="T48" fmla="*/ 4 w 36"/>
                <a:gd name="T49" fmla="*/ 27 h 34"/>
                <a:gd name="T50" fmla="*/ 6 w 36"/>
                <a:gd name="T51" fmla="*/ 31 h 34"/>
                <a:gd name="T52" fmla="*/ 7 w 36"/>
                <a:gd name="T53" fmla="*/ 32 h 34"/>
                <a:gd name="T54" fmla="*/ 11 w 36"/>
                <a:gd name="T55" fmla="*/ 32 h 34"/>
                <a:gd name="T56" fmla="*/ 13 w 36"/>
                <a:gd name="T57" fmla="*/ 34 h 34"/>
                <a:gd name="T58" fmla="*/ 15 w 36"/>
                <a:gd name="T59" fmla="*/ 34 h 34"/>
                <a:gd name="T60" fmla="*/ 18 w 36"/>
                <a:gd name="T61" fmla="*/ 34 h 34"/>
                <a:gd name="T62" fmla="*/ 22 w 36"/>
                <a:gd name="T63" fmla="*/ 34 h 34"/>
                <a:gd name="T64" fmla="*/ 23 w 36"/>
                <a:gd name="T65" fmla="*/ 34 h 34"/>
                <a:gd name="T66" fmla="*/ 27 w 36"/>
                <a:gd name="T67" fmla="*/ 32 h 34"/>
                <a:gd name="T68" fmla="*/ 29 w 36"/>
                <a:gd name="T69" fmla="*/ 32 h 34"/>
                <a:gd name="T70" fmla="*/ 31 w 36"/>
                <a:gd name="T71" fmla="*/ 31 h 34"/>
                <a:gd name="T72" fmla="*/ 32 w 36"/>
                <a:gd name="T73" fmla="*/ 27 h 34"/>
                <a:gd name="T74" fmla="*/ 34 w 36"/>
                <a:gd name="T75" fmla="*/ 25 h 34"/>
                <a:gd name="T76" fmla="*/ 34 w 36"/>
                <a:gd name="T77" fmla="*/ 24 h 34"/>
                <a:gd name="T78" fmla="*/ 36 w 36"/>
                <a:gd name="T79" fmla="*/ 20 h 34"/>
                <a:gd name="T80" fmla="*/ 36 w 36"/>
                <a:gd name="T81" fmla="*/ 18 h 34"/>
                <a:gd name="T82" fmla="*/ 36 w 36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4">
                  <a:moveTo>
                    <a:pt x="36" y="18"/>
                  </a:moveTo>
                  <a:lnTo>
                    <a:pt x="36" y="15"/>
                  </a:lnTo>
                  <a:lnTo>
                    <a:pt x="34" y="13"/>
                  </a:lnTo>
                  <a:lnTo>
                    <a:pt x="34" y="9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2" y="9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4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31"/>
                  </a:lnTo>
                  <a:lnTo>
                    <a:pt x="7" y="32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5" y="34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9" y="32"/>
                  </a:lnTo>
                  <a:lnTo>
                    <a:pt x="31" y="31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4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49" name="Freeform 305"/>
            <p:cNvSpPr>
              <a:spLocks/>
            </p:cNvSpPr>
            <p:nvPr/>
          </p:nvSpPr>
          <p:spPr bwMode="auto">
            <a:xfrm>
              <a:off x="2853" y="2805"/>
              <a:ext cx="36" cy="34"/>
            </a:xfrm>
            <a:custGeom>
              <a:avLst/>
              <a:gdLst>
                <a:gd name="T0" fmla="*/ 36 w 36"/>
                <a:gd name="T1" fmla="*/ 18 h 34"/>
                <a:gd name="T2" fmla="*/ 36 w 36"/>
                <a:gd name="T3" fmla="*/ 14 h 34"/>
                <a:gd name="T4" fmla="*/ 34 w 36"/>
                <a:gd name="T5" fmla="*/ 13 h 34"/>
                <a:gd name="T6" fmla="*/ 34 w 36"/>
                <a:gd name="T7" fmla="*/ 9 h 34"/>
                <a:gd name="T8" fmla="*/ 32 w 36"/>
                <a:gd name="T9" fmla="*/ 7 h 34"/>
                <a:gd name="T10" fmla="*/ 31 w 36"/>
                <a:gd name="T11" fmla="*/ 6 h 34"/>
                <a:gd name="T12" fmla="*/ 29 w 36"/>
                <a:gd name="T13" fmla="*/ 4 h 34"/>
                <a:gd name="T14" fmla="*/ 27 w 36"/>
                <a:gd name="T15" fmla="*/ 2 h 34"/>
                <a:gd name="T16" fmla="*/ 23 w 36"/>
                <a:gd name="T17" fmla="*/ 0 h 34"/>
                <a:gd name="T18" fmla="*/ 22 w 36"/>
                <a:gd name="T19" fmla="*/ 0 h 34"/>
                <a:gd name="T20" fmla="*/ 18 w 36"/>
                <a:gd name="T21" fmla="*/ 0 h 34"/>
                <a:gd name="T22" fmla="*/ 15 w 36"/>
                <a:gd name="T23" fmla="*/ 0 h 34"/>
                <a:gd name="T24" fmla="*/ 13 w 36"/>
                <a:gd name="T25" fmla="*/ 0 h 34"/>
                <a:gd name="T26" fmla="*/ 11 w 36"/>
                <a:gd name="T27" fmla="*/ 2 h 34"/>
                <a:gd name="T28" fmla="*/ 7 w 36"/>
                <a:gd name="T29" fmla="*/ 4 h 34"/>
                <a:gd name="T30" fmla="*/ 6 w 36"/>
                <a:gd name="T31" fmla="*/ 6 h 34"/>
                <a:gd name="T32" fmla="*/ 4 w 36"/>
                <a:gd name="T33" fmla="*/ 7 h 34"/>
                <a:gd name="T34" fmla="*/ 2 w 36"/>
                <a:gd name="T35" fmla="*/ 9 h 34"/>
                <a:gd name="T36" fmla="*/ 2 w 36"/>
                <a:gd name="T37" fmla="*/ 13 h 34"/>
                <a:gd name="T38" fmla="*/ 0 w 36"/>
                <a:gd name="T39" fmla="*/ 14 h 34"/>
                <a:gd name="T40" fmla="*/ 0 w 36"/>
                <a:gd name="T41" fmla="*/ 18 h 34"/>
                <a:gd name="T42" fmla="*/ 0 w 36"/>
                <a:gd name="T43" fmla="*/ 20 h 34"/>
                <a:gd name="T44" fmla="*/ 2 w 36"/>
                <a:gd name="T45" fmla="*/ 23 h 34"/>
                <a:gd name="T46" fmla="*/ 2 w 36"/>
                <a:gd name="T47" fmla="*/ 25 h 34"/>
                <a:gd name="T48" fmla="*/ 4 w 36"/>
                <a:gd name="T49" fmla="*/ 27 h 34"/>
                <a:gd name="T50" fmla="*/ 6 w 36"/>
                <a:gd name="T51" fmla="*/ 30 h 34"/>
                <a:gd name="T52" fmla="*/ 7 w 36"/>
                <a:gd name="T53" fmla="*/ 32 h 34"/>
                <a:gd name="T54" fmla="*/ 11 w 36"/>
                <a:gd name="T55" fmla="*/ 32 h 34"/>
                <a:gd name="T56" fmla="*/ 13 w 36"/>
                <a:gd name="T57" fmla="*/ 34 h 34"/>
                <a:gd name="T58" fmla="*/ 15 w 36"/>
                <a:gd name="T59" fmla="*/ 34 h 34"/>
                <a:gd name="T60" fmla="*/ 18 w 36"/>
                <a:gd name="T61" fmla="*/ 34 h 34"/>
                <a:gd name="T62" fmla="*/ 22 w 36"/>
                <a:gd name="T63" fmla="*/ 34 h 34"/>
                <a:gd name="T64" fmla="*/ 23 w 36"/>
                <a:gd name="T65" fmla="*/ 34 h 34"/>
                <a:gd name="T66" fmla="*/ 27 w 36"/>
                <a:gd name="T67" fmla="*/ 32 h 34"/>
                <a:gd name="T68" fmla="*/ 29 w 36"/>
                <a:gd name="T69" fmla="*/ 32 h 34"/>
                <a:gd name="T70" fmla="*/ 31 w 36"/>
                <a:gd name="T71" fmla="*/ 30 h 34"/>
                <a:gd name="T72" fmla="*/ 32 w 36"/>
                <a:gd name="T73" fmla="*/ 27 h 34"/>
                <a:gd name="T74" fmla="*/ 34 w 36"/>
                <a:gd name="T75" fmla="*/ 25 h 34"/>
                <a:gd name="T76" fmla="*/ 34 w 36"/>
                <a:gd name="T77" fmla="*/ 23 h 34"/>
                <a:gd name="T78" fmla="*/ 36 w 36"/>
                <a:gd name="T79" fmla="*/ 20 h 34"/>
                <a:gd name="T80" fmla="*/ 36 w 36"/>
                <a:gd name="T81" fmla="*/ 18 h 34"/>
                <a:gd name="T82" fmla="*/ 36 w 36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4">
                  <a:moveTo>
                    <a:pt x="36" y="18"/>
                  </a:moveTo>
                  <a:lnTo>
                    <a:pt x="36" y="14"/>
                  </a:lnTo>
                  <a:lnTo>
                    <a:pt x="34" y="13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4"/>
                  </a:lnTo>
                  <a:lnTo>
                    <a:pt x="6" y="6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5" y="34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0" name="Freeform 306"/>
            <p:cNvSpPr>
              <a:spLocks/>
            </p:cNvSpPr>
            <p:nvPr/>
          </p:nvSpPr>
          <p:spPr bwMode="auto">
            <a:xfrm>
              <a:off x="2853" y="2896"/>
              <a:ext cx="36" cy="35"/>
            </a:xfrm>
            <a:custGeom>
              <a:avLst/>
              <a:gdLst>
                <a:gd name="T0" fmla="*/ 36 w 36"/>
                <a:gd name="T1" fmla="*/ 18 h 35"/>
                <a:gd name="T2" fmla="*/ 36 w 36"/>
                <a:gd name="T3" fmla="*/ 14 h 35"/>
                <a:gd name="T4" fmla="*/ 34 w 36"/>
                <a:gd name="T5" fmla="*/ 12 h 35"/>
                <a:gd name="T6" fmla="*/ 34 w 36"/>
                <a:gd name="T7" fmla="*/ 9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7 w 36"/>
                <a:gd name="T15" fmla="*/ 2 h 35"/>
                <a:gd name="T16" fmla="*/ 23 w 36"/>
                <a:gd name="T17" fmla="*/ 2 h 35"/>
                <a:gd name="T18" fmla="*/ 22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2 h 35"/>
                <a:gd name="T26" fmla="*/ 11 w 36"/>
                <a:gd name="T27" fmla="*/ 2 h 35"/>
                <a:gd name="T28" fmla="*/ 7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9 h 35"/>
                <a:gd name="T36" fmla="*/ 2 w 36"/>
                <a:gd name="T37" fmla="*/ 12 h 35"/>
                <a:gd name="T38" fmla="*/ 0 w 36"/>
                <a:gd name="T39" fmla="*/ 14 h 35"/>
                <a:gd name="T40" fmla="*/ 0 w 36"/>
                <a:gd name="T41" fmla="*/ 18 h 35"/>
                <a:gd name="T42" fmla="*/ 0 w 36"/>
                <a:gd name="T43" fmla="*/ 19 h 35"/>
                <a:gd name="T44" fmla="*/ 2 w 36"/>
                <a:gd name="T45" fmla="*/ 23 h 35"/>
                <a:gd name="T46" fmla="*/ 2 w 36"/>
                <a:gd name="T47" fmla="*/ 25 h 35"/>
                <a:gd name="T48" fmla="*/ 4 w 36"/>
                <a:gd name="T49" fmla="*/ 28 h 35"/>
                <a:gd name="T50" fmla="*/ 6 w 36"/>
                <a:gd name="T51" fmla="*/ 30 h 35"/>
                <a:gd name="T52" fmla="*/ 7 w 36"/>
                <a:gd name="T53" fmla="*/ 32 h 35"/>
                <a:gd name="T54" fmla="*/ 11 w 36"/>
                <a:gd name="T55" fmla="*/ 34 h 35"/>
                <a:gd name="T56" fmla="*/ 13 w 36"/>
                <a:gd name="T57" fmla="*/ 34 h 35"/>
                <a:gd name="T58" fmla="*/ 15 w 36"/>
                <a:gd name="T59" fmla="*/ 35 h 35"/>
                <a:gd name="T60" fmla="*/ 18 w 36"/>
                <a:gd name="T61" fmla="*/ 35 h 35"/>
                <a:gd name="T62" fmla="*/ 22 w 36"/>
                <a:gd name="T63" fmla="*/ 35 h 35"/>
                <a:gd name="T64" fmla="*/ 23 w 36"/>
                <a:gd name="T65" fmla="*/ 34 h 35"/>
                <a:gd name="T66" fmla="*/ 27 w 36"/>
                <a:gd name="T67" fmla="*/ 34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5 h 35"/>
                <a:gd name="T76" fmla="*/ 34 w 36"/>
                <a:gd name="T77" fmla="*/ 23 h 35"/>
                <a:gd name="T78" fmla="*/ 36 w 36"/>
                <a:gd name="T79" fmla="*/ 19 h 35"/>
                <a:gd name="T80" fmla="*/ 36 w 36"/>
                <a:gd name="T81" fmla="*/ 18 h 35"/>
                <a:gd name="T82" fmla="*/ 36 w 36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8"/>
                  </a:moveTo>
                  <a:lnTo>
                    <a:pt x="36" y="14"/>
                  </a:lnTo>
                  <a:lnTo>
                    <a:pt x="34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1" name="Freeform 307"/>
            <p:cNvSpPr>
              <a:spLocks/>
            </p:cNvSpPr>
            <p:nvPr/>
          </p:nvSpPr>
          <p:spPr bwMode="auto">
            <a:xfrm>
              <a:off x="2853" y="297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6 h 36"/>
                <a:gd name="T4" fmla="*/ 34 w 36"/>
                <a:gd name="T5" fmla="*/ 13 h 36"/>
                <a:gd name="T6" fmla="*/ 34 w 36"/>
                <a:gd name="T7" fmla="*/ 11 h 36"/>
                <a:gd name="T8" fmla="*/ 32 w 36"/>
                <a:gd name="T9" fmla="*/ 8 h 36"/>
                <a:gd name="T10" fmla="*/ 31 w 36"/>
                <a:gd name="T11" fmla="*/ 6 h 36"/>
                <a:gd name="T12" fmla="*/ 29 w 36"/>
                <a:gd name="T13" fmla="*/ 4 h 36"/>
                <a:gd name="T14" fmla="*/ 27 w 36"/>
                <a:gd name="T15" fmla="*/ 2 h 36"/>
                <a:gd name="T16" fmla="*/ 23 w 36"/>
                <a:gd name="T17" fmla="*/ 2 h 36"/>
                <a:gd name="T18" fmla="*/ 22 w 36"/>
                <a:gd name="T19" fmla="*/ 0 h 36"/>
                <a:gd name="T20" fmla="*/ 18 w 36"/>
                <a:gd name="T21" fmla="*/ 0 h 36"/>
                <a:gd name="T22" fmla="*/ 15 w 36"/>
                <a:gd name="T23" fmla="*/ 0 h 36"/>
                <a:gd name="T24" fmla="*/ 13 w 36"/>
                <a:gd name="T25" fmla="*/ 2 h 36"/>
                <a:gd name="T26" fmla="*/ 11 w 36"/>
                <a:gd name="T27" fmla="*/ 2 h 36"/>
                <a:gd name="T28" fmla="*/ 7 w 36"/>
                <a:gd name="T29" fmla="*/ 4 h 36"/>
                <a:gd name="T30" fmla="*/ 6 w 36"/>
                <a:gd name="T31" fmla="*/ 6 h 36"/>
                <a:gd name="T32" fmla="*/ 4 w 36"/>
                <a:gd name="T33" fmla="*/ 8 h 36"/>
                <a:gd name="T34" fmla="*/ 2 w 36"/>
                <a:gd name="T35" fmla="*/ 11 h 36"/>
                <a:gd name="T36" fmla="*/ 2 w 36"/>
                <a:gd name="T37" fmla="*/ 13 h 36"/>
                <a:gd name="T38" fmla="*/ 0 w 36"/>
                <a:gd name="T39" fmla="*/ 16 h 36"/>
                <a:gd name="T40" fmla="*/ 0 w 36"/>
                <a:gd name="T41" fmla="*/ 18 h 36"/>
                <a:gd name="T42" fmla="*/ 0 w 36"/>
                <a:gd name="T43" fmla="*/ 22 h 36"/>
                <a:gd name="T44" fmla="*/ 2 w 36"/>
                <a:gd name="T45" fmla="*/ 24 h 36"/>
                <a:gd name="T46" fmla="*/ 2 w 36"/>
                <a:gd name="T47" fmla="*/ 27 h 36"/>
                <a:gd name="T48" fmla="*/ 4 w 36"/>
                <a:gd name="T49" fmla="*/ 29 h 36"/>
                <a:gd name="T50" fmla="*/ 6 w 36"/>
                <a:gd name="T51" fmla="*/ 31 h 36"/>
                <a:gd name="T52" fmla="*/ 7 w 36"/>
                <a:gd name="T53" fmla="*/ 32 h 36"/>
                <a:gd name="T54" fmla="*/ 11 w 36"/>
                <a:gd name="T55" fmla="*/ 34 h 36"/>
                <a:gd name="T56" fmla="*/ 13 w 36"/>
                <a:gd name="T57" fmla="*/ 34 h 36"/>
                <a:gd name="T58" fmla="*/ 15 w 36"/>
                <a:gd name="T59" fmla="*/ 36 h 36"/>
                <a:gd name="T60" fmla="*/ 18 w 36"/>
                <a:gd name="T61" fmla="*/ 36 h 36"/>
                <a:gd name="T62" fmla="*/ 22 w 36"/>
                <a:gd name="T63" fmla="*/ 36 h 36"/>
                <a:gd name="T64" fmla="*/ 23 w 36"/>
                <a:gd name="T65" fmla="*/ 34 h 36"/>
                <a:gd name="T66" fmla="*/ 27 w 36"/>
                <a:gd name="T67" fmla="*/ 34 h 36"/>
                <a:gd name="T68" fmla="*/ 29 w 36"/>
                <a:gd name="T69" fmla="*/ 32 h 36"/>
                <a:gd name="T70" fmla="*/ 31 w 36"/>
                <a:gd name="T71" fmla="*/ 31 h 36"/>
                <a:gd name="T72" fmla="*/ 32 w 36"/>
                <a:gd name="T73" fmla="*/ 29 h 36"/>
                <a:gd name="T74" fmla="*/ 34 w 36"/>
                <a:gd name="T75" fmla="*/ 27 h 36"/>
                <a:gd name="T76" fmla="*/ 34 w 36"/>
                <a:gd name="T77" fmla="*/ 24 h 36"/>
                <a:gd name="T78" fmla="*/ 36 w 36"/>
                <a:gd name="T79" fmla="*/ 22 h 36"/>
                <a:gd name="T80" fmla="*/ 36 w 36"/>
                <a:gd name="T81" fmla="*/ 18 h 36"/>
                <a:gd name="T82" fmla="*/ 36 w 36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6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2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1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6" y="22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2" name="Freeform 308"/>
            <p:cNvSpPr>
              <a:spLocks/>
            </p:cNvSpPr>
            <p:nvPr/>
          </p:nvSpPr>
          <p:spPr bwMode="auto">
            <a:xfrm>
              <a:off x="2853" y="3065"/>
              <a:ext cx="36" cy="33"/>
            </a:xfrm>
            <a:custGeom>
              <a:avLst/>
              <a:gdLst>
                <a:gd name="T0" fmla="*/ 36 w 36"/>
                <a:gd name="T1" fmla="*/ 16 h 33"/>
                <a:gd name="T2" fmla="*/ 36 w 36"/>
                <a:gd name="T3" fmla="*/ 14 h 33"/>
                <a:gd name="T4" fmla="*/ 34 w 36"/>
                <a:gd name="T5" fmla="*/ 10 h 33"/>
                <a:gd name="T6" fmla="*/ 34 w 36"/>
                <a:gd name="T7" fmla="*/ 9 h 33"/>
                <a:gd name="T8" fmla="*/ 32 w 36"/>
                <a:gd name="T9" fmla="*/ 7 h 33"/>
                <a:gd name="T10" fmla="*/ 31 w 36"/>
                <a:gd name="T11" fmla="*/ 3 h 33"/>
                <a:gd name="T12" fmla="*/ 29 w 36"/>
                <a:gd name="T13" fmla="*/ 2 h 33"/>
                <a:gd name="T14" fmla="*/ 27 w 36"/>
                <a:gd name="T15" fmla="*/ 2 h 33"/>
                <a:gd name="T16" fmla="*/ 23 w 36"/>
                <a:gd name="T17" fmla="*/ 0 h 33"/>
                <a:gd name="T18" fmla="*/ 22 w 36"/>
                <a:gd name="T19" fmla="*/ 0 h 33"/>
                <a:gd name="T20" fmla="*/ 18 w 36"/>
                <a:gd name="T21" fmla="*/ 0 h 33"/>
                <a:gd name="T22" fmla="*/ 15 w 36"/>
                <a:gd name="T23" fmla="*/ 0 h 33"/>
                <a:gd name="T24" fmla="*/ 13 w 36"/>
                <a:gd name="T25" fmla="*/ 0 h 33"/>
                <a:gd name="T26" fmla="*/ 11 w 36"/>
                <a:gd name="T27" fmla="*/ 2 h 33"/>
                <a:gd name="T28" fmla="*/ 7 w 36"/>
                <a:gd name="T29" fmla="*/ 2 h 33"/>
                <a:gd name="T30" fmla="*/ 6 w 36"/>
                <a:gd name="T31" fmla="*/ 3 h 33"/>
                <a:gd name="T32" fmla="*/ 4 w 36"/>
                <a:gd name="T33" fmla="*/ 7 h 33"/>
                <a:gd name="T34" fmla="*/ 2 w 36"/>
                <a:gd name="T35" fmla="*/ 9 h 33"/>
                <a:gd name="T36" fmla="*/ 2 w 36"/>
                <a:gd name="T37" fmla="*/ 10 h 33"/>
                <a:gd name="T38" fmla="*/ 0 w 36"/>
                <a:gd name="T39" fmla="*/ 14 h 33"/>
                <a:gd name="T40" fmla="*/ 0 w 36"/>
                <a:gd name="T41" fmla="*/ 16 h 33"/>
                <a:gd name="T42" fmla="*/ 0 w 36"/>
                <a:gd name="T43" fmla="*/ 19 h 33"/>
                <a:gd name="T44" fmla="*/ 2 w 36"/>
                <a:gd name="T45" fmla="*/ 23 h 33"/>
                <a:gd name="T46" fmla="*/ 2 w 36"/>
                <a:gd name="T47" fmla="*/ 25 h 33"/>
                <a:gd name="T48" fmla="*/ 4 w 36"/>
                <a:gd name="T49" fmla="*/ 26 h 33"/>
                <a:gd name="T50" fmla="*/ 6 w 36"/>
                <a:gd name="T51" fmla="*/ 28 h 33"/>
                <a:gd name="T52" fmla="*/ 7 w 36"/>
                <a:gd name="T53" fmla="*/ 30 h 33"/>
                <a:gd name="T54" fmla="*/ 11 w 36"/>
                <a:gd name="T55" fmla="*/ 32 h 33"/>
                <a:gd name="T56" fmla="*/ 13 w 36"/>
                <a:gd name="T57" fmla="*/ 33 h 33"/>
                <a:gd name="T58" fmla="*/ 15 w 36"/>
                <a:gd name="T59" fmla="*/ 33 h 33"/>
                <a:gd name="T60" fmla="*/ 18 w 36"/>
                <a:gd name="T61" fmla="*/ 33 h 33"/>
                <a:gd name="T62" fmla="*/ 22 w 36"/>
                <a:gd name="T63" fmla="*/ 33 h 33"/>
                <a:gd name="T64" fmla="*/ 23 w 36"/>
                <a:gd name="T65" fmla="*/ 33 h 33"/>
                <a:gd name="T66" fmla="*/ 27 w 36"/>
                <a:gd name="T67" fmla="*/ 32 h 33"/>
                <a:gd name="T68" fmla="*/ 29 w 36"/>
                <a:gd name="T69" fmla="*/ 30 h 33"/>
                <a:gd name="T70" fmla="*/ 31 w 36"/>
                <a:gd name="T71" fmla="*/ 28 h 33"/>
                <a:gd name="T72" fmla="*/ 32 w 36"/>
                <a:gd name="T73" fmla="*/ 26 h 33"/>
                <a:gd name="T74" fmla="*/ 34 w 36"/>
                <a:gd name="T75" fmla="*/ 25 h 33"/>
                <a:gd name="T76" fmla="*/ 34 w 36"/>
                <a:gd name="T77" fmla="*/ 23 h 33"/>
                <a:gd name="T78" fmla="*/ 36 w 36"/>
                <a:gd name="T79" fmla="*/ 19 h 33"/>
                <a:gd name="T80" fmla="*/ 36 w 36"/>
                <a:gd name="T81" fmla="*/ 16 h 33"/>
                <a:gd name="T82" fmla="*/ 36 w 36"/>
                <a:gd name="T83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3">
                  <a:moveTo>
                    <a:pt x="36" y="16"/>
                  </a:moveTo>
                  <a:lnTo>
                    <a:pt x="36" y="14"/>
                  </a:lnTo>
                  <a:lnTo>
                    <a:pt x="34" y="10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3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7" y="30"/>
                  </a:lnTo>
                  <a:lnTo>
                    <a:pt x="11" y="32"/>
                  </a:lnTo>
                  <a:lnTo>
                    <a:pt x="13" y="33"/>
                  </a:lnTo>
                  <a:lnTo>
                    <a:pt x="15" y="33"/>
                  </a:lnTo>
                  <a:lnTo>
                    <a:pt x="18" y="33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31" y="28"/>
                  </a:lnTo>
                  <a:lnTo>
                    <a:pt x="32" y="26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19"/>
                  </a:lnTo>
                  <a:lnTo>
                    <a:pt x="36" y="16"/>
                  </a:lnTo>
                  <a:lnTo>
                    <a:pt x="36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3" name="Freeform 309"/>
            <p:cNvSpPr>
              <a:spLocks/>
            </p:cNvSpPr>
            <p:nvPr/>
          </p:nvSpPr>
          <p:spPr bwMode="auto">
            <a:xfrm>
              <a:off x="4178" y="2281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4 h 34"/>
                <a:gd name="T4" fmla="*/ 35 w 35"/>
                <a:gd name="T5" fmla="*/ 11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3 h 34"/>
                <a:gd name="T12" fmla="*/ 28 w 35"/>
                <a:gd name="T13" fmla="*/ 2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9 w 35"/>
                <a:gd name="T29" fmla="*/ 2 h 34"/>
                <a:gd name="T30" fmla="*/ 5 w 35"/>
                <a:gd name="T31" fmla="*/ 3 h 34"/>
                <a:gd name="T32" fmla="*/ 3 w 35"/>
                <a:gd name="T33" fmla="*/ 7 h 34"/>
                <a:gd name="T34" fmla="*/ 3 w 35"/>
                <a:gd name="T35" fmla="*/ 9 h 34"/>
                <a:gd name="T36" fmla="*/ 2 w 35"/>
                <a:gd name="T37" fmla="*/ 11 h 34"/>
                <a:gd name="T38" fmla="*/ 2 w 35"/>
                <a:gd name="T39" fmla="*/ 14 h 34"/>
                <a:gd name="T40" fmla="*/ 0 w 35"/>
                <a:gd name="T41" fmla="*/ 16 h 34"/>
                <a:gd name="T42" fmla="*/ 2 w 35"/>
                <a:gd name="T43" fmla="*/ 19 h 34"/>
                <a:gd name="T44" fmla="*/ 2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28 h 34"/>
                <a:gd name="T52" fmla="*/ 9 w 35"/>
                <a:gd name="T53" fmla="*/ 30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0 h 34"/>
                <a:gd name="T70" fmla="*/ 30 w 35"/>
                <a:gd name="T71" fmla="*/ 28 h 34"/>
                <a:gd name="T72" fmla="*/ 32 w 35"/>
                <a:gd name="T73" fmla="*/ 27 h 34"/>
                <a:gd name="T74" fmla="*/ 34 w 35"/>
                <a:gd name="T75" fmla="*/ 25 h 34"/>
                <a:gd name="T76" fmla="*/ 35 w 35"/>
                <a:gd name="T77" fmla="*/ 23 h 34"/>
                <a:gd name="T78" fmla="*/ 35 w 35"/>
                <a:gd name="T79" fmla="*/ 19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4"/>
                  </a:lnTo>
                  <a:lnTo>
                    <a:pt x="35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3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5" y="3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28"/>
                  </a:lnTo>
                  <a:lnTo>
                    <a:pt x="9" y="30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0"/>
                  </a:lnTo>
                  <a:lnTo>
                    <a:pt x="30" y="28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4" name="Freeform 310"/>
            <p:cNvSpPr>
              <a:spLocks/>
            </p:cNvSpPr>
            <p:nvPr/>
          </p:nvSpPr>
          <p:spPr bwMode="auto">
            <a:xfrm>
              <a:off x="4178" y="2372"/>
              <a:ext cx="35" cy="33"/>
            </a:xfrm>
            <a:custGeom>
              <a:avLst/>
              <a:gdLst>
                <a:gd name="T0" fmla="*/ 35 w 35"/>
                <a:gd name="T1" fmla="*/ 17 h 33"/>
                <a:gd name="T2" fmla="*/ 35 w 35"/>
                <a:gd name="T3" fmla="*/ 14 h 33"/>
                <a:gd name="T4" fmla="*/ 35 w 35"/>
                <a:gd name="T5" fmla="*/ 12 h 33"/>
                <a:gd name="T6" fmla="*/ 34 w 35"/>
                <a:gd name="T7" fmla="*/ 8 h 33"/>
                <a:gd name="T8" fmla="*/ 32 w 35"/>
                <a:gd name="T9" fmla="*/ 7 h 33"/>
                <a:gd name="T10" fmla="*/ 30 w 35"/>
                <a:gd name="T11" fmla="*/ 5 h 33"/>
                <a:gd name="T12" fmla="*/ 28 w 35"/>
                <a:gd name="T13" fmla="*/ 3 h 33"/>
                <a:gd name="T14" fmla="*/ 26 w 35"/>
                <a:gd name="T15" fmla="*/ 1 h 33"/>
                <a:gd name="T16" fmla="*/ 23 w 35"/>
                <a:gd name="T17" fmla="*/ 0 h 33"/>
                <a:gd name="T18" fmla="*/ 21 w 35"/>
                <a:gd name="T19" fmla="*/ 0 h 33"/>
                <a:gd name="T20" fmla="*/ 18 w 35"/>
                <a:gd name="T21" fmla="*/ 0 h 33"/>
                <a:gd name="T22" fmla="*/ 16 w 35"/>
                <a:gd name="T23" fmla="*/ 0 h 33"/>
                <a:gd name="T24" fmla="*/ 12 w 35"/>
                <a:gd name="T25" fmla="*/ 0 h 33"/>
                <a:gd name="T26" fmla="*/ 10 w 35"/>
                <a:gd name="T27" fmla="*/ 1 h 33"/>
                <a:gd name="T28" fmla="*/ 9 w 35"/>
                <a:gd name="T29" fmla="*/ 3 h 33"/>
                <a:gd name="T30" fmla="*/ 5 w 35"/>
                <a:gd name="T31" fmla="*/ 5 h 33"/>
                <a:gd name="T32" fmla="*/ 3 w 35"/>
                <a:gd name="T33" fmla="*/ 7 h 33"/>
                <a:gd name="T34" fmla="*/ 3 w 35"/>
                <a:gd name="T35" fmla="*/ 8 h 33"/>
                <a:gd name="T36" fmla="*/ 2 w 35"/>
                <a:gd name="T37" fmla="*/ 12 h 33"/>
                <a:gd name="T38" fmla="*/ 2 w 35"/>
                <a:gd name="T39" fmla="*/ 14 h 33"/>
                <a:gd name="T40" fmla="*/ 0 w 35"/>
                <a:gd name="T41" fmla="*/ 17 h 33"/>
                <a:gd name="T42" fmla="*/ 2 w 35"/>
                <a:gd name="T43" fmla="*/ 19 h 33"/>
                <a:gd name="T44" fmla="*/ 2 w 35"/>
                <a:gd name="T45" fmla="*/ 23 h 33"/>
                <a:gd name="T46" fmla="*/ 3 w 35"/>
                <a:gd name="T47" fmla="*/ 24 h 33"/>
                <a:gd name="T48" fmla="*/ 3 w 35"/>
                <a:gd name="T49" fmla="*/ 26 h 33"/>
                <a:gd name="T50" fmla="*/ 5 w 35"/>
                <a:gd name="T51" fmla="*/ 30 h 33"/>
                <a:gd name="T52" fmla="*/ 9 w 35"/>
                <a:gd name="T53" fmla="*/ 31 h 33"/>
                <a:gd name="T54" fmla="*/ 10 w 35"/>
                <a:gd name="T55" fmla="*/ 31 h 33"/>
                <a:gd name="T56" fmla="*/ 12 w 35"/>
                <a:gd name="T57" fmla="*/ 33 h 33"/>
                <a:gd name="T58" fmla="*/ 16 w 35"/>
                <a:gd name="T59" fmla="*/ 33 h 33"/>
                <a:gd name="T60" fmla="*/ 18 w 35"/>
                <a:gd name="T61" fmla="*/ 33 h 33"/>
                <a:gd name="T62" fmla="*/ 21 w 35"/>
                <a:gd name="T63" fmla="*/ 33 h 33"/>
                <a:gd name="T64" fmla="*/ 23 w 35"/>
                <a:gd name="T65" fmla="*/ 33 h 33"/>
                <a:gd name="T66" fmla="*/ 26 w 35"/>
                <a:gd name="T67" fmla="*/ 31 h 33"/>
                <a:gd name="T68" fmla="*/ 28 w 35"/>
                <a:gd name="T69" fmla="*/ 31 h 33"/>
                <a:gd name="T70" fmla="*/ 30 w 35"/>
                <a:gd name="T71" fmla="*/ 30 h 33"/>
                <a:gd name="T72" fmla="*/ 32 w 35"/>
                <a:gd name="T73" fmla="*/ 26 h 33"/>
                <a:gd name="T74" fmla="*/ 34 w 35"/>
                <a:gd name="T75" fmla="*/ 24 h 33"/>
                <a:gd name="T76" fmla="*/ 35 w 35"/>
                <a:gd name="T77" fmla="*/ 23 h 33"/>
                <a:gd name="T78" fmla="*/ 35 w 35"/>
                <a:gd name="T79" fmla="*/ 19 h 33"/>
                <a:gd name="T80" fmla="*/ 35 w 35"/>
                <a:gd name="T81" fmla="*/ 17 h 33"/>
                <a:gd name="T82" fmla="*/ 35 w 35"/>
                <a:gd name="T83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3">
                  <a:moveTo>
                    <a:pt x="35" y="17"/>
                  </a:moveTo>
                  <a:lnTo>
                    <a:pt x="35" y="14"/>
                  </a:lnTo>
                  <a:lnTo>
                    <a:pt x="35" y="12"/>
                  </a:lnTo>
                  <a:lnTo>
                    <a:pt x="34" y="8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9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8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3" y="24"/>
                  </a:lnTo>
                  <a:lnTo>
                    <a:pt x="3" y="26"/>
                  </a:lnTo>
                  <a:lnTo>
                    <a:pt x="5" y="30"/>
                  </a:lnTo>
                  <a:lnTo>
                    <a:pt x="9" y="31"/>
                  </a:lnTo>
                  <a:lnTo>
                    <a:pt x="10" y="31"/>
                  </a:lnTo>
                  <a:lnTo>
                    <a:pt x="12" y="33"/>
                  </a:lnTo>
                  <a:lnTo>
                    <a:pt x="16" y="33"/>
                  </a:lnTo>
                  <a:lnTo>
                    <a:pt x="18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6" y="31"/>
                  </a:lnTo>
                  <a:lnTo>
                    <a:pt x="28" y="31"/>
                  </a:lnTo>
                  <a:lnTo>
                    <a:pt x="30" y="30"/>
                  </a:lnTo>
                  <a:lnTo>
                    <a:pt x="32" y="26"/>
                  </a:lnTo>
                  <a:lnTo>
                    <a:pt x="34" y="24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5" name="Freeform 311"/>
            <p:cNvSpPr>
              <a:spLocks/>
            </p:cNvSpPr>
            <p:nvPr/>
          </p:nvSpPr>
          <p:spPr bwMode="auto">
            <a:xfrm>
              <a:off x="4178" y="2455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4 h 36"/>
                <a:gd name="T4" fmla="*/ 35 w 35"/>
                <a:gd name="T5" fmla="*/ 12 h 36"/>
                <a:gd name="T6" fmla="*/ 34 w 35"/>
                <a:gd name="T7" fmla="*/ 9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9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9 h 36"/>
                <a:gd name="T36" fmla="*/ 2 w 35"/>
                <a:gd name="T37" fmla="*/ 12 h 36"/>
                <a:gd name="T38" fmla="*/ 2 w 35"/>
                <a:gd name="T39" fmla="*/ 14 h 36"/>
                <a:gd name="T40" fmla="*/ 0 w 35"/>
                <a:gd name="T41" fmla="*/ 18 h 36"/>
                <a:gd name="T42" fmla="*/ 2 w 35"/>
                <a:gd name="T43" fmla="*/ 20 h 36"/>
                <a:gd name="T44" fmla="*/ 2 w 35"/>
                <a:gd name="T45" fmla="*/ 23 h 36"/>
                <a:gd name="T46" fmla="*/ 3 w 35"/>
                <a:gd name="T47" fmla="*/ 25 h 36"/>
                <a:gd name="T48" fmla="*/ 3 w 35"/>
                <a:gd name="T49" fmla="*/ 28 h 36"/>
                <a:gd name="T50" fmla="*/ 5 w 35"/>
                <a:gd name="T51" fmla="*/ 30 h 36"/>
                <a:gd name="T52" fmla="*/ 9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4 w 35"/>
                <a:gd name="T75" fmla="*/ 25 h 36"/>
                <a:gd name="T76" fmla="*/ 35 w 35"/>
                <a:gd name="T77" fmla="*/ 23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4"/>
                  </a:lnTo>
                  <a:lnTo>
                    <a:pt x="35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6" name="Freeform 312"/>
            <p:cNvSpPr>
              <a:spLocks/>
            </p:cNvSpPr>
            <p:nvPr/>
          </p:nvSpPr>
          <p:spPr bwMode="auto">
            <a:xfrm>
              <a:off x="4178" y="2539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5 w 35"/>
                <a:gd name="T5" fmla="*/ 12 h 35"/>
                <a:gd name="T6" fmla="*/ 34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1 h 35"/>
                <a:gd name="T16" fmla="*/ 23 w 35"/>
                <a:gd name="T17" fmla="*/ 1 h 35"/>
                <a:gd name="T18" fmla="*/ 21 w 35"/>
                <a:gd name="T19" fmla="*/ 0 h 35"/>
                <a:gd name="T20" fmla="*/ 18 w 35"/>
                <a:gd name="T21" fmla="*/ 0 h 35"/>
                <a:gd name="T22" fmla="*/ 16 w 35"/>
                <a:gd name="T23" fmla="*/ 0 h 35"/>
                <a:gd name="T24" fmla="*/ 12 w 35"/>
                <a:gd name="T25" fmla="*/ 1 h 35"/>
                <a:gd name="T26" fmla="*/ 10 w 35"/>
                <a:gd name="T27" fmla="*/ 1 h 35"/>
                <a:gd name="T28" fmla="*/ 9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10 h 35"/>
                <a:gd name="T36" fmla="*/ 2 w 35"/>
                <a:gd name="T37" fmla="*/ 12 h 35"/>
                <a:gd name="T38" fmla="*/ 2 w 35"/>
                <a:gd name="T39" fmla="*/ 16 h 35"/>
                <a:gd name="T40" fmla="*/ 0 w 35"/>
                <a:gd name="T41" fmla="*/ 17 h 35"/>
                <a:gd name="T42" fmla="*/ 2 w 35"/>
                <a:gd name="T43" fmla="*/ 21 h 35"/>
                <a:gd name="T44" fmla="*/ 2 w 35"/>
                <a:gd name="T45" fmla="*/ 23 h 35"/>
                <a:gd name="T46" fmla="*/ 3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9 w 35"/>
                <a:gd name="T53" fmla="*/ 32 h 35"/>
                <a:gd name="T54" fmla="*/ 10 w 35"/>
                <a:gd name="T55" fmla="*/ 33 h 35"/>
                <a:gd name="T56" fmla="*/ 12 w 35"/>
                <a:gd name="T57" fmla="*/ 33 h 35"/>
                <a:gd name="T58" fmla="*/ 16 w 35"/>
                <a:gd name="T59" fmla="*/ 35 h 35"/>
                <a:gd name="T60" fmla="*/ 18 w 35"/>
                <a:gd name="T61" fmla="*/ 35 h 35"/>
                <a:gd name="T62" fmla="*/ 21 w 35"/>
                <a:gd name="T63" fmla="*/ 35 h 35"/>
                <a:gd name="T64" fmla="*/ 23 w 35"/>
                <a:gd name="T65" fmla="*/ 33 h 35"/>
                <a:gd name="T66" fmla="*/ 26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6 h 35"/>
                <a:gd name="T76" fmla="*/ 35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9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0"/>
                  </a:lnTo>
                  <a:lnTo>
                    <a:pt x="2" y="12"/>
                  </a:lnTo>
                  <a:lnTo>
                    <a:pt x="2" y="16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6" y="35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3" y="33"/>
                  </a:lnTo>
                  <a:lnTo>
                    <a:pt x="26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7" name="Freeform 313"/>
            <p:cNvSpPr>
              <a:spLocks/>
            </p:cNvSpPr>
            <p:nvPr/>
          </p:nvSpPr>
          <p:spPr bwMode="auto">
            <a:xfrm>
              <a:off x="4178" y="2624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4 h 34"/>
                <a:gd name="T4" fmla="*/ 35 w 35"/>
                <a:gd name="T5" fmla="*/ 11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3 h 34"/>
                <a:gd name="T12" fmla="*/ 28 w 35"/>
                <a:gd name="T13" fmla="*/ 2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9 w 35"/>
                <a:gd name="T29" fmla="*/ 2 h 34"/>
                <a:gd name="T30" fmla="*/ 5 w 35"/>
                <a:gd name="T31" fmla="*/ 3 h 34"/>
                <a:gd name="T32" fmla="*/ 3 w 35"/>
                <a:gd name="T33" fmla="*/ 7 h 34"/>
                <a:gd name="T34" fmla="*/ 3 w 35"/>
                <a:gd name="T35" fmla="*/ 9 h 34"/>
                <a:gd name="T36" fmla="*/ 2 w 35"/>
                <a:gd name="T37" fmla="*/ 11 h 34"/>
                <a:gd name="T38" fmla="*/ 2 w 35"/>
                <a:gd name="T39" fmla="*/ 14 h 34"/>
                <a:gd name="T40" fmla="*/ 0 w 35"/>
                <a:gd name="T41" fmla="*/ 16 h 34"/>
                <a:gd name="T42" fmla="*/ 2 w 35"/>
                <a:gd name="T43" fmla="*/ 19 h 34"/>
                <a:gd name="T44" fmla="*/ 2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28 h 34"/>
                <a:gd name="T52" fmla="*/ 9 w 35"/>
                <a:gd name="T53" fmla="*/ 30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0 h 34"/>
                <a:gd name="T70" fmla="*/ 30 w 35"/>
                <a:gd name="T71" fmla="*/ 28 h 34"/>
                <a:gd name="T72" fmla="*/ 32 w 35"/>
                <a:gd name="T73" fmla="*/ 27 h 34"/>
                <a:gd name="T74" fmla="*/ 34 w 35"/>
                <a:gd name="T75" fmla="*/ 25 h 34"/>
                <a:gd name="T76" fmla="*/ 35 w 35"/>
                <a:gd name="T77" fmla="*/ 23 h 34"/>
                <a:gd name="T78" fmla="*/ 35 w 35"/>
                <a:gd name="T79" fmla="*/ 19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4"/>
                  </a:lnTo>
                  <a:lnTo>
                    <a:pt x="35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3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5" y="3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28"/>
                  </a:lnTo>
                  <a:lnTo>
                    <a:pt x="9" y="30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0"/>
                  </a:lnTo>
                  <a:lnTo>
                    <a:pt x="30" y="28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8" name="Freeform 314"/>
            <p:cNvSpPr>
              <a:spLocks/>
            </p:cNvSpPr>
            <p:nvPr/>
          </p:nvSpPr>
          <p:spPr bwMode="auto">
            <a:xfrm>
              <a:off x="4178" y="2707"/>
              <a:ext cx="35" cy="34"/>
            </a:xfrm>
            <a:custGeom>
              <a:avLst/>
              <a:gdLst>
                <a:gd name="T0" fmla="*/ 35 w 35"/>
                <a:gd name="T1" fmla="*/ 18 h 34"/>
                <a:gd name="T2" fmla="*/ 35 w 35"/>
                <a:gd name="T3" fmla="*/ 15 h 34"/>
                <a:gd name="T4" fmla="*/ 35 w 35"/>
                <a:gd name="T5" fmla="*/ 13 h 34"/>
                <a:gd name="T6" fmla="*/ 34 w 35"/>
                <a:gd name="T7" fmla="*/ 9 h 34"/>
                <a:gd name="T8" fmla="*/ 32 w 35"/>
                <a:gd name="T9" fmla="*/ 8 h 34"/>
                <a:gd name="T10" fmla="*/ 30 w 35"/>
                <a:gd name="T11" fmla="*/ 6 h 34"/>
                <a:gd name="T12" fmla="*/ 28 w 35"/>
                <a:gd name="T13" fmla="*/ 4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9 w 35"/>
                <a:gd name="T29" fmla="*/ 4 h 34"/>
                <a:gd name="T30" fmla="*/ 5 w 35"/>
                <a:gd name="T31" fmla="*/ 6 h 34"/>
                <a:gd name="T32" fmla="*/ 3 w 35"/>
                <a:gd name="T33" fmla="*/ 8 h 34"/>
                <a:gd name="T34" fmla="*/ 3 w 35"/>
                <a:gd name="T35" fmla="*/ 9 h 34"/>
                <a:gd name="T36" fmla="*/ 2 w 35"/>
                <a:gd name="T37" fmla="*/ 13 h 34"/>
                <a:gd name="T38" fmla="*/ 2 w 35"/>
                <a:gd name="T39" fmla="*/ 15 h 34"/>
                <a:gd name="T40" fmla="*/ 0 w 35"/>
                <a:gd name="T41" fmla="*/ 18 h 34"/>
                <a:gd name="T42" fmla="*/ 2 w 35"/>
                <a:gd name="T43" fmla="*/ 20 h 34"/>
                <a:gd name="T44" fmla="*/ 2 w 35"/>
                <a:gd name="T45" fmla="*/ 24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31 h 34"/>
                <a:gd name="T52" fmla="*/ 9 w 35"/>
                <a:gd name="T53" fmla="*/ 32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2 h 34"/>
                <a:gd name="T70" fmla="*/ 30 w 35"/>
                <a:gd name="T71" fmla="*/ 31 h 34"/>
                <a:gd name="T72" fmla="*/ 32 w 35"/>
                <a:gd name="T73" fmla="*/ 27 h 34"/>
                <a:gd name="T74" fmla="*/ 34 w 35"/>
                <a:gd name="T75" fmla="*/ 25 h 34"/>
                <a:gd name="T76" fmla="*/ 35 w 35"/>
                <a:gd name="T77" fmla="*/ 24 h 34"/>
                <a:gd name="T78" fmla="*/ 35 w 35"/>
                <a:gd name="T79" fmla="*/ 20 h 34"/>
                <a:gd name="T80" fmla="*/ 35 w 35"/>
                <a:gd name="T81" fmla="*/ 18 h 34"/>
                <a:gd name="T82" fmla="*/ 35 w 35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8"/>
                  </a:moveTo>
                  <a:lnTo>
                    <a:pt x="35" y="15"/>
                  </a:lnTo>
                  <a:lnTo>
                    <a:pt x="35" y="13"/>
                  </a:lnTo>
                  <a:lnTo>
                    <a:pt x="34" y="9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9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3" y="9"/>
                  </a:lnTo>
                  <a:lnTo>
                    <a:pt x="2" y="13"/>
                  </a:lnTo>
                  <a:lnTo>
                    <a:pt x="2" y="15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31"/>
                  </a:lnTo>
                  <a:lnTo>
                    <a:pt x="9" y="32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5" y="24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59" name="Freeform 315"/>
            <p:cNvSpPr>
              <a:spLocks/>
            </p:cNvSpPr>
            <p:nvPr/>
          </p:nvSpPr>
          <p:spPr bwMode="auto">
            <a:xfrm>
              <a:off x="4178" y="2805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4 h 34"/>
                <a:gd name="T4" fmla="*/ 35 w 35"/>
                <a:gd name="T5" fmla="*/ 13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6 h 34"/>
                <a:gd name="T12" fmla="*/ 28 w 35"/>
                <a:gd name="T13" fmla="*/ 4 h 34"/>
                <a:gd name="T14" fmla="*/ 26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6 w 35"/>
                <a:gd name="T23" fmla="*/ 0 h 34"/>
                <a:gd name="T24" fmla="*/ 12 w 35"/>
                <a:gd name="T25" fmla="*/ 0 h 34"/>
                <a:gd name="T26" fmla="*/ 10 w 35"/>
                <a:gd name="T27" fmla="*/ 2 h 34"/>
                <a:gd name="T28" fmla="*/ 9 w 35"/>
                <a:gd name="T29" fmla="*/ 4 h 34"/>
                <a:gd name="T30" fmla="*/ 5 w 35"/>
                <a:gd name="T31" fmla="*/ 6 h 34"/>
                <a:gd name="T32" fmla="*/ 3 w 35"/>
                <a:gd name="T33" fmla="*/ 7 h 34"/>
                <a:gd name="T34" fmla="*/ 3 w 35"/>
                <a:gd name="T35" fmla="*/ 9 h 34"/>
                <a:gd name="T36" fmla="*/ 2 w 35"/>
                <a:gd name="T37" fmla="*/ 13 h 34"/>
                <a:gd name="T38" fmla="*/ 2 w 35"/>
                <a:gd name="T39" fmla="*/ 14 h 34"/>
                <a:gd name="T40" fmla="*/ 0 w 35"/>
                <a:gd name="T41" fmla="*/ 18 h 34"/>
                <a:gd name="T42" fmla="*/ 2 w 35"/>
                <a:gd name="T43" fmla="*/ 20 h 34"/>
                <a:gd name="T44" fmla="*/ 2 w 35"/>
                <a:gd name="T45" fmla="*/ 23 h 34"/>
                <a:gd name="T46" fmla="*/ 3 w 35"/>
                <a:gd name="T47" fmla="*/ 25 h 34"/>
                <a:gd name="T48" fmla="*/ 3 w 35"/>
                <a:gd name="T49" fmla="*/ 27 h 34"/>
                <a:gd name="T50" fmla="*/ 5 w 35"/>
                <a:gd name="T51" fmla="*/ 30 h 34"/>
                <a:gd name="T52" fmla="*/ 9 w 35"/>
                <a:gd name="T53" fmla="*/ 32 h 34"/>
                <a:gd name="T54" fmla="*/ 10 w 35"/>
                <a:gd name="T55" fmla="*/ 32 h 34"/>
                <a:gd name="T56" fmla="*/ 12 w 35"/>
                <a:gd name="T57" fmla="*/ 34 h 34"/>
                <a:gd name="T58" fmla="*/ 16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6 w 35"/>
                <a:gd name="T67" fmla="*/ 32 h 34"/>
                <a:gd name="T68" fmla="*/ 28 w 35"/>
                <a:gd name="T69" fmla="*/ 32 h 34"/>
                <a:gd name="T70" fmla="*/ 30 w 35"/>
                <a:gd name="T71" fmla="*/ 30 h 34"/>
                <a:gd name="T72" fmla="*/ 32 w 35"/>
                <a:gd name="T73" fmla="*/ 27 h 34"/>
                <a:gd name="T74" fmla="*/ 34 w 35"/>
                <a:gd name="T75" fmla="*/ 25 h 34"/>
                <a:gd name="T76" fmla="*/ 35 w 35"/>
                <a:gd name="T77" fmla="*/ 23 h 34"/>
                <a:gd name="T78" fmla="*/ 35 w 35"/>
                <a:gd name="T79" fmla="*/ 20 h 34"/>
                <a:gd name="T80" fmla="*/ 35 w 35"/>
                <a:gd name="T81" fmla="*/ 18 h 34"/>
                <a:gd name="T82" fmla="*/ 35 w 35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4"/>
                  </a:lnTo>
                  <a:lnTo>
                    <a:pt x="35" y="13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9" y="4"/>
                  </a:lnTo>
                  <a:lnTo>
                    <a:pt x="5" y="6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0" name="Freeform 316"/>
            <p:cNvSpPr>
              <a:spLocks/>
            </p:cNvSpPr>
            <p:nvPr/>
          </p:nvSpPr>
          <p:spPr bwMode="auto">
            <a:xfrm>
              <a:off x="4178" y="2896"/>
              <a:ext cx="35" cy="35"/>
            </a:xfrm>
            <a:custGeom>
              <a:avLst/>
              <a:gdLst>
                <a:gd name="T0" fmla="*/ 35 w 35"/>
                <a:gd name="T1" fmla="*/ 18 h 35"/>
                <a:gd name="T2" fmla="*/ 35 w 35"/>
                <a:gd name="T3" fmla="*/ 14 h 35"/>
                <a:gd name="T4" fmla="*/ 35 w 35"/>
                <a:gd name="T5" fmla="*/ 12 h 35"/>
                <a:gd name="T6" fmla="*/ 34 w 35"/>
                <a:gd name="T7" fmla="*/ 9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6 w 35"/>
                <a:gd name="T15" fmla="*/ 2 h 35"/>
                <a:gd name="T16" fmla="*/ 23 w 35"/>
                <a:gd name="T17" fmla="*/ 2 h 35"/>
                <a:gd name="T18" fmla="*/ 21 w 35"/>
                <a:gd name="T19" fmla="*/ 0 h 35"/>
                <a:gd name="T20" fmla="*/ 18 w 35"/>
                <a:gd name="T21" fmla="*/ 0 h 35"/>
                <a:gd name="T22" fmla="*/ 16 w 35"/>
                <a:gd name="T23" fmla="*/ 0 h 35"/>
                <a:gd name="T24" fmla="*/ 12 w 35"/>
                <a:gd name="T25" fmla="*/ 2 h 35"/>
                <a:gd name="T26" fmla="*/ 10 w 35"/>
                <a:gd name="T27" fmla="*/ 2 h 35"/>
                <a:gd name="T28" fmla="*/ 9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3 w 35"/>
                <a:gd name="T35" fmla="*/ 9 h 35"/>
                <a:gd name="T36" fmla="*/ 2 w 35"/>
                <a:gd name="T37" fmla="*/ 12 h 35"/>
                <a:gd name="T38" fmla="*/ 2 w 35"/>
                <a:gd name="T39" fmla="*/ 14 h 35"/>
                <a:gd name="T40" fmla="*/ 0 w 35"/>
                <a:gd name="T41" fmla="*/ 18 h 35"/>
                <a:gd name="T42" fmla="*/ 2 w 35"/>
                <a:gd name="T43" fmla="*/ 19 h 35"/>
                <a:gd name="T44" fmla="*/ 2 w 35"/>
                <a:gd name="T45" fmla="*/ 23 h 35"/>
                <a:gd name="T46" fmla="*/ 3 w 35"/>
                <a:gd name="T47" fmla="*/ 25 h 35"/>
                <a:gd name="T48" fmla="*/ 3 w 35"/>
                <a:gd name="T49" fmla="*/ 28 h 35"/>
                <a:gd name="T50" fmla="*/ 5 w 35"/>
                <a:gd name="T51" fmla="*/ 30 h 35"/>
                <a:gd name="T52" fmla="*/ 9 w 35"/>
                <a:gd name="T53" fmla="*/ 32 h 35"/>
                <a:gd name="T54" fmla="*/ 10 w 35"/>
                <a:gd name="T55" fmla="*/ 34 h 35"/>
                <a:gd name="T56" fmla="*/ 12 w 35"/>
                <a:gd name="T57" fmla="*/ 34 h 35"/>
                <a:gd name="T58" fmla="*/ 16 w 35"/>
                <a:gd name="T59" fmla="*/ 35 h 35"/>
                <a:gd name="T60" fmla="*/ 18 w 35"/>
                <a:gd name="T61" fmla="*/ 35 h 35"/>
                <a:gd name="T62" fmla="*/ 21 w 35"/>
                <a:gd name="T63" fmla="*/ 35 h 35"/>
                <a:gd name="T64" fmla="*/ 23 w 35"/>
                <a:gd name="T65" fmla="*/ 34 h 35"/>
                <a:gd name="T66" fmla="*/ 26 w 35"/>
                <a:gd name="T67" fmla="*/ 34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5 h 35"/>
                <a:gd name="T76" fmla="*/ 35 w 35"/>
                <a:gd name="T77" fmla="*/ 23 h 35"/>
                <a:gd name="T78" fmla="*/ 35 w 35"/>
                <a:gd name="T79" fmla="*/ 19 h 35"/>
                <a:gd name="T80" fmla="*/ 35 w 35"/>
                <a:gd name="T81" fmla="*/ 18 h 35"/>
                <a:gd name="T82" fmla="*/ 35 w 35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8"/>
                  </a:moveTo>
                  <a:lnTo>
                    <a:pt x="35" y="14"/>
                  </a:lnTo>
                  <a:lnTo>
                    <a:pt x="35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9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5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1" name="Freeform 317"/>
            <p:cNvSpPr>
              <a:spLocks/>
            </p:cNvSpPr>
            <p:nvPr/>
          </p:nvSpPr>
          <p:spPr bwMode="auto">
            <a:xfrm>
              <a:off x="4178" y="2979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3 h 36"/>
                <a:gd name="T6" fmla="*/ 34 w 35"/>
                <a:gd name="T7" fmla="*/ 11 h 36"/>
                <a:gd name="T8" fmla="*/ 32 w 35"/>
                <a:gd name="T9" fmla="*/ 8 h 36"/>
                <a:gd name="T10" fmla="*/ 30 w 35"/>
                <a:gd name="T11" fmla="*/ 6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9 w 35"/>
                <a:gd name="T29" fmla="*/ 4 h 36"/>
                <a:gd name="T30" fmla="*/ 5 w 35"/>
                <a:gd name="T31" fmla="*/ 6 h 36"/>
                <a:gd name="T32" fmla="*/ 3 w 35"/>
                <a:gd name="T33" fmla="*/ 8 h 36"/>
                <a:gd name="T34" fmla="*/ 3 w 35"/>
                <a:gd name="T35" fmla="*/ 11 h 36"/>
                <a:gd name="T36" fmla="*/ 2 w 35"/>
                <a:gd name="T37" fmla="*/ 13 h 36"/>
                <a:gd name="T38" fmla="*/ 2 w 35"/>
                <a:gd name="T39" fmla="*/ 16 h 36"/>
                <a:gd name="T40" fmla="*/ 0 w 35"/>
                <a:gd name="T41" fmla="*/ 18 h 36"/>
                <a:gd name="T42" fmla="*/ 2 w 35"/>
                <a:gd name="T43" fmla="*/ 22 h 36"/>
                <a:gd name="T44" fmla="*/ 2 w 35"/>
                <a:gd name="T45" fmla="*/ 24 h 36"/>
                <a:gd name="T46" fmla="*/ 3 w 35"/>
                <a:gd name="T47" fmla="*/ 27 h 36"/>
                <a:gd name="T48" fmla="*/ 3 w 35"/>
                <a:gd name="T49" fmla="*/ 29 h 36"/>
                <a:gd name="T50" fmla="*/ 5 w 35"/>
                <a:gd name="T51" fmla="*/ 31 h 36"/>
                <a:gd name="T52" fmla="*/ 9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4 w 35"/>
                <a:gd name="T75" fmla="*/ 27 h 36"/>
                <a:gd name="T76" fmla="*/ 35 w 35"/>
                <a:gd name="T77" fmla="*/ 24 h 36"/>
                <a:gd name="T78" fmla="*/ 35 w 35"/>
                <a:gd name="T79" fmla="*/ 22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9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3" y="11"/>
                  </a:lnTo>
                  <a:lnTo>
                    <a:pt x="2" y="13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3" y="27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9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5" y="24"/>
                  </a:lnTo>
                  <a:lnTo>
                    <a:pt x="35" y="22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2" name="Freeform 318"/>
            <p:cNvSpPr>
              <a:spLocks/>
            </p:cNvSpPr>
            <p:nvPr/>
          </p:nvSpPr>
          <p:spPr bwMode="auto">
            <a:xfrm>
              <a:off x="4178" y="3065"/>
              <a:ext cx="35" cy="33"/>
            </a:xfrm>
            <a:custGeom>
              <a:avLst/>
              <a:gdLst>
                <a:gd name="T0" fmla="*/ 35 w 35"/>
                <a:gd name="T1" fmla="*/ 16 h 33"/>
                <a:gd name="T2" fmla="*/ 35 w 35"/>
                <a:gd name="T3" fmla="*/ 14 h 33"/>
                <a:gd name="T4" fmla="*/ 35 w 35"/>
                <a:gd name="T5" fmla="*/ 10 h 33"/>
                <a:gd name="T6" fmla="*/ 34 w 35"/>
                <a:gd name="T7" fmla="*/ 9 h 33"/>
                <a:gd name="T8" fmla="*/ 32 w 35"/>
                <a:gd name="T9" fmla="*/ 7 h 33"/>
                <a:gd name="T10" fmla="*/ 30 w 35"/>
                <a:gd name="T11" fmla="*/ 3 h 33"/>
                <a:gd name="T12" fmla="*/ 28 w 35"/>
                <a:gd name="T13" fmla="*/ 2 h 33"/>
                <a:gd name="T14" fmla="*/ 26 w 35"/>
                <a:gd name="T15" fmla="*/ 2 h 33"/>
                <a:gd name="T16" fmla="*/ 23 w 35"/>
                <a:gd name="T17" fmla="*/ 0 h 33"/>
                <a:gd name="T18" fmla="*/ 21 w 35"/>
                <a:gd name="T19" fmla="*/ 0 h 33"/>
                <a:gd name="T20" fmla="*/ 18 w 35"/>
                <a:gd name="T21" fmla="*/ 0 h 33"/>
                <a:gd name="T22" fmla="*/ 16 w 35"/>
                <a:gd name="T23" fmla="*/ 0 h 33"/>
                <a:gd name="T24" fmla="*/ 12 w 35"/>
                <a:gd name="T25" fmla="*/ 0 h 33"/>
                <a:gd name="T26" fmla="*/ 10 w 35"/>
                <a:gd name="T27" fmla="*/ 2 h 33"/>
                <a:gd name="T28" fmla="*/ 9 w 35"/>
                <a:gd name="T29" fmla="*/ 2 h 33"/>
                <a:gd name="T30" fmla="*/ 5 w 35"/>
                <a:gd name="T31" fmla="*/ 3 h 33"/>
                <a:gd name="T32" fmla="*/ 3 w 35"/>
                <a:gd name="T33" fmla="*/ 7 h 33"/>
                <a:gd name="T34" fmla="*/ 3 w 35"/>
                <a:gd name="T35" fmla="*/ 9 h 33"/>
                <a:gd name="T36" fmla="*/ 2 w 35"/>
                <a:gd name="T37" fmla="*/ 10 h 33"/>
                <a:gd name="T38" fmla="*/ 2 w 35"/>
                <a:gd name="T39" fmla="*/ 14 h 33"/>
                <a:gd name="T40" fmla="*/ 0 w 35"/>
                <a:gd name="T41" fmla="*/ 16 h 33"/>
                <a:gd name="T42" fmla="*/ 2 w 35"/>
                <a:gd name="T43" fmla="*/ 19 h 33"/>
                <a:gd name="T44" fmla="*/ 2 w 35"/>
                <a:gd name="T45" fmla="*/ 23 h 33"/>
                <a:gd name="T46" fmla="*/ 3 w 35"/>
                <a:gd name="T47" fmla="*/ 25 h 33"/>
                <a:gd name="T48" fmla="*/ 3 w 35"/>
                <a:gd name="T49" fmla="*/ 26 h 33"/>
                <a:gd name="T50" fmla="*/ 5 w 35"/>
                <a:gd name="T51" fmla="*/ 28 h 33"/>
                <a:gd name="T52" fmla="*/ 9 w 35"/>
                <a:gd name="T53" fmla="*/ 30 h 33"/>
                <a:gd name="T54" fmla="*/ 10 w 35"/>
                <a:gd name="T55" fmla="*/ 32 h 33"/>
                <a:gd name="T56" fmla="*/ 12 w 35"/>
                <a:gd name="T57" fmla="*/ 33 h 33"/>
                <a:gd name="T58" fmla="*/ 16 w 35"/>
                <a:gd name="T59" fmla="*/ 33 h 33"/>
                <a:gd name="T60" fmla="*/ 18 w 35"/>
                <a:gd name="T61" fmla="*/ 33 h 33"/>
                <a:gd name="T62" fmla="*/ 21 w 35"/>
                <a:gd name="T63" fmla="*/ 33 h 33"/>
                <a:gd name="T64" fmla="*/ 23 w 35"/>
                <a:gd name="T65" fmla="*/ 33 h 33"/>
                <a:gd name="T66" fmla="*/ 26 w 35"/>
                <a:gd name="T67" fmla="*/ 32 h 33"/>
                <a:gd name="T68" fmla="*/ 28 w 35"/>
                <a:gd name="T69" fmla="*/ 30 h 33"/>
                <a:gd name="T70" fmla="*/ 30 w 35"/>
                <a:gd name="T71" fmla="*/ 28 h 33"/>
                <a:gd name="T72" fmla="*/ 32 w 35"/>
                <a:gd name="T73" fmla="*/ 26 h 33"/>
                <a:gd name="T74" fmla="*/ 34 w 35"/>
                <a:gd name="T75" fmla="*/ 25 h 33"/>
                <a:gd name="T76" fmla="*/ 35 w 35"/>
                <a:gd name="T77" fmla="*/ 23 h 33"/>
                <a:gd name="T78" fmla="*/ 35 w 35"/>
                <a:gd name="T79" fmla="*/ 19 h 33"/>
                <a:gd name="T80" fmla="*/ 35 w 35"/>
                <a:gd name="T81" fmla="*/ 16 h 33"/>
                <a:gd name="T82" fmla="*/ 35 w 35"/>
                <a:gd name="T83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3">
                  <a:moveTo>
                    <a:pt x="35" y="16"/>
                  </a:moveTo>
                  <a:lnTo>
                    <a:pt x="35" y="14"/>
                  </a:lnTo>
                  <a:lnTo>
                    <a:pt x="35" y="10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3"/>
                  </a:lnTo>
                  <a:lnTo>
                    <a:pt x="28" y="2"/>
                  </a:lnTo>
                  <a:lnTo>
                    <a:pt x="26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5" y="3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0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5" y="28"/>
                  </a:lnTo>
                  <a:lnTo>
                    <a:pt x="9" y="30"/>
                  </a:lnTo>
                  <a:lnTo>
                    <a:pt x="10" y="32"/>
                  </a:lnTo>
                  <a:lnTo>
                    <a:pt x="12" y="33"/>
                  </a:lnTo>
                  <a:lnTo>
                    <a:pt x="16" y="33"/>
                  </a:lnTo>
                  <a:lnTo>
                    <a:pt x="18" y="33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6" y="32"/>
                  </a:lnTo>
                  <a:lnTo>
                    <a:pt x="28" y="30"/>
                  </a:lnTo>
                  <a:lnTo>
                    <a:pt x="30" y="28"/>
                  </a:lnTo>
                  <a:lnTo>
                    <a:pt x="32" y="26"/>
                  </a:lnTo>
                  <a:lnTo>
                    <a:pt x="34" y="25"/>
                  </a:lnTo>
                  <a:lnTo>
                    <a:pt x="35" y="23"/>
                  </a:lnTo>
                  <a:lnTo>
                    <a:pt x="35" y="19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3" name="Freeform 319"/>
            <p:cNvSpPr>
              <a:spLocks/>
            </p:cNvSpPr>
            <p:nvPr/>
          </p:nvSpPr>
          <p:spPr bwMode="auto">
            <a:xfrm>
              <a:off x="1305" y="22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4 w 35"/>
                <a:gd name="T5" fmla="*/ 12 h 36"/>
                <a:gd name="T6" fmla="*/ 34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7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1 w 35"/>
                <a:gd name="T27" fmla="*/ 2 h 36"/>
                <a:gd name="T28" fmla="*/ 7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2 w 35"/>
                <a:gd name="T35" fmla="*/ 11 h 36"/>
                <a:gd name="T36" fmla="*/ 2 w 35"/>
                <a:gd name="T37" fmla="*/ 12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1 h 36"/>
                <a:gd name="T44" fmla="*/ 2 w 35"/>
                <a:gd name="T45" fmla="*/ 23 h 36"/>
                <a:gd name="T46" fmla="*/ 2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7 w 35"/>
                <a:gd name="T53" fmla="*/ 32 h 36"/>
                <a:gd name="T54" fmla="*/ 11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7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4 w 35"/>
                <a:gd name="T75" fmla="*/ 27 h 36"/>
                <a:gd name="T76" fmla="*/ 34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4" y="12"/>
                  </a:lnTo>
                  <a:lnTo>
                    <a:pt x="34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7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4" name="Freeform 320"/>
            <p:cNvSpPr>
              <a:spLocks/>
            </p:cNvSpPr>
            <p:nvPr/>
          </p:nvSpPr>
          <p:spPr bwMode="auto">
            <a:xfrm>
              <a:off x="1305" y="2380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5 h 34"/>
                <a:gd name="T4" fmla="*/ 34 w 35"/>
                <a:gd name="T5" fmla="*/ 11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4 h 34"/>
                <a:gd name="T12" fmla="*/ 28 w 35"/>
                <a:gd name="T13" fmla="*/ 2 h 34"/>
                <a:gd name="T14" fmla="*/ 27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4 w 35"/>
                <a:gd name="T23" fmla="*/ 0 h 34"/>
                <a:gd name="T24" fmla="*/ 12 w 35"/>
                <a:gd name="T25" fmla="*/ 0 h 34"/>
                <a:gd name="T26" fmla="*/ 11 w 35"/>
                <a:gd name="T27" fmla="*/ 2 h 34"/>
                <a:gd name="T28" fmla="*/ 7 w 35"/>
                <a:gd name="T29" fmla="*/ 2 h 34"/>
                <a:gd name="T30" fmla="*/ 5 w 35"/>
                <a:gd name="T31" fmla="*/ 4 h 34"/>
                <a:gd name="T32" fmla="*/ 3 w 35"/>
                <a:gd name="T33" fmla="*/ 7 h 34"/>
                <a:gd name="T34" fmla="*/ 2 w 35"/>
                <a:gd name="T35" fmla="*/ 9 h 34"/>
                <a:gd name="T36" fmla="*/ 2 w 35"/>
                <a:gd name="T37" fmla="*/ 11 h 34"/>
                <a:gd name="T38" fmla="*/ 0 w 35"/>
                <a:gd name="T39" fmla="*/ 15 h 34"/>
                <a:gd name="T40" fmla="*/ 0 w 35"/>
                <a:gd name="T41" fmla="*/ 16 h 34"/>
                <a:gd name="T42" fmla="*/ 0 w 35"/>
                <a:gd name="T43" fmla="*/ 20 h 34"/>
                <a:gd name="T44" fmla="*/ 2 w 35"/>
                <a:gd name="T45" fmla="*/ 23 h 34"/>
                <a:gd name="T46" fmla="*/ 2 w 35"/>
                <a:gd name="T47" fmla="*/ 25 h 34"/>
                <a:gd name="T48" fmla="*/ 3 w 35"/>
                <a:gd name="T49" fmla="*/ 27 h 34"/>
                <a:gd name="T50" fmla="*/ 5 w 35"/>
                <a:gd name="T51" fmla="*/ 29 h 34"/>
                <a:gd name="T52" fmla="*/ 7 w 35"/>
                <a:gd name="T53" fmla="*/ 31 h 34"/>
                <a:gd name="T54" fmla="*/ 11 w 35"/>
                <a:gd name="T55" fmla="*/ 32 h 34"/>
                <a:gd name="T56" fmla="*/ 12 w 35"/>
                <a:gd name="T57" fmla="*/ 34 h 34"/>
                <a:gd name="T58" fmla="*/ 14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7 w 35"/>
                <a:gd name="T67" fmla="*/ 32 h 34"/>
                <a:gd name="T68" fmla="*/ 28 w 35"/>
                <a:gd name="T69" fmla="*/ 31 h 34"/>
                <a:gd name="T70" fmla="*/ 30 w 35"/>
                <a:gd name="T71" fmla="*/ 29 h 34"/>
                <a:gd name="T72" fmla="*/ 32 w 35"/>
                <a:gd name="T73" fmla="*/ 27 h 34"/>
                <a:gd name="T74" fmla="*/ 34 w 35"/>
                <a:gd name="T75" fmla="*/ 25 h 34"/>
                <a:gd name="T76" fmla="*/ 34 w 35"/>
                <a:gd name="T77" fmla="*/ 23 h 34"/>
                <a:gd name="T78" fmla="*/ 35 w 35"/>
                <a:gd name="T79" fmla="*/ 20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5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11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8" y="31"/>
                  </a:lnTo>
                  <a:lnTo>
                    <a:pt x="30" y="29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20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5" name="Freeform 321"/>
            <p:cNvSpPr>
              <a:spLocks/>
            </p:cNvSpPr>
            <p:nvPr/>
          </p:nvSpPr>
          <p:spPr bwMode="auto">
            <a:xfrm>
              <a:off x="1305" y="2464"/>
              <a:ext cx="35" cy="34"/>
            </a:xfrm>
            <a:custGeom>
              <a:avLst/>
              <a:gdLst>
                <a:gd name="T0" fmla="*/ 35 w 35"/>
                <a:gd name="T1" fmla="*/ 18 h 34"/>
                <a:gd name="T2" fmla="*/ 35 w 35"/>
                <a:gd name="T3" fmla="*/ 14 h 34"/>
                <a:gd name="T4" fmla="*/ 34 w 35"/>
                <a:gd name="T5" fmla="*/ 12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5 h 34"/>
                <a:gd name="T12" fmla="*/ 28 w 35"/>
                <a:gd name="T13" fmla="*/ 3 h 34"/>
                <a:gd name="T14" fmla="*/ 27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4 w 35"/>
                <a:gd name="T23" fmla="*/ 0 h 34"/>
                <a:gd name="T24" fmla="*/ 12 w 35"/>
                <a:gd name="T25" fmla="*/ 0 h 34"/>
                <a:gd name="T26" fmla="*/ 11 w 35"/>
                <a:gd name="T27" fmla="*/ 2 h 34"/>
                <a:gd name="T28" fmla="*/ 7 w 35"/>
                <a:gd name="T29" fmla="*/ 3 h 34"/>
                <a:gd name="T30" fmla="*/ 5 w 35"/>
                <a:gd name="T31" fmla="*/ 5 h 34"/>
                <a:gd name="T32" fmla="*/ 3 w 35"/>
                <a:gd name="T33" fmla="*/ 7 h 34"/>
                <a:gd name="T34" fmla="*/ 2 w 35"/>
                <a:gd name="T35" fmla="*/ 9 h 34"/>
                <a:gd name="T36" fmla="*/ 2 w 35"/>
                <a:gd name="T37" fmla="*/ 12 h 34"/>
                <a:gd name="T38" fmla="*/ 0 w 35"/>
                <a:gd name="T39" fmla="*/ 14 h 34"/>
                <a:gd name="T40" fmla="*/ 0 w 35"/>
                <a:gd name="T41" fmla="*/ 18 h 34"/>
                <a:gd name="T42" fmla="*/ 0 w 35"/>
                <a:gd name="T43" fmla="*/ 19 h 34"/>
                <a:gd name="T44" fmla="*/ 2 w 35"/>
                <a:gd name="T45" fmla="*/ 23 h 34"/>
                <a:gd name="T46" fmla="*/ 2 w 35"/>
                <a:gd name="T47" fmla="*/ 25 h 34"/>
                <a:gd name="T48" fmla="*/ 3 w 35"/>
                <a:gd name="T49" fmla="*/ 27 h 34"/>
                <a:gd name="T50" fmla="*/ 5 w 35"/>
                <a:gd name="T51" fmla="*/ 30 h 34"/>
                <a:gd name="T52" fmla="*/ 7 w 35"/>
                <a:gd name="T53" fmla="*/ 32 h 34"/>
                <a:gd name="T54" fmla="*/ 11 w 35"/>
                <a:gd name="T55" fmla="*/ 32 h 34"/>
                <a:gd name="T56" fmla="*/ 12 w 35"/>
                <a:gd name="T57" fmla="*/ 34 h 34"/>
                <a:gd name="T58" fmla="*/ 14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7 w 35"/>
                <a:gd name="T67" fmla="*/ 32 h 34"/>
                <a:gd name="T68" fmla="*/ 28 w 35"/>
                <a:gd name="T69" fmla="*/ 32 h 34"/>
                <a:gd name="T70" fmla="*/ 30 w 35"/>
                <a:gd name="T71" fmla="*/ 30 h 34"/>
                <a:gd name="T72" fmla="*/ 32 w 35"/>
                <a:gd name="T73" fmla="*/ 27 h 34"/>
                <a:gd name="T74" fmla="*/ 34 w 35"/>
                <a:gd name="T75" fmla="*/ 25 h 34"/>
                <a:gd name="T76" fmla="*/ 34 w 35"/>
                <a:gd name="T77" fmla="*/ 23 h 34"/>
                <a:gd name="T78" fmla="*/ 35 w 35"/>
                <a:gd name="T79" fmla="*/ 19 h 34"/>
                <a:gd name="T80" fmla="*/ 35 w 35"/>
                <a:gd name="T81" fmla="*/ 18 h 34"/>
                <a:gd name="T82" fmla="*/ 35 w 35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8"/>
                  </a:moveTo>
                  <a:lnTo>
                    <a:pt x="35" y="14"/>
                  </a:lnTo>
                  <a:lnTo>
                    <a:pt x="34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6" name="Freeform 322"/>
            <p:cNvSpPr>
              <a:spLocks/>
            </p:cNvSpPr>
            <p:nvPr/>
          </p:nvSpPr>
          <p:spPr bwMode="auto">
            <a:xfrm>
              <a:off x="1305" y="2547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5 h 36"/>
                <a:gd name="T4" fmla="*/ 34 w 35"/>
                <a:gd name="T5" fmla="*/ 13 h 36"/>
                <a:gd name="T6" fmla="*/ 34 w 35"/>
                <a:gd name="T7" fmla="*/ 9 h 36"/>
                <a:gd name="T8" fmla="*/ 32 w 35"/>
                <a:gd name="T9" fmla="*/ 8 h 36"/>
                <a:gd name="T10" fmla="*/ 30 w 35"/>
                <a:gd name="T11" fmla="*/ 6 h 36"/>
                <a:gd name="T12" fmla="*/ 28 w 35"/>
                <a:gd name="T13" fmla="*/ 4 h 36"/>
                <a:gd name="T14" fmla="*/ 27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1 w 35"/>
                <a:gd name="T27" fmla="*/ 2 h 36"/>
                <a:gd name="T28" fmla="*/ 7 w 35"/>
                <a:gd name="T29" fmla="*/ 4 h 36"/>
                <a:gd name="T30" fmla="*/ 5 w 35"/>
                <a:gd name="T31" fmla="*/ 6 h 36"/>
                <a:gd name="T32" fmla="*/ 3 w 35"/>
                <a:gd name="T33" fmla="*/ 8 h 36"/>
                <a:gd name="T34" fmla="*/ 2 w 35"/>
                <a:gd name="T35" fmla="*/ 9 h 36"/>
                <a:gd name="T36" fmla="*/ 2 w 35"/>
                <a:gd name="T37" fmla="*/ 13 h 36"/>
                <a:gd name="T38" fmla="*/ 0 w 35"/>
                <a:gd name="T39" fmla="*/ 15 h 36"/>
                <a:gd name="T40" fmla="*/ 0 w 35"/>
                <a:gd name="T41" fmla="*/ 18 h 36"/>
                <a:gd name="T42" fmla="*/ 0 w 35"/>
                <a:gd name="T43" fmla="*/ 20 h 36"/>
                <a:gd name="T44" fmla="*/ 2 w 35"/>
                <a:gd name="T45" fmla="*/ 24 h 36"/>
                <a:gd name="T46" fmla="*/ 2 w 35"/>
                <a:gd name="T47" fmla="*/ 25 h 36"/>
                <a:gd name="T48" fmla="*/ 3 w 35"/>
                <a:gd name="T49" fmla="*/ 29 h 36"/>
                <a:gd name="T50" fmla="*/ 5 w 35"/>
                <a:gd name="T51" fmla="*/ 31 h 36"/>
                <a:gd name="T52" fmla="*/ 7 w 35"/>
                <a:gd name="T53" fmla="*/ 32 h 36"/>
                <a:gd name="T54" fmla="*/ 11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7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4 w 35"/>
                <a:gd name="T75" fmla="*/ 25 h 36"/>
                <a:gd name="T76" fmla="*/ 34 w 35"/>
                <a:gd name="T77" fmla="*/ 24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5"/>
                  </a:lnTo>
                  <a:lnTo>
                    <a:pt x="34" y="13"/>
                  </a:lnTo>
                  <a:lnTo>
                    <a:pt x="34" y="9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2" y="9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4"/>
                  </a:lnTo>
                  <a:lnTo>
                    <a:pt x="2" y="25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5"/>
                  </a:lnTo>
                  <a:lnTo>
                    <a:pt x="34" y="24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7" name="Freeform 323"/>
            <p:cNvSpPr>
              <a:spLocks/>
            </p:cNvSpPr>
            <p:nvPr/>
          </p:nvSpPr>
          <p:spPr bwMode="auto">
            <a:xfrm>
              <a:off x="1305" y="2631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4 w 35"/>
                <a:gd name="T5" fmla="*/ 12 h 36"/>
                <a:gd name="T6" fmla="*/ 34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7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1 w 35"/>
                <a:gd name="T27" fmla="*/ 2 h 36"/>
                <a:gd name="T28" fmla="*/ 7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2 w 35"/>
                <a:gd name="T35" fmla="*/ 11 h 36"/>
                <a:gd name="T36" fmla="*/ 2 w 35"/>
                <a:gd name="T37" fmla="*/ 12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1 h 36"/>
                <a:gd name="T44" fmla="*/ 2 w 35"/>
                <a:gd name="T45" fmla="*/ 23 h 36"/>
                <a:gd name="T46" fmla="*/ 2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7 w 35"/>
                <a:gd name="T53" fmla="*/ 32 h 36"/>
                <a:gd name="T54" fmla="*/ 11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7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4 w 35"/>
                <a:gd name="T75" fmla="*/ 27 h 36"/>
                <a:gd name="T76" fmla="*/ 34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4" y="12"/>
                  </a:lnTo>
                  <a:lnTo>
                    <a:pt x="34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7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8" name="Freeform 324"/>
            <p:cNvSpPr>
              <a:spLocks/>
            </p:cNvSpPr>
            <p:nvPr/>
          </p:nvSpPr>
          <p:spPr bwMode="auto">
            <a:xfrm>
              <a:off x="1305" y="2716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5 h 34"/>
                <a:gd name="T4" fmla="*/ 34 w 35"/>
                <a:gd name="T5" fmla="*/ 11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4 h 34"/>
                <a:gd name="T12" fmla="*/ 28 w 35"/>
                <a:gd name="T13" fmla="*/ 2 h 34"/>
                <a:gd name="T14" fmla="*/ 27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4 w 35"/>
                <a:gd name="T23" fmla="*/ 0 h 34"/>
                <a:gd name="T24" fmla="*/ 12 w 35"/>
                <a:gd name="T25" fmla="*/ 0 h 34"/>
                <a:gd name="T26" fmla="*/ 11 w 35"/>
                <a:gd name="T27" fmla="*/ 2 h 34"/>
                <a:gd name="T28" fmla="*/ 7 w 35"/>
                <a:gd name="T29" fmla="*/ 2 h 34"/>
                <a:gd name="T30" fmla="*/ 5 w 35"/>
                <a:gd name="T31" fmla="*/ 4 h 34"/>
                <a:gd name="T32" fmla="*/ 3 w 35"/>
                <a:gd name="T33" fmla="*/ 7 h 34"/>
                <a:gd name="T34" fmla="*/ 2 w 35"/>
                <a:gd name="T35" fmla="*/ 9 h 34"/>
                <a:gd name="T36" fmla="*/ 2 w 35"/>
                <a:gd name="T37" fmla="*/ 11 h 34"/>
                <a:gd name="T38" fmla="*/ 0 w 35"/>
                <a:gd name="T39" fmla="*/ 15 h 34"/>
                <a:gd name="T40" fmla="*/ 0 w 35"/>
                <a:gd name="T41" fmla="*/ 16 h 34"/>
                <a:gd name="T42" fmla="*/ 0 w 35"/>
                <a:gd name="T43" fmla="*/ 20 h 34"/>
                <a:gd name="T44" fmla="*/ 2 w 35"/>
                <a:gd name="T45" fmla="*/ 23 h 34"/>
                <a:gd name="T46" fmla="*/ 2 w 35"/>
                <a:gd name="T47" fmla="*/ 25 h 34"/>
                <a:gd name="T48" fmla="*/ 3 w 35"/>
                <a:gd name="T49" fmla="*/ 27 h 34"/>
                <a:gd name="T50" fmla="*/ 5 w 35"/>
                <a:gd name="T51" fmla="*/ 29 h 34"/>
                <a:gd name="T52" fmla="*/ 7 w 35"/>
                <a:gd name="T53" fmla="*/ 31 h 34"/>
                <a:gd name="T54" fmla="*/ 11 w 35"/>
                <a:gd name="T55" fmla="*/ 32 h 34"/>
                <a:gd name="T56" fmla="*/ 12 w 35"/>
                <a:gd name="T57" fmla="*/ 34 h 34"/>
                <a:gd name="T58" fmla="*/ 14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7 w 35"/>
                <a:gd name="T67" fmla="*/ 32 h 34"/>
                <a:gd name="T68" fmla="*/ 28 w 35"/>
                <a:gd name="T69" fmla="*/ 31 h 34"/>
                <a:gd name="T70" fmla="*/ 30 w 35"/>
                <a:gd name="T71" fmla="*/ 29 h 34"/>
                <a:gd name="T72" fmla="*/ 32 w 35"/>
                <a:gd name="T73" fmla="*/ 27 h 34"/>
                <a:gd name="T74" fmla="*/ 34 w 35"/>
                <a:gd name="T75" fmla="*/ 25 h 34"/>
                <a:gd name="T76" fmla="*/ 34 w 35"/>
                <a:gd name="T77" fmla="*/ 23 h 34"/>
                <a:gd name="T78" fmla="*/ 35 w 35"/>
                <a:gd name="T79" fmla="*/ 20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5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11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8" y="31"/>
                  </a:lnTo>
                  <a:lnTo>
                    <a:pt x="30" y="29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20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69" name="Freeform 325"/>
            <p:cNvSpPr>
              <a:spLocks/>
            </p:cNvSpPr>
            <p:nvPr/>
          </p:nvSpPr>
          <p:spPr bwMode="auto">
            <a:xfrm>
              <a:off x="1305" y="2814"/>
              <a:ext cx="35" cy="34"/>
            </a:xfrm>
            <a:custGeom>
              <a:avLst/>
              <a:gdLst>
                <a:gd name="T0" fmla="*/ 35 w 35"/>
                <a:gd name="T1" fmla="*/ 16 h 34"/>
                <a:gd name="T2" fmla="*/ 35 w 35"/>
                <a:gd name="T3" fmla="*/ 14 h 34"/>
                <a:gd name="T4" fmla="*/ 34 w 35"/>
                <a:gd name="T5" fmla="*/ 11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4 h 34"/>
                <a:gd name="T12" fmla="*/ 28 w 35"/>
                <a:gd name="T13" fmla="*/ 2 h 34"/>
                <a:gd name="T14" fmla="*/ 27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4 w 35"/>
                <a:gd name="T23" fmla="*/ 0 h 34"/>
                <a:gd name="T24" fmla="*/ 12 w 35"/>
                <a:gd name="T25" fmla="*/ 0 h 34"/>
                <a:gd name="T26" fmla="*/ 11 w 35"/>
                <a:gd name="T27" fmla="*/ 2 h 34"/>
                <a:gd name="T28" fmla="*/ 7 w 35"/>
                <a:gd name="T29" fmla="*/ 2 h 34"/>
                <a:gd name="T30" fmla="*/ 5 w 35"/>
                <a:gd name="T31" fmla="*/ 4 h 34"/>
                <a:gd name="T32" fmla="*/ 3 w 35"/>
                <a:gd name="T33" fmla="*/ 7 h 34"/>
                <a:gd name="T34" fmla="*/ 2 w 35"/>
                <a:gd name="T35" fmla="*/ 9 h 34"/>
                <a:gd name="T36" fmla="*/ 2 w 35"/>
                <a:gd name="T37" fmla="*/ 11 h 34"/>
                <a:gd name="T38" fmla="*/ 0 w 35"/>
                <a:gd name="T39" fmla="*/ 14 h 34"/>
                <a:gd name="T40" fmla="*/ 0 w 35"/>
                <a:gd name="T41" fmla="*/ 16 h 34"/>
                <a:gd name="T42" fmla="*/ 0 w 35"/>
                <a:gd name="T43" fmla="*/ 20 h 34"/>
                <a:gd name="T44" fmla="*/ 2 w 35"/>
                <a:gd name="T45" fmla="*/ 23 h 34"/>
                <a:gd name="T46" fmla="*/ 2 w 35"/>
                <a:gd name="T47" fmla="*/ 25 h 34"/>
                <a:gd name="T48" fmla="*/ 3 w 35"/>
                <a:gd name="T49" fmla="*/ 27 h 34"/>
                <a:gd name="T50" fmla="*/ 5 w 35"/>
                <a:gd name="T51" fmla="*/ 29 h 34"/>
                <a:gd name="T52" fmla="*/ 7 w 35"/>
                <a:gd name="T53" fmla="*/ 30 h 34"/>
                <a:gd name="T54" fmla="*/ 11 w 35"/>
                <a:gd name="T55" fmla="*/ 32 h 34"/>
                <a:gd name="T56" fmla="*/ 12 w 35"/>
                <a:gd name="T57" fmla="*/ 34 h 34"/>
                <a:gd name="T58" fmla="*/ 14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7 w 35"/>
                <a:gd name="T67" fmla="*/ 32 h 34"/>
                <a:gd name="T68" fmla="*/ 28 w 35"/>
                <a:gd name="T69" fmla="*/ 30 h 34"/>
                <a:gd name="T70" fmla="*/ 30 w 35"/>
                <a:gd name="T71" fmla="*/ 29 h 34"/>
                <a:gd name="T72" fmla="*/ 32 w 35"/>
                <a:gd name="T73" fmla="*/ 27 h 34"/>
                <a:gd name="T74" fmla="*/ 34 w 35"/>
                <a:gd name="T75" fmla="*/ 25 h 34"/>
                <a:gd name="T76" fmla="*/ 34 w 35"/>
                <a:gd name="T77" fmla="*/ 23 h 34"/>
                <a:gd name="T78" fmla="*/ 35 w 35"/>
                <a:gd name="T79" fmla="*/ 20 h 34"/>
                <a:gd name="T80" fmla="*/ 35 w 35"/>
                <a:gd name="T81" fmla="*/ 16 h 34"/>
                <a:gd name="T82" fmla="*/ 35 w 35"/>
                <a:gd name="T83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6"/>
                  </a:moveTo>
                  <a:lnTo>
                    <a:pt x="35" y="14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28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11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8" y="30"/>
                  </a:lnTo>
                  <a:lnTo>
                    <a:pt x="30" y="29"/>
                  </a:lnTo>
                  <a:lnTo>
                    <a:pt x="32" y="27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20"/>
                  </a:lnTo>
                  <a:lnTo>
                    <a:pt x="35" y="16"/>
                  </a:lnTo>
                  <a:lnTo>
                    <a:pt x="35" y="16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0" name="Freeform 326"/>
            <p:cNvSpPr>
              <a:spLocks/>
            </p:cNvSpPr>
            <p:nvPr/>
          </p:nvSpPr>
          <p:spPr bwMode="auto">
            <a:xfrm>
              <a:off x="1305" y="2905"/>
              <a:ext cx="35" cy="34"/>
            </a:xfrm>
            <a:custGeom>
              <a:avLst/>
              <a:gdLst>
                <a:gd name="T0" fmla="*/ 35 w 35"/>
                <a:gd name="T1" fmla="*/ 18 h 34"/>
                <a:gd name="T2" fmla="*/ 35 w 35"/>
                <a:gd name="T3" fmla="*/ 14 h 34"/>
                <a:gd name="T4" fmla="*/ 34 w 35"/>
                <a:gd name="T5" fmla="*/ 12 h 34"/>
                <a:gd name="T6" fmla="*/ 34 w 35"/>
                <a:gd name="T7" fmla="*/ 9 h 34"/>
                <a:gd name="T8" fmla="*/ 32 w 35"/>
                <a:gd name="T9" fmla="*/ 7 h 34"/>
                <a:gd name="T10" fmla="*/ 30 w 35"/>
                <a:gd name="T11" fmla="*/ 5 h 34"/>
                <a:gd name="T12" fmla="*/ 28 w 35"/>
                <a:gd name="T13" fmla="*/ 3 h 34"/>
                <a:gd name="T14" fmla="*/ 27 w 35"/>
                <a:gd name="T15" fmla="*/ 2 h 34"/>
                <a:gd name="T16" fmla="*/ 23 w 35"/>
                <a:gd name="T17" fmla="*/ 0 h 34"/>
                <a:gd name="T18" fmla="*/ 21 w 35"/>
                <a:gd name="T19" fmla="*/ 0 h 34"/>
                <a:gd name="T20" fmla="*/ 18 w 35"/>
                <a:gd name="T21" fmla="*/ 0 h 34"/>
                <a:gd name="T22" fmla="*/ 14 w 35"/>
                <a:gd name="T23" fmla="*/ 0 h 34"/>
                <a:gd name="T24" fmla="*/ 12 w 35"/>
                <a:gd name="T25" fmla="*/ 0 h 34"/>
                <a:gd name="T26" fmla="*/ 11 w 35"/>
                <a:gd name="T27" fmla="*/ 2 h 34"/>
                <a:gd name="T28" fmla="*/ 7 w 35"/>
                <a:gd name="T29" fmla="*/ 3 h 34"/>
                <a:gd name="T30" fmla="*/ 5 w 35"/>
                <a:gd name="T31" fmla="*/ 5 h 34"/>
                <a:gd name="T32" fmla="*/ 3 w 35"/>
                <a:gd name="T33" fmla="*/ 7 h 34"/>
                <a:gd name="T34" fmla="*/ 2 w 35"/>
                <a:gd name="T35" fmla="*/ 9 h 34"/>
                <a:gd name="T36" fmla="*/ 2 w 35"/>
                <a:gd name="T37" fmla="*/ 12 h 34"/>
                <a:gd name="T38" fmla="*/ 0 w 35"/>
                <a:gd name="T39" fmla="*/ 14 h 34"/>
                <a:gd name="T40" fmla="*/ 0 w 35"/>
                <a:gd name="T41" fmla="*/ 18 h 34"/>
                <a:gd name="T42" fmla="*/ 0 w 35"/>
                <a:gd name="T43" fmla="*/ 19 h 34"/>
                <a:gd name="T44" fmla="*/ 2 w 35"/>
                <a:gd name="T45" fmla="*/ 23 h 34"/>
                <a:gd name="T46" fmla="*/ 2 w 35"/>
                <a:gd name="T47" fmla="*/ 25 h 34"/>
                <a:gd name="T48" fmla="*/ 3 w 35"/>
                <a:gd name="T49" fmla="*/ 26 h 34"/>
                <a:gd name="T50" fmla="*/ 5 w 35"/>
                <a:gd name="T51" fmla="*/ 30 h 34"/>
                <a:gd name="T52" fmla="*/ 7 w 35"/>
                <a:gd name="T53" fmla="*/ 32 h 34"/>
                <a:gd name="T54" fmla="*/ 11 w 35"/>
                <a:gd name="T55" fmla="*/ 32 h 34"/>
                <a:gd name="T56" fmla="*/ 12 w 35"/>
                <a:gd name="T57" fmla="*/ 34 h 34"/>
                <a:gd name="T58" fmla="*/ 14 w 35"/>
                <a:gd name="T59" fmla="*/ 34 h 34"/>
                <a:gd name="T60" fmla="*/ 18 w 35"/>
                <a:gd name="T61" fmla="*/ 34 h 34"/>
                <a:gd name="T62" fmla="*/ 21 w 35"/>
                <a:gd name="T63" fmla="*/ 34 h 34"/>
                <a:gd name="T64" fmla="*/ 23 w 35"/>
                <a:gd name="T65" fmla="*/ 34 h 34"/>
                <a:gd name="T66" fmla="*/ 27 w 35"/>
                <a:gd name="T67" fmla="*/ 32 h 34"/>
                <a:gd name="T68" fmla="*/ 28 w 35"/>
                <a:gd name="T69" fmla="*/ 32 h 34"/>
                <a:gd name="T70" fmla="*/ 30 w 35"/>
                <a:gd name="T71" fmla="*/ 30 h 34"/>
                <a:gd name="T72" fmla="*/ 32 w 35"/>
                <a:gd name="T73" fmla="*/ 26 h 34"/>
                <a:gd name="T74" fmla="*/ 34 w 35"/>
                <a:gd name="T75" fmla="*/ 25 h 34"/>
                <a:gd name="T76" fmla="*/ 34 w 35"/>
                <a:gd name="T77" fmla="*/ 23 h 34"/>
                <a:gd name="T78" fmla="*/ 35 w 35"/>
                <a:gd name="T79" fmla="*/ 19 h 34"/>
                <a:gd name="T80" fmla="*/ 35 w 35"/>
                <a:gd name="T81" fmla="*/ 18 h 34"/>
                <a:gd name="T82" fmla="*/ 35 w 35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4">
                  <a:moveTo>
                    <a:pt x="35" y="18"/>
                  </a:moveTo>
                  <a:lnTo>
                    <a:pt x="35" y="14"/>
                  </a:lnTo>
                  <a:lnTo>
                    <a:pt x="34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3" y="26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3" y="34"/>
                  </a:lnTo>
                  <a:lnTo>
                    <a:pt x="27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6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1" name="Freeform 327"/>
            <p:cNvSpPr>
              <a:spLocks/>
            </p:cNvSpPr>
            <p:nvPr/>
          </p:nvSpPr>
          <p:spPr bwMode="auto">
            <a:xfrm>
              <a:off x="1305" y="29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5 h 36"/>
                <a:gd name="T4" fmla="*/ 34 w 35"/>
                <a:gd name="T5" fmla="*/ 13 h 36"/>
                <a:gd name="T6" fmla="*/ 34 w 35"/>
                <a:gd name="T7" fmla="*/ 9 h 36"/>
                <a:gd name="T8" fmla="*/ 32 w 35"/>
                <a:gd name="T9" fmla="*/ 7 h 36"/>
                <a:gd name="T10" fmla="*/ 30 w 35"/>
                <a:gd name="T11" fmla="*/ 6 h 36"/>
                <a:gd name="T12" fmla="*/ 28 w 35"/>
                <a:gd name="T13" fmla="*/ 4 h 36"/>
                <a:gd name="T14" fmla="*/ 27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1 w 35"/>
                <a:gd name="T27" fmla="*/ 2 h 36"/>
                <a:gd name="T28" fmla="*/ 7 w 35"/>
                <a:gd name="T29" fmla="*/ 4 h 36"/>
                <a:gd name="T30" fmla="*/ 5 w 35"/>
                <a:gd name="T31" fmla="*/ 6 h 36"/>
                <a:gd name="T32" fmla="*/ 3 w 35"/>
                <a:gd name="T33" fmla="*/ 7 h 36"/>
                <a:gd name="T34" fmla="*/ 2 w 35"/>
                <a:gd name="T35" fmla="*/ 9 h 36"/>
                <a:gd name="T36" fmla="*/ 2 w 35"/>
                <a:gd name="T37" fmla="*/ 13 h 36"/>
                <a:gd name="T38" fmla="*/ 0 w 35"/>
                <a:gd name="T39" fmla="*/ 15 h 36"/>
                <a:gd name="T40" fmla="*/ 0 w 35"/>
                <a:gd name="T41" fmla="*/ 18 h 36"/>
                <a:gd name="T42" fmla="*/ 0 w 35"/>
                <a:gd name="T43" fmla="*/ 20 h 36"/>
                <a:gd name="T44" fmla="*/ 2 w 35"/>
                <a:gd name="T45" fmla="*/ 23 h 36"/>
                <a:gd name="T46" fmla="*/ 2 w 35"/>
                <a:gd name="T47" fmla="*/ 25 h 36"/>
                <a:gd name="T48" fmla="*/ 3 w 35"/>
                <a:gd name="T49" fmla="*/ 29 h 36"/>
                <a:gd name="T50" fmla="*/ 5 w 35"/>
                <a:gd name="T51" fmla="*/ 31 h 36"/>
                <a:gd name="T52" fmla="*/ 7 w 35"/>
                <a:gd name="T53" fmla="*/ 32 h 36"/>
                <a:gd name="T54" fmla="*/ 11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7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4 w 35"/>
                <a:gd name="T75" fmla="*/ 25 h 36"/>
                <a:gd name="T76" fmla="*/ 34 w 35"/>
                <a:gd name="T77" fmla="*/ 23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5"/>
                  </a:lnTo>
                  <a:lnTo>
                    <a:pt x="34" y="13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2" name="Freeform 328"/>
            <p:cNvSpPr>
              <a:spLocks/>
            </p:cNvSpPr>
            <p:nvPr/>
          </p:nvSpPr>
          <p:spPr bwMode="auto">
            <a:xfrm>
              <a:off x="1305" y="3072"/>
              <a:ext cx="35" cy="35"/>
            </a:xfrm>
            <a:custGeom>
              <a:avLst/>
              <a:gdLst>
                <a:gd name="T0" fmla="*/ 35 w 35"/>
                <a:gd name="T1" fmla="*/ 18 h 35"/>
                <a:gd name="T2" fmla="*/ 35 w 35"/>
                <a:gd name="T3" fmla="*/ 16 h 35"/>
                <a:gd name="T4" fmla="*/ 34 w 35"/>
                <a:gd name="T5" fmla="*/ 12 h 35"/>
                <a:gd name="T6" fmla="*/ 34 w 35"/>
                <a:gd name="T7" fmla="*/ 11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7 w 35"/>
                <a:gd name="T15" fmla="*/ 2 h 35"/>
                <a:gd name="T16" fmla="*/ 23 w 35"/>
                <a:gd name="T17" fmla="*/ 2 h 35"/>
                <a:gd name="T18" fmla="*/ 21 w 35"/>
                <a:gd name="T19" fmla="*/ 0 h 35"/>
                <a:gd name="T20" fmla="*/ 18 w 35"/>
                <a:gd name="T21" fmla="*/ 0 h 35"/>
                <a:gd name="T22" fmla="*/ 14 w 35"/>
                <a:gd name="T23" fmla="*/ 0 h 35"/>
                <a:gd name="T24" fmla="*/ 12 w 35"/>
                <a:gd name="T25" fmla="*/ 2 h 35"/>
                <a:gd name="T26" fmla="*/ 11 w 35"/>
                <a:gd name="T27" fmla="*/ 2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2 w 35"/>
                <a:gd name="T35" fmla="*/ 11 h 35"/>
                <a:gd name="T36" fmla="*/ 2 w 35"/>
                <a:gd name="T37" fmla="*/ 12 h 35"/>
                <a:gd name="T38" fmla="*/ 0 w 35"/>
                <a:gd name="T39" fmla="*/ 16 h 35"/>
                <a:gd name="T40" fmla="*/ 0 w 35"/>
                <a:gd name="T41" fmla="*/ 18 h 35"/>
                <a:gd name="T42" fmla="*/ 0 w 35"/>
                <a:gd name="T43" fmla="*/ 21 h 35"/>
                <a:gd name="T44" fmla="*/ 2 w 35"/>
                <a:gd name="T45" fmla="*/ 23 h 35"/>
                <a:gd name="T46" fmla="*/ 2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11 w 35"/>
                <a:gd name="T55" fmla="*/ 34 h 35"/>
                <a:gd name="T56" fmla="*/ 12 w 35"/>
                <a:gd name="T57" fmla="*/ 34 h 35"/>
                <a:gd name="T58" fmla="*/ 14 w 35"/>
                <a:gd name="T59" fmla="*/ 35 h 35"/>
                <a:gd name="T60" fmla="*/ 18 w 35"/>
                <a:gd name="T61" fmla="*/ 35 h 35"/>
                <a:gd name="T62" fmla="*/ 21 w 35"/>
                <a:gd name="T63" fmla="*/ 35 h 35"/>
                <a:gd name="T64" fmla="*/ 23 w 35"/>
                <a:gd name="T65" fmla="*/ 34 h 35"/>
                <a:gd name="T66" fmla="*/ 27 w 35"/>
                <a:gd name="T67" fmla="*/ 34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6 h 35"/>
                <a:gd name="T76" fmla="*/ 34 w 35"/>
                <a:gd name="T77" fmla="*/ 23 h 35"/>
                <a:gd name="T78" fmla="*/ 35 w 35"/>
                <a:gd name="T79" fmla="*/ 21 h 35"/>
                <a:gd name="T80" fmla="*/ 35 w 35"/>
                <a:gd name="T81" fmla="*/ 18 h 35"/>
                <a:gd name="T82" fmla="*/ 35 w 35"/>
                <a:gd name="T83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8"/>
                  </a:moveTo>
                  <a:lnTo>
                    <a:pt x="35" y="16"/>
                  </a:lnTo>
                  <a:lnTo>
                    <a:pt x="34" y="12"/>
                  </a:lnTo>
                  <a:lnTo>
                    <a:pt x="34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3" name="Freeform 329"/>
            <p:cNvSpPr>
              <a:spLocks/>
            </p:cNvSpPr>
            <p:nvPr/>
          </p:nvSpPr>
          <p:spPr bwMode="auto">
            <a:xfrm>
              <a:off x="1388" y="2188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6 h 36"/>
                <a:gd name="T4" fmla="*/ 34 w 36"/>
                <a:gd name="T5" fmla="*/ 13 h 36"/>
                <a:gd name="T6" fmla="*/ 34 w 36"/>
                <a:gd name="T7" fmla="*/ 11 h 36"/>
                <a:gd name="T8" fmla="*/ 32 w 36"/>
                <a:gd name="T9" fmla="*/ 8 h 36"/>
                <a:gd name="T10" fmla="*/ 31 w 36"/>
                <a:gd name="T11" fmla="*/ 6 h 36"/>
                <a:gd name="T12" fmla="*/ 29 w 36"/>
                <a:gd name="T13" fmla="*/ 4 h 36"/>
                <a:gd name="T14" fmla="*/ 25 w 36"/>
                <a:gd name="T15" fmla="*/ 2 h 36"/>
                <a:gd name="T16" fmla="*/ 24 w 36"/>
                <a:gd name="T17" fmla="*/ 2 h 36"/>
                <a:gd name="T18" fmla="*/ 20 w 36"/>
                <a:gd name="T19" fmla="*/ 0 h 36"/>
                <a:gd name="T20" fmla="*/ 18 w 36"/>
                <a:gd name="T21" fmla="*/ 0 h 36"/>
                <a:gd name="T22" fmla="*/ 15 w 36"/>
                <a:gd name="T23" fmla="*/ 0 h 36"/>
                <a:gd name="T24" fmla="*/ 13 w 36"/>
                <a:gd name="T25" fmla="*/ 2 h 36"/>
                <a:gd name="T26" fmla="*/ 9 w 36"/>
                <a:gd name="T27" fmla="*/ 2 h 36"/>
                <a:gd name="T28" fmla="*/ 8 w 36"/>
                <a:gd name="T29" fmla="*/ 4 h 36"/>
                <a:gd name="T30" fmla="*/ 6 w 36"/>
                <a:gd name="T31" fmla="*/ 6 h 36"/>
                <a:gd name="T32" fmla="*/ 4 w 36"/>
                <a:gd name="T33" fmla="*/ 8 h 36"/>
                <a:gd name="T34" fmla="*/ 2 w 36"/>
                <a:gd name="T35" fmla="*/ 11 h 36"/>
                <a:gd name="T36" fmla="*/ 0 w 36"/>
                <a:gd name="T37" fmla="*/ 13 h 36"/>
                <a:gd name="T38" fmla="*/ 0 w 36"/>
                <a:gd name="T39" fmla="*/ 16 h 36"/>
                <a:gd name="T40" fmla="*/ 0 w 36"/>
                <a:gd name="T41" fmla="*/ 18 h 36"/>
                <a:gd name="T42" fmla="*/ 0 w 36"/>
                <a:gd name="T43" fmla="*/ 22 h 36"/>
                <a:gd name="T44" fmla="*/ 0 w 36"/>
                <a:gd name="T45" fmla="*/ 24 h 36"/>
                <a:gd name="T46" fmla="*/ 2 w 36"/>
                <a:gd name="T47" fmla="*/ 27 h 36"/>
                <a:gd name="T48" fmla="*/ 4 w 36"/>
                <a:gd name="T49" fmla="*/ 29 h 36"/>
                <a:gd name="T50" fmla="*/ 6 w 36"/>
                <a:gd name="T51" fmla="*/ 31 h 36"/>
                <a:gd name="T52" fmla="*/ 8 w 36"/>
                <a:gd name="T53" fmla="*/ 32 h 36"/>
                <a:gd name="T54" fmla="*/ 9 w 36"/>
                <a:gd name="T55" fmla="*/ 34 h 36"/>
                <a:gd name="T56" fmla="*/ 13 w 36"/>
                <a:gd name="T57" fmla="*/ 34 h 36"/>
                <a:gd name="T58" fmla="*/ 15 w 36"/>
                <a:gd name="T59" fmla="*/ 36 h 36"/>
                <a:gd name="T60" fmla="*/ 18 w 36"/>
                <a:gd name="T61" fmla="*/ 36 h 36"/>
                <a:gd name="T62" fmla="*/ 20 w 36"/>
                <a:gd name="T63" fmla="*/ 36 h 36"/>
                <a:gd name="T64" fmla="*/ 24 w 36"/>
                <a:gd name="T65" fmla="*/ 34 h 36"/>
                <a:gd name="T66" fmla="*/ 25 w 36"/>
                <a:gd name="T67" fmla="*/ 34 h 36"/>
                <a:gd name="T68" fmla="*/ 29 w 36"/>
                <a:gd name="T69" fmla="*/ 32 h 36"/>
                <a:gd name="T70" fmla="*/ 31 w 36"/>
                <a:gd name="T71" fmla="*/ 31 h 36"/>
                <a:gd name="T72" fmla="*/ 32 w 36"/>
                <a:gd name="T73" fmla="*/ 29 h 36"/>
                <a:gd name="T74" fmla="*/ 34 w 36"/>
                <a:gd name="T75" fmla="*/ 27 h 36"/>
                <a:gd name="T76" fmla="*/ 34 w 36"/>
                <a:gd name="T77" fmla="*/ 24 h 36"/>
                <a:gd name="T78" fmla="*/ 36 w 36"/>
                <a:gd name="T79" fmla="*/ 22 h 36"/>
                <a:gd name="T80" fmla="*/ 36 w 36"/>
                <a:gd name="T81" fmla="*/ 18 h 36"/>
                <a:gd name="T82" fmla="*/ 36 w 36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6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9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8" y="32"/>
                  </a:lnTo>
                  <a:lnTo>
                    <a:pt x="9" y="34"/>
                  </a:lnTo>
                  <a:lnTo>
                    <a:pt x="13" y="34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4" y="34"/>
                  </a:lnTo>
                  <a:lnTo>
                    <a:pt x="25" y="34"/>
                  </a:lnTo>
                  <a:lnTo>
                    <a:pt x="29" y="32"/>
                  </a:lnTo>
                  <a:lnTo>
                    <a:pt x="31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6" y="22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4" name="Freeform 330"/>
            <p:cNvSpPr>
              <a:spLocks/>
            </p:cNvSpPr>
            <p:nvPr/>
          </p:nvSpPr>
          <p:spPr bwMode="auto">
            <a:xfrm>
              <a:off x="1388" y="2116"/>
              <a:ext cx="36" cy="35"/>
            </a:xfrm>
            <a:custGeom>
              <a:avLst/>
              <a:gdLst>
                <a:gd name="T0" fmla="*/ 36 w 36"/>
                <a:gd name="T1" fmla="*/ 17 h 35"/>
                <a:gd name="T2" fmla="*/ 36 w 36"/>
                <a:gd name="T3" fmla="*/ 16 h 35"/>
                <a:gd name="T4" fmla="*/ 34 w 36"/>
                <a:gd name="T5" fmla="*/ 12 h 35"/>
                <a:gd name="T6" fmla="*/ 34 w 36"/>
                <a:gd name="T7" fmla="*/ 10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5 w 36"/>
                <a:gd name="T15" fmla="*/ 1 h 35"/>
                <a:gd name="T16" fmla="*/ 24 w 36"/>
                <a:gd name="T17" fmla="*/ 1 h 35"/>
                <a:gd name="T18" fmla="*/ 20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1 h 35"/>
                <a:gd name="T26" fmla="*/ 9 w 36"/>
                <a:gd name="T27" fmla="*/ 1 h 35"/>
                <a:gd name="T28" fmla="*/ 8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10 h 35"/>
                <a:gd name="T36" fmla="*/ 0 w 36"/>
                <a:gd name="T37" fmla="*/ 12 h 35"/>
                <a:gd name="T38" fmla="*/ 0 w 36"/>
                <a:gd name="T39" fmla="*/ 16 h 35"/>
                <a:gd name="T40" fmla="*/ 0 w 36"/>
                <a:gd name="T41" fmla="*/ 17 h 35"/>
                <a:gd name="T42" fmla="*/ 0 w 36"/>
                <a:gd name="T43" fmla="*/ 21 h 35"/>
                <a:gd name="T44" fmla="*/ 0 w 36"/>
                <a:gd name="T45" fmla="*/ 23 h 35"/>
                <a:gd name="T46" fmla="*/ 2 w 36"/>
                <a:gd name="T47" fmla="*/ 26 h 35"/>
                <a:gd name="T48" fmla="*/ 4 w 36"/>
                <a:gd name="T49" fmla="*/ 28 h 35"/>
                <a:gd name="T50" fmla="*/ 6 w 36"/>
                <a:gd name="T51" fmla="*/ 30 h 35"/>
                <a:gd name="T52" fmla="*/ 8 w 36"/>
                <a:gd name="T53" fmla="*/ 32 h 35"/>
                <a:gd name="T54" fmla="*/ 9 w 36"/>
                <a:gd name="T55" fmla="*/ 33 h 35"/>
                <a:gd name="T56" fmla="*/ 13 w 36"/>
                <a:gd name="T57" fmla="*/ 33 h 35"/>
                <a:gd name="T58" fmla="*/ 15 w 36"/>
                <a:gd name="T59" fmla="*/ 35 h 35"/>
                <a:gd name="T60" fmla="*/ 18 w 36"/>
                <a:gd name="T61" fmla="*/ 35 h 35"/>
                <a:gd name="T62" fmla="*/ 20 w 36"/>
                <a:gd name="T63" fmla="*/ 35 h 35"/>
                <a:gd name="T64" fmla="*/ 24 w 36"/>
                <a:gd name="T65" fmla="*/ 33 h 35"/>
                <a:gd name="T66" fmla="*/ 25 w 36"/>
                <a:gd name="T67" fmla="*/ 33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6 h 35"/>
                <a:gd name="T76" fmla="*/ 34 w 36"/>
                <a:gd name="T77" fmla="*/ 23 h 35"/>
                <a:gd name="T78" fmla="*/ 36 w 36"/>
                <a:gd name="T79" fmla="*/ 21 h 35"/>
                <a:gd name="T80" fmla="*/ 36 w 36"/>
                <a:gd name="T81" fmla="*/ 17 h 35"/>
                <a:gd name="T82" fmla="*/ 36 w 36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7"/>
                  </a:moveTo>
                  <a:lnTo>
                    <a:pt x="36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9" y="1"/>
                  </a:lnTo>
                  <a:lnTo>
                    <a:pt x="8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8" y="32"/>
                  </a:lnTo>
                  <a:lnTo>
                    <a:pt x="9" y="33"/>
                  </a:lnTo>
                  <a:lnTo>
                    <a:pt x="13" y="33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4" y="33"/>
                  </a:lnTo>
                  <a:lnTo>
                    <a:pt x="25" y="33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6" y="17"/>
                  </a:lnTo>
                  <a:lnTo>
                    <a:pt x="36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5" name="Freeform 331"/>
            <p:cNvSpPr>
              <a:spLocks/>
            </p:cNvSpPr>
            <p:nvPr/>
          </p:nvSpPr>
          <p:spPr bwMode="auto">
            <a:xfrm>
              <a:off x="1305" y="21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4 w 35"/>
                <a:gd name="T5" fmla="*/ 13 h 36"/>
                <a:gd name="T6" fmla="*/ 34 w 35"/>
                <a:gd name="T7" fmla="*/ 11 h 36"/>
                <a:gd name="T8" fmla="*/ 32 w 35"/>
                <a:gd name="T9" fmla="*/ 8 h 36"/>
                <a:gd name="T10" fmla="*/ 30 w 35"/>
                <a:gd name="T11" fmla="*/ 6 h 36"/>
                <a:gd name="T12" fmla="*/ 28 w 35"/>
                <a:gd name="T13" fmla="*/ 4 h 36"/>
                <a:gd name="T14" fmla="*/ 27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1 w 35"/>
                <a:gd name="T27" fmla="*/ 2 h 36"/>
                <a:gd name="T28" fmla="*/ 7 w 35"/>
                <a:gd name="T29" fmla="*/ 4 h 36"/>
                <a:gd name="T30" fmla="*/ 5 w 35"/>
                <a:gd name="T31" fmla="*/ 6 h 36"/>
                <a:gd name="T32" fmla="*/ 3 w 35"/>
                <a:gd name="T33" fmla="*/ 8 h 36"/>
                <a:gd name="T34" fmla="*/ 2 w 35"/>
                <a:gd name="T35" fmla="*/ 11 h 36"/>
                <a:gd name="T36" fmla="*/ 2 w 35"/>
                <a:gd name="T37" fmla="*/ 13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2 h 36"/>
                <a:gd name="T44" fmla="*/ 2 w 35"/>
                <a:gd name="T45" fmla="*/ 24 h 36"/>
                <a:gd name="T46" fmla="*/ 2 w 35"/>
                <a:gd name="T47" fmla="*/ 27 h 36"/>
                <a:gd name="T48" fmla="*/ 3 w 35"/>
                <a:gd name="T49" fmla="*/ 29 h 36"/>
                <a:gd name="T50" fmla="*/ 5 w 35"/>
                <a:gd name="T51" fmla="*/ 31 h 36"/>
                <a:gd name="T52" fmla="*/ 7 w 35"/>
                <a:gd name="T53" fmla="*/ 32 h 36"/>
                <a:gd name="T54" fmla="*/ 11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7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4 w 35"/>
                <a:gd name="T75" fmla="*/ 27 h 36"/>
                <a:gd name="T76" fmla="*/ 34 w 35"/>
                <a:gd name="T77" fmla="*/ 24 h 36"/>
                <a:gd name="T78" fmla="*/ 35 w 35"/>
                <a:gd name="T79" fmla="*/ 22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5" y="22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6" name="Freeform 332"/>
            <p:cNvSpPr>
              <a:spLocks/>
            </p:cNvSpPr>
            <p:nvPr/>
          </p:nvSpPr>
          <p:spPr bwMode="auto">
            <a:xfrm>
              <a:off x="1305" y="2116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4 w 35"/>
                <a:gd name="T5" fmla="*/ 12 h 35"/>
                <a:gd name="T6" fmla="*/ 34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7 w 35"/>
                <a:gd name="T15" fmla="*/ 1 h 35"/>
                <a:gd name="T16" fmla="*/ 23 w 35"/>
                <a:gd name="T17" fmla="*/ 1 h 35"/>
                <a:gd name="T18" fmla="*/ 21 w 35"/>
                <a:gd name="T19" fmla="*/ 0 h 35"/>
                <a:gd name="T20" fmla="*/ 18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11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2 w 35"/>
                <a:gd name="T35" fmla="*/ 10 h 35"/>
                <a:gd name="T36" fmla="*/ 2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2 w 35"/>
                <a:gd name="T45" fmla="*/ 23 h 35"/>
                <a:gd name="T46" fmla="*/ 2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11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8 w 35"/>
                <a:gd name="T61" fmla="*/ 35 h 35"/>
                <a:gd name="T62" fmla="*/ 21 w 35"/>
                <a:gd name="T63" fmla="*/ 35 h 35"/>
                <a:gd name="T64" fmla="*/ 23 w 35"/>
                <a:gd name="T65" fmla="*/ 33 h 35"/>
                <a:gd name="T66" fmla="*/ 27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6 h 35"/>
                <a:gd name="T76" fmla="*/ 34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3" y="33"/>
                  </a:lnTo>
                  <a:lnTo>
                    <a:pt x="27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7" name="Freeform 333"/>
            <p:cNvSpPr>
              <a:spLocks/>
            </p:cNvSpPr>
            <p:nvPr/>
          </p:nvSpPr>
          <p:spPr bwMode="auto">
            <a:xfrm>
              <a:off x="1387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3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7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1 w 35"/>
                <a:gd name="T35" fmla="*/ 11 h 36"/>
                <a:gd name="T36" fmla="*/ 1 w 35"/>
                <a:gd name="T37" fmla="*/ 12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1 h 36"/>
                <a:gd name="T44" fmla="*/ 1 w 35"/>
                <a:gd name="T45" fmla="*/ 23 h 36"/>
                <a:gd name="T46" fmla="*/ 1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7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3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3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8" name="Freeform 334"/>
            <p:cNvSpPr>
              <a:spLocks/>
            </p:cNvSpPr>
            <p:nvPr/>
          </p:nvSpPr>
          <p:spPr bwMode="auto">
            <a:xfrm>
              <a:off x="1387" y="3157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4 h 36"/>
                <a:gd name="T4" fmla="*/ 33 w 35"/>
                <a:gd name="T5" fmla="*/ 13 h 36"/>
                <a:gd name="T6" fmla="*/ 33 w 35"/>
                <a:gd name="T7" fmla="*/ 9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7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1 w 35"/>
                <a:gd name="T35" fmla="*/ 9 h 36"/>
                <a:gd name="T36" fmla="*/ 1 w 35"/>
                <a:gd name="T37" fmla="*/ 13 h 36"/>
                <a:gd name="T38" fmla="*/ 0 w 35"/>
                <a:gd name="T39" fmla="*/ 14 h 36"/>
                <a:gd name="T40" fmla="*/ 0 w 35"/>
                <a:gd name="T41" fmla="*/ 18 h 36"/>
                <a:gd name="T42" fmla="*/ 0 w 35"/>
                <a:gd name="T43" fmla="*/ 20 h 36"/>
                <a:gd name="T44" fmla="*/ 1 w 35"/>
                <a:gd name="T45" fmla="*/ 23 h 36"/>
                <a:gd name="T46" fmla="*/ 1 w 35"/>
                <a:gd name="T47" fmla="*/ 25 h 36"/>
                <a:gd name="T48" fmla="*/ 3 w 35"/>
                <a:gd name="T49" fmla="*/ 29 h 36"/>
                <a:gd name="T50" fmla="*/ 5 w 35"/>
                <a:gd name="T51" fmla="*/ 30 h 36"/>
                <a:gd name="T52" fmla="*/ 7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9 h 36"/>
                <a:gd name="T74" fmla="*/ 33 w 35"/>
                <a:gd name="T75" fmla="*/ 25 h 36"/>
                <a:gd name="T76" fmla="*/ 33 w 35"/>
                <a:gd name="T77" fmla="*/ 23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4"/>
                  </a:lnTo>
                  <a:lnTo>
                    <a:pt x="33" y="13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3" y="25"/>
                  </a:lnTo>
                  <a:lnTo>
                    <a:pt x="33" y="23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79" name="Freeform 335"/>
            <p:cNvSpPr>
              <a:spLocks/>
            </p:cNvSpPr>
            <p:nvPr/>
          </p:nvSpPr>
          <p:spPr bwMode="auto">
            <a:xfrm>
              <a:off x="1303" y="323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6 h 36"/>
                <a:gd name="T4" fmla="*/ 34 w 36"/>
                <a:gd name="T5" fmla="*/ 12 h 36"/>
                <a:gd name="T6" fmla="*/ 34 w 36"/>
                <a:gd name="T7" fmla="*/ 11 h 36"/>
                <a:gd name="T8" fmla="*/ 32 w 36"/>
                <a:gd name="T9" fmla="*/ 7 h 36"/>
                <a:gd name="T10" fmla="*/ 30 w 36"/>
                <a:gd name="T11" fmla="*/ 5 h 36"/>
                <a:gd name="T12" fmla="*/ 29 w 36"/>
                <a:gd name="T13" fmla="*/ 4 h 36"/>
                <a:gd name="T14" fmla="*/ 27 w 36"/>
                <a:gd name="T15" fmla="*/ 2 h 36"/>
                <a:gd name="T16" fmla="*/ 23 w 36"/>
                <a:gd name="T17" fmla="*/ 2 h 36"/>
                <a:gd name="T18" fmla="*/ 21 w 36"/>
                <a:gd name="T19" fmla="*/ 0 h 36"/>
                <a:gd name="T20" fmla="*/ 18 w 36"/>
                <a:gd name="T21" fmla="*/ 0 h 36"/>
                <a:gd name="T22" fmla="*/ 14 w 36"/>
                <a:gd name="T23" fmla="*/ 0 h 36"/>
                <a:gd name="T24" fmla="*/ 13 w 36"/>
                <a:gd name="T25" fmla="*/ 2 h 36"/>
                <a:gd name="T26" fmla="*/ 11 w 36"/>
                <a:gd name="T27" fmla="*/ 2 h 36"/>
                <a:gd name="T28" fmla="*/ 7 w 36"/>
                <a:gd name="T29" fmla="*/ 4 h 36"/>
                <a:gd name="T30" fmla="*/ 5 w 36"/>
                <a:gd name="T31" fmla="*/ 5 h 36"/>
                <a:gd name="T32" fmla="*/ 4 w 36"/>
                <a:gd name="T33" fmla="*/ 7 h 36"/>
                <a:gd name="T34" fmla="*/ 2 w 36"/>
                <a:gd name="T35" fmla="*/ 11 h 36"/>
                <a:gd name="T36" fmla="*/ 2 w 36"/>
                <a:gd name="T37" fmla="*/ 12 h 36"/>
                <a:gd name="T38" fmla="*/ 0 w 36"/>
                <a:gd name="T39" fmla="*/ 16 h 36"/>
                <a:gd name="T40" fmla="*/ 0 w 36"/>
                <a:gd name="T41" fmla="*/ 18 h 36"/>
                <a:gd name="T42" fmla="*/ 0 w 36"/>
                <a:gd name="T43" fmla="*/ 21 h 36"/>
                <a:gd name="T44" fmla="*/ 2 w 36"/>
                <a:gd name="T45" fmla="*/ 23 h 36"/>
                <a:gd name="T46" fmla="*/ 2 w 36"/>
                <a:gd name="T47" fmla="*/ 27 h 36"/>
                <a:gd name="T48" fmla="*/ 4 w 36"/>
                <a:gd name="T49" fmla="*/ 28 h 36"/>
                <a:gd name="T50" fmla="*/ 5 w 36"/>
                <a:gd name="T51" fmla="*/ 30 h 36"/>
                <a:gd name="T52" fmla="*/ 7 w 36"/>
                <a:gd name="T53" fmla="*/ 32 h 36"/>
                <a:gd name="T54" fmla="*/ 11 w 36"/>
                <a:gd name="T55" fmla="*/ 34 h 36"/>
                <a:gd name="T56" fmla="*/ 13 w 36"/>
                <a:gd name="T57" fmla="*/ 34 h 36"/>
                <a:gd name="T58" fmla="*/ 14 w 36"/>
                <a:gd name="T59" fmla="*/ 36 h 36"/>
                <a:gd name="T60" fmla="*/ 18 w 36"/>
                <a:gd name="T61" fmla="*/ 36 h 36"/>
                <a:gd name="T62" fmla="*/ 21 w 36"/>
                <a:gd name="T63" fmla="*/ 36 h 36"/>
                <a:gd name="T64" fmla="*/ 23 w 36"/>
                <a:gd name="T65" fmla="*/ 34 h 36"/>
                <a:gd name="T66" fmla="*/ 27 w 36"/>
                <a:gd name="T67" fmla="*/ 34 h 36"/>
                <a:gd name="T68" fmla="*/ 29 w 36"/>
                <a:gd name="T69" fmla="*/ 32 h 36"/>
                <a:gd name="T70" fmla="*/ 30 w 36"/>
                <a:gd name="T71" fmla="*/ 30 h 36"/>
                <a:gd name="T72" fmla="*/ 32 w 36"/>
                <a:gd name="T73" fmla="*/ 28 h 36"/>
                <a:gd name="T74" fmla="*/ 34 w 36"/>
                <a:gd name="T75" fmla="*/ 27 h 36"/>
                <a:gd name="T76" fmla="*/ 34 w 36"/>
                <a:gd name="T77" fmla="*/ 23 h 36"/>
                <a:gd name="T78" fmla="*/ 36 w 36"/>
                <a:gd name="T79" fmla="*/ 21 h 36"/>
                <a:gd name="T80" fmla="*/ 36 w 36"/>
                <a:gd name="T81" fmla="*/ 18 h 36"/>
                <a:gd name="T82" fmla="*/ 36 w 36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6"/>
                  </a:lnTo>
                  <a:lnTo>
                    <a:pt x="34" y="12"/>
                  </a:lnTo>
                  <a:lnTo>
                    <a:pt x="34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7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0" name="Freeform 336"/>
            <p:cNvSpPr>
              <a:spLocks/>
            </p:cNvSpPr>
            <p:nvPr/>
          </p:nvSpPr>
          <p:spPr bwMode="auto">
            <a:xfrm>
              <a:off x="1303" y="3157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4 h 36"/>
                <a:gd name="T4" fmla="*/ 34 w 36"/>
                <a:gd name="T5" fmla="*/ 13 h 36"/>
                <a:gd name="T6" fmla="*/ 34 w 36"/>
                <a:gd name="T7" fmla="*/ 9 h 36"/>
                <a:gd name="T8" fmla="*/ 32 w 36"/>
                <a:gd name="T9" fmla="*/ 7 h 36"/>
                <a:gd name="T10" fmla="*/ 30 w 36"/>
                <a:gd name="T11" fmla="*/ 5 h 36"/>
                <a:gd name="T12" fmla="*/ 29 w 36"/>
                <a:gd name="T13" fmla="*/ 4 h 36"/>
                <a:gd name="T14" fmla="*/ 27 w 36"/>
                <a:gd name="T15" fmla="*/ 2 h 36"/>
                <a:gd name="T16" fmla="*/ 23 w 36"/>
                <a:gd name="T17" fmla="*/ 2 h 36"/>
                <a:gd name="T18" fmla="*/ 21 w 36"/>
                <a:gd name="T19" fmla="*/ 0 h 36"/>
                <a:gd name="T20" fmla="*/ 18 w 36"/>
                <a:gd name="T21" fmla="*/ 0 h 36"/>
                <a:gd name="T22" fmla="*/ 14 w 36"/>
                <a:gd name="T23" fmla="*/ 0 h 36"/>
                <a:gd name="T24" fmla="*/ 13 w 36"/>
                <a:gd name="T25" fmla="*/ 2 h 36"/>
                <a:gd name="T26" fmla="*/ 11 w 36"/>
                <a:gd name="T27" fmla="*/ 2 h 36"/>
                <a:gd name="T28" fmla="*/ 7 w 36"/>
                <a:gd name="T29" fmla="*/ 4 h 36"/>
                <a:gd name="T30" fmla="*/ 5 w 36"/>
                <a:gd name="T31" fmla="*/ 5 h 36"/>
                <a:gd name="T32" fmla="*/ 4 w 36"/>
                <a:gd name="T33" fmla="*/ 7 h 36"/>
                <a:gd name="T34" fmla="*/ 2 w 36"/>
                <a:gd name="T35" fmla="*/ 9 h 36"/>
                <a:gd name="T36" fmla="*/ 2 w 36"/>
                <a:gd name="T37" fmla="*/ 13 h 36"/>
                <a:gd name="T38" fmla="*/ 0 w 36"/>
                <a:gd name="T39" fmla="*/ 14 h 36"/>
                <a:gd name="T40" fmla="*/ 0 w 36"/>
                <a:gd name="T41" fmla="*/ 18 h 36"/>
                <a:gd name="T42" fmla="*/ 0 w 36"/>
                <a:gd name="T43" fmla="*/ 20 h 36"/>
                <a:gd name="T44" fmla="*/ 2 w 36"/>
                <a:gd name="T45" fmla="*/ 23 h 36"/>
                <a:gd name="T46" fmla="*/ 2 w 36"/>
                <a:gd name="T47" fmla="*/ 25 h 36"/>
                <a:gd name="T48" fmla="*/ 4 w 36"/>
                <a:gd name="T49" fmla="*/ 29 h 36"/>
                <a:gd name="T50" fmla="*/ 5 w 36"/>
                <a:gd name="T51" fmla="*/ 30 h 36"/>
                <a:gd name="T52" fmla="*/ 7 w 36"/>
                <a:gd name="T53" fmla="*/ 32 h 36"/>
                <a:gd name="T54" fmla="*/ 11 w 36"/>
                <a:gd name="T55" fmla="*/ 34 h 36"/>
                <a:gd name="T56" fmla="*/ 13 w 36"/>
                <a:gd name="T57" fmla="*/ 34 h 36"/>
                <a:gd name="T58" fmla="*/ 14 w 36"/>
                <a:gd name="T59" fmla="*/ 36 h 36"/>
                <a:gd name="T60" fmla="*/ 18 w 36"/>
                <a:gd name="T61" fmla="*/ 36 h 36"/>
                <a:gd name="T62" fmla="*/ 21 w 36"/>
                <a:gd name="T63" fmla="*/ 36 h 36"/>
                <a:gd name="T64" fmla="*/ 23 w 36"/>
                <a:gd name="T65" fmla="*/ 34 h 36"/>
                <a:gd name="T66" fmla="*/ 27 w 36"/>
                <a:gd name="T67" fmla="*/ 34 h 36"/>
                <a:gd name="T68" fmla="*/ 29 w 36"/>
                <a:gd name="T69" fmla="*/ 32 h 36"/>
                <a:gd name="T70" fmla="*/ 30 w 36"/>
                <a:gd name="T71" fmla="*/ 30 h 36"/>
                <a:gd name="T72" fmla="*/ 32 w 36"/>
                <a:gd name="T73" fmla="*/ 29 h 36"/>
                <a:gd name="T74" fmla="*/ 34 w 36"/>
                <a:gd name="T75" fmla="*/ 25 h 36"/>
                <a:gd name="T76" fmla="*/ 34 w 36"/>
                <a:gd name="T77" fmla="*/ 23 h 36"/>
                <a:gd name="T78" fmla="*/ 36 w 36"/>
                <a:gd name="T79" fmla="*/ 20 h 36"/>
                <a:gd name="T80" fmla="*/ 36 w 36"/>
                <a:gd name="T81" fmla="*/ 18 h 36"/>
                <a:gd name="T82" fmla="*/ 36 w 36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4"/>
                  </a:lnTo>
                  <a:lnTo>
                    <a:pt x="34" y="13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2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1" name="Freeform 337"/>
            <p:cNvSpPr>
              <a:spLocks/>
            </p:cNvSpPr>
            <p:nvPr/>
          </p:nvSpPr>
          <p:spPr bwMode="auto">
            <a:xfrm>
              <a:off x="2628" y="3230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5 w 35"/>
                <a:gd name="T5" fmla="*/ 12 h 36"/>
                <a:gd name="T6" fmla="*/ 33 w 35"/>
                <a:gd name="T7" fmla="*/ 11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11 h 36"/>
                <a:gd name="T36" fmla="*/ 1 w 35"/>
                <a:gd name="T37" fmla="*/ 12 h 36"/>
                <a:gd name="T38" fmla="*/ 1 w 35"/>
                <a:gd name="T39" fmla="*/ 16 h 36"/>
                <a:gd name="T40" fmla="*/ 0 w 35"/>
                <a:gd name="T41" fmla="*/ 18 h 36"/>
                <a:gd name="T42" fmla="*/ 1 w 35"/>
                <a:gd name="T43" fmla="*/ 21 h 36"/>
                <a:gd name="T44" fmla="*/ 1 w 35"/>
                <a:gd name="T45" fmla="*/ 23 h 36"/>
                <a:gd name="T46" fmla="*/ 3 w 35"/>
                <a:gd name="T47" fmla="*/ 27 h 36"/>
                <a:gd name="T48" fmla="*/ 3 w 35"/>
                <a:gd name="T49" fmla="*/ 28 h 36"/>
                <a:gd name="T50" fmla="*/ 5 w 35"/>
                <a:gd name="T51" fmla="*/ 30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8 h 36"/>
                <a:gd name="T74" fmla="*/ 33 w 35"/>
                <a:gd name="T75" fmla="*/ 27 h 36"/>
                <a:gd name="T76" fmla="*/ 35 w 35"/>
                <a:gd name="T77" fmla="*/ 23 h 36"/>
                <a:gd name="T78" fmla="*/ 35 w 35"/>
                <a:gd name="T79" fmla="*/ 21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5" y="12"/>
                  </a:lnTo>
                  <a:lnTo>
                    <a:pt x="33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3" y="27"/>
                  </a:lnTo>
                  <a:lnTo>
                    <a:pt x="35" y="23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2" name="Freeform 338"/>
            <p:cNvSpPr>
              <a:spLocks/>
            </p:cNvSpPr>
            <p:nvPr/>
          </p:nvSpPr>
          <p:spPr bwMode="auto">
            <a:xfrm>
              <a:off x="2628" y="3157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4 h 36"/>
                <a:gd name="T4" fmla="*/ 35 w 35"/>
                <a:gd name="T5" fmla="*/ 13 h 36"/>
                <a:gd name="T6" fmla="*/ 33 w 35"/>
                <a:gd name="T7" fmla="*/ 9 h 36"/>
                <a:gd name="T8" fmla="*/ 32 w 35"/>
                <a:gd name="T9" fmla="*/ 7 h 36"/>
                <a:gd name="T10" fmla="*/ 30 w 35"/>
                <a:gd name="T11" fmla="*/ 5 h 36"/>
                <a:gd name="T12" fmla="*/ 28 w 35"/>
                <a:gd name="T13" fmla="*/ 4 h 36"/>
                <a:gd name="T14" fmla="*/ 26 w 35"/>
                <a:gd name="T15" fmla="*/ 2 h 36"/>
                <a:gd name="T16" fmla="*/ 23 w 35"/>
                <a:gd name="T17" fmla="*/ 2 h 36"/>
                <a:gd name="T18" fmla="*/ 21 w 35"/>
                <a:gd name="T19" fmla="*/ 0 h 36"/>
                <a:gd name="T20" fmla="*/ 17 w 35"/>
                <a:gd name="T21" fmla="*/ 0 h 36"/>
                <a:gd name="T22" fmla="*/ 16 w 35"/>
                <a:gd name="T23" fmla="*/ 0 h 36"/>
                <a:gd name="T24" fmla="*/ 12 w 35"/>
                <a:gd name="T25" fmla="*/ 2 h 36"/>
                <a:gd name="T26" fmla="*/ 10 w 35"/>
                <a:gd name="T27" fmla="*/ 2 h 36"/>
                <a:gd name="T28" fmla="*/ 8 w 35"/>
                <a:gd name="T29" fmla="*/ 4 h 36"/>
                <a:gd name="T30" fmla="*/ 5 w 35"/>
                <a:gd name="T31" fmla="*/ 5 h 36"/>
                <a:gd name="T32" fmla="*/ 3 w 35"/>
                <a:gd name="T33" fmla="*/ 7 h 36"/>
                <a:gd name="T34" fmla="*/ 3 w 35"/>
                <a:gd name="T35" fmla="*/ 9 h 36"/>
                <a:gd name="T36" fmla="*/ 1 w 35"/>
                <a:gd name="T37" fmla="*/ 13 h 36"/>
                <a:gd name="T38" fmla="*/ 1 w 35"/>
                <a:gd name="T39" fmla="*/ 14 h 36"/>
                <a:gd name="T40" fmla="*/ 0 w 35"/>
                <a:gd name="T41" fmla="*/ 18 h 36"/>
                <a:gd name="T42" fmla="*/ 1 w 35"/>
                <a:gd name="T43" fmla="*/ 20 h 36"/>
                <a:gd name="T44" fmla="*/ 1 w 35"/>
                <a:gd name="T45" fmla="*/ 23 h 36"/>
                <a:gd name="T46" fmla="*/ 3 w 35"/>
                <a:gd name="T47" fmla="*/ 25 h 36"/>
                <a:gd name="T48" fmla="*/ 3 w 35"/>
                <a:gd name="T49" fmla="*/ 29 h 36"/>
                <a:gd name="T50" fmla="*/ 5 w 35"/>
                <a:gd name="T51" fmla="*/ 30 h 36"/>
                <a:gd name="T52" fmla="*/ 8 w 35"/>
                <a:gd name="T53" fmla="*/ 32 h 36"/>
                <a:gd name="T54" fmla="*/ 10 w 35"/>
                <a:gd name="T55" fmla="*/ 34 h 36"/>
                <a:gd name="T56" fmla="*/ 12 w 35"/>
                <a:gd name="T57" fmla="*/ 34 h 36"/>
                <a:gd name="T58" fmla="*/ 16 w 35"/>
                <a:gd name="T59" fmla="*/ 36 h 36"/>
                <a:gd name="T60" fmla="*/ 17 w 35"/>
                <a:gd name="T61" fmla="*/ 36 h 36"/>
                <a:gd name="T62" fmla="*/ 21 w 35"/>
                <a:gd name="T63" fmla="*/ 36 h 36"/>
                <a:gd name="T64" fmla="*/ 23 w 35"/>
                <a:gd name="T65" fmla="*/ 34 h 36"/>
                <a:gd name="T66" fmla="*/ 26 w 35"/>
                <a:gd name="T67" fmla="*/ 34 h 36"/>
                <a:gd name="T68" fmla="*/ 28 w 35"/>
                <a:gd name="T69" fmla="*/ 32 h 36"/>
                <a:gd name="T70" fmla="*/ 30 w 35"/>
                <a:gd name="T71" fmla="*/ 30 h 36"/>
                <a:gd name="T72" fmla="*/ 32 w 35"/>
                <a:gd name="T73" fmla="*/ 29 h 36"/>
                <a:gd name="T74" fmla="*/ 33 w 35"/>
                <a:gd name="T75" fmla="*/ 25 h 36"/>
                <a:gd name="T76" fmla="*/ 35 w 35"/>
                <a:gd name="T77" fmla="*/ 23 h 36"/>
                <a:gd name="T78" fmla="*/ 35 w 35"/>
                <a:gd name="T79" fmla="*/ 20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4"/>
                  </a:lnTo>
                  <a:lnTo>
                    <a:pt x="35" y="13"/>
                  </a:lnTo>
                  <a:lnTo>
                    <a:pt x="33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8" y="32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21" y="36"/>
                  </a:lnTo>
                  <a:lnTo>
                    <a:pt x="23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3" name="Freeform 339"/>
            <p:cNvSpPr>
              <a:spLocks/>
            </p:cNvSpPr>
            <p:nvPr/>
          </p:nvSpPr>
          <p:spPr bwMode="auto">
            <a:xfrm>
              <a:off x="2546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6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19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0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3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3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0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19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6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4" name="Freeform 340"/>
            <p:cNvSpPr>
              <a:spLocks/>
            </p:cNvSpPr>
            <p:nvPr/>
          </p:nvSpPr>
          <p:spPr bwMode="auto">
            <a:xfrm>
              <a:off x="2546" y="3157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4 h 36"/>
                <a:gd name="T4" fmla="*/ 34 w 34"/>
                <a:gd name="T5" fmla="*/ 13 h 36"/>
                <a:gd name="T6" fmla="*/ 32 w 34"/>
                <a:gd name="T7" fmla="*/ 9 h 36"/>
                <a:gd name="T8" fmla="*/ 32 w 34"/>
                <a:gd name="T9" fmla="*/ 7 h 36"/>
                <a:gd name="T10" fmla="*/ 30 w 34"/>
                <a:gd name="T11" fmla="*/ 5 h 36"/>
                <a:gd name="T12" fmla="*/ 26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19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0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3 w 34"/>
                <a:gd name="T33" fmla="*/ 7 h 36"/>
                <a:gd name="T34" fmla="*/ 2 w 34"/>
                <a:gd name="T35" fmla="*/ 9 h 36"/>
                <a:gd name="T36" fmla="*/ 0 w 34"/>
                <a:gd name="T37" fmla="*/ 13 h 36"/>
                <a:gd name="T38" fmla="*/ 0 w 34"/>
                <a:gd name="T39" fmla="*/ 14 h 36"/>
                <a:gd name="T40" fmla="*/ 0 w 34"/>
                <a:gd name="T41" fmla="*/ 18 h 36"/>
                <a:gd name="T42" fmla="*/ 0 w 34"/>
                <a:gd name="T43" fmla="*/ 20 h 36"/>
                <a:gd name="T44" fmla="*/ 0 w 34"/>
                <a:gd name="T45" fmla="*/ 23 h 36"/>
                <a:gd name="T46" fmla="*/ 2 w 34"/>
                <a:gd name="T47" fmla="*/ 25 h 36"/>
                <a:gd name="T48" fmla="*/ 3 w 34"/>
                <a:gd name="T49" fmla="*/ 29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0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19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6 w 34"/>
                <a:gd name="T69" fmla="*/ 32 h 36"/>
                <a:gd name="T70" fmla="*/ 30 w 34"/>
                <a:gd name="T71" fmla="*/ 30 h 36"/>
                <a:gd name="T72" fmla="*/ 32 w 34"/>
                <a:gd name="T73" fmla="*/ 29 h 36"/>
                <a:gd name="T74" fmla="*/ 32 w 34"/>
                <a:gd name="T75" fmla="*/ 25 h 36"/>
                <a:gd name="T76" fmla="*/ 34 w 34"/>
                <a:gd name="T77" fmla="*/ 23 h 36"/>
                <a:gd name="T78" fmla="*/ 34 w 34"/>
                <a:gd name="T79" fmla="*/ 20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4"/>
                  </a:lnTo>
                  <a:lnTo>
                    <a:pt x="34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5" name="Freeform 341"/>
            <p:cNvSpPr>
              <a:spLocks/>
            </p:cNvSpPr>
            <p:nvPr/>
          </p:nvSpPr>
          <p:spPr bwMode="auto">
            <a:xfrm>
              <a:off x="2620" y="2188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3 h 36"/>
                <a:gd name="T6" fmla="*/ 32 w 34"/>
                <a:gd name="T7" fmla="*/ 11 h 36"/>
                <a:gd name="T8" fmla="*/ 32 w 34"/>
                <a:gd name="T9" fmla="*/ 8 h 36"/>
                <a:gd name="T10" fmla="*/ 31 w 34"/>
                <a:gd name="T11" fmla="*/ 6 h 36"/>
                <a:gd name="T12" fmla="*/ 27 w 34"/>
                <a:gd name="T13" fmla="*/ 4 h 36"/>
                <a:gd name="T14" fmla="*/ 25 w 34"/>
                <a:gd name="T15" fmla="*/ 2 h 36"/>
                <a:gd name="T16" fmla="*/ 24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5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8 w 34"/>
                <a:gd name="T29" fmla="*/ 4 h 36"/>
                <a:gd name="T30" fmla="*/ 6 w 34"/>
                <a:gd name="T31" fmla="*/ 6 h 36"/>
                <a:gd name="T32" fmla="*/ 4 w 34"/>
                <a:gd name="T33" fmla="*/ 8 h 36"/>
                <a:gd name="T34" fmla="*/ 2 w 34"/>
                <a:gd name="T35" fmla="*/ 11 h 36"/>
                <a:gd name="T36" fmla="*/ 0 w 34"/>
                <a:gd name="T37" fmla="*/ 13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2 h 36"/>
                <a:gd name="T44" fmla="*/ 0 w 34"/>
                <a:gd name="T45" fmla="*/ 24 h 36"/>
                <a:gd name="T46" fmla="*/ 2 w 34"/>
                <a:gd name="T47" fmla="*/ 27 h 36"/>
                <a:gd name="T48" fmla="*/ 4 w 34"/>
                <a:gd name="T49" fmla="*/ 29 h 36"/>
                <a:gd name="T50" fmla="*/ 6 w 34"/>
                <a:gd name="T51" fmla="*/ 31 h 36"/>
                <a:gd name="T52" fmla="*/ 8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5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4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1 w 34"/>
                <a:gd name="T71" fmla="*/ 31 h 36"/>
                <a:gd name="T72" fmla="*/ 32 w 34"/>
                <a:gd name="T73" fmla="*/ 29 h 36"/>
                <a:gd name="T74" fmla="*/ 32 w 34"/>
                <a:gd name="T75" fmla="*/ 27 h 36"/>
                <a:gd name="T76" fmla="*/ 34 w 34"/>
                <a:gd name="T77" fmla="*/ 24 h 36"/>
                <a:gd name="T78" fmla="*/ 34 w 34"/>
                <a:gd name="T79" fmla="*/ 22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3"/>
                  </a:lnTo>
                  <a:lnTo>
                    <a:pt x="32" y="11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8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4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1" y="31"/>
                  </a:lnTo>
                  <a:lnTo>
                    <a:pt x="32" y="29"/>
                  </a:lnTo>
                  <a:lnTo>
                    <a:pt x="32" y="27"/>
                  </a:lnTo>
                  <a:lnTo>
                    <a:pt x="34" y="24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6" name="Freeform 342"/>
            <p:cNvSpPr>
              <a:spLocks/>
            </p:cNvSpPr>
            <p:nvPr/>
          </p:nvSpPr>
          <p:spPr bwMode="auto">
            <a:xfrm>
              <a:off x="2620" y="2116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1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4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5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8 w 34"/>
                <a:gd name="T29" fmla="*/ 3 h 35"/>
                <a:gd name="T30" fmla="*/ 6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6 w 34"/>
                <a:gd name="T51" fmla="*/ 30 h 35"/>
                <a:gd name="T52" fmla="*/ 8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5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4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1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8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8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4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7" name="Freeform 343"/>
            <p:cNvSpPr>
              <a:spLocks/>
            </p:cNvSpPr>
            <p:nvPr/>
          </p:nvSpPr>
          <p:spPr bwMode="auto">
            <a:xfrm>
              <a:off x="2537" y="21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4 w 35"/>
                <a:gd name="T5" fmla="*/ 13 h 36"/>
                <a:gd name="T6" fmla="*/ 34 w 35"/>
                <a:gd name="T7" fmla="*/ 11 h 36"/>
                <a:gd name="T8" fmla="*/ 32 w 35"/>
                <a:gd name="T9" fmla="*/ 8 h 36"/>
                <a:gd name="T10" fmla="*/ 30 w 35"/>
                <a:gd name="T11" fmla="*/ 6 h 36"/>
                <a:gd name="T12" fmla="*/ 28 w 35"/>
                <a:gd name="T13" fmla="*/ 4 h 36"/>
                <a:gd name="T14" fmla="*/ 25 w 35"/>
                <a:gd name="T15" fmla="*/ 2 h 36"/>
                <a:gd name="T16" fmla="*/ 23 w 35"/>
                <a:gd name="T17" fmla="*/ 2 h 36"/>
                <a:gd name="T18" fmla="*/ 19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9 w 35"/>
                <a:gd name="T27" fmla="*/ 2 h 36"/>
                <a:gd name="T28" fmla="*/ 7 w 35"/>
                <a:gd name="T29" fmla="*/ 4 h 36"/>
                <a:gd name="T30" fmla="*/ 5 w 35"/>
                <a:gd name="T31" fmla="*/ 6 h 36"/>
                <a:gd name="T32" fmla="*/ 3 w 35"/>
                <a:gd name="T33" fmla="*/ 8 h 36"/>
                <a:gd name="T34" fmla="*/ 2 w 35"/>
                <a:gd name="T35" fmla="*/ 11 h 36"/>
                <a:gd name="T36" fmla="*/ 0 w 35"/>
                <a:gd name="T37" fmla="*/ 13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2 h 36"/>
                <a:gd name="T44" fmla="*/ 0 w 35"/>
                <a:gd name="T45" fmla="*/ 24 h 36"/>
                <a:gd name="T46" fmla="*/ 2 w 35"/>
                <a:gd name="T47" fmla="*/ 27 h 36"/>
                <a:gd name="T48" fmla="*/ 3 w 35"/>
                <a:gd name="T49" fmla="*/ 29 h 36"/>
                <a:gd name="T50" fmla="*/ 5 w 35"/>
                <a:gd name="T51" fmla="*/ 31 h 36"/>
                <a:gd name="T52" fmla="*/ 7 w 35"/>
                <a:gd name="T53" fmla="*/ 32 h 36"/>
                <a:gd name="T54" fmla="*/ 9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19 w 35"/>
                <a:gd name="T63" fmla="*/ 36 h 36"/>
                <a:gd name="T64" fmla="*/ 23 w 35"/>
                <a:gd name="T65" fmla="*/ 34 h 36"/>
                <a:gd name="T66" fmla="*/ 25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4 w 35"/>
                <a:gd name="T75" fmla="*/ 27 h 36"/>
                <a:gd name="T76" fmla="*/ 34 w 35"/>
                <a:gd name="T77" fmla="*/ 24 h 36"/>
                <a:gd name="T78" fmla="*/ 35 w 35"/>
                <a:gd name="T79" fmla="*/ 22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5" y="22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8" name="Freeform 344"/>
            <p:cNvSpPr>
              <a:spLocks/>
            </p:cNvSpPr>
            <p:nvPr/>
          </p:nvSpPr>
          <p:spPr bwMode="auto">
            <a:xfrm>
              <a:off x="2537" y="2116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4 w 35"/>
                <a:gd name="T5" fmla="*/ 12 h 35"/>
                <a:gd name="T6" fmla="*/ 34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5 w 35"/>
                <a:gd name="T15" fmla="*/ 1 h 35"/>
                <a:gd name="T16" fmla="*/ 23 w 35"/>
                <a:gd name="T17" fmla="*/ 1 h 35"/>
                <a:gd name="T18" fmla="*/ 19 w 35"/>
                <a:gd name="T19" fmla="*/ 0 h 35"/>
                <a:gd name="T20" fmla="*/ 18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9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2 w 35"/>
                <a:gd name="T35" fmla="*/ 10 h 35"/>
                <a:gd name="T36" fmla="*/ 0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0 w 35"/>
                <a:gd name="T45" fmla="*/ 23 h 35"/>
                <a:gd name="T46" fmla="*/ 2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9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8 w 35"/>
                <a:gd name="T61" fmla="*/ 35 h 35"/>
                <a:gd name="T62" fmla="*/ 19 w 35"/>
                <a:gd name="T63" fmla="*/ 35 h 35"/>
                <a:gd name="T64" fmla="*/ 23 w 35"/>
                <a:gd name="T65" fmla="*/ 33 h 35"/>
                <a:gd name="T66" fmla="*/ 25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6 h 35"/>
                <a:gd name="T76" fmla="*/ 34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89" name="Freeform 345"/>
            <p:cNvSpPr>
              <a:spLocks/>
            </p:cNvSpPr>
            <p:nvPr/>
          </p:nvSpPr>
          <p:spPr bwMode="auto">
            <a:xfrm>
              <a:off x="2937" y="2188"/>
              <a:ext cx="35" cy="36"/>
            </a:xfrm>
            <a:custGeom>
              <a:avLst/>
              <a:gdLst>
                <a:gd name="T0" fmla="*/ 35 w 35"/>
                <a:gd name="T1" fmla="*/ 18 h 36"/>
                <a:gd name="T2" fmla="*/ 35 w 35"/>
                <a:gd name="T3" fmla="*/ 16 h 36"/>
                <a:gd name="T4" fmla="*/ 34 w 35"/>
                <a:gd name="T5" fmla="*/ 13 h 36"/>
                <a:gd name="T6" fmla="*/ 34 w 35"/>
                <a:gd name="T7" fmla="*/ 11 h 36"/>
                <a:gd name="T8" fmla="*/ 32 w 35"/>
                <a:gd name="T9" fmla="*/ 8 h 36"/>
                <a:gd name="T10" fmla="*/ 30 w 35"/>
                <a:gd name="T11" fmla="*/ 6 h 36"/>
                <a:gd name="T12" fmla="*/ 28 w 35"/>
                <a:gd name="T13" fmla="*/ 4 h 36"/>
                <a:gd name="T14" fmla="*/ 25 w 35"/>
                <a:gd name="T15" fmla="*/ 2 h 36"/>
                <a:gd name="T16" fmla="*/ 23 w 35"/>
                <a:gd name="T17" fmla="*/ 2 h 36"/>
                <a:gd name="T18" fmla="*/ 19 w 35"/>
                <a:gd name="T19" fmla="*/ 0 h 36"/>
                <a:gd name="T20" fmla="*/ 18 w 35"/>
                <a:gd name="T21" fmla="*/ 0 h 36"/>
                <a:gd name="T22" fmla="*/ 14 w 35"/>
                <a:gd name="T23" fmla="*/ 0 h 36"/>
                <a:gd name="T24" fmla="*/ 12 w 35"/>
                <a:gd name="T25" fmla="*/ 2 h 36"/>
                <a:gd name="T26" fmla="*/ 9 w 35"/>
                <a:gd name="T27" fmla="*/ 2 h 36"/>
                <a:gd name="T28" fmla="*/ 7 w 35"/>
                <a:gd name="T29" fmla="*/ 4 h 36"/>
                <a:gd name="T30" fmla="*/ 5 w 35"/>
                <a:gd name="T31" fmla="*/ 6 h 36"/>
                <a:gd name="T32" fmla="*/ 3 w 35"/>
                <a:gd name="T33" fmla="*/ 8 h 36"/>
                <a:gd name="T34" fmla="*/ 2 w 35"/>
                <a:gd name="T35" fmla="*/ 11 h 36"/>
                <a:gd name="T36" fmla="*/ 0 w 35"/>
                <a:gd name="T37" fmla="*/ 13 h 36"/>
                <a:gd name="T38" fmla="*/ 0 w 35"/>
                <a:gd name="T39" fmla="*/ 16 h 36"/>
                <a:gd name="T40" fmla="*/ 0 w 35"/>
                <a:gd name="T41" fmla="*/ 18 h 36"/>
                <a:gd name="T42" fmla="*/ 0 w 35"/>
                <a:gd name="T43" fmla="*/ 22 h 36"/>
                <a:gd name="T44" fmla="*/ 0 w 35"/>
                <a:gd name="T45" fmla="*/ 24 h 36"/>
                <a:gd name="T46" fmla="*/ 2 w 35"/>
                <a:gd name="T47" fmla="*/ 27 h 36"/>
                <a:gd name="T48" fmla="*/ 3 w 35"/>
                <a:gd name="T49" fmla="*/ 29 h 36"/>
                <a:gd name="T50" fmla="*/ 5 w 35"/>
                <a:gd name="T51" fmla="*/ 31 h 36"/>
                <a:gd name="T52" fmla="*/ 7 w 35"/>
                <a:gd name="T53" fmla="*/ 32 h 36"/>
                <a:gd name="T54" fmla="*/ 9 w 35"/>
                <a:gd name="T55" fmla="*/ 34 h 36"/>
                <a:gd name="T56" fmla="*/ 12 w 35"/>
                <a:gd name="T57" fmla="*/ 34 h 36"/>
                <a:gd name="T58" fmla="*/ 14 w 35"/>
                <a:gd name="T59" fmla="*/ 36 h 36"/>
                <a:gd name="T60" fmla="*/ 18 w 35"/>
                <a:gd name="T61" fmla="*/ 36 h 36"/>
                <a:gd name="T62" fmla="*/ 19 w 35"/>
                <a:gd name="T63" fmla="*/ 36 h 36"/>
                <a:gd name="T64" fmla="*/ 23 w 35"/>
                <a:gd name="T65" fmla="*/ 34 h 36"/>
                <a:gd name="T66" fmla="*/ 25 w 35"/>
                <a:gd name="T67" fmla="*/ 34 h 36"/>
                <a:gd name="T68" fmla="*/ 28 w 35"/>
                <a:gd name="T69" fmla="*/ 32 h 36"/>
                <a:gd name="T70" fmla="*/ 30 w 35"/>
                <a:gd name="T71" fmla="*/ 31 h 36"/>
                <a:gd name="T72" fmla="*/ 32 w 35"/>
                <a:gd name="T73" fmla="*/ 29 h 36"/>
                <a:gd name="T74" fmla="*/ 34 w 35"/>
                <a:gd name="T75" fmla="*/ 27 h 36"/>
                <a:gd name="T76" fmla="*/ 34 w 35"/>
                <a:gd name="T77" fmla="*/ 24 h 36"/>
                <a:gd name="T78" fmla="*/ 35 w 35"/>
                <a:gd name="T79" fmla="*/ 22 h 36"/>
                <a:gd name="T80" fmla="*/ 35 w 35"/>
                <a:gd name="T81" fmla="*/ 18 h 36"/>
                <a:gd name="T82" fmla="*/ 35 w 35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lnTo>
                    <a:pt x="35" y="16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8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5" y="22"/>
                  </a:lnTo>
                  <a:lnTo>
                    <a:pt x="35" y="18"/>
                  </a:lnTo>
                  <a:lnTo>
                    <a:pt x="35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0" name="Freeform 346"/>
            <p:cNvSpPr>
              <a:spLocks/>
            </p:cNvSpPr>
            <p:nvPr/>
          </p:nvSpPr>
          <p:spPr bwMode="auto">
            <a:xfrm>
              <a:off x="2937" y="2116"/>
              <a:ext cx="35" cy="35"/>
            </a:xfrm>
            <a:custGeom>
              <a:avLst/>
              <a:gdLst>
                <a:gd name="T0" fmla="*/ 35 w 35"/>
                <a:gd name="T1" fmla="*/ 17 h 35"/>
                <a:gd name="T2" fmla="*/ 35 w 35"/>
                <a:gd name="T3" fmla="*/ 16 h 35"/>
                <a:gd name="T4" fmla="*/ 34 w 35"/>
                <a:gd name="T5" fmla="*/ 12 h 35"/>
                <a:gd name="T6" fmla="*/ 34 w 35"/>
                <a:gd name="T7" fmla="*/ 10 h 35"/>
                <a:gd name="T8" fmla="*/ 32 w 35"/>
                <a:gd name="T9" fmla="*/ 7 h 35"/>
                <a:gd name="T10" fmla="*/ 30 w 35"/>
                <a:gd name="T11" fmla="*/ 5 h 35"/>
                <a:gd name="T12" fmla="*/ 28 w 35"/>
                <a:gd name="T13" fmla="*/ 3 h 35"/>
                <a:gd name="T14" fmla="*/ 25 w 35"/>
                <a:gd name="T15" fmla="*/ 1 h 35"/>
                <a:gd name="T16" fmla="*/ 23 w 35"/>
                <a:gd name="T17" fmla="*/ 1 h 35"/>
                <a:gd name="T18" fmla="*/ 19 w 35"/>
                <a:gd name="T19" fmla="*/ 0 h 35"/>
                <a:gd name="T20" fmla="*/ 18 w 35"/>
                <a:gd name="T21" fmla="*/ 0 h 35"/>
                <a:gd name="T22" fmla="*/ 14 w 35"/>
                <a:gd name="T23" fmla="*/ 0 h 35"/>
                <a:gd name="T24" fmla="*/ 12 w 35"/>
                <a:gd name="T25" fmla="*/ 1 h 35"/>
                <a:gd name="T26" fmla="*/ 9 w 35"/>
                <a:gd name="T27" fmla="*/ 1 h 35"/>
                <a:gd name="T28" fmla="*/ 7 w 35"/>
                <a:gd name="T29" fmla="*/ 3 h 35"/>
                <a:gd name="T30" fmla="*/ 5 w 35"/>
                <a:gd name="T31" fmla="*/ 5 h 35"/>
                <a:gd name="T32" fmla="*/ 3 w 35"/>
                <a:gd name="T33" fmla="*/ 7 h 35"/>
                <a:gd name="T34" fmla="*/ 2 w 35"/>
                <a:gd name="T35" fmla="*/ 10 h 35"/>
                <a:gd name="T36" fmla="*/ 0 w 35"/>
                <a:gd name="T37" fmla="*/ 12 h 35"/>
                <a:gd name="T38" fmla="*/ 0 w 35"/>
                <a:gd name="T39" fmla="*/ 16 h 35"/>
                <a:gd name="T40" fmla="*/ 0 w 35"/>
                <a:gd name="T41" fmla="*/ 17 h 35"/>
                <a:gd name="T42" fmla="*/ 0 w 35"/>
                <a:gd name="T43" fmla="*/ 21 h 35"/>
                <a:gd name="T44" fmla="*/ 0 w 35"/>
                <a:gd name="T45" fmla="*/ 23 h 35"/>
                <a:gd name="T46" fmla="*/ 2 w 35"/>
                <a:gd name="T47" fmla="*/ 26 h 35"/>
                <a:gd name="T48" fmla="*/ 3 w 35"/>
                <a:gd name="T49" fmla="*/ 28 h 35"/>
                <a:gd name="T50" fmla="*/ 5 w 35"/>
                <a:gd name="T51" fmla="*/ 30 h 35"/>
                <a:gd name="T52" fmla="*/ 7 w 35"/>
                <a:gd name="T53" fmla="*/ 32 h 35"/>
                <a:gd name="T54" fmla="*/ 9 w 35"/>
                <a:gd name="T55" fmla="*/ 33 h 35"/>
                <a:gd name="T56" fmla="*/ 12 w 35"/>
                <a:gd name="T57" fmla="*/ 33 h 35"/>
                <a:gd name="T58" fmla="*/ 14 w 35"/>
                <a:gd name="T59" fmla="*/ 35 h 35"/>
                <a:gd name="T60" fmla="*/ 18 w 35"/>
                <a:gd name="T61" fmla="*/ 35 h 35"/>
                <a:gd name="T62" fmla="*/ 19 w 35"/>
                <a:gd name="T63" fmla="*/ 35 h 35"/>
                <a:gd name="T64" fmla="*/ 23 w 35"/>
                <a:gd name="T65" fmla="*/ 33 h 35"/>
                <a:gd name="T66" fmla="*/ 25 w 35"/>
                <a:gd name="T67" fmla="*/ 33 h 35"/>
                <a:gd name="T68" fmla="*/ 28 w 35"/>
                <a:gd name="T69" fmla="*/ 32 h 35"/>
                <a:gd name="T70" fmla="*/ 30 w 35"/>
                <a:gd name="T71" fmla="*/ 30 h 35"/>
                <a:gd name="T72" fmla="*/ 32 w 35"/>
                <a:gd name="T73" fmla="*/ 28 h 35"/>
                <a:gd name="T74" fmla="*/ 34 w 35"/>
                <a:gd name="T75" fmla="*/ 26 h 35"/>
                <a:gd name="T76" fmla="*/ 34 w 35"/>
                <a:gd name="T77" fmla="*/ 23 h 35"/>
                <a:gd name="T78" fmla="*/ 35 w 35"/>
                <a:gd name="T79" fmla="*/ 21 h 35"/>
                <a:gd name="T80" fmla="*/ 35 w 35"/>
                <a:gd name="T81" fmla="*/ 17 h 35"/>
                <a:gd name="T82" fmla="*/ 35 w 35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35">
                  <a:moveTo>
                    <a:pt x="35" y="17"/>
                  </a:moveTo>
                  <a:lnTo>
                    <a:pt x="35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2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5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1" name="Freeform 347"/>
            <p:cNvSpPr>
              <a:spLocks/>
            </p:cNvSpPr>
            <p:nvPr/>
          </p:nvSpPr>
          <p:spPr bwMode="auto">
            <a:xfrm>
              <a:off x="2853" y="2188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6 h 36"/>
                <a:gd name="T4" fmla="*/ 34 w 36"/>
                <a:gd name="T5" fmla="*/ 13 h 36"/>
                <a:gd name="T6" fmla="*/ 34 w 36"/>
                <a:gd name="T7" fmla="*/ 11 h 36"/>
                <a:gd name="T8" fmla="*/ 32 w 36"/>
                <a:gd name="T9" fmla="*/ 8 h 36"/>
                <a:gd name="T10" fmla="*/ 31 w 36"/>
                <a:gd name="T11" fmla="*/ 6 h 36"/>
                <a:gd name="T12" fmla="*/ 29 w 36"/>
                <a:gd name="T13" fmla="*/ 4 h 36"/>
                <a:gd name="T14" fmla="*/ 27 w 36"/>
                <a:gd name="T15" fmla="*/ 2 h 36"/>
                <a:gd name="T16" fmla="*/ 23 w 36"/>
                <a:gd name="T17" fmla="*/ 2 h 36"/>
                <a:gd name="T18" fmla="*/ 22 w 36"/>
                <a:gd name="T19" fmla="*/ 0 h 36"/>
                <a:gd name="T20" fmla="*/ 18 w 36"/>
                <a:gd name="T21" fmla="*/ 0 h 36"/>
                <a:gd name="T22" fmla="*/ 15 w 36"/>
                <a:gd name="T23" fmla="*/ 0 h 36"/>
                <a:gd name="T24" fmla="*/ 13 w 36"/>
                <a:gd name="T25" fmla="*/ 2 h 36"/>
                <a:gd name="T26" fmla="*/ 11 w 36"/>
                <a:gd name="T27" fmla="*/ 2 h 36"/>
                <a:gd name="T28" fmla="*/ 7 w 36"/>
                <a:gd name="T29" fmla="*/ 4 h 36"/>
                <a:gd name="T30" fmla="*/ 6 w 36"/>
                <a:gd name="T31" fmla="*/ 6 h 36"/>
                <a:gd name="T32" fmla="*/ 4 w 36"/>
                <a:gd name="T33" fmla="*/ 8 h 36"/>
                <a:gd name="T34" fmla="*/ 2 w 36"/>
                <a:gd name="T35" fmla="*/ 11 h 36"/>
                <a:gd name="T36" fmla="*/ 2 w 36"/>
                <a:gd name="T37" fmla="*/ 13 h 36"/>
                <a:gd name="T38" fmla="*/ 0 w 36"/>
                <a:gd name="T39" fmla="*/ 16 h 36"/>
                <a:gd name="T40" fmla="*/ 0 w 36"/>
                <a:gd name="T41" fmla="*/ 18 h 36"/>
                <a:gd name="T42" fmla="*/ 0 w 36"/>
                <a:gd name="T43" fmla="*/ 22 h 36"/>
                <a:gd name="T44" fmla="*/ 2 w 36"/>
                <a:gd name="T45" fmla="*/ 24 h 36"/>
                <a:gd name="T46" fmla="*/ 2 w 36"/>
                <a:gd name="T47" fmla="*/ 27 h 36"/>
                <a:gd name="T48" fmla="*/ 4 w 36"/>
                <a:gd name="T49" fmla="*/ 29 h 36"/>
                <a:gd name="T50" fmla="*/ 6 w 36"/>
                <a:gd name="T51" fmla="*/ 31 h 36"/>
                <a:gd name="T52" fmla="*/ 7 w 36"/>
                <a:gd name="T53" fmla="*/ 32 h 36"/>
                <a:gd name="T54" fmla="*/ 11 w 36"/>
                <a:gd name="T55" fmla="*/ 34 h 36"/>
                <a:gd name="T56" fmla="*/ 13 w 36"/>
                <a:gd name="T57" fmla="*/ 34 h 36"/>
                <a:gd name="T58" fmla="*/ 15 w 36"/>
                <a:gd name="T59" fmla="*/ 36 h 36"/>
                <a:gd name="T60" fmla="*/ 18 w 36"/>
                <a:gd name="T61" fmla="*/ 36 h 36"/>
                <a:gd name="T62" fmla="*/ 22 w 36"/>
                <a:gd name="T63" fmla="*/ 36 h 36"/>
                <a:gd name="T64" fmla="*/ 23 w 36"/>
                <a:gd name="T65" fmla="*/ 34 h 36"/>
                <a:gd name="T66" fmla="*/ 27 w 36"/>
                <a:gd name="T67" fmla="*/ 34 h 36"/>
                <a:gd name="T68" fmla="*/ 29 w 36"/>
                <a:gd name="T69" fmla="*/ 32 h 36"/>
                <a:gd name="T70" fmla="*/ 31 w 36"/>
                <a:gd name="T71" fmla="*/ 31 h 36"/>
                <a:gd name="T72" fmla="*/ 32 w 36"/>
                <a:gd name="T73" fmla="*/ 29 h 36"/>
                <a:gd name="T74" fmla="*/ 34 w 36"/>
                <a:gd name="T75" fmla="*/ 27 h 36"/>
                <a:gd name="T76" fmla="*/ 34 w 36"/>
                <a:gd name="T77" fmla="*/ 24 h 36"/>
                <a:gd name="T78" fmla="*/ 36 w 36"/>
                <a:gd name="T79" fmla="*/ 22 h 36"/>
                <a:gd name="T80" fmla="*/ 36 w 36"/>
                <a:gd name="T81" fmla="*/ 18 h 36"/>
                <a:gd name="T82" fmla="*/ 36 w 36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6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7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7" y="32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5" y="36"/>
                  </a:lnTo>
                  <a:lnTo>
                    <a:pt x="18" y="36"/>
                  </a:lnTo>
                  <a:lnTo>
                    <a:pt x="22" y="36"/>
                  </a:lnTo>
                  <a:lnTo>
                    <a:pt x="23" y="34"/>
                  </a:lnTo>
                  <a:lnTo>
                    <a:pt x="27" y="34"/>
                  </a:lnTo>
                  <a:lnTo>
                    <a:pt x="29" y="32"/>
                  </a:lnTo>
                  <a:lnTo>
                    <a:pt x="31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6" y="22"/>
                  </a:lnTo>
                  <a:lnTo>
                    <a:pt x="36" y="18"/>
                  </a:lnTo>
                  <a:lnTo>
                    <a:pt x="36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2" name="Freeform 348"/>
            <p:cNvSpPr>
              <a:spLocks/>
            </p:cNvSpPr>
            <p:nvPr/>
          </p:nvSpPr>
          <p:spPr bwMode="auto">
            <a:xfrm>
              <a:off x="2853" y="2116"/>
              <a:ext cx="36" cy="35"/>
            </a:xfrm>
            <a:custGeom>
              <a:avLst/>
              <a:gdLst>
                <a:gd name="T0" fmla="*/ 36 w 36"/>
                <a:gd name="T1" fmla="*/ 17 h 35"/>
                <a:gd name="T2" fmla="*/ 36 w 36"/>
                <a:gd name="T3" fmla="*/ 16 h 35"/>
                <a:gd name="T4" fmla="*/ 34 w 36"/>
                <a:gd name="T5" fmla="*/ 12 h 35"/>
                <a:gd name="T6" fmla="*/ 34 w 36"/>
                <a:gd name="T7" fmla="*/ 10 h 35"/>
                <a:gd name="T8" fmla="*/ 32 w 36"/>
                <a:gd name="T9" fmla="*/ 7 h 35"/>
                <a:gd name="T10" fmla="*/ 31 w 36"/>
                <a:gd name="T11" fmla="*/ 5 h 35"/>
                <a:gd name="T12" fmla="*/ 29 w 36"/>
                <a:gd name="T13" fmla="*/ 3 h 35"/>
                <a:gd name="T14" fmla="*/ 27 w 36"/>
                <a:gd name="T15" fmla="*/ 1 h 35"/>
                <a:gd name="T16" fmla="*/ 23 w 36"/>
                <a:gd name="T17" fmla="*/ 1 h 35"/>
                <a:gd name="T18" fmla="*/ 22 w 36"/>
                <a:gd name="T19" fmla="*/ 0 h 35"/>
                <a:gd name="T20" fmla="*/ 18 w 36"/>
                <a:gd name="T21" fmla="*/ 0 h 35"/>
                <a:gd name="T22" fmla="*/ 15 w 36"/>
                <a:gd name="T23" fmla="*/ 0 h 35"/>
                <a:gd name="T24" fmla="*/ 13 w 36"/>
                <a:gd name="T25" fmla="*/ 1 h 35"/>
                <a:gd name="T26" fmla="*/ 11 w 36"/>
                <a:gd name="T27" fmla="*/ 1 h 35"/>
                <a:gd name="T28" fmla="*/ 7 w 36"/>
                <a:gd name="T29" fmla="*/ 3 h 35"/>
                <a:gd name="T30" fmla="*/ 6 w 36"/>
                <a:gd name="T31" fmla="*/ 5 h 35"/>
                <a:gd name="T32" fmla="*/ 4 w 36"/>
                <a:gd name="T33" fmla="*/ 7 h 35"/>
                <a:gd name="T34" fmla="*/ 2 w 36"/>
                <a:gd name="T35" fmla="*/ 10 h 35"/>
                <a:gd name="T36" fmla="*/ 2 w 36"/>
                <a:gd name="T37" fmla="*/ 12 h 35"/>
                <a:gd name="T38" fmla="*/ 0 w 36"/>
                <a:gd name="T39" fmla="*/ 16 h 35"/>
                <a:gd name="T40" fmla="*/ 0 w 36"/>
                <a:gd name="T41" fmla="*/ 17 h 35"/>
                <a:gd name="T42" fmla="*/ 0 w 36"/>
                <a:gd name="T43" fmla="*/ 21 h 35"/>
                <a:gd name="T44" fmla="*/ 2 w 36"/>
                <a:gd name="T45" fmla="*/ 23 h 35"/>
                <a:gd name="T46" fmla="*/ 2 w 36"/>
                <a:gd name="T47" fmla="*/ 26 h 35"/>
                <a:gd name="T48" fmla="*/ 4 w 36"/>
                <a:gd name="T49" fmla="*/ 28 h 35"/>
                <a:gd name="T50" fmla="*/ 6 w 36"/>
                <a:gd name="T51" fmla="*/ 30 h 35"/>
                <a:gd name="T52" fmla="*/ 7 w 36"/>
                <a:gd name="T53" fmla="*/ 32 h 35"/>
                <a:gd name="T54" fmla="*/ 11 w 36"/>
                <a:gd name="T55" fmla="*/ 33 h 35"/>
                <a:gd name="T56" fmla="*/ 13 w 36"/>
                <a:gd name="T57" fmla="*/ 33 h 35"/>
                <a:gd name="T58" fmla="*/ 15 w 36"/>
                <a:gd name="T59" fmla="*/ 35 h 35"/>
                <a:gd name="T60" fmla="*/ 18 w 36"/>
                <a:gd name="T61" fmla="*/ 35 h 35"/>
                <a:gd name="T62" fmla="*/ 22 w 36"/>
                <a:gd name="T63" fmla="*/ 35 h 35"/>
                <a:gd name="T64" fmla="*/ 23 w 36"/>
                <a:gd name="T65" fmla="*/ 33 h 35"/>
                <a:gd name="T66" fmla="*/ 27 w 36"/>
                <a:gd name="T67" fmla="*/ 33 h 35"/>
                <a:gd name="T68" fmla="*/ 29 w 36"/>
                <a:gd name="T69" fmla="*/ 32 h 35"/>
                <a:gd name="T70" fmla="*/ 31 w 36"/>
                <a:gd name="T71" fmla="*/ 30 h 35"/>
                <a:gd name="T72" fmla="*/ 32 w 36"/>
                <a:gd name="T73" fmla="*/ 28 h 35"/>
                <a:gd name="T74" fmla="*/ 34 w 36"/>
                <a:gd name="T75" fmla="*/ 26 h 35"/>
                <a:gd name="T76" fmla="*/ 34 w 36"/>
                <a:gd name="T77" fmla="*/ 23 h 35"/>
                <a:gd name="T78" fmla="*/ 36 w 36"/>
                <a:gd name="T79" fmla="*/ 21 h 35"/>
                <a:gd name="T80" fmla="*/ 36 w 36"/>
                <a:gd name="T81" fmla="*/ 17 h 35"/>
                <a:gd name="T82" fmla="*/ 36 w 36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" h="35">
                  <a:moveTo>
                    <a:pt x="36" y="17"/>
                  </a:moveTo>
                  <a:lnTo>
                    <a:pt x="36" y="16"/>
                  </a:lnTo>
                  <a:lnTo>
                    <a:pt x="34" y="12"/>
                  </a:lnTo>
                  <a:lnTo>
                    <a:pt x="34" y="10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11" y="33"/>
                  </a:lnTo>
                  <a:lnTo>
                    <a:pt x="13" y="33"/>
                  </a:lnTo>
                  <a:lnTo>
                    <a:pt x="15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3" y="33"/>
                  </a:lnTo>
                  <a:lnTo>
                    <a:pt x="27" y="33"/>
                  </a:lnTo>
                  <a:lnTo>
                    <a:pt x="29" y="32"/>
                  </a:lnTo>
                  <a:lnTo>
                    <a:pt x="31" y="30"/>
                  </a:lnTo>
                  <a:lnTo>
                    <a:pt x="32" y="28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6" y="17"/>
                  </a:lnTo>
                  <a:lnTo>
                    <a:pt x="36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3" name="Freeform 349"/>
            <p:cNvSpPr>
              <a:spLocks/>
            </p:cNvSpPr>
            <p:nvPr/>
          </p:nvSpPr>
          <p:spPr bwMode="auto">
            <a:xfrm>
              <a:off x="2946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6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19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0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3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3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0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19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6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4" name="Freeform 350"/>
            <p:cNvSpPr>
              <a:spLocks/>
            </p:cNvSpPr>
            <p:nvPr/>
          </p:nvSpPr>
          <p:spPr bwMode="auto">
            <a:xfrm>
              <a:off x="2946" y="3157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4 h 36"/>
                <a:gd name="T4" fmla="*/ 34 w 34"/>
                <a:gd name="T5" fmla="*/ 13 h 36"/>
                <a:gd name="T6" fmla="*/ 32 w 34"/>
                <a:gd name="T7" fmla="*/ 9 h 36"/>
                <a:gd name="T8" fmla="*/ 32 w 34"/>
                <a:gd name="T9" fmla="*/ 7 h 36"/>
                <a:gd name="T10" fmla="*/ 30 w 34"/>
                <a:gd name="T11" fmla="*/ 5 h 36"/>
                <a:gd name="T12" fmla="*/ 26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19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0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3 w 34"/>
                <a:gd name="T33" fmla="*/ 7 h 36"/>
                <a:gd name="T34" fmla="*/ 2 w 34"/>
                <a:gd name="T35" fmla="*/ 9 h 36"/>
                <a:gd name="T36" fmla="*/ 0 w 34"/>
                <a:gd name="T37" fmla="*/ 13 h 36"/>
                <a:gd name="T38" fmla="*/ 0 w 34"/>
                <a:gd name="T39" fmla="*/ 14 h 36"/>
                <a:gd name="T40" fmla="*/ 0 w 34"/>
                <a:gd name="T41" fmla="*/ 18 h 36"/>
                <a:gd name="T42" fmla="*/ 0 w 34"/>
                <a:gd name="T43" fmla="*/ 20 h 36"/>
                <a:gd name="T44" fmla="*/ 0 w 34"/>
                <a:gd name="T45" fmla="*/ 23 h 36"/>
                <a:gd name="T46" fmla="*/ 2 w 34"/>
                <a:gd name="T47" fmla="*/ 25 h 36"/>
                <a:gd name="T48" fmla="*/ 3 w 34"/>
                <a:gd name="T49" fmla="*/ 29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0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19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6 w 34"/>
                <a:gd name="T69" fmla="*/ 32 h 36"/>
                <a:gd name="T70" fmla="*/ 30 w 34"/>
                <a:gd name="T71" fmla="*/ 30 h 36"/>
                <a:gd name="T72" fmla="*/ 32 w 34"/>
                <a:gd name="T73" fmla="*/ 29 h 36"/>
                <a:gd name="T74" fmla="*/ 32 w 34"/>
                <a:gd name="T75" fmla="*/ 25 h 36"/>
                <a:gd name="T76" fmla="*/ 34 w 34"/>
                <a:gd name="T77" fmla="*/ 23 h 36"/>
                <a:gd name="T78" fmla="*/ 34 w 34"/>
                <a:gd name="T79" fmla="*/ 20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4"/>
                  </a:lnTo>
                  <a:lnTo>
                    <a:pt x="34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5" name="Freeform 351"/>
            <p:cNvSpPr>
              <a:spLocks/>
            </p:cNvSpPr>
            <p:nvPr/>
          </p:nvSpPr>
          <p:spPr bwMode="auto">
            <a:xfrm>
              <a:off x="2862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6 w 34"/>
                <a:gd name="T31" fmla="*/ 5 h 36"/>
                <a:gd name="T32" fmla="*/ 4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4 w 34"/>
                <a:gd name="T49" fmla="*/ 28 h 36"/>
                <a:gd name="T50" fmla="*/ 6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6" name="Freeform 352"/>
            <p:cNvSpPr>
              <a:spLocks/>
            </p:cNvSpPr>
            <p:nvPr/>
          </p:nvSpPr>
          <p:spPr bwMode="auto">
            <a:xfrm>
              <a:off x="2862" y="3157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4 h 36"/>
                <a:gd name="T4" fmla="*/ 34 w 34"/>
                <a:gd name="T5" fmla="*/ 13 h 36"/>
                <a:gd name="T6" fmla="*/ 32 w 34"/>
                <a:gd name="T7" fmla="*/ 9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6 w 34"/>
                <a:gd name="T31" fmla="*/ 5 h 36"/>
                <a:gd name="T32" fmla="*/ 4 w 34"/>
                <a:gd name="T33" fmla="*/ 7 h 36"/>
                <a:gd name="T34" fmla="*/ 2 w 34"/>
                <a:gd name="T35" fmla="*/ 9 h 36"/>
                <a:gd name="T36" fmla="*/ 0 w 34"/>
                <a:gd name="T37" fmla="*/ 13 h 36"/>
                <a:gd name="T38" fmla="*/ 0 w 34"/>
                <a:gd name="T39" fmla="*/ 14 h 36"/>
                <a:gd name="T40" fmla="*/ 0 w 34"/>
                <a:gd name="T41" fmla="*/ 18 h 36"/>
                <a:gd name="T42" fmla="*/ 0 w 34"/>
                <a:gd name="T43" fmla="*/ 20 h 36"/>
                <a:gd name="T44" fmla="*/ 0 w 34"/>
                <a:gd name="T45" fmla="*/ 23 h 36"/>
                <a:gd name="T46" fmla="*/ 2 w 34"/>
                <a:gd name="T47" fmla="*/ 25 h 36"/>
                <a:gd name="T48" fmla="*/ 4 w 34"/>
                <a:gd name="T49" fmla="*/ 29 h 36"/>
                <a:gd name="T50" fmla="*/ 6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9 h 36"/>
                <a:gd name="T74" fmla="*/ 32 w 34"/>
                <a:gd name="T75" fmla="*/ 25 h 36"/>
                <a:gd name="T76" fmla="*/ 34 w 34"/>
                <a:gd name="T77" fmla="*/ 23 h 36"/>
                <a:gd name="T78" fmla="*/ 34 w 34"/>
                <a:gd name="T79" fmla="*/ 20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4"/>
                  </a:lnTo>
                  <a:lnTo>
                    <a:pt x="34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9"/>
                  </a:lnTo>
                  <a:lnTo>
                    <a:pt x="6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7" name="Freeform 353"/>
            <p:cNvSpPr>
              <a:spLocks/>
            </p:cNvSpPr>
            <p:nvPr/>
          </p:nvSpPr>
          <p:spPr bwMode="auto">
            <a:xfrm>
              <a:off x="4171" y="2181"/>
              <a:ext cx="33" cy="34"/>
            </a:xfrm>
            <a:custGeom>
              <a:avLst/>
              <a:gdLst>
                <a:gd name="T0" fmla="*/ 33 w 33"/>
                <a:gd name="T1" fmla="*/ 18 h 34"/>
                <a:gd name="T2" fmla="*/ 33 w 33"/>
                <a:gd name="T3" fmla="*/ 15 h 34"/>
                <a:gd name="T4" fmla="*/ 33 w 33"/>
                <a:gd name="T5" fmla="*/ 13 h 34"/>
                <a:gd name="T6" fmla="*/ 32 w 33"/>
                <a:gd name="T7" fmla="*/ 9 h 34"/>
                <a:gd name="T8" fmla="*/ 32 w 33"/>
                <a:gd name="T9" fmla="*/ 7 h 34"/>
                <a:gd name="T10" fmla="*/ 30 w 33"/>
                <a:gd name="T11" fmla="*/ 6 h 34"/>
                <a:gd name="T12" fmla="*/ 26 w 33"/>
                <a:gd name="T13" fmla="*/ 4 h 34"/>
                <a:gd name="T14" fmla="*/ 25 w 33"/>
                <a:gd name="T15" fmla="*/ 2 h 34"/>
                <a:gd name="T16" fmla="*/ 23 w 33"/>
                <a:gd name="T17" fmla="*/ 0 h 34"/>
                <a:gd name="T18" fmla="*/ 19 w 33"/>
                <a:gd name="T19" fmla="*/ 0 h 34"/>
                <a:gd name="T20" fmla="*/ 17 w 33"/>
                <a:gd name="T21" fmla="*/ 0 h 34"/>
                <a:gd name="T22" fmla="*/ 14 w 33"/>
                <a:gd name="T23" fmla="*/ 0 h 34"/>
                <a:gd name="T24" fmla="*/ 10 w 33"/>
                <a:gd name="T25" fmla="*/ 0 h 34"/>
                <a:gd name="T26" fmla="*/ 9 w 33"/>
                <a:gd name="T27" fmla="*/ 2 h 34"/>
                <a:gd name="T28" fmla="*/ 7 w 33"/>
                <a:gd name="T29" fmla="*/ 4 h 34"/>
                <a:gd name="T30" fmla="*/ 5 w 33"/>
                <a:gd name="T31" fmla="*/ 6 h 34"/>
                <a:gd name="T32" fmla="*/ 3 w 33"/>
                <a:gd name="T33" fmla="*/ 7 h 34"/>
                <a:gd name="T34" fmla="*/ 1 w 33"/>
                <a:gd name="T35" fmla="*/ 9 h 34"/>
                <a:gd name="T36" fmla="*/ 0 w 33"/>
                <a:gd name="T37" fmla="*/ 13 h 34"/>
                <a:gd name="T38" fmla="*/ 0 w 33"/>
                <a:gd name="T39" fmla="*/ 15 h 34"/>
                <a:gd name="T40" fmla="*/ 0 w 33"/>
                <a:gd name="T41" fmla="*/ 18 h 34"/>
                <a:gd name="T42" fmla="*/ 0 w 33"/>
                <a:gd name="T43" fmla="*/ 20 h 34"/>
                <a:gd name="T44" fmla="*/ 0 w 33"/>
                <a:gd name="T45" fmla="*/ 23 h 34"/>
                <a:gd name="T46" fmla="*/ 1 w 33"/>
                <a:gd name="T47" fmla="*/ 25 h 34"/>
                <a:gd name="T48" fmla="*/ 3 w 33"/>
                <a:gd name="T49" fmla="*/ 27 h 34"/>
                <a:gd name="T50" fmla="*/ 5 w 33"/>
                <a:gd name="T51" fmla="*/ 31 h 34"/>
                <a:gd name="T52" fmla="*/ 7 w 33"/>
                <a:gd name="T53" fmla="*/ 32 h 34"/>
                <a:gd name="T54" fmla="*/ 9 w 33"/>
                <a:gd name="T55" fmla="*/ 32 h 34"/>
                <a:gd name="T56" fmla="*/ 10 w 33"/>
                <a:gd name="T57" fmla="*/ 34 h 34"/>
                <a:gd name="T58" fmla="*/ 14 w 33"/>
                <a:gd name="T59" fmla="*/ 34 h 34"/>
                <a:gd name="T60" fmla="*/ 17 w 33"/>
                <a:gd name="T61" fmla="*/ 34 h 34"/>
                <a:gd name="T62" fmla="*/ 19 w 33"/>
                <a:gd name="T63" fmla="*/ 34 h 34"/>
                <a:gd name="T64" fmla="*/ 23 w 33"/>
                <a:gd name="T65" fmla="*/ 34 h 34"/>
                <a:gd name="T66" fmla="*/ 25 w 33"/>
                <a:gd name="T67" fmla="*/ 32 h 34"/>
                <a:gd name="T68" fmla="*/ 26 w 33"/>
                <a:gd name="T69" fmla="*/ 32 h 34"/>
                <a:gd name="T70" fmla="*/ 30 w 33"/>
                <a:gd name="T71" fmla="*/ 31 h 34"/>
                <a:gd name="T72" fmla="*/ 32 w 33"/>
                <a:gd name="T73" fmla="*/ 27 h 34"/>
                <a:gd name="T74" fmla="*/ 32 w 33"/>
                <a:gd name="T75" fmla="*/ 25 h 34"/>
                <a:gd name="T76" fmla="*/ 33 w 33"/>
                <a:gd name="T77" fmla="*/ 23 h 34"/>
                <a:gd name="T78" fmla="*/ 33 w 33"/>
                <a:gd name="T79" fmla="*/ 20 h 34"/>
                <a:gd name="T80" fmla="*/ 33 w 33"/>
                <a:gd name="T81" fmla="*/ 18 h 34"/>
                <a:gd name="T82" fmla="*/ 33 w 33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3" h="34">
                  <a:moveTo>
                    <a:pt x="33" y="18"/>
                  </a:moveTo>
                  <a:lnTo>
                    <a:pt x="33" y="15"/>
                  </a:lnTo>
                  <a:lnTo>
                    <a:pt x="33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6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7"/>
                  </a:lnTo>
                  <a:lnTo>
                    <a:pt x="1" y="9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3" y="27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9" y="32"/>
                  </a:lnTo>
                  <a:lnTo>
                    <a:pt x="10" y="34"/>
                  </a:lnTo>
                  <a:lnTo>
                    <a:pt x="14" y="34"/>
                  </a:lnTo>
                  <a:lnTo>
                    <a:pt x="17" y="34"/>
                  </a:lnTo>
                  <a:lnTo>
                    <a:pt x="19" y="34"/>
                  </a:lnTo>
                  <a:lnTo>
                    <a:pt x="23" y="34"/>
                  </a:lnTo>
                  <a:lnTo>
                    <a:pt x="25" y="32"/>
                  </a:lnTo>
                  <a:lnTo>
                    <a:pt x="26" y="32"/>
                  </a:lnTo>
                  <a:lnTo>
                    <a:pt x="30" y="31"/>
                  </a:lnTo>
                  <a:lnTo>
                    <a:pt x="32" y="27"/>
                  </a:lnTo>
                  <a:lnTo>
                    <a:pt x="32" y="25"/>
                  </a:lnTo>
                  <a:lnTo>
                    <a:pt x="33" y="23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3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8" name="Freeform 354"/>
            <p:cNvSpPr>
              <a:spLocks/>
            </p:cNvSpPr>
            <p:nvPr/>
          </p:nvSpPr>
          <p:spPr bwMode="auto">
            <a:xfrm>
              <a:off x="4171" y="2107"/>
              <a:ext cx="33" cy="35"/>
            </a:xfrm>
            <a:custGeom>
              <a:avLst/>
              <a:gdLst>
                <a:gd name="T0" fmla="*/ 33 w 33"/>
                <a:gd name="T1" fmla="*/ 17 h 35"/>
                <a:gd name="T2" fmla="*/ 33 w 33"/>
                <a:gd name="T3" fmla="*/ 16 h 35"/>
                <a:gd name="T4" fmla="*/ 33 w 33"/>
                <a:gd name="T5" fmla="*/ 12 h 35"/>
                <a:gd name="T6" fmla="*/ 32 w 33"/>
                <a:gd name="T7" fmla="*/ 10 h 35"/>
                <a:gd name="T8" fmla="*/ 32 w 33"/>
                <a:gd name="T9" fmla="*/ 7 h 35"/>
                <a:gd name="T10" fmla="*/ 30 w 33"/>
                <a:gd name="T11" fmla="*/ 5 h 35"/>
                <a:gd name="T12" fmla="*/ 26 w 33"/>
                <a:gd name="T13" fmla="*/ 3 h 35"/>
                <a:gd name="T14" fmla="*/ 25 w 33"/>
                <a:gd name="T15" fmla="*/ 1 h 35"/>
                <a:gd name="T16" fmla="*/ 23 w 33"/>
                <a:gd name="T17" fmla="*/ 1 h 35"/>
                <a:gd name="T18" fmla="*/ 19 w 33"/>
                <a:gd name="T19" fmla="*/ 0 h 35"/>
                <a:gd name="T20" fmla="*/ 17 w 33"/>
                <a:gd name="T21" fmla="*/ 0 h 35"/>
                <a:gd name="T22" fmla="*/ 14 w 33"/>
                <a:gd name="T23" fmla="*/ 0 h 35"/>
                <a:gd name="T24" fmla="*/ 10 w 33"/>
                <a:gd name="T25" fmla="*/ 1 h 35"/>
                <a:gd name="T26" fmla="*/ 9 w 33"/>
                <a:gd name="T27" fmla="*/ 1 h 35"/>
                <a:gd name="T28" fmla="*/ 7 w 33"/>
                <a:gd name="T29" fmla="*/ 3 h 35"/>
                <a:gd name="T30" fmla="*/ 5 w 33"/>
                <a:gd name="T31" fmla="*/ 5 h 35"/>
                <a:gd name="T32" fmla="*/ 3 w 33"/>
                <a:gd name="T33" fmla="*/ 7 h 35"/>
                <a:gd name="T34" fmla="*/ 1 w 33"/>
                <a:gd name="T35" fmla="*/ 10 h 35"/>
                <a:gd name="T36" fmla="*/ 0 w 33"/>
                <a:gd name="T37" fmla="*/ 12 h 35"/>
                <a:gd name="T38" fmla="*/ 0 w 33"/>
                <a:gd name="T39" fmla="*/ 16 h 35"/>
                <a:gd name="T40" fmla="*/ 0 w 33"/>
                <a:gd name="T41" fmla="*/ 17 h 35"/>
                <a:gd name="T42" fmla="*/ 0 w 33"/>
                <a:gd name="T43" fmla="*/ 21 h 35"/>
                <a:gd name="T44" fmla="*/ 0 w 33"/>
                <a:gd name="T45" fmla="*/ 23 h 35"/>
                <a:gd name="T46" fmla="*/ 1 w 33"/>
                <a:gd name="T47" fmla="*/ 26 h 35"/>
                <a:gd name="T48" fmla="*/ 3 w 33"/>
                <a:gd name="T49" fmla="*/ 28 h 35"/>
                <a:gd name="T50" fmla="*/ 5 w 33"/>
                <a:gd name="T51" fmla="*/ 30 h 35"/>
                <a:gd name="T52" fmla="*/ 7 w 33"/>
                <a:gd name="T53" fmla="*/ 32 h 35"/>
                <a:gd name="T54" fmla="*/ 9 w 33"/>
                <a:gd name="T55" fmla="*/ 33 h 35"/>
                <a:gd name="T56" fmla="*/ 10 w 33"/>
                <a:gd name="T57" fmla="*/ 33 h 35"/>
                <a:gd name="T58" fmla="*/ 14 w 33"/>
                <a:gd name="T59" fmla="*/ 35 h 35"/>
                <a:gd name="T60" fmla="*/ 17 w 33"/>
                <a:gd name="T61" fmla="*/ 35 h 35"/>
                <a:gd name="T62" fmla="*/ 19 w 33"/>
                <a:gd name="T63" fmla="*/ 35 h 35"/>
                <a:gd name="T64" fmla="*/ 23 w 33"/>
                <a:gd name="T65" fmla="*/ 33 h 35"/>
                <a:gd name="T66" fmla="*/ 25 w 33"/>
                <a:gd name="T67" fmla="*/ 33 h 35"/>
                <a:gd name="T68" fmla="*/ 26 w 33"/>
                <a:gd name="T69" fmla="*/ 32 h 35"/>
                <a:gd name="T70" fmla="*/ 30 w 33"/>
                <a:gd name="T71" fmla="*/ 30 h 35"/>
                <a:gd name="T72" fmla="*/ 32 w 33"/>
                <a:gd name="T73" fmla="*/ 28 h 35"/>
                <a:gd name="T74" fmla="*/ 32 w 33"/>
                <a:gd name="T75" fmla="*/ 26 h 35"/>
                <a:gd name="T76" fmla="*/ 33 w 33"/>
                <a:gd name="T77" fmla="*/ 23 h 35"/>
                <a:gd name="T78" fmla="*/ 33 w 33"/>
                <a:gd name="T79" fmla="*/ 21 h 35"/>
                <a:gd name="T80" fmla="*/ 33 w 33"/>
                <a:gd name="T81" fmla="*/ 17 h 35"/>
                <a:gd name="T82" fmla="*/ 33 w 33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3" h="35">
                  <a:moveTo>
                    <a:pt x="33" y="17"/>
                  </a:moveTo>
                  <a:lnTo>
                    <a:pt x="33" y="16"/>
                  </a:lnTo>
                  <a:lnTo>
                    <a:pt x="33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6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0" y="33"/>
                  </a:lnTo>
                  <a:lnTo>
                    <a:pt x="14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3" y="23"/>
                  </a:lnTo>
                  <a:lnTo>
                    <a:pt x="33" y="21"/>
                  </a:lnTo>
                  <a:lnTo>
                    <a:pt x="33" y="17"/>
                  </a:lnTo>
                  <a:lnTo>
                    <a:pt x="33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499" name="Freeform 355"/>
            <p:cNvSpPr>
              <a:spLocks/>
            </p:cNvSpPr>
            <p:nvPr/>
          </p:nvSpPr>
          <p:spPr bwMode="auto">
            <a:xfrm>
              <a:off x="4087" y="2181"/>
              <a:ext cx="34" cy="34"/>
            </a:xfrm>
            <a:custGeom>
              <a:avLst/>
              <a:gdLst>
                <a:gd name="T0" fmla="*/ 34 w 34"/>
                <a:gd name="T1" fmla="*/ 18 h 34"/>
                <a:gd name="T2" fmla="*/ 34 w 34"/>
                <a:gd name="T3" fmla="*/ 15 h 34"/>
                <a:gd name="T4" fmla="*/ 34 w 34"/>
                <a:gd name="T5" fmla="*/ 13 h 34"/>
                <a:gd name="T6" fmla="*/ 32 w 34"/>
                <a:gd name="T7" fmla="*/ 9 h 34"/>
                <a:gd name="T8" fmla="*/ 32 w 34"/>
                <a:gd name="T9" fmla="*/ 7 h 34"/>
                <a:gd name="T10" fmla="*/ 30 w 34"/>
                <a:gd name="T11" fmla="*/ 6 h 34"/>
                <a:gd name="T12" fmla="*/ 27 w 34"/>
                <a:gd name="T13" fmla="*/ 4 h 34"/>
                <a:gd name="T14" fmla="*/ 25 w 34"/>
                <a:gd name="T15" fmla="*/ 2 h 34"/>
                <a:gd name="T16" fmla="*/ 23 w 34"/>
                <a:gd name="T17" fmla="*/ 0 h 34"/>
                <a:gd name="T18" fmla="*/ 20 w 34"/>
                <a:gd name="T19" fmla="*/ 0 h 34"/>
                <a:gd name="T20" fmla="*/ 18 w 34"/>
                <a:gd name="T21" fmla="*/ 0 h 34"/>
                <a:gd name="T22" fmla="*/ 14 w 34"/>
                <a:gd name="T23" fmla="*/ 0 h 34"/>
                <a:gd name="T24" fmla="*/ 11 w 34"/>
                <a:gd name="T25" fmla="*/ 0 h 34"/>
                <a:gd name="T26" fmla="*/ 9 w 34"/>
                <a:gd name="T27" fmla="*/ 2 h 34"/>
                <a:gd name="T28" fmla="*/ 7 w 34"/>
                <a:gd name="T29" fmla="*/ 4 h 34"/>
                <a:gd name="T30" fmla="*/ 5 w 34"/>
                <a:gd name="T31" fmla="*/ 6 h 34"/>
                <a:gd name="T32" fmla="*/ 4 w 34"/>
                <a:gd name="T33" fmla="*/ 7 h 34"/>
                <a:gd name="T34" fmla="*/ 2 w 34"/>
                <a:gd name="T35" fmla="*/ 9 h 34"/>
                <a:gd name="T36" fmla="*/ 0 w 34"/>
                <a:gd name="T37" fmla="*/ 13 h 34"/>
                <a:gd name="T38" fmla="*/ 0 w 34"/>
                <a:gd name="T39" fmla="*/ 15 h 34"/>
                <a:gd name="T40" fmla="*/ 0 w 34"/>
                <a:gd name="T41" fmla="*/ 18 h 34"/>
                <a:gd name="T42" fmla="*/ 0 w 34"/>
                <a:gd name="T43" fmla="*/ 20 h 34"/>
                <a:gd name="T44" fmla="*/ 0 w 34"/>
                <a:gd name="T45" fmla="*/ 23 h 34"/>
                <a:gd name="T46" fmla="*/ 2 w 34"/>
                <a:gd name="T47" fmla="*/ 25 h 34"/>
                <a:gd name="T48" fmla="*/ 4 w 34"/>
                <a:gd name="T49" fmla="*/ 27 h 34"/>
                <a:gd name="T50" fmla="*/ 5 w 34"/>
                <a:gd name="T51" fmla="*/ 31 h 34"/>
                <a:gd name="T52" fmla="*/ 7 w 34"/>
                <a:gd name="T53" fmla="*/ 32 h 34"/>
                <a:gd name="T54" fmla="*/ 9 w 34"/>
                <a:gd name="T55" fmla="*/ 32 h 34"/>
                <a:gd name="T56" fmla="*/ 11 w 34"/>
                <a:gd name="T57" fmla="*/ 34 h 34"/>
                <a:gd name="T58" fmla="*/ 14 w 34"/>
                <a:gd name="T59" fmla="*/ 34 h 34"/>
                <a:gd name="T60" fmla="*/ 18 w 34"/>
                <a:gd name="T61" fmla="*/ 34 h 34"/>
                <a:gd name="T62" fmla="*/ 20 w 34"/>
                <a:gd name="T63" fmla="*/ 34 h 34"/>
                <a:gd name="T64" fmla="*/ 23 w 34"/>
                <a:gd name="T65" fmla="*/ 34 h 34"/>
                <a:gd name="T66" fmla="*/ 25 w 34"/>
                <a:gd name="T67" fmla="*/ 32 h 34"/>
                <a:gd name="T68" fmla="*/ 27 w 34"/>
                <a:gd name="T69" fmla="*/ 32 h 34"/>
                <a:gd name="T70" fmla="*/ 30 w 34"/>
                <a:gd name="T71" fmla="*/ 31 h 34"/>
                <a:gd name="T72" fmla="*/ 32 w 34"/>
                <a:gd name="T73" fmla="*/ 27 h 34"/>
                <a:gd name="T74" fmla="*/ 32 w 34"/>
                <a:gd name="T75" fmla="*/ 25 h 34"/>
                <a:gd name="T76" fmla="*/ 34 w 34"/>
                <a:gd name="T77" fmla="*/ 23 h 34"/>
                <a:gd name="T78" fmla="*/ 34 w 34"/>
                <a:gd name="T79" fmla="*/ 20 h 34"/>
                <a:gd name="T80" fmla="*/ 34 w 34"/>
                <a:gd name="T81" fmla="*/ 18 h 34"/>
                <a:gd name="T82" fmla="*/ 34 w 34"/>
                <a:gd name="T8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4">
                  <a:moveTo>
                    <a:pt x="34" y="18"/>
                  </a:moveTo>
                  <a:lnTo>
                    <a:pt x="34" y="15"/>
                  </a:lnTo>
                  <a:lnTo>
                    <a:pt x="34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6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6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9" y="32"/>
                  </a:lnTo>
                  <a:lnTo>
                    <a:pt x="11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23" y="34"/>
                  </a:lnTo>
                  <a:lnTo>
                    <a:pt x="25" y="32"/>
                  </a:lnTo>
                  <a:lnTo>
                    <a:pt x="27" y="32"/>
                  </a:lnTo>
                  <a:lnTo>
                    <a:pt x="30" y="31"/>
                  </a:lnTo>
                  <a:lnTo>
                    <a:pt x="32" y="27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500" name="Freeform 356"/>
            <p:cNvSpPr>
              <a:spLocks/>
            </p:cNvSpPr>
            <p:nvPr/>
          </p:nvSpPr>
          <p:spPr bwMode="auto">
            <a:xfrm>
              <a:off x="4087" y="2107"/>
              <a:ext cx="34" cy="35"/>
            </a:xfrm>
            <a:custGeom>
              <a:avLst/>
              <a:gdLst>
                <a:gd name="T0" fmla="*/ 34 w 34"/>
                <a:gd name="T1" fmla="*/ 17 h 35"/>
                <a:gd name="T2" fmla="*/ 34 w 34"/>
                <a:gd name="T3" fmla="*/ 16 h 35"/>
                <a:gd name="T4" fmla="*/ 34 w 34"/>
                <a:gd name="T5" fmla="*/ 12 h 35"/>
                <a:gd name="T6" fmla="*/ 32 w 34"/>
                <a:gd name="T7" fmla="*/ 10 h 35"/>
                <a:gd name="T8" fmla="*/ 32 w 34"/>
                <a:gd name="T9" fmla="*/ 7 h 35"/>
                <a:gd name="T10" fmla="*/ 30 w 34"/>
                <a:gd name="T11" fmla="*/ 5 h 35"/>
                <a:gd name="T12" fmla="*/ 27 w 34"/>
                <a:gd name="T13" fmla="*/ 3 h 35"/>
                <a:gd name="T14" fmla="*/ 25 w 34"/>
                <a:gd name="T15" fmla="*/ 1 h 35"/>
                <a:gd name="T16" fmla="*/ 23 w 34"/>
                <a:gd name="T17" fmla="*/ 1 h 35"/>
                <a:gd name="T18" fmla="*/ 20 w 34"/>
                <a:gd name="T19" fmla="*/ 0 h 35"/>
                <a:gd name="T20" fmla="*/ 18 w 34"/>
                <a:gd name="T21" fmla="*/ 0 h 35"/>
                <a:gd name="T22" fmla="*/ 14 w 34"/>
                <a:gd name="T23" fmla="*/ 0 h 35"/>
                <a:gd name="T24" fmla="*/ 11 w 34"/>
                <a:gd name="T25" fmla="*/ 1 h 35"/>
                <a:gd name="T26" fmla="*/ 9 w 34"/>
                <a:gd name="T27" fmla="*/ 1 h 35"/>
                <a:gd name="T28" fmla="*/ 7 w 34"/>
                <a:gd name="T29" fmla="*/ 3 h 35"/>
                <a:gd name="T30" fmla="*/ 5 w 34"/>
                <a:gd name="T31" fmla="*/ 5 h 35"/>
                <a:gd name="T32" fmla="*/ 4 w 34"/>
                <a:gd name="T33" fmla="*/ 7 h 35"/>
                <a:gd name="T34" fmla="*/ 2 w 34"/>
                <a:gd name="T35" fmla="*/ 10 h 35"/>
                <a:gd name="T36" fmla="*/ 0 w 34"/>
                <a:gd name="T37" fmla="*/ 12 h 35"/>
                <a:gd name="T38" fmla="*/ 0 w 34"/>
                <a:gd name="T39" fmla="*/ 16 h 35"/>
                <a:gd name="T40" fmla="*/ 0 w 34"/>
                <a:gd name="T41" fmla="*/ 17 h 35"/>
                <a:gd name="T42" fmla="*/ 0 w 34"/>
                <a:gd name="T43" fmla="*/ 21 h 35"/>
                <a:gd name="T44" fmla="*/ 0 w 34"/>
                <a:gd name="T45" fmla="*/ 23 h 35"/>
                <a:gd name="T46" fmla="*/ 2 w 34"/>
                <a:gd name="T47" fmla="*/ 26 h 35"/>
                <a:gd name="T48" fmla="*/ 4 w 34"/>
                <a:gd name="T49" fmla="*/ 28 h 35"/>
                <a:gd name="T50" fmla="*/ 5 w 34"/>
                <a:gd name="T51" fmla="*/ 30 h 35"/>
                <a:gd name="T52" fmla="*/ 7 w 34"/>
                <a:gd name="T53" fmla="*/ 32 h 35"/>
                <a:gd name="T54" fmla="*/ 9 w 34"/>
                <a:gd name="T55" fmla="*/ 33 h 35"/>
                <a:gd name="T56" fmla="*/ 11 w 34"/>
                <a:gd name="T57" fmla="*/ 33 h 35"/>
                <a:gd name="T58" fmla="*/ 14 w 34"/>
                <a:gd name="T59" fmla="*/ 35 h 35"/>
                <a:gd name="T60" fmla="*/ 18 w 34"/>
                <a:gd name="T61" fmla="*/ 35 h 35"/>
                <a:gd name="T62" fmla="*/ 20 w 34"/>
                <a:gd name="T63" fmla="*/ 35 h 35"/>
                <a:gd name="T64" fmla="*/ 23 w 34"/>
                <a:gd name="T65" fmla="*/ 33 h 35"/>
                <a:gd name="T66" fmla="*/ 25 w 34"/>
                <a:gd name="T67" fmla="*/ 33 h 35"/>
                <a:gd name="T68" fmla="*/ 27 w 34"/>
                <a:gd name="T69" fmla="*/ 32 h 35"/>
                <a:gd name="T70" fmla="*/ 30 w 34"/>
                <a:gd name="T71" fmla="*/ 30 h 35"/>
                <a:gd name="T72" fmla="*/ 32 w 34"/>
                <a:gd name="T73" fmla="*/ 28 h 35"/>
                <a:gd name="T74" fmla="*/ 32 w 34"/>
                <a:gd name="T75" fmla="*/ 26 h 35"/>
                <a:gd name="T76" fmla="*/ 34 w 34"/>
                <a:gd name="T77" fmla="*/ 23 h 35"/>
                <a:gd name="T78" fmla="*/ 34 w 34"/>
                <a:gd name="T79" fmla="*/ 21 h 35"/>
                <a:gd name="T80" fmla="*/ 34 w 34"/>
                <a:gd name="T81" fmla="*/ 17 h 35"/>
                <a:gd name="T82" fmla="*/ 34 w 34"/>
                <a:gd name="T83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5">
                  <a:moveTo>
                    <a:pt x="34" y="17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18" y="35"/>
                  </a:lnTo>
                  <a:lnTo>
                    <a:pt x="20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4" y="17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501" name="Freeform 357"/>
            <p:cNvSpPr>
              <a:spLocks/>
            </p:cNvSpPr>
            <p:nvPr/>
          </p:nvSpPr>
          <p:spPr bwMode="auto">
            <a:xfrm>
              <a:off x="4171" y="3230"/>
              <a:ext cx="33" cy="36"/>
            </a:xfrm>
            <a:custGeom>
              <a:avLst/>
              <a:gdLst>
                <a:gd name="T0" fmla="*/ 33 w 33"/>
                <a:gd name="T1" fmla="*/ 18 h 36"/>
                <a:gd name="T2" fmla="*/ 33 w 33"/>
                <a:gd name="T3" fmla="*/ 16 h 36"/>
                <a:gd name="T4" fmla="*/ 33 w 33"/>
                <a:gd name="T5" fmla="*/ 12 h 36"/>
                <a:gd name="T6" fmla="*/ 32 w 33"/>
                <a:gd name="T7" fmla="*/ 11 h 36"/>
                <a:gd name="T8" fmla="*/ 32 w 33"/>
                <a:gd name="T9" fmla="*/ 7 h 36"/>
                <a:gd name="T10" fmla="*/ 30 w 33"/>
                <a:gd name="T11" fmla="*/ 5 h 36"/>
                <a:gd name="T12" fmla="*/ 26 w 33"/>
                <a:gd name="T13" fmla="*/ 4 h 36"/>
                <a:gd name="T14" fmla="*/ 25 w 33"/>
                <a:gd name="T15" fmla="*/ 2 h 36"/>
                <a:gd name="T16" fmla="*/ 23 w 33"/>
                <a:gd name="T17" fmla="*/ 2 h 36"/>
                <a:gd name="T18" fmla="*/ 19 w 33"/>
                <a:gd name="T19" fmla="*/ 0 h 36"/>
                <a:gd name="T20" fmla="*/ 17 w 33"/>
                <a:gd name="T21" fmla="*/ 0 h 36"/>
                <a:gd name="T22" fmla="*/ 14 w 33"/>
                <a:gd name="T23" fmla="*/ 0 h 36"/>
                <a:gd name="T24" fmla="*/ 10 w 33"/>
                <a:gd name="T25" fmla="*/ 2 h 36"/>
                <a:gd name="T26" fmla="*/ 9 w 33"/>
                <a:gd name="T27" fmla="*/ 2 h 36"/>
                <a:gd name="T28" fmla="*/ 7 w 33"/>
                <a:gd name="T29" fmla="*/ 4 h 36"/>
                <a:gd name="T30" fmla="*/ 5 w 33"/>
                <a:gd name="T31" fmla="*/ 5 h 36"/>
                <a:gd name="T32" fmla="*/ 3 w 33"/>
                <a:gd name="T33" fmla="*/ 7 h 36"/>
                <a:gd name="T34" fmla="*/ 1 w 33"/>
                <a:gd name="T35" fmla="*/ 11 h 36"/>
                <a:gd name="T36" fmla="*/ 0 w 33"/>
                <a:gd name="T37" fmla="*/ 12 h 36"/>
                <a:gd name="T38" fmla="*/ 0 w 33"/>
                <a:gd name="T39" fmla="*/ 16 h 36"/>
                <a:gd name="T40" fmla="*/ 0 w 33"/>
                <a:gd name="T41" fmla="*/ 18 h 36"/>
                <a:gd name="T42" fmla="*/ 0 w 33"/>
                <a:gd name="T43" fmla="*/ 21 h 36"/>
                <a:gd name="T44" fmla="*/ 0 w 33"/>
                <a:gd name="T45" fmla="*/ 23 h 36"/>
                <a:gd name="T46" fmla="*/ 1 w 33"/>
                <a:gd name="T47" fmla="*/ 27 h 36"/>
                <a:gd name="T48" fmla="*/ 3 w 33"/>
                <a:gd name="T49" fmla="*/ 28 h 36"/>
                <a:gd name="T50" fmla="*/ 5 w 33"/>
                <a:gd name="T51" fmla="*/ 30 h 36"/>
                <a:gd name="T52" fmla="*/ 7 w 33"/>
                <a:gd name="T53" fmla="*/ 32 h 36"/>
                <a:gd name="T54" fmla="*/ 9 w 33"/>
                <a:gd name="T55" fmla="*/ 34 h 36"/>
                <a:gd name="T56" fmla="*/ 10 w 33"/>
                <a:gd name="T57" fmla="*/ 34 h 36"/>
                <a:gd name="T58" fmla="*/ 14 w 33"/>
                <a:gd name="T59" fmla="*/ 36 h 36"/>
                <a:gd name="T60" fmla="*/ 17 w 33"/>
                <a:gd name="T61" fmla="*/ 36 h 36"/>
                <a:gd name="T62" fmla="*/ 19 w 33"/>
                <a:gd name="T63" fmla="*/ 36 h 36"/>
                <a:gd name="T64" fmla="*/ 23 w 33"/>
                <a:gd name="T65" fmla="*/ 34 h 36"/>
                <a:gd name="T66" fmla="*/ 25 w 33"/>
                <a:gd name="T67" fmla="*/ 34 h 36"/>
                <a:gd name="T68" fmla="*/ 26 w 33"/>
                <a:gd name="T69" fmla="*/ 32 h 36"/>
                <a:gd name="T70" fmla="*/ 30 w 33"/>
                <a:gd name="T71" fmla="*/ 30 h 36"/>
                <a:gd name="T72" fmla="*/ 32 w 33"/>
                <a:gd name="T73" fmla="*/ 28 h 36"/>
                <a:gd name="T74" fmla="*/ 32 w 33"/>
                <a:gd name="T75" fmla="*/ 27 h 36"/>
                <a:gd name="T76" fmla="*/ 33 w 33"/>
                <a:gd name="T77" fmla="*/ 23 h 36"/>
                <a:gd name="T78" fmla="*/ 33 w 33"/>
                <a:gd name="T79" fmla="*/ 21 h 36"/>
                <a:gd name="T80" fmla="*/ 33 w 33"/>
                <a:gd name="T81" fmla="*/ 18 h 36"/>
                <a:gd name="T82" fmla="*/ 33 w 33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3" h="36">
                  <a:moveTo>
                    <a:pt x="33" y="18"/>
                  </a:moveTo>
                  <a:lnTo>
                    <a:pt x="33" y="16"/>
                  </a:lnTo>
                  <a:lnTo>
                    <a:pt x="33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3" y="23"/>
                  </a:lnTo>
                  <a:lnTo>
                    <a:pt x="33" y="21"/>
                  </a:lnTo>
                  <a:lnTo>
                    <a:pt x="33" y="18"/>
                  </a:lnTo>
                  <a:lnTo>
                    <a:pt x="33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502" name="Freeform 358"/>
            <p:cNvSpPr>
              <a:spLocks/>
            </p:cNvSpPr>
            <p:nvPr/>
          </p:nvSpPr>
          <p:spPr bwMode="auto">
            <a:xfrm>
              <a:off x="4171" y="3157"/>
              <a:ext cx="33" cy="36"/>
            </a:xfrm>
            <a:custGeom>
              <a:avLst/>
              <a:gdLst>
                <a:gd name="T0" fmla="*/ 33 w 33"/>
                <a:gd name="T1" fmla="*/ 18 h 36"/>
                <a:gd name="T2" fmla="*/ 33 w 33"/>
                <a:gd name="T3" fmla="*/ 14 h 36"/>
                <a:gd name="T4" fmla="*/ 33 w 33"/>
                <a:gd name="T5" fmla="*/ 13 h 36"/>
                <a:gd name="T6" fmla="*/ 32 w 33"/>
                <a:gd name="T7" fmla="*/ 9 h 36"/>
                <a:gd name="T8" fmla="*/ 32 w 33"/>
                <a:gd name="T9" fmla="*/ 7 h 36"/>
                <a:gd name="T10" fmla="*/ 30 w 33"/>
                <a:gd name="T11" fmla="*/ 5 h 36"/>
                <a:gd name="T12" fmla="*/ 26 w 33"/>
                <a:gd name="T13" fmla="*/ 4 h 36"/>
                <a:gd name="T14" fmla="*/ 25 w 33"/>
                <a:gd name="T15" fmla="*/ 2 h 36"/>
                <a:gd name="T16" fmla="*/ 23 w 33"/>
                <a:gd name="T17" fmla="*/ 2 h 36"/>
                <a:gd name="T18" fmla="*/ 19 w 33"/>
                <a:gd name="T19" fmla="*/ 0 h 36"/>
                <a:gd name="T20" fmla="*/ 17 w 33"/>
                <a:gd name="T21" fmla="*/ 0 h 36"/>
                <a:gd name="T22" fmla="*/ 14 w 33"/>
                <a:gd name="T23" fmla="*/ 0 h 36"/>
                <a:gd name="T24" fmla="*/ 10 w 33"/>
                <a:gd name="T25" fmla="*/ 2 h 36"/>
                <a:gd name="T26" fmla="*/ 9 w 33"/>
                <a:gd name="T27" fmla="*/ 2 h 36"/>
                <a:gd name="T28" fmla="*/ 7 w 33"/>
                <a:gd name="T29" fmla="*/ 4 h 36"/>
                <a:gd name="T30" fmla="*/ 5 w 33"/>
                <a:gd name="T31" fmla="*/ 5 h 36"/>
                <a:gd name="T32" fmla="*/ 3 w 33"/>
                <a:gd name="T33" fmla="*/ 7 h 36"/>
                <a:gd name="T34" fmla="*/ 1 w 33"/>
                <a:gd name="T35" fmla="*/ 9 h 36"/>
                <a:gd name="T36" fmla="*/ 0 w 33"/>
                <a:gd name="T37" fmla="*/ 13 h 36"/>
                <a:gd name="T38" fmla="*/ 0 w 33"/>
                <a:gd name="T39" fmla="*/ 14 h 36"/>
                <a:gd name="T40" fmla="*/ 0 w 33"/>
                <a:gd name="T41" fmla="*/ 18 h 36"/>
                <a:gd name="T42" fmla="*/ 0 w 33"/>
                <a:gd name="T43" fmla="*/ 20 h 36"/>
                <a:gd name="T44" fmla="*/ 0 w 33"/>
                <a:gd name="T45" fmla="*/ 23 h 36"/>
                <a:gd name="T46" fmla="*/ 1 w 33"/>
                <a:gd name="T47" fmla="*/ 25 h 36"/>
                <a:gd name="T48" fmla="*/ 3 w 33"/>
                <a:gd name="T49" fmla="*/ 29 h 36"/>
                <a:gd name="T50" fmla="*/ 5 w 33"/>
                <a:gd name="T51" fmla="*/ 30 h 36"/>
                <a:gd name="T52" fmla="*/ 7 w 33"/>
                <a:gd name="T53" fmla="*/ 32 h 36"/>
                <a:gd name="T54" fmla="*/ 9 w 33"/>
                <a:gd name="T55" fmla="*/ 34 h 36"/>
                <a:gd name="T56" fmla="*/ 10 w 33"/>
                <a:gd name="T57" fmla="*/ 34 h 36"/>
                <a:gd name="T58" fmla="*/ 14 w 33"/>
                <a:gd name="T59" fmla="*/ 36 h 36"/>
                <a:gd name="T60" fmla="*/ 17 w 33"/>
                <a:gd name="T61" fmla="*/ 36 h 36"/>
                <a:gd name="T62" fmla="*/ 19 w 33"/>
                <a:gd name="T63" fmla="*/ 36 h 36"/>
                <a:gd name="T64" fmla="*/ 23 w 33"/>
                <a:gd name="T65" fmla="*/ 34 h 36"/>
                <a:gd name="T66" fmla="*/ 25 w 33"/>
                <a:gd name="T67" fmla="*/ 34 h 36"/>
                <a:gd name="T68" fmla="*/ 26 w 33"/>
                <a:gd name="T69" fmla="*/ 32 h 36"/>
                <a:gd name="T70" fmla="*/ 30 w 33"/>
                <a:gd name="T71" fmla="*/ 30 h 36"/>
                <a:gd name="T72" fmla="*/ 32 w 33"/>
                <a:gd name="T73" fmla="*/ 29 h 36"/>
                <a:gd name="T74" fmla="*/ 32 w 33"/>
                <a:gd name="T75" fmla="*/ 25 h 36"/>
                <a:gd name="T76" fmla="*/ 33 w 33"/>
                <a:gd name="T77" fmla="*/ 23 h 36"/>
                <a:gd name="T78" fmla="*/ 33 w 33"/>
                <a:gd name="T79" fmla="*/ 20 h 36"/>
                <a:gd name="T80" fmla="*/ 33 w 33"/>
                <a:gd name="T81" fmla="*/ 18 h 36"/>
                <a:gd name="T82" fmla="*/ 33 w 33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3" h="36">
                  <a:moveTo>
                    <a:pt x="33" y="18"/>
                  </a:moveTo>
                  <a:lnTo>
                    <a:pt x="33" y="14"/>
                  </a:lnTo>
                  <a:lnTo>
                    <a:pt x="33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5"/>
                  </a:lnTo>
                  <a:lnTo>
                    <a:pt x="33" y="23"/>
                  </a:lnTo>
                  <a:lnTo>
                    <a:pt x="33" y="20"/>
                  </a:lnTo>
                  <a:lnTo>
                    <a:pt x="33" y="18"/>
                  </a:lnTo>
                  <a:lnTo>
                    <a:pt x="33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503" name="Freeform 359"/>
            <p:cNvSpPr>
              <a:spLocks/>
            </p:cNvSpPr>
            <p:nvPr/>
          </p:nvSpPr>
          <p:spPr bwMode="auto">
            <a:xfrm>
              <a:off x="4087" y="3230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6 h 36"/>
                <a:gd name="T4" fmla="*/ 34 w 34"/>
                <a:gd name="T5" fmla="*/ 12 h 36"/>
                <a:gd name="T6" fmla="*/ 32 w 34"/>
                <a:gd name="T7" fmla="*/ 11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4 w 34"/>
                <a:gd name="T33" fmla="*/ 7 h 36"/>
                <a:gd name="T34" fmla="*/ 2 w 34"/>
                <a:gd name="T35" fmla="*/ 11 h 36"/>
                <a:gd name="T36" fmla="*/ 0 w 34"/>
                <a:gd name="T37" fmla="*/ 12 h 36"/>
                <a:gd name="T38" fmla="*/ 0 w 34"/>
                <a:gd name="T39" fmla="*/ 16 h 36"/>
                <a:gd name="T40" fmla="*/ 0 w 34"/>
                <a:gd name="T41" fmla="*/ 18 h 36"/>
                <a:gd name="T42" fmla="*/ 0 w 34"/>
                <a:gd name="T43" fmla="*/ 21 h 36"/>
                <a:gd name="T44" fmla="*/ 0 w 34"/>
                <a:gd name="T45" fmla="*/ 23 h 36"/>
                <a:gd name="T46" fmla="*/ 2 w 34"/>
                <a:gd name="T47" fmla="*/ 27 h 36"/>
                <a:gd name="T48" fmla="*/ 4 w 34"/>
                <a:gd name="T49" fmla="*/ 28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8 h 36"/>
                <a:gd name="T74" fmla="*/ 32 w 34"/>
                <a:gd name="T75" fmla="*/ 27 h 36"/>
                <a:gd name="T76" fmla="*/ 34 w 34"/>
                <a:gd name="T77" fmla="*/ 23 h 36"/>
                <a:gd name="T78" fmla="*/ 34 w 34"/>
                <a:gd name="T79" fmla="*/ 21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6"/>
                  </a:lnTo>
                  <a:lnTo>
                    <a:pt x="34" y="12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7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2504" name="Freeform 360"/>
            <p:cNvSpPr>
              <a:spLocks/>
            </p:cNvSpPr>
            <p:nvPr/>
          </p:nvSpPr>
          <p:spPr bwMode="auto">
            <a:xfrm>
              <a:off x="4087" y="3157"/>
              <a:ext cx="34" cy="36"/>
            </a:xfrm>
            <a:custGeom>
              <a:avLst/>
              <a:gdLst>
                <a:gd name="T0" fmla="*/ 34 w 34"/>
                <a:gd name="T1" fmla="*/ 18 h 36"/>
                <a:gd name="T2" fmla="*/ 34 w 34"/>
                <a:gd name="T3" fmla="*/ 14 h 36"/>
                <a:gd name="T4" fmla="*/ 34 w 34"/>
                <a:gd name="T5" fmla="*/ 13 h 36"/>
                <a:gd name="T6" fmla="*/ 32 w 34"/>
                <a:gd name="T7" fmla="*/ 9 h 36"/>
                <a:gd name="T8" fmla="*/ 32 w 34"/>
                <a:gd name="T9" fmla="*/ 7 h 36"/>
                <a:gd name="T10" fmla="*/ 30 w 34"/>
                <a:gd name="T11" fmla="*/ 5 h 36"/>
                <a:gd name="T12" fmla="*/ 27 w 34"/>
                <a:gd name="T13" fmla="*/ 4 h 36"/>
                <a:gd name="T14" fmla="*/ 25 w 34"/>
                <a:gd name="T15" fmla="*/ 2 h 36"/>
                <a:gd name="T16" fmla="*/ 23 w 34"/>
                <a:gd name="T17" fmla="*/ 2 h 36"/>
                <a:gd name="T18" fmla="*/ 20 w 34"/>
                <a:gd name="T19" fmla="*/ 0 h 36"/>
                <a:gd name="T20" fmla="*/ 18 w 34"/>
                <a:gd name="T21" fmla="*/ 0 h 36"/>
                <a:gd name="T22" fmla="*/ 14 w 34"/>
                <a:gd name="T23" fmla="*/ 0 h 36"/>
                <a:gd name="T24" fmla="*/ 11 w 34"/>
                <a:gd name="T25" fmla="*/ 2 h 36"/>
                <a:gd name="T26" fmla="*/ 9 w 34"/>
                <a:gd name="T27" fmla="*/ 2 h 36"/>
                <a:gd name="T28" fmla="*/ 7 w 34"/>
                <a:gd name="T29" fmla="*/ 4 h 36"/>
                <a:gd name="T30" fmla="*/ 5 w 34"/>
                <a:gd name="T31" fmla="*/ 5 h 36"/>
                <a:gd name="T32" fmla="*/ 4 w 34"/>
                <a:gd name="T33" fmla="*/ 7 h 36"/>
                <a:gd name="T34" fmla="*/ 2 w 34"/>
                <a:gd name="T35" fmla="*/ 9 h 36"/>
                <a:gd name="T36" fmla="*/ 0 w 34"/>
                <a:gd name="T37" fmla="*/ 13 h 36"/>
                <a:gd name="T38" fmla="*/ 0 w 34"/>
                <a:gd name="T39" fmla="*/ 14 h 36"/>
                <a:gd name="T40" fmla="*/ 0 w 34"/>
                <a:gd name="T41" fmla="*/ 18 h 36"/>
                <a:gd name="T42" fmla="*/ 0 w 34"/>
                <a:gd name="T43" fmla="*/ 20 h 36"/>
                <a:gd name="T44" fmla="*/ 0 w 34"/>
                <a:gd name="T45" fmla="*/ 23 h 36"/>
                <a:gd name="T46" fmla="*/ 2 w 34"/>
                <a:gd name="T47" fmla="*/ 25 h 36"/>
                <a:gd name="T48" fmla="*/ 4 w 34"/>
                <a:gd name="T49" fmla="*/ 29 h 36"/>
                <a:gd name="T50" fmla="*/ 5 w 34"/>
                <a:gd name="T51" fmla="*/ 30 h 36"/>
                <a:gd name="T52" fmla="*/ 7 w 34"/>
                <a:gd name="T53" fmla="*/ 32 h 36"/>
                <a:gd name="T54" fmla="*/ 9 w 34"/>
                <a:gd name="T55" fmla="*/ 34 h 36"/>
                <a:gd name="T56" fmla="*/ 11 w 34"/>
                <a:gd name="T57" fmla="*/ 34 h 36"/>
                <a:gd name="T58" fmla="*/ 14 w 34"/>
                <a:gd name="T59" fmla="*/ 36 h 36"/>
                <a:gd name="T60" fmla="*/ 18 w 34"/>
                <a:gd name="T61" fmla="*/ 36 h 36"/>
                <a:gd name="T62" fmla="*/ 20 w 34"/>
                <a:gd name="T63" fmla="*/ 36 h 36"/>
                <a:gd name="T64" fmla="*/ 23 w 34"/>
                <a:gd name="T65" fmla="*/ 34 h 36"/>
                <a:gd name="T66" fmla="*/ 25 w 34"/>
                <a:gd name="T67" fmla="*/ 34 h 36"/>
                <a:gd name="T68" fmla="*/ 27 w 34"/>
                <a:gd name="T69" fmla="*/ 32 h 36"/>
                <a:gd name="T70" fmla="*/ 30 w 34"/>
                <a:gd name="T71" fmla="*/ 30 h 36"/>
                <a:gd name="T72" fmla="*/ 32 w 34"/>
                <a:gd name="T73" fmla="*/ 29 h 36"/>
                <a:gd name="T74" fmla="*/ 32 w 34"/>
                <a:gd name="T75" fmla="*/ 25 h 36"/>
                <a:gd name="T76" fmla="*/ 34 w 34"/>
                <a:gd name="T77" fmla="*/ 23 h 36"/>
                <a:gd name="T78" fmla="*/ 34 w 34"/>
                <a:gd name="T79" fmla="*/ 20 h 36"/>
                <a:gd name="T80" fmla="*/ 34 w 34"/>
                <a:gd name="T81" fmla="*/ 18 h 36"/>
                <a:gd name="T82" fmla="*/ 34 w 34"/>
                <a:gd name="T8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" h="36">
                  <a:moveTo>
                    <a:pt x="34" y="18"/>
                  </a:moveTo>
                  <a:lnTo>
                    <a:pt x="34" y="14"/>
                  </a:lnTo>
                  <a:lnTo>
                    <a:pt x="34" y="13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7" y="4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2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3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30" y="30"/>
                  </a:lnTo>
                  <a:lnTo>
                    <a:pt x="32" y="29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262505" name="Group 361"/>
            <p:cNvGrpSpPr>
              <a:grpSpLocks/>
            </p:cNvGrpSpPr>
            <p:nvPr/>
          </p:nvGrpSpPr>
          <p:grpSpPr bwMode="auto">
            <a:xfrm>
              <a:off x="1248" y="2188"/>
              <a:ext cx="2899" cy="1278"/>
              <a:chOff x="1248" y="2188"/>
              <a:chExt cx="2899" cy="1278"/>
            </a:xfrm>
          </p:grpSpPr>
          <p:grpSp>
            <p:nvGrpSpPr>
              <p:cNvPr id="262506" name="Group 362"/>
              <p:cNvGrpSpPr>
                <a:grpSpLocks/>
              </p:cNvGrpSpPr>
              <p:nvPr/>
            </p:nvGrpSpPr>
            <p:grpSpPr bwMode="auto">
              <a:xfrm>
                <a:off x="1387" y="2188"/>
                <a:ext cx="2684" cy="1010"/>
                <a:chOff x="1387" y="2188"/>
                <a:chExt cx="2684" cy="1010"/>
              </a:xfrm>
            </p:grpSpPr>
            <p:sp>
              <p:nvSpPr>
                <p:cNvPr id="262507" name="Freeform 363"/>
                <p:cNvSpPr>
                  <a:spLocks/>
                </p:cNvSpPr>
                <p:nvPr/>
              </p:nvSpPr>
              <p:spPr bwMode="auto">
                <a:xfrm>
                  <a:off x="1463" y="2256"/>
                  <a:ext cx="1060" cy="876"/>
                </a:xfrm>
                <a:custGeom>
                  <a:avLst/>
                  <a:gdLst>
                    <a:gd name="T0" fmla="*/ 0 w 1060"/>
                    <a:gd name="T1" fmla="*/ 0 h 876"/>
                    <a:gd name="T2" fmla="*/ 1060 w 1060"/>
                    <a:gd name="T3" fmla="*/ 2 h 876"/>
                    <a:gd name="T4" fmla="*/ 1060 w 1060"/>
                    <a:gd name="T5" fmla="*/ 876 h 876"/>
                    <a:gd name="T6" fmla="*/ 0 w 1060"/>
                    <a:gd name="T7" fmla="*/ 876 h 876"/>
                    <a:gd name="T8" fmla="*/ 0 w 1060"/>
                    <a:gd name="T9" fmla="*/ 2 h 8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0" h="876">
                      <a:moveTo>
                        <a:pt x="0" y="0"/>
                      </a:moveTo>
                      <a:lnTo>
                        <a:pt x="1060" y="2"/>
                      </a:lnTo>
                      <a:lnTo>
                        <a:pt x="1060" y="876"/>
                      </a:lnTo>
                      <a:lnTo>
                        <a:pt x="0" y="876"/>
                      </a:lnTo>
                      <a:lnTo>
                        <a:pt x="0" y="2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08" name="Freeform 364"/>
                <p:cNvSpPr>
                  <a:spLocks/>
                </p:cNvSpPr>
                <p:nvPr/>
              </p:nvSpPr>
              <p:spPr bwMode="auto">
                <a:xfrm>
                  <a:off x="1508" y="2286"/>
                  <a:ext cx="33" cy="34"/>
                </a:xfrm>
                <a:custGeom>
                  <a:avLst/>
                  <a:gdLst>
                    <a:gd name="T0" fmla="*/ 33 w 33"/>
                    <a:gd name="T1" fmla="*/ 16 h 34"/>
                    <a:gd name="T2" fmla="*/ 33 w 33"/>
                    <a:gd name="T3" fmla="*/ 14 h 34"/>
                    <a:gd name="T4" fmla="*/ 33 w 33"/>
                    <a:gd name="T5" fmla="*/ 13 h 34"/>
                    <a:gd name="T6" fmla="*/ 32 w 33"/>
                    <a:gd name="T7" fmla="*/ 9 h 34"/>
                    <a:gd name="T8" fmla="*/ 32 w 33"/>
                    <a:gd name="T9" fmla="*/ 7 h 34"/>
                    <a:gd name="T10" fmla="*/ 30 w 33"/>
                    <a:gd name="T11" fmla="*/ 6 h 34"/>
                    <a:gd name="T12" fmla="*/ 26 w 33"/>
                    <a:gd name="T13" fmla="*/ 4 h 34"/>
                    <a:gd name="T14" fmla="*/ 24 w 33"/>
                    <a:gd name="T15" fmla="*/ 2 h 34"/>
                    <a:gd name="T16" fmla="*/ 23 w 33"/>
                    <a:gd name="T17" fmla="*/ 0 h 34"/>
                    <a:gd name="T18" fmla="*/ 19 w 33"/>
                    <a:gd name="T19" fmla="*/ 0 h 34"/>
                    <a:gd name="T20" fmla="*/ 17 w 33"/>
                    <a:gd name="T21" fmla="*/ 0 h 34"/>
                    <a:gd name="T22" fmla="*/ 14 w 33"/>
                    <a:gd name="T23" fmla="*/ 0 h 34"/>
                    <a:gd name="T24" fmla="*/ 10 w 33"/>
                    <a:gd name="T25" fmla="*/ 0 h 34"/>
                    <a:gd name="T26" fmla="*/ 8 w 33"/>
                    <a:gd name="T27" fmla="*/ 2 h 34"/>
                    <a:gd name="T28" fmla="*/ 7 w 33"/>
                    <a:gd name="T29" fmla="*/ 4 h 34"/>
                    <a:gd name="T30" fmla="*/ 5 w 33"/>
                    <a:gd name="T31" fmla="*/ 6 h 34"/>
                    <a:gd name="T32" fmla="*/ 3 w 33"/>
                    <a:gd name="T33" fmla="*/ 7 h 34"/>
                    <a:gd name="T34" fmla="*/ 1 w 33"/>
                    <a:gd name="T35" fmla="*/ 9 h 34"/>
                    <a:gd name="T36" fmla="*/ 0 w 33"/>
                    <a:gd name="T37" fmla="*/ 13 h 34"/>
                    <a:gd name="T38" fmla="*/ 0 w 33"/>
                    <a:gd name="T39" fmla="*/ 14 h 34"/>
                    <a:gd name="T40" fmla="*/ 0 w 33"/>
                    <a:gd name="T41" fmla="*/ 18 h 34"/>
                    <a:gd name="T42" fmla="*/ 0 w 33"/>
                    <a:gd name="T43" fmla="*/ 20 h 34"/>
                    <a:gd name="T44" fmla="*/ 0 w 33"/>
                    <a:gd name="T45" fmla="*/ 23 h 34"/>
                    <a:gd name="T46" fmla="*/ 1 w 33"/>
                    <a:gd name="T47" fmla="*/ 25 h 34"/>
                    <a:gd name="T48" fmla="*/ 3 w 33"/>
                    <a:gd name="T49" fmla="*/ 27 h 34"/>
                    <a:gd name="T50" fmla="*/ 5 w 33"/>
                    <a:gd name="T51" fmla="*/ 30 h 34"/>
                    <a:gd name="T52" fmla="*/ 7 w 33"/>
                    <a:gd name="T53" fmla="*/ 32 h 34"/>
                    <a:gd name="T54" fmla="*/ 8 w 33"/>
                    <a:gd name="T55" fmla="*/ 32 h 34"/>
                    <a:gd name="T56" fmla="*/ 10 w 33"/>
                    <a:gd name="T57" fmla="*/ 34 h 34"/>
                    <a:gd name="T58" fmla="*/ 14 w 33"/>
                    <a:gd name="T59" fmla="*/ 34 h 34"/>
                    <a:gd name="T60" fmla="*/ 17 w 33"/>
                    <a:gd name="T61" fmla="*/ 34 h 34"/>
                    <a:gd name="T62" fmla="*/ 19 w 33"/>
                    <a:gd name="T63" fmla="*/ 34 h 34"/>
                    <a:gd name="T64" fmla="*/ 23 w 33"/>
                    <a:gd name="T65" fmla="*/ 34 h 34"/>
                    <a:gd name="T66" fmla="*/ 24 w 33"/>
                    <a:gd name="T67" fmla="*/ 32 h 34"/>
                    <a:gd name="T68" fmla="*/ 26 w 33"/>
                    <a:gd name="T69" fmla="*/ 32 h 34"/>
                    <a:gd name="T70" fmla="*/ 30 w 33"/>
                    <a:gd name="T71" fmla="*/ 30 h 34"/>
                    <a:gd name="T72" fmla="*/ 32 w 33"/>
                    <a:gd name="T73" fmla="*/ 27 h 34"/>
                    <a:gd name="T74" fmla="*/ 32 w 33"/>
                    <a:gd name="T75" fmla="*/ 25 h 34"/>
                    <a:gd name="T76" fmla="*/ 33 w 33"/>
                    <a:gd name="T77" fmla="*/ 23 h 34"/>
                    <a:gd name="T78" fmla="*/ 33 w 33"/>
                    <a:gd name="T79" fmla="*/ 20 h 34"/>
                    <a:gd name="T80" fmla="*/ 33 w 33"/>
                    <a:gd name="T81" fmla="*/ 18 h 34"/>
                    <a:gd name="T82" fmla="*/ 33 w 33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4">
                      <a:moveTo>
                        <a:pt x="33" y="16"/>
                      </a:moveTo>
                      <a:lnTo>
                        <a:pt x="33" y="14"/>
                      </a:lnTo>
                      <a:lnTo>
                        <a:pt x="33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2"/>
                      </a:lnTo>
                      <a:lnTo>
                        <a:pt x="10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20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09" name="Freeform 365"/>
                <p:cNvSpPr>
                  <a:spLocks/>
                </p:cNvSpPr>
                <p:nvPr/>
              </p:nvSpPr>
              <p:spPr bwMode="auto">
                <a:xfrm>
                  <a:off x="1612" y="2286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1 w 34"/>
                    <a:gd name="T11" fmla="*/ 6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4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5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8 w 34"/>
                    <a:gd name="T29" fmla="*/ 4 h 34"/>
                    <a:gd name="T30" fmla="*/ 6 w 34"/>
                    <a:gd name="T31" fmla="*/ 6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7 h 34"/>
                    <a:gd name="T50" fmla="*/ 6 w 34"/>
                    <a:gd name="T51" fmla="*/ 30 h 34"/>
                    <a:gd name="T52" fmla="*/ 8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5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4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1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0" name="Freeform 366"/>
                <p:cNvSpPr>
                  <a:spLocks/>
                </p:cNvSpPr>
                <p:nvPr/>
              </p:nvSpPr>
              <p:spPr bwMode="auto">
                <a:xfrm>
                  <a:off x="1717" y="2286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6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1" name="Freeform 367"/>
                <p:cNvSpPr>
                  <a:spLocks/>
                </p:cNvSpPr>
                <p:nvPr/>
              </p:nvSpPr>
              <p:spPr bwMode="auto">
                <a:xfrm>
                  <a:off x="1822" y="2286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6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2" name="Freeform 368"/>
                <p:cNvSpPr>
                  <a:spLocks/>
                </p:cNvSpPr>
                <p:nvPr/>
              </p:nvSpPr>
              <p:spPr bwMode="auto">
                <a:xfrm>
                  <a:off x="1927" y="2286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5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3" name="Freeform 369"/>
                <p:cNvSpPr>
                  <a:spLocks/>
                </p:cNvSpPr>
                <p:nvPr/>
              </p:nvSpPr>
              <p:spPr bwMode="auto">
                <a:xfrm>
                  <a:off x="2032" y="2286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6 h 34"/>
                    <a:gd name="T12" fmla="*/ 28 w 36"/>
                    <a:gd name="T13" fmla="*/ 4 h 34"/>
                    <a:gd name="T14" fmla="*/ 27 w 36"/>
                    <a:gd name="T15" fmla="*/ 2 h 34"/>
                    <a:gd name="T16" fmla="*/ 23 w 36"/>
                    <a:gd name="T17" fmla="*/ 0 h 34"/>
                    <a:gd name="T18" fmla="*/ 21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2 w 36"/>
                    <a:gd name="T25" fmla="*/ 0 h 34"/>
                    <a:gd name="T26" fmla="*/ 11 w 36"/>
                    <a:gd name="T27" fmla="*/ 2 h 34"/>
                    <a:gd name="T28" fmla="*/ 7 w 36"/>
                    <a:gd name="T29" fmla="*/ 4 h 34"/>
                    <a:gd name="T30" fmla="*/ 5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2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2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11 w 36"/>
                    <a:gd name="T55" fmla="*/ 32 h 34"/>
                    <a:gd name="T56" fmla="*/ 12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1 w 36"/>
                    <a:gd name="T63" fmla="*/ 34 h 34"/>
                    <a:gd name="T64" fmla="*/ 23 w 36"/>
                    <a:gd name="T65" fmla="*/ 34 h 34"/>
                    <a:gd name="T66" fmla="*/ 27 w 36"/>
                    <a:gd name="T67" fmla="*/ 32 h 34"/>
                    <a:gd name="T68" fmla="*/ 28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4" name="Freeform 370"/>
                <p:cNvSpPr>
                  <a:spLocks/>
                </p:cNvSpPr>
                <p:nvPr/>
              </p:nvSpPr>
              <p:spPr bwMode="auto">
                <a:xfrm>
                  <a:off x="2137" y="2286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3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5" name="Freeform 371"/>
                <p:cNvSpPr>
                  <a:spLocks/>
                </p:cNvSpPr>
                <p:nvPr/>
              </p:nvSpPr>
              <p:spPr bwMode="auto">
                <a:xfrm>
                  <a:off x="2242" y="2286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3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6" name="Freeform 372"/>
                <p:cNvSpPr>
                  <a:spLocks/>
                </p:cNvSpPr>
                <p:nvPr/>
              </p:nvSpPr>
              <p:spPr bwMode="auto">
                <a:xfrm>
                  <a:off x="2347" y="2286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7" name="Freeform 373"/>
                <p:cNvSpPr>
                  <a:spLocks/>
                </p:cNvSpPr>
                <p:nvPr/>
              </p:nvSpPr>
              <p:spPr bwMode="auto">
                <a:xfrm>
                  <a:off x="2452" y="2286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8" name="Freeform 374"/>
                <p:cNvSpPr>
                  <a:spLocks/>
                </p:cNvSpPr>
                <p:nvPr/>
              </p:nvSpPr>
              <p:spPr bwMode="auto">
                <a:xfrm>
                  <a:off x="1508" y="2377"/>
                  <a:ext cx="33" cy="34"/>
                </a:xfrm>
                <a:custGeom>
                  <a:avLst/>
                  <a:gdLst>
                    <a:gd name="T0" fmla="*/ 33 w 33"/>
                    <a:gd name="T1" fmla="*/ 16 h 34"/>
                    <a:gd name="T2" fmla="*/ 33 w 33"/>
                    <a:gd name="T3" fmla="*/ 19 h 34"/>
                    <a:gd name="T4" fmla="*/ 33 w 33"/>
                    <a:gd name="T5" fmla="*/ 23 h 34"/>
                    <a:gd name="T6" fmla="*/ 32 w 33"/>
                    <a:gd name="T7" fmla="*/ 25 h 34"/>
                    <a:gd name="T8" fmla="*/ 32 w 33"/>
                    <a:gd name="T9" fmla="*/ 26 h 34"/>
                    <a:gd name="T10" fmla="*/ 30 w 33"/>
                    <a:gd name="T11" fmla="*/ 30 h 34"/>
                    <a:gd name="T12" fmla="*/ 26 w 33"/>
                    <a:gd name="T13" fmla="*/ 32 h 34"/>
                    <a:gd name="T14" fmla="*/ 24 w 33"/>
                    <a:gd name="T15" fmla="*/ 32 h 34"/>
                    <a:gd name="T16" fmla="*/ 23 w 33"/>
                    <a:gd name="T17" fmla="*/ 34 h 34"/>
                    <a:gd name="T18" fmla="*/ 19 w 33"/>
                    <a:gd name="T19" fmla="*/ 34 h 34"/>
                    <a:gd name="T20" fmla="*/ 17 w 33"/>
                    <a:gd name="T21" fmla="*/ 34 h 34"/>
                    <a:gd name="T22" fmla="*/ 14 w 33"/>
                    <a:gd name="T23" fmla="*/ 34 h 34"/>
                    <a:gd name="T24" fmla="*/ 10 w 33"/>
                    <a:gd name="T25" fmla="*/ 34 h 34"/>
                    <a:gd name="T26" fmla="*/ 8 w 33"/>
                    <a:gd name="T27" fmla="*/ 32 h 34"/>
                    <a:gd name="T28" fmla="*/ 7 w 33"/>
                    <a:gd name="T29" fmla="*/ 32 h 34"/>
                    <a:gd name="T30" fmla="*/ 5 w 33"/>
                    <a:gd name="T31" fmla="*/ 30 h 34"/>
                    <a:gd name="T32" fmla="*/ 3 w 33"/>
                    <a:gd name="T33" fmla="*/ 26 h 34"/>
                    <a:gd name="T34" fmla="*/ 1 w 33"/>
                    <a:gd name="T35" fmla="*/ 25 h 34"/>
                    <a:gd name="T36" fmla="*/ 0 w 33"/>
                    <a:gd name="T37" fmla="*/ 23 h 34"/>
                    <a:gd name="T38" fmla="*/ 0 w 33"/>
                    <a:gd name="T39" fmla="*/ 19 h 34"/>
                    <a:gd name="T40" fmla="*/ 0 w 33"/>
                    <a:gd name="T41" fmla="*/ 18 h 34"/>
                    <a:gd name="T42" fmla="*/ 0 w 33"/>
                    <a:gd name="T43" fmla="*/ 14 h 34"/>
                    <a:gd name="T44" fmla="*/ 0 w 33"/>
                    <a:gd name="T45" fmla="*/ 12 h 34"/>
                    <a:gd name="T46" fmla="*/ 1 w 33"/>
                    <a:gd name="T47" fmla="*/ 9 h 34"/>
                    <a:gd name="T48" fmla="*/ 3 w 33"/>
                    <a:gd name="T49" fmla="*/ 7 h 34"/>
                    <a:gd name="T50" fmla="*/ 5 w 33"/>
                    <a:gd name="T51" fmla="*/ 5 h 34"/>
                    <a:gd name="T52" fmla="*/ 7 w 33"/>
                    <a:gd name="T53" fmla="*/ 3 h 34"/>
                    <a:gd name="T54" fmla="*/ 8 w 33"/>
                    <a:gd name="T55" fmla="*/ 2 h 34"/>
                    <a:gd name="T56" fmla="*/ 10 w 33"/>
                    <a:gd name="T57" fmla="*/ 0 h 34"/>
                    <a:gd name="T58" fmla="*/ 14 w 33"/>
                    <a:gd name="T59" fmla="*/ 0 h 34"/>
                    <a:gd name="T60" fmla="*/ 17 w 33"/>
                    <a:gd name="T61" fmla="*/ 0 h 34"/>
                    <a:gd name="T62" fmla="*/ 19 w 33"/>
                    <a:gd name="T63" fmla="*/ 0 h 34"/>
                    <a:gd name="T64" fmla="*/ 23 w 33"/>
                    <a:gd name="T65" fmla="*/ 0 h 34"/>
                    <a:gd name="T66" fmla="*/ 24 w 33"/>
                    <a:gd name="T67" fmla="*/ 2 h 34"/>
                    <a:gd name="T68" fmla="*/ 26 w 33"/>
                    <a:gd name="T69" fmla="*/ 3 h 34"/>
                    <a:gd name="T70" fmla="*/ 30 w 33"/>
                    <a:gd name="T71" fmla="*/ 5 h 34"/>
                    <a:gd name="T72" fmla="*/ 32 w 33"/>
                    <a:gd name="T73" fmla="*/ 7 h 34"/>
                    <a:gd name="T74" fmla="*/ 32 w 33"/>
                    <a:gd name="T75" fmla="*/ 9 h 34"/>
                    <a:gd name="T76" fmla="*/ 33 w 33"/>
                    <a:gd name="T77" fmla="*/ 12 h 34"/>
                    <a:gd name="T78" fmla="*/ 33 w 33"/>
                    <a:gd name="T79" fmla="*/ 14 h 34"/>
                    <a:gd name="T80" fmla="*/ 33 w 33"/>
                    <a:gd name="T81" fmla="*/ 18 h 34"/>
                    <a:gd name="T82" fmla="*/ 33 w 33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4">
                      <a:moveTo>
                        <a:pt x="33" y="16"/>
                      </a:moveTo>
                      <a:lnTo>
                        <a:pt x="33" y="19"/>
                      </a:lnTo>
                      <a:lnTo>
                        <a:pt x="33" y="23"/>
                      </a:lnTo>
                      <a:lnTo>
                        <a:pt x="32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6" y="32"/>
                      </a:lnTo>
                      <a:lnTo>
                        <a:pt x="24" y="32"/>
                      </a:lnTo>
                      <a:lnTo>
                        <a:pt x="23" y="34"/>
                      </a:lnTo>
                      <a:lnTo>
                        <a:pt x="19" y="34"/>
                      </a:lnTo>
                      <a:lnTo>
                        <a:pt x="17" y="34"/>
                      </a:lnTo>
                      <a:lnTo>
                        <a:pt x="14" y="34"/>
                      </a:lnTo>
                      <a:lnTo>
                        <a:pt x="10" y="34"/>
                      </a:lnTo>
                      <a:lnTo>
                        <a:pt x="8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6"/>
                      </a:lnTo>
                      <a:lnTo>
                        <a:pt x="1" y="25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8" y="2"/>
                      </a:lnTo>
                      <a:lnTo>
                        <a:pt x="10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4" y="2"/>
                      </a:lnTo>
                      <a:lnTo>
                        <a:pt x="26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2" y="9"/>
                      </a:lnTo>
                      <a:lnTo>
                        <a:pt x="33" y="12"/>
                      </a:lnTo>
                      <a:lnTo>
                        <a:pt x="33" y="14"/>
                      </a:lnTo>
                      <a:lnTo>
                        <a:pt x="33" y="18"/>
                      </a:lnTo>
                      <a:lnTo>
                        <a:pt x="33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19" name="Freeform 375"/>
                <p:cNvSpPr>
                  <a:spLocks/>
                </p:cNvSpPr>
                <p:nvPr/>
              </p:nvSpPr>
              <p:spPr bwMode="auto">
                <a:xfrm>
                  <a:off x="1508" y="2377"/>
                  <a:ext cx="33" cy="34"/>
                </a:xfrm>
                <a:custGeom>
                  <a:avLst/>
                  <a:gdLst>
                    <a:gd name="T0" fmla="*/ 33 w 33"/>
                    <a:gd name="T1" fmla="*/ 16 h 34"/>
                    <a:gd name="T2" fmla="*/ 33 w 33"/>
                    <a:gd name="T3" fmla="*/ 14 h 34"/>
                    <a:gd name="T4" fmla="*/ 33 w 33"/>
                    <a:gd name="T5" fmla="*/ 12 h 34"/>
                    <a:gd name="T6" fmla="*/ 32 w 33"/>
                    <a:gd name="T7" fmla="*/ 9 h 34"/>
                    <a:gd name="T8" fmla="*/ 32 w 33"/>
                    <a:gd name="T9" fmla="*/ 7 h 34"/>
                    <a:gd name="T10" fmla="*/ 30 w 33"/>
                    <a:gd name="T11" fmla="*/ 5 h 34"/>
                    <a:gd name="T12" fmla="*/ 26 w 33"/>
                    <a:gd name="T13" fmla="*/ 3 h 34"/>
                    <a:gd name="T14" fmla="*/ 24 w 33"/>
                    <a:gd name="T15" fmla="*/ 2 h 34"/>
                    <a:gd name="T16" fmla="*/ 23 w 33"/>
                    <a:gd name="T17" fmla="*/ 0 h 34"/>
                    <a:gd name="T18" fmla="*/ 19 w 33"/>
                    <a:gd name="T19" fmla="*/ 0 h 34"/>
                    <a:gd name="T20" fmla="*/ 17 w 33"/>
                    <a:gd name="T21" fmla="*/ 0 h 34"/>
                    <a:gd name="T22" fmla="*/ 14 w 33"/>
                    <a:gd name="T23" fmla="*/ 0 h 34"/>
                    <a:gd name="T24" fmla="*/ 10 w 33"/>
                    <a:gd name="T25" fmla="*/ 0 h 34"/>
                    <a:gd name="T26" fmla="*/ 8 w 33"/>
                    <a:gd name="T27" fmla="*/ 2 h 34"/>
                    <a:gd name="T28" fmla="*/ 7 w 33"/>
                    <a:gd name="T29" fmla="*/ 3 h 34"/>
                    <a:gd name="T30" fmla="*/ 5 w 33"/>
                    <a:gd name="T31" fmla="*/ 5 h 34"/>
                    <a:gd name="T32" fmla="*/ 3 w 33"/>
                    <a:gd name="T33" fmla="*/ 7 h 34"/>
                    <a:gd name="T34" fmla="*/ 1 w 33"/>
                    <a:gd name="T35" fmla="*/ 9 h 34"/>
                    <a:gd name="T36" fmla="*/ 0 w 33"/>
                    <a:gd name="T37" fmla="*/ 12 h 34"/>
                    <a:gd name="T38" fmla="*/ 0 w 33"/>
                    <a:gd name="T39" fmla="*/ 14 h 34"/>
                    <a:gd name="T40" fmla="*/ 0 w 33"/>
                    <a:gd name="T41" fmla="*/ 18 h 34"/>
                    <a:gd name="T42" fmla="*/ 0 w 33"/>
                    <a:gd name="T43" fmla="*/ 19 h 34"/>
                    <a:gd name="T44" fmla="*/ 0 w 33"/>
                    <a:gd name="T45" fmla="*/ 23 h 34"/>
                    <a:gd name="T46" fmla="*/ 1 w 33"/>
                    <a:gd name="T47" fmla="*/ 25 h 34"/>
                    <a:gd name="T48" fmla="*/ 3 w 33"/>
                    <a:gd name="T49" fmla="*/ 26 h 34"/>
                    <a:gd name="T50" fmla="*/ 5 w 33"/>
                    <a:gd name="T51" fmla="*/ 30 h 34"/>
                    <a:gd name="T52" fmla="*/ 7 w 33"/>
                    <a:gd name="T53" fmla="*/ 32 h 34"/>
                    <a:gd name="T54" fmla="*/ 8 w 33"/>
                    <a:gd name="T55" fmla="*/ 32 h 34"/>
                    <a:gd name="T56" fmla="*/ 10 w 33"/>
                    <a:gd name="T57" fmla="*/ 34 h 34"/>
                    <a:gd name="T58" fmla="*/ 14 w 33"/>
                    <a:gd name="T59" fmla="*/ 34 h 34"/>
                    <a:gd name="T60" fmla="*/ 17 w 33"/>
                    <a:gd name="T61" fmla="*/ 34 h 34"/>
                    <a:gd name="T62" fmla="*/ 19 w 33"/>
                    <a:gd name="T63" fmla="*/ 34 h 34"/>
                    <a:gd name="T64" fmla="*/ 23 w 33"/>
                    <a:gd name="T65" fmla="*/ 34 h 34"/>
                    <a:gd name="T66" fmla="*/ 24 w 33"/>
                    <a:gd name="T67" fmla="*/ 32 h 34"/>
                    <a:gd name="T68" fmla="*/ 26 w 33"/>
                    <a:gd name="T69" fmla="*/ 32 h 34"/>
                    <a:gd name="T70" fmla="*/ 30 w 33"/>
                    <a:gd name="T71" fmla="*/ 30 h 34"/>
                    <a:gd name="T72" fmla="*/ 32 w 33"/>
                    <a:gd name="T73" fmla="*/ 26 h 34"/>
                    <a:gd name="T74" fmla="*/ 32 w 33"/>
                    <a:gd name="T75" fmla="*/ 25 h 34"/>
                    <a:gd name="T76" fmla="*/ 33 w 33"/>
                    <a:gd name="T77" fmla="*/ 23 h 34"/>
                    <a:gd name="T78" fmla="*/ 33 w 33"/>
                    <a:gd name="T79" fmla="*/ 19 h 34"/>
                    <a:gd name="T80" fmla="*/ 33 w 33"/>
                    <a:gd name="T81" fmla="*/ 18 h 34"/>
                    <a:gd name="T82" fmla="*/ 33 w 33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4">
                      <a:moveTo>
                        <a:pt x="33" y="16"/>
                      </a:moveTo>
                      <a:lnTo>
                        <a:pt x="33" y="14"/>
                      </a:lnTo>
                      <a:lnTo>
                        <a:pt x="33" y="12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4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2"/>
                      </a:lnTo>
                      <a:lnTo>
                        <a:pt x="10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19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0" name="Freeform 376"/>
                <p:cNvSpPr>
                  <a:spLocks/>
                </p:cNvSpPr>
                <p:nvPr/>
              </p:nvSpPr>
              <p:spPr bwMode="auto">
                <a:xfrm>
                  <a:off x="1612" y="2377"/>
                  <a:ext cx="34" cy="34"/>
                </a:xfrm>
                <a:custGeom>
                  <a:avLst/>
                  <a:gdLst>
                    <a:gd name="T0" fmla="*/ 34 w 34"/>
                    <a:gd name="T1" fmla="*/ 16 h 34"/>
                    <a:gd name="T2" fmla="*/ 34 w 34"/>
                    <a:gd name="T3" fmla="*/ 19 h 34"/>
                    <a:gd name="T4" fmla="*/ 34 w 34"/>
                    <a:gd name="T5" fmla="*/ 23 h 34"/>
                    <a:gd name="T6" fmla="*/ 32 w 34"/>
                    <a:gd name="T7" fmla="*/ 25 h 34"/>
                    <a:gd name="T8" fmla="*/ 32 w 34"/>
                    <a:gd name="T9" fmla="*/ 26 h 34"/>
                    <a:gd name="T10" fmla="*/ 31 w 34"/>
                    <a:gd name="T11" fmla="*/ 30 h 34"/>
                    <a:gd name="T12" fmla="*/ 27 w 34"/>
                    <a:gd name="T13" fmla="*/ 32 h 34"/>
                    <a:gd name="T14" fmla="*/ 25 w 34"/>
                    <a:gd name="T15" fmla="*/ 32 h 34"/>
                    <a:gd name="T16" fmla="*/ 24 w 34"/>
                    <a:gd name="T17" fmla="*/ 34 h 34"/>
                    <a:gd name="T18" fmla="*/ 20 w 34"/>
                    <a:gd name="T19" fmla="*/ 34 h 34"/>
                    <a:gd name="T20" fmla="*/ 18 w 34"/>
                    <a:gd name="T21" fmla="*/ 34 h 34"/>
                    <a:gd name="T22" fmla="*/ 15 w 34"/>
                    <a:gd name="T23" fmla="*/ 34 h 34"/>
                    <a:gd name="T24" fmla="*/ 11 w 34"/>
                    <a:gd name="T25" fmla="*/ 34 h 34"/>
                    <a:gd name="T26" fmla="*/ 9 w 34"/>
                    <a:gd name="T27" fmla="*/ 32 h 34"/>
                    <a:gd name="T28" fmla="*/ 8 w 34"/>
                    <a:gd name="T29" fmla="*/ 32 h 34"/>
                    <a:gd name="T30" fmla="*/ 6 w 34"/>
                    <a:gd name="T31" fmla="*/ 30 h 34"/>
                    <a:gd name="T32" fmla="*/ 4 w 34"/>
                    <a:gd name="T33" fmla="*/ 26 h 34"/>
                    <a:gd name="T34" fmla="*/ 2 w 34"/>
                    <a:gd name="T35" fmla="*/ 25 h 34"/>
                    <a:gd name="T36" fmla="*/ 0 w 34"/>
                    <a:gd name="T37" fmla="*/ 23 h 34"/>
                    <a:gd name="T38" fmla="*/ 0 w 34"/>
                    <a:gd name="T39" fmla="*/ 19 h 34"/>
                    <a:gd name="T40" fmla="*/ 0 w 34"/>
                    <a:gd name="T41" fmla="*/ 18 h 34"/>
                    <a:gd name="T42" fmla="*/ 0 w 34"/>
                    <a:gd name="T43" fmla="*/ 14 h 34"/>
                    <a:gd name="T44" fmla="*/ 0 w 34"/>
                    <a:gd name="T45" fmla="*/ 12 h 34"/>
                    <a:gd name="T46" fmla="*/ 2 w 34"/>
                    <a:gd name="T47" fmla="*/ 9 h 34"/>
                    <a:gd name="T48" fmla="*/ 4 w 34"/>
                    <a:gd name="T49" fmla="*/ 7 h 34"/>
                    <a:gd name="T50" fmla="*/ 6 w 34"/>
                    <a:gd name="T51" fmla="*/ 5 h 34"/>
                    <a:gd name="T52" fmla="*/ 8 w 34"/>
                    <a:gd name="T53" fmla="*/ 3 h 34"/>
                    <a:gd name="T54" fmla="*/ 9 w 34"/>
                    <a:gd name="T55" fmla="*/ 2 h 34"/>
                    <a:gd name="T56" fmla="*/ 11 w 34"/>
                    <a:gd name="T57" fmla="*/ 0 h 34"/>
                    <a:gd name="T58" fmla="*/ 15 w 34"/>
                    <a:gd name="T59" fmla="*/ 0 h 34"/>
                    <a:gd name="T60" fmla="*/ 18 w 34"/>
                    <a:gd name="T61" fmla="*/ 0 h 34"/>
                    <a:gd name="T62" fmla="*/ 20 w 34"/>
                    <a:gd name="T63" fmla="*/ 0 h 34"/>
                    <a:gd name="T64" fmla="*/ 24 w 34"/>
                    <a:gd name="T65" fmla="*/ 0 h 34"/>
                    <a:gd name="T66" fmla="*/ 25 w 34"/>
                    <a:gd name="T67" fmla="*/ 2 h 34"/>
                    <a:gd name="T68" fmla="*/ 27 w 34"/>
                    <a:gd name="T69" fmla="*/ 3 h 34"/>
                    <a:gd name="T70" fmla="*/ 31 w 34"/>
                    <a:gd name="T71" fmla="*/ 5 h 34"/>
                    <a:gd name="T72" fmla="*/ 32 w 34"/>
                    <a:gd name="T73" fmla="*/ 7 h 34"/>
                    <a:gd name="T74" fmla="*/ 32 w 34"/>
                    <a:gd name="T75" fmla="*/ 9 h 34"/>
                    <a:gd name="T76" fmla="*/ 34 w 34"/>
                    <a:gd name="T77" fmla="*/ 12 h 34"/>
                    <a:gd name="T78" fmla="*/ 34 w 34"/>
                    <a:gd name="T79" fmla="*/ 14 h 34"/>
                    <a:gd name="T80" fmla="*/ 34 w 34"/>
                    <a:gd name="T81" fmla="*/ 18 h 34"/>
                    <a:gd name="T82" fmla="*/ 34 w 34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6"/>
                      </a:moveTo>
                      <a:lnTo>
                        <a:pt x="34" y="19"/>
                      </a:lnTo>
                      <a:lnTo>
                        <a:pt x="34" y="23"/>
                      </a:lnTo>
                      <a:lnTo>
                        <a:pt x="32" y="25"/>
                      </a:lnTo>
                      <a:lnTo>
                        <a:pt x="32" y="26"/>
                      </a:lnTo>
                      <a:lnTo>
                        <a:pt x="31" y="30"/>
                      </a:lnTo>
                      <a:lnTo>
                        <a:pt x="27" y="32"/>
                      </a:lnTo>
                      <a:lnTo>
                        <a:pt x="25" y="32"/>
                      </a:lnTo>
                      <a:lnTo>
                        <a:pt x="24" y="34"/>
                      </a:lnTo>
                      <a:lnTo>
                        <a:pt x="20" y="34"/>
                      </a:lnTo>
                      <a:lnTo>
                        <a:pt x="18" y="34"/>
                      </a:lnTo>
                      <a:lnTo>
                        <a:pt x="15" y="34"/>
                      </a:lnTo>
                      <a:lnTo>
                        <a:pt x="11" y="34"/>
                      </a:lnTo>
                      <a:lnTo>
                        <a:pt x="9" y="32"/>
                      </a:lnTo>
                      <a:lnTo>
                        <a:pt x="8" y="32"/>
                      </a:lnTo>
                      <a:lnTo>
                        <a:pt x="6" y="30"/>
                      </a:lnTo>
                      <a:lnTo>
                        <a:pt x="4" y="26"/>
                      </a:lnTo>
                      <a:lnTo>
                        <a:pt x="2" y="25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6" y="5"/>
                      </a:lnTo>
                      <a:lnTo>
                        <a:pt x="8" y="3"/>
                      </a:lnTo>
                      <a:lnTo>
                        <a:pt x="9" y="2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5" y="2"/>
                      </a:lnTo>
                      <a:lnTo>
                        <a:pt x="27" y="3"/>
                      </a:lnTo>
                      <a:lnTo>
                        <a:pt x="31" y="5"/>
                      </a:lnTo>
                      <a:lnTo>
                        <a:pt x="32" y="7"/>
                      </a:lnTo>
                      <a:lnTo>
                        <a:pt x="32" y="9"/>
                      </a:lnTo>
                      <a:lnTo>
                        <a:pt x="34" y="12"/>
                      </a:lnTo>
                      <a:lnTo>
                        <a:pt x="34" y="14"/>
                      </a:lnTo>
                      <a:lnTo>
                        <a:pt x="34" y="18"/>
                      </a:lnTo>
                      <a:lnTo>
                        <a:pt x="34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1" name="Freeform 377"/>
                <p:cNvSpPr>
                  <a:spLocks/>
                </p:cNvSpPr>
                <p:nvPr/>
              </p:nvSpPr>
              <p:spPr bwMode="auto">
                <a:xfrm>
                  <a:off x="1612" y="2377"/>
                  <a:ext cx="34" cy="34"/>
                </a:xfrm>
                <a:custGeom>
                  <a:avLst/>
                  <a:gdLst>
                    <a:gd name="T0" fmla="*/ 34 w 34"/>
                    <a:gd name="T1" fmla="*/ 16 h 34"/>
                    <a:gd name="T2" fmla="*/ 34 w 34"/>
                    <a:gd name="T3" fmla="*/ 14 h 34"/>
                    <a:gd name="T4" fmla="*/ 34 w 34"/>
                    <a:gd name="T5" fmla="*/ 12 h 34"/>
                    <a:gd name="T6" fmla="*/ 32 w 34"/>
                    <a:gd name="T7" fmla="*/ 9 h 34"/>
                    <a:gd name="T8" fmla="*/ 32 w 34"/>
                    <a:gd name="T9" fmla="*/ 7 h 34"/>
                    <a:gd name="T10" fmla="*/ 31 w 34"/>
                    <a:gd name="T11" fmla="*/ 5 h 34"/>
                    <a:gd name="T12" fmla="*/ 27 w 34"/>
                    <a:gd name="T13" fmla="*/ 3 h 34"/>
                    <a:gd name="T14" fmla="*/ 25 w 34"/>
                    <a:gd name="T15" fmla="*/ 2 h 34"/>
                    <a:gd name="T16" fmla="*/ 24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5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8 w 34"/>
                    <a:gd name="T29" fmla="*/ 3 h 34"/>
                    <a:gd name="T30" fmla="*/ 6 w 34"/>
                    <a:gd name="T31" fmla="*/ 5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2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19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6 h 34"/>
                    <a:gd name="T50" fmla="*/ 6 w 34"/>
                    <a:gd name="T51" fmla="*/ 30 h 34"/>
                    <a:gd name="T52" fmla="*/ 8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5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4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1 w 34"/>
                    <a:gd name="T71" fmla="*/ 30 h 34"/>
                    <a:gd name="T72" fmla="*/ 32 w 34"/>
                    <a:gd name="T73" fmla="*/ 26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19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6"/>
                      </a:moveTo>
                      <a:lnTo>
                        <a:pt x="34" y="14"/>
                      </a:lnTo>
                      <a:lnTo>
                        <a:pt x="34" y="12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3"/>
                      </a:lnTo>
                      <a:lnTo>
                        <a:pt x="25" y="2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8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6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19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2" name="Freeform 378"/>
                <p:cNvSpPr>
                  <a:spLocks/>
                </p:cNvSpPr>
                <p:nvPr/>
              </p:nvSpPr>
              <p:spPr bwMode="auto">
                <a:xfrm>
                  <a:off x="1717" y="2377"/>
                  <a:ext cx="36" cy="34"/>
                </a:xfrm>
                <a:custGeom>
                  <a:avLst/>
                  <a:gdLst>
                    <a:gd name="T0" fmla="*/ 34 w 36"/>
                    <a:gd name="T1" fmla="*/ 16 h 34"/>
                    <a:gd name="T2" fmla="*/ 36 w 36"/>
                    <a:gd name="T3" fmla="*/ 19 h 34"/>
                    <a:gd name="T4" fmla="*/ 34 w 36"/>
                    <a:gd name="T5" fmla="*/ 23 h 34"/>
                    <a:gd name="T6" fmla="*/ 34 w 36"/>
                    <a:gd name="T7" fmla="*/ 25 h 34"/>
                    <a:gd name="T8" fmla="*/ 32 w 36"/>
                    <a:gd name="T9" fmla="*/ 26 h 34"/>
                    <a:gd name="T10" fmla="*/ 31 w 36"/>
                    <a:gd name="T11" fmla="*/ 30 h 34"/>
                    <a:gd name="T12" fmla="*/ 29 w 36"/>
                    <a:gd name="T13" fmla="*/ 32 h 34"/>
                    <a:gd name="T14" fmla="*/ 25 w 36"/>
                    <a:gd name="T15" fmla="*/ 32 h 34"/>
                    <a:gd name="T16" fmla="*/ 23 w 36"/>
                    <a:gd name="T17" fmla="*/ 34 h 34"/>
                    <a:gd name="T18" fmla="*/ 20 w 36"/>
                    <a:gd name="T19" fmla="*/ 34 h 34"/>
                    <a:gd name="T20" fmla="*/ 18 w 36"/>
                    <a:gd name="T21" fmla="*/ 34 h 34"/>
                    <a:gd name="T22" fmla="*/ 15 w 36"/>
                    <a:gd name="T23" fmla="*/ 34 h 34"/>
                    <a:gd name="T24" fmla="*/ 13 w 36"/>
                    <a:gd name="T25" fmla="*/ 34 h 34"/>
                    <a:gd name="T26" fmla="*/ 9 w 36"/>
                    <a:gd name="T27" fmla="*/ 32 h 34"/>
                    <a:gd name="T28" fmla="*/ 7 w 36"/>
                    <a:gd name="T29" fmla="*/ 32 h 34"/>
                    <a:gd name="T30" fmla="*/ 6 w 36"/>
                    <a:gd name="T31" fmla="*/ 30 h 34"/>
                    <a:gd name="T32" fmla="*/ 4 w 36"/>
                    <a:gd name="T33" fmla="*/ 26 h 34"/>
                    <a:gd name="T34" fmla="*/ 2 w 36"/>
                    <a:gd name="T35" fmla="*/ 25 h 34"/>
                    <a:gd name="T36" fmla="*/ 0 w 36"/>
                    <a:gd name="T37" fmla="*/ 23 h 34"/>
                    <a:gd name="T38" fmla="*/ 0 w 36"/>
                    <a:gd name="T39" fmla="*/ 19 h 34"/>
                    <a:gd name="T40" fmla="*/ 0 w 36"/>
                    <a:gd name="T41" fmla="*/ 18 h 34"/>
                    <a:gd name="T42" fmla="*/ 0 w 36"/>
                    <a:gd name="T43" fmla="*/ 14 h 34"/>
                    <a:gd name="T44" fmla="*/ 0 w 36"/>
                    <a:gd name="T45" fmla="*/ 12 h 34"/>
                    <a:gd name="T46" fmla="*/ 2 w 36"/>
                    <a:gd name="T47" fmla="*/ 9 h 34"/>
                    <a:gd name="T48" fmla="*/ 4 w 36"/>
                    <a:gd name="T49" fmla="*/ 7 h 34"/>
                    <a:gd name="T50" fmla="*/ 6 w 36"/>
                    <a:gd name="T51" fmla="*/ 5 h 34"/>
                    <a:gd name="T52" fmla="*/ 7 w 36"/>
                    <a:gd name="T53" fmla="*/ 3 h 34"/>
                    <a:gd name="T54" fmla="*/ 9 w 36"/>
                    <a:gd name="T55" fmla="*/ 2 h 34"/>
                    <a:gd name="T56" fmla="*/ 13 w 36"/>
                    <a:gd name="T57" fmla="*/ 0 h 34"/>
                    <a:gd name="T58" fmla="*/ 15 w 36"/>
                    <a:gd name="T59" fmla="*/ 0 h 34"/>
                    <a:gd name="T60" fmla="*/ 18 w 36"/>
                    <a:gd name="T61" fmla="*/ 0 h 34"/>
                    <a:gd name="T62" fmla="*/ 20 w 36"/>
                    <a:gd name="T63" fmla="*/ 0 h 34"/>
                    <a:gd name="T64" fmla="*/ 23 w 36"/>
                    <a:gd name="T65" fmla="*/ 0 h 34"/>
                    <a:gd name="T66" fmla="*/ 25 w 36"/>
                    <a:gd name="T67" fmla="*/ 2 h 34"/>
                    <a:gd name="T68" fmla="*/ 29 w 36"/>
                    <a:gd name="T69" fmla="*/ 3 h 34"/>
                    <a:gd name="T70" fmla="*/ 31 w 36"/>
                    <a:gd name="T71" fmla="*/ 5 h 34"/>
                    <a:gd name="T72" fmla="*/ 32 w 36"/>
                    <a:gd name="T73" fmla="*/ 7 h 34"/>
                    <a:gd name="T74" fmla="*/ 34 w 36"/>
                    <a:gd name="T75" fmla="*/ 9 h 34"/>
                    <a:gd name="T76" fmla="*/ 34 w 36"/>
                    <a:gd name="T77" fmla="*/ 12 h 34"/>
                    <a:gd name="T78" fmla="*/ 36 w 36"/>
                    <a:gd name="T79" fmla="*/ 14 h 34"/>
                    <a:gd name="T80" fmla="*/ 36 w 36"/>
                    <a:gd name="T81" fmla="*/ 18 h 34"/>
                    <a:gd name="T82" fmla="*/ 34 w 36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4" y="16"/>
                      </a:moveTo>
                      <a:lnTo>
                        <a:pt x="36" y="19"/>
                      </a:lnTo>
                      <a:lnTo>
                        <a:pt x="34" y="23"/>
                      </a:lnTo>
                      <a:lnTo>
                        <a:pt x="34" y="25"/>
                      </a:lnTo>
                      <a:lnTo>
                        <a:pt x="32" y="26"/>
                      </a:lnTo>
                      <a:lnTo>
                        <a:pt x="31" y="30"/>
                      </a:lnTo>
                      <a:lnTo>
                        <a:pt x="29" y="32"/>
                      </a:lnTo>
                      <a:lnTo>
                        <a:pt x="25" y="32"/>
                      </a:lnTo>
                      <a:lnTo>
                        <a:pt x="23" y="34"/>
                      </a:lnTo>
                      <a:lnTo>
                        <a:pt x="20" y="34"/>
                      </a:lnTo>
                      <a:lnTo>
                        <a:pt x="18" y="34"/>
                      </a:lnTo>
                      <a:lnTo>
                        <a:pt x="15" y="34"/>
                      </a:lnTo>
                      <a:lnTo>
                        <a:pt x="13" y="34"/>
                      </a:lnTo>
                      <a:lnTo>
                        <a:pt x="9" y="32"/>
                      </a:lnTo>
                      <a:lnTo>
                        <a:pt x="7" y="32"/>
                      </a:lnTo>
                      <a:lnTo>
                        <a:pt x="6" y="30"/>
                      </a:lnTo>
                      <a:lnTo>
                        <a:pt x="4" y="26"/>
                      </a:lnTo>
                      <a:lnTo>
                        <a:pt x="2" y="25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6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5" y="2"/>
                      </a:lnTo>
                      <a:lnTo>
                        <a:pt x="29" y="3"/>
                      </a:lnTo>
                      <a:lnTo>
                        <a:pt x="31" y="5"/>
                      </a:lnTo>
                      <a:lnTo>
                        <a:pt x="32" y="7"/>
                      </a:lnTo>
                      <a:lnTo>
                        <a:pt x="34" y="9"/>
                      </a:lnTo>
                      <a:lnTo>
                        <a:pt x="34" y="12"/>
                      </a:lnTo>
                      <a:lnTo>
                        <a:pt x="36" y="14"/>
                      </a:lnTo>
                      <a:lnTo>
                        <a:pt x="36" y="18"/>
                      </a:lnTo>
                      <a:lnTo>
                        <a:pt x="34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3" name="Freeform 379"/>
                <p:cNvSpPr>
                  <a:spLocks/>
                </p:cNvSpPr>
                <p:nvPr/>
              </p:nvSpPr>
              <p:spPr bwMode="auto">
                <a:xfrm>
                  <a:off x="1717" y="2377"/>
                  <a:ext cx="36" cy="34"/>
                </a:xfrm>
                <a:custGeom>
                  <a:avLst/>
                  <a:gdLst>
                    <a:gd name="T0" fmla="*/ 34 w 36"/>
                    <a:gd name="T1" fmla="*/ 16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5 h 34"/>
                    <a:gd name="T12" fmla="*/ 29 w 36"/>
                    <a:gd name="T13" fmla="*/ 3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3 h 34"/>
                    <a:gd name="T30" fmla="*/ 6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4" y="16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4" name="Freeform 380"/>
                <p:cNvSpPr>
                  <a:spLocks/>
                </p:cNvSpPr>
                <p:nvPr/>
              </p:nvSpPr>
              <p:spPr bwMode="auto">
                <a:xfrm>
                  <a:off x="1822" y="2377"/>
                  <a:ext cx="36" cy="34"/>
                </a:xfrm>
                <a:custGeom>
                  <a:avLst/>
                  <a:gdLst>
                    <a:gd name="T0" fmla="*/ 34 w 36"/>
                    <a:gd name="T1" fmla="*/ 16 h 34"/>
                    <a:gd name="T2" fmla="*/ 36 w 36"/>
                    <a:gd name="T3" fmla="*/ 19 h 34"/>
                    <a:gd name="T4" fmla="*/ 34 w 36"/>
                    <a:gd name="T5" fmla="*/ 23 h 34"/>
                    <a:gd name="T6" fmla="*/ 34 w 36"/>
                    <a:gd name="T7" fmla="*/ 25 h 34"/>
                    <a:gd name="T8" fmla="*/ 32 w 36"/>
                    <a:gd name="T9" fmla="*/ 26 h 34"/>
                    <a:gd name="T10" fmla="*/ 30 w 36"/>
                    <a:gd name="T11" fmla="*/ 30 h 34"/>
                    <a:gd name="T12" fmla="*/ 29 w 36"/>
                    <a:gd name="T13" fmla="*/ 32 h 34"/>
                    <a:gd name="T14" fmla="*/ 25 w 36"/>
                    <a:gd name="T15" fmla="*/ 32 h 34"/>
                    <a:gd name="T16" fmla="*/ 23 w 36"/>
                    <a:gd name="T17" fmla="*/ 34 h 34"/>
                    <a:gd name="T18" fmla="*/ 20 w 36"/>
                    <a:gd name="T19" fmla="*/ 34 h 34"/>
                    <a:gd name="T20" fmla="*/ 18 w 36"/>
                    <a:gd name="T21" fmla="*/ 34 h 34"/>
                    <a:gd name="T22" fmla="*/ 14 w 36"/>
                    <a:gd name="T23" fmla="*/ 34 h 34"/>
                    <a:gd name="T24" fmla="*/ 13 w 36"/>
                    <a:gd name="T25" fmla="*/ 34 h 34"/>
                    <a:gd name="T26" fmla="*/ 9 w 36"/>
                    <a:gd name="T27" fmla="*/ 32 h 34"/>
                    <a:gd name="T28" fmla="*/ 7 w 36"/>
                    <a:gd name="T29" fmla="*/ 32 h 34"/>
                    <a:gd name="T30" fmla="*/ 6 w 36"/>
                    <a:gd name="T31" fmla="*/ 30 h 34"/>
                    <a:gd name="T32" fmla="*/ 4 w 36"/>
                    <a:gd name="T33" fmla="*/ 26 h 34"/>
                    <a:gd name="T34" fmla="*/ 2 w 36"/>
                    <a:gd name="T35" fmla="*/ 25 h 34"/>
                    <a:gd name="T36" fmla="*/ 0 w 36"/>
                    <a:gd name="T37" fmla="*/ 23 h 34"/>
                    <a:gd name="T38" fmla="*/ 0 w 36"/>
                    <a:gd name="T39" fmla="*/ 19 h 34"/>
                    <a:gd name="T40" fmla="*/ 0 w 36"/>
                    <a:gd name="T41" fmla="*/ 18 h 34"/>
                    <a:gd name="T42" fmla="*/ 0 w 36"/>
                    <a:gd name="T43" fmla="*/ 14 h 34"/>
                    <a:gd name="T44" fmla="*/ 0 w 36"/>
                    <a:gd name="T45" fmla="*/ 12 h 34"/>
                    <a:gd name="T46" fmla="*/ 2 w 36"/>
                    <a:gd name="T47" fmla="*/ 9 h 34"/>
                    <a:gd name="T48" fmla="*/ 4 w 36"/>
                    <a:gd name="T49" fmla="*/ 7 h 34"/>
                    <a:gd name="T50" fmla="*/ 6 w 36"/>
                    <a:gd name="T51" fmla="*/ 5 h 34"/>
                    <a:gd name="T52" fmla="*/ 7 w 36"/>
                    <a:gd name="T53" fmla="*/ 3 h 34"/>
                    <a:gd name="T54" fmla="*/ 9 w 36"/>
                    <a:gd name="T55" fmla="*/ 2 h 34"/>
                    <a:gd name="T56" fmla="*/ 13 w 36"/>
                    <a:gd name="T57" fmla="*/ 0 h 34"/>
                    <a:gd name="T58" fmla="*/ 14 w 36"/>
                    <a:gd name="T59" fmla="*/ 0 h 34"/>
                    <a:gd name="T60" fmla="*/ 18 w 36"/>
                    <a:gd name="T61" fmla="*/ 0 h 34"/>
                    <a:gd name="T62" fmla="*/ 20 w 36"/>
                    <a:gd name="T63" fmla="*/ 0 h 34"/>
                    <a:gd name="T64" fmla="*/ 23 w 36"/>
                    <a:gd name="T65" fmla="*/ 0 h 34"/>
                    <a:gd name="T66" fmla="*/ 25 w 36"/>
                    <a:gd name="T67" fmla="*/ 2 h 34"/>
                    <a:gd name="T68" fmla="*/ 29 w 36"/>
                    <a:gd name="T69" fmla="*/ 3 h 34"/>
                    <a:gd name="T70" fmla="*/ 30 w 36"/>
                    <a:gd name="T71" fmla="*/ 5 h 34"/>
                    <a:gd name="T72" fmla="*/ 32 w 36"/>
                    <a:gd name="T73" fmla="*/ 7 h 34"/>
                    <a:gd name="T74" fmla="*/ 34 w 36"/>
                    <a:gd name="T75" fmla="*/ 9 h 34"/>
                    <a:gd name="T76" fmla="*/ 34 w 36"/>
                    <a:gd name="T77" fmla="*/ 12 h 34"/>
                    <a:gd name="T78" fmla="*/ 36 w 36"/>
                    <a:gd name="T79" fmla="*/ 14 h 34"/>
                    <a:gd name="T80" fmla="*/ 36 w 36"/>
                    <a:gd name="T81" fmla="*/ 18 h 34"/>
                    <a:gd name="T82" fmla="*/ 34 w 36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4" y="16"/>
                      </a:moveTo>
                      <a:lnTo>
                        <a:pt x="36" y="19"/>
                      </a:lnTo>
                      <a:lnTo>
                        <a:pt x="34" y="23"/>
                      </a:lnTo>
                      <a:lnTo>
                        <a:pt x="34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9" y="32"/>
                      </a:lnTo>
                      <a:lnTo>
                        <a:pt x="25" y="32"/>
                      </a:lnTo>
                      <a:lnTo>
                        <a:pt x="23" y="34"/>
                      </a:lnTo>
                      <a:lnTo>
                        <a:pt x="20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3" y="34"/>
                      </a:lnTo>
                      <a:lnTo>
                        <a:pt x="9" y="32"/>
                      </a:lnTo>
                      <a:lnTo>
                        <a:pt x="7" y="32"/>
                      </a:lnTo>
                      <a:lnTo>
                        <a:pt x="6" y="30"/>
                      </a:lnTo>
                      <a:lnTo>
                        <a:pt x="4" y="26"/>
                      </a:lnTo>
                      <a:lnTo>
                        <a:pt x="2" y="25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6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5" y="2"/>
                      </a:lnTo>
                      <a:lnTo>
                        <a:pt x="29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9"/>
                      </a:lnTo>
                      <a:lnTo>
                        <a:pt x="34" y="12"/>
                      </a:lnTo>
                      <a:lnTo>
                        <a:pt x="36" y="14"/>
                      </a:lnTo>
                      <a:lnTo>
                        <a:pt x="36" y="18"/>
                      </a:lnTo>
                      <a:lnTo>
                        <a:pt x="34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5" name="Freeform 381"/>
                <p:cNvSpPr>
                  <a:spLocks/>
                </p:cNvSpPr>
                <p:nvPr/>
              </p:nvSpPr>
              <p:spPr bwMode="auto">
                <a:xfrm>
                  <a:off x="1822" y="2377"/>
                  <a:ext cx="36" cy="34"/>
                </a:xfrm>
                <a:custGeom>
                  <a:avLst/>
                  <a:gdLst>
                    <a:gd name="T0" fmla="*/ 34 w 36"/>
                    <a:gd name="T1" fmla="*/ 16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9 w 36"/>
                    <a:gd name="T13" fmla="*/ 3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3 h 34"/>
                    <a:gd name="T30" fmla="*/ 6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4" y="16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6" name="Freeform 382"/>
                <p:cNvSpPr>
                  <a:spLocks/>
                </p:cNvSpPr>
                <p:nvPr/>
              </p:nvSpPr>
              <p:spPr bwMode="auto">
                <a:xfrm>
                  <a:off x="1927" y="2377"/>
                  <a:ext cx="36" cy="34"/>
                </a:xfrm>
                <a:custGeom>
                  <a:avLst/>
                  <a:gdLst>
                    <a:gd name="T0" fmla="*/ 34 w 36"/>
                    <a:gd name="T1" fmla="*/ 16 h 34"/>
                    <a:gd name="T2" fmla="*/ 36 w 36"/>
                    <a:gd name="T3" fmla="*/ 19 h 34"/>
                    <a:gd name="T4" fmla="*/ 34 w 36"/>
                    <a:gd name="T5" fmla="*/ 23 h 34"/>
                    <a:gd name="T6" fmla="*/ 34 w 36"/>
                    <a:gd name="T7" fmla="*/ 25 h 34"/>
                    <a:gd name="T8" fmla="*/ 32 w 36"/>
                    <a:gd name="T9" fmla="*/ 26 h 34"/>
                    <a:gd name="T10" fmla="*/ 30 w 36"/>
                    <a:gd name="T11" fmla="*/ 30 h 34"/>
                    <a:gd name="T12" fmla="*/ 29 w 36"/>
                    <a:gd name="T13" fmla="*/ 32 h 34"/>
                    <a:gd name="T14" fmla="*/ 25 w 36"/>
                    <a:gd name="T15" fmla="*/ 32 h 34"/>
                    <a:gd name="T16" fmla="*/ 23 w 36"/>
                    <a:gd name="T17" fmla="*/ 34 h 34"/>
                    <a:gd name="T18" fmla="*/ 20 w 36"/>
                    <a:gd name="T19" fmla="*/ 34 h 34"/>
                    <a:gd name="T20" fmla="*/ 18 w 36"/>
                    <a:gd name="T21" fmla="*/ 34 h 34"/>
                    <a:gd name="T22" fmla="*/ 14 w 36"/>
                    <a:gd name="T23" fmla="*/ 34 h 34"/>
                    <a:gd name="T24" fmla="*/ 13 w 36"/>
                    <a:gd name="T25" fmla="*/ 34 h 34"/>
                    <a:gd name="T26" fmla="*/ 9 w 36"/>
                    <a:gd name="T27" fmla="*/ 32 h 34"/>
                    <a:gd name="T28" fmla="*/ 7 w 36"/>
                    <a:gd name="T29" fmla="*/ 32 h 34"/>
                    <a:gd name="T30" fmla="*/ 5 w 36"/>
                    <a:gd name="T31" fmla="*/ 30 h 34"/>
                    <a:gd name="T32" fmla="*/ 4 w 36"/>
                    <a:gd name="T33" fmla="*/ 26 h 34"/>
                    <a:gd name="T34" fmla="*/ 2 w 36"/>
                    <a:gd name="T35" fmla="*/ 25 h 34"/>
                    <a:gd name="T36" fmla="*/ 0 w 36"/>
                    <a:gd name="T37" fmla="*/ 23 h 34"/>
                    <a:gd name="T38" fmla="*/ 0 w 36"/>
                    <a:gd name="T39" fmla="*/ 19 h 34"/>
                    <a:gd name="T40" fmla="*/ 0 w 36"/>
                    <a:gd name="T41" fmla="*/ 18 h 34"/>
                    <a:gd name="T42" fmla="*/ 0 w 36"/>
                    <a:gd name="T43" fmla="*/ 14 h 34"/>
                    <a:gd name="T44" fmla="*/ 0 w 36"/>
                    <a:gd name="T45" fmla="*/ 12 h 34"/>
                    <a:gd name="T46" fmla="*/ 2 w 36"/>
                    <a:gd name="T47" fmla="*/ 9 h 34"/>
                    <a:gd name="T48" fmla="*/ 4 w 36"/>
                    <a:gd name="T49" fmla="*/ 7 h 34"/>
                    <a:gd name="T50" fmla="*/ 5 w 36"/>
                    <a:gd name="T51" fmla="*/ 5 h 34"/>
                    <a:gd name="T52" fmla="*/ 7 w 36"/>
                    <a:gd name="T53" fmla="*/ 3 h 34"/>
                    <a:gd name="T54" fmla="*/ 9 w 36"/>
                    <a:gd name="T55" fmla="*/ 2 h 34"/>
                    <a:gd name="T56" fmla="*/ 13 w 36"/>
                    <a:gd name="T57" fmla="*/ 0 h 34"/>
                    <a:gd name="T58" fmla="*/ 14 w 36"/>
                    <a:gd name="T59" fmla="*/ 0 h 34"/>
                    <a:gd name="T60" fmla="*/ 18 w 36"/>
                    <a:gd name="T61" fmla="*/ 0 h 34"/>
                    <a:gd name="T62" fmla="*/ 20 w 36"/>
                    <a:gd name="T63" fmla="*/ 0 h 34"/>
                    <a:gd name="T64" fmla="*/ 23 w 36"/>
                    <a:gd name="T65" fmla="*/ 0 h 34"/>
                    <a:gd name="T66" fmla="*/ 25 w 36"/>
                    <a:gd name="T67" fmla="*/ 2 h 34"/>
                    <a:gd name="T68" fmla="*/ 29 w 36"/>
                    <a:gd name="T69" fmla="*/ 3 h 34"/>
                    <a:gd name="T70" fmla="*/ 30 w 36"/>
                    <a:gd name="T71" fmla="*/ 5 h 34"/>
                    <a:gd name="T72" fmla="*/ 32 w 36"/>
                    <a:gd name="T73" fmla="*/ 7 h 34"/>
                    <a:gd name="T74" fmla="*/ 34 w 36"/>
                    <a:gd name="T75" fmla="*/ 9 h 34"/>
                    <a:gd name="T76" fmla="*/ 34 w 36"/>
                    <a:gd name="T77" fmla="*/ 12 h 34"/>
                    <a:gd name="T78" fmla="*/ 36 w 36"/>
                    <a:gd name="T79" fmla="*/ 14 h 34"/>
                    <a:gd name="T80" fmla="*/ 36 w 36"/>
                    <a:gd name="T81" fmla="*/ 18 h 34"/>
                    <a:gd name="T82" fmla="*/ 34 w 36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4" y="16"/>
                      </a:moveTo>
                      <a:lnTo>
                        <a:pt x="36" y="19"/>
                      </a:lnTo>
                      <a:lnTo>
                        <a:pt x="34" y="23"/>
                      </a:lnTo>
                      <a:lnTo>
                        <a:pt x="34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9" y="32"/>
                      </a:lnTo>
                      <a:lnTo>
                        <a:pt x="25" y="32"/>
                      </a:lnTo>
                      <a:lnTo>
                        <a:pt x="23" y="34"/>
                      </a:lnTo>
                      <a:lnTo>
                        <a:pt x="20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3" y="34"/>
                      </a:lnTo>
                      <a:lnTo>
                        <a:pt x="9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4" y="26"/>
                      </a:lnTo>
                      <a:lnTo>
                        <a:pt x="2" y="25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5" y="2"/>
                      </a:lnTo>
                      <a:lnTo>
                        <a:pt x="29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9"/>
                      </a:lnTo>
                      <a:lnTo>
                        <a:pt x="34" y="12"/>
                      </a:lnTo>
                      <a:lnTo>
                        <a:pt x="36" y="14"/>
                      </a:lnTo>
                      <a:lnTo>
                        <a:pt x="36" y="18"/>
                      </a:lnTo>
                      <a:lnTo>
                        <a:pt x="34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7" name="Freeform 383"/>
                <p:cNvSpPr>
                  <a:spLocks/>
                </p:cNvSpPr>
                <p:nvPr/>
              </p:nvSpPr>
              <p:spPr bwMode="auto">
                <a:xfrm>
                  <a:off x="1927" y="2377"/>
                  <a:ext cx="36" cy="34"/>
                </a:xfrm>
                <a:custGeom>
                  <a:avLst/>
                  <a:gdLst>
                    <a:gd name="T0" fmla="*/ 34 w 36"/>
                    <a:gd name="T1" fmla="*/ 16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9 w 36"/>
                    <a:gd name="T13" fmla="*/ 3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3 h 34"/>
                    <a:gd name="T30" fmla="*/ 5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4" y="16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8" name="Freeform 384"/>
                <p:cNvSpPr>
                  <a:spLocks/>
                </p:cNvSpPr>
                <p:nvPr/>
              </p:nvSpPr>
              <p:spPr bwMode="auto">
                <a:xfrm>
                  <a:off x="2032" y="2377"/>
                  <a:ext cx="36" cy="34"/>
                </a:xfrm>
                <a:custGeom>
                  <a:avLst/>
                  <a:gdLst>
                    <a:gd name="T0" fmla="*/ 36 w 36"/>
                    <a:gd name="T1" fmla="*/ 16 h 34"/>
                    <a:gd name="T2" fmla="*/ 36 w 36"/>
                    <a:gd name="T3" fmla="*/ 19 h 34"/>
                    <a:gd name="T4" fmla="*/ 34 w 36"/>
                    <a:gd name="T5" fmla="*/ 23 h 34"/>
                    <a:gd name="T6" fmla="*/ 34 w 36"/>
                    <a:gd name="T7" fmla="*/ 25 h 34"/>
                    <a:gd name="T8" fmla="*/ 32 w 36"/>
                    <a:gd name="T9" fmla="*/ 26 h 34"/>
                    <a:gd name="T10" fmla="*/ 30 w 36"/>
                    <a:gd name="T11" fmla="*/ 30 h 34"/>
                    <a:gd name="T12" fmla="*/ 28 w 36"/>
                    <a:gd name="T13" fmla="*/ 32 h 34"/>
                    <a:gd name="T14" fmla="*/ 27 w 36"/>
                    <a:gd name="T15" fmla="*/ 32 h 34"/>
                    <a:gd name="T16" fmla="*/ 23 w 36"/>
                    <a:gd name="T17" fmla="*/ 34 h 34"/>
                    <a:gd name="T18" fmla="*/ 21 w 36"/>
                    <a:gd name="T19" fmla="*/ 34 h 34"/>
                    <a:gd name="T20" fmla="*/ 18 w 36"/>
                    <a:gd name="T21" fmla="*/ 34 h 34"/>
                    <a:gd name="T22" fmla="*/ 14 w 36"/>
                    <a:gd name="T23" fmla="*/ 34 h 34"/>
                    <a:gd name="T24" fmla="*/ 12 w 36"/>
                    <a:gd name="T25" fmla="*/ 34 h 34"/>
                    <a:gd name="T26" fmla="*/ 11 w 36"/>
                    <a:gd name="T27" fmla="*/ 32 h 34"/>
                    <a:gd name="T28" fmla="*/ 7 w 36"/>
                    <a:gd name="T29" fmla="*/ 32 h 34"/>
                    <a:gd name="T30" fmla="*/ 5 w 36"/>
                    <a:gd name="T31" fmla="*/ 30 h 34"/>
                    <a:gd name="T32" fmla="*/ 4 w 36"/>
                    <a:gd name="T33" fmla="*/ 26 h 34"/>
                    <a:gd name="T34" fmla="*/ 2 w 36"/>
                    <a:gd name="T35" fmla="*/ 25 h 34"/>
                    <a:gd name="T36" fmla="*/ 2 w 36"/>
                    <a:gd name="T37" fmla="*/ 23 h 34"/>
                    <a:gd name="T38" fmla="*/ 0 w 36"/>
                    <a:gd name="T39" fmla="*/ 19 h 34"/>
                    <a:gd name="T40" fmla="*/ 0 w 36"/>
                    <a:gd name="T41" fmla="*/ 18 h 34"/>
                    <a:gd name="T42" fmla="*/ 0 w 36"/>
                    <a:gd name="T43" fmla="*/ 14 h 34"/>
                    <a:gd name="T44" fmla="*/ 2 w 36"/>
                    <a:gd name="T45" fmla="*/ 12 h 34"/>
                    <a:gd name="T46" fmla="*/ 2 w 36"/>
                    <a:gd name="T47" fmla="*/ 9 h 34"/>
                    <a:gd name="T48" fmla="*/ 4 w 36"/>
                    <a:gd name="T49" fmla="*/ 7 h 34"/>
                    <a:gd name="T50" fmla="*/ 5 w 36"/>
                    <a:gd name="T51" fmla="*/ 5 h 34"/>
                    <a:gd name="T52" fmla="*/ 7 w 36"/>
                    <a:gd name="T53" fmla="*/ 3 h 34"/>
                    <a:gd name="T54" fmla="*/ 11 w 36"/>
                    <a:gd name="T55" fmla="*/ 2 h 34"/>
                    <a:gd name="T56" fmla="*/ 12 w 36"/>
                    <a:gd name="T57" fmla="*/ 0 h 34"/>
                    <a:gd name="T58" fmla="*/ 14 w 36"/>
                    <a:gd name="T59" fmla="*/ 0 h 34"/>
                    <a:gd name="T60" fmla="*/ 18 w 36"/>
                    <a:gd name="T61" fmla="*/ 0 h 34"/>
                    <a:gd name="T62" fmla="*/ 21 w 36"/>
                    <a:gd name="T63" fmla="*/ 0 h 34"/>
                    <a:gd name="T64" fmla="*/ 23 w 36"/>
                    <a:gd name="T65" fmla="*/ 0 h 34"/>
                    <a:gd name="T66" fmla="*/ 27 w 36"/>
                    <a:gd name="T67" fmla="*/ 2 h 34"/>
                    <a:gd name="T68" fmla="*/ 28 w 36"/>
                    <a:gd name="T69" fmla="*/ 3 h 34"/>
                    <a:gd name="T70" fmla="*/ 30 w 36"/>
                    <a:gd name="T71" fmla="*/ 5 h 34"/>
                    <a:gd name="T72" fmla="*/ 32 w 36"/>
                    <a:gd name="T73" fmla="*/ 7 h 34"/>
                    <a:gd name="T74" fmla="*/ 34 w 36"/>
                    <a:gd name="T75" fmla="*/ 9 h 34"/>
                    <a:gd name="T76" fmla="*/ 34 w 36"/>
                    <a:gd name="T77" fmla="*/ 12 h 34"/>
                    <a:gd name="T78" fmla="*/ 36 w 36"/>
                    <a:gd name="T79" fmla="*/ 14 h 34"/>
                    <a:gd name="T80" fmla="*/ 36 w 36"/>
                    <a:gd name="T81" fmla="*/ 18 h 34"/>
                    <a:gd name="T82" fmla="*/ 36 w 36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6"/>
                      </a:moveTo>
                      <a:lnTo>
                        <a:pt x="36" y="19"/>
                      </a:lnTo>
                      <a:lnTo>
                        <a:pt x="34" y="23"/>
                      </a:lnTo>
                      <a:lnTo>
                        <a:pt x="34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7" y="32"/>
                      </a:lnTo>
                      <a:lnTo>
                        <a:pt x="23" y="34"/>
                      </a:lnTo>
                      <a:lnTo>
                        <a:pt x="21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2" y="34"/>
                      </a:lnTo>
                      <a:lnTo>
                        <a:pt x="11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4" y="26"/>
                      </a:lnTo>
                      <a:lnTo>
                        <a:pt x="2" y="25"/>
                      </a:lnTo>
                      <a:lnTo>
                        <a:pt x="2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2" y="12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7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9"/>
                      </a:lnTo>
                      <a:lnTo>
                        <a:pt x="34" y="12"/>
                      </a:lnTo>
                      <a:lnTo>
                        <a:pt x="36" y="14"/>
                      </a:lnTo>
                      <a:lnTo>
                        <a:pt x="36" y="18"/>
                      </a:lnTo>
                      <a:lnTo>
                        <a:pt x="36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29" name="Freeform 385"/>
                <p:cNvSpPr>
                  <a:spLocks/>
                </p:cNvSpPr>
                <p:nvPr/>
              </p:nvSpPr>
              <p:spPr bwMode="auto">
                <a:xfrm>
                  <a:off x="2032" y="2377"/>
                  <a:ext cx="36" cy="34"/>
                </a:xfrm>
                <a:custGeom>
                  <a:avLst/>
                  <a:gdLst>
                    <a:gd name="T0" fmla="*/ 36 w 36"/>
                    <a:gd name="T1" fmla="*/ 16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8 w 36"/>
                    <a:gd name="T13" fmla="*/ 3 h 34"/>
                    <a:gd name="T14" fmla="*/ 27 w 36"/>
                    <a:gd name="T15" fmla="*/ 2 h 34"/>
                    <a:gd name="T16" fmla="*/ 23 w 36"/>
                    <a:gd name="T17" fmla="*/ 0 h 34"/>
                    <a:gd name="T18" fmla="*/ 21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2 w 36"/>
                    <a:gd name="T25" fmla="*/ 0 h 34"/>
                    <a:gd name="T26" fmla="*/ 11 w 36"/>
                    <a:gd name="T27" fmla="*/ 2 h 34"/>
                    <a:gd name="T28" fmla="*/ 7 w 36"/>
                    <a:gd name="T29" fmla="*/ 3 h 34"/>
                    <a:gd name="T30" fmla="*/ 5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2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2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11 w 36"/>
                    <a:gd name="T55" fmla="*/ 32 h 34"/>
                    <a:gd name="T56" fmla="*/ 12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1 w 36"/>
                    <a:gd name="T63" fmla="*/ 34 h 34"/>
                    <a:gd name="T64" fmla="*/ 23 w 36"/>
                    <a:gd name="T65" fmla="*/ 34 h 34"/>
                    <a:gd name="T66" fmla="*/ 27 w 36"/>
                    <a:gd name="T67" fmla="*/ 32 h 34"/>
                    <a:gd name="T68" fmla="*/ 28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6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0" name="Freeform 386"/>
                <p:cNvSpPr>
                  <a:spLocks/>
                </p:cNvSpPr>
                <p:nvPr/>
              </p:nvSpPr>
              <p:spPr bwMode="auto">
                <a:xfrm>
                  <a:off x="2137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9 h 34"/>
                    <a:gd name="T4" fmla="*/ 34 w 35"/>
                    <a:gd name="T5" fmla="*/ 23 h 34"/>
                    <a:gd name="T6" fmla="*/ 34 w 35"/>
                    <a:gd name="T7" fmla="*/ 25 h 34"/>
                    <a:gd name="T8" fmla="*/ 32 w 35"/>
                    <a:gd name="T9" fmla="*/ 26 h 34"/>
                    <a:gd name="T10" fmla="*/ 30 w 35"/>
                    <a:gd name="T11" fmla="*/ 30 h 34"/>
                    <a:gd name="T12" fmla="*/ 28 w 35"/>
                    <a:gd name="T13" fmla="*/ 32 h 34"/>
                    <a:gd name="T14" fmla="*/ 27 w 35"/>
                    <a:gd name="T15" fmla="*/ 32 h 34"/>
                    <a:gd name="T16" fmla="*/ 23 w 35"/>
                    <a:gd name="T17" fmla="*/ 34 h 34"/>
                    <a:gd name="T18" fmla="*/ 21 w 35"/>
                    <a:gd name="T19" fmla="*/ 34 h 34"/>
                    <a:gd name="T20" fmla="*/ 18 w 35"/>
                    <a:gd name="T21" fmla="*/ 34 h 34"/>
                    <a:gd name="T22" fmla="*/ 14 w 35"/>
                    <a:gd name="T23" fmla="*/ 34 h 34"/>
                    <a:gd name="T24" fmla="*/ 12 w 35"/>
                    <a:gd name="T25" fmla="*/ 34 h 34"/>
                    <a:gd name="T26" fmla="*/ 11 w 35"/>
                    <a:gd name="T27" fmla="*/ 32 h 34"/>
                    <a:gd name="T28" fmla="*/ 7 w 35"/>
                    <a:gd name="T29" fmla="*/ 32 h 34"/>
                    <a:gd name="T30" fmla="*/ 5 w 35"/>
                    <a:gd name="T31" fmla="*/ 30 h 34"/>
                    <a:gd name="T32" fmla="*/ 3 w 35"/>
                    <a:gd name="T33" fmla="*/ 26 h 34"/>
                    <a:gd name="T34" fmla="*/ 2 w 35"/>
                    <a:gd name="T35" fmla="*/ 25 h 34"/>
                    <a:gd name="T36" fmla="*/ 2 w 35"/>
                    <a:gd name="T37" fmla="*/ 23 h 34"/>
                    <a:gd name="T38" fmla="*/ 0 w 35"/>
                    <a:gd name="T39" fmla="*/ 19 h 34"/>
                    <a:gd name="T40" fmla="*/ 0 w 35"/>
                    <a:gd name="T41" fmla="*/ 18 h 34"/>
                    <a:gd name="T42" fmla="*/ 0 w 35"/>
                    <a:gd name="T43" fmla="*/ 14 h 34"/>
                    <a:gd name="T44" fmla="*/ 2 w 35"/>
                    <a:gd name="T45" fmla="*/ 12 h 34"/>
                    <a:gd name="T46" fmla="*/ 2 w 35"/>
                    <a:gd name="T47" fmla="*/ 9 h 34"/>
                    <a:gd name="T48" fmla="*/ 3 w 35"/>
                    <a:gd name="T49" fmla="*/ 7 h 34"/>
                    <a:gd name="T50" fmla="*/ 5 w 35"/>
                    <a:gd name="T51" fmla="*/ 5 h 34"/>
                    <a:gd name="T52" fmla="*/ 7 w 35"/>
                    <a:gd name="T53" fmla="*/ 3 h 34"/>
                    <a:gd name="T54" fmla="*/ 11 w 35"/>
                    <a:gd name="T55" fmla="*/ 2 h 34"/>
                    <a:gd name="T56" fmla="*/ 12 w 35"/>
                    <a:gd name="T57" fmla="*/ 0 h 34"/>
                    <a:gd name="T58" fmla="*/ 14 w 35"/>
                    <a:gd name="T59" fmla="*/ 0 h 34"/>
                    <a:gd name="T60" fmla="*/ 18 w 35"/>
                    <a:gd name="T61" fmla="*/ 0 h 34"/>
                    <a:gd name="T62" fmla="*/ 21 w 35"/>
                    <a:gd name="T63" fmla="*/ 0 h 34"/>
                    <a:gd name="T64" fmla="*/ 23 w 35"/>
                    <a:gd name="T65" fmla="*/ 0 h 34"/>
                    <a:gd name="T66" fmla="*/ 27 w 35"/>
                    <a:gd name="T67" fmla="*/ 2 h 34"/>
                    <a:gd name="T68" fmla="*/ 28 w 35"/>
                    <a:gd name="T69" fmla="*/ 3 h 34"/>
                    <a:gd name="T70" fmla="*/ 30 w 35"/>
                    <a:gd name="T71" fmla="*/ 5 h 34"/>
                    <a:gd name="T72" fmla="*/ 32 w 35"/>
                    <a:gd name="T73" fmla="*/ 7 h 34"/>
                    <a:gd name="T74" fmla="*/ 34 w 35"/>
                    <a:gd name="T75" fmla="*/ 9 h 34"/>
                    <a:gd name="T76" fmla="*/ 34 w 35"/>
                    <a:gd name="T77" fmla="*/ 12 h 34"/>
                    <a:gd name="T78" fmla="*/ 35 w 35"/>
                    <a:gd name="T79" fmla="*/ 14 h 34"/>
                    <a:gd name="T80" fmla="*/ 35 w 35"/>
                    <a:gd name="T81" fmla="*/ 18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9"/>
                      </a:lnTo>
                      <a:lnTo>
                        <a:pt x="34" y="23"/>
                      </a:lnTo>
                      <a:lnTo>
                        <a:pt x="34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7" y="32"/>
                      </a:lnTo>
                      <a:lnTo>
                        <a:pt x="23" y="34"/>
                      </a:lnTo>
                      <a:lnTo>
                        <a:pt x="21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2" y="34"/>
                      </a:lnTo>
                      <a:lnTo>
                        <a:pt x="11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6"/>
                      </a:lnTo>
                      <a:lnTo>
                        <a:pt x="2" y="25"/>
                      </a:lnTo>
                      <a:lnTo>
                        <a:pt x="2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2" y="12"/>
                      </a:lnTo>
                      <a:lnTo>
                        <a:pt x="2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7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9"/>
                      </a:lnTo>
                      <a:lnTo>
                        <a:pt x="34" y="12"/>
                      </a:lnTo>
                      <a:lnTo>
                        <a:pt x="35" y="14"/>
                      </a:lnTo>
                      <a:lnTo>
                        <a:pt x="35" y="18"/>
                      </a:lnTo>
                      <a:lnTo>
                        <a:pt x="35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1" name="Freeform 387"/>
                <p:cNvSpPr>
                  <a:spLocks/>
                </p:cNvSpPr>
                <p:nvPr/>
              </p:nvSpPr>
              <p:spPr bwMode="auto">
                <a:xfrm>
                  <a:off x="2137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4 h 34"/>
                    <a:gd name="T4" fmla="*/ 34 w 35"/>
                    <a:gd name="T5" fmla="*/ 12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2" name="Freeform 388"/>
                <p:cNvSpPr>
                  <a:spLocks/>
                </p:cNvSpPr>
                <p:nvPr/>
              </p:nvSpPr>
              <p:spPr bwMode="auto">
                <a:xfrm>
                  <a:off x="2242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9 h 34"/>
                    <a:gd name="T4" fmla="*/ 34 w 35"/>
                    <a:gd name="T5" fmla="*/ 23 h 34"/>
                    <a:gd name="T6" fmla="*/ 34 w 35"/>
                    <a:gd name="T7" fmla="*/ 25 h 34"/>
                    <a:gd name="T8" fmla="*/ 32 w 35"/>
                    <a:gd name="T9" fmla="*/ 26 h 34"/>
                    <a:gd name="T10" fmla="*/ 30 w 35"/>
                    <a:gd name="T11" fmla="*/ 30 h 34"/>
                    <a:gd name="T12" fmla="*/ 28 w 35"/>
                    <a:gd name="T13" fmla="*/ 32 h 34"/>
                    <a:gd name="T14" fmla="*/ 26 w 35"/>
                    <a:gd name="T15" fmla="*/ 32 h 34"/>
                    <a:gd name="T16" fmla="*/ 23 w 35"/>
                    <a:gd name="T17" fmla="*/ 34 h 34"/>
                    <a:gd name="T18" fmla="*/ 21 w 35"/>
                    <a:gd name="T19" fmla="*/ 34 h 34"/>
                    <a:gd name="T20" fmla="*/ 18 w 35"/>
                    <a:gd name="T21" fmla="*/ 34 h 34"/>
                    <a:gd name="T22" fmla="*/ 14 w 35"/>
                    <a:gd name="T23" fmla="*/ 34 h 34"/>
                    <a:gd name="T24" fmla="*/ 12 w 35"/>
                    <a:gd name="T25" fmla="*/ 34 h 34"/>
                    <a:gd name="T26" fmla="*/ 10 w 35"/>
                    <a:gd name="T27" fmla="*/ 32 h 34"/>
                    <a:gd name="T28" fmla="*/ 7 w 35"/>
                    <a:gd name="T29" fmla="*/ 32 h 34"/>
                    <a:gd name="T30" fmla="*/ 5 w 35"/>
                    <a:gd name="T31" fmla="*/ 30 h 34"/>
                    <a:gd name="T32" fmla="*/ 3 w 35"/>
                    <a:gd name="T33" fmla="*/ 26 h 34"/>
                    <a:gd name="T34" fmla="*/ 2 w 35"/>
                    <a:gd name="T35" fmla="*/ 25 h 34"/>
                    <a:gd name="T36" fmla="*/ 2 w 35"/>
                    <a:gd name="T37" fmla="*/ 23 h 34"/>
                    <a:gd name="T38" fmla="*/ 0 w 35"/>
                    <a:gd name="T39" fmla="*/ 19 h 34"/>
                    <a:gd name="T40" fmla="*/ 0 w 35"/>
                    <a:gd name="T41" fmla="*/ 18 h 34"/>
                    <a:gd name="T42" fmla="*/ 0 w 35"/>
                    <a:gd name="T43" fmla="*/ 14 h 34"/>
                    <a:gd name="T44" fmla="*/ 2 w 35"/>
                    <a:gd name="T45" fmla="*/ 12 h 34"/>
                    <a:gd name="T46" fmla="*/ 2 w 35"/>
                    <a:gd name="T47" fmla="*/ 9 h 34"/>
                    <a:gd name="T48" fmla="*/ 3 w 35"/>
                    <a:gd name="T49" fmla="*/ 7 h 34"/>
                    <a:gd name="T50" fmla="*/ 5 w 35"/>
                    <a:gd name="T51" fmla="*/ 5 h 34"/>
                    <a:gd name="T52" fmla="*/ 7 w 35"/>
                    <a:gd name="T53" fmla="*/ 3 h 34"/>
                    <a:gd name="T54" fmla="*/ 10 w 35"/>
                    <a:gd name="T55" fmla="*/ 2 h 34"/>
                    <a:gd name="T56" fmla="*/ 12 w 35"/>
                    <a:gd name="T57" fmla="*/ 0 h 34"/>
                    <a:gd name="T58" fmla="*/ 14 w 35"/>
                    <a:gd name="T59" fmla="*/ 0 h 34"/>
                    <a:gd name="T60" fmla="*/ 18 w 35"/>
                    <a:gd name="T61" fmla="*/ 0 h 34"/>
                    <a:gd name="T62" fmla="*/ 21 w 35"/>
                    <a:gd name="T63" fmla="*/ 0 h 34"/>
                    <a:gd name="T64" fmla="*/ 23 w 35"/>
                    <a:gd name="T65" fmla="*/ 0 h 34"/>
                    <a:gd name="T66" fmla="*/ 26 w 35"/>
                    <a:gd name="T67" fmla="*/ 2 h 34"/>
                    <a:gd name="T68" fmla="*/ 28 w 35"/>
                    <a:gd name="T69" fmla="*/ 3 h 34"/>
                    <a:gd name="T70" fmla="*/ 30 w 35"/>
                    <a:gd name="T71" fmla="*/ 5 h 34"/>
                    <a:gd name="T72" fmla="*/ 32 w 35"/>
                    <a:gd name="T73" fmla="*/ 7 h 34"/>
                    <a:gd name="T74" fmla="*/ 34 w 35"/>
                    <a:gd name="T75" fmla="*/ 9 h 34"/>
                    <a:gd name="T76" fmla="*/ 34 w 35"/>
                    <a:gd name="T77" fmla="*/ 12 h 34"/>
                    <a:gd name="T78" fmla="*/ 35 w 35"/>
                    <a:gd name="T79" fmla="*/ 14 h 34"/>
                    <a:gd name="T80" fmla="*/ 35 w 35"/>
                    <a:gd name="T81" fmla="*/ 18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9"/>
                      </a:lnTo>
                      <a:lnTo>
                        <a:pt x="34" y="23"/>
                      </a:lnTo>
                      <a:lnTo>
                        <a:pt x="34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6" y="32"/>
                      </a:lnTo>
                      <a:lnTo>
                        <a:pt x="23" y="34"/>
                      </a:lnTo>
                      <a:lnTo>
                        <a:pt x="21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2" y="34"/>
                      </a:lnTo>
                      <a:lnTo>
                        <a:pt x="10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6"/>
                      </a:lnTo>
                      <a:lnTo>
                        <a:pt x="2" y="25"/>
                      </a:lnTo>
                      <a:lnTo>
                        <a:pt x="2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2" y="12"/>
                      </a:lnTo>
                      <a:lnTo>
                        <a:pt x="2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9"/>
                      </a:lnTo>
                      <a:lnTo>
                        <a:pt x="34" y="12"/>
                      </a:lnTo>
                      <a:lnTo>
                        <a:pt x="35" y="14"/>
                      </a:lnTo>
                      <a:lnTo>
                        <a:pt x="35" y="18"/>
                      </a:lnTo>
                      <a:lnTo>
                        <a:pt x="35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3" name="Freeform 389"/>
                <p:cNvSpPr>
                  <a:spLocks/>
                </p:cNvSpPr>
                <p:nvPr/>
              </p:nvSpPr>
              <p:spPr bwMode="auto">
                <a:xfrm>
                  <a:off x="2242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4 h 34"/>
                    <a:gd name="T4" fmla="*/ 34 w 35"/>
                    <a:gd name="T5" fmla="*/ 12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4" name="Freeform 390"/>
                <p:cNvSpPr>
                  <a:spLocks/>
                </p:cNvSpPr>
                <p:nvPr/>
              </p:nvSpPr>
              <p:spPr bwMode="auto">
                <a:xfrm>
                  <a:off x="2347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9 h 34"/>
                    <a:gd name="T4" fmla="*/ 33 w 35"/>
                    <a:gd name="T5" fmla="*/ 23 h 34"/>
                    <a:gd name="T6" fmla="*/ 33 w 35"/>
                    <a:gd name="T7" fmla="*/ 25 h 34"/>
                    <a:gd name="T8" fmla="*/ 32 w 35"/>
                    <a:gd name="T9" fmla="*/ 26 h 34"/>
                    <a:gd name="T10" fmla="*/ 30 w 35"/>
                    <a:gd name="T11" fmla="*/ 30 h 34"/>
                    <a:gd name="T12" fmla="*/ 28 w 35"/>
                    <a:gd name="T13" fmla="*/ 32 h 34"/>
                    <a:gd name="T14" fmla="*/ 26 w 35"/>
                    <a:gd name="T15" fmla="*/ 32 h 34"/>
                    <a:gd name="T16" fmla="*/ 23 w 35"/>
                    <a:gd name="T17" fmla="*/ 34 h 34"/>
                    <a:gd name="T18" fmla="*/ 21 w 35"/>
                    <a:gd name="T19" fmla="*/ 34 h 34"/>
                    <a:gd name="T20" fmla="*/ 17 w 35"/>
                    <a:gd name="T21" fmla="*/ 34 h 34"/>
                    <a:gd name="T22" fmla="*/ 14 w 35"/>
                    <a:gd name="T23" fmla="*/ 34 h 34"/>
                    <a:gd name="T24" fmla="*/ 12 w 35"/>
                    <a:gd name="T25" fmla="*/ 34 h 34"/>
                    <a:gd name="T26" fmla="*/ 10 w 35"/>
                    <a:gd name="T27" fmla="*/ 32 h 34"/>
                    <a:gd name="T28" fmla="*/ 7 w 35"/>
                    <a:gd name="T29" fmla="*/ 32 h 34"/>
                    <a:gd name="T30" fmla="*/ 5 w 35"/>
                    <a:gd name="T31" fmla="*/ 30 h 34"/>
                    <a:gd name="T32" fmla="*/ 3 w 35"/>
                    <a:gd name="T33" fmla="*/ 26 h 34"/>
                    <a:gd name="T34" fmla="*/ 1 w 35"/>
                    <a:gd name="T35" fmla="*/ 25 h 34"/>
                    <a:gd name="T36" fmla="*/ 1 w 35"/>
                    <a:gd name="T37" fmla="*/ 23 h 34"/>
                    <a:gd name="T38" fmla="*/ 0 w 35"/>
                    <a:gd name="T39" fmla="*/ 19 h 34"/>
                    <a:gd name="T40" fmla="*/ 0 w 35"/>
                    <a:gd name="T41" fmla="*/ 18 h 34"/>
                    <a:gd name="T42" fmla="*/ 0 w 35"/>
                    <a:gd name="T43" fmla="*/ 14 h 34"/>
                    <a:gd name="T44" fmla="*/ 1 w 35"/>
                    <a:gd name="T45" fmla="*/ 12 h 34"/>
                    <a:gd name="T46" fmla="*/ 1 w 35"/>
                    <a:gd name="T47" fmla="*/ 9 h 34"/>
                    <a:gd name="T48" fmla="*/ 3 w 35"/>
                    <a:gd name="T49" fmla="*/ 7 h 34"/>
                    <a:gd name="T50" fmla="*/ 5 w 35"/>
                    <a:gd name="T51" fmla="*/ 5 h 34"/>
                    <a:gd name="T52" fmla="*/ 7 w 35"/>
                    <a:gd name="T53" fmla="*/ 3 h 34"/>
                    <a:gd name="T54" fmla="*/ 10 w 35"/>
                    <a:gd name="T55" fmla="*/ 2 h 34"/>
                    <a:gd name="T56" fmla="*/ 12 w 35"/>
                    <a:gd name="T57" fmla="*/ 0 h 34"/>
                    <a:gd name="T58" fmla="*/ 14 w 35"/>
                    <a:gd name="T59" fmla="*/ 0 h 34"/>
                    <a:gd name="T60" fmla="*/ 17 w 35"/>
                    <a:gd name="T61" fmla="*/ 0 h 34"/>
                    <a:gd name="T62" fmla="*/ 21 w 35"/>
                    <a:gd name="T63" fmla="*/ 0 h 34"/>
                    <a:gd name="T64" fmla="*/ 23 w 35"/>
                    <a:gd name="T65" fmla="*/ 0 h 34"/>
                    <a:gd name="T66" fmla="*/ 26 w 35"/>
                    <a:gd name="T67" fmla="*/ 2 h 34"/>
                    <a:gd name="T68" fmla="*/ 28 w 35"/>
                    <a:gd name="T69" fmla="*/ 3 h 34"/>
                    <a:gd name="T70" fmla="*/ 30 w 35"/>
                    <a:gd name="T71" fmla="*/ 5 h 34"/>
                    <a:gd name="T72" fmla="*/ 32 w 35"/>
                    <a:gd name="T73" fmla="*/ 7 h 34"/>
                    <a:gd name="T74" fmla="*/ 33 w 35"/>
                    <a:gd name="T75" fmla="*/ 9 h 34"/>
                    <a:gd name="T76" fmla="*/ 33 w 35"/>
                    <a:gd name="T77" fmla="*/ 12 h 34"/>
                    <a:gd name="T78" fmla="*/ 35 w 35"/>
                    <a:gd name="T79" fmla="*/ 14 h 34"/>
                    <a:gd name="T80" fmla="*/ 35 w 35"/>
                    <a:gd name="T81" fmla="*/ 18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9"/>
                      </a:lnTo>
                      <a:lnTo>
                        <a:pt x="33" y="23"/>
                      </a:lnTo>
                      <a:lnTo>
                        <a:pt x="33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6" y="32"/>
                      </a:lnTo>
                      <a:lnTo>
                        <a:pt x="23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4" y="34"/>
                      </a:lnTo>
                      <a:lnTo>
                        <a:pt x="12" y="34"/>
                      </a:lnTo>
                      <a:lnTo>
                        <a:pt x="10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6"/>
                      </a:lnTo>
                      <a:lnTo>
                        <a:pt x="1" y="25"/>
                      </a:lnTo>
                      <a:lnTo>
                        <a:pt x="1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1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3" y="9"/>
                      </a:lnTo>
                      <a:lnTo>
                        <a:pt x="33" y="12"/>
                      </a:lnTo>
                      <a:lnTo>
                        <a:pt x="35" y="14"/>
                      </a:lnTo>
                      <a:lnTo>
                        <a:pt x="35" y="18"/>
                      </a:lnTo>
                      <a:lnTo>
                        <a:pt x="35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5" name="Freeform 391"/>
                <p:cNvSpPr>
                  <a:spLocks/>
                </p:cNvSpPr>
                <p:nvPr/>
              </p:nvSpPr>
              <p:spPr bwMode="auto">
                <a:xfrm>
                  <a:off x="2347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4 h 34"/>
                    <a:gd name="T4" fmla="*/ 33 w 35"/>
                    <a:gd name="T5" fmla="*/ 12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6" name="Freeform 392"/>
                <p:cNvSpPr>
                  <a:spLocks/>
                </p:cNvSpPr>
                <p:nvPr/>
              </p:nvSpPr>
              <p:spPr bwMode="auto">
                <a:xfrm>
                  <a:off x="2452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9 h 34"/>
                    <a:gd name="T4" fmla="*/ 33 w 35"/>
                    <a:gd name="T5" fmla="*/ 23 h 34"/>
                    <a:gd name="T6" fmla="*/ 33 w 35"/>
                    <a:gd name="T7" fmla="*/ 25 h 34"/>
                    <a:gd name="T8" fmla="*/ 32 w 35"/>
                    <a:gd name="T9" fmla="*/ 26 h 34"/>
                    <a:gd name="T10" fmla="*/ 30 w 35"/>
                    <a:gd name="T11" fmla="*/ 30 h 34"/>
                    <a:gd name="T12" fmla="*/ 28 w 35"/>
                    <a:gd name="T13" fmla="*/ 32 h 34"/>
                    <a:gd name="T14" fmla="*/ 26 w 35"/>
                    <a:gd name="T15" fmla="*/ 32 h 34"/>
                    <a:gd name="T16" fmla="*/ 23 w 35"/>
                    <a:gd name="T17" fmla="*/ 34 h 34"/>
                    <a:gd name="T18" fmla="*/ 21 w 35"/>
                    <a:gd name="T19" fmla="*/ 34 h 34"/>
                    <a:gd name="T20" fmla="*/ 17 w 35"/>
                    <a:gd name="T21" fmla="*/ 34 h 34"/>
                    <a:gd name="T22" fmla="*/ 14 w 35"/>
                    <a:gd name="T23" fmla="*/ 34 h 34"/>
                    <a:gd name="T24" fmla="*/ 12 w 35"/>
                    <a:gd name="T25" fmla="*/ 34 h 34"/>
                    <a:gd name="T26" fmla="*/ 10 w 35"/>
                    <a:gd name="T27" fmla="*/ 32 h 34"/>
                    <a:gd name="T28" fmla="*/ 7 w 35"/>
                    <a:gd name="T29" fmla="*/ 32 h 34"/>
                    <a:gd name="T30" fmla="*/ 5 w 35"/>
                    <a:gd name="T31" fmla="*/ 30 h 34"/>
                    <a:gd name="T32" fmla="*/ 3 w 35"/>
                    <a:gd name="T33" fmla="*/ 26 h 34"/>
                    <a:gd name="T34" fmla="*/ 1 w 35"/>
                    <a:gd name="T35" fmla="*/ 25 h 34"/>
                    <a:gd name="T36" fmla="*/ 1 w 35"/>
                    <a:gd name="T37" fmla="*/ 23 h 34"/>
                    <a:gd name="T38" fmla="*/ 0 w 35"/>
                    <a:gd name="T39" fmla="*/ 19 h 34"/>
                    <a:gd name="T40" fmla="*/ 0 w 35"/>
                    <a:gd name="T41" fmla="*/ 18 h 34"/>
                    <a:gd name="T42" fmla="*/ 0 w 35"/>
                    <a:gd name="T43" fmla="*/ 14 h 34"/>
                    <a:gd name="T44" fmla="*/ 1 w 35"/>
                    <a:gd name="T45" fmla="*/ 12 h 34"/>
                    <a:gd name="T46" fmla="*/ 1 w 35"/>
                    <a:gd name="T47" fmla="*/ 9 h 34"/>
                    <a:gd name="T48" fmla="*/ 3 w 35"/>
                    <a:gd name="T49" fmla="*/ 7 h 34"/>
                    <a:gd name="T50" fmla="*/ 5 w 35"/>
                    <a:gd name="T51" fmla="*/ 5 h 34"/>
                    <a:gd name="T52" fmla="*/ 7 w 35"/>
                    <a:gd name="T53" fmla="*/ 3 h 34"/>
                    <a:gd name="T54" fmla="*/ 10 w 35"/>
                    <a:gd name="T55" fmla="*/ 2 h 34"/>
                    <a:gd name="T56" fmla="*/ 12 w 35"/>
                    <a:gd name="T57" fmla="*/ 0 h 34"/>
                    <a:gd name="T58" fmla="*/ 14 w 35"/>
                    <a:gd name="T59" fmla="*/ 0 h 34"/>
                    <a:gd name="T60" fmla="*/ 17 w 35"/>
                    <a:gd name="T61" fmla="*/ 0 h 34"/>
                    <a:gd name="T62" fmla="*/ 21 w 35"/>
                    <a:gd name="T63" fmla="*/ 0 h 34"/>
                    <a:gd name="T64" fmla="*/ 23 w 35"/>
                    <a:gd name="T65" fmla="*/ 0 h 34"/>
                    <a:gd name="T66" fmla="*/ 26 w 35"/>
                    <a:gd name="T67" fmla="*/ 2 h 34"/>
                    <a:gd name="T68" fmla="*/ 28 w 35"/>
                    <a:gd name="T69" fmla="*/ 3 h 34"/>
                    <a:gd name="T70" fmla="*/ 30 w 35"/>
                    <a:gd name="T71" fmla="*/ 5 h 34"/>
                    <a:gd name="T72" fmla="*/ 32 w 35"/>
                    <a:gd name="T73" fmla="*/ 7 h 34"/>
                    <a:gd name="T74" fmla="*/ 33 w 35"/>
                    <a:gd name="T75" fmla="*/ 9 h 34"/>
                    <a:gd name="T76" fmla="*/ 33 w 35"/>
                    <a:gd name="T77" fmla="*/ 12 h 34"/>
                    <a:gd name="T78" fmla="*/ 35 w 35"/>
                    <a:gd name="T79" fmla="*/ 14 h 34"/>
                    <a:gd name="T80" fmla="*/ 35 w 35"/>
                    <a:gd name="T81" fmla="*/ 18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9"/>
                      </a:lnTo>
                      <a:lnTo>
                        <a:pt x="33" y="23"/>
                      </a:lnTo>
                      <a:lnTo>
                        <a:pt x="33" y="25"/>
                      </a:lnTo>
                      <a:lnTo>
                        <a:pt x="32" y="26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6" y="32"/>
                      </a:lnTo>
                      <a:lnTo>
                        <a:pt x="23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4" y="34"/>
                      </a:lnTo>
                      <a:lnTo>
                        <a:pt x="12" y="34"/>
                      </a:lnTo>
                      <a:lnTo>
                        <a:pt x="10" y="32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6"/>
                      </a:lnTo>
                      <a:lnTo>
                        <a:pt x="1" y="25"/>
                      </a:lnTo>
                      <a:lnTo>
                        <a:pt x="1" y="23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1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3" y="9"/>
                      </a:lnTo>
                      <a:lnTo>
                        <a:pt x="33" y="12"/>
                      </a:lnTo>
                      <a:lnTo>
                        <a:pt x="35" y="14"/>
                      </a:lnTo>
                      <a:lnTo>
                        <a:pt x="35" y="18"/>
                      </a:lnTo>
                      <a:lnTo>
                        <a:pt x="35" y="16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7" name="Freeform 393"/>
                <p:cNvSpPr>
                  <a:spLocks/>
                </p:cNvSpPr>
                <p:nvPr/>
              </p:nvSpPr>
              <p:spPr bwMode="auto">
                <a:xfrm>
                  <a:off x="2452" y="2377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4 h 34"/>
                    <a:gd name="T4" fmla="*/ 33 w 35"/>
                    <a:gd name="T5" fmla="*/ 12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8" name="Freeform 394"/>
                <p:cNvSpPr>
                  <a:spLocks/>
                </p:cNvSpPr>
                <p:nvPr/>
              </p:nvSpPr>
              <p:spPr bwMode="auto">
                <a:xfrm>
                  <a:off x="1508" y="2460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22 h 36"/>
                    <a:gd name="T4" fmla="*/ 33 w 33"/>
                    <a:gd name="T5" fmla="*/ 23 h 36"/>
                    <a:gd name="T6" fmla="*/ 32 w 33"/>
                    <a:gd name="T7" fmla="*/ 27 h 36"/>
                    <a:gd name="T8" fmla="*/ 32 w 33"/>
                    <a:gd name="T9" fmla="*/ 29 h 36"/>
                    <a:gd name="T10" fmla="*/ 30 w 33"/>
                    <a:gd name="T11" fmla="*/ 31 h 36"/>
                    <a:gd name="T12" fmla="*/ 26 w 33"/>
                    <a:gd name="T13" fmla="*/ 32 h 36"/>
                    <a:gd name="T14" fmla="*/ 24 w 33"/>
                    <a:gd name="T15" fmla="*/ 34 h 36"/>
                    <a:gd name="T16" fmla="*/ 23 w 33"/>
                    <a:gd name="T17" fmla="*/ 34 h 36"/>
                    <a:gd name="T18" fmla="*/ 19 w 33"/>
                    <a:gd name="T19" fmla="*/ 36 h 36"/>
                    <a:gd name="T20" fmla="*/ 17 w 33"/>
                    <a:gd name="T21" fmla="*/ 36 h 36"/>
                    <a:gd name="T22" fmla="*/ 14 w 33"/>
                    <a:gd name="T23" fmla="*/ 36 h 36"/>
                    <a:gd name="T24" fmla="*/ 10 w 33"/>
                    <a:gd name="T25" fmla="*/ 34 h 36"/>
                    <a:gd name="T26" fmla="*/ 8 w 33"/>
                    <a:gd name="T27" fmla="*/ 34 h 36"/>
                    <a:gd name="T28" fmla="*/ 7 w 33"/>
                    <a:gd name="T29" fmla="*/ 32 h 36"/>
                    <a:gd name="T30" fmla="*/ 5 w 33"/>
                    <a:gd name="T31" fmla="*/ 31 h 36"/>
                    <a:gd name="T32" fmla="*/ 3 w 33"/>
                    <a:gd name="T33" fmla="*/ 29 h 36"/>
                    <a:gd name="T34" fmla="*/ 1 w 33"/>
                    <a:gd name="T35" fmla="*/ 27 h 36"/>
                    <a:gd name="T36" fmla="*/ 0 w 33"/>
                    <a:gd name="T37" fmla="*/ 23 h 36"/>
                    <a:gd name="T38" fmla="*/ 0 w 33"/>
                    <a:gd name="T39" fmla="*/ 22 h 36"/>
                    <a:gd name="T40" fmla="*/ 0 w 33"/>
                    <a:gd name="T41" fmla="*/ 18 h 36"/>
                    <a:gd name="T42" fmla="*/ 0 w 33"/>
                    <a:gd name="T43" fmla="*/ 16 h 36"/>
                    <a:gd name="T44" fmla="*/ 0 w 33"/>
                    <a:gd name="T45" fmla="*/ 13 h 36"/>
                    <a:gd name="T46" fmla="*/ 1 w 33"/>
                    <a:gd name="T47" fmla="*/ 11 h 36"/>
                    <a:gd name="T48" fmla="*/ 3 w 33"/>
                    <a:gd name="T49" fmla="*/ 7 h 36"/>
                    <a:gd name="T50" fmla="*/ 5 w 33"/>
                    <a:gd name="T51" fmla="*/ 6 h 36"/>
                    <a:gd name="T52" fmla="*/ 7 w 33"/>
                    <a:gd name="T53" fmla="*/ 4 h 36"/>
                    <a:gd name="T54" fmla="*/ 8 w 33"/>
                    <a:gd name="T55" fmla="*/ 2 h 36"/>
                    <a:gd name="T56" fmla="*/ 10 w 33"/>
                    <a:gd name="T57" fmla="*/ 2 h 36"/>
                    <a:gd name="T58" fmla="*/ 14 w 33"/>
                    <a:gd name="T59" fmla="*/ 0 h 36"/>
                    <a:gd name="T60" fmla="*/ 17 w 33"/>
                    <a:gd name="T61" fmla="*/ 0 h 36"/>
                    <a:gd name="T62" fmla="*/ 19 w 33"/>
                    <a:gd name="T63" fmla="*/ 0 h 36"/>
                    <a:gd name="T64" fmla="*/ 23 w 33"/>
                    <a:gd name="T65" fmla="*/ 2 h 36"/>
                    <a:gd name="T66" fmla="*/ 24 w 33"/>
                    <a:gd name="T67" fmla="*/ 2 h 36"/>
                    <a:gd name="T68" fmla="*/ 26 w 33"/>
                    <a:gd name="T69" fmla="*/ 4 h 36"/>
                    <a:gd name="T70" fmla="*/ 30 w 33"/>
                    <a:gd name="T71" fmla="*/ 6 h 36"/>
                    <a:gd name="T72" fmla="*/ 32 w 33"/>
                    <a:gd name="T73" fmla="*/ 7 h 36"/>
                    <a:gd name="T74" fmla="*/ 32 w 33"/>
                    <a:gd name="T75" fmla="*/ 11 h 36"/>
                    <a:gd name="T76" fmla="*/ 33 w 33"/>
                    <a:gd name="T77" fmla="*/ 13 h 36"/>
                    <a:gd name="T78" fmla="*/ 33 w 33"/>
                    <a:gd name="T79" fmla="*/ 16 h 36"/>
                    <a:gd name="T80" fmla="*/ 33 w 33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22"/>
                      </a:lnTo>
                      <a:lnTo>
                        <a:pt x="33" y="23"/>
                      </a:lnTo>
                      <a:lnTo>
                        <a:pt x="32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6" y="32"/>
                      </a:lnTo>
                      <a:lnTo>
                        <a:pt x="24" y="34"/>
                      </a:lnTo>
                      <a:lnTo>
                        <a:pt x="23" y="34"/>
                      </a:lnTo>
                      <a:lnTo>
                        <a:pt x="19" y="36"/>
                      </a:lnTo>
                      <a:lnTo>
                        <a:pt x="17" y="36"/>
                      </a:lnTo>
                      <a:lnTo>
                        <a:pt x="14" y="36"/>
                      </a:lnTo>
                      <a:lnTo>
                        <a:pt x="10" y="34"/>
                      </a:lnTo>
                      <a:lnTo>
                        <a:pt x="8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3" y="29"/>
                      </a:lnTo>
                      <a:lnTo>
                        <a:pt x="1" y="27"/>
                      </a:lnTo>
                      <a:lnTo>
                        <a:pt x="0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8" y="2"/>
                      </a:lnTo>
                      <a:lnTo>
                        <a:pt x="10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3" y="2"/>
                      </a:lnTo>
                      <a:lnTo>
                        <a:pt x="24" y="2"/>
                      </a:lnTo>
                      <a:lnTo>
                        <a:pt x="26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2" y="11"/>
                      </a:lnTo>
                      <a:lnTo>
                        <a:pt x="33" y="13"/>
                      </a:lnTo>
                      <a:lnTo>
                        <a:pt x="33" y="16"/>
                      </a:lnTo>
                      <a:lnTo>
                        <a:pt x="33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39" name="Freeform 395"/>
                <p:cNvSpPr>
                  <a:spLocks/>
                </p:cNvSpPr>
                <p:nvPr/>
              </p:nvSpPr>
              <p:spPr bwMode="auto">
                <a:xfrm>
                  <a:off x="1508" y="2460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16 h 36"/>
                    <a:gd name="T4" fmla="*/ 33 w 33"/>
                    <a:gd name="T5" fmla="*/ 13 h 36"/>
                    <a:gd name="T6" fmla="*/ 32 w 33"/>
                    <a:gd name="T7" fmla="*/ 11 h 36"/>
                    <a:gd name="T8" fmla="*/ 32 w 33"/>
                    <a:gd name="T9" fmla="*/ 7 h 36"/>
                    <a:gd name="T10" fmla="*/ 30 w 33"/>
                    <a:gd name="T11" fmla="*/ 6 h 36"/>
                    <a:gd name="T12" fmla="*/ 26 w 33"/>
                    <a:gd name="T13" fmla="*/ 4 h 36"/>
                    <a:gd name="T14" fmla="*/ 24 w 33"/>
                    <a:gd name="T15" fmla="*/ 2 h 36"/>
                    <a:gd name="T16" fmla="*/ 23 w 33"/>
                    <a:gd name="T17" fmla="*/ 2 h 36"/>
                    <a:gd name="T18" fmla="*/ 19 w 33"/>
                    <a:gd name="T19" fmla="*/ 0 h 36"/>
                    <a:gd name="T20" fmla="*/ 17 w 33"/>
                    <a:gd name="T21" fmla="*/ 0 h 36"/>
                    <a:gd name="T22" fmla="*/ 14 w 33"/>
                    <a:gd name="T23" fmla="*/ 0 h 36"/>
                    <a:gd name="T24" fmla="*/ 10 w 33"/>
                    <a:gd name="T25" fmla="*/ 2 h 36"/>
                    <a:gd name="T26" fmla="*/ 8 w 33"/>
                    <a:gd name="T27" fmla="*/ 2 h 36"/>
                    <a:gd name="T28" fmla="*/ 7 w 33"/>
                    <a:gd name="T29" fmla="*/ 4 h 36"/>
                    <a:gd name="T30" fmla="*/ 5 w 33"/>
                    <a:gd name="T31" fmla="*/ 6 h 36"/>
                    <a:gd name="T32" fmla="*/ 3 w 33"/>
                    <a:gd name="T33" fmla="*/ 7 h 36"/>
                    <a:gd name="T34" fmla="*/ 1 w 33"/>
                    <a:gd name="T35" fmla="*/ 11 h 36"/>
                    <a:gd name="T36" fmla="*/ 0 w 33"/>
                    <a:gd name="T37" fmla="*/ 13 h 36"/>
                    <a:gd name="T38" fmla="*/ 0 w 33"/>
                    <a:gd name="T39" fmla="*/ 16 h 36"/>
                    <a:gd name="T40" fmla="*/ 0 w 33"/>
                    <a:gd name="T41" fmla="*/ 18 h 36"/>
                    <a:gd name="T42" fmla="*/ 0 w 33"/>
                    <a:gd name="T43" fmla="*/ 22 h 36"/>
                    <a:gd name="T44" fmla="*/ 0 w 33"/>
                    <a:gd name="T45" fmla="*/ 23 h 36"/>
                    <a:gd name="T46" fmla="*/ 1 w 33"/>
                    <a:gd name="T47" fmla="*/ 27 h 36"/>
                    <a:gd name="T48" fmla="*/ 3 w 33"/>
                    <a:gd name="T49" fmla="*/ 29 h 36"/>
                    <a:gd name="T50" fmla="*/ 5 w 33"/>
                    <a:gd name="T51" fmla="*/ 31 h 36"/>
                    <a:gd name="T52" fmla="*/ 7 w 33"/>
                    <a:gd name="T53" fmla="*/ 32 h 36"/>
                    <a:gd name="T54" fmla="*/ 8 w 33"/>
                    <a:gd name="T55" fmla="*/ 34 h 36"/>
                    <a:gd name="T56" fmla="*/ 10 w 33"/>
                    <a:gd name="T57" fmla="*/ 34 h 36"/>
                    <a:gd name="T58" fmla="*/ 14 w 33"/>
                    <a:gd name="T59" fmla="*/ 36 h 36"/>
                    <a:gd name="T60" fmla="*/ 17 w 33"/>
                    <a:gd name="T61" fmla="*/ 36 h 36"/>
                    <a:gd name="T62" fmla="*/ 19 w 33"/>
                    <a:gd name="T63" fmla="*/ 36 h 36"/>
                    <a:gd name="T64" fmla="*/ 23 w 33"/>
                    <a:gd name="T65" fmla="*/ 34 h 36"/>
                    <a:gd name="T66" fmla="*/ 24 w 33"/>
                    <a:gd name="T67" fmla="*/ 34 h 36"/>
                    <a:gd name="T68" fmla="*/ 26 w 33"/>
                    <a:gd name="T69" fmla="*/ 32 h 36"/>
                    <a:gd name="T70" fmla="*/ 30 w 33"/>
                    <a:gd name="T71" fmla="*/ 31 h 36"/>
                    <a:gd name="T72" fmla="*/ 32 w 33"/>
                    <a:gd name="T73" fmla="*/ 29 h 36"/>
                    <a:gd name="T74" fmla="*/ 32 w 33"/>
                    <a:gd name="T75" fmla="*/ 27 h 36"/>
                    <a:gd name="T76" fmla="*/ 33 w 33"/>
                    <a:gd name="T77" fmla="*/ 23 h 36"/>
                    <a:gd name="T78" fmla="*/ 33 w 33"/>
                    <a:gd name="T79" fmla="*/ 22 h 36"/>
                    <a:gd name="T80" fmla="*/ 33 w 33"/>
                    <a:gd name="T81" fmla="*/ 18 h 36"/>
                    <a:gd name="T82" fmla="*/ 33 w 33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16"/>
                      </a:lnTo>
                      <a:lnTo>
                        <a:pt x="33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8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4" y="34"/>
                      </a:lnTo>
                      <a:lnTo>
                        <a:pt x="26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3" y="23"/>
                      </a:lnTo>
                      <a:lnTo>
                        <a:pt x="33" y="22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0" name="Freeform 396"/>
                <p:cNvSpPr>
                  <a:spLocks/>
                </p:cNvSpPr>
                <p:nvPr/>
              </p:nvSpPr>
              <p:spPr bwMode="auto">
                <a:xfrm>
                  <a:off x="1612" y="2460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22 h 36"/>
                    <a:gd name="T4" fmla="*/ 34 w 34"/>
                    <a:gd name="T5" fmla="*/ 23 h 36"/>
                    <a:gd name="T6" fmla="*/ 32 w 34"/>
                    <a:gd name="T7" fmla="*/ 27 h 36"/>
                    <a:gd name="T8" fmla="*/ 32 w 34"/>
                    <a:gd name="T9" fmla="*/ 29 h 36"/>
                    <a:gd name="T10" fmla="*/ 31 w 34"/>
                    <a:gd name="T11" fmla="*/ 31 h 36"/>
                    <a:gd name="T12" fmla="*/ 27 w 34"/>
                    <a:gd name="T13" fmla="*/ 32 h 36"/>
                    <a:gd name="T14" fmla="*/ 25 w 34"/>
                    <a:gd name="T15" fmla="*/ 34 h 36"/>
                    <a:gd name="T16" fmla="*/ 24 w 34"/>
                    <a:gd name="T17" fmla="*/ 34 h 36"/>
                    <a:gd name="T18" fmla="*/ 20 w 34"/>
                    <a:gd name="T19" fmla="*/ 36 h 36"/>
                    <a:gd name="T20" fmla="*/ 18 w 34"/>
                    <a:gd name="T21" fmla="*/ 36 h 36"/>
                    <a:gd name="T22" fmla="*/ 15 w 34"/>
                    <a:gd name="T23" fmla="*/ 36 h 36"/>
                    <a:gd name="T24" fmla="*/ 11 w 34"/>
                    <a:gd name="T25" fmla="*/ 34 h 36"/>
                    <a:gd name="T26" fmla="*/ 9 w 34"/>
                    <a:gd name="T27" fmla="*/ 34 h 36"/>
                    <a:gd name="T28" fmla="*/ 8 w 34"/>
                    <a:gd name="T29" fmla="*/ 32 h 36"/>
                    <a:gd name="T30" fmla="*/ 6 w 34"/>
                    <a:gd name="T31" fmla="*/ 31 h 36"/>
                    <a:gd name="T32" fmla="*/ 4 w 34"/>
                    <a:gd name="T33" fmla="*/ 29 h 36"/>
                    <a:gd name="T34" fmla="*/ 2 w 34"/>
                    <a:gd name="T35" fmla="*/ 27 h 36"/>
                    <a:gd name="T36" fmla="*/ 0 w 34"/>
                    <a:gd name="T37" fmla="*/ 23 h 36"/>
                    <a:gd name="T38" fmla="*/ 0 w 34"/>
                    <a:gd name="T39" fmla="*/ 22 h 36"/>
                    <a:gd name="T40" fmla="*/ 0 w 34"/>
                    <a:gd name="T41" fmla="*/ 18 h 36"/>
                    <a:gd name="T42" fmla="*/ 0 w 34"/>
                    <a:gd name="T43" fmla="*/ 16 h 36"/>
                    <a:gd name="T44" fmla="*/ 0 w 34"/>
                    <a:gd name="T45" fmla="*/ 13 h 36"/>
                    <a:gd name="T46" fmla="*/ 2 w 34"/>
                    <a:gd name="T47" fmla="*/ 11 h 36"/>
                    <a:gd name="T48" fmla="*/ 4 w 34"/>
                    <a:gd name="T49" fmla="*/ 7 h 36"/>
                    <a:gd name="T50" fmla="*/ 6 w 34"/>
                    <a:gd name="T51" fmla="*/ 6 h 36"/>
                    <a:gd name="T52" fmla="*/ 8 w 34"/>
                    <a:gd name="T53" fmla="*/ 4 h 36"/>
                    <a:gd name="T54" fmla="*/ 9 w 34"/>
                    <a:gd name="T55" fmla="*/ 2 h 36"/>
                    <a:gd name="T56" fmla="*/ 11 w 34"/>
                    <a:gd name="T57" fmla="*/ 2 h 36"/>
                    <a:gd name="T58" fmla="*/ 15 w 34"/>
                    <a:gd name="T59" fmla="*/ 0 h 36"/>
                    <a:gd name="T60" fmla="*/ 18 w 34"/>
                    <a:gd name="T61" fmla="*/ 0 h 36"/>
                    <a:gd name="T62" fmla="*/ 20 w 34"/>
                    <a:gd name="T63" fmla="*/ 0 h 36"/>
                    <a:gd name="T64" fmla="*/ 24 w 34"/>
                    <a:gd name="T65" fmla="*/ 2 h 36"/>
                    <a:gd name="T66" fmla="*/ 25 w 34"/>
                    <a:gd name="T67" fmla="*/ 2 h 36"/>
                    <a:gd name="T68" fmla="*/ 27 w 34"/>
                    <a:gd name="T69" fmla="*/ 4 h 36"/>
                    <a:gd name="T70" fmla="*/ 31 w 34"/>
                    <a:gd name="T71" fmla="*/ 6 h 36"/>
                    <a:gd name="T72" fmla="*/ 32 w 34"/>
                    <a:gd name="T73" fmla="*/ 7 h 36"/>
                    <a:gd name="T74" fmla="*/ 32 w 34"/>
                    <a:gd name="T75" fmla="*/ 11 h 36"/>
                    <a:gd name="T76" fmla="*/ 34 w 34"/>
                    <a:gd name="T77" fmla="*/ 13 h 36"/>
                    <a:gd name="T78" fmla="*/ 34 w 34"/>
                    <a:gd name="T79" fmla="*/ 16 h 36"/>
                    <a:gd name="T80" fmla="*/ 34 w 34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22"/>
                      </a:lnTo>
                      <a:lnTo>
                        <a:pt x="34" y="23"/>
                      </a:lnTo>
                      <a:lnTo>
                        <a:pt x="32" y="27"/>
                      </a:lnTo>
                      <a:lnTo>
                        <a:pt x="32" y="29"/>
                      </a:lnTo>
                      <a:lnTo>
                        <a:pt x="31" y="31"/>
                      </a:lnTo>
                      <a:lnTo>
                        <a:pt x="27" y="32"/>
                      </a:lnTo>
                      <a:lnTo>
                        <a:pt x="25" y="34"/>
                      </a:lnTo>
                      <a:lnTo>
                        <a:pt x="24" y="34"/>
                      </a:lnTo>
                      <a:lnTo>
                        <a:pt x="20" y="36"/>
                      </a:lnTo>
                      <a:lnTo>
                        <a:pt x="18" y="36"/>
                      </a:lnTo>
                      <a:lnTo>
                        <a:pt x="15" y="36"/>
                      </a:lnTo>
                      <a:lnTo>
                        <a:pt x="11" y="34"/>
                      </a:lnTo>
                      <a:lnTo>
                        <a:pt x="9" y="34"/>
                      </a:lnTo>
                      <a:lnTo>
                        <a:pt x="8" y="32"/>
                      </a:lnTo>
                      <a:lnTo>
                        <a:pt x="6" y="31"/>
                      </a:lnTo>
                      <a:lnTo>
                        <a:pt x="4" y="29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6" y="6"/>
                      </a:lnTo>
                      <a:lnTo>
                        <a:pt x="8" y="4"/>
                      </a:lnTo>
                      <a:lnTo>
                        <a:pt x="9" y="2"/>
                      </a:lnTo>
                      <a:lnTo>
                        <a:pt x="11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4" y="2"/>
                      </a:lnTo>
                      <a:lnTo>
                        <a:pt x="25" y="2"/>
                      </a:lnTo>
                      <a:lnTo>
                        <a:pt x="27" y="4"/>
                      </a:lnTo>
                      <a:lnTo>
                        <a:pt x="31" y="6"/>
                      </a:lnTo>
                      <a:lnTo>
                        <a:pt x="32" y="7"/>
                      </a:lnTo>
                      <a:lnTo>
                        <a:pt x="32" y="11"/>
                      </a:lnTo>
                      <a:lnTo>
                        <a:pt x="34" y="13"/>
                      </a:lnTo>
                      <a:lnTo>
                        <a:pt x="34" y="16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1" name="Freeform 397"/>
                <p:cNvSpPr>
                  <a:spLocks/>
                </p:cNvSpPr>
                <p:nvPr/>
              </p:nvSpPr>
              <p:spPr bwMode="auto">
                <a:xfrm>
                  <a:off x="1612" y="2460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7 h 36"/>
                    <a:gd name="T10" fmla="*/ 31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4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5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8 w 34"/>
                    <a:gd name="T29" fmla="*/ 4 h 36"/>
                    <a:gd name="T30" fmla="*/ 6 w 34"/>
                    <a:gd name="T31" fmla="*/ 6 h 36"/>
                    <a:gd name="T32" fmla="*/ 4 w 34"/>
                    <a:gd name="T33" fmla="*/ 7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3 h 36"/>
                    <a:gd name="T46" fmla="*/ 2 w 34"/>
                    <a:gd name="T47" fmla="*/ 27 h 36"/>
                    <a:gd name="T48" fmla="*/ 4 w 34"/>
                    <a:gd name="T49" fmla="*/ 29 h 36"/>
                    <a:gd name="T50" fmla="*/ 6 w 34"/>
                    <a:gd name="T51" fmla="*/ 31 h 36"/>
                    <a:gd name="T52" fmla="*/ 8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5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4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1 w 34"/>
                    <a:gd name="T71" fmla="*/ 31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3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1"/>
                      </a:lnTo>
                      <a:lnTo>
                        <a:pt x="8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4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1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3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2" name="Freeform 398"/>
                <p:cNvSpPr>
                  <a:spLocks/>
                </p:cNvSpPr>
                <p:nvPr/>
              </p:nvSpPr>
              <p:spPr bwMode="auto">
                <a:xfrm>
                  <a:off x="1717" y="2460"/>
                  <a:ext cx="36" cy="36"/>
                </a:xfrm>
                <a:custGeom>
                  <a:avLst/>
                  <a:gdLst>
                    <a:gd name="T0" fmla="*/ 34 w 36"/>
                    <a:gd name="T1" fmla="*/ 18 h 36"/>
                    <a:gd name="T2" fmla="*/ 36 w 36"/>
                    <a:gd name="T3" fmla="*/ 22 h 36"/>
                    <a:gd name="T4" fmla="*/ 34 w 36"/>
                    <a:gd name="T5" fmla="*/ 23 h 36"/>
                    <a:gd name="T6" fmla="*/ 34 w 36"/>
                    <a:gd name="T7" fmla="*/ 27 h 36"/>
                    <a:gd name="T8" fmla="*/ 32 w 36"/>
                    <a:gd name="T9" fmla="*/ 29 h 36"/>
                    <a:gd name="T10" fmla="*/ 31 w 36"/>
                    <a:gd name="T11" fmla="*/ 31 h 36"/>
                    <a:gd name="T12" fmla="*/ 29 w 36"/>
                    <a:gd name="T13" fmla="*/ 32 h 36"/>
                    <a:gd name="T14" fmla="*/ 25 w 36"/>
                    <a:gd name="T15" fmla="*/ 34 h 36"/>
                    <a:gd name="T16" fmla="*/ 23 w 36"/>
                    <a:gd name="T17" fmla="*/ 34 h 36"/>
                    <a:gd name="T18" fmla="*/ 20 w 36"/>
                    <a:gd name="T19" fmla="*/ 36 h 36"/>
                    <a:gd name="T20" fmla="*/ 18 w 36"/>
                    <a:gd name="T21" fmla="*/ 36 h 36"/>
                    <a:gd name="T22" fmla="*/ 15 w 36"/>
                    <a:gd name="T23" fmla="*/ 36 h 36"/>
                    <a:gd name="T24" fmla="*/ 13 w 36"/>
                    <a:gd name="T25" fmla="*/ 34 h 36"/>
                    <a:gd name="T26" fmla="*/ 9 w 36"/>
                    <a:gd name="T27" fmla="*/ 34 h 36"/>
                    <a:gd name="T28" fmla="*/ 7 w 36"/>
                    <a:gd name="T29" fmla="*/ 32 h 36"/>
                    <a:gd name="T30" fmla="*/ 6 w 36"/>
                    <a:gd name="T31" fmla="*/ 31 h 36"/>
                    <a:gd name="T32" fmla="*/ 4 w 36"/>
                    <a:gd name="T33" fmla="*/ 29 h 36"/>
                    <a:gd name="T34" fmla="*/ 2 w 36"/>
                    <a:gd name="T35" fmla="*/ 27 h 36"/>
                    <a:gd name="T36" fmla="*/ 0 w 36"/>
                    <a:gd name="T37" fmla="*/ 23 h 36"/>
                    <a:gd name="T38" fmla="*/ 0 w 36"/>
                    <a:gd name="T39" fmla="*/ 22 h 36"/>
                    <a:gd name="T40" fmla="*/ 0 w 36"/>
                    <a:gd name="T41" fmla="*/ 18 h 36"/>
                    <a:gd name="T42" fmla="*/ 0 w 36"/>
                    <a:gd name="T43" fmla="*/ 16 h 36"/>
                    <a:gd name="T44" fmla="*/ 0 w 36"/>
                    <a:gd name="T45" fmla="*/ 13 h 36"/>
                    <a:gd name="T46" fmla="*/ 2 w 36"/>
                    <a:gd name="T47" fmla="*/ 11 h 36"/>
                    <a:gd name="T48" fmla="*/ 4 w 36"/>
                    <a:gd name="T49" fmla="*/ 7 h 36"/>
                    <a:gd name="T50" fmla="*/ 6 w 36"/>
                    <a:gd name="T51" fmla="*/ 6 h 36"/>
                    <a:gd name="T52" fmla="*/ 7 w 36"/>
                    <a:gd name="T53" fmla="*/ 4 h 36"/>
                    <a:gd name="T54" fmla="*/ 9 w 36"/>
                    <a:gd name="T55" fmla="*/ 2 h 36"/>
                    <a:gd name="T56" fmla="*/ 13 w 36"/>
                    <a:gd name="T57" fmla="*/ 2 h 36"/>
                    <a:gd name="T58" fmla="*/ 15 w 36"/>
                    <a:gd name="T59" fmla="*/ 0 h 36"/>
                    <a:gd name="T60" fmla="*/ 18 w 36"/>
                    <a:gd name="T61" fmla="*/ 0 h 36"/>
                    <a:gd name="T62" fmla="*/ 20 w 36"/>
                    <a:gd name="T63" fmla="*/ 0 h 36"/>
                    <a:gd name="T64" fmla="*/ 23 w 36"/>
                    <a:gd name="T65" fmla="*/ 2 h 36"/>
                    <a:gd name="T66" fmla="*/ 25 w 36"/>
                    <a:gd name="T67" fmla="*/ 2 h 36"/>
                    <a:gd name="T68" fmla="*/ 29 w 36"/>
                    <a:gd name="T69" fmla="*/ 4 h 36"/>
                    <a:gd name="T70" fmla="*/ 31 w 36"/>
                    <a:gd name="T71" fmla="*/ 6 h 36"/>
                    <a:gd name="T72" fmla="*/ 32 w 36"/>
                    <a:gd name="T73" fmla="*/ 7 h 36"/>
                    <a:gd name="T74" fmla="*/ 34 w 36"/>
                    <a:gd name="T75" fmla="*/ 11 h 36"/>
                    <a:gd name="T76" fmla="*/ 34 w 36"/>
                    <a:gd name="T77" fmla="*/ 13 h 36"/>
                    <a:gd name="T78" fmla="*/ 36 w 36"/>
                    <a:gd name="T79" fmla="*/ 16 h 36"/>
                    <a:gd name="T80" fmla="*/ 36 w 36"/>
                    <a:gd name="T81" fmla="*/ 18 h 36"/>
                    <a:gd name="T82" fmla="*/ 34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4" y="18"/>
                      </a:moveTo>
                      <a:lnTo>
                        <a:pt x="36" y="22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9"/>
                      </a:lnTo>
                      <a:lnTo>
                        <a:pt x="31" y="31"/>
                      </a:lnTo>
                      <a:lnTo>
                        <a:pt x="29" y="32"/>
                      </a:lnTo>
                      <a:lnTo>
                        <a:pt x="25" y="34"/>
                      </a:lnTo>
                      <a:lnTo>
                        <a:pt x="23" y="34"/>
                      </a:lnTo>
                      <a:lnTo>
                        <a:pt x="20" y="36"/>
                      </a:lnTo>
                      <a:lnTo>
                        <a:pt x="18" y="36"/>
                      </a:lnTo>
                      <a:lnTo>
                        <a:pt x="15" y="36"/>
                      </a:lnTo>
                      <a:lnTo>
                        <a:pt x="13" y="34"/>
                      </a:lnTo>
                      <a:lnTo>
                        <a:pt x="9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4" y="29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6" y="6"/>
                      </a:lnTo>
                      <a:lnTo>
                        <a:pt x="7" y="4"/>
                      </a:ln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2"/>
                      </a:lnTo>
                      <a:lnTo>
                        <a:pt x="25" y="2"/>
                      </a:lnTo>
                      <a:lnTo>
                        <a:pt x="29" y="4"/>
                      </a:lnTo>
                      <a:lnTo>
                        <a:pt x="31" y="6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3"/>
                      </a:lnTo>
                      <a:lnTo>
                        <a:pt x="36" y="16"/>
                      </a:lnTo>
                      <a:lnTo>
                        <a:pt x="36" y="18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3" name="Freeform 399"/>
                <p:cNvSpPr>
                  <a:spLocks/>
                </p:cNvSpPr>
                <p:nvPr/>
              </p:nvSpPr>
              <p:spPr bwMode="auto">
                <a:xfrm>
                  <a:off x="1717" y="2460"/>
                  <a:ext cx="36" cy="36"/>
                </a:xfrm>
                <a:custGeom>
                  <a:avLst/>
                  <a:gdLst>
                    <a:gd name="T0" fmla="*/ 34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1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5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1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5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1 w 36"/>
                    <a:gd name="T71" fmla="*/ 31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4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1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4" name="Freeform 400"/>
                <p:cNvSpPr>
                  <a:spLocks/>
                </p:cNvSpPr>
                <p:nvPr/>
              </p:nvSpPr>
              <p:spPr bwMode="auto">
                <a:xfrm>
                  <a:off x="1822" y="2460"/>
                  <a:ext cx="36" cy="36"/>
                </a:xfrm>
                <a:custGeom>
                  <a:avLst/>
                  <a:gdLst>
                    <a:gd name="T0" fmla="*/ 34 w 36"/>
                    <a:gd name="T1" fmla="*/ 18 h 36"/>
                    <a:gd name="T2" fmla="*/ 36 w 36"/>
                    <a:gd name="T3" fmla="*/ 22 h 36"/>
                    <a:gd name="T4" fmla="*/ 34 w 36"/>
                    <a:gd name="T5" fmla="*/ 23 h 36"/>
                    <a:gd name="T6" fmla="*/ 34 w 36"/>
                    <a:gd name="T7" fmla="*/ 27 h 36"/>
                    <a:gd name="T8" fmla="*/ 32 w 36"/>
                    <a:gd name="T9" fmla="*/ 29 h 36"/>
                    <a:gd name="T10" fmla="*/ 30 w 36"/>
                    <a:gd name="T11" fmla="*/ 31 h 36"/>
                    <a:gd name="T12" fmla="*/ 29 w 36"/>
                    <a:gd name="T13" fmla="*/ 32 h 36"/>
                    <a:gd name="T14" fmla="*/ 25 w 36"/>
                    <a:gd name="T15" fmla="*/ 34 h 36"/>
                    <a:gd name="T16" fmla="*/ 23 w 36"/>
                    <a:gd name="T17" fmla="*/ 34 h 36"/>
                    <a:gd name="T18" fmla="*/ 20 w 36"/>
                    <a:gd name="T19" fmla="*/ 36 h 36"/>
                    <a:gd name="T20" fmla="*/ 18 w 36"/>
                    <a:gd name="T21" fmla="*/ 36 h 36"/>
                    <a:gd name="T22" fmla="*/ 14 w 36"/>
                    <a:gd name="T23" fmla="*/ 36 h 36"/>
                    <a:gd name="T24" fmla="*/ 13 w 36"/>
                    <a:gd name="T25" fmla="*/ 34 h 36"/>
                    <a:gd name="T26" fmla="*/ 9 w 36"/>
                    <a:gd name="T27" fmla="*/ 34 h 36"/>
                    <a:gd name="T28" fmla="*/ 7 w 36"/>
                    <a:gd name="T29" fmla="*/ 32 h 36"/>
                    <a:gd name="T30" fmla="*/ 6 w 36"/>
                    <a:gd name="T31" fmla="*/ 31 h 36"/>
                    <a:gd name="T32" fmla="*/ 4 w 36"/>
                    <a:gd name="T33" fmla="*/ 29 h 36"/>
                    <a:gd name="T34" fmla="*/ 2 w 36"/>
                    <a:gd name="T35" fmla="*/ 27 h 36"/>
                    <a:gd name="T36" fmla="*/ 0 w 36"/>
                    <a:gd name="T37" fmla="*/ 23 h 36"/>
                    <a:gd name="T38" fmla="*/ 0 w 36"/>
                    <a:gd name="T39" fmla="*/ 22 h 36"/>
                    <a:gd name="T40" fmla="*/ 0 w 36"/>
                    <a:gd name="T41" fmla="*/ 18 h 36"/>
                    <a:gd name="T42" fmla="*/ 0 w 36"/>
                    <a:gd name="T43" fmla="*/ 16 h 36"/>
                    <a:gd name="T44" fmla="*/ 0 w 36"/>
                    <a:gd name="T45" fmla="*/ 13 h 36"/>
                    <a:gd name="T46" fmla="*/ 2 w 36"/>
                    <a:gd name="T47" fmla="*/ 11 h 36"/>
                    <a:gd name="T48" fmla="*/ 4 w 36"/>
                    <a:gd name="T49" fmla="*/ 7 h 36"/>
                    <a:gd name="T50" fmla="*/ 6 w 36"/>
                    <a:gd name="T51" fmla="*/ 6 h 36"/>
                    <a:gd name="T52" fmla="*/ 7 w 36"/>
                    <a:gd name="T53" fmla="*/ 4 h 36"/>
                    <a:gd name="T54" fmla="*/ 9 w 36"/>
                    <a:gd name="T55" fmla="*/ 2 h 36"/>
                    <a:gd name="T56" fmla="*/ 13 w 36"/>
                    <a:gd name="T57" fmla="*/ 2 h 36"/>
                    <a:gd name="T58" fmla="*/ 14 w 36"/>
                    <a:gd name="T59" fmla="*/ 0 h 36"/>
                    <a:gd name="T60" fmla="*/ 18 w 36"/>
                    <a:gd name="T61" fmla="*/ 0 h 36"/>
                    <a:gd name="T62" fmla="*/ 20 w 36"/>
                    <a:gd name="T63" fmla="*/ 0 h 36"/>
                    <a:gd name="T64" fmla="*/ 23 w 36"/>
                    <a:gd name="T65" fmla="*/ 2 h 36"/>
                    <a:gd name="T66" fmla="*/ 25 w 36"/>
                    <a:gd name="T67" fmla="*/ 2 h 36"/>
                    <a:gd name="T68" fmla="*/ 29 w 36"/>
                    <a:gd name="T69" fmla="*/ 4 h 36"/>
                    <a:gd name="T70" fmla="*/ 30 w 36"/>
                    <a:gd name="T71" fmla="*/ 6 h 36"/>
                    <a:gd name="T72" fmla="*/ 32 w 36"/>
                    <a:gd name="T73" fmla="*/ 7 h 36"/>
                    <a:gd name="T74" fmla="*/ 34 w 36"/>
                    <a:gd name="T75" fmla="*/ 11 h 36"/>
                    <a:gd name="T76" fmla="*/ 34 w 36"/>
                    <a:gd name="T77" fmla="*/ 13 h 36"/>
                    <a:gd name="T78" fmla="*/ 36 w 36"/>
                    <a:gd name="T79" fmla="*/ 16 h 36"/>
                    <a:gd name="T80" fmla="*/ 36 w 36"/>
                    <a:gd name="T81" fmla="*/ 18 h 36"/>
                    <a:gd name="T82" fmla="*/ 34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4" y="18"/>
                      </a:moveTo>
                      <a:lnTo>
                        <a:pt x="36" y="22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9" y="32"/>
                      </a:lnTo>
                      <a:lnTo>
                        <a:pt x="25" y="34"/>
                      </a:lnTo>
                      <a:lnTo>
                        <a:pt x="23" y="34"/>
                      </a:lnTo>
                      <a:lnTo>
                        <a:pt x="20" y="36"/>
                      </a:lnTo>
                      <a:lnTo>
                        <a:pt x="18" y="36"/>
                      </a:lnTo>
                      <a:lnTo>
                        <a:pt x="14" y="36"/>
                      </a:lnTo>
                      <a:lnTo>
                        <a:pt x="13" y="34"/>
                      </a:lnTo>
                      <a:lnTo>
                        <a:pt x="9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4" y="29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6" y="6"/>
                      </a:lnTo>
                      <a:lnTo>
                        <a:pt x="7" y="4"/>
                      </a:ln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2"/>
                      </a:lnTo>
                      <a:lnTo>
                        <a:pt x="25" y="2"/>
                      </a:lnTo>
                      <a:lnTo>
                        <a:pt x="29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3"/>
                      </a:lnTo>
                      <a:lnTo>
                        <a:pt x="36" y="16"/>
                      </a:lnTo>
                      <a:lnTo>
                        <a:pt x="36" y="18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5" name="Freeform 401"/>
                <p:cNvSpPr>
                  <a:spLocks/>
                </p:cNvSpPr>
                <p:nvPr/>
              </p:nvSpPr>
              <p:spPr bwMode="auto">
                <a:xfrm>
                  <a:off x="1822" y="2460"/>
                  <a:ext cx="36" cy="36"/>
                </a:xfrm>
                <a:custGeom>
                  <a:avLst/>
                  <a:gdLst>
                    <a:gd name="T0" fmla="*/ 34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1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1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4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6" name="Freeform 402"/>
                <p:cNvSpPr>
                  <a:spLocks/>
                </p:cNvSpPr>
                <p:nvPr/>
              </p:nvSpPr>
              <p:spPr bwMode="auto">
                <a:xfrm>
                  <a:off x="1927" y="2460"/>
                  <a:ext cx="36" cy="36"/>
                </a:xfrm>
                <a:custGeom>
                  <a:avLst/>
                  <a:gdLst>
                    <a:gd name="T0" fmla="*/ 34 w 36"/>
                    <a:gd name="T1" fmla="*/ 18 h 36"/>
                    <a:gd name="T2" fmla="*/ 36 w 36"/>
                    <a:gd name="T3" fmla="*/ 22 h 36"/>
                    <a:gd name="T4" fmla="*/ 34 w 36"/>
                    <a:gd name="T5" fmla="*/ 23 h 36"/>
                    <a:gd name="T6" fmla="*/ 34 w 36"/>
                    <a:gd name="T7" fmla="*/ 27 h 36"/>
                    <a:gd name="T8" fmla="*/ 32 w 36"/>
                    <a:gd name="T9" fmla="*/ 29 h 36"/>
                    <a:gd name="T10" fmla="*/ 30 w 36"/>
                    <a:gd name="T11" fmla="*/ 31 h 36"/>
                    <a:gd name="T12" fmla="*/ 29 w 36"/>
                    <a:gd name="T13" fmla="*/ 32 h 36"/>
                    <a:gd name="T14" fmla="*/ 25 w 36"/>
                    <a:gd name="T15" fmla="*/ 34 h 36"/>
                    <a:gd name="T16" fmla="*/ 23 w 36"/>
                    <a:gd name="T17" fmla="*/ 34 h 36"/>
                    <a:gd name="T18" fmla="*/ 20 w 36"/>
                    <a:gd name="T19" fmla="*/ 36 h 36"/>
                    <a:gd name="T20" fmla="*/ 18 w 36"/>
                    <a:gd name="T21" fmla="*/ 36 h 36"/>
                    <a:gd name="T22" fmla="*/ 14 w 36"/>
                    <a:gd name="T23" fmla="*/ 36 h 36"/>
                    <a:gd name="T24" fmla="*/ 13 w 36"/>
                    <a:gd name="T25" fmla="*/ 34 h 36"/>
                    <a:gd name="T26" fmla="*/ 9 w 36"/>
                    <a:gd name="T27" fmla="*/ 34 h 36"/>
                    <a:gd name="T28" fmla="*/ 7 w 36"/>
                    <a:gd name="T29" fmla="*/ 32 h 36"/>
                    <a:gd name="T30" fmla="*/ 5 w 36"/>
                    <a:gd name="T31" fmla="*/ 31 h 36"/>
                    <a:gd name="T32" fmla="*/ 4 w 36"/>
                    <a:gd name="T33" fmla="*/ 29 h 36"/>
                    <a:gd name="T34" fmla="*/ 2 w 36"/>
                    <a:gd name="T35" fmla="*/ 27 h 36"/>
                    <a:gd name="T36" fmla="*/ 0 w 36"/>
                    <a:gd name="T37" fmla="*/ 23 h 36"/>
                    <a:gd name="T38" fmla="*/ 0 w 36"/>
                    <a:gd name="T39" fmla="*/ 22 h 36"/>
                    <a:gd name="T40" fmla="*/ 0 w 36"/>
                    <a:gd name="T41" fmla="*/ 18 h 36"/>
                    <a:gd name="T42" fmla="*/ 0 w 36"/>
                    <a:gd name="T43" fmla="*/ 16 h 36"/>
                    <a:gd name="T44" fmla="*/ 0 w 36"/>
                    <a:gd name="T45" fmla="*/ 13 h 36"/>
                    <a:gd name="T46" fmla="*/ 2 w 36"/>
                    <a:gd name="T47" fmla="*/ 11 h 36"/>
                    <a:gd name="T48" fmla="*/ 4 w 36"/>
                    <a:gd name="T49" fmla="*/ 7 h 36"/>
                    <a:gd name="T50" fmla="*/ 5 w 36"/>
                    <a:gd name="T51" fmla="*/ 6 h 36"/>
                    <a:gd name="T52" fmla="*/ 7 w 36"/>
                    <a:gd name="T53" fmla="*/ 4 h 36"/>
                    <a:gd name="T54" fmla="*/ 9 w 36"/>
                    <a:gd name="T55" fmla="*/ 2 h 36"/>
                    <a:gd name="T56" fmla="*/ 13 w 36"/>
                    <a:gd name="T57" fmla="*/ 2 h 36"/>
                    <a:gd name="T58" fmla="*/ 14 w 36"/>
                    <a:gd name="T59" fmla="*/ 0 h 36"/>
                    <a:gd name="T60" fmla="*/ 18 w 36"/>
                    <a:gd name="T61" fmla="*/ 0 h 36"/>
                    <a:gd name="T62" fmla="*/ 20 w 36"/>
                    <a:gd name="T63" fmla="*/ 0 h 36"/>
                    <a:gd name="T64" fmla="*/ 23 w 36"/>
                    <a:gd name="T65" fmla="*/ 2 h 36"/>
                    <a:gd name="T66" fmla="*/ 25 w 36"/>
                    <a:gd name="T67" fmla="*/ 2 h 36"/>
                    <a:gd name="T68" fmla="*/ 29 w 36"/>
                    <a:gd name="T69" fmla="*/ 4 h 36"/>
                    <a:gd name="T70" fmla="*/ 30 w 36"/>
                    <a:gd name="T71" fmla="*/ 6 h 36"/>
                    <a:gd name="T72" fmla="*/ 32 w 36"/>
                    <a:gd name="T73" fmla="*/ 7 h 36"/>
                    <a:gd name="T74" fmla="*/ 34 w 36"/>
                    <a:gd name="T75" fmla="*/ 11 h 36"/>
                    <a:gd name="T76" fmla="*/ 34 w 36"/>
                    <a:gd name="T77" fmla="*/ 13 h 36"/>
                    <a:gd name="T78" fmla="*/ 36 w 36"/>
                    <a:gd name="T79" fmla="*/ 16 h 36"/>
                    <a:gd name="T80" fmla="*/ 36 w 36"/>
                    <a:gd name="T81" fmla="*/ 18 h 36"/>
                    <a:gd name="T82" fmla="*/ 34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4" y="18"/>
                      </a:moveTo>
                      <a:lnTo>
                        <a:pt x="36" y="22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9" y="32"/>
                      </a:lnTo>
                      <a:lnTo>
                        <a:pt x="25" y="34"/>
                      </a:lnTo>
                      <a:lnTo>
                        <a:pt x="23" y="34"/>
                      </a:lnTo>
                      <a:lnTo>
                        <a:pt x="20" y="36"/>
                      </a:lnTo>
                      <a:lnTo>
                        <a:pt x="18" y="36"/>
                      </a:lnTo>
                      <a:lnTo>
                        <a:pt x="14" y="36"/>
                      </a:lnTo>
                      <a:lnTo>
                        <a:pt x="13" y="34"/>
                      </a:lnTo>
                      <a:lnTo>
                        <a:pt x="9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4" y="29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2"/>
                      </a:lnTo>
                      <a:lnTo>
                        <a:pt x="25" y="2"/>
                      </a:lnTo>
                      <a:lnTo>
                        <a:pt x="29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3"/>
                      </a:lnTo>
                      <a:lnTo>
                        <a:pt x="36" y="16"/>
                      </a:lnTo>
                      <a:lnTo>
                        <a:pt x="36" y="18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7" name="Freeform 403"/>
                <p:cNvSpPr>
                  <a:spLocks/>
                </p:cNvSpPr>
                <p:nvPr/>
              </p:nvSpPr>
              <p:spPr bwMode="auto">
                <a:xfrm>
                  <a:off x="1927" y="2460"/>
                  <a:ext cx="36" cy="36"/>
                </a:xfrm>
                <a:custGeom>
                  <a:avLst/>
                  <a:gdLst>
                    <a:gd name="T0" fmla="*/ 34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5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5 w 36"/>
                    <a:gd name="T51" fmla="*/ 31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1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4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8" name="Freeform 404"/>
                <p:cNvSpPr>
                  <a:spLocks/>
                </p:cNvSpPr>
                <p:nvPr/>
              </p:nvSpPr>
              <p:spPr bwMode="auto">
                <a:xfrm>
                  <a:off x="2032" y="2460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22 h 36"/>
                    <a:gd name="T4" fmla="*/ 34 w 36"/>
                    <a:gd name="T5" fmla="*/ 23 h 36"/>
                    <a:gd name="T6" fmla="*/ 34 w 36"/>
                    <a:gd name="T7" fmla="*/ 27 h 36"/>
                    <a:gd name="T8" fmla="*/ 32 w 36"/>
                    <a:gd name="T9" fmla="*/ 29 h 36"/>
                    <a:gd name="T10" fmla="*/ 30 w 36"/>
                    <a:gd name="T11" fmla="*/ 31 h 36"/>
                    <a:gd name="T12" fmla="*/ 28 w 36"/>
                    <a:gd name="T13" fmla="*/ 32 h 36"/>
                    <a:gd name="T14" fmla="*/ 27 w 36"/>
                    <a:gd name="T15" fmla="*/ 34 h 36"/>
                    <a:gd name="T16" fmla="*/ 23 w 36"/>
                    <a:gd name="T17" fmla="*/ 34 h 36"/>
                    <a:gd name="T18" fmla="*/ 21 w 36"/>
                    <a:gd name="T19" fmla="*/ 36 h 36"/>
                    <a:gd name="T20" fmla="*/ 18 w 36"/>
                    <a:gd name="T21" fmla="*/ 36 h 36"/>
                    <a:gd name="T22" fmla="*/ 14 w 36"/>
                    <a:gd name="T23" fmla="*/ 36 h 36"/>
                    <a:gd name="T24" fmla="*/ 12 w 36"/>
                    <a:gd name="T25" fmla="*/ 34 h 36"/>
                    <a:gd name="T26" fmla="*/ 11 w 36"/>
                    <a:gd name="T27" fmla="*/ 34 h 36"/>
                    <a:gd name="T28" fmla="*/ 7 w 36"/>
                    <a:gd name="T29" fmla="*/ 32 h 36"/>
                    <a:gd name="T30" fmla="*/ 5 w 36"/>
                    <a:gd name="T31" fmla="*/ 31 h 36"/>
                    <a:gd name="T32" fmla="*/ 4 w 36"/>
                    <a:gd name="T33" fmla="*/ 29 h 36"/>
                    <a:gd name="T34" fmla="*/ 2 w 36"/>
                    <a:gd name="T35" fmla="*/ 27 h 36"/>
                    <a:gd name="T36" fmla="*/ 2 w 36"/>
                    <a:gd name="T37" fmla="*/ 23 h 36"/>
                    <a:gd name="T38" fmla="*/ 0 w 36"/>
                    <a:gd name="T39" fmla="*/ 22 h 36"/>
                    <a:gd name="T40" fmla="*/ 0 w 36"/>
                    <a:gd name="T41" fmla="*/ 18 h 36"/>
                    <a:gd name="T42" fmla="*/ 0 w 36"/>
                    <a:gd name="T43" fmla="*/ 16 h 36"/>
                    <a:gd name="T44" fmla="*/ 2 w 36"/>
                    <a:gd name="T45" fmla="*/ 13 h 36"/>
                    <a:gd name="T46" fmla="*/ 2 w 36"/>
                    <a:gd name="T47" fmla="*/ 11 h 36"/>
                    <a:gd name="T48" fmla="*/ 4 w 36"/>
                    <a:gd name="T49" fmla="*/ 7 h 36"/>
                    <a:gd name="T50" fmla="*/ 5 w 36"/>
                    <a:gd name="T51" fmla="*/ 6 h 36"/>
                    <a:gd name="T52" fmla="*/ 7 w 36"/>
                    <a:gd name="T53" fmla="*/ 4 h 36"/>
                    <a:gd name="T54" fmla="*/ 11 w 36"/>
                    <a:gd name="T55" fmla="*/ 2 h 36"/>
                    <a:gd name="T56" fmla="*/ 12 w 36"/>
                    <a:gd name="T57" fmla="*/ 2 h 36"/>
                    <a:gd name="T58" fmla="*/ 14 w 36"/>
                    <a:gd name="T59" fmla="*/ 0 h 36"/>
                    <a:gd name="T60" fmla="*/ 18 w 36"/>
                    <a:gd name="T61" fmla="*/ 0 h 36"/>
                    <a:gd name="T62" fmla="*/ 21 w 36"/>
                    <a:gd name="T63" fmla="*/ 0 h 36"/>
                    <a:gd name="T64" fmla="*/ 23 w 36"/>
                    <a:gd name="T65" fmla="*/ 2 h 36"/>
                    <a:gd name="T66" fmla="*/ 27 w 36"/>
                    <a:gd name="T67" fmla="*/ 2 h 36"/>
                    <a:gd name="T68" fmla="*/ 28 w 36"/>
                    <a:gd name="T69" fmla="*/ 4 h 36"/>
                    <a:gd name="T70" fmla="*/ 30 w 36"/>
                    <a:gd name="T71" fmla="*/ 6 h 36"/>
                    <a:gd name="T72" fmla="*/ 32 w 36"/>
                    <a:gd name="T73" fmla="*/ 7 h 36"/>
                    <a:gd name="T74" fmla="*/ 34 w 36"/>
                    <a:gd name="T75" fmla="*/ 11 h 36"/>
                    <a:gd name="T76" fmla="*/ 34 w 36"/>
                    <a:gd name="T77" fmla="*/ 13 h 36"/>
                    <a:gd name="T78" fmla="*/ 36 w 36"/>
                    <a:gd name="T79" fmla="*/ 16 h 36"/>
                    <a:gd name="T80" fmla="*/ 36 w 36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22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8" y="32"/>
                      </a:lnTo>
                      <a:lnTo>
                        <a:pt x="27" y="34"/>
                      </a:lnTo>
                      <a:lnTo>
                        <a:pt x="23" y="34"/>
                      </a:lnTo>
                      <a:lnTo>
                        <a:pt x="21" y="36"/>
                      </a:lnTo>
                      <a:lnTo>
                        <a:pt x="18" y="36"/>
                      </a:lnTo>
                      <a:lnTo>
                        <a:pt x="14" y="36"/>
                      </a:lnTo>
                      <a:lnTo>
                        <a:pt x="12" y="34"/>
                      </a:lnTo>
                      <a:lnTo>
                        <a:pt x="11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4" y="29"/>
                      </a:lnTo>
                      <a:lnTo>
                        <a:pt x="2" y="27"/>
                      </a:lnTo>
                      <a:lnTo>
                        <a:pt x="2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2" y="13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7" y="2"/>
                      </a:lnTo>
                      <a:lnTo>
                        <a:pt x="28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3"/>
                      </a:lnTo>
                      <a:lnTo>
                        <a:pt x="36" y="16"/>
                      </a:lnTo>
                      <a:lnTo>
                        <a:pt x="3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49" name="Freeform 405"/>
                <p:cNvSpPr>
                  <a:spLocks/>
                </p:cNvSpPr>
                <p:nvPr/>
              </p:nvSpPr>
              <p:spPr bwMode="auto">
                <a:xfrm>
                  <a:off x="2032" y="2460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8 w 36"/>
                    <a:gd name="T13" fmla="*/ 4 h 36"/>
                    <a:gd name="T14" fmla="*/ 27 w 36"/>
                    <a:gd name="T15" fmla="*/ 2 h 36"/>
                    <a:gd name="T16" fmla="*/ 23 w 36"/>
                    <a:gd name="T17" fmla="*/ 2 h 36"/>
                    <a:gd name="T18" fmla="*/ 21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2 w 36"/>
                    <a:gd name="T25" fmla="*/ 2 h 36"/>
                    <a:gd name="T26" fmla="*/ 11 w 36"/>
                    <a:gd name="T27" fmla="*/ 2 h 36"/>
                    <a:gd name="T28" fmla="*/ 7 w 36"/>
                    <a:gd name="T29" fmla="*/ 4 h 36"/>
                    <a:gd name="T30" fmla="*/ 5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2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2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5 w 36"/>
                    <a:gd name="T51" fmla="*/ 31 h 36"/>
                    <a:gd name="T52" fmla="*/ 7 w 36"/>
                    <a:gd name="T53" fmla="*/ 32 h 36"/>
                    <a:gd name="T54" fmla="*/ 11 w 36"/>
                    <a:gd name="T55" fmla="*/ 34 h 36"/>
                    <a:gd name="T56" fmla="*/ 12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1 w 36"/>
                    <a:gd name="T63" fmla="*/ 36 h 36"/>
                    <a:gd name="T64" fmla="*/ 23 w 36"/>
                    <a:gd name="T65" fmla="*/ 34 h 36"/>
                    <a:gd name="T66" fmla="*/ 27 w 36"/>
                    <a:gd name="T67" fmla="*/ 34 h 36"/>
                    <a:gd name="T68" fmla="*/ 28 w 36"/>
                    <a:gd name="T69" fmla="*/ 32 h 36"/>
                    <a:gd name="T70" fmla="*/ 30 w 36"/>
                    <a:gd name="T71" fmla="*/ 31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0" name="Freeform 406"/>
                <p:cNvSpPr>
                  <a:spLocks/>
                </p:cNvSpPr>
                <p:nvPr/>
              </p:nvSpPr>
              <p:spPr bwMode="auto">
                <a:xfrm>
                  <a:off x="2137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22 h 36"/>
                    <a:gd name="T4" fmla="*/ 34 w 35"/>
                    <a:gd name="T5" fmla="*/ 23 h 36"/>
                    <a:gd name="T6" fmla="*/ 34 w 35"/>
                    <a:gd name="T7" fmla="*/ 27 h 36"/>
                    <a:gd name="T8" fmla="*/ 32 w 35"/>
                    <a:gd name="T9" fmla="*/ 29 h 36"/>
                    <a:gd name="T10" fmla="*/ 30 w 35"/>
                    <a:gd name="T11" fmla="*/ 31 h 36"/>
                    <a:gd name="T12" fmla="*/ 28 w 35"/>
                    <a:gd name="T13" fmla="*/ 32 h 36"/>
                    <a:gd name="T14" fmla="*/ 27 w 35"/>
                    <a:gd name="T15" fmla="*/ 34 h 36"/>
                    <a:gd name="T16" fmla="*/ 23 w 35"/>
                    <a:gd name="T17" fmla="*/ 34 h 36"/>
                    <a:gd name="T18" fmla="*/ 21 w 35"/>
                    <a:gd name="T19" fmla="*/ 36 h 36"/>
                    <a:gd name="T20" fmla="*/ 18 w 35"/>
                    <a:gd name="T21" fmla="*/ 36 h 36"/>
                    <a:gd name="T22" fmla="*/ 14 w 35"/>
                    <a:gd name="T23" fmla="*/ 36 h 36"/>
                    <a:gd name="T24" fmla="*/ 12 w 35"/>
                    <a:gd name="T25" fmla="*/ 34 h 36"/>
                    <a:gd name="T26" fmla="*/ 11 w 35"/>
                    <a:gd name="T27" fmla="*/ 34 h 36"/>
                    <a:gd name="T28" fmla="*/ 7 w 35"/>
                    <a:gd name="T29" fmla="*/ 32 h 36"/>
                    <a:gd name="T30" fmla="*/ 5 w 35"/>
                    <a:gd name="T31" fmla="*/ 31 h 36"/>
                    <a:gd name="T32" fmla="*/ 3 w 35"/>
                    <a:gd name="T33" fmla="*/ 29 h 36"/>
                    <a:gd name="T34" fmla="*/ 2 w 35"/>
                    <a:gd name="T35" fmla="*/ 27 h 36"/>
                    <a:gd name="T36" fmla="*/ 2 w 35"/>
                    <a:gd name="T37" fmla="*/ 23 h 36"/>
                    <a:gd name="T38" fmla="*/ 0 w 35"/>
                    <a:gd name="T39" fmla="*/ 22 h 36"/>
                    <a:gd name="T40" fmla="*/ 0 w 35"/>
                    <a:gd name="T41" fmla="*/ 18 h 36"/>
                    <a:gd name="T42" fmla="*/ 0 w 35"/>
                    <a:gd name="T43" fmla="*/ 16 h 36"/>
                    <a:gd name="T44" fmla="*/ 2 w 35"/>
                    <a:gd name="T45" fmla="*/ 13 h 36"/>
                    <a:gd name="T46" fmla="*/ 2 w 35"/>
                    <a:gd name="T47" fmla="*/ 11 h 36"/>
                    <a:gd name="T48" fmla="*/ 3 w 35"/>
                    <a:gd name="T49" fmla="*/ 7 h 36"/>
                    <a:gd name="T50" fmla="*/ 5 w 35"/>
                    <a:gd name="T51" fmla="*/ 6 h 36"/>
                    <a:gd name="T52" fmla="*/ 7 w 35"/>
                    <a:gd name="T53" fmla="*/ 4 h 36"/>
                    <a:gd name="T54" fmla="*/ 11 w 35"/>
                    <a:gd name="T55" fmla="*/ 2 h 36"/>
                    <a:gd name="T56" fmla="*/ 12 w 35"/>
                    <a:gd name="T57" fmla="*/ 2 h 36"/>
                    <a:gd name="T58" fmla="*/ 14 w 35"/>
                    <a:gd name="T59" fmla="*/ 0 h 36"/>
                    <a:gd name="T60" fmla="*/ 18 w 35"/>
                    <a:gd name="T61" fmla="*/ 0 h 36"/>
                    <a:gd name="T62" fmla="*/ 21 w 35"/>
                    <a:gd name="T63" fmla="*/ 0 h 36"/>
                    <a:gd name="T64" fmla="*/ 23 w 35"/>
                    <a:gd name="T65" fmla="*/ 2 h 36"/>
                    <a:gd name="T66" fmla="*/ 27 w 35"/>
                    <a:gd name="T67" fmla="*/ 2 h 36"/>
                    <a:gd name="T68" fmla="*/ 28 w 35"/>
                    <a:gd name="T69" fmla="*/ 4 h 36"/>
                    <a:gd name="T70" fmla="*/ 30 w 35"/>
                    <a:gd name="T71" fmla="*/ 6 h 36"/>
                    <a:gd name="T72" fmla="*/ 32 w 35"/>
                    <a:gd name="T73" fmla="*/ 7 h 36"/>
                    <a:gd name="T74" fmla="*/ 34 w 35"/>
                    <a:gd name="T75" fmla="*/ 11 h 36"/>
                    <a:gd name="T76" fmla="*/ 34 w 35"/>
                    <a:gd name="T77" fmla="*/ 13 h 36"/>
                    <a:gd name="T78" fmla="*/ 35 w 35"/>
                    <a:gd name="T79" fmla="*/ 16 h 36"/>
                    <a:gd name="T80" fmla="*/ 35 w 35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22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8" y="32"/>
                      </a:lnTo>
                      <a:lnTo>
                        <a:pt x="27" y="34"/>
                      </a:lnTo>
                      <a:lnTo>
                        <a:pt x="23" y="34"/>
                      </a:lnTo>
                      <a:lnTo>
                        <a:pt x="21" y="36"/>
                      </a:lnTo>
                      <a:lnTo>
                        <a:pt x="18" y="36"/>
                      </a:lnTo>
                      <a:lnTo>
                        <a:pt x="14" y="36"/>
                      </a:lnTo>
                      <a:lnTo>
                        <a:pt x="12" y="34"/>
                      </a:lnTo>
                      <a:lnTo>
                        <a:pt x="11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3" y="29"/>
                      </a:lnTo>
                      <a:lnTo>
                        <a:pt x="2" y="27"/>
                      </a:lnTo>
                      <a:lnTo>
                        <a:pt x="2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2" y="13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7" y="2"/>
                      </a:lnTo>
                      <a:lnTo>
                        <a:pt x="28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3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1" name="Freeform 407"/>
                <p:cNvSpPr>
                  <a:spLocks/>
                </p:cNvSpPr>
                <p:nvPr/>
              </p:nvSpPr>
              <p:spPr bwMode="auto">
                <a:xfrm>
                  <a:off x="2137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4 w 35"/>
                    <a:gd name="T5" fmla="*/ 13 h 36"/>
                    <a:gd name="T6" fmla="*/ 34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2 w 35"/>
                    <a:gd name="T35" fmla="*/ 11 h 36"/>
                    <a:gd name="T36" fmla="*/ 2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2 w 35"/>
                    <a:gd name="T45" fmla="*/ 23 h 36"/>
                    <a:gd name="T46" fmla="*/ 2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4 w 35"/>
                    <a:gd name="T75" fmla="*/ 27 h 36"/>
                    <a:gd name="T76" fmla="*/ 34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2" name="Freeform 408"/>
                <p:cNvSpPr>
                  <a:spLocks/>
                </p:cNvSpPr>
                <p:nvPr/>
              </p:nvSpPr>
              <p:spPr bwMode="auto">
                <a:xfrm>
                  <a:off x="2242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22 h 36"/>
                    <a:gd name="T4" fmla="*/ 34 w 35"/>
                    <a:gd name="T5" fmla="*/ 23 h 36"/>
                    <a:gd name="T6" fmla="*/ 34 w 35"/>
                    <a:gd name="T7" fmla="*/ 27 h 36"/>
                    <a:gd name="T8" fmla="*/ 32 w 35"/>
                    <a:gd name="T9" fmla="*/ 29 h 36"/>
                    <a:gd name="T10" fmla="*/ 30 w 35"/>
                    <a:gd name="T11" fmla="*/ 31 h 36"/>
                    <a:gd name="T12" fmla="*/ 28 w 35"/>
                    <a:gd name="T13" fmla="*/ 32 h 36"/>
                    <a:gd name="T14" fmla="*/ 26 w 35"/>
                    <a:gd name="T15" fmla="*/ 34 h 36"/>
                    <a:gd name="T16" fmla="*/ 23 w 35"/>
                    <a:gd name="T17" fmla="*/ 34 h 36"/>
                    <a:gd name="T18" fmla="*/ 21 w 35"/>
                    <a:gd name="T19" fmla="*/ 36 h 36"/>
                    <a:gd name="T20" fmla="*/ 18 w 35"/>
                    <a:gd name="T21" fmla="*/ 36 h 36"/>
                    <a:gd name="T22" fmla="*/ 14 w 35"/>
                    <a:gd name="T23" fmla="*/ 36 h 36"/>
                    <a:gd name="T24" fmla="*/ 12 w 35"/>
                    <a:gd name="T25" fmla="*/ 34 h 36"/>
                    <a:gd name="T26" fmla="*/ 10 w 35"/>
                    <a:gd name="T27" fmla="*/ 34 h 36"/>
                    <a:gd name="T28" fmla="*/ 7 w 35"/>
                    <a:gd name="T29" fmla="*/ 32 h 36"/>
                    <a:gd name="T30" fmla="*/ 5 w 35"/>
                    <a:gd name="T31" fmla="*/ 31 h 36"/>
                    <a:gd name="T32" fmla="*/ 3 w 35"/>
                    <a:gd name="T33" fmla="*/ 29 h 36"/>
                    <a:gd name="T34" fmla="*/ 2 w 35"/>
                    <a:gd name="T35" fmla="*/ 27 h 36"/>
                    <a:gd name="T36" fmla="*/ 2 w 35"/>
                    <a:gd name="T37" fmla="*/ 23 h 36"/>
                    <a:gd name="T38" fmla="*/ 0 w 35"/>
                    <a:gd name="T39" fmla="*/ 22 h 36"/>
                    <a:gd name="T40" fmla="*/ 0 w 35"/>
                    <a:gd name="T41" fmla="*/ 18 h 36"/>
                    <a:gd name="T42" fmla="*/ 0 w 35"/>
                    <a:gd name="T43" fmla="*/ 16 h 36"/>
                    <a:gd name="T44" fmla="*/ 2 w 35"/>
                    <a:gd name="T45" fmla="*/ 13 h 36"/>
                    <a:gd name="T46" fmla="*/ 2 w 35"/>
                    <a:gd name="T47" fmla="*/ 11 h 36"/>
                    <a:gd name="T48" fmla="*/ 3 w 35"/>
                    <a:gd name="T49" fmla="*/ 7 h 36"/>
                    <a:gd name="T50" fmla="*/ 5 w 35"/>
                    <a:gd name="T51" fmla="*/ 6 h 36"/>
                    <a:gd name="T52" fmla="*/ 7 w 35"/>
                    <a:gd name="T53" fmla="*/ 4 h 36"/>
                    <a:gd name="T54" fmla="*/ 10 w 35"/>
                    <a:gd name="T55" fmla="*/ 2 h 36"/>
                    <a:gd name="T56" fmla="*/ 12 w 35"/>
                    <a:gd name="T57" fmla="*/ 2 h 36"/>
                    <a:gd name="T58" fmla="*/ 14 w 35"/>
                    <a:gd name="T59" fmla="*/ 0 h 36"/>
                    <a:gd name="T60" fmla="*/ 18 w 35"/>
                    <a:gd name="T61" fmla="*/ 0 h 36"/>
                    <a:gd name="T62" fmla="*/ 21 w 35"/>
                    <a:gd name="T63" fmla="*/ 0 h 36"/>
                    <a:gd name="T64" fmla="*/ 23 w 35"/>
                    <a:gd name="T65" fmla="*/ 2 h 36"/>
                    <a:gd name="T66" fmla="*/ 26 w 35"/>
                    <a:gd name="T67" fmla="*/ 2 h 36"/>
                    <a:gd name="T68" fmla="*/ 28 w 35"/>
                    <a:gd name="T69" fmla="*/ 4 h 36"/>
                    <a:gd name="T70" fmla="*/ 30 w 35"/>
                    <a:gd name="T71" fmla="*/ 6 h 36"/>
                    <a:gd name="T72" fmla="*/ 32 w 35"/>
                    <a:gd name="T73" fmla="*/ 7 h 36"/>
                    <a:gd name="T74" fmla="*/ 34 w 35"/>
                    <a:gd name="T75" fmla="*/ 11 h 36"/>
                    <a:gd name="T76" fmla="*/ 34 w 35"/>
                    <a:gd name="T77" fmla="*/ 13 h 36"/>
                    <a:gd name="T78" fmla="*/ 35 w 35"/>
                    <a:gd name="T79" fmla="*/ 16 h 36"/>
                    <a:gd name="T80" fmla="*/ 35 w 35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22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8" y="32"/>
                      </a:lnTo>
                      <a:lnTo>
                        <a:pt x="26" y="34"/>
                      </a:lnTo>
                      <a:lnTo>
                        <a:pt x="23" y="34"/>
                      </a:lnTo>
                      <a:lnTo>
                        <a:pt x="21" y="36"/>
                      </a:lnTo>
                      <a:lnTo>
                        <a:pt x="18" y="36"/>
                      </a:lnTo>
                      <a:lnTo>
                        <a:pt x="14" y="36"/>
                      </a:lnTo>
                      <a:lnTo>
                        <a:pt x="12" y="34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3" y="29"/>
                      </a:lnTo>
                      <a:lnTo>
                        <a:pt x="2" y="27"/>
                      </a:lnTo>
                      <a:lnTo>
                        <a:pt x="2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2" y="13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6" y="2"/>
                      </a:lnTo>
                      <a:lnTo>
                        <a:pt x="28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3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3" name="Freeform 409"/>
                <p:cNvSpPr>
                  <a:spLocks/>
                </p:cNvSpPr>
                <p:nvPr/>
              </p:nvSpPr>
              <p:spPr bwMode="auto">
                <a:xfrm>
                  <a:off x="2242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4 w 35"/>
                    <a:gd name="T5" fmla="*/ 13 h 36"/>
                    <a:gd name="T6" fmla="*/ 34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2 w 35"/>
                    <a:gd name="T35" fmla="*/ 11 h 36"/>
                    <a:gd name="T36" fmla="*/ 2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2 w 35"/>
                    <a:gd name="T45" fmla="*/ 23 h 36"/>
                    <a:gd name="T46" fmla="*/ 2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4 w 35"/>
                    <a:gd name="T75" fmla="*/ 27 h 36"/>
                    <a:gd name="T76" fmla="*/ 34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4" name="Freeform 410"/>
                <p:cNvSpPr>
                  <a:spLocks/>
                </p:cNvSpPr>
                <p:nvPr/>
              </p:nvSpPr>
              <p:spPr bwMode="auto">
                <a:xfrm>
                  <a:off x="2347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22 h 36"/>
                    <a:gd name="T4" fmla="*/ 33 w 35"/>
                    <a:gd name="T5" fmla="*/ 23 h 36"/>
                    <a:gd name="T6" fmla="*/ 33 w 35"/>
                    <a:gd name="T7" fmla="*/ 27 h 36"/>
                    <a:gd name="T8" fmla="*/ 32 w 35"/>
                    <a:gd name="T9" fmla="*/ 29 h 36"/>
                    <a:gd name="T10" fmla="*/ 30 w 35"/>
                    <a:gd name="T11" fmla="*/ 31 h 36"/>
                    <a:gd name="T12" fmla="*/ 28 w 35"/>
                    <a:gd name="T13" fmla="*/ 32 h 36"/>
                    <a:gd name="T14" fmla="*/ 26 w 35"/>
                    <a:gd name="T15" fmla="*/ 34 h 36"/>
                    <a:gd name="T16" fmla="*/ 23 w 35"/>
                    <a:gd name="T17" fmla="*/ 34 h 36"/>
                    <a:gd name="T18" fmla="*/ 21 w 35"/>
                    <a:gd name="T19" fmla="*/ 36 h 36"/>
                    <a:gd name="T20" fmla="*/ 17 w 35"/>
                    <a:gd name="T21" fmla="*/ 36 h 36"/>
                    <a:gd name="T22" fmla="*/ 14 w 35"/>
                    <a:gd name="T23" fmla="*/ 36 h 36"/>
                    <a:gd name="T24" fmla="*/ 12 w 35"/>
                    <a:gd name="T25" fmla="*/ 34 h 36"/>
                    <a:gd name="T26" fmla="*/ 10 w 35"/>
                    <a:gd name="T27" fmla="*/ 34 h 36"/>
                    <a:gd name="T28" fmla="*/ 7 w 35"/>
                    <a:gd name="T29" fmla="*/ 32 h 36"/>
                    <a:gd name="T30" fmla="*/ 5 w 35"/>
                    <a:gd name="T31" fmla="*/ 31 h 36"/>
                    <a:gd name="T32" fmla="*/ 3 w 35"/>
                    <a:gd name="T33" fmla="*/ 29 h 36"/>
                    <a:gd name="T34" fmla="*/ 1 w 35"/>
                    <a:gd name="T35" fmla="*/ 27 h 36"/>
                    <a:gd name="T36" fmla="*/ 1 w 35"/>
                    <a:gd name="T37" fmla="*/ 23 h 36"/>
                    <a:gd name="T38" fmla="*/ 0 w 35"/>
                    <a:gd name="T39" fmla="*/ 22 h 36"/>
                    <a:gd name="T40" fmla="*/ 0 w 35"/>
                    <a:gd name="T41" fmla="*/ 18 h 36"/>
                    <a:gd name="T42" fmla="*/ 0 w 35"/>
                    <a:gd name="T43" fmla="*/ 16 h 36"/>
                    <a:gd name="T44" fmla="*/ 1 w 35"/>
                    <a:gd name="T45" fmla="*/ 13 h 36"/>
                    <a:gd name="T46" fmla="*/ 1 w 35"/>
                    <a:gd name="T47" fmla="*/ 11 h 36"/>
                    <a:gd name="T48" fmla="*/ 3 w 35"/>
                    <a:gd name="T49" fmla="*/ 7 h 36"/>
                    <a:gd name="T50" fmla="*/ 5 w 35"/>
                    <a:gd name="T51" fmla="*/ 6 h 36"/>
                    <a:gd name="T52" fmla="*/ 7 w 35"/>
                    <a:gd name="T53" fmla="*/ 4 h 36"/>
                    <a:gd name="T54" fmla="*/ 10 w 35"/>
                    <a:gd name="T55" fmla="*/ 2 h 36"/>
                    <a:gd name="T56" fmla="*/ 12 w 35"/>
                    <a:gd name="T57" fmla="*/ 2 h 36"/>
                    <a:gd name="T58" fmla="*/ 14 w 35"/>
                    <a:gd name="T59" fmla="*/ 0 h 36"/>
                    <a:gd name="T60" fmla="*/ 17 w 35"/>
                    <a:gd name="T61" fmla="*/ 0 h 36"/>
                    <a:gd name="T62" fmla="*/ 21 w 35"/>
                    <a:gd name="T63" fmla="*/ 0 h 36"/>
                    <a:gd name="T64" fmla="*/ 23 w 35"/>
                    <a:gd name="T65" fmla="*/ 2 h 36"/>
                    <a:gd name="T66" fmla="*/ 26 w 35"/>
                    <a:gd name="T67" fmla="*/ 2 h 36"/>
                    <a:gd name="T68" fmla="*/ 28 w 35"/>
                    <a:gd name="T69" fmla="*/ 4 h 36"/>
                    <a:gd name="T70" fmla="*/ 30 w 35"/>
                    <a:gd name="T71" fmla="*/ 6 h 36"/>
                    <a:gd name="T72" fmla="*/ 32 w 35"/>
                    <a:gd name="T73" fmla="*/ 7 h 36"/>
                    <a:gd name="T74" fmla="*/ 33 w 35"/>
                    <a:gd name="T75" fmla="*/ 11 h 36"/>
                    <a:gd name="T76" fmla="*/ 33 w 35"/>
                    <a:gd name="T77" fmla="*/ 13 h 36"/>
                    <a:gd name="T78" fmla="*/ 35 w 35"/>
                    <a:gd name="T79" fmla="*/ 16 h 36"/>
                    <a:gd name="T80" fmla="*/ 35 w 35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22"/>
                      </a:lnTo>
                      <a:lnTo>
                        <a:pt x="33" y="23"/>
                      </a:lnTo>
                      <a:lnTo>
                        <a:pt x="33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8" y="32"/>
                      </a:lnTo>
                      <a:lnTo>
                        <a:pt x="26" y="34"/>
                      </a:lnTo>
                      <a:lnTo>
                        <a:pt x="23" y="34"/>
                      </a:lnTo>
                      <a:lnTo>
                        <a:pt x="21" y="36"/>
                      </a:lnTo>
                      <a:lnTo>
                        <a:pt x="17" y="36"/>
                      </a:lnTo>
                      <a:lnTo>
                        <a:pt x="14" y="36"/>
                      </a:lnTo>
                      <a:lnTo>
                        <a:pt x="12" y="34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3" y="29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1" y="13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6" y="2"/>
                      </a:lnTo>
                      <a:lnTo>
                        <a:pt x="28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3" y="11"/>
                      </a:lnTo>
                      <a:lnTo>
                        <a:pt x="33" y="13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5" name="Freeform 411"/>
                <p:cNvSpPr>
                  <a:spLocks/>
                </p:cNvSpPr>
                <p:nvPr/>
              </p:nvSpPr>
              <p:spPr bwMode="auto">
                <a:xfrm>
                  <a:off x="2347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1 w 35"/>
                    <a:gd name="T35" fmla="*/ 11 h 36"/>
                    <a:gd name="T36" fmla="*/ 1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1 w 35"/>
                    <a:gd name="T45" fmla="*/ 23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6" name="Freeform 412"/>
                <p:cNvSpPr>
                  <a:spLocks/>
                </p:cNvSpPr>
                <p:nvPr/>
              </p:nvSpPr>
              <p:spPr bwMode="auto">
                <a:xfrm>
                  <a:off x="2452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22 h 36"/>
                    <a:gd name="T4" fmla="*/ 33 w 35"/>
                    <a:gd name="T5" fmla="*/ 23 h 36"/>
                    <a:gd name="T6" fmla="*/ 33 w 35"/>
                    <a:gd name="T7" fmla="*/ 27 h 36"/>
                    <a:gd name="T8" fmla="*/ 32 w 35"/>
                    <a:gd name="T9" fmla="*/ 29 h 36"/>
                    <a:gd name="T10" fmla="*/ 30 w 35"/>
                    <a:gd name="T11" fmla="*/ 31 h 36"/>
                    <a:gd name="T12" fmla="*/ 28 w 35"/>
                    <a:gd name="T13" fmla="*/ 32 h 36"/>
                    <a:gd name="T14" fmla="*/ 26 w 35"/>
                    <a:gd name="T15" fmla="*/ 34 h 36"/>
                    <a:gd name="T16" fmla="*/ 23 w 35"/>
                    <a:gd name="T17" fmla="*/ 34 h 36"/>
                    <a:gd name="T18" fmla="*/ 21 w 35"/>
                    <a:gd name="T19" fmla="*/ 36 h 36"/>
                    <a:gd name="T20" fmla="*/ 17 w 35"/>
                    <a:gd name="T21" fmla="*/ 36 h 36"/>
                    <a:gd name="T22" fmla="*/ 14 w 35"/>
                    <a:gd name="T23" fmla="*/ 36 h 36"/>
                    <a:gd name="T24" fmla="*/ 12 w 35"/>
                    <a:gd name="T25" fmla="*/ 34 h 36"/>
                    <a:gd name="T26" fmla="*/ 10 w 35"/>
                    <a:gd name="T27" fmla="*/ 34 h 36"/>
                    <a:gd name="T28" fmla="*/ 7 w 35"/>
                    <a:gd name="T29" fmla="*/ 32 h 36"/>
                    <a:gd name="T30" fmla="*/ 5 w 35"/>
                    <a:gd name="T31" fmla="*/ 31 h 36"/>
                    <a:gd name="T32" fmla="*/ 3 w 35"/>
                    <a:gd name="T33" fmla="*/ 29 h 36"/>
                    <a:gd name="T34" fmla="*/ 1 w 35"/>
                    <a:gd name="T35" fmla="*/ 27 h 36"/>
                    <a:gd name="T36" fmla="*/ 1 w 35"/>
                    <a:gd name="T37" fmla="*/ 23 h 36"/>
                    <a:gd name="T38" fmla="*/ 0 w 35"/>
                    <a:gd name="T39" fmla="*/ 22 h 36"/>
                    <a:gd name="T40" fmla="*/ 0 w 35"/>
                    <a:gd name="T41" fmla="*/ 18 h 36"/>
                    <a:gd name="T42" fmla="*/ 0 w 35"/>
                    <a:gd name="T43" fmla="*/ 16 h 36"/>
                    <a:gd name="T44" fmla="*/ 1 w 35"/>
                    <a:gd name="T45" fmla="*/ 13 h 36"/>
                    <a:gd name="T46" fmla="*/ 1 w 35"/>
                    <a:gd name="T47" fmla="*/ 11 h 36"/>
                    <a:gd name="T48" fmla="*/ 3 w 35"/>
                    <a:gd name="T49" fmla="*/ 7 h 36"/>
                    <a:gd name="T50" fmla="*/ 5 w 35"/>
                    <a:gd name="T51" fmla="*/ 6 h 36"/>
                    <a:gd name="T52" fmla="*/ 7 w 35"/>
                    <a:gd name="T53" fmla="*/ 4 h 36"/>
                    <a:gd name="T54" fmla="*/ 10 w 35"/>
                    <a:gd name="T55" fmla="*/ 2 h 36"/>
                    <a:gd name="T56" fmla="*/ 12 w 35"/>
                    <a:gd name="T57" fmla="*/ 2 h 36"/>
                    <a:gd name="T58" fmla="*/ 14 w 35"/>
                    <a:gd name="T59" fmla="*/ 0 h 36"/>
                    <a:gd name="T60" fmla="*/ 17 w 35"/>
                    <a:gd name="T61" fmla="*/ 0 h 36"/>
                    <a:gd name="T62" fmla="*/ 21 w 35"/>
                    <a:gd name="T63" fmla="*/ 0 h 36"/>
                    <a:gd name="T64" fmla="*/ 23 w 35"/>
                    <a:gd name="T65" fmla="*/ 2 h 36"/>
                    <a:gd name="T66" fmla="*/ 26 w 35"/>
                    <a:gd name="T67" fmla="*/ 2 h 36"/>
                    <a:gd name="T68" fmla="*/ 28 w 35"/>
                    <a:gd name="T69" fmla="*/ 4 h 36"/>
                    <a:gd name="T70" fmla="*/ 30 w 35"/>
                    <a:gd name="T71" fmla="*/ 6 h 36"/>
                    <a:gd name="T72" fmla="*/ 32 w 35"/>
                    <a:gd name="T73" fmla="*/ 7 h 36"/>
                    <a:gd name="T74" fmla="*/ 33 w 35"/>
                    <a:gd name="T75" fmla="*/ 11 h 36"/>
                    <a:gd name="T76" fmla="*/ 33 w 35"/>
                    <a:gd name="T77" fmla="*/ 13 h 36"/>
                    <a:gd name="T78" fmla="*/ 35 w 35"/>
                    <a:gd name="T79" fmla="*/ 16 h 36"/>
                    <a:gd name="T80" fmla="*/ 35 w 35"/>
                    <a:gd name="T81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22"/>
                      </a:lnTo>
                      <a:lnTo>
                        <a:pt x="33" y="23"/>
                      </a:lnTo>
                      <a:lnTo>
                        <a:pt x="33" y="27"/>
                      </a:lnTo>
                      <a:lnTo>
                        <a:pt x="32" y="29"/>
                      </a:lnTo>
                      <a:lnTo>
                        <a:pt x="30" y="31"/>
                      </a:lnTo>
                      <a:lnTo>
                        <a:pt x="28" y="32"/>
                      </a:lnTo>
                      <a:lnTo>
                        <a:pt x="26" y="34"/>
                      </a:lnTo>
                      <a:lnTo>
                        <a:pt x="23" y="34"/>
                      </a:lnTo>
                      <a:lnTo>
                        <a:pt x="21" y="36"/>
                      </a:lnTo>
                      <a:lnTo>
                        <a:pt x="17" y="36"/>
                      </a:lnTo>
                      <a:lnTo>
                        <a:pt x="14" y="36"/>
                      </a:lnTo>
                      <a:lnTo>
                        <a:pt x="12" y="34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5" y="31"/>
                      </a:lnTo>
                      <a:lnTo>
                        <a:pt x="3" y="29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1" y="13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6" y="2"/>
                      </a:lnTo>
                      <a:lnTo>
                        <a:pt x="28" y="4"/>
                      </a:lnTo>
                      <a:lnTo>
                        <a:pt x="30" y="6"/>
                      </a:lnTo>
                      <a:lnTo>
                        <a:pt x="32" y="7"/>
                      </a:lnTo>
                      <a:lnTo>
                        <a:pt x="33" y="11"/>
                      </a:lnTo>
                      <a:lnTo>
                        <a:pt x="33" y="13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7" name="Freeform 413"/>
                <p:cNvSpPr>
                  <a:spLocks/>
                </p:cNvSpPr>
                <p:nvPr/>
              </p:nvSpPr>
              <p:spPr bwMode="auto">
                <a:xfrm>
                  <a:off x="2452" y="246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1 w 35"/>
                    <a:gd name="T35" fmla="*/ 11 h 36"/>
                    <a:gd name="T36" fmla="*/ 1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1 w 35"/>
                    <a:gd name="T45" fmla="*/ 23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8" name="Freeform 414"/>
                <p:cNvSpPr>
                  <a:spLocks/>
                </p:cNvSpPr>
                <p:nvPr/>
              </p:nvSpPr>
              <p:spPr bwMode="auto">
                <a:xfrm>
                  <a:off x="1508" y="2544"/>
                  <a:ext cx="33" cy="35"/>
                </a:xfrm>
                <a:custGeom>
                  <a:avLst/>
                  <a:gdLst>
                    <a:gd name="T0" fmla="*/ 33 w 33"/>
                    <a:gd name="T1" fmla="*/ 18 h 35"/>
                    <a:gd name="T2" fmla="*/ 33 w 33"/>
                    <a:gd name="T3" fmla="*/ 21 h 35"/>
                    <a:gd name="T4" fmla="*/ 33 w 33"/>
                    <a:gd name="T5" fmla="*/ 23 h 35"/>
                    <a:gd name="T6" fmla="*/ 32 w 33"/>
                    <a:gd name="T7" fmla="*/ 27 h 35"/>
                    <a:gd name="T8" fmla="*/ 32 w 33"/>
                    <a:gd name="T9" fmla="*/ 28 h 35"/>
                    <a:gd name="T10" fmla="*/ 30 w 33"/>
                    <a:gd name="T11" fmla="*/ 30 h 35"/>
                    <a:gd name="T12" fmla="*/ 26 w 33"/>
                    <a:gd name="T13" fmla="*/ 32 h 35"/>
                    <a:gd name="T14" fmla="*/ 24 w 33"/>
                    <a:gd name="T15" fmla="*/ 34 h 35"/>
                    <a:gd name="T16" fmla="*/ 23 w 33"/>
                    <a:gd name="T17" fmla="*/ 34 h 35"/>
                    <a:gd name="T18" fmla="*/ 19 w 33"/>
                    <a:gd name="T19" fmla="*/ 35 h 35"/>
                    <a:gd name="T20" fmla="*/ 17 w 33"/>
                    <a:gd name="T21" fmla="*/ 35 h 35"/>
                    <a:gd name="T22" fmla="*/ 14 w 33"/>
                    <a:gd name="T23" fmla="*/ 35 h 35"/>
                    <a:gd name="T24" fmla="*/ 10 w 33"/>
                    <a:gd name="T25" fmla="*/ 34 h 35"/>
                    <a:gd name="T26" fmla="*/ 8 w 33"/>
                    <a:gd name="T27" fmla="*/ 34 h 35"/>
                    <a:gd name="T28" fmla="*/ 7 w 33"/>
                    <a:gd name="T29" fmla="*/ 32 h 35"/>
                    <a:gd name="T30" fmla="*/ 5 w 33"/>
                    <a:gd name="T31" fmla="*/ 30 h 35"/>
                    <a:gd name="T32" fmla="*/ 3 w 33"/>
                    <a:gd name="T33" fmla="*/ 28 h 35"/>
                    <a:gd name="T34" fmla="*/ 1 w 33"/>
                    <a:gd name="T35" fmla="*/ 27 h 35"/>
                    <a:gd name="T36" fmla="*/ 0 w 33"/>
                    <a:gd name="T37" fmla="*/ 23 h 35"/>
                    <a:gd name="T38" fmla="*/ 0 w 33"/>
                    <a:gd name="T39" fmla="*/ 21 h 35"/>
                    <a:gd name="T40" fmla="*/ 0 w 33"/>
                    <a:gd name="T41" fmla="*/ 18 h 35"/>
                    <a:gd name="T42" fmla="*/ 0 w 33"/>
                    <a:gd name="T43" fmla="*/ 16 h 35"/>
                    <a:gd name="T44" fmla="*/ 0 w 33"/>
                    <a:gd name="T45" fmla="*/ 12 h 35"/>
                    <a:gd name="T46" fmla="*/ 1 w 33"/>
                    <a:gd name="T47" fmla="*/ 11 h 35"/>
                    <a:gd name="T48" fmla="*/ 3 w 33"/>
                    <a:gd name="T49" fmla="*/ 7 h 35"/>
                    <a:gd name="T50" fmla="*/ 5 w 33"/>
                    <a:gd name="T51" fmla="*/ 5 h 35"/>
                    <a:gd name="T52" fmla="*/ 7 w 33"/>
                    <a:gd name="T53" fmla="*/ 3 h 35"/>
                    <a:gd name="T54" fmla="*/ 8 w 33"/>
                    <a:gd name="T55" fmla="*/ 2 h 35"/>
                    <a:gd name="T56" fmla="*/ 10 w 33"/>
                    <a:gd name="T57" fmla="*/ 2 h 35"/>
                    <a:gd name="T58" fmla="*/ 14 w 33"/>
                    <a:gd name="T59" fmla="*/ 0 h 35"/>
                    <a:gd name="T60" fmla="*/ 17 w 33"/>
                    <a:gd name="T61" fmla="*/ 0 h 35"/>
                    <a:gd name="T62" fmla="*/ 19 w 33"/>
                    <a:gd name="T63" fmla="*/ 0 h 35"/>
                    <a:gd name="T64" fmla="*/ 23 w 33"/>
                    <a:gd name="T65" fmla="*/ 2 h 35"/>
                    <a:gd name="T66" fmla="*/ 24 w 33"/>
                    <a:gd name="T67" fmla="*/ 2 h 35"/>
                    <a:gd name="T68" fmla="*/ 26 w 33"/>
                    <a:gd name="T69" fmla="*/ 3 h 35"/>
                    <a:gd name="T70" fmla="*/ 30 w 33"/>
                    <a:gd name="T71" fmla="*/ 5 h 35"/>
                    <a:gd name="T72" fmla="*/ 32 w 33"/>
                    <a:gd name="T73" fmla="*/ 7 h 35"/>
                    <a:gd name="T74" fmla="*/ 32 w 33"/>
                    <a:gd name="T75" fmla="*/ 11 h 35"/>
                    <a:gd name="T76" fmla="*/ 33 w 33"/>
                    <a:gd name="T77" fmla="*/ 12 h 35"/>
                    <a:gd name="T78" fmla="*/ 33 w 33"/>
                    <a:gd name="T79" fmla="*/ 16 h 35"/>
                    <a:gd name="T80" fmla="*/ 33 w 33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3" h="35">
                      <a:moveTo>
                        <a:pt x="33" y="18"/>
                      </a:moveTo>
                      <a:lnTo>
                        <a:pt x="33" y="21"/>
                      </a:lnTo>
                      <a:lnTo>
                        <a:pt x="33" y="23"/>
                      </a:lnTo>
                      <a:lnTo>
                        <a:pt x="32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6" y="32"/>
                      </a:lnTo>
                      <a:lnTo>
                        <a:pt x="24" y="34"/>
                      </a:lnTo>
                      <a:lnTo>
                        <a:pt x="23" y="34"/>
                      </a:lnTo>
                      <a:lnTo>
                        <a:pt x="19" y="35"/>
                      </a:lnTo>
                      <a:lnTo>
                        <a:pt x="17" y="35"/>
                      </a:lnTo>
                      <a:lnTo>
                        <a:pt x="14" y="35"/>
                      </a:lnTo>
                      <a:lnTo>
                        <a:pt x="10" y="34"/>
                      </a:lnTo>
                      <a:lnTo>
                        <a:pt x="8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8"/>
                      </a:lnTo>
                      <a:lnTo>
                        <a:pt x="1" y="27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8" y="2"/>
                      </a:lnTo>
                      <a:lnTo>
                        <a:pt x="10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3" y="2"/>
                      </a:lnTo>
                      <a:lnTo>
                        <a:pt x="24" y="2"/>
                      </a:lnTo>
                      <a:lnTo>
                        <a:pt x="26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2" y="11"/>
                      </a:lnTo>
                      <a:lnTo>
                        <a:pt x="33" y="12"/>
                      </a:lnTo>
                      <a:lnTo>
                        <a:pt x="33" y="16"/>
                      </a:lnTo>
                      <a:lnTo>
                        <a:pt x="33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59" name="Freeform 415"/>
                <p:cNvSpPr>
                  <a:spLocks/>
                </p:cNvSpPr>
                <p:nvPr/>
              </p:nvSpPr>
              <p:spPr bwMode="auto">
                <a:xfrm>
                  <a:off x="1508" y="2544"/>
                  <a:ext cx="33" cy="35"/>
                </a:xfrm>
                <a:custGeom>
                  <a:avLst/>
                  <a:gdLst>
                    <a:gd name="T0" fmla="*/ 33 w 33"/>
                    <a:gd name="T1" fmla="*/ 18 h 35"/>
                    <a:gd name="T2" fmla="*/ 33 w 33"/>
                    <a:gd name="T3" fmla="*/ 16 h 35"/>
                    <a:gd name="T4" fmla="*/ 33 w 33"/>
                    <a:gd name="T5" fmla="*/ 12 h 35"/>
                    <a:gd name="T6" fmla="*/ 32 w 33"/>
                    <a:gd name="T7" fmla="*/ 11 h 35"/>
                    <a:gd name="T8" fmla="*/ 32 w 33"/>
                    <a:gd name="T9" fmla="*/ 7 h 35"/>
                    <a:gd name="T10" fmla="*/ 30 w 33"/>
                    <a:gd name="T11" fmla="*/ 5 h 35"/>
                    <a:gd name="T12" fmla="*/ 26 w 33"/>
                    <a:gd name="T13" fmla="*/ 3 h 35"/>
                    <a:gd name="T14" fmla="*/ 24 w 33"/>
                    <a:gd name="T15" fmla="*/ 2 h 35"/>
                    <a:gd name="T16" fmla="*/ 23 w 33"/>
                    <a:gd name="T17" fmla="*/ 2 h 35"/>
                    <a:gd name="T18" fmla="*/ 19 w 33"/>
                    <a:gd name="T19" fmla="*/ 0 h 35"/>
                    <a:gd name="T20" fmla="*/ 17 w 33"/>
                    <a:gd name="T21" fmla="*/ 0 h 35"/>
                    <a:gd name="T22" fmla="*/ 14 w 33"/>
                    <a:gd name="T23" fmla="*/ 0 h 35"/>
                    <a:gd name="T24" fmla="*/ 10 w 33"/>
                    <a:gd name="T25" fmla="*/ 2 h 35"/>
                    <a:gd name="T26" fmla="*/ 8 w 33"/>
                    <a:gd name="T27" fmla="*/ 2 h 35"/>
                    <a:gd name="T28" fmla="*/ 7 w 33"/>
                    <a:gd name="T29" fmla="*/ 3 h 35"/>
                    <a:gd name="T30" fmla="*/ 5 w 33"/>
                    <a:gd name="T31" fmla="*/ 5 h 35"/>
                    <a:gd name="T32" fmla="*/ 3 w 33"/>
                    <a:gd name="T33" fmla="*/ 7 h 35"/>
                    <a:gd name="T34" fmla="*/ 1 w 33"/>
                    <a:gd name="T35" fmla="*/ 11 h 35"/>
                    <a:gd name="T36" fmla="*/ 0 w 33"/>
                    <a:gd name="T37" fmla="*/ 12 h 35"/>
                    <a:gd name="T38" fmla="*/ 0 w 33"/>
                    <a:gd name="T39" fmla="*/ 16 h 35"/>
                    <a:gd name="T40" fmla="*/ 0 w 33"/>
                    <a:gd name="T41" fmla="*/ 18 h 35"/>
                    <a:gd name="T42" fmla="*/ 0 w 33"/>
                    <a:gd name="T43" fmla="*/ 21 h 35"/>
                    <a:gd name="T44" fmla="*/ 0 w 33"/>
                    <a:gd name="T45" fmla="*/ 23 h 35"/>
                    <a:gd name="T46" fmla="*/ 1 w 33"/>
                    <a:gd name="T47" fmla="*/ 27 h 35"/>
                    <a:gd name="T48" fmla="*/ 3 w 33"/>
                    <a:gd name="T49" fmla="*/ 28 h 35"/>
                    <a:gd name="T50" fmla="*/ 5 w 33"/>
                    <a:gd name="T51" fmla="*/ 30 h 35"/>
                    <a:gd name="T52" fmla="*/ 7 w 33"/>
                    <a:gd name="T53" fmla="*/ 32 h 35"/>
                    <a:gd name="T54" fmla="*/ 8 w 33"/>
                    <a:gd name="T55" fmla="*/ 34 h 35"/>
                    <a:gd name="T56" fmla="*/ 10 w 33"/>
                    <a:gd name="T57" fmla="*/ 34 h 35"/>
                    <a:gd name="T58" fmla="*/ 14 w 33"/>
                    <a:gd name="T59" fmla="*/ 35 h 35"/>
                    <a:gd name="T60" fmla="*/ 17 w 33"/>
                    <a:gd name="T61" fmla="*/ 35 h 35"/>
                    <a:gd name="T62" fmla="*/ 19 w 33"/>
                    <a:gd name="T63" fmla="*/ 35 h 35"/>
                    <a:gd name="T64" fmla="*/ 23 w 33"/>
                    <a:gd name="T65" fmla="*/ 34 h 35"/>
                    <a:gd name="T66" fmla="*/ 24 w 33"/>
                    <a:gd name="T67" fmla="*/ 34 h 35"/>
                    <a:gd name="T68" fmla="*/ 26 w 33"/>
                    <a:gd name="T69" fmla="*/ 32 h 35"/>
                    <a:gd name="T70" fmla="*/ 30 w 33"/>
                    <a:gd name="T71" fmla="*/ 30 h 35"/>
                    <a:gd name="T72" fmla="*/ 32 w 33"/>
                    <a:gd name="T73" fmla="*/ 28 h 35"/>
                    <a:gd name="T74" fmla="*/ 32 w 33"/>
                    <a:gd name="T75" fmla="*/ 27 h 35"/>
                    <a:gd name="T76" fmla="*/ 33 w 33"/>
                    <a:gd name="T77" fmla="*/ 23 h 35"/>
                    <a:gd name="T78" fmla="*/ 33 w 33"/>
                    <a:gd name="T79" fmla="*/ 21 h 35"/>
                    <a:gd name="T80" fmla="*/ 33 w 33"/>
                    <a:gd name="T81" fmla="*/ 18 h 35"/>
                    <a:gd name="T82" fmla="*/ 33 w 33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5">
                      <a:moveTo>
                        <a:pt x="33" y="18"/>
                      </a:moveTo>
                      <a:lnTo>
                        <a:pt x="33" y="16"/>
                      </a:lnTo>
                      <a:lnTo>
                        <a:pt x="33" y="12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1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4"/>
                      </a:lnTo>
                      <a:lnTo>
                        <a:pt x="10" y="34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19" y="35"/>
                      </a:lnTo>
                      <a:lnTo>
                        <a:pt x="23" y="34"/>
                      </a:lnTo>
                      <a:lnTo>
                        <a:pt x="24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2" y="27"/>
                      </a:lnTo>
                      <a:lnTo>
                        <a:pt x="33" y="23"/>
                      </a:lnTo>
                      <a:lnTo>
                        <a:pt x="33" y="21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0" name="Freeform 416"/>
                <p:cNvSpPr>
                  <a:spLocks/>
                </p:cNvSpPr>
                <p:nvPr/>
              </p:nvSpPr>
              <p:spPr bwMode="auto">
                <a:xfrm>
                  <a:off x="1612" y="2544"/>
                  <a:ext cx="34" cy="35"/>
                </a:xfrm>
                <a:custGeom>
                  <a:avLst/>
                  <a:gdLst>
                    <a:gd name="T0" fmla="*/ 34 w 34"/>
                    <a:gd name="T1" fmla="*/ 18 h 35"/>
                    <a:gd name="T2" fmla="*/ 34 w 34"/>
                    <a:gd name="T3" fmla="*/ 21 h 35"/>
                    <a:gd name="T4" fmla="*/ 34 w 34"/>
                    <a:gd name="T5" fmla="*/ 23 h 35"/>
                    <a:gd name="T6" fmla="*/ 32 w 34"/>
                    <a:gd name="T7" fmla="*/ 27 h 35"/>
                    <a:gd name="T8" fmla="*/ 32 w 34"/>
                    <a:gd name="T9" fmla="*/ 28 h 35"/>
                    <a:gd name="T10" fmla="*/ 31 w 34"/>
                    <a:gd name="T11" fmla="*/ 30 h 35"/>
                    <a:gd name="T12" fmla="*/ 27 w 34"/>
                    <a:gd name="T13" fmla="*/ 32 h 35"/>
                    <a:gd name="T14" fmla="*/ 25 w 34"/>
                    <a:gd name="T15" fmla="*/ 34 h 35"/>
                    <a:gd name="T16" fmla="*/ 24 w 34"/>
                    <a:gd name="T17" fmla="*/ 34 h 35"/>
                    <a:gd name="T18" fmla="*/ 20 w 34"/>
                    <a:gd name="T19" fmla="*/ 35 h 35"/>
                    <a:gd name="T20" fmla="*/ 18 w 34"/>
                    <a:gd name="T21" fmla="*/ 35 h 35"/>
                    <a:gd name="T22" fmla="*/ 15 w 34"/>
                    <a:gd name="T23" fmla="*/ 35 h 35"/>
                    <a:gd name="T24" fmla="*/ 11 w 34"/>
                    <a:gd name="T25" fmla="*/ 34 h 35"/>
                    <a:gd name="T26" fmla="*/ 9 w 34"/>
                    <a:gd name="T27" fmla="*/ 34 h 35"/>
                    <a:gd name="T28" fmla="*/ 8 w 34"/>
                    <a:gd name="T29" fmla="*/ 32 h 35"/>
                    <a:gd name="T30" fmla="*/ 6 w 34"/>
                    <a:gd name="T31" fmla="*/ 30 h 35"/>
                    <a:gd name="T32" fmla="*/ 4 w 34"/>
                    <a:gd name="T33" fmla="*/ 28 h 35"/>
                    <a:gd name="T34" fmla="*/ 2 w 34"/>
                    <a:gd name="T35" fmla="*/ 27 h 35"/>
                    <a:gd name="T36" fmla="*/ 0 w 34"/>
                    <a:gd name="T37" fmla="*/ 23 h 35"/>
                    <a:gd name="T38" fmla="*/ 0 w 34"/>
                    <a:gd name="T39" fmla="*/ 21 h 35"/>
                    <a:gd name="T40" fmla="*/ 0 w 34"/>
                    <a:gd name="T41" fmla="*/ 18 h 35"/>
                    <a:gd name="T42" fmla="*/ 0 w 34"/>
                    <a:gd name="T43" fmla="*/ 16 h 35"/>
                    <a:gd name="T44" fmla="*/ 0 w 34"/>
                    <a:gd name="T45" fmla="*/ 12 h 35"/>
                    <a:gd name="T46" fmla="*/ 2 w 34"/>
                    <a:gd name="T47" fmla="*/ 11 h 35"/>
                    <a:gd name="T48" fmla="*/ 4 w 34"/>
                    <a:gd name="T49" fmla="*/ 7 h 35"/>
                    <a:gd name="T50" fmla="*/ 6 w 34"/>
                    <a:gd name="T51" fmla="*/ 5 h 35"/>
                    <a:gd name="T52" fmla="*/ 8 w 34"/>
                    <a:gd name="T53" fmla="*/ 3 h 35"/>
                    <a:gd name="T54" fmla="*/ 9 w 34"/>
                    <a:gd name="T55" fmla="*/ 2 h 35"/>
                    <a:gd name="T56" fmla="*/ 11 w 34"/>
                    <a:gd name="T57" fmla="*/ 2 h 35"/>
                    <a:gd name="T58" fmla="*/ 15 w 34"/>
                    <a:gd name="T59" fmla="*/ 0 h 35"/>
                    <a:gd name="T60" fmla="*/ 18 w 34"/>
                    <a:gd name="T61" fmla="*/ 0 h 35"/>
                    <a:gd name="T62" fmla="*/ 20 w 34"/>
                    <a:gd name="T63" fmla="*/ 0 h 35"/>
                    <a:gd name="T64" fmla="*/ 24 w 34"/>
                    <a:gd name="T65" fmla="*/ 2 h 35"/>
                    <a:gd name="T66" fmla="*/ 25 w 34"/>
                    <a:gd name="T67" fmla="*/ 2 h 35"/>
                    <a:gd name="T68" fmla="*/ 27 w 34"/>
                    <a:gd name="T69" fmla="*/ 3 h 35"/>
                    <a:gd name="T70" fmla="*/ 31 w 34"/>
                    <a:gd name="T71" fmla="*/ 5 h 35"/>
                    <a:gd name="T72" fmla="*/ 32 w 34"/>
                    <a:gd name="T73" fmla="*/ 7 h 35"/>
                    <a:gd name="T74" fmla="*/ 32 w 34"/>
                    <a:gd name="T75" fmla="*/ 11 h 35"/>
                    <a:gd name="T76" fmla="*/ 34 w 34"/>
                    <a:gd name="T77" fmla="*/ 12 h 35"/>
                    <a:gd name="T78" fmla="*/ 34 w 34"/>
                    <a:gd name="T79" fmla="*/ 16 h 35"/>
                    <a:gd name="T80" fmla="*/ 34 w 34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4" h="35">
                      <a:moveTo>
                        <a:pt x="34" y="18"/>
                      </a:moveTo>
                      <a:lnTo>
                        <a:pt x="34" y="21"/>
                      </a:lnTo>
                      <a:lnTo>
                        <a:pt x="34" y="23"/>
                      </a:lnTo>
                      <a:lnTo>
                        <a:pt x="32" y="27"/>
                      </a:lnTo>
                      <a:lnTo>
                        <a:pt x="32" y="28"/>
                      </a:lnTo>
                      <a:lnTo>
                        <a:pt x="31" y="30"/>
                      </a:lnTo>
                      <a:lnTo>
                        <a:pt x="27" y="32"/>
                      </a:lnTo>
                      <a:lnTo>
                        <a:pt x="25" y="34"/>
                      </a:lnTo>
                      <a:lnTo>
                        <a:pt x="24" y="34"/>
                      </a:lnTo>
                      <a:lnTo>
                        <a:pt x="20" y="35"/>
                      </a:lnTo>
                      <a:lnTo>
                        <a:pt x="18" y="35"/>
                      </a:lnTo>
                      <a:lnTo>
                        <a:pt x="15" y="35"/>
                      </a:lnTo>
                      <a:lnTo>
                        <a:pt x="11" y="34"/>
                      </a:lnTo>
                      <a:lnTo>
                        <a:pt x="9" y="34"/>
                      </a:lnTo>
                      <a:lnTo>
                        <a:pt x="8" y="32"/>
                      </a:lnTo>
                      <a:lnTo>
                        <a:pt x="6" y="30"/>
                      </a:lnTo>
                      <a:lnTo>
                        <a:pt x="4" y="28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6" y="5"/>
                      </a:lnTo>
                      <a:lnTo>
                        <a:pt x="8" y="3"/>
                      </a:lnTo>
                      <a:lnTo>
                        <a:pt x="9" y="2"/>
                      </a:lnTo>
                      <a:lnTo>
                        <a:pt x="11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4" y="2"/>
                      </a:lnTo>
                      <a:lnTo>
                        <a:pt x="25" y="2"/>
                      </a:lnTo>
                      <a:lnTo>
                        <a:pt x="27" y="3"/>
                      </a:lnTo>
                      <a:lnTo>
                        <a:pt x="31" y="5"/>
                      </a:lnTo>
                      <a:lnTo>
                        <a:pt x="32" y="7"/>
                      </a:lnTo>
                      <a:lnTo>
                        <a:pt x="32" y="11"/>
                      </a:lnTo>
                      <a:lnTo>
                        <a:pt x="34" y="12"/>
                      </a:lnTo>
                      <a:lnTo>
                        <a:pt x="34" y="16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1" name="Freeform 417"/>
                <p:cNvSpPr>
                  <a:spLocks/>
                </p:cNvSpPr>
                <p:nvPr/>
              </p:nvSpPr>
              <p:spPr bwMode="auto">
                <a:xfrm>
                  <a:off x="1612" y="2544"/>
                  <a:ext cx="34" cy="35"/>
                </a:xfrm>
                <a:custGeom>
                  <a:avLst/>
                  <a:gdLst>
                    <a:gd name="T0" fmla="*/ 34 w 34"/>
                    <a:gd name="T1" fmla="*/ 18 h 35"/>
                    <a:gd name="T2" fmla="*/ 34 w 34"/>
                    <a:gd name="T3" fmla="*/ 16 h 35"/>
                    <a:gd name="T4" fmla="*/ 34 w 34"/>
                    <a:gd name="T5" fmla="*/ 12 h 35"/>
                    <a:gd name="T6" fmla="*/ 32 w 34"/>
                    <a:gd name="T7" fmla="*/ 11 h 35"/>
                    <a:gd name="T8" fmla="*/ 32 w 34"/>
                    <a:gd name="T9" fmla="*/ 7 h 35"/>
                    <a:gd name="T10" fmla="*/ 31 w 34"/>
                    <a:gd name="T11" fmla="*/ 5 h 35"/>
                    <a:gd name="T12" fmla="*/ 27 w 34"/>
                    <a:gd name="T13" fmla="*/ 3 h 35"/>
                    <a:gd name="T14" fmla="*/ 25 w 34"/>
                    <a:gd name="T15" fmla="*/ 2 h 35"/>
                    <a:gd name="T16" fmla="*/ 24 w 34"/>
                    <a:gd name="T17" fmla="*/ 2 h 35"/>
                    <a:gd name="T18" fmla="*/ 20 w 34"/>
                    <a:gd name="T19" fmla="*/ 0 h 35"/>
                    <a:gd name="T20" fmla="*/ 18 w 34"/>
                    <a:gd name="T21" fmla="*/ 0 h 35"/>
                    <a:gd name="T22" fmla="*/ 15 w 34"/>
                    <a:gd name="T23" fmla="*/ 0 h 35"/>
                    <a:gd name="T24" fmla="*/ 11 w 34"/>
                    <a:gd name="T25" fmla="*/ 2 h 35"/>
                    <a:gd name="T26" fmla="*/ 9 w 34"/>
                    <a:gd name="T27" fmla="*/ 2 h 35"/>
                    <a:gd name="T28" fmla="*/ 8 w 34"/>
                    <a:gd name="T29" fmla="*/ 3 h 35"/>
                    <a:gd name="T30" fmla="*/ 6 w 34"/>
                    <a:gd name="T31" fmla="*/ 5 h 35"/>
                    <a:gd name="T32" fmla="*/ 4 w 34"/>
                    <a:gd name="T33" fmla="*/ 7 h 35"/>
                    <a:gd name="T34" fmla="*/ 2 w 34"/>
                    <a:gd name="T35" fmla="*/ 11 h 35"/>
                    <a:gd name="T36" fmla="*/ 0 w 34"/>
                    <a:gd name="T37" fmla="*/ 12 h 35"/>
                    <a:gd name="T38" fmla="*/ 0 w 34"/>
                    <a:gd name="T39" fmla="*/ 16 h 35"/>
                    <a:gd name="T40" fmla="*/ 0 w 34"/>
                    <a:gd name="T41" fmla="*/ 18 h 35"/>
                    <a:gd name="T42" fmla="*/ 0 w 34"/>
                    <a:gd name="T43" fmla="*/ 21 h 35"/>
                    <a:gd name="T44" fmla="*/ 0 w 34"/>
                    <a:gd name="T45" fmla="*/ 23 h 35"/>
                    <a:gd name="T46" fmla="*/ 2 w 34"/>
                    <a:gd name="T47" fmla="*/ 27 h 35"/>
                    <a:gd name="T48" fmla="*/ 4 w 34"/>
                    <a:gd name="T49" fmla="*/ 28 h 35"/>
                    <a:gd name="T50" fmla="*/ 6 w 34"/>
                    <a:gd name="T51" fmla="*/ 30 h 35"/>
                    <a:gd name="T52" fmla="*/ 8 w 34"/>
                    <a:gd name="T53" fmla="*/ 32 h 35"/>
                    <a:gd name="T54" fmla="*/ 9 w 34"/>
                    <a:gd name="T55" fmla="*/ 34 h 35"/>
                    <a:gd name="T56" fmla="*/ 11 w 34"/>
                    <a:gd name="T57" fmla="*/ 34 h 35"/>
                    <a:gd name="T58" fmla="*/ 15 w 34"/>
                    <a:gd name="T59" fmla="*/ 35 h 35"/>
                    <a:gd name="T60" fmla="*/ 18 w 34"/>
                    <a:gd name="T61" fmla="*/ 35 h 35"/>
                    <a:gd name="T62" fmla="*/ 20 w 34"/>
                    <a:gd name="T63" fmla="*/ 35 h 35"/>
                    <a:gd name="T64" fmla="*/ 24 w 34"/>
                    <a:gd name="T65" fmla="*/ 34 h 35"/>
                    <a:gd name="T66" fmla="*/ 25 w 34"/>
                    <a:gd name="T67" fmla="*/ 34 h 35"/>
                    <a:gd name="T68" fmla="*/ 27 w 34"/>
                    <a:gd name="T69" fmla="*/ 32 h 35"/>
                    <a:gd name="T70" fmla="*/ 31 w 34"/>
                    <a:gd name="T71" fmla="*/ 30 h 35"/>
                    <a:gd name="T72" fmla="*/ 32 w 34"/>
                    <a:gd name="T73" fmla="*/ 28 h 35"/>
                    <a:gd name="T74" fmla="*/ 32 w 34"/>
                    <a:gd name="T75" fmla="*/ 27 h 35"/>
                    <a:gd name="T76" fmla="*/ 34 w 34"/>
                    <a:gd name="T77" fmla="*/ 23 h 35"/>
                    <a:gd name="T78" fmla="*/ 34 w 34"/>
                    <a:gd name="T79" fmla="*/ 21 h 35"/>
                    <a:gd name="T80" fmla="*/ 34 w 34"/>
                    <a:gd name="T81" fmla="*/ 18 h 35"/>
                    <a:gd name="T82" fmla="*/ 34 w 34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5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2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3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8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5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4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2" y="27"/>
                      </a:lnTo>
                      <a:lnTo>
                        <a:pt x="34" y="23"/>
                      </a:lnTo>
                      <a:lnTo>
                        <a:pt x="34" y="21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2" name="Freeform 418"/>
                <p:cNvSpPr>
                  <a:spLocks/>
                </p:cNvSpPr>
                <p:nvPr/>
              </p:nvSpPr>
              <p:spPr bwMode="auto">
                <a:xfrm>
                  <a:off x="1717" y="2544"/>
                  <a:ext cx="36" cy="35"/>
                </a:xfrm>
                <a:custGeom>
                  <a:avLst/>
                  <a:gdLst>
                    <a:gd name="T0" fmla="*/ 34 w 36"/>
                    <a:gd name="T1" fmla="*/ 18 h 35"/>
                    <a:gd name="T2" fmla="*/ 36 w 36"/>
                    <a:gd name="T3" fmla="*/ 21 h 35"/>
                    <a:gd name="T4" fmla="*/ 34 w 36"/>
                    <a:gd name="T5" fmla="*/ 23 h 35"/>
                    <a:gd name="T6" fmla="*/ 34 w 36"/>
                    <a:gd name="T7" fmla="*/ 27 h 35"/>
                    <a:gd name="T8" fmla="*/ 32 w 36"/>
                    <a:gd name="T9" fmla="*/ 28 h 35"/>
                    <a:gd name="T10" fmla="*/ 31 w 36"/>
                    <a:gd name="T11" fmla="*/ 30 h 35"/>
                    <a:gd name="T12" fmla="*/ 29 w 36"/>
                    <a:gd name="T13" fmla="*/ 32 h 35"/>
                    <a:gd name="T14" fmla="*/ 25 w 36"/>
                    <a:gd name="T15" fmla="*/ 34 h 35"/>
                    <a:gd name="T16" fmla="*/ 23 w 36"/>
                    <a:gd name="T17" fmla="*/ 34 h 35"/>
                    <a:gd name="T18" fmla="*/ 20 w 36"/>
                    <a:gd name="T19" fmla="*/ 35 h 35"/>
                    <a:gd name="T20" fmla="*/ 18 w 36"/>
                    <a:gd name="T21" fmla="*/ 35 h 35"/>
                    <a:gd name="T22" fmla="*/ 15 w 36"/>
                    <a:gd name="T23" fmla="*/ 35 h 35"/>
                    <a:gd name="T24" fmla="*/ 13 w 36"/>
                    <a:gd name="T25" fmla="*/ 34 h 35"/>
                    <a:gd name="T26" fmla="*/ 9 w 36"/>
                    <a:gd name="T27" fmla="*/ 34 h 35"/>
                    <a:gd name="T28" fmla="*/ 7 w 36"/>
                    <a:gd name="T29" fmla="*/ 32 h 35"/>
                    <a:gd name="T30" fmla="*/ 6 w 36"/>
                    <a:gd name="T31" fmla="*/ 30 h 35"/>
                    <a:gd name="T32" fmla="*/ 4 w 36"/>
                    <a:gd name="T33" fmla="*/ 28 h 35"/>
                    <a:gd name="T34" fmla="*/ 2 w 36"/>
                    <a:gd name="T35" fmla="*/ 27 h 35"/>
                    <a:gd name="T36" fmla="*/ 0 w 36"/>
                    <a:gd name="T37" fmla="*/ 23 h 35"/>
                    <a:gd name="T38" fmla="*/ 0 w 36"/>
                    <a:gd name="T39" fmla="*/ 21 h 35"/>
                    <a:gd name="T40" fmla="*/ 0 w 36"/>
                    <a:gd name="T41" fmla="*/ 18 h 35"/>
                    <a:gd name="T42" fmla="*/ 0 w 36"/>
                    <a:gd name="T43" fmla="*/ 16 h 35"/>
                    <a:gd name="T44" fmla="*/ 0 w 36"/>
                    <a:gd name="T45" fmla="*/ 12 h 35"/>
                    <a:gd name="T46" fmla="*/ 2 w 36"/>
                    <a:gd name="T47" fmla="*/ 11 h 35"/>
                    <a:gd name="T48" fmla="*/ 4 w 36"/>
                    <a:gd name="T49" fmla="*/ 7 h 35"/>
                    <a:gd name="T50" fmla="*/ 6 w 36"/>
                    <a:gd name="T51" fmla="*/ 5 h 35"/>
                    <a:gd name="T52" fmla="*/ 7 w 36"/>
                    <a:gd name="T53" fmla="*/ 3 h 35"/>
                    <a:gd name="T54" fmla="*/ 9 w 36"/>
                    <a:gd name="T55" fmla="*/ 2 h 35"/>
                    <a:gd name="T56" fmla="*/ 13 w 36"/>
                    <a:gd name="T57" fmla="*/ 2 h 35"/>
                    <a:gd name="T58" fmla="*/ 15 w 36"/>
                    <a:gd name="T59" fmla="*/ 0 h 35"/>
                    <a:gd name="T60" fmla="*/ 18 w 36"/>
                    <a:gd name="T61" fmla="*/ 0 h 35"/>
                    <a:gd name="T62" fmla="*/ 20 w 36"/>
                    <a:gd name="T63" fmla="*/ 0 h 35"/>
                    <a:gd name="T64" fmla="*/ 23 w 36"/>
                    <a:gd name="T65" fmla="*/ 2 h 35"/>
                    <a:gd name="T66" fmla="*/ 25 w 36"/>
                    <a:gd name="T67" fmla="*/ 2 h 35"/>
                    <a:gd name="T68" fmla="*/ 29 w 36"/>
                    <a:gd name="T69" fmla="*/ 3 h 35"/>
                    <a:gd name="T70" fmla="*/ 31 w 36"/>
                    <a:gd name="T71" fmla="*/ 5 h 35"/>
                    <a:gd name="T72" fmla="*/ 32 w 36"/>
                    <a:gd name="T73" fmla="*/ 7 h 35"/>
                    <a:gd name="T74" fmla="*/ 34 w 36"/>
                    <a:gd name="T75" fmla="*/ 11 h 35"/>
                    <a:gd name="T76" fmla="*/ 34 w 36"/>
                    <a:gd name="T77" fmla="*/ 12 h 35"/>
                    <a:gd name="T78" fmla="*/ 36 w 36"/>
                    <a:gd name="T79" fmla="*/ 16 h 35"/>
                    <a:gd name="T80" fmla="*/ 36 w 36"/>
                    <a:gd name="T81" fmla="*/ 18 h 35"/>
                    <a:gd name="T82" fmla="*/ 34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4" y="18"/>
                      </a:moveTo>
                      <a:lnTo>
                        <a:pt x="36" y="21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8"/>
                      </a:lnTo>
                      <a:lnTo>
                        <a:pt x="31" y="30"/>
                      </a:lnTo>
                      <a:lnTo>
                        <a:pt x="29" y="32"/>
                      </a:lnTo>
                      <a:lnTo>
                        <a:pt x="25" y="34"/>
                      </a:lnTo>
                      <a:lnTo>
                        <a:pt x="23" y="34"/>
                      </a:lnTo>
                      <a:lnTo>
                        <a:pt x="20" y="35"/>
                      </a:lnTo>
                      <a:lnTo>
                        <a:pt x="18" y="35"/>
                      </a:lnTo>
                      <a:lnTo>
                        <a:pt x="15" y="35"/>
                      </a:lnTo>
                      <a:lnTo>
                        <a:pt x="13" y="34"/>
                      </a:lnTo>
                      <a:lnTo>
                        <a:pt x="9" y="34"/>
                      </a:lnTo>
                      <a:lnTo>
                        <a:pt x="7" y="32"/>
                      </a:lnTo>
                      <a:lnTo>
                        <a:pt x="6" y="30"/>
                      </a:lnTo>
                      <a:lnTo>
                        <a:pt x="4" y="28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6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2"/>
                      </a:lnTo>
                      <a:lnTo>
                        <a:pt x="25" y="2"/>
                      </a:lnTo>
                      <a:lnTo>
                        <a:pt x="29" y="3"/>
                      </a:lnTo>
                      <a:lnTo>
                        <a:pt x="31" y="5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2"/>
                      </a:lnTo>
                      <a:lnTo>
                        <a:pt x="36" y="16"/>
                      </a:lnTo>
                      <a:lnTo>
                        <a:pt x="36" y="18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3" name="Freeform 419"/>
                <p:cNvSpPr>
                  <a:spLocks/>
                </p:cNvSpPr>
                <p:nvPr/>
              </p:nvSpPr>
              <p:spPr bwMode="auto">
                <a:xfrm>
                  <a:off x="1717" y="2544"/>
                  <a:ext cx="36" cy="35"/>
                </a:xfrm>
                <a:custGeom>
                  <a:avLst/>
                  <a:gdLst>
                    <a:gd name="T0" fmla="*/ 34 w 36"/>
                    <a:gd name="T1" fmla="*/ 18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1 h 35"/>
                    <a:gd name="T8" fmla="*/ 32 w 36"/>
                    <a:gd name="T9" fmla="*/ 7 h 35"/>
                    <a:gd name="T10" fmla="*/ 31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2 h 35"/>
                    <a:gd name="T16" fmla="*/ 23 w 36"/>
                    <a:gd name="T17" fmla="*/ 2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5 w 36"/>
                    <a:gd name="T23" fmla="*/ 0 h 35"/>
                    <a:gd name="T24" fmla="*/ 13 w 36"/>
                    <a:gd name="T25" fmla="*/ 2 h 35"/>
                    <a:gd name="T26" fmla="*/ 9 w 36"/>
                    <a:gd name="T27" fmla="*/ 2 h 35"/>
                    <a:gd name="T28" fmla="*/ 7 w 36"/>
                    <a:gd name="T29" fmla="*/ 3 h 35"/>
                    <a:gd name="T30" fmla="*/ 6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1 h 35"/>
                    <a:gd name="T36" fmla="*/ 0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8 h 35"/>
                    <a:gd name="T42" fmla="*/ 0 w 36"/>
                    <a:gd name="T43" fmla="*/ 21 h 35"/>
                    <a:gd name="T44" fmla="*/ 0 w 36"/>
                    <a:gd name="T45" fmla="*/ 23 h 35"/>
                    <a:gd name="T46" fmla="*/ 2 w 36"/>
                    <a:gd name="T47" fmla="*/ 27 h 35"/>
                    <a:gd name="T48" fmla="*/ 4 w 36"/>
                    <a:gd name="T49" fmla="*/ 28 h 35"/>
                    <a:gd name="T50" fmla="*/ 6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4 h 35"/>
                    <a:gd name="T56" fmla="*/ 13 w 36"/>
                    <a:gd name="T57" fmla="*/ 34 h 35"/>
                    <a:gd name="T58" fmla="*/ 15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4 h 35"/>
                    <a:gd name="T66" fmla="*/ 25 w 36"/>
                    <a:gd name="T67" fmla="*/ 34 h 35"/>
                    <a:gd name="T68" fmla="*/ 29 w 36"/>
                    <a:gd name="T69" fmla="*/ 32 h 35"/>
                    <a:gd name="T70" fmla="*/ 31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7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8 h 35"/>
                    <a:gd name="T82" fmla="*/ 36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4" y="18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5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4" name="Freeform 420"/>
                <p:cNvSpPr>
                  <a:spLocks/>
                </p:cNvSpPr>
                <p:nvPr/>
              </p:nvSpPr>
              <p:spPr bwMode="auto">
                <a:xfrm>
                  <a:off x="1822" y="2544"/>
                  <a:ext cx="36" cy="35"/>
                </a:xfrm>
                <a:custGeom>
                  <a:avLst/>
                  <a:gdLst>
                    <a:gd name="T0" fmla="*/ 34 w 36"/>
                    <a:gd name="T1" fmla="*/ 18 h 35"/>
                    <a:gd name="T2" fmla="*/ 36 w 36"/>
                    <a:gd name="T3" fmla="*/ 21 h 35"/>
                    <a:gd name="T4" fmla="*/ 34 w 36"/>
                    <a:gd name="T5" fmla="*/ 23 h 35"/>
                    <a:gd name="T6" fmla="*/ 34 w 36"/>
                    <a:gd name="T7" fmla="*/ 27 h 35"/>
                    <a:gd name="T8" fmla="*/ 32 w 36"/>
                    <a:gd name="T9" fmla="*/ 28 h 35"/>
                    <a:gd name="T10" fmla="*/ 30 w 36"/>
                    <a:gd name="T11" fmla="*/ 30 h 35"/>
                    <a:gd name="T12" fmla="*/ 29 w 36"/>
                    <a:gd name="T13" fmla="*/ 32 h 35"/>
                    <a:gd name="T14" fmla="*/ 25 w 36"/>
                    <a:gd name="T15" fmla="*/ 34 h 35"/>
                    <a:gd name="T16" fmla="*/ 23 w 36"/>
                    <a:gd name="T17" fmla="*/ 34 h 35"/>
                    <a:gd name="T18" fmla="*/ 20 w 36"/>
                    <a:gd name="T19" fmla="*/ 35 h 35"/>
                    <a:gd name="T20" fmla="*/ 18 w 36"/>
                    <a:gd name="T21" fmla="*/ 35 h 35"/>
                    <a:gd name="T22" fmla="*/ 14 w 36"/>
                    <a:gd name="T23" fmla="*/ 35 h 35"/>
                    <a:gd name="T24" fmla="*/ 13 w 36"/>
                    <a:gd name="T25" fmla="*/ 34 h 35"/>
                    <a:gd name="T26" fmla="*/ 9 w 36"/>
                    <a:gd name="T27" fmla="*/ 34 h 35"/>
                    <a:gd name="T28" fmla="*/ 7 w 36"/>
                    <a:gd name="T29" fmla="*/ 32 h 35"/>
                    <a:gd name="T30" fmla="*/ 6 w 36"/>
                    <a:gd name="T31" fmla="*/ 30 h 35"/>
                    <a:gd name="T32" fmla="*/ 4 w 36"/>
                    <a:gd name="T33" fmla="*/ 28 h 35"/>
                    <a:gd name="T34" fmla="*/ 2 w 36"/>
                    <a:gd name="T35" fmla="*/ 27 h 35"/>
                    <a:gd name="T36" fmla="*/ 0 w 36"/>
                    <a:gd name="T37" fmla="*/ 23 h 35"/>
                    <a:gd name="T38" fmla="*/ 0 w 36"/>
                    <a:gd name="T39" fmla="*/ 21 h 35"/>
                    <a:gd name="T40" fmla="*/ 0 w 36"/>
                    <a:gd name="T41" fmla="*/ 18 h 35"/>
                    <a:gd name="T42" fmla="*/ 0 w 36"/>
                    <a:gd name="T43" fmla="*/ 16 h 35"/>
                    <a:gd name="T44" fmla="*/ 0 w 36"/>
                    <a:gd name="T45" fmla="*/ 12 h 35"/>
                    <a:gd name="T46" fmla="*/ 2 w 36"/>
                    <a:gd name="T47" fmla="*/ 11 h 35"/>
                    <a:gd name="T48" fmla="*/ 4 w 36"/>
                    <a:gd name="T49" fmla="*/ 7 h 35"/>
                    <a:gd name="T50" fmla="*/ 6 w 36"/>
                    <a:gd name="T51" fmla="*/ 5 h 35"/>
                    <a:gd name="T52" fmla="*/ 7 w 36"/>
                    <a:gd name="T53" fmla="*/ 3 h 35"/>
                    <a:gd name="T54" fmla="*/ 9 w 36"/>
                    <a:gd name="T55" fmla="*/ 2 h 35"/>
                    <a:gd name="T56" fmla="*/ 13 w 36"/>
                    <a:gd name="T57" fmla="*/ 2 h 35"/>
                    <a:gd name="T58" fmla="*/ 14 w 36"/>
                    <a:gd name="T59" fmla="*/ 0 h 35"/>
                    <a:gd name="T60" fmla="*/ 18 w 36"/>
                    <a:gd name="T61" fmla="*/ 0 h 35"/>
                    <a:gd name="T62" fmla="*/ 20 w 36"/>
                    <a:gd name="T63" fmla="*/ 0 h 35"/>
                    <a:gd name="T64" fmla="*/ 23 w 36"/>
                    <a:gd name="T65" fmla="*/ 2 h 35"/>
                    <a:gd name="T66" fmla="*/ 25 w 36"/>
                    <a:gd name="T67" fmla="*/ 2 h 35"/>
                    <a:gd name="T68" fmla="*/ 29 w 36"/>
                    <a:gd name="T69" fmla="*/ 3 h 35"/>
                    <a:gd name="T70" fmla="*/ 30 w 36"/>
                    <a:gd name="T71" fmla="*/ 5 h 35"/>
                    <a:gd name="T72" fmla="*/ 32 w 36"/>
                    <a:gd name="T73" fmla="*/ 7 h 35"/>
                    <a:gd name="T74" fmla="*/ 34 w 36"/>
                    <a:gd name="T75" fmla="*/ 11 h 35"/>
                    <a:gd name="T76" fmla="*/ 34 w 36"/>
                    <a:gd name="T77" fmla="*/ 12 h 35"/>
                    <a:gd name="T78" fmla="*/ 36 w 36"/>
                    <a:gd name="T79" fmla="*/ 16 h 35"/>
                    <a:gd name="T80" fmla="*/ 36 w 36"/>
                    <a:gd name="T81" fmla="*/ 18 h 35"/>
                    <a:gd name="T82" fmla="*/ 34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4" y="18"/>
                      </a:moveTo>
                      <a:lnTo>
                        <a:pt x="36" y="21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9" y="32"/>
                      </a:lnTo>
                      <a:lnTo>
                        <a:pt x="25" y="34"/>
                      </a:lnTo>
                      <a:lnTo>
                        <a:pt x="23" y="34"/>
                      </a:lnTo>
                      <a:lnTo>
                        <a:pt x="20" y="35"/>
                      </a:lnTo>
                      <a:lnTo>
                        <a:pt x="18" y="35"/>
                      </a:lnTo>
                      <a:lnTo>
                        <a:pt x="14" y="35"/>
                      </a:lnTo>
                      <a:lnTo>
                        <a:pt x="13" y="34"/>
                      </a:lnTo>
                      <a:lnTo>
                        <a:pt x="9" y="34"/>
                      </a:lnTo>
                      <a:lnTo>
                        <a:pt x="7" y="32"/>
                      </a:lnTo>
                      <a:lnTo>
                        <a:pt x="6" y="30"/>
                      </a:lnTo>
                      <a:lnTo>
                        <a:pt x="4" y="28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6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2"/>
                      </a:lnTo>
                      <a:lnTo>
                        <a:pt x="25" y="2"/>
                      </a:lnTo>
                      <a:lnTo>
                        <a:pt x="29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2"/>
                      </a:lnTo>
                      <a:lnTo>
                        <a:pt x="36" y="16"/>
                      </a:lnTo>
                      <a:lnTo>
                        <a:pt x="36" y="18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5" name="Freeform 421"/>
                <p:cNvSpPr>
                  <a:spLocks/>
                </p:cNvSpPr>
                <p:nvPr/>
              </p:nvSpPr>
              <p:spPr bwMode="auto">
                <a:xfrm>
                  <a:off x="1822" y="2544"/>
                  <a:ext cx="36" cy="35"/>
                </a:xfrm>
                <a:custGeom>
                  <a:avLst/>
                  <a:gdLst>
                    <a:gd name="T0" fmla="*/ 34 w 36"/>
                    <a:gd name="T1" fmla="*/ 18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1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2 h 35"/>
                    <a:gd name="T16" fmla="*/ 23 w 36"/>
                    <a:gd name="T17" fmla="*/ 2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3 w 36"/>
                    <a:gd name="T25" fmla="*/ 2 h 35"/>
                    <a:gd name="T26" fmla="*/ 9 w 36"/>
                    <a:gd name="T27" fmla="*/ 2 h 35"/>
                    <a:gd name="T28" fmla="*/ 7 w 36"/>
                    <a:gd name="T29" fmla="*/ 3 h 35"/>
                    <a:gd name="T30" fmla="*/ 6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1 h 35"/>
                    <a:gd name="T36" fmla="*/ 0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8 h 35"/>
                    <a:gd name="T42" fmla="*/ 0 w 36"/>
                    <a:gd name="T43" fmla="*/ 21 h 35"/>
                    <a:gd name="T44" fmla="*/ 0 w 36"/>
                    <a:gd name="T45" fmla="*/ 23 h 35"/>
                    <a:gd name="T46" fmla="*/ 2 w 36"/>
                    <a:gd name="T47" fmla="*/ 27 h 35"/>
                    <a:gd name="T48" fmla="*/ 4 w 36"/>
                    <a:gd name="T49" fmla="*/ 28 h 35"/>
                    <a:gd name="T50" fmla="*/ 6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4 h 35"/>
                    <a:gd name="T56" fmla="*/ 13 w 36"/>
                    <a:gd name="T57" fmla="*/ 34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4 h 35"/>
                    <a:gd name="T66" fmla="*/ 25 w 36"/>
                    <a:gd name="T67" fmla="*/ 34 h 35"/>
                    <a:gd name="T68" fmla="*/ 29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7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8 h 35"/>
                    <a:gd name="T82" fmla="*/ 36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4" y="18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6" name="Freeform 422"/>
                <p:cNvSpPr>
                  <a:spLocks/>
                </p:cNvSpPr>
                <p:nvPr/>
              </p:nvSpPr>
              <p:spPr bwMode="auto">
                <a:xfrm>
                  <a:off x="1927" y="2544"/>
                  <a:ext cx="36" cy="35"/>
                </a:xfrm>
                <a:custGeom>
                  <a:avLst/>
                  <a:gdLst>
                    <a:gd name="T0" fmla="*/ 34 w 36"/>
                    <a:gd name="T1" fmla="*/ 18 h 35"/>
                    <a:gd name="T2" fmla="*/ 36 w 36"/>
                    <a:gd name="T3" fmla="*/ 21 h 35"/>
                    <a:gd name="T4" fmla="*/ 34 w 36"/>
                    <a:gd name="T5" fmla="*/ 23 h 35"/>
                    <a:gd name="T6" fmla="*/ 34 w 36"/>
                    <a:gd name="T7" fmla="*/ 27 h 35"/>
                    <a:gd name="T8" fmla="*/ 32 w 36"/>
                    <a:gd name="T9" fmla="*/ 28 h 35"/>
                    <a:gd name="T10" fmla="*/ 30 w 36"/>
                    <a:gd name="T11" fmla="*/ 30 h 35"/>
                    <a:gd name="T12" fmla="*/ 29 w 36"/>
                    <a:gd name="T13" fmla="*/ 32 h 35"/>
                    <a:gd name="T14" fmla="*/ 25 w 36"/>
                    <a:gd name="T15" fmla="*/ 34 h 35"/>
                    <a:gd name="T16" fmla="*/ 23 w 36"/>
                    <a:gd name="T17" fmla="*/ 34 h 35"/>
                    <a:gd name="T18" fmla="*/ 20 w 36"/>
                    <a:gd name="T19" fmla="*/ 35 h 35"/>
                    <a:gd name="T20" fmla="*/ 18 w 36"/>
                    <a:gd name="T21" fmla="*/ 35 h 35"/>
                    <a:gd name="T22" fmla="*/ 14 w 36"/>
                    <a:gd name="T23" fmla="*/ 35 h 35"/>
                    <a:gd name="T24" fmla="*/ 13 w 36"/>
                    <a:gd name="T25" fmla="*/ 34 h 35"/>
                    <a:gd name="T26" fmla="*/ 9 w 36"/>
                    <a:gd name="T27" fmla="*/ 34 h 35"/>
                    <a:gd name="T28" fmla="*/ 7 w 36"/>
                    <a:gd name="T29" fmla="*/ 32 h 35"/>
                    <a:gd name="T30" fmla="*/ 5 w 36"/>
                    <a:gd name="T31" fmla="*/ 30 h 35"/>
                    <a:gd name="T32" fmla="*/ 4 w 36"/>
                    <a:gd name="T33" fmla="*/ 28 h 35"/>
                    <a:gd name="T34" fmla="*/ 2 w 36"/>
                    <a:gd name="T35" fmla="*/ 27 h 35"/>
                    <a:gd name="T36" fmla="*/ 0 w 36"/>
                    <a:gd name="T37" fmla="*/ 23 h 35"/>
                    <a:gd name="T38" fmla="*/ 0 w 36"/>
                    <a:gd name="T39" fmla="*/ 21 h 35"/>
                    <a:gd name="T40" fmla="*/ 0 w 36"/>
                    <a:gd name="T41" fmla="*/ 18 h 35"/>
                    <a:gd name="T42" fmla="*/ 0 w 36"/>
                    <a:gd name="T43" fmla="*/ 16 h 35"/>
                    <a:gd name="T44" fmla="*/ 0 w 36"/>
                    <a:gd name="T45" fmla="*/ 12 h 35"/>
                    <a:gd name="T46" fmla="*/ 2 w 36"/>
                    <a:gd name="T47" fmla="*/ 11 h 35"/>
                    <a:gd name="T48" fmla="*/ 4 w 36"/>
                    <a:gd name="T49" fmla="*/ 7 h 35"/>
                    <a:gd name="T50" fmla="*/ 5 w 36"/>
                    <a:gd name="T51" fmla="*/ 5 h 35"/>
                    <a:gd name="T52" fmla="*/ 7 w 36"/>
                    <a:gd name="T53" fmla="*/ 3 h 35"/>
                    <a:gd name="T54" fmla="*/ 9 w 36"/>
                    <a:gd name="T55" fmla="*/ 2 h 35"/>
                    <a:gd name="T56" fmla="*/ 13 w 36"/>
                    <a:gd name="T57" fmla="*/ 2 h 35"/>
                    <a:gd name="T58" fmla="*/ 14 w 36"/>
                    <a:gd name="T59" fmla="*/ 0 h 35"/>
                    <a:gd name="T60" fmla="*/ 18 w 36"/>
                    <a:gd name="T61" fmla="*/ 0 h 35"/>
                    <a:gd name="T62" fmla="*/ 20 w 36"/>
                    <a:gd name="T63" fmla="*/ 0 h 35"/>
                    <a:gd name="T64" fmla="*/ 23 w 36"/>
                    <a:gd name="T65" fmla="*/ 2 h 35"/>
                    <a:gd name="T66" fmla="*/ 25 w 36"/>
                    <a:gd name="T67" fmla="*/ 2 h 35"/>
                    <a:gd name="T68" fmla="*/ 29 w 36"/>
                    <a:gd name="T69" fmla="*/ 3 h 35"/>
                    <a:gd name="T70" fmla="*/ 30 w 36"/>
                    <a:gd name="T71" fmla="*/ 5 h 35"/>
                    <a:gd name="T72" fmla="*/ 32 w 36"/>
                    <a:gd name="T73" fmla="*/ 7 h 35"/>
                    <a:gd name="T74" fmla="*/ 34 w 36"/>
                    <a:gd name="T75" fmla="*/ 11 h 35"/>
                    <a:gd name="T76" fmla="*/ 34 w 36"/>
                    <a:gd name="T77" fmla="*/ 12 h 35"/>
                    <a:gd name="T78" fmla="*/ 36 w 36"/>
                    <a:gd name="T79" fmla="*/ 16 h 35"/>
                    <a:gd name="T80" fmla="*/ 36 w 36"/>
                    <a:gd name="T81" fmla="*/ 18 h 35"/>
                    <a:gd name="T82" fmla="*/ 34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4" y="18"/>
                      </a:moveTo>
                      <a:lnTo>
                        <a:pt x="36" y="21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9" y="32"/>
                      </a:lnTo>
                      <a:lnTo>
                        <a:pt x="25" y="34"/>
                      </a:lnTo>
                      <a:lnTo>
                        <a:pt x="23" y="34"/>
                      </a:lnTo>
                      <a:lnTo>
                        <a:pt x="20" y="35"/>
                      </a:lnTo>
                      <a:lnTo>
                        <a:pt x="18" y="35"/>
                      </a:lnTo>
                      <a:lnTo>
                        <a:pt x="14" y="35"/>
                      </a:lnTo>
                      <a:lnTo>
                        <a:pt x="13" y="34"/>
                      </a:lnTo>
                      <a:lnTo>
                        <a:pt x="9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4" y="28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0"/>
                      </a:lnTo>
                      <a:lnTo>
                        <a:pt x="23" y="2"/>
                      </a:lnTo>
                      <a:lnTo>
                        <a:pt x="25" y="2"/>
                      </a:lnTo>
                      <a:lnTo>
                        <a:pt x="29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2"/>
                      </a:lnTo>
                      <a:lnTo>
                        <a:pt x="36" y="16"/>
                      </a:lnTo>
                      <a:lnTo>
                        <a:pt x="36" y="18"/>
                      </a:lnTo>
                      <a:lnTo>
                        <a:pt x="34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7" name="Freeform 423"/>
                <p:cNvSpPr>
                  <a:spLocks/>
                </p:cNvSpPr>
                <p:nvPr/>
              </p:nvSpPr>
              <p:spPr bwMode="auto">
                <a:xfrm>
                  <a:off x="1927" y="2544"/>
                  <a:ext cx="36" cy="35"/>
                </a:xfrm>
                <a:custGeom>
                  <a:avLst/>
                  <a:gdLst>
                    <a:gd name="T0" fmla="*/ 34 w 36"/>
                    <a:gd name="T1" fmla="*/ 18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1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2 h 35"/>
                    <a:gd name="T16" fmla="*/ 23 w 36"/>
                    <a:gd name="T17" fmla="*/ 2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3 w 36"/>
                    <a:gd name="T25" fmla="*/ 2 h 35"/>
                    <a:gd name="T26" fmla="*/ 9 w 36"/>
                    <a:gd name="T27" fmla="*/ 2 h 35"/>
                    <a:gd name="T28" fmla="*/ 7 w 36"/>
                    <a:gd name="T29" fmla="*/ 3 h 35"/>
                    <a:gd name="T30" fmla="*/ 5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1 h 35"/>
                    <a:gd name="T36" fmla="*/ 0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8 h 35"/>
                    <a:gd name="T42" fmla="*/ 0 w 36"/>
                    <a:gd name="T43" fmla="*/ 21 h 35"/>
                    <a:gd name="T44" fmla="*/ 0 w 36"/>
                    <a:gd name="T45" fmla="*/ 23 h 35"/>
                    <a:gd name="T46" fmla="*/ 2 w 36"/>
                    <a:gd name="T47" fmla="*/ 27 h 35"/>
                    <a:gd name="T48" fmla="*/ 4 w 36"/>
                    <a:gd name="T49" fmla="*/ 28 h 35"/>
                    <a:gd name="T50" fmla="*/ 5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4 h 35"/>
                    <a:gd name="T56" fmla="*/ 13 w 36"/>
                    <a:gd name="T57" fmla="*/ 34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4 h 35"/>
                    <a:gd name="T66" fmla="*/ 25 w 36"/>
                    <a:gd name="T67" fmla="*/ 34 h 35"/>
                    <a:gd name="T68" fmla="*/ 29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7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8 h 35"/>
                    <a:gd name="T82" fmla="*/ 36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4" y="18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8" name="Freeform 424"/>
                <p:cNvSpPr>
                  <a:spLocks/>
                </p:cNvSpPr>
                <p:nvPr/>
              </p:nvSpPr>
              <p:spPr bwMode="auto">
                <a:xfrm>
                  <a:off x="2032" y="2544"/>
                  <a:ext cx="36" cy="35"/>
                </a:xfrm>
                <a:custGeom>
                  <a:avLst/>
                  <a:gdLst>
                    <a:gd name="T0" fmla="*/ 36 w 36"/>
                    <a:gd name="T1" fmla="*/ 18 h 35"/>
                    <a:gd name="T2" fmla="*/ 36 w 36"/>
                    <a:gd name="T3" fmla="*/ 21 h 35"/>
                    <a:gd name="T4" fmla="*/ 34 w 36"/>
                    <a:gd name="T5" fmla="*/ 23 h 35"/>
                    <a:gd name="T6" fmla="*/ 34 w 36"/>
                    <a:gd name="T7" fmla="*/ 27 h 35"/>
                    <a:gd name="T8" fmla="*/ 32 w 36"/>
                    <a:gd name="T9" fmla="*/ 28 h 35"/>
                    <a:gd name="T10" fmla="*/ 30 w 36"/>
                    <a:gd name="T11" fmla="*/ 30 h 35"/>
                    <a:gd name="T12" fmla="*/ 28 w 36"/>
                    <a:gd name="T13" fmla="*/ 32 h 35"/>
                    <a:gd name="T14" fmla="*/ 27 w 36"/>
                    <a:gd name="T15" fmla="*/ 34 h 35"/>
                    <a:gd name="T16" fmla="*/ 23 w 36"/>
                    <a:gd name="T17" fmla="*/ 34 h 35"/>
                    <a:gd name="T18" fmla="*/ 21 w 36"/>
                    <a:gd name="T19" fmla="*/ 35 h 35"/>
                    <a:gd name="T20" fmla="*/ 18 w 36"/>
                    <a:gd name="T21" fmla="*/ 35 h 35"/>
                    <a:gd name="T22" fmla="*/ 14 w 36"/>
                    <a:gd name="T23" fmla="*/ 35 h 35"/>
                    <a:gd name="T24" fmla="*/ 12 w 36"/>
                    <a:gd name="T25" fmla="*/ 34 h 35"/>
                    <a:gd name="T26" fmla="*/ 11 w 36"/>
                    <a:gd name="T27" fmla="*/ 34 h 35"/>
                    <a:gd name="T28" fmla="*/ 7 w 36"/>
                    <a:gd name="T29" fmla="*/ 32 h 35"/>
                    <a:gd name="T30" fmla="*/ 5 w 36"/>
                    <a:gd name="T31" fmla="*/ 30 h 35"/>
                    <a:gd name="T32" fmla="*/ 4 w 36"/>
                    <a:gd name="T33" fmla="*/ 28 h 35"/>
                    <a:gd name="T34" fmla="*/ 2 w 36"/>
                    <a:gd name="T35" fmla="*/ 27 h 35"/>
                    <a:gd name="T36" fmla="*/ 2 w 36"/>
                    <a:gd name="T37" fmla="*/ 23 h 35"/>
                    <a:gd name="T38" fmla="*/ 0 w 36"/>
                    <a:gd name="T39" fmla="*/ 21 h 35"/>
                    <a:gd name="T40" fmla="*/ 0 w 36"/>
                    <a:gd name="T41" fmla="*/ 18 h 35"/>
                    <a:gd name="T42" fmla="*/ 0 w 36"/>
                    <a:gd name="T43" fmla="*/ 16 h 35"/>
                    <a:gd name="T44" fmla="*/ 2 w 36"/>
                    <a:gd name="T45" fmla="*/ 12 h 35"/>
                    <a:gd name="T46" fmla="*/ 2 w 36"/>
                    <a:gd name="T47" fmla="*/ 11 h 35"/>
                    <a:gd name="T48" fmla="*/ 4 w 36"/>
                    <a:gd name="T49" fmla="*/ 7 h 35"/>
                    <a:gd name="T50" fmla="*/ 5 w 36"/>
                    <a:gd name="T51" fmla="*/ 5 h 35"/>
                    <a:gd name="T52" fmla="*/ 7 w 36"/>
                    <a:gd name="T53" fmla="*/ 3 h 35"/>
                    <a:gd name="T54" fmla="*/ 11 w 36"/>
                    <a:gd name="T55" fmla="*/ 2 h 35"/>
                    <a:gd name="T56" fmla="*/ 12 w 36"/>
                    <a:gd name="T57" fmla="*/ 2 h 35"/>
                    <a:gd name="T58" fmla="*/ 14 w 36"/>
                    <a:gd name="T59" fmla="*/ 0 h 35"/>
                    <a:gd name="T60" fmla="*/ 18 w 36"/>
                    <a:gd name="T61" fmla="*/ 0 h 35"/>
                    <a:gd name="T62" fmla="*/ 21 w 36"/>
                    <a:gd name="T63" fmla="*/ 0 h 35"/>
                    <a:gd name="T64" fmla="*/ 23 w 36"/>
                    <a:gd name="T65" fmla="*/ 2 h 35"/>
                    <a:gd name="T66" fmla="*/ 27 w 36"/>
                    <a:gd name="T67" fmla="*/ 2 h 35"/>
                    <a:gd name="T68" fmla="*/ 28 w 36"/>
                    <a:gd name="T69" fmla="*/ 3 h 35"/>
                    <a:gd name="T70" fmla="*/ 30 w 36"/>
                    <a:gd name="T71" fmla="*/ 5 h 35"/>
                    <a:gd name="T72" fmla="*/ 32 w 36"/>
                    <a:gd name="T73" fmla="*/ 7 h 35"/>
                    <a:gd name="T74" fmla="*/ 34 w 36"/>
                    <a:gd name="T75" fmla="*/ 11 h 35"/>
                    <a:gd name="T76" fmla="*/ 34 w 36"/>
                    <a:gd name="T77" fmla="*/ 12 h 35"/>
                    <a:gd name="T78" fmla="*/ 36 w 36"/>
                    <a:gd name="T79" fmla="*/ 16 h 35"/>
                    <a:gd name="T80" fmla="*/ 36 w 36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6" h="35">
                      <a:moveTo>
                        <a:pt x="36" y="18"/>
                      </a:moveTo>
                      <a:lnTo>
                        <a:pt x="36" y="21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7" y="34"/>
                      </a:lnTo>
                      <a:lnTo>
                        <a:pt x="23" y="34"/>
                      </a:lnTo>
                      <a:lnTo>
                        <a:pt x="21" y="35"/>
                      </a:lnTo>
                      <a:lnTo>
                        <a:pt x="18" y="35"/>
                      </a:lnTo>
                      <a:lnTo>
                        <a:pt x="14" y="35"/>
                      </a:lnTo>
                      <a:lnTo>
                        <a:pt x="12" y="34"/>
                      </a:lnTo>
                      <a:lnTo>
                        <a:pt x="11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4" y="28"/>
                      </a:lnTo>
                      <a:lnTo>
                        <a:pt x="2" y="27"/>
                      </a:lnTo>
                      <a:lnTo>
                        <a:pt x="2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2" y="11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7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2"/>
                      </a:lnTo>
                      <a:lnTo>
                        <a:pt x="36" y="16"/>
                      </a:lnTo>
                      <a:lnTo>
                        <a:pt x="36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69" name="Freeform 425"/>
                <p:cNvSpPr>
                  <a:spLocks/>
                </p:cNvSpPr>
                <p:nvPr/>
              </p:nvSpPr>
              <p:spPr bwMode="auto">
                <a:xfrm>
                  <a:off x="2032" y="2544"/>
                  <a:ext cx="36" cy="35"/>
                </a:xfrm>
                <a:custGeom>
                  <a:avLst/>
                  <a:gdLst>
                    <a:gd name="T0" fmla="*/ 36 w 36"/>
                    <a:gd name="T1" fmla="*/ 18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1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8 w 36"/>
                    <a:gd name="T13" fmla="*/ 3 h 35"/>
                    <a:gd name="T14" fmla="*/ 27 w 36"/>
                    <a:gd name="T15" fmla="*/ 2 h 35"/>
                    <a:gd name="T16" fmla="*/ 23 w 36"/>
                    <a:gd name="T17" fmla="*/ 2 h 35"/>
                    <a:gd name="T18" fmla="*/ 21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2 w 36"/>
                    <a:gd name="T25" fmla="*/ 2 h 35"/>
                    <a:gd name="T26" fmla="*/ 11 w 36"/>
                    <a:gd name="T27" fmla="*/ 2 h 35"/>
                    <a:gd name="T28" fmla="*/ 7 w 36"/>
                    <a:gd name="T29" fmla="*/ 3 h 35"/>
                    <a:gd name="T30" fmla="*/ 5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1 h 35"/>
                    <a:gd name="T36" fmla="*/ 2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8 h 35"/>
                    <a:gd name="T42" fmla="*/ 0 w 36"/>
                    <a:gd name="T43" fmla="*/ 21 h 35"/>
                    <a:gd name="T44" fmla="*/ 2 w 36"/>
                    <a:gd name="T45" fmla="*/ 23 h 35"/>
                    <a:gd name="T46" fmla="*/ 2 w 36"/>
                    <a:gd name="T47" fmla="*/ 27 h 35"/>
                    <a:gd name="T48" fmla="*/ 4 w 36"/>
                    <a:gd name="T49" fmla="*/ 28 h 35"/>
                    <a:gd name="T50" fmla="*/ 5 w 36"/>
                    <a:gd name="T51" fmla="*/ 30 h 35"/>
                    <a:gd name="T52" fmla="*/ 7 w 36"/>
                    <a:gd name="T53" fmla="*/ 32 h 35"/>
                    <a:gd name="T54" fmla="*/ 11 w 36"/>
                    <a:gd name="T55" fmla="*/ 34 h 35"/>
                    <a:gd name="T56" fmla="*/ 12 w 36"/>
                    <a:gd name="T57" fmla="*/ 34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1 w 36"/>
                    <a:gd name="T63" fmla="*/ 35 h 35"/>
                    <a:gd name="T64" fmla="*/ 23 w 36"/>
                    <a:gd name="T65" fmla="*/ 34 h 35"/>
                    <a:gd name="T66" fmla="*/ 27 w 36"/>
                    <a:gd name="T67" fmla="*/ 34 h 35"/>
                    <a:gd name="T68" fmla="*/ 28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7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8 h 35"/>
                    <a:gd name="T82" fmla="*/ 36 w 36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4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0" name="Freeform 426"/>
                <p:cNvSpPr>
                  <a:spLocks/>
                </p:cNvSpPr>
                <p:nvPr/>
              </p:nvSpPr>
              <p:spPr bwMode="auto">
                <a:xfrm>
                  <a:off x="2137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21 h 35"/>
                    <a:gd name="T4" fmla="*/ 34 w 35"/>
                    <a:gd name="T5" fmla="*/ 23 h 35"/>
                    <a:gd name="T6" fmla="*/ 34 w 35"/>
                    <a:gd name="T7" fmla="*/ 27 h 35"/>
                    <a:gd name="T8" fmla="*/ 32 w 35"/>
                    <a:gd name="T9" fmla="*/ 28 h 35"/>
                    <a:gd name="T10" fmla="*/ 30 w 35"/>
                    <a:gd name="T11" fmla="*/ 30 h 35"/>
                    <a:gd name="T12" fmla="*/ 28 w 35"/>
                    <a:gd name="T13" fmla="*/ 32 h 35"/>
                    <a:gd name="T14" fmla="*/ 27 w 35"/>
                    <a:gd name="T15" fmla="*/ 34 h 35"/>
                    <a:gd name="T16" fmla="*/ 23 w 35"/>
                    <a:gd name="T17" fmla="*/ 34 h 35"/>
                    <a:gd name="T18" fmla="*/ 21 w 35"/>
                    <a:gd name="T19" fmla="*/ 35 h 35"/>
                    <a:gd name="T20" fmla="*/ 18 w 35"/>
                    <a:gd name="T21" fmla="*/ 35 h 35"/>
                    <a:gd name="T22" fmla="*/ 14 w 35"/>
                    <a:gd name="T23" fmla="*/ 35 h 35"/>
                    <a:gd name="T24" fmla="*/ 12 w 35"/>
                    <a:gd name="T25" fmla="*/ 34 h 35"/>
                    <a:gd name="T26" fmla="*/ 11 w 35"/>
                    <a:gd name="T27" fmla="*/ 34 h 35"/>
                    <a:gd name="T28" fmla="*/ 7 w 35"/>
                    <a:gd name="T29" fmla="*/ 32 h 35"/>
                    <a:gd name="T30" fmla="*/ 5 w 35"/>
                    <a:gd name="T31" fmla="*/ 30 h 35"/>
                    <a:gd name="T32" fmla="*/ 3 w 35"/>
                    <a:gd name="T33" fmla="*/ 28 h 35"/>
                    <a:gd name="T34" fmla="*/ 2 w 35"/>
                    <a:gd name="T35" fmla="*/ 27 h 35"/>
                    <a:gd name="T36" fmla="*/ 2 w 35"/>
                    <a:gd name="T37" fmla="*/ 23 h 35"/>
                    <a:gd name="T38" fmla="*/ 0 w 35"/>
                    <a:gd name="T39" fmla="*/ 21 h 35"/>
                    <a:gd name="T40" fmla="*/ 0 w 35"/>
                    <a:gd name="T41" fmla="*/ 18 h 35"/>
                    <a:gd name="T42" fmla="*/ 0 w 35"/>
                    <a:gd name="T43" fmla="*/ 16 h 35"/>
                    <a:gd name="T44" fmla="*/ 2 w 35"/>
                    <a:gd name="T45" fmla="*/ 12 h 35"/>
                    <a:gd name="T46" fmla="*/ 2 w 35"/>
                    <a:gd name="T47" fmla="*/ 11 h 35"/>
                    <a:gd name="T48" fmla="*/ 3 w 35"/>
                    <a:gd name="T49" fmla="*/ 7 h 35"/>
                    <a:gd name="T50" fmla="*/ 5 w 35"/>
                    <a:gd name="T51" fmla="*/ 5 h 35"/>
                    <a:gd name="T52" fmla="*/ 7 w 35"/>
                    <a:gd name="T53" fmla="*/ 3 h 35"/>
                    <a:gd name="T54" fmla="*/ 11 w 35"/>
                    <a:gd name="T55" fmla="*/ 2 h 35"/>
                    <a:gd name="T56" fmla="*/ 12 w 35"/>
                    <a:gd name="T57" fmla="*/ 2 h 35"/>
                    <a:gd name="T58" fmla="*/ 14 w 35"/>
                    <a:gd name="T59" fmla="*/ 0 h 35"/>
                    <a:gd name="T60" fmla="*/ 18 w 35"/>
                    <a:gd name="T61" fmla="*/ 0 h 35"/>
                    <a:gd name="T62" fmla="*/ 21 w 35"/>
                    <a:gd name="T63" fmla="*/ 0 h 35"/>
                    <a:gd name="T64" fmla="*/ 23 w 35"/>
                    <a:gd name="T65" fmla="*/ 2 h 35"/>
                    <a:gd name="T66" fmla="*/ 27 w 35"/>
                    <a:gd name="T67" fmla="*/ 2 h 35"/>
                    <a:gd name="T68" fmla="*/ 28 w 35"/>
                    <a:gd name="T69" fmla="*/ 3 h 35"/>
                    <a:gd name="T70" fmla="*/ 30 w 35"/>
                    <a:gd name="T71" fmla="*/ 5 h 35"/>
                    <a:gd name="T72" fmla="*/ 32 w 35"/>
                    <a:gd name="T73" fmla="*/ 7 h 35"/>
                    <a:gd name="T74" fmla="*/ 34 w 35"/>
                    <a:gd name="T75" fmla="*/ 11 h 35"/>
                    <a:gd name="T76" fmla="*/ 34 w 35"/>
                    <a:gd name="T77" fmla="*/ 12 h 35"/>
                    <a:gd name="T78" fmla="*/ 35 w 35"/>
                    <a:gd name="T79" fmla="*/ 16 h 35"/>
                    <a:gd name="T80" fmla="*/ 35 w 35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21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7" y="34"/>
                      </a:lnTo>
                      <a:lnTo>
                        <a:pt x="23" y="34"/>
                      </a:lnTo>
                      <a:lnTo>
                        <a:pt x="21" y="35"/>
                      </a:lnTo>
                      <a:lnTo>
                        <a:pt x="18" y="35"/>
                      </a:lnTo>
                      <a:lnTo>
                        <a:pt x="14" y="35"/>
                      </a:lnTo>
                      <a:lnTo>
                        <a:pt x="12" y="34"/>
                      </a:lnTo>
                      <a:lnTo>
                        <a:pt x="11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8"/>
                      </a:lnTo>
                      <a:lnTo>
                        <a:pt x="2" y="27"/>
                      </a:lnTo>
                      <a:lnTo>
                        <a:pt x="2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7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2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1" name="Freeform 427"/>
                <p:cNvSpPr>
                  <a:spLocks/>
                </p:cNvSpPr>
                <p:nvPr/>
              </p:nvSpPr>
              <p:spPr bwMode="auto">
                <a:xfrm>
                  <a:off x="2137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16 h 35"/>
                    <a:gd name="T4" fmla="*/ 34 w 35"/>
                    <a:gd name="T5" fmla="*/ 12 h 35"/>
                    <a:gd name="T6" fmla="*/ 34 w 35"/>
                    <a:gd name="T7" fmla="*/ 11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7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1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11 h 35"/>
                    <a:gd name="T36" fmla="*/ 2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8 h 35"/>
                    <a:gd name="T42" fmla="*/ 0 w 35"/>
                    <a:gd name="T43" fmla="*/ 21 h 35"/>
                    <a:gd name="T44" fmla="*/ 2 w 35"/>
                    <a:gd name="T45" fmla="*/ 23 h 35"/>
                    <a:gd name="T46" fmla="*/ 2 w 35"/>
                    <a:gd name="T47" fmla="*/ 27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1 w 35"/>
                    <a:gd name="T55" fmla="*/ 34 h 35"/>
                    <a:gd name="T56" fmla="*/ 12 w 35"/>
                    <a:gd name="T57" fmla="*/ 34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4 h 35"/>
                    <a:gd name="T66" fmla="*/ 27 w 35"/>
                    <a:gd name="T67" fmla="*/ 34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7 h 35"/>
                    <a:gd name="T76" fmla="*/ 34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8 h 35"/>
                    <a:gd name="T82" fmla="*/ 35 w 35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2" name="Freeform 428"/>
                <p:cNvSpPr>
                  <a:spLocks/>
                </p:cNvSpPr>
                <p:nvPr/>
              </p:nvSpPr>
              <p:spPr bwMode="auto">
                <a:xfrm>
                  <a:off x="2242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21 h 35"/>
                    <a:gd name="T4" fmla="*/ 34 w 35"/>
                    <a:gd name="T5" fmla="*/ 23 h 35"/>
                    <a:gd name="T6" fmla="*/ 34 w 35"/>
                    <a:gd name="T7" fmla="*/ 27 h 35"/>
                    <a:gd name="T8" fmla="*/ 32 w 35"/>
                    <a:gd name="T9" fmla="*/ 28 h 35"/>
                    <a:gd name="T10" fmla="*/ 30 w 35"/>
                    <a:gd name="T11" fmla="*/ 30 h 35"/>
                    <a:gd name="T12" fmla="*/ 28 w 35"/>
                    <a:gd name="T13" fmla="*/ 32 h 35"/>
                    <a:gd name="T14" fmla="*/ 26 w 35"/>
                    <a:gd name="T15" fmla="*/ 34 h 35"/>
                    <a:gd name="T16" fmla="*/ 23 w 35"/>
                    <a:gd name="T17" fmla="*/ 34 h 35"/>
                    <a:gd name="T18" fmla="*/ 21 w 35"/>
                    <a:gd name="T19" fmla="*/ 35 h 35"/>
                    <a:gd name="T20" fmla="*/ 18 w 35"/>
                    <a:gd name="T21" fmla="*/ 35 h 35"/>
                    <a:gd name="T22" fmla="*/ 14 w 35"/>
                    <a:gd name="T23" fmla="*/ 35 h 35"/>
                    <a:gd name="T24" fmla="*/ 12 w 35"/>
                    <a:gd name="T25" fmla="*/ 34 h 35"/>
                    <a:gd name="T26" fmla="*/ 10 w 35"/>
                    <a:gd name="T27" fmla="*/ 34 h 35"/>
                    <a:gd name="T28" fmla="*/ 7 w 35"/>
                    <a:gd name="T29" fmla="*/ 32 h 35"/>
                    <a:gd name="T30" fmla="*/ 5 w 35"/>
                    <a:gd name="T31" fmla="*/ 30 h 35"/>
                    <a:gd name="T32" fmla="*/ 3 w 35"/>
                    <a:gd name="T33" fmla="*/ 28 h 35"/>
                    <a:gd name="T34" fmla="*/ 2 w 35"/>
                    <a:gd name="T35" fmla="*/ 27 h 35"/>
                    <a:gd name="T36" fmla="*/ 2 w 35"/>
                    <a:gd name="T37" fmla="*/ 23 h 35"/>
                    <a:gd name="T38" fmla="*/ 0 w 35"/>
                    <a:gd name="T39" fmla="*/ 21 h 35"/>
                    <a:gd name="T40" fmla="*/ 0 w 35"/>
                    <a:gd name="T41" fmla="*/ 18 h 35"/>
                    <a:gd name="T42" fmla="*/ 0 w 35"/>
                    <a:gd name="T43" fmla="*/ 16 h 35"/>
                    <a:gd name="T44" fmla="*/ 2 w 35"/>
                    <a:gd name="T45" fmla="*/ 12 h 35"/>
                    <a:gd name="T46" fmla="*/ 2 w 35"/>
                    <a:gd name="T47" fmla="*/ 11 h 35"/>
                    <a:gd name="T48" fmla="*/ 3 w 35"/>
                    <a:gd name="T49" fmla="*/ 7 h 35"/>
                    <a:gd name="T50" fmla="*/ 5 w 35"/>
                    <a:gd name="T51" fmla="*/ 5 h 35"/>
                    <a:gd name="T52" fmla="*/ 7 w 35"/>
                    <a:gd name="T53" fmla="*/ 3 h 35"/>
                    <a:gd name="T54" fmla="*/ 10 w 35"/>
                    <a:gd name="T55" fmla="*/ 2 h 35"/>
                    <a:gd name="T56" fmla="*/ 12 w 35"/>
                    <a:gd name="T57" fmla="*/ 2 h 35"/>
                    <a:gd name="T58" fmla="*/ 14 w 35"/>
                    <a:gd name="T59" fmla="*/ 0 h 35"/>
                    <a:gd name="T60" fmla="*/ 18 w 35"/>
                    <a:gd name="T61" fmla="*/ 0 h 35"/>
                    <a:gd name="T62" fmla="*/ 21 w 35"/>
                    <a:gd name="T63" fmla="*/ 0 h 35"/>
                    <a:gd name="T64" fmla="*/ 23 w 35"/>
                    <a:gd name="T65" fmla="*/ 2 h 35"/>
                    <a:gd name="T66" fmla="*/ 26 w 35"/>
                    <a:gd name="T67" fmla="*/ 2 h 35"/>
                    <a:gd name="T68" fmla="*/ 28 w 35"/>
                    <a:gd name="T69" fmla="*/ 3 h 35"/>
                    <a:gd name="T70" fmla="*/ 30 w 35"/>
                    <a:gd name="T71" fmla="*/ 5 h 35"/>
                    <a:gd name="T72" fmla="*/ 32 w 35"/>
                    <a:gd name="T73" fmla="*/ 7 h 35"/>
                    <a:gd name="T74" fmla="*/ 34 w 35"/>
                    <a:gd name="T75" fmla="*/ 11 h 35"/>
                    <a:gd name="T76" fmla="*/ 34 w 35"/>
                    <a:gd name="T77" fmla="*/ 12 h 35"/>
                    <a:gd name="T78" fmla="*/ 35 w 35"/>
                    <a:gd name="T79" fmla="*/ 16 h 35"/>
                    <a:gd name="T80" fmla="*/ 35 w 35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21"/>
                      </a:lnTo>
                      <a:lnTo>
                        <a:pt x="34" y="23"/>
                      </a:lnTo>
                      <a:lnTo>
                        <a:pt x="34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6" y="34"/>
                      </a:lnTo>
                      <a:lnTo>
                        <a:pt x="23" y="34"/>
                      </a:lnTo>
                      <a:lnTo>
                        <a:pt x="21" y="35"/>
                      </a:lnTo>
                      <a:lnTo>
                        <a:pt x="18" y="35"/>
                      </a:lnTo>
                      <a:lnTo>
                        <a:pt x="14" y="35"/>
                      </a:lnTo>
                      <a:lnTo>
                        <a:pt x="12" y="34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8"/>
                      </a:lnTo>
                      <a:lnTo>
                        <a:pt x="2" y="27"/>
                      </a:lnTo>
                      <a:lnTo>
                        <a:pt x="2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4" y="11"/>
                      </a:lnTo>
                      <a:lnTo>
                        <a:pt x="34" y="12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3" name="Freeform 429"/>
                <p:cNvSpPr>
                  <a:spLocks/>
                </p:cNvSpPr>
                <p:nvPr/>
              </p:nvSpPr>
              <p:spPr bwMode="auto">
                <a:xfrm>
                  <a:off x="2242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16 h 35"/>
                    <a:gd name="T4" fmla="*/ 34 w 35"/>
                    <a:gd name="T5" fmla="*/ 12 h 35"/>
                    <a:gd name="T6" fmla="*/ 34 w 35"/>
                    <a:gd name="T7" fmla="*/ 11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0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11 h 35"/>
                    <a:gd name="T36" fmla="*/ 2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8 h 35"/>
                    <a:gd name="T42" fmla="*/ 0 w 35"/>
                    <a:gd name="T43" fmla="*/ 21 h 35"/>
                    <a:gd name="T44" fmla="*/ 2 w 35"/>
                    <a:gd name="T45" fmla="*/ 23 h 35"/>
                    <a:gd name="T46" fmla="*/ 2 w 35"/>
                    <a:gd name="T47" fmla="*/ 27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4 h 35"/>
                    <a:gd name="T56" fmla="*/ 12 w 35"/>
                    <a:gd name="T57" fmla="*/ 34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4 h 35"/>
                    <a:gd name="T66" fmla="*/ 26 w 35"/>
                    <a:gd name="T67" fmla="*/ 34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7 h 35"/>
                    <a:gd name="T76" fmla="*/ 34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8 h 35"/>
                    <a:gd name="T82" fmla="*/ 35 w 35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4" name="Freeform 430"/>
                <p:cNvSpPr>
                  <a:spLocks/>
                </p:cNvSpPr>
                <p:nvPr/>
              </p:nvSpPr>
              <p:spPr bwMode="auto">
                <a:xfrm>
                  <a:off x="2347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21 h 35"/>
                    <a:gd name="T4" fmla="*/ 33 w 35"/>
                    <a:gd name="T5" fmla="*/ 23 h 35"/>
                    <a:gd name="T6" fmla="*/ 33 w 35"/>
                    <a:gd name="T7" fmla="*/ 27 h 35"/>
                    <a:gd name="T8" fmla="*/ 32 w 35"/>
                    <a:gd name="T9" fmla="*/ 28 h 35"/>
                    <a:gd name="T10" fmla="*/ 30 w 35"/>
                    <a:gd name="T11" fmla="*/ 30 h 35"/>
                    <a:gd name="T12" fmla="*/ 28 w 35"/>
                    <a:gd name="T13" fmla="*/ 32 h 35"/>
                    <a:gd name="T14" fmla="*/ 26 w 35"/>
                    <a:gd name="T15" fmla="*/ 34 h 35"/>
                    <a:gd name="T16" fmla="*/ 23 w 35"/>
                    <a:gd name="T17" fmla="*/ 34 h 35"/>
                    <a:gd name="T18" fmla="*/ 21 w 35"/>
                    <a:gd name="T19" fmla="*/ 35 h 35"/>
                    <a:gd name="T20" fmla="*/ 17 w 35"/>
                    <a:gd name="T21" fmla="*/ 35 h 35"/>
                    <a:gd name="T22" fmla="*/ 14 w 35"/>
                    <a:gd name="T23" fmla="*/ 35 h 35"/>
                    <a:gd name="T24" fmla="*/ 12 w 35"/>
                    <a:gd name="T25" fmla="*/ 34 h 35"/>
                    <a:gd name="T26" fmla="*/ 10 w 35"/>
                    <a:gd name="T27" fmla="*/ 34 h 35"/>
                    <a:gd name="T28" fmla="*/ 7 w 35"/>
                    <a:gd name="T29" fmla="*/ 32 h 35"/>
                    <a:gd name="T30" fmla="*/ 5 w 35"/>
                    <a:gd name="T31" fmla="*/ 30 h 35"/>
                    <a:gd name="T32" fmla="*/ 3 w 35"/>
                    <a:gd name="T33" fmla="*/ 28 h 35"/>
                    <a:gd name="T34" fmla="*/ 1 w 35"/>
                    <a:gd name="T35" fmla="*/ 27 h 35"/>
                    <a:gd name="T36" fmla="*/ 1 w 35"/>
                    <a:gd name="T37" fmla="*/ 23 h 35"/>
                    <a:gd name="T38" fmla="*/ 0 w 35"/>
                    <a:gd name="T39" fmla="*/ 21 h 35"/>
                    <a:gd name="T40" fmla="*/ 0 w 35"/>
                    <a:gd name="T41" fmla="*/ 18 h 35"/>
                    <a:gd name="T42" fmla="*/ 0 w 35"/>
                    <a:gd name="T43" fmla="*/ 16 h 35"/>
                    <a:gd name="T44" fmla="*/ 1 w 35"/>
                    <a:gd name="T45" fmla="*/ 12 h 35"/>
                    <a:gd name="T46" fmla="*/ 1 w 35"/>
                    <a:gd name="T47" fmla="*/ 11 h 35"/>
                    <a:gd name="T48" fmla="*/ 3 w 35"/>
                    <a:gd name="T49" fmla="*/ 7 h 35"/>
                    <a:gd name="T50" fmla="*/ 5 w 35"/>
                    <a:gd name="T51" fmla="*/ 5 h 35"/>
                    <a:gd name="T52" fmla="*/ 7 w 35"/>
                    <a:gd name="T53" fmla="*/ 3 h 35"/>
                    <a:gd name="T54" fmla="*/ 10 w 35"/>
                    <a:gd name="T55" fmla="*/ 2 h 35"/>
                    <a:gd name="T56" fmla="*/ 12 w 35"/>
                    <a:gd name="T57" fmla="*/ 2 h 35"/>
                    <a:gd name="T58" fmla="*/ 14 w 35"/>
                    <a:gd name="T59" fmla="*/ 0 h 35"/>
                    <a:gd name="T60" fmla="*/ 17 w 35"/>
                    <a:gd name="T61" fmla="*/ 0 h 35"/>
                    <a:gd name="T62" fmla="*/ 21 w 35"/>
                    <a:gd name="T63" fmla="*/ 0 h 35"/>
                    <a:gd name="T64" fmla="*/ 23 w 35"/>
                    <a:gd name="T65" fmla="*/ 2 h 35"/>
                    <a:gd name="T66" fmla="*/ 26 w 35"/>
                    <a:gd name="T67" fmla="*/ 2 h 35"/>
                    <a:gd name="T68" fmla="*/ 28 w 35"/>
                    <a:gd name="T69" fmla="*/ 3 h 35"/>
                    <a:gd name="T70" fmla="*/ 30 w 35"/>
                    <a:gd name="T71" fmla="*/ 5 h 35"/>
                    <a:gd name="T72" fmla="*/ 32 w 35"/>
                    <a:gd name="T73" fmla="*/ 7 h 35"/>
                    <a:gd name="T74" fmla="*/ 33 w 35"/>
                    <a:gd name="T75" fmla="*/ 11 h 35"/>
                    <a:gd name="T76" fmla="*/ 33 w 35"/>
                    <a:gd name="T77" fmla="*/ 12 h 35"/>
                    <a:gd name="T78" fmla="*/ 35 w 35"/>
                    <a:gd name="T79" fmla="*/ 16 h 35"/>
                    <a:gd name="T80" fmla="*/ 35 w 35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21"/>
                      </a:lnTo>
                      <a:lnTo>
                        <a:pt x="33" y="23"/>
                      </a:lnTo>
                      <a:lnTo>
                        <a:pt x="33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6" y="34"/>
                      </a:lnTo>
                      <a:lnTo>
                        <a:pt x="23" y="34"/>
                      </a:lnTo>
                      <a:lnTo>
                        <a:pt x="21" y="35"/>
                      </a:lnTo>
                      <a:lnTo>
                        <a:pt x="17" y="35"/>
                      </a:lnTo>
                      <a:lnTo>
                        <a:pt x="14" y="35"/>
                      </a:lnTo>
                      <a:lnTo>
                        <a:pt x="12" y="34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8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3" y="11"/>
                      </a:lnTo>
                      <a:lnTo>
                        <a:pt x="33" y="12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5" name="Freeform 431"/>
                <p:cNvSpPr>
                  <a:spLocks/>
                </p:cNvSpPr>
                <p:nvPr/>
              </p:nvSpPr>
              <p:spPr bwMode="auto">
                <a:xfrm>
                  <a:off x="2347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16 h 35"/>
                    <a:gd name="T4" fmla="*/ 33 w 35"/>
                    <a:gd name="T5" fmla="*/ 12 h 35"/>
                    <a:gd name="T6" fmla="*/ 33 w 35"/>
                    <a:gd name="T7" fmla="*/ 11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7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0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1 w 35"/>
                    <a:gd name="T35" fmla="*/ 11 h 35"/>
                    <a:gd name="T36" fmla="*/ 1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8 h 35"/>
                    <a:gd name="T42" fmla="*/ 0 w 35"/>
                    <a:gd name="T43" fmla="*/ 21 h 35"/>
                    <a:gd name="T44" fmla="*/ 1 w 35"/>
                    <a:gd name="T45" fmla="*/ 23 h 35"/>
                    <a:gd name="T46" fmla="*/ 1 w 35"/>
                    <a:gd name="T47" fmla="*/ 27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4 h 35"/>
                    <a:gd name="T56" fmla="*/ 12 w 35"/>
                    <a:gd name="T57" fmla="*/ 34 h 35"/>
                    <a:gd name="T58" fmla="*/ 14 w 35"/>
                    <a:gd name="T59" fmla="*/ 35 h 35"/>
                    <a:gd name="T60" fmla="*/ 17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4 h 35"/>
                    <a:gd name="T66" fmla="*/ 26 w 35"/>
                    <a:gd name="T67" fmla="*/ 34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3 w 35"/>
                    <a:gd name="T75" fmla="*/ 27 h 35"/>
                    <a:gd name="T76" fmla="*/ 33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8 h 35"/>
                    <a:gd name="T82" fmla="*/ 35 w 35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2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21" y="35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6" name="Freeform 432"/>
                <p:cNvSpPr>
                  <a:spLocks/>
                </p:cNvSpPr>
                <p:nvPr/>
              </p:nvSpPr>
              <p:spPr bwMode="auto">
                <a:xfrm>
                  <a:off x="2452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21 h 35"/>
                    <a:gd name="T4" fmla="*/ 33 w 35"/>
                    <a:gd name="T5" fmla="*/ 23 h 35"/>
                    <a:gd name="T6" fmla="*/ 33 w 35"/>
                    <a:gd name="T7" fmla="*/ 27 h 35"/>
                    <a:gd name="T8" fmla="*/ 32 w 35"/>
                    <a:gd name="T9" fmla="*/ 28 h 35"/>
                    <a:gd name="T10" fmla="*/ 30 w 35"/>
                    <a:gd name="T11" fmla="*/ 30 h 35"/>
                    <a:gd name="T12" fmla="*/ 28 w 35"/>
                    <a:gd name="T13" fmla="*/ 32 h 35"/>
                    <a:gd name="T14" fmla="*/ 26 w 35"/>
                    <a:gd name="T15" fmla="*/ 34 h 35"/>
                    <a:gd name="T16" fmla="*/ 23 w 35"/>
                    <a:gd name="T17" fmla="*/ 34 h 35"/>
                    <a:gd name="T18" fmla="*/ 21 w 35"/>
                    <a:gd name="T19" fmla="*/ 35 h 35"/>
                    <a:gd name="T20" fmla="*/ 17 w 35"/>
                    <a:gd name="T21" fmla="*/ 35 h 35"/>
                    <a:gd name="T22" fmla="*/ 14 w 35"/>
                    <a:gd name="T23" fmla="*/ 35 h 35"/>
                    <a:gd name="T24" fmla="*/ 12 w 35"/>
                    <a:gd name="T25" fmla="*/ 34 h 35"/>
                    <a:gd name="T26" fmla="*/ 10 w 35"/>
                    <a:gd name="T27" fmla="*/ 34 h 35"/>
                    <a:gd name="T28" fmla="*/ 7 w 35"/>
                    <a:gd name="T29" fmla="*/ 32 h 35"/>
                    <a:gd name="T30" fmla="*/ 5 w 35"/>
                    <a:gd name="T31" fmla="*/ 30 h 35"/>
                    <a:gd name="T32" fmla="*/ 3 w 35"/>
                    <a:gd name="T33" fmla="*/ 28 h 35"/>
                    <a:gd name="T34" fmla="*/ 1 w 35"/>
                    <a:gd name="T35" fmla="*/ 27 h 35"/>
                    <a:gd name="T36" fmla="*/ 1 w 35"/>
                    <a:gd name="T37" fmla="*/ 23 h 35"/>
                    <a:gd name="T38" fmla="*/ 0 w 35"/>
                    <a:gd name="T39" fmla="*/ 21 h 35"/>
                    <a:gd name="T40" fmla="*/ 0 w 35"/>
                    <a:gd name="T41" fmla="*/ 18 h 35"/>
                    <a:gd name="T42" fmla="*/ 0 w 35"/>
                    <a:gd name="T43" fmla="*/ 16 h 35"/>
                    <a:gd name="T44" fmla="*/ 1 w 35"/>
                    <a:gd name="T45" fmla="*/ 12 h 35"/>
                    <a:gd name="T46" fmla="*/ 1 w 35"/>
                    <a:gd name="T47" fmla="*/ 11 h 35"/>
                    <a:gd name="T48" fmla="*/ 3 w 35"/>
                    <a:gd name="T49" fmla="*/ 7 h 35"/>
                    <a:gd name="T50" fmla="*/ 5 w 35"/>
                    <a:gd name="T51" fmla="*/ 5 h 35"/>
                    <a:gd name="T52" fmla="*/ 7 w 35"/>
                    <a:gd name="T53" fmla="*/ 3 h 35"/>
                    <a:gd name="T54" fmla="*/ 10 w 35"/>
                    <a:gd name="T55" fmla="*/ 2 h 35"/>
                    <a:gd name="T56" fmla="*/ 12 w 35"/>
                    <a:gd name="T57" fmla="*/ 2 h 35"/>
                    <a:gd name="T58" fmla="*/ 14 w 35"/>
                    <a:gd name="T59" fmla="*/ 0 h 35"/>
                    <a:gd name="T60" fmla="*/ 17 w 35"/>
                    <a:gd name="T61" fmla="*/ 0 h 35"/>
                    <a:gd name="T62" fmla="*/ 21 w 35"/>
                    <a:gd name="T63" fmla="*/ 0 h 35"/>
                    <a:gd name="T64" fmla="*/ 23 w 35"/>
                    <a:gd name="T65" fmla="*/ 2 h 35"/>
                    <a:gd name="T66" fmla="*/ 26 w 35"/>
                    <a:gd name="T67" fmla="*/ 2 h 35"/>
                    <a:gd name="T68" fmla="*/ 28 w 35"/>
                    <a:gd name="T69" fmla="*/ 3 h 35"/>
                    <a:gd name="T70" fmla="*/ 30 w 35"/>
                    <a:gd name="T71" fmla="*/ 5 h 35"/>
                    <a:gd name="T72" fmla="*/ 32 w 35"/>
                    <a:gd name="T73" fmla="*/ 7 h 35"/>
                    <a:gd name="T74" fmla="*/ 33 w 35"/>
                    <a:gd name="T75" fmla="*/ 11 h 35"/>
                    <a:gd name="T76" fmla="*/ 33 w 35"/>
                    <a:gd name="T77" fmla="*/ 12 h 35"/>
                    <a:gd name="T78" fmla="*/ 35 w 35"/>
                    <a:gd name="T79" fmla="*/ 16 h 35"/>
                    <a:gd name="T80" fmla="*/ 35 w 35"/>
                    <a:gd name="T81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21"/>
                      </a:lnTo>
                      <a:lnTo>
                        <a:pt x="33" y="23"/>
                      </a:lnTo>
                      <a:lnTo>
                        <a:pt x="33" y="27"/>
                      </a:lnTo>
                      <a:lnTo>
                        <a:pt x="32" y="28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6" y="34"/>
                      </a:lnTo>
                      <a:lnTo>
                        <a:pt x="23" y="34"/>
                      </a:lnTo>
                      <a:lnTo>
                        <a:pt x="21" y="35"/>
                      </a:lnTo>
                      <a:lnTo>
                        <a:pt x="17" y="35"/>
                      </a:lnTo>
                      <a:lnTo>
                        <a:pt x="14" y="35"/>
                      </a:lnTo>
                      <a:lnTo>
                        <a:pt x="12" y="34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5" y="30"/>
                      </a:lnTo>
                      <a:lnTo>
                        <a:pt x="3" y="28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0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3" y="2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30" y="5"/>
                      </a:lnTo>
                      <a:lnTo>
                        <a:pt x="32" y="7"/>
                      </a:lnTo>
                      <a:lnTo>
                        <a:pt x="33" y="11"/>
                      </a:lnTo>
                      <a:lnTo>
                        <a:pt x="33" y="12"/>
                      </a:lnTo>
                      <a:lnTo>
                        <a:pt x="35" y="16"/>
                      </a:lnTo>
                      <a:lnTo>
                        <a:pt x="35" y="18"/>
                      </a:lnTo>
                      <a:close/>
                    </a:path>
                  </a:pathLst>
                </a:custGeom>
                <a:solidFill>
                  <a:srgbClr val="7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7" name="Freeform 433"/>
                <p:cNvSpPr>
                  <a:spLocks/>
                </p:cNvSpPr>
                <p:nvPr/>
              </p:nvSpPr>
              <p:spPr bwMode="auto">
                <a:xfrm>
                  <a:off x="2452" y="2544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16 h 35"/>
                    <a:gd name="T4" fmla="*/ 33 w 35"/>
                    <a:gd name="T5" fmla="*/ 12 h 35"/>
                    <a:gd name="T6" fmla="*/ 33 w 35"/>
                    <a:gd name="T7" fmla="*/ 11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7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0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1 w 35"/>
                    <a:gd name="T35" fmla="*/ 11 h 35"/>
                    <a:gd name="T36" fmla="*/ 1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8 h 35"/>
                    <a:gd name="T42" fmla="*/ 0 w 35"/>
                    <a:gd name="T43" fmla="*/ 21 h 35"/>
                    <a:gd name="T44" fmla="*/ 1 w 35"/>
                    <a:gd name="T45" fmla="*/ 23 h 35"/>
                    <a:gd name="T46" fmla="*/ 1 w 35"/>
                    <a:gd name="T47" fmla="*/ 27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4 h 35"/>
                    <a:gd name="T56" fmla="*/ 12 w 35"/>
                    <a:gd name="T57" fmla="*/ 34 h 35"/>
                    <a:gd name="T58" fmla="*/ 14 w 35"/>
                    <a:gd name="T59" fmla="*/ 35 h 35"/>
                    <a:gd name="T60" fmla="*/ 17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4 h 35"/>
                    <a:gd name="T66" fmla="*/ 26 w 35"/>
                    <a:gd name="T67" fmla="*/ 34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3 w 35"/>
                    <a:gd name="T75" fmla="*/ 27 h 35"/>
                    <a:gd name="T76" fmla="*/ 33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8 h 35"/>
                    <a:gd name="T82" fmla="*/ 35 w 35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2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21" y="35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8" name="Freeform 434"/>
                <p:cNvSpPr>
                  <a:spLocks/>
                </p:cNvSpPr>
                <p:nvPr/>
              </p:nvSpPr>
              <p:spPr bwMode="auto">
                <a:xfrm>
                  <a:off x="1508" y="2629"/>
                  <a:ext cx="33" cy="34"/>
                </a:xfrm>
                <a:custGeom>
                  <a:avLst/>
                  <a:gdLst>
                    <a:gd name="T0" fmla="*/ 33 w 33"/>
                    <a:gd name="T1" fmla="*/ 18 h 34"/>
                    <a:gd name="T2" fmla="*/ 33 w 33"/>
                    <a:gd name="T3" fmla="*/ 14 h 34"/>
                    <a:gd name="T4" fmla="*/ 33 w 33"/>
                    <a:gd name="T5" fmla="*/ 13 h 34"/>
                    <a:gd name="T6" fmla="*/ 32 w 33"/>
                    <a:gd name="T7" fmla="*/ 9 h 34"/>
                    <a:gd name="T8" fmla="*/ 32 w 33"/>
                    <a:gd name="T9" fmla="*/ 7 h 34"/>
                    <a:gd name="T10" fmla="*/ 30 w 33"/>
                    <a:gd name="T11" fmla="*/ 6 h 34"/>
                    <a:gd name="T12" fmla="*/ 26 w 33"/>
                    <a:gd name="T13" fmla="*/ 4 h 34"/>
                    <a:gd name="T14" fmla="*/ 24 w 33"/>
                    <a:gd name="T15" fmla="*/ 2 h 34"/>
                    <a:gd name="T16" fmla="*/ 23 w 33"/>
                    <a:gd name="T17" fmla="*/ 0 h 34"/>
                    <a:gd name="T18" fmla="*/ 19 w 33"/>
                    <a:gd name="T19" fmla="*/ 0 h 34"/>
                    <a:gd name="T20" fmla="*/ 17 w 33"/>
                    <a:gd name="T21" fmla="*/ 0 h 34"/>
                    <a:gd name="T22" fmla="*/ 14 w 33"/>
                    <a:gd name="T23" fmla="*/ 0 h 34"/>
                    <a:gd name="T24" fmla="*/ 10 w 33"/>
                    <a:gd name="T25" fmla="*/ 0 h 34"/>
                    <a:gd name="T26" fmla="*/ 8 w 33"/>
                    <a:gd name="T27" fmla="*/ 2 h 34"/>
                    <a:gd name="T28" fmla="*/ 7 w 33"/>
                    <a:gd name="T29" fmla="*/ 4 h 34"/>
                    <a:gd name="T30" fmla="*/ 5 w 33"/>
                    <a:gd name="T31" fmla="*/ 6 h 34"/>
                    <a:gd name="T32" fmla="*/ 3 w 33"/>
                    <a:gd name="T33" fmla="*/ 7 h 34"/>
                    <a:gd name="T34" fmla="*/ 1 w 33"/>
                    <a:gd name="T35" fmla="*/ 9 h 34"/>
                    <a:gd name="T36" fmla="*/ 0 w 33"/>
                    <a:gd name="T37" fmla="*/ 13 h 34"/>
                    <a:gd name="T38" fmla="*/ 0 w 33"/>
                    <a:gd name="T39" fmla="*/ 14 h 34"/>
                    <a:gd name="T40" fmla="*/ 0 w 33"/>
                    <a:gd name="T41" fmla="*/ 18 h 34"/>
                    <a:gd name="T42" fmla="*/ 0 w 33"/>
                    <a:gd name="T43" fmla="*/ 20 h 34"/>
                    <a:gd name="T44" fmla="*/ 0 w 33"/>
                    <a:gd name="T45" fmla="*/ 23 h 34"/>
                    <a:gd name="T46" fmla="*/ 1 w 33"/>
                    <a:gd name="T47" fmla="*/ 25 h 34"/>
                    <a:gd name="T48" fmla="*/ 3 w 33"/>
                    <a:gd name="T49" fmla="*/ 27 h 34"/>
                    <a:gd name="T50" fmla="*/ 5 w 33"/>
                    <a:gd name="T51" fmla="*/ 30 h 34"/>
                    <a:gd name="T52" fmla="*/ 7 w 33"/>
                    <a:gd name="T53" fmla="*/ 32 h 34"/>
                    <a:gd name="T54" fmla="*/ 8 w 33"/>
                    <a:gd name="T55" fmla="*/ 32 h 34"/>
                    <a:gd name="T56" fmla="*/ 10 w 33"/>
                    <a:gd name="T57" fmla="*/ 34 h 34"/>
                    <a:gd name="T58" fmla="*/ 14 w 33"/>
                    <a:gd name="T59" fmla="*/ 34 h 34"/>
                    <a:gd name="T60" fmla="*/ 17 w 33"/>
                    <a:gd name="T61" fmla="*/ 34 h 34"/>
                    <a:gd name="T62" fmla="*/ 19 w 33"/>
                    <a:gd name="T63" fmla="*/ 34 h 34"/>
                    <a:gd name="T64" fmla="*/ 23 w 33"/>
                    <a:gd name="T65" fmla="*/ 34 h 34"/>
                    <a:gd name="T66" fmla="*/ 24 w 33"/>
                    <a:gd name="T67" fmla="*/ 32 h 34"/>
                    <a:gd name="T68" fmla="*/ 26 w 33"/>
                    <a:gd name="T69" fmla="*/ 32 h 34"/>
                    <a:gd name="T70" fmla="*/ 30 w 33"/>
                    <a:gd name="T71" fmla="*/ 30 h 34"/>
                    <a:gd name="T72" fmla="*/ 32 w 33"/>
                    <a:gd name="T73" fmla="*/ 27 h 34"/>
                    <a:gd name="T74" fmla="*/ 32 w 33"/>
                    <a:gd name="T75" fmla="*/ 25 h 34"/>
                    <a:gd name="T76" fmla="*/ 33 w 33"/>
                    <a:gd name="T77" fmla="*/ 23 h 34"/>
                    <a:gd name="T78" fmla="*/ 33 w 33"/>
                    <a:gd name="T79" fmla="*/ 20 h 34"/>
                    <a:gd name="T80" fmla="*/ 33 w 33"/>
                    <a:gd name="T81" fmla="*/ 18 h 34"/>
                    <a:gd name="T82" fmla="*/ 33 w 33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4">
                      <a:moveTo>
                        <a:pt x="33" y="18"/>
                      </a:moveTo>
                      <a:lnTo>
                        <a:pt x="33" y="14"/>
                      </a:lnTo>
                      <a:lnTo>
                        <a:pt x="33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2"/>
                      </a:lnTo>
                      <a:lnTo>
                        <a:pt x="10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20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79" name="Freeform 435"/>
                <p:cNvSpPr>
                  <a:spLocks/>
                </p:cNvSpPr>
                <p:nvPr/>
              </p:nvSpPr>
              <p:spPr bwMode="auto">
                <a:xfrm>
                  <a:off x="1612" y="2629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1 w 34"/>
                    <a:gd name="T11" fmla="*/ 6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4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5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8 w 34"/>
                    <a:gd name="T29" fmla="*/ 4 h 34"/>
                    <a:gd name="T30" fmla="*/ 6 w 34"/>
                    <a:gd name="T31" fmla="*/ 6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7 h 34"/>
                    <a:gd name="T50" fmla="*/ 6 w 34"/>
                    <a:gd name="T51" fmla="*/ 30 h 34"/>
                    <a:gd name="T52" fmla="*/ 8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5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4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1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0" name="Freeform 436"/>
                <p:cNvSpPr>
                  <a:spLocks/>
                </p:cNvSpPr>
                <p:nvPr/>
              </p:nvSpPr>
              <p:spPr bwMode="auto">
                <a:xfrm>
                  <a:off x="1717" y="2629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6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1" name="Freeform 437"/>
                <p:cNvSpPr>
                  <a:spLocks/>
                </p:cNvSpPr>
                <p:nvPr/>
              </p:nvSpPr>
              <p:spPr bwMode="auto">
                <a:xfrm>
                  <a:off x="1822" y="2629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6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2" name="Freeform 438"/>
                <p:cNvSpPr>
                  <a:spLocks/>
                </p:cNvSpPr>
                <p:nvPr/>
              </p:nvSpPr>
              <p:spPr bwMode="auto">
                <a:xfrm>
                  <a:off x="1927" y="2629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5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3" name="Freeform 439"/>
                <p:cNvSpPr>
                  <a:spLocks/>
                </p:cNvSpPr>
                <p:nvPr/>
              </p:nvSpPr>
              <p:spPr bwMode="auto">
                <a:xfrm>
                  <a:off x="2032" y="2629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6 h 34"/>
                    <a:gd name="T12" fmla="*/ 28 w 36"/>
                    <a:gd name="T13" fmla="*/ 4 h 34"/>
                    <a:gd name="T14" fmla="*/ 27 w 36"/>
                    <a:gd name="T15" fmla="*/ 2 h 34"/>
                    <a:gd name="T16" fmla="*/ 23 w 36"/>
                    <a:gd name="T17" fmla="*/ 0 h 34"/>
                    <a:gd name="T18" fmla="*/ 21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2 w 36"/>
                    <a:gd name="T25" fmla="*/ 0 h 34"/>
                    <a:gd name="T26" fmla="*/ 11 w 36"/>
                    <a:gd name="T27" fmla="*/ 2 h 34"/>
                    <a:gd name="T28" fmla="*/ 7 w 36"/>
                    <a:gd name="T29" fmla="*/ 4 h 34"/>
                    <a:gd name="T30" fmla="*/ 5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2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2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11 w 36"/>
                    <a:gd name="T55" fmla="*/ 32 h 34"/>
                    <a:gd name="T56" fmla="*/ 12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1 w 36"/>
                    <a:gd name="T63" fmla="*/ 34 h 34"/>
                    <a:gd name="T64" fmla="*/ 23 w 36"/>
                    <a:gd name="T65" fmla="*/ 34 h 34"/>
                    <a:gd name="T66" fmla="*/ 27 w 36"/>
                    <a:gd name="T67" fmla="*/ 32 h 34"/>
                    <a:gd name="T68" fmla="*/ 28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4" name="Freeform 440"/>
                <p:cNvSpPr>
                  <a:spLocks/>
                </p:cNvSpPr>
                <p:nvPr/>
              </p:nvSpPr>
              <p:spPr bwMode="auto">
                <a:xfrm>
                  <a:off x="2137" y="2629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3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5" name="Freeform 441"/>
                <p:cNvSpPr>
                  <a:spLocks/>
                </p:cNvSpPr>
                <p:nvPr/>
              </p:nvSpPr>
              <p:spPr bwMode="auto">
                <a:xfrm>
                  <a:off x="2242" y="2629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3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6" name="Freeform 442"/>
                <p:cNvSpPr>
                  <a:spLocks/>
                </p:cNvSpPr>
                <p:nvPr/>
              </p:nvSpPr>
              <p:spPr bwMode="auto">
                <a:xfrm>
                  <a:off x="2347" y="2629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7" name="Freeform 443"/>
                <p:cNvSpPr>
                  <a:spLocks/>
                </p:cNvSpPr>
                <p:nvPr/>
              </p:nvSpPr>
              <p:spPr bwMode="auto">
                <a:xfrm>
                  <a:off x="2452" y="2629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8" name="Freeform 444"/>
                <p:cNvSpPr>
                  <a:spLocks/>
                </p:cNvSpPr>
                <p:nvPr/>
              </p:nvSpPr>
              <p:spPr bwMode="auto">
                <a:xfrm>
                  <a:off x="1508" y="2713"/>
                  <a:ext cx="33" cy="34"/>
                </a:xfrm>
                <a:custGeom>
                  <a:avLst/>
                  <a:gdLst>
                    <a:gd name="T0" fmla="*/ 33 w 33"/>
                    <a:gd name="T1" fmla="*/ 18 h 34"/>
                    <a:gd name="T2" fmla="*/ 33 w 33"/>
                    <a:gd name="T3" fmla="*/ 14 h 34"/>
                    <a:gd name="T4" fmla="*/ 33 w 33"/>
                    <a:gd name="T5" fmla="*/ 12 h 34"/>
                    <a:gd name="T6" fmla="*/ 32 w 33"/>
                    <a:gd name="T7" fmla="*/ 9 h 34"/>
                    <a:gd name="T8" fmla="*/ 32 w 33"/>
                    <a:gd name="T9" fmla="*/ 7 h 34"/>
                    <a:gd name="T10" fmla="*/ 30 w 33"/>
                    <a:gd name="T11" fmla="*/ 5 h 34"/>
                    <a:gd name="T12" fmla="*/ 26 w 33"/>
                    <a:gd name="T13" fmla="*/ 3 h 34"/>
                    <a:gd name="T14" fmla="*/ 24 w 33"/>
                    <a:gd name="T15" fmla="*/ 2 h 34"/>
                    <a:gd name="T16" fmla="*/ 23 w 33"/>
                    <a:gd name="T17" fmla="*/ 0 h 34"/>
                    <a:gd name="T18" fmla="*/ 19 w 33"/>
                    <a:gd name="T19" fmla="*/ 0 h 34"/>
                    <a:gd name="T20" fmla="*/ 17 w 33"/>
                    <a:gd name="T21" fmla="*/ 0 h 34"/>
                    <a:gd name="T22" fmla="*/ 14 w 33"/>
                    <a:gd name="T23" fmla="*/ 0 h 34"/>
                    <a:gd name="T24" fmla="*/ 10 w 33"/>
                    <a:gd name="T25" fmla="*/ 0 h 34"/>
                    <a:gd name="T26" fmla="*/ 8 w 33"/>
                    <a:gd name="T27" fmla="*/ 2 h 34"/>
                    <a:gd name="T28" fmla="*/ 7 w 33"/>
                    <a:gd name="T29" fmla="*/ 3 h 34"/>
                    <a:gd name="T30" fmla="*/ 5 w 33"/>
                    <a:gd name="T31" fmla="*/ 5 h 34"/>
                    <a:gd name="T32" fmla="*/ 3 w 33"/>
                    <a:gd name="T33" fmla="*/ 7 h 34"/>
                    <a:gd name="T34" fmla="*/ 1 w 33"/>
                    <a:gd name="T35" fmla="*/ 9 h 34"/>
                    <a:gd name="T36" fmla="*/ 0 w 33"/>
                    <a:gd name="T37" fmla="*/ 12 h 34"/>
                    <a:gd name="T38" fmla="*/ 0 w 33"/>
                    <a:gd name="T39" fmla="*/ 14 h 34"/>
                    <a:gd name="T40" fmla="*/ 0 w 33"/>
                    <a:gd name="T41" fmla="*/ 18 h 34"/>
                    <a:gd name="T42" fmla="*/ 0 w 33"/>
                    <a:gd name="T43" fmla="*/ 19 h 34"/>
                    <a:gd name="T44" fmla="*/ 0 w 33"/>
                    <a:gd name="T45" fmla="*/ 23 h 34"/>
                    <a:gd name="T46" fmla="*/ 1 w 33"/>
                    <a:gd name="T47" fmla="*/ 25 h 34"/>
                    <a:gd name="T48" fmla="*/ 3 w 33"/>
                    <a:gd name="T49" fmla="*/ 26 h 34"/>
                    <a:gd name="T50" fmla="*/ 5 w 33"/>
                    <a:gd name="T51" fmla="*/ 30 h 34"/>
                    <a:gd name="T52" fmla="*/ 7 w 33"/>
                    <a:gd name="T53" fmla="*/ 32 h 34"/>
                    <a:gd name="T54" fmla="*/ 8 w 33"/>
                    <a:gd name="T55" fmla="*/ 32 h 34"/>
                    <a:gd name="T56" fmla="*/ 10 w 33"/>
                    <a:gd name="T57" fmla="*/ 34 h 34"/>
                    <a:gd name="T58" fmla="*/ 14 w 33"/>
                    <a:gd name="T59" fmla="*/ 34 h 34"/>
                    <a:gd name="T60" fmla="*/ 17 w 33"/>
                    <a:gd name="T61" fmla="*/ 34 h 34"/>
                    <a:gd name="T62" fmla="*/ 19 w 33"/>
                    <a:gd name="T63" fmla="*/ 34 h 34"/>
                    <a:gd name="T64" fmla="*/ 23 w 33"/>
                    <a:gd name="T65" fmla="*/ 34 h 34"/>
                    <a:gd name="T66" fmla="*/ 24 w 33"/>
                    <a:gd name="T67" fmla="*/ 32 h 34"/>
                    <a:gd name="T68" fmla="*/ 26 w 33"/>
                    <a:gd name="T69" fmla="*/ 32 h 34"/>
                    <a:gd name="T70" fmla="*/ 30 w 33"/>
                    <a:gd name="T71" fmla="*/ 30 h 34"/>
                    <a:gd name="T72" fmla="*/ 32 w 33"/>
                    <a:gd name="T73" fmla="*/ 26 h 34"/>
                    <a:gd name="T74" fmla="*/ 32 w 33"/>
                    <a:gd name="T75" fmla="*/ 25 h 34"/>
                    <a:gd name="T76" fmla="*/ 33 w 33"/>
                    <a:gd name="T77" fmla="*/ 23 h 34"/>
                    <a:gd name="T78" fmla="*/ 33 w 33"/>
                    <a:gd name="T79" fmla="*/ 19 h 34"/>
                    <a:gd name="T80" fmla="*/ 33 w 33"/>
                    <a:gd name="T81" fmla="*/ 18 h 34"/>
                    <a:gd name="T82" fmla="*/ 33 w 33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4">
                      <a:moveTo>
                        <a:pt x="33" y="18"/>
                      </a:moveTo>
                      <a:lnTo>
                        <a:pt x="33" y="14"/>
                      </a:lnTo>
                      <a:lnTo>
                        <a:pt x="33" y="12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4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2"/>
                      </a:lnTo>
                      <a:lnTo>
                        <a:pt x="10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19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89" name="Freeform 445"/>
                <p:cNvSpPr>
                  <a:spLocks/>
                </p:cNvSpPr>
                <p:nvPr/>
              </p:nvSpPr>
              <p:spPr bwMode="auto">
                <a:xfrm>
                  <a:off x="1612" y="2713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2 h 34"/>
                    <a:gd name="T6" fmla="*/ 32 w 34"/>
                    <a:gd name="T7" fmla="*/ 9 h 34"/>
                    <a:gd name="T8" fmla="*/ 32 w 34"/>
                    <a:gd name="T9" fmla="*/ 7 h 34"/>
                    <a:gd name="T10" fmla="*/ 31 w 34"/>
                    <a:gd name="T11" fmla="*/ 5 h 34"/>
                    <a:gd name="T12" fmla="*/ 27 w 34"/>
                    <a:gd name="T13" fmla="*/ 3 h 34"/>
                    <a:gd name="T14" fmla="*/ 25 w 34"/>
                    <a:gd name="T15" fmla="*/ 2 h 34"/>
                    <a:gd name="T16" fmla="*/ 24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5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8 w 34"/>
                    <a:gd name="T29" fmla="*/ 3 h 34"/>
                    <a:gd name="T30" fmla="*/ 6 w 34"/>
                    <a:gd name="T31" fmla="*/ 5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2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19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6 h 34"/>
                    <a:gd name="T50" fmla="*/ 6 w 34"/>
                    <a:gd name="T51" fmla="*/ 30 h 34"/>
                    <a:gd name="T52" fmla="*/ 8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5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4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1 w 34"/>
                    <a:gd name="T71" fmla="*/ 30 h 34"/>
                    <a:gd name="T72" fmla="*/ 32 w 34"/>
                    <a:gd name="T73" fmla="*/ 26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19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2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3"/>
                      </a:lnTo>
                      <a:lnTo>
                        <a:pt x="25" y="2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8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6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19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0" name="Freeform 446"/>
                <p:cNvSpPr>
                  <a:spLocks/>
                </p:cNvSpPr>
                <p:nvPr/>
              </p:nvSpPr>
              <p:spPr bwMode="auto">
                <a:xfrm>
                  <a:off x="1717" y="2713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5 h 34"/>
                    <a:gd name="T12" fmla="*/ 29 w 36"/>
                    <a:gd name="T13" fmla="*/ 3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3 h 34"/>
                    <a:gd name="T30" fmla="*/ 6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1" name="Freeform 447"/>
                <p:cNvSpPr>
                  <a:spLocks/>
                </p:cNvSpPr>
                <p:nvPr/>
              </p:nvSpPr>
              <p:spPr bwMode="auto">
                <a:xfrm>
                  <a:off x="1822" y="2713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9 w 36"/>
                    <a:gd name="T13" fmla="*/ 3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3 h 34"/>
                    <a:gd name="T30" fmla="*/ 6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2" name="Freeform 448"/>
                <p:cNvSpPr>
                  <a:spLocks/>
                </p:cNvSpPr>
                <p:nvPr/>
              </p:nvSpPr>
              <p:spPr bwMode="auto">
                <a:xfrm>
                  <a:off x="1927" y="2713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9 w 36"/>
                    <a:gd name="T13" fmla="*/ 3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3 h 34"/>
                    <a:gd name="T30" fmla="*/ 5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3" name="Freeform 449"/>
                <p:cNvSpPr>
                  <a:spLocks/>
                </p:cNvSpPr>
                <p:nvPr/>
              </p:nvSpPr>
              <p:spPr bwMode="auto">
                <a:xfrm>
                  <a:off x="2032" y="2713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2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8 w 36"/>
                    <a:gd name="T13" fmla="*/ 3 h 34"/>
                    <a:gd name="T14" fmla="*/ 27 w 36"/>
                    <a:gd name="T15" fmla="*/ 2 h 34"/>
                    <a:gd name="T16" fmla="*/ 23 w 36"/>
                    <a:gd name="T17" fmla="*/ 0 h 34"/>
                    <a:gd name="T18" fmla="*/ 21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2 w 36"/>
                    <a:gd name="T25" fmla="*/ 0 h 34"/>
                    <a:gd name="T26" fmla="*/ 11 w 36"/>
                    <a:gd name="T27" fmla="*/ 2 h 34"/>
                    <a:gd name="T28" fmla="*/ 7 w 36"/>
                    <a:gd name="T29" fmla="*/ 3 h 34"/>
                    <a:gd name="T30" fmla="*/ 5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2 w 36"/>
                    <a:gd name="T37" fmla="*/ 12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19 h 34"/>
                    <a:gd name="T44" fmla="*/ 2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6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11 w 36"/>
                    <a:gd name="T55" fmla="*/ 32 h 34"/>
                    <a:gd name="T56" fmla="*/ 12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1 w 36"/>
                    <a:gd name="T63" fmla="*/ 34 h 34"/>
                    <a:gd name="T64" fmla="*/ 23 w 36"/>
                    <a:gd name="T65" fmla="*/ 34 h 34"/>
                    <a:gd name="T66" fmla="*/ 27 w 36"/>
                    <a:gd name="T67" fmla="*/ 32 h 34"/>
                    <a:gd name="T68" fmla="*/ 28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6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19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4" name="Freeform 450"/>
                <p:cNvSpPr>
                  <a:spLocks/>
                </p:cNvSpPr>
                <p:nvPr/>
              </p:nvSpPr>
              <p:spPr bwMode="auto">
                <a:xfrm>
                  <a:off x="2137" y="2713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2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5" name="Freeform 451"/>
                <p:cNvSpPr>
                  <a:spLocks/>
                </p:cNvSpPr>
                <p:nvPr/>
              </p:nvSpPr>
              <p:spPr bwMode="auto">
                <a:xfrm>
                  <a:off x="2242" y="2713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2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6" name="Freeform 452"/>
                <p:cNvSpPr>
                  <a:spLocks/>
                </p:cNvSpPr>
                <p:nvPr/>
              </p:nvSpPr>
              <p:spPr bwMode="auto">
                <a:xfrm>
                  <a:off x="2347" y="2713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2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7" name="Freeform 453"/>
                <p:cNvSpPr>
                  <a:spLocks/>
                </p:cNvSpPr>
                <p:nvPr/>
              </p:nvSpPr>
              <p:spPr bwMode="auto">
                <a:xfrm>
                  <a:off x="2452" y="2713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2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8" name="Freeform 454"/>
                <p:cNvSpPr>
                  <a:spLocks/>
                </p:cNvSpPr>
                <p:nvPr/>
              </p:nvSpPr>
              <p:spPr bwMode="auto">
                <a:xfrm>
                  <a:off x="1508" y="2811"/>
                  <a:ext cx="33" cy="35"/>
                </a:xfrm>
                <a:custGeom>
                  <a:avLst/>
                  <a:gdLst>
                    <a:gd name="T0" fmla="*/ 33 w 33"/>
                    <a:gd name="T1" fmla="*/ 17 h 35"/>
                    <a:gd name="T2" fmla="*/ 33 w 33"/>
                    <a:gd name="T3" fmla="*/ 14 h 35"/>
                    <a:gd name="T4" fmla="*/ 33 w 33"/>
                    <a:gd name="T5" fmla="*/ 12 h 35"/>
                    <a:gd name="T6" fmla="*/ 32 w 33"/>
                    <a:gd name="T7" fmla="*/ 8 h 35"/>
                    <a:gd name="T8" fmla="*/ 32 w 33"/>
                    <a:gd name="T9" fmla="*/ 7 h 35"/>
                    <a:gd name="T10" fmla="*/ 30 w 33"/>
                    <a:gd name="T11" fmla="*/ 5 h 35"/>
                    <a:gd name="T12" fmla="*/ 26 w 33"/>
                    <a:gd name="T13" fmla="*/ 3 h 35"/>
                    <a:gd name="T14" fmla="*/ 24 w 33"/>
                    <a:gd name="T15" fmla="*/ 1 h 35"/>
                    <a:gd name="T16" fmla="*/ 23 w 33"/>
                    <a:gd name="T17" fmla="*/ 1 h 35"/>
                    <a:gd name="T18" fmla="*/ 19 w 33"/>
                    <a:gd name="T19" fmla="*/ 0 h 35"/>
                    <a:gd name="T20" fmla="*/ 17 w 33"/>
                    <a:gd name="T21" fmla="*/ 0 h 35"/>
                    <a:gd name="T22" fmla="*/ 14 w 33"/>
                    <a:gd name="T23" fmla="*/ 0 h 35"/>
                    <a:gd name="T24" fmla="*/ 10 w 33"/>
                    <a:gd name="T25" fmla="*/ 1 h 35"/>
                    <a:gd name="T26" fmla="*/ 8 w 33"/>
                    <a:gd name="T27" fmla="*/ 1 h 35"/>
                    <a:gd name="T28" fmla="*/ 7 w 33"/>
                    <a:gd name="T29" fmla="*/ 3 h 35"/>
                    <a:gd name="T30" fmla="*/ 5 w 33"/>
                    <a:gd name="T31" fmla="*/ 5 h 35"/>
                    <a:gd name="T32" fmla="*/ 3 w 33"/>
                    <a:gd name="T33" fmla="*/ 7 h 35"/>
                    <a:gd name="T34" fmla="*/ 1 w 33"/>
                    <a:gd name="T35" fmla="*/ 8 h 35"/>
                    <a:gd name="T36" fmla="*/ 0 w 33"/>
                    <a:gd name="T37" fmla="*/ 12 h 35"/>
                    <a:gd name="T38" fmla="*/ 0 w 33"/>
                    <a:gd name="T39" fmla="*/ 14 h 35"/>
                    <a:gd name="T40" fmla="*/ 0 w 33"/>
                    <a:gd name="T41" fmla="*/ 17 h 35"/>
                    <a:gd name="T42" fmla="*/ 0 w 33"/>
                    <a:gd name="T43" fmla="*/ 19 h 35"/>
                    <a:gd name="T44" fmla="*/ 0 w 33"/>
                    <a:gd name="T45" fmla="*/ 23 h 35"/>
                    <a:gd name="T46" fmla="*/ 1 w 33"/>
                    <a:gd name="T47" fmla="*/ 24 h 35"/>
                    <a:gd name="T48" fmla="*/ 3 w 33"/>
                    <a:gd name="T49" fmla="*/ 28 h 35"/>
                    <a:gd name="T50" fmla="*/ 5 w 33"/>
                    <a:gd name="T51" fmla="*/ 30 h 35"/>
                    <a:gd name="T52" fmla="*/ 7 w 33"/>
                    <a:gd name="T53" fmla="*/ 32 h 35"/>
                    <a:gd name="T54" fmla="*/ 8 w 33"/>
                    <a:gd name="T55" fmla="*/ 33 h 35"/>
                    <a:gd name="T56" fmla="*/ 10 w 33"/>
                    <a:gd name="T57" fmla="*/ 33 h 35"/>
                    <a:gd name="T58" fmla="*/ 14 w 33"/>
                    <a:gd name="T59" fmla="*/ 35 h 35"/>
                    <a:gd name="T60" fmla="*/ 17 w 33"/>
                    <a:gd name="T61" fmla="*/ 35 h 35"/>
                    <a:gd name="T62" fmla="*/ 19 w 33"/>
                    <a:gd name="T63" fmla="*/ 35 h 35"/>
                    <a:gd name="T64" fmla="*/ 23 w 33"/>
                    <a:gd name="T65" fmla="*/ 33 h 35"/>
                    <a:gd name="T66" fmla="*/ 24 w 33"/>
                    <a:gd name="T67" fmla="*/ 33 h 35"/>
                    <a:gd name="T68" fmla="*/ 26 w 33"/>
                    <a:gd name="T69" fmla="*/ 32 h 35"/>
                    <a:gd name="T70" fmla="*/ 30 w 33"/>
                    <a:gd name="T71" fmla="*/ 30 h 35"/>
                    <a:gd name="T72" fmla="*/ 32 w 33"/>
                    <a:gd name="T73" fmla="*/ 28 h 35"/>
                    <a:gd name="T74" fmla="*/ 32 w 33"/>
                    <a:gd name="T75" fmla="*/ 24 h 35"/>
                    <a:gd name="T76" fmla="*/ 33 w 33"/>
                    <a:gd name="T77" fmla="*/ 23 h 35"/>
                    <a:gd name="T78" fmla="*/ 33 w 33"/>
                    <a:gd name="T79" fmla="*/ 19 h 35"/>
                    <a:gd name="T80" fmla="*/ 33 w 33"/>
                    <a:gd name="T81" fmla="*/ 17 h 35"/>
                    <a:gd name="T82" fmla="*/ 33 w 33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5">
                      <a:moveTo>
                        <a:pt x="33" y="17"/>
                      </a:moveTo>
                      <a:lnTo>
                        <a:pt x="33" y="14"/>
                      </a:lnTo>
                      <a:lnTo>
                        <a:pt x="33" y="12"/>
                      </a:lnTo>
                      <a:lnTo>
                        <a:pt x="32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4" y="1"/>
                      </a:lnTo>
                      <a:lnTo>
                        <a:pt x="23" y="1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1"/>
                      </a:lnTo>
                      <a:lnTo>
                        <a:pt x="8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1" y="24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3"/>
                      </a:lnTo>
                      <a:lnTo>
                        <a:pt x="10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19" y="35"/>
                      </a:lnTo>
                      <a:lnTo>
                        <a:pt x="23" y="33"/>
                      </a:lnTo>
                      <a:lnTo>
                        <a:pt x="24" y="33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2" y="24"/>
                      </a:lnTo>
                      <a:lnTo>
                        <a:pt x="33" y="23"/>
                      </a:lnTo>
                      <a:lnTo>
                        <a:pt x="33" y="19"/>
                      </a:lnTo>
                      <a:lnTo>
                        <a:pt x="33" y="17"/>
                      </a:lnTo>
                      <a:lnTo>
                        <a:pt x="33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599" name="Freeform 455"/>
                <p:cNvSpPr>
                  <a:spLocks/>
                </p:cNvSpPr>
                <p:nvPr/>
              </p:nvSpPr>
              <p:spPr bwMode="auto">
                <a:xfrm>
                  <a:off x="1612" y="2811"/>
                  <a:ext cx="34" cy="35"/>
                </a:xfrm>
                <a:custGeom>
                  <a:avLst/>
                  <a:gdLst>
                    <a:gd name="T0" fmla="*/ 34 w 34"/>
                    <a:gd name="T1" fmla="*/ 16 h 35"/>
                    <a:gd name="T2" fmla="*/ 34 w 34"/>
                    <a:gd name="T3" fmla="*/ 14 h 35"/>
                    <a:gd name="T4" fmla="*/ 34 w 34"/>
                    <a:gd name="T5" fmla="*/ 12 h 35"/>
                    <a:gd name="T6" fmla="*/ 32 w 34"/>
                    <a:gd name="T7" fmla="*/ 8 h 35"/>
                    <a:gd name="T8" fmla="*/ 32 w 34"/>
                    <a:gd name="T9" fmla="*/ 7 h 35"/>
                    <a:gd name="T10" fmla="*/ 31 w 34"/>
                    <a:gd name="T11" fmla="*/ 5 h 35"/>
                    <a:gd name="T12" fmla="*/ 27 w 34"/>
                    <a:gd name="T13" fmla="*/ 3 h 35"/>
                    <a:gd name="T14" fmla="*/ 25 w 34"/>
                    <a:gd name="T15" fmla="*/ 1 h 35"/>
                    <a:gd name="T16" fmla="*/ 24 w 34"/>
                    <a:gd name="T17" fmla="*/ 1 h 35"/>
                    <a:gd name="T18" fmla="*/ 20 w 34"/>
                    <a:gd name="T19" fmla="*/ 0 h 35"/>
                    <a:gd name="T20" fmla="*/ 18 w 34"/>
                    <a:gd name="T21" fmla="*/ 0 h 35"/>
                    <a:gd name="T22" fmla="*/ 15 w 34"/>
                    <a:gd name="T23" fmla="*/ 0 h 35"/>
                    <a:gd name="T24" fmla="*/ 11 w 34"/>
                    <a:gd name="T25" fmla="*/ 1 h 35"/>
                    <a:gd name="T26" fmla="*/ 9 w 34"/>
                    <a:gd name="T27" fmla="*/ 1 h 35"/>
                    <a:gd name="T28" fmla="*/ 8 w 34"/>
                    <a:gd name="T29" fmla="*/ 3 h 35"/>
                    <a:gd name="T30" fmla="*/ 6 w 34"/>
                    <a:gd name="T31" fmla="*/ 5 h 35"/>
                    <a:gd name="T32" fmla="*/ 4 w 34"/>
                    <a:gd name="T33" fmla="*/ 7 h 35"/>
                    <a:gd name="T34" fmla="*/ 2 w 34"/>
                    <a:gd name="T35" fmla="*/ 8 h 35"/>
                    <a:gd name="T36" fmla="*/ 0 w 34"/>
                    <a:gd name="T37" fmla="*/ 12 h 35"/>
                    <a:gd name="T38" fmla="*/ 0 w 34"/>
                    <a:gd name="T39" fmla="*/ 14 h 35"/>
                    <a:gd name="T40" fmla="*/ 0 w 34"/>
                    <a:gd name="T41" fmla="*/ 17 h 35"/>
                    <a:gd name="T42" fmla="*/ 0 w 34"/>
                    <a:gd name="T43" fmla="*/ 19 h 35"/>
                    <a:gd name="T44" fmla="*/ 0 w 34"/>
                    <a:gd name="T45" fmla="*/ 23 h 35"/>
                    <a:gd name="T46" fmla="*/ 2 w 34"/>
                    <a:gd name="T47" fmla="*/ 24 h 35"/>
                    <a:gd name="T48" fmla="*/ 4 w 34"/>
                    <a:gd name="T49" fmla="*/ 28 h 35"/>
                    <a:gd name="T50" fmla="*/ 6 w 34"/>
                    <a:gd name="T51" fmla="*/ 30 h 35"/>
                    <a:gd name="T52" fmla="*/ 8 w 34"/>
                    <a:gd name="T53" fmla="*/ 32 h 35"/>
                    <a:gd name="T54" fmla="*/ 9 w 34"/>
                    <a:gd name="T55" fmla="*/ 33 h 35"/>
                    <a:gd name="T56" fmla="*/ 11 w 34"/>
                    <a:gd name="T57" fmla="*/ 33 h 35"/>
                    <a:gd name="T58" fmla="*/ 15 w 34"/>
                    <a:gd name="T59" fmla="*/ 35 h 35"/>
                    <a:gd name="T60" fmla="*/ 18 w 34"/>
                    <a:gd name="T61" fmla="*/ 35 h 35"/>
                    <a:gd name="T62" fmla="*/ 20 w 34"/>
                    <a:gd name="T63" fmla="*/ 35 h 35"/>
                    <a:gd name="T64" fmla="*/ 24 w 34"/>
                    <a:gd name="T65" fmla="*/ 33 h 35"/>
                    <a:gd name="T66" fmla="*/ 25 w 34"/>
                    <a:gd name="T67" fmla="*/ 33 h 35"/>
                    <a:gd name="T68" fmla="*/ 27 w 34"/>
                    <a:gd name="T69" fmla="*/ 32 h 35"/>
                    <a:gd name="T70" fmla="*/ 31 w 34"/>
                    <a:gd name="T71" fmla="*/ 30 h 35"/>
                    <a:gd name="T72" fmla="*/ 32 w 34"/>
                    <a:gd name="T73" fmla="*/ 28 h 35"/>
                    <a:gd name="T74" fmla="*/ 32 w 34"/>
                    <a:gd name="T75" fmla="*/ 24 h 35"/>
                    <a:gd name="T76" fmla="*/ 34 w 34"/>
                    <a:gd name="T77" fmla="*/ 23 h 35"/>
                    <a:gd name="T78" fmla="*/ 34 w 34"/>
                    <a:gd name="T79" fmla="*/ 19 h 35"/>
                    <a:gd name="T80" fmla="*/ 34 w 34"/>
                    <a:gd name="T81" fmla="*/ 17 h 35"/>
                    <a:gd name="T82" fmla="*/ 34 w 34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5">
                      <a:moveTo>
                        <a:pt x="34" y="16"/>
                      </a:moveTo>
                      <a:lnTo>
                        <a:pt x="34" y="14"/>
                      </a:lnTo>
                      <a:lnTo>
                        <a:pt x="34" y="12"/>
                      </a:lnTo>
                      <a:lnTo>
                        <a:pt x="32" y="8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3"/>
                      </a:lnTo>
                      <a:lnTo>
                        <a:pt x="25" y="1"/>
                      </a:lnTo>
                      <a:lnTo>
                        <a:pt x="24" y="1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1"/>
                      </a:lnTo>
                      <a:lnTo>
                        <a:pt x="9" y="1"/>
                      </a:lnTo>
                      <a:lnTo>
                        <a:pt x="8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3"/>
                      </a:lnTo>
                      <a:lnTo>
                        <a:pt x="11" y="33"/>
                      </a:lnTo>
                      <a:lnTo>
                        <a:pt x="15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4" y="33"/>
                      </a:lnTo>
                      <a:lnTo>
                        <a:pt x="25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2" y="24"/>
                      </a:lnTo>
                      <a:lnTo>
                        <a:pt x="34" y="23"/>
                      </a:lnTo>
                      <a:lnTo>
                        <a:pt x="34" y="19"/>
                      </a:lnTo>
                      <a:lnTo>
                        <a:pt x="34" y="17"/>
                      </a:lnTo>
                      <a:lnTo>
                        <a:pt x="34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0" name="Freeform 456"/>
                <p:cNvSpPr>
                  <a:spLocks/>
                </p:cNvSpPr>
                <p:nvPr/>
              </p:nvSpPr>
              <p:spPr bwMode="auto">
                <a:xfrm>
                  <a:off x="1717" y="2811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4 h 35"/>
                    <a:gd name="T4" fmla="*/ 34 w 36"/>
                    <a:gd name="T5" fmla="*/ 12 h 35"/>
                    <a:gd name="T6" fmla="*/ 34 w 36"/>
                    <a:gd name="T7" fmla="*/ 8 h 35"/>
                    <a:gd name="T8" fmla="*/ 32 w 36"/>
                    <a:gd name="T9" fmla="*/ 7 h 35"/>
                    <a:gd name="T10" fmla="*/ 31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1 h 35"/>
                    <a:gd name="T16" fmla="*/ 23 w 36"/>
                    <a:gd name="T17" fmla="*/ 1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5 w 36"/>
                    <a:gd name="T23" fmla="*/ 0 h 35"/>
                    <a:gd name="T24" fmla="*/ 13 w 36"/>
                    <a:gd name="T25" fmla="*/ 1 h 35"/>
                    <a:gd name="T26" fmla="*/ 9 w 36"/>
                    <a:gd name="T27" fmla="*/ 1 h 35"/>
                    <a:gd name="T28" fmla="*/ 7 w 36"/>
                    <a:gd name="T29" fmla="*/ 3 h 35"/>
                    <a:gd name="T30" fmla="*/ 6 w 36"/>
                    <a:gd name="T31" fmla="*/ 5 h 35"/>
                    <a:gd name="T32" fmla="*/ 4 w 36"/>
                    <a:gd name="T33" fmla="*/ 7 h 35"/>
                    <a:gd name="T34" fmla="*/ 2 w 36"/>
                    <a:gd name="T35" fmla="*/ 8 h 35"/>
                    <a:gd name="T36" fmla="*/ 0 w 36"/>
                    <a:gd name="T37" fmla="*/ 12 h 35"/>
                    <a:gd name="T38" fmla="*/ 0 w 36"/>
                    <a:gd name="T39" fmla="*/ 14 h 35"/>
                    <a:gd name="T40" fmla="*/ 0 w 36"/>
                    <a:gd name="T41" fmla="*/ 17 h 35"/>
                    <a:gd name="T42" fmla="*/ 0 w 36"/>
                    <a:gd name="T43" fmla="*/ 19 h 35"/>
                    <a:gd name="T44" fmla="*/ 0 w 36"/>
                    <a:gd name="T45" fmla="*/ 23 h 35"/>
                    <a:gd name="T46" fmla="*/ 2 w 36"/>
                    <a:gd name="T47" fmla="*/ 24 h 35"/>
                    <a:gd name="T48" fmla="*/ 4 w 36"/>
                    <a:gd name="T49" fmla="*/ 28 h 35"/>
                    <a:gd name="T50" fmla="*/ 6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3 h 35"/>
                    <a:gd name="T56" fmla="*/ 13 w 36"/>
                    <a:gd name="T57" fmla="*/ 33 h 35"/>
                    <a:gd name="T58" fmla="*/ 15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3 h 35"/>
                    <a:gd name="T66" fmla="*/ 25 w 36"/>
                    <a:gd name="T67" fmla="*/ 33 h 35"/>
                    <a:gd name="T68" fmla="*/ 29 w 36"/>
                    <a:gd name="T69" fmla="*/ 32 h 35"/>
                    <a:gd name="T70" fmla="*/ 31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4 h 35"/>
                    <a:gd name="T76" fmla="*/ 34 w 36"/>
                    <a:gd name="T77" fmla="*/ 23 h 35"/>
                    <a:gd name="T78" fmla="*/ 36 w 36"/>
                    <a:gd name="T79" fmla="*/ 19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3"/>
                      </a:lnTo>
                      <a:lnTo>
                        <a:pt x="25" y="1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1"/>
                      </a:lnTo>
                      <a:lnTo>
                        <a:pt x="9" y="1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3" y="33"/>
                      </a:lnTo>
                      <a:lnTo>
                        <a:pt x="15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1" name="Freeform 457"/>
                <p:cNvSpPr>
                  <a:spLocks/>
                </p:cNvSpPr>
                <p:nvPr/>
              </p:nvSpPr>
              <p:spPr bwMode="auto">
                <a:xfrm>
                  <a:off x="1822" y="2811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4 h 35"/>
                    <a:gd name="T4" fmla="*/ 34 w 36"/>
                    <a:gd name="T5" fmla="*/ 12 h 35"/>
                    <a:gd name="T6" fmla="*/ 34 w 36"/>
                    <a:gd name="T7" fmla="*/ 8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1 h 35"/>
                    <a:gd name="T16" fmla="*/ 23 w 36"/>
                    <a:gd name="T17" fmla="*/ 1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3 w 36"/>
                    <a:gd name="T25" fmla="*/ 1 h 35"/>
                    <a:gd name="T26" fmla="*/ 9 w 36"/>
                    <a:gd name="T27" fmla="*/ 1 h 35"/>
                    <a:gd name="T28" fmla="*/ 7 w 36"/>
                    <a:gd name="T29" fmla="*/ 3 h 35"/>
                    <a:gd name="T30" fmla="*/ 6 w 36"/>
                    <a:gd name="T31" fmla="*/ 5 h 35"/>
                    <a:gd name="T32" fmla="*/ 4 w 36"/>
                    <a:gd name="T33" fmla="*/ 7 h 35"/>
                    <a:gd name="T34" fmla="*/ 2 w 36"/>
                    <a:gd name="T35" fmla="*/ 8 h 35"/>
                    <a:gd name="T36" fmla="*/ 0 w 36"/>
                    <a:gd name="T37" fmla="*/ 12 h 35"/>
                    <a:gd name="T38" fmla="*/ 0 w 36"/>
                    <a:gd name="T39" fmla="*/ 14 h 35"/>
                    <a:gd name="T40" fmla="*/ 0 w 36"/>
                    <a:gd name="T41" fmla="*/ 17 h 35"/>
                    <a:gd name="T42" fmla="*/ 0 w 36"/>
                    <a:gd name="T43" fmla="*/ 19 h 35"/>
                    <a:gd name="T44" fmla="*/ 0 w 36"/>
                    <a:gd name="T45" fmla="*/ 23 h 35"/>
                    <a:gd name="T46" fmla="*/ 2 w 36"/>
                    <a:gd name="T47" fmla="*/ 24 h 35"/>
                    <a:gd name="T48" fmla="*/ 4 w 36"/>
                    <a:gd name="T49" fmla="*/ 28 h 35"/>
                    <a:gd name="T50" fmla="*/ 6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3 h 35"/>
                    <a:gd name="T56" fmla="*/ 13 w 36"/>
                    <a:gd name="T57" fmla="*/ 33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3 h 35"/>
                    <a:gd name="T66" fmla="*/ 25 w 36"/>
                    <a:gd name="T67" fmla="*/ 33 h 35"/>
                    <a:gd name="T68" fmla="*/ 29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4 h 35"/>
                    <a:gd name="T76" fmla="*/ 34 w 36"/>
                    <a:gd name="T77" fmla="*/ 23 h 35"/>
                    <a:gd name="T78" fmla="*/ 36 w 36"/>
                    <a:gd name="T79" fmla="*/ 19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1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9" y="1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3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2" name="Freeform 458"/>
                <p:cNvSpPr>
                  <a:spLocks/>
                </p:cNvSpPr>
                <p:nvPr/>
              </p:nvSpPr>
              <p:spPr bwMode="auto">
                <a:xfrm>
                  <a:off x="1927" y="2811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4 h 35"/>
                    <a:gd name="T4" fmla="*/ 34 w 36"/>
                    <a:gd name="T5" fmla="*/ 12 h 35"/>
                    <a:gd name="T6" fmla="*/ 34 w 36"/>
                    <a:gd name="T7" fmla="*/ 8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1 h 35"/>
                    <a:gd name="T16" fmla="*/ 23 w 36"/>
                    <a:gd name="T17" fmla="*/ 1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3 w 36"/>
                    <a:gd name="T25" fmla="*/ 1 h 35"/>
                    <a:gd name="T26" fmla="*/ 9 w 36"/>
                    <a:gd name="T27" fmla="*/ 1 h 35"/>
                    <a:gd name="T28" fmla="*/ 7 w 36"/>
                    <a:gd name="T29" fmla="*/ 3 h 35"/>
                    <a:gd name="T30" fmla="*/ 5 w 36"/>
                    <a:gd name="T31" fmla="*/ 5 h 35"/>
                    <a:gd name="T32" fmla="*/ 4 w 36"/>
                    <a:gd name="T33" fmla="*/ 7 h 35"/>
                    <a:gd name="T34" fmla="*/ 2 w 36"/>
                    <a:gd name="T35" fmla="*/ 8 h 35"/>
                    <a:gd name="T36" fmla="*/ 0 w 36"/>
                    <a:gd name="T37" fmla="*/ 12 h 35"/>
                    <a:gd name="T38" fmla="*/ 0 w 36"/>
                    <a:gd name="T39" fmla="*/ 14 h 35"/>
                    <a:gd name="T40" fmla="*/ 0 w 36"/>
                    <a:gd name="T41" fmla="*/ 17 h 35"/>
                    <a:gd name="T42" fmla="*/ 0 w 36"/>
                    <a:gd name="T43" fmla="*/ 19 h 35"/>
                    <a:gd name="T44" fmla="*/ 0 w 36"/>
                    <a:gd name="T45" fmla="*/ 23 h 35"/>
                    <a:gd name="T46" fmla="*/ 2 w 36"/>
                    <a:gd name="T47" fmla="*/ 24 h 35"/>
                    <a:gd name="T48" fmla="*/ 4 w 36"/>
                    <a:gd name="T49" fmla="*/ 28 h 35"/>
                    <a:gd name="T50" fmla="*/ 5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3 h 35"/>
                    <a:gd name="T56" fmla="*/ 13 w 36"/>
                    <a:gd name="T57" fmla="*/ 33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3 h 35"/>
                    <a:gd name="T66" fmla="*/ 25 w 36"/>
                    <a:gd name="T67" fmla="*/ 33 h 35"/>
                    <a:gd name="T68" fmla="*/ 29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4 h 35"/>
                    <a:gd name="T76" fmla="*/ 34 w 36"/>
                    <a:gd name="T77" fmla="*/ 23 h 35"/>
                    <a:gd name="T78" fmla="*/ 36 w 36"/>
                    <a:gd name="T79" fmla="*/ 19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1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9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3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3" name="Freeform 459"/>
                <p:cNvSpPr>
                  <a:spLocks/>
                </p:cNvSpPr>
                <p:nvPr/>
              </p:nvSpPr>
              <p:spPr bwMode="auto">
                <a:xfrm>
                  <a:off x="2032" y="2811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4 h 35"/>
                    <a:gd name="T4" fmla="*/ 34 w 36"/>
                    <a:gd name="T5" fmla="*/ 12 h 35"/>
                    <a:gd name="T6" fmla="*/ 34 w 36"/>
                    <a:gd name="T7" fmla="*/ 8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8 w 36"/>
                    <a:gd name="T13" fmla="*/ 3 h 35"/>
                    <a:gd name="T14" fmla="*/ 27 w 36"/>
                    <a:gd name="T15" fmla="*/ 1 h 35"/>
                    <a:gd name="T16" fmla="*/ 23 w 36"/>
                    <a:gd name="T17" fmla="*/ 1 h 35"/>
                    <a:gd name="T18" fmla="*/ 21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2 w 36"/>
                    <a:gd name="T25" fmla="*/ 1 h 35"/>
                    <a:gd name="T26" fmla="*/ 11 w 36"/>
                    <a:gd name="T27" fmla="*/ 1 h 35"/>
                    <a:gd name="T28" fmla="*/ 7 w 36"/>
                    <a:gd name="T29" fmla="*/ 3 h 35"/>
                    <a:gd name="T30" fmla="*/ 5 w 36"/>
                    <a:gd name="T31" fmla="*/ 5 h 35"/>
                    <a:gd name="T32" fmla="*/ 4 w 36"/>
                    <a:gd name="T33" fmla="*/ 7 h 35"/>
                    <a:gd name="T34" fmla="*/ 2 w 36"/>
                    <a:gd name="T35" fmla="*/ 8 h 35"/>
                    <a:gd name="T36" fmla="*/ 2 w 36"/>
                    <a:gd name="T37" fmla="*/ 12 h 35"/>
                    <a:gd name="T38" fmla="*/ 0 w 36"/>
                    <a:gd name="T39" fmla="*/ 14 h 35"/>
                    <a:gd name="T40" fmla="*/ 0 w 36"/>
                    <a:gd name="T41" fmla="*/ 17 h 35"/>
                    <a:gd name="T42" fmla="*/ 0 w 36"/>
                    <a:gd name="T43" fmla="*/ 19 h 35"/>
                    <a:gd name="T44" fmla="*/ 2 w 36"/>
                    <a:gd name="T45" fmla="*/ 23 h 35"/>
                    <a:gd name="T46" fmla="*/ 2 w 36"/>
                    <a:gd name="T47" fmla="*/ 24 h 35"/>
                    <a:gd name="T48" fmla="*/ 4 w 36"/>
                    <a:gd name="T49" fmla="*/ 28 h 35"/>
                    <a:gd name="T50" fmla="*/ 5 w 36"/>
                    <a:gd name="T51" fmla="*/ 30 h 35"/>
                    <a:gd name="T52" fmla="*/ 7 w 36"/>
                    <a:gd name="T53" fmla="*/ 32 h 35"/>
                    <a:gd name="T54" fmla="*/ 11 w 36"/>
                    <a:gd name="T55" fmla="*/ 33 h 35"/>
                    <a:gd name="T56" fmla="*/ 12 w 36"/>
                    <a:gd name="T57" fmla="*/ 33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1 w 36"/>
                    <a:gd name="T63" fmla="*/ 35 h 35"/>
                    <a:gd name="T64" fmla="*/ 23 w 36"/>
                    <a:gd name="T65" fmla="*/ 33 h 35"/>
                    <a:gd name="T66" fmla="*/ 27 w 36"/>
                    <a:gd name="T67" fmla="*/ 33 h 35"/>
                    <a:gd name="T68" fmla="*/ 28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4 h 35"/>
                    <a:gd name="T76" fmla="*/ 34 w 36"/>
                    <a:gd name="T77" fmla="*/ 23 h 35"/>
                    <a:gd name="T78" fmla="*/ 36 w 36"/>
                    <a:gd name="T79" fmla="*/ 19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4"/>
                      </a:lnTo>
                      <a:lnTo>
                        <a:pt x="34" y="12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4"/>
                      </a:lnTo>
                      <a:lnTo>
                        <a:pt x="4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7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4" name="Freeform 460"/>
                <p:cNvSpPr>
                  <a:spLocks/>
                </p:cNvSpPr>
                <p:nvPr/>
              </p:nvSpPr>
              <p:spPr bwMode="auto">
                <a:xfrm>
                  <a:off x="2137" y="2811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4 h 35"/>
                    <a:gd name="T4" fmla="*/ 34 w 35"/>
                    <a:gd name="T5" fmla="*/ 12 h 35"/>
                    <a:gd name="T6" fmla="*/ 34 w 35"/>
                    <a:gd name="T7" fmla="*/ 8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7 w 35"/>
                    <a:gd name="T15" fmla="*/ 1 h 35"/>
                    <a:gd name="T16" fmla="*/ 23 w 35"/>
                    <a:gd name="T17" fmla="*/ 1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1 h 35"/>
                    <a:gd name="T26" fmla="*/ 11 w 35"/>
                    <a:gd name="T27" fmla="*/ 1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8 h 35"/>
                    <a:gd name="T36" fmla="*/ 2 w 35"/>
                    <a:gd name="T37" fmla="*/ 12 h 35"/>
                    <a:gd name="T38" fmla="*/ 0 w 35"/>
                    <a:gd name="T39" fmla="*/ 14 h 35"/>
                    <a:gd name="T40" fmla="*/ 0 w 35"/>
                    <a:gd name="T41" fmla="*/ 17 h 35"/>
                    <a:gd name="T42" fmla="*/ 0 w 35"/>
                    <a:gd name="T43" fmla="*/ 19 h 35"/>
                    <a:gd name="T44" fmla="*/ 2 w 35"/>
                    <a:gd name="T45" fmla="*/ 23 h 35"/>
                    <a:gd name="T46" fmla="*/ 2 w 35"/>
                    <a:gd name="T47" fmla="*/ 24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1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7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4 h 35"/>
                    <a:gd name="T76" fmla="*/ 34 w 35"/>
                    <a:gd name="T77" fmla="*/ 23 h 35"/>
                    <a:gd name="T78" fmla="*/ 35 w 35"/>
                    <a:gd name="T79" fmla="*/ 19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4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7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5" name="Freeform 461"/>
                <p:cNvSpPr>
                  <a:spLocks/>
                </p:cNvSpPr>
                <p:nvPr/>
              </p:nvSpPr>
              <p:spPr bwMode="auto">
                <a:xfrm>
                  <a:off x="2242" y="2811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4 h 35"/>
                    <a:gd name="T4" fmla="*/ 34 w 35"/>
                    <a:gd name="T5" fmla="*/ 12 h 35"/>
                    <a:gd name="T6" fmla="*/ 34 w 35"/>
                    <a:gd name="T7" fmla="*/ 8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1 h 35"/>
                    <a:gd name="T16" fmla="*/ 23 w 35"/>
                    <a:gd name="T17" fmla="*/ 1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1 h 35"/>
                    <a:gd name="T26" fmla="*/ 10 w 35"/>
                    <a:gd name="T27" fmla="*/ 1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8 h 35"/>
                    <a:gd name="T36" fmla="*/ 2 w 35"/>
                    <a:gd name="T37" fmla="*/ 12 h 35"/>
                    <a:gd name="T38" fmla="*/ 0 w 35"/>
                    <a:gd name="T39" fmla="*/ 14 h 35"/>
                    <a:gd name="T40" fmla="*/ 0 w 35"/>
                    <a:gd name="T41" fmla="*/ 17 h 35"/>
                    <a:gd name="T42" fmla="*/ 0 w 35"/>
                    <a:gd name="T43" fmla="*/ 19 h 35"/>
                    <a:gd name="T44" fmla="*/ 2 w 35"/>
                    <a:gd name="T45" fmla="*/ 23 h 35"/>
                    <a:gd name="T46" fmla="*/ 2 w 35"/>
                    <a:gd name="T47" fmla="*/ 24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6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4 h 35"/>
                    <a:gd name="T76" fmla="*/ 34 w 35"/>
                    <a:gd name="T77" fmla="*/ 23 h 35"/>
                    <a:gd name="T78" fmla="*/ 35 w 35"/>
                    <a:gd name="T79" fmla="*/ 19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0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4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6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6" name="Freeform 462"/>
                <p:cNvSpPr>
                  <a:spLocks/>
                </p:cNvSpPr>
                <p:nvPr/>
              </p:nvSpPr>
              <p:spPr bwMode="auto">
                <a:xfrm>
                  <a:off x="2347" y="2811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4 h 35"/>
                    <a:gd name="T4" fmla="*/ 33 w 35"/>
                    <a:gd name="T5" fmla="*/ 12 h 35"/>
                    <a:gd name="T6" fmla="*/ 33 w 35"/>
                    <a:gd name="T7" fmla="*/ 8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1 h 35"/>
                    <a:gd name="T16" fmla="*/ 23 w 35"/>
                    <a:gd name="T17" fmla="*/ 1 h 35"/>
                    <a:gd name="T18" fmla="*/ 21 w 35"/>
                    <a:gd name="T19" fmla="*/ 0 h 35"/>
                    <a:gd name="T20" fmla="*/ 17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1 h 35"/>
                    <a:gd name="T26" fmla="*/ 10 w 35"/>
                    <a:gd name="T27" fmla="*/ 1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1 w 35"/>
                    <a:gd name="T35" fmla="*/ 8 h 35"/>
                    <a:gd name="T36" fmla="*/ 1 w 35"/>
                    <a:gd name="T37" fmla="*/ 12 h 35"/>
                    <a:gd name="T38" fmla="*/ 0 w 35"/>
                    <a:gd name="T39" fmla="*/ 14 h 35"/>
                    <a:gd name="T40" fmla="*/ 0 w 35"/>
                    <a:gd name="T41" fmla="*/ 17 h 35"/>
                    <a:gd name="T42" fmla="*/ 0 w 35"/>
                    <a:gd name="T43" fmla="*/ 19 h 35"/>
                    <a:gd name="T44" fmla="*/ 1 w 35"/>
                    <a:gd name="T45" fmla="*/ 23 h 35"/>
                    <a:gd name="T46" fmla="*/ 1 w 35"/>
                    <a:gd name="T47" fmla="*/ 24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7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6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3 w 35"/>
                    <a:gd name="T75" fmla="*/ 24 h 35"/>
                    <a:gd name="T76" fmla="*/ 33 w 35"/>
                    <a:gd name="T77" fmla="*/ 23 h 35"/>
                    <a:gd name="T78" fmla="*/ 35 w 35"/>
                    <a:gd name="T79" fmla="*/ 19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0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6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7" name="Freeform 463"/>
                <p:cNvSpPr>
                  <a:spLocks/>
                </p:cNvSpPr>
                <p:nvPr/>
              </p:nvSpPr>
              <p:spPr bwMode="auto">
                <a:xfrm>
                  <a:off x="2452" y="2811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4 h 35"/>
                    <a:gd name="T4" fmla="*/ 33 w 35"/>
                    <a:gd name="T5" fmla="*/ 12 h 35"/>
                    <a:gd name="T6" fmla="*/ 33 w 35"/>
                    <a:gd name="T7" fmla="*/ 8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1 h 35"/>
                    <a:gd name="T16" fmla="*/ 23 w 35"/>
                    <a:gd name="T17" fmla="*/ 1 h 35"/>
                    <a:gd name="T18" fmla="*/ 21 w 35"/>
                    <a:gd name="T19" fmla="*/ 0 h 35"/>
                    <a:gd name="T20" fmla="*/ 17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1 h 35"/>
                    <a:gd name="T26" fmla="*/ 10 w 35"/>
                    <a:gd name="T27" fmla="*/ 1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1 w 35"/>
                    <a:gd name="T35" fmla="*/ 8 h 35"/>
                    <a:gd name="T36" fmla="*/ 1 w 35"/>
                    <a:gd name="T37" fmla="*/ 12 h 35"/>
                    <a:gd name="T38" fmla="*/ 0 w 35"/>
                    <a:gd name="T39" fmla="*/ 14 h 35"/>
                    <a:gd name="T40" fmla="*/ 0 w 35"/>
                    <a:gd name="T41" fmla="*/ 17 h 35"/>
                    <a:gd name="T42" fmla="*/ 0 w 35"/>
                    <a:gd name="T43" fmla="*/ 19 h 35"/>
                    <a:gd name="T44" fmla="*/ 1 w 35"/>
                    <a:gd name="T45" fmla="*/ 23 h 35"/>
                    <a:gd name="T46" fmla="*/ 1 w 35"/>
                    <a:gd name="T47" fmla="*/ 24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7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6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3 w 35"/>
                    <a:gd name="T75" fmla="*/ 24 h 35"/>
                    <a:gd name="T76" fmla="*/ 33 w 35"/>
                    <a:gd name="T77" fmla="*/ 23 h 35"/>
                    <a:gd name="T78" fmla="*/ 35 w 35"/>
                    <a:gd name="T79" fmla="*/ 19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0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6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8" name="Freeform 464"/>
                <p:cNvSpPr>
                  <a:spLocks/>
                </p:cNvSpPr>
                <p:nvPr/>
              </p:nvSpPr>
              <p:spPr bwMode="auto">
                <a:xfrm>
                  <a:off x="1508" y="2901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16 h 36"/>
                    <a:gd name="T4" fmla="*/ 33 w 33"/>
                    <a:gd name="T5" fmla="*/ 13 h 36"/>
                    <a:gd name="T6" fmla="*/ 32 w 33"/>
                    <a:gd name="T7" fmla="*/ 11 h 36"/>
                    <a:gd name="T8" fmla="*/ 32 w 33"/>
                    <a:gd name="T9" fmla="*/ 7 h 36"/>
                    <a:gd name="T10" fmla="*/ 30 w 33"/>
                    <a:gd name="T11" fmla="*/ 6 h 36"/>
                    <a:gd name="T12" fmla="*/ 26 w 33"/>
                    <a:gd name="T13" fmla="*/ 4 h 36"/>
                    <a:gd name="T14" fmla="*/ 24 w 33"/>
                    <a:gd name="T15" fmla="*/ 2 h 36"/>
                    <a:gd name="T16" fmla="*/ 23 w 33"/>
                    <a:gd name="T17" fmla="*/ 2 h 36"/>
                    <a:gd name="T18" fmla="*/ 19 w 33"/>
                    <a:gd name="T19" fmla="*/ 0 h 36"/>
                    <a:gd name="T20" fmla="*/ 17 w 33"/>
                    <a:gd name="T21" fmla="*/ 0 h 36"/>
                    <a:gd name="T22" fmla="*/ 14 w 33"/>
                    <a:gd name="T23" fmla="*/ 0 h 36"/>
                    <a:gd name="T24" fmla="*/ 10 w 33"/>
                    <a:gd name="T25" fmla="*/ 2 h 36"/>
                    <a:gd name="T26" fmla="*/ 8 w 33"/>
                    <a:gd name="T27" fmla="*/ 2 h 36"/>
                    <a:gd name="T28" fmla="*/ 7 w 33"/>
                    <a:gd name="T29" fmla="*/ 4 h 36"/>
                    <a:gd name="T30" fmla="*/ 5 w 33"/>
                    <a:gd name="T31" fmla="*/ 6 h 36"/>
                    <a:gd name="T32" fmla="*/ 3 w 33"/>
                    <a:gd name="T33" fmla="*/ 7 h 36"/>
                    <a:gd name="T34" fmla="*/ 1 w 33"/>
                    <a:gd name="T35" fmla="*/ 11 h 36"/>
                    <a:gd name="T36" fmla="*/ 0 w 33"/>
                    <a:gd name="T37" fmla="*/ 13 h 36"/>
                    <a:gd name="T38" fmla="*/ 0 w 33"/>
                    <a:gd name="T39" fmla="*/ 16 h 36"/>
                    <a:gd name="T40" fmla="*/ 0 w 33"/>
                    <a:gd name="T41" fmla="*/ 18 h 36"/>
                    <a:gd name="T42" fmla="*/ 0 w 33"/>
                    <a:gd name="T43" fmla="*/ 22 h 36"/>
                    <a:gd name="T44" fmla="*/ 0 w 33"/>
                    <a:gd name="T45" fmla="*/ 23 h 36"/>
                    <a:gd name="T46" fmla="*/ 1 w 33"/>
                    <a:gd name="T47" fmla="*/ 27 h 36"/>
                    <a:gd name="T48" fmla="*/ 3 w 33"/>
                    <a:gd name="T49" fmla="*/ 29 h 36"/>
                    <a:gd name="T50" fmla="*/ 5 w 33"/>
                    <a:gd name="T51" fmla="*/ 30 h 36"/>
                    <a:gd name="T52" fmla="*/ 7 w 33"/>
                    <a:gd name="T53" fmla="*/ 32 h 36"/>
                    <a:gd name="T54" fmla="*/ 8 w 33"/>
                    <a:gd name="T55" fmla="*/ 34 h 36"/>
                    <a:gd name="T56" fmla="*/ 10 w 33"/>
                    <a:gd name="T57" fmla="*/ 34 h 36"/>
                    <a:gd name="T58" fmla="*/ 14 w 33"/>
                    <a:gd name="T59" fmla="*/ 36 h 36"/>
                    <a:gd name="T60" fmla="*/ 17 w 33"/>
                    <a:gd name="T61" fmla="*/ 36 h 36"/>
                    <a:gd name="T62" fmla="*/ 19 w 33"/>
                    <a:gd name="T63" fmla="*/ 36 h 36"/>
                    <a:gd name="T64" fmla="*/ 23 w 33"/>
                    <a:gd name="T65" fmla="*/ 34 h 36"/>
                    <a:gd name="T66" fmla="*/ 24 w 33"/>
                    <a:gd name="T67" fmla="*/ 34 h 36"/>
                    <a:gd name="T68" fmla="*/ 26 w 33"/>
                    <a:gd name="T69" fmla="*/ 32 h 36"/>
                    <a:gd name="T70" fmla="*/ 30 w 33"/>
                    <a:gd name="T71" fmla="*/ 30 h 36"/>
                    <a:gd name="T72" fmla="*/ 32 w 33"/>
                    <a:gd name="T73" fmla="*/ 29 h 36"/>
                    <a:gd name="T74" fmla="*/ 32 w 33"/>
                    <a:gd name="T75" fmla="*/ 27 h 36"/>
                    <a:gd name="T76" fmla="*/ 33 w 33"/>
                    <a:gd name="T77" fmla="*/ 23 h 36"/>
                    <a:gd name="T78" fmla="*/ 33 w 33"/>
                    <a:gd name="T79" fmla="*/ 22 h 36"/>
                    <a:gd name="T80" fmla="*/ 33 w 33"/>
                    <a:gd name="T81" fmla="*/ 18 h 36"/>
                    <a:gd name="T82" fmla="*/ 33 w 33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16"/>
                      </a:lnTo>
                      <a:lnTo>
                        <a:pt x="33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4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3" y="23"/>
                      </a:lnTo>
                      <a:lnTo>
                        <a:pt x="33" y="22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09" name="Freeform 465"/>
                <p:cNvSpPr>
                  <a:spLocks/>
                </p:cNvSpPr>
                <p:nvPr/>
              </p:nvSpPr>
              <p:spPr bwMode="auto">
                <a:xfrm>
                  <a:off x="1612" y="2901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7 h 36"/>
                    <a:gd name="T10" fmla="*/ 31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4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5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8 w 34"/>
                    <a:gd name="T29" fmla="*/ 4 h 36"/>
                    <a:gd name="T30" fmla="*/ 6 w 34"/>
                    <a:gd name="T31" fmla="*/ 6 h 36"/>
                    <a:gd name="T32" fmla="*/ 4 w 34"/>
                    <a:gd name="T33" fmla="*/ 7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3 h 36"/>
                    <a:gd name="T46" fmla="*/ 2 w 34"/>
                    <a:gd name="T47" fmla="*/ 27 h 36"/>
                    <a:gd name="T48" fmla="*/ 4 w 34"/>
                    <a:gd name="T49" fmla="*/ 29 h 36"/>
                    <a:gd name="T50" fmla="*/ 6 w 34"/>
                    <a:gd name="T51" fmla="*/ 30 h 36"/>
                    <a:gd name="T52" fmla="*/ 8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5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4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1 w 34"/>
                    <a:gd name="T71" fmla="*/ 30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3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4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3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0" name="Freeform 466"/>
                <p:cNvSpPr>
                  <a:spLocks/>
                </p:cNvSpPr>
                <p:nvPr/>
              </p:nvSpPr>
              <p:spPr bwMode="auto">
                <a:xfrm>
                  <a:off x="1717" y="2901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1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5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5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1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1" name="Freeform 467"/>
                <p:cNvSpPr>
                  <a:spLocks/>
                </p:cNvSpPr>
                <p:nvPr/>
              </p:nvSpPr>
              <p:spPr bwMode="auto">
                <a:xfrm>
                  <a:off x="1822" y="2901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2" name="Freeform 468"/>
                <p:cNvSpPr>
                  <a:spLocks/>
                </p:cNvSpPr>
                <p:nvPr/>
              </p:nvSpPr>
              <p:spPr bwMode="auto">
                <a:xfrm>
                  <a:off x="1927" y="2901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5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5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3" name="Freeform 469"/>
                <p:cNvSpPr>
                  <a:spLocks/>
                </p:cNvSpPr>
                <p:nvPr/>
              </p:nvSpPr>
              <p:spPr bwMode="auto">
                <a:xfrm>
                  <a:off x="2032" y="2901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8 w 36"/>
                    <a:gd name="T13" fmla="*/ 4 h 36"/>
                    <a:gd name="T14" fmla="*/ 27 w 36"/>
                    <a:gd name="T15" fmla="*/ 2 h 36"/>
                    <a:gd name="T16" fmla="*/ 23 w 36"/>
                    <a:gd name="T17" fmla="*/ 2 h 36"/>
                    <a:gd name="T18" fmla="*/ 21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2 w 36"/>
                    <a:gd name="T25" fmla="*/ 2 h 36"/>
                    <a:gd name="T26" fmla="*/ 11 w 36"/>
                    <a:gd name="T27" fmla="*/ 2 h 36"/>
                    <a:gd name="T28" fmla="*/ 7 w 36"/>
                    <a:gd name="T29" fmla="*/ 4 h 36"/>
                    <a:gd name="T30" fmla="*/ 5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2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2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5 w 36"/>
                    <a:gd name="T51" fmla="*/ 30 h 36"/>
                    <a:gd name="T52" fmla="*/ 7 w 36"/>
                    <a:gd name="T53" fmla="*/ 32 h 36"/>
                    <a:gd name="T54" fmla="*/ 11 w 36"/>
                    <a:gd name="T55" fmla="*/ 34 h 36"/>
                    <a:gd name="T56" fmla="*/ 12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1 w 36"/>
                    <a:gd name="T63" fmla="*/ 36 h 36"/>
                    <a:gd name="T64" fmla="*/ 23 w 36"/>
                    <a:gd name="T65" fmla="*/ 34 h 36"/>
                    <a:gd name="T66" fmla="*/ 27 w 36"/>
                    <a:gd name="T67" fmla="*/ 34 h 36"/>
                    <a:gd name="T68" fmla="*/ 28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4" name="Freeform 470"/>
                <p:cNvSpPr>
                  <a:spLocks/>
                </p:cNvSpPr>
                <p:nvPr/>
              </p:nvSpPr>
              <p:spPr bwMode="auto">
                <a:xfrm>
                  <a:off x="2137" y="2901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4 w 35"/>
                    <a:gd name="T5" fmla="*/ 13 h 36"/>
                    <a:gd name="T6" fmla="*/ 34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2 w 35"/>
                    <a:gd name="T35" fmla="*/ 11 h 36"/>
                    <a:gd name="T36" fmla="*/ 2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2 w 35"/>
                    <a:gd name="T45" fmla="*/ 23 h 36"/>
                    <a:gd name="T46" fmla="*/ 2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4 w 35"/>
                    <a:gd name="T75" fmla="*/ 27 h 36"/>
                    <a:gd name="T76" fmla="*/ 34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5" name="Freeform 471"/>
                <p:cNvSpPr>
                  <a:spLocks/>
                </p:cNvSpPr>
                <p:nvPr/>
              </p:nvSpPr>
              <p:spPr bwMode="auto">
                <a:xfrm>
                  <a:off x="2242" y="2901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4 w 35"/>
                    <a:gd name="T5" fmla="*/ 13 h 36"/>
                    <a:gd name="T6" fmla="*/ 34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2 w 35"/>
                    <a:gd name="T35" fmla="*/ 11 h 36"/>
                    <a:gd name="T36" fmla="*/ 2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2 w 35"/>
                    <a:gd name="T45" fmla="*/ 23 h 36"/>
                    <a:gd name="T46" fmla="*/ 2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4 w 35"/>
                    <a:gd name="T75" fmla="*/ 27 h 36"/>
                    <a:gd name="T76" fmla="*/ 34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6" name="Freeform 472"/>
                <p:cNvSpPr>
                  <a:spLocks/>
                </p:cNvSpPr>
                <p:nvPr/>
              </p:nvSpPr>
              <p:spPr bwMode="auto">
                <a:xfrm>
                  <a:off x="2347" y="2901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1 w 35"/>
                    <a:gd name="T35" fmla="*/ 11 h 36"/>
                    <a:gd name="T36" fmla="*/ 1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1 w 35"/>
                    <a:gd name="T45" fmla="*/ 23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7" name="Freeform 473"/>
                <p:cNvSpPr>
                  <a:spLocks/>
                </p:cNvSpPr>
                <p:nvPr/>
              </p:nvSpPr>
              <p:spPr bwMode="auto">
                <a:xfrm>
                  <a:off x="2452" y="2901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1 w 35"/>
                    <a:gd name="T35" fmla="*/ 11 h 36"/>
                    <a:gd name="T36" fmla="*/ 1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1 w 35"/>
                    <a:gd name="T45" fmla="*/ 23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8" name="Freeform 474"/>
                <p:cNvSpPr>
                  <a:spLocks/>
                </p:cNvSpPr>
                <p:nvPr/>
              </p:nvSpPr>
              <p:spPr bwMode="auto">
                <a:xfrm>
                  <a:off x="1508" y="2987"/>
                  <a:ext cx="33" cy="33"/>
                </a:xfrm>
                <a:custGeom>
                  <a:avLst/>
                  <a:gdLst>
                    <a:gd name="T0" fmla="*/ 33 w 33"/>
                    <a:gd name="T1" fmla="*/ 16 h 33"/>
                    <a:gd name="T2" fmla="*/ 33 w 33"/>
                    <a:gd name="T3" fmla="*/ 14 h 33"/>
                    <a:gd name="T4" fmla="*/ 33 w 33"/>
                    <a:gd name="T5" fmla="*/ 10 h 33"/>
                    <a:gd name="T6" fmla="*/ 32 w 33"/>
                    <a:gd name="T7" fmla="*/ 8 h 33"/>
                    <a:gd name="T8" fmla="*/ 32 w 33"/>
                    <a:gd name="T9" fmla="*/ 7 h 33"/>
                    <a:gd name="T10" fmla="*/ 30 w 33"/>
                    <a:gd name="T11" fmla="*/ 3 h 33"/>
                    <a:gd name="T12" fmla="*/ 26 w 33"/>
                    <a:gd name="T13" fmla="*/ 1 h 33"/>
                    <a:gd name="T14" fmla="*/ 24 w 33"/>
                    <a:gd name="T15" fmla="*/ 1 h 33"/>
                    <a:gd name="T16" fmla="*/ 23 w 33"/>
                    <a:gd name="T17" fmla="*/ 0 h 33"/>
                    <a:gd name="T18" fmla="*/ 19 w 33"/>
                    <a:gd name="T19" fmla="*/ 0 h 33"/>
                    <a:gd name="T20" fmla="*/ 17 w 33"/>
                    <a:gd name="T21" fmla="*/ 0 h 33"/>
                    <a:gd name="T22" fmla="*/ 14 w 33"/>
                    <a:gd name="T23" fmla="*/ 0 h 33"/>
                    <a:gd name="T24" fmla="*/ 10 w 33"/>
                    <a:gd name="T25" fmla="*/ 0 h 33"/>
                    <a:gd name="T26" fmla="*/ 8 w 33"/>
                    <a:gd name="T27" fmla="*/ 1 h 33"/>
                    <a:gd name="T28" fmla="*/ 7 w 33"/>
                    <a:gd name="T29" fmla="*/ 1 h 33"/>
                    <a:gd name="T30" fmla="*/ 5 w 33"/>
                    <a:gd name="T31" fmla="*/ 3 h 33"/>
                    <a:gd name="T32" fmla="*/ 3 w 33"/>
                    <a:gd name="T33" fmla="*/ 7 h 33"/>
                    <a:gd name="T34" fmla="*/ 1 w 33"/>
                    <a:gd name="T35" fmla="*/ 8 h 33"/>
                    <a:gd name="T36" fmla="*/ 0 w 33"/>
                    <a:gd name="T37" fmla="*/ 10 h 33"/>
                    <a:gd name="T38" fmla="*/ 0 w 33"/>
                    <a:gd name="T39" fmla="*/ 14 h 33"/>
                    <a:gd name="T40" fmla="*/ 0 w 33"/>
                    <a:gd name="T41" fmla="*/ 16 h 33"/>
                    <a:gd name="T42" fmla="*/ 0 w 33"/>
                    <a:gd name="T43" fmla="*/ 19 h 33"/>
                    <a:gd name="T44" fmla="*/ 0 w 33"/>
                    <a:gd name="T45" fmla="*/ 23 h 33"/>
                    <a:gd name="T46" fmla="*/ 1 w 33"/>
                    <a:gd name="T47" fmla="*/ 24 h 33"/>
                    <a:gd name="T48" fmla="*/ 3 w 33"/>
                    <a:gd name="T49" fmla="*/ 26 h 33"/>
                    <a:gd name="T50" fmla="*/ 5 w 33"/>
                    <a:gd name="T51" fmla="*/ 28 h 33"/>
                    <a:gd name="T52" fmla="*/ 7 w 33"/>
                    <a:gd name="T53" fmla="*/ 30 h 33"/>
                    <a:gd name="T54" fmla="*/ 8 w 33"/>
                    <a:gd name="T55" fmla="*/ 32 h 33"/>
                    <a:gd name="T56" fmla="*/ 10 w 33"/>
                    <a:gd name="T57" fmla="*/ 33 h 33"/>
                    <a:gd name="T58" fmla="*/ 14 w 33"/>
                    <a:gd name="T59" fmla="*/ 33 h 33"/>
                    <a:gd name="T60" fmla="*/ 17 w 33"/>
                    <a:gd name="T61" fmla="*/ 33 h 33"/>
                    <a:gd name="T62" fmla="*/ 19 w 33"/>
                    <a:gd name="T63" fmla="*/ 33 h 33"/>
                    <a:gd name="T64" fmla="*/ 23 w 33"/>
                    <a:gd name="T65" fmla="*/ 33 h 33"/>
                    <a:gd name="T66" fmla="*/ 24 w 33"/>
                    <a:gd name="T67" fmla="*/ 32 h 33"/>
                    <a:gd name="T68" fmla="*/ 26 w 33"/>
                    <a:gd name="T69" fmla="*/ 30 h 33"/>
                    <a:gd name="T70" fmla="*/ 30 w 33"/>
                    <a:gd name="T71" fmla="*/ 28 h 33"/>
                    <a:gd name="T72" fmla="*/ 32 w 33"/>
                    <a:gd name="T73" fmla="*/ 26 h 33"/>
                    <a:gd name="T74" fmla="*/ 32 w 33"/>
                    <a:gd name="T75" fmla="*/ 24 h 33"/>
                    <a:gd name="T76" fmla="*/ 33 w 33"/>
                    <a:gd name="T77" fmla="*/ 23 h 33"/>
                    <a:gd name="T78" fmla="*/ 33 w 33"/>
                    <a:gd name="T79" fmla="*/ 19 h 33"/>
                    <a:gd name="T80" fmla="*/ 33 w 33"/>
                    <a:gd name="T81" fmla="*/ 16 h 33"/>
                    <a:gd name="T82" fmla="*/ 33 w 33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3">
                      <a:moveTo>
                        <a:pt x="33" y="16"/>
                      </a:moveTo>
                      <a:lnTo>
                        <a:pt x="33" y="14"/>
                      </a:lnTo>
                      <a:lnTo>
                        <a:pt x="33" y="10"/>
                      </a:lnTo>
                      <a:lnTo>
                        <a:pt x="32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6" y="1"/>
                      </a:lnTo>
                      <a:lnTo>
                        <a:pt x="24" y="1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1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8" y="32"/>
                      </a:lnTo>
                      <a:lnTo>
                        <a:pt x="10" y="33"/>
                      </a:lnTo>
                      <a:lnTo>
                        <a:pt x="14" y="33"/>
                      </a:lnTo>
                      <a:lnTo>
                        <a:pt x="17" y="33"/>
                      </a:lnTo>
                      <a:lnTo>
                        <a:pt x="19" y="33"/>
                      </a:lnTo>
                      <a:lnTo>
                        <a:pt x="23" y="33"/>
                      </a:lnTo>
                      <a:lnTo>
                        <a:pt x="24" y="32"/>
                      </a:lnTo>
                      <a:lnTo>
                        <a:pt x="26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2" y="24"/>
                      </a:lnTo>
                      <a:lnTo>
                        <a:pt x="33" y="23"/>
                      </a:lnTo>
                      <a:lnTo>
                        <a:pt x="33" y="19"/>
                      </a:lnTo>
                      <a:lnTo>
                        <a:pt x="33" y="16"/>
                      </a:lnTo>
                      <a:lnTo>
                        <a:pt x="33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19" name="Freeform 475"/>
                <p:cNvSpPr>
                  <a:spLocks/>
                </p:cNvSpPr>
                <p:nvPr/>
              </p:nvSpPr>
              <p:spPr bwMode="auto">
                <a:xfrm>
                  <a:off x="1612" y="2987"/>
                  <a:ext cx="34" cy="33"/>
                </a:xfrm>
                <a:custGeom>
                  <a:avLst/>
                  <a:gdLst>
                    <a:gd name="T0" fmla="*/ 34 w 34"/>
                    <a:gd name="T1" fmla="*/ 16 h 33"/>
                    <a:gd name="T2" fmla="*/ 34 w 34"/>
                    <a:gd name="T3" fmla="*/ 14 h 33"/>
                    <a:gd name="T4" fmla="*/ 34 w 34"/>
                    <a:gd name="T5" fmla="*/ 10 h 33"/>
                    <a:gd name="T6" fmla="*/ 32 w 34"/>
                    <a:gd name="T7" fmla="*/ 8 h 33"/>
                    <a:gd name="T8" fmla="*/ 32 w 34"/>
                    <a:gd name="T9" fmla="*/ 7 h 33"/>
                    <a:gd name="T10" fmla="*/ 31 w 34"/>
                    <a:gd name="T11" fmla="*/ 3 h 33"/>
                    <a:gd name="T12" fmla="*/ 27 w 34"/>
                    <a:gd name="T13" fmla="*/ 1 h 33"/>
                    <a:gd name="T14" fmla="*/ 25 w 34"/>
                    <a:gd name="T15" fmla="*/ 1 h 33"/>
                    <a:gd name="T16" fmla="*/ 24 w 34"/>
                    <a:gd name="T17" fmla="*/ 0 h 33"/>
                    <a:gd name="T18" fmla="*/ 20 w 34"/>
                    <a:gd name="T19" fmla="*/ 0 h 33"/>
                    <a:gd name="T20" fmla="*/ 18 w 34"/>
                    <a:gd name="T21" fmla="*/ 0 h 33"/>
                    <a:gd name="T22" fmla="*/ 15 w 34"/>
                    <a:gd name="T23" fmla="*/ 0 h 33"/>
                    <a:gd name="T24" fmla="*/ 11 w 34"/>
                    <a:gd name="T25" fmla="*/ 0 h 33"/>
                    <a:gd name="T26" fmla="*/ 9 w 34"/>
                    <a:gd name="T27" fmla="*/ 1 h 33"/>
                    <a:gd name="T28" fmla="*/ 8 w 34"/>
                    <a:gd name="T29" fmla="*/ 1 h 33"/>
                    <a:gd name="T30" fmla="*/ 6 w 34"/>
                    <a:gd name="T31" fmla="*/ 3 h 33"/>
                    <a:gd name="T32" fmla="*/ 4 w 34"/>
                    <a:gd name="T33" fmla="*/ 7 h 33"/>
                    <a:gd name="T34" fmla="*/ 2 w 34"/>
                    <a:gd name="T35" fmla="*/ 8 h 33"/>
                    <a:gd name="T36" fmla="*/ 0 w 34"/>
                    <a:gd name="T37" fmla="*/ 10 h 33"/>
                    <a:gd name="T38" fmla="*/ 0 w 34"/>
                    <a:gd name="T39" fmla="*/ 14 h 33"/>
                    <a:gd name="T40" fmla="*/ 0 w 34"/>
                    <a:gd name="T41" fmla="*/ 16 h 33"/>
                    <a:gd name="T42" fmla="*/ 0 w 34"/>
                    <a:gd name="T43" fmla="*/ 19 h 33"/>
                    <a:gd name="T44" fmla="*/ 0 w 34"/>
                    <a:gd name="T45" fmla="*/ 23 h 33"/>
                    <a:gd name="T46" fmla="*/ 2 w 34"/>
                    <a:gd name="T47" fmla="*/ 24 h 33"/>
                    <a:gd name="T48" fmla="*/ 4 w 34"/>
                    <a:gd name="T49" fmla="*/ 26 h 33"/>
                    <a:gd name="T50" fmla="*/ 6 w 34"/>
                    <a:gd name="T51" fmla="*/ 28 h 33"/>
                    <a:gd name="T52" fmla="*/ 8 w 34"/>
                    <a:gd name="T53" fmla="*/ 30 h 33"/>
                    <a:gd name="T54" fmla="*/ 9 w 34"/>
                    <a:gd name="T55" fmla="*/ 32 h 33"/>
                    <a:gd name="T56" fmla="*/ 11 w 34"/>
                    <a:gd name="T57" fmla="*/ 33 h 33"/>
                    <a:gd name="T58" fmla="*/ 15 w 34"/>
                    <a:gd name="T59" fmla="*/ 33 h 33"/>
                    <a:gd name="T60" fmla="*/ 18 w 34"/>
                    <a:gd name="T61" fmla="*/ 33 h 33"/>
                    <a:gd name="T62" fmla="*/ 20 w 34"/>
                    <a:gd name="T63" fmla="*/ 33 h 33"/>
                    <a:gd name="T64" fmla="*/ 24 w 34"/>
                    <a:gd name="T65" fmla="*/ 33 h 33"/>
                    <a:gd name="T66" fmla="*/ 25 w 34"/>
                    <a:gd name="T67" fmla="*/ 32 h 33"/>
                    <a:gd name="T68" fmla="*/ 27 w 34"/>
                    <a:gd name="T69" fmla="*/ 30 h 33"/>
                    <a:gd name="T70" fmla="*/ 31 w 34"/>
                    <a:gd name="T71" fmla="*/ 28 h 33"/>
                    <a:gd name="T72" fmla="*/ 32 w 34"/>
                    <a:gd name="T73" fmla="*/ 26 h 33"/>
                    <a:gd name="T74" fmla="*/ 32 w 34"/>
                    <a:gd name="T75" fmla="*/ 24 h 33"/>
                    <a:gd name="T76" fmla="*/ 34 w 34"/>
                    <a:gd name="T77" fmla="*/ 23 h 33"/>
                    <a:gd name="T78" fmla="*/ 34 w 34"/>
                    <a:gd name="T79" fmla="*/ 19 h 33"/>
                    <a:gd name="T80" fmla="*/ 34 w 34"/>
                    <a:gd name="T81" fmla="*/ 16 h 33"/>
                    <a:gd name="T82" fmla="*/ 34 w 34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3">
                      <a:moveTo>
                        <a:pt x="34" y="16"/>
                      </a:moveTo>
                      <a:lnTo>
                        <a:pt x="34" y="14"/>
                      </a:lnTo>
                      <a:lnTo>
                        <a:pt x="34" y="10"/>
                      </a:lnTo>
                      <a:lnTo>
                        <a:pt x="32" y="8"/>
                      </a:lnTo>
                      <a:lnTo>
                        <a:pt x="32" y="7"/>
                      </a:lnTo>
                      <a:lnTo>
                        <a:pt x="31" y="3"/>
                      </a:lnTo>
                      <a:lnTo>
                        <a:pt x="27" y="1"/>
                      </a:lnTo>
                      <a:lnTo>
                        <a:pt x="25" y="1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3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6"/>
                      </a:lnTo>
                      <a:lnTo>
                        <a:pt x="6" y="28"/>
                      </a:lnTo>
                      <a:lnTo>
                        <a:pt x="8" y="30"/>
                      </a:lnTo>
                      <a:lnTo>
                        <a:pt x="9" y="32"/>
                      </a:lnTo>
                      <a:lnTo>
                        <a:pt x="11" y="33"/>
                      </a:lnTo>
                      <a:lnTo>
                        <a:pt x="15" y="33"/>
                      </a:lnTo>
                      <a:lnTo>
                        <a:pt x="18" y="33"/>
                      </a:lnTo>
                      <a:lnTo>
                        <a:pt x="20" y="33"/>
                      </a:lnTo>
                      <a:lnTo>
                        <a:pt x="24" y="33"/>
                      </a:lnTo>
                      <a:lnTo>
                        <a:pt x="25" y="32"/>
                      </a:lnTo>
                      <a:lnTo>
                        <a:pt x="27" y="30"/>
                      </a:lnTo>
                      <a:lnTo>
                        <a:pt x="31" y="28"/>
                      </a:lnTo>
                      <a:lnTo>
                        <a:pt x="32" y="26"/>
                      </a:lnTo>
                      <a:lnTo>
                        <a:pt x="32" y="24"/>
                      </a:lnTo>
                      <a:lnTo>
                        <a:pt x="34" y="23"/>
                      </a:lnTo>
                      <a:lnTo>
                        <a:pt x="34" y="19"/>
                      </a:lnTo>
                      <a:lnTo>
                        <a:pt x="34" y="16"/>
                      </a:lnTo>
                      <a:lnTo>
                        <a:pt x="34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0" name="Freeform 476"/>
                <p:cNvSpPr>
                  <a:spLocks/>
                </p:cNvSpPr>
                <p:nvPr/>
              </p:nvSpPr>
              <p:spPr bwMode="auto">
                <a:xfrm>
                  <a:off x="1717" y="2987"/>
                  <a:ext cx="36" cy="33"/>
                </a:xfrm>
                <a:custGeom>
                  <a:avLst/>
                  <a:gdLst>
                    <a:gd name="T0" fmla="*/ 36 w 36"/>
                    <a:gd name="T1" fmla="*/ 16 h 33"/>
                    <a:gd name="T2" fmla="*/ 36 w 36"/>
                    <a:gd name="T3" fmla="*/ 14 h 33"/>
                    <a:gd name="T4" fmla="*/ 34 w 36"/>
                    <a:gd name="T5" fmla="*/ 10 h 33"/>
                    <a:gd name="T6" fmla="*/ 34 w 36"/>
                    <a:gd name="T7" fmla="*/ 8 h 33"/>
                    <a:gd name="T8" fmla="*/ 32 w 36"/>
                    <a:gd name="T9" fmla="*/ 7 h 33"/>
                    <a:gd name="T10" fmla="*/ 31 w 36"/>
                    <a:gd name="T11" fmla="*/ 3 h 33"/>
                    <a:gd name="T12" fmla="*/ 29 w 36"/>
                    <a:gd name="T13" fmla="*/ 1 h 33"/>
                    <a:gd name="T14" fmla="*/ 25 w 36"/>
                    <a:gd name="T15" fmla="*/ 1 h 33"/>
                    <a:gd name="T16" fmla="*/ 23 w 36"/>
                    <a:gd name="T17" fmla="*/ 0 h 33"/>
                    <a:gd name="T18" fmla="*/ 20 w 36"/>
                    <a:gd name="T19" fmla="*/ 0 h 33"/>
                    <a:gd name="T20" fmla="*/ 18 w 36"/>
                    <a:gd name="T21" fmla="*/ 0 h 33"/>
                    <a:gd name="T22" fmla="*/ 15 w 36"/>
                    <a:gd name="T23" fmla="*/ 0 h 33"/>
                    <a:gd name="T24" fmla="*/ 13 w 36"/>
                    <a:gd name="T25" fmla="*/ 0 h 33"/>
                    <a:gd name="T26" fmla="*/ 9 w 36"/>
                    <a:gd name="T27" fmla="*/ 1 h 33"/>
                    <a:gd name="T28" fmla="*/ 7 w 36"/>
                    <a:gd name="T29" fmla="*/ 1 h 33"/>
                    <a:gd name="T30" fmla="*/ 6 w 36"/>
                    <a:gd name="T31" fmla="*/ 3 h 33"/>
                    <a:gd name="T32" fmla="*/ 4 w 36"/>
                    <a:gd name="T33" fmla="*/ 7 h 33"/>
                    <a:gd name="T34" fmla="*/ 2 w 36"/>
                    <a:gd name="T35" fmla="*/ 8 h 33"/>
                    <a:gd name="T36" fmla="*/ 0 w 36"/>
                    <a:gd name="T37" fmla="*/ 10 h 33"/>
                    <a:gd name="T38" fmla="*/ 0 w 36"/>
                    <a:gd name="T39" fmla="*/ 14 h 33"/>
                    <a:gd name="T40" fmla="*/ 0 w 36"/>
                    <a:gd name="T41" fmla="*/ 16 h 33"/>
                    <a:gd name="T42" fmla="*/ 0 w 36"/>
                    <a:gd name="T43" fmla="*/ 19 h 33"/>
                    <a:gd name="T44" fmla="*/ 0 w 36"/>
                    <a:gd name="T45" fmla="*/ 23 h 33"/>
                    <a:gd name="T46" fmla="*/ 2 w 36"/>
                    <a:gd name="T47" fmla="*/ 24 h 33"/>
                    <a:gd name="T48" fmla="*/ 4 w 36"/>
                    <a:gd name="T49" fmla="*/ 26 h 33"/>
                    <a:gd name="T50" fmla="*/ 6 w 36"/>
                    <a:gd name="T51" fmla="*/ 28 h 33"/>
                    <a:gd name="T52" fmla="*/ 7 w 36"/>
                    <a:gd name="T53" fmla="*/ 30 h 33"/>
                    <a:gd name="T54" fmla="*/ 9 w 36"/>
                    <a:gd name="T55" fmla="*/ 32 h 33"/>
                    <a:gd name="T56" fmla="*/ 13 w 36"/>
                    <a:gd name="T57" fmla="*/ 33 h 33"/>
                    <a:gd name="T58" fmla="*/ 15 w 36"/>
                    <a:gd name="T59" fmla="*/ 33 h 33"/>
                    <a:gd name="T60" fmla="*/ 18 w 36"/>
                    <a:gd name="T61" fmla="*/ 33 h 33"/>
                    <a:gd name="T62" fmla="*/ 20 w 36"/>
                    <a:gd name="T63" fmla="*/ 33 h 33"/>
                    <a:gd name="T64" fmla="*/ 23 w 36"/>
                    <a:gd name="T65" fmla="*/ 33 h 33"/>
                    <a:gd name="T66" fmla="*/ 25 w 36"/>
                    <a:gd name="T67" fmla="*/ 32 h 33"/>
                    <a:gd name="T68" fmla="*/ 29 w 36"/>
                    <a:gd name="T69" fmla="*/ 30 h 33"/>
                    <a:gd name="T70" fmla="*/ 31 w 36"/>
                    <a:gd name="T71" fmla="*/ 28 h 33"/>
                    <a:gd name="T72" fmla="*/ 32 w 36"/>
                    <a:gd name="T73" fmla="*/ 26 h 33"/>
                    <a:gd name="T74" fmla="*/ 34 w 36"/>
                    <a:gd name="T75" fmla="*/ 24 h 33"/>
                    <a:gd name="T76" fmla="*/ 34 w 36"/>
                    <a:gd name="T77" fmla="*/ 23 h 33"/>
                    <a:gd name="T78" fmla="*/ 36 w 36"/>
                    <a:gd name="T79" fmla="*/ 19 h 33"/>
                    <a:gd name="T80" fmla="*/ 36 w 36"/>
                    <a:gd name="T81" fmla="*/ 16 h 33"/>
                    <a:gd name="T82" fmla="*/ 36 w 36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3">
                      <a:moveTo>
                        <a:pt x="36" y="16"/>
                      </a:moveTo>
                      <a:lnTo>
                        <a:pt x="36" y="14"/>
                      </a:lnTo>
                      <a:lnTo>
                        <a:pt x="34" y="10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1" y="3"/>
                      </a:lnTo>
                      <a:lnTo>
                        <a:pt x="29" y="1"/>
                      </a:lnTo>
                      <a:lnTo>
                        <a:pt x="25" y="1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1"/>
                      </a:lnTo>
                      <a:lnTo>
                        <a:pt x="7" y="1"/>
                      </a:lnTo>
                      <a:lnTo>
                        <a:pt x="6" y="3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6"/>
                      </a:lnTo>
                      <a:lnTo>
                        <a:pt x="6" y="28"/>
                      </a:lnTo>
                      <a:lnTo>
                        <a:pt x="7" y="30"/>
                      </a:lnTo>
                      <a:lnTo>
                        <a:pt x="9" y="32"/>
                      </a:lnTo>
                      <a:lnTo>
                        <a:pt x="13" y="33"/>
                      </a:lnTo>
                      <a:lnTo>
                        <a:pt x="15" y="33"/>
                      </a:lnTo>
                      <a:lnTo>
                        <a:pt x="18" y="33"/>
                      </a:lnTo>
                      <a:lnTo>
                        <a:pt x="20" y="33"/>
                      </a:lnTo>
                      <a:lnTo>
                        <a:pt x="23" y="33"/>
                      </a:lnTo>
                      <a:lnTo>
                        <a:pt x="25" y="32"/>
                      </a:lnTo>
                      <a:lnTo>
                        <a:pt x="29" y="30"/>
                      </a:lnTo>
                      <a:lnTo>
                        <a:pt x="31" y="28"/>
                      </a:lnTo>
                      <a:lnTo>
                        <a:pt x="32" y="26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6"/>
                      </a:lnTo>
                      <a:lnTo>
                        <a:pt x="36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1" name="Freeform 477"/>
                <p:cNvSpPr>
                  <a:spLocks/>
                </p:cNvSpPr>
                <p:nvPr/>
              </p:nvSpPr>
              <p:spPr bwMode="auto">
                <a:xfrm>
                  <a:off x="1822" y="2987"/>
                  <a:ext cx="36" cy="33"/>
                </a:xfrm>
                <a:custGeom>
                  <a:avLst/>
                  <a:gdLst>
                    <a:gd name="T0" fmla="*/ 34 w 36"/>
                    <a:gd name="T1" fmla="*/ 16 h 33"/>
                    <a:gd name="T2" fmla="*/ 36 w 36"/>
                    <a:gd name="T3" fmla="*/ 14 h 33"/>
                    <a:gd name="T4" fmla="*/ 34 w 36"/>
                    <a:gd name="T5" fmla="*/ 10 h 33"/>
                    <a:gd name="T6" fmla="*/ 34 w 36"/>
                    <a:gd name="T7" fmla="*/ 8 h 33"/>
                    <a:gd name="T8" fmla="*/ 32 w 36"/>
                    <a:gd name="T9" fmla="*/ 7 h 33"/>
                    <a:gd name="T10" fmla="*/ 30 w 36"/>
                    <a:gd name="T11" fmla="*/ 3 h 33"/>
                    <a:gd name="T12" fmla="*/ 29 w 36"/>
                    <a:gd name="T13" fmla="*/ 1 h 33"/>
                    <a:gd name="T14" fmla="*/ 25 w 36"/>
                    <a:gd name="T15" fmla="*/ 1 h 33"/>
                    <a:gd name="T16" fmla="*/ 23 w 36"/>
                    <a:gd name="T17" fmla="*/ 0 h 33"/>
                    <a:gd name="T18" fmla="*/ 20 w 36"/>
                    <a:gd name="T19" fmla="*/ 0 h 33"/>
                    <a:gd name="T20" fmla="*/ 18 w 36"/>
                    <a:gd name="T21" fmla="*/ 0 h 33"/>
                    <a:gd name="T22" fmla="*/ 14 w 36"/>
                    <a:gd name="T23" fmla="*/ 0 h 33"/>
                    <a:gd name="T24" fmla="*/ 13 w 36"/>
                    <a:gd name="T25" fmla="*/ 0 h 33"/>
                    <a:gd name="T26" fmla="*/ 9 w 36"/>
                    <a:gd name="T27" fmla="*/ 1 h 33"/>
                    <a:gd name="T28" fmla="*/ 7 w 36"/>
                    <a:gd name="T29" fmla="*/ 1 h 33"/>
                    <a:gd name="T30" fmla="*/ 6 w 36"/>
                    <a:gd name="T31" fmla="*/ 3 h 33"/>
                    <a:gd name="T32" fmla="*/ 4 w 36"/>
                    <a:gd name="T33" fmla="*/ 7 h 33"/>
                    <a:gd name="T34" fmla="*/ 2 w 36"/>
                    <a:gd name="T35" fmla="*/ 8 h 33"/>
                    <a:gd name="T36" fmla="*/ 0 w 36"/>
                    <a:gd name="T37" fmla="*/ 10 h 33"/>
                    <a:gd name="T38" fmla="*/ 0 w 36"/>
                    <a:gd name="T39" fmla="*/ 14 h 33"/>
                    <a:gd name="T40" fmla="*/ 0 w 36"/>
                    <a:gd name="T41" fmla="*/ 16 h 33"/>
                    <a:gd name="T42" fmla="*/ 0 w 36"/>
                    <a:gd name="T43" fmla="*/ 19 h 33"/>
                    <a:gd name="T44" fmla="*/ 0 w 36"/>
                    <a:gd name="T45" fmla="*/ 23 h 33"/>
                    <a:gd name="T46" fmla="*/ 2 w 36"/>
                    <a:gd name="T47" fmla="*/ 24 h 33"/>
                    <a:gd name="T48" fmla="*/ 4 w 36"/>
                    <a:gd name="T49" fmla="*/ 26 h 33"/>
                    <a:gd name="T50" fmla="*/ 6 w 36"/>
                    <a:gd name="T51" fmla="*/ 28 h 33"/>
                    <a:gd name="T52" fmla="*/ 7 w 36"/>
                    <a:gd name="T53" fmla="*/ 30 h 33"/>
                    <a:gd name="T54" fmla="*/ 9 w 36"/>
                    <a:gd name="T55" fmla="*/ 32 h 33"/>
                    <a:gd name="T56" fmla="*/ 13 w 36"/>
                    <a:gd name="T57" fmla="*/ 33 h 33"/>
                    <a:gd name="T58" fmla="*/ 14 w 36"/>
                    <a:gd name="T59" fmla="*/ 33 h 33"/>
                    <a:gd name="T60" fmla="*/ 18 w 36"/>
                    <a:gd name="T61" fmla="*/ 33 h 33"/>
                    <a:gd name="T62" fmla="*/ 20 w 36"/>
                    <a:gd name="T63" fmla="*/ 33 h 33"/>
                    <a:gd name="T64" fmla="*/ 23 w 36"/>
                    <a:gd name="T65" fmla="*/ 33 h 33"/>
                    <a:gd name="T66" fmla="*/ 25 w 36"/>
                    <a:gd name="T67" fmla="*/ 32 h 33"/>
                    <a:gd name="T68" fmla="*/ 29 w 36"/>
                    <a:gd name="T69" fmla="*/ 30 h 33"/>
                    <a:gd name="T70" fmla="*/ 30 w 36"/>
                    <a:gd name="T71" fmla="*/ 28 h 33"/>
                    <a:gd name="T72" fmla="*/ 32 w 36"/>
                    <a:gd name="T73" fmla="*/ 26 h 33"/>
                    <a:gd name="T74" fmla="*/ 34 w 36"/>
                    <a:gd name="T75" fmla="*/ 24 h 33"/>
                    <a:gd name="T76" fmla="*/ 34 w 36"/>
                    <a:gd name="T77" fmla="*/ 23 h 33"/>
                    <a:gd name="T78" fmla="*/ 36 w 36"/>
                    <a:gd name="T79" fmla="*/ 19 h 33"/>
                    <a:gd name="T80" fmla="*/ 36 w 36"/>
                    <a:gd name="T81" fmla="*/ 16 h 33"/>
                    <a:gd name="T82" fmla="*/ 36 w 36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3">
                      <a:moveTo>
                        <a:pt x="34" y="16"/>
                      </a:moveTo>
                      <a:lnTo>
                        <a:pt x="36" y="14"/>
                      </a:lnTo>
                      <a:lnTo>
                        <a:pt x="34" y="10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9" y="1"/>
                      </a:lnTo>
                      <a:lnTo>
                        <a:pt x="25" y="1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1"/>
                      </a:lnTo>
                      <a:lnTo>
                        <a:pt x="7" y="1"/>
                      </a:lnTo>
                      <a:lnTo>
                        <a:pt x="6" y="3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6"/>
                      </a:lnTo>
                      <a:lnTo>
                        <a:pt x="6" y="28"/>
                      </a:lnTo>
                      <a:lnTo>
                        <a:pt x="7" y="30"/>
                      </a:lnTo>
                      <a:lnTo>
                        <a:pt x="9" y="32"/>
                      </a:lnTo>
                      <a:lnTo>
                        <a:pt x="13" y="33"/>
                      </a:lnTo>
                      <a:lnTo>
                        <a:pt x="14" y="33"/>
                      </a:lnTo>
                      <a:lnTo>
                        <a:pt x="18" y="33"/>
                      </a:lnTo>
                      <a:lnTo>
                        <a:pt x="20" y="33"/>
                      </a:lnTo>
                      <a:lnTo>
                        <a:pt x="23" y="33"/>
                      </a:lnTo>
                      <a:lnTo>
                        <a:pt x="25" y="32"/>
                      </a:lnTo>
                      <a:lnTo>
                        <a:pt x="29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6"/>
                      </a:lnTo>
                      <a:lnTo>
                        <a:pt x="36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2" name="Freeform 478"/>
                <p:cNvSpPr>
                  <a:spLocks/>
                </p:cNvSpPr>
                <p:nvPr/>
              </p:nvSpPr>
              <p:spPr bwMode="auto">
                <a:xfrm>
                  <a:off x="1927" y="2987"/>
                  <a:ext cx="36" cy="33"/>
                </a:xfrm>
                <a:custGeom>
                  <a:avLst/>
                  <a:gdLst>
                    <a:gd name="T0" fmla="*/ 36 w 36"/>
                    <a:gd name="T1" fmla="*/ 16 h 33"/>
                    <a:gd name="T2" fmla="*/ 36 w 36"/>
                    <a:gd name="T3" fmla="*/ 14 h 33"/>
                    <a:gd name="T4" fmla="*/ 34 w 36"/>
                    <a:gd name="T5" fmla="*/ 10 h 33"/>
                    <a:gd name="T6" fmla="*/ 34 w 36"/>
                    <a:gd name="T7" fmla="*/ 8 h 33"/>
                    <a:gd name="T8" fmla="*/ 32 w 36"/>
                    <a:gd name="T9" fmla="*/ 7 h 33"/>
                    <a:gd name="T10" fmla="*/ 30 w 36"/>
                    <a:gd name="T11" fmla="*/ 3 h 33"/>
                    <a:gd name="T12" fmla="*/ 29 w 36"/>
                    <a:gd name="T13" fmla="*/ 1 h 33"/>
                    <a:gd name="T14" fmla="*/ 25 w 36"/>
                    <a:gd name="T15" fmla="*/ 1 h 33"/>
                    <a:gd name="T16" fmla="*/ 23 w 36"/>
                    <a:gd name="T17" fmla="*/ 0 h 33"/>
                    <a:gd name="T18" fmla="*/ 20 w 36"/>
                    <a:gd name="T19" fmla="*/ 0 h 33"/>
                    <a:gd name="T20" fmla="*/ 18 w 36"/>
                    <a:gd name="T21" fmla="*/ 0 h 33"/>
                    <a:gd name="T22" fmla="*/ 14 w 36"/>
                    <a:gd name="T23" fmla="*/ 0 h 33"/>
                    <a:gd name="T24" fmla="*/ 13 w 36"/>
                    <a:gd name="T25" fmla="*/ 0 h 33"/>
                    <a:gd name="T26" fmla="*/ 9 w 36"/>
                    <a:gd name="T27" fmla="*/ 1 h 33"/>
                    <a:gd name="T28" fmla="*/ 7 w 36"/>
                    <a:gd name="T29" fmla="*/ 1 h 33"/>
                    <a:gd name="T30" fmla="*/ 5 w 36"/>
                    <a:gd name="T31" fmla="*/ 3 h 33"/>
                    <a:gd name="T32" fmla="*/ 4 w 36"/>
                    <a:gd name="T33" fmla="*/ 7 h 33"/>
                    <a:gd name="T34" fmla="*/ 2 w 36"/>
                    <a:gd name="T35" fmla="*/ 8 h 33"/>
                    <a:gd name="T36" fmla="*/ 0 w 36"/>
                    <a:gd name="T37" fmla="*/ 10 h 33"/>
                    <a:gd name="T38" fmla="*/ 0 w 36"/>
                    <a:gd name="T39" fmla="*/ 14 h 33"/>
                    <a:gd name="T40" fmla="*/ 0 w 36"/>
                    <a:gd name="T41" fmla="*/ 16 h 33"/>
                    <a:gd name="T42" fmla="*/ 0 w 36"/>
                    <a:gd name="T43" fmla="*/ 19 h 33"/>
                    <a:gd name="T44" fmla="*/ 0 w 36"/>
                    <a:gd name="T45" fmla="*/ 23 h 33"/>
                    <a:gd name="T46" fmla="*/ 2 w 36"/>
                    <a:gd name="T47" fmla="*/ 24 h 33"/>
                    <a:gd name="T48" fmla="*/ 4 w 36"/>
                    <a:gd name="T49" fmla="*/ 26 h 33"/>
                    <a:gd name="T50" fmla="*/ 5 w 36"/>
                    <a:gd name="T51" fmla="*/ 28 h 33"/>
                    <a:gd name="T52" fmla="*/ 7 w 36"/>
                    <a:gd name="T53" fmla="*/ 30 h 33"/>
                    <a:gd name="T54" fmla="*/ 9 w 36"/>
                    <a:gd name="T55" fmla="*/ 32 h 33"/>
                    <a:gd name="T56" fmla="*/ 13 w 36"/>
                    <a:gd name="T57" fmla="*/ 33 h 33"/>
                    <a:gd name="T58" fmla="*/ 14 w 36"/>
                    <a:gd name="T59" fmla="*/ 33 h 33"/>
                    <a:gd name="T60" fmla="*/ 18 w 36"/>
                    <a:gd name="T61" fmla="*/ 33 h 33"/>
                    <a:gd name="T62" fmla="*/ 20 w 36"/>
                    <a:gd name="T63" fmla="*/ 33 h 33"/>
                    <a:gd name="T64" fmla="*/ 23 w 36"/>
                    <a:gd name="T65" fmla="*/ 33 h 33"/>
                    <a:gd name="T66" fmla="*/ 25 w 36"/>
                    <a:gd name="T67" fmla="*/ 32 h 33"/>
                    <a:gd name="T68" fmla="*/ 29 w 36"/>
                    <a:gd name="T69" fmla="*/ 30 h 33"/>
                    <a:gd name="T70" fmla="*/ 30 w 36"/>
                    <a:gd name="T71" fmla="*/ 28 h 33"/>
                    <a:gd name="T72" fmla="*/ 32 w 36"/>
                    <a:gd name="T73" fmla="*/ 26 h 33"/>
                    <a:gd name="T74" fmla="*/ 34 w 36"/>
                    <a:gd name="T75" fmla="*/ 24 h 33"/>
                    <a:gd name="T76" fmla="*/ 34 w 36"/>
                    <a:gd name="T77" fmla="*/ 23 h 33"/>
                    <a:gd name="T78" fmla="*/ 36 w 36"/>
                    <a:gd name="T79" fmla="*/ 19 h 33"/>
                    <a:gd name="T80" fmla="*/ 36 w 36"/>
                    <a:gd name="T81" fmla="*/ 16 h 33"/>
                    <a:gd name="T82" fmla="*/ 36 w 36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3">
                      <a:moveTo>
                        <a:pt x="36" y="16"/>
                      </a:moveTo>
                      <a:lnTo>
                        <a:pt x="36" y="14"/>
                      </a:lnTo>
                      <a:lnTo>
                        <a:pt x="34" y="10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9" y="1"/>
                      </a:lnTo>
                      <a:lnTo>
                        <a:pt x="25" y="1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0" y="23"/>
                      </a:lnTo>
                      <a:lnTo>
                        <a:pt x="2" y="24"/>
                      </a:lnTo>
                      <a:lnTo>
                        <a:pt x="4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9" y="32"/>
                      </a:lnTo>
                      <a:lnTo>
                        <a:pt x="13" y="33"/>
                      </a:lnTo>
                      <a:lnTo>
                        <a:pt x="14" y="33"/>
                      </a:lnTo>
                      <a:lnTo>
                        <a:pt x="18" y="33"/>
                      </a:lnTo>
                      <a:lnTo>
                        <a:pt x="20" y="33"/>
                      </a:lnTo>
                      <a:lnTo>
                        <a:pt x="23" y="33"/>
                      </a:lnTo>
                      <a:lnTo>
                        <a:pt x="25" y="32"/>
                      </a:lnTo>
                      <a:lnTo>
                        <a:pt x="29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6"/>
                      </a:lnTo>
                      <a:lnTo>
                        <a:pt x="36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3" name="Freeform 479"/>
                <p:cNvSpPr>
                  <a:spLocks/>
                </p:cNvSpPr>
                <p:nvPr/>
              </p:nvSpPr>
              <p:spPr bwMode="auto">
                <a:xfrm>
                  <a:off x="2032" y="2987"/>
                  <a:ext cx="36" cy="33"/>
                </a:xfrm>
                <a:custGeom>
                  <a:avLst/>
                  <a:gdLst>
                    <a:gd name="T0" fmla="*/ 36 w 36"/>
                    <a:gd name="T1" fmla="*/ 16 h 33"/>
                    <a:gd name="T2" fmla="*/ 36 w 36"/>
                    <a:gd name="T3" fmla="*/ 14 h 33"/>
                    <a:gd name="T4" fmla="*/ 34 w 36"/>
                    <a:gd name="T5" fmla="*/ 10 h 33"/>
                    <a:gd name="T6" fmla="*/ 34 w 36"/>
                    <a:gd name="T7" fmla="*/ 8 h 33"/>
                    <a:gd name="T8" fmla="*/ 32 w 36"/>
                    <a:gd name="T9" fmla="*/ 7 h 33"/>
                    <a:gd name="T10" fmla="*/ 30 w 36"/>
                    <a:gd name="T11" fmla="*/ 3 h 33"/>
                    <a:gd name="T12" fmla="*/ 28 w 36"/>
                    <a:gd name="T13" fmla="*/ 1 h 33"/>
                    <a:gd name="T14" fmla="*/ 27 w 36"/>
                    <a:gd name="T15" fmla="*/ 1 h 33"/>
                    <a:gd name="T16" fmla="*/ 23 w 36"/>
                    <a:gd name="T17" fmla="*/ 0 h 33"/>
                    <a:gd name="T18" fmla="*/ 21 w 36"/>
                    <a:gd name="T19" fmla="*/ 0 h 33"/>
                    <a:gd name="T20" fmla="*/ 18 w 36"/>
                    <a:gd name="T21" fmla="*/ 0 h 33"/>
                    <a:gd name="T22" fmla="*/ 14 w 36"/>
                    <a:gd name="T23" fmla="*/ 0 h 33"/>
                    <a:gd name="T24" fmla="*/ 12 w 36"/>
                    <a:gd name="T25" fmla="*/ 0 h 33"/>
                    <a:gd name="T26" fmla="*/ 11 w 36"/>
                    <a:gd name="T27" fmla="*/ 1 h 33"/>
                    <a:gd name="T28" fmla="*/ 7 w 36"/>
                    <a:gd name="T29" fmla="*/ 1 h 33"/>
                    <a:gd name="T30" fmla="*/ 5 w 36"/>
                    <a:gd name="T31" fmla="*/ 3 h 33"/>
                    <a:gd name="T32" fmla="*/ 4 w 36"/>
                    <a:gd name="T33" fmla="*/ 7 h 33"/>
                    <a:gd name="T34" fmla="*/ 2 w 36"/>
                    <a:gd name="T35" fmla="*/ 8 h 33"/>
                    <a:gd name="T36" fmla="*/ 2 w 36"/>
                    <a:gd name="T37" fmla="*/ 10 h 33"/>
                    <a:gd name="T38" fmla="*/ 0 w 36"/>
                    <a:gd name="T39" fmla="*/ 14 h 33"/>
                    <a:gd name="T40" fmla="*/ 0 w 36"/>
                    <a:gd name="T41" fmla="*/ 16 h 33"/>
                    <a:gd name="T42" fmla="*/ 0 w 36"/>
                    <a:gd name="T43" fmla="*/ 19 h 33"/>
                    <a:gd name="T44" fmla="*/ 2 w 36"/>
                    <a:gd name="T45" fmla="*/ 23 h 33"/>
                    <a:gd name="T46" fmla="*/ 2 w 36"/>
                    <a:gd name="T47" fmla="*/ 24 h 33"/>
                    <a:gd name="T48" fmla="*/ 4 w 36"/>
                    <a:gd name="T49" fmla="*/ 26 h 33"/>
                    <a:gd name="T50" fmla="*/ 5 w 36"/>
                    <a:gd name="T51" fmla="*/ 28 h 33"/>
                    <a:gd name="T52" fmla="*/ 7 w 36"/>
                    <a:gd name="T53" fmla="*/ 30 h 33"/>
                    <a:gd name="T54" fmla="*/ 11 w 36"/>
                    <a:gd name="T55" fmla="*/ 32 h 33"/>
                    <a:gd name="T56" fmla="*/ 12 w 36"/>
                    <a:gd name="T57" fmla="*/ 33 h 33"/>
                    <a:gd name="T58" fmla="*/ 14 w 36"/>
                    <a:gd name="T59" fmla="*/ 33 h 33"/>
                    <a:gd name="T60" fmla="*/ 18 w 36"/>
                    <a:gd name="T61" fmla="*/ 33 h 33"/>
                    <a:gd name="T62" fmla="*/ 21 w 36"/>
                    <a:gd name="T63" fmla="*/ 33 h 33"/>
                    <a:gd name="T64" fmla="*/ 23 w 36"/>
                    <a:gd name="T65" fmla="*/ 33 h 33"/>
                    <a:gd name="T66" fmla="*/ 27 w 36"/>
                    <a:gd name="T67" fmla="*/ 32 h 33"/>
                    <a:gd name="T68" fmla="*/ 28 w 36"/>
                    <a:gd name="T69" fmla="*/ 30 h 33"/>
                    <a:gd name="T70" fmla="*/ 30 w 36"/>
                    <a:gd name="T71" fmla="*/ 28 h 33"/>
                    <a:gd name="T72" fmla="*/ 32 w 36"/>
                    <a:gd name="T73" fmla="*/ 26 h 33"/>
                    <a:gd name="T74" fmla="*/ 34 w 36"/>
                    <a:gd name="T75" fmla="*/ 24 h 33"/>
                    <a:gd name="T76" fmla="*/ 34 w 36"/>
                    <a:gd name="T77" fmla="*/ 23 h 33"/>
                    <a:gd name="T78" fmla="*/ 36 w 36"/>
                    <a:gd name="T79" fmla="*/ 19 h 33"/>
                    <a:gd name="T80" fmla="*/ 36 w 36"/>
                    <a:gd name="T81" fmla="*/ 16 h 33"/>
                    <a:gd name="T82" fmla="*/ 36 w 36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3">
                      <a:moveTo>
                        <a:pt x="36" y="16"/>
                      </a:moveTo>
                      <a:lnTo>
                        <a:pt x="36" y="14"/>
                      </a:lnTo>
                      <a:lnTo>
                        <a:pt x="34" y="10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4" y="7"/>
                      </a:lnTo>
                      <a:lnTo>
                        <a:pt x="2" y="8"/>
                      </a:lnTo>
                      <a:lnTo>
                        <a:pt x="2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4"/>
                      </a:lnTo>
                      <a:lnTo>
                        <a:pt x="4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8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6" y="19"/>
                      </a:lnTo>
                      <a:lnTo>
                        <a:pt x="36" y="16"/>
                      </a:lnTo>
                      <a:lnTo>
                        <a:pt x="36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4" name="Freeform 480"/>
                <p:cNvSpPr>
                  <a:spLocks/>
                </p:cNvSpPr>
                <p:nvPr/>
              </p:nvSpPr>
              <p:spPr bwMode="auto">
                <a:xfrm>
                  <a:off x="2137" y="2987"/>
                  <a:ext cx="35" cy="33"/>
                </a:xfrm>
                <a:custGeom>
                  <a:avLst/>
                  <a:gdLst>
                    <a:gd name="T0" fmla="*/ 35 w 35"/>
                    <a:gd name="T1" fmla="*/ 16 h 33"/>
                    <a:gd name="T2" fmla="*/ 35 w 35"/>
                    <a:gd name="T3" fmla="*/ 14 h 33"/>
                    <a:gd name="T4" fmla="*/ 34 w 35"/>
                    <a:gd name="T5" fmla="*/ 10 h 33"/>
                    <a:gd name="T6" fmla="*/ 34 w 35"/>
                    <a:gd name="T7" fmla="*/ 8 h 33"/>
                    <a:gd name="T8" fmla="*/ 32 w 35"/>
                    <a:gd name="T9" fmla="*/ 7 h 33"/>
                    <a:gd name="T10" fmla="*/ 30 w 35"/>
                    <a:gd name="T11" fmla="*/ 3 h 33"/>
                    <a:gd name="T12" fmla="*/ 28 w 35"/>
                    <a:gd name="T13" fmla="*/ 1 h 33"/>
                    <a:gd name="T14" fmla="*/ 27 w 35"/>
                    <a:gd name="T15" fmla="*/ 1 h 33"/>
                    <a:gd name="T16" fmla="*/ 23 w 35"/>
                    <a:gd name="T17" fmla="*/ 0 h 33"/>
                    <a:gd name="T18" fmla="*/ 21 w 35"/>
                    <a:gd name="T19" fmla="*/ 0 h 33"/>
                    <a:gd name="T20" fmla="*/ 18 w 35"/>
                    <a:gd name="T21" fmla="*/ 0 h 33"/>
                    <a:gd name="T22" fmla="*/ 14 w 35"/>
                    <a:gd name="T23" fmla="*/ 0 h 33"/>
                    <a:gd name="T24" fmla="*/ 12 w 35"/>
                    <a:gd name="T25" fmla="*/ 0 h 33"/>
                    <a:gd name="T26" fmla="*/ 11 w 35"/>
                    <a:gd name="T27" fmla="*/ 1 h 33"/>
                    <a:gd name="T28" fmla="*/ 7 w 35"/>
                    <a:gd name="T29" fmla="*/ 1 h 33"/>
                    <a:gd name="T30" fmla="*/ 5 w 35"/>
                    <a:gd name="T31" fmla="*/ 3 h 33"/>
                    <a:gd name="T32" fmla="*/ 3 w 35"/>
                    <a:gd name="T33" fmla="*/ 7 h 33"/>
                    <a:gd name="T34" fmla="*/ 2 w 35"/>
                    <a:gd name="T35" fmla="*/ 8 h 33"/>
                    <a:gd name="T36" fmla="*/ 2 w 35"/>
                    <a:gd name="T37" fmla="*/ 10 h 33"/>
                    <a:gd name="T38" fmla="*/ 0 w 35"/>
                    <a:gd name="T39" fmla="*/ 14 h 33"/>
                    <a:gd name="T40" fmla="*/ 0 w 35"/>
                    <a:gd name="T41" fmla="*/ 16 h 33"/>
                    <a:gd name="T42" fmla="*/ 0 w 35"/>
                    <a:gd name="T43" fmla="*/ 19 h 33"/>
                    <a:gd name="T44" fmla="*/ 2 w 35"/>
                    <a:gd name="T45" fmla="*/ 23 h 33"/>
                    <a:gd name="T46" fmla="*/ 2 w 35"/>
                    <a:gd name="T47" fmla="*/ 24 h 33"/>
                    <a:gd name="T48" fmla="*/ 3 w 35"/>
                    <a:gd name="T49" fmla="*/ 26 h 33"/>
                    <a:gd name="T50" fmla="*/ 5 w 35"/>
                    <a:gd name="T51" fmla="*/ 28 h 33"/>
                    <a:gd name="T52" fmla="*/ 7 w 35"/>
                    <a:gd name="T53" fmla="*/ 30 h 33"/>
                    <a:gd name="T54" fmla="*/ 11 w 35"/>
                    <a:gd name="T55" fmla="*/ 32 h 33"/>
                    <a:gd name="T56" fmla="*/ 12 w 35"/>
                    <a:gd name="T57" fmla="*/ 33 h 33"/>
                    <a:gd name="T58" fmla="*/ 14 w 35"/>
                    <a:gd name="T59" fmla="*/ 33 h 33"/>
                    <a:gd name="T60" fmla="*/ 18 w 35"/>
                    <a:gd name="T61" fmla="*/ 33 h 33"/>
                    <a:gd name="T62" fmla="*/ 21 w 35"/>
                    <a:gd name="T63" fmla="*/ 33 h 33"/>
                    <a:gd name="T64" fmla="*/ 23 w 35"/>
                    <a:gd name="T65" fmla="*/ 33 h 33"/>
                    <a:gd name="T66" fmla="*/ 27 w 35"/>
                    <a:gd name="T67" fmla="*/ 32 h 33"/>
                    <a:gd name="T68" fmla="*/ 28 w 35"/>
                    <a:gd name="T69" fmla="*/ 30 h 33"/>
                    <a:gd name="T70" fmla="*/ 30 w 35"/>
                    <a:gd name="T71" fmla="*/ 28 h 33"/>
                    <a:gd name="T72" fmla="*/ 32 w 35"/>
                    <a:gd name="T73" fmla="*/ 26 h 33"/>
                    <a:gd name="T74" fmla="*/ 34 w 35"/>
                    <a:gd name="T75" fmla="*/ 24 h 33"/>
                    <a:gd name="T76" fmla="*/ 34 w 35"/>
                    <a:gd name="T77" fmla="*/ 23 h 33"/>
                    <a:gd name="T78" fmla="*/ 35 w 35"/>
                    <a:gd name="T79" fmla="*/ 19 h 33"/>
                    <a:gd name="T80" fmla="*/ 35 w 35"/>
                    <a:gd name="T81" fmla="*/ 16 h 33"/>
                    <a:gd name="T82" fmla="*/ 35 w 35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3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4" y="10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2" y="8"/>
                      </a:lnTo>
                      <a:lnTo>
                        <a:pt x="2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8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5" name="Freeform 481"/>
                <p:cNvSpPr>
                  <a:spLocks/>
                </p:cNvSpPr>
                <p:nvPr/>
              </p:nvSpPr>
              <p:spPr bwMode="auto">
                <a:xfrm>
                  <a:off x="2242" y="2987"/>
                  <a:ext cx="35" cy="33"/>
                </a:xfrm>
                <a:custGeom>
                  <a:avLst/>
                  <a:gdLst>
                    <a:gd name="T0" fmla="*/ 35 w 35"/>
                    <a:gd name="T1" fmla="*/ 16 h 33"/>
                    <a:gd name="T2" fmla="*/ 35 w 35"/>
                    <a:gd name="T3" fmla="*/ 14 h 33"/>
                    <a:gd name="T4" fmla="*/ 34 w 35"/>
                    <a:gd name="T5" fmla="*/ 10 h 33"/>
                    <a:gd name="T6" fmla="*/ 34 w 35"/>
                    <a:gd name="T7" fmla="*/ 8 h 33"/>
                    <a:gd name="T8" fmla="*/ 32 w 35"/>
                    <a:gd name="T9" fmla="*/ 7 h 33"/>
                    <a:gd name="T10" fmla="*/ 30 w 35"/>
                    <a:gd name="T11" fmla="*/ 3 h 33"/>
                    <a:gd name="T12" fmla="*/ 28 w 35"/>
                    <a:gd name="T13" fmla="*/ 1 h 33"/>
                    <a:gd name="T14" fmla="*/ 26 w 35"/>
                    <a:gd name="T15" fmla="*/ 1 h 33"/>
                    <a:gd name="T16" fmla="*/ 23 w 35"/>
                    <a:gd name="T17" fmla="*/ 0 h 33"/>
                    <a:gd name="T18" fmla="*/ 21 w 35"/>
                    <a:gd name="T19" fmla="*/ 0 h 33"/>
                    <a:gd name="T20" fmla="*/ 18 w 35"/>
                    <a:gd name="T21" fmla="*/ 0 h 33"/>
                    <a:gd name="T22" fmla="*/ 14 w 35"/>
                    <a:gd name="T23" fmla="*/ 0 h 33"/>
                    <a:gd name="T24" fmla="*/ 12 w 35"/>
                    <a:gd name="T25" fmla="*/ 0 h 33"/>
                    <a:gd name="T26" fmla="*/ 10 w 35"/>
                    <a:gd name="T27" fmla="*/ 1 h 33"/>
                    <a:gd name="T28" fmla="*/ 7 w 35"/>
                    <a:gd name="T29" fmla="*/ 1 h 33"/>
                    <a:gd name="T30" fmla="*/ 5 w 35"/>
                    <a:gd name="T31" fmla="*/ 3 h 33"/>
                    <a:gd name="T32" fmla="*/ 3 w 35"/>
                    <a:gd name="T33" fmla="*/ 7 h 33"/>
                    <a:gd name="T34" fmla="*/ 2 w 35"/>
                    <a:gd name="T35" fmla="*/ 8 h 33"/>
                    <a:gd name="T36" fmla="*/ 2 w 35"/>
                    <a:gd name="T37" fmla="*/ 10 h 33"/>
                    <a:gd name="T38" fmla="*/ 0 w 35"/>
                    <a:gd name="T39" fmla="*/ 14 h 33"/>
                    <a:gd name="T40" fmla="*/ 0 w 35"/>
                    <a:gd name="T41" fmla="*/ 16 h 33"/>
                    <a:gd name="T42" fmla="*/ 0 w 35"/>
                    <a:gd name="T43" fmla="*/ 19 h 33"/>
                    <a:gd name="T44" fmla="*/ 2 w 35"/>
                    <a:gd name="T45" fmla="*/ 23 h 33"/>
                    <a:gd name="T46" fmla="*/ 2 w 35"/>
                    <a:gd name="T47" fmla="*/ 24 h 33"/>
                    <a:gd name="T48" fmla="*/ 3 w 35"/>
                    <a:gd name="T49" fmla="*/ 26 h 33"/>
                    <a:gd name="T50" fmla="*/ 5 w 35"/>
                    <a:gd name="T51" fmla="*/ 28 h 33"/>
                    <a:gd name="T52" fmla="*/ 7 w 35"/>
                    <a:gd name="T53" fmla="*/ 30 h 33"/>
                    <a:gd name="T54" fmla="*/ 10 w 35"/>
                    <a:gd name="T55" fmla="*/ 32 h 33"/>
                    <a:gd name="T56" fmla="*/ 12 w 35"/>
                    <a:gd name="T57" fmla="*/ 33 h 33"/>
                    <a:gd name="T58" fmla="*/ 14 w 35"/>
                    <a:gd name="T59" fmla="*/ 33 h 33"/>
                    <a:gd name="T60" fmla="*/ 18 w 35"/>
                    <a:gd name="T61" fmla="*/ 33 h 33"/>
                    <a:gd name="T62" fmla="*/ 21 w 35"/>
                    <a:gd name="T63" fmla="*/ 33 h 33"/>
                    <a:gd name="T64" fmla="*/ 23 w 35"/>
                    <a:gd name="T65" fmla="*/ 33 h 33"/>
                    <a:gd name="T66" fmla="*/ 26 w 35"/>
                    <a:gd name="T67" fmla="*/ 32 h 33"/>
                    <a:gd name="T68" fmla="*/ 28 w 35"/>
                    <a:gd name="T69" fmla="*/ 30 h 33"/>
                    <a:gd name="T70" fmla="*/ 30 w 35"/>
                    <a:gd name="T71" fmla="*/ 28 h 33"/>
                    <a:gd name="T72" fmla="*/ 32 w 35"/>
                    <a:gd name="T73" fmla="*/ 26 h 33"/>
                    <a:gd name="T74" fmla="*/ 34 w 35"/>
                    <a:gd name="T75" fmla="*/ 24 h 33"/>
                    <a:gd name="T76" fmla="*/ 34 w 35"/>
                    <a:gd name="T77" fmla="*/ 23 h 33"/>
                    <a:gd name="T78" fmla="*/ 35 w 35"/>
                    <a:gd name="T79" fmla="*/ 19 h 33"/>
                    <a:gd name="T80" fmla="*/ 35 w 35"/>
                    <a:gd name="T81" fmla="*/ 16 h 33"/>
                    <a:gd name="T82" fmla="*/ 35 w 35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3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4" y="10"/>
                      </a:lnTo>
                      <a:lnTo>
                        <a:pt x="34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2" y="8"/>
                      </a:lnTo>
                      <a:lnTo>
                        <a:pt x="2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0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8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6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4" y="24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6" name="Freeform 482"/>
                <p:cNvSpPr>
                  <a:spLocks/>
                </p:cNvSpPr>
                <p:nvPr/>
              </p:nvSpPr>
              <p:spPr bwMode="auto">
                <a:xfrm>
                  <a:off x="2347" y="2987"/>
                  <a:ext cx="35" cy="33"/>
                </a:xfrm>
                <a:custGeom>
                  <a:avLst/>
                  <a:gdLst>
                    <a:gd name="T0" fmla="*/ 35 w 35"/>
                    <a:gd name="T1" fmla="*/ 16 h 33"/>
                    <a:gd name="T2" fmla="*/ 35 w 35"/>
                    <a:gd name="T3" fmla="*/ 14 h 33"/>
                    <a:gd name="T4" fmla="*/ 33 w 35"/>
                    <a:gd name="T5" fmla="*/ 10 h 33"/>
                    <a:gd name="T6" fmla="*/ 33 w 35"/>
                    <a:gd name="T7" fmla="*/ 8 h 33"/>
                    <a:gd name="T8" fmla="*/ 32 w 35"/>
                    <a:gd name="T9" fmla="*/ 7 h 33"/>
                    <a:gd name="T10" fmla="*/ 30 w 35"/>
                    <a:gd name="T11" fmla="*/ 3 h 33"/>
                    <a:gd name="T12" fmla="*/ 28 w 35"/>
                    <a:gd name="T13" fmla="*/ 1 h 33"/>
                    <a:gd name="T14" fmla="*/ 26 w 35"/>
                    <a:gd name="T15" fmla="*/ 1 h 33"/>
                    <a:gd name="T16" fmla="*/ 23 w 35"/>
                    <a:gd name="T17" fmla="*/ 0 h 33"/>
                    <a:gd name="T18" fmla="*/ 21 w 35"/>
                    <a:gd name="T19" fmla="*/ 0 h 33"/>
                    <a:gd name="T20" fmla="*/ 17 w 35"/>
                    <a:gd name="T21" fmla="*/ 0 h 33"/>
                    <a:gd name="T22" fmla="*/ 14 w 35"/>
                    <a:gd name="T23" fmla="*/ 0 h 33"/>
                    <a:gd name="T24" fmla="*/ 12 w 35"/>
                    <a:gd name="T25" fmla="*/ 0 h 33"/>
                    <a:gd name="T26" fmla="*/ 10 w 35"/>
                    <a:gd name="T27" fmla="*/ 1 h 33"/>
                    <a:gd name="T28" fmla="*/ 7 w 35"/>
                    <a:gd name="T29" fmla="*/ 1 h 33"/>
                    <a:gd name="T30" fmla="*/ 5 w 35"/>
                    <a:gd name="T31" fmla="*/ 3 h 33"/>
                    <a:gd name="T32" fmla="*/ 3 w 35"/>
                    <a:gd name="T33" fmla="*/ 7 h 33"/>
                    <a:gd name="T34" fmla="*/ 1 w 35"/>
                    <a:gd name="T35" fmla="*/ 8 h 33"/>
                    <a:gd name="T36" fmla="*/ 1 w 35"/>
                    <a:gd name="T37" fmla="*/ 10 h 33"/>
                    <a:gd name="T38" fmla="*/ 0 w 35"/>
                    <a:gd name="T39" fmla="*/ 14 h 33"/>
                    <a:gd name="T40" fmla="*/ 0 w 35"/>
                    <a:gd name="T41" fmla="*/ 16 h 33"/>
                    <a:gd name="T42" fmla="*/ 0 w 35"/>
                    <a:gd name="T43" fmla="*/ 19 h 33"/>
                    <a:gd name="T44" fmla="*/ 1 w 35"/>
                    <a:gd name="T45" fmla="*/ 23 h 33"/>
                    <a:gd name="T46" fmla="*/ 1 w 35"/>
                    <a:gd name="T47" fmla="*/ 24 h 33"/>
                    <a:gd name="T48" fmla="*/ 3 w 35"/>
                    <a:gd name="T49" fmla="*/ 26 h 33"/>
                    <a:gd name="T50" fmla="*/ 5 w 35"/>
                    <a:gd name="T51" fmla="*/ 28 h 33"/>
                    <a:gd name="T52" fmla="*/ 7 w 35"/>
                    <a:gd name="T53" fmla="*/ 30 h 33"/>
                    <a:gd name="T54" fmla="*/ 10 w 35"/>
                    <a:gd name="T55" fmla="*/ 32 h 33"/>
                    <a:gd name="T56" fmla="*/ 12 w 35"/>
                    <a:gd name="T57" fmla="*/ 33 h 33"/>
                    <a:gd name="T58" fmla="*/ 14 w 35"/>
                    <a:gd name="T59" fmla="*/ 33 h 33"/>
                    <a:gd name="T60" fmla="*/ 17 w 35"/>
                    <a:gd name="T61" fmla="*/ 33 h 33"/>
                    <a:gd name="T62" fmla="*/ 21 w 35"/>
                    <a:gd name="T63" fmla="*/ 33 h 33"/>
                    <a:gd name="T64" fmla="*/ 23 w 35"/>
                    <a:gd name="T65" fmla="*/ 33 h 33"/>
                    <a:gd name="T66" fmla="*/ 26 w 35"/>
                    <a:gd name="T67" fmla="*/ 32 h 33"/>
                    <a:gd name="T68" fmla="*/ 28 w 35"/>
                    <a:gd name="T69" fmla="*/ 30 h 33"/>
                    <a:gd name="T70" fmla="*/ 30 w 35"/>
                    <a:gd name="T71" fmla="*/ 28 h 33"/>
                    <a:gd name="T72" fmla="*/ 32 w 35"/>
                    <a:gd name="T73" fmla="*/ 26 h 33"/>
                    <a:gd name="T74" fmla="*/ 33 w 35"/>
                    <a:gd name="T75" fmla="*/ 24 h 33"/>
                    <a:gd name="T76" fmla="*/ 33 w 35"/>
                    <a:gd name="T77" fmla="*/ 23 h 33"/>
                    <a:gd name="T78" fmla="*/ 35 w 35"/>
                    <a:gd name="T79" fmla="*/ 19 h 33"/>
                    <a:gd name="T80" fmla="*/ 35 w 35"/>
                    <a:gd name="T81" fmla="*/ 16 h 33"/>
                    <a:gd name="T82" fmla="*/ 35 w 35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3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0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0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7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6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7" name="Freeform 483"/>
                <p:cNvSpPr>
                  <a:spLocks/>
                </p:cNvSpPr>
                <p:nvPr/>
              </p:nvSpPr>
              <p:spPr bwMode="auto">
                <a:xfrm>
                  <a:off x="2452" y="2987"/>
                  <a:ext cx="35" cy="33"/>
                </a:xfrm>
                <a:custGeom>
                  <a:avLst/>
                  <a:gdLst>
                    <a:gd name="T0" fmla="*/ 35 w 35"/>
                    <a:gd name="T1" fmla="*/ 16 h 33"/>
                    <a:gd name="T2" fmla="*/ 35 w 35"/>
                    <a:gd name="T3" fmla="*/ 14 h 33"/>
                    <a:gd name="T4" fmla="*/ 33 w 35"/>
                    <a:gd name="T5" fmla="*/ 10 h 33"/>
                    <a:gd name="T6" fmla="*/ 33 w 35"/>
                    <a:gd name="T7" fmla="*/ 8 h 33"/>
                    <a:gd name="T8" fmla="*/ 32 w 35"/>
                    <a:gd name="T9" fmla="*/ 7 h 33"/>
                    <a:gd name="T10" fmla="*/ 30 w 35"/>
                    <a:gd name="T11" fmla="*/ 3 h 33"/>
                    <a:gd name="T12" fmla="*/ 28 w 35"/>
                    <a:gd name="T13" fmla="*/ 1 h 33"/>
                    <a:gd name="T14" fmla="*/ 26 w 35"/>
                    <a:gd name="T15" fmla="*/ 1 h 33"/>
                    <a:gd name="T16" fmla="*/ 23 w 35"/>
                    <a:gd name="T17" fmla="*/ 0 h 33"/>
                    <a:gd name="T18" fmla="*/ 21 w 35"/>
                    <a:gd name="T19" fmla="*/ 0 h 33"/>
                    <a:gd name="T20" fmla="*/ 17 w 35"/>
                    <a:gd name="T21" fmla="*/ 0 h 33"/>
                    <a:gd name="T22" fmla="*/ 14 w 35"/>
                    <a:gd name="T23" fmla="*/ 0 h 33"/>
                    <a:gd name="T24" fmla="*/ 12 w 35"/>
                    <a:gd name="T25" fmla="*/ 0 h 33"/>
                    <a:gd name="T26" fmla="*/ 10 w 35"/>
                    <a:gd name="T27" fmla="*/ 1 h 33"/>
                    <a:gd name="T28" fmla="*/ 7 w 35"/>
                    <a:gd name="T29" fmla="*/ 1 h 33"/>
                    <a:gd name="T30" fmla="*/ 5 w 35"/>
                    <a:gd name="T31" fmla="*/ 3 h 33"/>
                    <a:gd name="T32" fmla="*/ 3 w 35"/>
                    <a:gd name="T33" fmla="*/ 7 h 33"/>
                    <a:gd name="T34" fmla="*/ 1 w 35"/>
                    <a:gd name="T35" fmla="*/ 8 h 33"/>
                    <a:gd name="T36" fmla="*/ 1 w 35"/>
                    <a:gd name="T37" fmla="*/ 10 h 33"/>
                    <a:gd name="T38" fmla="*/ 0 w 35"/>
                    <a:gd name="T39" fmla="*/ 14 h 33"/>
                    <a:gd name="T40" fmla="*/ 0 w 35"/>
                    <a:gd name="T41" fmla="*/ 16 h 33"/>
                    <a:gd name="T42" fmla="*/ 0 w 35"/>
                    <a:gd name="T43" fmla="*/ 19 h 33"/>
                    <a:gd name="T44" fmla="*/ 1 w 35"/>
                    <a:gd name="T45" fmla="*/ 23 h 33"/>
                    <a:gd name="T46" fmla="*/ 1 w 35"/>
                    <a:gd name="T47" fmla="*/ 24 h 33"/>
                    <a:gd name="T48" fmla="*/ 3 w 35"/>
                    <a:gd name="T49" fmla="*/ 26 h 33"/>
                    <a:gd name="T50" fmla="*/ 5 w 35"/>
                    <a:gd name="T51" fmla="*/ 28 h 33"/>
                    <a:gd name="T52" fmla="*/ 7 w 35"/>
                    <a:gd name="T53" fmla="*/ 30 h 33"/>
                    <a:gd name="T54" fmla="*/ 10 w 35"/>
                    <a:gd name="T55" fmla="*/ 32 h 33"/>
                    <a:gd name="T56" fmla="*/ 12 w 35"/>
                    <a:gd name="T57" fmla="*/ 33 h 33"/>
                    <a:gd name="T58" fmla="*/ 14 w 35"/>
                    <a:gd name="T59" fmla="*/ 33 h 33"/>
                    <a:gd name="T60" fmla="*/ 17 w 35"/>
                    <a:gd name="T61" fmla="*/ 33 h 33"/>
                    <a:gd name="T62" fmla="*/ 21 w 35"/>
                    <a:gd name="T63" fmla="*/ 33 h 33"/>
                    <a:gd name="T64" fmla="*/ 23 w 35"/>
                    <a:gd name="T65" fmla="*/ 33 h 33"/>
                    <a:gd name="T66" fmla="*/ 26 w 35"/>
                    <a:gd name="T67" fmla="*/ 32 h 33"/>
                    <a:gd name="T68" fmla="*/ 28 w 35"/>
                    <a:gd name="T69" fmla="*/ 30 h 33"/>
                    <a:gd name="T70" fmla="*/ 30 w 35"/>
                    <a:gd name="T71" fmla="*/ 28 h 33"/>
                    <a:gd name="T72" fmla="*/ 32 w 35"/>
                    <a:gd name="T73" fmla="*/ 26 h 33"/>
                    <a:gd name="T74" fmla="*/ 33 w 35"/>
                    <a:gd name="T75" fmla="*/ 24 h 33"/>
                    <a:gd name="T76" fmla="*/ 33 w 35"/>
                    <a:gd name="T77" fmla="*/ 23 h 33"/>
                    <a:gd name="T78" fmla="*/ 35 w 35"/>
                    <a:gd name="T79" fmla="*/ 19 h 33"/>
                    <a:gd name="T80" fmla="*/ 35 w 35"/>
                    <a:gd name="T81" fmla="*/ 16 h 33"/>
                    <a:gd name="T82" fmla="*/ 35 w 35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3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0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0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7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6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8" name="Freeform 484"/>
                <p:cNvSpPr>
                  <a:spLocks/>
                </p:cNvSpPr>
                <p:nvPr/>
              </p:nvSpPr>
              <p:spPr bwMode="auto">
                <a:xfrm>
                  <a:off x="1508" y="3070"/>
                  <a:ext cx="33" cy="34"/>
                </a:xfrm>
                <a:custGeom>
                  <a:avLst/>
                  <a:gdLst>
                    <a:gd name="T0" fmla="*/ 33 w 33"/>
                    <a:gd name="T1" fmla="*/ 18 h 34"/>
                    <a:gd name="T2" fmla="*/ 33 w 33"/>
                    <a:gd name="T3" fmla="*/ 14 h 34"/>
                    <a:gd name="T4" fmla="*/ 33 w 33"/>
                    <a:gd name="T5" fmla="*/ 13 h 34"/>
                    <a:gd name="T6" fmla="*/ 32 w 33"/>
                    <a:gd name="T7" fmla="*/ 9 h 34"/>
                    <a:gd name="T8" fmla="*/ 32 w 33"/>
                    <a:gd name="T9" fmla="*/ 7 h 34"/>
                    <a:gd name="T10" fmla="*/ 30 w 33"/>
                    <a:gd name="T11" fmla="*/ 5 h 34"/>
                    <a:gd name="T12" fmla="*/ 26 w 33"/>
                    <a:gd name="T13" fmla="*/ 4 h 34"/>
                    <a:gd name="T14" fmla="*/ 24 w 33"/>
                    <a:gd name="T15" fmla="*/ 2 h 34"/>
                    <a:gd name="T16" fmla="*/ 23 w 33"/>
                    <a:gd name="T17" fmla="*/ 0 h 34"/>
                    <a:gd name="T18" fmla="*/ 19 w 33"/>
                    <a:gd name="T19" fmla="*/ 0 h 34"/>
                    <a:gd name="T20" fmla="*/ 17 w 33"/>
                    <a:gd name="T21" fmla="*/ 0 h 34"/>
                    <a:gd name="T22" fmla="*/ 14 w 33"/>
                    <a:gd name="T23" fmla="*/ 0 h 34"/>
                    <a:gd name="T24" fmla="*/ 10 w 33"/>
                    <a:gd name="T25" fmla="*/ 0 h 34"/>
                    <a:gd name="T26" fmla="*/ 8 w 33"/>
                    <a:gd name="T27" fmla="*/ 2 h 34"/>
                    <a:gd name="T28" fmla="*/ 7 w 33"/>
                    <a:gd name="T29" fmla="*/ 4 h 34"/>
                    <a:gd name="T30" fmla="*/ 5 w 33"/>
                    <a:gd name="T31" fmla="*/ 5 h 34"/>
                    <a:gd name="T32" fmla="*/ 3 w 33"/>
                    <a:gd name="T33" fmla="*/ 7 h 34"/>
                    <a:gd name="T34" fmla="*/ 1 w 33"/>
                    <a:gd name="T35" fmla="*/ 9 h 34"/>
                    <a:gd name="T36" fmla="*/ 0 w 33"/>
                    <a:gd name="T37" fmla="*/ 13 h 34"/>
                    <a:gd name="T38" fmla="*/ 0 w 33"/>
                    <a:gd name="T39" fmla="*/ 14 h 34"/>
                    <a:gd name="T40" fmla="*/ 0 w 33"/>
                    <a:gd name="T41" fmla="*/ 18 h 34"/>
                    <a:gd name="T42" fmla="*/ 0 w 33"/>
                    <a:gd name="T43" fmla="*/ 20 h 34"/>
                    <a:gd name="T44" fmla="*/ 0 w 33"/>
                    <a:gd name="T45" fmla="*/ 23 h 34"/>
                    <a:gd name="T46" fmla="*/ 1 w 33"/>
                    <a:gd name="T47" fmla="*/ 25 h 34"/>
                    <a:gd name="T48" fmla="*/ 3 w 33"/>
                    <a:gd name="T49" fmla="*/ 27 h 34"/>
                    <a:gd name="T50" fmla="*/ 5 w 33"/>
                    <a:gd name="T51" fmla="*/ 30 h 34"/>
                    <a:gd name="T52" fmla="*/ 7 w 33"/>
                    <a:gd name="T53" fmla="*/ 32 h 34"/>
                    <a:gd name="T54" fmla="*/ 8 w 33"/>
                    <a:gd name="T55" fmla="*/ 32 h 34"/>
                    <a:gd name="T56" fmla="*/ 10 w 33"/>
                    <a:gd name="T57" fmla="*/ 34 h 34"/>
                    <a:gd name="T58" fmla="*/ 14 w 33"/>
                    <a:gd name="T59" fmla="*/ 34 h 34"/>
                    <a:gd name="T60" fmla="*/ 17 w 33"/>
                    <a:gd name="T61" fmla="*/ 34 h 34"/>
                    <a:gd name="T62" fmla="*/ 19 w 33"/>
                    <a:gd name="T63" fmla="*/ 34 h 34"/>
                    <a:gd name="T64" fmla="*/ 23 w 33"/>
                    <a:gd name="T65" fmla="*/ 34 h 34"/>
                    <a:gd name="T66" fmla="*/ 24 w 33"/>
                    <a:gd name="T67" fmla="*/ 32 h 34"/>
                    <a:gd name="T68" fmla="*/ 26 w 33"/>
                    <a:gd name="T69" fmla="*/ 32 h 34"/>
                    <a:gd name="T70" fmla="*/ 30 w 33"/>
                    <a:gd name="T71" fmla="*/ 30 h 34"/>
                    <a:gd name="T72" fmla="*/ 32 w 33"/>
                    <a:gd name="T73" fmla="*/ 27 h 34"/>
                    <a:gd name="T74" fmla="*/ 32 w 33"/>
                    <a:gd name="T75" fmla="*/ 25 h 34"/>
                    <a:gd name="T76" fmla="*/ 33 w 33"/>
                    <a:gd name="T77" fmla="*/ 23 h 34"/>
                    <a:gd name="T78" fmla="*/ 33 w 33"/>
                    <a:gd name="T79" fmla="*/ 20 h 34"/>
                    <a:gd name="T80" fmla="*/ 33 w 33"/>
                    <a:gd name="T81" fmla="*/ 18 h 34"/>
                    <a:gd name="T82" fmla="*/ 33 w 33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4">
                      <a:moveTo>
                        <a:pt x="33" y="18"/>
                      </a:moveTo>
                      <a:lnTo>
                        <a:pt x="33" y="14"/>
                      </a:lnTo>
                      <a:lnTo>
                        <a:pt x="33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2"/>
                      </a:lnTo>
                      <a:lnTo>
                        <a:pt x="10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20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29" name="Freeform 485"/>
                <p:cNvSpPr>
                  <a:spLocks/>
                </p:cNvSpPr>
                <p:nvPr/>
              </p:nvSpPr>
              <p:spPr bwMode="auto">
                <a:xfrm>
                  <a:off x="1612" y="3070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1 w 34"/>
                    <a:gd name="T11" fmla="*/ 5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4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5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8 w 34"/>
                    <a:gd name="T29" fmla="*/ 4 h 34"/>
                    <a:gd name="T30" fmla="*/ 6 w 34"/>
                    <a:gd name="T31" fmla="*/ 5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7 h 34"/>
                    <a:gd name="T50" fmla="*/ 6 w 34"/>
                    <a:gd name="T51" fmla="*/ 30 h 34"/>
                    <a:gd name="T52" fmla="*/ 8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5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4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1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0" name="Freeform 486"/>
                <p:cNvSpPr>
                  <a:spLocks/>
                </p:cNvSpPr>
                <p:nvPr/>
              </p:nvSpPr>
              <p:spPr bwMode="auto">
                <a:xfrm>
                  <a:off x="1717" y="3070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5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6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1" name="Freeform 487"/>
                <p:cNvSpPr>
                  <a:spLocks/>
                </p:cNvSpPr>
                <p:nvPr/>
              </p:nvSpPr>
              <p:spPr bwMode="auto">
                <a:xfrm>
                  <a:off x="1822" y="3070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6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2" name="Freeform 488"/>
                <p:cNvSpPr>
                  <a:spLocks/>
                </p:cNvSpPr>
                <p:nvPr/>
              </p:nvSpPr>
              <p:spPr bwMode="auto">
                <a:xfrm>
                  <a:off x="1927" y="3070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3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7 w 36"/>
                    <a:gd name="T29" fmla="*/ 4 h 34"/>
                    <a:gd name="T30" fmla="*/ 5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3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3" name="Freeform 489"/>
                <p:cNvSpPr>
                  <a:spLocks/>
                </p:cNvSpPr>
                <p:nvPr/>
              </p:nvSpPr>
              <p:spPr bwMode="auto">
                <a:xfrm>
                  <a:off x="2032" y="3070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0 w 36"/>
                    <a:gd name="T11" fmla="*/ 5 h 34"/>
                    <a:gd name="T12" fmla="*/ 28 w 36"/>
                    <a:gd name="T13" fmla="*/ 4 h 34"/>
                    <a:gd name="T14" fmla="*/ 27 w 36"/>
                    <a:gd name="T15" fmla="*/ 2 h 34"/>
                    <a:gd name="T16" fmla="*/ 23 w 36"/>
                    <a:gd name="T17" fmla="*/ 0 h 34"/>
                    <a:gd name="T18" fmla="*/ 21 w 36"/>
                    <a:gd name="T19" fmla="*/ 0 h 34"/>
                    <a:gd name="T20" fmla="*/ 18 w 36"/>
                    <a:gd name="T21" fmla="*/ 0 h 34"/>
                    <a:gd name="T22" fmla="*/ 14 w 36"/>
                    <a:gd name="T23" fmla="*/ 0 h 34"/>
                    <a:gd name="T24" fmla="*/ 12 w 36"/>
                    <a:gd name="T25" fmla="*/ 0 h 34"/>
                    <a:gd name="T26" fmla="*/ 11 w 36"/>
                    <a:gd name="T27" fmla="*/ 2 h 34"/>
                    <a:gd name="T28" fmla="*/ 7 w 36"/>
                    <a:gd name="T29" fmla="*/ 4 h 34"/>
                    <a:gd name="T30" fmla="*/ 5 w 36"/>
                    <a:gd name="T31" fmla="*/ 5 h 34"/>
                    <a:gd name="T32" fmla="*/ 4 w 36"/>
                    <a:gd name="T33" fmla="*/ 7 h 34"/>
                    <a:gd name="T34" fmla="*/ 2 w 36"/>
                    <a:gd name="T35" fmla="*/ 9 h 34"/>
                    <a:gd name="T36" fmla="*/ 2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2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5 w 36"/>
                    <a:gd name="T51" fmla="*/ 30 h 34"/>
                    <a:gd name="T52" fmla="*/ 7 w 36"/>
                    <a:gd name="T53" fmla="*/ 32 h 34"/>
                    <a:gd name="T54" fmla="*/ 11 w 36"/>
                    <a:gd name="T55" fmla="*/ 32 h 34"/>
                    <a:gd name="T56" fmla="*/ 12 w 36"/>
                    <a:gd name="T57" fmla="*/ 34 h 34"/>
                    <a:gd name="T58" fmla="*/ 14 w 36"/>
                    <a:gd name="T59" fmla="*/ 34 h 34"/>
                    <a:gd name="T60" fmla="*/ 18 w 36"/>
                    <a:gd name="T61" fmla="*/ 34 h 34"/>
                    <a:gd name="T62" fmla="*/ 21 w 36"/>
                    <a:gd name="T63" fmla="*/ 34 h 34"/>
                    <a:gd name="T64" fmla="*/ 23 w 36"/>
                    <a:gd name="T65" fmla="*/ 34 h 34"/>
                    <a:gd name="T66" fmla="*/ 27 w 36"/>
                    <a:gd name="T67" fmla="*/ 32 h 34"/>
                    <a:gd name="T68" fmla="*/ 28 w 36"/>
                    <a:gd name="T69" fmla="*/ 32 h 34"/>
                    <a:gd name="T70" fmla="*/ 30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4" name="Freeform 490"/>
                <p:cNvSpPr>
                  <a:spLocks/>
                </p:cNvSpPr>
                <p:nvPr/>
              </p:nvSpPr>
              <p:spPr bwMode="auto">
                <a:xfrm>
                  <a:off x="2137" y="3070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3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4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4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5" name="Freeform 491"/>
                <p:cNvSpPr>
                  <a:spLocks/>
                </p:cNvSpPr>
                <p:nvPr/>
              </p:nvSpPr>
              <p:spPr bwMode="auto">
                <a:xfrm>
                  <a:off x="2242" y="3070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3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6" name="Freeform 492"/>
                <p:cNvSpPr>
                  <a:spLocks/>
                </p:cNvSpPr>
                <p:nvPr/>
              </p:nvSpPr>
              <p:spPr bwMode="auto">
                <a:xfrm>
                  <a:off x="2347" y="3070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7" name="Freeform 493"/>
                <p:cNvSpPr>
                  <a:spLocks/>
                </p:cNvSpPr>
                <p:nvPr/>
              </p:nvSpPr>
              <p:spPr bwMode="auto">
                <a:xfrm>
                  <a:off x="2452" y="3070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8" name="Freeform 494"/>
                <p:cNvSpPr>
                  <a:spLocks/>
                </p:cNvSpPr>
                <p:nvPr/>
              </p:nvSpPr>
              <p:spPr bwMode="auto">
                <a:xfrm>
                  <a:off x="1508" y="2188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5 w 35"/>
                    <a:gd name="T5" fmla="*/ 13 h 36"/>
                    <a:gd name="T6" fmla="*/ 33 w 35"/>
                    <a:gd name="T7" fmla="*/ 11 h 36"/>
                    <a:gd name="T8" fmla="*/ 32 w 35"/>
                    <a:gd name="T9" fmla="*/ 8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6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8 w 35"/>
                    <a:gd name="T29" fmla="*/ 4 h 36"/>
                    <a:gd name="T30" fmla="*/ 5 w 35"/>
                    <a:gd name="T31" fmla="*/ 6 h 36"/>
                    <a:gd name="T32" fmla="*/ 3 w 35"/>
                    <a:gd name="T33" fmla="*/ 8 h 36"/>
                    <a:gd name="T34" fmla="*/ 3 w 35"/>
                    <a:gd name="T35" fmla="*/ 11 h 36"/>
                    <a:gd name="T36" fmla="*/ 1 w 35"/>
                    <a:gd name="T37" fmla="*/ 13 h 36"/>
                    <a:gd name="T38" fmla="*/ 1 w 35"/>
                    <a:gd name="T39" fmla="*/ 16 h 36"/>
                    <a:gd name="T40" fmla="*/ 0 w 35"/>
                    <a:gd name="T41" fmla="*/ 18 h 36"/>
                    <a:gd name="T42" fmla="*/ 1 w 35"/>
                    <a:gd name="T43" fmla="*/ 22 h 36"/>
                    <a:gd name="T44" fmla="*/ 1 w 35"/>
                    <a:gd name="T45" fmla="*/ 24 h 36"/>
                    <a:gd name="T46" fmla="*/ 3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8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6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5 w 35"/>
                    <a:gd name="T77" fmla="*/ 24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5" y="13"/>
                      </a:lnTo>
                      <a:lnTo>
                        <a:pt x="33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8" y="4"/>
                      </a:lnTo>
                      <a:lnTo>
                        <a:pt x="5" y="6"/>
                      </a:lnTo>
                      <a:lnTo>
                        <a:pt x="3" y="8"/>
                      </a:lnTo>
                      <a:lnTo>
                        <a:pt x="3" y="11"/>
                      </a:lnTo>
                      <a:lnTo>
                        <a:pt x="1" y="13"/>
                      </a:lnTo>
                      <a:lnTo>
                        <a:pt x="1" y="16"/>
                      </a:lnTo>
                      <a:lnTo>
                        <a:pt x="0" y="18"/>
                      </a:lnTo>
                      <a:lnTo>
                        <a:pt x="1" y="22"/>
                      </a:lnTo>
                      <a:lnTo>
                        <a:pt x="1" y="24"/>
                      </a:lnTo>
                      <a:lnTo>
                        <a:pt x="3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8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6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5" y="24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39" name="Freeform 495"/>
                <p:cNvSpPr>
                  <a:spLocks/>
                </p:cNvSpPr>
                <p:nvPr/>
              </p:nvSpPr>
              <p:spPr bwMode="auto">
                <a:xfrm>
                  <a:off x="1614" y="2188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8 h 36"/>
                    <a:gd name="T10" fmla="*/ 30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6 w 34"/>
                    <a:gd name="T31" fmla="*/ 6 h 36"/>
                    <a:gd name="T32" fmla="*/ 4 w 34"/>
                    <a:gd name="T33" fmla="*/ 8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4 h 36"/>
                    <a:gd name="T46" fmla="*/ 2 w 34"/>
                    <a:gd name="T47" fmla="*/ 27 h 36"/>
                    <a:gd name="T48" fmla="*/ 4 w 34"/>
                    <a:gd name="T49" fmla="*/ 29 h 36"/>
                    <a:gd name="T50" fmla="*/ 6 w 34"/>
                    <a:gd name="T51" fmla="*/ 31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0 w 34"/>
                    <a:gd name="T71" fmla="*/ 31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4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4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0" name="Freeform 496"/>
                <p:cNvSpPr>
                  <a:spLocks/>
                </p:cNvSpPr>
                <p:nvPr/>
              </p:nvSpPr>
              <p:spPr bwMode="auto">
                <a:xfrm>
                  <a:off x="1719" y="2188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8 h 36"/>
                    <a:gd name="T10" fmla="*/ 30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5 w 34"/>
                    <a:gd name="T31" fmla="*/ 6 h 36"/>
                    <a:gd name="T32" fmla="*/ 4 w 34"/>
                    <a:gd name="T33" fmla="*/ 8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4 h 36"/>
                    <a:gd name="T46" fmla="*/ 2 w 34"/>
                    <a:gd name="T47" fmla="*/ 27 h 36"/>
                    <a:gd name="T48" fmla="*/ 4 w 34"/>
                    <a:gd name="T49" fmla="*/ 29 h 36"/>
                    <a:gd name="T50" fmla="*/ 5 w 34"/>
                    <a:gd name="T51" fmla="*/ 31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0 w 34"/>
                    <a:gd name="T71" fmla="*/ 31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4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4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1" name="Freeform 497"/>
                <p:cNvSpPr>
                  <a:spLocks/>
                </p:cNvSpPr>
                <p:nvPr/>
              </p:nvSpPr>
              <p:spPr bwMode="auto">
                <a:xfrm>
                  <a:off x="1824" y="2188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8 h 36"/>
                    <a:gd name="T10" fmla="*/ 30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5 w 34"/>
                    <a:gd name="T31" fmla="*/ 6 h 36"/>
                    <a:gd name="T32" fmla="*/ 4 w 34"/>
                    <a:gd name="T33" fmla="*/ 8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4 h 36"/>
                    <a:gd name="T46" fmla="*/ 2 w 34"/>
                    <a:gd name="T47" fmla="*/ 27 h 36"/>
                    <a:gd name="T48" fmla="*/ 4 w 34"/>
                    <a:gd name="T49" fmla="*/ 29 h 36"/>
                    <a:gd name="T50" fmla="*/ 5 w 34"/>
                    <a:gd name="T51" fmla="*/ 31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0 w 34"/>
                    <a:gd name="T71" fmla="*/ 31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4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4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2" name="Freeform 498"/>
                <p:cNvSpPr>
                  <a:spLocks/>
                </p:cNvSpPr>
                <p:nvPr/>
              </p:nvSpPr>
              <p:spPr bwMode="auto">
                <a:xfrm>
                  <a:off x="1929" y="2188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8 h 36"/>
                    <a:gd name="T10" fmla="*/ 30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19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5 w 34"/>
                    <a:gd name="T31" fmla="*/ 6 h 36"/>
                    <a:gd name="T32" fmla="*/ 3 w 34"/>
                    <a:gd name="T33" fmla="*/ 8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4 h 36"/>
                    <a:gd name="T46" fmla="*/ 2 w 34"/>
                    <a:gd name="T47" fmla="*/ 27 h 36"/>
                    <a:gd name="T48" fmla="*/ 3 w 34"/>
                    <a:gd name="T49" fmla="*/ 29 h 36"/>
                    <a:gd name="T50" fmla="*/ 5 w 34"/>
                    <a:gd name="T51" fmla="*/ 31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19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0 w 34"/>
                    <a:gd name="T71" fmla="*/ 31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4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8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4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3" name="Freeform 499"/>
                <p:cNvSpPr>
                  <a:spLocks/>
                </p:cNvSpPr>
                <p:nvPr/>
              </p:nvSpPr>
              <p:spPr bwMode="auto">
                <a:xfrm>
                  <a:off x="2034" y="2188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8 h 36"/>
                    <a:gd name="T10" fmla="*/ 30 w 34"/>
                    <a:gd name="T11" fmla="*/ 6 h 36"/>
                    <a:gd name="T12" fmla="*/ 26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19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0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5 w 34"/>
                    <a:gd name="T31" fmla="*/ 6 h 36"/>
                    <a:gd name="T32" fmla="*/ 3 w 34"/>
                    <a:gd name="T33" fmla="*/ 8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4 h 36"/>
                    <a:gd name="T46" fmla="*/ 2 w 34"/>
                    <a:gd name="T47" fmla="*/ 27 h 36"/>
                    <a:gd name="T48" fmla="*/ 3 w 34"/>
                    <a:gd name="T49" fmla="*/ 29 h 36"/>
                    <a:gd name="T50" fmla="*/ 5 w 34"/>
                    <a:gd name="T51" fmla="*/ 31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0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19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6 w 34"/>
                    <a:gd name="T69" fmla="*/ 32 h 36"/>
                    <a:gd name="T70" fmla="*/ 30 w 34"/>
                    <a:gd name="T71" fmla="*/ 31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4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8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6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4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4" name="Freeform 500"/>
                <p:cNvSpPr>
                  <a:spLocks/>
                </p:cNvSpPr>
                <p:nvPr/>
              </p:nvSpPr>
              <p:spPr bwMode="auto">
                <a:xfrm>
                  <a:off x="2139" y="2188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8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5 w 35"/>
                    <a:gd name="T15" fmla="*/ 2 h 36"/>
                    <a:gd name="T16" fmla="*/ 23 w 35"/>
                    <a:gd name="T17" fmla="*/ 2 h 36"/>
                    <a:gd name="T18" fmla="*/ 19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9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8 h 36"/>
                    <a:gd name="T34" fmla="*/ 1 w 35"/>
                    <a:gd name="T35" fmla="*/ 11 h 36"/>
                    <a:gd name="T36" fmla="*/ 0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0 w 35"/>
                    <a:gd name="T45" fmla="*/ 24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9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19 w 35"/>
                    <a:gd name="T63" fmla="*/ 36 h 36"/>
                    <a:gd name="T64" fmla="*/ 23 w 35"/>
                    <a:gd name="T65" fmla="*/ 34 h 36"/>
                    <a:gd name="T66" fmla="*/ 25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4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8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4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5" name="Freeform 501"/>
                <p:cNvSpPr>
                  <a:spLocks/>
                </p:cNvSpPr>
                <p:nvPr/>
              </p:nvSpPr>
              <p:spPr bwMode="auto">
                <a:xfrm>
                  <a:off x="2244" y="2188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8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4 w 35"/>
                    <a:gd name="T15" fmla="*/ 2 h 36"/>
                    <a:gd name="T16" fmla="*/ 23 w 35"/>
                    <a:gd name="T17" fmla="*/ 2 h 36"/>
                    <a:gd name="T18" fmla="*/ 19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8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8 h 36"/>
                    <a:gd name="T34" fmla="*/ 1 w 35"/>
                    <a:gd name="T35" fmla="*/ 11 h 36"/>
                    <a:gd name="T36" fmla="*/ 0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0 w 35"/>
                    <a:gd name="T45" fmla="*/ 24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8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19 w 35"/>
                    <a:gd name="T63" fmla="*/ 36 h 36"/>
                    <a:gd name="T64" fmla="*/ 23 w 35"/>
                    <a:gd name="T65" fmla="*/ 34 h 36"/>
                    <a:gd name="T66" fmla="*/ 24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4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8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8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4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4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6" name="Freeform 502"/>
                <p:cNvSpPr>
                  <a:spLocks/>
                </p:cNvSpPr>
                <p:nvPr/>
              </p:nvSpPr>
              <p:spPr bwMode="auto">
                <a:xfrm>
                  <a:off x="2348" y="2188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8 h 36"/>
                    <a:gd name="T10" fmla="*/ 31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4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5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8 w 36"/>
                    <a:gd name="T29" fmla="*/ 4 h 36"/>
                    <a:gd name="T30" fmla="*/ 6 w 36"/>
                    <a:gd name="T31" fmla="*/ 6 h 36"/>
                    <a:gd name="T32" fmla="*/ 4 w 36"/>
                    <a:gd name="T33" fmla="*/ 8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4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1 h 36"/>
                    <a:gd name="T52" fmla="*/ 8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5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4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1 w 36"/>
                    <a:gd name="T71" fmla="*/ 31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4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4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1"/>
                      </a:lnTo>
                      <a:lnTo>
                        <a:pt x="8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4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1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4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7" name="Freeform 503"/>
                <p:cNvSpPr>
                  <a:spLocks/>
                </p:cNvSpPr>
                <p:nvPr/>
              </p:nvSpPr>
              <p:spPr bwMode="auto">
                <a:xfrm>
                  <a:off x="2453" y="2188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8 h 36"/>
                    <a:gd name="T10" fmla="*/ 31 w 36"/>
                    <a:gd name="T11" fmla="*/ 6 h 36"/>
                    <a:gd name="T12" fmla="*/ 29 w 36"/>
                    <a:gd name="T13" fmla="*/ 4 h 36"/>
                    <a:gd name="T14" fmla="*/ 27 w 36"/>
                    <a:gd name="T15" fmla="*/ 2 h 36"/>
                    <a:gd name="T16" fmla="*/ 23 w 36"/>
                    <a:gd name="T17" fmla="*/ 2 h 36"/>
                    <a:gd name="T18" fmla="*/ 22 w 36"/>
                    <a:gd name="T19" fmla="*/ 0 h 36"/>
                    <a:gd name="T20" fmla="*/ 18 w 36"/>
                    <a:gd name="T21" fmla="*/ 0 h 36"/>
                    <a:gd name="T22" fmla="*/ 15 w 36"/>
                    <a:gd name="T23" fmla="*/ 0 h 36"/>
                    <a:gd name="T24" fmla="*/ 13 w 36"/>
                    <a:gd name="T25" fmla="*/ 2 h 36"/>
                    <a:gd name="T26" fmla="*/ 11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8 h 36"/>
                    <a:gd name="T34" fmla="*/ 2 w 36"/>
                    <a:gd name="T35" fmla="*/ 11 h 36"/>
                    <a:gd name="T36" fmla="*/ 2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2 w 36"/>
                    <a:gd name="T45" fmla="*/ 24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1 h 36"/>
                    <a:gd name="T52" fmla="*/ 7 w 36"/>
                    <a:gd name="T53" fmla="*/ 32 h 36"/>
                    <a:gd name="T54" fmla="*/ 11 w 36"/>
                    <a:gd name="T55" fmla="*/ 34 h 36"/>
                    <a:gd name="T56" fmla="*/ 13 w 36"/>
                    <a:gd name="T57" fmla="*/ 34 h 36"/>
                    <a:gd name="T58" fmla="*/ 15 w 36"/>
                    <a:gd name="T59" fmla="*/ 36 h 36"/>
                    <a:gd name="T60" fmla="*/ 18 w 36"/>
                    <a:gd name="T61" fmla="*/ 36 h 36"/>
                    <a:gd name="T62" fmla="*/ 22 w 36"/>
                    <a:gd name="T63" fmla="*/ 36 h 36"/>
                    <a:gd name="T64" fmla="*/ 23 w 36"/>
                    <a:gd name="T65" fmla="*/ 34 h 36"/>
                    <a:gd name="T66" fmla="*/ 27 w 36"/>
                    <a:gd name="T67" fmla="*/ 34 h 36"/>
                    <a:gd name="T68" fmla="*/ 29 w 36"/>
                    <a:gd name="T69" fmla="*/ 32 h 36"/>
                    <a:gd name="T70" fmla="*/ 31 w 36"/>
                    <a:gd name="T71" fmla="*/ 31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4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2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8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4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1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3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2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9" y="32"/>
                      </a:lnTo>
                      <a:lnTo>
                        <a:pt x="31" y="31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4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8" name="Freeform 504"/>
                <p:cNvSpPr>
                  <a:spLocks/>
                </p:cNvSpPr>
                <p:nvPr/>
              </p:nvSpPr>
              <p:spPr bwMode="auto">
                <a:xfrm>
                  <a:off x="1508" y="3164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5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6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8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3 w 35"/>
                    <a:gd name="T35" fmla="*/ 9 h 34"/>
                    <a:gd name="T36" fmla="*/ 1 w 35"/>
                    <a:gd name="T37" fmla="*/ 13 h 34"/>
                    <a:gd name="T38" fmla="*/ 1 w 35"/>
                    <a:gd name="T39" fmla="*/ 14 h 34"/>
                    <a:gd name="T40" fmla="*/ 0 w 35"/>
                    <a:gd name="T41" fmla="*/ 18 h 34"/>
                    <a:gd name="T42" fmla="*/ 1 w 35"/>
                    <a:gd name="T43" fmla="*/ 20 h 34"/>
                    <a:gd name="T44" fmla="*/ 1 w 35"/>
                    <a:gd name="T45" fmla="*/ 23 h 34"/>
                    <a:gd name="T46" fmla="*/ 3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8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6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5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5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8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0" y="18"/>
                      </a:lnTo>
                      <a:lnTo>
                        <a:pt x="1" y="20"/>
                      </a:lnTo>
                      <a:lnTo>
                        <a:pt x="1" y="23"/>
                      </a:lnTo>
                      <a:lnTo>
                        <a:pt x="3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8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6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5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49" name="Freeform 505"/>
                <p:cNvSpPr>
                  <a:spLocks/>
                </p:cNvSpPr>
                <p:nvPr/>
              </p:nvSpPr>
              <p:spPr bwMode="auto">
                <a:xfrm>
                  <a:off x="1614" y="3164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0 w 34"/>
                    <a:gd name="T11" fmla="*/ 6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3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4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7 w 34"/>
                    <a:gd name="T29" fmla="*/ 4 h 34"/>
                    <a:gd name="T30" fmla="*/ 6 w 34"/>
                    <a:gd name="T31" fmla="*/ 6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7 h 34"/>
                    <a:gd name="T50" fmla="*/ 6 w 34"/>
                    <a:gd name="T51" fmla="*/ 30 h 34"/>
                    <a:gd name="T52" fmla="*/ 7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4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3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0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0" name="Freeform 506"/>
                <p:cNvSpPr>
                  <a:spLocks/>
                </p:cNvSpPr>
                <p:nvPr/>
              </p:nvSpPr>
              <p:spPr bwMode="auto">
                <a:xfrm>
                  <a:off x="1719" y="3164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0 w 34"/>
                    <a:gd name="T11" fmla="*/ 6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3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4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7 w 34"/>
                    <a:gd name="T29" fmla="*/ 4 h 34"/>
                    <a:gd name="T30" fmla="*/ 5 w 34"/>
                    <a:gd name="T31" fmla="*/ 6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7 h 34"/>
                    <a:gd name="T50" fmla="*/ 5 w 34"/>
                    <a:gd name="T51" fmla="*/ 30 h 34"/>
                    <a:gd name="T52" fmla="*/ 7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4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3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0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1" name="Freeform 507"/>
                <p:cNvSpPr>
                  <a:spLocks/>
                </p:cNvSpPr>
                <p:nvPr/>
              </p:nvSpPr>
              <p:spPr bwMode="auto">
                <a:xfrm>
                  <a:off x="1824" y="3164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0 w 34"/>
                    <a:gd name="T11" fmla="*/ 6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3 w 34"/>
                    <a:gd name="T17" fmla="*/ 0 h 34"/>
                    <a:gd name="T18" fmla="*/ 20 w 34"/>
                    <a:gd name="T19" fmla="*/ 0 h 34"/>
                    <a:gd name="T20" fmla="*/ 18 w 34"/>
                    <a:gd name="T21" fmla="*/ 0 h 34"/>
                    <a:gd name="T22" fmla="*/ 14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7 w 34"/>
                    <a:gd name="T29" fmla="*/ 4 h 34"/>
                    <a:gd name="T30" fmla="*/ 5 w 34"/>
                    <a:gd name="T31" fmla="*/ 6 h 34"/>
                    <a:gd name="T32" fmla="*/ 4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4 w 34"/>
                    <a:gd name="T49" fmla="*/ 27 h 34"/>
                    <a:gd name="T50" fmla="*/ 5 w 34"/>
                    <a:gd name="T51" fmla="*/ 30 h 34"/>
                    <a:gd name="T52" fmla="*/ 7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4 w 34"/>
                    <a:gd name="T59" fmla="*/ 34 h 34"/>
                    <a:gd name="T60" fmla="*/ 18 w 34"/>
                    <a:gd name="T61" fmla="*/ 34 h 34"/>
                    <a:gd name="T62" fmla="*/ 20 w 34"/>
                    <a:gd name="T63" fmla="*/ 34 h 34"/>
                    <a:gd name="T64" fmla="*/ 23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0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2" name="Freeform 508"/>
                <p:cNvSpPr>
                  <a:spLocks/>
                </p:cNvSpPr>
                <p:nvPr/>
              </p:nvSpPr>
              <p:spPr bwMode="auto">
                <a:xfrm>
                  <a:off x="1929" y="3164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0 w 34"/>
                    <a:gd name="T11" fmla="*/ 6 h 34"/>
                    <a:gd name="T12" fmla="*/ 27 w 34"/>
                    <a:gd name="T13" fmla="*/ 4 h 34"/>
                    <a:gd name="T14" fmla="*/ 25 w 34"/>
                    <a:gd name="T15" fmla="*/ 2 h 34"/>
                    <a:gd name="T16" fmla="*/ 23 w 34"/>
                    <a:gd name="T17" fmla="*/ 0 h 34"/>
                    <a:gd name="T18" fmla="*/ 19 w 34"/>
                    <a:gd name="T19" fmla="*/ 0 h 34"/>
                    <a:gd name="T20" fmla="*/ 18 w 34"/>
                    <a:gd name="T21" fmla="*/ 0 h 34"/>
                    <a:gd name="T22" fmla="*/ 14 w 34"/>
                    <a:gd name="T23" fmla="*/ 0 h 34"/>
                    <a:gd name="T24" fmla="*/ 11 w 34"/>
                    <a:gd name="T25" fmla="*/ 0 h 34"/>
                    <a:gd name="T26" fmla="*/ 9 w 34"/>
                    <a:gd name="T27" fmla="*/ 2 h 34"/>
                    <a:gd name="T28" fmla="*/ 7 w 34"/>
                    <a:gd name="T29" fmla="*/ 4 h 34"/>
                    <a:gd name="T30" fmla="*/ 5 w 34"/>
                    <a:gd name="T31" fmla="*/ 6 h 34"/>
                    <a:gd name="T32" fmla="*/ 3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3 w 34"/>
                    <a:gd name="T49" fmla="*/ 27 h 34"/>
                    <a:gd name="T50" fmla="*/ 5 w 34"/>
                    <a:gd name="T51" fmla="*/ 30 h 34"/>
                    <a:gd name="T52" fmla="*/ 7 w 34"/>
                    <a:gd name="T53" fmla="*/ 32 h 34"/>
                    <a:gd name="T54" fmla="*/ 9 w 34"/>
                    <a:gd name="T55" fmla="*/ 32 h 34"/>
                    <a:gd name="T56" fmla="*/ 11 w 34"/>
                    <a:gd name="T57" fmla="*/ 34 h 34"/>
                    <a:gd name="T58" fmla="*/ 14 w 34"/>
                    <a:gd name="T59" fmla="*/ 34 h 34"/>
                    <a:gd name="T60" fmla="*/ 18 w 34"/>
                    <a:gd name="T61" fmla="*/ 34 h 34"/>
                    <a:gd name="T62" fmla="*/ 19 w 34"/>
                    <a:gd name="T63" fmla="*/ 34 h 34"/>
                    <a:gd name="T64" fmla="*/ 23 w 34"/>
                    <a:gd name="T65" fmla="*/ 34 h 34"/>
                    <a:gd name="T66" fmla="*/ 25 w 34"/>
                    <a:gd name="T67" fmla="*/ 32 h 34"/>
                    <a:gd name="T68" fmla="*/ 27 w 34"/>
                    <a:gd name="T69" fmla="*/ 32 h 34"/>
                    <a:gd name="T70" fmla="*/ 30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1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7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3" name="Freeform 509"/>
                <p:cNvSpPr>
                  <a:spLocks/>
                </p:cNvSpPr>
                <p:nvPr/>
              </p:nvSpPr>
              <p:spPr bwMode="auto">
                <a:xfrm>
                  <a:off x="2034" y="3164"/>
                  <a:ext cx="34" cy="34"/>
                </a:xfrm>
                <a:custGeom>
                  <a:avLst/>
                  <a:gdLst>
                    <a:gd name="T0" fmla="*/ 34 w 34"/>
                    <a:gd name="T1" fmla="*/ 18 h 34"/>
                    <a:gd name="T2" fmla="*/ 34 w 34"/>
                    <a:gd name="T3" fmla="*/ 14 h 34"/>
                    <a:gd name="T4" fmla="*/ 34 w 34"/>
                    <a:gd name="T5" fmla="*/ 13 h 34"/>
                    <a:gd name="T6" fmla="*/ 32 w 34"/>
                    <a:gd name="T7" fmla="*/ 9 h 34"/>
                    <a:gd name="T8" fmla="*/ 32 w 34"/>
                    <a:gd name="T9" fmla="*/ 7 h 34"/>
                    <a:gd name="T10" fmla="*/ 30 w 34"/>
                    <a:gd name="T11" fmla="*/ 6 h 34"/>
                    <a:gd name="T12" fmla="*/ 26 w 34"/>
                    <a:gd name="T13" fmla="*/ 4 h 34"/>
                    <a:gd name="T14" fmla="*/ 25 w 34"/>
                    <a:gd name="T15" fmla="*/ 2 h 34"/>
                    <a:gd name="T16" fmla="*/ 23 w 34"/>
                    <a:gd name="T17" fmla="*/ 0 h 34"/>
                    <a:gd name="T18" fmla="*/ 19 w 34"/>
                    <a:gd name="T19" fmla="*/ 0 h 34"/>
                    <a:gd name="T20" fmla="*/ 18 w 34"/>
                    <a:gd name="T21" fmla="*/ 0 h 34"/>
                    <a:gd name="T22" fmla="*/ 14 w 34"/>
                    <a:gd name="T23" fmla="*/ 0 h 34"/>
                    <a:gd name="T24" fmla="*/ 10 w 34"/>
                    <a:gd name="T25" fmla="*/ 0 h 34"/>
                    <a:gd name="T26" fmla="*/ 9 w 34"/>
                    <a:gd name="T27" fmla="*/ 2 h 34"/>
                    <a:gd name="T28" fmla="*/ 7 w 34"/>
                    <a:gd name="T29" fmla="*/ 4 h 34"/>
                    <a:gd name="T30" fmla="*/ 5 w 34"/>
                    <a:gd name="T31" fmla="*/ 6 h 34"/>
                    <a:gd name="T32" fmla="*/ 3 w 34"/>
                    <a:gd name="T33" fmla="*/ 7 h 34"/>
                    <a:gd name="T34" fmla="*/ 2 w 34"/>
                    <a:gd name="T35" fmla="*/ 9 h 34"/>
                    <a:gd name="T36" fmla="*/ 0 w 34"/>
                    <a:gd name="T37" fmla="*/ 13 h 34"/>
                    <a:gd name="T38" fmla="*/ 0 w 34"/>
                    <a:gd name="T39" fmla="*/ 14 h 34"/>
                    <a:gd name="T40" fmla="*/ 0 w 34"/>
                    <a:gd name="T41" fmla="*/ 18 h 34"/>
                    <a:gd name="T42" fmla="*/ 0 w 34"/>
                    <a:gd name="T43" fmla="*/ 20 h 34"/>
                    <a:gd name="T44" fmla="*/ 0 w 34"/>
                    <a:gd name="T45" fmla="*/ 23 h 34"/>
                    <a:gd name="T46" fmla="*/ 2 w 34"/>
                    <a:gd name="T47" fmla="*/ 25 h 34"/>
                    <a:gd name="T48" fmla="*/ 3 w 34"/>
                    <a:gd name="T49" fmla="*/ 27 h 34"/>
                    <a:gd name="T50" fmla="*/ 5 w 34"/>
                    <a:gd name="T51" fmla="*/ 30 h 34"/>
                    <a:gd name="T52" fmla="*/ 7 w 34"/>
                    <a:gd name="T53" fmla="*/ 32 h 34"/>
                    <a:gd name="T54" fmla="*/ 9 w 34"/>
                    <a:gd name="T55" fmla="*/ 32 h 34"/>
                    <a:gd name="T56" fmla="*/ 10 w 34"/>
                    <a:gd name="T57" fmla="*/ 34 h 34"/>
                    <a:gd name="T58" fmla="*/ 14 w 34"/>
                    <a:gd name="T59" fmla="*/ 34 h 34"/>
                    <a:gd name="T60" fmla="*/ 18 w 34"/>
                    <a:gd name="T61" fmla="*/ 34 h 34"/>
                    <a:gd name="T62" fmla="*/ 19 w 34"/>
                    <a:gd name="T63" fmla="*/ 34 h 34"/>
                    <a:gd name="T64" fmla="*/ 23 w 34"/>
                    <a:gd name="T65" fmla="*/ 34 h 34"/>
                    <a:gd name="T66" fmla="*/ 25 w 34"/>
                    <a:gd name="T67" fmla="*/ 32 h 34"/>
                    <a:gd name="T68" fmla="*/ 26 w 34"/>
                    <a:gd name="T69" fmla="*/ 32 h 34"/>
                    <a:gd name="T70" fmla="*/ 30 w 34"/>
                    <a:gd name="T71" fmla="*/ 30 h 34"/>
                    <a:gd name="T72" fmla="*/ 32 w 34"/>
                    <a:gd name="T73" fmla="*/ 27 h 34"/>
                    <a:gd name="T74" fmla="*/ 32 w 34"/>
                    <a:gd name="T75" fmla="*/ 25 h 34"/>
                    <a:gd name="T76" fmla="*/ 34 w 34"/>
                    <a:gd name="T77" fmla="*/ 23 h 34"/>
                    <a:gd name="T78" fmla="*/ 34 w 34"/>
                    <a:gd name="T79" fmla="*/ 20 h 34"/>
                    <a:gd name="T80" fmla="*/ 34 w 34"/>
                    <a:gd name="T81" fmla="*/ 18 h 34"/>
                    <a:gd name="T82" fmla="*/ 34 w 34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4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0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4" name="Freeform 510"/>
                <p:cNvSpPr>
                  <a:spLocks/>
                </p:cNvSpPr>
                <p:nvPr/>
              </p:nvSpPr>
              <p:spPr bwMode="auto">
                <a:xfrm>
                  <a:off x="2139" y="3164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5 w 35"/>
                    <a:gd name="T15" fmla="*/ 2 h 34"/>
                    <a:gd name="T16" fmla="*/ 23 w 35"/>
                    <a:gd name="T17" fmla="*/ 0 h 34"/>
                    <a:gd name="T18" fmla="*/ 19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9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1 w 35"/>
                    <a:gd name="T35" fmla="*/ 9 h 34"/>
                    <a:gd name="T36" fmla="*/ 0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0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9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19 w 35"/>
                    <a:gd name="T63" fmla="*/ 34 h 34"/>
                    <a:gd name="T64" fmla="*/ 23 w 35"/>
                    <a:gd name="T65" fmla="*/ 34 h 34"/>
                    <a:gd name="T66" fmla="*/ 25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5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5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5" name="Freeform 511"/>
                <p:cNvSpPr>
                  <a:spLocks/>
                </p:cNvSpPr>
                <p:nvPr/>
              </p:nvSpPr>
              <p:spPr bwMode="auto">
                <a:xfrm>
                  <a:off x="2244" y="3164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6 h 34"/>
                    <a:gd name="T12" fmla="*/ 28 w 35"/>
                    <a:gd name="T13" fmla="*/ 4 h 34"/>
                    <a:gd name="T14" fmla="*/ 24 w 35"/>
                    <a:gd name="T15" fmla="*/ 2 h 34"/>
                    <a:gd name="T16" fmla="*/ 23 w 35"/>
                    <a:gd name="T17" fmla="*/ 0 h 34"/>
                    <a:gd name="T18" fmla="*/ 19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8 w 35"/>
                    <a:gd name="T27" fmla="*/ 2 h 34"/>
                    <a:gd name="T28" fmla="*/ 7 w 35"/>
                    <a:gd name="T29" fmla="*/ 4 h 34"/>
                    <a:gd name="T30" fmla="*/ 5 w 35"/>
                    <a:gd name="T31" fmla="*/ 6 h 34"/>
                    <a:gd name="T32" fmla="*/ 3 w 35"/>
                    <a:gd name="T33" fmla="*/ 7 h 34"/>
                    <a:gd name="T34" fmla="*/ 1 w 35"/>
                    <a:gd name="T35" fmla="*/ 9 h 34"/>
                    <a:gd name="T36" fmla="*/ 0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0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8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19 w 35"/>
                    <a:gd name="T63" fmla="*/ 34 h 34"/>
                    <a:gd name="T64" fmla="*/ 23 w 35"/>
                    <a:gd name="T65" fmla="*/ 34 h 34"/>
                    <a:gd name="T66" fmla="*/ 24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4" y="2"/>
                      </a:lnTo>
                      <a:lnTo>
                        <a:pt x="23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6" name="Freeform 512"/>
                <p:cNvSpPr>
                  <a:spLocks/>
                </p:cNvSpPr>
                <p:nvPr/>
              </p:nvSpPr>
              <p:spPr bwMode="auto">
                <a:xfrm>
                  <a:off x="2348" y="3164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6 h 34"/>
                    <a:gd name="T12" fmla="*/ 29 w 36"/>
                    <a:gd name="T13" fmla="*/ 4 h 34"/>
                    <a:gd name="T14" fmla="*/ 25 w 36"/>
                    <a:gd name="T15" fmla="*/ 2 h 34"/>
                    <a:gd name="T16" fmla="*/ 24 w 36"/>
                    <a:gd name="T17" fmla="*/ 0 h 34"/>
                    <a:gd name="T18" fmla="*/ 20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9 w 36"/>
                    <a:gd name="T27" fmla="*/ 2 h 34"/>
                    <a:gd name="T28" fmla="*/ 8 w 36"/>
                    <a:gd name="T29" fmla="*/ 4 h 34"/>
                    <a:gd name="T30" fmla="*/ 6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0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0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8 w 36"/>
                    <a:gd name="T53" fmla="*/ 32 h 34"/>
                    <a:gd name="T54" fmla="*/ 9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0 w 36"/>
                    <a:gd name="T63" fmla="*/ 34 h 34"/>
                    <a:gd name="T64" fmla="*/ 24 w 36"/>
                    <a:gd name="T65" fmla="*/ 34 h 34"/>
                    <a:gd name="T66" fmla="*/ 25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4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25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7" name="Freeform 513"/>
                <p:cNvSpPr>
                  <a:spLocks/>
                </p:cNvSpPr>
                <p:nvPr/>
              </p:nvSpPr>
              <p:spPr bwMode="auto">
                <a:xfrm>
                  <a:off x="2453" y="3164"/>
                  <a:ext cx="36" cy="34"/>
                </a:xfrm>
                <a:custGeom>
                  <a:avLst/>
                  <a:gdLst>
                    <a:gd name="T0" fmla="*/ 36 w 36"/>
                    <a:gd name="T1" fmla="*/ 18 h 34"/>
                    <a:gd name="T2" fmla="*/ 36 w 36"/>
                    <a:gd name="T3" fmla="*/ 14 h 34"/>
                    <a:gd name="T4" fmla="*/ 34 w 36"/>
                    <a:gd name="T5" fmla="*/ 13 h 34"/>
                    <a:gd name="T6" fmla="*/ 34 w 36"/>
                    <a:gd name="T7" fmla="*/ 9 h 34"/>
                    <a:gd name="T8" fmla="*/ 32 w 36"/>
                    <a:gd name="T9" fmla="*/ 7 h 34"/>
                    <a:gd name="T10" fmla="*/ 31 w 36"/>
                    <a:gd name="T11" fmla="*/ 6 h 34"/>
                    <a:gd name="T12" fmla="*/ 29 w 36"/>
                    <a:gd name="T13" fmla="*/ 4 h 34"/>
                    <a:gd name="T14" fmla="*/ 27 w 36"/>
                    <a:gd name="T15" fmla="*/ 2 h 34"/>
                    <a:gd name="T16" fmla="*/ 23 w 36"/>
                    <a:gd name="T17" fmla="*/ 0 h 34"/>
                    <a:gd name="T18" fmla="*/ 22 w 36"/>
                    <a:gd name="T19" fmla="*/ 0 h 34"/>
                    <a:gd name="T20" fmla="*/ 18 w 36"/>
                    <a:gd name="T21" fmla="*/ 0 h 34"/>
                    <a:gd name="T22" fmla="*/ 15 w 36"/>
                    <a:gd name="T23" fmla="*/ 0 h 34"/>
                    <a:gd name="T24" fmla="*/ 13 w 36"/>
                    <a:gd name="T25" fmla="*/ 0 h 34"/>
                    <a:gd name="T26" fmla="*/ 11 w 36"/>
                    <a:gd name="T27" fmla="*/ 2 h 34"/>
                    <a:gd name="T28" fmla="*/ 7 w 36"/>
                    <a:gd name="T29" fmla="*/ 4 h 34"/>
                    <a:gd name="T30" fmla="*/ 6 w 36"/>
                    <a:gd name="T31" fmla="*/ 6 h 34"/>
                    <a:gd name="T32" fmla="*/ 4 w 36"/>
                    <a:gd name="T33" fmla="*/ 7 h 34"/>
                    <a:gd name="T34" fmla="*/ 2 w 36"/>
                    <a:gd name="T35" fmla="*/ 9 h 34"/>
                    <a:gd name="T36" fmla="*/ 2 w 36"/>
                    <a:gd name="T37" fmla="*/ 13 h 34"/>
                    <a:gd name="T38" fmla="*/ 0 w 36"/>
                    <a:gd name="T39" fmla="*/ 14 h 34"/>
                    <a:gd name="T40" fmla="*/ 0 w 36"/>
                    <a:gd name="T41" fmla="*/ 18 h 34"/>
                    <a:gd name="T42" fmla="*/ 0 w 36"/>
                    <a:gd name="T43" fmla="*/ 20 h 34"/>
                    <a:gd name="T44" fmla="*/ 2 w 36"/>
                    <a:gd name="T45" fmla="*/ 23 h 34"/>
                    <a:gd name="T46" fmla="*/ 2 w 36"/>
                    <a:gd name="T47" fmla="*/ 25 h 34"/>
                    <a:gd name="T48" fmla="*/ 4 w 36"/>
                    <a:gd name="T49" fmla="*/ 27 h 34"/>
                    <a:gd name="T50" fmla="*/ 6 w 36"/>
                    <a:gd name="T51" fmla="*/ 30 h 34"/>
                    <a:gd name="T52" fmla="*/ 7 w 36"/>
                    <a:gd name="T53" fmla="*/ 32 h 34"/>
                    <a:gd name="T54" fmla="*/ 11 w 36"/>
                    <a:gd name="T55" fmla="*/ 32 h 34"/>
                    <a:gd name="T56" fmla="*/ 13 w 36"/>
                    <a:gd name="T57" fmla="*/ 34 h 34"/>
                    <a:gd name="T58" fmla="*/ 15 w 36"/>
                    <a:gd name="T59" fmla="*/ 34 h 34"/>
                    <a:gd name="T60" fmla="*/ 18 w 36"/>
                    <a:gd name="T61" fmla="*/ 34 h 34"/>
                    <a:gd name="T62" fmla="*/ 22 w 36"/>
                    <a:gd name="T63" fmla="*/ 34 h 34"/>
                    <a:gd name="T64" fmla="*/ 23 w 36"/>
                    <a:gd name="T65" fmla="*/ 34 h 34"/>
                    <a:gd name="T66" fmla="*/ 27 w 36"/>
                    <a:gd name="T67" fmla="*/ 32 h 34"/>
                    <a:gd name="T68" fmla="*/ 29 w 36"/>
                    <a:gd name="T69" fmla="*/ 32 h 34"/>
                    <a:gd name="T70" fmla="*/ 31 w 36"/>
                    <a:gd name="T71" fmla="*/ 30 h 34"/>
                    <a:gd name="T72" fmla="*/ 32 w 36"/>
                    <a:gd name="T73" fmla="*/ 27 h 34"/>
                    <a:gd name="T74" fmla="*/ 34 w 36"/>
                    <a:gd name="T75" fmla="*/ 25 h 34"/>
                    <a:gd name="T76" fmla="*/ 34 w 36"/>
                    <a:gd name="T77" fmla="*/ 23 h 34"/>
                    <a:gd name="T78" fmla="*/ 36 w 36"/>
                    <a:gd name="T79" fmla="*/ 20 h 34"/>
                    <a:gd name="T80" fmla="*/ 36 w 36"/>
                    <a:gd name="T81" fmla="*/ 18 h 34"/>
                    <a:gd name="T82" fmla="*/ 36 w 36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4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2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3" y="34"/>
                      </a:lnTo>
                      <a:lnTo>
                        <a:pt x="15" y="34"/>
                      </a:lnTo>
                      <a:lnTo>
                        <a:pt x="18" y="34"/>
                      </a:lnTo>
                      <a:lnTo>
                        <a:pt x="22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8" name="Freeform 514"/>
                <p:cNvSpPr>
                  <a:spLocks/>
                </p:cNvSpPr>
                <p:nvPr/>
              </p:nvSpPr>
              <p:spPr bwMode="auto">
                <a:xfrm>
                  <a:off x="1387" y="2292"/>
                  <a:ext cx="35" cy="33"/>
                </a:xfrm>
                <a:custGeom>
                  <a:avLst/>
                  <a:gdLst>
                    <a:gd name="T0" fmla="*/ 35 w 35"/>
                    <a:gd name="T1" fmla="*/ 16 h 33"/>
                    <a:gd name="T2" fmla="*/ 35 w 35"/>
                    <a:gd name="T3" fmla="*/ 14 h 33"/>
                    <a:gd name="T4" fmla="*/ 33 w 35"/>
                    <a:gd name="T5" fmla="*/ 10 h 33"/>
                    <a:gd name="T6" fmla="*/ 33 w 35"/>
                    <a:gd name="T7" fmla="*/ 8 h 33"/>
                    <a:gd name="T8" fmla="*/ 32 w 35"/>
                    <a:gd name="T9" fmla="*/ 7 h 33"/>
                    <a:gd name="T10" fmla="*/ 30 w 35"/>
                    <a:gd name="T11" fmla="*/ 3 h 33"/>
                    <a:gd name="T12" fmla="*/ 28 w 35"/>
                    <a:gd name="T13" fmla="*/ 1 h 33"/>
                    <a:gd name="T14" fmla="*/ 26 w 35"/>
                    <a:gd name="T15" fmla="*/ 1 h 33"/>
                    <a:gd name="T16" fmla="*/ 23 w 35"/>
                    <a:gd name="T17" fmla="*/ 0 h 33"/>
                    <a:gd name="T18" fmla="*/ 21 w 35"/>
                    <a:gd name="T19" fmla="*/ 0 h 33"/>
                    <a:gd name="T20" fmla="*/ 17 w 35"/>
                    <a:gd name="T21" fmla="*/ 0 h 33"/>
                    <a:gd name="T22" fmla="*/ 14 w 35"/>
                    <a:gd name="T23" fmla="*/ 0 h 33"/>
                    <a:gd name="T24" fmla="*/ 12 w 35"/>
                    <a:gd name="T25" fmla="*/ 0 h 33"/>
                    <a:gd name="T26" fmla="*/ 10 w 35"/>
                    <a:gd name="T27" fmla="*/ 1 h 33"/>
                    <a:gd name="T28" fmla="*/ 7 w 35"/>
                    <a:gd name="T29" fmla="*/ 1 h 33"/>
                    <a:gd name="T30" fmla="*/ 5 w 35"/>
                    <a:gd name="T31" fmla="*/ 3 h 33"/>
                    <a:gd name="T32" fmla="*/ 3 w 35"/>
                    <a:gd name="T33" fmla="*/ 7 h 33"/>
                    <a:gd name="T34" fmla="*/ 1 w 35"/>
                    <a:gd name="T35" fmla="*/ 8 h 33"/>
                    <a:gd name="T36" fmla="*/ 1 w 35"/>
                    <a:gd name="T37" fmla="*/ 10 h 33"/>
                    <a:gd name="T38" fmla="*/ 0 w 35"/>
                    <a:gd name="T39" fmla="*/ 14 h 33"/>
                    <a:gd name="T40" fmla="*/ 0 w 35"/>
                    <a:gd name="T41" fmla="*/ 16 h 33"/>
                    <a:gd name="T42" fmla="*/ 0 w 35"/>
                    <a:gd name="T43" fmla="*/ 19 h 33"/>
                    <a:gd name="T44" fmla="*/ 1 w 35"/>
                    <a:gd name="T45" fmla="*/ 23 h 33"/>
                    <a:gd name="T46" fmla="*/ 1 w 35"/>
                    <a:gd name="T47" fmla="*/ 24 h 33"/>
                    <a:gd name="T48" fmla="*/ 3 w 35"/>
                    <a:gd name="T49" fmla="*/ 26 h 33"/>
                    <a:gd name="T50" fmla="*/ 5 w 35"/>
                    <a:gd name="T51" fmla="*/ 28 h 33"/>
                    <a:gd name="T52" fmla="*/ 7 w 35"/>
                    <a:gd name="T53" fmla="*/ 30 h 33"/>
                    <a:gd name="T54" fmla="*/ 10 w 35"/>
                    <a:gd name="T55" fmla="*/ 32 h 33"/>
                    <a:gd name="T56" fmla="*/ 12 w 35"/>
                    <a:gd name="T57" fmla="*/ 33 h 33"/>
                    <a:gd name="T58" fmla="*/ 14 w 35"/>
                    <a:gd name="T59" fmla="*/ 33 h 33"/>
                    <a:gd name="T60" fmla="*/ 17 w 35"/>
                    <a:gd name="T61" fmla="*/ 33 h 33"/>
                    <a:gd name="T62" fmla="*/ 21 w 35"/>
                    <a:gd name="T63" fmla="*/ 33 h 33"/>
                    <a:gd name="T64" fmla="*/ 23 w 35"/>
                    <a:gd name="T65" fmla="*/ 33 h 33"/>
                    <a:gd name="T66" fmla="*/ 26 w 35"/>
                    <a:gd name="T67" fmla="*/ 32 h 33"/>
                    <a:gd name="T68" fmla="*/ 28 w 35"/>
                    <a:gd name="T69" fmla="*/ 30 h 33"/>
                    <a:gd name="T70" fmla="*/ 30 w 35"/>
                    <a:gd name="T71" fmla="*/ 28 h 33"/>
                    <a:gd name="T72" fmla="*/ 32 w 35"/>
                    <a:gd name="T73" fmla="*/ 26 h 33"/>
                    <a:gd name="T74" fmla="*/ 33 w 35"/>
                    <a:gd name="T75" fmla="*/ 24 h 33"/>
                    <a:gd name="T76" fmla="*/ 33 w 35"/>
                    <a:gd name="T77" fmla="*/ 23 h 33"/>
                    <a:gd name="T78" fmla="*/ 35 w 35"/>
                    <a:gd name="T79" fmla="*/ 19 h 33"/>
                    <a:gd name="T80" fmla="*/ 35 w 35"/>
                    <a:gd name="T81" fmla="*/ 16 h 33"/>
                    <a:gd name="T82" fmla="*/ 35 w 35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3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0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0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7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6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59" name="Freeform 515"/>
                <p:cNvSpPr>
                  <a:spLocks/>
                </p:cNvSpPr>
                <p:nvPr/>
              </p:nvSpPr>
              <p:spPr bwMode="auto">
                <a:xfrm>
                  <a:off x="1387" y="2382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0" name="Freeform 516"/>
                <p:cNvSpPr>
                  <a:spLocks/>
                </p:cNvSpPr>
                <p:nvPr/>
              </p:nvSpPr>
              <p:spPr bwMode="auto">
                <a:xfrm>
                  <a:off x="1387" y="2466"/>
                  <a:ext cx="35" cy="35"/>
                </a:xfrm>
                <a:custGeom>
                  <a:avLst/>
                  <a:gdLst>
                    <a:gd name="T0" fmla="*/ 35 w 35"/>
                    <a:gd name="T1" fmla="*/ 16 h 35"/>
                    <a:gd name="T2" fmla="*/ 35 w 35"/>
                    <a:gd name="T3" fmla="*/ 14 h 35"/>
                    <a:gd name="T4" fmla="*/ 33 w 35"/>
                    <a:gd name="T5" fmla="*/ 12 h 35"/>
                    <a:gd name="T6" fmla="*/ 33 w 35"/>
                    <a:gd name="T7" fmla="*/ 9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1 h 35"/>
                    <a:gd name="T16" fmla="*/ 23 w 35"/>
                    <a:gd name="T17" fmla="*/ 1 h 35"/>
                    <a:gd name="T18" fmla="*/ 21 w 35"/>
                    <a:gd name="T19" fmla="*/ 0 h 35"/>
                    <a:gd name="T20" fmla="*/ 17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1 h 35"/>
                    <a:gd name="T26" fmla="*/ 10 w 35"/>
                    <a:gd name="T27" fmla="*/ 1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1 w 35"/>
                    <a:gd name="T35" fmla="*/ 9 h 35"/>
                    <a:gd name="T36" fmla="*/ 1 w 35"/>
                    <a:gd name="T37" fmla="*/ 12 h 35"/>
                    <a:gd name="T38" fmla="*/ 0 w 35"/>
                    <a:gd name="T39" fmla="*/ 14 h 35"/>
                    <a:gd name="T40" fmla="*/ 0 w 35"/>
                    <a:gd name="T41" fmla="*/ 17 h 35"/>
                    <a:gd name="T42" fmla="*/ 0 w 35"/>
                    <a:gd name="T43" fmla="*/ 19 h 35"/>
                    <a:gd name="T44" fmla="*/ 1 w 35"/>
                    <a:gd name="T45" fmla="*/ 23 h 35"/>
                    <a:gd name="T46" fmla="*/ 1 w 35"/>
                    <a:gd name="T47" fmla="*/ 25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7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6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3 w 35"/>
                    <a:gd name="T75" fmla="*/ 25 h 35"/>
                    <a:gd name="T76" fmla="*/ 33 w 35"/>
                    <a:gd name="T77" fmla="*/ 23 h 35"/>
                    <a:gd name="T78" fmla="*/ 35 w 35"/>
                    <a:gd name="T79" fmla="*/ 19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0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6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1" name="Freeform 517"/>
                <p:cNvSpPr>
                  <a:spLocks/>
                </p:cNvSpPr>
                <p:nvPr/>
              </p:nvSpPr>
              <p:spPr bwMode="auto">
                <a:xfrm>
                  <a:off x="1387" y="2549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1 w 35"/>
                    <a:gd name="T35" fmla="*/ 11 h 36"/>
                    <a:gd name="T36" fmla="*/ 1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2 h 36"/>
                    <a:gd name="T44" fmla="*/ 1 w 35"/>
                    <a:gd name="T45" fmla="*/ 23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3 h 36"/>
                    <a:gd name="T78" fmla="*/ 35 w 35"/>
                    <a:gd name="T79" fmla="*/ 22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2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2" name="Freeform 518"/>
                <p:cNvSpPr>
                  <a:spLocks/>
                </p:cNvSpPr>
                <p:nvPr/>
              </p:nvSpPr>
              <p:spPr bwMode="auto">
                <a:xfrm>
                  <a:off x="1387" y="2635"/>
                  <a:ext cx="35" cy="33"/>
                </a:xfrm>
                <a:custGeom>
                  <a:avLst/>
                  <a:gdLst>
                    <a:gd name="T0" fmla="*/ 35 w 35"/>
                    <a:gd name="T1" fmla="*/ 16 h 33"/>
                    <a:gd name="T2" fmla="*/ 35 w 35"/>
                    <a:gd name="T3" fmla="*/ 14 h 33"/>
                    <a:gd name="T4" fmla="*/ 33 w 35"/>
                    <a:gd name="T5" fmla="*/ 10 h 33"/>
                    <a:gd name="T6" fmla="*/ 33 w 35"/>
                    <a:gd name="T7" fmla="*/ 8 h 33"/>
                    <a:gd name="T8" fmla="*/ 32 w 35"/>
                    <a:gd name="T9" fmla="*/ 7 h 33"/>
                    <a:gd name="T10" fmla="*/ 30 w 35"/>
                    <a:gd name="T11" fmla="*/ 3 h 33"/>
                    <a:gd name="T12" fmla="*/ 28 w 35"/>
                    <a:gd name="T13" fmla="*/ 1 h 33"/>
                    <a:gd name="T14" fmla="*/ 26 w 35"/>
                    <a:gd name="T15" fmla="*/ 1 h 33"/>
                    <a:gd name="T16" fmla="*/ 23 w 35"/>
                    <a:gd name="T17" fmla="*/ 0 h 33"/>
                    <a:gd name="T18" fmla="*/ 21 w 35"/>
                    <a:gd name="T19" fmla="*/ 0 h 33"/>
                    <a:gd name="T20" fmla="*/ 17 w 35"/>
                    <a:gd name="T21" fmla="*/ 0 h 33"/>
                    <a:gd name="T22" fmla="*/ 14 w 35"/>
                    <a:gd name="T23" fmla="*/ 0 h 33"/>
                    <a:gd name="T24" fmla="*/ 12 w 35"/>
                    <a:gd name="T25" fmla="*/ 0 h 33"/>
                    <a:gd name="T26" fmla="*/ 10 w 35"/>
                    <a:gd name="T27" fmla="*/ 1 h 33"/>
                    <a:gd name="T28" fmla="*/ 7 w 35"/>
                    <a:gd name="T29" fmla="*/ 1 h 33"/>
                    <a:gd name="T30" fmla="*/ 5 w 35"/>
                    <a:gd name="T31" fmla="*/ 3 h 33"/>
                    <a:gd name="T32" fmla="*/ 3 w 35"/>
                    <a:gd name="T33" fmla="*/ 7 h 33"/>
                    <a:gd name="T34" fmla="*/ 1 w 35"/>
                    <a:gd name="T35" fmla="*/ 8 h 33"/>
                    <a:gd name="T36" fmla="*/ 1 w 35"/>
                    <a:gd name="T37" fmla="*/ 10 h 33"/>
                    <a:gd name="T38" fmla="*/ 0 w 35"/>
                    <a:gd name="T39" fmla="*/ 14 h 33"/>
                    <a:gd name="T40" fmla="*/ 0 w 35"/>
                    <a:gd name="T41" fmla="*/ 16 h 33"/>
                    <a:gd name="T42" fmla="*/ 0 w 35"/>
                    <a:gd name="T43" fmla="*/ 19 h 33"/>
                    <a:gd name="T44" fmla="*/ 1 w 35"/>
                    <a:gd name="T45" fmla="*/ 23 h 33"/>
                    <a:gd name="T46" fmla="*/ 1 w 35"/>
                    <a:gd name="T47" fmla="*/ 24 h 33"/>
                    <a:gd name="T48" fmla="*/ 3 w 35"/>
                    <a:gd name="T49" fmla="*/ 26 h 33"/>
                    <a:gd name="T50" fmla="*/ 5 w 35"/>
                    <a:gd name="T51" fmla="*/ 28 h 33"/>
                    <a:gd name="T52" fmla="*/ 7 w 35"/>
                    <a:gd name="T53" fmla="*/ 30 h 33"/>
                    <a:gd name="T54" fmla="*/ 10 w 35"/>
                    <a:gd name="T55" fmla="*/ 32 h 33"/>
                    <a:gd name="T56" fmla="*/ 12 w 35"/>
                    <a:gd name="T57" fmla="*/ 33 h 33"/>
                    <a:gd name="T58" fmla="*/ 14 w 35"/>
                    <a:gd name="T59" fmla="*/ 33 h 33"/>
                    <a:gd name="T60" fmla="*/ 17 w 35"/>
                    <a:gd name="T61" fmla="*/ 33 h 33"/>
                    <a:gd name="T62" fmla="*/ 21 w 35"/>
                    <a:gd name="T63" fmla="*/ 33 h 33"/>
                    <a:gd name="T64" fmla="*/ 23 w 35"/>
                    <a:gd name="T65" fmla="*/ 33 h 33"/>
                    <a:gd name="T66" fmla="*/ 26 w 35"/>
                    <a:gd name="T67" fmla="*/ 32 h 33"/>
                    <a:gd name="T68" fmla="*/ 28 w 35"/>
                    <a:gd name="T69" fmla="*/ 30 h 33"/>
                    <a:gd name="T70" fmla="*/ 30 w 35"/>
                    <a:gd name="T71" fmla="*/ 28 h 33"/>
                    <a:gd name="T72" fmla="*/ 32 w 35"/>
                    <a:gd name="T73" fmla="*/ 26 h 33"/>
                    <a:gd name="T74" fmla="*/ 33 w 35"/>
                    <a:gd name="T75" fmla="*/ 24 h 33"/>
                    <a:gd name="T76" fmla="*/ 33 w 35"/>
                    <a:gd name="T77" fmla="*/ 23 h 33"/>
                    <a:gd name="T78" fmla="*/ 35 w 35"/>
                    <a:gd name="T79" fmla="*/ 19 h 33"/>
                    <a:gd name="T80" fmla="*/ 35 w 35"/>
                    <a:gd name="T81" fmla="*/ 16 h 33"/>
                    <a:gd name="T82" fmla="*/ 35 w 35"/>
                    <a:gd name="T8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3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3" y="10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3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1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6"/>
                      </a:lnTo>
                      <a:lnTo>
                        <a:pt x="5" y="28"/>
                      </a:lnTo>
                      <a:lnTo>
                        <a:pt x="7" y="30"/>
                      </a:lnTo>
                      <a:lnTo>
                        <a:pt x="10" y="32"/>
                      </a:lnTo>
                      <a:lnTo>
                        <a:pt x="12" y="33"/>
                      </a:lnTo>
                      <a:lnTo>
                        <a:pt x="14" y="33"/>
                      </a:lnTo>
                      <a:lnTo>
                        <a:pt x="17" y="33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6" y="32"/>
                      </a:lnTo>
                      <a:lnTo>
                        <a:pt x="28" y="30"/>
                      </a:lnTo>
                      <a:lnTo>
                        <a:pt x="30" y="28"/>
                      </a:lnTo>
                      <a:lnTo>
                        <a:pt x="32" y="26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3" name="Freeform 519"/>
                <p:cNvSpPr>
                  <a:spLocks/>
                </p:cNvSpPr>
                <p:nvPr/>
              </p:nvSpPr>
              <p:spPr bwMode="auto">
                <a:xfrm>
                  <a:off x="1387" y="2718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3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4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4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3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3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4" name="Freeform 520"/>
                <p:cNvSpPr>
                  <a:spLocks/>
                </p:cNvSpPr>
                <p:nvPr/>
              </p:nvSpPr>
              <p:spPr bwMode="auto">
                <a:xfrm>
                  <a:off x="1387" y="2816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3 w 35"/>
                    <a:gd name="T5" fmla="*/ 12 h 34"/>
                    <a:gd name="T6" fmla="*/ 33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1 w 35"/>
                    <a:gd name="T35" fmla="*/ 9 h 34"/>
                    <a:gd name="T36" fmla="*/ 1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5" name="Freeform 521"/>
                <p:cNvSpPr>
                  <a:spLocks/>
                </p:cNvSpPr>
                <p:nvPr/>
              </p:nvSpPr>
              <p:spPr bwMode="auto">
                <a:xfrm>
                  <a:off x="1387" y="2907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4 h 35"/>
                    <a:gd name="T4" fmla="*/ 33 w 35"/>
                    <a:gd name="T5" fmla="*/ 12 h 35"/>
                    <a:gd name="T6" fmla="*/ 33 w 35"/>
                    <a:gd name="T7" fmla="*/ 8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1 h 35"/>
                    <a:gd name="T16" fmla="*/ 23 w 35"/>
                    <a:gd name="T17" fmla="*/ 1 h 35"/>
                    <a:gd name="T18" fmla="*/ 21 w 35"/>
                    <a:gd name="T19" fmla="*/ 0 h 35"/>
                    <a:gd name="T20" fmla="*/ 17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1 h 35"/>
                    <a:gd name="T26" fmla="*/ 10 w 35"/>
                    <a:gd name="T27" fmla="*/ 1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1 w 35"/>
                    <a:gd name="T35" fmla="*/ 8 h 35"/>
                    <a:gd name="T36" fmla="*/ 1 w 35"/>
                    <a:gd name="T37" fmla="*/ 12 h 35"/>
                    <a:gd name="T38" fmla="*/ 0 w 35"/>
                    <a:gd name="T39" fmla="*/ 14 h 35"/>
                    <a:gd name="T40" fmla="*/ 0 w 35"/>
                    <a:gd name="T41" fmla="*/ 17 h 35"/>
                    <a:gd name="T42" fmla="*/ 0 w 35"/>
                    <a:gd name="T43" fmla="*/ 19 h 35"/>
                    <a:gd name="T44" fmla="*/ 1 w 35"/>
                    <a:gd name="T45" fmla="*/ 23 h 35"/>
                    <a:gd name="T46" fmla="*/ 1 w 35"/>
                    <a:gd name="T47" fmla="*/ 24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7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6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3 w 35"/>
                    <a:gd name="T75" fmla="*/ 24 h 35"/>
                    <a:gd name="T76" fmla="*/ 33 w 35"/>
                    <a:gd name="T77" fmla="*/ 23 h 35"/>
                    <a:gd name="T78" fmla="*/ 35 w 35"/>
                    <a:gd name="T79" fmla="*/ 19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4"/>
                      </a:lnTo>
                      <a:lnTo>
                        <a:pt x="33" y="12"/>
                      </a:lnTo>
                      <a:lnTo>
                        <a:pt x="33" y="8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1"/>
                      </a:lnTo>
                      <a:lnTo>
                        <a:pt x="10" y="1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8"/>
                      </a:lnTo>
                      <a:lnTo>
                        <a:pt x="1" y="12"/>
                      </a:ln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1" y="23"/>
                      </a:lnTo>
                      <a:lnTo>
                        <a:pt x="1" y="24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6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3" y="24"/>
                      </a:lnTo>
                      <a:lnTo>
                        <a:pt x="33" y="23"/>
                      </a:lnTo>
                      <a:lnTo>
                        <a:pt x="35" y="19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6" name="Freeform 522"/>
                <p:cNvSpPr>
                  <a:spLocks/>
                </p:cNvSpPr>
                <p:nvPr/>
              </p:nvSpPr>
              <p:spPr bwMode="auto">
                <a:xfrm>
                  <a:off x="1387" y="2990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3 w 35"/>
                    <a:gd name="T5" fmla="*/ 13 h 36"/>
                    <a:gd name="T6" fmla="*/ 33 w 35"/>
                    <a:gd name="T7" fmla="*/ 11 h 36"/>
                    <a:gd name="T8" fmla="*/ 32 w 35"/>
                    <a:gd name="T9" fmla="*/ 7 h 36"/>
                    <a:gd name="T10" fmla="*/ 30 w 35"/>
                    <a:gd name="T11" fmla="*/ 5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7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5 h 36"/>
                    <a:gd name="T32" fmla="*/ 3 w 35"/>
                    <a:gd name="T33" fmla="*/ 7 h 36"/>
                    <a:gd name="T34" fmla="*/ 1 w 35"/>
                    <a:gd name="T35" fmla="*/ 11 h 36"/>
                    <a:gd name="T36" fmla="*/ 1 w 35"/>
                    <a:gd name="T37" fmla="*/ 13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1 h 36"/>
                    <a:gd name="T44" fmla="*/ 1 w 35"/>
                    <a:gd name="T45" fmla="*/ 23 h 36"/>
                    <a:gd name="T46" fmla="*/ 1 w 35"/>
                    <a:gd name="T47" fmla="*/ 27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7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3 w 35"/>
                    <a:gd name="T75" fmla="*/ 27 h 36"/>
                    <a:gd name="T76" fmla="*/ 33 w 35"/>
                    <a:gd name="T77" fmla="*/ 23 h 36"/>
                    <a:gd name="T78" fmla="*/ 35 w 35"/>
                    <a:gd name="T79" fmla="*/ 21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3" y="13"/>
                      </a:lnTo>
                      <a:lnTo>
                        <a:pt x="33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1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3" y="27"/>
                      </a:lnTo>
                      <a:lnTo>
                        <a:pt x="33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7" name="Freeform 523"/>
                <p:cNvSpPr>
                  <a:spLocks/>
                </p:cNvSpPr>
                <p:nvPr/>
              </p:nvSpPr>
              <p:spPr bwMode="auto">
                <a:xfrm>
                  <a:off x="1387" y="3075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5 h 34"/>
                    <a:gd name="T4" fmla="*/ 33 w 35"/>
                    <a:gd name="T5" fmla="*/ 11 h 34"/>
                    <a:gd name="T6" fmla="*/ 33 w 35"/>
                    <a:gd name="T7" fmla="*/ 9 h 34"/>
                    <a:gd name="T8" fmla="*/ 32 w 35"/>
                    <a:gd name="T9" fmla="*/ 8 h 34"/>
                    <a:gd name="T10" fmla="*/ 30 w 35"/>
                    <a:gd name="T11" fmla="*/ 4 h 34"/>
                    <a:gd name="T12" fmla="*/ 28 w 35"/>
                    <a:gd name="T13" fmla="*/ 2 h 34"/>
                    <a:gd name="T14" fmla="*/ 26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7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0 w 35"/>
                    <a:gd name="T27" fmla="*/ 2 h 34"/>
                    <a:gd name="T28" fmla="*/ 7 w 35"/>
                    <a:gd name="T29" fmla="*/ 2 h 34"/>
                    <a:gd name="T30" fmla="*/ 5 w 35"/>
                    <a:gd name="T31" fmla="*/ 4 h 34"/>
                    <a:gd name="T32" fmla="*/ 3 w 35"/>
                    <a:gd name="T33" fmla="*/ 8 h 34"/>
                    <a:gd name="T34" fmla="*/ 1 w 35"/>
                    <a:gd name="T35" fmla="*/ 9 h 34"/>
                    <a:gd name="T36" fmla="*/ 1 w 35"/>
                    <a:gd name="T37" fmla="*/ 11 h 34"/>
                    <a:gd name="T38" fmla="*/ 0 w 35"/>
                    <a:gd name="T39" fmla="*/ 15 h 34"/>
                    <a:gd name="T40" fmla="*/ 0 w 35"/>
                    <a:gd name="T41" fmla="*/ 16 h 34"/>
                    <a:gd name="T42" fmla="*/ 0 w 35"/>
                    <a:gd name="T43" fmla="*/ 20 h 34"/>
                    <a:gd name="T44" fmla="*/ 1 w 35"/>
                    <a:gd name="T45" fmla="*/ 23 h 34"/>
                    <a:gd name="T46" fmla="*/ 1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29 h 34"/>
                    <a:gd name="T52" fmla="*/ 7 w 35"/>
                    <a:gd name="T53" fmla="*/ 31 h 34"/>
                    <a:gd name="T54" fmla="*/ 10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7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6 w 35"/>
                    <a:gd name="T67" fmla="*/ 32 h 34"/>
                    <a:gd name="T68" fmla="*/ 28 w 35"/>
                    <a:gd name="T69" fmla="*/ 31 h 34"/>
                    <a:gd name="T70" fmla="*/ 30 w 35"/>
                    <a:gd name="T71" fmla="*/ 29 h 34"/>
                    <a:gd name="T72" fmla="*/ 32 w 35"/>
                    <a:gd name="T73" fmla="*/ 27 h 34"/>
                    <a:gd name="T74" fmla="*/ 33 w 35"/>
                    <a:gd name="T75" fmla="*/ 25 h 34"/>
                    <a:gd name="T76" fmla="*/ 33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6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5"/>
                      </a:lnTo>
                      <a:lnTo>
                        <a:pt x="33" y="11"/>
                      </a:lnTo>
                      <a:lnTo>
                        <a:pt x="33" y="9"/>
                      </a:lnTo>
                      <a:lnTo>
                        <a:pt x="32" y="8"/>
                      </a:lnTo>
                      <a:lnTo>
                        <a:pt x="30" y="4"/>
                      </a:lnTo>
                      <a:lnTo>
                        <a:pt x="28" y="2"/>
                      </a:ln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5" y="4"/>
                      </a:lnTo>
                      <a:lnTo>
                        <a:pt x="3" y="8"/>
                      </a:lnTo>
                      <a:lnTo>
                        <a:pt x="1" y="9"/>
                      </a:lnTo>
                      <a:lnTo>
                        <a:pt x="1" y="11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0" y="20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7"/>
                      </a:lnTo>
                      <a:lnTo>
                        <a:pt x="5" y="29"/>
                      </a:lnTo>
                      <a:lnTo>
                        <a:pt x="7" y="31"/>
                      </a:lnTo>
                      <a:lnTo>
                        <a:pt x="10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7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6" y="32"/>
                      </a:lnTo>
                      <a:lnTo>
                        <a:pt x="28" y="31"/>
                      </a:lnTo>
                      <a:lnTo>
                        <a:pt x="30" y="29"/>
                      </a:lnTo>
                      <a:lnTo>
                        <a:pt x="32" y="27"/>
                      </a:lnTo>
                      <a:lnTo>
                        <a:pt x="33" y="25"/>
                      </a:lnTo>
                      <a:lnTo>
                        <a:pt x="33" y="23"/>
                      </a:lnTo>
                      <a:lnTo>
                        <a:pt x="35" y="20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8" name="Freeform 524"/>
                <p:cNvSpPr>
                  <a:spLocks/>
                </p:cNvSpPr>
                <p:nvPr/>
              </p:nvSpPr>
              <p:spPr bwMode="auto">
                <a:xfrm>
                  <a:off x="2553" y="2288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4 w 35"/>
                    <a:gd name="T5" fmla="*/ 12 h 36"/>
                    <a:gd name="T6" fmla="*/ 34 w 35"/>
                    <a:gd name="T7" fmla="*/ 11 h 36"/>
                    <a:gd name="T8" fmla="*/ 32 w 35"/>
                    <a:gd name="T9" fmla="*/ 7 h 36"/>
                    <a:gd name="T10" fmla="*/ 30 w 35"/>
                    <a:gd name="T11" fmla="*/ 5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5 h 36"/>
                    <a:gd name="T32" fmla="*/ 3 w 35"/>
                    <a:gd name="T33" fmla="*/ 7 h 36"/>
                    <a:gd name="T34" fmla="*/ 2 w 35"/>
                    <a:gd name="T35" fmla="*/ 11 h 36"/>
                    <a:gd name="T36" fmla="*/ 2 w 35"/>
                    <a:gd name="T37" fmla="*/ 12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1 h 36"/>
                    <a:gd name="T44" fmla="*/ 2 w 35"/>
                    <a:gd name="T45" fmla="*/ 23 h 36"/>
                    <a:gd name="T46" fmla="*/ 2 w 35"/>
                    <a:gd name="T47" fmla="*/ 27 h 36"/>
                    <a:gd name="T48" fmla="*/ 3 w 35"/>
                    <a:gd name="T49" fmla="*/ 28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8 h 36"/>
                    <a:gd name="T74" fmla="*/ 34 w 35"/>
                    <a:gd name="T75" fmla="*/ 27 h 36"/>
                    <a:gd name="T76" fmla="*/ 34 w 35"/>
                    <a:gd name="T77" fmla="*/ 23 h 36"/>
                    <a:gd name="T78" fmla="*/ 35 w 35"/>
                    <a:gd name="T79" fmla="*/ 21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69" name="Freeform 525"/>
                <p:cNvSpPr>
                  <a:spLocks/>
                </p:cNvSpPr>
                <p:nvPr/>
              </p:nvSpPr>
              <p:spPr bwMode="auto">
                <a:xfrm>
                  <a:off x="2553" y="2380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5 h 34"/>
                    <a:gd name="T4" fmla="*/ 34 w 35"/>
                    <a:gd name="T5" fmla="*/ 11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4 h 34"/>
                    <a:gd name="T12" fmla="*/ 28 w 35"/>
                    <a:gd name="T13" fmla="*/ 2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2 h 34"/>
                    <a:gd name="T30" fmla="*/ 5 w 35"/>
                    <a:gd name="T31" fmla="*/ 4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1 h 34"/>
                    <a:gd name="T38" fmla="*/ 0 w 35"/>
                    <a:gd name="T39" fmla="*/ 15 h 34"/>
                    <a:gd name="T40" fmla="*/ 0 w 35"/>
                    <a:gd name="T41" fmla="*/ 16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29 h 34"/>
                    <a:gd name="T52" fmla="*/ 7 w 35"/>
                    <a:gd name="T53" fmla="*/ 31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1 h 34"/>
                    <a:gd name="T70" fmla="*/ 30 w 35"/>
                    <a:gd name="T71" fmla="*/ 29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6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5"/>
                      </a:lnTo>
                      <a:lnTo>
                        <a:pt x="34" y="11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4"/>
                      </a:lnTo>
                      <a:lnTo>
                        <a:pt x="28" y="2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5" y="4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29"/>
                      </a:lnTo>
                      <a:lnTo>
                        <a:pt x="7" y="31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1"/>
                      </a:lnTo>
                      <a:lnTo>
                        <a:pt x="30" y="29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0" name="Freeform 526"/>
                <p:cNvSpPr>
                  <a:spLocks/>
                </p:cNvSpPr>
                <p:nvPr/>
              </p:nvSpPr>
              <p:spPr bwMode="auto">
                <a:xfrm>
                  <a:off x="2553" y="2464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2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1" name="Freeform 527"/>
                <p:cNvSpPr>
                  <a:spLocks/>
                </p:cNvSpPr>
                <p:nvPr/>
              </p:nvSpPr>
              <p:spPr bwMode="auto">
                <a:xfrm>
                  <a:off x="2553" y="2547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5 h 36"/>
                    <a:gd name="T4" fmla="*/ 34 w 35"/>
                    <a:gd name="T5" fmla="*/ 13 h 36"/>
                    <a:gd name="T6" fmla="*/ 34 w 35"/>
                    <a:gd name="T7" fmla="*/ 9 h 36"/>
                    <a:gd name="T8" fmla="*/ 32 w 35"/>
                    <a:gd name="T9" fmla="*/ 8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8 h 36"/>
                    <a:gd name="T34" fmla="*/ 2 w 35"/>
                    <a:gd name="T35" fmla="*/ 9 h 36"/>
                    <a:gd name="T36" fmla="*/ 2 w 35"/>
                    <a:gd name="T37" fmla="*/ 13 h 36"/>
                    <a:gd name="T38" fmla="*/ 0 w 35"/>
                    <a:gd name="T39" fmla="*/ 15 h 36"/>
                    <a:gd name="T40" fmla="*/ 0 w 35"/>
                    <a:gd name="T41" fmla="*/ 18 h 36"/>
                    <a:gd name="T42" fmla="*/ 0 w 35"/>
                    <a:gd name="T43" fmla="*/ 20 h 36"/>
                    <a:gd name="T44" fmla="*/ 2 w 35"/>
                    <a:gd name="T45" fmla="*/ 24 h 36"/>
                    <a:gd name="T46" fmla="*/ 2 w 35"/>
                    <a:gd name="T47" fmla="*/ 25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4 w 35"/>
                    <a:gd name="T75" fmla="*/ 25 h 36"/>
                    <a:gd name="T76" fmla="*/ 34 w 35"/>
                    <a:gd name="T77" fmla="*/ 24 h 36"/>
                    <a:gd name="T78" fmla="*/ 35 w 35"/>
                    <a:gd name="T79" fmla="*/ 20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5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8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8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5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4"/>
                      </a:lnTo>
                      <a:lnTo>
                        <a:pt x="2" y="25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4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2" name="Freeform 528"/>
                <p:cNvSpPr>
                  <a:spLocks/>
                </p:cNvSpPr>
                <p:nvPr/>
              </p:nvSpPr>
              <p:spPr bwMode="auto">
                <a:xfrm>
                  <a:off x="2553" y="2631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6 h 36"/>
                    <a:gd name="T4" fmla="*/ 34 w 35"/>
                    <a:gd name="T5" fmla="*/ 12 h 36"/>
                    <a:gd name="T6" fmla="*/ 34 w 35"/>
                    <a:gd name="T7" fmla="*/ 11 h 36"/>
                    <a:gd name="T8" fmla="*/ 32 w 35"/>
                    <a:gd name="T9" fmla="*/ 7 h 36"/>
                    <a:gd name="T10" fmla="*/ 30 w 35"/>
                    <a:gd name="T11" fmla="*/ 5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5 h 36"/>
                    <a:gd name="T32" fmla="*/ 3 w 35"/>
                    <a:gd name="T33" fmla="*/ 7 h 36"/>
                    <a:gd name="T34" fmla="*/ 2 w 35"/>
                    <a:gd name="T35" fmla="*/ 11 h 36"/>
                    <a:gd name="T36" fmla="*/ 2 w 35"/>
                    <a:gd name="T37" fmla="*/ 12 h 36"/>
                    <a:gd name="T38" fmla="*/ 0 w 35"/>
                    <a:gd name="T39" fmla="*/ 16 h 36"/>
                    <a:gd name="T40" fmla="*/ 0 w 35"/>
                    <a:gd name="T41" fmla="*/ 18 h 36"/>
                    <a:gd name="T42" fmla="*/ 0 w 35"/>
                    <a:gd name="T43" fmla="*/ 21 h 36"/>
                    <a:gd name="T44" fmla="*/ 2 w 35"/>
                    <a:gd name="T45" fmla="*/ 23 h 36"/>
                    <a:gd name="T46" fmla="*/ 2 w 35"/>
                    <a:gd name="T47" fmla="*/ 27 h 36"/>
                    <a:gd name="T48" fmla="*/ 3 w 35"/>
                    <a:gd name="T49" fmla="*/ 28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8 h 36"/>
                    <a:gd name="T74" fmla="*/ 34 w 35"/>
                    <a:gd name="T75" fmla="*/ 27 h 36"/>
                    <a:gd name="T76" fmla="*/ 34 w 35"/>
                    <a:gd name="T77" fmla="*/ 23 h 36"/>
                    <a:gd name="T78" fmla="*/ 35 w 35"/>
                    <a:gd name="T79" fmla="*/ 21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3" name="Freeform 529"/>
                <p:cNvSpPr>
                  <a:spLocks/>
                </p:cNvSpPr>
                <p:nvPr/>
              </p:nvSpPr>
              <p:spPr bwMode="auto">
                <a:xfrm>
                  <a:off x="2553" y="2716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5 h 34"/>
                    <a:gd name="T4" fmla="*/ 34 w 35"/>
                    <a:gd name="T5" fmla="*/ 11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4 h 34"/>
                    <a:gd name="T12" fmla="*/ 28 w 35"/>
                    <a:gd name="T13" fmla="*/ 2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2 h 34"/>
                    <a:gd name="T30" fmla="*/ 5 w 35"/>
                    <a:gd name="T31" fmla="*/ 4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1 h 34"/>
                    <a:gd name="T38" fmla="*/ 0 w 35"/>
                    <a:gd name="T39" fmla="*/ 15 h 34"/>
                    <a:gd name="T40" fmla="*/ 0 w 35"/>
                    <a:gd name="T41" fmla="*/ 16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29 h 34"/>
                    <a:gd name="T52" fmla="*/ 7 w 35"/>
                    <a:gd name="T53" fmla="*/ 31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1 h 34"/>
                    <a:gd name="T70" fmla="*/ 30 w 35"/>
                    <a:gd name="T71" fmla="*/ 29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6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5"/>
                      </a:lnTo>
                      <a:lnTo>
                        <a:pt x="34" y="11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4"/>
                      </a:lnTo>
                      <a:lnTo>
                        <a:pt x="28" y="2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5" y="4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29"/>
                      </a:lnTo>
                      <a:lnTo>
                        <a:pt x="7" y="31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1"/>
                      </a:lnTo>
                      <a:lnTo>
                        <a:pt x="30" y="29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4" name="Freeform 530"/>
                <p:cNvSpPr>
                  <a:spLocks/>
                </p:cNvSpPr>
                <p:nvPr/>
              </p:nvSpPr>
              <p:spPr bwMode="auto">
                <a:xfrm>
                  <a:off x="2553" y="2814"/>
                  <a:ext cx="35" cy="34"/>
                </a:xfrm>
                <a:custGeom>
                  <a:avLst/>
                  <a:gdLst>
                    <a:gd name="T0" fmla="*/ 35 w 35"/>
                    <a:gd name="T1" fmla="*/ 16 h 34"/>
                    <a:gd name="T2" fmla="*/ 35 w 35"/>
                    <a:gd name="T3" fmla="*/ 14 h 34"/>
                    <a:gd name="T4" fmla="*/ 34 w 35"/>
                    <a:gd name="T5" fmla="*/ 11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4 h 34"/>
                    <a:gd name="T12" fmla="*/ 28 w 35"/>
                    <a:gd name="T13" fmla="*/ 2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2 h 34"/>
                    <a:gd name="T30" fmla="*/ 5 w 35"/>
                    <a:gd name="T31" fmla="*/ 4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1 h 34"/>
                    <a:gd name="T38" fmla="*/ 0 w 35"/>
                    <a:gd name="T39" fmla="*/ 14 h 34"/>
                    <a:gd name="T40" fmla="*/ 0 w 35"/>
                    <a:gd name="T41" fmla="*/ 16 h 34"/>
                    <a:gd name="T42" fmla="*/ 0 w 35"/>
                    <a:gd name="T43" fmla="*/ 20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7 h 34"/>
                    <a:gd name="T50" fmla="*/ 5 w 35"/>
                    <a:gd name="T51" fmla="*/ 29 h 34"/>
                    <a:gd name="T52" fmla="*/ 7 w 35"/>
                    <a:gd name="T53" fmla="*/ 30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0 h 34"/>
                    <a:gd name="T70" fmla="*/ 30 w 35"/>
                    <a:gd name="T71" fmla="*/ 29 h 34"/>
                    <a:gd name="T72" fmla="*/ 32 w 35"/>
                    <a:gd name="T73" fmla="*/ 27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20 h 34"/>
                    <a:gd name="T80" fmla="*/ 35 w 35"/>
                    <a:gd name="T81" fmla="*/ 16 h 34"/>
                    <a:gd name="T82" fmla="*/ 35 w 35"/>
                    <a:gd name="T8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6"/>
                      </a:moveTo>
                      <a:lnTo>
                        <a:pt x="35" y="14"/>
                      </a:lnTo>
                      <a:lnTo>
                        <a:pt x="34" y="11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4"/>
                      </a:lnTo>
                      <a:lnTo>
                        <a:pt x="28" y="2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5" y="4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1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7"/>
                      </a:lnTo>
                      <a:lnTo>
                        <a:pt x="5" y="29"/>
                      </a:lnTo>
                      <a:lnTo>
                        <a:pt x="7" y="30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0"/>
                      </a:lnTo>
                      <a:lnTo>
                        <a:pt x="30" y="29"/>
                      </a:lnTo>
                      <a:lnTo>
                        <a:pt x="32" y="27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6"/>
                      </a:lnTo>
                      <a:lnTo>
                        <a:pt x="35" y="16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5" name="Freeform 531"/>
                <p:cNvSpPr>
                  <a:spLocks/>
                </p:cNvSpPr>
                <p:nvPr/>
              </p:nvSpPr>
              <p:spPr bwMode="auto">
                <a:xfrm>
                  <a:off x="2553" y="2905"/>
                  <a:ext cx="35" cy="34"/>
                </a:xfrm>
                <a:custGeom>
                  <a:avLst/>
                  <a:gdLst>
                    <a:gd name="T0" fmla="*/ 35 w 35"/>
                    <a:gd name="T1" fmla="*/ 18 h 34"/>
                    <a:gd name="T2" fmla="*/ 35 w 35"/>
                    <a:gd name="T3" fmla="*/ 14 h 34"/>
                    <a:gd name="T4" fmla="*/ 34 w 35"/>
                    <a:gd name="T5" fmla="*/ 12 h 34"/>
                    <a:gd name="T6" fmla="*/ 34 w 35"/>
                    <a:gd name="T7" fmla="*/ 9 h 34"/>
                    <a:gd name="T8" fmla="*/ 32 w 35"/>
                    <a:gd name="T9" fmla="*/ 7 h 34"/>
                    <a:gd name="T10" fmla="*/ 30 w 35"/>
                    <a:gd name="T11" fmla="*/ 5 h 34"/>
                    <a:gd name="T12" fmla="*/ 28 w 35"/>
                    <a:gd name="T13" fmla="*/ 3 h 34"/>
                    <a:gd name="T14" fmla="*/ 27 w 35"/>
                    <a:gd name="T15" fmla="*/ 2 h 34"/>
                    <a:gd name="T16" fmla="*/ 23 w 35"/>
                    <a:gd name="T17" fmla="*/ 0 h 34"/>
                    <a:gd name="T18" fmla="*/ 21 w 35"/>
                    <a:gd name="T19" fmla="*/ 0 h 34"/>
                    <a:gd name="T20" fmla="*/ 18 w 35"/>
                    <a:gd name="T21" fmla="*/ 0 h 34"/>
                    <a:gd name="T22" fmla="*/ 14 w 35"/>
                    <a:gd name="T23" fmla="*/ 0 h 34"/>
                    <a:gd name="T24" fmla="*/ 12 w 35"/>
                    <a:gd name="T25" fmla="*/ 0 h 34"/>
                    <a:gd name="T26" fmla="*/ 11 w 35"/>
                    <a:gd name="T27" fmla="*/ 2 h 34"/>
                    <a:gd name="T28" fmla="*/ 7 w 35"/>
                    <a:gd name="T29" fmla="*/ 3 h 34"/>
                    <a:gd name="T30" fmla="*/ 5 w 35"/>
                    <a:gd name="T31" fmla="*/ 5 h 34"/>
                    <a:gd name="T32" fmla="*/ 3 w 35"/>
                    <a:gd name="T33" fmla="*/ 7 h 34"/>
                    <a:gd name="T34" fmla="*/ 2 w 35"/>
                    <a:gd name="T35" fmla="*/ 9 h 34"/>
                    <a:gd name="T36" fmla="*/ 2 w 35"/>
                    <a:gd name="T37" fmla="*/ 12 h 34"/>
                    <a:gd name="T38" fmla="*/ 0 w 35"/>
                    <a:gd name="T39" fmla="*/ 14 h 34"/>
                    <a:gd name="T40" fmla="*/ 0 w 35"/>
                    <a:gd name="T41" fmla="*/ 18 h 34"/>
                    <a:gd name="T42" fmla="*/ 0 w 35"/>
                    <a:gd name="T43" fmla="*/ 19 h 34"/>
                    <a:gd name="T44" fmla="*/ 2 w 35"/>
                    <a:gd name="T45" fmla="*/ 23 h 34"/>
                    <a:gd name="T46" fmla="*/ 2 w 35"/>
                    <a:gd name="T47" fmla="*/ 25 h 34"/>
                    <a:gd name="T48" fmla="*/ 3 w 35"/>
                    <a:gd name="T49" fmla="*/ 26 h 34"/>
                    <a:gd name="T50" fmla="*/ 5 w 35"/>
                    <a:gd name="T51" fmla="*/ 30 h 34"/>
                    <a:gd name="T52" fmla="*/ 7 w 35"/>
                    <a:gd name="T53" fmla="*/ 32 h 34"/>
                    <a:gd name="T54" fmla="*/ 11 w 35"/>
                    <a:gd name="T55" fmla="*/ 32 h 34"/>
                    <a:gd name="T56" fmla="*/ 12 w 35"/>
                    <a:gd name="T57" fmla="*/ 34 h 34"/>
                    <a:gd name="T58" fmla="*/ 14 w 35"/>
                    <a:gd name="T59" fmla="*/ 34 h 34"/>
                    <a:gd name="T60" fmla="*/ 18 w 35"/>
                    <a:gd name="T61" fmla="*/ 34 h 34"/>
                    <a:gd name="T62" fmla="*/ 21 w 35"/>
                    <a:gd name="T63" fmla="*/ 34 h 34"/>
                    <a:gd name="T64" fmla="*/ 23 w 35"/>
                    <a:gd name="T65" fmla="*/ 34 h 34"/>
                    <a:gd name="T66" fmla="*/ 27 w 35"/>
                    <a:gd name="T67" fmla="*/ 32 h 34"/>
                    <a:gd name="T68" fmla="*/ 28 w 35"/>
                    <a:gd name="T69" fmla="*/ 32 h 34"/>
                    <a:gd name="T70" fmla="*/ 30 w 35"/>
                    <a:gd name="T71" fmla="*/ 30 h 34"/>
                    <a:gd name="T72" fmla="*/ 32 w 35"/>
                    <a:gd name="T73" fmla="*/ 26 h 34"/>
                    <a:gd name="T74" fmla="*/ 34 w 35"/>
                    <a:gd name="T75" fmla="*/ 25 h 34"/>
                    <a:gd name="T76" fmla="*/ 34 w 35"/>
                    <a:gd name="T77" fmla="*/ 23 h 34"/>
                    <a:gd name="T78" fmla="*/ 35 w 35"/>
                    <a:gd name="T79" fmla="*/ 19 h 34"/>
                    <a:gd name="T80" fmla="*/ 35 w 35"/>
                    <a:gd name="T81" fmla="*/ 18 h 34"/>
                    <a:gd name="T82" fmla="*/ 35 w 35"/>
                    <a:gd name="T8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4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2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0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6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2"/>
                      </a:lnTo>
                      <a:lnTo>
                        <a:pt x="12" y="34"/>
                      </a:lnTo>
                      <a:lnTo>
                        <a:pt x="14" y="34"/>
                      </a:lnTo>
                      <a:lnTo>
                        <a:pt x="18" y="34"/>
                      </a:lnTo>
                      <a:lnTo>
                        <a:pt x="21" y="34"/>
                      </a:lnTo>
                      <a:lnTo>
                        <a:pt x="23" y="34"/>
                      </a:lnTo>
                      <a:lnTo>
                        <a:pt x="27" y="32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6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6" name="Freeform 532"/>
                <p:cNvSpPr>
                  <a:spLocks/>
                </p:cNvSpPr>
                <p:nvPr/>
              </p:nvSpPr>
              <p:spPr bwMode="auto">
                <a:xfrm>
                  <a:off x="2553" y="2988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5 h 36"/>
                    <a:gd name="T4" fmla="*/ 34 w 35"/>
                    <a:gd name="T5" fmla="*/ 13 h 36"/>
                    <a:gd name="T6" fmla="*/ 34 w 35"/>
                    <a:gd name="T7" fmla="*/ 9 h 36"/>
                    <a:gd name="T8" fmla="*/ 32 w 35"/>
                    <a:gd name="T9" fmla="*/ 7 h 36"/>
                    <a:gd name="T10" fmla="*/ 30 w 35"/>
                    <a:gd name="T11" fmla="*/ 6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6 h 36"/>
                    <a:gd name="T32" fmla="*/ 3 w 35"/>
                    <a:gd name="T33" fmla="*/ 7 h 36"/>
                    <a:gd name="T34" fmla="*/ 2 w 35"/>
                    <a:gd name="T35" fmla="*/ 9 h 36"/>
                    <a:gd name="T36" fmla="*/ 2 w 35"/>
                    <a:gd name="T37" fmla="*/ 13 h 36"/>
                    <a:gd name="T38" fmla="*/ 0 w 35"/>
                    <a:gd name="T39" fmla="*/ 15 h 36"/>
                    <a:gd name="T40" fmla="*/ 0 w 35"/>
                    <a:gd name="T41" fmla="*/ 18 h 36"/>
                    <a:gd name="T42" fmla="*/ 0 w 35"/>
                    <a:gd name="T43" fmla="*/ 20 h 36"/>
                    <a:gd name="T44" fmla="*/ 2 w 35"/>
                    <a:gd name="T45" fmla="*/ 23 h 36"/>
                    <a:gd name="T46" fmla="*/ 2 w 35"/>
                    <a:gd name="T47" fmla="*/ 25 h 36"/>
                    <a:gd name="T48" fmla="*/ 3 w 35"/>
                    <a:gd name="T49" fmla="*/ 29 h 36"/>
                    <a:gd name="T50" fmla="*/ 5 w 35"/>
                    <a:gd name="T51" fmla="*/ 31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1 h 36"/>
                    <a:gd name="T72" fmla="*/ 32 w 35"/>
                    <a:gd name="T73" fmla="*/ 29 h 36"/>
                    <a:gd name="T74" fmla="*/ 34 w 35"/>
                    <a:gd name="T75" fmla="*/ 25 h 36"/>
                    <a:gd name="T76" fmla="*/ 34 w 35"/>
                    <a:gd name="T77" fmla="*/ 23 h 36"/>
                    <a:gd name="T78" fmla="*/ 35 w 35"/>
                    <a:gd name="T79" fmla="*/ 20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5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5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9"/>
                      </a:lnTo>
                      <a:lnTo>
                        <a:pt x="5" y="31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1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7" name="Freeform 533"/>
                <p:cNvSpPr>
                  <a:spLocks/>
                </p:cNvSpPr>
                <p:nvPr/>
              </p:nvSpPr>
              <p:spPr bwMode="auto">
                <a:xfrm>
                  <a:off x="2553" y="3072"/>
                  <a:ext cx="35" cy="35"/>
                </a:xfrm>
                <a:custGeom>
                  <a:avLst/>
                  <a:gdLst>
                    <a:gd name="T0" fmla="*/ 35 w 35"/>
                    <a:gd name="T1" fmla="*/ 18 h 35"/>
                    <a:gd name="T2" fmla="*/ 35 w 35"/>
                    <a:gd name="T3" fmla="*/ 16 h 35"/>
                    <a:gd name="T4" fmla="*/ 34 w 35"/>
                    <a:gd name="T5" fmla="*/ 12 h 35"/>
                    <a:gd name="T6" fmla="*/ 34 w 35"/>
                    <a:gd name="T7" fmla="*/ 11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7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1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11 h 35"/>
                    <a:gd name="T36" fmla="*/ 2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8 h 35"/>
                    <a:gd name="T42" fmla="*/ 0 w 35"/>
                    <a:gd name="T43" fmla="*/ 21 h 35"/>
                    <a:gd name="T44" fmla="*/ 2 w 35"/>
                    <a:gd name="T45" fmla="*/ 23 h 35"/>
                    <a:gd name="T46" fmla="*/ 2 w 35"/>
                    <a:gd name="T47" fmla="*/ 26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1 w 35"/>
                    <a:gd name="T55" fmla="*/ 34 h 35"/>
                    <a:gd name="T56" fmla="*/ 12 w 35"/>
                    <a:gd name="T57" fmla="*/ 34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4 h 35"/>
                    <a:gd name="T66" fmla="*/ 27 w 35"/>
                    <a:gd name="T67" fmla="*/ 34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6 h 35"/>
                    <a:gd name="T76" fmla="*/ 34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8 h 35"/>
                    <a:gd name="T82" fmla="*/ 35 w 35"/>
                    <a:gd name="T8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8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6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8" name="Rectangle 534"/>
                <p:cNvSpPr>
                  <a:spLocks noChangeArrowheads="1"/>
                </p:cNvSpPr>
                <p:nvPr/>
              </p:nvSpPr>
              <p:spPr bwMode="auto">
                <a:xfrm>
                  <a:off x="3013" y="2251"/>
                  <a:ext cx="1058" cy="874"/>
                </a:xfrm>
                <a:prstGeom prst="rect">
                  <a:avLst/>
                </a:prstGeom>
                <a:noFill/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79" name="Freeform 535"/>
                <p:cNvSpPr>
                  <a:spLocks/>
                </p:cNvSpPr>
                <p:nvPr/>
              </p:nvSpPr>
              <p:spPr bwMode="auto">
                <a:xfrm>
                  <a:off x="3058" y="2279"/>
                  <a:ext cx="34" cy="36"/>
                </a:xfrm>
                <a:custGeom>
                  <a:avLst/>
                  <a:gdLst>
                    <a:gd name="T0" fmla="*/ 34 w 34"/>
                    <a:gd name="T1" fmla="*/ 16 h 36"/>
                    <a:gd name="T2" fmla="*/ 34 w 34"/>
                    <a:gd name="T3" fmla="*/ 14 h 36"/>
                    <a:gd name="T4" fmla="*/ 34 w 34"/>
                    <a:gd name="T5" fmla="*/ 13 h 36"/>
                    <a:gd name="T6" fmla="*/ 32 w 34"/>
                    <a:gd name="T7" fmla="*/ 9 h 36"/>
                    <a:gd name="T8" fmla="*/ 32 w 34"/>
                    <a:gd name="T9" fmla="*/ 7 h 36"/>
                    <a:gd name="T10" fmla="*/ 30 w 34"/>
                    <a:gd name="T11" fmla="*/ 5 h 36"/>
                    <a:gd name="T12" fmla="*/ 26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19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0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5 w 34"/>
                    <a:gd name="T31" fmla="*/ 5 h 36"/>
                    <a:gd name="T32" fmla="*/ 3 w 34"/>
                    <a:gd name="T33" fmla="*/ 7 h 36"/>
                    <a:gd name="T34" fmla="*/ 2 w 34"/>
                    <a:gd name="T35" fmla="*/ 9 h 36"/>
                    <a:gd name="T36" fmla="*/ 0 w 34"/>
                    <a:gd name="T37" fmla="*/ 13 h 36"/>
                    <a:gd name="T38" fmla="*/ 0 w 34"/>
                    <a:gd name="T39" fmla="*/ 14 h 36"/>
                    <a:gd name="T40" fmla="*/ 0 w 34"/>
                    <a:gd name="T41" fmla="*/ 18 h 36"/>
                    <a:gd name="T42" fmla="*/ 0 w 34"/>
                    <a:gd name="T43" fmla="*/ 20 h 36"/>
                    <a:gd name="T44" fmla="*/ 0 w 34"/>
                    <a:gd name="T45" fmla="*/ 23 h 36"/>
                    <a:gd name="T46" fmla="*/ 2 w 34"/>
                    <a:gd name="T47" fmla="*/ 25 h 36"/>
                    <a:gd name="T48" fmla="*/ 3 w 34"/>
                    <a:gd name="T49" fmla="*/ 29 h 36"/>
                    <a:gd name="T50" fmla="*/ 5 w 34"/>
                    <a:gd name="T51" fmla="*/ 30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0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19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6 w 34"/>
                    <a:gd name="T69" fmla="*/ 32 h 36"/>
                    <a:gd name="T70" fmla="*/ 30 w 34"/>
                    <a:gd name="T71" fmla="*/ 30 h 36"/>
                    <a:gd name="T72" fmla="*/ 32 w 34"/>
                    <a:gd name="T73" fmla="*/ 29 h 36"/>
                    <a:gd name="T74" fmla="*/ 32 w 34"/>
                    <a:gd name="T75" fmla="*/ 25 h 36"/>
                    <a:gd name="T76" fmla="*/ 34 w 34"/>
                    <a:gd name="T77" fmla="*/ 23 h 36"/>
                    <a:gd name="T78" fmla="*/ 34 w 34"/>
                    <a:gd name="T79" fmla="*/ 20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6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0" name="Freeform 536"/>
                <p:cNvSpPr>
                  <a:spLocks/>
                </p:cNvSpPr>
                <p:nvPr/>
              </p:nvSpPr>
              <p:spPr bwMode="auto">
                <a:xfrm>
                  <a:off x="3163" y="2279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14 h 36"/>
                    <a:gd name="T4" fmla="*/ 33 w 33"/>
                    <a:gd name="T5" fmla="*/ 13 h 36"/>
                    <a:gd name="T6" fmla="*/ 32 w 33"/>
                    <a:gd name="T7" fmla="*/ 9 h 36"/>
                    <a:gd name="T8" fmla="*/ 32 w 33"/>
                    <a:gd name="T9" fmla="*/ 7 h 36"/>
                    <a:gd name="T10" fmla="*/ 30 w 33"/>
                    <a:gd name="T11" fmla="*/ 5 h 36"/>
                    <a:gd name="T12" fmla="*/ 26 w 33"/>
                    <a:gd name="T13" fmla="*/ 4 h 36"/>
                    <a:gd name="T14" fmla="*/ 25 w 33"/>
                    <a:gd name="T15" fmla="*/ 2 h 36"/>
                    <a:gd name="T16" fmla="*/ 23 w 33"/>
                    <a:gd name="T17" fmla="*/ 2 h 36"/>
                    <a:gd name="T18" fmla="*/ 19 w 33"/>
                    <a:gd name="T19" fmla="*/ 0 h 36"/>
                    <a:gd name="T20" fmla="*/ 17 w 33"/>
                    <a:gd name="T21" fmla="*/ 0 h 36"/>
                    <a:gd name="T22" fmla="*/ 14 w 33"/>
                    <a:gd name="T23" fmla="*/ 0 h 36"/>
                    <a:gd name="T24" fmla="*/ 10 w 33"/>
                    <a:gd name="T25" fmla="*/ 2 h 36"/>
                    <a:gd name="T26" fmla="*/ 9 w 33"/>
                    <a:gd name="T27" fmla="*/ 2 h 36"/>
                    <a:gd name="T28" fmla="*/ 7 w 33"/>
                    <a:gd name="T29" fmla="*/ 4 h 36"/>
                    <a:gd name="T30" fmla="*/ 5 w 33"/>
                    <a:gd name="T31" fmla="*/ 5 h 36"/>
                    <a:gd name="T32" fmla="*/ 3 w 33"/>
                    <a:gd name="T33" fmla="*/ 7 h 36"/>
                    <a:gd name="T34" fmla="*/ 1 w 33"/>
                    <a:gd name="T35" fmla="*/ 9 h 36"/>
                    <a:gd name="T36" fmla="*/ 0 w 33"/>
                    <a:gd name="T37" fmla="*/ 13 h 36"/>
                    <a:gd name="T38" fmla="*/ 0 w 33"/>
                    <a:gd name="T39" fmla="*/ 14 h 36"/>
                    <a:gd name="T40" fmla="*/ 0 w 33"/>
                    <a:gd name="T41" fmla="*/ 18 h 36"/>
                    <a:gd name="T42" fmla="*/ 0 w 33"/>
                    <a:gd name="T43" fmla="*/ 20 h 36"/>
                    <a:gd name="T44" fmla="*/ 0 w 33"/>
                    <a:gd name="T45" fmla="*/ 23 h 36"/>
                    <a:gd name="T46" fmla="*/ 1 w 33"/>
                    <a:gd name="T47" fmla="*/ 25 h 36"/>
                    <a:gd name="T48" fmla="*/ 3 w 33"/>
                    <a:gd name="T49" fmla="*/ 29 h 36"/>
                    <a:gd name="T50" fmla="*/ 5 w 33"/>
                    <a:gd name="T51" fmla="*/ 30 h 36"/>
                    <a:gd name="T52" fmla="*/ 7 w 33"/>
                    <a:gd name="T53" fmla="*/ 32 h 36"/>
                    <a:gd name="T54" fmla="*/ 9 w 33"/>
                    <a:gd name="T55" fmla="*/ 34 h 36"/>
                    <a:gd name="T56" fmla="*/ 10 w 33"/>
                    <a:gd name="T57" fmla="*/ 34 h 36"/>
                    <a:gd name="T58" fmla="*/ 14 w 33"/>
                    <a:gd name="T59" fmla="*/ 36 h 36"/>
                    <a:gd name="T60" fmla="*/ 17 w 33"/>
                    <a:gd name="T61" fmla="*/ 36 h 36"/>
                    <a:gd name="T62" fmla="*/ 19 w 33"/>
                    <a:gd name="T63" fmla="*/ 36 h 36"/>
                    <a:gd name="T64" fmla="*/ 23 w 33"/>
                    <a:gd name="T65" fmla="*/ 34 h 36"/>
                    <a:gd name="T66" fmla="*/ 25 w 33"/>
                    <a:gd name="T67" fmla="*/ 34 h 36"/>
                    <a:gd name="T68" fmla="*/ 26 w 33"/>
                    <a:gd name="T69" fmla="*/ 32 h 36"/>
                    <a:gd name="T70" fmla="*/ 30 w 33"/>
                    <a:gd name="T71" fmla="*/ 30 h 36"/>
                    <a:gd name="T72" fmla="*/ 32 w 33"/>
                    <a:gd name="T73" fmla="*/ 29 h 36"/>
                    <a:gd name="T74" fmla="*/ 32 w 33"/>
                    <a:gd name="T75" fmla="*/ 25 h 36"/>
                    <a:gd name="T76" fmla="*/ 33 w 33"/>
                    <a:gd name="T77" fmla="*/ 23 h 36"/>
                    <a:gd name="T78" fmla="*/ 33 w 33"/>
                    <a:gd name="T79" fmla="*/ 20 h 36"/>
                    <a:gd name="T80" fmla="*/ 33 w 33"/>
                    <a:gd name="T81" fmla="*/ 18 h 36"/>
                    <a:gd name="T82" fmla="*/ 33 w 33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14"/>
                      </a:lnTo>
                      <a:lnTo>
                        <a:pt x="33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20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1" name="Freeform 537"/>
                <p:cNvSpPr>
                  <a:spLocks/>
                </p:cNvSpPr>
                <p:nvPr/>
              </p:nvSpPr>
              <p:spPr bwMode="auto">
                <a:xfrm>
                  <a:off x="3268" y="2279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14 h 36"/>
                    <a:gd name="T4" fmla="*/ 33 w 33"/>
                    <a:gd name="T5" fmla="*/ 13 h 36"/>
                    <a:gd name="T6" fmla="*/ 32 w 33"/>
                    <a:gd name="T7" fmla="*/ 9 h 36"/>
                    <a:gd name="T8" fmla="*/ 32 w 33"/>
                    <a:gd name="T9" fmla="*/ 7 h 36"/>
                    <a:gd name="T10" fmla="*/ 30 w 33"/>
                    <a:gd name="T11" fmla="*/ 5 h 36"/>
                    <a:gd name="T12" fmla="*/ 26 w 33"/>
                    <a:gd name="T13" fmla="*/ 4 h 36"/>
                    <a:gd name="T14" fmla="*/ 24 w 33"/>
                    <a:gd name="T15" fmla="*/ 2 h 36"/>
                    <a:gd name="T16" fmla="*/ 23 w 33"/>
                    <a:gd name="T17" fmla="*/ 2 h 36"/>
                    <a:gd name="T18" fmla="*/ 19 w 33"/>
                    <a:gd name="T19" fmla="*/ 0 h 36"/>
                    <a:gd name="T20" fmla="*/ 17 w 33"/>
                    <a:gd name="T21" fmla="*/ 0 h 36"/>
                    <a:gd name="T22" fmla="*/ 14 w 33"/>
                    <a:gd name="T23" fmla="*/ 0 h 36"/>
                    <a:gd name="T24" fmla="*/ 10 w 33"/>
                    <a:gd name="T25" fmla="*/ 2 h 36"/>
                    <a:gd name="T26" fmla="*/ 8 w 33"/>
                    <a:gd name="T27" fmla="*/ 2 h 36"/>
                    <a:gd name="T28" fmla="*/ 7 w 33"/>
                    <a:gd name="T29" fmla="*/ 4 h 36"/>
                    <a:gd name="T30" fmla="*/ 5 w 33"/>
                    <a:gd name="T31" fmla="*/ 5 h 36"/>
                    <a:gd name="T32" fmla="*/ 3 w 33"/>
                    <a:gd name="T33" fmla="*/ 7 h 36"/>
                    <a:gd name="T34" fmla="*/ 1 w 33"/>
                    <a:gd name="T35" fmla="*/ 9 h 36"/>
                    <a:gd name="T36" fmla="*/ 0 w 33"/>
                    <a:gd name="T37" fmla="*/ 13 h 36"/>
                    <a:gd name="T38" fmla="*/ 0 w 33"/>
                    <a:gd name="T39" fmla="*/ 14 h 36"/>
                    <a:gd name="T40" fmla="*/ 0 w 33"/>
                    <a:gd name="T41" fmla="*/ 18 h 36"/>
                    <a:gd name="T42" fmla="*/ 0 w 33"/>
                    <a:gd name="T43" fmla="*/ 20 h 36"/>
                    <a:gd name="T44" fmla="*/ 0 w 33"/>
                    <a:gd name="T45" fmla="*/ 23 h 36"/>
                    <a:gd name="T46" fmla="*/ 1 w 33"/>
                    <a:gd name="T47" fmla="*/ 25 h 36"/>
                    <a:gd name="T48" fmla="*/ 3 w 33"/>
                    <a:gd name="T49" fmla="*/ 29 h 36"/>
                    <a:gd name="T50" fmla="*/ 5 w 33"/>
                    <a:gd name="T51" fmla="*/ 30 h 36"/>
                    <a:gd name="T52" fmla="*/ 7 w 33"/>
                    <a:gd name="T53" fmla="*/ 32 h 36"/>
                    <a:gd name="T54" fmla="*/ 8 w 33"/>
                    <a:gd name="T55" fmla="*/ 34 h 36"/>
                    <a:gd name="T56" fmla="*/ 10 w 33"/>
                    <a:gd name="T57" fmla="*/ 34 h 36"/>
                    <a:gd name="T58" fmla="*/ 14 w 33"/>
                    <a:gd name="T59" fmla="*/ 36 h 36"/>
                    <a:gd name="T60" fmla="*/ 17 w 33"/>
                    <a:gd name="T61" fmla="*/ 36 h 36"/>
                    <a:gd name="T62" fmla="*/ 19 w 33"/>
                    <a:gd name="T63" fmla="*/ 36 h 36"/>
                    <a:gd name="T64" fmla="*/ 23 w 33"/>
                    <a:gd name="T65" fmla="*/ 34 h 36"/>
                    <a:gd name="T66" fmla="*/ 24 w 33"/>
                    <a:gd name="T67" fmla="*/ 34 h 36"/>
                    <a:gd name="T68" fmla="*/ 26 w 33"/>
                    <a:gd name="T69" fmla="*/ 32 h 36"/>
                    <a:gd name="T70" fmla="*/ 30 w 33"/>
                    <a:gd name="T71" fmla="*/ 30 h 36"/>
                    <a:gd name="T72" fmla="*/ 32 w 33"/>
                    <a:gd name="T73" fmla="*/ 29 h 36"/>
                    <a:gd name="T74" fmla="*/ 32 w 33"/>
                    <a:gd name="T75" fmla="*/ 25 h 36"/>
                    <a:gd name="T76" fmla="*/ 33 w 33"/>
                    <a:gd name="T77" fmla="*/ 23 h 36"/>
                    <a:gd name="T78" fmla="*/ 33 w 33"/>
                    <a:gd name="T79" fmla="*/ 20 h 36"/>
                    <a:gd name="T80" fmla="*/ 33 w 33"/>
                    <a:gd name="T81" fmla="*/ 18 h 36"/>
                    <a:gd name="T82" fmla="*/ 33 w 33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14"/>
                      </a:lnTo>
                      <a:lnTo>
                        <a:pt x="33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1" y="25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4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3" y="23"/>
                      </a:lnTo>
                      <a:lnTo>
                        <a:pt x="33" y="20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2" name="Freeform 538"/>
                <p:cNvSpPr>
                  <a:spLocks/>
                </p:cNvSpPr>
                <p:nvPr/>
              </p:nvSpPr>
              <p:spPr bwMode="auto">
                <a:xfrm>
                  <a:off x="3372" y="2279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4 h 36"/>
                    <a:gd name="T4" fmla="*/ 34 w 34"/>
                    <a:gd name="T5" fmla="*/ 13 h 36"/>
                    <a:gd name="T6" fmla="*/ 32 w 34"/>
                    <a:gd name="T7" fmla="*/ 9 h 36"/>
                    <a:gd name="T8" fmla="*/ 32 w 34"/>
                    <a:gd name="T9" fmla="*/ 7 h 36"/>
                    <a:gd name="T10" fmla="*/ 31 w 34"/>
                    <a:gd name="T11" fmla="*/ 5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4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5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8 w 34"/>
                    <a:gd name="T29" fmla="*/ 4 h 36"/>
                    <a:gd name="T30" fmla="*/ 6 w 34"/>
                    <a:gd name="T31" fmla="*/ 5 h 36"/>
                    <a:gd name="T32" fmla="*/ 4 w 34"/>
                    <a:gd name="T33" fmla="*/ 7 h 36"/>
                    <a:gd name="T34" fmla="*/ 2 w 34"/>
                    <a:gd name="T35" fmla="*/ 9 h 36"/>
                    <a:gd name="T36" fmla="*/ 0 w 34"/>
                    <a:gd name="T37" fmla="*/ 13 h 36"/>
                    <a:gd name="T38" fmla="*/ 0 w 34"/>
                    <a:gd name="T39" fmla="*/ 14 h 36"/>
                    <a:gd name="T40" fmla="*/ 0 w 34"/>
                    <a:gd name="T41" fmla="*/ 18 h 36"/>
                    <a:gd name="T42" fmla="*/ 0 w 34"/>
                    <a:gd name="T43" fmla="*/ 20 h 36"/>
                    <a:gd name="T44" fmla="*/ 0 w 34"/>
                    <a:gd name="T45" fmla="*/ 23 h 36"/>
                    <a:gd name="T46" fmla="*/ 2 w 34"/>
                    <a:gd name="T47" fmla="*/ 25 h 36"/>
                    <a:gd name="T48" fmla="*/ 4 w 34"/>
                    <a:gd name="T49" fmla="*/ 29 h 36"/>
                    <a:gd name="T50" fmla="*/ 6 w 34"/>
                    <a:gd name="T51" fmla="*/ 30 h 36"/>
                    <a:gd name="T52" fmla="*/ 8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5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4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1 w 34"/>
                    <a:gd name="T71" fmla="*/ 30 h 36"/>
                    <a:gd name="T72" fmla="*/ 32 w 34"/>
                    <a:gd name="T73" fmla="*/ 29 h 36"/>
                    <a:gd name="T74" fmla="*/ 32 w 34"/>
                    <a:gd name="T75" fmla="*/ 25 h 36"/>
                    <a:gd name="T76" fmla="*/ 34 w 34"/>
                    <a:gd name="T77" fmla="*/ 23 h 36"/>
                    <a:gd name="T78" fmla="*/ 34 w 34"/>
                    <a:gd name="T79" fmla="*/ 20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4"/>
                      </a:lnTo>
                      <a:lnTo>
                        <a:pt x="34" y="13"/>
                      </a:lnTo>
                      <a:lnTo>
                        <a:pt x="32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4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9"/>
                      </a:lnTo>
                      <a:lnTo>
                        <a:pt x="32" y="25"/>
                      </a:lnTo>
                      <a:lnTo>
                        <a:pt x="34" y="23"/>
                      </a:lnTo>
                      <a:lnTo>
                        <a:pt x="34" y="20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3" name="Freeform 539"/>
                <p:cNvSpPr>
                  <a:spLocks/>
                </p:cNvSpPr>
                <p:nvPr/>
              </p:nvSpPr>
              <p:spPr bwMode="auto">
                <a:xfrm>
                  <a:off x="3477" y="2279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4 h 36"/>
                    <a:gd name="T4" fmla="*/ 34 w 36"/>
                    <a:gd name="T5" fmla="*/ 13 h 36"/>
                    <a:gd name="T6" fmla="*/ 34 w 36"/>
                    <a:gd name="T7" fmla="*/ 9 h 36"/>
                    <a:gd name="T8" fmla="*/ 32 w 36"/>
                    <a:gd name="T9" fmla="*/ 7 h 36"/>
                    <a:gd name="T10" fmla="*/ 31 w 36"/>
                    <a:gd name="T11" fmla="*/ 5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5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5 h 36"/>
                    <a:gd name="T32" fmla="*/ 4 w 36"/>
                    <a:gd name="T33" fmla="*/ 7 h 36"/>
                    <a:gd name="T34" fmla="*/ 2 w 36"/>
                    <a:gd name="T35" fmla="*/ 9 h 36"/>
                    <a:gd name="T36" fmla="*/ 0 w 36"/>
                    <a:gd name="T37" fmla="*/ 13 h 36"/>
                    <a:gd name="T38" fmla="*/ 0 w 36"/>
                    <a:gd name="T39" fmla="*/ 14 h 36"/>
                    <a:gd name="T40" fmla="*/ 0 w 36"/>
                    <a:gd name="T41" fmla="*/ 18 h 36"/>
                    <a:gd name="T42" fmla="*/ 0 w 36"/>
                    <a:gd name="T43" fmla="*/ 20 h 36"/>
                    <a:gd name="T44" fmla="*/ 0 w 36"/>
                    <a:gd name="T45" fmla="*/ 23 h 36"/>
                    <a:gd name="T46" fmla="*/ 2 w 36"/>
                    <a:gd name="T47" fmla="*/ 25 h 36"/>
                    <a:gd name="T48" fmla="*/ 4 w 36"/>
                    <a:gd name="T49" fmla="*/ 29 h 36"/>
                    <a:gd name="T50" fmla="*/ 6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5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1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5 h 36"/>
                    <a:gd name="T76" fmla="*/ 34 w 36"/>
                    <a:gd name="T77" fmla="*/ 23 h 36"/>
                    <a:gd name="T78" fmla="*/ 36 w 36"/>
                    <a:gd name="T79" fmla="*/ 20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4" name="Freeform 540"/>
                <p:cNvSpPr>
                  <a:spLocks/>
                </p:cNvSpPr>
                <p:nvPr/>
              </p:nvSpPr>
              <p:spPr bwMode="auto">
                <a:xfrm>
                  <a:off x="3582" y="2279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4 h 36"/>
                    <a:gd name="T4" fmla="*/ 34 w 36"/>
                    <a:gd name="T5" fmla="*/ 13 h 36"/>
                    <a:gd name="T6" fmla="*/ 34 w 36"/>
                    <a:gd name="T7" fmla="*/ 9 h 36"/>
                    <a:gd name="T8" fmla="*/ 32 w 36"/>
                    <a:gd name="T9" fmla="*/ 7 h 36"/>
                    <a:gd name="T10" fmla="*/ 30 w 36"/>
                    <a:gd name="T11" fmla="*/ 5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5 h 36"/>
                    <a:gd name="T32" fmla="*/ 4 w 36"/>
                    <a:gd name="T33" fmla="*/ 7 h 36"/>
                    <a:gd name="T34" fmla="*/ 2 w 36"/>
                    <a:gd name="T35" fmla="*/ 9 h 36"/>
                    <a:gd name="T36" fmla="*/ 0 w 36"/>
                    <a:gd name="T37" fmla="*/ 13 h 36"/>
                    <a:gd name="T38" fmla="*/ 0 w 36"/>
                    <a:gd name="T39" fmla="*/ 14 h 36"/>
                    <a:gd name="T40" fmla="*/ 0 w 36"/>
                    <a:gd name="T41" fmla="*/ 18 h 36"/>
                    <a:gd name="T42" fmla="*/ 0 w 36"/>
                    <a:gd name="T43" fmla="*/ 20 h 36"/>
                    <a:gd name="T44" fmla="*/ 0 w 36"/>
                    <a:gd name="T45" fmla="*/ 23 h 36"/>
                    <a:gd name="T46" fmla="*/ 2 w 36"/>
                    <a:gd name="T47" fmla="*/ 25 h 36"/>
                    <a:gd name="T48" fmla="*/ 4 w 36"/>
                    <a:gd name="T49" fmla="*/ 29 h 36"/>
                    <a:gd name="T50" fmla="*/ 6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5 h 36"/>
                    <a:gd name="T76" fmla="*/ 34 w 36"/>
                    <a:gd name="T77" fmla="*/ 23 h 36"/>
                    <a:gd name="T78" fmla="*/ 36 w 36"/>
                    <a:gd name="T79" fmla="*/ 20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5" name="Freeform 541"/>
                <p:cNvSpPr>
                  <a:spLocks/>
                </p:cNvSpPr>
                <p:nvPr/>
              </p:nvSpPr>
              <p:spPr bwMode="auto">
                <a:xfrm>
                  <a:off x="3687" y="2279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4 h 36"/>
                    <a:gd name="T4" fmla="*/ 34 w 36"/>
                    <a:gd name="T5" fmla="*/ 13 h 36"/>
                    <a:gd name="T6" fmla="*/ 34 w 36"/>
                    <a:gd name="T7" fmla="*/ 9 h 36"/>
                    <a:gd name="T8" fmla="*/ 32 w 36"/>
                    <a:gd name="T9" fmla="*/ 7 h 36"/>
                    <a:gd name="T10" fmla="*/ 30 w 36"/>
                    <a:gd name="T11" fmla="*/ 5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5 w 36"/>
                    <a:gd name="T31" fmla="*/ 5 h 36"/>
                    <a:gd name="T32" fmla="*/ 4 w 36"/>
                    <a:gd name="T33" fmla="*/ 7 h 36"/>
                    <a:gd name="T34" fmla="*/ 2 w 36"/>
                    <a:gd name="T35" fmla="*/ 9 h 36"/>
                    <a:gd name="T36" fmla="*/ 0 w 36"/>
                    <a:gd name="T37" fmla="*/ 13 h 36"/>
                    <a:gd name="T38" fmla="*/ 0 w 36"/>
                    <a:gd name="T39" fmla="*/ 14 h 36"/>
                    <a:gd name="T40" fmla="*/ 0 w 36"/>
                    <a:gd name="T41" fmla="*/ 18 h 36"/>
                    <a:gd name="T42" fmla="*/ 0 w 36"/>
                    <a:gd name="T43" fmla="*/ 20 h 36"/>
                    <a:gd name="T44" fmla="*/ 0 w 36"/>
                    <a:gd name="T45" fmla="*/ 23 h 36"/>
                    <a:gd name="T46" fmla="*/ 2 w 36"/>
                    <a:gd name="T47" fmla="*/ 25 h 36"/>
                    <a:gd name="T48" fmla="*/ 4 w 36"/>
                    <a:gd name="T49" fmla="*/ 29 h 36"/>
                    <a:gd name="T50" fmla="*/ 5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5 h 36"/>
                    <a:gd name="T76" fmla="*/ 34 w 36"/>
                    <a:gd name="T77" fmla="*/ 23 h 36"/>
                    <a:gd name="T78" fmla="*/ 36 w 36"/>
                    <a:gd name="T79" fmla="*/ 20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6" name="Freeform 542"/>
                <p:cNvSpPr>
                  <a:spLocks/>
                </p:cNvSpPr>
                <p:nvPr/>
              </p:nvSpPr>
              <p:spPr bwMode="auto">
                <a:xfrm>
                  <a:off x="3792" y="2279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4 h 36"/>
                    <a:gd name="T4" fmla="*/ 34 w 36"/>
                    <a:gd name="T5" fmla="*/ 13 h 36"/>
                    <a:gd name="T6" fmla="*/ 34 w 36"/>
                    <a:gd name="T7" fmla="*/ 9 h 36"/>
                    <a:gd name="T8" fmla="*/ 32 w 36"/>
                    <a:gd name="T9" fmla="*/ 7 h 36"/>
                    <a:gd name="T10" fmla="*/ 30 w 36"/>
                    <a:gd name="T11" fmla="*/ 5 h 36"/>
                    <a:gd name="T12" fmla="*/ 28 w 36"/>
                    <a:gd name="T13" fmla="*/ 4 h 36"/>
                    <a:gd name="T14" fmla="*/ 27 w 36"/>
                    <a:gd name="T15" fmla="*/ 2 h 36"/>
                    <a:gd name="T16" fmla="*/ 23 w 36"/>
                    <a:gd name="T17" fmla="*/ 2 h 36"/>
                    <a:gd name="T18" fmla="*/ 21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2 w 36"/>
                    <a:gd name="T25" fmla="*/ 2 h 36"/>
                    <a:gd name="T26" fmla="*/ 11 w 36"/>
                    <a:gd name="T27" fmla="*/ 2 h 36"/>
                    <a:gd name="T28" fmla="*/ 7 w 36"/>
                    <a:gd name="T29" fmla="*/ 4 h 36"/>
                    <a:gd name="T30" fmla="*/ 5 w 36"/>
                    <a:gd name="T31" fmla="*/ 5 h 36"/>
                    <a:gd name="T32" fmla="*/ 4 w 36"/>
                    <a:gd name="T33" fmla="*/ 7 h 36"/>
                    <a:gd name="T34" fmla="*/ 2 w 36"/>
                    <a:gd name="T35" fmla="*/ 9 h 36"/>
                    <a:gd name="T36" fmla="*/ 2 w 36"/>
                    <a:gd name="T37" fmla="*/ 13 h 36"/>
                    <a:gd name="T38" fmla="*/ 0 w 36"/>
                    <a:gd name="T39" fmla="*/ 14 h 36"/>
                    <a:gd name="T40" fmla="*/ 0 w 36"/>
                    <a:gd name="T41" fmla="*/ 18 h 36"/>
                    <a:gd name="T42" fmla="*/ 0 w 36"/>
                    <a:gd name="T43" fmla="*/ 20 h 36"/>
                    <a:gd name="T44" fmla="*/ 2 w 36"/>
                    <a:gd name="T45" fmla="*/ 23 h 36"/>
                    <a:gd name="T46" fmla="*/ 2 w 36"/>
                    <a:gd name="T47" fmla="*/ 25 h 36"/>
                    <a:gd name="T48" fmla="*/ 4 w 36"/>
                    <a:gd name="T49" fmla="*/ 29 h 36"/>
                    <a:gd name="T50" fmla="*/ 5 w 36"/>
                    <a:gd name="T51" fmla="*/ 30 h 36"/>
                    <a:gd name="T52" fmla="*/ 7 w 36"/>
                    <a:gd name="T53" fmla="*/ 32 h 36"/>
                    <a:gd name="T54" fmla="*/ 11 w 36"/>
                    <a:gd name="T55" fmla="*/ 34 h 36"/>
                    <a:gd name="T56" fmla="*/ 12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1 w 36"/>
                    <a:gd name="T63" fmla="*/ 36 h 36"/>
                    <a:gd name="T64" fmla="*/ 23 w 36"/>
                    <a:gd name="T65" fmla="*/ 34 h 36"/>
                    <a:gd name="T66" fmla="*/ 27 w 36"/>
                    <a:gd name="T67" fmla="*/ 34 h 36"/>
                    <a:gd name="T68" fmla="*/ 28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5 h 36"/>
                    <a:gd name="T76" fmla="*/ 34 w 36"/>
                    <a:gd name="T77" fmla="*/ 23 h 36"/>
                    <a:gd name="T78" fmla="*/ 36 w 36"/>
                    <a:gd name="T79" fmla="*/ 20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4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6" y="20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7" name="Freeform 543"/>
                <p:cNvSpPr>
                  <a:spLocks/>
                </p:cNvSpPr>
                <p:nvPr/>
              </p:nvSpPr>
              <p:spPr bwMode="auto">
                <a:xfrm>
                  <a:off x="3897" y="2279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4 h 36"/>
                    <a:gd name="T4" fmla="*/ 34 w 35"/>
                    <a:gd name="T5" fmla="*/ 13 h 36"/>
                    <a:gd name="T6" fmla="*/ 34 w 35"/>
                    <a:gd name="T7" fmla="*/ 9 h 36"/>
                    <a:gd name="T8" fmla="*/ 32 w 35"/>
                    <a:gd name="T9" fmla="*/ 7 h 36"/>
                    <a:gd name="T10" fmla="*/ 30 w 35"/>
                    <a:gd name="T11" fmla="*/ 5 h 36"/>
                    <a:gd name="T12" fmla="*/ 28 w 35"/>
                    <a:gd name="T13" fmla="*/ 4 h 36"/>
                    <a:gd name="T14" fmla="*/ 27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1 w 35"/>
                    <a:gd name="T27" fmla="*/ 2 h 36"/>
                    <a:gd name="T28" fmla="*/ 7 w 35"/>
                    <a:gd name="T29" fmla="*/ 4 h 36"/>
                    <a:gd name="T30" fmla="*/ 5 w 35"/>
                    <a:gd name="T31" fmla="*/ 5 h 36"/>
                    <a:gd name="T32" fmla="*/ 3 w 35"/>
                    <a:gd name="T33" fmla="*/ 7 h 36"/>
                    <a:gd name="T34" fmla="*/ 2 w 35"/>
                    <a:gd name="T35" fmla="*/ 9 h 36"/>
                    <a:gd name="T36" fmla="*/ 2 w 35"/>
                    <a:gd name="T37" fmla="*/ 13 h 36"/>
                    <a:gd name="T38" fmla="*/ 0 w 35"/>
                    <a:gd name="T39" fmla="*/ 14 h 36"/>
                    <a:gd name="T40" fmla="*/ 0 w 35"/>
                    <a:gd name="T41" fmla="*/ 18 h 36"/>
                    <a:gd name="T42" fmla="*/ 0 w 35"/>
                    <a:gd name="T43" fmla="*/ 20 h 36"/>
                    <a:gd name="T44" fmla="*/ 2 w 35"/>
                    <a:gd name="T45" fmla="*/ 23 h 36"/>
                    <a:gd name="T46" fmla="*/ 2 w 35"/>
                    <a:gd name="T47" fmla="*/ 25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1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7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4 w 35"/>
                    <a:gd name="T75" fmla="*/ 25 h 36"/>
                    <a:gd name="T76" fmla="*/ 34 w 35"/>
                    <a:gd name="T77" fmla="*/ 23 h 36"/>
                    <a:gd name="T78" fmla="*/ 35 w 35"/>
                    <a:gd name="T79" fmla="*/ 20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8" name="Freeform 544"/>
                <p:cNvSpPr>
                  <a:spLocks/>
                </p:cNvSpPr>
                <p:nvPr/>
              </p:nvSpPr>
              <p:spPr bwMode="auto">
                <a:xfrm>
                  <a:off x="4002" y="2279"/>
                  <a:ext cx="35" cy="36"/>
                </a:xfrm>
                <a:custGeom>
                  <a:avLst/>
                  <a:gdLst>
                    <a:gd name="T0" fmla="*/ 35 w 35"/>
                    <a:gd name="T1" fmla="*/ 18 h 36"/>
                    <a:gd name="T2" fmla="*/ 35 w 35"/>
                    <a:gd name="T3" fmla="*/ 14 h 36"/>
                    <a:gd name="T4" fmla="*/ 34 w 35"/>
                    <a:gd name="T5" fmla="*/ 13 h 36"/>
                    <a:gd name="T6" fmla="*/ 34 w 35"/>
                    <a:gd name="T7" fmla="*/ 9 h 36"/>
                    <a:gd name="T8" fmla="*/ 32 w 35"/>
                    <a:gd name="T9" fmla="*/ 7 h 36"/>
                    <a:gd name="T10" fmla="*/ 30 w 35"/>
                    <a:gd name="T11" fmla="*/ 5 h 36"/>
                    <a:gd name="T12" fmla="*/ 28 w 35"/>
                    <a:gd name="T13" fmla="*/ 4 h 36"/>
                    <a:gd name="T14" fmla="*/ 26 w 35"/>
                    <a:gd name="T15" fmla="*/ 2 h 36"/>
                    <a:gd name="T16" fmla="*/ 23 w 35"/>
                    <a:gd name="T17" fmla="*/ 2 h 36"/>
                    <a:gd name="T18" fmla="*/ 21 w 35"/>
                    <a:gd name="T19" fmla="*/ 0 h 36"/>
                    <a:gd name="T20" fmla="*/ 18 w 35"/>
                    <a:gd name="T21" fmla="*/ 0 h 36"/>
                    <a:gd name="T22" fmla="*/ 14 w 35"/>
                    <a:gd name="T23" fmla="*/ 0 h 36"/>
                    <a:gd name="T24" fmla="*/ 12 w 35"/>
                    <a:gd name="T25" fmla="*/ 2 h 36"/>
                    <a:gd name="T26" fmla="*/ 10 w 35"/>
                    <a:gd name="T27" fmla="*/ 2 h 36"/>
                    <a:gd name="T28" fmla="*/ 7 w 35"/>
                    <a:gd name="T29" fmla="*/ 4 h 36"/>
                    <a:gd name="T30" fmla="*/ 5 w 35"/>
                    <a:gd name="T31" fmla="*/ 5 h 36"/>
                    <a:gd name="T32" fmla="*/ 3 w 35"/>
                    <a:gd name="T33" fmla="*/ 7 h 36"/>
                    <a:gd name="T34" fmla="*/ 2 w 35"/>
                    <a:gd name="T35" fmla="*/ 9 h 36"/>
                    <a:gd name="T36" fmla="*/ 2 w 35"/>
                    <a:gd name="T37" fmla="*/ 13 h 36"/>
                    <a:gd name="T38" fmla="*/ 0 w 35"/>
                    <a:gd name="T39" fmla="*/ 14 h 36"/>
                    <a:gd name="T40" fmla="*/ 0 w 35"/>
                    <a:gd name="T41" fmla="*/ 18 h 36"/>
                    <a:gd name="T42" fmla="*/ 0 w 35"/>
                    <a:gd name="T43" fmla="*/ 20 h 36"/>
                    <a:gd name="T44" fmla="*/ 2 w 35"/>
                    <a:gd name="T45" fmla="*/ 23 h 36"/>
                    <a:gd name="T46" fmla="*/ 2 w 35"/>
                    <a:gd name="T47" fmla="*/ 25 h 36"/>
                    <a:gd name="T48" fmla="*/ 3 w 35"/>
                    <a:gd name="T49" fmla="*/ 29 h 36"/>
                    <a:gd name="T50" fmla="*/ 5 w 35"/>
                    <a:gd name="T51" fmla="*/ 30 h 36"/>
                    <a:gd name="T52" fmla="*/ 7 w 35"/>
                    <a:gd name="T53" fmla="*/ 32 h 36"/>
                    <a:gd name="T54" fmla="*/ 10 w 35"/>
                    <a:gd name="T55" fmla="*/ 34 h 36"/>
                    <a:gd name="T56" fmla="*/ 12 w 35"/>
                    <a:gd name="T57" fmla="*/ 34 h 36"/>
                    <a:gd name="T58" fmla="*/ 14 w 35"/>
                    <a:gd name="T59" fmla="*/ 36 h 36"/>
                    <a:gd name="T60" fmla="*/ 18 w 35"/>
                    <a:gd name="T61" fmla="*/ 36 h 36"/>
                    <a:gd name="T62" fmla="*/ 21 w 35"/>
                    <a:gd name="T63" fmla="*/ 36 h 36"/>
                    <a:gd name="T64" fmla="*/ 23 w 35"/>
                    <a:gd name="T65" fmla="*/ 34 h 36"/>
                    <a:gd name="T66" fmla="*/ 26 w 35"/>
                    <a:gd name="T67" fmla="*/ 34 h 36"/>
                    <a:gd name="T68" fmla="*/ 28 w 35"/>
                    <a:gd name="T69" fmla="*/ 32 h 36"/>
                    <a:gd name="T70" fmla="*/ 30 w 35"/>
                    <a:gd name="T71" fmla="*/ 30 h 36"/>
                    <a:gd name="T72" fmla="*/ 32 w 35"/>
                    <a:gd name="T73" fmla="*/ 29 h 36"/>
                    <a:gd name="T74" fmla="*/ 34 w 35"/>
                    <a:gd name="T75" fmla="*/ 25 h 36"/>
                    <a:gd name="T76" fmla="*/ 34 w 35"/>
                    <a:gd name="T77" fmla="*/ 23 h 36"/>
                    <a:gd name="T78" fmla="*/ 35 w 35"/>
                    <a:gd name="T79" fmla="*/ 20 h 36"/>
                    <a:gd name="T80" fmla="*/ 35 w 35"/>
                    <a:gd name="T81" fmla="*/ 18 h 36"/>
                    <a:gd name="T82" fmla="*/ 35 w 35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6">
                      <a:moveTo>
                        <a:pt x="35" y="18"/>
                      </a:moveTo>
                      <a:lnTo>
                        <a:pt x="35" y="14"/>
                      </a:lnTo>
                      <a:lnTo>
                        <a:pt x="34" y="13"/>
                      </a:lnTo>
                      <a:lnTo>
                        <a:pt x="34" y="9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4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3"/>
                      </a:lnTo>
                      <a:lnTo>
                        <a:pt x="2" y="25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6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5"/>
                      </a:lnTo>
                      <a:lnTo>
                        <a:pt x="34" y="23"/>
                      </a:lnTo>
                      <a:lnTo>
                        <a:pt x="35" y="20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89" name="Freeform 545"/>
                <p:cNvSpPr>
                  <a:spLocks/>
                </p:cNvSpPr>
                <p:nvPr/>
              </p:nvSpPr>
              <p:spPr bwMode="auto">
                <a:xfrm>
                  <a:off x="3058" y="2370"/>
                  <a:ext cx="34" cy="35"/>
                </a:xfrm>
                <a:custGeom>
                  <a:avLst/>
                  <a:gdLst>
                    <a:gd name="T0" fmla="*/ 34 w 34"/>
                    <a:gd name="T1" fmla="*/ 17 h 35"/>
                    <a:gd name="T2" fmla="*/ 34 w 34"/>
                    <a:gd name="T3" fmla="*/ 16 h 35"/>
                    <a:gd name="T4" fmla="*/ 34 w 34"/>
                    <a:gd name="T5" fmla="*/ 12 h 35"/>
                    <a:gd name="T6" fmla="*/ 32 w 34"/>
                    <a:gd name="T7" fmla="*/ 10 h 35"/>
                    <a:gd name="T8" fmla="*/ 32 w 34"/>
                    <a:gd name="T9" fmla="*/ 7 h 35"/>
                    <a:gd name="T10" fmla="*/ 30 w 34"/>
                    <a:gd name="T11" fmla="*/ 5 h 35"/>
                    <a:gd name="T12" fmla="*/ 26 w 34"/>
                    <a:gd name="T13" fmla="*/ 3 h 35"/>
                    <a:gd name="T14" fmla="*/ 25 w 34"/>
                    <a:gd name="T15" fmla="*/ 2 h 35"/>
                    <a:gd name="T16" fmla="*/ 23 w 34"/>
                    <a:gd name="T17" fmla="*/ 2 h 35"/>
                    <a:gd name="T18" fmla="*/ 19 w 34"/>
                    <a:gd name="T19" fmla="*/ 0 h 35"/>
                    <a:gd name="T20" fmla="*/ 18 w 34"/>
                    <a:gd name="T21" fmla="*/ 0 h 35"/>
                    <a:gd name="T22" fmla="*/ 14 w 34"/>
                    <a:gd name="T23" fmla="*/ 0 h 35"/>
                    <a:gd name="T24" fmla="*/ 10 w 34"/>
                    <a:gd name="T25" fmla="*/ 2 h 35"/>
                    <a:gd name="T26" fmla="*/ 9 w 34"/>
                    <a:gd name="T27" fmla="*/ 2 h 35"/>
                    <a:gd name="T28" fmla="*/ 7 w 34"/>
                    <a:gd name="T29" fmla="*/ 3 h 35"/>
                    <a:gd name="T30" fmla="*/ 5 w 34"/>
                    <a:gd name="T31" fmla="*/ 5 h 35"/>
                    <a:gd name="T32" fmla="*/ 3 w 34"/>
                    <a:gd name="T33" fmla="*/ 7 h 35"/>
                    <a:gd name="T34" fmla="*/ 2 w 34"/>
                    <a:gd name="T35" fmla="*/ 10 h 35"/>
                    <a:gd name="T36" fmla="*/ 0 w 34"/>
                    <a:gd name="T37" fmla="*/ 12 h 35"/>
                    <a:gd name="T38" fmla="*/ 0 w 34"/>
                    <a:gd name="T39" fmla="*/ 16 h 35"/>
                    <a:gd name="T40" fmla="*/ 0 w 34"/>
                    <a:gd name="T41" fmla="*/ 17 h 35"/>
                    <a:gd name="T42" fmla="*/ 0 w 34"/>
                    <a:gd name="T43" fmla="*/ 21 h 35"/>
                    <a:gd name="T44" fmla="*/ 0 w 34"/>
                    <a:gd name="T45" fmla="*/ 23 h 35"/>
                    <a:gd name="T46" fmla="*/ 2 w 34"/>
                    <a:gd name="T47" fmla="*/ 26 h 35"/>
                    <a:gd name="T48" fmla="*/ 3 w 34"/>
                    <a:gd name="T49" fmla="*/ 28 h 35"/>
                    <a:gd name="T50" fmla="*/ 5 w 34"/>
                    <a:gd name="T51" fmla="*/ 30 h 35"/>
                    <a:gd name="T52" fmla="*/ 7 w 34"/>
                    <a:gd name="T53" fmla="*/ 32 h 35"/>
                    <a:gd name="T54" fmla="*/ 9 w 34"/>
                    <a:gd name="T55" fmla="*/ 33 h 35"/>
                    <a:gd name="T56" fmla="*/ 10 w 34"/>
                    <a:gd name="T57" fmla="*/ 33 h 35"/>
                    <a:gd name="T58" fmla="*/ 14 w 34"/>
                    <a:gd name="T59" fmla="*/ 35 h 35"/>
                    <a:gd name="T60" fmla="*/ 18 w 34"/>
                    <a:gd name="T61" fmla="*/ 35 h 35"/>
                    <a:gd name="T62" fmla="*/ 19 w 34"/>
                    <a:gd name="T63" fmla="*/ 35 h 35"/>
                    <a:gd name="T64" fmla="*/ 23 w 34"/>
                    <a:gd name="T65" fmla="*/ 33 h 35"/>
                    <a:gd name="T66" fmla="*/ 25 w 34"/>
                    <a:gd name="T67" fmla="*/ 33 h 35"/>
                    <a:gd name="T68" fmla="*/ 26 w 34"/>
                    <a:gd name="T69" fmla="*/ 32 h 35"/>
                    <a:gd name="T70" fmla="*/ 30 w 34"/>
                    <a:gd name="T71" fmla="*/ 30 h 35"/>
                    <a:gd name="T72" fmla="*/ 32 w 34"/>
                    <a:gd name="T73" fmla="*/ 28 h 35"/>
                    <a:gd name="T74" fmla="*/ 32 w 34"/>
                    <a:gd name="T75" fmla="*/ 26 h 35"/>
                    <a:gd name="T76" fmla="*/ 34 w 34"/>
                    <a:gd name="T77" fmla="*/ 23 h 35"/>
                    <a:gd name="T78" fmla="*/ 34 w 34"/>
                    <a:gd name="T79" fmla="*/ 21 h 35"/>
                    <a:gd name="T80" fmla="*/ 34 w 34"/>
                    <a:gd name="T81" fmla="*/ 17 h 35"/>
                    <a:gd name="T82" fmla="*/ 34 w 34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5">
                      <a:moveTo>
                        <a:pt x="34" y="17"/>
                      </a:moveTo>
                      <a:lnTo>
                        <a:pt x="34" y="16"/>
                      </a:lnTo>
                      <a:lnTo>
                        <a:pt x="34" y="12"/>
                      </a:lnTo>
                      <a:lnTo>
                        <a:pt x="32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0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19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4" y="23"/>
                      </a:lnTo>
                      <a:lnTo>
                        <a:pt x="34" y="21"/>
                      </a:lnTo>
                      <a:lnTo>
                        <a:pt x="34" y="17"/>
                      </a:lnTo>
                      <a:lnTo>
                        <a:pt x="34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0" name="Freeform 546"/>
                <p:cNvSpPr>
                  <a:spLocks/>
                </p:cNvSpPr>
                <p:nvPr/>
              </p:nvSpPr>
              <p:spPr bwMode="auto">
                <a:xfrm>
                  <a:off x="3163" y="2370"/>
                  <a:ext cx="33" cy="35"/>
                </a:xfrm>
                <a:custGeom>
                  <a:avLst/>
                  <a:gdLst>
                    <a:gd name="T0" fmla="*/ 33 w 33"/>
                    <a:gd name="T1" fmla="*/ 17 h 35"/>
                    <a:gd name="T2" fmla="*/ 33 w 33"/>
                    <a:gd name="T3" fmla="*/ 16 h 35"/>
                    <a:gd name="T4" fmla="*/ 33 w 33"/>
                    <a:gd name="T5" fmla="*/ 12 h 35"/>
                    <a:gd name="T6" fmla="*/ 32 w 33"/>
                    <a:gd name="T7" fmla="*/ 10 h 35"/>
                    <a:gd name="T8" fmla="*/ 32 w 33"/>
                    <a:gd name="T9" fmla="*/ 7 h 35"/>
                    <a:gd name="T10" fmla="*/ 30 w 33"/>
                    <a:gd name="T11" fmla="*/ 5 h 35"/>
                    <a:gd name="T12" fmla="*/ 26 w 33"/>
                    <a:gd name="T13" fmla="*/ 3 h 35"/>
                    <a:gd name="T14" fmla="*/ 25 w 33"/>
                    <a:gd name="T15" fmla="*/ 2 h 35"/>
                    <a:gd name="T16" fmla="*/ 23 w 33"/>
                    <a:gd name="T17" fmla="*/ 2 h 35"/>
                    <a:gd name="T18" fmla="*/ 19 w 33"/>
                    <a:gd name="T19" fmla="*/ 0 h 35"/>
                    <a:gd name="T20" fmla="*/ 17 w 33"/>
                    <a:gd name="T21" fmla="*/ 0 h 35"/>
                    <a:gd name="T22" fmla="*/ 14 w 33"/>
                    <a:gd name="T23" fmla="*/ 0 h 35"/>
                    <a:gd name="T24" fmla="*/ 10 w 33"/>
                    <a:gd name="T25" fmla="*/ 2 h 35"/>
                    <a:gd name="T26" fmla="*/ 9 w 33"/>
                    <a:gd name="T27" fmla="*/ 2 h 35"/>
                    <a:gd name="T28" fmla="*/ 7 w 33"/>
                    <a:gd name="T29" fmla="*/ 3 h 35"/>
                    <a:gd name="T30" fmla="*/ 5 w 33"/>
                    <a:gd name="T31" fmla="*/ 5 h 35"/>
                    <a:gd name="T32" fmla="*/ 3 w 33"/>
                    <a:gd name="T33" fmla="*/ 7 h 35"/>
                    <a:gd name="T34" fmla="*/ 1 w 33"/>
                    <a:gd name="T35" fmla="*/ 10 h 35"/>
                    <a:gd name="T36" fmla="*/ 0 w 33"/>
                    <a:gd name="T37" fmla="*/ 12 h 35"/>
                    <a:gd name="T38" fmla="*/ 0 w 33"/>
                    <a:gd name="T39" fmla="*/ 16 h 35"/>
                    <a:gd name="T40" fmla="*/ 0 w 33"/>
                    <a:gd name="T41" fmla="*/ 17 h 35"/>
                    <a:gd name="T42" fmla="*/ 0 w 33"/>
                    <a:gd name="T43" fmla="*/ 21 h 35"/>
                    <a:gd name="T44" fmla="*/ 0 w 33"/>
                    <a:gd name="T45" fmla="*/ 23 h 35"/>
                    <a:gd name="T46" fmla="*/ 1 w 33"/>
                    <a:gd name="T47" fmla="*/ 26 h 35"/>
                    <a:gd name="T48" fmla="*/ 3 w 33"/>
                    <a:gd name="T49" fmla="*/ 28 h 35"/>
                    <a:gd name="T50" fmla="*/ 5 w 33"/>
                    <a:gd name="T51" fmla="*/ 30 h 35"/>
                    <a:gd name="T52" fmla="*/ 7 w 33"/>
                    <a:gd name="T53" fmla="*/ 32 h 35"/>
                    <a:gd name="T54" fmla="*/ 9 w 33"/>
                    <a:gd name="T55" fmla="*/ 33 h 35"/>
                    <a:gd name="T56" fmla="*/ 10 w 33"/>
                    <a:gd name="T57" fmla="*/ 33 h 35"/>
                    <a:gd name="T58" fmla="*/ 14 w 33"/>
                    <a:gd name="T59" fmla="*/ 35 h 35"/>
                    <a:gd name="T60" fmla="*/ 17 w 33"/>
                    <a:gd name="T61" fmla="*/ 35 h 35"/>
                    <a:gd name="T62" fmla="*/ 19 w 33"/>
                    <a:gd name="T63" fmla="*/ 35 h 35"/>
                    <a:gd name="T64" fmla="*/ 23 w 33"/>
                    <a:gd name="T65" fmla="*/ 33 h 35"/>
                    <a:gd name="T66" fmla="*/ 25 w 33"/>
                    <a:gd name="T67" fmla="*/ 33 h 35"/>
                    <a:gd name="T68" fmla="*/ 26 w 33"/>
                    <a:gd name="T69" fmla="*/ 32 h 35"/>
                    <a:gd name="T70" fmla="*/ 30 w 33"/>
                    <a:gd name="T71" fmla="*/ 30 h 35"/>
                    <a:gd name="T72" fmla="*/ 32 w 33"/>
                    <a:gd name="T73" fmla="*/ 28 h 35"/>
                    <a:gd name="T74" fmla="*/ 32 w 33"/>
                    <a:gd name="T75" fmla="*/ 26 h 35"/>
                    <a:gd name="T76" fmla="*/ 33 w 33"/>
                    <a:gd name="T77" fmla="*/ 23 h 35"/>
                    <a:gd name="T78" fmla="*/ 33 w 33"/>
                    <a:gd name="T79" fmla="*/ 21 h 35"/>
                    <a:gd name="T80" fmla="*/ 33 w 33"/>
                    <a:gd name="T81" fmla="*/ 17 h 35"/>
                    <a:gd name="T82" fmla="*/ 33 w 33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5">
                      <a:moveTo>
                        <a:pt x="33" y="17"/>
                      </a:moveTo>
                      <a:lnTo>
                        <a:pt x="33" y="16"/>
                      </a:lnTo>
                      <a:lnTo>
                        <a:pt x="33" y="12"/>
                      </a:lnTo>
                      <a:lnTo>
                        <a:pt x="32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1" y="26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0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19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3" y="23"/>
                      </a:lnTo>
                      <a:lnTo>
                        <a:pt x="33" y="21"/>
                      </a:lnTo>
                      <a:lnTo>
                        <a:pt x="33" y="17"/>
                      </a:lnTo>
                      <a:lnTo>
                        <a:pt x="33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1" name="Freeform 547"/>
                <p:cNvSpPr>
                  <a:spLocks/>
                </p:cNvSpPr>
                <p:nvPr/>
              </p:nvSpPr>
              <p:spPr bwMode="auto">
                <a:xfrm>
                  <a:off x="3268" y="2370"/>
                  <a:ext cx="33" cy="35"/>
                </a:xfrm>
                <a:custGeom>
                  <a:avLst/>
                  <a:gdLst>
                    <a:gd name="T0" fmla="*/ 33 w 33"/>
                    <a:gd name="T1" fmla="*/ 17 h 35"/>
                    <a:gd name="T2" fmla="*/ 33 w 33"/>
                    <a:gd name="T3" fmla="*/ 16 h 35"/>
                    <a:gd name="T4" fmla="*/ 33 w 33"/>
                    <a:gd name="T5" fmla="*/ 12 h 35"/>
                    <a:gd name="T6" fmla="*/ 32 w 33"/>
                    <a:gd name="T7" fmla="*/ 10 h 35"/>
                    <a:gd name="T8" fmla="*/ 32 w 33"/>
                    <a:gd name="T9" fmla="*/ 7 h 35"/>
                    <a:gd name="T10" fmla="*/ 30 w 33"/>
                    <a:gd name="T11" fmla="*/ 5 h 35"/>
                    <a:gd name="T12" fmla="*/ 26 w 33"/>
                    <a:gd name="T13" fmla="*/ 3 h 35"/>
                    <a:gd name="T14" fmla="*/ 24 w 33"/>
                    <a:gd name="T15" fmla="*/ 2 h 35"/>
                    <a:gd name="T16" fmla="*/ 23 w 33"/>
                    <a:gd name="T17" fmla="*/ 2 h 35"/>
                    <a:gd name="T18" fmla="*/ 19 w 33"/>
                    <a:gd name="T19" fmla="*/ 0 h 35"/>
                    <a:gd name="T20" fmla="*/ 17 w 33"/>
                    <a:gd name="T21" fmla="*/ 0 h 35"/>
                    <a:gd name="T22" fmla="*/ 14 w 33"/>
                    <a:gd name="T23" fmla="*/ 0 h 35"/>
                    <a:gd name="T24" fmla="*/ 10 w 33"/>
                    <a:gd name="T25" fmla="*/ 2 h 35"/>
                    <a:gd name="T26" fmla="*/ 8 w 33"/>
                    <a:gd name="T27" fmla="*/ 2 h 35"/>
                    <a:gd name="T28" fmla="*/ 7 w 33"/>
                    <a:gd name="T29" fmla="*/ 3 h 35"/>
                    <a:gd name="T30" fmla="*/ 5 w 33"/>
                    <a:gd name="T31" fmla="*/ 5 h 35"/>
                    <a:gd name="T32" fmla="*/ 3 w 33"/>
                    <a:gd name="T33" fmla="*/ 7 h 35"/>
                    <a:gd name="T34" fmla="*/ 1 w 33"/>
                    <a:gd name="T35" fmla="*/ 10 h 35"/>
                    <a:gd name="T36" fmla="*/ 0 w 33"/>
                    <a:gd name="T37" fmla="*/ 12 h 35"/>
                    <a:gd name="T38" fmla="*/ 0 w 33"/>
                    <a:gd name="T39" fmla="*/ 16 h 35"/>
                    <a:gd name="T40" fmla="*/ 0 w 33"/>
                    <a:gd name="T41" fmla="*/ 17 h 35"/>
                    <a:gd name="T42" fmla="*/ 0 w 33"/>
                    <a:gd name="T43" fmla="*/ 21 h 35"/>
                    <a:gd name="T44" fmla="*/ 0 w 33"/>
                    <a:gd name="T45" fmla="*/ 23 h 35"/>
                    <a:gd name="T46" fmla="*/ 1 w 33"/>
                    <a:gd name="T47" fmla="*/ 26 h 35"/>
                    <a:gd name="T48" fmla="*/ 3 w 33"/>
                    <a:gd name="T49" fmla="*/ 28 h 35"/>
                    <a:gd name="T50" fmla="*/ 5 w 33"/>
                    <a:gd name="T51" fmla="*/ 30 h 35"/>
                    <a:gd name="T52" fmla="*/ 7 w 33"/>
                    <a:gd name="T53" fmla="*/ 32 h 35"/>
                    <a:gd name="T54" fmla="*/ 8 w 33"/>
                    <a:gd name="T55" fmla="*/ 33 h 35"/>
                    <a:gd name="T56" fmla="*/ 10 w 33"/>
                    <a:gd name="T57" fmla="*/ 33 h 35"/>
                    <a:gd name="T58" fmla="*/ 14 w 33"/>
                    <a:gd name="T59" fmla="*/ 35 h 35"/>
                    <a:gd name="T60" fmla="*/ 17 w 33"/>
                    <a:gd name="T61" fmla="*/ 35 h 35"/>
                    <a:gd name="T62" fmla="*/ 19 w 33"/>
                    <a:gd name="T63" fmla="*/ 35 h 35"/>
                    <a:gd name="T64" fmla="*/ 23 w 33"/>
                    <a:gd name="T65" fmla="*/ 33 h 35"/>
                    <a:gd name="T66" fmla="*/ 24 w 33"/>
                    <a:gd name="T67" fmla="*/ 33 h 35"/>
                    <a:gd name="T68" fmla="*/ 26 w 33"/>
                    <a:gd name="T69" fmla="*/ 32 h 35"/>
                    <a:gd name="T70" fmla="*/ 30 w 33"/>
                    <a:gd name="T71" fmla="*/ 30 h 35"/>
                    <a:gd name="T72" fmla="*/ 32 w 33"/>
                    <a:gd name="T73" fmla="*/ 28 h 35"/>
                    <a:gd name="T74" fmla="*/ 32 w 33"/>
                    <a:gd name="T75" fmla="*/ 26 h 35"/>
                    <a:gd name="T76" fmla="*/ 33 w 33"/>
                    <a:gd name="T77" fmla="*/ 23 h 35"/>
                    <a:gd name="T78" fmla="*/ 33 w 33"/>
                    <a:gd name="T79" fmla="*/ 21 h 35"/>
                    <a:gd name="T80" fmla="*/ 33 w 33"/>
                    <a:gd name="T81" fmla="*/ 17 h 35"/>
                    <a:gd name="T82" fmla="*/ 33 w 33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5">
                      <a:moveTo>
                        <a:pt x="33" y="17"/>
                      </a:moveTo>
                      <a:lnTo>
                        <a:pt x="33" y="16"/>
                      </a:lnTo>
                      <a:lnTo>
                        <a:pt x="33" y="12"/>
                      </a:lnTo>
                      <a:lnTo>
                        <a:pt x="32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6" y="3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1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1" y="26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3"/>
                      </a:lnTo>
                      <a:lnTo>
                        <a:pt x="10" y="33"/>
                      </a:lnTo>
                      <a:lnTo>
                        <a:pt x="14" y="35"/>
                      </a:lnTo>
                      <a:lnTo>
                        <a:pt x="17" y="35"/>
                      </a:lnTo>
                      <a:lnTo>
                        <a:pt x="19" y="35"/>
                      </a:lnTo>
                      <a:lnTo>
                        <a:pt x="23" y="33"/>
                      </a:lnTo>
                      <a:lnTo>
                        <a:pt x="24" y="33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3" y="23"/>
                      </a:lnTo>
                      <a:lnTo>
                        <a:pt x="33" y="21"/>
                      </a:lnTo>
                      <a:lnTo>
                        <a:pt x="33" y="17"/>
                      </a:lnTo>
                      <a:lnTo>
                        <a:pt x="33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2" name="Freeform 548"/>
                <p:cNvSpPr>
                  <a:spLocks/>
                </p:cNvSpPr>
                <p:nvPr/>
              </p:nvSpPr>
              <p:spPr bwMode="auto">
                <a:xfrm>
                  <a:off x="3372" y="2370"/>
                  <a:ext cx="34" cy="35"/>
                </a:xfrm>
                <a:custGeom>
                  <a:avLst/>
                  <a:gdLst>
                    <a:gd name="T0" fmla="*/ 34 w 34"/>
                    <a:gd name="T1" fmla="*/ 17 h 35"/>
                    <a:gd name="T2" fmla="*/ 34 w 34"/>
                    <a:gd name="T3" fmla="*/ 16 h 35"/>
                    <a:gd name="T4" fmla="*/ 34 w 34"/>
                    <a:gd name="T5" fmla="*/ 12 h 35"/>
                    <a:gd name="T6" fmla="*/ 32 w 34"/>
                    <a:gd name="T7" fmla="*/ 10 h 35"/>
                    <a:gd name="T8" fmla="*/ 32 w 34"/>
                    <a:gd name="T9" fmla="*/ 7 h 35"/>
                    <a:gd name="T10" fmla="*/ 31 w 34"/>
                    <a:gd name="T11" fmla="*/ 5 h 35"/>
                    <a:gd name="T12" fmla="*/ 27 w 34"/>
                    <a:gd name="T13" fmla="*/ 3 h 35"/>
                    <a:gd name="T14" fmla="*/ 25 w 34"/>
                    <a:gd name="T15" fmla="*/ 2 h 35"/>
                    <a:gd name="T16" fmla="*/ 24 w 34"/>
                    <a:gd name="T17" fmla="*/ 2 h 35"/>
                    <a:gd name="T18" fmla="*/ 20 w 34"/>
                    <a:gd name="T19" fmla="*/ 0 h 35"/>
                    <a:gd name="T20" fmla="*/ 18 w 34"/>
                    <a:gd name="T21" fmla="*/ 0 h 35"/>
                    <a:gd name="T22" fmla="*/ 15 w 34"/>
                    <a:gd name="T23" fmla="*/ 0 h 35"/>
                    <a:gd name="T24" fmla="*/ 11 w 34"/>
                    <a:gd name="T25" fmla="*/ 2 h 35"/>
                    <a:gd name="T26" fmla="*/ 9 w 34"/>
                    <a:gd name="T27" fmla="*/ 2 h 35"/>
                    <a:gd name="T28" fmla="*/ 8 w 34"/>
                    <a:gd name="T29" fmla="*/ 3 h 35"/>
                    <a:gd name="T30" fmla="*/ 6 w 34"/>
                    <a:gd name="T31" fmla="*/ 5 h 35"/>
                    <a:gd name="T32" fmla="*/ 4 w 34"/>
                    <a:gd name="T33" fmla="*/ 7 h 35"/>
                    <a:gd name="T34" fmla="*/ 2 w 34"/>
                    <a:gd name="T35" fmla="*/ 10 h 35"/>
                    <a:gd name="T36" fmla="*/ 0 w 34"/>
                    <a:gd name="T37" fmla="*/ 12 h 35"/>
                    <a:gd name="T38" fmla="*/ 0 w 34"/>
                    <a:gd name="T39" fmla="*/ 16 h 35"/>
                    <a:gd name="T40" fmla="*/ 0 w 34"/>
                    <a:gd name="T41" fmla="*/ 17 h 35"/>
                    <a:gd name="T42" fmla="*/ 0 w 34"/>
                    <a:gd name="T43" fmla="*/ 21 h 35"/>
                    <a:gd name="T44" fmla="*/ 0 w 34"/>
                    <a:gd name="T45" fmla="*/ 23 h 35"/>
                    <a:gd name="T46" fmla="*/ 2 w 34"/>
                    <a:gd name="T47" fmla="*/ 26 h 35"/>
                    <a:gd name="T48" fmla="*/ 4 w 34"/>
                    <a:gd name="T49" fmla="*/ 28 h 35"/>
                    <a:gd name="T50" fmla="*/ 6 w 34"/>
                    <a:gd name="T51" fmla="*/ 30 h 35"/>
                    <a:gd name="T52" fmla="*/ 8 w 34"/>
                    <a:gd name="T53" fmla="*/ 32 h 35"/>
                    <a:gd name="T54" fmla="*/ 9 w 34"/>
                    <a:gd name="T55" fmla="*/ 33 h 35"/>
                    <a:gd name="T56" fmla="*/ 11 w 34"/>
                    <a:gd name="T57" fmla="*/ 33 h 35"/>
                    <a:gd name="T58" fmla="*/ 15 w 34"/>
                    <a:gd name="T59" fmla="*/ 35 h 35"/>
                    <a:gd name="T60" fmla="*/ 18 w 34"/>
                    <a:gd name="T61" fmla="*/ 35 h 35"/>
                    <a:gd name="T62" fmla="*/ 20 w 34"/>
                    <a:gd name="T63" fmla="*/ 35 h 35"/>
                    <a:gd name="T64" fmla="*/ 24 w 34"/>
                    <a:gd name="T65" fmla="*/ 33 h 35"/>
                    <a:gd name="T66" fmla="*/ 25 w 34"/>
                    <a:gd name="T67" fmla="*/ 33 h 35"/>
                    <a:gd name="T68" fmla="*/ 27 w 34"/>
                    <a:gd name="T69" fmla="*/ 32 h 35"/>
                    <a:gd name="T70" fmla="*/ 31 w 34"/>
                    <a:gd name="T71" fmla="*/ 30 h 35"/>
                    <a:gd name="T72" fmla="*/ 32 w 34"/>
                    <a:gd name="T73" fmla="*/ 28 h 35"/>
                    <a:gd name="T74" fmla="*/ 32 w 34"/>
                    <a:gd name="T75" fmla="*/ 26 h 35"/>
                    <a:gd name="T76" fmla="*/ 34 w 34"/>
                    <a:gd name="T77" fmla="*/ 23 h 35"/>
                    <a:gd name="T78" fmla="*/ 34 w 34"/>
                    <a:gd name="T79" fmla="*/ 21 h 35"/>
                    <a:gd name="T80" fmla="*/ 34 w 34"/>
                    <a:gd name="T81" fmla="*/ 17 h 35"/>
                    <a:gd name="T82" fmla="*/ 34 w 34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5">
                      <a:moveTo>
                        <a:pt x="34" y="17"/>
                      </a:moveTo>
                      <a:lnTo>
                        <a:pt x="34" y="16"/>
                      </a:lnTo>
                      <a:lnTo>
                        <a:pt x="34" y="12"/>
                      </a:lnTo>
                      <a:lnTo>
                        <a:pt x="32" y="10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7" y="3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8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3"/>
                      </a:lnTo>
                      <a:lnTo>
                        <a:pt x="11" y="33"/>
                      </a:lnTo>
                      <a:lnTo>
                        <a:pt x="15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4" y="33"/>
                      </a:lnTo>
                      <a:lnTo>
                        <a:pt x="25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4" y="23"/>
                      </a:lnTo>
                      <a:lnTo>
                        <a:pt x="34" y="21"/>
                      </a:lnTo>
                      <a:lnTo>
                        <a:pt x="34" y="17"/>
                      </a:lnTo>
                      <a:lnTo>
                        <a:pt x="34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3" name="Freeform 549"/>
                <p:cNvSpPr>
                  <a:spLocks/>
                </p:cNvSpPr>
                <p:nvPr/>
              </p:nvSpPr>
              <p:spPr bwMode="auto">
                <a:xfrm>
                  <a:off x="3477" y="2370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0 h 35"/>
                    <a:gd name="T8" fmla="*/ 32 w 36"/>
                    <a:gd name="T9" fmla="*/ 7 h 35"/>
                    <a:gd name="T10" fmla="*/ 31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2 h 35"/>
                    <a:gd name="T16" fmla="*/ 23 w 36"/>
                    <a:gd name="T17" fmla="*/ 2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5 w 36"/>
                    <a:gd name="T23" fmla="*/ 0 h 35"/>
                    <a:gd name="T24" fmla="*/ 13 w 36"/>
                    <a:gd name="T25" fmla="*/ 2 h 35"/>
                    <a:gd name="T26" fmla="*/ 9 w 36"/>
                    <a:gd name="T27" fmla="*/ 2 h 35"/>
                    <a:gd name="T28" fmla="*/ 7 w 36"/>
                    <a:gd name="T29" fmla="*/ 3 h 35"/>
                    <a:gd name="T30" fmla="*/ 6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0 h 35"/>
                    <a:gd name="T36" fmla="*/ 0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7 h 35"/>
                    <a:gd name="T42" fmla="*/ 0 w 36"/>
                    <a:gd name="T43" fmla="*/ 21 h 35"/>
                    <a:gd name="T44" fmla="*/ 0 w 36"/>
                    <a:gd name="T45" fmla="*/ 23 h 35"/>
                    <a:gd name="T46" fmla="*/ 2 w 36"/>
                    <a:gd name="T47" fmla="*/ 26 h 35"/>
                    <a:gd name="T48" fmla="*/ 4 w 36"/>
                    <a:gd name="T49" fmla="*/ 28 h 35"/>
                    <a:gd name="T50" fmla="*/ 6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3 h 35"/>
                    <a:gd name="T56" fmla="*/ 13 w 36"/>
                    <a:gd name="T57" fmla="*/ 33 h 35"/>
                    <a:gd name="T58" fmla="*/ 15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3 h 35"/>
                    <a:gd name="T66" fmla="*/ 25 w 36"/>
                    <a:gd name="T67" fmla="*/ 33 h 35"/>
                    <a:gd name="T68" fmla="*/ 29 w 36"/>
                    <a:gd name="T69" fmla="*/ 32 h 35"/>
                    <a:gd name="T70" fmla="*/ 31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6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0"/>
                      </a:lnTo>
                      <a:lnTo>
                        <a:pt x="32" y="7"/>
                      </a:lnTo>
                      <a:lnTo>
                        <a:pt x="31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3" y="33"/>
                      </a:lnTo>
                      <a:lnTo>
                        <a:pt x="15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4" name="Freeform 550"/>
                <p:cNvSpPr>
                  <a:spLocks/>
                </p:cNvSpPr>
                <p:nvPr/>
              </p:nvSpPr>
              <p:spPr bwMode="auto">
                <a:xfrm>
                  <a:off x="3582" y="2370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0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2 h 35"/>
                    <a:gd name="T16" fmla="*/ 23 w 36"/>
                    <a:gd name="T17" fmla="*/ 2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3 w 36"/>
                    <a:gd name="T25" fmla="*/ 2 h 35"/>
                    <a:gd name="T26" fmla="*/ 9 w 36"/>
                    <a:gd name="T27" fmla="*/ 2 h 35"/>
                    <a:gd name="T28" fmla="*/ 7 w 36"/>
                    <a:gd name="T29" fmla="*/ 3 h 35"/>
                    <a:gd name="T30" fmla="*/ 6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0 h 35"/>
                    <a:gd name="T36" fmla="*/ 0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7 h 35"/>
                    <a:gd name="T42" fmla="*/ 0 w 36"/>
                    <a:gd name="T43" fmla="*/ 21 h 35"/>
                    <a:gd name="T44" fmla="*/ 0 w 36"/>
                    <a:gd name="T45" fmla="*/ 23 h 35"/>
                    <a:gd name="T46" fmla="*/ 2 w 36"/>
                    <a:gd name="T47" fmla="*/ 26 h 35"/>
                    <a:gd name="T48" fmla="*/ 4 w 36"/>
                    <a:gd name="T49" fmla="*/ 28 h 35"/>
                    <a:gd name="T50" fmla="*/ 6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3 h 35"/>
                    <a:gd name="T56" fmla="*/ 13 w 36"/>
                    <a:gd name="T57" fmla="*/ 33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3 h 35"/>
                    <a:gd name="T66" fmla="*/ 25 w 36"/>
                    <a:gd name="T67" fmla="*/ 33 h 35"/>
                    <a:gd name="T68" fmla="*/ 29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6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6" y="5"/>
                      </a:lnTo>
                      <a:lnTo>
                        <a:pt x="4" y="7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4" y="28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3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5" name="Freeform 551"/>
                <p:cNvSpPr>
                  <a:spLocks/>
                </p:cNvSpPr>
                <p:nvPr/>
              </p:nvSpPr>
              <p:spPr bwMode="auto">
                <a:xfrm>
                  <a:off x="3687" y="2370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0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9 w 36"/>
                    <a:gd name="T13" fmla="*/ 3 h 35"/>
                    <a:gd name="T14" fmla="*/ 25 w 36"/>
                    <a:gd name="T15" fmla="*/ 2 h 35"/>
                    <a:gd name="T16" fmla="*/ 23 w 36"/>
                    <a:gd name="T17" fmla="*/ 2 h 35"/>
                    <a:gd name="T18" fmla="*/ 20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3 w 36"/>
                    <a:gd name="T25" fmla="*/ 2 h 35"/>
                    <a:gd name="T26" fmla="*/ 9 w 36"/>
                    <a:gd name="T27" fmla="*/ 2 h 35"/>
                    <a:gd name="T28" fmla="*/ 7 w 36"/>
                    <a:gd name="T29" fmla="*/ 3 h 35"/>
                    <a:gd name="T30" fmla="*/ 5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0 h 35"/>
                    <a:gd name="T36" fmla="*/ 0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7 h 35"/>
                    <a:gd name="T42" fmla="*/ 0 w 36"/>
                    <a:gd name="T43" fmla="*/ 21 h 35"/>
                    <a:gd name="T44" fmla="*/ 0 w 36"/>
                    <a:gd name="T45" fmla="*/ 23 h 35"/>
                    <a:gd name="T46" fmla="*/ 2 w 36"/>
                    <a:gd name="T47" fmla="*/ 26 h 35"/>
                    <a:gd name="T48" fmla="*/ 4 w 36"/>
                    <a:gd name="T49" fmla="*/ 28 h 35"/>
                    <a:gd name="T50" fmla="*/ 5 w 36"/>
                    <a:gd name="T51" fmla="*/ 30 h 35"/>
                    <a:gd name="T52" fmla="*/ 7 w 36"/>
                    <a:gd name="T53" fmla="*/ 32 h 35"/>
                    <a:gd name="T54" fmla="*/ 9 w 36"/>
                    <a:gd name="T55" fmla="*/ 33 h 35"/>
                    <a:gd name="T56" fmla="*/ 13 w 36"/>
                    <a:gd name="T57" fmla="*/ 33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0 w 36"/>
                    <a:gd name="T63" fmla="*/ 35 h 35"/>
                    <a:gd name="T64" fmla="*/ 23 w 36"/>
                    <a:gd name="T65" fmla="*/ 33 h 35"/>
                    <a:gd name="T66" fmla="*/ 25 w 36"/>
                    <a:gd name="T67" fmla="*/ 33 h 35"/>
                    <a:gd name="T68" fmla="*/ 29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6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9" y="3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10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2" y="26"/>
                      </a:lnTo>
                      <a:lnTo>
                        <a:pt x="4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3"/>
                      </a:lnTo>
                      <a:lnTo>
                        <a:pt x="13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0" y="35"/>
                      </a:lnTo>
                      <a:lnTo>
                        <a:pt x="23" y="33"/>
                      </a:lnTo>
                      <a:lnTo>
                        <a:pt x="25" y="33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6" name="Freeform 552"/>
                <p:cNvSpPr>
                  <a:spLocks/>
                </p:cNvSpPr>
                <p:nvPr/>
              </p:nvSpPr>
              <p:spPr bwMode="auto">
                <a:xfrm>
                  <a:off x="3792" y="2370"/>
                  <a:ext cx="36" cy="35"/>
                </a:xfrm>
                <a:custGeom>
                  <a:avLst/>
                  <a:gdLst>
                    <a:gd name="T0" fmla="*/ 36 w 36"/>
                    <a:gd name="T1" fmla="*/ 17 h 35"/>
                    <a:gd name="T2" fmla="*/ 36 w 36"/>
                    <a:gd name="T3" fmla="*/ 16 h 35"/>
                    <a:gd name="T4" fmla="*/ 34 w 36"/>
                    <a:gd name="T5" fmla="*/ 12 h 35"/>
                    <a:gd name="T6" fmla="*/ 34 w 36"/>
                    <a:gd name="T7" fmla="*/ 10 h 35"/>
                    <a:gd name="T8" fmla="*/ 32 w 36"/>
                    <a:gd name="T9" fmla="*/ 7 h 35"/>
                    <a:gd name="T10" fmla="*/ 30 w 36"/>
                    <a:gd name="T11" fmla="*/ 5 h 35"/>
                    <a:gd name="T12" fmla="*/ 28 w 36"/>
                    <a:gd name="T13" fmla="*/ 3 h 35"/>
                    <a:gd name="T14" fmla="*/ 27 w 36"/>
                    <a:gd name="T15" fmla="*/ 2 h 35"/>
                    <a:gd name="T16" fmla="*/ 23 w 36"/>
                    <a:gd name="T17" fmla="*/ 2 h 35"/>
                    <a:gd name="T18" fmla="*/ 21 w 36"/>
                    <a:gd name="T19" fmla="*/ 0 h 35"/>
                    <a:gd name="T20" fmla="*/ 18 w 36"/>
                    <a:gd name="T21" fmla="*/ 0 h 35"/>
                    <a:gd name="T22" fmla="*/ 14 w 36"/>
                    <a:gd name="T23" fmla="*/ 0 h 35"/>
                    <a:gd name="T24" fmla="*/ 12 w 36"/>
                    <a:gd name="T25" fmla="*/ 2 h 35"/>
                    <a:gd name="T26" fmla="*/ 11 w 36"/>
                    <a:gd name="T27" fmla="*/ 2 h 35"/>
                    <a:gd name="T28" fmla="*/ 7 w 36"/>
                    <a:gd name="T29" fmla="*/ 3 h 35"/>
                    <a:gd name="T30" fmla="*/ 5 w 36"/>
                    <a:gd name="T31" fmla="*/ 5 h 35"/>
                    <a:gd name="T32" fmla="*/ 4 w 36"/>
                    <a:gd name="T33" fmla="*/ 7 h 35"/>
                    <a:gd name="T34" fmla="*/ 2 w 36"/>
                    <a:gd name="T35" fmla="*/ 10 h 35"/>
                    <a:gd name="T36" fmla="*/ 2 w 36"/>
                    <a:gd name="T37" fmla="*/ 12 h 35"/>
                    <a:gd name="T38" fmla="*/ 0 w 36"/>
                    <a:gd name="T39" fmla="*/ 16 h 35"/>
                    <a:gd name="T40" fmla="*/ 0 w 36"/>
                    <a:gd name="T41" fmla="*/ 17 h 35"/>
                    <a:gd name="T42" fmla="*/ 0 w 36"/>
                    <a:gd name="T43" fmla="*/ 21 h 35"/>
                    <a:gd name="T44" fmla="*/ 2 w 36"/>
                    <a:gd name="T45" fmla="*/ 23 h 35"/>
                    <a:gd name="T46" fmla="*/ 2 w 36"/>
                    <a:gd name="T47" fmla="*/ 26 h 35"/>
                    <a:gd name="T48" fmla="*/ 4 w 36"/>
                    <a:gd name="T49" fmla="*/ 28 h 35"/>
                    <a:gd name="T50" fmla="*/ 5 w 36"/>
                    <a:gd name="T51" fmla="*/ 30 h 35"/>
                    <a:gd name="T52" fmla="*/ 7 w 36"/>
                    <a:gd name="T53" fmla="*/ 32 h 35"/>
                    <a:gd name="T54" fmla="*/ 11 w 36"/>
                    <a:gd name="T55" fmla="*/ 33 h 35"/>
                    <a:gd name="T56" fmla="*/ 12 w 36"/>
                    <a:gd name="T57" fmla="*/ 33 h 35"/>
                    <a:gd name="T58" fmla="*/ 14 w 36"/>
                    <a:gd name="T59" fmla="*/ 35 h 35"/>
                    <a:gd name="T60" fmla="*/ 18 w 36"/>
                    <a:gd name="T61" fmla="*/ 35 h 35"/>
                    <a:gd name="T62" fmla="*/ 21 w 36"/>
                    <a:gd name="T63" fmla="*/ 35 h 35"/>
                    <a:gd name="T64" fmla="*/ 23 w 36"/>
                    <a:gd name="T65" fmla="*/ 33 h 35"/>
                    <a:gd name="T66" fmla="*/ 27 w 36"/>
                    <a:gd name="T67" fmla="*/ 33 h 35"/>
                    <a:gd name="T68" fmla="*/ 28 w 36"/>
                    <a:gd name="T69" fmla="*/ 32 h 35"/>
                    <a:gd name="T70" fmla="*/ 30 w 36"/>
                    <a:gd name="T71" fmla="*/ 30 h 35"/>
                    <a:gd name="T72" fmla="*/ 32 w 36"/>
                    <a:gd name="T73" fmla="*/ 28 h 35"/>
                    <a:gd name="T74" fmla="*/ 34 w 36"/>
                    <a:gd name="T75" fmla="*/ 26 h 35"/>
                    <a:gd name="T76" fmla="*/ 34 w 36"/>
                    <a:gd name="T77" fmla="*/ 23 h 35"/>
                    <a:gd name="T78" fmla="*/ 36 w 36"/>
                    <a:gd name="T79" fmla="*/ 21 h 35"/>
                    <a:gd name="T80" fmla="*/ 36 w 36"/>
                    <a:gd name="T81" fmla="*/ 17 h 35"/>
                    <a:gd name="T82" fmla="*/ 36 w 36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5">
                      <a:moveTo>
                        <a:pt x="36" y="17"/>
                      </a:moveTo>
                      <a:lnTo>
                        <a:pt x="36" y="16"/>
                      </a:lnTo>
                      <a:lnTo>
                        <a:pt x="34" y="12"/>
                      </a:lnTo>
                      <a:lnTo>
                        <a:pt x="34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6"/>
                      </a:lnTo>
                      <a:lnTo>
                        <a:pt x="4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7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6" y="21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7" name="Freeform 553"/>
                <p:cNvSpPr>
                  <a:spLocks/>
                </p:cNvSpPr>
                <p:nvPr/>
              </p:nvSpPr>
              <p:spPr bwMode="auto">
                <a:xfrm>
                  <a:off x="3897" y="2370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6 h 35"/>
                    <a:gd name="T4" fmla="*/ 34 w 35"/>
                    <a:gd name="T5" fmla="*/ 12 h 35"/>
                    <a:gd name="T6" fmla="*/ 34 w 35"/>
                    <a:gd name="T7" fmla="*/ 10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7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1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10 h 35"/>
                    <a:gd name="T36" fmla="*/ 2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7 h 35"/>
                    <a:gd name="T42" fmla="*/ 0 w 35"/>
                    <a:gd name="T43" fmla="*/ 21 h 35"/>
                    <a:gd name="T44" fmla="*/ 2 w 35"/>
                    <a:gd name="T45" fmla="*/ 23 h 35"/>
                    <a:gd name="T46" fmla="*/ 2 w 35"/>
                    <a:gd name="T47" fmla="*/ 26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1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7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6 h 35"/>
                    <a:gd name="T76" fmla="*/ 34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6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7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8" name="Freeform 554"/>
                <p:cNvSpPr>
                  <a:spLocks/>
                </p:cNvSpPr>
                <p:nvPr/>
              </p:nvSpPr>
              <p:spPr bwMode="auto">
                <a:xfrm>
                  <a:off x="4002" y="2370"/>
                  <a:ext cx="35" cy="35"/>
                </a:xfrm>
                <a:custGeom>
                  <a:avLst/>
                  <a:gdLst>
                    <a:gd name="T0" fmla="*/ 35 w 35"/>
                    <a:gd name="T1" fmla="*/ 17 h 35"/>
                    <a:gd name="T2" fmla="*/ 35 w 35"/>
                    <a:gd name="T3" fmla="*/ 16 h 35"/>
                    <a:gd name="T4" fmla="*/ 34 w 35"/>
                    <a:gd name="T5" fmla="*/ 12 h 35"/>
                    <a:gd name="T6" fmla="*/ 34 w 35"/>
                    <a:gd name="T7" fmla="*/ 10 h 35"/>
                    <a:gd name="T8" fmla="*/ 32 w 35"/>
                    <a:gd name="T9" fmla="*/ 7 h 35"/>
                    <a:gd name="T10" fmla="*/ 30 w 35"/>
                    <a:gd name="T11" fmla="*/ 5 h 35"/>
                    <a:gd name="T12" fmla="*/ 28 w 35"/>
                    <a:gd name="T13" fmla="*/ 3 h 35"/>
                    <a:gd name="T14" fmla="*/ 26 w 35"/>
                    <a:gd name="T15" fmla="*/ 2 h 35"/>
                    <a:gd name="T16" fmla="*/ 23 w 35"/>
                    <a:gd name="T17" fmla="*/ 2 h 35"/>
                    <a:gd name="T18" fmla="*/ 21 w 35"/>
                    <a:gd name="T19" fmla="*/ 0 h 35"/>
                    <a:gd name="T20" fmla="*/ 18 w 35"/>
                    <a:gd name="T21" fmla="*/ 0 h 35"/>
                    <a:gd name="T22" fmla="*/ 14 w 35"/>
                    <a:gd name="T23" fmla="*/ 0 h 35"/>
                    <a:gd name="T24" fmla="*/ 12 w 35"/>
                    <a:gd name="T25" fmla="*/ 2 h 35"/>
                    <a:gd name="T26" fmla="*/ 10 w 35"/>
                    <a:gd name="T27" fmla="*/ 2 h 35"/>
                    <a:gd name="T28" fmla="*/ 7 w 35"/>
                    <a:gd name="T29" fmla="*/ 3 h 35"/>
                    <a:gd name="T30" fmla="*/ 5 w 35"/>
                    <a:gd name="T31" fmla="*/ 5 h 35"/>
                    <a:gd name="T32" fmla="*/ 3 w 35"/>
                    <a:gd name="T33" fmla="*/ 7 h 35"/>
                    <a:gd name="T34" fmla="*/ 2 w 35"/>
                    <a:gd name="T35" fmla="*/ 10 h 35"/>
                    <a:gd name="T36" fmla="*/ 2 w 35"/>
                    <a:gd name="T37" fmla="*/ 12 h 35"/>
                    <a:gd name="T38" fmla="*/ 0 w 35"/>
                    <a:gd name="T39" fmla="*/ 16 h 35"/>
                    <a:gd name="T40" fmla="*/ 0 w 35"/>
                    <a:gd name="T41" fmla="*/ 17 h 35"/>
                    <a:gd name="T42" fmla="*/ 0 w 35"/>
                    <a:gd name="T43" fmla="*/ 21 h 35"/>
                    <a:gd name="T44" fmla="*/ 2 w 35"/>
                    <a:gd name="T45" fmla="*/ 23 h 35"/>
                    <a:gd name="T46" fmla="*/ 2 w 35"/>
                    <a:gd name="T47" fmla="*/ 26 h 35"/>
                    <a:gd name="T48" fmla="*/ 3 w 35"/>
                    <a:gd name="T49" fmla="*/ 28 h 35"/>
                    <a:gd name="T50" fmla="*/ 5 w 35"/>
                    <a:gd name="T51" fmla="*/ 30 h 35"/>
                    <a:gd name="T52" fmla="*/ 7 w 35"/>
                    <a:gd name="T53" fmla="*/ 32 h 35"/>
                    <a:gd name="T54" fmla="*/ 10 w 35"/>
                    <a:gd name="T55" fmla="*/ 33 h 35"/>
                    <a:gd name="T56" fmla="*/ 12 w 35"/>
                    <a:gd name="T57" fmla="*/ 33 h 35"/>
                    <a:gd name="T58" fmla="*/ 14 w 35"/>
                    <a:gd name="T59" fmla="*/ 35 h 35"/>
                    <a:gd name="T60" fmla="*/ 18 w 35"/>
                    <a:gd name="T61" fmla="*/ 35 h 35"/>
                    <a:gd name="T62" fmla="*/ 21 w 35"/>
                    <a:gd name="T63" fmla="*/ 35 h 35"/>
                    <a:gd name="T64" fmla="*/ 23 w 35"/>
                    <a:gd name="T65" fmla="*/ 33 h 35"/>
                    <a:gd name="T66" fmla="*/ 26 w 35"/>
                    <a:gd name="T67" fmla="*/ 33 h 35"/>
                    <a:gd name="T68" fmla="*/ 28 w 35"/>
                    <a:gd name="T69" fmla="*/ 32 h 35"/>
                    <a:gd name="T70" fmla="*/ 30 w 35"/>
                    <a:gd name="T71" fmla="*/ 30 h 35"/>
                    <a:gd name="T72" fmla="*/ 32 w 35"/>
                    <a:gd name="T73" fmla="*/ 28 h 35"/>
                    <a:gd name="T74" fmla="*/ 34 w 35"/>
                    <a:gd name="T75" fmla="*/ 26 h 35"/>
                    <a:gd name="T76" fmla="*/ 34 w 35"/>
                    <a:gd name="T77" fmla="*/ 23 h 35"/>
                    <a:gd name="T78" fmla="*/ 35 w 35"/>
                    <a:gd name="T79" fmla="*/ 21 h 35"/>
                    <a:gd name="T80" fmla="*/ 35 w 35"/>
                    <a:gd name="T81" fmla="*/ 17 h 35"/>
                    <a:gd name="T82" fmla="*/ 35 w 35"/>
                    <a:gd name="T8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5" h="35">
                      <a:moveTo>
                        <a:pt x="35" y="17"/>
                      </a:moveTo>
                      <a:lnTo>
                        <a:pt x="35" y="16"/>
                      </a:lnTo>
                      <a:lnTo>
                        <a:pt x="34" y="12"/>
                      </a:lnTo>
                      <a:lnTo>
                        <a:pt x="34" y="10"/>
                      </a:lnTo>
                      <a:lnTo>
                        <a:pt x="32" y="7"/>
                      </a:lnTo>
                      <a:lnTo>
                        <a:pt x="30" y="5"/>
                      </a:lnTo>
                      <a:lnTo>
                        <a:pt x="28" y="3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0" y="2"/>
                      </a:lnTo>
                      <a:lnTo>
                        <a:pt x="7" y="3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2" y="26"/>
                      </a:lnTo>
                      <a:lnTo>
                        <a:pt x="3" y="28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0" y="33"/>
                      </a:lnTo>
                      <a:lnTo>
                        <a:pt x="12" y="33"/>
                      </a:lnTo>
                      <a:lnTo>
                        <a:pt x="14" y="35"/>
                      </a:lnTo>
                      <a:lnTo>
                        <a:pt x="18" y="35"/>
                      </a:lnTo>
                      <a:lnTo>
                        <a:pt x="21" y="35"/>
                      </a:lnTo>
                      <a:lnTo>
                        <a:pt x="23" y="33"/>
                      </a:lnTo>
                      <a:lnTo>
                        <a:pt x="26" y="33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8"/>
                      </a:lnTo>
                      <a:lnTo>
                        <a:pt x="34" y="26"/>
                      </a:lnTo>
                      <a:lnTo>
                        <a:pt x="34" y="23"/>
                      </a:lnTo>
                      <a:lnTo>
                        <a:pt x="35" y="21"/>
                      </a:lnTo>
                      <a:lnTo>
                        <a:pt x="35" y="17"/>
                      </a:lnTo>
                      <a:lnTo>
                        <a:pt x="35" y="17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699" name="Freeform 555"/>
                <p:cNvSpPr>
                  <a:spLocks/>
                </p:cNvSpPr>
                <p:nvPr/>
              </p:nvSpPr>
              <p:spPr bwMode="auto">
                <a:xfrm>
                  <a:off x="3058" y="2453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7 h 36"/>
                    <a:gd name="T10" fmla="*/ 30 w 34"/>
                    <a:gd name="T11" fmla="*/ 6 h 36"/>
                    <a:gd name="T12" fmla="*/ 26 w 34"/>
                    <a:gd name="T13" fmla="*/ 4 h 36"/>
                    <a:gd name="T14" fmla="*/ 25 w 34"/>
                    <a:gd name="T15" fmla="*/ 2 h 36"/>
                    <a:gd name="T16" fmla="*/ 23 w 34"/>
                    <a:gd name="T17" fmla="*/ 2 h 36"/>
                    <a:gd name="T18" fmla="*/ 19 w 34"/>
                    <a:gd name="T19" fmla="*/ 0 h 36"/>
                    <a:gd name="T20" fmla="*/ 18 w 34"/>
                    <a:gd name="T21" fmla="*/ 0 h 36"/>
                    <a:gd name="T22" fmla="*/ 14 w 34"/>
                    <a:gd name="T23" fmla="*/ 0 h 36"/>
                    <a:gd name="T24" fmla="*/ 10 w 34"/>
                    <a:gd name="T25" fmla="*/ 2 h 36"/>
                    <a:gd name="T26" fmla="*/ 9 w 34"/>
                    <a:gd name="T27" fmla="*/ 2 h 36"/>
                    <a:gd name="T28" fmla="*/ 7 w 34"/>
                    <a:gd name="T29" fmla="*/ 4 h 36"/>
                    <a:gd name="T30" fmla="*/ 5 w 34"/>
                    <a:gd name="T31" fmla="*/ 6 h 36"/>
                    <a:gd name="T32" fmla="*/ 3 w 34"/>
                    <a:gd name="T33" fmla="*/ 7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3 h 36"/>
                    <a:gd name="T46" fmla="*/ 2 w 34"/>
                    <a:gd name="T47" fmla="*/ 27 h 36"/>
                    <a:gd name="T48" fmla="*/ 3 w 34"/>
                    <a:gd name="T49" fmla="*/ 29 h 36"/>
                    <a:gd name="T50" fmla="*/ 5 w 34"/>
                    <a:gd name="T51" fmla="*/ 30 h 36"/>
                    <a:gd name="T52" fmla="*/ 7 w 34"/>
                    <a:gd name="T53" fmla="*/ 32 h 36"/>
                    <a:gd name="T54" fmla="*/ 9 w 34"/>
                    <a:gd name="T55" fmla="*/ 34 h 36"/>
                    <a:gd name="T56" fmla="*/ 10 w 34"/>
                    <a:gd name="T57" fmla="*/ 34 h 36"/>
                    <a:gd name="T58" fmla="*/ 14 w 34"/>
                    <a:gd name="T59" fmla="*/ 36 h 36"/>
                    <a:gd name="T60" fmla="*/ 18 w 34"/>
                    <a:gd name="T61" fmla="*/ 36 h 36"/>
                    <a:gd name="T62" fmla="*/ 19 w 34"/>
                    <a:gd name="T63" fmla="*/ 36 h 36"/>
                    <a:gd name="T64" fmla="*/ 23 w 34"/>
                    <a:gd name="T65" fmla="*/ 34 h 36"/>
                    <a:gd name="T66" fmla="*/ 25 w 34"/>
                    <a:gd name="T67" fmla="*/ 34 h 36"/>
                    <a:gd name="T68" fmla="*/ 26 w 34"/>
                    <a:gd name="T69" fmla="*/ 32 h 36"/>
                    <a:gd name="T70" fmla="*/ 30 w 34"/>
                    <a:gd name="T71" fmla="*/ 30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3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3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0" name="Freeform 556"/>
                <p:cNvSpPr>
                  <a:spLocks/>
                </p:cNvSpPr>
                <p:nvPr/>
              </p:nvSpPr>
              <p:spPr bwMode="auto">
                <a:xfrm>
                  <a:off x="3163" y="2453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16 h 36"/>
                    <a:gd name="T4" fmla="*/ 33 w 33"/>
                    <a:gd name="T5" fmla="*/ 13 h 36"/>
                    <a:gd name="T6" fmla="*/ 32 w 33"/>
                    <a:gd name="T7" fmla="*/ 11 h 36"/>
                    <a:gd name="T8" fmla="*/ 32 w 33"/>
                    <a:gd name="T9" fmla="*/ 7 h 36"/>
                    <a:gd name="T10" fmla="*/ 30 w 33"/>
                    <a:gd name="T11" fmla="*/ 6 h 36"/>
                    <a:gd name="T12" fmla="*/ 26 w 33"/>
                    <a:gd name="T13" fmla="*/ 4 h 36"/>
                    <a:gd name="T14" fmla="*/ 25 w 33"/>
                    <a:gd name="T15" fmla="*/ 2 h 36"/>
                    <a:gd name="T16" fmla="*/ 23 w 33"/>
                    <a:gd name="T17" fmla="*/ 2 h 36"/>
                    <a:gd name="T18" fmla="*/ 19 w 33"/>
                    <a:gd name="T19" fmla="*/ 0 h 36"/>
                    <a:gd name="T20" fmla="*/ 17 w 33"/>
                    <a:gd name="T21" fmla="*/ 0 h 36"/>
                    <a:gd name="T22" fmla="*/ 14 w 33"/>
                    <a:gd name="T23" fmla="*/ 0 h 36"/>
                    <a:gd name="T24" fmla="*/ 10 w 33"/>
                    <a:gd name="T25" fmla="*/ 2 h 36"/>
                    <a:gd name="T26" fmla="*/ 9 w 33"/>
                    <a:gd name="T27" fmla="*/ 2 h 36"/>
                    <a:gd name="T28" fmla="*/ 7 w 33"/>
                    <a:gd name="T29" fmla="*/ 4 h 36"/>
                    <a:gd name="T30" fmla="*/ 5 w 33"/>
                    <a:gd name="T31" fmla="*/ 6 h 36"/>
                    <a:gd name="T32" fmla="*/ 3 w 33"/>
                    <a:gd name="T33" fmla="*/ 7 h 36"/>
                    <a:gd name="T34" fmla="*/ 1 w 33"/>
                    <a:gd name="T35" fmla="*/ 11 h 36"/>
                    <a:gd name="T36" fmla="*/ 0 w 33"/>
                    <a:gd name="T37" fmla="*/ 13 h 36"/>
                    <a:gd name="T38" fmla="*/ 0 w 33"/>
                    <a:gd name="T39" fmla="*/ 16 h 36"/>
                    <a:gd name="T40" fmla="*/ 0 w 33"/>
                    <a:gd name="T41" fmla="*/ 18 h 36"/>
                    <a:gd name="T42" fmla="*/ 0 w 33"/>
                    <a:gd name="T43" fmla="*/ 22 h 36"/>
                    <a:gd name="T44" fmla="*/ 0 w 33"/>
                    <a:gd name="T45" fmla="*/ 23 h 36"/>
                    <a:gd name="T46" fmla="*/ 1 w 33"/>
                    <a:gd name="T47" fmla="*/ 27 h 36"/>
                    <a:gd name="T48" fmla="*/ 3 w 33"/>
                    <a:gd name="T49" fmla="*/ 29 h 36"/>
                    <a:gd name="T50" fmla="*/ 5 w 33"/>
                    <a:gd name="T51" fmla="*/ 30 h 36"/>
                    <a:gd name="T52" fmla="*/ 7 w 33"/>
                    <a:gd name="T53" fmla="*/ 32 h 36"/>
                    <a:gd name="T54" fmla="*/ 9 w 33"/>
                    <a:gd name="T55" fmla="*/ 34 h 36"/>
                    <a:gd name="T56" fmla="*/ 10 w 33"/>
                    <a:gd name="T57" fmla="*/ 34 h 36"/>
                    <a:gd name="T58" fmla="*/ 14 w 33"/>
                    <a:gd name="T59" fmla="*/ 36 h 36"/>
                    <a:gd name="T60" fmla="*/ 17 w 33"/>
                    <a:gd name="T61" fmla="*/ 36 h 36"/>
                    <a:gd name="T62" fmla="*/ 19 w 33"/>
                    <a:gd name="T63" fmla="*/ 36 h 36"/>
                    <a:gd name="T64" fmla="*/ 23 w 33"/>
                    <a:gd name="T65" fmla="*/ 34 h 36"/>
                    <a:gd name="T66" fmla="*/ 25 w 33"/>
                    <a:gd name="T67" fmla="*/ 34 h 36"/>
                    <a:gd name="T68" fmla="*/ 26 w 33"/>
                    <a:gd name="T69" fmla="*/ 32 h 36"/>
                    <a:gd name="T70" fmla="*/ 30 w 33"/>
                    <a:gd name="T71" fmla="*/ 30 h 36"/>
                    <a:gd name="T72" fmla="*/ 32 w 33"/>
                    <a:gd name="T73" fmla="*/ 29 h 36"/>
                    <a:gd name="T74" fmla="*/ 32 w 33"/>
                    <a:gd name="T75" fmla="*/ 27 h 36"/>
                    <a:gd name="T76" fmla="*/ 33 w 33"/>
                    <a:gd name="T77" fmla="*/ 23 h 36"/>
                    <a:gd name="T78" fmla="*/ 33 w 33"/>
                    <a:gd name="T79" fmla="*/ 22 h 36"/>
                    <a:gd name="T80" fmla="*/ 33 w 33"/>
                    <a:gd name="T81" fmla="*/ 18 h 36"/>
                    <a:gd name="T82" fmla="*/ 33 w 33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16"/>
                      </a:lnTo>
                      <a:lnTo>
                        <a:pt x="33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3" y="23"/>
                      </a:lnTo>
                      <a:lnTo>
                        <a:pt x="33" y="22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1" name="Freeform 557"/>
                <p:cNvSpPr>
                  <a:spLocks/>
                </p:cNvSpPr>
                <p:nvPr/>
              </p:nvSpPr>
              <p:spPr bwMode="auto">
                <a:xfrm>
                  <a:off x="3268" y="2453"/>
                  <a:ext cx="33" cy="36"/>
                </a:xfrm>
                <a:custGeom>
                  <a:avLst/>
                  <a:gdLst>
                    <a:gd name="T0" fmla="*/ 33 w 33"/>
                    <a:gd name="T1" fmla="*/ 18 h 36"/>
                    <a:gd name="T2" fmla="*/ 33 w 33"/>
                    <a:gd name="T3" fmla="*/ 16 h 36"/>
                    <a:gd name="T4" fmla="*/ 33 w 33"/>
                    <a:gd name="T5" fmla="*/ 13 h 36"/>
                    <a:gd name="T6" fmla="*/ 32 w 33"/>
                    <a:gd name="T7" fmla="*/ 11 h 36"/>
                    <a:gd name="T8" fmla="*/ 32 w 33"/>
                    <a:gd name="T9" fmla="*/ 7 h 36"/>
                    <a:gd name="T10" fmla="*/ 30 w 33"/>
                    <a:gd name="T11" fmla="*/ 6 h 36"/>
                    <a:gd name="T12" fmla="*/ 26 w 33"/>
                    <a:gd name="T13" fmla="*/ 4 h 36"/>
                    <a:gd name="T14" fmla="*/ 24 w 33"/>
                    <a:gd name="T15" fmla="*/ 2 h 36"/>
                    <a:gd name="T16" fmla="*/ 23 w 33"/>
                    <a:gd name="T17" fmla="*/ 2 h 36"/>
                    <a:gd name="T18" fmla="*/ 19 w 33"/>
                    <a:gd name="T19" fmla="*/ 0 h 36"/>
                    <a:gd name="T20" fmla="*/ 17 w 33"/>
                    <a:gd name="T21" fmla="*/ 0 h 36"/>
                    <a:gd name="T22" fmla="*/ 14 w 33"/>
                    <a:gd name="T23" fmla="*/ 0 h 36"/>
                    <a:gd name="T24" fmla="*/ 10 w 33"/>
                    <a:gd name="T25" fmla="*/ 2 h 36"/>
                    <a:gd name="T26" fmla="*/ 8 w 33"/>
                    <a:gd name="T27" fmla="*/ 2 h 36"/>
                    <a:gd name="T28" fmla="*/ 7 w 33"/>
                    <a:gd name="T29" fmla="*/ 4 h 36"/>
                    <a:gd name="T30" fmla="*/ 5 w 33"/>
                    <a:gd name="T31" fmla="*/ 6 h 36"/>
                    <a:gd name="T32" fmla="*/ 3 w 33"/>
                    <a:gd name="T33" fmla="*/ 7 h 36"/>
                    <a:gd name="T34" fmla="*/ 1 w 33"/>
                    <a:gd name="T35" fmla="*/ 11 h 36"/>
                    <a:gd name="T36" fmla="*/ 0 w 33"/>
                    <a:gd name="T37" fmla="*/ 13 h 36"/>
                    <a:gd name="T38" fmla="*/ 0 w 33"/>
                    <a:gd name="T39" fmla="*/ 16 h 36"/>
                    <a:gd name="T40" fmla="*/ 0 w 33"/>
                    <a:gd name="T41" fmla="*/ 18 h 36"/>
                    <a:gd name="T42" fmla="*/ 0 w 33"/>
                    <a:gd name="T43" fmla="*/ 22 h 36"/>
                    <a:gd name="T44" fmla="*/ 0 w 33"/>
                    <a:gd name="T45" fmla="*/ 23 h 36"/>
                    <a:gd name="T46" fmla="*/ 1 w 33"/>
                    <a:gd name="T47" fmla="*/ 27 h 36"/>
                    <a:gd name="T48" fmla="*/ 3 w 33"/>
                    <a:gd name="T49" fmla="*/ 29 h 36"/>
                    <a:gd name="T50" fmla="*/ 5 w 33"/>
                    <a:gd name="T51" fmla="*/ 30 h 36"/>
                    <a:gd name="T52" fmla="*/ 7 w 33"/>
                    <a:gd name="T53" fmla="*/ 32 h 36"/>
                    <a:gd name="T54" fmla="*/ 8 w 33"/>
                    <a:gd name="T55" fmla="*/ 34 h 36"/>
                    <a:gd name="T56" fmla="*/ 10 w 33"/>
                    <a:gd name="T57" fmla="*/ 34 h 36"/>
                    <a:gd name="T58" fmla="*/ 14 w 33"/>
                    <a:gd name="T59" fmla="*/ 36 h 36"/>
                    <a:gd name="T60" fmla="*/ 17 w 33"/>
                    <a:gd name="T61" fmla="*/ 36 h 36"/>
                    <a:gd name="T62" fmla="*/ 19 w 33"/>
                    <a:gd name="T63" fmla="*/ 36 h 36"/>
                    <a:gd name="T64" fmla="*/ 23 w 33"/>
                    <a:gd name="T65" fmla="*/ 34 h 36"/>
                    <a:gd name="T66" fmla="*/ 24 w 33"/>
                    <a:gd name="T67" fmla="*/ 34 h 36"/>
                    <a:gd name="T68" fmla="*/ 26 w 33"/>
                    <a:gd name="T69" fmla="*/ 32 h 36"/>
                    <a:gd name="T70" fmla="*/ 30 w 33"/>
                    <a:gd name="T71" fmla="*/ 30 h 36"/>
                    <a:gd name="T72" fmla="*/ 32 w 33"/>
                    <a:gd name="T73" fmla="*/ 29 h 36"/>
                    <a:gd name="T74" fmla="*/ 32 w 33"/>
                    <a:gd name="T75" fmla="*/ 27 h 36"/>
                    <a:gd name="T76" fmla="*/ 33 w 33"/>
                    <a:gd name="T77" fmla="*/ 23 h 36"/>
                    <a:gd name="T78" fmla="*/ 33 w 33"/>
                    <a:gd name="T79" fmla="*/ 22 h 36"/>
                    <a:gd name="T80" fmla="*/ 33 w 33"/>
                    <a:gd name="T81" fmla="*/ 18 h 36"/>
                    <a:gd name="T82" fmla="*/ 33 w 33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3" h="36">
                      <a:moveTo>
                        <a:pt x="33" y="18"/>
                      </a:moveTo>
                      <a:lnTo>
                        <a:pt x="33" y="16"/>
                      </a:lnTo>
                      <a:lnTo>
                        <a:pt x="33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6" y="4"/>
                      </a:lnTo>
                      <a:lnTo>
                        <a:pt x="24" y="2"/>
                      </a:lnTo>
                      <a:lnTo>
                        <a:pt x="23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8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8" y="34"/>
                      </a:lnTo>
                      <a:lnTo>
                        <a:pt x="10" y="34"/>
                      </a:lnTo>
                      <a:lnTo>
                        <a:pt x="14" y="36"/>
                      </a:lnTo>
                      <a:lnTo>
                        <a:pt x="17" y="36"/>
                      </a:lnTo>
                      <a:lnTo>
                        <a:pt x="19" y="36"/>
                      </a:lnTo>
                      <a:lnTo>
                        <a:pt x="23" y="34"/>
                      </a:lnTo>
                      <a:lnTo>
                        <a:pt x="24" y="34"/>
                      </a:lnTo>
                      <a:lnTo>
                        <a:pt x="26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3" y="23"/>
                      </a:lnTo>
                      <a:lnTo>
                        <a:pt x="33" y="22"/>
                      </a:lnTo>
                      <a:lnTo>
                        <a:pt x="33" y="18"/>
                      </a:lnTo>
                      <a:lnTo>
                        <a:pt x="33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2" name="Freeform 558"/>
                <p:cNvSpPr>
                  <a:spLocks/>
                </p:cNvSpPr>
                <p:nvPr/>
              </p:nvSpPr>
              <p:spPr bwMode="auto">
                <a:xfrm>
                  <a:off x="3372" y="2453"/>
                  <a:ext cx="34" cy="36"/>
                </a:xfrm>
                <a:custGeom>
                  <a:avLst/>
                  <a:gdLst>
                    <a:gd name="T0" fmla="*/ 34 w 34"/>
                    <a:gd name="T1" fmla="*/ 18 h 36"/>
                    <a:gd name="T2" fmla="*/ 34 w 34"/>
                    <a:gd name="T3" fmla="*/ 16 h 36"/>
                    <a:gd name="T4" fmla="*/ 34 w 34"/>
                    <a:gd name="T5" fmla="*/ 13 h 36"/>
                    <a:gd name="T6" fmla="*/ 32 w 34"/>
                    <a:gd name="T7" fmla="*/ 11 h 36"/>
                    <a:gd name="T8" fmla="*/ 32 w 34"/>
                    <a:gd name="T9" fmla="*/ 7 h 36"/>
                    <a:gd name="T10" fmla="*/ 31 w 34"/>
                    <a:gd name="T11" fmla="*/ 6 h 36"/>
                    <a:gd name="T12" fmla="*/ 27 w 34"/>
                    <a:gd name="T13" fmla="*/ 4 h 36"/>
                    <a:gd name="T14" fmla="*/ 25 w 34"/>
                    <a:gd name="T15" fmla="*/ 2 h 36"/>
                    <a:gd name="T16" fmla="*/ 24 w 34"/>
                    <a:gd name="T17" fmla="*/ 2 h 36"/>
                    <a:gd name="T18" fmla="*/ 20 w 34"/>
                    <a:gd name="T19" fmla="*/ 0 h 36"/>
                    <a:gd name="T20" fmla="*/ 18 w 34"/>
                    <a:gd name="T21" fmla="*/ 0 h 36"/>
                    <a:gd name="T22" fmla="*/ 15 w 34"/>
                    <a:gd name="T23" fmla="*/ 0 h 36"/>
                    <a:gd name="T24" fmla="*/ 11 w 34"/>
                    <a:gd name="T25" fmla="*/ 2 h 36"/>
                    <a:gd name="T26" fmla="*/ 9 w 34"/>
                    <a:gd name="T27" fmla="*/ 2 h 36"/>
                    <a:gd name="T28" fmla="*/ 8 w 34"/>
                    <a:gd name="T29" fmla="*/ 4 h 36"/>
                    <a:gd name="T30" fmla="*/ 6 w 34"/>
                    <a:gd name="T31" fmla="*/ 6 h 36"/>
                    <a:gd name="T32" fmla="*/ 4 w 34"/>
                    <a:gd name="T33" fmla="*/ 7 h 36"/>
                    <a:gd name="T34" fmla="*/ 2 w 34"/>
                    <a:gd name="T35" fmla="*/ 11 h 36"/>
                    <a:gd name="T36" fmla="*/ 0 w 34"/>
                    <a:gd name="T37" fmla="*/ 13 h 36"/>
                    <a:gd name="T38" fmla="*/ 0 w 34"/>
                    <a:gd name="T39" fmla="*/ 16 h 36"/>
                    <a:gd name="T40" fmla="*/ 0 w 34"/>
                    <a:gd name="T41" fmla="*/ 18 h 36"/>
                    <a:gd name="T42" fmla="*/ 0 w 34"/>
                    <a:gd name="T43" fmla="*/ 22 h 36"/>
                    <a:gd name="T44" fmla="*/ 0 w 34"/>
                    <a:gd name="T45" fmla="*/ 23 h 36"/>
                    <a:gd name="T46" fmla="*/ 2 w 34"/>
                    <a:gd name="T47" fmla="*/ 27 h 36"/>
                    <a:gd name="T48" fmla="*/ 4 w 34"/>
                    <a:gd name="T49" fmla="*/ 29 h 36"/>
                    <a:gd name="T50" fmla="*/ 6 w 34"/>
                    <a:gd name="T51" fmla="*/ 30 h 36"/>
                    <a:gd name="T52" fmla="*/ 8 w 34"/>
                    <a:gd name="T53" fmla="*/ 32 h 36"/>
                    <a:gd name="T54" fmla="*/ 9 w 34"/>
                    <a:gd name="T55" fmla="*/ 34 h 36"/>
                    <a:gd name="T56" fmla="*/ 11 w 34"/>
                    <a:gd name="T57" fmla="*/ 34 h 36"/>
                    <a:gd name="T58" fmla="*/ 15 w 34"/>
                    <a:gd name="T59" fmla="*/ 36 h 36"/>
                    <a:gd name="T60" fmla="*/ 18 w 34"/>
                    <a:gd name="T61" fmla="*/ 36 h 36"/>
                    <a:gd name="T62" fmla="*/ 20 w 34"/>
                    <a:gd name="T63" fmla="*/ 36 h 36"/>
                    <a:gd name="T64" fmla="*/ 24 w 34"/>
                    <a:gd name="T65" fmla="*/ 34 h 36"/>
                    <a:gd name="T66" fmla="*/ 25 w 34"/>
                    <a:gd name="T67" fmla="*/ 34 h 36"/>
                    <a:gd name="T68" fmla="*/ 27 w 34"/>
                    <a:gd name="T69" fmla="*/ 32 h 36"/>
                    <a:gd name="T70" fmla="*/ 31 w 34"/>
                    <a:gd name="T71" fmla="*/ 30 h 36"/>
                    <a:gd name="T72" fmla="*/ 32 w 34"/>
                    <a:gd name="T73" fmla="*/ 29 h 36"/>
                    <a:gd name="T74" fmla="*/ 32 w 34"/>
                    <a:gd name="T75" fmla="*/ 27 h 36"/>
                    <a:gd name="T76" fmla="*/ 34 w 34"/>
                    <a:gd name="T77" fmla="*/ 23 h 36"/>
                    <a:gd name="T78" fmla="*/ 34 w 34"/>
                    <a:gd name="T79" fmla="*/ 22 h 36"/>
                    <a:gd name="T80" fmla="*/ 34 w 34"/>
                    <a:gd name="T81" fmla="*/ 18 h 36"/>
                    <a:gd name="T82" fmla="*/ 34 w 34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4" h="36">
                      <a:moveTo>
                        <a:pt x="34" y="18"/>
                      </a:moveTo>
                      <a:lnTo>
                        <a:pt x="34" y="16"/>
                      </a:lnTo>
                      <a:lnTo>
                        <a:pt x="34" y="13"/>
                      </a:lnTo>
                      <a:lnTo>
                        <a:pt x="32" y="11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7" y="4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8" y="32"/>
                      </a:lnTo>
                      <a:lnTo>
                        <a:pt x="9" y="34"/>
                      </a:lnTo>
                      <a:lnTo>
                        <a:pt x="11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4" y="34"/>
                      </a:lnTo>
                      <a:lnTo>
                        <a:pt x="25" y="34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2" y="29"/>
                      </a:lnTo>
                      <a:lnTo>
                        <a:pt x="32" y="27"/>
                      </a:lnTo>
                      <a:lnTo>
                        <a:pt x="34" y="23"/>
                      </a:lnTo>
                      <a:lnTo>
                        <a:pt x="34" y="22"/>
                      </a:lnTo>
                      <a:lnTo>
                        <a:pt x="34" y="18"/>
                      </a:lnTo>
                      <a:lnTo>
                        <a:pt x="34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3" name="Freeform 559"/>
                <p:cNvSpPr>
                  <a:spLocks/>
                </p:cNvSpPr>
                <p:nvPr/>
              </p:nvSpPr>
              <p:spPr bwMode="auto">
                <a:xfrm>
                  <a:off x="3477" y="2453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1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5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5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1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1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5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5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1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4" name="Freeform 560"/>
                <p:cNvSpPr>
                  <a:spLocks/>
                </p:cNvSpPr>
                <p:nvPr/>
              </p:nvSpPr>
              <p:spPr bwMode="auto">
                <a:xfrm>
                  <a:off x="3582" y="2453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6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6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6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6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5" name="Freeform 561"/>
                <p:cNvSpPr>
                  <a:spLocks/>
                </p:cNvSpPr>
                <p:nvPr/>
              </p:nvSpPr>
              <p:spPr bwMode="auto">
                <a:xfrm>
                  <a:off x="3687" y="2453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9 w 36"/>
                    <a:gd name="T13" fmla="*/ 4 h 36"/>
                    <a:gd name="T14" fmla="*/ 25 w 36"/>
                    <a:gd name="T15" fmla="*/ 2 h 36"/>
                    <a:gd name="T16" fmla="*/ 23 w 36"/>
                    <a:gd name="T17" fmla="*/ 2 h 36"/>
                    <a:gd name="T18" fmla="*/ 20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3 w 36"/>
                    <a:gd name="T25" fmla="*/ 2 h 36"/>
                    <a:gd name="T26" fmla="*/ 9 w 36"/>
                    <a:gd name="T27" fmla="*/ 2 h 36"/>
                    <a:gd name="T28" fmla="*/ 7 w 36"/>
                    <a:gd name="T29" fmla="*/ 4 h 36"/>
                    <a:gd name="T30" fmla="*/ 5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0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0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5 w 36"/>
                    <a:gd name="T51" fmla="*/ 30 h 36"/>
                    <a:gd name="T52" fmla="*/ 7 w 36"/>
                    <a:gd name="T53" fmla="*/ 32 h 36"/>
                    <a:gd name="T54" fmla="*/ 9 w 36"/>
                    <a:gd name="T55" fmla="*/ 34 h 36"/>
                    <a:gd name="T56" fmla="*/ 13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0 w 36"/>
                    <a:gd name="T63" fmla="*/ 36 h 36"/>
                    <a:gd name="T64" fmla="*/ 23 w 36"/>
                    <a:gd name="T65" fmla="*/ 34 h 36"/>
                    <a:gd name="T66" fmla="*/ 25 w 36"/>
                    <a:gd name="T67" fmla="*/ 34 h 36"/>
                    <a:gd name="T68" fmla="*/ 29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9" y="4"/>
                      </a:lnTo>
                      <a:lnTo>
                        <a:pt x="25" y="2"/>
                      </a:lnTo>
                      <a:lnTo>
                        <a:pt x="23" y="2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2"/>
                      </a:lnTo>
                      <a:lnTo>
                        <a:pt x="9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0" y="36"/>
                      </a:lnTo>
                      <a:lnTo>
                        <a:pt x="23" y="34"/>
                      </a:lnTo>
                      <a:lnTo>
                        <a:pt x="25" y="34"/>
                      </a:lnTo>
                      <a:lnTo>
                        <a:pt x="29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  <p:sp>
              <p:nvSpPr>
                <p:cNvPr id="262706" name="Freeform 562"/>
                <p:cNvSpPr>
                  <a:spLocks/>
                </p:cNvSpPr>
                <p:nvPr/>
              </p:nvSpPr>
              <p:spPr bwMode="auto">
                <a:xfrm>
                  <a:off x="3792" y="2453"/>
                  <a:ext cx="36" cy="36"/>
                </a:xfrm>
                <a:custGeom>
                  <a:avLst/>
                  <a:gdLst>
                    <a:gd name="T0" fmla="*/ 36 w 36"/>
                    <a:gd name="T1" fmla="*/ 18 h 36"/>
                    <a:gd name="T2" fmla="*/ 36 w 36"/>
                    <a:gd name="T3" fmla="*/ 16 h 36"/>
                    <a:gd name="T4" fmla="*/ 34 w 36"/>
                    <a:gd name="T5" fmla="*/ 13 h 36"/>
                    <a:gd name="T6" fmla="*/ 34 w 36"/>
                    <a:gd name="T7" fmla="*/ 11 h 36"/>
                    <a:gd name="T8" fmla="*/ 32 w 36"/>
                    <a:gd name="T9" fmla="*/ 7 h 36"/>
                    <a:gd name="T10" fmla="*/ 30 w 36"/>
                    <a:gd name="T11" fmla="*/ 6 h 36"/>
                    <a:gd name="T12" fmla="*/ 28 w 36"/>
                    <a:gd name="T13" fmla="*/ 4 h 36"/>
                    <a:gd name="T14" fmla="*/ 27 w 36"/>
                    <a:gd name="T15" fmla="*/ 2 h 36"/>
                    <a:gd name="T16" fmla="*/ 23 w 36"/>
                    <a:gd name="T17" fmla="*/ 2 h 36"/>
                    <a:gd name="T18" fmla="*/ 21 w 36"/>
                    <a:gd name="T19" fmla="*/ 0 h 36"/>
                    <a:gd name="T20" fmla="*/ 18 w 36"/>
                    <a:gd name="T21" fmla="*/ 0 h 36"/>
                    <a:gd name="T22" fmla="*/ 14 w 36"/>
                    <a:gd name="T23" fmla="*/ 0 h 36"/>
                    <a:gd name="T24" fmla="*/ 12 w 36"/>
                    <a:gd name="T25" fmla="*/ 2 h 36"/>
                    <a:gd name="T26" fmla="*/ 11 w 36"/>
                    <a:gd name="T27" fmla="*/ 2 h 36"/>
                    <a:gd name="T28" fmla="*/ 7 w 36"/>
                    <a:gd name="T29" fmla="*/ 4 h 36"/>
                    <a:gd name="T30" fmla="*/ 5 w 36"/>
                    <a:gd name="T31" fmla="*/ 6 h 36"/>
                    <a:gd name="T32" fmla="*/ 4 w 36"/>
                    <a:gd name="T33" fmla="*/ 7 h 36"/>
                    <a:gd name="T34" fmla="*/ 2 w 36"/>
                    <a:gd name="T35" fmla="*/ 11 h 36"/>
                    <a:gd name="T36" fmla="*/ 2 w 36"/>
                    <a:gd name="T37" fmla="*/ 13 h 36"/>
                    <a:gd name="T38" fmla="*/ 0 w 36"/>
                    <a:gd name="T39" fmla="*/ 16 h 36"/>
                    <a:gd name="T40" fmla="*/ 0 w 36"/>
                    <a:gd name="T41" fmla="*/ 18 h 36"/>
                    <a:gd name="T42" fmla="*/ 0 w 36"/>
                    <a:gd name="T43" fmla="*/ 22 h 36"/>
                    <a:gd name="T44" fmla="*/ 2 w 36"/>
                    <a:gd name="T45" fmla="*/ 23 h 36"/>
                    <a:gd name="T46" fmla="*/ 2 w 36"/>
                    <a:gd name="T47" fmla="*/ 27 h 36"/>
                    <a:gd name="T48" fmla="*/ 4 w 36"/>
                    <a:gd name="T49" fmla="*/ 29 h 36"/>
                    <a:gd name="T50" fmla="*/ 5 w 36"/>
                    <a:gd name="T51" fmla="*/ 30 h 36"/>
                    <a:gd name="T52" fmla="*/ 7 w 36"/>
                    <a:gd name="T53" fmla="*/ 32 h 36"/>
                    <a:gd name="T54" fmla="*/ 11 w 36"/>
                    <a:gd name="T55" fmla="*/ 34 h 36"/>
                    <a:gd name="T56" fmla="*/ 12 w 36"/>
                    <a:gd name="T57" fmla="*/ 34 h 36"/>
                    <a:gd name="T58" fmla="*/ 14 w 36"/>
                    <a:gd name="T59" fmla="*/ 36 h 36"/>
                    <a:gd name="T60" fmla="*/ 18 w 36"/>
                    <a:gd name="T61" fmla="*/ 36 h 36"/>
                    <a:gd name="T62" fmla="*/ 21 w 36"/>
                    <a:gd name="T63" fmla="*/ 36 h 36"/>
                    <a:gd name="T64" fmla="*/ 23 w 36"/>
                    <a:gd name="T65" fmla="*/ 34 h 36"/>
                    <a:gd name="T66" fmla="*/ 27 w 36"/>
                    <a:gd name="T67" fmla="*/ 34 h 36"/>
                    <a:gd name="T68" fmla="*/ 28 w 36"/>
                    <a:gd name="T69" fmla="*/ 32 h 36"/>
                    <a:gd name="T70" fmla="*/ 30 w 36"/>
                    <a:gd name="T71" fmla="*/ 30 h 36"/>
                    <a:gd name="T72" fmla="*/ 32 w 36"/>
                    <a:gd name="T73" fmla="*/ 29 h 36"/>
                    <a:gd name="T74" fmla="*/ 34 w 36"/>
                    <a:gd name="T75" fmla="*/ 27 h 36"/>
                    <a:gd name="T76" fmla="*/ 34 w 36"/>
                    <a:gd name="T77" fmla="*/ 23 h 36"/>
                    <a:gd name="T78" fmla="*/ 36 w 36"/>
                    <a:gd name="T79" fmla="*/ 22 h 36"/>
                    <a:gd name="T80" fmla="*/ 36 w 36"/>
                    <a:gd name="T81" fmla="*/ 18 h 36"/>
                    <a:gd name="T82" fmla="*/ 36 w 36"/>
                    <a:gd name="T8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6" h="36">
                      <a:moveTo>
                        <a:pt x="36" y="18"/>
                      </a:moveTo>
                      <a:lnTo>
                        <a:pt x="36" y="16"/>
                      </a:lnTo>
                      <a:lnTo>
                        <a:pt x="34" y="13"/>
                      </a:lnTo>
                      <a:lnTo>
                        <a:pt x="34" y="11"/>
                      </a:lnTo>
                      <a:lnTo>
                        <a:pt x="32" y="7"/>
                      </a:lnTo>
                      <a:lnTo>
                        <a:pt x="30" y="6"/>
                      </a:lnTo>
                      <a:lnTo>
                        <a:pt x="28" y="4"/>
                      </a:lnTo>
                      <a:lnTo>
                        <a:pt x="27" y="2"/>
                      </a:lnTo>
                      <a:lnTo>
                        <a:pt x="23" y="2"/>
                      </a:lnTo>
                      <a:lnTo>
                        <a:pt x="21" y="0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2" y="23"/>
                      </a:lnTo>
                      <a:lnTo>
                        <a:pt x="2" y="27"/>
                      </a:lnTo>
                      <a:lnTo>
                        <a:pt x="4" y="29"/>
                      </a:lnTo>
                      <a:lnTo>
                        <a:pt x="5" y="30"/>
                      </a:lnTo>
                      <a:lnTo>
                        <a:pt x="7" y="32"/>
                      </a:lnTo>
                      <a:lnTo>
                        <a:pt x="11" y="34"/>
                      </a:lnTo>
                      <a:lnTo>
                        <a:pt x="12" y="34"/>
                      </a:lnTo>
                      <a:lnTo>
                        <a:pt x="14" y="36"/>
                      </a:lnTo>
                      <a:lnTo>
                        <a:pt x="18" y="36"/>
                      </a:lnTo>
                      <a:lnTo>
                        <a:pt x="21" y="36"/>
                      </a:lnTo>
                      <a:lnTo>
                        <a:pt x="23" y="34"/>
                      </a:lnTo>
                      <a:lnTo>
                        <a:pt x="27" y="34"/>
                      </a:lnTo>
                      <a:lnTo>
                        <a:pt x="28" y="32"/>
                      </a:lnTo>
                      <a:lnTo>
                        <a:pt x="30" y="30"/>
                      </a:lnTo>
                      <a:lnTo>
                        <a:pt x="32" y="29"/>
                      </a:lnTo>
                      <a:lnTo>
                        <a:pt x="34" y="27"/>
                      </a:lnTo>
                      <a:lnTo>
                        <a:pt x="34" y="23"/>
                      </a:lnTo>
                      <a:lnTo>
                        <a:pt x="36" y="22"/>
                      </a:lnTo>
                      <a:lnTo>
                        <a:pt x="36" y="18"/>
                      </a:lnTo>
                      <a:lnTo>
                        <a:pt x="36" y="18"/>
                      </a:lnTo>
                    </a:path>
                  </a:pathLst>
                </a:custGeom>
                <a:noFill/>
                <a:ln w="6350">
                  <a:solidFill>
                    <a:srgbClr val="00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ko-KR" altLang="en-US"/>
                </a:p>
              </p:txBody>
            </p:sp>
          </p:grpSp>
          <p:sp>
            <p:nvSpPr>
              <p:cNvPr id="262707" name="Text Box 563"/>
              <p:cNvSpPr txBox="1">
                <a:spLocks noChangeArrowheads="1"/>
              </p:cNvSpPr>
              <p:nvPr/>
            </p:nvSpPr>
            <p:spPr bwMode="auto">
              <a:xfrm>
                <a:off x="1248" y="3312"/>
                <a:ext cx="140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ko-KR" sz="1000" b="0">
                    <a:latin typeface="Times New Roman" charset="0"/>
                    <a:ea typeface="굴림" charset="-127"/>
                  </a:rPr>
                  <a:t>(a) Unblocked access pattern in a sweep</a:t>
                </a:r>
              </a:p>
            </p:txBody>
          </p:sp>
          <p:sp>
            <p:nvSpPr>
              <p:cNvPr id="262708" name="Text Box 564"/>
              <p:cNvSpPr txBox="1">
                <a:spLocks noChangeArrowheads="1"/>
              </p:cNvSpPr>
              <p:nvPr/>
            </p:nvSpPr>
            <p:spPr bwMode="auto">
              <a:xfrm>
                <a:off x="2821" y="3312"/>
                <a:ext cx="132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ko-KR" sz="1000" b="0">
                    <a:latin typeface="Times New Roman" charset="0"/>
                    <a:ea typeface="굴림" charset="-127"/>
                  </a:rPr>
                  <a:t>(b) Blocked access pattern with B = 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646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Efforts to Improve </a:t>
            </a:r>
            <a:r>
              <a:rPr lang="en-US" altLang="ko-KR" dirty="0" err="1" smtClean="0"/>
              <a:t>Uniprocessors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More </a:t>
            </a:r>
            <a:r>
              <a:rPr lang="en-US" altLang="ko-KR" dirty="0" smtClean="0"/>
              <a:t>aggressive out-of-order execution cores </a:t>
            </a:r>
          </a:p>
          <a:p>
            <a:pPr lvl="1"/>
            <a:r>
              <a:rPr lang="en-US" altLang="ko-KR" dirty="0" smtClean="0"/>
              <a:t>Large instructions window: a few hundreds or even thousands in-flight instructions</a:t>
            </a:r>
          </a:p>
          <a:p>
            <a:pPr lvl="1"/>
            <a:r>
              <a:rPr lang="en-US" altLang="ko-KR" dirty="0" smtClean="0"/>
              <a:t>Wide </a:t>
            </a:r>
            <a:r>
              <a:rPr lang="en-US" altLang="ko-KR" dirty="0" err="1" smtClean="0"/>
              <a:t>superscalaer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Wingdings" pitchFamily="2" charset="2"/>
              </a:rPr>
              <a:t> 8 or 16 way superscalar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Invest large area to increase front-end bandwidth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Mostly research effort, not yet commercialized  never?</a:t>
            </a:r>
          </a:p>
          <a:p>
            <a:r>
              <a:rPr lang="en-US" altLang="ko-KR" dirty="0" smtClean="0">
                <a:sym typeface="Wingdings" pitchFamily="2" charset="2"/>
              </a:rPr>
              <a:t>Data-level </a:t>
            </a:r>
            <a:r>
              <a:rPr lang="en-US" altLang="ko-KR" dirty="0" smtClean="0">
                <a:sym typeface="Wingdings" pitchFamily="2" charset="2"/>
              </a:rPr>
              <a:t>parallelism (vector processing)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Bring back traditional vector processors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New stream computation model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Apply similar computations to different data elements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SSE (in x86), Cell processors, </a:t>
            </a:r>
            <a:r>
              <a:rPr lang="en-US" altLang="ko-KR" dirty="0" smtClean="0">
                <a:sym typeface="Wingdings" pitchFamily="2" charset="2"/>
              </a:rPr>
              <a:t>GPGPU</a:t>
            </a:r>
          </a:p>
          <a:p>
            <a:pPr lvl="1"/>
            <a:endParaRPr lang="en-US" altLang="ko-KR" dirty="0">
              <a:sym typeface="Wingdings" pitchFamily="2" charset="2"/>
            </a:endParaRPr>
          </a:p>
          <a:p>
            <a:r>
              <a:rPr lang="en-US" altLang="ko-KR" dirty="0"/>
              <a:t>Uniprocessor performance is still critical </a:t>
            </a:r>
            <a:r>
              <a:rPr lang="en-US" altLang="ko-KR" dirty="0">
                <a:sym typeface="Wingdings" pitchFamily="2" charset="2"/>
              </a:rPr>
              <a:t> effort to improve it will continue</a:t>
            </a:r>
          </a:p>
          <a:p>
            <a:endParaRPr lang="en-US" altLang="ko-KR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307737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B6FE-C7C2-47B0-9F67-DD6294E77D08}" type="slidenum">
              <a:rPr lang="en-US" altLang="ko-KR"/>
              <a:pPr/>
              <a:t>40</a:t>
            </a:fld>
            <a:endParaRPr lang="en-US" altLang="ko-KR" b="0"/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Exploiting Spatial Locality</a:t>
            </a:r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Besides capacity, granularities are important:</a:t>
            </a:r>
          </a:p>
          <a:p>
            <a:pPr lvl="1"/>
            <a:r>
              <a:rPr lang="en-US" altLang="en-US" dirty="0"/>
              <a:t>Granularity of allocation</a:t>
            </a:r>
          </a:p>
          <a:p>
            <a:pPr lvl="1"/>
            <a:r>
              <a:rPr lang="en-US" altLang="en-US" dirty="0"/>
              <a:t>Granularity of communication or data transfer</a:t>
            </a:r>
          </a:p>
          <a:p>
            <a:pPr lvl="1"/>
            <a:r>
              <a:rPr lang="en-US" altLang="en-US" dirty="0"/>
              <a:t>Granularity of coherence</a:t>
            </a:r>
          </a:p>
          <a:p>
            <a:r>
              <a:rPr lang="en-US" altLang="en-US" dirty="0"/>
              <a:t>Major spatial-related causes of </a:t>
            </a:r>
            <a:r>
              <a:rPr lang="en-US" altLang="en-US" dirty="0" err="1"/>
              <a:t>artifactual</a:t>
            </a:r>
            <a:r>
              <a:rPr lang="en-US" altLang="en-US" dirty="0"/>
              <a:t> communication:</a:t>
            </a:r>
          </a:p>
          <a:p>
            <a:pPr lvl="1"/>
            <a:r>
              <a:rPr lang="en-US" altLang="en-US" dirty="0"/>
              <a:t>Conflict misses</a:t>
            </a:r>
          </a:p>
          <a:p>
            <a:pPr lvl="1"/>
            <a:r>
              <a:rPr lang="en-US" altLang="en-US" dirty="0"/>
              <a:t>Data distribution/layout (allocation granularity)</a:t>
            </a:r>
          </a:p>
          <a:p>
            <a:pPr lvl="1"/>
            <a:r>
              <a:rPr lang="en-US" altLang="en-US" dirty="0" smtClean="0"/>
              <a:t>False </a:t>
            </a:r>
            <a:r>
              <a:rPr lang="en-US" altLang="en-US" dirty="0"/>
              <a:t>sharing of data (coherence granularity)</a:t>
            </a:r>
          </a:p>
          <a:p>
            <a:r>
              <a:rPr lang="en-US" altLang="en-US" dirty="0"/>
              <a:t>All depend on how spatial access patterns interact with data structures</a:t>
            </a:r>
          </a:p>
          <a:p>
            <a:pPr lvl="1"/>
            <a:r>
              <a:rPr lang="en-US" altLang="en-US" dirty="0"/>
              <a:t>Fix problems by modifying data structures, or </a:t>
            </a:r>
            <a:r>
              <a:rPr lang="en-US" altLang="en-US" dirty="0" smtClean="0"/>
              <a:t>layout/alignment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216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Advent of Multi-cores</a:t>
            </a:r>
            <a:endParaRPr lang="ko-KR" alt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427189" y="2164040"/>
            <a:ext cx="1" cy="2993946"/>
          </a:xfrm>
          <a:prstGeom prst="line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>
            <a:off x="4427984" y="5157192"/>
            <a:ext cx="2438400" cy="1588"/>
          </a:xfrm>
          <a:prstGeom prst="line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" name="Freeform 5"/>
          <p:cNvSpPr/>
          <p:nvPr/>
        </p:nvSpPr>
        <p:spPr bwMode="auto">
          <a:xfrm>
            <a:off x="4504184" y="3328392"/>
            <a:ext cx="2209800" cy="1676400"/>
          </a:xfrm>
          <a:custGeom>
            <a:avLst/>
            <a:gdLst>
              <a:gd name="connsiteX0" fmla="*/ 0 w 2495550"/>
              <a:gd name="connsiteY0" fmla="*/ 2133600 h 2133600"/>
              <a:gd name="connsiteX1" fmla="*/ 361950 w 2495550"/>
              <a:gd name="connsiteY1" fmla="*/ 1133475 h 2133600"/>
              <a:gd name="connsiteX2" fmla="*/ 914400 w 2495550"/>
              <a:gd name="connsiteY2" fmla="*/ 590550 h 2133600"/>
              <a:gd name="connsiteX3" fmla="*/ 1657350 w 2495550"/>
              <a:gd name="connsiteY3" fmla="*/ 209550 h 2133600"/>
              <a:gd name="connsiteX4" fmla="*/ 2305050 w 2495550"/>
              <a:gd name="connsiteY4" fmla="*/ 38100 h 2133600"/>
              <a:gd name="connsiteX5" fmla="*/ 2495550 w 2495550"/>
              <a:gd name="connsiteY5" fmla="*/ 0 h 2133600"/>
              <a:gd name="connsiteX6" fmla="*/ 2495550 w 2495550"/>
              <a:gd name="connsiteY6" fmla="*/ 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95550" h="2133600">
                <a:moveTo>
                  <a:pt x="0" y="2133600"/>
                </a:moveTo>
                <a:cubicBezTo>
                  <a:pt x="104775" y="1762125"/>
                  <a:pt x="209550" y="1390650"/>
                  <a:pt x="361950" y="1133475"/>
                </a:cubicBezTo>
                <a:cubicBezTo>
                  <a:pt x="514350" y="876300"/>
                  <a:pt x="698500" y="744538"/>
                  <a:pt x="914400" y="590550"/>
                </a:cubicBezTo>
                <a:cubicBezTo>
                  <a:pt x="1130300" y="436562"/>
                  <a:pt x="1425575" y="301625"/>
                  <a:pt x="1657350" y="209550"/>
                </a:cubicBezTo>
                <a:cubicBezTo>
                  <a:pt x="1889125" y="117475"/>
                  <a:pt x="2165350" y="73025"/>
                  <a:pt x="2305050" y="38100"/>
                </a:cubicBezTo>
                <a:cubicBezTo>
                  <a:pt x="2444750" y="3175"/>
                  <a:pt x="2495550" y="0"/>
                  <a:pt x="2495550" y="0"/>
                </a:cubicBezTo>
                <a:lnTo>
                  <a:pt x="2495550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60350" marR="0" indent="-260350" algn="ctr" defTabSz="903288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Mincho" pitchFamily="49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72278" y="4633435"/>
            <a:ext cx="1994137" cy="264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Transistors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2242179"/>
            <a:ext cx="1258679" cy="264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Performance </a:t>
            </a:r>
            <a:endParaRPr lang="en-US" dirty="0"/>
          </a:p>
        </p:txBody>
      </p:sp>
      <p:cxnSp>
        <p:nvCxnSpPr>
          <p:cNvPr id="10" name="직선 연결선 9"/>
          <p:cNvCxnSpPr/>
          <p:nvPr/>
        </p:nvCxnSpPr>
        <p:spPr>
          <a:xfrm flipV="1">
            <a:off x="6300192" y="3429000"/>
            <a:ext cx="0" cy="172819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H="1">
            <a:off x="4427190" y="3429000"/>
            <a:ext cx="1873002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5436096" y="3708563"/>
            <a:ext cx="0" cy="1448629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4427190" y="3708563"/>
            <a:ext cx="1008906" cy="898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2204192">
            <a:off x="6093246" y="5551493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 transistors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 rot="2204192">
            <a:off x="5230025" y="5633529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N/2 transistors</a:t>
            </a:r>
            <a:endParaRPr lang="ko-KR" altLang="en-US" dirty="0"/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/>
          <a:lstStyle/>
          <a:p>
            <a:r>
              <a:rPr lang="en-US" altLang="ko-KR" i="1" dirty="0" smtClean="0">
                <a:solidFill>
                  <a:srgbClr val="FF0000"/>
                </a:solidFill>
              </a:rPr>
              <a:t>Aggregate</a:t>
            </a:r>
            <a:r>
              <a:rPr lang="en-US" altLang="ko-KR" dirty="0" smtClean="0"/>
              <a:t> performance of 2 cores with N/2 transistors &gt;&gt; performance of 1 core with N transistors 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28104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Power Efficiency of Multi-cores</a:t>
            </a:r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For the same aggregate performance</a:t>
                </a:r>
              </a:p>
              <a:p>
                <a:pPr lvl="1"/>
                <a:r>
                  <a:rPr lang="en-US" altLang="ko-KR" dirty="0" smtClean="0"/>
                  <a:t>4 Cores with 600MHz consumes much less power than 2 cores with 1.2GHz</a:t>
                </a:r>
              </a:p>
              <a:p>
                <a:pPr lvl="1"/>
                <a:endParaRPr lang="en-US" altLang="ko-K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𝒕𝒐𝒕𝒂𝒍</m:t>
                        </m:r>
                      </m:sub>
                    </m:sSub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𝒅𝒚𝒏𝒂𝒎𝒊𝒄</m:t>
                        </m:r>
                      </m:sub>
                    </m:sSub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𝒔𝒕𝒂𝒕𝒊𝒄</m:t>
                        </m:r>
                      </m:sub>
                    </m:sSub>
                  </m:oMath>
                </a14:m>
                <a:r>
                  <a:rPr lang="en-US" altLang="ko-KR" i="1" dirty="0">
                    <a:solidFill>
                      <a:srgbClr val="0070C0"/>
                    </a:solidFill>
                    <a:latin typeface="Cambria Math"/>
                  </a:rPr>
                  <a:t/>
                </a:r>
                <a:br>
                  <a:rPr lang="en-US" altLang="ko-KR" i="1" dirty="0">
                    <a:solidFill>
                      <a:srgbClr val="0070C0"/>
                    </a:solidFill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</a:rPr>
                      <m:t>            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≈</m:t>
                    </m:r>
                    <m:r>
                      <a:rPr lang="ko-KR" altLang="en-US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ko-KR" altLang="en-US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𝑪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𝑽</m:t>
                        </m:r>
                      </m:e>
                      <m:sup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𝒇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𝑽</m:t>
                    </m:r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𝑰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𝒍𝒆𝒂𝒌</m:t>
                        </m:r>
                      </m:sub>
                    </m:sSub>
                    <m:r>
                      <a:rPr lang="en-US" altLang="ko-KR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altLang="ko-KR" dirty="0">
                  <a:solidFill>
                    <a:srgbClr val="0070C0"/>
                  </a:solidFill>
                </a:endParaRPr>
              </a:p>
              <a:p>
                <a:endParaRPr lang="ko-KR" altLang="en-US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63" t="-85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그룹 3"/>
          <p:cNvGrpSpPr/>
          <p:nvPr/>
        </p:nvGrpSpPr>
        <p:grpSpPr>
          <a:xfrm>
            <a:off x="3059832" y="2924944"/>
            <a:ext cx="6393880" cy="3356213"/>
            <a:chOff x="4478820" y="1287922"/>
            <a:chExt cx="6393880" cy="3356213"/>
          </a:xfrm>
        </p:grpSpPr>
        <p:grpSp>
          <p:nvGrpSpPr>
            <p:cNvPr id="5" name="그룹 4"/>
            <p:cNvGrpSpPr/>
            <p:nvPr/>
          </p:nvGrpSpPr>
          <p:grpSpPr>
            <a:xfrm>
              <a:off x="4478820" y="1428794"/>
              <a:ext cx="6393880" cy="3215341"/>
              <a:chOff x="3851920" y="1313765"/>
              <a:chExt cx="6393880" cy="3215341"/>
            </a:xfrm>
          </p:grpSpPr>
          <p:graphicFrame>
            <p:nvGraphicFramePr>
              <p:cNvPr id="8" name="차트 7"/>
              <p:cNvGraphicFramePr/>
              <p:nvPr>
                <p:extLst/>
              </p:nvPr>
            </p:nvGraphicFramePr>
            <p:xfrm>
              <a:off x="6372200" y="1313765"/>
              <a:ext cx="3873600" cy="321534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9" name="차트 8"/>
              <p:cNvGraphicFramePr/>
              <p:nvPr>
                <p:extLst/>
              </p:nvPr>
            </p:nvGraphicFramePr>
            <p:xfrm>
              <a:off x="3851920" y="1435663"/>
              <a:ext cx="3829880" cy="306034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cxnSp>
            <p:nvCxnSpPr>
              <p:cNvPr id="10" name="직선 연결선 9"/>
              <p:cNvCxnSpPr/>
              <p:nvPr/>
            </p:nvCxnSpPr>
            <p:spPr>
              <a:xfrm>
                <a:off x="6960435" y="1633518"/>
                <a:ext cx="0" cy="1480447"/>
              </a:xfrm>
              <a:prstGeom prst="line">
                <a:avLst/>
              </a:prstGeom>
              <a:ln w="38100">
                <a:solidFill>
                  <a:schemeClr val="tx2">
                    <a:alpha val="50000"/>
                  </a:schemeClr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6192179" y="1287923"/>
              <a:ext cx="150393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Normalized to</a:t>
              </a:r>
              <a:b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</a:br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3Core 600MHz 100%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40062" y="1287922"/>
              <a:ext cx="150393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Normalized to</a:t>
              </a:r>
              <a:b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</a:br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3Core </a:t>
              </a:r>
              <a:r>
                <a:rPr lang="en-US" altLang="ko-KR" sz="11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00MHz 100%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229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Parallelism is the Key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Multi-cores may look like a much better design than a huge single-core processor both for performance and power efficiency</a:t>
            </a:r>
          </a:p>
          <a:p>
            <a:endParaRPr lang="en-US" altLang="ko-KR" dirty="0"/>
          </a:p>
          <a:p>
            <a:r>
              <a:rPr lang="en-US" altLang="ko-KR" dirty="0" smtClean="0"/>
              <a:t>However, there is a pitfall</a:t>
            </a:r>
            <a:r>
              <a:rPr lang="ko-KR" altLang="en-US" smtClean="0"/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 It assumes the perfect parallelism.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Performance parallelism: N-core performance == N </a:t>
            </a:r>
            <a:r>
              <a:rPr lang="en-US" altLang="ko-KR" dirty="0">
                <a:sym typeface="Wingdings" panose="05000000000000000000" pitchFamily="2" charset="2"/>
              </a:rPr>
              <a:t>x</a:t>
            </a:r>
            <a:r>
              <a:rPr lang="en-US" altLang="ko-KR" dirty="0" smtClean="0">
                <a:sym typeface="Wingdings" panose="05000000000000000000" pitchFamily="2" charset="2"/>
              </a:rPr>
              <a:t> 1-core performance</a:t>
            </a: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Can we achieve the perfect parallelism always?</a:t>
            </a:r>
          </a:p>
          <a:p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 smtClean="0">
                <a:sym typeface="Wingdings" panose="05000000000000000000" pitchFamily="2" charset="2"/>
              </a:rPr>
              <a:t>If not, what make parallelism imperfect?</a:t>
            </a:r>
            <a:endParaRPr lang="en-US" altLang="ko-K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8664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Flynn’s </a:t>
            </a:r>
            <a:r>
              <a:rPr lang="en-US" altLang="ko-KR" dirty="0" err="1" smtClean="0"/>
              <a:t>Texonomy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Flynn’s classification by data and control (instruction) streams in 1966</a:t>
            </a:r>
          </a:p>
          <a:p>
            <a:r>
              <a:rPr lang="en-US" altLang="ko-KR" i="1" dirty="0" smtClean="0"/>
              <a:t>Single-Instruction Single-Data </a:t>
            </a:r>
            <a:r>
              <a:rPr lang="en-US" altLang="ko-KR" dirty="0" smtClean="0"/>
              <a:t>(SISD) : </a:t>
            </a:r>
            <a:r>
              <a:rPr lang="en-US" altLang="ko-KR" dirty="0" err="1" smtClean="0"/>
              <a:t>Uniprocessor</a:t>
            </a:r>
            <a:endParaRPr lang="en-US" altLang="ko-KR" dirty="0" smtClean="0"/>
          </a:p>
          <a:p>
            <a:r>
              <a:rPr lang="en-US" altLang="ko-KR" i="1" dirty="0" smtClean="0"/>
              <a:t>Single-Instruction Multiple-Data </a:t>
            </a:r>
            <a:r>
              <a:rPr lang="en-US" altLang="ko-KR" dirty="0" smtClean="0"/>
              <a:t>(SIMD)</a:t>
            </a:r>
          </a:p>
          <a:p>
            <a:pPr lvl="1"/>
            <a:r>
              <a:rPr lang="en-US" altLang="ko-KR" dirty="0" smtClean="0"/>
              <a:t>Single PC with multiple data </a:t>
            </a:r>
            <a:r>
              <a:rPr lang="en-US" altLang="ko-KR" dirty="0" smtClean="0">
                <a:sym typeface="Wingdings" pitchFamily="2" charset="2"/>
              </a:rPr>
              <a:t> Vector processors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Data-level parallelism</a:t>
            </a:r>
            <a:endParaRPr lang="en-US" altLang="ko-KR" dirty="0" smtClean="0"/>
          </a:p>
          <a:p>
            <a:r>
              <a:rPr lang="en-US" altLang="ko-KR" i="1" dirty="0" smtClean="0"/>
              <a:t>Multiple-Instruction Single-Data </a:t>
            </a:r>
            <a:r>
              <a:rPr lang="en-US" altLang="ko-KR" dirty="0" smtClean="0"/>
              <a:t>(MISD)</a:t>
            </a:r>
          </a:p>
          <a:p>
            <a:pPr lvl="1"/>
            <a:r>
              <a:rPr lang="en-US" altLang="ko-KR" dirty="0" smtClean="0"/>
              <a:t>Doesn’t exist…</a:t>
            </a:r>
          </a:p>
          <a:p>
            <a:r>
              <a:rPr lang="en-US" altLang="ko-KR" i="1" dirty="0" smtClean="0">
                <a:solidFill>
                  <a:srgbClr val="FF0000"/>
                </a:solidFill>
              </a:rPr>
              <a:t>Multiple-Instruction Multiple-Data </a:t>
            </a:r>
            <a:r>
              <a:rPr lang="en-US" altLang="ko-KR" dirty="0" smtClean="0">
                <a:solidFill>
                  <a:srgbClr val="FF0000"/>
                </a:solidFill>
              </a:rPr>
              <a:t>(MIMD)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Thread-level parallelism</a:t>
            </a:r>
          </a:p>
          <a:p>
            <a:pPr lvl="1"/>
            <a:r>
              <a:rPr lang="en-US" altLang="ko-KR" dirty="0" smtClean="0"/>
              <a:t>In many contexts, MIMD = multiprocessors</a:t>
            </a:r>
          </a:p>
          <a:p>
            <a:pPr lvl="1"/>
            <a:r>
              <a:rPr lang="en-US" altLang="ko-KR" dirty="0" smtClean="0"/>
              <a:t>Flexible: N multiple programs or 1 programs with N threads</a:t>
            </a:r>
          </a:p>
          <a:p>
            <a:pPr lvl="1"/>
            <a:r>
              <a:rPr lang="en-US" altLang="ko-KR" dirty="0" smtClean="0"/>
              <a:t>Cost-effective: same CPU (core) in from </a:t>
            </a:r>
            <a:r>
              <a:rPr lang="en-US" altLang="ko-KR" dirty="0" err="1" smtClean="0"/>
              <a:t>uniprocessors</a:t>
            </a:r>
            <a:r>
              <a:rPr lang="en-US" altLang="ko-KR" dirty="0" smtClean="0"/>
              <a:t> to N-core MPs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068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SIMD and MIMD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229023"/>
            <a:ext cx="6211751" cy="468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2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ture">
      <a:majorFont>
        <a:latin typeface="Arial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3486</TotalTime>
  <Words>2272</Words>
  <Application>Microsoft Office PowerPoint</Application>
  <PresentationFormat>화면 슬라이드 쇼(4:3)</PresentationFormat>
  <Paragraphs>530</Paragraphs>
  <Slides>40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51" baseType="lpstr">
      <vt:lpstr>MS Mincho</vt:lpstr>
      <vt:lpstr>굴림</vt:lpstr>
      <vt:lpstr>맑은 고딕</vt:lpstr>
      <vt:lpstr>Arial</vt:lpstr>
      <vt:lpstr>Cambria Math</vt:lpstr>
      <vt:lpstr>Courier New</vt:lpstr>
      <vt:lpstr>Tahoma</vt:lpstr>
      <vt:lpstr>Times New Roman</vt:lpstr>
      <vt:lpstr>Wingdings</vt:lpstr>
      <vt:lpstr>Office Theme</vt:lpstr>
      <vt:lpstr>Equation</vt:lpstr>
      <vt:lpstr>Shared Memory Multiprocessing</vt:lpstr>
      <vt:lpstr>Limits of Uniprocessors</vt:lpstr>
      <vt:lpstr>Diminishing Returns of ILP</vt:lpstr>
      <vt:lpstr>Efforts to Improve Uniprocessors </vt:lpstr>
      <vt:lpstr>Advent of Multi-cores</vt:lpstr>
      <vt:lpstr>Power Efficiency of Multi-cores</vt:lpstr>
      <vt:lpstr>Parallelism is the Key</vt:lpstr>
      <vt:lpstr>Flynn’s Texonomy</vt:lpstr>
      <vt:lpstr>SIMD and MIMD </vt:lpstr>
      <vt:lpstr>Communication in Multiprocessors</vt:lpstr>
      <vt:lpstr>Message Passing Multiprocessors</vt:lpstr>
      <vt:lpstr>MPI Example</vt:lpstr>
      <vt:lpstr>Shared Memory Multiprocessors</vt:lpstr>
      <vt:lpstr>Comtemporary NUMA Multiprocessors</vt:lpstr>
      <vt:lpstr>Shared Memory Example: pthread</vt:lpstr>
      <vt:lpstr>Shared Memory Example: OpenMP</vt:lpstr>
      <vt:lpstr>Performance Goal =&gt; Speedup</vt:lpstr>
      <vt:lpstr>What Hurt Parallelism?</vt:lpstr>
      <vt:lpstr>Limitation of Parallelism</vt:lpstr>
      <vt:lpstr>Simulating Ocean Currents</vt:lpstr>
      <vt:lpstr>Limited Concurrency: Amdahl’s Law</vt:lpstr>
      <vt:lpstr>Understanding Amdahl’s Law</vt:lpstr>
      <vt:lpstr>Load Balance and Synchronization</vt:lpstr>
      <vt:lpstr>Improving Load Balance</vt:lpstr>
      <vt:lpstr>Example: Barnes-Hut </vt:lpstr>
      <vt:lpstr>Dynamic Scheduling with Task Queues</vt:lpstr>
      <vt:lpstr>Impact of Dynamic Assignment</vt:lpstr>
      <vt:lpstr>Lock Contention</vt:lpstr>
      <vt:lpstr>Coarse-Grain Locks</vt:lpstr>
      <vt:lpstr>Fine-Grain Locks</vt:lpstr>
      <vt:lpstr>Cache Coherence</vt:lpstr>
      <vt:lpstr>HW Cache Coherence</vt:lpstr>
      <vt:lpstr>Coherence Problem</vt:lpstr>
      <vt:lpstr>Propagating Writes</vt:lpstr>
      <vt:lpstr>Update-based Protocols</vt:lpstr>
      <vt:lpstr>Invalidation-based Protocols</vt:lpstr>
      <vt:lpstr>False Sharing </vt:lpstr>
      <vt:lpstr>Understanding Memory Hierarchy</vt:lpstr>
      <vt:lpstr>Exploiting Temporal Locality</vt:lpstr>
      <vt:lpstr>Exploiting Spatial Locality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jhuh</dc:creator>
  <cp:lastModifiedBy>jhuh</cp:lastModifiedBy>
  <cp:revision>417</cp:revision>
  <dcterms:created xsi:type="dcterms:W3CDTF">2009-02-01T06:54:56Z</dcterms:created>
  <dcterms:modified xsi:type="dcterms:W3CDTF">2014-03-05T02:49:41Z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-1847474542</vt:i4>
  </property>
  <property fmtid="{D5CDD505-2E9C-101B-9397-08002B2CF9AE}" pid="3" name="_NewReviewCycle">
    <vt:lpwstr/>
  </property>
  <property fmtid="{D5CDD505-2E9C-101B-9397-08002B2CF9AE}" pid="4" name="_EmailSubject">
    <vt:lpwstr>CS492B 과목 syllabus 미팅?</vt:lpwstr>
  </property>
  <property fmtid="{D5CDD505-2E9C-101B-9397-08002B2CF9AE}" pid="5" name="_AuthorEmail">
    <vt:lpwstr>moonzoo@cs.kaist.ac.kr</vt:lpwstr>
  </property>
  <property fmtid="{D5CDD505-2E9C-101B-9397-08002B2CF9AE}" pid="6" name="_AuthorEmailDisplayName">
    <vt:lpwstr>Moonzoo Kim</vt:lpwstr>
  </property>
</Properties>
</file>