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7" r:id="rId19"/>
    <p:sldId id="278" r:id="rId20"/>
    <p:sldId id="279" r:id="rId21"/>
    <p:sldId id="296" r:id="rId22"/>
    <p:sldId id="292" r:id="rId23"/>
    <p:sldId id="293" r:id="rId24"/>
    <p:sldId id="294" r:id="rId25"/>
    <p:sldId id="295" r:id="rId26"/>
    <p:sldId id="284" r:id="rId27"/>
    <p:sldId id="283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9144000" cy="6858000" type="screen4x3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CC"/>
    <a:srgbClr val="0000FF"/>
    <a:srgbClr val="003399"/>
    <a:srgbClr val="2860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1" autoAdjust="0"/>
    <p:restoredTop sz="94660"/>
  </p:normalViewPr>
  <p:slideViewPr>
    <p:cSldViewPr>
      <p:cViewPr varScale="1">
        <p:scale>
          <a:sx n="116" d="100"/>
          <a:sy n="116" d="100"/>
        </p:scale>
        <p:origin x="108" y="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0" d="100"/>
          <a:sy n="110" d="100"/>
        </p:scale>
        <p:origin x="-2124" y="-4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9" y="2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7E663-4BD8-4EA0-9634-16E372FE663C}" type="datetimeFigureOut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4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852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9" y="9721852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77705-1943-4D9D-8B59-9C59E9B756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184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2130425"/>
            <a:ext cx="6429420" cy="1470025"/>
          </a:xfrm>
        </p:spPr>
        <p:txBody>
          <a:bodyPr/>
          <a:lstStyle>
            <a:lvl1pPr>
              <a:defRPr sz="2800">
                <a:solidFill>
                  <a:srgbClr val="003399"/>
                </a:solidFill>
                <a:latin typeface="+mj-lt"/>
              </a:defRPr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001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dirty="0" smtClean="0"/>
              <a:t>Click to edit Master subtitle style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128D-15DE-465A-BA33-9E34576436FA}" type="datetimeFigureOut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2143108" y="714356"/>
            <a:ext cx="59170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3399"/>
                </a:solidFill>
                <a:latin typeface="+mj-lt"/>
              </a:rPr>
              <a:t>CS</a:t>
            </a:r>
            <a:r>
              <a:rPr lang="en-US" altLang="ko-KR" sz="2800" b="1" baseline="0" dirty="0" smtClean="0">
                <a:solidFill>
                  <a:srgbClr val="003399"/>
                </a:solidFill>
                <a:latin typeface="+mj-lt"/>
              </a:rPr>
              <a:t>492B </a:t>
            </a:r>
            <a:br>
              <a:rPr lang="en-US" altLang="ko-KR" sz="2800" b="1" baseline="0" dirty="0" smtClean="0">
                <a:solidFill>
                  <a:srgbClr val="003399"/>
                </a:solidFill>
                <a:latin typeface="+mj-lt"/>
              </a:rPr>
            </a:br>
            <a:r>
              <a:rPr lang="en-US" altLang="ko-KR" sz="2800" b="1" baseline="0" dirty="0" smtClean="0">
                <a:solidFill>
                  <a:srgbClr val="003399"/>
                </a:solidFill>
                <a:latin typeface="+mj-lt"/>
              </a:rPr>
              <a:t>Analysis of Concurrent Programs</a:t>
            </a:r>
            <a:endParaRPr lang="ko-KR" altLang="en-US" sz="2800" b="1" dirty="0">
              <a:solidFill>
                <a:srgbClr val="003399"/>
              </a:solidFill>
              <a:latin typeface="+mj-lt"/>
            </a:endParaRPr>
          </a:p>
        </p:txBody>
      </p:sp>
      <p:pic>
        <p:nvPicPr>
          <p:cNvPr id="9" name="Picture 8" descr="amd_barcelona_die_shot_medium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57224" y="714356"/>
            <a:ext cx="1296254" cy="128588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500034" y="714356"/>
            <a:ext cx="285752" cy="12858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txBody>
          <a:bodyPr/>
          <a:lstStyle/>
          <a:p>
            <a:r>
              <a:rPr lang="en-US" altLang="ko-KR" dirty="0" smtClean="0"/>
              <a:t>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715040"/>
          </a:xfrm>
        </p:spPr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128D-15DE-465A-BA33-9E34576436FA}" type="datetimeFigureOut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Straight Connector 6"/>
          <p:cNvSpPr>
            <a:spLocks noChangeShapeType="1"/>
          </p:cNvSpPr>
          <p:nvPr userDrawn="1"/>
        </p:nvSpPr>
        <p:spPr bwMode="auto">
          <a:xfrm>
            <a:off x="500034" y="642918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28670"/>
            <a:ext cx="4038600" cy="5500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038600" cy="5500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128D-15DE-465A-BA33-9E34576436FA}" type="datetimeFigureOut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Straight Connector 7"/>
          <p:cNvSpPr>
            <a:spLocks noChangeShapeType="1"/>
          </p:cNvSpPr>
          <p:nvPr userDrawn="1"/>
        </p:nvSpPr>
        <p:spPr bwMode="auto">
          <a:xfrm>
            <a:off x="500034" y="857232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128D-15DE-465A-BA33-9E34576436FA}" type="datetimeFigureOut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Straight Connector 5"/>
          <p:cNvSpPr>
            <a:spLocks noChangeShapeType="1"/>
          </p:cNvSpPr>
          <p:nvPr userDrawn="1"/>
        </p:nvSpPr>
        <p:spPr bwMode="auto">
          <a:xfrm>
            <a:off x="500034" y="857232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7128D-15DE-465A-BA33-9E34576436FA}" type="datetimeFigureOut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Click to edit Master title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28670"/>
            <a:ext cx="8229600" cy="5500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00834"/>
            <a:ext cx="2133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7128D-15DE-465A-BA33-9E34576436FA}" type="datetimeFigureOut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00834"/>
            <a:ext cx="2895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00834"/>
            <a:ext cx="2133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7" name="Picture 6" descr="KAIST_뒷배경 흰색.gif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7858116" y="142852"/>
            <a:ext cx="1285884" cy="357190"/>
          </a:xfrm>
          <a:prstGeom prst="rect">
            <a:avLst/>
          </a:prstGeom>
        </p:spPr>
      </p:pic>
      <p:sp>
        <p:nvSpPr>
          <p:cNvPr id="9" name="Straight Connector 8"/>
          <p:cNvSpPr>
            <a:spLocks noChangeShapeType="1"/>
          </p:cNvSpPr>
          <p:nvPr userDrawn="1"/>
        </p:nvSpPr>
        <p:spPr bwMode="auto">
          <a:xfrm>
            <a:off x="428596" y="6643710"/>
            <a:ext cx="8229600" cy="0"/>
          </a:xfrm>
          <a:prstGeom prst="lin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  <p:sldLayoutId id="2147483679" r:id="rId5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rgbClr val="00339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Coherence</a:t>
            </a:r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3786190"/>
            <a:ext cx="6858000" cy="2523130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Jaehyuk Huh</a:t>
            </a:r>
          </a:p>
          <a:p>
            <a:r>
              <a:rPr lang="en-US" altLang="ko-KR" sz="2000" dirty="0" smtClean="0"/>
              <a:t>Computer Science, KAIST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Part of slides are based </a:t>
            </a:r>
            <a:r>
              <a:rPr lang="en-US" altLang="ko-KR" sz="2000" dirty="0"/>
              <a:t>on </a:t>
            </a:r>
            <a:r>
              <a:rPr lang="en-US" altLang="ko-KR" sz="2000" dirty="0" err="1"/>
              <a:t>CS:App</a:t>
            </a:r>
            <a:r>
              <a:rPr lang="en-US" altLang="ko-KR" sz="2000" dirty="0"/>
              <a:t> from CMU 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</a:t>
            </a:r>
            <a:endParaRPr lang="ko-KR" alt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071546"/>
          <a:ext cx="822959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1660"/>
                <a:gridCol w="695326"/>
                <a:gridCol w="695326"/>
                <a:gridCol w="695326"/>
                <a:gridCol w="695326"/>
                <a:gridCol w="695326"/>
                <a:gridCol w="695326"/>
                <a:gridCol w="857308"/>
                <a:gridCol w="533344"/>
                <a:gridCol w="695326"/>
              </a:tblGrid>
              <a:tr h="3708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Step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P1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P2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P3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Bus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latin typeface="+mn-lt"/>
                        </a:rPr>
                        <a:t>Mem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State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Value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State 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Value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State 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Value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Action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Proc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Value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10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latin typeface="+mn-lt"/>
                        </a:rPr>
                        <a:t>P1 read</a:t>
                      </a:r>
                      <a:r>
                        <a:rPr lang="en-US" altLang="ko-KR" sz="1400" baseline="0" dirty="0" smtClean="0">
                          <a:latin typeface="+mn-lt"/>
                        </a:rPr>
                        <a:t> A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S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10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latin typeface="+mn-lt"/>
                        </a:rPr>
                        <a:t>BusRd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P1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10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latin typeface="+mn-lt"/>
                        </a:rPr>
                        <a:t>P2 read A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S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10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S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10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latin typeface="+mn-lt"/>
                        </a:rPr>
                        <a:t>BusRd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P2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10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latin typeface="+mn-lt"/>
                        </a:rPr>
                        <a:t>P2 write A (20)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M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20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latin typeface="+mn-lt"/>
                        </a:rPr>
                        <a:t>BusUp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P2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10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latin typeface="+mn-lt"/>
                        </a:rPr>
                        <a:t>P3 read A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S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20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S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20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latin typeface="+mn-lt"/>
                        </a:rPr>
                        <a:t>BusRd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P3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20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latin typeface="+mn-lt"/>
                        </a:rPr>
                        <a:t>P1 write A (30)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M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30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latin typeface="+mn-lt"/>
                        </a:rPr>
                        <a:t>BusRFO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P1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20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790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Supporting Cache Coherence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Coherence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Deal with how </a:t>
            </a:r>
            <a:r>
              <a:rPr lang="en-US" altLang="ko-KR" i="1" dirty="0" smtClean="0">
                <a:sym typeface="Wingdings" pitchFamily="2" charset="2"/>
              </a:rPr>
              <a:t>one memory location</a:t>
            </a:r>
            <a:r>
              <a:rPr lang="en-US" altLang="ko-KR" dirty="0" smtClean="0">
                <a:sym typeface="Wingdings" pitchFamily="2" charset="2"/>
              </a:rPr>
              <a:t> is seen by multiple processors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Ordering among multiple memory locations </a:t>
            </a:r>
            <a:r>
              <a:rPr lang="en-US" altLang="ko-KR" dirty="0" smtClean="0">
                <a:sym typeface="Wingdings" pitchFamily="2" charset="2"/>
              </a:rPr>
              <a:t> Consistency </a:t>
            </a:r>
          </a:p>
          <a:p>
            <a:pPr lvl="1"/>
            <a:r>
              <a:rPr lang="en-US" altLang="ko-KR" dirty="0" smtClean="0"/>
              <a:t>Must support </a:t>
            </a:r>
            <a:r>
              <a:rPr lang="en-US" altLang="ko-KR" i="1" dirty="0" smtClean="0"/>
              <a:t>write propagation </a:t>
            </a:r>
            <a:r>
              <a:rPr lang="en-US" altLang="ko-KR" dirty="0" smtClean="0"/>
              <a:t>and </a:t>
            </a:r>
            <a:r>
              <a:rPr lang="en-US" altLang="ko-KR" i="1" dirty="0" smtClean="0"/>
              <a:t>write serialization</a:t>
            </a:r>
          </a:p>
          <a:p>
            <a:pPr lvl="1">
              <a:buNone/>
            </a:pPr>
            <a:endParaRPr lang="en-US" altLang="ko-KR" i="1" dirty="0" smtClean="0"/>
          </a:p>
          <a:p>
            <a:r>
              <a:rPr lang="en-US" altLang="ko-KR" i="1" dirty="0" smtClean="0">
                <a:solidFill>
                  <a:srgbClr val="003399"/>
                </a:solidFill>
              </a:rPr>
              <a:t>Write Propagation</a:t>
            </a:r>
          </a:p>
          <a:p>
            <a:pPr lvl="1"/>
            <a:r>
              <a:rPr lang="en-US" altLang="ko-KR" dirty="0" smtClean="0"/>
              <a:t>Write become visible to other processors</a:t>
            </a:r>
          </a:p>
          <a:p>
            <a:pPr lvl="1"/>
            <a:endParaRPr lang="en-US" altLang="ko-KR" dirty="0" smtClean="0"/>
          </a:p>
          <a:p>
            <a:r>
              <a:rPr lang="en-US" altLang="ko-KR" i="1" dirty="0" smtClean="0">
                <a:solidFill>
                  <a:srgbClr val="003399"/>
                </a:solidFill>
              </a:rPr>
              <a:t>Write Serialization</a:t>
            </a:r>
          </a:p>
          <a:p>
            <a:pPr lvl="1"/>
            <a:r>
              <a:rPr lang="en-US" altLang="ko-KR" dirty="0" smtClean="0"/>
              <a:t>All writes to a location must be seen in the same order by all processes</a:t>
            </a:r>
          </a:p>
          <a:p>
            <a:pPr lvl="1">
              <a:buNone/>
            </a:pPr>
            <a:r>
              <a:rPr lang="en-US" altLang="ko-KR" dirty="0" smtClean="0"/>
              <a:t>	For two writes </a:t>
            </a:r>
            <a:r>
              <a:rPr lang="en-US" altLang="ko-KR" i="1" dirty="0" smtClean="0"/>
              <a:t>w1</a:t>
            </a:r>
            <a:r>
              <a:rPr lang="en-US" altLang="ko-KR" dirty="0" smtClean="0"/>
              <a:t> and </a:t>
            </a:r>
            <a:r>
              <a:rPr lang="en-US" altLang="ko-KR" i="1" dirty="0" smtClean="0"/>
              <a:t>w2</a:t>
            </a:r>
            <a:r>
              <a:rPr lang="en-US" altLang="ko-KR" dirty="0" smtClean="0"/>
              <a:t> for a location A</a:t>
            </a:r>
            <a:endParaRPr lang="en-US" altLang="ko-KR" dirty="0" smtClean="0">
              <a:sym typeface="Wingdings" pitchFamily="2" charset="2"/>
            </a:endParaRPr>
          </a:p>
          <a:p>
            <a:pPr lvl="1">
              <a:buNone/>
            </a:pPr>
            <a:r>
              <a:rPr lang="en-US" altLang="ko-KR" dirty="0" smtClean="0">
                <a:sym typeface="Wingdings" pitchFamily="2" charset="2"/>
              </a:rPr>
              <a:t>	</a:t>
            </a:r>
            <a:r>
              <a:rPr lang="en-US" altLang="ko-KR" i="1" dirty="0" smtClean="0">
                <a:sym typeface="Wingdings" pitchFamily="2" charset="2"/>
              </a:rPr>
              <a:t>If a processor sees w1 before w2, </a:t>
            </a:r>
          </a:p>
          <a:p>
            <a:pPr lvl="1">
              <a:buNone/>
            </a:pPr>
            <a:r>
              <a:rPr lang="en-US" altLang="ko-KR" i="1" dirty="0" smtClean="0">
                <a:sym typeface="Wingdings" pitchFamily="2" charset="2"/>
              </a:rPr>
              <a:t>	 all processor must see w1 before w2</a:t>
            </a:r>
            <a:endParaRPr lang="en-US" altLang="ko-KR" i="1" dirty="0" smtClean="0"/>
          </a:p>
        </p:txBody>
      </p:sp>
    </p:spTree>
    <p:extLst>
      <p:ext uri="{BB962C8B-B14F-4D97-AF65-F5344CB8AC3E}">
        <p14:creationId xmlns:p14="http://schemas.microsoft.com/office/powerpoint/2010/main" val="385212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Review Snoop-based Coherence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No explicit sharing state</a:t>
            </a:r>
          </a:p>
          <a:p>
            <a:pPr lvl="1"/>
            <a:r>
              <a:rPr lang="en-US" altLang="ko-KR" dirty="0" smtClean="0"/>
              <a:t>Requestor cannot know which nodes have copies</a:t>
            </a:r>
          </a:p>
          <a:p>
            <a:pPr lvl="1"/>
            <a:r>
              <a:rPr lang="en-US" altLang="ko-KR" dirty="0" smtClean="0"/>
              <a:t>Broadcast request to all nodes</a:t>
            </a:r>
          </a:p>
          <a:p>
            <a:pPr lvl="1"/>
            <a:r>
              <a:rPr lang="en-US" altLang="ko-KR" dirty="0" smtClean="0"/>
              <a:t>Every node must snoop all bus transactions</a:t>
            </a:r>
          </a:p>
          <a:p>
            <a:r>
              <a:rPr lang="en-US" altLang="ko-KR" dirty="0" smtClean="0"/>
              <a:t>Traditional implementation uses bus</a:t>
            </a:r>
          </a:p>
          <a:p>
            <a:pPr lvl="1"/>
            <a:r>
              <a:rPr lang="en-US" altLang="ko-KR" dirty="0" smtClean="0"/>
              <a:t>Allow one transaction at a time </a:t>
            </a:r>
            <a:r>
              <a:rPr lang="en-US" altLang="ko-KR" dirty="0" smtClean="0">
                <a:sym typeface="Wingdings" pitchFamily="2" charset="2"/>
              </a:rPr>
              <a:t> will be relaxed later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Serialize all memory requests (total ordering)  will be relaxed later</a:t>
            </a:r>
          </a:p>
          <a:p>
            <a:endParaRPr lang="en-US" altLang="ko-KR" dirty="0" smtClean="0">
              <a:sym typeface="Wingdings" pitchFamily="2" charset="2"/>
            </a:endParaRPr>
          </a:p>
          <a:p>
            <a:r>
              <a:rPr lang="en-US" altLang="ko-KR" dirty="0" smtClean="0">
                <a:sym typeface="Wingdings" pitchFamily="2" charset="2"/>
              </a:rPr>
              <a:t>Write serialization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Conflicting stores are serialized by bus  </a:t>
            </a:r>
          </a:p>
          <a:p>
            <a:endParaRPr lang="en-US" altLang="ko-KR" dirty="0" smtClean="0">
              <a:sym typeface="Wingdings" pitchFamily="2" charset="2"/>
            </a:endParaRPr>
          </a:p>
          <a:p>
            <a:endParaRPr lang="en-US" altLang="ko-KR" dirty="0" smtClean="0">
              <a:sym typeface="Wingdings" pitchFamily="2" charset="2"/>
            </a:endParaRPr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22933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Review From MSI Protocols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Load </a:t>
            </a:r>
            <a:r>
              <a:rPr lang="en-US" altLang="ko-KR" dirty="0" smtClean="0">
                <a:sym typeface="Wingdings" pitchFamily="2" charset="2"/>
              </a:rPr>
              <a:t> store sequence </a:t>
            </a:r>
            <a:r>
              <a:rPr lang="en-US" altLang="ko-KR" dirty="0" smtClean="0"/>
              <a:t>is common</a:t>
            </a:r>
          </a:p>
          <a:p>
            <a:pPr lvl="2">
              <a:buNone/>
            </a:pPr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pPr lvl="2">
              <a:buNone/>
            </a:pP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Load  R1, 0 (R10)   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 bring in read only copy</a:t>
            </a:r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pPr lvl="2">
              <a:buNone/>
            </a:pP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Add   R1, R1, R2 </a:t>
            </a:r>
          </a:p>
          <a:p>
            <a:pPr lvl="2">
              <a:buNone/>
            </a:pP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Store R1, 0 (R1)    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 need to upgrade for modification</a:t>
            </a:r>
          </a:p>
          <a:p>
            <a:pPr lvl="2">
              <a:buNone/>
            </a:pPr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dirty="0" smtClean="0"/>
              <a:t>High chance that no other caches have a copy</a:t>
            </a:r>
          </a:p>
          <a:p>
            <a:pPr lvl="1"/>
            <a:r>
              <a:rPr lang="en-US" altLang="ko-KR" dirty="0" smtClean="0"/>
              <a:t>Private data are common (especially in well-parallelized programs)</a:t>
            </a:r>
          </a:p>
          <a:p>
            <a:pPr lvl="1"/>
            <a:r>
              <a:rPr lang="en-US" altLang="ko-KR" dirty="0" smtClean="0"/>
              <a:t>Even shared data may not be in others’ caches (due to limited cache capacity)</a:t>
            </a:r>
          </a:p>
          <a:p>
            <a:r>
              <a:rPr lang="en-US" altLang="ko-KR" dirty="0" smtClean="0"/>
              <a:t>MSI  protocols </a:t>
            </a:r>
          </a:p>
          <a:p>
            <a:pPr lvl="1"/>
            <a:r>
              <a:rPr lang="en-US" altLang="ko-KR" dirty="0" smtClean="0"/>
              <a:t>Always installs a new line in S state</a:t>
            </a:r>
          </a:p>
          <a:p>
            <a:pPr lvl="1"/>
            <a:r>
              <a:rPr lang="en-US" altLang="ko-KR" dirty="0" smtClean="0"/>
              <a:t>Subsequent store will cause write miss to upgrade the state to M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316241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MESI Protocols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Add E (Exclusive) state to MSI</a:t>
            </a:r>
          </a:p>
          <a:p>
            <a:r>
              <a:rPr lang="en-US" altLang="ko-KR" dirty="0" smtClean="0">
                <a:solidFill>
                  <a:srgbClr val="C00000"/>
                </a:solidFill>
              </a:rPr>
              <a:t>E</a:t>
            </a:r>
            <a:r>
              <a:rPr lang="en-US" altLang="ko-KR" dirty="0" smtClean="0"/>
              <a:t> (Exclusive)</a:t>
            </a:r>
          </a:p>
          <a:p>
            <a:pPr lvl="1"/>
            <a:r>
              <a:rPr lang="en-US" altLang="ko-KR" dirty="0" smtClean="0"/>
              <a:t>Valid and clean</a:t>
            </a:r>
          </a:p>
          <a:p>
            <a:pPr lvl="1"/>
            <a:r>
              <a:rPr lang="en-US" altLang="ko-KR" dirty="0" smtClean="0"/>
              <a:t>No other caches have a copy of the block</a:t>
            </a:r>
          </a:p>
          <a:p>
            <a:r>
              <a:rPr lang="en-US" altLang="ko-KR" dirty="0" smtClean="0"/>
              <a:t>Must check </a:t>
            </a:r>
            <a:r>
              <a:rPr lang="en-US" altLang="ko-KR" i="1" dirty="0" smtClean="0">
                <a:solidFill>
                  <a:srgbClr val="C00000"/>
                </a:solidFill>
              </a:rPr>
              <a:t>sharing state </a:t>
            </a:r>
            <a:r>
              <a:rPr lang="en-US" altLang="ko-KR" dirty="0" smtClean="0"/>
              <a:t>when install a block</a:t>
            </a:r>
          </a:p>
          <a:p>
            <a:pPr lvl="1"/>
            <a:r>
              <a:rPr lang="en-US" altLang="ko-KR" dirty="0" smtClean="0"/>
              <a:t>For </a:t>
            </a:r>
            <a:r>
              <a:rPr lang="en-US" altLang="ko-KR" i="1" dirty="0" err="1" smtClean="0"/>
              <a:t>BusRd</a:t>
            </a:r>
            <a:r>
              <a:rPr lang="en-US" altLang="ko-KR" i="1" dirty="0" smtClean="0"/>
              <a:t> </a:t>
            </a:r>
            <a:r>
              <a:rPr lang="en-US" altLang="ko-KR" dirty="0" smtClean="0"/>
              <a:t>transaction, all nodes will place a response:  either </a:t>
            </a:r>
            <a:r>
              <a:rPr lang="en-US" altLang="ko-KR" i="1" dirty="0" smtClean="0">
                <a:solidFill>
                  <a:srgbClr val="C00000"/>
                </a:solidFill>
              </a:rPr>
              <a:t>snoop hit </a:t>
            </a:r>
            <a:r>
              <a:rPr lang="en-US" altLang="ko-KR" dirty="0" smtClean="0"/>
              <a:t>(“I have a copy”) or </a:t>
            </a:r>
            <a:r>
              <a:rPr lang="en-US" altLang="ko-KR" i="1" dirty="0" smtClean="0">
                <a:solidFill>
                  <a:srgbClr val="C00000"/>
                </a:solidFill>
              </a:rPr>
              <a:t>snoop miss </a:t>
            </a:r>
            <a:r>
              <a:rPr lang="en-US" altLang="ko-KR" dirty="0" smtClean="0"/>
              <a:t>(“I don’t have a copy”)</a:t>
            </a:r>
          </a:p>
          <a:p>
            <a:pPr lvl="1"/>
            <a:r>
              <a:rPr lang="en-US" altLang="ko-KR" dirty="0" smtClean="0"/>
              <a:t>If no other cache has a copy, new block is installed in E state</a:t>
            </a:r>
          </a:p>
          <a:p>
            <a:pPr lvl="1"/>
            <a:r>
              <a:rPr lang="en-US" altLang="ko-KR" dirty="0" smtClean="0"/>
              <a:t>If any cache has a copy, new block is installed in S state</a:t>
            </a:r>
          </a:p>
          <a:p>
            <a:r>
              <a:rPr lang="en-US" altLang="ko-KR" dirty="0" smtClean="0"/>
              <a:t>E </a:t>
            </a:r>
            <a:r>
              <a:rPr lang="en-US" altLang="ko-KR" dirty="0" smtClean="0">
                <a:sym typeface="Wingdings" pitchFamily="2" charset="2"/>
              </a:rPr>
              <a:t> M transition is free (no bus transaction)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Exclusivity is guaranteed in E state 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For stores, upgrade E to M state without sending invalidations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38655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MESI State Transition - CPU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5500726"/>
          </a:xfrm>
        </p:spPr>
        <p:txBody>
          <a:bodyPr/>
          <a:lstStyle/>
          <a:p>
            <a:endParaRPr lang="ko-KR" altLang="en-US" sz="1600" i="1" dirty="0">
              <a:solidFill>
                <a:srgbClr val="FF0000"/>
              </a:solidFill>
            </a:endParaRP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5333993" y="1066800"/>
            <a:ext cx="762000" cy="762000"/>
            <a:chOff x="4080" y="672"/>
            <a:chExt cx="480" cy="480"/>
          </a:xfrm>
        </p:grpSpPr>
        <p:sp>
          <p:nvSpPr>
            <p:cNvPr id="10" name="Oval 29"/>
            <p:cNvSpPr>
              <a:spLocks noChangeArrowheads="1"/>
            </p:cNvSpPr>
            <p:nvPr/>
          </p:nvSpPr>
          <p:spPr bwMode="auto">
            <a:xfrm>
              <a:off x="4080" y="672"/>
              <a:ext cx="480" cy="4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600"/>
            </a:p>
          </p:txBody>
        </p:sp>
        <p:sp>
          <p:nvSpPr>
            <p:cNvPr id="11" name="Line 30"/>
            <p:cNvSpPr>
              <a:spLocks noChangeShapeType="1"/>
            </p:cNvSpPr>
            <p:nvPr/>
          </p:nvSpPr>
          <p:spPr bwMode="auto">
            <a:xfrm flipH="1" flipV="1">
              <a:off x="4512" y="768"/>
              <a:ext cx="4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bIns="0"/>
            <a:lstStyle/>
            <a:p>
              <a:endParaRPr lang="ko-KR" altLang="en-US" sz="1600"/>
            </a:p>
          </p:txBody>
        </p:sp>
      </p:grp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5948356" y="911225"/>
            <a:ext cx="1029129" cy="33598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0033CC"/>
                </a:solidFill>
              </a:rPr>
              <a:t>PrRd</a:t>
            </a:r>
            <a:r>
              <a:rPr lang="en-US" altLang="en-US" sz="1600" dirty="0" smtClean="0">
                <a:solidFill>
                  <a:srgbClr val="0033CC"/>
                </a:solidFill>
              </a:rPr>
              <a:t> / ---</a:t>
            </a:r>
            <a:endParaRPr lang="en-US" altLang="en-US" sz="1600" dirty="0">
              <a:solidFill>
                <a:srgbClr val="0033CC"/>
              </a:solidFill>
            </a:endParaRPr>
          </a:p>
        </p:txBody>
      </p:sp>
      <p:grpSp>
        <p:nvGrpSpPr>
          <p:cNvPr id="6" name="Group 32"/>
          <p:cNvGrpSpPr>
            <a:grpSpLocks/>
          </p:cNvGrpSpPr>
          <p:nvPr/>
        </p:nvGrpSpPr>
        <p:grpSpPr bwMode="auto">
          <a:xfrm flipH="1">
            <a:off x="6715140" y="4643446"/>
            <a:ext cx="762000" cy="762000"/>
            <a:chOff x="4080" y="672"/>
            <a:chExt cx="480" cy="480"/>
          </a:xfrm>
        </p:grpSpPr>
        <p:sp>
          <p:nvSpPr>
            <p:cNvPr id="13" name="Oval 33"/>
            <p:cNvSpPr>
              <a:spLocks noChangeArrowheads="1"/>
            </p:cNvSpPr>
            <p:nvPr/>
          </p:nvSpPr>
          <p:spPr bwMode="auto">
            <a:xfrm>
              <a:off x="4080" y="672"/>
              <a:ext cx="480" cy="48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600"/>
            </a:p>
          </p:txBody>
        </p:sp>
        <p:sp>
          <p:nvSpPr>
            <p:cNvPr id="14" name="Line 34"/>
            <p:cNvSpPr>
              <a:spLocks noChangeShapeType="1"/>
            </p:cNvSpPr>
            <p:nvPr/>
          </p:nvSpPr>
          <p:spPr bwMode="auto">
            <a:xfrm flipH="1" flipV="1">
              <a:off x="4512" y="768"/>
              <a:ext cx="4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bIns="0"/>
            <a:lstStyle/>
            <a:p>
              <a:endParaRPr lang="ko-KR" altLang="en-US" sz="1600"/>
            </a:p>
          </p:txBody>
        </p:sp>
      </p:grp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5509418" y="1365250"/>
            <a:ext cx="1403350" cy="1346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5509418" y="4786322"/>
            <a:ext cx="1403350" cy="1346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/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2366955" y="1863725"/>
            <a:ext cx="774252" cy="335989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0" dirty="0"/>
              <a:t>Invalid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5605455" y="1692275"/>
            <a:ext cx="1289050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altLang="en-US" sz="1600" b="0"/>
              <a:t>Shared</a:t>
            </a:r>
          </a:p>
          <a:p>
            <a:pPr algn="ctr"/>
            <a:r>
              <a:rPr lang="en-US" altLang="en-US" sz="1600" b="0"/>
              <a:t>(read/only)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5500694" y="5143512"/>
            <a:ext cx="1389063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altLang="en-US" sz="1600" b="0" dirty="0" smtClean="0"/>
              <a:t>Modified</a:t>
            </a:r>
          </a:p>
          <a:p>
            <a:pPr algn="ctr"/>
            <a:r>
              <a:rPr lang="en-US" altLang="en-US" sz="1600" b="0" dirty="0" smtClean="0"/>
              <a:t>(</a:t>
            </a:r>
            <a:r>
              <a:rPr lang="en-US" altLang="en-US" sz="1600" b="0" dirty="0"/>
              <a:t>read/write)</a:t>
            </a: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3638550" y="1473200"/>
            <a:ext cx="1494000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0033CC"/>
                </a:solidFill>
              </a:rPr>
              <a:t>PrRd</a:t>
            </a:r>
            <a:r>
              <a:rPr lang="en-US" altLang="en-US" sz="1600" dirty="0" smtClean="0">
                <a:solidFill>
                  <a:srgbClr val="0033CC"/>
                </a:solidFill>
              </a:rPr>
              <a:t> / </a:t>
            </a:r>
            <a:r>
              <a:rPr lang="en-US" altLang="en-US" sz="1600" dirty="0" err="1" smtClean="0">
                <a:solidFill>
                  <a:srgbClr val="0033CC"/>
                </a:solidFill>
              </a:rPr>
              <a:t>BusRd</a:t>
            </a:r>
            <a:r>
              <a:rPr lang="en-US" altLang="en-US" sz="1600" dirty="0" smtClean="0">
                <a:solidFill>
                  <a:srgbClr val="0033CC"/>
                </a:solidFill>
              </a:rPr>
              <a:t> </a:t>
            </a:r>
          </a:p>
          <a:p>
            <a:r>
              <a:rPr lang="en-US" altLang="en-US" sz="1600" dirty="0" smtClean="0">
                <a:solidFill>
                  <a:srgbClr val="0033CC"/>
                </a:solidFill>
              </a:rPr>
              <a:t>(snoop hit) </a:t>
            </a: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238500" y="4051300"/>
            <a:ext cx="1605697" cy="335989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C00000"/>
                </a:solidFill>
              </a:rPr>
              <a:t>PrWr</a:t>
            </a:r>
            <a:r>
              <a:rPr lang="en-US" altLang="en-US" sz="1600" dirty="0" smtClean="0">
                <a:solidFill>
                  <a:srgbClr val="C00000"/>
                </a:solidFill>
              </a:rPr>
              <a:t> / </a:t>
            </a:r>
            <a:r>
              <a:rPr lang="en-US" altLang="en-US" sz="1600" dirty="0" err="1" smtClean="0">
                <a:solidFill>
                  <a:srgbClr val="C00000"/>
                </a:solidFill>
              </a:rPr>
              <a:t>BusRFO</a:t>
            </a:r>
            <a:endParaRPr lang="en-US" altLang="en-US" sz="1600" dirty="0">
              <a:solidFill>
                <a:srgbClr val="C00000"/>
              </a:solidFill>
            </a:endParaRPr>
          </a:p>
        </p:txBody>
      </p:sp>
      <p:sp>
        <p:nvSpPr>
          <p:cNvPr id="33" name="Oval 16"/>
          <p:cNvSpPr>
            <a:spLocks noChangeArrowheads="1"/>
          </p:cNvSpPr>
          <p:nvPr/>
        </p:nvSpPr>
        <p:spPr bwMode="auto">
          <a:xfrm>
            <a:off x="2127242" y="1365250"/>
            <a:ext cx="1403350" cy="1346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/>
          </a:p>
        </p:txBody>
      </p:sp>
      <p:sp>
        <p:nvSpPr>
          <p:cNvPr id="34" name="Line 19"/>
          <p:cNvSpPr>
            <a:spLocks noChangeShapeType="1"/>
          </p:cNvSpPr>
          <p:nvPr/>
        </p:nvSpPr>
        <p:spPr bwMode="auto">
          <a:xfrm flipV="1">
            <a:off x="3543291" y="2068829"/>
            <a:ext cx="1957403" cy="0"/>
          </a:xfrm>
          <a:prstGeom prst="line">
            <a:avLst/>
          </a:prstGeom>
          <a:noFill/>
          <a:ln w="2540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 sz="1600"/>
          </a:p>
        </p:txBody>
      </p:sp>
      <p:sp>
        <p:nvSpPr>
          <p:cNvPr id="35" name="Line 20"/>
          <p:cNvSpPr>
            <a:spLocks noChangeShapeType="1"/>
          </p:cNvSpPr>
          <p:nvPr/>
        </p:nvSpPr>
        <p:spPr bwMode="auto">
          <a:xfrm>
            <a:off x="3214678" y="2571744"/>
            <a:ext cx="2500330" cy="2357454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 sz="1600"/>
          </a:p>
        </p:txBody>
      </p:sp>
      <p:sp>
        <p:nvSpPr>
          <p:cNvPr id="36" name="Line 21"/>
          <p:cNvSpPr>
            <a:spLocks noChangeShapeType="1"/>
          </p:cNvSpPr>
          <p:nvPr/>
        </p:nvSpPr>
        <p:spPr bwMode="auto">
          <a:xfrm flipH="1" flipV="1">
            <a:off x="6215071" y="2714620"/>
            <a:ext cx="45719" cy="2071702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ko-KR" altLang="en-US" sz="1600"/>
          </a:p>
        </p:txBody>
      </p:sp>
      <p:grpSp>
        <p:nvGrpSpPr>
          <p:cNvPr id="30" name="Group 32"/>
          <p:cNvGrpSpPr>
            <a:grpSpLocks/>
          </p:cNvGrpSpPr>
          <p:nvPr/>
        </p:nvGrpSpPr>
        <p:grpSpPr bwMode="auto">
          <a:xfrm>
            <a:off x="1785918" y="4572008"/>
            <a:ext cx="762000" cy="762000"/>
            <a:chOff x="4080" y="672"/>
            <a:chExt cx="480" cy="480"/>
          </a:xfrm>
        </p:grpSpPr>
        <p:sp>
          <p:nvSpPr>
            <p:cNvPr id="32" name="Oval 33"/>
            <p:cNvSpPr>
              <a:spLocks noChangeArrowheads="1"/>
            </p:cNvSpPr>
            <p:nvPr/>
          </p:nvSpPr>
          <p:spPr bwMode="auto">
            <a:xfrm>
              <a:off x="4080" y="672"/>
              <a:ext cx="480" cy="48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600"/>
            </a:p>
          </p:txBody>
        </p:sp>
        <p:sp>
          <p:nvSpPr>
            <p:cNvPr id="37" name="Line 34"/>
            <p:cNvSpPr>
              <a:spLocks noChangeShapeType="1"/>
            </p:cNvSpPr>
            <p:nvPr/>
          </p:nvSpPr>
          <p:spPr bwMode="auto">
            <a:xfrm flipH="1" flipV="1">
              <a:off x="4512" y="768"/>
              <a:ext cx="4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bIns="0"/>
            <a:lstStyle/>
            <a:p>
              <a:endParaRPr lang="ko-KR" altLang="en-US" sz="1600"/>
            </a:p>
          </p:txBody>
        </p:sp>
      </p:grp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2143108" y="4786322"/>
            <a:ext cx="1403350" cy="1346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/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2143108" y="5143512"/>
            <a:ext cx="1389063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altLang="en-US" sz="1600" dirty="0" smtClean="0"/>
              <a:t>Exclusive</a:t>
            </a:r>
            <a:endParaRPr lang="en-US" altLang="en-US" sz="1600" b="0" dirty="0" smtClean="0"/>
          </a:p>
          <a:p>
            <a:pPr algn="ctr"/>
            <a:r>
              <a:rPr lang="en-US" altLang="en-US" sz="1600" b="0" dirty="0" smtClean="0"/>
              <a:t>(read/only)</a:t>
            </a:r>
            <a:endParaRPr lang="en-US" altLang="en-US" sz="1600" b="0" dirty="0"/>
          </a:p>
        </p:txBody>
      </p: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6216650" y="3028950"/>
            <a:ext cx="1434176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C00000"/>
                </a:solidFill>
              </a:rPr>
              <a:t>PrWr</a:t>
            </a:r>
            <a:r>
              <a:rPr lang="en-US" altLang="en-US" sz="1600" dirty="0" smtClean="0">
                <a:solidFill>
                  <a:srgbClr val="C00000"/>
                </a:solidFill>
              </a:rPr>
              <a:t> / </a:t>
            </a:r>
            <a:r>
              <a:rPr lang="en-US" altLang="en-US" sz="1600" dirty="0" err="1" smtClean="0">
                <a:solidFill>
                  <a:srgbClr val="C00000"/>
                </a:solidFill>
              </a:rPr>
              <a:t>BusUp</a:t>
            </a:r>
            <a:endParaRPr lang="en-US" altLang="en-US" sz="1600" dirty="0">
              <a:solidFill>
                <a:srgbClr val="C00000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>
            <a:off x="2786050" y="2714618"/>
            <a:ext cx="45719" cy="2071703"/>
          </a:xfrm>
          <a:prstGeom prst="line">
            <a:avLst/>
          </a:prstGeom>
          <a:noFill/>
          <a:ln w="2540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 sz="1600"/>
          </a:p>
        </p:txBody>
      </p:sp>
      <p:sp>
        <p:nvSpPr>
          <p:cNvPr id="43" name="Line 21"/>
          <p:cNvSpPr>
            <a:spLocks noChangeShapeType="1"/>
          </p:cNvSpPr>
          <p:nvPr/>
        </p:nvSpPr>
        <p:spPr bwMode="auto">
          <a:xfrm flipH="1">
            <a:off x="3549650" y="5473700"/>
            <a:ext cx="19558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ko-KR" altLang="en-US" sz="1600"/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3643306" y="5572140"/>
            <a:ext cx="1027013" cy="335989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C00000"/>
                </a:solidFill>
              </a:rPr>
              <a:t>PrWr</a:t>
            </a:r>
            <a:r>
              <a:rPr lang="en-US" altLang="en-US" sz="1600" dirty="0" smtClean="0">
                <a:solidFill>
                  <a:srgbClr val="C00000"/>
                </a:solidFill>
              </a:rPr>
              <a:t> / ---</a:t>
            </a:r>
            <a:endParaRPr lang="en-US" altLang="en-US" sz="1600" dirty="0">
              <a:solidFill>
                <a:srgbClr val="C00000"/>
              </a:solidFill>
            </a:endParaRPr>
          </a:p>
        </p:txBody>
      </p:sp>
      <p:sp>
        <p:nvSpPr>
          <p:cNvPr id="45" name="Rectangle 7"/>
          <p:cNvSpPr>
            <a:spLocks noChangeArrowheads="1"/>
          </p:cNvSpPr>
          <p:nvPr/>
        </p:nvSpPr>
        <p:spPr bwMode="auto">
          <a:xfrm>
            <a:off x="928662" y="2928934"/>
            <a:ext cx="1494000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0033CC"/>
                </a:solidFill>
              </a:rPr>
              <a:t>PrRd</a:t>
            </a:r>
            <a:r>
              <a:rPr lang="en-US" altLang="en-US" sz="1600" dirty="0" smtClean="0">
                <a:solidFill>
                  <a:srgbClr val="0033CC"/>
                </a:solidFill>
              </a:rPr>
              <a:t> / </a:t>
            </a:r>
            <a:r>
              <a:rPr lang="en-US" altLang="en-US" sz="1600" dirty="0" err="1" smtClean="0">
                <a:solidFill>
                  <a:srgbClr val="0033CC"/>
                </a:solidFill>
              </a:rPr>
              <a:t>BusRd</a:t>
            </a:r>
            <a:r>
              <a:rPr lang="en-US" altLang="en-US" sz="1600" dirty="0" smtClean="0">
                <a:solidFill>
                  <a:srgbClr val="0033CC"/>
                </a:solidFill>
              </a:rPr>
              <a:t> </a:t>
            </a:r>
          </a:p>
          <a:p>
            <a:r>
              <a:rPr lang="en-US" altLang="en-US" sz="1600" dirty="0" smtClean="0">
                <a:solidFill>
                  <a:srgbClr val="0033CC"/>
                </a:solidFill>
              </a:rPr>
              <a:t>(snoop miss)</a:t>
            </a: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971550" y="4451350"/>
            <a:ext cx="1029129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0033CC"/>
                </a:solidFill>
              </a:rPr>
              <a:t>PrRd</a:t>
            </a:r>
            <a:r>
              <a:rPr lang="en-US" altLang="en-US" sz="1600" dirty="0" smtClean="0">
                <a:solidFill>
                  <a:srgbClr val="0033CC"/>
                </a:solidFill>
              </a:rPr>
              <a:t> / ---</a:t>
            </a:r>
            <a:endParaRPr lang="en-US" altLang="en-US" sz="1600" dirty="0">
              <a:solidFill>
                <a:srgbClr val="0033CC"/>
              </a:solidFill>
            </a:endParaRPr>
          </a:p>
        </p:txBody>
      </p:sp>
      <p:sp>
        <p:nvSpPr>
          <p:cNvPr id="49" name="Rectangle 9"/>
          <p:cNvSpPr>
            <a:spLocks noChangeArrowheads="1"/>
          </p:cNvSpPr>
          <p:nvPr/>
        </p:nvSpPr>
        <p:spPr bwMode="auto">
          <a:xfrm>
            <a:off x="7358082" y="4286256"/>
            <a:ext cx="1029129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C00000"/>
                </a:solidFill>
              </a:rPr>
              <a:t>PrWr</a:t>
            </a:r>
            <a:r>
              <a:rPr lang="en-US" altLang="en-US" sz="1600" dirty="0" smtClean="0">
                <a:solidFill>
                  <a:srgbClr val="C00000"/>
                </a:solidFill>
              </a:rPr>
              <a:t> / ---</a:t>
            </a:r>
          </a:p>
          <a:p>
            <a:r>
              <a:rPr lang="en-US" altLang="en-US" sz="1600" dirty="0" err="1" smtClean="0">
                <a:solidFill>
                  <a:srgbClr val="0033CC"/>
                </a:solidFill>
              </a:rPr>
              <a:t>PrRd</a:t>
            </a:r>
            <a:r>
              <a:rPr lang="en-US" altLang="en-US" sz="1600" dirty="0" smtClean="0">
                <a:solidFill>
                  <a:srgbClr val="0033CC"/>
                </a:solidFill>
              </a:rPr>
              <a:t> / ---</a:t>
            </a:r>
            <a:endParaRPr lang="en-US" altLang="en-US" sz="16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74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1"/>
          <p:cNvGrpSpPr>
            <a:grpSpLocks/>
          </p:cNvGrpSpPr>
          <p:nvPr/>
        </p:nvGrpSpPr>
        <p:grpSpPr bwMode="auto">
          <a:xfrm>
            <a:off x="5549900" y="1162050"/>
            <a:ext cx="762000" cy="762000"/>
            <a:chOff x="4080" y="672"/>
            <a:chExt cx="480" cy="480"/>
          </a:xfrm>
        </p:grpSpPr>
        <p:sp>
          <p:nvSpPr>
            <p:cNvPr id="36" name="Oval 29"/>
            <p:cNvSpPr>
              <a:spLocks noChangeArrowheads="1"/>
            </p:cNvSpPr>
            <p:nvPr/>
          </p:nvSpPr>
          <p:spPr bwMode="auto">
            <a:xfrm>
              <a:off x="4080" y="672"/>
              <a:ext cx="480" cy="4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600"/>
            </a:p>
          </p:txBody>
        </p:sp>
        <p:sp>
          <p:nvSpPr>
            <p:cNvPr id="37" name="Line 30"/>
            <p:cNvSpPr>
              <a:spLocks noChangeShapeType="1"/>
            </p:cNvSpPr>
            <p:nvPr/>
          </p:nvSpPr>
          <p:spPr bwMode="auto">
            <a:xfrm flipH="1" flipV="1">
              <a:off x="4512" y="768"/>
              <a:ext cx="4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bIns="0"/>
            <a:lstStyle/>
            <a:p>
              <a:endParaRPr lang="ko-KR" altLang="en-US" sz="1600"/>
            </a:p>
          </p:txBody>
        </p:sp>
      </p:grp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5721350" y="1428750"/>
            <a:ext cx="1384300" cy="128430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MESI State Transition - Snoop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050" y="850900"/>
            <a:ext cx="8229600" cy="5500726"/>
          </a:xfrm>
        </p:spPr>
        <p:txBody>
          <a:bodyPr/>
          <a:lstStyle/>
          <a:p>
            <a:endParaRPr lang="ko-KR" altLang="en-US" i="1" dirty="0">
              <a:solidFill>
                <a:srgbClr val="C00000"/>
              </a:solidFill>
            </a:endParaRPr>
          </a:p>
        </p:txBody>
      </p:sp>
      <p:sp>
        <p:nvSpPr>
          <p:cNvPr id="4" name="Oval 13"/>
          <p:cNvSpPr>
            <a:spLocks noChangeArrowheads="1"/>
          </p:cNvSpPr>
          <p:nvPr/>
        </p:nvSpPr>
        <p:spPr bwMode="auto">
          <a:xfrm>
            <a:off x="2216150" y="4994293"/>
            <a:ext cx="1384300" cy="1279507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482850" y="1873250"/>
            <a:ext cx="774252" cy="335989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0" dirty="0"/>
              <a:t>Invalid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16600" y="1784350"/>
            <a:ext cx="1289050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altLang="en-US" sz="1600" b="0" dirty="0"/>
              <a:t>Shared</a:t>
            </a:r>
          </a:p>
          <a:p>
            <a:pPr algn="ctr"/>
            <a:r>
              <a:rPr lang="en-US" altLang="en-US" sz="1600" b="0" dirty="0"/>
              <a:t>(read/only)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166938" y="5240355"/>
            <a:ext cx="1389062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altLang="en-US" sz="1600" dirty="0" smtClean="0"/>
              <a:t>Exclusive</a:t>
            </a:r>
          </a:p>
          <a:p>
            <a:pPr algn="ctr"/>
            <a:r>
              <a:rPr lang="en-US" altLang="en-US" sz="1600" b="0" dirty="0" smtClean="0"/>
              <a:t>(read/only)</a:t>
            </a:r>
            <a:endParaRPr lang="en-US" altLang="en-US" sz="1600" b="0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038600" y="4718050"/>
            <a:ext cx="1824218" cy="582211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C00000"/>
                </a:solidFill>
              </a:rPr>
              <a:t>BusRFO</a:t>
            </a:r>
            <a:r>
              <a:rPr lang="en-US" altLang="en-US" sz="1600" dirty="0" smtClean="0">
                <a:solidFill>
                  <a:srgbClr val="C00000"/>
                </a:solidFill>
              </a:rPr>
              <a:t> / </a:t>
            </a:r>
            <a:r>
              <a:rPr lang="en-US" altLang="en-US" sz="1600" dirty="0" err="1" smtClean="0">
                <a:solidFill>
                  <a:srgbClr val="C00000"/>
                </a:solidFill>
              </a:rPr>
              <a:t>BusWB</a:t>
            </a:r>
            <a:endParaRPr lang="en-US" altLang="en-US" sz="1600" dirty="0" smtClean="0">
              <a:solidFill>
                <a:srgbClr val="C00000"/>
              </a:solidFill>
            </a:endParaRPr>
          </a:p>
          <a:p>
            <a:r>
              <a:rPr lang="en-US" altLang="en-US" sz="1600" b="0" dirty="0" err="1" smtClean="0">
                <a:solidFill>
                  <a:srgbClr val="C00000"/>
                </a:solidFill>
              </a:rPr>
              <a:t>BusUp</a:t>
            </a:r>
            <a:r>
              <a:rPr lang="en-US" altLang="en-US" sz="1600" b="0" dirty="0" smtClean="0">
                <a:solidFill>
                  <a:srgbClr val="C00000"/>
                </a:solidFill>
              </a:rPr>
              <a:t> / </a:t>
            </a:r>
            <a:r>
              <a:rPr lang="en-US" altLang="en-US" sz="1600" b="0" dirty="0" err="1" smtClean="0">
                <a:solidFill>
                  <a:srgbClr val="C00000"/>
                </a:solidFill>
              </a:rPr>
              <a:t>BusWB</a:t>
            </a:r>
            <a:endParaRPr lang="en-US" altLang="en-US" sz="1600" b="0" dirty="0">
              <a:solidFill>
                <a:srgbClr val="C00000"/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4349750" y="2762250"/>
            <a:ext cx="1234313" cy="335989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0033CC"/>
                </a:solidFill>
              </a:rPr>
              <a:t>BusRd</a:t>
            </a:r>
            <a:r>
              <a:rPr lang="en-US" altLang="en-US" sz="1600" dirty="0" smtClean="0">
                <a:solidFill>
                  <a:srgbClr val="0033CC"/>
                </a:solidFill>
              </a:rPr>
              <a:t> / --- </a:t>
            </a:r>
            <a:endParaRPr lang="en-US" altLang="en-US" sz="1600" b="0" dirty="0">
              <a:solidFill>
                <a:srgbClr val="0033CC"/>
              </a:solidFill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71900" y="2051050"/>
            <a:ext cx="1348127" cy="582211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C00000"/>
                </a:solidFill>
              </a:rPr>
              <a:t>BusRFO</a:t>
            </a:r>
            <a:r>
              <a:rPr lang="en-US" altLang="en-US" sz="1600" dirty="0" smtClean="0">
                <a:solidFill>
                  <a:srgbClr val="C00000"/>
                </a:solidFill>
              </a:rPr>
              <a:t> / ---</a:t>
            </a:r>
          </a:p>
          <a:p>
            <a:r>
              <a:rPr lang="en-US" altLang="en-US" sz="1600" b="0" dirty="0" err="1" smtClean="0">
                <a:solidFill>
                  <a:srgbClr val="C00000"/>
                </a:solidFill>
              </a:rPr>
              <a:t>BusUp</a:t>
            </a:r>
            <a:r>
              <a:rPr lang="en-US" altLang="en-US" sz="1600" b="0" dirty="0" smtClean="0">
                <a:solidFill>
                  <a:srgbClr val="C00000"/>
                </a:solidFill>
              </a:rPr>
              <a:t> / ---</a:t>
            </a:r>
            <a:endParaRPr lang="en-US" altLang="en-US" sz="1600" b="0" dirty="0">
              <a:solidFill>
                <a:srgbClr val="C00000"/>
              </a:solidFill>
            </a:endParaRPr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2260600" y="1428750"/>
            <a:ext cx="1339850" cy="128430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3613150" y="2074880"/>
            <a:ext cx="2135188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ko-KR" altLang="en-US" sz="1600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3389314" y="2538424"/>
            <a:ext cx="2571768" cy="250033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ko-KR" altLang="en-US" sz="1600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3349625" y="2520968"/>
            <a:ext cx="2541588" cy="2603500"/>
          </a:xfrm>
          <a:prstGeom prst="line">
            <a:avLst/>
          </a:prstGeom>
          <a:noFill/>
          <a:ln w="2540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 sz="1600"/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6305550" y="984250"/>
            <a:ext cx="1176605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0033CC"/>
                </a:solidFill>
              </a:rPr>
              <a:t>BusRd</a:t>
            </a:r>
            <a:r>
              <a:rPr lang="en-US" altLang="en-US" sz="1600" dirty="0" smtClean="0">
                <a:solidFill>
                  <a:srgbClr val="0033CC"/>
                </a:solidFill>
              </a:rPr>
              <a:t> / ---</a:t>
            </a:r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603892" y="4967316"/>
            <a:ext cx="1403350" cy="1346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/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5603892" y="5324506"/>
            <a:ext cx="1389063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altLang="en-US" sz="1600" dirty="0" smtClean="0"/>
              <a:t>Modified</a:t>
            </a:r>
            <a:endParaRPr lang="en-US" altLang="en-US" sz="1600" b="0" dirty="0" smtClean="0"/>
          </a:p>
          <a:p>
            <a:pPr algn="ctr"/>
            <a:r>
              <a:rPr lang="en-US" altLang="en-US" sz="1600" b="0" dirty="0" smtClean="0"/>
              <a:t>(read/write)</a:t>
            </a:r>
            <a:endParaRPr lang="en-US" altLang="en-US" sz="1600" b="0" dirty="0"/>
          </a:p>
        </p:txBody>
      </p:sp>
      <p:sp>
        <p:nvSpPr>
          <p:cNvPr id="28" name="Line 15"/>
          <p:cNvSpPr>
            <a:spLocks noChangeShapeType="1"/>
          </p:cNvSpPr>
          <p:nvPr/>
        </p:nvSpPr>
        <p:spPr bwMode="auto">
          <a:xfrm>
            <a:off x="2934965" y="2752738"/>
            <a:ext cx="45719" cy="2232012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ko-KR" altLang="en-US" sz="1600"/>
          </a:p>
        </p:txBody>
      </p:sp>
      <p:sp>
        <p:nvSpPr>
          <p:cNvPr id="29" name="Line 16"/>
          <p:cNvSpPr>
            <a:spLocks noChangeShapeType="1"/>
          </p:cNvSpPr>
          <p:nvPr/>
        </p:nvSpPr>
        <p:spPr bwMode="auto">
          <a:xfrm flipH="1" flipV="1">
            <a:off x="6389707" y="2717800"/>
            <a:ext cx="45719" cy="2222500"/>
          </a:xfrm>
          <a:prstGeom prst="line">
            <a:avLst/>
          </a:prstGeom>
          <a:noFill/>
          <a:ln w="2540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 sz="1600"/>
          </a:p>
        </p:txBody>
      </p:sp>
      <p:sp>
        <p:nvSpPr>
          <p:cNvPr id="30" name="Rectangle 9"/>
          <p:cNvSpPr>
            <a:spLocks noChangeArrowheads="1"/>
          </p:cNvSpPr>
          <p:nvPr/>
        </p:nvSpPr>
        <p:spPr bwMode="auto">
          <a:xfrm>
            <a:off x="6483350" y="3206750"/>
            <a:ext cx="1652698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0033CC"/>
                </a:solidFill>
              </a:rPr>
              <a:t>BusRd</a:t>
            </a:r>
            <a:r>
              <a:rPr lang="en-US" altLang="en-US" sz="1600" dirty="0" smtClean="0">
                <a:solidFill>
                  <a:srgbClr val="0033CC"/>
                </a:solidFill>
              </a:rPr>
              <a:t> / </a:t>
            </a:r>
            <a:r>
              <a:rPr lang="en-US" altLang="en-US" sz="1600" dirty="0" err="1" smtClean="0">
                <a:solidFill>
                  <a:srgbClr val="0033CC"/>
                </a:solidFill>
              </a:rPr>
              <a:t>BusWB</a:t>
            </a:r>
            <a:endParaRPr lang="en-US" altLang="en-US" sz="1600" dirty="0" smtClean="0">
              <a:solidFill>
                <a:srgbClr val="0033CC"/>
              </a:solidFill>
            </a:endParaRPr>
          </a:p>
        </p:txBody>
      </p: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1460500" y="3384550"/>
            <a:ext cx="1348127" cy="582211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C00000"/>
                </a:solidFill>
              </a:rPr>
              <a:t>BusRFO</a:t>
            </a:r>
            <a:r>
              <a:rPr lang="en-US" altLang="en-US" sz="1600" dirty="0" smtClean="0">
                <a:solidFill>
                  <a:srgbClr val="C00000"/>
                </a:solidFill>
              </a:rPr>
              <a:t> / ---</a:t>
            </a:r>
          </a:p>
          <a:p>
            <a:r>
              <a:rPr lang="en-US" altLang="en-US" sz="1600" dirty="0" err="1" smtClean="0">
                <a:solidFill>
                  <a:srgbClr val="C00000"/>
                </a:solidFill>
              </a:rPr>
              <a:t>BusUp</a:t>
            </a:r>
            <a:r>
              <a:rPr lang="en-US" altLang="en-US" sz="1600" dirty="0" smtClean="0">
                <a:solidFill>
                  <a:srgbClr val="C00000"/>
                </a:solidFill>
              </a:rPr>
              <a:t> / --- </a:t>
            </a:r>
            <a:endParaRPr lang="en-US" altLang="en-US" sz="1600" b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48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</a:t>
            </a:r>
            <a:endParaRPr lang="ko-KR" alt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071546"/>
          <a:ext cx="8229594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1660"/>
                <a:gridCol w="695326"/>
                <a:gridCol w="695326"/>
                <a:gridCol w="695326"/>
                <a:gridCol w="695326"/>
                <a:gridCol w="695326"/>
                <a:gridCol w="695326"/>
                <a:gridCol w="817600"/>
                <a:gridCol w="573052"/>
                <a:gridCol w="695326"/>
              </a:tblGrid>
              <a:tr h="3708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Step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P1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P2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P3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Bus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latin typeface="+mn-lt"/>
                        </a:rPr>
                        <a:t>Mem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State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Value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State 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Value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State 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Value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Action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Proc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Value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10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latin typeface="+mn-lt"/>
                        </a:rPr>
                        <a:t>P1 read</a:t>
                      </a:r>
                      <a:r>
                        <a:rPr lang="en-US" altLang="ko-KR" sz="1400" baseline="0" dirty="0" smtClean="0">
                          <a:latin typeface="+mn-lt"/>
                        </a:rPr>
                        <a:t> A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u="none" dirty="0" smtClean="0">
                          <a:solidFill>
                            <a:srgbClr val="FF0000"/>
                          </a:solidFill>
                          <a:latin typeface="+mn-lt"/>
                        </a:rPr>
                        <a:t>E</a:t>
                      </a:r>
                      <a:endParaRPr lang="ko-KR" altLang="en-US" sz="1400" b="1" u="non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10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latin typeface="+mn-lt"/>
                        </a:rPr>
                        <a:t>BusRd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P1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10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latin typeface="+mn-lt"/>
                        </a:rPr>
                        <a:t>P1 write A (15)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u="none" dirty="0" smtClean="0">
                          <a:solidFill>
                            <a:srgbClr val="FF0000"/>
                          </a:solidFill>
                          <a:latin typeface="+mn-lt"/>
                        </a:rPr>
                        <a:t>M</a:t>
                      </a:r>
                      <a:endParaRPr lang="ko-KR" altLang="en-US" sz="1400" b="1" u="non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15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None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10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latin typeface="+mn-lt"/>
                        </a:rPr>
                        <a:t>P2 read A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S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15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S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15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latin typeface="+mn-lt"/>
                        </a:rPr>
                        <a:t>BusRd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P2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15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latin typeface="+mn-lt"/>
                        </a:rPr>
                        <a:t>P2 write A (20)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M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20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latin typeface="+mn-lt"/>
                        </a:rPr>
                        <a:t>BusUp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P2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15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latin typeface="+mn-lt"/>
                        </a:rPr>
                        <a:t>P3 read A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S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20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S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20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latin typeface="+mn-lt"/>
                        </a:rPr>
                        <a:t>BusRd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P3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20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dirty="0" smtClean="0">
                          <a:latin typeface="+mn-lt"/>
                        </a:rPr>
                        <a:t>P1 write A (30)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M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30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I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latin typeface="+mn-lt"/>
                        </a:rPr>
                        <a:t>BusRFO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lt"/>
                        </a:rPr>
                        <a:t>P1</a:t>
                      </a:r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757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Coherence Miss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3 traditional classes of misses</a:t>
            </a:r>
          </a:p>
          <a:p>
            <a:pPr lvl="1"/>
            <a:r>
              <a:rPr lang="en-US" altLang="ko-KR" dirty="0" smtClean="0"/>
              <a:t>cold, capacity, and conflict misses</a:t>
            </a:r>
          </a:p>
          <a:p>
            <a:r>
              <a:rPr lang="en-US" altLang="ko-KR" dirty="0" smtClean="0"/>
              <a:t>New type of misses only in invalidation-based MPs</a:t>
            </a:r>
          </a:p>
          <a:p>
            <a:pPr lvl="1"/>
            <a:r>
              <a:rPr lang="en-US" altLang="ko-KR" dirty="0" smtClean="0"/>
              <a:t>Cache miss caused by invalidation</a:t>
            </a:r>
          </a:p>
          <a:p>
            <a:pPr lvl="1"/>
            <a:r>
              <a:rPr lang="en-US" altLang="ko-KR" dirty="0" smtClean="0"/>
              <a:t>P1 read address A (S state)</a:t>
            </a:r>
          </a:p>
          <a:p>
            <a:pPr lvl="1"/>
            <a:r>
              <a:rPr lang="en-US" altLang="ko-KR" dirty="0" smtClean="0"/>
              <a:t>P2 write to address A (I state in P1, M state in P2)</a:t>
            </a:r>
          </a:p>
          <a:p>
            <a:pPr lvl="1"/>
            <a:r>
              <a:rPr lang="en-US" altLang="ko-KR" dirty="0" smtClean="0"/>
              <a:t>P1 read address A </a:t>
            </a:r>
            <a:r>
              <a:rPr lang="en-US" altLang="ko-KR" dirty="0" smtClean="0">
                <a:sym typeface="Wingdings" pitchFamily="2" charset="2"/>
              </a:rPr>
              <a:t></a:t>
            </a:r>
            <a:r>
              <a:rPr lang="en-US" altLang="ko-KR" dirty="0" smtClean="0"/>
              <a:t> a cache miss caused by invalidation</a:t>
            </a:r>
          </a:p>
          <a:p>
            <a:r>
              <a:rPr lang="en-US" altLang="ko-KR" dirty="0" smtClean="0"/>
              <a:t>Why coherence miss occurs? true and false sharing</a:t>
            </a:r>
          </a:p>
          <a:p>
            <a:r>
              <a:rPr lang="en-US" altLang="ko-KR" dirty="0" smtClean="0"/>
              <a:t>True sharing</a:t>
            </a:r>
          </a:p>
          <a:p>
            <a:pPr lvl="1"/>
            <a:r>
              <a:rPr lang="en-US" altLang="ko-KR" dirty="0" smtClean="0"/>
              <a:t>Producer generate a new value (invalid a copy in consumer’s cache)</a:t>
            </a:r>
          </a:p>
          <a:p>
            <a:pPr lvl="1"/>
            <a:r>
              <a:rPr lang="en-US" altLang="ko-KR" dirty="0" smtClean="0"/>
              <a:t>Consumer read the new value </a:t>
            </a:r>
          </a:p>
          <a:p>
            <a:r>
              <a:rPr lang="en-US" altLang="ko-KR" dirty="0" smtClean="0"/>
              <a:t>False sharing</a:t>
            </a:r>
          </a:p>
          <a:p>
            <a:pPr lvl="1"/>
            <a:r>
              <a:rPr lang="en-US" altLang="ko-KR" dirty="0" smtClean="0"/>
              <a:t>Blocks can be invalidated even if the updated part is not used</a:t>
            </a:r>
          </a:p>
        </p:txBody>
      </p:sp>
    </p:spTree>
    <p:extLst>
      <p:ext uri="{BB962C8B-B14F-4D97-AF65-F5344CB8AC3E}">
        <p14:creationId xmlns:p14="http://schemas.microsoft.com/office/powerpoint/2010/main" val="421228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True Sharing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33600" y="3886200"/>
            <a:ext cx="1981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o-KR" altLang="ko-KR" sz="14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33600" y="388620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438400" y="388620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743200" y="388620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0" y="388620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352800" y="3886200"/>
            <a:ext cx="762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solidFill>
                  <a:srgbClr val="FF0000"/>
                </a:solidFill>
                <a:ea typeface="굴림" charset="-127"/>
              </a:rPr>
              <a:t>Invalid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67400" y="3886200"/>
            <a:ext cx="19812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o-KR" altLang="ko-KR" sz="140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867400" y="38862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172200" y="38862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477000" y="38862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781800" y="3886200"/>
            <a:ext cx="3048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Y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7086600" y="3886200"/>
            <a:ext cx="762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ea typeface="굴림" charset="-127"/>
              </a:rPr>
              <a:t>Modified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990600" y="381000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i="1">
                <a:ea typeface="굴림" charset="-127"/>
              </a:rPr>
              <a:t>T</a:t>
            </a:r>
            <a:r>
              <a:rPr lang="en-US" altLang="ko-KR" sz="1800" i="1" baseline="-25000">
                <a:ea typeface="굴림" charset="-127"/>
              </a:rPr>
              <a:t>3</a:t>
            </a: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6483350" y="5251450"/>
            <a:ext cx="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2705100" y="5562600"/>
            <a:ext cx="3810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2705100" y="5251450"/>
            <a:ext cx="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048000" y="388620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 dirty="0" smtClean="0">
                <a:ea typeface="굴림" charset="-127"/>
              </a:rPr>
              <a:t>X</a:t>
            </a:r>
            <a:endParaRPr lang="en-US" altLang="ko-KR" sz="1400" b="1" dirty="0">
              <a:ea typeface="굴림" charset="-127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133600" y="1981200"/>
            <a:ext cx="19812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o-KR" altLang="ko-KR" sz="140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133600" y="19812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438400" y="19812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743200" y="19812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048000" y="19812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352800" y="1981200"/>
            <a:ext cx="762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ea typeface="굴림" charset="-127"/>
              </a:rPr>
              <a:t>Shared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867400" y="1981200"/>
            <a:ext cx="19812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o-KR" altLang="ko-KR" sz="1400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5867400" y="19812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6172200" y="19812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6477000" y="19812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6781800" y="19812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X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7086600" y="1981200"/>
            <a:ext cx="762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ea typeface="굴림" charset="-127"/>
              </a:rPr>
              <a:t>Shared</a:t>
            </a: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990600" y="190500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i="1">
                <a:ea typeface="굴림" charset="-127"/>
              </a:rPr>
              <a:t>T</a:t>
            </a:r>
            <a:r>
              <a:rPr lang="en-US" altLang="ko-KR" sz="1800" i="1" baseline="-25000">
                <a:ea typeface="굴림" charset="-127"/>
              </a:rPr>
              <a:t>1</a:t>
            </a: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7162800" y="2590800"/>
            <a:ext cx="103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1">
                <a:ea typeface="굴림" charset="-127"/>
              </a:rPr>
              <a:t>Write Y 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3032125" y="1992313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X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4572000" y="2209800"/>
            <a:ext cx="1081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ea typeface="굴림" charset="-127"/>
              </a:rPr>
              <a:t>Invalidation</a:t>
            </a:r>
          </a:p>
        </p:txBody>
      </p:sp>
      <p:cxnSp>
        <p:nvCxnSpPr>
          <p:cNvPr id="38" name="AutoShape 37"/>
          <p:cNvCxnSpPr>
            <a:cxnSpLocks noChangeShapeType="1"/>
            <a:stCxn id="32" idx="2"/>
            <a:endCxn id="26" idx="2"/>
          </p:cNvCxnSpPr>
          <p:nvPr/>
        </p:nvCxnSpPr>
        <p:spPr bwMode="auto">
          <a:xfrm rot="5400000">
            <a:off x="5066506" y="419894"/>
            <a:ext cx="1588" cy="3733800"/>
          </a:xfrm>
          <a:prstGeom prst="bentConnector3">
            <a:avLst>
              <a:gd name="adj1" fmla="val 14400000"/>
            </a:avLst>
          </a:prstGeom>
          <a:noFill/>
          <a:ln w="19050" cap="rnd">
            <a:solidFill>
              <a:srgbClr val="FF0000"/>
            </a:solidFill>
            <a:prstDash val="sysDot"/>
            <a:miter lim="800000"/>
            <a:headEnd/>
            <a:tailEnd type="triangle" w="med" len="med"/>
          </a:ln>
          <a:effectLst/>
        </p:spPr>
      </p:cxn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2133600" y="4953000"/>
            <a:ext cx="1905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o-KR" altLang="ko-KR" sz="1400"/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2133600" y="49530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438400" y="49530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743200" y="49530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048000" y="495300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352800" y="4953000"/>
            <a:ext cx="685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dirty="0" smtClean="0">
                <a:ea typeface="굴림" charset="-127"/>
              </a:rPr>
              <a:t>Shared</a:t>
            </a:r>
            <a:endParaRPr lang="en-US" altLang="ko-KR" sz="1400" dirty="0">
              <a:ea typeface="굴림" charset="-127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867400" y="4953000"/>
            <a:ext cx="19812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o-KR" altLang="ko-KR" sz="1400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5867400" y="49530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6172200" y="49530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6477000" y="49530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6781800" y="4953000"/>
            <a:ext cx="3048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Y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7086600" y="4953000"/>
            <a:ext cx="762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ea typeface="굴림" charset="-127"/>
              </a:rPr>
              <a:t>Modified</a:t>
            </a:r>
          </a:p>
        </p:txBody>
      </p:sp>
      <p:sp>
        <p:nvSpPr>
          <p:cNvPr id="51" name="Text Box 50"/>
          <p:cNvSpPr txBox="1">
            <a:spLocks noChangeArrowheads="1"/>
          </p:cNvSpPr>
          <p:nvPr/>
        </p:nvSpPr>
        <p:spPr bwMode="auto">
          <a:xfrm>
            <a:off x="990600" y="487680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i="1">
                <a:ea typeface="굴림" charset="-127"/>
              </a:rPr>
              <a:t>T</a:t>
            </a:r>
            <a:r>
              <a:rPr lang="en-US" altLang="ko-KR" sz="1800" i="1" baseline="-25000">
                <a:ea typeface="굴림" charset="-127"/>
              </a:rPr>
              <a:t>4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048000" y="49530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Y</a:t>
            </a: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2133600" y="2971800"/>
            <a:ext cx="1981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o-KR" altLang="ko-KR" sz="1400"/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2133600" y="297180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2438400" y="297180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2743200" y="297180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3048000" y="297180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3352800" y="2971800"/>
            <a:ext cx="762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solidFill>
                  <a:srgbClr val="FF0000"/>
                </a:solidFill>
                <a:ea typeface="굴림" charset="-127"/>
              </a:rPr>
              <a:t>Invalid</a:t>
            </a: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5867400" y="2971800"/>
            <a:ext cx="19812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o-KR" altLang="ko-KR" sz="1400"/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5867400" y="29718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6172200" y="29718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6477000" y="29718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6781800" y="2971800"/>
            <a:ext cx="3048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Y</a:t>
            </a: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7086600" y="2971800"/>
            <a:ext cx="762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ea typeface="굴림" charset="-127"/>
              </a:rPr>
              <a:t>Modified</a:t>
            </a:r>
          </a:p>
        </p:txBody>
      </p:sp>
      <p:sp>
        <p:nvSpPr>
          <p:cNvPr id="67" name="Text Box 66"/>
          <p:cNvSpPr txBox="1">
            <a:spLocks noChangeArrowheads="1"/>
          </p:cNvSpPr>
          <p:nvPr/>
        </p:nvSpPr>
        <p:spPr bwMode="auto">
          <a:xfrm>
            <a:off x="990600" y="289560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i="1">
                <a:ea typeface="굴림" charset="-127"/>
              </a:rPr>
              <a:t>T</a:t>
            </a:r>
            <a:r>
              <a:rPr lang="en-US" altLang="ko-KR" sz="1800" i="1" baseline="-25000">
                <a:ea typeface="굴림" charset="-127"/>
              </a:rPr>
              <a:t>2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3048000" y="297180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X</a:t>
            </a:r>
          </a:p>
        </p:txBody>
      </p:sp>
      <p:sp>
        <p:nvSpPr>
          <p:cNvPr id="69" name="Line 68"/>
          <p:cNvSpPr>
            <a:spLocks noChangeShapeType="1"/>
          </p:cNvSpPr>
          <p:nvPr/>
        </p:nvSpPr>
        <p:spPr bwMode="auto">
          <a:xfrm flipH="1">
            <a:off x="6934200" y="2819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70" name="Text Box 69"/>
          <p:cNvSpPr txBox="1">
            <a:spLocks noChangeArrowheads="1"/>
          </p:cNvSpPr>
          <p:nvPr/>
        </p:nvSpPr>
        <p:spPr bwMode="auto">
          <a:xfrm>
            <a:off x="2819400" y="1219200"/>
            <a:ext cx="93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>
                <a:ea typeface="굴림" charset="-127"/>
              </a:rPr>
              <a:t>Reader</a:t>
            </a:r>
          </a:p>
        </p:txBody>
      </p:sp>
      <p:sp>
        <p:nvSpPr>
          <p:cNvPr id="71" name="Text Box 70"/>
          <p:cNvSpPr txBox="1">
            <a:spLocks noChangeArrowheads="1"/>
          </p:cNvSpPr>
          <p:nvPr/>
        </p:nvSpPr>
        <p:spPr bwMode="auto">
          <a:xfrm>
            <a:off x="6553200" y="12192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>
                <a:ea typeface="굴림" charset="-127"/>
              </a:rPr>
              <a:t>Writer</a:t>
            </a:r>
          </a:p>
        </p:txBody>
      </p:sp>
      <p:sp>
        <p:nvSpPr>
          <p:cNvPr id="72" name="Text Box 71"/>
          <p:cNvSpPr txBox="1">
            <a:spLocks noChangeArrowheads="1"/>
          </p:cNvSpPr>
          <p:nvPr/>
        </p:nvSpPr>
        <p:spPr bwMode="auto">
          <a:xfrm>
            <a:off x="7086600" y="1600200"/>
            <a:ext cx="103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1">
                <a:ea typeface="굴림" charset="-127"/>
              </a:rPr>
              <a:t>Write Y </a:t>
            </a:r>
          </a:p>
        </p:txBody>
      </p:sp>
      <p:sp>
        <p:nvSpPr>
          <p:cNvPr id="73" name="Line 72"/>
          <p:cNvSpPr>
            <a:spLocks noChangeShapeType="1"/>
          </p:cNvSpPr>
          <p:nvPr/>
        </p:nvSpPr>
        <p:spPr bwMode="auto">
          <a:xfrm flipH="1">
            <a:off x="6858000" y="1828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74" name="Text Box 55"/>
          <p:cNvSpPr txBox="1">
            <a:spLocks noChangeArrowheads="1"/>
          </p:cNvSpPr>
          <p:nvPr/>
        </p:nvSpPr>
        <p:spPr bwMode="auto">
          <a:xfrm>
            <a:off x="2482850" y="1473200"/>
            <a:ext cx="55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dirty="0">
                <a:ea typeface="굴림" charset="-127"/>
              </a:rPr>
              <a:t>Data</a:t>
            </a:r>
          </a:p>
        </p:txBody>
      </p:sp>
      <p:sp>
        <p:nvSpPr>
          <p:cNvPr id="75" name="AutoShape 56"/>
          <p:cNvSpPr>
            <a:spLocks/>
          </p:cNvSpPr>
          <p:nvPr/>
        </p:nvSpPr>
        <p:spPr bwMode="auto">
          <a:xfrm rot="16200000">
            <a:off x="2635250" y="1320800"/>
            <a:ext cx="152400" cy="1066800"/>
          </a:xfrm>
          <a:prstGeom prst="rightBrace">
            <a:avLst>
              <a:gd name="adj1" fmla="val 58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6" name="AutoShape 57"/>
          <p:cNvSpPr>
            <a:spLocks/>
          </p:cNvSpPr>
          <p:nvPr/>
        </p:nvSpPr>
        <p:spPr bwMode="auto">
          <a:xfrm rot="16200000">
            <a:off x="3663950" y="1511300"/>
            <a:ext cx="152400" cy="685800"/>
          </a:xfrm>
          <a:prstGeom prst="rightBrace">
            <a:avLst>
              <a:gd name="adj1" fmla="val 375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7" name="Text Box 58"/>
          <p:cNvSpPr txBox="1">
            <a:spLocks noChangeArrowheads="1"/>
          </p:cNvSpPr>
          <p:nvPr/>
        </p:nvSpPr>
        <p:spPr bwMode="auto">
          <a:xfrm>
            <a:off x="3473450" y="1473200"/>
            <a:ext cx="598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ea typeface="굴림" charset="-127"/>
              </a:rPr>
              <a:t>State</a:t>
            </a:r>
          </a:p>
        </p:txBody>
      </p:sp>
      <p:cxnSp>
        <p:nvCxnSpPr>
          <p:cNvPr id="79" name="Elbow Connector 78"/>
          <p:cNvCxnSpPr/>
          <p:nvPr/>
        </p:nvCxnSpPr>
        <p:spPr>
          <a:xfrm>
            <a:off x="2794000" y="3606800"/>
            <a:ext cx="406400" cy="254000"/>
          </a:xfrm>
          <a:prstGeom prst="bentConnector2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55"/>
          <p:cNvSpPr txBox="1">
            <a:spLocks noChangeArrowheads="1"/>
          </p:cNvSpPr>
          <p:nvPr/>
        </p:nvSpPr>
        <p:spPr bwMode="auto">
          <a:xfrm>
            <a:off x="2171700" y="3384550"/>
            <a:ext cx="1066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600" b="1" dirty="0" smtClean="0">
                <a:ea typeface="굴림" charset="-127"/>
              </a:rPr>
              <a:t>Read</a:t>
            </a:r>
            <a:endParaRPr lang="en-US" altLang="ko-KR" sz="1600" b="1" dirty="0"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968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Two Classes of Protocols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i="1" dirty="0" smtClean="0">
                <a:solidFill>
                  <a:srgbClr val="C00000"/>
                </a:solidFill>
              </a:rPr>
              <a:t>Sharing state</a:t>
            </a:r>
            <a:r>
              <a:rPr lang="en-US" altLang="ko-KR" dirty="0" smtClean="0"/>
              <a:t> : which caches have a copy for a given address?</a:t>
            </a:r>
            <a:endParaRPr lang="en-US" altLang="ko-KR" i="1" dirty="0" smtClean="0"/>
          </a:p>
          <a:p>
            <a:r>
              <a:rPr lang="en-US" altLang="ko-KR" i="1" dirty="0" smtClean="0"/>
              <a:t>Snoop-based protocols</a:t>
            </a:r>
          </a:p>
          <a:p>
            <a:pPr lvl="1"/>
            <a:r>
              <a:rPr lang="en-US" altLang="ko-KR" dirty="0" smtClean="0"/>
              <a:t>No centralized repository for sharing states</a:t>
            </a:r>
          </a:p>
          <a:p>
            <a:pPr lvl="1"/>
            <a:r>
              <a:rPr lang="en-US" altLang="ko-KR" dirty="0" smtClean="0"/>
              <a:t>All requests must be broadcast to all nodes : don’t know who may have a copy…</a:t>
            </a:r>
          </a:p>
          <a:p>
            <a:pPr lvl="1"/>
            <a:r>
              <a:rPr lang="en-US" altLang="ko-KR" dirty="0" smtClean="0"/>
              <a:t>Common in small-/medium sized shared memory MPs</a:t>
            </a:r>
          </a:p>
          <a:p>
            <a:pPr lvl="1"/>
            <a:r>
              <a:rPr lang="en-US" altLang="ko-KR" dirty="0" smtClean="0"/>
              <a:t>Has been hard to scale due to the difficulty of efficient broadcasting</a:t>
            </a:r>
          </a:p>
          <a:p>
            <a:pPr lvl="1"/>
            <a:r>
              <a:rPr lang="en-US" altLang="ko-KR" dirty="0" smtClean="0"/>
              <a:t>Most commercial MPs up to ~64 processors </a:t>
            </a:r>
          </a:p>
          <a:p>
            <a:r>
              <a:rPr lang="en-US" altLang="ko-KR" i="1" dirty="0" smtClean="0"/>
              <a:t>Directory-based protocols</a:t>
            </a:r>
          </a:p>
          <a:p>
            <a:pPr lvl="1"/>
            <a:r>
              <a:rPr lang="en-US" altLang="ko-KR" dirty="0" smtClean="0"/>
              <a:t>Logically centralized repository of sharing states : </a:t>
            </a:r>
            <a:r>
              <a:rPr lang="en-US" altLang="ko-KR" i="1" dirty="0" smtClean="0">
                <a:solidFill>
                  <a:srgbClr val="C00000"/>
                </a:solidFill>
              </a:rPr>
              <a:t>directory</a:t>
            </a:r>
          </a:p>
          <a:p>
            <a:pPr lvl="1"/>
            <a:r>
              <a:rPr lang="en-US" altLang="ko-KR" dirty="0" smtClean="0"/>
              <a:t>Need a directory entry for every memory blocks</a:t>
            </a:r>
          </a:p>
          <a:p>
            <a:pPr lvl="1"/>
            <a:r>
              <a:rPr lang="en-US" altLang="ko-KR" dirty="0" smtClean="0"/>
              <a:t>Invalidation requests go to the directory first, and forwarded only to the sharers</a:t>
            </a:r>
          </a:p>
          <a:p>
            <a:pPr lvl="1"/>
            <a:r>
              <a:rPr lang="en-US" altLang="ko-KR" dirty="0" smtClean="0"/>
              <a:t>A lot of research efforts, but only a few commercial MPs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1292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 Sharing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95600" y="1219200"/>
            <a:ext cx="93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>
                <a:ea typeface="굴림" charset="-127"/>
              </a:rPr>
              <a:t>Reader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629400" y="12954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>
                <a:ea typeface="굴림" charset="-127"/>
              </a:rPr>
              <a:t>Writer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209800" y="2286000"/>
            <a:ext cx="19812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o-KR" altLang="ko-KR" sz="14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209800" y="22860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14600" y="22860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19400" y="22860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124200" y="22860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429000" y="2286000"/>
            <a:ext cx="762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ea typeface="굴림" charset="-127"/>
              </a:rPr>
              <a:t>Shared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943600" y="2286000"/>
            <a:ext cx="19812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o-KR" altLang="ko-KR" sz="140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943600" y="22860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248400" y="22860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553200" y="22860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6858000" y="228600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X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162800" y="2286000"/>
            <a:ext cx="762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ea typeface="굴림" charset="-127"/>
              </a:rPr>
              <a:t>Shared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222500" y="3206750"/>
            <a:ext cx="1981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o-KR" altLang="ko-KR" sz="14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222500" y="320675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527300" y="320675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832100" y="320675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136900" y="320675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441700" y="3206750"/>
            <a:ext cx="762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solidFill>
                  <a:srgbClr val="FF0000"/>
                </a:solidFill>
                <a:ea typeface="굴림" charset="-127"/>
              </a:rPr>
              <a:t>Invalid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956300" y="3206750"/>
            <a:ext cx="19812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o-KR" altLang="ko-KR" sz="1400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956300" y="320675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A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261100" y="320675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565900" y="320675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6870700" y="3206750"/>
            <a:ext cx="3048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Y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7175500" y="3206750"/>
            <a:ext cx="762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ea typeface="굴림" charset="-127"/>
              </a:rPr>
              <a:t>Modified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206625" y="4217987"/>
            <a:ext cx="1981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o-KR" altLang="ko-KR" sz="1400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511425" y="4217987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2816225" y="4217987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3121025" y="4217987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X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3425825" y="4217987"/>
            <a:ext cx="762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solidFill>
                  <a:srgbClr val="FF0000"/>
                </a:solidFill>
                <a:ea typeface="굴림" charset="-127"/>
              </a:rPr>
              <a:t>Invalid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5940425" y="4217987"/>
            <a:ext cx="19812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o-KR" altLang="ko-KR" sz="1400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5940425" y="4217987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A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6245225" y="4217987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6550025" y="4217987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6854825" y="4217987"/>
            <a:ext cx="3048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o-KR" altLang="ko-KR" sz="1400"/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7159625" y="4217987"/>
            <a:ext cx="762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ea typeface="굴림" charset="-127"/>
              </a:rPr>
              <a:t>Modified</a:t>
            </a: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1066800" y="220980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i="1">
                <a:ea typeface="굴림" charset="-127"/>
              </a:rPr>
              <a:t>T</a:t>
            </a:r>
            <a:r>
              <a:rPr lang="en-US" altLang="ko-KR" sz="1800" i="1" baseline="-25000">
                <a:ea typeface="굴림" charset="-127"/>
              </a:rPr>
              <a:t>1</a:t>
            </a:r>
          </a:p>
        </p:txBody>
      </p:sp>
      <p:sp>
        <p:nvSpPr>
          <p:cNvPr id="42" name="Text Box 41"/>
          <p:cNvSpPr txBox="1">
            <a:spLocks noChangeArrowheads="1"/>
          </p:cNvSpPr>
          <p:nvPr/>
        </p:nvSpPr>
        <p:spPr bwMode="auto">
          <a:xfrm>
            <a:off x="1079500" y="313055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i="1">
                <a:ea typeface="굴림" charset="-127"/>
              </a:rPr>
              <a:t>T</a:t>
            </a:r>
            <a:r>
              <a:rPr lang="en-US" altLang="ko-KR" sz="1800" i="1" baseline="-25000">
                <a:ea typeface="굴림" charset="-127"/>
              </a:rPr>
              <a:t>2</a:t>
            </a:r>
          </a:p>
        </p:txBody>
      </p:sp>
      <p:sp>
        <p:nvSpPr>
          <p:cNvPr id="43" name="Text Box 42"/>
          <p:cNvSpPr txBox="1">
            <a:spLocks noChangeArrowheads="1"/>
          </p:cNvSpPr>
          <p:nvPr/>
        </p:nvSpPr>
        <p:spPr bwMode="auto">
          <a:xfrm>
            <a:off x="1063625" y="4217987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i="1">
                <a:ea typeface="굴림" charset="-127"/>
              </a:rPr>
              <a:t>T</a:t>
            </a:r>
            <a:r>
              <a:rPr lang="en-US" altLang="ko-KR" sz="1800" i="1" baseline="-25000">
                <a:ea typeface="굴림" charset="-127"/>
              </a:rPr>
              <a:t>3</a:t>
            </a:r>
          </a:p>
        </p:txBody>
      </p:sp>
      <p:sp>
        <p:nvSpPr>
          <p:cNvPr id="46" name="Text Box 45"/>
          <p:cNvSpPr txBox="1">
            <a:spLocks noChangeArrowheads="1"/>
          </p:cNvSpPr>
          <p:nvPr/>
        </p:nvSpPr>
        <p:spPr bwMode="auto">
          <a:xfrm>
            <a:off x="2193925" y="2297113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A</a:t>
            </a:r>
          </a:p>
        </p:txBody>
      </p:sp>
      <p:sp>
        <p:nvSpPr>
          <p:cNvPr id="47" name="Text Box 46"/>
          <p:cNvSpPr txBox="1">
            <a:spLocks noChangeArrowheads="1"/>
          </p:cNvSpPr>
          <p:nvPr/>
        </p:nvSpPr>
        <p:spPr bwMode="auto">
          <a:xfrm>
            <a:off x="3108325" y="2297113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X</a:t>
            </a:r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5927725" y="2297113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A</a:t>
            </a:r>
          </a:p>
        </p:txBody>
      </p:sp>
      <p:sp>
        <p:nvSpPr>
          <p:cNvPr id="49" name="Text Box 48"/>
          <p:cNvSpPr txBox="1">
            <a:spLocks noChangeArrowheads="1"/>
          </p:cNvSpPr>
          <p:nvPr/>
        </p:nvSpPr>
        <p:spPr bwMode="auto">
          <a:xfrm>
            <a:off x="6838950" y="4229100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Y</a:t>
            </a:r>
          </a:p>
        </p:txBody>
      </p:sp>
      <p:sp>
        <p:nvSpPr>
          <p:cNvPr id="50" name="Text Box 49"/>
          <p:cNvSpPr txBox="1">
            <a:spLocks noChangeArrowheads="1"/>
          </p:cNvSpPr>
          <p:nvPr/>
        </p:nvSpPr>
        <p:spPr bwMode="auto">
          <a:xfrm>
            <a:off x="2206625" y="3217863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A</a:t>
            </a:r>
          </a:p>
        </p:txBody>
      </p:sp>
      <p:sp>
        <p:nvSpPr>
          <p:cNvPr id="51" name="Text Box 50"/>
          <p:cNvSpPr txBox="1">
            <a:spLocks noChangeArrowheads="1"/>
          </p:cNvSpPr>
          <p:nvPr/>
        </p:nvSpPr>
        <p:spPr bwMode="auto">
          <a:xfrm>
            <a:off x="3121025" y="3217863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X</a:t>
            </a:r>
          </a:p>
        </p:txBody>
      </p:sp>
      <p:sp>
        <p:nvSpPr>
          <p:cNvPr id="52" name="Text Box 51"/>
          <p:cNvSpPr txBox="1">
            <a:spLocks noChangeArrowheads="1"/>
          </p:cNvSpPr>
          <p:nvPr/>
        </p:nvSpPr>
        <p:spPr bwMode="auto">
          <a:xfrm>
            <a:off x="4648200" y="2514600"/>
            <a:ext cx="1081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ea typeface="굴림" charset="-127"/>
              </a:rPr>
              <a:t>Invalidation</a:t>
            </a:r>
          </a:p>
        </p:txBody>
      </p:sp>
      <p:cxnSp>
        <p:nvCxnSpPr>
          <p:cNvPr id="53" name="AutoShape 52"/>
          <p:cNvCxnSpPr>
            <a:cxnSpLocks noChangeShapeType="1"/>
            <a:stCxn id="16" idx="2"/>
            <a:endCxn id="10" idx="2"/>
          </p:cNvCxnSpPr>
          <p:nvPr/>
        </p:nvCxnSpPr>
        <p:spPr bwMode="auto">
          <a:xfrm rot="5400000">
            <a:off x="5142706" y="724694"/>
            <a:ext cx="1588" cy="3733800"/>
          </a:xfrm>
          <a:prstGeom prst="bentConnector3">
            <a:avLst>
              <a:gd name="adj1" fmla="val 14400000"/>
            </a:avLst>
          </a:prstGeom>
          <a:noFill/>
          <a:ln w="19050" cap="rnd">
            <a:solidFill>
              <a:srgbClr val="FF0000"/>
            </a:solidFill>
            <a:prstDash val="sysDot"/>
            <a:miter lim="800000"/>
            <a:headEnd/>
            <a:tailEnd type="triangle" w="med" len="med"/>
          </a:ln>
          <a:effectLst/>
        </p:spPr>
      </p:cxnSp>
      <p:sp>
        <p:nvSpPr>
          <p:cNvPr id="54" name="Line 53"/>
          <p:cNvSpPr>
            <a:spLocks noChangeShapeType="1"/>
          </p:cNvSpPr>
          <p:nvPr/>
        </p:nvSpPr>
        <p:spPr bwMode="auto">
          <a:xfrm flipH="1">
            <a:off x="7023100" y="297815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55" name="Text Box 54"/>
          <p:cNvSpPr txBox="1">
            <a:spLocks noChangeArrowheads="1"/>
          </p:cNvSpPr>
          <p:nvPr/>
        </p:nvSpPr>
        <p:spPr bwMode="auto">
          <a:xfrm>
            <a:off x="7175500" y="2749550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1">
                <a:ea typeface="굴림" charset="-127"/>
              </a:rPr>
              <a:t>Write Y</a:t>
            </a:r>
          </a:p>
        </p:txBody>
      </p:sp>
      <p:sp>
        <p:nvSpPr>
          <p:cNvPr id="56" name="Text Box 55"/>
          <p:cNvSpPr txBox="1">
            <a:spLocks noChangeArrowheads="1"/>
          </p:cNvSpPr>
          <p:nvPr/>
        </p:nvSpPr>
        <p:spPr bwMode="auto">
          <a:xfrm>
            <a:off x="2590800" y="1752600"/>
            <a:ext cx="55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ea typeface="굴림" charset="-127"/>
              </a:rPr>
              <a:t>Data</a:t>
            </a:r>
          </a:p>
        </p:txBody>
      </p:sp>
      <p:sp>
        <p:nvSpPr>
          <p:cNvPr id="57" name="AutoShape 56"/>
          <p:cNvSpPr>
            <a:spLocks/>
          </p:cNvSpPr>
          <p:nvPr/>
        </p:nvSpPr>
        <p:spPr bwMode="auto">
          <a:xfrm rot="16200000">
            <a:off x="2743200" y="1600200"/>
            <a:ext cx="152400" cy="1066800"/>
          </a:xfrm>
          <a:prstGeom prst="rightBrace">
            <a:avLst>
              <a:gd name="adj1" fmla="val 58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8" name="AutoShape 57"/>
          <p:cNvSpPr>
            <a:spLocks/>
          </p:cNvSpPr>
          <p:nvPr/>
        </p:nvSpPr>
        <p:spPr bwMode="auto">
          <a:xfrm rot="16200000">
            <a:off x="3771900" y="1790700"/>
            <a:ext cx="152400" cy="685800"/>
          </a:xfrm>
          <a:prstGeom prst="rightBrace">
            <a:avLst>
              <a:gd name="adj1" fmla="val 375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9" name="Text Box 58"/>
          <p:cNvSpPr txBox="1">
            <a:spLocks noChangeArrowheads="1"/>
          </p:cNvSpPr>
          <p:nvPr/>
        </p:nvSpPr>
        <p:spPr bwMode="auto">
          <a:xfrm>
            <a:off x="3581400" y="1752600"/>
            <a:ext cx="598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ea typeface="굴림" charset="-127"/>
              </a:rPr>
              <a:t>State</a:t>
            </a:r>
          </a:p>
        </p:txBody>
      </p:sp>
      <p:sp>
        <p:nvSpPr>
          <p:cNvPr id="60" name="Text Box 59"/>
          <p:cNvSpPr txBox="1">
            <a:spLocks noChangeArrowheads="1"/>
          </p:cNvSpPr>
          <p:nvPr/>
        </p:nvSpPr>
        <p:spPr bwMode="auto">
          <a:xfrm>
            <a:off x="7162800" y="1752600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b="1">
                <a:ea typeface="굴림" charset="-127"/>
              </a:rPr>
              <a:t>Write Y</a:t>
            </a:r>
          </a:p>
        </p:txBody>
      </p:sp>
      <p:sp>
        <p:nvSpPr>
          <p:cNvPr id="61" name="Line 60"/>
          <p:cNvSpPr>
            <a:spLocks noChangeShapeType="1"/>
          </p:cNvSpPr>
          <p:nvPr/>
        </p:nvSpPr>
        <p:spPr bwMode="auto">
          <a:xfrm flipH="1">
            <a:off x="7010400" y="20574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2206625" y="4217987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 dirty="0">
                <a:ea typeface="굴림" charset="-127"/>
              </a:rPr>
              <a:t>A</a:t>
            </a:r>
          </a:p>
        </p:txBody>
      </p:sp>
      <p:cxnSp>
        <p:nvCxnSpPr>
          <p:cNvPr id="63" name="Elbow Connector 78"/>
          <p:cNvCxnSpPr/>
          <p:nvPr/>
        </p:nvCxnSpPr>
        <p:spPr>
          <a:xfrm>
            <a:off x="1946275" y="3951287"/>
            <a:ext cx="406400" cy="254000"/>
          </a:xfrm>
          <a:prstGeom prst="bentConnector2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55"/>
          <p:cNvSpPr txBox="1">
            <a:spLocks noChangeArrowheads="1"/>
          </p:cNvSpPr>
          <p:nvPr/>
        </p:nvSpPr>
        <p:spPr bwMode="auto">
          <a:xfrm>
            <a:off x="1323975" y="3729037"/>
            <a:ext cx="1066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600" b="1" dirty="0" smtClean="0">
                <a:ea typeface="굴림" charset="-127"/>
              </a:rPr>
              <a:t>Read</a:t>
            </a:r>
            <a:endParaRPr lang="en-US" altLang="ko-KR" sz="1600" b="1" dirty="0">
              <a:ea typeface="굴림" charset="-127"/>
            </a:endParaRPr>
          </a:p>
        </p:txBody>
      </p:sp>
      <p:sp>
        <p:nvSpPr>
          <p:cNvPr id="65" name="Line 16"/>
          <p:cNvSpPr>
            <a:spLocks noChangeShapeType="1"/>
          </p:cNvSpPr>
          <p:nvPr/>
        </p:nvSpPr>
        <p:spPr bwMode="auto">
          <a:xfrm>
            <a:off x="7067550" y="5467350"/>
            <a:ext cx="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66" name="Line 17"/>
          <p:cNvSpPr>
            <a:spLocks noChangeShapeType="1"/>
          </p:cNvSpPr>
          <p:nvPr/>
        </p:nvSpPr>
        <p:spPr bwMode="auto">
          <a:xfrm flipH="1" flipV="1">
            <a:off x="2838450" y="5784849"/>
            <a:ext cx="42227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67" name="Line 18"/>
          <p:cNvSpPr>
            <a:spLocks noChangeShapeType="1"/>
          </p:cNvSpPr>
          <p:nvPr/>
        </p:nvSpPr>
        <p:spPr bwMode="auto">
          <a:xfrm flipV="1">
            <a:off x="2838450" y="5473700"/>
            <a:ext cx="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2241550" y="5162550"/>
            <a:ext cx="1905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o-KR" altLang="ko-KR" sz="1400"/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2241550" y="516255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400" b="1" dirty="0" smtClean="0"/>
              <a:t>A</a:t>
            </a:r>
            <a:endParaRPr lang="ko-KR" altLang="en-US" sz="1400" b="1" dirty="0"/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2546350" y="516255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2851150" y="516255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3155950" y="5162550"/>
            <a:ext cx="304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3460750" y="5162550"/>
            <a:ext cx="685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dirty="0" smtClean="0">
                <a:ea typeface="굴림" charset="-127"/>
              </a:rPr>
              <a:t>Shared</a:t>
            </a:r>
            <a:endParaRPr lang="en-US" altLang="ko-KR" sz="1400" dirty="0">
              <a:ea typeface="굴림" charset="-127"/>
            </a:endParaRPr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5930900" y="5162550"/>
            <a:ext cx="19812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o-KR" altLang="ko-KR" sz="1400"/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5930900" y="516255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6235700" y="516255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6540500" y="516255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6845300" y="5162550"/>
            <a:ext cx="3048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Y</a:t>
            </a: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7150100" y="5162550"/>
            <a:ext cx="762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>
                <a:ea typeface="굴림" charset="-127"/>
              </a:rPr>
              <a:t>Modified</a:t>
            </a:r>
          </a:p>
        </p:txBody>
      </p:sp>
      <p:sp>
        <p:nvSpPr>
          <p:cNvPr id="80" name="Text Box 50"/>
          <p:cNvSpPr txBox="1">
            <a:spLocks noChangeArrowheads="1"/>
          </p:cNvSpPr>
          <p:nvPr/>
        </p:nvSpPr>
        <p:spPr bwMode="auto">
          <a:xfrm>
            <a:off x="1098550" y="508635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800" i="1">
                <a:ea typeface="굴림" charset="-127"/>
              </a:rPr>
              <a:t>T</a:t>
            </a:r>
            <a:r>
              <a:rPr lang="en-US" altLang="ko-KR" sz="1800" i="1" baseline="-25000">
                <a:ea typeface="굴림" charset="-127"/>
              </a:rPr>
              <a:t>4</a:t>
            </a: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3155950" y="5162550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400" b="1">
                <a:ea typeface="굴림" charset="-127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61834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04950" y="139700"/>
            <a:ext cx="5629275" cy="488950"/>
          </a:xfr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en-US" altLang="ko-KR" dirty="0">
                <a:ea typeface="굴림" charset="-127"/>
              </a:rPr>
              <a:t>Basic Operation of Directory</a:t>
            </a:r>
          </a:p>
        </p:txBody>
      </p:sp>
      <p:sp>
        <p:nvSpPr>
          <p:cNvPr id="496643" name="Rectangle 3"/>
          <p:cNvSpPr>
            <a:spLocks noChangeArrowheads="1"/>
          </p:cNvSpPr>
          <p:nvPr/>
        </p:nvSpPr>
        <p:spPr bwMode="auto">
          <a:xfrm>
            <a:off x="4794250" y="1250950"/>
            <a:ext cx="4178300" cy="1458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342900" indent="-342900">
              <a:lnSpc>
                <a:spcPct val="86000"/>
              </a:lnSpc>
              <a:spcBef>
                <a:spcPct val="41000"/>
              </a:spcBef>
            </a:pPr>
            <a:r>
              <a:rPr lang="en-US" altLang="ko-KR" sz="1800" b="0" dirty="0">
                <a:ea typeface="굴림" charset="-127"/>
              </a:rPr>
              <a:t>•  k processors.  </a:t>
            </a:r>
          </a:p>
          <a:p>
            <a:pPr marL="342900" indent="-342900">
              <a:lnSpc>
                <a:spcPct val="86000"/>
              </a:lnSpc>
              <a:spcBef>
                <a:spcPct val="41000"/>
              </a:spcBef>
            </a:pPr>
            <a:r>
              <a:rPr lang="en-US" altLang="ko-KR" sz="1800" b="0" dirty="0">
                <a:ea typeface="굴림" charset="-127"/>
              </a:rPr>
              <a:t>•  With each cache-block in memory: </a:t>
            </a:r>
            <a:br>
              <a:rPr lang="en-US" altLang="ko-KR" sz="1800" b="0" dirty="0">
                <a:ea typeface="굴림" charset="-127"/>
              </a:rPr>
            </a:br>
            <a:r>
              <a:rPr lang="en-US" altLang="ko-KR" sz="1800" b="0" dirty="0">
                <a:ea typeface="굴림" charset="-127"/>
              </a:rPr>
              <a:t>k  presence-bits, 1 dirty-bit</a:t>
            </a:r>
          </a:p>
          <a:p>
            <a:pPr marL="342900" indent="-342900">
              <a:lnSpc>
                <a:spcPct val="86000"/>
              </a:lnSpc>
              <a:spcBef>
                <a:spcPct val="41000"/>
              </a:spcBef>
            </a:pPr>
            <a:r>
              <a:rPr lang="en-US" altLang="ko-KR" sz="1800" b="0" dirty="0">
                <a:ea typeface="굴림" charset="-127"/>
              </a:rPr>
              <a:t>•  With each cache-block in cache:    </a:t>
            </a:r>
            <a:br>
              <a:rPr lang="en-US" altLang="ko-KR" sz="1800" b="0" dirty="0">
                <a:ea typeface="굴림" charset="-127"/>
              </a:rPr>
            </a:br>
            <a:r>
              <a:rPr lang="en-US" altLang="ko-KR" sz="1800" b="0" dirty="0">
                <a:ea typeface="굴림" charset="-127"/>
              </a:rPr>
              <a:t>1 valid bit, and 1 dirty (owner) bit</a:t>
            </a:r>
          </a:p>
        </p:txBody>
      </p:sp>
      <p:pic>
        <p:nvPicPr>
          <p:cNvPr id="496644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7050" y="1028700"/>
            <a:ext cx="4330700" cy="2590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966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71500" y="3695700"/>
            <a:ext cx="7683500" cy="2698750"/>
          </a:xfrm>
          <a:noFill/>
          <a:ln/>
        </p:spPr>
        <p:txBody>
          <a:bodyPr lIns="63500" tIns="25400" rIns="63500" bIns="25400">
            <a:spAutoFit/>
          </a:bodyPr>
          <a:lstStyle/>
          <a:p>
            <a:pPr marL="342900" indent="-3429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altLang="ko-KR" sz="1800" dirty="0">
                <a:ea typeface="굴림" charset="-127"/>
              </a:rPr>
              <a:t>• Read from main memory by processor </a:t>
            </a:r>
            <a:r>
              <a:rPr lang="en-US" altLang="ko-KR" sz="1800" dirty="0" err="1">
                <a:ea typeface="굴림" charset="-127"/>
              </a:rPr>
              <a:t>i</a:t>
            </a:r>
            <a:r>
              <a:rPr lang="en-US" altLang="ko-KR" sz="1800" dirty="0">
                <a:ea typeface="굴림" charset="-127"/>
              </a:rPr>
              <a:t>:</a:t>
            </a:r>
          </a:p>
          <a:p>
            <a:pPr marL="800100" lvl="1" indent="-3429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altLang="ko-KR" dirty="0">
                <a:ea typeface="굴림" charset="-127"/>
              </a:rPr>
              <a:t>• If dirty-bit OFF then { read from main memory; turn p[</a:t>
            </a:r>
            <a:r>
              <a:rPr lang="en-US" altLang="ko-KR" dirty="0" err="1">
                <a:ea typeface="굴림" charset="-127"/>
              </a:rPr>
              <a:t>i</a:t>
            </a:r>
            <a:r>
              <a:rPr lang="en-US" altLang="ko-KR" dirty="0">
                <a:ea typeface="굴림" charset="-127"/>
              </a:rPr>
              <a:t>] ON; }</a:t>
            </a:r>
          </a:p>
          <a:p>
            <a:pPr marL="800100" lvl="1" indent="-3429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altLang="ko-KR" dirty="0">
                <a:ea typeface="굴림" charset="-127"/>
              </a:rPr>
              <a:t>• if dirty-bit ON   then { recall line from dirty proc (cache state to shared); update memory; turn dirty-bit OFF; turn p[</a:t>
            </a:r>
            <a:r>
              <a:rPr lang="en-US" altLang="ko-KR" dirty="0" err="1">
                <a:ea typeface="굴림" charset="-127"/>
              </a:rPr>
              <a:t>i</a:t>
            </a:r>
            <a:r>
              <a:rPr lang="en-US" altLang="ko-KR" dirty="0">
                <a:ea typeface="굴림" charset="-127"/>
              </a:rPr>
              <a:t>] ON; supply recalled data to </a:t>
            </a:r>
            <a:r>
              <a:rPr lang="en-US" altLang="ko-KR" dirty="0" err="1">
                <a:ea typeface="굴림" charset="-127"/>
              </a:rPr>
              <a:t>i</a:t>
            </a:r>
            <a:r>
              <a:rPr lang="en-US" altLang="ko-KR" dirty="0">
                <a:ea typeface="굴림" charset="-127"/>
              </a:rPr>
              <a:t>;}</a:t>
            </a:r>
          </a:p>
          <a:p>
            <a:pPr marL="342900" indent="-3429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altLang="ko-KR" sz="1800" dirty="0">
                <a:ea typeface="굴림" charset="-127"/>
              </a:rPr>
              <a:t>• Write to main memory by processor </a:t>
            </a:r>
            <a:r>
              <a:rPr lang="en-US" altLang="ko-KR" sz="1800" dirty="0" err="1">
                <a:ea typeface="굴림" charset="-127"/>
              </a:rPr>
              <a:t>i</a:t>
            </a:r>
            <a:r>
              <a:rPr lang="en-US" altLang="ko-KR" sz="1800" dirty="0">
                <a:ea typeface="굴림" charset="-127"/>
              </a:rPr>
              <a:t>:</a:t>
            </a:r>
          </a:p>
          <a:p>
            <a:pPr marL="800100" lvl="1" indent="-3429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altLang="ko-KR" dirty="0">
                <a:ea typeface="굴림" charset="-127"/>
              </a:rPr>
              <a:t>• If dirty-bit OFF then { supply data to </a:t>
            </a:r>
            <a:r>
              <a:rPr lang="en-US" altLang="ko-KR" dirty="0" err="1">
                <a:ea typeface="굴림" charset="-127"/>
              </a:rPr>
              <a:t>i</a:t>
            </a:r>
            <a:r>
              <a:rPr lang="en-US" altLang="ko-KR" dirty="0">
                <a:ea typeface="굴림" charset="-127"/>
              </a:rPr>
              <a:t>; send invalidations to all caches that have the block; turn dirty-bit ON; turn p[</a:t>
            </a:r>
            <a:r>
              <a:rPr lang="en-US" altLang="ko-KR" dirty="0" err="1">
                <a:ea typeface="굴림" charset="-127"/>
              </a:rPr>
              <a:t>i</a:t>
            </a:r>
            <a:r>
              <a:rPr lang="en-US" altLang="ko-KR" dirty="0">
                <a:ea typeface="굴림" charset="-127"/>
              </a:rPr>
              <a:t>] ON; ... }</a:t>
            </a:r>
          </a:p>
          <a:p>
            <a:pPr marL="800100" lvl="1" indent="-3429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altLang="ko-KR" dirty="0">
                <a:ea typeface="굴림" charset="-127"/>
              </a:rPr>
              <a:t>• ...</a:t>
            </a:r>
          </a:p>
        </p:txBody>
      </p:sp>
    </p:spTree>
    <p:extLst>
      <p:ext uri="{BB962C8B-B14F-4D97-AF65-F5344CB8AC3E}">
        <p14:creationId xmlns:p14="http://schemas.microsoft.com/office/powerpoint/2010/main" val="2920247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673975" cy="736600"/>
          </a:xfrm>
        </p:spPr>
        <p:txBody>
          <a:bodyPr/>
          <a:lstStyle/>
          <a:p>
            <a:r>
              <a:rPr lang="en-US" altLang="ko-KR" dirty="0">
                <a:ea typeface="굴림" charset="-127"/>
              </a:rPr>
              <a:t>Example Directory Protocol (</a:t>
            </a:r>
            <a:r>
              <a:rPr lang="en-US" altLang="ko-KR" u="sng" dirty="0">
                <a:solidFill>
                  <a:schemeClr val="hlink"/>
                </a:solidFill>
                <a:ea typeface="굴림" charset="-127"/>
              </a:rPr>
              <a:t>1</a:t>
            </a:r>
            <a:r>
              <a:rPr lang="en-US" altLang="ko-KR" u="sng" baseline="30000" dirty="0">
                <a:solidFill>
                  <a:schemeClr val="hlink"/>
                </a:solidFill>
                <a:ea typeface="굴림" charset="-127"/>
              </a:rPr>
              <a:t>st</a:t>
            </a:r>
            <a:r>
              <a:rPr lang="en-US" altLang="ko-KR" u="sng" dirty="0">
                <a:solidFill>
                  <a:schemeClr val="hlink"/>
                </a:solidFill>
                <a:ea typeface="굴림" charset="-127"/>
              </a:rPr>
              <a:t> Read</a:t>
            </a:r>
            <a:r>
              <a:rPr lang="en-US" altLang="ko-KR" dirty="0">
                <a:ea typeface="굴림" charset="-127"/>
              </a:rPr>
              <a:t>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4648200"/>
            <a:ext cx="533400" cy="457200"/>
            <a:chOff x="768" y="3024"/>
            <a:chExt cx="336" cy="288"/>
          </a:xfrm>
        </p:grpSpPr>
        <p:sp>
          <p:nvSpPr>
            <p:cNvPr id="498692" name="Oval 4"/>
            <p:cNvSpPr>
              <a:spLocks noChangeArrowheads="1"/>
            </p:cNvSpPr>
            <p:nvPr/>
          </p:nvSpPr>
          <p:spPr bwMode="auto">
            <a:xfrm>
              <a:off x="768" y="3024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8693" name="Text Box 5"/>
            <p:cNvSpPr txBox="1">
              <a:spLocks noChangeArrowheads="1"/>
            </p:cNvSpPr>
            <p:nvPr/>
          </p:nvSpPr>
          <p:spPr bwMode="auto">
            <a:xfrm>
              <a:off x="854" y="3045"/>
              <a:ext cx="21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 smtClean="0">
                  <a:ea typeface="굴림" charset="-127"/>
                </a:rPr>
                <a:t>M</a:t>
              </a:r>
              <a:endParaRPr lang="en-US" altLang="ko-KR" sz="1400" dirty="0">
                <a:ea typeface="굴림" charset="-127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219200" y="5334000"/>
            <a:ext cx="533400" cy="457200"/>
            <a:chOff x="768" y="3456"/>
            <a:chExt cx="336" cy="288"/>
          </a:xfrm>
        </p:grpSpPr>
        <p:sp>
          <p:nvSpPr>
            <p:cNvPr id="498695" name="Oval 7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8696" name="Text Box 8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S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219200" y="6019800"/>
            <a:ext cx="533400" cy="457200"/>
            <a:chOff x="768" y="3888"/>
            <a:chExt cx="336" cy="288"/>
          </a:xfrm>
        </p:grpSpPr>
        <p:sp>
          <p:nvSpPr>
            <p:cNvPr id="498698" name="Oval 10"/>
            <p:cNvSpPr>
              <a:spLocks noChangeArrowheads="1"/>
            </p:cNvSpPr>
            <p:nvPr/>
          </p:nvSpPr>
          <p:spPr bwMode="auto">
            <a:xfrm>
              <a:off x="768" y="3888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8699" name="Text Box 11"/>
            <p:cNvSpPr txBox="1">
              <a:spLocks noChangeArrowheads="1"/>
            </p:cNvSpPr>
            <p:nvPr/>
          </p:nvSpPr>
          <p:spPr bwMode="auto">
            <a:xfrm>
              <a:off x="854" y="3909"/>
              <a:ext cx="14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I</a:t>
              </a:r>
            </a:p>
          </p:txBody>
        </p:sp>
      </p:grpSp>
      <p:sp>
        <p:nvSpPr>
          <p:cNvPr id="498700" name="Text Box 12"/>
          <p:cNvSpPr txBox="1">
            <a:spLocks noChangeArrowheads="1"/>
          </p:cNvSpPr>
          <p:nvPr/>
        </p:nvSpPr>
        <p:spPr bwMode="auto">
          <a:xfrm>
            <a:off x="3260725" y="5519738"/>
            <a:ext cx="40427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P1</a:t>
            </a:r>
          </a:p>
        </p:txBody>
      </p:sp>
      <p:sp>
        <p:nvSpPr>
          <p:cNvPr id="498701" name="Rectangle 13"/>
          <p:cNvSpPr>
            <a:spLocks noChangeArrowheads="1"/>
          </p:cNvSpPr>
          <p:nvPr/>
        </p:nvSpPr>
        <p:spPr bwMode="auto">
          <a:xfrm>
            <a:off x="3124200" y="5410200"/>
            <a:ext cx="457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498702" name="Rectangle 14"/>
          <p:cNvSpPr>
            <a:spLocks noChangeArrowheads="1"/>
          </p:cNvSpPr>
          <p:nvPr/>
        </p:nvSpPr>
        <p:spPr bwMode="auto">
          <a:xfrm>
            <a:off x="2362200" y="5105400"/>
            <a:ext cx="457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498703" name="Text Box 15"/>
          <p:cNvSpPr txBox="1">
            <a:spLocks noChangeArrowheads="1"/>
          </p:cNvSpPr>
          <p:nvPr/>
        </p:nvSpPr>
        <p:spPr bwMode="auto">
          <a:xfrm>
            <a:off x="2422525" y="5519738"/>
            <a:ext cx="28405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$</a:t>
            </a:r>
          </a:p>
        </p:txBody>
      </p:sp>
      <p:sp>
        <p:nvSpPr>
          <p:cNvPr id="498704" name="Line 16"/>
          <p:cNvSpPr>
            <a:spLocks noChangeShapeType="1"/>
          </p:cNvSpPr>
          <p:nvPr/>
        </p:nvSpPr>
        <p:spPr bwMode="auto">
          <a:xfrm flipH="1">
            <a:off x="2819400" y="563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498705" name="AutoShape 17"/>
          <p:cNvSpPr>
            <a:spLocks noChangeArrowheads="1"/>
          </p:cNvSpPr>
          <p:nvPr/>
        </p:nvSpPr>
        <p:spPr bwMode="auto">
          <a:xfrm>
            <a:off x="1447800" y="3352800"/>
            <a:ext cx="6248400" cy="762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498706" name="Line 18"/>
          <p:cNvSpPr>
            <a:spLocks noChangeShapeType="1"/>
          </p:cNvSpPr>
          <p:nvPr/>
        </p:nvSpPr>
        <p:spPr bwMode="auto">
          <a:xfrm flipV="1">
            <a:off x="2590800" y="4114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791200" y="4648200"/>
            <a:ext cx="533400" cy="457200"/>
            <a:chOff x="768" y="3024"/>
            <a:chExt cx="336" cy="288"/>
          </a:xfrm>
        </p:grpSpPr>
        <p:sp>
          <p:nvSpPr>
            <p:cNvPr id="498708" name="Oval 20"/>
            <p:cNvSpPr>
              <a:spLocks noChangeArrowheads="1"/>
            </p:cNvSpPr>
            <p:nvPr/>
          </p:nvSpPr>
          <p:spPr bwMode="auto">
            <a:xfrm>
              <a:off x="768" y="3024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8709" name="Text Box 21"/>
            <p:cNvSpPr txBox="1">
              <a:spLocks noChangeArrowheads="1"/>
            </p:cNvSpPr>
            <p:nvPr/>
          </p:nvSpPr>
          <p:spPr bwMode="auto">
            <a:xfrm>
              <a:off x="854" y="3045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E</a:t>
              </a: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5791200" y="5334000"/>
            <a:ext cx="533400" cy="457200"/>
            <a:chOff x="768" y="3456"/>
            <a:chExt cx="336" cy="288"/>
          </a:xfrm>
        </p:grpSpPr>
        <p:sp>
          <p:nvSpPr>
            <p:cNvPr id="498711" name="Oval 23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8712" name="Text Box 24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S</a:t>
              </a: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5791200" y="6019800"/>
            <a:ext cx="533400" cy="457200"/>
            <a:chOff x="768" y="3888"/>
            <a:chExt cx="336" cy="288"/>
          </a:xfrm>
        </p:grpSpPr>
        <p:sp>
          <p:nvSpPr>
            <p:cNvPr id="498714" name="Oval 26"/>
            <p:cNvSpPr>
              <a:spLocks noChangeArrowheads="1"/>
            </p:cNvSpPr>
            <p:nvPr/>
          </p:nvSpPr>
          <p:spPr bwMode="auto">
            <a:xfrm>
              <a:off x="768" y="3888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8715" name="Text Box 27"/>
            <p:cNvSpPr txBox="1">
              <a:spLocks noChangeArrowheads="1"/>
            </p:cNvSpPr>
            <p:nvPr/>
          </p:nvSpPr>
          <p:spPr bwMode="auto">
            <a:xfrm>
              <a:off x="854" y="3909"/>
              <a:ext cx="14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I</a:t>
              </a:r>
            </a:p>
          </p:txBody>
        </p:sp>
      </p:grpSp>
      <p:sp>
        <p:nvSpPr>
          <p:cNvPr id="498716" name="Text Box 28"/>
          <p:cNvSpPr txBox="1">
            <a:spLocks noChangeArrowheads="1"/>
          </p:cNvSpPr>
          <p:nvPr/>
        </p:nvSpPr>
        <p:spPr bwMode="auto">
          <a:xfrm>
            <a:off x="7832725" y="5519738"/>
            <a:ext cx="40427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P2</a:t>
            </a:r>
          </a:p>
        </p:txBody>
      </p:sp>
      <p:sp>
        <p:nvSpPr>
          <p:cNvPr id="498717" name="Rectangle 29"/>
          <p:cNvSpPr>
            <a:spLocks noChangeArrowheads="1"/>
          </p:cNvSpPr>
          <p:nvPr/>
        </p:nvSpPr>
        <p:spPr bwMode="auto">
          <a:xfrm>
            <a:off x="7696200" y="5410200"/>
            <a:ext cx="457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498718" name="Rectangle 30"/>
          <p:cNvSpPr>
            <a:spLocks noChangeArrowheads="1"/>
          </p:cNvSpPr>
          <p:nvPr/>
        </p:nvSpPr>
        <p:spPr bwMode="auto">
          <a:xfrm>
            <a:off x="6934200" y="5105400"/>
            <a:ext cx="457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498719" name="Text Box 31"/>
          <p:cNvSpPr txBox="1">
            <a:spLocks noChangeArrowheads="1"/>
          </p:cNvSpPr>
          <p:nvPr/>
        </p:nvSpPr>
        <p:spPr bwMode="auto">
          <a:xfrm>
            <a:off x="6994525" y="5519738"/>
            <a:ext cx="28405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$</a:t>
            </a:r>
          </a:p>
        </p:txBody>
      </p:sp>
      <p:sp>
        <p:nvSpPr>
          <p:cNvPr id="498720" name="Line 32"/>
          <p:cNvSpPr>
            <a:spLocks noChangeShapeType="1"/>
          </p:cNvSpPr>
          <p:nvPr/>
        </p:nvSpPr>
        <p:spPr bwMode="auto">
          <a:xfrm flipH="1">
            <a:off x="7391400" y="563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498721" name="Line 33"/>
          <p:cNvSpPr>
            <a:spLocks noChangeShapeType="1"/>
          </p:cNvSpPr>
          <p:nvPr/>
        </p:nvSpPr>
        <p:spPr bwMode="auto">
          <a:xfrm flipV="1">
            <a:off x="7162800" y="4114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3048000" y="1219200"/>
            <a:ext cx="533400" cy="457200"/>
            <a:chOff x="768" y="3024"/>
            <a:chExt cx="336" cy="288"/>
          </a:xfrm>
        </p:grpSpPr>
        <p:sp>
          <p:nvSpPr>
            <p:cNvPr id="498723" name="Oval 35"/>
            <p:cNvSpPr>
              <a:spLocks noChangeArrowheads="1"/>
            </p:cNvSpPr>
            <p:nvPr/>
          </p:nvSpPr>
          <p:spPr bwMode="auto">
            <a:xfrm>
              <a:off x="768" y="3024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8724" name="Text Box 36"/>
            <p:cNvSpPr txBox="1">
              <a:spLocks noChangeArrowheads="1"/>
            </p:cNvSpPr>
            <p:nvPr/>
          </p:nvSpPr>
          <p:spPr bwMode="auto">
            <a:xfrm>
              <a:off x="854" y="3045"/>
              <a:ext cx="21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 smtClean="0">
                  <a:ea typeface="굴림" charset="-127"/>
                </a:rPr>
                <a:t>M</a:t>
              </a:r>
              <a:endParaRPr lang="en-US" altLang="ko-KR" sz="1400" dirty="0">
                <a:ea typeface="굴림" charset="-127"/>
              </a:endParaRPr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3048000" y="1905000"/>
            <a:ext cx="533400" cy="457200"/>
            <a:chOff x="768" y="3456"/>
            <a:chExt cx="336" cy="288"/>
          </a:xfrm>
        </p:grpSpPr>
        <p:sp>
          <p:nvSpPr>
            <p:cNvPr id="498726" name="Oval 38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8727" name="Text Box 39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S</a:t>
              </a:r>
            </a:p>
          </p:txBody>
        </p:sp>
      </p:grpSp>
      <p:grpSp>
        <p:nvGrpSpPr>
          <p:cNvPr id="10" name="Group 40"/>
          <p:cNvGrpSpPr>
            <a:grpSpLocks/>
          </p:cNvGrpSpPr>
          <p:nvPr/>
        </p:nvGrpSpPr>
        <p:grpSpPr bwMode="auto">
          <a:xfrm>
            <a:off x="3048000" y="2590800"/>
            <a:ext cx="533400" cy="457200"/>
            <a:chOff x="768" y="3888"/>
            <a:chExt cx="336" cy="288"/>
          </a:xfrm>
        </p:grpSpPr>
        <p:sp>
          <p:nvSpPr>
            <p:cNvPr id="498729" name="Oval 41"/>
            <p:cNvSpPr>
              <a:spLocks noChangeArrowheads="1"/>
            </p:cNvSpPr>
            <p:nvPr/>
          </p:nvSpPr>
          <p:spPr bwMode="auto">
            <a:xfrm>
              <a:off x="768" y="3888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8730" name="Text Box 42"/>
            <p:cNvSpPr txBox="1">
              <a:spLocks noChangeArrowheads="1"/>
            </p:cNvSpPr>
            <p:nvPr/>
          </p:nvSpPr>
          <p:spPr bwMode="auto">
            <a:xfrm>
              <a:off x="854" y="3909"/>
              <a:ext cx="19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U</a:t>
              </a:r>
            </a:p>
          </p:txBody>
        </p:sp>
      </p:grpSp>
      <p:sp>
        <p:nvSpPr>
          <p:cNvPr id="498731" name="Text Box 43"/>
          <p:cNvSpPr txBox="1">
            <a:spLocks noChangeArrowheads="1"/>
          </p:cNvSpPr>
          <p:nvPr/>
        </p:nvSpPr>
        <p:spPr bwMode="auto">
          <a:xfrm>
            <a:off x="5318125" y="2090738"/>
            <a:ext cx="33374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M</a:t>
            </a:r>
          </a:p>
        </p:txBody>
      </p:sp>
      <p:sp>
        <p:nvSpPr>
          <p:cNvPr id="498732" name="Rectangle 44"/>
          <p:cNvSpPr>
            <a:spLocks noChangeArrowheads="1"/>
          </p:cNvSpPr>
          <p:nvPr/>
        </p:nvSpPr>
        <p:spPr bwMode="auto">
          <a:xfrm>
            <a:off x="5181600" y="1981200"/>
            <a:ext cx="457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498733" name="Rectangle 45"/>
          <p:cNvSpPr>
            <a:spLocks noChangeArrowheads="1"/>
          </p:cNvSpPr>
          <p:nvPr/>
        </p:nvSpPr>
        <p:spPr bwMode="auto">
          <a:xfrm>
            <a:off x="4419600" y="1676400"/>
            <a:ext cx="457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498734" name="Text Box 46"/>
          <p:cNvSpPr txBox="1">
            <a:spLocks noChangeArrowheads="1"/>
          </p:cNvSpPr>
          <p:nvPr/>
        </p:nvSpPr>
        <p:spPr bwMode="auto">
          <a:xfrm>
            <a:off x="4479925" y="2090738"/>
            <a:ext cx="423514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Dir</a:t>
            </a:r>
          </a:p>
          <a:p>
            <a:r>
              <a:rPr lang="en-US" altLang="ko-KR" sz="1400">
                <a:ea typeface="굴림" charset="-127"/>
              </a:rPr>
              <a:t>ctrl</a:t>
            </a:r>
          </a:p>
        </p:txBody>
      </p:sp>
      <p:sp>
        <p:nvSpPr>
          <p:cNvPr id="498735" name="Line 47"/>
          <p:cNvSpPr>
            <a:spLocks noChangeShapeType="1"/>
          </p:cNvSpPr>
          <p:nvPr/>
        </p:nvSpPr>
        <p:spPr bwMode="auto">
          <a:xfrm flipH="1">
            <a:off x="4876800" y="220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498736" name="Line 48"/>
          <p:cNvSpPr>
            <a:spLocks noChangeShapeType="1"/>
          </p:cNvSpPr>
          <p:nvPr/>
        </p:nvSpPr>
        <p:spPr bwMode="auto">
          <a:xfrm flipV="1">
            <a:off x="4648200" y="2667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498737" name="Text Box 49"/>
          <p:cNvSpPr txBox="1">
            <a:spLocks noChangeArrowheads="1"/>
          </p:cNvSpPr>
          <p:nvPr/>
        </p:nvSpPr>
        <p:spPr bwMode="auto">
          <a:xfrm>
            <a:off x="3108325" y="6026150"/>
            <a:ext cx="111235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200">
                <a:solidFill>
                  <a:schemeClr val="hlink"/>
                </a:solidFill>
                <a:ea typeface="굴림" charset="-127"/>
              </a:rPr>
              <a:t>ld vA -&gt; rd pA</a:t>
            </a:r>
          </a:p>
        </p:txBody>
      </p:sp>
      <p:sp>
        <p:nvSpPr>
          <p:cNvPr id="498738" name="Line 50"/>
          <p:cNvSpPr>
            <a:spLocks noChangeShapeType="1"/>
          </p:cNvSpPr>
          <p:nvPr/>
        </p:nvSpPr>
        <p:spPr bwMode="auto">
          <a:xfrm flipH="1">
            <a:off x="2819400" y="5715000"/>
            <a:ext cx="3048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498739" name="Freeform 51"/>
          <p:cNvSpPr>
            <a:spLocks/>
          </p:cNvSpPr>
          <p:nvPr/>
        </p:nvSpPr>
        <p:spPr bwMode="auto">
          <a:xfrm>
            <a:off x="2654300" y="2667000"/>
            <a:ext cx="2082800" cy="2438400"/>
          </a:xfrm>
          <a:custGeom>
            <a:avLst/>
            <a:gdLst/>
            <a:ahLst/>
            <a:cxnLst>
              <a:cxn ang="0">
                <a:pos x="56" y="1536"/>
              </a:cxn>
              <a:cxn ang="0">
                <a:pos x="56" y="816"/>
              </a:cxn>
              <a:cxn ang="0">
                <a:pos x="392" y="672"/>
              </a:cxn>
              <a:cxn ang="0">
                <a:pos x="1160" y="624"/>
              </a:cxn>
              <a:cxn ang="0">
                <a:pos x="1304" y="0"/>
              </a:cxn>
            </a:cxnLst>
            <a:rect l="0" t="0" r="r" b="b"/>
            <a:pathLst>
              <a:path w="1312" h="1536">
                <a:moveTo>
                  <a:pt x="56" y="1536"/>
                </a:moveTo>
                <a:cubicBezTo>
                  <a:pt x="28" y="1248"/>
                  <a:pt x="0" y="960"/>
                  <a:pt x="56" y="816"/>
                </a:cubicBezTo>
                <a:cubicBezTo>
                  <a:pt x="112" y="672"/>
                  <a:pt x="208" y="704"/>
                  <a:pt x="392" y="672"/>
                </a:cubicBezTo>
                <a:cubicBezTo>
                  <a:pt x="576" y="640"/>
                  <a:pt x="1008" y="736"/>
                  <a:pt x="1160" y="624"/>
                </a:cubicBezTo>
                <a:cubicBezTo>
                  <a:pt x="1312" y="512"/>
                  <a:pt x="1308" y="256"/>
                  <a:pt x="1304" y="0"/>
                </a:cubicBezTo>
              </a:path>
            </a:pathLst>
          </a:custGeom>
          <a:noFill/>
          <a:ln w="9525" cap="flat" cmpd="sng">
            <a:solidFill>
              <a:schemeClr val="hlink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498740" name="Text Box 52"/>
          <p:cNvSpPr txBox="1">
            <a:spLocks noChangeArrowheads="1"/>
          </p:cNvSpPr>
          <p:nvPr/>
        </p:nvSpPr>
        <p:spPr bwMode="auto">
          <a:xfrm>
            <a:off x="4937125" y="1557338"/>
            <a:ext cx="88197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solidFill>
                  <a:schemeClr val="hlink"/>
                </a:solidFill>
                <a:ea typeface="굴림" charset="-127"/>
              </a:rPr>
              <a:t>Read pA</a:t>
            </a:r>
          </a:p>
        </p:txBody>
      </p:sp>
      <p:grpSp>
        <p:nvGrpSpPr>
          <p:cNvPr id="11" name="Group 53"/>
          <p:cNvGrpSpPr>
            <a:grpSpLocks/>
          </p:cNvGrpSpPr>
          <p:nvPr/>
        </p:nvGrpSpPr>
        <p:grpSpPr bwMode="auto">
          <a:xfrm>
            <a:off x="3505198" y="2286000"/>
            <a:ext cx="812800" cy="381000"/>
            <a:chOff x="2208" y="1440"/>
            <a:chExt cx="512" cy="240"/>
          </a:xfrm>
        </p:grpSpPr>
        <p:sp>
          <p:nvSpPr>
            <p:cNvPr id="498742" name="Freeform 54"/>
            <p:cNvSpPr>
              <a:spLocks/>
            </p:cNvSpPr>
            <p:nvPr/>
          </p:nvSpPr>
          <p:spPr bwMode="auto">
            <a:xfrm>
              <a:off x="2208" y="144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498743" name="Text Box 55"/>
            <p:cNvSpPr txBox="1">
              <a:spLocks noChangeArrowheads="1"/>
            </p:cNvSpPr>
            <p:nvPr/>
          </p:nvSpPr>
          <p:spPr bwMode="auto">
            <a:xfrm>
              <a:off x="2246" y="1461"/>
              <a:ext cx="474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>
                  <a:ea typeface="굴림" charset="-127"/>
                </a:rPr>
                <a:t>R/reply</a:t>
              </a:r>
            </a:p>
          </p:txBody>
        </p:sp>
      </p:grpSp>
      <p:sp>
        <p:nvSpPr>
          <p:cNvPr id="498744" name="Freeform 56"/>
          <p:cNvSpPr>
            <a:spLocks/>
          </p:cNvSpPr>
          <p:nvPr/>
        </p:nvSpPr>
        <p:spPr bwMode="auto">
          <a:xfrm>
            <a:off x="2387600" y="2667000"/>
            <a:ext cx="2197100" cy="2438400"/>
          </a:xfrm>
          <a:custGeom>
            <a:avLst/>
            <a:gdLst/>
            <a:ahLst/>
            <a:cxnLst>
              <a:cxn ang="0">
                <a:pos x="1328" y="0"/>
              </a:cxn>
              <a:cxn ang="0">
                <a:pos x="1328" y="384"/>
              </a:cxn>
              <a:cxn ang="0">
                <a:pos x="992" y="528"/>
              </a:cxn>
              <a:cxn ang="0">
                <a:pos x="224" y="528"/>
              </a:cxn>
              <a:cxn ang="0">
                <a:pos x="32" y="720"/>
              </a:cxn>
              <a:cxn ang="0">
                <a:pos x="32" y="1536"/>
              </a:cxn>
            </a:cxnLst>
            <a:rect l="0" t="0" r="r" b="b"/>
            <a:pathLst>
              <a:path w="1384" h="1536">
                <a:moveTo>
                  <a:pt x="1328" y="0"/>
                </a:moveTo>
                <a:cubicBezTo>
                  <a:pt x="1356" y="148"/>
                  <a:pt x="1384" y="296"/>
                  <a:pt x="1328" y="384"/>
                </a:cubicBezTo>
                <a:cubicBezTo>
                  <a:pt x="1272" y="472"/>
                  <a:pt x="1176" y="504"/>
                  <a:pt x="992" y="528"/>
                </a:cubicBezTo>
                <a:cubicBezTo>
                  <a:pt x="808" y="552"/>
                  <a:pt x="384" y="496"/>
                  <a:pt x="224" y="528"/>
                </a:cubicBezTo>
                <a:cubicBezTo>
                  <a:pt x="64" y="560"/>
                  <a:pt x="64" y="552"/>
                  <a:pt x="32" y="720"/>
                </a:cubicBezTo>
                <a:cubicBezTo>
                  <a:pt x="0" y="888"/>
                  <a:pt x="16" y="1212"/>
                  <a:pt x="32" y="1536"/>
                </a:cubicBezTo>
              </a:path>
            </a:pathLst>
          </a:custGeom>
          <a:noFill/>
          <a:ln w="9525" cap="flat" cmpd="sng">
            <a:solidFill>
              <a:schemeClr val="hlink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grpSp>
        <p:nvGrpSpPr>
          <p:cNvPr id="12" name="Group 57"/>
          <p:cNvGrpSpPr>
            <a:grpSpLocks/>
          </p:cNvGrpSpPr>
          <p:nvPr/>
        </p:nvGrpSpPr>
        <p:grpSpPr bwMode="auto">
          <a:xfrm>
            <a:off x="1676400" y="5715000"/>
            <a:ext cx="682625" cy="381000"/>
            <a:chOff x="2208" y="1440"/>
            <a:chExt cx="430" cy="240"/>
          </a:xfrm>
        </p:grpSpPr>
        <p:sp>
          <p:nvSpPr>
            <p:cNvPr id="498746" name="Freeform 58"/>
            <p:cNvSpPr>
              <a:spLocks/>
            </p:cNvSpPr>
            <p:nvPr/>
          </p:nvSpPr>
          <p:spPr bwMode="auto">
            <a:xfrm>
              <a:off x="2208" y="144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498747" name="Text Box 59"/>
            <p:cNvSpPr txBox="1">
              <a:spLocks noChangeArrowheads="1"/>
            </p:cNvSpPr>
            <p:nvPr/>
          </p:nvSpPr>
          <p:spPr bwMode="auto">
            <a:xfrm>
              <a:off x="2246" y="1461"/>
              <a:ext cx="3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R/req</a:t>
              </a:r>
            </a:p>
          </p:txBody>
        </p:sp>
      </p:grpSp>
      <p:sp>
        <p:nvSpPr>
          <p:cNvPr id="498748" name="Text Box 60"/>
          <p:cNvSpPr txBox="1">
            <a:spLocks noChangeArrowheads="1"/>
          </p:cNvSpPr>
          <p:nvPr/>
        </p:nvSpPr>
        <p:spPr bwMode="auto">
          <a:xfrm>
            <a:off x="1355725" y="2014538"/>
            <a:ext cx="723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solidFill>
                  <a:srgbClr val="0332B7"/>
                </a:solidFill>
                <a:ea typeface="굴림" charset="-127"/>
              </a:rPr>
              <a:t>P1: pA</a:t>
            </a:r>
          </a:p>
        </p:txBody>
      </p:sp>
      <p:grpSp>
        <p:nvGrpSpPr>
          <p:cNvPr id="13" name="Group 61"/>
          <p:cNvGrpSpPr>
            <a:grpSpLocks/>
          </p:cNvGrpSpPr>
          <p:nvPr/>
        </p:nvGrpSpPr>
        <p:grpSpPr bwMode="auto">
          <a:xfrm>
            <a:off x="1219200" y="5334000"/>
            <a:ext cx="533400" cy="457200"/>
            <a:chOff x="768" y="3456"/>
            <a:chExt cx="336" cy="288"/>
          </a:xfrm>
          <a:solidFill>
            <a:srgbClr val="FFFF00"/>
          </a:solidFill>
        </p:grpSpPr>
        <p:sp>
          <p:nvSpPr>
            <p:cNvPr id="498750" name="Oval 62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8751" name="Text Box 63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>
                  <a:solidFill>
                    <a:schemeClr val="hlink"/>
                  </a:solidFill>
                  <a:ea typeface="굴림" charset="-127"/>
                </a:rPr>
                <a:t>S</a:t>
              </a:r>
            </a:p>
          </p:txBody>
        </p:sp>
      </p:grpSp>
      <p:grpSp>
        <p:nvGrpSpPr>
          <p:cNvPr id="14" name="Group 64"/>
          <p:cNvGrpSpPr>
            <a:grpSpLocks/>
          </p:cNvGrpSpPr>
          <p:nvPr/>
        </p:nvGrpSpPr>
        <p:grpSpPr bwMode="auto">
          <a:xfrm>
            <a:off x="3048000" y="1905000"/>
            <a:ext cx="533400" cy="457200"/>
            <a:chOff x="768" y="3456"/>
            <a:chExt cx="336" cy="288"/>
          </a:xfrm>
          <a:solidFill>
            <a:srgbClr val="FFFF00"/>
          </a:solidFill>
        </p:grpSpPr>
        <p:sp>
          <p:nvSpPr>
            <p:cNvPr id="498753" name="Oval 65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8754" name="Text Box 66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solidFill>
                    <a:schemeClr val="hlink"/>
                  </a:solidFill>
                  <a:ea typeface="굴림" charset="-127"/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537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737" grpId="0"/>
      <p:bldP spid="498738" grpId="0" animBg="1"/>
      <p:bldP spid="498739" grpId="0" animBg="1"/>
      <p:bldP spid="498740" grpId="0"/>
      <p:bldP spid="498744" grpId="0" animBg="1"/>
      <p:bldP spid="49874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673975" cy="736600"/>
          </a:xfrm>
        </p:spPr>
        <p:txBody>
          <a:bodyPr/>
          <a:lstStyle/>
          <a:p>
            <a:r>
              <a:rPr lang="en-US" altLang="ko-KR" sz="2800" dirty="0">
                <a:ea typeface="굴림" charset="-127"/>
              </a:rPr>
              <a:t>Example Directory Protocol (</a:t>
            </a:r>
            <a:r>
              <a:rPr lang="en-US" altLang="ko-KR" sz="2800" u="sng" dirty="0">
                <a:solidFill>
                  <a:schemeClr val="hlink"/>
                </a:solidFill>
                <a:ea typeface="굴림" charset="-127"/>
              </a:rPr>
              <a:t>Read Share</a:t>
            </a:r>
            <a:r>
              <a:rPr lang="en-US" altLang="ko-KR" sz="2800" dirty="0">
                <a:ea typeface="굴림" charset="-127"/>
              </a:rPr>
              <a:t>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4648200"/>
            <a:ext cx="533400" cy="457200"/>
            <a:chOff x="768" y="3024"/>
            <a:chExt cx="336" cy="288"/>
          </a:xfrm>
        </p:grpSpPr>
        <p:sp>
          <p:nvSpPr>
            <p:cNvPr id="499716" name="Oval 4"/>
            <p:cNvSpPr>
              <a:spLocks noChangeArrowheads="1"/>
            </p:cNvSpPr>
            <p:nvPr/>
          </p:nvSpPr>
          <p:spPr bwMode="auto">
            <a:xfrm>
              <a:off x="768" y="3024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9717" name="Text Box 5"/>
            <p:cNvSpPr txBox="1">
              <a:spLocks noChangeArrowheads="1"/>
            </p:cNvSpPr>
            <p:nvPr/>
          </p:nvSpPr>
          <p:spPr bwMode="auto">
            <a:xfrm>
              <a:off x="854" y="3045"/>
              <a:ext cx="21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 smtClean="0">
                  <a:ea typeface="굴림" charset="-127"/>
                </a:rPr>
                <a:t>M</a:t>
              </a:r>
              <a:endParaRPr lang="en-US" altLang="ko-KR" sz="1400" dirty="0">
                <a:ea typeface="굴림" charset="-127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219200" y="5334000"/>
            <a:ext cx="533400" cy="457200"/>
            <a:chOff x="768" y="3456"/>
            <a:chExt cx="336" cy="288"/>
          </a:xfrm>
        </p:grpSpPr>
        <p:sp>
          <p:nvSpPr>
            <p:cNvPr id="499719" name="Oval 7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9720" name="Text Box 8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S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219200" y="6019800"/>
            <a:ext cx="533400" cy="457200"/>
            <a:chOff x="768" y="3888"/>
            <a:chExt cx="336" cy="288"/>
          </a:xfrm>
        </p:grpSpPr>
        <p:sp>
          <p:nvSpPr>
            <p:cNvPr id="499722" name="Oval 10"/>
            <p:cNvSpPr>
              <a:spLocks noChangeArrowheads="1"/>
            </p:cNvSpPr>
            <p:nvPr/>
          </p:nvSpPr>
          <p:spPr bwMode="auto">
            <a:xfrm>
              <a:off x="768" y="3888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9723" name="Text Box 11"/>
            <p:cNvSpPr txBox="1">
              <a:spLocks noChangeArrowheads="1"/>
            </p:cNvSpPr>
            <p:nvPr/>
          </p:nvSpPr>
          <p:spPr bwMode="auto">
            <a:xfrm>
              <a:off x="854" y="3909"/>
              <a:ext cx="14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I</a:t>
              </a:r>
            </a:p>
          </p:txBody>
        </p:sp>
      </p:grpSp>
      <p:sp>
        <p:nvSpPr>
          <p:cNvPr id="499724" name="Text Box 12"/>
          <p:cNvSpPr txBox="1">
            <a:spLocks noChangeArrowheads="1"/>
          </p:cNvSpPr>
          <p:nvPr/>
        </p:nvSpPr>
        <p:spPr bwMode="auto">
          <a:xfrm>
            <a:off x="3260725" y="5519738"/>
            <a:ext cx="40427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P1</a:t>
            </a:r>
          </a:p>
        </p:txBody>
      </p:sp>
      <p:sp>
        <p:nvSpPr>
          <p:cNvPr id="499725" name="Rectangle 13"/>
          <p:cNvSpPr>
            <a:spLocks noChangeArrowheads="1"/>
          </p:cNvSpPr>
          <p:nvPr/>
        </p:nvSpPr>
        <p:spPr bwMode="auto">
          <a:xfrm>
            <a:off x="3124200" y="5410200"/>
            <a:ext cx="457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499726" name="Rectangle 14"/>
          <p:cNvSpPr>
            <a:spLocks noChangeArrowheads="1"/>
          </p:cNvSpPr>
          <p:nvPr/>
        </p:nvSpPr>
        <p:spPr bwMode="auto">
          <a:xfrm>
            <a:off x="2362200" y="5105400"/>
            <a:ext cx="457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499727" name="Text Box 15"/>
          <p:cNvSpPr txBox="1">
            <a:spLocks noChangeArrowheads="1"/>
          </p:cNvSpPr>
          <p:nvPr/>
        </p:nvSpPr>
        <p:spPr bwMode="auto">
          <a:xfrm>
            <a:off x="2422525" y="5519738"/>
            <a:ext cx="28405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$</a:t>
            </a:r>
          </a:p>
        </p:txBody>
      </p:sp>
      <p:sp>
        <p:nvSpPr>
          <p:cNvPr id="499728" name="Line 16"/>
          <p:cNvSpPr>
            <a:spLocks noChangeShapeType="1"/>
          </p:cNvSpPr>
          <p:nvPr/>
        </p:nvSpPr>
        <p:spPr bwMode="auto">
          <a:xfrm flipH="1">
            <a:off x="2819400" y="563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499729" name="AutoShape 17"/>
          <p:cNvSpPr>
            <a:spLocks noChangeArrowheads="1"/>
          </p:cNvSpPr>
          <p:nvPr/>
        </p:nvSpPr>
        <p:spPr bwMode="auto">
          <a:xfrm>
            <a:off x="1447800" y="3352800"/>
            <a:ext cx="6248400" cy="762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499730" name="Line 18"/>
          <p:cNvSpPr>
            <a:spLocks noChangeShapeType="1"/>
          </p:cNvSpPr>
          <p:nvPr/>
        </p:nvSpPr>
        <p:spPr bwMode="auto">
          <a:xfrm flipV="1">
            <a:off x="2590800" y="4114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791200" y="4648200"/>
            <a:ext cx="533400" cy="457200"/>
            <a:chOff x="768" y="3024"/>
            <a:chExt cx="336" cy="288"/>
          </a:xfrm>
        </p:grpSpPr>
        <p:sp>
          <p:nvSpPr>
            <p:cNvPr id="499732" name="Oval 20"/>
            <p:cNvSpPr>
              <a:spLocks noChangeArrowheads="1"/>
            </p:cNvSpPr>
            <p:nvPr/>
          </p:nvSpPr>
          <p:spPr bwMode="auto">
            <a:xfrm>
              <a:off x="768" y="3024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9733" name="Text Box 21"/>
            <p:cNvSpPr txBox="1">
              <a:spLocks noChangeArrowheads="1"/>
            </p:cNvSpPr>
            <p:nvPr/>
          </p:nvSpPr>
          <p:spPr bwMode="auto">
            <a:xfrm>
              <a:off x="854" y="3045"/>
              <a:ext cx="21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 smtClean="0">
                  <a:ea typeface="굴림" charset="-127"/>
                </a:rPr>
                <a:t>M</a:t>
              </a:r>
              <a:endParaRPr lang="en-US" altLang="ko-KR" sz="1400" dirty="0">
                <a:ea typeface="굴림" charset="-127"/>
              </a:endParaRP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5791200" y="5334000"/>
            <a:ext cx="533400" cy="457200"/>
            <a:chOff x="768" y="3456"/>
            <a:chExt cx="336" cy="288"/>
          </a:xfrm>
        </p:grpSpPr>
        <p:sp>
          <p:nvSpPr>
            <p:cNvPr id="499735" name="Oval 23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9736" name="Text Box 24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S</a:t>
              </a: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5791200" y="6019800"/>
            <a:ext cx="533400" cy="457200"/>
            <a:chOff x="768" y="3888"/>
            <a:chExt cx="336" cy="288"/>
          </a:xfrm>
        </p:grpSpPr>
        <p:sp>
          <p:nvSpPr>
            <p:cNvPr id="499738" name="Oval 26"/>
            <p:cNvSpPr>
              <a:spLocks noChangeArrowheads="1"/>
            </p:cNvSpPr>
            <p:nvPr/>
          </p:nvSpPr>
          <p:spPr bwMode="auto">
            <a:xfrm>
              <a:off x="768" y="3888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9739" name="Text Box 27"/>
            <p:cNvSpPr txBox="1">
              <a:spLocks noChangeArrowheads="1"/>
            </p:cNvSpPr>
            <p:nvPr/>
          </p:nvSpPr>
          <p:spPr bwMode="auto">
            <a:xfrm>
              <a:off x="854" y="3909"/>
              <a:ext cx="14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I</a:t>
              </a:r>
            </a:p>
          </p:txBody>
        </p:sp>
      </p:grpSp>
      <p:sp>
        <p:nvSpPr>
          <p:cNvPr id="499740" name="Text Box 28"/>
          <p:cNvSpPr txBox="1">
            <a:spLocks noChangeArrowheads="1"/>
          </p:cNvSpPr>
          <p:nvPr/>
        </p:nvSpPr>
        <p:spPr bwMode="auto">
          <a:xfrm>
            <a:off x="7832725" y="5519738"/>
            <a:ext cx="40427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P2</a:t>
            </a:r>
          </a:p>
        </p:txBody>
      </p:sp>
      <p:sp>
        <p:nvSpPr>
          <p:cNvPr id="499741" name="Rectangle 29"/>
          <p:cNvSpPr>
            <a:spLocks noChangeArrowheads="1"/>
          </p:cNvSpPr>
          <p:nvPr/>
        </p:nvSpPr>
        <p:spPr bwMode="auto">
          <a:xfrm>
            <a:off x="7696200" y="5410200"/>
            <a:ext cx="457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499742" name="Rectangle 30"/>
          <p:cNvSpPr>
            <a:spLocks noChangeArrowheads="1"/>
          </p:cNvSpPr>
          <p:nvPr/>
        </p:nvSpPr>
        <p:spPr bwMode="auto">
          <a:xfrm>
            <a:off x="6934200" y="5105400"/>
            <a:ext cx="457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499743" name="Text Box 31"/>
          <p:cNvSpPr txBox="1">
            <a:spLocks noChangeArrowheads="1"/>
          </p:cNvSpPr>
          <p:nvPr/>
        </p:nvSpPr>
        <p:spPr bwMode="auto">
          <a:xfrm>
            <a:off x="6994525" y="5519738"/>
            <a:ext cx="28405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$</a:t>
            </a:r>
          </a:p>
        </p:txBody>
      </p:sp>
      <p:sp>
        <p:nvSpPr>
          <p:cNvPr id="499744" name="Line 32"/>
          <p:cNvSpPr>
            <a:spLocks noChangeShapeType="1"/>
          </p:cNvSpPr>
          <p:nvPr/>
        </p:nvSpPr>
        <p:spPr bwMode="auto">
          <a:xfrm flipH="1">
            <a:off x="7391400" y="563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499745" name="Line 33"/>
          <p:cNvSpPr>
            <a:spLocks noChangeShapeType="1"/>
          </p:cNvSpPr>
          <p:nvPr/>
        </p:nvSpPr>
        <p:spPr bwMode="auto">
          <a:xfrm flipV="1">
            <a:off x="7162800" y="4114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3048000" y="1219200"/>
            <a:ext cx="533400" cy="457200"/>
            <a:chOff x="768" y="3024"/>
            <a:chExt cx="336" cy="288"/>
          </a:xfrm>
        </p:grpSpPr>
        <p:sp>
          <p:nvSpPr>
            <p:cNvPr id="499747" name="Oval 35"/>
            <p:cNvSpPr>
              <a:spLocks noChangeArrowheads="1"/>
            </p:cNvSpPr>
            <p:nvPr/>
          </p:nvSpPr>
          <p:spPr bwMode="auto">
            <a:xfrm>
              <a:off x="768" y="3024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9748" name="Text Box 36"/>
            <p:cNvSpPr txBox="1">
              <a:spLocks noChangeArrowheads="1"/>
            </p:cNvSpPr>
            <p:nvPr/>
          </p:nvSpPr>
          <p:spPr bwMode="auto">
            <a:xfrm>
              <a:off x="854" y="3045"/>
              <a:ext cx="21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 smtClean="0">
                  <a:ea typeface="굴림" charset="-127"/>
                </a:rPr>
                <a:t>M</a:t>
              </a:r>
              <a:endParaRPr lang="en-US" altLang="ko-KR" sz="1400" dirty="0">
                <a:ea typeface="굴림" charset="-127"/>
              </a:endParaRPr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3048000" y="1905000"/>
            <a:ext cx="533400" cy="457200"/>
            <a:chOff x="768" y="3456"/>
            <a:chExt cx="336" cy="288"/>
          </a:xfrm>
        </p:grpSpPr>
        <p:sp>
          <p:nvSpPr>
            <p:cNvPr id="499750" name="Oval 38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9751" name="Text Box 39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S</a:t>
              </a:r>
            </a:p>
          </p:txBody>
        </p:sp>
      </p:grpSp>
      <p:grpSp>
        <p:nvGrpSpPr>
          <p:cNvPr id="10" name="Group 40"/>
          <p:cNvGrpSpPr>
            <a:grpSpLocks/>
          </p:cNvGrpSpPr>
          <p:nvPr/>
        </p:nvGrpSpPr>
        <p:grpSpPr bwMode="auto">
          <a:xfrm>
            <a:off x="3048000" y="2590800"/>
            <a:ext cx="533400" cy="457200"/>
            <a:chOff x="768" y="3888"/>
            <a:chExt cx="336" cy="288"/>
          </a:xfrm>
        </p:grpSpPr>
        <p:sp>
          <p:nvSpPr>
            <p:cNvPr id="499753" name="Oval 41"/>
            <p:cNvSpPr>
              <a:spLocks noChangeArrowheads="1"/>
            </p:cNvSpPr>
            <p:nvPr/>
          </p:nvSpPr>
          <p:spPr bwMode="auto">
            <a:xfrm>
              <a:off x="768" y="3888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9754" name="Text Box 42"/>
            <p:cNvSpPr txBox="1">
              <a:spLocks noChangeArrowheads="1"/>
            </p:cNvSpPr>
            <p:nvPr/>
          </p:nvSpPr>
          <p:spPr bwMode="auto">
            <a:xfrm>
              <a:off x="854" y="3909"/>
              <a:ext cx="19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U</a:t>
              </a:r>
            </a:p>
          </p:txBody>
        </p:sp>
      </p:grpSp>
      <p:sp>
        <p:nvSpPr>
          <p:cNvPr id="499755" name="Text Box 43"/>
          <p:cNvSpPr txBox="1">
            <a:spLocks noChangeArrowheads="1"/>
          </p:cNvSpPr>
          <p:nvPr/>
        </p:nvSpPr>
        <p:spPr bwMode="auto">
          <a:xfrm>
            <a:off x="5318125" y="2090738"/>
            <a:ext cx="33374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M</a:t>
            </a:r>
          </a:p>
        </p:txBody>
      </p:sp>
      <p:sp>
        <p:nvSpPr>
          <p:cNvPr id="499756" name="Rectangle 44"/>
          <p:cNvSpPr>
            <a:spLocks noChangeArrowheads="1"/>
          </p:cNvSpPr>
          <p:nvPr/>
        </p:nvSpPr>
        <p:spPr bwMode="auto">
          <a:xfrm>
            <a:off x="5181600" y="1981200"/>
            <a:ext cx="457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499757" name="Rectangle 45"/>
          <p:cNvSpPr>
            <a:spLocks noChangeArrowheads="1"/>
          </p:cNvSpPr>
          <p:nvPr/>
        </p:nvSpPr>
        <p:spPr bwMode="auto">
          <a:xfrm>
            <a:off x="4419600" y="1676400"/>
            <a:ext cx="457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499758" name="Text Box 46"/>
          <p:cNvSpPr txBox="1">
            <a:spLocks noChangeArrowheads="1"/>
          </p:cNvSpPr>
          <p:nvPr/>
        </p:nvSpPr>
        <p:spPr bwMode="auto">
          <a:xfrm>
            <a:off x="4479925" y="2090738"/>
            <a:ext cx="423514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Dir</a:t>
            </a:r>
          </a:p>
          <a:p>
            <a:r>
              <a:rPr lang="en-US" altLang="ko-KR" sz="1400">
                <a:ea typeface="굴림" charset="-127"/>
              </a:rPr>
              <a:t>ctrl</a:t>
            </a:r>
          </a:p>
        </p:txBody>
      </p:sp>
      <p:sp>
        <p:nvSpPr>
          <p:cNvPr id="499759" name="Line 47"/>
          <p:cNvSpPr>
            <a:spLocks noChangeShapeType="1"/>
          </p:cNvSpPr>
          <p:nvPr/>
        </p:nvSpPr>
        <p:spPr bwMode="auto">
          <a:xfrm flipH="1">
            <a:off x="4876800" y="220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499760" name="Line 48"/>
          <p:cNvSpPr>
            <a:spLocks noChangeShapeType="1"/>
          </p:cNvSpPr>
          <p:nvPr/>
        </p:nvSpPr>
        <p:spPr bwMode="auto">
          <a:xfrm flipV="1">
            <a:off x="4648200" y="2667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499761" name="Text Box 49"/>
          <p:cNvSpPr txBox="1">
            <a:spLocks noChangeArrowheads="1"/>
          </p:cNvSpPr>
          <p:nvPr/>
        </p:nvSpPr>
        <p:spPr bwMode="auto">
          <a:xfrm>
            <a:off x="3108325" y="6026150"/>
            <a:ext cx="111235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200">
                <a:solidFill>
                  <a:schemeClr val="hlink"/>
                </a:solidFill>
                <a:ea typeface="굴림" charset="-127"/>
              </a:rPr>
              <a:t>ld vA -&gt; rd pA</a:t>
            </a:r>
          </a:p>
        </p:txBody>
      </p:sp>
      <p:grpSp>
        <p:nvGrpSpPr>
          <p:cNvPr id="11" name="Group 50"/>
          <p:cNvGrpSpPr>
            <a:grpSpLocks/>
          </p:cNvGrpSpPr>
          <p:nvPr/>
        </p:nvGrpSpPr>
        <p:grpSpPr bwMode="auto">
          <a:xfrm>
            <a:off x="3505198" y="2286000"/>
            <a:ext cx="812800" cy="381000"/>
            <a:chOff x="2208" y="1440"/>
            <a:chExt cx="512" cy="240"/>
          </a:xfrm>
        </p:grpSpPr>
        <p:sp>
          <p:nvSpPr>
            <p:cNvPr id="499763" name="Freeform 51"/>
            <p:cNvSpPr>
              <a:spLocks/>
            </p:cNvSpPr>
            <p:nvPr/>
          </p:nvSpPr>
          <p:spPr bwMode="auto">
            <a:xfrm>
              <a:off x="2208" y="144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499764" name="Text Box 52"/>
            <p:cNvSpPr txBox="1">
              <a:spLocks noChangeArrowheads="1"/>
            </p:cNvSpPr>
            <p:nvPr/>
          </p:nvSpPr>
          <p:spPr bwMode="auto">
            <a:xfrm>
              <a:off x="2246" y="1461"/>
              <a:ext cx="474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R/reply</a:t>
              </a:r>
            </a:p>
          </p:txBody>
        </p:sp>
      </p:grpSp>
      <p:grpSp>
        <p:nvGrpSpPr>
          <p:cNvPr id="12" name="Group 53"/>
          <p:cNvGrpSpPr>
            <a:grpSpLocks/>
          </p:cNvGrpSpPr>
          <p:nvPr/>
        </p:nvGrpSpPr>
        <p:grpSpPr bwMode="auto">
          <a:xfrm>
            <a:off x="1676400" y="5715000"/>
            <a:ext cx="682625" cy="381000"/>
            <a:chOff x="2208" y="1440"/>
            <a:chExt cx="430" cy="240"/>
          </a:xfrm>
        </p:grpSpPr>
        <p:sp>
          <p:nvSpPr>
            <p:cNvPr id="499766" name="Freeform 54"/>
            <p:cNvSpPr>
              <a:spLocks/>
            </p:cNvSpPr>
            <p:nvPr/>
          </p:nvSpPr>
          <p:spPr bwMode="auto">
            <a:xfrm>
              <a:off x="2208" y="144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499767" name="Text Box 55"/>
            <p:cNvSpPr txBox="1">
              <a:spLocks noChangeArrowheads="1"/>
            </p:cNvSpPr>
            <p:nvPr/>
          </p:nvSpPr>
          <p:spPr bwMode="auto">
            <a:xfrm>
              <a:off x="2246" y="1461"/>
              <a:ext cx="3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R/req</a:t>
              </a:r>
            </a:p>
          </p:txBody>
        </p:sp>
      </p:grpSp>
      <p:sp>
        <p:nvSpPr>
          <p:cNvPr id="499768" name="Text Box 56"/>
          <p:cNvSpPr txBox="1">
            <a:spLocks noChangeArrowheads="1"/>
          </p:cNvSpPr>
          <p:nvPr/>
        </p:nvSpPr>
        <p:spPr bwMode="auto">
          <a:xfrm>
            <a:off x="1355725" y="2014538"/>
            <a:ext cx="723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solidFill>
                  <a:srgbClr val="0332B7"/>
                </a:solidFill>
                <a:ea typeface="굴림" charset="-127"/>
              </a:rPr>
              <a:t>P1: pA</a:t>
            </a:r>
          </a:p>
        </p:txBody>
      </p:sp>
      <p:sp>
        <p:nvSpPr>
          <p:cNvPr id="499769" name="Text Box 57"/>
          <p:cNvSpPr txBox="1">
            <a:spLocks noChangeArrowheads="1"/>
          </p:cNvSpPr>
          <p:nvPr/>
        </p:nvSpPr>
        <p:spPr bwMode="auto">
          <a:xfrm>
            <a:off x="6934200" y="6172200"/>
            <a:ext cx="111235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200">
                <a:solidFill>
                  <a:schemeClr val="hlink"/>
                </a:solidFill>
                <a:ea typeface="굴림" charset="-127"/>
              </a:rPr>
              <a:t>ld vA -&gt; rd pA</a:t>
            </a:r>
          </a:p>
        </p:txBody>
      </p:sp>
      <p:sp>
        <p:nvSpPr>
          <p:cNvPr id="499770" name="Freeform 58"/>
          <p:cNvSpPr>
            <a:spLocks/>
          </p:cNvSpPr>
          <p:nvPr/>
        </p:nvSpPr>
        <p:spPr bwMode="auto">
          <a:xfrm>
            <a:off x="4508500" y="2667000"/>
            <a:ext cx="3111500" cy="2438400"/>
          </a:xfrm>
          <a:custGeom>
            <a:avLst/>
            <a:gdLst/>
            <a:ahLst/>
            <a:cxnLst>
              <a:cxn ang="0">
                <a:pos x="1720" y="1536"/>
              </a:cxn>
              <a:cxn ang="0">
                <a:pos x="1720" y="768"/>
              </a:cxn>
              <a:cxn ang="0">
                <a:pos x="280" y="528"/>
              </a:cxn>
              <a:cxn ang="0">
                <a:pos x="40" y="0"/>
              </a:cxn>
            </a:cxnLst>
            <a:rect l="0" t="0" r="r" b="b"/>
            <a:pathLst>
              <a:path w="1960" h="1536">
                <a:moveTo>
                  <a:pt x="1720" y="1536"/>
                </a:moveTo>
                <a:cubicBezTo>
                  <a:pt x="1840" y="1236"/>
                  <a:pt x="1960" y="936"/>
                  <a:pt x="1720" y="768"/>
                </a:cubicBezTo>
                <a:cubicBezTo>
                  <a:pt x="1480" y="600"/>
                  <a:pt x="560" y="656"/>
                  <a:pt x="280" y="528"/>
                </a:cubicBezTo>
                <a:cubicBezTo>
                  <a:pt x="0" y="400"/>
                  <a:pt x="20" y="200"/>
                  <a:pt x="40" y="0"/>
                </a:cubicBezTo>
              </a:path>
            </a:pathLst>
          </a:custGeom>
          <a:noFill/>
          <a:ln w="9525" cap="flat" cmpd="sng">
            <a:solidFill>
              <a:schemeClr val="hlink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499771" name="Text Box 59"/>
          <p:cNvSpPr txBox="1">
            <a:spLocks noChangeArrowheads="1"/>
          </p:cNvSpPr>
          <p:nvPr/>
        </p:nvSpPr>
        <p:spPr bwMode="auto">
          <a:xfrm>
            <a:off x="1371600" y="2286000"/>
            <a:ext cx="723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solidFill>
                  <a:srgbClr val="0332B7"/>
                </a:solidFill>
                <a:ea typeface="굴림" charset="-127"/>
              </a:rPr>
              <a:t>P2: pA</a:t>
            </a:r>
          </a:p>
        </p:txBody>
      </p:sp>
      <p:sp>
        <p:nvSpPr>
          <p:cNvPr id="499772" name="Freeform 60"/>
          <p:cNvSpPr>
            <a:spLocks/>
          </p:cNvSpPr>
          <p:nvPr/>
        </p:nvSpPr>
        <p:spPr bwMode="auto">
          <a:xfrm>
            <a:off x="4241800" y="2667000"/>
            <a:ext cx="2794000" cy="2438400"/>
          </a:xfrm>
          <a:custGeom>
            <a:avLst/>
            <a:gdLst/>
            <a:ahLst/>
            <a:cxnLst>
              <a:cxn ang="0">
                <a:pos x="160" y="0"/>
              </a:cxn>
              <a:cxn ang="0">
                <a:pos x="112" y="384"/>
              </a:cxn>
              <a:cxn ang="0">
                <a:pos x="160" y="576"/>
              </a:cxn>
              <a:cxn ang="0">
                <a:pos x="1072" y="768"/>
              </a:cxn>
              <a:cxn ang="0">
                <a:pos x="1648" y="816"/>
              </a:cxn>
              <a:cxn ang="0">
                <a:pos x="1744" y="1536"/>
              </a:cxn>
            </a:cxnLst>
            <a:rect l="0" t="0" r="r" b="b"/>
            <a:pathLst>
              <a:path w="1760" h="1536">
                <a:moveTo>
                  <a:pt x="160" y="0"/>
                </a:moveTo>
                <a:cubicBezTo>
                  <a:pt x="136" y="144"/>
                  <a:pt x="112" y="288"/>
                  <a:pt x="112" y="384"/>
                </a:cubicBezTo>
                <a:cubicBezTo>
                  <a:pt x="112" y="480"/>
                  <a:pt x="0" y="512"/>
                  <a:pt x="160" y="576"/>
                </a:cubicBezTo>
                <a:cubicBezTo>
                  <a:pt x="320" y="640"/>
                  <a:pt x="824" y="728"/>
                  <a:pt x="1072" y="768"/>
                </a:cubicBezTo>
                <a:cubicBezTo>
                  <a:pt x="1320" y="808"/>
                  <a:pt x="1536" y="688"/>
                  <a:pt x="1648" y="816"/>
                </a:cubicBezTo>
                <a:cubicBezTo>
                  <a:pt x="1760" y="944"/>
                  <a:pt x="1752" y="1240"/>
                  <a:pt x="1744" y="1536"/>
                </a:cubicBezTo>
              </a:path>
            </a:pathLst>
          </a:custGeom>
          <a:noFill/>
          <a:ln w="9525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grpSp>
        <p:nvGrpSpPr>
          <p:cNvPr id="13" name="Group 61"/>
          <p:cNvGrpSpPr>
            <a:grpSpLocks/>
          </p:cNvGrpSpPr>
          <p:nvPr/>
        </p:nvGrpSpPr>
        <p:grpSpPr bwMode="auto">
          <a:xfrm>
            <a:off x="6248400" y="5715000"/>
            <a:ext cx="682625" cy="381000"/>
            <a:chOff x="2208" y="1440"/>
            <a:chExt cx="430" cy="240"/>
          </a:xfrm>
        </p:grpSpPr>
        <p:sp>
          <p:nvSpPr>
            <p:cNvPr id="499774" name="Freeform 62"/>
            <p:cNvSpPr>
              <a:spLocks/>
            </p:cNvSpPr>
            <p:nvPr/>
          </p:nvSpPr>
          <p:spPr bwMode="auto">
            <a:xfrm>
              <a:off x="2208" y="144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499775" name="Text Box 63"/>
            <p:cNvSpPr txBox="1">
              <a:spLocks noChangeArrowheads="1"/>
            </p:cNvSpPr>
            <p:nvPr/>
          </p:nvSpPr>
          <p:spPr bwMode="auto">
            <a:xfrm>
              <a:off x="2246" y="1461"/>
              <a:ext cx="3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R/req</a:t>
              </a:r>
            </a:p>
          </p:txBody>
        </p:sp>
      </p:grpSp>
      <p:grpSp>
        <p:nvGrpSpPr>
          <p:cNvPr id="14" name="Group 64"/>
          <p:cNvGrpSpPr>
            <a:grpSpLocks/>
          </p:cNvGrpSpPr>
          <p:nvPr/>
        </p:nvGrpSpPr>
        <p:grpSpPr bwMode="auto">
          <a:xfrm>
            <a:off x="593725" y="5321300"/>
            <a:ext cx="625475" cy="508000"/>
            <a:chOff x="374" y="3352"/>
            <a:chExt cx="394" cy="320"/>
          </a:xfrm>
        </p:grpSpPr>
        <p:sp>
          <p:nvSpPr>
            <p:cNvPr id="499777" name="Freeform 65"/>
            <p:cNvSpPr>
              <a:spLocks/>
            </p:cNvSpPr>
            <p:nvPr/>
          </p:nvSpPr>
          <p:spPr bwMode="auto">
            <a:xfrm>
              <a:off x="656" y="3352"/>
              <a:ext cx="112" cy="320"/>
            </a:xfrm>
            <a:custGeom>
              <a:avLst/>
              <a:gdLst/>
              <a:ahLst/>
              <a:cxnLst>
                <a:cxn ang="0">
                  <a:pos x="112" y="248"/>
                </a:cxn>
                <a:cxn ang="0">
                  <a:pos x="16" y="296"/>
                </a:cxn>
                <a:cxn ang="0">
                  <a:pos x="16" y="104"/>
                </a:cxn>
                <a:cxn ang="0">
                  <a:pos x="64" y="8"/>
                </a:cxn>
                <a:cxn ang="0">
                  <a:pos x="112" y="56"/>
                </a:cxn>
              </a:cxnLst>
              <a:rect l="0" t="0" r="r" b="b"/>
              <a:pathLst>
                <a:path w="112" h="320">
                  <a:moveTo>
                    <a:pt x="112" y="248"/>
                  </a:moveTo>
                  <a:cubicBezTo>
                    <a:pt x="72" y="284"/>
                    <a:pt x="32" y="320"/>
                    <a:pt x="16" y="296"/>
                  </a:cubicBezTo>
                  <a:cubicBezTo>
                    <a:pt x="0" y="272"/>
                    <a:pt x="8" y="152"/>
                    <a:pt x="16" y="104"/>
                  </a:cubicBezTo>
                  <a:cubicBezTo>
                    <a:pt x="24" y="56"/>
                    <a:pt x="48" y="16"/>
                    <a:pt x="64" y="8"/>
                  </a:cubicBezTo>
                  <a:cubicBezTo>
                    <a:pt x="80" y="0"/>
                    <a:pt x="96" y="28"/>
                    <a:pt x="112" y="5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499778" name="Text Box 66"/>
            <p:cNvSpPr txBox="1">
              <a:spLocks noChangeArrowheads="1"/>
            </p:cNvSpPr>
            <p:nvPr/>
          </p:nvSpPr>
          <p:spPr bwMode="auto">
            <a:xfrm>
              <a:off x="374" y="3429"/>
              <a:ext cx="2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R/_</a:t>
              </a:r>
            </a:p>
          </p:txBody>
        </p:sp>
      </p:grpSp>
      <p:grpSp>
        <p:nvGrpSpPr>
          <p:cNvPr id="15" name="Group 67"/>
          <p:cNvGrpSpPr>
            <a:grpSpLocks/>
          </p:cNvGrpSpPr>
          <p:nvPr/>
        </p:nvGrpSpPr>
        <p:grpSpPr bwMode="auto">
          <a:xfrm>
            <a:off x="2514600" y="1905000"/>
            <a:ext cx="625475" cy="508000"/>
            <a:chOff x="374" y="3352"/>
            <a:chExt cx="394" cy="320"/>
          </a:xfrm>
        </p:grpSpPr>
        <p:sp>
          <p:nvSpPr>
            <p:cNvPr id="499780" name="Freeform 68"/>
            <p:cNvSpPr>
              <a:spLocks/>
            </p:cNvSpPr>
            <p:nvPr/>
          </p:nvSpPr>
          <p:spPr bwMode="auto">
            <a:xfrm>
              <a:off x="656" y="3352"/>
              <a:ext cx="112" cy="320"/>
            </a:xfrm>
            <a:custGeom>
              <a:avLst/>
              <a:gdLst/>
              <a:ahLst/>
              <a:cxnLst>
                <a:cxn ang="0">
                  <a:pos x="112" y="248"/>
                </a:cxn>
                <a:cxn ang="0">
                  <a:pos x="16" y="296"/>
                </a:cxn>
                <a:cxn ang="0">
                  <a:pos x="16" y="104"/>
                </a:cxn>
                <a:cxn ang="0">
                  <a:pos x="64" y="8"/>
                </a:cxn>
                <a:cxn ang="0">
                  <a:pos x="112" y="56"/>
                </a:cxn>
              </a:cxnLst>
              <a:rect l="0" t="0" r="r" b="b"/>
              <a:pathLst>
                <a:path w="112" h="320">
                  <a:moveTo>
                    <a:pt x="112" y="248"/>
                  </a:moveTo>
                  <a:cubicBezTo>
                    <a:pt x="72" y="284"/>
                    <a:pt x="32" y="320"/>
                    <a:pt x="16" y="296"/>
                  </a:cubicBezTo>
                  <a:cubicBezTo>
                    <a:pt x="0" y="272"/>
                    <a:pt x="8" y="152"/>
                    <a:pt x="16" y="104"/>
                  </a:cubicBezTo>
                  <a:cubicBezTo>
                    <a:pt x="24" y="56"/>
                    <a:pt x="48" y="16"/>
                    <a:pt x="64" y="8"/>
                  </a:cubicBezTo>
                  <a:cubicBezTo>
                    <a:pt x="80" y="0"/>
                    <a:pt x="96" y="28"/>
                    <a:pt x="112" y="5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499781" name="Text Box 69"/>
            <p:cNvSpPr txBox="1">
              <a:spLocks noChangeArrowheads="1"/>
            </p:cNvSpPr>
            <p:nvPr/>
          </p:nvSpPr>
          <p:spPr bwMode="auto">
            <a:xfrm>
              <a:off x="374" y="3429"/>
              <a:ext cx="2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R/_</a:t>
              </a:r>
            </a:p>
          </p:txBody>
        </p:sp>
      </p:grpSp>
      <p:grpSp>
        <p:nvGrpSpPr>
          <p:cNvPr id="16" name="Group 70"/>
          <p:cNvGrpSpPr>
            <a:grpSpLocks/>
          </p:cNvGrpSpPr>
          <p:nvPr/>
        </p:nvGrpSpPr>
        <p:grpSpPr bwMode="auto">
          <a:xfrm>
            <a:off x="5257800" y="5334000"/>
            <a:ext cx="625475" cy="508000"/>
            <a:chOff x="374" y="3352"/>
            <a:chExt cx="394" cy="320"/>
          </a:xfrm>
        </p:grpSpPr>
        <p:sp>
          <p:nvSpPr>
            <p:cNvPr id="499783" name="Freeform 71"/>
            <p:cNvSpPr>
              <a:spLocks/>
            </p:cNvSpPr>
            <p:nvPr/>
          </p:nvSpPr>
          <p:spPr bwMode="auto">
            <a:xfrm>
              <a:off x="656" y="3352"/>
              <a:ext cx="112" cy="320"/>
            </a:xfrm>
            <a:custGeom>
              <a:avLst/>
              <a:gdLst/>
              <a:ahLst/>
              <a:cxnLst>
                <a:cxn ang="0">
                  <a:pos x="112" y="248"/>
                </a:cxn>
                <a:cxn ang="0">
                  <a:pos x="16" y="296"/>
                </a:cxn>
                <a:cxn ang="0">
                  <a:pos x="16" y="104"/>
                </a:cxn>
                <a:cxn ang="0">
                  <a:pos x="64" y="8"/>
                </a:cxn>
                <a:cxn ang="0">
                  <a:pos x="112" y="56"/>
                </a:cxn>
              </a:cxnLst>
              <a:rect l="0" t="0" r="r" b="b"/>
              <a:pathLst>
                <a:path w="112" h="320">
                  <a:moveTo>
                    <a:pt x="112" y="248"/>
                  </a:moveTo>
                  <a:cubicBezTo>
                    <a:pt x="72" y="284"/>
                    <a:pt x="32" y="320"/>
                    <a:pt x="16" y="296"/>
                  </a:cubicBezTo>
                  <a:cubicBezTo>
                    <a:pt x="0" y="272"/>
                    <a:pt x="8" y="152"/>
                    <a:pt x="16" y="104"/>
                  </a:cubicBezTo>
                  <a:cubicBezTo>
                    <a:pt x="24" y="56"/>
                    <a:pt x="48" y="16"/>
                    <a:pt x="64" y="8"/>
                  </a:cubicBezTo>
                  <a:cubicBezTo>
                    <a:pt x="80" y="0"/>
                    <a:pt x="96" y="28"/>
                    <a:pt x="112" y="5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499784" name="Text Box 72"/>
            <p:cNvSpPr txBox="1">
              <a:spLocks noChangeArrowheads="1"/>
            </p:cNvSpPr>
            <p:nvPr/>
          </p:nvSpPr>
          <p:spPr bwMode="auto">
            <a:xfrm>
              <a:off x="374" y="3429"/>
              <a:ext cx="2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R/_</a:t>
              </a:r>
            </a:p>
          </p:txBody>
        </p:sp>
      </p:grpSp>
      <p:grpSp>
        <p:nvGrpSpPr>
          <p:cNvPr id="17" name="Group 73"/>
          <p:cNvGrpSpPr>
            <a:grpSpLocks/>
          </p:cNvGrpSpPr>
          <p:nvPr/>
        </p:nvGrpSpPr>
        <p:grpSpPr bwMode="auto">
          <a:xfrm>
            <a:off x="1219200" y="5334000"/>
            <a:ext cx="533400" cy="457200"/>
            <a:chOff x="768" y="3456"/>
            <a:chExt cx="336" cy="288"/>
          </a:xfrm>
          <a:solidFill>
            <a:srgbClr val="FFFF00"/>
          </a:solidFill>
        </p:grpSpPr>
        <p:sp>
          <p:nvSpPr>
            <p:cNvPr id="499786" name="Oval 74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9787" name="Text Box 75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solidFill>
                    <a:schemeClr val="hlink"/>
                  </a:solidFill>
                  <a:ea typeface="굴림" charset="-127"/>
                </a:rPr>
                <a:t>S</a:t>
              </a:r>
            </a:p>
          </p:txBody>
        </p:sp>
      </p:grpSp>
      <p:grpSp>
        <p:nvGrpSpPr>
          <p:cNvPr id="18" name="Group 76"/>
          <p:cNvGrpSpPr>
            <a:grpSpLocks/>
          </p:cNvGrpSpPr>
          <p:nvPr/>
        </p:nvGrpSpPr>
        <p:grpSpPr bwMode="auto">
          <a:xfrm>
            <a:off x="3048000" y="1905000"/>
            <a:ext cx="533400" cy="457200"/>
            <a:chOff x="768" y="3456"/>
            <a:chExt cx="336" cy="288"/>
          </a:xfrm>
          <a:solidFill>
            <a:srgbClr val="FFFF00"/>
          </a:solidFill>
        </p:grpSpPr>
        <p:sp>
          <p:nvSpPr>
            <p:cNvPr id="499789" name="Oval 77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9790" name="Text Box 78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solidFill>
                    <a:schemeClr val="hlink"/>
                  </a:solidFill>
                  <a:ea typeface="굴림" charset="-127"/>
                </a:rPr>
                <a:t>S</a:t>
              </a:r>
            </a:p>
          </p:txBody>
        </p:sp>
      </p:grpSp>
      <p:grpSp>
        <p:nvGrpSpPr>
          <p:cNvPr id="19" name="Group 79"/>
          <p:cNvGrpSpPr>
            <a:grpSpLocks/>
          </p:cNvGrpSpPr>
          <p:nvPr/>
        </p:nvGrpSpPr>
        <p:grpSpPr bwMode="auto">
          <a:xfrm>
            <a:off x="5791200" y="5334000"/>
            <a:ext cx="533400" cy="457200"/>
            <a:chOff x="768" y="3456"/>
            <a:chExt cx="336" cy="288"/>
          </a:xfrm>
          <a:solidFill>
            <a:srgbClr val="FFFF00"/>
          </a:solidFill>
        </p:grpSpPr>
        <p:sp>
          <p:nvSpPr>
            <p:cNvPr id="499792" name="Oval 80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499793" name="Text Box 81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solidFill>
                    <a:schemeClr val="hlink"/>
                  </a:solidFill>
                  <a:ea typeface="굴림" charset="-127"/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346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69" grpId="0"/>
      <p:bldP spid="499770" grpId="0" animBg="1"/>
      <p:bldP spid="499771" grpId="0"/>
      <p:bldP spid="49977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673975" cy="736600"/>
          </a:xfrm>
        </p:spPr>
        <p:txBody>
          <a:bodyPr/>
          <a:lstStyle/>
          <a:p>
            <a:r>
              <a:rPr lang="en-US" altLang="ko-KR" sz="2800" dirty="0">
                <a:ea typeface="굴림" charset="-127"/>
              </a:rPr>
              <a:t>Example Directory Protocol (</a:t>
            </a:r>
            <a:r>
              <a:rPr lang="en-US" altLang="ko-KR" sz="2800" u="sng" dirty="0" err="1">
                <a:solidFill>
                  <a:schemeClr val="hlink"/>
                </a:solidFill>
                <a:ea typeface="굴림" charset="-127"/>
              </a:rPr>
              <a:t>Wr</a:t>
            </a:r>
            <a:r>
              <a:rPr lang="en-US" altLang="ko-KR" sz="2800" u="sng" dirty="0">
                <a:solidFill>
                  <a:schemeClr val="hlink"/>
                </a:solidFill>
                <a:ea typeface="굴림" charset="-127"/>
              </a:rPr>
              <a:t> to shared</a:t>
            </a:r>
            <a:r>
              <a:rPr lang="en-US" altLang="ko-KR" sz="2800" dirty="0">
                <a:ea typeface="굴림" charset="-127"/>
              </a:rPr>
              <a:t>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30275" y="4648200"/>
            <a:ext cx="533400" cy="457200"/>
            <a:chOff x="768" y="3024"/>
            <a:chExt cx="336" cy="288"/>
          </a:xfrm>
        </p:grpSpPr>
        <p:sp>
          <p:nvSpPr>
            <p:cNvPr id="500740" name="Oval 4"/>
            <p:cNvSpPr>
              <a:spLocks noChangeArrowheads="1"/>
            </p:cNvSpPr>
            <p:nvPr/>
          </p:nvSpPr>
          <p:spPr bwMode="auto">
            <a:xfrm>
              <a:off x="768" y="3024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0741" name="Text Box 5"/>
            <p:cNvSpPr txBox="1">
              <a:spLocks noChangeArrowheads="1"/>
            </p:cNvSpPr>
            <p:nvPr/>
          </p:nvSpPr>
          <p:spPr bwMode="auto">
            <a:xfrm>
              <a:off x="854" y="3045"/>
              <a:ext cx="21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 smtClean="0">
                  <a:ea typeface="굴림" charset="-127"/>
                </a:rPr>
                <a:t>M</a:t>
              </a:r>
              <a:endParaRPr lang="en-US" altLang="ko-KR" sz="1400" dirty="0">
                <a:ea typeface="굴림" charset="-127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30275" y="5334000"/>
            <a:ext cx="533400" cy="457200"/>
            <a:chOff x="768" y="3456"/>
            <a:chExt cx="336" cy="288"/>
          </a:xfrm>
        </p:grpSpPr>
        <p:sp>
          <p:nvSpPr>
            <p:cNvPr id="500743" name="Oval 7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0744" name="Text Box 8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S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930275" y="6019800"/>
            <a:ext cx="533400" cy="457200"/>
            <a:chOff x="768" y="3888"/>
            <a:chExt cx="336" cy="288"/>
          </a:xfrm>
        </p:grpSpPr>
        <p:sp>
          <p:nvSpPr>
            <p:cNvPr id="500746" name="Oval 10"/>
            <p:cNvSpPr>
              <a:spLocks noChangeArrowheads="1"/>
            </p:cNvSpPr>
            <p:nvPr/>
          </p:nvSpPr>
          <p:spPr bwMode="auto">
            <a:xfrm>
              <a:off x="768" y="3888"/>
              <a:ext cx="336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0747" name="Text Box 11"/>
            <p:cNvSpPr txBox="1">
              <a:spLocks noChangeArrowheads="1"/>
            </p:cNvSpPr>
            <p:nvPr/>
          </p:nvSpPr>
          <p:spPr bwMode="auto">
            <a:xfrm>
              <a:off x="854" y="3909"/>
              <a:ext cx="148" cy="1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I</a:t>
              </a:r>
            </a:p>
          </p:txBody>
        </p:sp>
      </p:grpSp>
      <p:sp>
        <p:nvSpPr>
          <p:cNvPr id="500748" name="Text Box 12"/>
          <p:cNvSpPr txBox="1">
            <a:spLocks noChangeArrowheads="1"/>
          </p:cNvSpPr>
          <p:nvPr/>
        </p:nvSpPr>
        <p:spPr bwMode="auto">
          <a:xfrm>
            <a:off x="3260725" y="5519738"/>
            <a:ext cx="40427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P1</a:t>
            </a:r>
          </a:p>
        </p:txBody>
      </p:sp>
      <p:sp>
        <p:nvSpPr>
          <p:cNvPr id="500749" name="Rectangle 13"/>
          <p:cNvSpPr>
            <a:spLocks noChangeArrowheads="1"/>
          </p:cNvSpPr>
          <p:nvPr/>
        </p:nvSpPr>
        <p:spPr bwMode="auto">
          <a:xfrm>
            <a:off x="3124200" y="5410200"/>
            <a:ext cx="457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500750" name="Rectangle 14"/>
          <p:cNvSpPr>
            <a:spLocks noChangeArrowheads="1"/>
          </p:cNvSpPr>
          <p:nvPr/>
        </p:nvSpPr>
        <p:spPr bwMode="auto">
          <a:xfrm>
            <a:off x="2362200" y="5105400"/>
            <a:ext cx="457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500751" name="Text Box 15"/>
          <p:cNvSpPr txBox="1">
            <a:spLocks noChangeArrowheads="1"/>
          </p:cNvSpPr>
          <p:nvPr/>
        </p:nvSpPr>
        <p:spPr bwMode="auto">
          <a:xfrm>
            <a:off x="2422525" y="5519738"/>
            <a:ext cx="28405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$</a:t>
            </a:r>
          </a:p>
        </p:txBody>
      </p:sp>
      <p:sp>
        <p:nvSpPr>
          <p:cNvPr id="500752" name="Line 16"/>
          <p:cNvSpPr>
            <a:spLocks noChangeShapeType="1"/>
          </p:cNvSpPr>
          <p:nvPr/>
        </p:nvSpPr>
        <p:spPr bwMode="auto">
          <a:xfrm flipH="1">
            <a:off x="2819400" y="563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500753" name="AutoShape 17"/>
          <p:cNvSpPr>
            <a:spLocks noChangeArrowheads="1"/>
          </p:cNvSpPr>
          <p:nvPr/>
        </p:nvSpPr>
        <p:spPr bwMode="auto">
          <a:xfrm>
            <a:off x="1447800" y="3352800"/>
            <a:ext cx="6248400" cy="762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500754" name="Line 18"/>
          <p:cNvSpPr>
            <a:spLocks noChangeShapeType="1"/>
          </p:cNvSpPr>
          <p:nvPr/>
        </p:nvSpPr>
        <p:spPr bwMode="auto">
          <a:xfrm flipV="1">
            <a:off x="2590800" y="4114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486400" y="4648200"/>
            <a:ext cx="533400" cy="457200"/>
            <a:chOff x="768" y="3024"/>
            <a:chExt cx="336" cy="288"/>
          </a:xfrm>
        </p:grpSpPr>
        <p:sp>
          <p:nvSpPr>
            <p:cNvPr id="500756" name="Oval 20"/>
            <p:cNvSpPr>
              <a:spLocks noChangeArrowheads="1"/>
            </p:cNvSpPr>
            <p:nvPr/>
          </p:nvSpPr>
          <p:spPr bwMode="auto">
            <a:xfrm>
              <a:off x="768" y="3024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0757" name="Text Box 21"/>
            <p:cNvSpPr txBox="1">
              <a:spLocks noChangeArrowheads="1"/>
            </p:cNvSpPr>
            <p:nvPr/>
          </p:nvSpPr>
          <p:spPr bwMode="auto">
            <a:xfrm>
              <a:off x="854" y="3045"/>
              <a:ext cx="21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 smtClean="0">
                  <a:ea typeface="굴림" charset="-127"/>
                </a:rPr>
                <a:t>M</a:t>
              </a:r>
              <a:endParaRPr lang="en-US" altLang="ko-KR" sz="1400" dirty="0">
                <a:ea typeface="굴림" charset="-127"/>
              </a:endParaRP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5486400" y="5334000"/>
            <a:ext cx="533400" cy="457200"/>
            <a:chOff x="768" y="3456"/>
            <a:chExt cx="336" cy="288"/>
          </a:xfrm>
        </p:grpSpPr>
        <p:sp>
          <p:nvSpPr>
            <p:cNvPr id="500759" name="Oval 23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0760" name="Text Box 24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S</a:t>
              </a: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5486400" y="6019800"/>
            <a:ext cx="533400" cy="457200"/>
            <a:chOff x="768" y="3888"/>
            <a:chExt cx="336" cy="288"/>
          </a:xfrm>
        </p:grpSpPr>
        <p:sp>
          <p:nvSpPr>
            <p:cNvPr id="500762" name="Oval 26"/>
            <p:cNvSpPr>
              <a:spLocks noChangeArrowheads="1"/>
            </p:cNvSpPr>
            <p:nvPr/>
          </p:nvSpPr>
          <p:spPr bwMode="auto">
            <a:xfrm>
              <a:off x="768" y="3888"/>
              <a:ext cx="336" cy="2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0763" name="Text Box 27"/>
            <p:cNvSpPr txBox="1">
              <a:spLocks noChangeArrowheads="1"/>
            </p:cNvSpPr>
            <p:nvPr/>
          </p:nvSpPr>
          <p:spPr bwMode="auto">
            <a:xfrm>
              <a:off x="854" y="3909"/>
              <a:ext cx="148" cy="1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I</a:t>
              </a:r>
            </a:p>
          </p:txBody>
        </p:sp>
      </p:grpSp>
      <p:sp>
        <p:nvSpPr>
          <p:cNvPr id="500764" name="Text Box 28"/>
          <p:cNvSpPr txBox="1">
            <a:spLocks noChangeArrowheads="1"/>
          </p:cNvSpPr>
          <p:nvPr/>
        </p:nvSpPr>
        <p:spPr bwMode="auto">
          <a:xfrm>
            <a:off x="7832725" y="5519738"/>
            <a:ext cx="40427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P2</a:t>
            </a:r>
          </a:p>
        </p:txBody>
      </p:sp>
      <p:sp>
        <p:nvSpPr>
          <p:cNvPr id="500765" name="Rectangle 29"/>
          <p:cNvSpPr>
            <a:spLocks noChangeArrowheads="1"/>
          </p:cNvSpPr>
          <p:nvPr/>
        </p:nvSpPr>
        <p:spPr bwMode="auto">
          <a:xfrm>
            <a:off x="7696200" y="5410200"/>
            <a:ext cx="457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500766" name="Rectangle 30"/>
          <p:cNvSpPr>
            <a:spLocks noChangeArrowheads="1"/>
          </p:cNvSpPr>
          <p:nvPr/>
        </p:nvSpPr>
        <p:spPr bwMode="auto">
          <a:xfrm>
            <a:off x="6934200" y="5105400"/>
            <a:ext cx="457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500767" name="Text Box 31"/>
          <p:cNvSpPr txBox="1">
            <a:spLocks noChangeArrowheads="1"/>
          </p:cNvSpPr>
          <p:nvPr/>
        </p:nvSpPr>
        <p:spPr bwMode="auto">
          <a:xfrm>
            <a:off x="6994525" y="5519738"/>
            <a:ext cx="28405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$</a:t>
            </a:r>
          </a:p>
        </p:txBody>
      </p:sp>
      <p:sp>
        <p:nvSpPr>
          <p:cNvPr id="500768" name="Line 32"/>
          <p:cNvSpPr>
            <a:spLocks noChangeShapeType="1"/>
          </p:cNvSpPr>
          <p:nvPr/>
        </p:nvSpPr>
        <p:spPr bwMode="auto">
          <a:xfrm flipH="1">
            <a:off x="7391400" y="563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500769" name="Line 33"/>
          <p:cNvSpPr>
            <a:spLocks noChangeShapeType="1"/>
          </p:cNvSpPr>
          <p:nvPr/>
        </p:nvSpPr>
        <p:spPr bwMode="auto">
          <a:xfrm flipV="1">
            <a:off x="7162800" y="4114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3048000" y="1219200"/>
            <a:ext cx="533400" cy="457200"/>
            <a:chOff x="768" y="3024"/>
            <a:chExt cx="336" cy="288"/>
          </a:xfrm>
        </p:grpSpPr>
        <p:sp>
          <p:nvSpPr>
            <p:cNvPr id="500771" name="Oval 35"/>
            <p:cNvSpPr>
              <a:spLocks noChangeArrowheads="1"/>
            </p:cNvSpPr>
            <p:nvPr/>
          </p:nvSpPr>
          <p:spPr bwMode="auto">
            <a:xfrm>
              <a:off x="768" y="3024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0772" name="Text Box 36"/>
            <p:cNvSpPr txBox="1">
              <a:spLocks noChangeArrowheads="1"/>
            </p:cNvSpPr>
            <p:nvPr/>
          </p:nvSpPr>
          <p:spPr bwMode="auto">
            <a:xfrm>
              <a:off x="854" y="3045"/>
              <a:ext cx="21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 smtClean="0">
                  <a:ea typeface="굴림" charset="-127"/>
                </a:rPr>
                <a:t>M</a:t>
              </a:r>
              <a:endParaRPr lang="en-US" altLang="ko-KR" sz="1400" dirty="0">
                <a:ea typeface="굴림" charset="-127"/>
              </a:endParaRPr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3048000" y="1905000"/>
            <a:ext cx="533400" cy="457200"/>
            <a:chOff x="768" y="3456"/>
            <a:chExt cx="336" cy="288"/>
          </a:xfrm>
        </p:grpSpPr>
        <p:sp>
          <p:nvSpPr>
            <p:cNvPr id="500774" name="Oval 38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0775" name="Text Box 39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S</a:t>
              </a:r>
            </a:p>
          </p:txBody>
        </p:sp>
      </p:grpSp>
      <p:grpSp>
        <p:nvGrpSpPr>
          <p:cNvPr id="10" name="Group 40"/>
          <p:cNvGrpSpPr>
            <a:grpSpLocks/>
          </p:cNvGrpSpPr>
          <p:nvPr/>
        </p:nvGrpSpPr>
        <p:grpSpPr bwMode="auto">
          <a:xfrm>
            <a:off x="3048000" y="2590800"/>
            <a:ext cx="533400" cy="457200"/>
            <a:chOff x="768" y="3888"/>
            <a:chExt cx="336" cy="288"/>
          </a:xfrm>
        </p:grpSpPr>
        <p:sp>
          <p:nvSpPr>
            <p:cNvPr id="500777" name="Oval 41"/>
            <p:cNvSpPr>
              <a:spLocks noChangeArrowheads="1"/>
            </p:cNvSpPr>
            <p:nvPr/>
          </p:nvSpPr>
          <p:spPr bwMode="auto">
            <a:xfrm>
              <a:off x="768" y="3888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0778" name="Text Box 42"/>
            <p:cNvSpPr txBox="1">
              <a:spLocks noChangeArrowheads="1"/>
            </p:cNvSpPr>
            <p:nvPr/>
          </p:nvSpPr>
          <p:spPr bwMode="auto">
            <a:xfrm>
              <a:off x="854" y="3909"/>
              <a:ext cx="19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U</a:t>
              </a:r>
            </a:p>
          </p:txBody>
        </p:sp>
      </p:grpSp>
      <p:sp>
        <p:nvSpPr>
          <p:cNvPr id="500779" name="Text Box 43"/>
          <p:cNvSpPr txBox="1">
            <a:spLocks noChangeArrowheads="1"/>
          </p:cNvSpPr>
          <p:nvPr/>
        </p:nvSpPr>
        <p:spPr bwMode="auto">
          <a:xfrm>
            <a:off x="5318125" y="2090738"/>
            <a:ext cx="33374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M</a:t>
            </a:r>
          </a:p>
        </p:txBody>
      </p:sp>
      <p:sp>
        <p:nvSpPr>
          <p:cNvPr id="500780" name="Rectangle 44"/>
          <p:cNvSpPr>
            <a:spLocks noChangeArrowheads="1"/>
          </p:cNvSpPr>
          <p:nvPr/>
        </p:nvSpPr>
        <p:spPr bwMode="auto">
          <a:xfrm>
            <a:off x="5181600" y="1981200"/>
            <a:ext cx="457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500781" name="Rectangle 45"/>
          <p:cNvSpPr>
            <a:spLocks noChangeArrowheads="1"/>
          </p:cNvSpPr>
          <p:nvPr/>
        </p:nvSpPr>
        <p:spPr bwMode="auto">
          <a:xfrm>
            <a:off x="4419600" y="1981200"/>
            <a:ext cx="457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500782" name="Text Box 46"/>
          <p:cNvSpPr txBox="1">
            <a:spLocks noChangeArrowheads="1"/>
          </p:cNvSpPr>
          <p:nvPr/>
        </p:nvSpPr>
        <p:spPr bwMode="auto">
          <a:xfrm>
            <a:off x="4479925" y="2090738"/>
            <a:ext cx="423514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Dir</a:t>
            </a:r>
          </a:p>
          <a:p>
            <a:r>
              <a:rPr lang="en-US" altLang="ko-KR" sz="1400">
                <a:ea typeface="굴림" charset="-127"/>
              </a:rPr>
              <a:t>ctrl</a:t>
            </a:r>
          </a:p>
        </p:txBody>
      </p:sp>
      <p:sp>
        <p:nvSpPr>
          <p:cNvPr id="500783" name="Line 47"/>
          <p:cNvSpPr>
            <a:spLocks noChangeShapeType="1"/>
          </p:cNvSpPr>
          <p:nvPr/>
        </p:nvSpPr>
        <p:spPr bwMode="auto">
          <a:xfrm flipH="1">
            <a:off x="4876800" y="220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500784" name="Line 48"/>
          <p:cNvSpPr>
            <a:spLocks noChangeShapeType="1"/>
          </p:cNvSpPr>
          <p:nvPr/>
        </p:nvSpPr>
        <p:spPr bwMode="auto">
          <a:xfrm flipV="1">
            <a:off x="4648200" y="2667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500785" name="Text Box 49"/>
          <p:cNvSpPr txBox="1">
            <a:spLocks noChangeArrowheads="1"/>
          </p:cNvSpPr>
          <p:nvPr/>
        </p:nvSpPr>
        <p:spPr bwMode="auto">
          <a:xfrm>
            <a:off x="3108325" y="6026150"/>
            <a:ext cx="113960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200">
                <a:solidFill>
                  <a:schemeClr val="hlink"/>
                </a:solidFill>
                <a:ea typeface="굴림" charset="-127"/>
              </a:rPr>
              <a:t>st vA -&gt; wr pA</a:t>
            </a:r>
          </a:p>
        </p:txBody>
      </p:sp>
      <p:grpSp>
        <p:nvGrpSpPr>
          <p:cNvPr id="11" name="Group 50"/>
          <p:cNvGrpSpPr>
            <a:grpSpLocks/>
          </p:cNvGrpSpPr>
          <p:nvPr/>
        </p:nvGrpSpPr>
        <p:grpSpPr bwMode="auto">
          <a:xfrm>
            <a:off x="3505198" y="2286000"/>
            <a:ext cx="812800" cy="381000"/>
            <a:chOff x="2208" y="1440"/>
            <a:chExt cx="512" cy="240"/>
          </a:xfrm>
        </p:grpSpPr>
        <p:sp>
          <p:nvSpPr>
            <p:cNvPr id="500787" name="Freeform 51"/>
            <p:cNvSpPr>
              <a:spLocks/>
            </p:cNvSpPr>
            <p:nvPr/>
          </p:nvSpPr>
          <p:spPr bwMode="auto">
            <a:xfrm>
              <a:off x="2208" y="144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0788" name="Text Box 52"/>
            <p:cNvSpPr txBox="1">
              <a:spLocks noChangeArrowheads="1"/>
            </p:cNvSpPr>
            <p:nvPr/>
          </p:nvSpPr>
          <p:spPr bwMode="auto">
            <a:xfrm>
              <a:off x="2246" y="1461"/>
              <a:ext cx="474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R/reply</a:t>
              </a:r>
            </a:p>
          </p:txBody>
        </p:sp>
      </p:grpSp>
      <p:grpSp>
        <p:nvGrpSpPr>
          <p:cNvPr id="12" name="Group 53"/>
          <p:cNvGrpSpPr>
            <a:grpSpLocks/>
          </p:cNvGrpSpPr>
          <p:nvPr/>
        </p:nvGrpSpPr>
        <p:grpSpPr bwMode="auto">
          <a:xfrm>
            <a:off x="1387475" y="5715000"/>
            <a:ext cx="682625" cy="381000"/>
            <a:chOff x="2208" y="1440"/>
            <a:chExt cx="430" cy="240"/>
          </a:xfrm>
        </p:grpSpPr>
        <p:sp>
          <p:nvSpPr>
            <p:cNvPr id="500790" name="Freeform 54"/>
            <p:cNvSpPr>
              <a:spLocks/>
            </p:cNvSpPr>
            <p:nvPr/>
          </p:nvSpPr>
          <p:spPr bwMode="auto">
            <a:xfrm>
              <a:off x="2208" y="144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0791" name="Text Box 55"/>
            <p:cNvSpPr txBox="1">
              <a:spLocks noChangeArrowheads="1"/>
            </p:cNvSpPr>
            <p:nvPr/>
          </p:nvSpPr>
          <p:spPr bwMode="auto">
            <a:xfrm>
              <a:off x="2246" y="1461"/>
              <a:ext cx="3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R/req</a:t>
              </a:r>
            </a:p>
          </p:txBody>
        </p:sp>
      </p:grpSp>
      <p:sp>
        <p:nvSpPr>
          <p:cNvPr id="500792" name="Text Box 56"/>
          <p:cNvSpPr txBox="1">
            <a:spLocks noChangeArrowheads="1"/>
          </p:cNvSpPr>
          <p:nvPr/>
        </p:nvSpPr>
        <p:spPr bwMode="auto">
          <a:xfrm>
            <a:off x="1355725" y="2014538"/>
            <a:ext cx="723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solidFill>
                  <a:srgbClr val="0332B7"/>
                </a:solidFill>
                <a:ea typeface="굴림" charset="-127"/>
              </a:rPr>
              <a:t>P1: pA</a:t>
            </a:r>
          </a:p>
        </p:txBody>
      </p:sp>
      <p:sp>
        <p:nvSpPr>
          <p:cNvPr id="500794" name="Text Box 58"/>
          <p:cNvSpPr txBox="1">
            <a:spLocks noChangeArrowheads="1"/>
          </p:cNvSpPr>
          <p:nvPr/>
        </p:nvSpPr>
        <p:spPr bwMode="auto">
          <a:xfrm>
            <a:off x="1371600" y="2362200"/>
            <a:ext cx="723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solidFill>
                  <a:srgbClr val="0332B7"/>
                </a:solidFill>
                <a:ea typeface="굴림" charset="-127"/>
              </a:rPr>
              <a:t>P2: pA</a:t>
            </a:r>
          </a:p>
        </p:txBody>
      </p:sp>
      <p:grpSp>
        <p:nvGrpSpPr>
          <p:cNvPr id="13" name="Group 59"/>
          <p:cNvGrpSpPr>
            <a:grpSpLocks/>
          </p:cNvGrpSpPr>
          <p:nvPr/>
        </p:nvGrpSpPr>
        <p:grpSpPr bwMode="auto">
          <a:xfrm>
            <a:off x="5943600" y="5715000"/>
            <a:ext cx="682625" cy="381000"/>
            <a:chOff x="2208" y="1440"/>
            <a:chExt cx="430" cy="240"/>
          </a:xfrm>
        </p:grpSpPr>
        <p:sp>
          <p:nvSpPr>
            <p:cNvPr id="500796" name="Freeform 60"/>
            <p:cNvSpPr>
              <a:spLocks/>
            </p:cNvSpPr>
            <p:nvPr/>
          </p:nvSpPr>
          <p:spPr bwMode="auto">
            <a:xfrm>
              <a:off x="2208" y="144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0797" name="Text Box 61"/>
            <p:cNvSpPr txBox="1">
              <a:spLocks noChangeArrowheads="1"/>
            </p:cNvSpPr>
            <p:nvPr/>
          </p:nvSpPr>
          <p:spPr bwMode="auto">
            <a:xfrm>
              <a:off x="2246" y="1461"/>
              <a:ext cx="3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R/req</a:t>
              </a:r>
            </a:p>
          </p:txBody>
        </p:sp>
      </p:grpSp>
      <p:grpSp>
        <p:nvGrpSpPr>
          <p:cNvPr id="14" name="Group 62"/>
          <p:cNvGrpSpPr>
            <a:grpSpLocks/>
          </p:cNvGrpSpPr>
          <p:nvPr/>
        </p:nvGrpSpPr>
        <p:grpSpPr bwMode="auto">
          <a:xfrm>
            <a:off x="1387477" y="5029200"/>
            <a:ext cx="892176" cy="381000"/>
            <a:chOff x="2208" y="1440"/>
            <a:chExt cx="562" cy="240"/>
          </a:xfrm>
        </p:grpSpPr>
        <p:sp>
          <p:nvSpPr>
            <p:cNvPr id="500799" name="Freeform 63"/>
            <p:cNvSpPr>
              <a:spLocks/>
            </p:cNvSpPr>
            <p:nvPr/>
          </p:nvSpPr>
          <p:spPr bwMode="auto">
            <a:xfrm>
              <a:off x="2208" y="144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0800" name="Text Box 64"/>
            <p:cNvSpPr txBox="1">
              <a:spLocks noChangeArrowheads="1"/>
            </p:cNvSpPr>
            <p:nvPr/>
          </p:nvSpPr>
          <p:spPr bwMode="auto">
            <a:xfrm>
              <a:off x="2246" y="1461"/>
              <a:ext cx="524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W/req E</a:t>
              </a:r>
            </a:p>
          </p:txBody>
        </p:sp>
      </p:grpSp>
      <p:grpSp>
        <p:nvGrpSpPr>
          <p:cNvPr id="15" name="Group 65"/>
          <p:cNvGrpSpPr>
            <a:grpSpLocks/>
          </p:cNvGrpSpPr>
          <p:nvPr/>
        </p:nvGrpSpPr>
        <p:grpSpPr bwMode="auto">
          <a:xfrm>
            <a:off x="304800" y="5321300"/>
            <a:ext cx="625475" cy="508000"/>
            <a:chOff x="374" y="3352"/>
            <a:chExt cx="394" cy="320"/>
          </a:xfrm>
        </p:grpSpPr>
        <p:sp>
          <p:nvSpPr>
            <p:cNvPr id="500802" name="Freeform 66"/>
            <p:cNvSpPr>
              <a:spLocks/>
            </p:cNvSpPr>
            <p:nvPr/>
          </p:nvSpPr>
          <p:spPr bwMode="auto">
            <a:xfrm>
              <a:off x="656" y="3352"/>
              <a:ext cx="112" cy="320"/>
            </a:xfrm>
            <a:custGeom>
              <a:avLst/>
              <a:gdLst/>
              <a:ahLst/>
              <a:cxnLst>
                <a:cxn ang="0">
                  <a:pos x="112" y="248"/>
                </a:cxn>
                <a:cxn ang="0">
                  <a:pos x="16" y="296"/>
                </a:cxn>
                <a:cxn ang="0">
                  <a:pos x="16" y="104"/>
                </a:cxn>
                <a:cxn ang="0">
                  <a:pos x="64" y="8"/>
                </a:cxn>
                <a:cxn ang="0">
                  <a:pos x="112" y="56"/>
                </a:cxn>
              </a:cxnLst>
              <a:rect l="0" t="0" r="r" b="b"/>
              <a:pathLst>
                <a:path w="112" h="320">
                  <a:moveTo>
                    <a:pt x="112" y="248"/>
                  </a:moveTo>
                  <a:cubicBezTo>
                    <a:pt x="72" y="284"/>
                    <a:pt x="32" y="320"/>
                    <a:pt x="16" y="296"/>
                  </a:cubicBezTo>
                  <a:cubicBezTo>
                    <a:pt x="0" y="272"/>
                    <a:pt x="8" y="152"/>
                    <a:pt x="16" y="104"/>
                  </a:cubicBezTo>
                  <a:cubicBezTo>
                    <a:pt x="24" y="56"/>
                    <a:pt x="48" y="16"/>
                    <a:pt x="64" y="8"/>
                  </a:cubicBezTo>
                  <a:cubicBezTo>
                    <a:pt x="80" y="0"/>
                    <a:pt x="96" y="28"/>
                    <a:pt x="112" y="5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0803" name="Text Box 67"/>
            <p:cNvSpPr txBox="1">
              <a:spLocks noChangeArrowheads="1"/>
            </p:cNvSpPr>
            <p:nvPr/>
          </p:nvSpPr>
          <p:spPr bwMode="auto">
            <a:xfrm>
              <a:off x="374" y="3429"/>
              <a:ext cx="2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R/_</a:t>
              </a:r>
            </a:p>
          </p:txBody>
        </p:sp>
      </p:grpSp>
      <p:grpSp>
        <p:nvGrpSpPr>
          <p:cNvPr id="16" name="Group 68"/>
          <p:cNvGrpSpPr>
            <a:grpSpLocks/>
          </p:cNvGrpSpPr>
          <p:nvPr/>
        </p:nvGrpSpPr>
        <p:grpSpPr bwMode="auto">
          <a:xfrm>
            <a:off x="2514600" y="1905000"/>
            <a:ext cx="625475" cy="508000"/>
            <a:chOff x="374" y="3352"/>
            <a:chExt cx="394" cy="320"/>
          </a:xfrm>
        </p:grpSpPr>
        <p:sp>
          <p:nvSpPr>
            <p:cNvPr id="500805" name="Freeform 69"/>
            <p:cNvSpPr>
              <a:spLocks/>
            </p:cNvSpPr>
            <p:nvPr/>
          </p:nvSpPr>
          <p:spPr bwMode="auto">
            <a:xfrm>
              <a:off x="656" y="3352"/>
              <a:ext cx="112" cy="320"/>
            </a:xfrm>
            <a:custGeom>
              <a:avLst/>
              <a:gdLst/>
              <a:ahLst/>
              <a:cxnLst>
                <a:cxn ang="0">
                  <a:pos x="112" y="248"/>
                </a:cxn>
                <a:cxn ang="0">
                  <a:pos x="16" y="296"/>
                </a:cxn>
                <a:cxn ang="0">
                  <a:pos x="16" y="104"/>
                </a:cxn>
                <a:cxn ang="0">
                  <a:pos x="64" y="8"/>
                </a:cxn>
                <a:cxn ang="0">
                  <a:pos x="112" y="56"/>
                </a:cxn>
              </a:cxnLst>
              <a:rect l="0" t="0" r="r" b="b"/>
              <a:pathLst>
                <a:path w="112" h="320">
                  <a:moveTo>
                    <a:pt x="112" y="248"/>
                  </a:moveTo>
                  <a:cubicBezTo>
                    <a:pt x="72" y="284"/>
                    <a:pt x="32" y="320"/>
                    <a:pt x="16" y="296"/>
                  </a:cubicBezTo>
                  <a:cubicBezTo>
                    <a:pt x="0" y="272"/>
                    <a:pt x="8" y="152"/>
                    <a:pt x="16" y="104"/>
                  </a:cubicBezTo>
                  <a:cubicBezTo>
                    <a:pt x="24" y="56"/>
                    <a:pt x="48" y="16"/>
                    <a:pt x="64" y="8"/>
                  </a:cubicBezTo>
                  <a:cubicBezTo>
                    <a:pt x="80" y="0"/>
                    <a:pt x="96" y="28"/>
                    <a:pt x="112" y="5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0806" name="Text Box 70"/>
            <p:cNvSpPr txBox="1">
              <a:spLocks noChangeArrowheads="1"/>
            </p:cNvSpPr>
            <p:nvPr/>
          </p:nvSpPr>
          <p:spPr bwMode="auto">
            <a:xfrm>
              <a:off x="374" y="3429"/>
              <a:ext cx="2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R/_</a:t>
              </a:r>
            </a:p>
          </p:txBody>
        </p:sp>
      </p:grpSp>
      <p:grpSp>
        <p:nvGrpSpPr>
          <p:cNvPr id="17" name="Group 71"/>
          <p:cNvGrpSpPr>
            <a:grpSpLocks/>
          </p:cNvGrpSpPr>
          <p:nvPr/>
        </p:nvGrpSpPr>
        <p:grpSpPr bwMode="auto">
          <a:xfrm>
            <a:off x="4953000" y="5334000"/>
            <a:ext cx="625475" cy="508000"/>
            <a:chOff x="374" y="3352"/>
            <a:chExt cx="394" cy="320"/>
          </a:xfrm>
        </p:grpSpPr>
        <p:sp>
          <p:nvSpPr>
            <p:cNvPr id="500808" name="Freeform 72"/>
            <p:cNvSpPr>
              <a:spLocks/>
            </p:cNvSpPr>
            <p:nvPr/>
          </p:nvSpPr>
          <p:spPr bwMode="auto">
            <a:xfrm>
              <a:off x="656" y="3352"/>
              <a:ext cx="112" cy="320"/>
            </a:xfrm>
            <a:custGeom>
              <a:avLst/>
              <a:gdLst/>
              <a:ahLst/>
              <a:cxnLst>
                <a:cxn ang="0">
                  <a:pos x="112" y="248"/>
                </a:cxn>
                <a:cxn ang="0">
                  <a:pos x="16" y="296"/>
                </a:cxn>
                <a:cxn ang="0">
                  <a:pos x="16" y="104"/>
                </a:cxn>
                <a:cxn ang="0">
                  <a:pos x="64" y="8"/>
                </a:cxn>
                <a:cxn ang="0">
                  <a:pos x="112" y="56"/>
                </a:cxn>
              </a:cxnLst>
              <a:rect l="0" t="0" r="r" b="b"/>
              <a:pathLst>
                <a:path w="112" h="320">
                  <a:moveTo>
                    <a:pt x="112" y="248"/>
                  </a:moveTo>
                  <a:cubicBezTo>
                    <a:pt x="72" y="284"/>
                    <a:pt x="32" y="320"/>
                    <a:pt x="16" y="296"/>
                  </a:cubicBezTo>
                  <a:cubicBezTo>
                    <a:pt x="0" y="272"/>
                    <a:pt x="8" y="152"/>
                    <a:pt x="16" y="104"/>
                  </a:cubicBezTo>
                  <a:cubicBezTo>
                    <a:pt x="24" y="56"/>
                    <a:pt x="48" y="16"/>
                    <a:pt x="64" y="8"/>
                  </a:cubicBezTo>
                  <a:cubicBezTo>
                    <a:pt x="80" y="0"/>
                    <a:pt x="96" y="28"/>
                    <a:pt x="112" y="5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0809" name="Text Box 73"/>
            <p:cNvSpPr txBox="1">
              <a:spLocks noChangeArrowheads="1"/>
            </p:cNvSpPr>
            <p:nvPr/>
          </p:nvSpPr>
          <p:spPr bwMode="auto">
            <a:xfrm>
              <a:off x="374" y="3429"/>
              <a:ext cx="2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R/_</a:t>
              </a:r>
            </a:p>
          </p:txBody>
        </p:sp>
      </p:grpSp>
      <p:grpSp>
        <p:nvGrpSpPr>
          <p:cNvPr id="18" name="Group 117"/>
          <p:cNvGrpSpPr>
            <a:grpSpLocks/>
          </p:cNvGrpSpPr>
          <p:nvPr/>
        </p:nvGrpSpPr>
        <p:grpSpPr bwMode="auto">
          <a:xfrm>
            <a:off x="4800600" y="2667000"/>
            <a:ext cx="2286000" cy="2362200"/>
            <a:chOff x="3024" y="1680"/>
            <a:chExt cx="1440" cy="1488"/>
          </a:xfrm>
        </p:grpSpPr>
        <p:sp>
          <p:nvSpPr>
            <p:cNvPr id="500810" name="Freeform 74"/>
            <p:cNvSpPr>
              <a:spLocks/>
            </p:cNvSpPr>
            <p:nvPr/>
          </p:nvSpPr>
          <p:spPr bwMode="auto">
            <a:xfrm>
              <a:off x="3024" y="1680"/>
              <a:ext cx="1440" cy="1488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96" y="480"/>
                </a:cxn>
                <a:cxn ang="0">
                  <a:pos x="624" y="624"/>
                </a:cxn>
                <a:cxn ang="0">
                  <a:pos x="1248" y="720"/>
                </a:cxn>
                <a:cxn ang="0">
                  <a:pos x="1440" y="1488"/>
                </a:cxn>
              </a:cxnLst>
              <a:rect l="0" t="0" r="r" b="b"/>
              <a:pathLst>
                <a:path w="1440" h="1488">
                  <a:moveTo>
                    <a:pt x="48" y="0"/>
                  </a:moveTo>
                  <a:cubicBezTo>
                    <a:pt x="24" y="188"/>
                    <a:pt x="0" y="376"/>
                    <a:pt x="96" y="480"/>
                  </a:cubicBezTo>
                  <a:cubicBezTo>
                    <a:pt x="192" y="584"/>
                    <a:pt x="432" y="584"/>
                    <a:pt x="624" y="624"/>
                  </a:cubicBezTo>
                  <a:cubicBezTo>
                    <a:pt x="816" y="664"/>
                    <a:pt x="1112" y="576"/>
                    <a:pt x="1248" y="720"/>
                  </a:cubicBezTo>
                  <a:cubicBezTo>
                    <a:pt x="1384" y="864"/>
                    <a:pt x="1412" y="1176"/>
                    <a:pt x="1440" y="1488"/>
                  </a:cubicBezTo>
                </a:path>
              </a:pathLst>
            </a:custGeom>
            <a:noFill/>
            <a:ln w="9525" cap="flat" cmpd="sng">
              <a:solidFill>
                <a:schemeClr val="hlink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0811" name="Text Box 75"/>
            <p:cNvSpPr txBox="1">
              <a:spLocks noChangeArrowheads="1"/>
            </p:cNvSpPr>
            <p:nvPr/>
          </p:nvSpPr>
          <p:spPr bwMode="auto">
            <a:xfrm>
              <a:off x="3494" y="2085"/>
              <a:ext cx="769" cy="165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Invalidate pA</a:t>
              </a:r>
            </a:p>
          </p:txBody>
        </p:sp>
      </p:grpSp>
      <p:grpSp>
        <p:nvGrpSpPr>
          <p:cNvPr id="19" name="Group 76"/>
          <p:cNvGrpSpPr>
            <a:grpSpLocks/>
          </p:cNvGrpSpPr>
          <p:nvPr/>
        </p:nvGrpSpPr>
        <p:grpSpPr bwMode="auto">
          <a:xfrm>
            <a:off x="2514600" y="2667000"/>
            <a:ext cx="2311400" cy="2438400"/>
            <a:chOff x="1584" y="1680"/>
            <a:chExt cx="1456" cy="1536"/>
          </a:xfrm>
        </p:grpSpPr>
        <p:sp>
          <p:nvSpPr>
            <p:cNvPr id="500813" name="Freeform 77"/>
            <p:cNvSpPr>
              <a:spLocks/>
            </p:cNvSpPr>
            <p:nvPr/>
          </p:nvSpPr>
          <p:spPr bwMode="auto">
            <a:xfrm>
              <a:off x="1712" y="1680"/>
              <a:ext cx="1328" cy="1536"/>
            </a:xfrm>
            <a:custGeom>
              <a:avLst/>
              <a:gdLst/>
              <a:ahLst/>
              <a:cxnLst>
                <a:cxn ang="0">
                  <a:pos x="16" y="1536"/>
                </a:cxn>
                <a:cxn ang="0">
                  <a:pos x="16" y="1008"/>
                </a:cxn>
                <a:cxn ang="0">
                  <a:pos x="112" y="816"/>
                </a:cxn>
                <a:cxn ang="0">
                  <a:pos x="256" y="720"/>
                </a:cxn>
                <a:cxn ang="0">
                  <a:pos x="928" y="720"/>
                </a:cxn>
                <a:cxn ang="0">
                  <a:pos x="1264" y="528"/>
                </a:cxn>
                <a:cxn ang="0">
                  <a:pos x="1312" y="0"/>
                </a:cxn>
              </a:cxnLst>
              <a:rect l="0" t="0" r="r" b="b"/>
              <a:pathLst>
                <a:path w="1328" h="1536">
                  <a:moveTo>
                    <a:pt x="16" y="1536"/>
                  </a:moveTo>
                  <a:cubicBezTo>
                    <a:pt x="8" y="1332"/>
                    <a:pt x="0" y="1128"/>
                    <a:pt x="16" y="1008"/>
                  </a:cubicBezTo>
                  <a:cubicBezTo>
                    <a:pt x="32" y="888"/>
                    <a:pt x="72" y="864"/>
                    <a:pt x="112" y="816"/>
                  </a:cubicBezTo>
                  <a:cubicBezTo>
                    <a:pt x="152" y="768"/>
                    <a:pt x="120" y="736"/>
                    <a:pt x="256" y="720"/>
                  </a:cubicBezTo>
                  <a:cubicBezTo>
                    <a:pt x="392" y="704"/>
                    <a:pt x="760" y="752"/>
                    <a:pt x="928" y="720"/>
                  </a:cubicBezTo>
                  <a:cubicBezTo>
                    <a:pt x="1096" y="688"/>
                    <a:pt x="1200" y="648"/>
                    <a:pt x="1264" y="528"/>
                  </a:cubicBezTo>
                  <a:cubicBezTo>
                    <a:pt x="1328" y="408"/>
                    <a:pt x="1320" y="204"/>
                    <a:pt x="1312" y="0"/>
                  </a:cubicBezTo>
                </a:path>
              </a:pathLst>
            </a:custGeom>
            <a:noFill/>
            <a:ln w="9525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0814" name="Text Box 78"/>
            <p:cNvSpPr txBox="1">
              <a:spLocks noChangeArrowheads="1"/>
            </p:cNvSpPr>
            <p:nvPr/>
          </p:nvSpPr>
          <p:spPr bwMode="auto">
            <a:xfrm>
              <a:off x="1584" y="2160"/>
              <a:ext cx="1263" cy="165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 smtClean="0">
                  <a:ea typeface="굴림" charset="-127"/>
                </a:rPr>
                <a:t>Read for ownership </a:t>
              </a:r>
              <a:r>
                <a:rPr lang="en-US" altLang="ko-KR" sz="1400" dirty="0" err="1">
                  <a:ea typeface="굴림" charset="-127"/>
                </a:rPr>
                <a:t>pA</a:t>
              </a:r>
              <a:endParaRPr lang="en-US" altLang="ko-KR" sz="1400" dirty="0">
                <a:ea typeface="굴림" charset="-127"/>
              </a:endParaRPr>
            </a:p>
          </p:txBody>
        </p:sp>
      </p:grpSp>
      <p:grpSp>
        <p:nvGrpSpPr>
          <p:cNvPr id="20" name="Group 79"/>
          <p:cNvGrpSpPr>
            <a:grpSpLocks/>
          </p:cNvGrpSpPr>
          <p:nvPr/>
        </p:nvGrpSpPr>
        <p:grpSpPr bwMode="auto">
          <a:xfrm>
            <a:off x="4953000" y="2743200"/>
            <a:ext cx="3103563" cy="2286000"/>
            <a:chOff x="3120" y="1728"/>
            <a:chExt cx="1955" cy="1440"/>
          </a:xfrm>
        </p:grpSpPr>
        <p:sp>
          <p:nvSpPr>
            <p:cNvPr id="500816" name="Freeform 80"/>
            <p:cNvSpPr>
              <a:spLocks/>
            </p:cNvSpPr>
            <p:nvPr/>
          </p:nvSpPr>
          <p:spPr bwMode="auto">
            <a:xfrm>
              <a:off x="3120" y="1728"/>
              <a:ext cx="1584" cy="1440"/>
            </a:xfrm>
            <a:custGeom>
              <a:avLst/>
              <a:gdLst/>
              <a:ahLst/>
              <a:cxnLst>
                <a:cxn ang="0">
                  <a:pos x="1488" y="1440"/>
                </a:cxn>
                <a:cxn ang="0">
                  <a:pos x="1488" y="336"/>
                </a:cxn>
                <a:cxn ang="0">
                  <a:pos x="912" y="192"/>
                </a:cxn>
                <a:cxn ang="0">
                  <a:pos x="192" y="192"/>
                </a:cxn>
                <a:cxn ang="0">
                  <a:pos x="0" y="0"/>
                </a:cxn>
              </a:cxnLst>
              <a:rect l="0" t="0" r="r" b="b"/>
              <a:pathLst>
                <a:path w="1584" h="1440">
                  <a:moveTo>
                    <a:pt x="1488" y="1440"/>
                  </a:moveTo>
                  <a:cubicBezTo>
                    <a:pt x="1536" y="992"/>
                    <a:pt x="1584" y="544"/>
                    <a:pt x="1488" y="336"/>
                  </a:cubicBezTo>
                  <a:cubicBezTo>
                    <a:pt x="1392" y="128"/>
                    <a:pt x="1128" y="216"/>
                    <a:pt x="912" y="192"/>
                  </a:cubicBezTo>
                  <a:cubicBezTo>
                    <a:pt x="696" y="168"/>
                    <a:pt x="344" y="224"/>
                    <a:pt x="192" y="192"/>
                  </a:cubicBezTo>
                  <a:cubicBezTo>
                    <a:pt x="40" y="160"/>
                    <a:pt x="20" y="80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hlink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0817" name="Text Box 81"/>
            <p:cNvSpPr txBox="1">
              <a:spLocks noChangeArrowheads="1"/>
            </p:cNvSpPr>
            <p:nvPr/>
          </p:nvSpPr>
          <p:spPr bwMode="auto">
            <a:xfrm>
              <a:off x="4550" y="1797"/>
              <a:ext cx="525" cy="165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Inv ACK</a:t>
              </a:r>
            </a:p>
          </p:txBody>
        </p:sp>
      </p:grpSp>
      <p:grpSp>
        <p:nvGrpSpPr>
          <p:cNvPr id="21" name="Group 82"/>
          <p:cNvGrpSpPr>
            <a:grpSpLocks/>
          </p:cNvGrpSpPr>
          <p:nvPr/>
        </p:nvGrpSpPr>
        <p:grpSpPr bwMode="auto">
          <a:xfrm>
            <a:off x="3497264" y="1600200"/>
            <a:ext cx="1809750" cy="381000"/>
            <a:chOff x="2208" y="1440"/>
            <a:chExt cx="1140" cy="240"/>
          </a:xfrm>
        </p:grpSpPr>
        <p:sp>
          <p:nvSpPr>
            <p:cNvPr id="500819" name="Freeform 83"/>
            <p:cNvSpPr>
              <a:spLocks/>
            </p:cNvSpPr>
            <p:nvPr/>
          </p:nvSpPr>
          <p:spPr bwMode="auto">
            <a:xfrm>
              <a:off x="2208" y="144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0820" name="Text Box 84"/>
            <p:cNvSpPr txBox="1">
              <a:spLocks noChangeArrowheads="1"/>
            </p:cNvSpPr>
            <p:nvPr/>
          </p:nvSpPr>
          <p:spPr bwMode="auto">
            <a:xfrm>
              <a:off x="2246" y="1461"/>
              <a:ext cx="110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RX/invalidate&amp;reply</a:t>
              </a:r>
            </a:p>
          </p:txBody>
        </p:sp>
      </p:grpSp>
      <p:grpSp>
        <p:nvGrpSpPr>
          <p:cNvPr id="22" name="Group 85"/>
          <p:cNvGrpSpPr>
            <a:grpSpLocks/>
          </p:cNvGrpSpPr>
          <p:nvPr/>
        </p:nvGrpSpPr>
        <p:grpSpPr bwMode="auto">
          <a:xfrm>
            <a:off x="930275" y="5334000"/>
            <a:ext cx="533400" cy="457200"/>
            <a:chOff x="768" y="3456"/>
            <a:chExt cx="336" cy="288"/>
          </a:xfrm>
          <a:solidFill>
            <a:srgbClr val="FFFF00"/>
          </a:solidFill>
        </p:grpSpPr>
        <p:sp>
          <p:nvSpPr>
            <p:cNvPr id="500822" name="Oval 86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0823" name="Text Box 87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solidFill>
                    <a:schemeClr val="hlink"/>
                  </a:solidFill>
                  <a:ea typeface="굴림" charset="-127"/>
                </a:rPr>
                <a:t>S</a:t>
              </a:r>
            </a:p>
          </p:txBody>
        </p:sp>
      </p:grpSp>
      <p:grpSp>
        <p:nvGrpSpPr>
          <p:cNvPr id="23" name="Group 88"/>
          <p:cNvGrpSpPr>
            <a:grpSpLocks/>
          </p:cNvGrpSpPr>
          <p:nvPr/>
        </p:nvGrpSpPr>
        <p:grpSpPr bwMode="auto">
          <a:xfrm>
            <a:off x="3048000" y="1905000"/>
            <a:ext cx="533400" cy="457200"/>
            <a:chOff x="768" y="3456"/>
            <a:chExt cx="336" cy="288"/>
          </a:xfrm>
          <a:solidFill>
            <a:srgbClr val="FFFF00"/>
          </a:solidFill>
        </p:grpSpPr>
        <p:sp>
          <p:nvSpPr>
            <p:cNvPr id="500825" name="Oval 89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0826" name="Text Box 90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>
                  <a:solidFill>
                    <a:schemeClr val="hlink"/>
                  </a:solidFill>
                  <a:ea typeface="굴림" charset="-127"/>
                </a:rPr>
                <a:t>S</a:t>
              </a:r>
            </a:p>
          </p:txBody>
        </p:sp>
      </p:grpSp>
      <p:grpSp>
        <p:nvGrpSpPr>
          <p:cNvPr id="24" name="Group 91"/>
          <p:cNvGrpSpPr>
            <a:grpSpLocks/>
          </p:cNvGrpSpPr>
          <p:nvPr/>
        </p:nvGrpSpPr>
        <p:grpSpPr bwMode="auto">
          <a:xfrm>
            <a:off x="5486400" y="5334000"/>
            <a:ext cx="533400" cy="457200"/>
            <a:chOff x="768" y="3456"/>
            <a:chExt cx="336" cy="288"/>
          </a:xfrm>
          <a:solidFill>
            <a:srgbClr val="FFFF00"/>
          </a:solidFill>
        </p:grpSpPr>
        <p:sp>
          <p:nvSpPr>
            <p:cNvPr id="500828" name="Oval 92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0829" name="Text Box 93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solidFill>
                    <a:schemeClr val="hlink"/>
                  </a:solidFill>
                  <a:ea typeface="굴림" charset="-127"/>
                </a:rPr>
                <a:t>S</a:t>
              </a:r>
            </a:p>
          </p:txBody>
        </p:sp>
      </p:grpSp>
      <p:grpSp>
        <p:nvGrpSpPr>
          <p:cNvPr id="25" name="Group 94"/>
          <p:cNvGrpSpPr>
            <a:grpSpLocks/>
          </p:cNvGrpSpPr>
          <p:nvPr/>
        </p:nvGrpSpPr>
        <p:grpSpPr bwMode="auto">
          <a:xfrm>
            <a:off x="3060700" y="1206500"/>
            <a:ext cx="533400" cy="457200"/>
            <a:chOff x="768" y="3456"/>
            <a:chExt cx="336" cy="288"/>
          </a:xfrm>
          <a:solidFill>
            <a:srgbClr val="FFFF00"/>
          </a:solidFill>
        </p:grpSpPr>
        <p:sp>
          <p:nvSpPr>
            <p:cNvPr id="500831" name="Oval 95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0832" name="Text Box 96"/>
            <p:cNvSpPr txBox="1">
              <a:spLocks noChangeArrowheads="1"/>
            </p:cNvSpPr>
            <p:nvPr/>
          </p:nvSpPr>
          <p:spPr bwMode="auto">
            <a:xfrm>
              <a:off x="854" y="3512"/>
              <a:ext cx="166" cy="16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square" bIns="0">
              <a:spAutoFit/>
            </a:bodyPr>
            <a:lstStyle/>
            <a:p>
              <a:r>
                <a:rPr lang="en-US" altLang="ko-KR" sz="1400" dirty="0" smtClean="0">
                  <a:solidFill>
                    <a:schemeClr val="hlink"/>
                  </a:solidFill>
                  <a:ea typeface="굴림" charset="-127"/>
                </a:rPr>
                <a:t>M</a:t>
              </a:r>
              <a:endParaRPr lang="en-US" altLang="ko-KR" sz="1400" dirty="0">
                <a:solidFill>
                  <a:schemeClr val="hlink"/>
                </a:solidFill>
                <a:ea typeface="굴림" charset="-127"/>
              </a:endParaRPr>
            </a:p>
          </p:txBody>
        </p:sp>
      </p:grpSp>
      <p:grpSp>
        <p:nvGrpSpPr>
          <p:cNvPr id="26" name="Group 97"/>
          <p:cNvGrpSpPr>
            <a:grpSpLocks/>
          </p:cNvGrpSpPr>
          <p:nvPr/>
        </p:nvGrpSpPr>
        <p:grpSpPr bwMode="auto">
          <a:xfrm>
            <a:off x="927100" y="4629150"/>
            <a:ext cx="533400" cy="457200"/>
            <a:chOff x="636" y="3080"/>
            <a:chExt cx="336" cy="288"/>
          </a:xfrm>
          <a:solidFill>
            <a:srgbClr val="FFFF00"/>
          </a:solidFill>
        </p:grpSpPr>
        <p:sp>
          <p:nvSpPr>
            <p:cNvPr id="500834" name="Oval 98"/>
            <p:cNvSpPr>
              <a:spLocks noChangeArrowheads="1"/>
            </p:cNvSpPr>
            <p:nvPr/>
          </p:nvSpPr>
          <p:spPr bwMode="auto">
            <a:xfrm>
              <a:off x="636" y="3080"/>
              <a:ext cx="336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0835" name="Text Box 99"/>
            <p:cNvSpPr txBox="1">
              <a:spLocks noChangeArrowheads="1"/>
            </p:cNvSpPr>
            <p:nvPr/>
          </p:nvSpPr>
          <p:spPr bwMode="auto">
            <a:xfrm>
              <a:off x="692" y="3136"/>
              <a:ext cx="210" cy="16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 smtClean="0">
                  <a:solidFill>
                    <a:schemeClr val="hlink"/>
                  </a:solidFill>
                  <a:ea typeface="굴림" charset="-127"/>
                </a:rPr>
                <a:t>M</a:t>
              </a:r>
              <a:endParaRPr lang="en-US" altLang="ko-KR" sz="1400" dirty="0">
                <a:solidFill>
                  <a:schemeClr val="hlink"/>
                </a:solidFill>
                <a:ea typeface="굴림" charset="-127"/>
              </a:endParaRPr>
            </a:p>
          </p:txBody>
        </p:sp>
      </p:grpSp>
      <p:grpSp>
        <p:nvGrpSpPr>
          <p:cNvPr id="27" name="Group 100"/>
          <p:cNvGrpSpPr>
            <a:grpSpLocks/>
          </p:cNvGrpSpPr>
          <p:nvPr/>
        </p:nvGrpSpPr>
        <p:grpSpPr bwMode="auto">
          <a:xfrm>
            <a:off x="1127125" y="2743200"/>
            <a:ext cx="3470275" cy="2286000"/>
            <a:chOff x="710" y="1728"/>
            <a:chExt cx="2186" cy="1440"/>
          </a:xfrm>
        </p:grpSpPr>
        <p:sp>
          <p:nvSpPr>
            <p:cNvPr id="500837" name="Freeform 101"/>
            <p:cNvSpPr>
              <a:spLocks/>
            </p:cNvSpPr>
            <p:nvPr/>
          </p:nvSpPr>
          <p:spPr bwMode="auto">
            <a:xfrm>
              <a:off x="1432" y="1728"/>
              <a:ext cx="1464" cy="1440"/>
            </a:xfrm>
            <a:custGeom>
              <a:avLst/>
              <a:gdLst/>
              <a:ahLst/>
              <a:cxnLst>
                <a:cxn ang="0">
                  <a:pos x="1304" y="0"/>
                </a:cxn>
                <a:cxn ang="0">
                  <a:pos x="1304" y="240"/>
                </a:cxn>
                <a:cxn ang="0">
                  <a:pos x="344" y="288"/>
                </a:cxn>
                <a:cxn ang="0">
                  <a:pos x="56" y="288"/>
                </a:cxn>
                <a:cxn ang="0">
                  <a:pos x="8" y="576"/>
                </a:cxn>
                <a:cxn ang="0">
                  <a:pos x="104" y="1440"/>
                </a:cxn>
              </a:cxnLst>
              <a:rect l="0" t="0" r="r" b="b"/>
              <a:pathLst>
                <a:path w="1464" h="1440">
                  <a:moveTo>
                    <a:pt x="1304" y="0"/>
                  </a:moveTo>
                  <a:cubicBezTo>
                    <a:pt x="1384" y="96"/>
                    <a:pt x="1464" y="192"/>
                    <a:pt x="1304" y="240"/>
                  </a:cubicBezTo>
                  <a:cubicBezTo>
                    <a:pt x="1144" y="288"/>
                    <a:pt x="552" y="280"/>
                    <a:pt x="344" y="288"/>
                  </a:cubicBezTo>
                  <a:cubicBezTo>
                    <a:pt x="136" y="296"/>
                    <a:pt x="112" y="240"/>
                    <a:pt x="56" y="288"/>
                  </a:cubicBezTo>
                  <a:cubicBezTo>
                    <a:pt x="0" y="336"/>
                    <a:pt x="0" y="384"/>
                    <a:pt x="8" y="576"/>
                  </a:cubicBezTo>
                  <a:cubicBezTo>
                    <a:pt x="16" y="768"/>
                    <a:pt x="60" y="1104"/>
                    <a:pt x="104" y="1440"/>
                  </a:cubicBezTo>
                </a:path>
              </a:pathLst>
            </a:custGeom>
            <a:noFill/>
            <a:ln w="9525" cap="flat" cmpd="sng">
              <a:solidFill>
                <a:schemeClr val="hlink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0838" name="Text Box 102"/>
            <p:cNvSpPr txBox="1">
              <a:spLocks noChangeArrowheads="1"/>
            </p:cNvSpPr>
            <p:nvPr/>
          </p:nvSpPr>
          <p:spPr bwMode="auto">
            <a:xfrm>
              <a:off x="710" y="1893"/>
              <a:ext cx="743" cy="165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reply xD(pA)</a:t>
              </a:r>
            </a:p>
          </p:txBody>
        </p:sp>
      </p:grpSp>
      <p:grpSp>
        <p:nvGrpSpPr>
          <p:cNvPr id="28" name="Group 103"/>
          <p:cNvGrpSpPr>
            <a:grpSpLocks/>
          </p:cNvGrpSpPr>
          <p:nvPr/>
        </p:nvGrpSpPr>
        <p:grpSpPr bwMode="auto">
          <a:xfrm>
            <a:off x="1447801" y="4605338"/>
            <a:ext cx="968376" cy="1566862"/>
            <a:chOff x="912" y="2901"/>
            <a:chExt cx="610" cy="987"/>
          </a:xfrm>
        </p:grpSpPr>
        <p:sp>
          <p:nvSpPr>
            <p:cNvPr id="500840" name="Freeform 104"/>
            <p:cNvSpPr>
              <a:spLocks/>
            </p:cNvSpPr>
            <p:nvPr/>
          </p:nvSpPr>
          <p:spPr bwMode="auto">
            <a:xfrm>
              <a:off x="912" y="3072"/>
              <a:ext cx="536" cy="816"/>
            </a:xfrm>
            <a:custGeom>
              <a:avLst/>
              <a:gdLst/>
              <a:ahLst/>
              <a:cxnLst>
                <a:cxn ang="0">
                  <a:pos x="0" y="816"/>
                </a:cxn>
                <a:cxn ang="0">
                  <a:pos x="384" y="720"/>
                </a:cxn>
                <a:cxn ang="0">
                  <a:pos x="528" y="240"/>
                </a:cxn>
                <a:cxn ang="0">
                  <a:pos x="432" y="48"/>
                </a:cxn>
                <a:cxn ang="0">
                  <a:pos x="0" y="0"/>
                </a:cxn>
              </a:cxnLst>
              <a:rect l="0" t="0" r="r" b="b"/>
              <a:pathLst>
                <a:path w="536" h="816">
                  <a:moveTo>
                    <a:pt x="0" y="816"/>
                  </a:moveTo>
                  <a:cubicBezTo>
                    <a:pt x="148" y="816"/>
                    <a:pt x="296" y="816"/>
                    <a:pt x="384" y="720"/>
                  </a:cubicBezTo>
                  <a:cubicBezTo>
                    <a:pt x="472" y="624"/>
                    <a:pt x="520" y="352"/>
                    <a:pt x="528" y="240"/>
                  </a:cubicBezTo>
                  <a:cubicBezTo>
                    <a:pt x="536" y="128"/>
                    <a:pt x="520" y="88"/>
                    <a:pt x="432" y="48"/>
                  </a:cubicBezTo>
                  <a:cubicBezTo>
                    <a:pt x="344" y="8"/>
                    <a:pt x="172" y="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0841" name="Text Box 105"/>
            <p:cNvSpPr txBox="1">
              <a:spLocks noChangeArrowheads="1"/>
            </p:cNvSpPr>
            <p:nvPr/>
          </p:nvSpPr>
          <p:spPr bwMode="auto">
            <a:xfrm>
              <a:off x="998" y="2901"/>
              <a:ext cx="524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W/req E</a:t>
              </a:r>
            </a:p>
          </p:txBody>
        </p:sp>
      </p:grpSp>
      <p:grpSp>
        <p:nvGrpSpPr>
          <p:cNvPr id="29" name="Group 106"/>
          <p:cNvGrpSpPr>
            <a:grpSpLocks/>
          </p:cNvGrpSpPr>
          <p:nvPr/>
        </p:nvGrpSpPr>
        <p:grpSpPr bwMode="auto">
          <a:xfrm>
            <a:off x="304800" y="4648200"/>
            <a:ext cx="625475" cy="508000"/>
            <a:chOff x="374" y="3352"/>
            <a:chExt cx="394" cy="320"/>
          </a:xfrm>
        </p:grpSpPr>
        <p:sp>
          <p:nvSpPr>
            <p:cNvPr id="500843" name="Freeform 107"/>
            <p:cNvSpPr>
              <a:spLocks/>
            </p:cNvSpPr>
            <p:nvPr/>
          </p:nvSpPr>
          <p:spPr bwMode="auto">
            <a:xfrm>
              <a:off x="656" y="3352"/>
              <a:ext cx="112" cy="320"/>
            </a:xfrm>
            <a:custGeom>
              <a:avLst/>
              <a:gdLst/>
              <a:ahLst/>
              <a:cxnLst>
                <a:cxn ang="0">
                  <a:pos x="112" y="248"/>
                </a:cxn>
                <a:cxn ang="0">
                  <a:pos x="16" y="296"/>
                </a:cxn>
                <a:cxn ang="0">
                  <a:pos x="16" y="104"/>
                </a:cxn>
                <a:cxn ang="0">
                  <a:pos x="64" y="8"/>
                </a:cxn>
                <a:cxn ang="0">
                  <a:pos x="112" y="56"/>
                </a:cxn>
              </a:cxnLst>
              <a:rect l="0" t="0" r="r" b="b"/>
              <a:pathLst>
                <a:path w="112" h="320">
                  <a:moveTo>
                    <a:pt x="112" y="248"/>
                  </a:moveTo>
                  <a:cubicBezTo>
                    <a:pt x="72" y="284"/>
                    <a:pt x="32" y="320"/>
                    <a:pt x="16" y="296"/>
                  </a:cubicBezTo>
                  <a:cubicBezTo>
                    <a:pt x="0" y="272"/>
                    <a:pt x="8" y="152"/>
                    <a:pt x="16" y="104"/>
                  </a:cubicBezTo>
                  <a:cubicBezTo>
                    <a:pt x="24" y="56"/>
                    <a:pt x="48" y="16"/>
                    <a:pt x="64" y="8"/>
                  </a:cubicBezTo>
                  <a:cubicBezTo>
                    <a:pt x="80" y="0"/>
                    <a:pt x="96" y="28"/>
                    <a:pt x="112" y="5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0844" name="Text Box 108"/>
            <p:cNvSpPr txBox="1">
              <a:spLocks noChangeArrowheads="1"/>
            </p:cNvSpPr>
            <p:nvPr/>
          </p:nvSpPr>
          <p:spPr bwMode="auto">
            <a:xfrm>
              <a:off x="374" y="3429"/>
              <a:ext cx="317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W/_</a:t>
              </a:r>
            </a:p>
          </p:txBody>
        </p:sp>
      </p:grpSp>
      <p:grpSp>
        <p:nvGrpSpPr>
          <p:cNvPr id="30" name="Group 112"/>
          <p:cNvGrpSpPr>
            <a:grpSpLocks/>
          </p:cNvGrpSpPr>
          <p:nvPr/>
        </p:nvGrpSpPr>
        <p:grpSpPr bwMode="auto">
          <a:xfrm>
            <a:off x="4876800" y="5715000"/>
            <a:ext cx="698500" cy="381000"/>
            <a:chOff x="184" y="3600"/>
            <a:chExt cx="440" cy="240"/>
          </a:xfrm>
        </p:grpSpPr>
        <p:sp>
          <p:nvSpPr>
            <p:cNvPr id="500849" name="Freeform 113"/>
            <p:cNvSpPr>
              <a:spLocks/>
            </p:cNvSpPr>
            <p:nvPr/>
          </p:nvSpPr>
          <p:spPr bwMode="auto">
            <a:xfrm flipH="1">
              <a:off x="576" y="360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0850" name="Text Box 114"/>
            <p:cNvSpPr txBox="1">
              <a:spLocks noChangeArrowheads="1"/>
            </p:cNvSpPr>
            <p:nvPr/>
          </p:nvSpPr>
          <p:spPr bwMode="auto">
            <a:xfrm flipH="1">
              <a:off x="184" y="3669"/>
              <a:ext cx="361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Inv/_</a:t>
              </a:r>
            </a:p>
          </p:txBody>
        </p:sp>
      </p:grpSp>
      <p:sp>
        <p:nvSpPr>
          <p:cNvPr id="500851" name="Line 115"/>
          <p:cNvSpPr>
            <a:spLocks noChangeShapeType="1"/>
          </p:cNvSpPr>
          <p:nvPr/>
        </p:nvSpPr>
        <p:spPr bwMode="auto">
          <a:xfrm flipV="1">
            <a:off x="1371600" y="2438400"/>
            <a:ext cx="6858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500852" name="Text Box 116"/>
          <p:cNvSpPr txBox="1">
            <a:spLocks noChangeArrowheads="1"/>
          </p:cNvSpPr>
          <p:nvPr/>
        </p:nvSpPr>
        <p:spPr bwMode="auto">
          <a:xfrm>
            <a:off x="1965325" y="2014538"/>
            <a:ext cx="42511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solidFill>
                  <a:schemeClr val="hlink"/>
                </a:solidFill>
                <a:ea typeface="굴림" charset="-127"/>
              </a:rPr>
              <a:t>EX</a:t>
            </a:r>
          </a:p>
        </p:txBody>
      </p:sp>
    </p:spTree>
    <p:extLst>
      <p:ext uri="{BB962C8B-B14F-4D97-AF65-F5344CB8AC3E}">
        <p14:creationId xmlns:p14="http://schemas.microsoft.com/office/powerpoint/2010/main" val="112319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85" grpId="0"/>
      <p:bldP spid="500851" grpId="0" animBg="1"/>
      <p:bldP spid="500851" grpId="1" animBg="1"/>
      <p:bldP spid="50085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673975" cy="736600"/>
          </a:xfrm>
        </p:spPr>
        <p:txBody>
          <a:bodyPr/>
          <a:lstStyle/>
          <a:p>
            <a:r>
              <a:rPr lang="en-US" altLang="ko-KR" dirty="0">
                <a:ea typeface="굴림" charset="-127"/>
              </a:rPr>
              <a:t>Example Directory Protocol (</a:t>
            </a:r>
            <a:r>
              <a:rPr lang="en-US" altLang="ko-KR" u="sng" dirty="0" err="1">
                <a:solidFill>
                  <a:schemeClr val="hlink"/>
                </a:solidFill>
                <a:ea typeface="굴림" charset="-127"/>
              </a:rPr>
              <a:t>Wr</a:t>
            </a:r>
            <a:r>
              <a:rPr lang="en-US" altLang="ko-KR" u="sng" dirty="0">
                <a:solidFill>
                  <a:schemeClr val="hlink"/>
                </a:solidFill>
                <a:ea typeface="굴림" charset="-127"/>
              </a:rPr>
              <a:t> to </a:t>
            </a:r>
            <a:r>
              <a:rPr lang="en-US" altLang="ko-KR" u="sng" dirty="0" smtClean="0">
                <a:solidFill>
                  <a:schemeClr val="hlink"/>
                </a:solidFill>
                <a:ea typeface="굴림" charset="-127"/>
              </a:rPr>
              <a:t>M</a:t>
            </a:r>
            <a:r>
              <a:rPr lang="en-US" altLang="ko-KR" dirty="0" smtClean="0">
                <a:ea typeface="굴림" charset="-127"/>
              </a:rPr>
              <a:t>)</a:t>
            </a:r>
            <a:endParaRPr lang="en-US" altLang="ko-KR" dirty="0">
              <a:ea typeface="굴림" charset="-127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30275" y="4648200"/>
            <a:ext cx="533400" cy="457200"/>
            <a:chOff x="768" y="3024"/>
            <a:chExt cx="336" cy="288"/>
          </a:xfrm>
        </p:grpSpPr>
        <p:sp>
          <p:nvSpPr>
            <p:cNvPr id="501764" name="Oval 4"/>
            <p:cNvSpPr>
              <a:spLocks noChangeArrowheads="1"/>
            </p:cNvSpPr>
            <p:nvPr/>
          </p:nvSpPr>
          <p:spPr bwMode="auto">
            <a:xfrm>
              <a:off x="768" y="3024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1765" name="Text Box 5"/>
            <p:cNvSpPr txBox="1">
              <a:spLocks noChangeArrowheads="1"/>
            </p:cNvSpPr>
            <p:nvPr/>
          </p:nvSpPr>
          <p:spPr bwMode="auto">
            <a:xfrm>
              <a:off x="854" y="3045"/>
              <a:ext cx="21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 smtClean="0">
                  <a:ea typeface="굴림" charset="-127"/>
                </a:rPr>
                <a:t>M</a:t>
              </a:r>
              <a:endParaRPr lang="en-US" altLang="ko-KR" sz="1400" dirty="0">
                <a:ea typeface="굴림" charset="-127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30275" y="5334000"/>
            <a:ext cx="533400" cy="457200"/>
            <a:chOff x="768" y="3456"/>
            <a:chExt cx="336" cy="288"/>
          </a:xfrm>
        </p:grpSpPr>
        <p:sp>
          <p:nvSpPr>
            <p:cNvPr id="501767" name="Oval 7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1768" name="Text Box 8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S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930275" y="6019800"/>
            <a:ext cx="533400" cy="457200"/>
            <a:chOff x="768" y="3888"/>
            <a:chExt cx="336" cy="288"/>
          </a:xfrm>
        </p:grpSpPr>
        <p:sp>
          <p:nvSpPr>
            <p:cNvPr id="501770" name="Oval 10"/>
            <p:cNvSpPr>
              <a:spLocks noChangeArrowheads="1"/>
            </p:cNvSpPr>
            <p:nvPr/>
          </p:nvSpPr>
          <p:spPr bwMode="auto">
            <a:xfrm>
              <a:off x="768" y="3888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1771" name="Text Box 11"/>
            <p:cNvSpPr txBox="1">
              <a:spLocks noChangeArrowheads="1"/>
            </p:cNvSpPr>
            <p:nvPr/>
          </p:nvSpPr>
          <p:spPr bwMode="auto">
            <a:xfrm>
              <a:off x="854" y="3909"/>
              <a:ext cx="14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I</a:t>
              </a:r>
            </a:p>
          </p:txBody>
        </p:sp>
      </p:grpSp>
      <p:sp>
        <p:nvSpPr>
          <p:cNvPr id="501772" name="Text Box 12"/>
          <p:cNvSpPr txBox="1">
            <a:spLocks noChangeArrowheads="1"/>
          </p:cNvSpPr>
          <p:nvPr/>
        </p:nvSpPr>
        <p:spPr bwMode="auto">
          <a:xfrm>
            <a:off x="3260725" y="5519738"/>
            <a:ext cx="40427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P1</a:t>
            </a:r>
          </a:p>
        </p:txBody>
      </p:sp>
      <p:sp>
        <p:nvSpPr>
          <p:cNvPr id="501773" name="Rectangle 13"/>
          <p:cNvSpPr>
            <a:spLocks noChangeArrowheads="1"/>
          </p:cNvSpPr>
          <p:nvPr/>
        </p:nvSpPr>
        <p:spPr bwMode="auto">
          <a:xfrm>
            <a:off x="3124200" y="5410200"/>
            <a:ext cx="457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501774" name="Rectangle 14"/>
          <p:cNvSpPr>
            <a:spLocks noChangeArrowheads="1"/>
          </p:cNvSpPr>
          <p:nvPr/>
        </p:nvSpPr>
        <p:spPr bwMode="auto">
          <a:xfrm>
            <a:off x="2362200" y="5105400"/>
            <a:ext cx="457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501775" name="Text Box 15"/>
          <p:cNvSpPr txBox="1">
            <a:spLocks noChangeArrowheads="1"/>
          </p:cNvSpPr>
          <p:nvPr/>
        </p:nvSpPr>
        <p:spPr bwMode="auto">
          <a:xfrm>
            <a:off x="2422525" y="5519738"/>
            <a:ext cx="28405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$</a:t>
            </a:r>
          </a:p>
        </p:txBody>
      </p:sp>
      <p:sp>
        <p:nvSpPr>
          <p:cNvPr id="501776" name="Line 16"/>
          <p:cNvSpPr>
            <a:spLocks noChangeShapeType="1"/>
          </p:cNvSpPr>
          <p:nvPr/>
        </p:nvSpPr>
        <p:spPr bwMode="auto">
          <a:xfrm flipH="1">
            <a:off x="2819400" y="563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501777" name="AutoShape 17"/>
          <p:cNvSpPr>
            <a:spLocks noChangeArrowheads="1"/>
          </p:cNvSpPr>
          <p:nvPr/>
        </p:nvSpPr>
        <p:spPr bwMode="auto">
          <a:xfrm>
            <a:off x="1447800" y="3352800"/>
            <a:ext cx="6248400" cy="762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501778" name="Line 18"/>
          <p:cNvSpPr>
            <a:spLocks noChangeShapeType="1"/>
          </p:cNvSpPr>
          <p:nvPr/>
        </p:nvSpPr>
        <p:spPr bwMode="auto">
          <a:xfrm flipV="1">
            <a:off x="2590800" y="4114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486400" y="4648200"/>
            <a:ext cx="533400" cy="457200"/>
            <a:chOff x="768" y="3024"/>
            <a:chExt cx="336" cy="288"/>
          </a:xfrm>
        </p:grpSpPr>
        <p:sp>
          <p:nvSpPr>
            <p:cNvPr id="501780" name="Oval 20"/>
            <p:cNvSpPr>
              <a:spLocks noChangeArrowheads="1"/>
            </p:cNvSpPr>
            <p:nvPr/>
          </p:nvSpPr>
          <p:spPr bwMode="auto">
            <a:xfrm>
              <a:off x="768" y="3024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1781" name="Text Box 21"/>
            <p:cNvSpPr txBox="1">
              <a:spLocks noChangeArrowheads="1"/>
            </p:cNvSpPr>
            <p:nvPr/>
          </p:nvSpPr>
          <p:spPr bwMode="auto">
            <a:xfrm>
              <a:off x="854" y="3045"/>
              <a:ext cx="21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 smtClean="0">
                  <a:ea typeface="굴림" charset="-127"/>
                </a:rPr>
                <a:t>M</a:t>
              </a:r>
              <a:endParaRPr lang="en-US" altLang="ko-KR" sz="1400" dirty="0">
                <a:ea typeface="굴림" charset="-127"/>
              </a:endParaRP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5486400" y="5334000"/>
            <a:ext cx="533400" cy="457200"/>
            <a:chOff x="768" y="3456"/>
            <a:chExt cx="336" cy="288"/>
          </a:xfrm>
        </p:grpSpPr>
        <p:sp>
          <p:nvSpPr>
            <p:cNvPr id="501783" name="Oval 23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1784" name="Text Box 24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S</a:t>
              </a: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5486400" y="6019800"/>
            <a:ext cx="533400" cy="457200"/>
            <a:chOff x="768" y="3888"/>
            <a:chExt cx="336" cy="288"/>
          </a:xfrm>
        </p:grpSpPr>
        <p:sp>
          <p:nvSpPr>
            <p:cNvPr id="501786" name="Oval 26"/>
            <p:cNvSpPr>
              <a:spLocks noChangeArrowheads="1"/>
            </p:cNvSpPr>
            <p:nvPr/>
          </p:nvSpPr>
          <p:spPr bwMode="auto">
            <a:xfrm>
              <a:off x="768" y="3888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1787" name="Text Box 27"/>
            <p:cNvSpPr txBox="1">
              <a:spLocks noChangeArrowheads="1"/>
            </p:cNvSpPr>
            <p:nvPr/>
          </p:nvSpPr>
          <p:spPr bwMode="auto">
            <a:xfrm>
              <a:off x="854" y="3909"/>
              <a:ext cx="14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I</a:t>
              </a:r>
            </a:p>
          </p:txBody>
        </p:sp>
      </p:grpSp>
      <p:sp>
        <p:nvSpPr>
          <p:cNvPr id="501788" name="Text Box 28"/>
          <p:cNvSpPr txBox="1">
            <a:spLocks noChangeArrowheads="1"/>
          </p:cNvSpPr>
          <p:nvPr/>
        </p:nvSpPr>
        <p:spPr bwMode="auto">
          <a:xfrm>
            <a:off x="7832725" y="5519738"/>
            <a:ext cx="40427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P2</a:t>
            </a:r>
          </a:p>
        </p:txBody>
      </p:sp>
      <p:sp>
        <p:nvSpPr>
          <p:cNvPr id="501789" name="Rectangle 29"/>
          <p:cNvSpPr>
            <a:spLocks noChangeArrowheads="1"/>
          </p:cNvSpPr>
          <p:nvPr/>
        </p:nvSpPr>
        <p:spPr bwMode="auto">
          <a:xfrm>
            <a:off x="7696200" y="5410200"/>
            <a:ext cx="457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501790" name="Rectangle 30"/>
          <p:cNvSpPr>
            <a:spLocks noChangeArrowheads="1"/>
          </p:cNvSpPr>
          <p:nvPr/>
        </p:nvSpPr>
        <p:spPr bwMode="auto">
          <a:xfrm>
            <a:off x="6934200" y="5105400"/>
            <a:ext cx="457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501791" name="Text Box 31"/>
          <p:cNvSpPr txBox="1">
            <a:spLocks noChangeArrowheads="1"/>
          </p:cNvSpPr>
          <p:nvPr/>
        </p:nvSpPr>
        <p:spPr bwMode="auto">
          <a:xfrm>
            <a:off x="6994525" y="5519738"/>
            <a:ext cx="28405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$</a:t>
            </a:r>
          </a:p>
        </p:txBody>
      </p:sp>
      <p:sp>
        <p:nvSpPr>
          <p:cNvPr id="501792" name="Line 32"/>
          <p:cNvSpPr>
            <a:spLocks noChangeShapeType="1"/>
          </p:cNvSpPr>
          <p:nvPr/>
        </p:nvSpPr>
        <p:spPr bwMode="auto">
          <a:xfrm flipH="1">
            <a:off x="7391400" y="563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501793" name="Line 33"/>
          <p:cNvSpPr>
            <a:spLocks noChangeShapeType="1"/>
          </p:cNvSpPr>
          <p:nvPr/>
        </p:nvSpPr>
        <p:spPr bwMode="auto">
          <a:xfrm flipV="1">
            <a:off x="7162800" y="4114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3048000" y="1219200"/>
            <a:ext cx="533400" cy="457200"/>
            <a:chOff x="768" y="3024"/>
            <a:chExt cx="336" cy="288"/>
          </a:xfrm>
        </p:grpSpPr>
        <p:sp>
          <p:nvSpPr>
            <p:cNvPr id="501795" name="Oval 35"/>
            <p:cNvSpPr>
              <a:spLocks noChangeArrowheads="1"/>
            </p:cNvSpPr>
            <p:nvPr/>
          </p:nvSpPr>
          <p:spPr bwMode="auto">
            <a:xfrm>
              <a:off x="768" y="3024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1796" name="Text Box 36"/>
            <p:cNvSpPr txBox="1">
              <a:spLocks noChangeArrowheads="1"/>
            </p:cNvSpPr>
            <p:nvPr/>
          </p:nvSpPr>
          <p:spPr bwMode="auto">
            <a:xfrm>
              <a:off x="854" y="3045"/>
              <a:ext cx="19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D</a:t>
              </a:r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3048000" y="1905000"/>
            <a:ext cx="533400" cy="457200"/>
            <a:chOff x="768" y="3456"/>
            <a:chExt cx="336" cy="288"/>
          </a:xfrm>
        </p:grpSpPr>
        <p:sp>
          <p:nvSpPr>
            <p:cNvPr id="501798" name="Oval 38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1799" name="Text Box 39"/>
            <p:cNvSpPr txBox="1">
              <a:spLocks noChangeArrowheads="1"/>
            </p:cNvSpPr>
            <p:nvPr/>
          </p:nvSpPr>
          <p:spPr bwMode="auto">
            <a:xfrm>
              <a:off x="854" y="3477"/>
              <a:ext cx="1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S</a:t>
              </a:r>
            </a:p>
          </p:txBody>
        </p:sp>
      </p:grpSp>
      <p:grpSp>
        <p:nvGrpSpPr>
          <p:cNvPr id="10" name="Group 40"/>
          <p:cNvGrpSpPr>
            <a:grpSpLocks/>
          </p:cNvGrpSpPr>
          <p:nvPr/>
        </p:nvGrpSpPr>
        <p:grpSpPr bwMode="auto">
          <a:xfrm>
            <a:off x="3048000" y="2590800"/>
            <a:ext cx="533400" cy="457200"/>
            <a:chOff x="768" y="3888"/>
            <a:chExt cx="336" cy="288"/>
          </a:xfrm>
        </p:grpSpPr>
        <p:sp>
          <p:nvSpPr>
            <p:cNvPr id="501801" name="Oval 41"/>
            <p:cNvSpPr>
              <a:spLocks noChangeArrowheads="1"/>
            </p:cNvSpPr>
            <p:nvPr/>
          </p:nvSpPr>
          <p:spPr bwMode="auto">
            <a:xfrm>
              <a:off x="768" y="3888"/>
              <a:ext cx="33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1802" name="Text Box 42"/>
            <p:cNvSpPr txBox="1">
              <a:spLocks noChangeArrowheads="1"/>
            </p:cNvSpPr>
            <p:nvPr/>
          </p:nvSpPr>
          <p:spPr bwMode="auto">
            <a:xfrm>
              <a:off x="854" y="3909"/>
              <a:ext cx="19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U</a:t>
              </a:r>
            </a:p>
          </p:txBody>
        </p:sp>
      </p:grpSp>
      <p:sp>
        <p:nvSpPr>
          <p:cNvPr id="501803" name="Text Box 43"/>
          <p:cNvSpPr txBox="1">
            <a:spLocks noChangeArrowheads="1"/>
          </p:cNvSpPr>
          <p:nvPr/>
        </p:nvSpPr>
        <p:spPr bwMode="auto">
          <a:xfrm>
            <a:off x="5318125" y="2090738"/>
            <a:ext cx="33374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M</a:t>
            </a:r>
          </a:p>
        </p:txBody>
      </p:sp>
      <p:sp>
        <p:nvSpPr>
          <p:cNvPr id="501804" name="Rectangle 44"/>
          <p:cNvSpPr>
            <a:spLocks noChangeArrowheads="1"/>
          </p:cNvSpPr>
          <p:nvPr/>
        </p:nvSpPr>
        <p:spPr bwMode="auto">
          <a:xfrm>
            <a:off x="5181600" y="1981200"/>
            <a:ext cx="457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501805" name="Rectangle 45"/>
          <p:cNvSpPr>
            <a:spLocks noChangeArrowheads="1"/>
          </p:cNvSpPr>
          <p:nvPr/>
        </p:nvSpPr>
        <p:spPr bwMode="auto">
          <a:xfrm>
            <a:off x="4419600" y="1981200"/>
            <a:ext cx="4572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="ctr"/>
          <a:lstStyle/>
          <a:p>
            <a:endParaRPr lang="ko-KR" altLang="en-US" sz="1400"/>
          </a:p>
        </p:txBody>
      </p:sp>
      <p:sp>
        <p:nvSpPr>
          <p:cNvPr id="501806" name="Text Box 46"/>
          <p:cNvSpPr txBox="1">
            <a:spLocks noChangeArrowheads="1"/>
          </p:cNvSpPr>
          <p:nvPr/>
        </p:nvSpPr>
        <p:spPr bwMode="auto">
          <a:xfrm>
            <a:off x="4479925" y="2090738"/>
            <a:ext cx="423514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ea typeface="굴림" charset="-127"/>
              </a:rPr>
              <a:t>Dir</a:t>
            </a:r>
          </a:p>
          <a:p>
            <a:r>
              <a:rPr lang="en-US" altLang="ko-KR" sz="1400">
                <a:ea typeface="굴림" charset="-127"/>
              </a:rPr>
              <a:t>ctrl</a:t>
            </a:r>
          </a:p>
        </p:txBody>
      </p:sp>
      <p:sp>
        <p:nvSpPr>
          <p:cNvPr id="501807" name="Line 47"/>
          <p:cNvSpPr>
            <a:spLocks noChangeShapeType="1"/>
          </p:cNvSpPr>
          <p:nvPr/>
        </p:nvSpPr>
        <p:spPr bwMode="auto">
          <a:xfrm flipH="1">
            <a:off x="4876800" y="220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sp>
        <p:nvSpPr>
          <p:cNvPr id="501808" name="Line 48"/>
          <p:cNvSpPr>
            <a:spLocks noChangeShapeType="1"/>
          </p:cNvSpPr>
          <p:nvPr/>
        </p:nvSpPr>
        <p:spPr bwMode="auto">
          <a:xfrm flipV="1">
            <a:off x="4648200" y="2667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bIns="0"/>
          <a:lstStyle/>
          <a:p>
            <a:endParaRPr lang="ko-KR" altLang="en-US" sz="1400"/>
          </a:p>
        </p:txBody>
      </p:sp>
      <p:grpSp>
        <p:nvGrpSpPr>
          <p:cNvPr id="11" name="Group 49"/>
          <p:cNvGrpSpPr>
            <a:grpSpLocks/>
          </p:cNvGrpSpPr>
          <p:nvPr/>
        </p:nvGrpSpPr>
        <p:grpSpPr bwMode="auto">
          <a:xfrm>
            <a:off x="3505198" y="2286000"/>
            <a:ext cx="812800" cy="381000"/>
            <a:chOff x="2208" y="1440"/>
            <a:chExt cx="512" cy="240"/>
          </a:xfrm>
        </p:grpSpPr>
        <p:sp>
          <p:nvSpPr>
            <p:cNvPr id="501810" name="Freeform 50"/>
            <p:cNvSpPr>
              <a:spLocks/>
            </p:cNvSpPr>
            <p:nvPr/>
          </p:nvSpPr>
          <p:spPr bwMode="auto">
            <a:xfrm>
              <a:off x="2208" y="144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11" name="Text Box 51"/>
            <p:cNvSpPr txBox="1">
              <a:spLocks noChangeArrowheads="1"/>
            </p:cNvSpPr>
            <p:nvPr/>
          </p:nvSpPr>
          <p:spPr bwMode="auto">
            <a:xfrm>
              <a:off x="2246" y="1461"/>
              <a:ext cx="474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R/reply</a:t>
              </a:r>
            </a:p>
          </p:txBody>
        </p:sp>
      </p:grpSp>
      <p:grpSp>
        <p:nvGrpSpPr>
          <p:cNvPr id="12" name="Group 52"/>
          <p:cNvGrpSpPr>
            <a:grpSpLocks/>
          </p:cNvGrpSpPr>
          <p:nvPr/>
        </p:nvGrpSpPr>
        <p:grpSpPr bwMode="auto">
          <a:xfrm>
            <a:off x="1387475" y="5715000"/>
            <a:ext cx="682625" cy="381000"/>
            <a:chOff x="2208" y="1440"/>
            <a:chExt cx="430" cy="240"/>
          </a:xfrm>
        </p:grpSpPr>
        <p:sp>
          <p:nvSpPr>
            <p:cNvPr id="501813" name="Freeform 53"/>
            <p:cNvSpPr>
              <a:spLocks/>
            </p:cNvSpPr>
            <p:nvPr/>
          </p:nvSpPr>
          <p:spPr bwMode="auto">
            <a:xfrm>
              <a:off x="2208" y="144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14" name="Text Box 54"/>
            <p:cNvSpPr txBox="1">
              <a:spLocks noChangeArrowheads="1"/>
            </p:cNvSpPr>
            <p:nvPr/>
          </p:nvSpPr>
          <p:spPr bwMode="auto">
            <a:xfrm>
              <a:off x="2246" y="1461"/>
              <a:ext cx="3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R/req</a:t>
              </a:r>
            </a:p>
          </p:txBody>
        </p:sp>
      </p:grpSp>
      <p:sp>
        <p:nvSpPr>
          <p:cNvPr id="501815" name="Text Box 55"/>
          <p:cNvSpPr txBox="1">
            <a:spLocks noChangeArrowheads="1"/>
          </p:cNvSpPr>
          <p:nvPr/>
        </p:nvSpPr>
        <p:spPr bwMode="auto">
          <a:xfrm>
            <a:off x="1355725" y="2014538"/>
            <a:ext cx="7232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400">
                <a:solidFill>
                  <a:srgbClr val="0332B7"/>
                </a:solidFill>
                <a:ea typeface="굴림" charset="-127"/>
              </a:rPr>
              <a:t>P1: pA</a:t>
            </a:r>
          </a:p>
        </p:txBody>
      </p:sp>
      <p:sp>
        <p:nvSpPr>
          <p:cNvPr id="501816" name="Text Box 56"/>
          <p:cNvSpPr txBox="1">
            <a:spLocks noChangeArrowheads="1"/>
          </p:cNvSpPr>
          <p:nvPr/>
        </p:nvSpPr>
        <p:spPr bwMode="auto">
          <a:xfrm>
            <a:off x="6934200" y="6172200"/>
            <a:ext cx="113960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bIns="0">
            <a:spAutoFit/>
          </a:bodyPr>
          <a:lstStyle/>
          <a:p>
            <a:r>
              <a:rPr lang="en-US" altLang="ko-KR" sz="1200">
                <a:solidFill>
                  <a:schemeClr val="hlink"/>
                </a:solidFill>
                <a:ea typeface="굴림" charset="-127"/>
              </a:rPr>
              <a:t>st vA -&gt; wr pA</a:t>
            </a:r>
          </a:p>
        </p:txBody>
      </p:sp>
      <p:grpSp>
        <p:nvGrpSpPr>
          <p:cNvPr id="13" name="Group 57"/>
          <p:cNvGrpSpPr>
            <a:grpSpLocks/>
          </p:cNvGrpSpPr>
          <p:nvPr/>
        </p:nvGrpSpPr>
        <p:grpSpPr bwMode="auto">
          <a:xfrm>
            <a:off x="5943600" y="5715000"/>
            <a:ext cx="682625" cy="381000"/>
            <a:chOff x="2208" y="1440"/>
            <a:chExt cx="430" cy="240"/>
          </a:xfrm>
        </p:grpSpPr>
        <p:sp>
          <p:nvSpPr>
            <p:cNvPr id="501818" name="Freeform 58"/>
            <p:cNvSpPr>
              <a:spLocks/>
            </p:cNvSpPr>
            <p:nvPr/>
          </p:nvSpPr>
          <p:spPr bwMode="auto">
            <a:xfrm>
              <a:off x="2208" y="144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19" name="Text Box 59"/>
            <p:cNvSpPr txBox="1">
              <a:spLocks noChangeArrowheads="1"/>
            </p:cNvSpPr>
            <p:nvPr/>
          </p:nvSpPr>
          <p:spPr bwMode="auto">
            <a:xfrm>
              <a:off x="2246" y="1461"/>
              <a:ext cx="3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R/req</a:t>
              </a:r>
            </a:p>
          </p:txBody>
        </p:sp>
      </p:grpSp>
      <p:grpSp>
        <p:nvGrpSpPr>
          <p:cNvPr id="14" name="Group 60"/>
          <p:cNvGrpSpPr>
            <a:grpSpLocks/>
          </p:cNvGrpSpPr>
          <p:nvPr/>
        </p:nvGrpSpPr>
        <p:grpSpPr bwMode="auto">
          <a:xfrm>
            <a:off x="1387477" y="5029200"/>
            <a:ext cx="892176" cy="381000"/>
            <a:chOff x="2208" y="1440"/>
            <a:chExt cx="562" cy="240"/>
          </a:xfrm>
        </p:grpSpPr>
        <p:sp>
          <p:nvSpPr>
            <p:cNvPr id="501821" name="Freeform 61"/>
            <p:cNvSpPr>
              <a:spLocks/>
            </p:cNvSpPr>
            <p:nvPr/>
          </p:nvSpPr>
          <p:spPr bwMode="auto">
            <a:xfrm>
              <a:off x="2208" y="144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22" name="Text Box 62"/>
            <p:cNvSpPr txBox="1">
              <a:spLocks noChangeArrowheads="1"/>
            </p:cNvSpPr>
            <p:nvPr/>
          </p:nvSpPr>
          <p:spPr bwMode="auto">
            <a:xfrm>
              <a:off x="2246" y="1461"/>
              <a:ext cx="524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W/req E</a:t>
              </a:r>
            </a:p>
          </p:txBody>
        </p:sp>
      </p:grpSp>
      <p:grpSp>
        <p:nvGrpSpPr>
          <p:cNvPr id="15" name="Group 63"/>
          <p:cNvGrpSpPr>
            <a:grpSpLocks/>
          </p:cNvGrpSpPr>
          <p:nvPr/>
        </p:nvGrpSpPr>
        <p:grpSpPr bwMode="auto">
          <a:xfrm>
            <a:off x="304800" y="5321300"/>
            <a:ext cx="625475" cy="508000"/>
            <a:chOff x="374" y="3352"/>
            <a:chExt cx="394" cy="320"/>
          </a:xfrm>
        </p:grpSpPr>
        <p:sp>
          <p:nvSpPr>
            <p:cNvPr id="501824" name="Freeform 64"/>
            <p:cNvSpPr>
              <a:spLocks/>
            </p:cNvSpPr>
            <p:nvPr/>
          </p:nvSpPr>
          <p:spPr bwMode="auto">
            <a:xfrm>
              <a:off x="656" y="3352"/>
              <a:ext cx="112" cy="320"/>
            </a:xfrm>
            <a:custGeom>
              <a:avLst/>
              <a:gdLst/>
              <a:ahLst/>
              <a:cxnLst>
                <a:cxn ang="0">
                  <a:pos x="112" y="248"/>
                </a:cxn>
                <a:cxn ang="0">
                  <a:pos x="16" y="296"/>
                </a:cxn>
                <a:cxn ang="0">
                  <a:pos x="16" y="104"/>
                </a:cxn>
                <a:cxn ang="0">
                  <a:pos x="64" y="8"/>
                </a:cxn>
                <a:cxn ang="0">
                  <a:pos x="112" y="56"/>
                </a:cxn>
              </a:cxnLst>
              <a:rect l="0" t="0" r="r" b="b"/>
              <a:pathLst>
                <a:path w="112" h="320">
                  <a:moveTo>
                    <a:pt x="112" y="248"/>
                  </a:moveTo>
                  <a:cubicBezTo>
                    <a:pt x="72" y="284"/>
                    <a:pt x="32" y="320"/>
                    <a:pt x="16" y="296"/>
                  </a:cubicBezTo>
                  <a:cubicBezTo>
                    <a:pt x="0" y="272"/>
                    <a:pt x="8" y="152"/>
                    <a:pt x="16" y="104"/>
                  </a:cubicBezTo>
                  <a:cubicBezTo>
                    <a:pt x="24" y="56"/>
                    <a:pt x="48" y="16"/>
                    <a:pt x="64" y="8"/>
                  </a:cubicBezTo>
                  <a:cubicBezTo>
                    <a:pt x="80" y="0"/>
                    <a:pt x="96" y="28"/>
                    <a:pt x="112" y="5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25" name="Text Box 65"/>
            <p:cNvSpPr txBox="1">
              <a:spLocks noChangeArrowheads="1"/>
            </p:cNvSpPr>
            <p:nvPr/>
          </p:nvSpPr>
          <p:spPr bwMode="auto">
            <a:xfrm>
              <a:off x="374" y="3429"/>
              <a:ext cx="2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R/_</a:t>
              </a:r>
            </a:p>
          </p:txBody>
        </p:sp>
      </p:grpSp>
      <p:grpSp>
        <p:nvGrpSpPr>
          <p:cNvPr id="16" name="Group 66"/>
          <p:cNvGrpSpPr>
            <a:grpSpLocks/>
          </p:cNvGrpSpPr>
          <p:nvPr/>
        </p:nvGrpSpPr>
        <p:grpSpPr bwMode="auto">
          <a:xfrm>
            <a:off x="2514600" y="1905000"/>
            <a:ext cx="625475" cy="508000"/>
            <a:chOff x="374" y="3352"/>
            <a:chExt cx="394" cy="320"/>
          </a:xfrm>
        </p:grpSpPr>
        <p:sp>
          <p:nvSpPr>
            <p:cNvPr id="501827" name="Freeform 67"/>
            <p:cNvSpPr>
              <a:spLocks/>
            </p:cNvSpPr>
            <p:nvPr/>
          </p:nvSpPr>
          <p:spPr bwMode="auto">
            <a:xfrm>
              <a:off x="656" y="3352"/>
              <a:ext cx="112" cy="320"/>
            </a:xfrm>
            <a:custGeom>
              <a:avLst/>
              <a:gdLst/>
              <a:ahLst/>
              <a:cxnLst>
                <a:cxn ang="0">
                  <a:pos x="112" y="248"/>
                </a:cxn>
                <a:cxn ang="0">
                  <a:pos x="16" y="296"/>
                </a:cxn>
                <a:cxn ang="0">
                  <a:pos x="16" y="104"/>
                </a:cxn>
                <a:cxn ang="0">
                  <a:pos x="64" y="8"/>
                </a:cxn>
                <a:cxn ang="0">
                  <a:pos x="112" y="56"/>
                </a:cxn>
              </a:cxnLst>
              <a:rect l="0" t="0" r="r" b="b"/>
              <a:pathLst>
                <a:path w="112" h="320">
                  <a:moveTo>
                    <a:pt x="112" y="248"/>
                  </a:moveTo>
                  <a:cubicBezTo>
                    <a:pt x="72" y="284"/>
                    <a:pt x="32" y="320"/>
                    <a:pt x="16" y="296"/>
                  </a:cubicBezTo>
                  <a:cubicBezTo>
                    <a:pt x="0" y="272"/>
                    <a:pt x="8" y="152"/>
                    <a:pt x="16" y="104"/>
                  </a:cubicBezTo>
                  <a:cubicBezTo>
                    <a:pt x="24" y="56"/>
                    <a:pt x="48" y="16"/>
                    <a:pt x="64" y="8"/>
                  </a:cubicBezTo>
                  <a:cubicBezTo>
                    <a:pt x="80" y="0"/>
                    <a:pt x="96" y="28"/>
                    <a:pt x="112" y="5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28" name="Text Box 68"/>
            <p:cNvSpPr txBox="1">
              <a:spLocks noChangeArrowheads="1"/>
            </p:cNvSpPr>
            <p:nvPr/>
          </p:nvSpPr>
          <p:spPr bwMode="auto">
            <a:xfrm>
              <a:off x="374" y="3429"/>
              <a:ext cx="2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R/_</a:t>
              </a:r>
            </a:p>
          </p:txBody>
        </p:sp>
      </p:grpSp>
      <p:grpSp>
        <p:nvGrpSpPr>
          <p:cNvPr id="17" name="Group 69"/>
          <p:cNvGrpSpPr>
            <a:grpSpLocks/>
          </p:cNvGrpSpPr>
          <p:nvPr/>
        </p:nvGrpSpPr>
        <p:grpSpPr bwMode="auto">
          <a:xfrm>
            <a:off x="4953000" y="5334000"/>
            <a:ext cx="625475" cy="508000"/>
            <a:chOff x="374" y="3352"/>
            <a:chExt cx="394" cy="320"/>
          </a:xfrm>
        </p:grpSpPr>
        <p:sp>
          <p:nvSpPr>
            <p:cNvPr id="501830" name="Freeform 70"/>
            <p:cNvSpPr>
              <a:spLocks/>
            </p:cNvSpPr>
            <p:nvPr/>
          </p:nvSpPr>
          <p:spPr bwMode="auto">
            <a:xfrm>
              <a:off x="656" y="3352"/>
              <a:ext cx="112" cy="320"/>
            </a:xfrm>
            <a:custGeom>
              <a:avLst/>
              <a:gdLst/>
              <a:ahLst/>
              <a:cxnLst>
                <a:cxn ang="0">
                  <a:pos x="112" y="248"/>
                </a:cxn>
                <a:cxn ang="0">
                  <a:pos x="16" y="296"/>
                </a:cxn>
                <a:cxn ang="0">
                  <a:pos x="16" y="104"/>
                </a:cxn>
                <a:cxn ang="0">
                  <a:pos x="64" y="8"/>
                </a:cxn>
                <a:cxn ang="0">
                  <a:pos x="112" y="56"/>
                </a:cxn>
              </a:cxnLst>
              <a:rect l="0" t="0" r="r" b="b"/>
              <a:pathLst>
                <a:path w="112" h="320">
                  <a:moveTo>
                    <a:pt x="112" y="248"/>
                  </a:moveTo>
                  <a:cubicBezTo>
                    <a:pt x="72" y="284"/>
                    <a:pt x="32" y="320"/>
                    <a:pt x="16" y="296"/>
                  </a:cubicBezTo>
                  <a:cubicBezTo>
                    <a:pt x="0" y="272"/>
                    <a:pt x="8" y="152"/>
                    <a:pt x="16" y="104"/>
                  </a:cubicBezTo>
                  <a:cubicBezTo>
                    <a:pt x="24" y="56"/>
                    <a:pt x="48" y="16"/>
                    <a:pt x="64" y="8"/>
                  </a:cubicBezTo>
                  <a:cubicBezTo>
                    <a:pt x="80" y="0"/>
                    <a:pt x="96" y="28"/>
                    <a:pt x="112" y="5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31" name="Text Box 71"/>
            <p:cNvSpPr txBox="1">
              <a:spLocks noChangeArrowheads="1"/>
            </p:cNvSpPr>
            <p:nvPr/>
          </p:nvSpPr>
          <p:spPr bwMode="auto">
            <a:xfrm>
              <a:off x="374" y="3429"/>
              <a:ext cx="29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R/_</a:t>
              </a:r>
            </a:p>
          </p:txBody>
        </p:sp>
      </p:grpSp>
      <p:grpSp>
        <p:nvGrpSpPr>
          <p:cNvPr id="18" name="Group 125"/>
          <p:cNvGrpSpPr>
            <a:grpSpLocks/>
          </p:cNvGrpSpPr>
          <p:nvPr/>
        </p:nvGrpSpPr>
        <p:grpSpPr bwMode="auto">
          <a:xfrm>
            <a:off x="4800600" y="2667000"/>
            <a:ext cx="2286000" cy="2362200"/>
            <a:chOff x="3024" y="1680"/>
            <a:chExt cx="1440" cy="1488"/>
          </a:xfrm>
        </p:grpSpPr>
        <p:sp>
          <p:nvSpPr>
            <p:cNvPr id="501832" name="Freeform 72"/>
            <p:cNvSpPr>
              <a:spLocks/>
            </p:cNvSpPr>
            <p:nvPr/>
          </p:nvSpPr>
          <p:spPr bwMode="auto">
            <a:xfrm>
              <a:off x="3024" y="1680"/>
              <a:ext cx="1440" cy="1488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96" y="480"/>
                </a:cxn>
                <a:cxn ang="0">
                  <a:pos x="624" y="624"/>
                </a:cxn>
                <a:cxn ang="0">
                  <a:pos x="1248" y="720"/>
                </a:cxn>
                <a:cxn ang="0">
                  <a:pos x="1440" y="1488"/>
                </a:cxn>
              </a:cxnLst>
              <a:rect l="0" t="0" r="r" b="b"/>
              <a:pathLst>
                <a:path w="1440" h="1488">
                  <a:moveTo>
                    <a:pt x="48" y="0"/>
                  </a:moveTo>
                  <a:cubicBezTo>
                    <a:pt x="24" y="188"/>
                    <a:pt x="0" y="376"/>
                    <a:pt x="96" y="480"/>
                  </a:cubicBezTo>
                  <a:cubicBezTo>
                    <a:pt x="192" y="584"/>
                    <a:pt x="432" y="584"/>
                    <a:pt x="624" y="624"/>
                  </a:cubicBezTo>
                  <a:cubicBezTo>
                    <a:pt x="816" y="664"/>
                    <a:pt x="1112" y="576"/>
                    <a:pt x="1248" y="720"/>
                  </a:cubicBezTo>
                  <a:cubicBezTo>
                    <a:pt x="1384" y="864"/>
                    <a:pt x="1412" y="1176"/>
                    <a:pt x="1440" y="1488"/>
                  </a:cubicBezTo>
                </a:path>
              </a:pathLst>
            </a:custGeom>
            <a:noFill/>
            <a:ln w="9525" cap="flat" cmpd="sng">
              <a:solidFill>
                <a:schemeClr val="hlink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33" name="Text Box 73"/>
            <p:cNvSpPr txBox="1">
              <a:spLocks noChangeArrowheads="1"/>
            </p:cNvSpPr>
            <p:nvPr/>
          </p:nvSpPr>
          <p:spPr bwMode="auto">
            <a:xfrm>
              <a:off x="3494" y="2085"/>
              <a:ext cx="788" cy="165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Reply xD(pA)</a:t>
              </a:r>
            </a:p>
          </p:txBody>
        </p:sp>
      </p:grpSp>
      <p:grpSp>
        <p:nvGrpSpPr>
          <p:cNvPr id="19" name="Group 74"/>
          <p:cNvGrpSpPr>
            <a:grpSpLocks/>
          </p:cNvGrpSpPr>
          <p:nvPr/>
        </p:nvGrpSpPr>
        <p:grpSpPr bwMode="auto">
          <a:xfrm>
            <a:off x="2514600" y="2667000"/>
            <a:ext cx="2311400" cy="2438400"/>
            <a:chOff x="1584" y="1680"/>
            <a:chExt cx="1456" cy="1536"/>
          </a:xfrm>
        </p:grpSpPr>
        <p:sp>
          <p:nvSpPr>
            <p:cNvPr id="501835" name="Freeform 75"/>
            <p:cNvSpPr>
              <a:spLocks/>
            </p:cNvSpPr>
            <p:nvPr/>
          </p:nvSpPr>
          <p:spPr bwMode="auto">
            <a:xfrm>
              <a:off x="1712" y="1680"/>
              <a:ext cx="1328" cy="1536"/>
            </a:xfrm>
            <a:custGeom>
              <a:avLst/>
              <a:gdLst/>
              <a:ahLst/>
              <a:cxnLst>
                <a:cxn ang="0">
                  <a:pos x="16" y="1536"/>
                </a:cxn>
                <a:cxn ang="0">
                  <a:pos x="16" y="1008"/>
                </a:cxn>
                <a:cxn ang="0">
                  <a:pos x="112" y="816"/>
                </a:cxn>
                <a:cxn ang="0">
                  <a:pos x="256" y="720"/>
                </a:cxn>
                <a:cxn ang="0">
                  <a:pos x="928" y="720"/>
                </a:cxn>
                <a:cxn ang="0">
                  <a:pos x="1264" y="528"/>
                </a:cxn>
                <a:cxn ang="0">
                  <a:pos x="1312" y="0"/>
                </a:cxn>
              </a:cxnLst>
              <a:rect l="0" t="0" r="r" b="b"/>
              <a:pathLst>
                <a:path w="1328" h="1536">
                  <a:moveTo>
                    <a:pt x="16" y="1536"/>
                  </a:moveTo>
                  <a:cubicBezTo>
                    <a:pt x="8" y="1332"/>
                    <a:pt x="0" y="1128"/>
                    <a:pt x="16" y="1008"/>
                  </a:cubicBezTo>
                  <a:cubicBezTo>
                    <a:pt x="32" y="888"/>
                    <a:pt x="72" y="864"/>
                    <a:pt x="112" y="816"/>
                  </a:cubicBezTo>
                  <a:cubicBezTo>
                    <a:pt x="152" y="768"/>
                    <a:pt x="120" y="736"/>
                    <a:pt x="256" y="720"/>
                  </a:cubicBezTo>
                  <a:cubicBezTo>
                    <a:pt x="392" y="704"/>
                    <a:pt x="760" y="752"/>
                    <a:pt x="928" y="720"/>
                  </a:cubicBezTo>
                  <a:cubicBezTo>
                    <a:pt x="1096" y="688"/>
                    <a:pt x="1200" y="648"/>
                    <a:pt x="1264" y="528"/>
                  </a:cubicBezTo>
                  <a:cubicBezTo>
                    <a:pt x="1328" y="408"/>
                    <a:pt x="1320" y="204"/>
                    <a:pt x="1312" y="0"/>
                  </a:cubicBezTo>
                </a:path>
              </a:pathLst>
            </a:custGeom>
            <a:noFill/>
            <a:ln w="9525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36" name="Text Box 76"/>
            <p:cNvSpPr txBox="1">
              <a:spLocks noChangeArrowheads="1"/>
            </p:cNvSpPr>
            <p:nvPr/>
          </p:nvSpPr>
          <p:spPr bwMode="auto">
            <a:xfrm>
              <a:off x="1584" y="2160"/>
              <a:ext cx="848" cy="165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Write_back pA</a:t>
              </a:r>
            </a:p>
          </p:txBody>
        </p:sp>
      </p:grpSp>
      <p:grpSp>
        <p:nvGrpSpPr>
          <p:cNvPr id="20" name="Group 77"/>
          <p:cNvGrpSpPr>
            <a:grpSpLocks/>
          </p:cNvGrpSpPr>
          <p:nvPr/>
        </p:nvGrpSpPr>
        <p:grpSpPr bwMode="auto">
          <a:xfrm>
            <a:off x="4953010" y="2743200"/>
            <a:ext cx="4275143" cy="2286000"/>
            <a:chOff x="3120" y="1728"/>
            <a:chExt cx="2693" cy="1440"/>
          </a:xfrm>
        </p:grpSpPr>
        <p:sp>
          <p:nvSpPr>
            <p:cNvPr id="501838" name="Freeform 78"/>
            <p:cNvSpPr>
              <a:spLocks/>
            </p:cNvSpPr>
            <p:nvPr/>
          </p:nvSpPr>
          <p:spPr bwMode="auto">
            <a:xfrm>
              <a:off x="3120" y="1728"/>
              <a:ext cx="1584" cy="1440"/>
            </a:xfrm>
            <a:custGeom>
              <a:avLst/>
              <a:gdLst/>
              <a:ahLst/>
              <a:cxnLst>
                <a:cxn ang="0">
                  <a:pos x="1488" y="1440"/>
                </a:cxn>
                <a:cxn ang="0">
                  <a:pos x="1488" y="336"/>
                </a:cxn>
                <a:cxn ang="0">
                  <a:pos x="912" y="192"/>
                </a:cxn>
                <a:cxn ang="0">
                  <a:pos x="192" y="192"/>
                </a:cxn>
                <a:cxn ang="0">
                  <a:pos x="0" y="0"/>
                </a:cxn>
              </a:cxnLst>
              <a:rect l="0" t="0" r="r" b="b"/>
              <a:pathLst>
                <a:path w="1584" h="1440">
                  <a:moveTo>
                    <a:pt x="1488" y="1440"/>
                  </a:moveTo>
                  <a:cubicBezTo>
                    <a:pt x="1536" y="992"/>
                    <a:pt x="1584" y="544"/>
                    <a:pt x="1488" y="336"/>
                  </a:cubicBezTo>
                  <a:cubicBezTo>
                    <a:pt x="1392" y="128"/>
                    <a:pt x="1128" y="216"/>
                    <a:pt x="912" y="192"/>
                  </a:cubicBezTo>
                  <a:cubicBezTo>
                    <a:pt x="696" y="168"/>
                    <a:pt x="344" y="224"/>
                    <a:pt x="192" y="192"/>
                  </a:cubicBezTo>
                  <a:cubicBezTo>
                    <a:pt x="40" y="160"/>
                    <a:pt x="20" y="80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hlink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39" name="Text Box 79"/>
            <p:cNvSpPr txBox="1">
              <a:spLocks noChangeArrowheads="1"/>
            </p:cNvSpPr>
            <p:nvPr/>
          </p:nvSpPr>
          <p:spPr bwMode="auto">
            <a:xfrm>
              <a:off x="4550" y="1797"/>
              <a:ext cx="1263" cy="165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 smtClean="0">
                  <a:ea typeface="굴림" charset="-127"/>
                </a:rPr>
                <a:t>Read for ownership </a:t>
              </a:r>
              <a:r>
                <a:rPr lang="en-US" altLang="ko-KR" sz="1400" dirty="0" err="1">
                  <a:ea typeface="굴림" charset="-127"/>
                </a:rPr>
                <a:t>pA</a:t>
              </a:r>
              <a:endParaRPr lang="en-US" altLang="ko-KR" sz="1400" dirty="0">
                <a:ea typeface="굴림" charset="-127"/>
              </a:endParaRPr>
            </a:p>
          </p:txBody>
        </p:sp>
      </p:grpSp>
      <p:grpSp>
        <p:nvGrpSpPr>
          <p:cNvPr id="21" name="Group 80"/>
          <p:cNvGrpSpPr>
            <a:grpSpLocks/>
          </p:cNvGrpSpPr>
          <p:nvPr/>
        </p:nvGrpSpPr>
        <p:grpSpPr bwMode="auto">
          <a:xfrm>
            <a:off x="3497264" y="1600200"/>
            <a:ext cx="1809750" cy="381000"/>
            <a:chOff x="2208" y="1440"/>
            <a:chExt cx="1140" cy="240"/>
          </a:xfrm>
        </p:grpSpPr>
        <p:sp>
          <p:nvSpPr>
            <p:cNvPr id="501841" name="Freeform 81"/>
            <p:cNvSpPr>
              <a:spLocks/>
            </p:cNvSpPr>
            <p:nvPr/>
          </p:nvSpPr>
          <p:spPr bwMode="auto">
            <a:xfrm>
              <a:off x="2208" y="144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42" name="Text Box 82"/>
            <p:cNvSpPr txBox="1">
              <a:spLocks noChangeArrowheads="1"/>
            </p:cNvSpPr>
            <p:nvPr/>
          </p:nvSpPr>
          <p:spPr bwMode="auto">
            <a:xfrm>
              <a:off x="2246" y="1461"/>
              <a:ext cx="110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RX/invalidate&amp;reply</a:t>
              </a:r>
            </a:p>
          </p:txBody>
        </p:sp>
      </p:grpSp>
      <p:grpSp>
        <p:nvGrpSpPr>
          <p:cNvPr id="22" name="Group 83"/>
          <p:cNvGrpSpPr>
            <a:grpSpLocks/>
          </p:cNvGrpSpPr>
          <p:nvPr/>
        </p:nvGrpSpPr>
        <p:grpSpPr bwMode="auto">
          <a:xfrm>
            <a:off x="3048000" y="1219200"/>
            <a:ext cx="533400" cy="457200"/>
            <a:chOff x="768" y="3456"/>
            <a:chExt cx="336" cy="288"/>
          </a:xfrm>
          <a:solidFill>
            <a:srgbClr val="FFFF00"/>
          </a:solidFill>
        </p:grpSpPr>
        <p:sp>
          <p:nvSpPr>
            <p:cNvPr id="501844" name="Oval 84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1845" name="Text Box 85"/>
            <p:cNvSpPr txBox="1">
              <a:spLocks noChangeArrowheads="1"/>
            </p:cNvSpPr>
            <p:nvPr/>
          </p:nvSpPr>
          <p:spPr bwMode="auto">
            <a:xfrm>
              <a:off x="832" y="3504"/>
              <a:ext cx="210" cy="16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 smtClean="0">
                  <a:solidFill>
                    <a:schemeClr val="hlink"/>
                  </a:solidFill>
                  <a:ea typeface="굴림" charset="-127"/>
                </a:rPr>
                <a:t>M</a:t>
              </a:r>
              <a:endParaRPr lang="en-US" altLang="ko-KR" sz="1400" dirty="0">
                <a:solidFill>
                  <a:schemeClr val="hlink"/>
                </a:solidFill>
                <a:ea typeface="굴림" charset="-127"/>
              </a:endParaRPr>
            </a:p>
          </p:txBody>
        </p:sp>
      </p:grpSp>
      <p:grpSp>
        <p:nvGrpSpPr>
          <p:cNvPr id="23" name="Group 86"/>
          <p:cNvGrpSpPr>
            <a:grpSpLocks/>
          </p:cNvGrpSpPr>
          <p:nvPr/>
        </p:nvGrpSpPr>
        <p:grpSpPr bwMode="auto">
          <a:xfrm>
            <a:off x="927100" y="4629150"/>
            <a:ext cx="533400" cy="457200"/>
            <a:chOff x="768" y="3456"/>
            <a:chExt cx="336" cy="288"/>
          </a:xfrm>
          <a:solidFill>
            <a:srgbClr val="FFFF00"/>
          </a:solidFill>
        </p:grpSpPr>
        <p:sp>
          <p:nvSpPr>
            <p:cNvPr id="501847" name="Oval 87"/>
            <p:cNvSpPr>
              <a:spLocks noChangeArrowheads="1"/>
            </p:cNvSpPr>
            <p:nvPr/>
          </p:nvSpPr>
          <p:spPr bwMode="auto">
            <a:xfrm>
              <a:off x="768" y="3456"/>
              <a:ext cx="336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1848" name="Text Box 88"/>
            <p:cNvSpPr txBox="1">
              <a:spLocks noChangeArrowheads="1"/>
            </p:cNvSpPr>
            <p:nvPr/>
          </p:nvSpPr>
          <p:spPr bwMode="auto">
            <a:xfrm>
              <a:off x="832" y="3528"/>
              <a:ext cx="210" cy="16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 smtClean="0">
                  <a:solidFill>
                    <a:schemeClr val="hlink"/>
                  </a:solidFill>
                  <a:ea typeface="굴림" charset="-127"/>
                </a:rPr>
                <a:t>M</a:t>
              </a:r>
              <a:endParaRPr lang="en-US" altLang="ko-KR" sz="1400" dirty="0">
                <a:solidFill>
                  <a:schemeClr val="hlink"/>
                </a:solidFill>
                <a:ea typeface="굴림" charset="-127"/>
              </a:endParaRPr>
            </a:p>
          </p:txBody>
        </p:sp>
      </p:grpSp>
      <p:grpSp>
        <p:nvGrpSpPr>
          <p:cNvPr id="24" name="Group 89"/>
          <p:cNvGrpSpPr>
            <a:grpSpLocks/>
          </p:cNvGrpSpPr>
          <p:nvPr/>
        </p:nvGrpSpPr>
        <p:grpSpPr bwMode="auto">
          <a:xfrm>
            <a:off x="1127125" y="2743200"/>
            <a:ext cx="3470275" cy="2286000"/>
            <a:chOff x="710" y="1728"/>
            <a:chExt cx="2186" cy="1440"/>
          </a:xfrm>
        </p:grpSpPr>
        <p:sp>
          <p:nvSpPr>
            <p:cNvPr id="501850" name="Freeform 90"/>
            <p:cNvSpPr>
              <a:spLocks/>
            </p:cNvSpPr>
            <p:nvPr/>
          </p:nvSpPr>
          <p:spPr bwMode="auto">
            <a:xfrm>
              <a:off x="1432" y="1728"/>
              <a:ext cx="1464" cy="1440"/>
            </a:xfrm>
            <a:custGeom>
              <a:avLst/>
              <a:gdLst/>
              <a:ahLst/>
              <a:cxnLst>
                <a:cxn ang="0">
                  <a:pos x="1304" y="0"/>
                </a:cxn>
                <a:cxn ang="0">
                  <a:pos x="1304" y="240"/>
                </a:cxn>
                <a:cxn ang="0">
                  <a:pos x="344" y="288"/>
                </a:cxn>
                <a:cxn ang="0">
                  <a:pos x="56" y="288"/>
                </a:cxn>
                <a:cxn ang="0">
                  <a:pos x="8" y="576"/>
                </a:cxn>
                <a:cxn ang="0">
                  <a:pos x="104" y="1440"/>
                </a:cxn>
              </a:cxnLst>
              <a:rect l="0" t="0" r="r" b="b"/>
              <a:pathLst>
                <a:path w="1464" h="1440">
                  <a:moveTo>
                    <a:pt x="1304" y="0"/>
                  </a:moveTo>
                  <a:cubicBezTo>
                    <a:pt x="1384" y="96"/>
                    <a:pt x="1464" y="192"/>
                    <a:pt x="1304" y="240"/>
                  </a:cubicBezTo>
                  <a:cubicBezTo>
                    <a:pt x="1144" y="288"/>
                    <a:pt x="552" y="280"/>
                    <a:pt x="344" y="288"/>
                  </a:cubicBezTo>
                  <a:cubicBezTo>
                    <a:pt x="136" y="296"/>
                    <a:pt x="112" y="240"/>
                    <a:pt x="56" y="288"/>
                  </a:cubicBezTo>
                  <a:cubicBezTo>
                    <a:pt x="0" y="336"/>
                    <a:pt x="0" y="384"/>
                    <a:pt x="8" y="576"/>
                  </a:cubicBezTo>
                  <a:cubicBezTo>
                    <a:pt x="16" y="768"/>
                    <a:pt x="60" y="1104"/>
                    <a:pt x="104" y="1440"/>
                  </a:cubicBezTo>
                </a:path>
              </a:pathLst>
            </a:custGeom>
            <a:noFill/>
            <a:ln w="9525" cap="flat" cmpd="sng">
              <a:solidFill>
                <a:schemeClr val="hlink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51" name="Text Box 91"/>
            <p:cNvSpPr txBox="1">
              <a:spLocks noChangeArrowheads="1"/>
            </p:cNvSpPr>
            <p:nvPr/>
          </p:nvSpPr>
          <p:spPr bwMode="auto">
            <a:xfrm>
              <a:off x="710" y="1893"/>
              <a:ext cx="462" cy="165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Inv pA </a:t>
              </a:r>
            </a:p>
          </p:txBody>
        </p:sp>
      </p:grpSp>
      <p:grpSp>
        <p:nvGrpSpPr>
          <p:cNvPr id="25" name="Group 92"/>
          <p:cNvGrpSpPr>
            <a:grpSpLocks/>
          </p:cNvGrpSpPr>
          <p:nvPr/>
        </p:nvGrpSpPr>
        <p:grpSpPr bwMode="auto">
          <a:xfrm>
            <a:off x="1447801" y="4605338"/>
            <a:ext cx="968376" cy="1566862"/>
            <a:chOff x="912" y="2901"/>
            <a:chExt cx="610" cy="987"/>
          </a:xfrm>
        </p:grpSpPr>
        <p:sp>
          <p:nvSpPr>
            <p:cNvPr id="501853" name="Freeform 93"/>
            <p:cNvSpPr>
              <a:spLocks/>
            </p:cNvSpPr>
            <p:nvPr/>
          </p:nvSpPr>
          <p:spPr bwMode="auto">
            <a:xfrm>
              <a:off x="912" y="3072"/>
              <a:ext cx="536" cy="816"/>
            </a:xfrm>
            <a:custGeom>
              <a:avLst/>
              <a:gdLst/>
              <a:ahLst/>
              <a:cxnLst>
                <a:cxn ang="0">
                  <a:pos x="0" y="816"/>
                </a:cxn>
                <a:cxn ang="0">
                  <a:pos x="384" y="720"/>
                </a:cxn>
                <a:cxn ang="0">
                  <a:pos x="528" y="240"/>
                </a:cxn>
                <a:cxn ang="0">
                  <a:pos x="432" y="48"/>
                </a:cxn>
                <a:cxn ang="0">
                  <a:pos x="0" y="0"/>
                </a:cxn>
              </a:cxnLst>
              <a:rect l="0" t="0" r="r" b="b"/>
              <a:pathLst>
                <a:path w="536" h="816">
                  <a:moveTo>
                    <a:pt x="0" y="816"/>
                  </a:moveTo>
                  <a:cubicBezTo>
                    <a:pt x="148" y="816"/>
                    <a:pt x="296" y="816"/>
                    <a:pt x="384" y="720"/>
                  </a:cubicBezTo>
                  <a:cubicBezTo>
                    <a:pt x="472" y="624"/>
                    <a:pt x="520" y="352"/>
                    <a:pt x="528" y="240"/>
                  </a:cubicBezTo>
                  <a:cubicBezTo>
                    <a:pt x="536" y="128"/>
                    <a:pt x="520" y="88"/>
                    <a:pt x="432" y="48"/>
                  </a:cubicBezTo>
                  <a:cubicBezTo>
                    <a:pt x="344" y="8"/>
                    <a:pt x="172" y="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54" name="Text Box 94"/>
            <p:cNvSpPr txBox="1">
              <a:spLocks noChangeArrowheads="1"/>
            </p:cNvSpPr>
            <p:nvPr/>
          </p:nvSpPr>
          <p:spPr bwMode="auto">
            <a:xfrm>
              <a:off x="998" y="2901"/>
              <a:ext cx="524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W/req E</a:t>
              </a:r>
            </a:p>
          </p:txBody>
        </p:sp>
      </p:grpSp>
      <p:grpSp>
        <p:nvGrpSpPr>
          <p:cNvPr id="26" name="Group 95"/>
          <p:cNvGrpSpPr>
            <a:grpSpLocks/>
          </p:cNvGrpSpPr>
          <p:nvPr/>
        </p:nvGrpSpPr>
        <p:grpSpPr bwMode="auto">
          <a:xfrm>
            <a:off x="304800" y="4648200"/>
            <a:ext cx="625475" cy="508000"/>
            <a:chOff x="374" y="3352"/>
            <a:chExt cx="394" cy="320"/>
          </a:xfrm>
        </p:grpSpPr>
        <p:sp>
          <p:nvSpPr>
            <p:cNvPr id="501856" name="Freeform 96"/>
            <p:cNvSpPr>
              <a:spLocks/>
            </p:cNvSpPr>
            <p:nvPr/>
          </p:nvSpPr>
          <p:spPr bwMode="auto">
            <a:xfrm>
              <a:off x="656" y="3352"/>
              <a:ext cx="112" cy="320"/>
            </a:xfrm>
            <a:custGeom>
              <a:avLst/>
              <a:gdLst/>
              <a:ahLst/>
              <a:cxnLst>
                <a:cxn ang="0">
                  <a:pos x="112" y="248"/>
                </a:cxn>
                <a:cxn ang="0">
                  <a:pos x="16" y="296"/>
                </a:cxn>
                <a:cxn ang="0">
                  <a:pos x="16" y="104"/>
                </a:cxn>
                <a:cxn ang="0">
                  <a:pos x="64" y="8"/>
                </a:cxn>
                <a:cxn ang="0">
                  <a:pos x="112" y="56"/>
                </a:cxn>
              </a:cxnLst>
              <a:rect l="0" t="0" r="r" b="b"/>
              <a:pathLst>
                <a:path w="112" h="320">
                  <a:moveTo>
                    <a:pt x="112" y="248"/>
                  </a:moveTo>
                  <a:cubicBezTo>
                    <a:pt x="72" y="284"/>
                    <a:pt x="32" y="320"/>
                    <a:pt x="16" y="296"/>
                  </a:cubicBezTo>
                  <a:cubicBezTo>
                    <a:pt x="0" y="272"/>
                    <a:pt x="8" y="152"/>
                    <a:pt x="16" y="104"/>
                  </a:cubicBezTo>
                  <a:cubicBezTo>
                    <a:pt x="24" y="56"/>
                    <a:pt x="48" y="16"/>
                    <a:pt x="64" y="8"/>
                  </a:cubicBezTo>
                  <a:cubicBezTo>
                    <a:pt x="80" y="0"/>
                    <a:pt x="96" y="28"/>
                    <a:pt x="112" y="5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57" name="Text Box 97"/>
            <p:cNvSpPr txBox="1">
              <a:spLocks noChangeArrowheads="1"/>
            </p:cNvSpPr>
            <p:nvPr/>
          </p:nvSpPr>
          <p:spPr bwMode="auto">
            <a:xfrm>
              <a:off x="374" y="3429"/>
              <a:ext cx="317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W/_</a:t>
              </a:r>
            </a:p>
          </p:txBody>
        </p:sp>
      </p:grpSp>
      <p:grpSp>
        <p:nvGrpSpPr>
          <p:cNvPr id="27" name="Group 98"/>
          <p:cNvGrpSpPr>
            <a:grpSpLocks/>
          </p:cNvGrpSpPr>
          <p:nvPr/>
        </p:nvGrpSpPr>
        <p:grpSpPr bwMode="auto">
          <a:xfrm>
            <a:off x="292100" y="5715000"/>
            <a:ext cx="698500" cy="381000"/>
            <a:chOff x="184" y="3600"/>
            <a:chExt cx="440" cy="240"/>
          </a:xfrm>
        </p:grpSpPr>
        <p:sp>
          <p:nvSpPr>
            <p:cNvPr id="501859" name="Freeform 99"/>
            <p:cNvSpPr>
              <a:spLocks/>
            </p:cNvSpPr>
            <p:nvPr/>
          </p:nvSpPr>
          <p:spPr bwMode="auto">
            <a:xfrm flipH="1">
              <a:off x="576" y="360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60" name="Text Box 100"/>
            <p:cNvSpPr txBox="1">
              <a:spLocks noChangeArrowheads="1"/>
            </p:cNvSpPr>
            <p:nvPr/>
          </p:nvSpPr>
          <p:spPr bwMode="auto">
            <a:xfrm flipH="1">
              <a:off x="184" y="3669"/>
              <a:ext cx="361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Inv/_</a:t>
              </a:r>
            </a:p>
          </p:txBody>
        </p:sp>
      </p:grpSp>
      <p:grpSp>
        <p:nvGrpSpPr>
          <p:cNvPr id="28" name="Group 101"/>
          <p:cNvGrpSpPr>
            <a:grpSpLocks/>
          </p:cNvGrpSpPr>
          <p:nvPr/>
        </p:nvGrpSpPr>
        <p:grpSpPr bwMode="auto">
          <a:xfrm>
            <a:off x="4876800" y="5715000"/>
            <a:ext cx="698500" cy="381000"/>
            <a:chOff x="184" y="3600"/>
            <a:chExt cx="440" cy="240"/>
          </a:xfrm>
        </p:grpSpPr>
        <p:sp>
          <p:nvSpPr>
            <p:cNvPr id="501862" name="Freeform 102"/>
            <p:cNvSpPr>
              <a:spLocks/>
            </p:cNvSpPr>
            <p:nvPr/>
          </p:nvSpPr>
          <p:spPr bwMode="auto">
            <a:xfrm flipH="1">
              <a:off x="576" y="360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63" name="Text Box 103"/>
            <p:cNvSpPr txBox="1">
              <a:spLocks noChangeArrowheads="1"/>
            </p:cNvSpPr>
            <p:nvPr/>
          </p:nvSpPr>
          <p:spPr bwMode="auto">
            <a:xfrm flipH="1">
              <a:off x="184" y="3669"/>
              <a:ext cx="361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Inv/_</a:t>
              </a:r>
            </a:p>
          </p:txBody>
        </p:sp>
      </p:grpSp>
      <p:grpSp>
        <p:nvGrpSpPr>
          <p:cNvPr id="29" name="Group 104"/>
          <p:cNvGrpSpPr>
            <a:grpSpLocks/>
          </p:cNvGrpSpPr>
          <p:nvPr/>
        </p:nvGrpSpPr>
        <p:grpSpPr bwMode="auto">
          <a:xfrm>
            <a:off x="6019801" y="4648200"/>
            <a:ext cx="968376" cy="1566863"/>
            <a:chOff x="912" y="2901"/>
            <a:chExt cx="610" cy="987"/>
          </a:xfrm>
        </p:grpSpPr>
        <p:sp>
          <p:nvSpPr>
            <p:cNvPr id="501865" name="Freeform 105"/>
            <p:cNvSpPr>
              <a:spLocks/>
            </p:cNvSpPr>
            <p:nvPr/>
          </p:nvSpPr>
          <p:spPr bwMode="auto">
            <a:xfrm>
              <a:off x="912" y="3072"/>
              <a:ext cx="536" cy="816"/>
            </a:xfrm>
            <a:custGeom>
              <a:avLst/>
              <a:gdLst/>
              <a:ahLst/>
              <a:cxnLst>
                <a:cxn ang="0">
                  <a:pos x="0" y="816"/>
                </a:cxn>
                <a:cxn ang="0">
                  <a:pos x="384" y="720"/>
                </a:cxn>
                <a:cxn ang="0">
                  <a:pos x="528" y="240"/>
                </a:cxn>
                <a:cxn ang="0">
                  <a:pos x="432" y="48"/>
                </a:cxn>
                <a:cxn ang="0">
                  <a:pos x="0" y="0"/>
                </a:cxn>
              </a:cxnLst>
              <a:rect l="0" t="0" r="r" b="b"/>
              <a:pathLst>
                <a:path w="536" h="816">
                  <a:moveTo>
                    <a:pt x="0" y="816"/>
                  </a:moveTo>
                  <a:cubicBezTo>
                    <a:pt x="148" y="816"/>
                    <a:pt x="296" y="816"/>
                    <a:pt x="384" y="720"/>
                  </a:cubicBezTo>
                  <a:cubicBezTo>
                    <a:pt x="472" y="624"/>
                    <a:pt x="520" y="352"/>
                    <a:pt x="528" y="240"/>
                  </a:cubicBezTo>
                  <a:cubicBezTo>
                    <a:pt x="536" y="128"/>
                    <a:pt x="520" y="88"/>
                    <a:pt x="432" y="48"/>
                  </a:cubicBezTo>
                  <a:cubicBezTo>
                    <a:pt x="344" y="8"/>
                    <a:pt x="172" y="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66" name="Text Box 106"/>
            <p:cNvSpPr txBox="1">
              <a:spLocks noChangeArrowheads="1"/>
            </p:cNvSpPr>
            <p:nvPr/>
          </p:nvSpPr>
          <p:spPr bwMode="auto">
            <a:xfrm>
              <a:off x="998" y="2901"/>
              <a:ext cx="524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W/req E</a:t>
              </a:r>
            </a:p>
          </p:txBody>
        </p:sp>
      </p:grpSp>
      <p:grpSp>
        <p:nvGrpSpPr>
          <p:cNvPr id="30" name="Group 107"/>
          <p:cNvGrpSpPr>
            <a:grpSpLocks/>
          </p:cNvGrpSpPr>
          <p:nvPr/>
        </p:nvGrpSpPr>
        <p:grpSpPr bwMode="auto">
          <a:xfrm>
            <a:off x="4876800" y="4648200"/>
            <a:ext cx="625475" cy="508000"/>
            <a:chOff x="374" y="3352"/>
            <a:chExt cx="394" cy="320"/>
          </a:xfrm>
        </p:grpSpPr>
        <p:sp>
          <p:nvSpPr>
            <p:cNvPr id="501868" name="Freeform 108"/>
            <p:cNvSpPr>
              <a:spLocks/>
            </p:cNvSpPr>
            <p:nvPr/>
          </p:nvSpPr>
          <p:spPr bwMode="auto">
            <a:xfrm>
              <a:off x="656" y="3352"/>
              <a:ext cx="112" cy="320"/>
            </a:xfrm>
            <a:custGeom>
              <a:avLst/>
              <a:gdLst/>
              <a:ahLst/>
              <a:cxnLst>
                <a:cxn ang="0">
                  <a:pos x="112" y="248"/>
                </a:cxn>
                <a:cxn ang="0">
                  <a:pos x="16" y="296"/>
                </a:cxn>
                <a:cxn ang="0">
                  <a:pos x="16" y="104"/>
                </a:cxn>
                <a:cxn ang="0">
                  <a:pos x="64" y="8"/>
                </a:cxn>
                <a:cxn ang="0">
                  <a:pos x="112" y="56"/>
                </a:cxn>
              </a:cxnLst>
              <a:rect l="0" t="0" r="r" b="b"/>
              <a:pathLst>
                <a:path w="112" h="320">
                  <a:moveTo>
                    <a:pt x="112" y="248"/>
                  </a:moveTo>
                  <a:cubicBezTo>
                    <a:pt x="72" y="284"/>
                    <a:pt x="32" y="320"/>
                    <a:pt x="16" y="296"/>
                  </a:cubicBezTo>
                  <a:cubicBezTo>
                    <a:pt x="0" y="272"/>
                    <a:pt x="8" y="152"/>
                    <a:pt x="16" y="104"/>
                  </a:cubicBezTo>
                  <a:cubicBezTo>
                    <a:pt x="24" y="56"/>
                    <a:pt x="48" y="16"/>
                    <a:pt x="64" y="8"/>
                  </a:cubicBezTo>
                  <a:cubicBezTo>
                    <a:pt x="80" y="0"/>
                    <a:pt x="96" y="28"/>
                    <a:pt x="112" y="5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69" name="Text Box 109"/>
            <p:cNvSpPr txBox="1">
              <a:spLocks noChangeArrowheads="1"/>
            </p:cNvSpPr>
            <p:nvPr/>
          </p:nvSpPr>
          <p:spPr bwMode="auto">
            <a:xfrm>
              <a:off x="374" y="3429"/>
              <a:ext cx="317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W/_</a:t>
              </a:r>
            </a:p>
          </p:txBody>
        </p:sp>
      </p:grpSp>
      <p:grpSp>
        <p:nvGrpSpPr>
          <p:cNvPr id="31" name="Group 110"/>
          <p:cNvGrpSpPr>
            <a:grpSpLocks/>
          </p:cNvGrpSpPr>
          <p:nvPr/>
        </p:nvGrpSpPr>
        <p:grpSpPr bwMode="auto">
          <a:xfrm rot="-10800000">
            <a:off x="152400" y="5060948"/>
            <a:ext cx="850900" cy="1570038"/>
            <a:chOff x="912" y="2899"/>
            <a:chExt cx="536" cy="989"/>
          </a:xfrm>
        </p:grpSpPr>
        <p:sp>
          <p:nvSpPr>
            <p:cNvPr id="501871" name="Freeform 111"/>
            <p:cNvSpPr>
              <a:spLocks/>
            </p:cNvSpPr>
            <p:nvPr/>
          </p:nvSpPr>
          <p:spPr bwMode="auto">
            <a:xfrm>
              <a:off x="912" y="3072"/>
              <a:ext cx="536" cy="816"/>
            </a:xfrm>
            <a:custGeom>
              <a:avLst/>
              <a:gdLst/>
              <a:ahLst/>
              <a:cxnLst>
                <a:cxn ang="0">
                  <a:pos x="0" y="816"/>
                </a:cxn>
                <a:cxn ang="0">
                  <a:pos x="384" y="720"/>
                </a:cxn>
                <a:cxn ang="0">
                  <a:pos x="528" y="240"/>
                </a:cxn>
                <a:cxn ang="0">
                  <a:pos x="432" y="48"/>
                </a:cxn>
                <a:cxn ang="0">
                  <a:pos x="0" y="0"/>
                </a:cxn>
              </a:cxnLst>
              <a:rect l="0" t="0" r="r" b="b"/>
              <a:pathLst>
                <a:path w="536" h="816">
                  <a:moveTo>
                    <a:pt x="0" y="816"/>
                  </a:moveTo>
                  <a:cubicBezTo>
                    <a:pt x="148" y="816"/>
                    <a:pt x="296" y="816"/>
                    <a:pt x="384" y="720"/>
                  </a:cubicBezTo>
                  <a:cubicBezTo>
                    <a:pt x="472" y="624"/>
                    <a:pt x="520" y="352"/>
                    <a:pt x="528" y="240"/>
                  </a:cubicBezTo>
                  <a:cubicBezTo>
                    <a:pt x="536" y="128"/>
                    <a:pt x="520" y="88"/>
                    <a:pt x="432" y="48"/>
                  </a:cubicBezTo>
                  <a:cubicBezTo>
                    <a:pt x="344" y="8"/>
                    <a:pt x="172" y="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72" name="Text Box 112"/>
            <p:cNvSpPr txBox="1">
              <a:spLocks noChangeArrowheads="1"/>
            </p:cNvSpPr>
            <p:nvPr/>
          </p:nvSpPr>
          <p:spPr bwMode="auto">
            <a:xfrm>
              <a:off x="998" y="2899"/>
              <a:ext cx="116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bIns="0">
              <a:spAutoFit/>
            </a:bodyPr>
            <a:lstStyle/>
            <a:p>
              <a:endParaRPr lang="ko-KR" altLang="ko-KR" sz="1400"/>
            </a:p>
          </p:txBody>
        </p:sp>
      </p:grpSp>
      <p:grpSp>
        <p:nvGrpSpPr>
          <p:cNvPr id="501760" name="Group 113"/>
          <p:cNvGrpSpPr>
            <a:grpSpLocks/>
          </p:cNvGrpSpPr>
          <p:nvPr/>
        </p:nvGrpSpPr>
        <p:grpSpPr bwMode="auto">
          <a:xfrm>
            <a:off x="914400" y="6019800"/>
            <a:ext cx="533400" cy="457200"/>
            <a:chOff x="768" y="3888"/>
            <a:chExt cx="336" cy="288"/>
          </a:xfrm>
          <a:solidFill>
            <a:srgbClr val="FFFF00"/>
          </a:solidFill>
        </p:grpSpPr>
        <p:sp>
          <p:nvSpPr>
            <p:cNvPr id="501874" name="Oval 114"/>
            <p:cNvSpPr>
              <a:spLocks noChangeArrowheads="1"/>
            </p:cNvSpPr>
            <p:nvPr/>
          </p:nvSpPr>
          <p:spPr bwMode="auto">
            <a:xfrm>
              <a:off x="768" y="3888"/>
              <a:ext cx="336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1875" name="Text Box 115"/>
            <p:cNvSpPr txBox="1">
              <a:spLocks noChangeArrowheads="1"/>
            </p:cNvSpPr>
            <p:nvPr/>
          </p:nvSpPr>
          <p:spPr bwMode="auto">
            <a:xfrm>
              <a:off x="854" y="3909"/>
              <a:ext cx="148" cy="16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solidFill>
                    <a:schemeClr val="hlink"/>
                  </a:solidFill>
                  <a:ea typeface="굴림" charset="-127"/>
                </a:rPr>
                <a:t>I</a:t>
              </a:r>
            </a:p>
          </p:txBody>
        </p:sp>
      </p:grpSp>
      <p:grpSp>
        <p:nvGrpSpPr>
          <p:cNvPr id="501761" name="Group 116"/>
          <p:cNvGrpSpPr>
            <a:grpSpLocks/>
          </p:cNvGrpSpPr>
          <p:nvPr/>
        </p:nvGrpSpPr>
        <p:grpSpPr bwMode="auto">
          <a:xfrm>
            <a:off x="5489331" y="4648200"/>
            <a:ext cx="533400" cy="457200"/>
            <a:chOff x="444" y="2760"/>
            <a:chExt cx="336" cy="288"/>
          </a:xfrm>
          <a:solidFill>
            <a:srgbClr val="FFFF00"/>
          </a:solidFill>
        </p:grpSpPr>
        <p:sp>
          <p:nvSpPr>
            <p:cNvPr id="501877" name="Oval 117"/>
            <p:cNvSpPr>
              <a:spLocks noChangeArrowheads="1"/>
            </p:cNvSpPr>
            <p:nvPr/>
          </p:nvSpPr>
          <p:spPr bwMode="auto">
            <a:xfrm>
              <a:off x="444" y="2760"/>
              <a:ext cx="336" cy="28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400"/>
            </a:p>
          </p:txBody>
        </p:sp>
        <p:sp>
          <p:nvSpPr>
            <p:cNvPr id="501878" name="Text Box 118"/>
            <p:cNvSpPr txBox="1">
              <a:spLocks noChangeArrowheads="1"/>
            </p:cNvSpPr>
            <p:nvPr/>
          </p:nvSpPr>
          <p:spPr bwMode="auto">
            <a:xfrm>
              <a:off x="528" y="2816"/>
              <a:ext cx="210" cy="16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 dirty="0" smtClean="0">
                  <a:solidFill>
                    <a:schemeClr val="hlink"/>
                  </a:solidFill>
                  <a:ea typeface="굴림" charset="-127"/>
                </a:rPr>
                <a:t>M</a:t>
              </a:r>
              <a:endParaRPr lang="en-US" altLang="ko-KR" sz="1400" dirty="0">
                <a:solidFill>
                  <a:schemeClr val="hlink"/>
                </a:solidFill>
                <a:ea typeface="굴림" charset="-127"/>
              </a:endParaRPr>
            </a:p>
          </p:txBody>
        </p:sp>
      </p:grpSp>
      <p:grpSp>
        <p:nvGrpSpPr>
          <p:cNvPr id="501763" name="Group 119"/>
          <p:cNvGrpSpPr>
            <a:grpSpLocks/>
          </p:cNvGrpSpPr>
          <p:nvPr/>
        </p:nvGrpSpPr>
        <p:grpSpPr bwMode="auto">
          <a:xfrm>
            <a:off x="5867402" y="5029200"/>
            <a:ext cx="892176" cy="381000"/>
            <a:chOff x="2208" y="1440"/>
            <a:chExt cx="562" cy="240"/>
          </a:xfrm>
        </p:grpSpPr>
        <p:sp>
          <p:nvSpPr>
            <p:cNvPr id="501880" name="Freeform 120"/>
            <p:cNvSpPr>
              <a:spLocks/>
            </p:cNvSpPr>
            <p:nvPr/>
          </p:nvSpPr>
          <p:spPr bwMode="auto">
            <a:xfrm>
              <a:off x="2208" y="1440"/>
              <a:ext cx="48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48" y="96"/>
                </a:cxn>
                <a:cxn ang="0">
                  <a:pos x="0" y="0"/>
                </a:cxn>
              </a:cxnLst>
              <a:rect l="0" t="0" r="r" b="b"/>
              <a:pathLst>
                <a:path w="48" h="240">
                  <a:moveTo>
                    <a:pt x="0" y="240"/>
                  </a:moveTo>
                  <a:cubicBezTo>
                    <a:pt x="24" y="188"/>
                    <a:pt x="48" y="136"/>
                    <a:pt x="48" y="96"/>
                  </a:cubicBezTo>
                  <a:cubicBezTo>
                    <a:pt x="48" y="56"/>
                    <a:pt x="24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81" name="Text Box 121"/>
            <p:cNvSpPr txBox="1">
              <a:spLocks noChangeArrowheads="1"/>
            </p:cNvSpPr>
            <p:nvPr/>
          </p:nvSpPr>
          <p:spPr bwMode="auto">
            <a:xfrm>
              <a:off x="2246" y="1461"/>
              <a:ext cx="524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W/req E</a:t>
              </a:r>
            </a:p>
          </p:txBody>
        </p:sp>
      </p:grpSp>
      <p:grpSp>
        <p:nvGrpSpPr>
          <p:cNvPr id="501766" name="Group 122"/>
          <p:cNvGrpSpPr>
            <a:grpSpLocks/>
          </p:cNvGrpSpPr>
          <p:nvPr/>
        </p:nvGrpSpPr>
        <p:grpSpPr bwMode="auto">
          <a:xfrm>
            <a:off x="2438400" y="1219200"/>
            <a:ext cx="625475" cy="508000"/>
            <a:chOff x="374" y="3352"/>
            <a:chExt cx="394" cy="320"/>
          </a:xfrm>
        </p:grpSpPr>
        <p:sp>
          <p:nvSpPr>
            <p:cNvPr id="501883" name="Freeform 123"/>
            <p:cNvSpPr>
              <a:spLocks/>
            </p:cNvSpPr>
            <p:nvPr/>
          </p:nvSpPr>
          <p:spPr bwMode="auto">
            <a:xfrm>
              <a:off x="656" y="3352"/>
              <a:ext cx="112" cy="320"/>
            </a:xfrm>
            <a:custGeom>
              <a:avLst/>
              <a:gdLst/>
              <a:ahLst/>
              <a:cxnLst>
                <a:cxn ang="0">
                  <a:pos x="112" y="248"/>
                </a:cxn>
                <a:cxn ang="0">
                  <a:pos x="16" y="296"/>
                </a:cxn>
                <a:cxn ang="0">
                  <a:pos x="16" y="104"/>
                </a:cxn>
                <a:cxn ang="0">
                  <a:pos x="64" y="8"/>
                </a:cxn>
                <a:cxn ang="0">
                  <a:pos x="112" y="56"/>
                </a:cxn>
              </a:cxnLst>
              <a:rect l="0" t="0" r="r" b="b"/>
              <a:pathLst>
                <a:path w="112" h="320">
                  <a:moveTo>
                    <a:pt x="112" y="248"/>
                  </a:moveTo>
                  <a:cubicBezTo>
                    <a:pt x="72" y="284"/>
                    <a:pt x="32" y="320"/>
                    <a:pt x="16" y="296"/>
                  </a:cubicBezTo>
                  <a:cubicBezTo>
                    <a:pt x="0" y="272"/>
                    <a:pt x="8" y="152"/>
                    <a:pt x="16" y="104"/>
                  </a:cubicBezTo>
                  <a:cubicBezTo>
                    <a:pt x="24" y="56"/>
                    <a:pt x="48" y="16"/>
                    <a:pt x="64" y="8"/>
                  </a:cubicBezTo>
                  <a:cubicBezTo>
                    <a:pt x="80" y="0"/>
                    <a:pt x="96" y="28"/>
                    <a:pt x="112" y="5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bIns="0"/>
            <a:lstStyle/>
            <a:p>
              <a:endParaRPr lang="ko-KR" altLang="en-US" sz="1400"/>
            </a:p>
          </p:txBody>
        </p:sp>
        <p:sp>
          <p:nvSpPr>
            <p:cNvPr id="501884" name="Text Box 124"/>
            <p:cNvSpPr txBox="1">
              <a:spLocks noChangeArrowheads="1"/>
            </p:cNvSpPr>
            <p:nvPr/>
          </p:nvSpPr>
          <p:spPr bwMode="auto">
            <a:xfrm>
              <a:off x="374" y="3429"/>
              <a:ext cx="374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bIns="0">
              <a:spAutoFit/>
            </a:bodyPr>
            <a:lstStyle/>
            <a:p>
              <a:r>
                <a:rPr lang="en-US" altLang="ko-KR" sz="1400">
                  <a:ea typeface="굴림" charset="-127"/>
                </a:rPr>
                <a:t>RU/_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699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Multi-level Caches 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Cache coherence : must use physical address </a:t>
            </a:r>
            <a:r>
              <a:rPr lang="en-US" altLang="ko-KR" dirty="0" smtClean="0">
                <a:sym typeface="Wingdings" pitchFamily="2" charset="2"/>
              </a:rPr>
              <a:t> caches must be physically tagged</a:t>
            </a:r>
          </a:p>
          <a:p>
            <a:r>
              <a:rPr lang="en-US" altLang="ko-KR" dirty="0" smtClean="0">
                <a:sym typeface="Wingdings" pitchFamily="2" charset="2"/>
              </a:rPr>
              <a:t>Two-level caches without inclusion property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Both L1 and L2 must snoop</a:t>
            </a:r>
          </a:p>
          <a:p>
            <a:r>
              <a:rPr lang="en-US" altLang="ko-KR" dirty="0" smtClean="0">
                <a:sym typeface="Wingdings" pitchFamily="2" charset="2"/>
              </a:rPr>
              <a:t>Two-level caches with complete inclusion property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Snoop only L2 caches first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If snoop hits L2, forward snoop request to L1</a:t>
            </a:r>
          </a:p>
          <a:p>
            <a:r>
              <a:rPr lang="en-US" altLang="ko-KR" dirty="0" smtClean="0">
                <a:sym typeface="Wingdings" pitchFamily="2" charset="2"/>
              </a:rPr>
              <a:t>L1 may have modified copy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Data must be flushed down to L2 and sent to other caches</a:t>
            </a:r>
          </a:p>
          <a:p>
            <a:pPr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80426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Snoopy-bus with Switched Networks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Physical bus (shared wires) does not scale well</a:t>
            </a:r>
          </a:p>
          <a:p>
            <a:r>
              <a:rPr lang="en-US" altLang="ko-KR" dirty="0" smtClean="0"/>
              <a:t>Tree-based address networks (fat tree)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/>
              <a:t>Ring-based address networks</a:t>
            </a:r>
          </a:p>
          <a:p>
            <a:endParaRPr lang="ko-KR" altLang="en-US" dirty="0"/>
          </a:p>
        </p:txBody>
      </p:sp>
      <p:sp>
        <p:nvSpPr>
          <p:cNvPr id="4" name="Oval 3"/>
          <p:cNvSpPr/>
          <p:nvPr/>
        </p:nvSpPr>
        <p:spPr>
          <a:xfrm>
            <a:off x="1416050" y="3295650"/>
            <a:ext cx="222250" cy="2222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Oval 5"/>
          <p:cNvSpPr/>
          <p:nvPr/>
        </p:nvSpPr>
        <p:spPr>
          <a:xfrm>
            <a:off x="1816100" y="3295650"/>
            <a:ext cx="222250" cy="2222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2216150" y="3295650"/>
            <a:ext cx="222250" cy="2222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2616200" y="3295650"/>
            <a:ext cx="222250" cy="2222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1949450" y="2673350"/>
            <a:ext cx="444500" cy="2667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Straight Arrow Connector 10"/>
          <p:cNvCxnSpPr>
            <a:stCxn id="4" idx="7"/>
            <a:endCxn id="9" idx="2"/>
          </p:cNvCxnSpPr>
          <p:nvPr/>
        </p:nvCxnSpPr>
        <p:spPr>
          <a:xfrm rot="5400000" flipH="1" flipV="1">
            <a:off x="1694652" y="2851150"/>
            <a:ext cx="388148" cy="56594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0"/>
            <a:endCxn id="9" idx="2"/>
          </p:cNvCxnSpPr>
          <p:nvPr/>
        </p:nvCxnSpPr>
        <p:spPr>
          <a:xfrm rot="5400000" flipH="1" flipV="1">
            <a:off x="1871662" y="2995613"/>
            <a:ext cx="355600" cy="244475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0"/>
            <a:endCxn id="9" idx="2"/>
          </p:cNvCxnSpPr>
          <p:nvPr/>
        </p:nvCxnSpPr>
        <p:spPr>
          <a:xfrm rot="16200000" flipV="1">
            <a:off x="2071688" y="3040062"/>
            <a:ext cx="355600" cy="155575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0"/>
            <a:endCxn id="9" idx="2"/>
          </p:cNvCxnSpPr>
          <p:nvPr/>
        </p:nvCxnSpPr>
        <p:spPr>
          <a:xfrm rot="16200000" flipV="1">
            <a:off x="2271713" y="2840037"/>
            <a:ext cx="355600" cy="555625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883150" y="3295650"/>
            <a:ext cx="222250" cy="2222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Oval 23"/>
          <p:cNvSpPr/>
          <p:nvPr/>
        </p:nvSpPr>
        <p:spPr>
          <a:xfrm>
            <a:off x="5283200" y="3295650"/>
            <a:ext cx="222250" cy="2222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Oval 24"/>
          <p:cNvSpPr/>
          <p:nvPr/>
        </p:nvSpPr>
        <p:spPr>
          <a:xfrm>
            <a:off x="5683250" y="3295650"/>
            <a:ext cx="222250" cy="2222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Oval 25"/>
          <p:cNvSpPr/>
          <p:nvPr/>
        </p:nvSpPr>
        <p:spPr>
          <a:xfrm>
            <a:off x="6083300" y="3295650"/>
            <a:ext cx="222250" cy="2222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Rectangle 26"/>
          <p:cNvSpPr/>
          <p:nvPr/>
        </p:nvSpPr>
        <p:spPr>
          <a:xfrm>
            <a:off x="5416550" y="2673350"/>
            <a:ext cx="444500" cy="2667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8" name="Straight Arrow Connector 27"/>
          <p:cNvCxnSpPr>
            <a:stCxn id="23" idx="7"/>
            <a:endCxn id="27" idx="2"/>
          </p:cNvCxnSpPr>
          <p:nvPr/>
        </p:nvCxnSpPr>
        <p:spPr>
          <a:xfrm rot="5400000" flipH="1" flipV="1">
            <a:off x="5161752" y="2851150"/>
            <a:ext cx="388148" cy="565948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4" idx="0"/>
            <a:endCxn id="27" idx="2"/>
          </p:cNvCxnSpPr>
          <p:nvPr/>
        </p:nvCxnSpPr>
        <p:spPr>
          <a:xfrm rot="5400000" flipH="1" flipV="1">
            <a:off x="5338762" y="2995613"/>
            <a:ext cx="355600" cy="244475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5" idx="0"/>
            <a:endCxn id="27" idx="2"/>
          </p:cNvCxnSpPr>
          <p:nvPr/>
        </p:nvCxnSpPr>
        <p:spPr>
          <a:xfrm rot="16200000" flipV="1">
            <a:off x="5538788" y="3040062"/>
            <a:ext cx="355600" cy="155575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0"/>
            <a:endCxn id="27" idx="2"/>
          </p:cNvCxnSpPr>
          <p:nvPr/>
        </p:nvCxnSpPr>
        <p:spPr>
          <a:xfrm rot="16200000" flipV="1">
            <a:off x="5738813" y="2840037"/>
            <a:ext cx="355600" cy="555625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771900" y="1873250"/>
            <a:ext cx="444500" cy="2667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Oval 32"/>
          <p:cNvSpPr/>
          <p:nvPr/>
        </p:nvSpPr>
        <p:spPr>
          <a:xfrm>
            <a:off x="3549650" y="28956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Oval 34"/>
          <p:cNvSpPr/>
          <p:nvPr/>
        </p:nvSpPr>
        <p:spPr>
          <a:xfrm>
            <a:off x="3702050" y="28956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Oval 35"/>
          <p:cNvSpPr/>
          <p:nvPr/>
        </p:nvSpPr>
        <p:spPr>
          <a:xfrm>
            <a:off x="3859531" y="28956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8" name="Straight Connector 37"/>
          <p:cNvCxnSpPr>
            <a:stCxn id="9" idx="0"/>
            <a:endCxn id="32" idx="2"/>
          </p:cNvCxnSpPr>
          <p:nvPr/>
        </p:nvCxnSpPr>
        <p:spPr>
          <a:xfrm rot="5400000" flipH="1" flipV="1">
            <a:off x="2816225" y="1495425"/>
            <a:ext cx="533400" cy="18224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2" idx="2"/>
            <a:endCxn id="27" idx="0"/>
          </p:cNvCxnSpPr>
          <p:nvPr/>
        </p:nvCxnSpPr>
        <p:spPr>
          <a:xfrm rot="16200000" flipH="1">
            <a:off x="4549775" y="1584325"/>
            <a:ext cx="533400" cy="1644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2" idx="2"/>
          </p:cNvCxnSpPr>
          <p:nvPr/>
        </p:nvCxnSpPr>
        <p:spPr>
          <a:xfrm rot="5400000">
            <a:off x="3727450" y="2317750"/>
            <a:ext cx="444500" cy="889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394200" y="1828800"/>
            <a:ext cx="3236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Arbitration (serialization) point</a:t>
            </a:r>
            <a:endParaRPr lang="ko-KR" alt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682750" y="4095750"/>
            <a:ext cx="1422400" cy="222250"/>
            <a:chOff x="1593850" y="4673600"/>
            <a:chExt cx="1422400" cy="222250"/>
          </a:xfrm>
        </p:grpSpPr>
        <p:sp>
          <p:nvSpPr>
            <p:cNvPr id="44" name="Oval 43"/>
            <p:cNvSpPr/>
            <p:nvPr/>
          </p:nvSpPr>
          <p:spPr>
            <a:xfrm>
              <a:off x="1593850" y="4673600"/>
              <a:ext cx="222250" cy="2222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993900" y="4673600"/>
              <a:ext cx="222250" cy="2222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2393950" y="4673600"/>
              <a:ext cx="222250" cy="2222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794000" y="4673600"/>
              <a:ext cx="222250" cy="2222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593850" y="5873750"/>
            <a:ext cx="1422400" cy="222250"/>
            <a:chOff x="1593850" y="6007100"/>
            <a:chExt cx="1422400" cy="222250"/>
          </a:xfrm>
        </p:grpSpPr>
        <p:sp>
          <p:nvSpPr>
            <p:cNvPr id="48" name="Oval 47"/>
            <p:cNvSpPr/>
            <p:nvPr/>
          </p:nvSpPr>
          <p:spPr>
            <a:xfrm>
              <a:off x="1593850" y="6007100"/>
              <a:ext cx="222250" cy="2222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993900" y="6007100"/>
              <a:ext cx="222250" cy="2222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2393950" y="6007100"/>
              <a:ext cx="222250" cy="2222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2794000" y="6007100"/>
              <a:ext cx="222250" cy="2222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3" name="Group 52"/>
          <p:cNvGrpSpPr/>
          <p:nvPr/>
        </p:nvGrpSpPr>
        <p:grpSpPr>
          <a:xfrm rot="5400000">
            <a:off x="638175" y="4962525"/>
            <a:ext cx="1422400" cy="222250"/>
            <a:chOff x="1593850" y="6007100"/>
            <a:chExt cx="1422400" cy="222250"/>
          </a:xfrm>
        </p:grpSpPr>
        <p:sp>
          <p:nvSpPr>
            <p:cNvPr id="54" name="Oval 53"/>
            <p:cNvSpPr/>
            <p:nvPr/>
          </p:nvSpPr>
          <p:spPr>
            <a:xfrm>
              <a:off x="1593850" y="6007100"/>
              <a:ext cx="222250" cy="2222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1993900" y="6007100"/>
              <a:ext cx="222250" cy="2222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2393950" y="6007100"/>
              <a:ext cx="222250" cy="2222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2794000" y="6007100"/>
              <a:ext cx="222250" cy="2222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9" name="Group 58"/>
          <p:cNvGrpSpPr/>
          <p:nvPr/>
        </p:nvGrpSpPr>
        <p:grpSpPr>
          <a:xfrm rot="5400000">
            <a:off x="2682875" y="5006975"/>
            <a:ext cx="1422400" cy="222250"/>
            <a:chOff x="1593850" y="6007100"/>
            <a:chExt cx="1422400" cy="222250"/>
          </a:xfrm>
        </p:grpSpPr>
        <p:sp>
          <p:nvSpPr>
            <p:cNvPr id="60" name="Oval 59"/>
            <p:cNvSpPr/>
            <p:nvPr/>
          </p:nvSpPr>
          <p:spPr>
            <a:xfrm>
              <a:off x="1593850" y="6007100"/>
              <a:ext cx="222250" cy="2222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1993900" y="6007100"/>
              <a:ext cx="222250" cy="2222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2393950" y="6007100"/>
              <a:ext cx="222250" cy="2222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794000" y="6007100"/>
              <a:ext cx="222250" cy="22225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4" name="Rounded Rectangle 63"/>
          <p:cNvSpPr/>
          <p:nvPr/>
        </p:nvSpPr>
        <p:spPr>
          <a:xfrm>
            <a:off x="1682750" y="4495800"/>
            <a:ext cx="1377950" cy="12001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6" name="Straight Connector 65"/>
          <p:cNvCxnSpPr/>
          <p:nvPr/>
        </p:nvCxnSpPr>
        <p:spPr>
          <a:xfrm>
            <a:off x="1427952" y="4552152"/>
            <a:ext cx="254798" cy="1214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460500" y="4851400"/>
            <a:ext cx="222250" cy="444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1460500" y="5251450"/>
            <a:ext cx="222250" cy="222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1460500" y="5562600"/>
            <a:ext cx="222250" cy="111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1713703" y="5784851"/>
            <a:ext cx="191297" cy="515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2049464" y="5751513"/>
            <a:ext cx="177798" cy="6667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V="1">
            <a:off x="2405064" y="5773738"/>
            <a:ext cx="177800" cy="2222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16200000" flipV="1">
            <a:off x="2760663" y="5729287"/>
            <a:ext cx="177800" cy="1111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10800000">
            <a:off x="3060700" y="5562600"/>
            <a:ext cx="254798" cy="769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0800000">
            <a:off x="3060700" y="5251451"/>
            <a:ext cx="222250" cy="666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rot="10800000" flipV="1">
            <a:off x="3060702" y="4918075"/>
            <a:ext cx="222249" cy="222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0800000" flipV="1">
            <a:off x="3060702" y="4518024"/>
            <a:ext cx="222249" cy="8890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2871788" y="4373563"/>
            <a:ext cx="177800" cy="666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5400000">
            <a:off x="2471737" y="4373563"/>
            <a:ext cx="177800" cy="666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16200000" flipH="1">
            <a:off x="2116137" y="4395787"/>
            <a:ext cx="177800" cy="222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16200000" flipH="1">
            <a:off x="1738313" y="4395788"/>
            <a:ext cx="177800" cy="222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3905250" y="4318000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How to serialize 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697032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AMD </a:t>
            </a:r>
            <a:r>
              <a:rPr lang="en-US" altLang="ko-KR" dirty="0" err="1" smtClean="0"/>
              <a:t>HyperTransport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Snoop-based cache coherence</a:t>
            </a:r>
          </a:p>
          <a:p>
            <a:r>
              <a:rPr lang="en-US" altLang="ko-KR" dirty="0" smtClean="0"/>
              <a:t>Integrated on-chip coherence and interconnection controllers (glue logics for chip connection) </a:t>
            </a:r>
          </a:p>
          <a:p>
            <a:r>
              <a:rPr lang="en-US" altLang="ko-KR" dirty="0" smtClean="0"/>
              <a:t>Use point-to-point packet-based switched networks </a:t>
            </a:r>
          </a:p>
          <a:p>
            <a:endParaRPr lang="ko-KR" altLang="en-US" dirty="0"/>
          </a:p>
        </p:txBody>
      </p:sp>
      <p:pic>
        <p:nvPicPr>
          <p:cNvPr id="42" name="그림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454306"/>
            <a:ext cx="7104239" cy="4086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8045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AMD </a:t>
            </a:r>
            <a:r>
              <a:rPr lang="en-US" altLang="ko-KR" dirty="0" err="1" smtClean="0"/>
              <a:t>HyperTransport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How to broadcast requests?</a:t>
            </a:r>
          </a:p>
          <a:p>
            <a:pPr lvl="1"/>
            <a:r>
              <a:rPr lang="en-US" altLang="ko-KR" dirty="0" smtClean="0"/>
              <a:t>Requests are sent to home node</a:t>
            </a:r>
          </a:p>
          <a:p>
            <a:pPr lvl="1"/>
            <a:r>
              <a:rPr lang="en-US" altLang="ko-KR" dirty="0" smtClean="0"/>
              <a:t>Home node broadcast requests to all nodes</a:t>
            </a:r>
          </a:p>
          <a:p>
            <a:r>
              <a:rPr lang="en-US" altLang="ko-KR" dirty="0" smtClean="0"/>
              <a:t>Home node</a:t>
            </a:r>
          </a:p>
          <a:p>
            <a:pPr lvl="1"/>
            <a:r>
              <a:rPr lang="en-US" altLang="ko-KR" dirty="0" smtClean="0"/>
              <a:t>Node where the physical address are mapped to DRAM</a:t>
            </a:r>
          </a:p>
          <a:p>
            <a:pPr lvl="1"/>
            <a:r>
              <a:rPr lang="en-US" altLang="ko-KR" dirty="0" smtClean="0"/>
              <a:t>Statically determined by physical address</a:t>
            </a:r>
          </a:p>
          <a:p>
            <a:pPr lvl="1"/>
            <a:r>
              <a:rPr lang="en-US" altLang="ko-KR" dirty="0" smtClean="0"/>
              <a:t>Home node serialize accesses to the same address</a:t>
            </a:r>
          </a:p>
          <a:p>
            <a:r>
              <a:rPr lang="en-US" altLang="ko-KR" dirty="0" smtClean="0"/>
              <a:t>Snoopy-based, but used point-to-point networks with home node as a serialization point</a:t>
            </a:r>
          </a:p>
          <a:p>
            <a:pPr lvl="1"/>
            <a:r>
              <a:rPr lang="en-US" altLang="ko-KR" dirty="0" smtClean="0"/>
              <a:t>Resemble directory-based protocols</a:t>
            </a:r>
          </a:p>
          <a:p>
            <a:r>
              <a:rPr lang="en-US" altLang="ko-KR" dirty="0" smtClean="0"/>
              <a:t>Support various interconnection topologies</a:t>
            </a:r>
          </a:p>
          <a:p>
            <a:endParaRPr lang="ko-KR" altLang="en-US" dirty="0"/>
          </a:p>
        </p:txBody>
      </p:sp>
      <p:sp>
        <p:nvSpPr>
          <p:cNvPr id="4" name="Oval 3"/>
          <p:cNvSpPr/>
          <p:nvPr/>
        </p:nvSpPr>
        <p:spPr>
          <a:xfrm>
            <a:off x="1327150" y="5251450"/>
            <a:ext cx="222250" cy="22225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Oval 4"/>
          <p:cNvSpPr/>
          <p:nvPr/>
        </p:nvSpPr>
        <p:spPr>
          <a:xfrm>
            <a:off x="1327150" y="5829300"/>
            <a:ext cx="222250" cy="22225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Oval 5"/>
          <p:cNvSpPr/>
          <p:nvPr/>
        </p:nvSpPr>
        <p:spPr>
          <a:xfrm>
            <a:off x="1993900" y="5251450"/>
            <a:ext cx="222250" cy="22225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1993900" y="5829300"/>
            <a:ext cx="222250" cy="22225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Straight Connector 8"/>
          <p:cNvCxnSpPr>
            <a:stCxn id="4" idx="6"/>
            <a:endCxn id="6" idx="2"/>
          </p:cNvCxnSpPr>
          <p:nvPr/>
        </p:nvCxnSpPr>
        <p:spPr>
          <a:xfrm>
            <a:off x="1549400" y="5362575"/>
            <a:ext cx="4445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49400" y="5962650"/>
            <a:ext cx="4445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4"/>
            <a:endCxn id="5" idx="0"/>
          </p:cNvCxnSpPr>
          <p:nvPr/>
        </p:nvCxnSpPr>
        <p:spPr>
          <a:xfrm rot="5400000">
            <a:off x="1260475" y="5651500"/>
            <a:ext cx="3556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4"/>
            <a:endCxn id="7" idx="0"/>
          </p:cNvCxnSpPr>
          <p:nvPr/>
        </p:nvCxnSpPr>
        <p:spPr>
          <a:xfrm rot="5400000">
            <a:off x="1927225" y="5651500"/>
            <a:ext cx="3556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172619" y="5295106"/>
            <a:ext cx="222250" cy="22225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Oval 16"/>
          <p:cNvSpPr/>
          <p:nvPr/>
        </p:nvSpPr>
        <p:spPr>
          <a:xfrm>
            <a:off x="3172619" y="5872956"/>
            <a:ext cx="222250" cy="22225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3839369" y="5295106"/>
            <a:ext cx="222250" cy="22225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Oval 18"/>
          <p:cNvSpPr/>
          <p:nvPr/>
        </p:nvSpPr>
        <p:spPr>
          <a:xfrm>
            <a:off x="3839369" y="5872956"/>
            <a:ext cx="222250" cy="22225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" name="Straight Connector 19"/>
          <p:cNvCxnSpPr>
            <a:stCxn id="16" idx="6"/>
            <a:endCxn id="18" idx="2"/>
          </p:cNvCxnSpPr>
          <p:nvPr/>
        </p:nvCxnSpPr>
        <p:spPr>
          <a:xfrm>
            <a:off x="3394869" y="5406231"/>
            <a:ext cx="4445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394869" y="6006306"/>
            <a:ext cx="4445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6" idx="4"/>
            <a:endCxn id="17" idx="0"/>
          </p:cNvCxnSpPr>
          <p:nvPr/>
        </p:nvCxnSpPr>
        <p:spPr>
          <a:xfrm rot="5400000">
            <a:off x="3105944" y="5695156"/>
            <a:ext cx="3556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8" idx="4"/>
            <a:endCxn id="19" idx="0"/>
          </p:cNvCxnSpPr>
          <p:nvPr/>
        </p:nvCxnSpPr>
        <p:spPr>
          <a:xfrm rot="5400000">
            <a:off x="3772694" y="5695156"/>
            <a:ext cx="3556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483100" y="5295900"/>
            <a:ext cx="222250" cy="22225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Oval 24"/>
          <p:cNvSpPr/>
          <p:nvPr/>
        </p:nvSpPr>
        <p:spPr>
          <a:xfrm>
            <a:off x="4483100" y="5873750"/>
            <a:ext cx="222250" cy="22225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Oval 25"/>
          <p:cNvSpPr/>
          <p:nvPr/>
        </p:nvSpPr>
        <p:spPr>
          <a:xfrm>
            <a:off x="5149850" y="5295900"/>
            <a:ext cx="222250" cy="22225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Oval 26"/>
          <p:cNvSpPr/>
          <p:nvPr/>
        </p:nvSpPr>
        <p:spPr>
          <a:xfrm>
            <a:off x="5149850" y="5873750"/>
            <a:ext cx="222250" cy="222250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8" name="Straight Connector 27"/>
          <p:cNvCxnSpPr>
            <a:stCxn id="24" idx="6"/>
            <a:endCxn id="26" idx="2"/>
          </p:cNvCxnSpPr>
          <p:nvPr/>
        </p:nvCxnSpPr>
        <p:spPr>
          <a:xfrm>
            <a:off x="4705350" y="5407025"/>
            <a:ext cx="4445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05350" y="6007100"/>
            <a:ext cx="4445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4" idx="4"/>
            <a:endCxn id="25" idx="0"/>
          </p:cNvCxnSpPr>
          <p:nvPr/>
        </p:nvCxnSpPr>
        <p:spPr>
          <a:xfrm rot="5400000">
            <a:off x="4416425" y="5695950"/>
            <a:ext cx="3556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6" idx="4"/>
            <a:endCxn id="27" idx="0"/>
          </p:cNvCxnSpPr>
          <p:nvPr/>
        </p:nvCxnSpPr>
        <p:spPr>
          <a:xfrm rot="5400000">
            <a:off x="5083175" y="5695950"/>
            <a:ext cx="3556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038600" y="5429250"/>
            <a:ext cx="4445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038600" y="6007100"/>
            <a:ext cx="4445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30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/>
          <p:cNvCxnSpPr/>
          <p:nvPr/>
        </p:nvCxnSpPr>
        <p:spPr>
          <a:xfrm>
            <a:off x="6429388" y="2643182"/>
            <a:ext cx="2000264" cy="1588"/>
          </a:xfrm>
          <a:prstGeom prst="line">
            <a:avLst/>
          </a:prstGeom>
          <a:ln w="19050">
            <a:solidFill>
              <a:srgbClr val="00339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Snoop-based Cache Coherence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No explicit sharing state information</a:t>
            </a:r>
            <a:br>
              <a:rPr lang="en-US" altLang="ko-KR" dirty="0" smtClean="0"/>
            </a:br>
            <a:r>
              <a:rPr lang="en-US" altLang="ko-KR" dirty="0" smtClean="0">
                <a:sym typeface="Wingdings" pitchFamily="2" charset="2"/>
              </a:rPr>
              <a:t> all caches must participate in </a:t>
            </a:r>
            <a:br>
              <a:rPr lang="en-US" altLang="ko-KR" dirty="0" smtClean="0">
                <a:sym typeface="Wingdings" pitchFamily="2" charset="2"/>
              </a:rPr>
            </a:br>
            <a:r>
              <a:rPr lang="en-US" altLang="ko-KR" dirty="0" smtClean="0">
                <a:sym typeface="Wingdings" pitchFamily="2" charset="2"/>
              </a:rPr>
              <a:t>     snooping</a:t>
            </a:r>
            <a:endParaRPr lang="en-US" altLang="ko-KR" dirty="0" smtClean="0"/>
          </a:p>
          <a:p>
            <a:endParaRPr lang="en-US" altLang="ko-KR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ko-KR" dirty="0" smtClean="0"/>
              <a:t>Any cache miss request must be</a:t>
            </a:r>
            <a:br>
              <a:rPr lang="en-US" altLang="ko-KR" dirty="0" smtClean="0"/>
            </a:br>
            <a:r>
              <a:rPr lang="en-US" altLang="ko-KR" dirty="0" smtClean="0"/>
              <a:t>put on the bus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 smtClean="0"/>
              <a:t>All caches and memory observe bus requests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 smtClean="0"/>
              <a:t>All caches snoop a request and check it cache tags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 smtClean="0"/>
              <a:t>Caches put responses</a:t>
            </a:r>
          </a:p>
          <a:p>
            <a:pPr marL="857250" lvl="1" indent="-457200"/>
            <a:r>
              <a:rPr lang="en-US" altLang="ko-KR" dirty="0" smtClean="0"/>
              <a:t>Just sharing state (I have a copy !)</a:t>
            </a:r>
          </a:p>
          <a:p>
            <a:pPr marL="857250" lvl="1" indent="-457200"/>
            <a:r>
              <a:rPr lang="en-US" altLang="ko-KR" dirty="0" smtClean="0"/>
              <a:t>Data transfer (I have a modified copy, and am sending it to you!)</a:t>
            </a:r>
          </a:p>
          <a:p>
            <a:endParaRPr lang="ko-KR" altLang="en-US" dirty="0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6386538" y="2238364"/>
            <a:ext cx="0" cy="381000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7072338" y="2238364"/>
            <a:ext cx="0" cy="381000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7758138" y="2238364"/>
            <a:ext cx="0" cy="381000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8443938" y="2238364"/>
            <a:ext cx="0" cy="381000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310338" y="2543164"/>
            <a:ext cx="152400" cy="152400"/>
          </a:xfrm>
          <a:prstGeom prst="rect">
            <a:avLst/>
          </a:prstGeom>
          <a:solidFill>
            <a:srgbClr val="FF0000"/>
          </a:solidFill>
          <a:ln w="19050" algn="ctr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681938" y="2543164"/>
            <a:ext cx="152400" cy="152400"/>
          </a:xfrm>
          <a:prstGeom prst="rect">
            <a:avLst/>
          </a:prstGeom>
          <a:solidFill>
            <a:srgbClr val="FF0000"/>
          </a:solidFill>
          <a:ln w="19050" algn="ctr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8367738" y="2543164"/>
            <a:ext cx="152400" cy="152400"/>
          </a:xfrm>
          <a:prstGeom prst="rect">
            <a:avLst/>
          </a:prstGeom>
          <a:solidFill>
            <a:srgbClr val="FF0000"/>
          </a:solidFill>
          <a:ln w="19050" algn="ctr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996138" y="2543164"/>
            <a:ext cx="152400" cy="152400"/>
          </a:xfrm>
          <a:prstGeom prst="rect">
            <a:avLst/>
          </a:prstGeom>
          <a:solidFill>
            <a:srgbClr val="FF0000"/>
          </a:solidFill>
          <a:ln w="19050" algn="ctr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786578" y="2786058"/>
            <a:ext cx="1295400" cy="404813"/>
          </a:xfrm>
          <a:prstGeom prst="rect">
            <a:avLst/>
          </a:prstGeom>
          <a:solidFill>
            <a:srgbClr val="CCFFFF"/>
          </a:solidFill>
          <a:ln w="19050" algn="ctr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60350" indent="-260350" defTabSz="903288">
              <a:buFont typeface="Wingdings" pitchFamily="2" charset="2"/>
              <a:buNone/>
            </a:pPr>
            <a:r>
              <a:rPr lang="en-US" altLang="ko-KR" sz="1400" dirty="0" smtClean="0"/>
              <a:t>    Memory</a:t>
            </a:r>
            <a:endParaRPr lang="en-US" altLang="ko-KR" sz="14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57938" y="1857364"/>
            <a:ext cx="423863" cy="4048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60350" indent="-260350" defTabSz="903288">
              <a:buFont typeface="Wingdings" pitchFamily="2" charset="2"/>
              <a:buNone/>
            </a:pPr>
            <a:r>
              <a:rPr lang="en-US" altLang="ko-KR" sz="1400" dirty="0" smtClean="0"/>
              <a:t> $</a:t>
            </a:r>
            <a:endParaRPr lang="en-US" altLang="ko-KR" sz="14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843738" y="1857364"/>
            <a:ext cx="423863" cy="4048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60350" indent="-260350" defTabSz="903288">
              <a:buFont typeface="Wingdings" pitchFamily="2" charset="2"/>
              <a:buNone/>
            </a:pPr>
            <a:r>
              <a:rPr lang="en-US" altLang="ko-KR" sz="1400" dirty="0" smtClean="0"/>
              <a:t> $</a:t>
            </a:r>
            <a:endParaRPr lang="en-US" altLang="ko-KR" sz="14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529538" y="1857364"/>
            <a:ext cx="423863" cy="4048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60350" indent="-260350" defTabSz="903288">
              <a:buFont typeface="Wingdings" pitchFamily="2" charset="2"/>
              <a:buNone/>
            </a:pPr>
            <a:r>
              <a:rPr lang="en-US" altLang="ko-KR" sz="1400" dirty="0" smtClean="0"/>
              <a:t> $</a:t>
            </a:r>
            <a:endParaRPr lang="en-US" altLang="ko-KR" sz="14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8215338" y="1857364"/>
            <a:ext cx="423863" cy="4048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60350" indent="-260350" defTabSz="903288">
              <a:buFont typeface="Wingdings" pitchFamily="2" charset="2"/>
              <a:buNone/>
            </a:pPr>
            <a:r>
              <a:rPr lang="en-US" altLang="ko-KR" sz="1400" dirty="0" smtClean="0"/>
              <a:t> $</a:t>
            </a:r>
            <a:endParaRPr lang="en-US" altLang="ko-KR" sz="1400" dirty="0"/>
          </a:p>
        </p:txBody>
      </p:sp>
      <p:cxnSp>
        <p:nvCxnSpPr>
          <p:cNvPr id="26" name="Straight Connector 25"/>
          <p:cNvCxnSpPr>
            <a:stCxn id="20" idx="0"/>
          </p:cNvCxnSpPr>
          <p:nvPr/>
        </p:nvCxnSpPr>
        <p:spPr>
          <a:xfrm rot="16200000" flipV="1">
            <a:off x="7360461" y="2712241"/>
            <a:ext cx="142876" cy="4758"/>
          </a:xfrm>
          <a:prstGeom prst="line">
            <a:avLst/>
          </a:prstGeom>
          <a:ln w="19050">
            <a:solidFill>
              <a:srgbClr val="00339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6143636" y="1285860"/>
            <a:ext cx="428628" cy="428628"/>
          </a:xfrm>
          <a:prstGeom prst="ellipse">
            <a:avLst/>
          </a:prstGeom>
          <a:noFill/>
          <a:ln w="190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6143636" y="1357298"/>
            <a:ext cx="434734" cy="338554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P1</a:t>
            </a:r>
            <a:endParaRPr lang="ko-KR" altLang="en-US" sz="1600" dirty="0"/>
          </a:p>
        </p:txBody>
      </p:sp>
      <p:cxnSp>
        <p:nvCxnSpPr>
          <p:cNvPr id="30" name="Straight Connector 29"/>
          <p:cNvCxnSpPr>
            <a:stCxn id="28" idx="2"/>
            <a:endCxn id="6" idx="0"/>
          </p:cNvCxnSpPr>
          <p:nvPr/>
        </p:nvCxnSpPr>
        <p:spPr>
          <a:xfrm rot="16200000" flipH="1">
            <a:off x="6284680" y="1772174"/>
            <a:ext cx="161512" cy="8867"/>
          </a:xfrm>
          <a:prstGeom prst="line">
            <a:avLst/>
          </a:prstGeom>
          <a:ln w="190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858016" y="1285860"/>
            <a:ext cx="428628" cy="428628"/>
          </a:xfrm>
          <a:prstGeom prst="ellipse">
            <a:avLst/>
          </a:prstGeom>
          <a:noFill/>
          <a:ln w="190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6858016" y="1357298"/>
            <a:ext cx="434734" cy="338554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P2</a:t>
            </a:r>
            <a:endParaRPr lang="ko-KR" altLang="en-US" sz="1600" dirty="0"/>
          </a:p>
        </p:txBody>
      </p:sp>
      <p:cxnSp>
        <p:nvCxnSpPr>
          <p:cNvPr id="33" name="Straight Connector 32"/>
          <p:cNvCxnSpPr>
            <a:stCxn id="32" idx="2"/>
          </p:cNvCxnSpPr>
          <p:nvPr/>
        </p:nvCxnSpPr>
        <p:spPr>
          <a:xfrm rot="16200000" flipH="1">
            <a:off x="6999060" y="1772175"/>
            <a:ext cx="161512" cy="8866"/>
          </a:xfrm>
          <a:prstGeom prst="line">
            <a:avLst/>
          </a:prstGeom>
          <a:ln w="190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7500958" y="1285860"/>
            <a:ext cx="428628" cy="428628"/>
          </a:xfrm>
          <a:prstGeom prst="ellipse">
            <a:avLst/>
          </a:prstGeom>
          <a:noFill/>
          <a:ln w="190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7500958" y="1357298"/>
            <a:ext cx="434734" cy="338554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P2</a:t>
            </a:r>
            <a:endParaRPr lang="ko-KR" altLang="en-US" sz="1600" dirty="0"/>
          </a:p>
        </p:txBody>
      </p:sp>
      <p:cxnSp>
        <p:nvCxnSpPr>
          <p:cNvPr id="36" name="Straight Connector 35"/>
          <p:cNvCxnSpPr>
            <a:stCxn id="35" idx="2"/>
          </p:cNvCxnSpPr>
          <p:nvPr/>
        </p:nvCxnSpPr>
        <p:spPr>
          <a:xfrm rot="16200000" flipH="1">
            <a:off x="7642002" y="1772175"/>
            <a:ext cx="161512" cy="8866"/>
          </a:xfrm>
          <a:prstGeom prst="line">
            <a:avLst/>
          </a:prstGeom>
          <a:ln w="190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8215338" y="1285860"/>
            <a:ext cx="428628" cy="428628"/>
          </a:xfrm>
          <a:prstGeom prst="ellipse">
            <a:avLst/>
          </a:prstGeom>
          <a:noFill/>
          <a:ln w="190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TextBox 37"/>
          <p:cNvSpPr txBox="1"/>
          <p:nvPr/>
        </p:nvSpPr>
        <p:spPr>
          <a:xfrm>
            <a:off x="8215338" y="1357298"/>
            <a:ext cx="434734" cy="338554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P2</a:t>
            </a:r>
            <a:endParaRPr lang="ko-KR" altLang="en-US" sz="1600" dirty="0"/>
          </a:p>
        </p:txBody>
      </p:sp>
      <p:cxnSp>
        <p:nvCxnSpPr>
          <p:cNvPr id="39" name="Straight Connector 38"/>
          <p:cNvCxnSpPr>
            <a:stCxn id="38" idx="2"/>
          </p:cNvCxnSpPr>
          <p:nvPr/>
        </p:nvCxnSpPr>
        <p:spPr>
          <a:xfrm rot="16200000" flipH="1">
            <a:off x="8356382" y="1772175"/>
            <a:ext cx="161512" cy="8866"/>
          </a:xfrm>
          <a:prstGeom prst="line">
            <a:avLst/>
          </a:prstGeom>
          <a:ln w="190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92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Read Transaction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48" y="1006757"/>
            <a:ext cx="8382103" cy="5130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6959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Scalability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052736"/>
            <a:ext cx="8683317" cy="463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6734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80727"/>
            <a:ext cx="8075240" cy="546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1833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Intel QPI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/>
              <a:t>Limitation of AMD </a:t>
            </a:r>
            <a:r>
              <a:rPr lang="en-US" altLang="ko-KR" sz="2800" dirty="0" err="1" smtClean="0"/>
              <a:t>HyperTansport</a:t>
            </a:r>
            <a:endParaRPr lang="en-US" altLang="ko-KR" sz="2800" dirty="0" smtClean="0"/>
          </a:p>
          <a:p>
            <a:pPr lvl="1"/>
            <a:r>
              <a:rPr lang="en-US" altLang="ko-KR" sz="2000" dirty="0" smtClean="0"/>
              <a:t>All snoop requests are broadcast through Home node to avoid conflicts</a:t>
            </a:r>
          </a:p>
          <a:p>
            <a:pPr lvl="1"/>
            <a:r>
              <a:rPr lang="en-US" altLang="ko-KR" sz="2000" dirty="0" smtClean="0"/>
              <a:t>Home node serializes conflicting requests</a:t>
            </a:r>
          </a:p>
          <a:p>
            <a:r>
              <a:rPr lang="en-US" altLang="ko-KR" sz="2800" dirty="0" smtClean="0"/>
              <a:t>What happen if snoop requests are sent to caches directly?</a:t>
            </a:r>
          </a:p>
          <a:p>
            <a:pPr lvl="1"/>
            <a:r>
              <a:rPr lang="en-US" altLang="ko-KR" sz="2000" dirty="0" smtClean="0"/>
              <a:t>What if two caches attempt to send </a:t>
            </a:r>
            <a:r>
              <a:rPr lang="en-US" altLang="ko-KR" sz="2000" dirty="0" err="1" smtClean="0"/>
              <a:t>ReadInvalidation</a:t>
            </a:r>
            <a:r>
              <a:rPr lang="en-US" altLang="ko-KR" sz="2000" dirty="0" smtClean="0"/>
              <a:t> to the same address?</a:t>
            </a:r>
          </a:p>
          <a:p>
            <a:pPr lvl="1"/>
            <a:endParaRPr lang="en-US" altLang="ko-KR" sz="2000" dirty="0"/>
          </a:p>
          <a:p>
            <a:r>
              <a:rPr lang="en-US" altLang="ko-KR" sz="2600" dirty="0" smtClean="0"/>
              <a:t>Intel QPI</a:t>
            </a:r>
          </a:p>
          <a:p>
            <a:pPr lvl="1"/>
            <a:r>
              <a:rPr lang="en-US" altLang="ko-KR" sz="2000" dirty="0" smtClean="0"/>
              <a:t>Allo</a:t>
            </a:r>
            <a:r>
              <a:rPr lang="en-US" altLang="ko-KR" sz="2000" dirty="0" smtClean="0"/>
              <a:t>w  direct snoop requests from a requester to all nodes</a:t>
            </a:r>
          </a:p>
          <a:p>
            <a:pPr lvl="1"/>
            <a:r>
              <a:rPr lang="en-US" altLang="ko-KR" sz="2000" dirty="0" smtClean="0"/>
              <a:t>However, an extra ordered request is sent to Home node too.</a:t>
            </a:r>
          </a:p>
          <a:p>
            <a:pPr lvl="1"/>
            <a:r>
              <a:rPr lang="en-US" altLang="ko-KR" sz="2000" dirty="0" smtClean="0"/>
              <a:t>Home node checks any possible conflicts and resolve the conflicts only when a conflict occurs</a:t>
            </a:r>
            <a:endParaRPr lang="en-US" altLang="ko-KR" sz="2000" dirty="0" smtClean="0"/>
          </a:p>
          <a:p>
            <a:endParaRPr lang="en-US" altLang="ko-KR" sz="2800" dirty="0"/>
          </a:p>
          <a:p>
            <a:endParaRPr lang="en-US" altLang="ko-KR" sz="2800" dirty="0"/>
          </a:p>
          <a:p>
            <a:pPr marL="0" indent="0">
              <a:buNone/>
            </a:pP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786273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Coherence within a Shared Cache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Multiple cores sharing an LLC (L3 cache usually)</a:t>
            </a:r>
          </a:p>
          <a:p>
            <a:endParaRPr lang="en-US" altLang="ko-KR" dirty="0"/>
          </a:p>
          <a:p>
            <a:r>
              <a:rPr lang="en-US" altLang="ko-KR" dirty="0" smtClean="0"/>
              <a:t>How to make multiple L1s and L2s </a:t>
            </a:r>
            <a:r>
              <a:rPr lang="en-US" altLang="ko-KR" dirty="0" err="1" smtClean="0"/>
              <a:t>coherenct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79969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Architecture for Snoopy Protocols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Extended cache states in tags</a:t>
            </a:r>
          </a:p>
          <a:p>
            <a:pPr lvl="1"/>
            <a:r>
              <a:rPr lang="en-US" altLang="ko-KR" dirty="0" smtClean="0"/>
              <a:t>Cache tags must keep the coherence state (extend Valid and Dirty bits in single processor cache states)</a:t>
            </a:r>
          </a:p>
          <a:p>
            <a:r>
              <a:rPr lang="en-US" altLang="ko-KR" dirty="0" smtClean="0"/>
              <a:t>Broadcast medium (e.g. bus)</a:t>
            </a:r>
          </a:p>
          <a:p>
            <a:pPr lvl="1"/>
            <a:r>
              <a:rPr lang="en-US" altLang="ko-KR" dirty="0" smtClean="0"/>
              <a:t>Need to send all requests (including invalidation) to other caches</a:t>
            </a:r>
          </a:p>
          <a:p>
            <a:pPr lvl="1"/>
            <a:r>
              <a:rPr lang="en-US" altLang="ko-KR" dirty="0" smtClean="0"/>
              <a:t>Logically a set of wires connect all nodes and memory</a:t>
            </a:r>
          </a:p>
          <a:p>
            <a:r>
              <a:rPr lang="en-US" altLang="ko-KR" i="1" dirty="0" smtClean="0">
                <a:solidFill>
                  <a:srgbClr val="C00000"/>
                </a:solidFill>
              </a:rPr>
              <a:t>Serialization by bus</a:t>
            </a:r>
          </a:p>
          <a:p>
            <a:pPr lvl="1"/>
            <a:r>
              <a:rPr lang="en-US" altLang="ko-KR" dirty="0" smtClean="0"/>
              <a:t>Only one processor is allowed to send invalidation</a:t>
            </a:r>
          </a:p>
          <a:p>
            <a:pPr lvl="1"/>
            <a:r>
              <a:rPr lang="en-US" altLang="ko-KR" dirty="0" smtClean="0"/>
              <a:t>Provide total ordering of memory requests</a:t>
            </a:r>
          </a:p>
          <a:p>
            <a:r>
              <a:rPr lang="en-US" altLang="ko-KR" dirty="0" smtClean="0"/>
              <a:t>Snooping bus transactions</a:t>
            </a:r>
          </a:p>
          <a:p>
            <a:pPr lvl="1"/>
            <a:r>
              <a:rPr lang="en-US" altLang="ko-KR" dirty="0" smtClean="0"/>
              <a:t>Every cache must observe all the transactions the bus</a:t>
            </a:r>
          </a:p>
          <a:p>
            <a:pPr lvl="1"/>
            <a:r>
              <a:rPr lang="en-US" altLang="ko-KR" dirty="0" smtClean="0"/>
              <a:t>For every transaction, caches need to lookup tags to check any actions is necessary</a:t>
            </a:r>
          </a:p>
          <a:p>
            <a:pPr lvl="1"/>
            <a:r>
              <a:rPr lang="en-US" altLang="ko-KR" dirty="0" smtClean="0"/>
              <a:t>If necessary, snoop may cause state transition and new bus transaction</a:t>
            </a:r>
          </a:p>
        </p:txBody>
      </p:sp>
    </p:spTree>
    <p:extLst>
      <p:ext uri="{BB962C8B-B14F-4D97-AF65-F5344CB8AC3E}">
        <p14:creationId xmlns:p14="http://schemas.microsoft.com/office/powerpoint/2010/main" val="128578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Cache State Transition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Cache controller </a:t>
            </a:r>
          </a:p>
          <a:p>
            <a:pPr lvl="1"/>
            <a:r>
              <a:rPr lang="en-US" altLang="ko-KR" dirty="0" smtClean="0"/>
              <a:t>Determines the next state</a:t>
            </a:r>
          </a:p>
          <a:p>
            <a:pPr lvl="1"/>
            <a:r>
              <a:rPr lang="en-US" altLang="ko-KR" dirty="0" smtClean="0"/>
              <a:t>State transition may initiate actions, sending bus transactions</a:t>
            </a:r>
          </a:p>
          <a:p>
            <a:r>
              <a:rPr lang="en-US" altLang="ko-KR" dirty="0" smtClean="0"/>
              <a:t>Two sources of state transition</a:t>
            </a:r>
          </a:p>
          <a:p>
            <a:pPr lvl="1"/>
            <a:r>
              <a:rPr lang="en-US" altLang="ko-KR" dirty="0" smtClean="0"/>
              <a:t>CPU: load or store instructions </a:t>
            </a:r>
          </a:p>
          <a:p>
            <a:pPr lvl="1"/>
            <a:r>
              <a:rPr lang="en-US" altLang="ko-KR" dirty="0" smtClean="0"/>
              <a:t>Snoop: request from other processors</a:t>
            </a:r>
          </a:p>
          <a:p>
            <a:r>
              <a:rPr lang="en-US" altLang="ko-KR" dirty="0" smtClean="0"/>
              <a:t>Snoop tag lookup</a:t>
            </a:r>
          </a:p>
          <a:p>
            <a:pPr lvl="1"/>
            <a:r>
              <a:rPr lang="en-US" altLang="ko-KR" dirty="0" smtClean="0"/>
              <a:t>Need to snoop all requests on the bus</a:t>
            </a:r>
          </a:p>
          <a:p>
            <a:pPr lvl="1"/>
            <a:r>
              <a:rPr lang="en-US" altLang="ko-KR" dirty="0" smtClean="0"/>
              <a:t>Consume a lot of cache tag bandwidth</a:t>
            </a:r>
          </a:p>
          <a:p>
            <a:pPr lvl="1"/>
            <a:r>
              <a:rPr lang="en-US" altLang="ko-KR" dirty="0" smtClean="0"/>
              <a:t>May add duplicate tags only for snoop</a:t>
            </a:r>
          </a:p>
          <a:p>
            <a:pPr lvl="1"/>
            <a:r>
              <a:rPr lang="en-US" altLang="ko-KR" dirty="0" smtClean="0"/>
              <a:t>Two identical tags, one for CPU requests and the other for snoop</a:t>
            </a:r>
          </a:p>
          <a:p>
            <a:pPr lvl="1"/>
            <a:r>
              <a:rPr lang="en-US" altLang="ko-KR" dirty="0" smtClean="0"/>
              <a:t>Duplicate tags must be synchronized</a:t>
            </a:r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000757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MSI Protocol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Simple three state protocols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M</a:t>
            </a:r>
            <a:r>
              <a:rPr lang="en-US" altLang="ko-KR" dirty="0" smtClean="0"/>
              <a:t> (Modified) </a:t>
            </a:r>
          </a:p>
          <a:p>
            <a:pPr lvl="1"/>
            <a:r>
              <a:rPr lang="en-US" altLang="ko-KR" dirty="0" smtClean="0"/>
              <a:t>Valid and dirty</a:t>
            </a:r>
          </a:p>
          <a:p>
            <a:pPr lvl="1"/>
            <a:r>
              <a:rPr lang="en-US" altLang="ko-KR" dirty="0" smtClean="0"/>
              <a:t>Only one M state copy can exist for each block address in the entire system</a:t>
            </a:r>
          </a:p>
          <a:p>
            <a:pPr lvl="1"/>
            <a:r>
              <a:rPr lang="en-US" altLang="ko-KR" dirty="0" smtClean="0"/>
              <a:t>Can update without invalidating other caches</a:t>
            </a:r>
          </a:p>
          <a:p>
            <a:pPr lvl="1"/>
            <a:r>
              <a:rPr lang="en-US" altLang="ko-KR" i="1" dirty="0" smtClean="0">
                <a:solidFill>
                  <a:srgbClr val="C00000"/>
                </a:solidFill>
              </a:rPr>
              <a:t>Must be written back to memory when evicted</a:t>
            </a:r>
            <a:endParaRPr lang="en-US" altLang="ko-KR" i="1" dirty="0">
              <a:solidFill>
                <a:srgbClr val="C00000"/>
              </a:solidFill>
            </a:endParaRPr>
          </a:p>
          <a:p>
            <a:r>
              <a:rPr lang="en-US" altLang="ko-KR" dirty="0" smtClean="0">
                <a:solidFill>
                  <a:srgbClr val="FF0000"/>
                </a:solidFill>
              </a:rPr>
              <a:t>S</a:t>
            </a:r>
            <a:r>
              <a:rPr lang="en-US" altLang="ko-KR" dirty="0" smtClean="0"/>
              <a:t> (Shared)</a:t>
            </a:r>
          </a:p>
          <a:p>
            <a:pPr lvl="1"/>
            <a:r>
              <a:rPr lang="en-US" altLang="ko-KR" dirty="0" smtClean="0"/>
              <a:t>Valid and clean</a:t>
            </a:r>
          </a:p>
          <a:p>
            <a:pPr lvl="1"/>
            <a:r>
              <a:rPr lang="en-US" altLang="ko-KR" dirty="0" smtClean="0"/>
              <a:t>Other caches may have copies</a:t>
            </a:r>
          </a:p>
          <a:p>
            <a:pPr lvl="1"/>
            <a:r>
              <a:rPr lang="en-US" altLang="ko-KR" dirty="0" smtClean="0"/>
              <a:t>Cannot update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I</a:t>
            </a:r>
            <a:r>
              <a:rPr lang="en-US" altLang="ko-KR" dirty="0" smtClean="0"/>
              <a:t> (Invalid)</a:t>
            </a:r>
          </a:p>
          <a:p>
            <a:pPr lvl="1"/>
            <a:r>
              <a:rPr lang="en-US" altLang="ko-KR" dirty="0" smtClean="0"/>
              <a:t>Invalid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5786454"/>
            <a:ext cx="70759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State transition diagrams in the next four slides, D. Pattern, EECS, Berkeley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32379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State Transition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CPU requests</a:t>
            </a:r>
          </a:p>
          <a:p>
            <a:pPr lvl="1"/>
            <a:r>
              <a:rPr lang="en-US" altLang="ko-KR" dirty="0" smtClean="0"/>
              <a:t>Processor Read (</a:t>
            </a:r>
            <a:r>
              <a:rPr lang="en-US" altLang="ko-KR" dirty="0" err="1" smtClean="0">
                <a:solidFill>
                  <a:srgbClr val="0033CC"/>
                </a:solidFill>
              </a:rPr>
              <a:t>PrRd</a:t>
            </a:r>
            <a:r>
              <a:rPr lang="en-US" altLang="ko-KR" dirty="0" smtClean="0"/>
              <a:t>): load instruction</a:t>
            </a:r>
          </a:p>
          <a:p>
            <a:pPr lvl="1"/>
            <a:r>
              <a:rPr lang="en-US" altLang="ko-KR" dirty="0" smtClean="0"/>
              <a:t>Processor Write (</a:t>
            </a:r>
            <a:r>
              <a:rPr lang="en-US" altLang="ko-KR" dirty="0" err="1" smtClean="0">
                <a:solidFill>
                  <a:srgbClr val="0033CC"/>
                </a:solidFill>
              </a:rPr>
              <a:t>PrWr</a:t>
            </a:r>
            <a:r>
              <a:rPr lang="en-US" altLang="ko-KR" dirty="0" smtClean="0"/>
              <a:t>): store instruction</a:t>
            </a:r>
          </a:p>
          <a:p>
            <a:pPr lvl="1"/>
            <a:r>
              <a:rPr lang="en-US" altLang="ko-KR" dirty="0" smtClean="0"/>
              <a:t>Generate bus requests</a:t>
            </a:r>
          </a:p>
          <a:p>
            <a:r>
              <a:rPr lang="en-US" altLang="ko-KR" dirty="0" smtClean="0"/>
              <a:t>Bus requests (snoop)</a:t>
            </a:r>
          </a:p>
          <a:p>
            <a:pPr lvl="1"/>
            <a:r>
              <a:rPr lang="en-US" altLang="ko-KR" dirty="0" smtClean="0"/>
              <a:t>Bus Read (</a:t>
            </a:r>
            <a:r>
              <a:rPr lang="en-US" altLang="ko-KR" dirty="0" err="1" smtClean="0">
                <a:solidFill>
                  <a:srgbClr val="0033CC"/>
                </a:solidFill>
              </a:rPr>
              <a:t>BusRd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Bus RFO (</a:t>
            </a:r>
            <a:r>
              <a:rPr lang="en-US" altLang="ko-KR" dirty="0" err="1" smtClean="0">
                <a:solidFill>
                  <a:srgbClr val="0033CC"/>
                </a:solidFill>
              </a:rPr>
              <a:t>BusRFO</a:t>
            </a:r>
            <a:r>
              <a:rPr lang="en-US" altLang="ko-KR" dirty="0" smtClean="0"/>
              <a:t>): Read For Ownership</a:t>
            </a:r>
          </a:p>
          <a:p>
            <a:pPr lvl="1"/>
            <a:r>
              <a:rPr lang="en-US" altLang="ko-KR" dirty="0" smtClean="0"/>
              <a:t>Bus Upgrade (</a:t>
            </a:r>
            <a:r>
              <a:rPr lang="en-US" altLang="ko-KR" dirty="0" err="1" smtClean="0">
                <a:solidFill>
                  <a:srgbClr val="0033CC"/>
                </a:solidFill>
              </a:rPr>
              <a:t>BusUp</a:t>
            </a:r>
            <a:r>
              <a:rPr lang="en-US" altLang="ko-KR" dirty="0" smtClean="0"/>
              <a:t>) </a:t>
            </a:r>
          </a:p>
          <a:p>
            <a:pPr lvl="1"/>
            <a:r>
              <a:rPr lang="en-US" altLang="ko-KR" dirty="0" smtClean="0"/>
              <a:t>Bus </a:t>
            </a:r>
            <a:r>
              <a:rPr lang="en-US" altLang="ko-KR" dirty="0" err="1" smtClean="0"/>
              <a:t>Writeback</a:t>
            </a:r>
            <a:r>
              <a:rPr lang="en-US" altLang="ko-KR" dirty="0" smtClean="0"/>
              <a:t> (</a:t>
            </a:r>
            <a:r>
              <a:rPr lang="en-US" altLang="ko-KR" dirty="0" err="1" smtClean="0">
                <a:solidFill>
                  <a:srgbClr val="0033CC"/>
                </a:solidFill>
              </a:rPr>
              <a:t>BusWB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May need to send data to the requestor</a:t>
            </a:r>
          </a:p>
          <a:p>
            <a:r>
              <a:rPr lang="en-US" altLang="ko-KR" dirty="0" smtClean="0"/>
              <a:t>Notation:  A / B</a:t>
            </a:r>
          </a:p>
          <a:p>
            <a:pPr lvl="1"/>
            <a:r>
              <a:rPr lang="en-US" altLang="ko-KR" dirty="0" smtClean="0"/>
              <a:t>A : event which causes state transition</a:t>
            </a:r>
          </a:p>
          <a:p>
            <a:pPr lvl="1"/>
            <a:r>
              <a:rPr lang="en-US" altLang="ko-KR" dirty="0" smtClean="0"/>
              <a:t>B : action generated by state transition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51940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MSI State Transition - CPU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State transition by </a:t>
            </a:r>
            <a:r>
              <a:rPr lang="en-US" altLang="ko-KR" sz="2000" i="1" dirty="0" smtClean="0">
                <a:solidFill>
                  <a:srgbClr val="0033CC"/>
                </a:solidFill>
              </a:rPr>
              <a:t>CPU requests</a:t>
            </a:r>
            <a:endParaRPr lang="ko-KR" altLang="en-US" sz="2000" i="1" dirty="0">
              <a:solidFill>
                <a:srgbClr val="0033CC"/>
              </a:solidFill>
            </a:endParaRPr>
          </a:p>
        </p:txBody>
      </p: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6477001" y="1066800"/>
            <a:ext cx="762000" cy="762000"/>
            <a:chOff x="4080" y="672"/>
            <a:chExt cx="480" cy="480"/>
          </a:xfrm>
        </p:grpSpPr>
        <p:sp>
          <p:nvSpPr>
            <p:cNvPr id="10" name="Oval 29"/>
            <p:cNvSpPr>
              <a:spLocks noChangeArrowheads="1"/>
            </p:cNvSpPr>
            <p:nvPr/>
          </p:nvSpPr>
          <p:spPr bwMode="auto">
            <a:xfrm>
              <a:off x="4080" y="672"/>
              <a:ext cx="480" cy="4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600"/>
            </a:p>
          </p:txBody>
        </p:sp>
        <p:sp>
          <p:nvSpPr>
            <p:cNvPr id="11" name="Line 30"/>
            <p:cNvSpPr>
              <a:spLocks noChangeShapeType="1"/>
            </p:cNvSpPr>
            <p:nvPr/>
          </p:nvSpPr>
          <p:spPr bwMode="auto">
            <a:xfrm flipH="1" flipV="1">
              <a:off x="4512" y="768"/>
              <a:ext cx="48" cy="96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triangle" w="med" len="med"/>
              <a:tailEnd/>
            </a:ln>
            <a:effectLst/>
          </p:spPr>
          <p:txBody>
            <a:bodyPr bIns="0"/>
            <a:lstStyle/>
            <a:p>
              <a:endParaRPr lang="ko-KR" altLang="en-US" sz="1600"/>
            </a:p>
          </p:txBody>
        </p:sp>
      </p:grp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091364" y="911225"/>
            <a:ext cx="1029129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0033CC"/>
                </a:solidFill>
              </a:rPr>
              <a:t>PrRd</a:t>
            </a:r>
            <a:r>
              <a:rPr lang="en-US" altLang="en-US" sz="1600" dirty="0" smtClean="0">
                <a:solidFill>
                  <a:srgbClr val="0033CC"/>
                </a:solidFill>
              </a:rPr>
              <a:t> / ---</a:t>
            </a:r>
          </a:p>
        </p:txBody>
      </p:sp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2743200" y="4724400"/>
            <a:ext cx="762000" cy="762000"/>
            <a:chOff x="4080" y="672"/>
            <a:chExt cx="480" cy="480"/>
          </a:xfrm>
        </p:grpSpPr>
        <p:sp>
          <p:nvSpPr>
            <p:cNvPr id="13" name="Oval 33"/>
            <p:cNvSpPr>
              <a:spLocks noChangeArrowheads="1"/>
            </p:cNvSpPr>
            <p:nvPr/>
          </p:nvSpPr>
          <p:spPr bwMode="auto">
            <a:xfrm>
              <a:off x="4080" y="672"/>
              <a:ext cx="480" cy="48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600"/>
            </a:p>
          </p:txBody>
        </p:sp>
        <p:sp>
          <p:nvSpPr>
            <p:cNvPr id="14" name="Line 34"/>
            <p:cNvSpPr>
              <a:spLocks noChangeShapeType="1"/>
            </p:cNvSpPr>
            <p:nvPr/>
          </p:nvSpPr>
          <p:spPr bwMode="auto">
            <a:xfrm flipH="1" flipV="1">
              <a:off x="4512" y="768"/>
              <a:ext cx="4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bIns="0"/>
            <a:lstStyle/>
            <a:p>
              <a:endParaRPr lang="ko-KR" altLang="en-US" sz="1600"/>
            </a:p>
          </p:txBody>
        </p:sp>
      </p:grp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6661150" y="1365250"/>
            <a:ext cx="1403350" cy="1346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3270250" y="4851400"/>
            <a:ext cx="1403350" cy="1346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/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3509963" y="1863725"/>
            <a:ext cx="774252" cy="335989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0"/>
              <a:t>Invalid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6748463" y="1692275"/>
            <a:ext cx="1289050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altLang="en-US" sz="1600" b="0"/>
              <a:t>Shared</a:t>
            </a:r>
          </a:p>
          <a:p>
            <a:pPr algn="ctr"/>
            <a:r>
              <a:rPr lang="en-US" altLang="en-US" sz="1600" b="0"/>
              <a:t>(read/only)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276600" y="5105400"/>
            <a:ext cx="1389063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altLang="en-US" sz="1600" b="0" dirty="0" smtClean="0"/>
              <a:t>Modified</a:t>
            </a:r>
          </a:p>
          <a:p>
            <a:pPr algn="ctr"/>
            <a:r>
              <a:rPr lang="en-US" altLang="en-US" sz="1600" b="0" dirty="0" smtClean="0"/>
              <a:t>(</a:t>
            </a:r>
            <a:r>
              <a:rPr lang="en-US" altLang="en-US" sz="1600" b="0" dirty="0"/>
              <a:t>read/write)</a:t>
            </a: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4729163" y="1673225"/>
            <a:ext cx="1436292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0033CC"/>
                </a:solidFill>
              </a:rPr>
              <a:t>PrRd</a:t>
            </a:r>
            <a:r>
              <a:rPr lang="en-US" altLang="en-US" sz="1600" dirty="0" smtClean="0">
                <a:solidFill>
                  <a:srgbClr val="0033CC"/>
                </a:solidFill>
              </a:rPr>
              <a:t> </a:t>
            </a:r>
            <a:r>
              <a:rPr lang="en-US" altLang="en-US" sz="1600" dirty="0" smtClean="0">
                <a:solidFill>
                  <a:srgbClr val="0033CC"/>
                </a:solidFill>
                <a:sym typeface="Wingdings" pitchFamily="2" charset="2"/>
              </a:rPr>
              <a:t>/</a:t>
            </a:r>
            <a:r>
              <a:rPr lang="en-US" altLang="en-US" sz="1600" dirty="0" smtClean="0">
                <a:solidFill>
                  <a:srgbClr val="0033CC"/>
                </a:solidFill>
              </a:rPr>
              <a:t> </a:t>
            </a:r>
            <a:r>
              <a:rPr lang="en-US" altLang="en-US" sz="1600" dirty="0" err="1" smtClean="0">
                <a:solidFill>
                  <a:srgbClr val="0033CC"/>
                </a:solidFill>
              </a:rPr>
              <a:t>BusRd</a:t>
            </a:r>
            <a:endParaRPr lang="en-US" altLang="en-US" sz="1600" dirty="0">
              <a:solidFill>
                <a:srgbClr val="0033CC"/>
              </a:solidFill>
            </a:endParaRP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2071670" y="3214686"/>
            <a:ext cx="1605697" cy="335989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C00000"/>
                </a:solidFill>
              </a:rPr>
              <a:t>PrWr</a:t>
            </a:r>
            <a:r>
              <a:rPr lang="en-US" altLang="en-US" sz="1600" dirty="0" smtClean="0">
                <a:solidFill>
                  <a:srgbClr val="C00000"/>
                </a:solidFill>
              </a:rPr>
              <a:t> / </a:t>
            </a:r>
            <a:r>
              <a:rPr lang="en-US" altLang="en-US" sz="1600" dirty="0" err="1" smtClean="0">
                <a:solidFill>
                  <a:srgbClr val="C00000"/>
                </a:solidFill>
              </a:rPr>
              <a:t>BusRFO</a:t>
            </a:r>
            <a:endParaRPr lang="en-US" altLang="en-US" sz="1600" dirty="0">
              <a:solidFill>
                <a:srgbClr val="C00000"/>
              </a:solidFill>
            </a:endParaRPr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5510213" y="4416425"/>
            <a:ext cx="1434176" cy="335989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C00000"/>
                </a:solidFill>
              </a:rPr>
              <a:t>PrWr</a:t>
            </a:r>
            <a:r>
              <a:rPr lang="en-US" altLang="en-US" sz="1600" dirty="0" smtClean="0">
                <a:solidFill>
                  <a:srgbClr val="C00000"/>
                </a:solidFill>
              </a:rPr>
              <a:t> / </a:t>
            </a:r>
            <a:r>
              <a:rPr lang="en-US" altLang="en-US" sz="1600" dirty="0" err="1" smtClean="0">
                <a:solidFill>
                  <a:srgbClr val="C00000"/>
                </a:solidFill>
              </a:rPr>
              <a:t>BusUp</a:t>
            </a:r>
            <a:endParaRPr lang="en-US" altLang="en-US" sz="1600" dirty="0">
              <a:solidFill>
                <a:srgbClr val="C00000"/>
              </a:solidFill>
            </a:endParaRPr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1500166" y="4857760"/>
            <a:ext cx="1029129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chemeClr val="hlink"/>
                </a:solidFill>
              </a:rPr>
              <a:t>PrRd</a:t>
            </a:r>
            <a:r>
              <a:rPr lang="en-US" altLang="en-US" sz="1600" dirty="0" smtClean="0">
                <a:solidFill>
                  <a:schemeClr val="hlink"/>
                </a:solidFill>
              </a:rPr>
              <a:t> / ---</a:t>
            </a:r>
          </a:p>
          <a:p>
            <a:r>
              <a:rPr lang="en-US" altLang="en-US" sz="1600" dirty="0" err="1" smtClean="0">
                <a:solidFill>
                  <a:srgbClr val="C00000"/>
                </a:solidFill>
              </a:rPr>
              <a:t>PrWr</a:t>
            </a:r>
            <a:r>
              <a:rPr lang="en-US" altLang="en-US" sz="1600" dirty="0" smtClean="0">
                <a:solidFill>
                  <a:srgbClr val="C00000"/>
                </a:solidFill>
              </a:rPr>
              <a:t> / ---</a:t>
            </a:r>
            <a:endParaRPr lang="en-US" altLang="en-US" sz="1600" dirty="0">
              <a:solidFill>
                <a:srgbClr val="C00000"/>
              </a:solidFill>
            </a:endParaRPr>
          </a:p>
        </p:txBody>
      </p:sp>
      <p:sp>
        <p:nvSpPr>
          <p:cNvPr id="33" name="Oval 16"/>
          <p:cNvSpPr>
            <a:spLocks noChangeArrowheads="1"/>
          </p:cNvSpPr>
          <p:nvPr/>
        </p:nvSpPr>
        <p:spPr bwMode="auto">
          <a:xfrm>
            <a:off x="3270250" y="1365250"/>
            <a:ext cx="1403350" cy="1346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/>
          </a:p>
        </p:txBody>
      </p:sp>
      <p:sp>
        <p:nvSpPr>
          <p:cNvPr id="34" name="Line 19"/>
          <p:cNvSpPr>
            <a:spLocks noChangeShapeType="1"/>
          </p:cNvSpPr>
          <p:nvPr/>
        </p:nvSpPr>
        <p:spPr bwMode="auto">
          <a:xfrm>
            <a:off x="4686300" y="2114550"/>
            <a:ext cx="2000250" cy="0"/>
          </a:xfrm>
          <a:prstGeom prst="line">
            <a:avLst/>
          </a:prstGeom>
          <a:noFill/>
          <a:ln w="2540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 sz="1600"/>
          </a:p>
        </p:txBody>
      </p:sp>
      <p:sp>
        <p:nvSpPr>
          <p:cNvPr id="35" name="Line 20"/>
          <p:cNvSpPr>
            <a:spLocks noChangeShapeType="1"/>
          </p:cNvSpPr>
          <p:nvPr/>
        </p:nvSpPr>
        <p:spPr bwMode="auto">
          <a:xfrm>
            <a:off x="3943350" y="2705100"/>
            <a:ext cx="0" cy="211455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 sz="1600"/>
          </a:p>
        </p:txBody>
      </p:sp>
      <p:sp>
        <p:nvSpPr>
          <p:cNvPr id="36" name="Line 21"/>
          <p:cNvSpPr>
            <a:spLocks noChangeShapeType="1"/>
          </p:cNvSpPr>
          <p:nvPr/>
        </p:nvSpPr>
        <p:spPr bwMode="auto">
          <a:xfrm flipV="1">
            <a:off x="4648200" y="2724150"/>
            <a:ext cx="2495550" cy="253365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ko-KR" altLang="en-US" sz="1600"/>
          </a:p>
        </p:txBody>
      </p:sp>
    </p:spTree>
    <p:extLst>
      <p:ext uri="{BB962C8B-B14F-4D97-AF65-F5344CB8AC3E}">
        <p14:creationId xmlns:p14="http://schemas.microsoft.com/office/powerpoint/2010/main" val="3038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7000892" y="1142984"/>
            <a:ext cx="762000" cy="762000"/>
            <a:chOff x="7000892" y="1000108"/>
            <a:chExt cx="762000" cy="762000"/>
          </a:xfrm>
        </p:grpSpPr>
        <p:sp>
          <p:nvSpPr>
            <p:cNvPr id="20" name="Oval 29"/>
            <p:cNvSpPr>
              <a:spLocks noChangeArrowheads="1"/>
            </p:cNvSpPr>
            <p:nvPr/>
          </p:nvSpPr>
          <p:spPr bwMode="auto">
            <a:xfrm>
              <a:off x="7000892" y="1000108"/>
              <a:ext cx="762000" cy="762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 wrap="none" bIns="0" anchor="ctr"/>
            <a:lstStyle/>
            <a:p>
              <a:endParaRPr lang="ko-KR" altLang="en-US" sz="1600"/>
            </a:p>
          </p:txBody>
        </p:sp>
        <p:sp>
          <p:nvSpPr>
            <p:cNvPr id="21" name="Line 30"/>
            <p:cNvSpPr>
              <a:spLocks noChangeShapeType="1"/>
            </p:cNvSpPr>
            <p:nvPr/>
          </p:nvSpPr>
          <p:spPr bwMode="auto">
            <a:xfrm flipH="1" flipV="1">
              <a:off x="7686692" y="1152508"/>
              <a:ext cx="76200" cy="15240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 type="triangle" w="med" len="med"/>
              <a:tailEnd/>
            </a:ln>
            <a:effectLst/>
          </p:spPr>
          <p:txBody>
            <a:bodyPr bIns="0"/>
            <a:lstStyle/>
            <a:p>
              <a:endParaRPr lang="ko-KR" altLang="en-US" sz="1600"/>
            </a:p>
          </p:txBody>
        </p:sp>
      </p:grp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7118350" y="1428736"/>
            <a:ext cx="1382740" cy="1317639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MSI State Transition - Snoop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State transition by </a:t>
            </a:r>
            <a:r>
              <a:rPr lang="en-US" altLang="ko-KR" i="1" dirty="0" smtClean="0">
                <a:solidFill>
                  <a:srgbClr val="C00000"/>
                </a:solidFill>
              </a:rPr>
              <a:t>bus requests</a:t>
            </a:r>
            <a:endParaRPr lang="ko-KR" altLang="en-US" i="1" dirty="0">
              <a:solidFill>
                <a:srgbClr val="C00000"/>
              </a:solidFill>
            </a:endParaRPr>
          </a:p>
        </p:txBody>
      </p:sp>
      <p:sp>
        <p:nvSpPr>
          <p:cNvPr id="4" name="Oval 13"/>
          <p:cNvSpPr>
            <a:spLocks noChangeArrowheads="1"/>
          </p:cNvSpPr>
          <p:nvPr/>
        </p:nvSpPr>
        <p:spPr bwMode="auto">
          <a:xfrm>
            <a:off x="3643306" y="5027613"/>
            <a:ext cx="1354144" cy="1258907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57620" y="1857364"/>
            <a:ext cx="774252" cy="335989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b="0" dirty="0"/>
              <a:t>Invalid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143768" y="1785926"/>
            <a:ext cx="1289050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altLang="en-US" sz="1600" b="0" dirty="0"/>
              <a:t>Shared</a:t>
            </a:r>
          </a:p>
          <a:p>
            <a:pPr algn="ctr"/>
            <a:r>
              <a:rPr lang="en-US" altLang="en-US" sz="1600" b="0" dirty="0"/>
              <a:t>(read/only)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571868" y="5357826"/>
            <a:ext cx="1389062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altLang="en-US" sz="1600" dirty="0" smtClean="0"/>
              <a:t>Modified</a:t>
            </a:r>
          </a:p>
          <a:p>
            <a:pPr algn="ctr"/>
            <a:r>
              <a:rPr lang="en-US" altLang="en-US" sz="1600" b="0" dirty="0" smtClean="0"/>
              <a:t>(</a:t>
            </a:r>
            <a:r>
              <a:rPr lang="en-US" altLang="en-US" sz="1600" b="0" dirty="0"/>
              <a:t>read/write)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214546" y="3214686"/>
            <a:ext cx="1824218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C00000"/>
                </a:solidFill>
              </a:rPr>
              <a:t>BusRFO</a:t>
            </a:r>
            <a:r>
              <a:rPr lang="en-US" altLang="en-US" sz="1600" dirty="0" smtClean="0">
                <a:solidFill>
                  <a:srgbClr val="C00000"/>
                </a:solidFill>
              </a:rPr>
              <a:t> / </a:t>
            </a:r>
            <a:r>
              <a:rPr lang="en-US" altLang="en-US" sz="1600" dirty="0" err="1" smtClean="0">
                <a:solidFill>
                  <a:srgbClr val="C00000"/>
                </a:solidFill>
              </a:rPr>
              <a:t>BusWB</a:t>
            </a:r>
            <a:endParaRPr lang="en-US" altLang="en-US" sz="1600" dirty="0" smtClean="0">
              <a:solidFill>
                <a:srgbClr val="C00000"/>
              </a:solidFill>
            </a:endParaRPr>
          </a:p>
          <a:p>
            <a:r>
              <a:rPr lang="en-US" altLang="en-US" sz="1600" b="0" dirty="0" err="1" smtClean="0">
                <a:solidFill>
                  <a:srgbClr val="C00000"/>
                </a:solidFill>
              </a:rPr>
              <a:t>BusUp</a:t>
            </a:r>
            <a:r>
              <a:rPr lang="en-US" altLang="en-US" sz="1600" b="0" dirty="0" smtClean="0">
                <a:solidFill>
                  <a:srgbClr val="C00000"/>
                </a:solidFill>
              </a:rPr>
              <a:t> / </a:t>
            </a:r>
            <a:r>
              <a:rPr lang="en-US" altLang="en-US" sz="1600" b="0" dirty="0" err="1" smtClean="0">
                <a:solidFill>
                  <a:srgbClr val="C00000"/>
                </a:solidFill>
              </a:rPr>
              <a:t>BusWB</a:t>
            </a:r>
            <a:endParaRPr lang="en-US" altLang="en-US" sz="1600" b="0" dirty="0">
              <a:solidFill>
                <a:srgbClr val="C00000"/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638800" y="4191000"/>
            <a:ext cx="1652698" cy="335989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0033CC"/>
                </a:solidFill>
              </a:rPr>
              <a:t>BusRd</a:t>
            </a:r>
            <a:r>
              <a:rPr lang="en-US" altLang="en-US" sz="1600" dirty="0" smtClean="0">
                <a:solidFill>
                  <a:srgbClr val="0033CC"/>
                </a:solidFill>
              </a:rPr>
              <a:t> / </a:t>
            </a:r>
            <a:r>
              <a:rPr lang="en-US" altLang="en-US" sz="1600" dirty="0" err="1" smtClean="0">
                <a:solidFill>
                  <a:srgbClr val="0033CC"/>
                </a:solidFill>
              </a:rPr>
              <a:t>BusWB</a:t>
            </a:r>
            <a:endParaRPr lang="en-US" altLang="en-US" sz="1600" b="0" dirty="0">
              <a:solidFill>
                <a:srgbClr val="0033CC"/>
              </a:solidFill>
            </a:endParaRPr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3643306" y="1428736"/>
            <a:ext cx="1354144" cy="1317639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 sz="1600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5010150" y="2108200"/>
            <a:ext cx="2135188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ko-KR" altLang="en-US" sz="1600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4217988" y="2738438"/>
            <a:ext cx="0" cy="2255837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ko-KR" altLang="en-US" sz="1600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4746625" y="2554288"/>
            <a:ext cx="2541588" cy="2603500"/>
          </a:xfrm>
          <a:prstGeom prst="line">
            <a:avLst/>
          </a:prstGeom>
          <a:noFill/>
          <a:ln w="25400">
            <a:solidFill>
              <a:srgbClr val="0033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o-KR" altLang="en-US" sz="1600"/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7643834" y="1000108"/>
            <a:ext cx="1176605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0033CC"/>
                </a:solidFill>
              </a:rPr>
              <a:t>BusRd</a:t>
            </a:r>
            <a:r>
              <a:rPr lang="en-US" altLang="en-US" sz="1600" dirty="0" smtClean="0">
                <a:solidFill>
                  <a:srgbClr val="0033CC"/>
                </a:solidFill>
              </a:rPr>
              <a:t> / ---</a:t>
            </a:r>
            <a:endParaRPr lang="en-US" altLang="en-US" sz="1600" b="0" dirty="0">
              <a:solidFill>
                <a:srgbClr val="0033CC"/>
              </a:solidFill>
            </a:endParaRP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5357818" y="1357298"/>
            <a:ext cx="1348127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600" dirty="0" err="1" smtClean="0">
                <a:solidFill>
                  <a:srgbClr val="C00000"/>
                </a:solidFill>
              </a:rPr>
              <a:t>BusRFO</a:t>
            </a:r>
            <a:r>
              <a:rPr lang="en-US" altLang="en-US" sz="1600" dirty="0" smtClean="0">
                <a:solidFill>
                  <a:srgbClr val="C00000"/>
                </a:solidFill>
              </a:rPr>
              <a:t> / ---</a:t>
            </a:r>
          </a:p>
          <a:p>
            <a:r>
              <a:rPr lang="en-US" altLang="en-US" sz="1600" b="0" dirty="0" err="1" smtClean="0">
                <a:solidFill>
                  <a:srgbClr val="C00000"/>
                </a:solidFill>
              </a:rPr>
              <a:t>BusUp</a:t>
            </a:r>
            <a:r>
              <a:rPr lang="en-US" altLang="en-US" sz="1600" b="0" dirty="0" smtClean="0">
                <a:solidFill>
                  <a:srgbClr val="C00000"/>
                </a:solidFill>
              </a:rPr>
              <a:t> / ---</a:t>
            </a:r>
            <a:endParaRPr lang="en-US" altLang="en-US" sz="1600" b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07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ecture">
      <a:majorFont>
        <a:latin typeface="Arial"/>
        <a:ea typeface="맑은 고딕"/>
        <a:cs typeface=""/>
      </a:majorFont>
      <a:minorFont>
        <a:latin typeface="Times New Roman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3766</TotalTime>
  <Words>1999</Words>
  <Application>Microsoft Office PowerPoint</Application>
  <PresentationFormat>화면 슬라이드 쇼(4:3)</PresentationFormat>
  <Paragraphs>615</Paragraphs>
  <Slides>34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34</vt:i4>
      </vt:variant>
    </vt:vector>
  </HeadingPairs>
  <TitlesOfParts>
    <vt:vector size="41" baseType="lpstr">
      <vt:lpstr>굴림</vt:lpstr>
      <vt:lpstr>맑은 고딕</vt:lpstr>
      <vt:lpstr>Arial</vt:lpstr>
      <vt:lpstr>Courier New</vt:lpstr>
      <vt:lpstr>Times New Roman</vt:lpstr>
      <vt:lpstr>Wingdings</vt:lpstr>
      <vt:lpstr>Office Theme</vt:lpstr>
      <vt:lpstr>Coherence</vt:lpstr>
      <vt:lpstr>Two Classes of Protocols</vt:lpstr>
      <vt:lpstr>Snoop-based Cache Coherence</vt:lpstr>
      <vt:lpstr>Architecture for Snoopy Protocols</vt:lpstr>
      <vt:lpstr>Cache State Transition</vt:lpstr>
      <vt:lpstr>MSI Protocol</vt:lpstr>
      <vt:lpstr>State Transition</vt:lpstr>
      <vt:lpstr>MSI State Transition - CPU</vt:lpstr>
      <vt:lpstr>MSI State Transition - Snoop</vt:lpstr>
      <vt:lpstr>Example</vt:lpstr>
      <vt:lpstr>Supporting Cache Coherence</vt:lpstr>
      <vt:lpstr>Review Snoop-based Coherence</vt:lpstr>
      <vt:lpstr>Review From MSI Protocols</vt:lpstr>
      <vt:lpstr>MESI Protocols</vt:lpstr>
      <vt:lpstr>MESI State Transition - CPU</vt:lpstr>
      <vt:lpstr>MESI State Transition - Snoop</vt:lpstr>
      <vt:lpstr>Example</vt:lpstr>
      <vt:lpstr>Coherence Miss</vt:lpstr>
      <vt:lpstr>True Sharing</vt:lpstr>
      <vt:lpstr>False Sharing</vt:lpstr>
      <vt:lpstr>Basic Operation of Directory</vt:lpstr>
      <vt:lpstr>Example Directory Protocol (1st Read)</vt:lpstr>
      <vt:lpstr>Example Directory Protocol (Read Share)</vt:lpstr>
      <vt:lpstr>Example Directory Protocol (Wr to shared)</vt:lpstr>
      <vt:lpstr>Example Directory Protocol (Wr to M)</vt:lpstr>
      <vt:lpstr>Multi-level Caches </vt:lpstr>
      <vt:lpstr>Snoopy-bus with Switched Networks</vt:lpstr>
      <vt:lpstr>AMD HyperTransport</vt:lpstr>
      <vt:lpstr>AMD HyperTransport</vt:lpstr>
      <vt:lpstr>Read Transaction</vt:lpstr>
      <vt:lpstr>Performance Scalability</vt:lpstr>
      <vt:lpstr>PowerPoint 프레젠테이션</vt:lpstr>
      <vt:lpstr>Intel QPI</vt:lpstr>
      <vt:lpstr>Coherence within a Shared Cache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jhuh</dc:creator>
  <cp:lastModifiedBy>jhuh</cp:lastModifiedBy>
  <cp:revision>445</cp:revision>
  <dcterms:created xsi:type="dcterms:W3CDTF">2009-02-01T06:54:56Z</dcterms:created>
  <dcterms:modified xsi:type="dcterms:W3CDTF">2014-03-19T02:56:42Z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-1847474542</vt:i4>
  </property>
  <property fmtid="{D5CDD505-2E9C-101B-9397-08002B2CF9AE}" pid="3" name="_NewReviewCycle">
    <vt:lpwstr/>
  </property>
  <property fmtid="{D5CDD505-2E9C-101B-9397-08002B2CF9AE}" pid="4" name="_EmailSubject">
    <vt:lpwstr>CS492B 과목 syllabus 미팅?</vt:lpwstr>
  </property>
  <property fmtid="{D5CDD505-2E9C-101B-9397-08002B2CF9AE}" pid="5" name="_AuthorEmail">
    <vt:lpwstr>moonzoo@cs.kaist.ac.kr</vt:lpwstr>
  </property>
  <property fmtid="{D5CDD505-2E9C-101B-9397-08002B2CF9AE}" pid="6" name="_AuthorEmailDisplayName">
    <vt:lpwstr>Moonzoo Kim</vt:lpwstr>
  </property>
</Properties>
</file>