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7099300" cy="10234613"/>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66CC"/>
    <a:srgbClr val="0000FF"/>
    <a:srgbClr val="003399"/>
    <a:srgbClr val="2860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1" autoAdjust="0"/>
    <p:restoredTop sz="94660"/>
  </p:normalViewPr>
  <p:slideViewPr>
    <p:cSldViewPr>
      <p:cViewPr varScale="1">
        <p:scale>
          <a:sx n="116" d="100"/>
          <a:sy n="116" d="100"/>
        </p:scale>
        <p:origin x="108" y="1038"/>
      </p:cViewPr>
      <p:guideLst>
        <p:guide orient="horz" pos="2160"/>
        <p:guide pos="2880"/>
      </p:guideLst>
    </p:cSldViewPr>
  </p:slideViewPr>
  <p:notesTextViewPr>
    <p:cViewPr>
      <p:scale>
        <a:sx n="100" d="100"/>
        <a:sy n="100" d="100"/>
      </p:scale>
      <p:origin x="0" y="0"/>
    </p:cViewPr>
  </p:notesTextViewPr>
  <p:notesViewPr>
    <p:cSldViewPr>
      <p:cViewPr varScale="1">
        <p:scale>
          <a:sx n="110" d="100"/>
          <a:sy n="110" d="100"/>
        </p:scale>
        <p:origin x="-2124" y="-4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76575" cy="511175"/>
          </a:xfrm>
          <a:prstGeom prst="rect">
            <a:avLst/>
          </a:prstGeom>
        </p:spPr>
        <p:txBody>
          <a:bodyPr vert="horz" lIns="91440" tIns="45720" rIns="91440" bIns="45720" rtlCol="0"/>
          <a:lstStyle>
            <a:lvl1pPr algn="l">
              <a:defRPr sz="1200"/>
            </a:lvl1pPr>
          </a:lstStyle>
          <a:p>
            <a:endParaRPr lang="ko-KR" altLang="en-US"/>
          </a:p>
        </p:txBody>
      </p:sp>
      <p:sp>
        <p:nvSpPr>
          <p:cNvPr id="3" name="Date Placeholder 2"/>
          <p:cNvSpPr>
            <a:spLocks noGrp="1"/>
          </p:cNvSpPr>
          <p:nvPr>
            <p:ph type="dt" idx="1"/>
          </p:nvPr>
        </p:nvSpPr>
        <p:spPr>
          <a:xfrm>
            <a:off x="4021139" y="2"/>
            <a:ext cx="3076575" cy="511175"/>
          </a:xfrm>
          <a:prstGeom prst="rect">
            <a:avLst/>
          </a:prstGeom>
        </p:spPr>
        <p:txBody>
          <a:bodyPr vert="horz" lIns="91440" tIns="45720" rIns="91440" bIns="45720" rtlCol="0"/>
          <a:lstStyle>
            <a:lvl1pPr algn="r">
              <a:defRPr sz="1200"/>
            </a:lvl1pPr>
          </a:lstStyle>
          <a:p>
            <a:fld id="{35E7E663-4BD8-4EA0-9634-16E372FE663C}" type="datetimeFigureOut">
              <a:rPr lang="ko-KR" altLang="en-US" smtClean="0"/>
              <a:pPr/>
              <a:t>2014-03-26</a:t>
            </a:fld>
            <a:endParaRPr lang="ko-KR" alt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Notes Placeholder 4"/>
          <p:cNvSpPr>
            <a:spLocks noGrp="1"/>
          </p:cNvSpPr>
          <p:nvPr>
            <p:ph type="body" sz="quarter" idx="3"/>
          </p:nvPr>
        </p:nvSpPr>
        <p:spPr>
          <a:xfrm>
            <a:off x="709614" y="4860925"/>
            <a:ext cx="5680075" cy="4605338"/>
          </a:xfrm>
          <a:prstGeom prst="rect">
            <a:avLst/>
          </a:prstGeom>
        </p:spPr>
        <p:txBody>
          <a:bodyPr vert="horz" lIns="91440" tIns="45720" rIns="91440" bIns="45720" rtlCol="0">
            <a:normAutofit/>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6" name="Footer Placeholder 5"/>
          <p:cNvSpPr>
            <a:spLocks noGrp="1"/>
          </p:cNvSpPr>
          <p:nvPr>
            <p:ph type="ftr" sz="quarter" idx="4"/>
          </p:nvPr>
        </p:nvSpPr>
        <p:spPr>
          <a:xfrm>
            <a:off x="1" y="9721852"/>
            <a:ext cx="3076575" cy="511175"/>
          </a:xfrm>
          <a:prstGeom prst="rect">
            <a:avLst/>
          </a:prstGeom>
        </p:spPr>
        <p:txBody>
          <a:bodyPr vert="horz" lIns="91440" tIns="45720" rIns="91440" bIns="45720" rtlCol="0" anchor="b"/>
          <a:lstStyle>
            <a:lvl1pPr algn="l">
              <a:defRPr sz="1200"/>
            </a:lvl1pPr>
          </a:lstStyle>
          <a:p>
            <a:endParaRPr lang="ko-KR" altLang="en-US"/>
          </a:p>
        </p:txBody>
      </p:sp>
      <p:sp>
        <p:nvSpPr>
          <p:cNvPr id="7" name="Slide Number Placeholder 6"/>
          <p:cNvSpPr>
            <a:spLocks noGrp="1"/>
          </p:cNvSpPr>
          <p:nvPr>
            <p:ph type="sldNum" sz="quarter" idx="5"/>
          </p:nvPr>
        </p:nvSpPr>
        <p:spPr>
          <a:xfrm>
            <a:off x="4021139" y="9721852"/>
            <a:ext cx="3076575" cy="511175"/>
          </a:xfrm>
          <a:prstGeom prst="rect">
            <a:avLst/>
          </a:prstGeom>
        </p:spPr>
        <p:txBody>
          <a:bodyPr vert="horz" lIns="91440" tIns="45720" rIns="91440" bIns="45720" rtlCol="0" anchor="b"/>
          <a:lstStyle>
            <a:lvl1pPr algn="r">
              <a:defRPr sz="1200"/>
            </a:lvl1pPr>
          </a:lstStyle>
          <a:p>
            <a:fld id="{26077705-1943-4D9D-8B59-9C59E9B756AD}" type="slidenum">
              <a:rPr lang="ko-KR" altLang="en-US" smtClean="0"/>
              <a:pPr/>
              <a:t>‹#›</a:t>
            </a:fld>
            <a:endParaRPr lang="ko-KR" altLang="en-US"/>
          </a:p>
        </p:txBody>
      </p:sp>
    </p:spTree>
    <p:extLst>
      <p:ext uri="{BB962C8B-B14F-4D97-AF65-F5344CB8AC3E}">
        <p14:creationId xmlns:p14="http://schemas.microsoft.com/office/powerpoint/2010/main" val="415184106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01F579-AB22-41A7-B900-C49F91EF1D57}" type="slidenum">
              <a:rPr lang="en-US" altLang="ko-KR"/>
              <a:pPr/>
              <a:t>5</a:t>
            </a:fld>
            <a:endParaRPr lang="en-US" altLang="ko-KR"/>
          </a:p>
        </p:txBody>
      </p:sp>
      <p:sp>
        <p:nvSpPr>
          <p:cNvPr id="1949698" name="Rectangle 2"/>
          <p:cNvSpPr>
            <a:spLocks noGrp="1" noRot="1" noChangeAspect="1" noChangeArrowheads="1" noTextEdit="1"/>
          </p:cNvSpPr>
          <p:nvPr>
            <p:ph type="sldImg"/>
          </p:nvPr>
        </p:nvSpPr>
        <p:spPr>
          <a:ln/>
        </p:spPr>
      </p:sp>
      <p:sp>
        <p:nvSpPr>
          <p:cNvPr id="1949699"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2699941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DF1372-038E-49CD-877E-CF8B1C2816CB}" type="slidenum">
              <a:rPr lang="en-US" altLang="ko-KR"/>
              <a:pPr/>
              <a:t>14</a:t>
            </a:fld>
            <a:endParaRPr lang="en-US" altLang="ko-KR"/>
          </a:p>
        </p:txBody>
      </p:sp>
      <p:sp>
        <p:nvSpPr>
          <p:cNvPr id="1959938" name="Rectangle 2"/>
          <p:cNvSpPr>
            <a:spLocks noGrp="1" noRot="1" noChangeAspect="1" noChangeArrowheads="1" noTextEdit="1"/>
          </p:cNvSpPr>
          <p:nvPr>
            <p:ph type="sldImg"/>
          </p:nvPr>
        </p:nvSpPr>
        <p:spPr>
          <a:ln/>
        </p:spPr>
      </p:sp>
      <p:sp>
        <p:nvSpPr>
          <p:cNvPr id="1959939"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2086672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744E09-6385-47E0-842D-EB6B42EF2AAC}" type="slidenum">
              <a:rPr lang="en-US" altLang="ko-KR"/>
              <a:pPr/>
              <a:t>15</a:t>
            </a:fld>
            <a:endParaRPr lang="en-US" altLang="ko-KR"/>
          </a:p>
        </p:txBody>
      </p:sp>
      <p:sp>
        <p:nvSpPr>
          <p:cNvPr id="1960962" name="Rectangle 2"/>
          <p:cNvSpPr>
            <a:spLocks noGrp="1" noRot="1" noChangeAspect="1" noChangeArrowheads="1" noTextEdit="1"/>
          </p:cNvSpPr>
          <p:nvPr>
            <p:ph type="sldImg"/>
          </p:nvPr>
        </p:nvSpPr>
        <p:spPr>
          <a:ln/>
        </p:spPr>
      </p:sp>
      <p:sp>
        <p:nvSpPr>
          <p:cNvPr id="1960963"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3428078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8E7604-6571-4E98-9D83-F7DB3275747B}" type="slidenum">
              <a:rPr lang="en-US" altLang="ko-KR"/>
              <a:pPr/>
              <a:t>16</a:t>
            </a:fld>
            <a:endParaRPr lang="en-US" altLang="ko-KR"/>
          </a:p>
        </p:txBody>
      </p:sp>
      <p:sp>
        <p:nvSpPr>
          <p:cNvPr id="1961986" name="Rectangle 2"/>
          <p:cNvSpPr>
            <a:spLocks noGrp="1" noRot="1" noChangeAspect="1" noChangeArrowheads="1" noTextEdit="1"/>
          </p:cNvSpPr>
          <p:nvPr>
            <p:ph type="sldImg"/>
          </p:nvPr>
        </p:nvSpPr>
        <p:spPr>
          <a:ln/>
        </p:spPr>
      </p:sp>
      <p:sp>
        <p:nvSpPr>
          <p:cNvPr id="1961987"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16629794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C47463-DA12-477A-877B-F013C71BBC26}" type="slidenum">
              <a:rPr lang="en-US" altLang="ko-KR"/>
              <a:pPr/>
              <a:t>18</a:t>
            </a:fld>
            <a:endParaRPr lang="en-US" altLang="ko-KR"/>
          </a:p>
        </p:txBody>
      </p:sp>
      <p:sp>
        <p:nvSpPr>
          <p:cNvPr id="1963010" name="Rectangle 2"/>
          <p:cNvSpPr>
            <a:spLocks noGrp="1" noRot="1" noChangeAspect="1" noChangeArrowheads="1" noTextEdit="1"/>
          </p:cNvSpPr>
          <p:nvPr>
            <p:ph type="sldImg"/>
          </p:nvPr>
        </p:nvSpPr>
        <p:spPr>
          <a:ln/>
        </p:spPr>
      </p:sp>
      <p:sp>
        <p:nvSpPr>
          <p:cNvPr id="1963011"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2574101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3A5EBF-1F7A-4B27-8954-1F90352D847B}" type="slidenum">
              <a:rPr lang="en-US" altLang="ko-KR"/>
              <a:pPr/>
              <a:t>19</a:t>
            </a:fld>
            <a:endParaRPr lang="en-US" altLang="ko-KR"/>
          </a:p>
        </p:txBody>
      </p:sp>
      <p:sp>
        <p:nvSpPr>
          <p:cNvPr id="1964034" name="Rectangle 2"/>
          <p:cNvSpPr>
            <a:spLocks noGrp="1" noRot="1" noChangeAspect="1" noChangeArrowheads="1" noTextEdit="1"/>
          </p:cNvSpPr>
          <p:nvPr>
            <p:ph type="sldImg"/>
          </p:nvPr>
        </p:nvSpPr>
        <p:spPr>
          <a:ln/>
        </p:spPr>
      </p:sp>
      <p:sp>
        <p:nvSpPr>
          <p:cNvPr id="1964035"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3728535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792F0B-2ECD-4768-9FEE-C01E5489D13B}" type="slidenum">
              <a:rPr lang="en-US" altLang="ko-KR"/>
              <a:pPr/>
              <a:t>20</a:t>
            </a:fld>
            <a:endParaRPr lang="en-US" altLang="ko-KR"/>
          </a:p>
        </p:txBody>
      </p:sp>
      <p:sp>
        <p:nvSpPr>
          <p:cNvPr id="1966082" name="Rectangle 2"/>
          <p:cNvSpPr>
            <a:spLocks noGrp="1" noRot="1" noChangeAspect="1" noChangeArrowheads="1" noTextEdit="1"/>
          </p:cNvSpPr>
          <p:nvPr>
            <p:ph type="sldImg"/>
          </p:nvPr>
        </p:nvSpPr>
        <p:spPr>
          <a:ln/>
        </p:spPr>
      </p:sp>
      <p:sp>
        <p:nvSpPr>
          <p:cNvPr id="1966083"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9548650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F1D156-9312-4BEC-9A04-FED83A4EC3FE}" type="slidenum">
              <a:rPr lang="en-US" altLang="ko-KR"/>
              <a:pPr/>
              <a:t>21</a:t>
            </a:fld>
            <a:endParaRPr lang="en-US" altLang="ko-KR"/>
          </a:p>
        </p:txBody>
      </p:sp>
      <p:sp>
        <p:nvSpPr>
          <p:cNvPr id="1967106" name="Rectangle 2"/>
          <p:cNvSpPr>
            <a:spLocks noGrp="1" noRot="1" noChangeAspect="1" noChangeArrowheads="1" noTextEdit="1"/>
          </p:cNvSpPr>
          <p:nvPr>
            <p:ph type="sldImg"/>
          </p:nvPr>
        </p:nvSpPr>
        <p:spPr>
          <a:ln/>
        </p:spPr>
      </p:sp>
      <p:sp>
        <p:nvSpPr>
          <p:cNvPr id="1967107"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2556088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FACC5A-3BCA-4CE1-AE32-6BFA4F4B6D79}" type="slidenum">
              <a:rPr lang="en-US" altLang="ko-KR"/>
              <a:pPr/>
              <a:t>22</a:t>
            </a:fld>
            <a:endParaRPr lang="en-US" altLang="ko-KR"/>
          </a:p>
        </p:txBody>
      </p:sp>
      <p:sp>
        <p:nvSpPr>
          <p:cNvPr id="1968130" name="Rectangle 2"/>
          <p:cNvSpPr>
            <a:spLocks noGrp="1" noRot="1" noChangeAspect="1" noChangeArrowheads="1" noTextEdit="1"/>
          </p:cNvSpPr>
          <p:nvPr>
            <p:ph type="sldImg"/>
          </p:nvPr>
        </p:nvSpPr>
        <p:spPr>
          <a:ln/>
        </p:spPr>
      </p:sp>
      <p:sp>
        <p:nvSpPr>
          <p:cNvPr id="1968131"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571058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029BB9-C38D-40E0-ABFF-9728AAEDD4FF}" type="slidenum">
              <a:rPr lang="en-US" altLang="ko-KR"/>
              <a:pPr/>
              <a:t>23</a:t>
            </a:fld>
            <a:endParaRPr lang="en-US" altLang="ko-KR"/>
          </a:p>
        </p:txBody>
      </p:sp>
      <p:sp>
        <p:nvSpPr>
          <p:cNvPr id="1969154" name="Rectangle 2"/>
          <p:cNvSpPr>
            <a:spLocks noGrp="1" noRot="1" noChangeAspect="1" noChangeArrowheads="1" noTextEdit="1"/>
          </p:cNvSpPr>
          <p:nvPr>
            <p:ph type="sldImg"/>
          </p:nvPr>
        </p:nvSpPr>
        <p:spPr>
          <a:ln/>
        </p:spPr>
      </p:sp>
      <p:sp>
        <p:nvSpPr>
          <p:cNvPr id="1969155"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5900425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FF30CC-9EEC-4E0A-8576-699B8548C347}" type="slidenum">
              <a:rPr lang="en-US" altLang="ko-KR"/>
              <a:pPr/>
              <a:t>24</a:t>
            </a:fld>
            <a:endParaRPr lang="en-US" altLang="ko-KR"/>
          </a:p>
        </p:txBody>
      </p:sp>
      <p:sp>
        <p:nvSpPr>
          <p:cNvPr id="1970178" name="Rectangle 2"/>
          <p:cNvSpPr>
            <a:spLocks noGrp="1" noRot="1" noChangeAspect="1" noChangeArrowheads="1" noTextEdit="1"/>
          </p:cNvSpPr>
          <p:nvPr>
            <p:ph type="sldImg"/>
          </p:nvPr>
        </p:nvSpPr>
        <p:spPr>
          <a:ln/>
        </p:spPr>
      </p:sp>
      <p:sp>
        <p:nvSpPr>
          <p:cNvPr id="1970179"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1990465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F7EAD8-16FC-48A7-9900-6F4FC425AD27}" type="slidenum">
              <a:rPr lang="en-US" altLang="ko-KR"/>
              <a:pPr/>
              <a:t>6</a:t>
            </a:fld>
            <a:endParaRPr lang="en-US" altLang="ko-KR"/>
          </a:p>
        </p:txBody>
      </p:sp>
      <p:sp>
        <p:nvSpPr>
          <p:cNvPr id="1950722" name="Rectangle 2"/>
          <p:cNvSpPr>
            <a:spLocks noGrp="1" noRot="1" noChangeAspect="1" noChangeArrowheads="1" noTextEdit="1"/>
          </p:cNvSpPr>
          <p:nvPr>
            <p:ph type="sldImg"/>
          </p:nvPr>
        </p:nvSpPr>
        <p:spPr>
          <a:ln/>
        </p:spPr>
      </p:sp>
      <p:sp>
        <p:nvSpPr>
          <p:cNvPr id="1950723"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11071808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A5E182-0E53-4860-B688-EBE8D39B4CAD}" type="slidenum">
              <a:rPr lang="en-US" altLang="ko-KR"/>
              <a:pPr/>
              <a:t>25</a:t>
            </a:fld>
            <a:endParaRPr lang="en-US" altLang="ko-KR"/>
          </a:p>
        </p:txBody>
      </p:sp>
      <p:sp>
        <p:nvSpPr>
          <p:cNvPr id="1971202" name="Rectangle 2"/>
          <p:cNvSpPr>
            <a:spLocks noGrp="1" noRot="1" noChangeAspect="1" noChangeArrowheads="1" noTextEdit="1"/>
          </p:cNvSpPr>
          <p:nvPr>
            <p:ph type="sldImg"/>
          </p:nvPr>
        </p:nvSpPr>
        <p:spPr>
          <a:ln/>
        </p:spPr>
      </p:sp>
      <p:sp>
        <p:nvSpPr>
          <p:cNvPr id="1971203"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3767090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6F0114-2C98-4A60-BD81-EC65A66A713B}" type="slidenum">
              <a:rPr lang="en-US" altLang="ko-KR"/>
              <a:pPr/>
              <a:t>7</a:t>
            </a:fld>
            <a:endParaRPr lang="en-US" altLang="ko-KR"/>
          </a:p>
        </p:txBody>
      </p:sp>
      <p:sp>
        <p:nvSpPr>
          <p:cNvPr id="1951746" name="Rectangle 2"/>
          <p:cNvSpPr>
            <a:spLocks noGrp="1" noRot="1" noChangeAspect="1" noChangeArrowheads="1" noTextEdit="1"/>
          </p:cNvSpPr>
          <p:nvPr>
            <p:ph type="sldImg"/>
          </p:nvPr>
        </p:nvSpPr>
        <p:spPr>
          <a:ln/>
        </p:spPr>
      </p:sp>
      <p:sp>
        <p:nvSpPr>
          <p:cNvPr id="1951747"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2742491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E7D0B3-79FF-4D19-9DFD-2AD3AA0A7EC1}" type="slidenum">
              <a:rPr lang="en-US" altLang="ko-KR"/>
              <a:pPr/>
              <a:t>8</a:t>
            </a:fld>
            <a:endParaRPr lang="en-US" altLang="ko-KR"/>
          </a:p>
        </p:txBody>
      </p:sp>
      <p:sp>
        <p:nvSpPr>
          <p:cNvPr id="1952770" name="Rectangle 2"/>
          <p:cNvSpPr>
            <a:spLocks noGrp="1" noRot="1" noChangeAspect="1" noChangeArrowheads="1" noTextEdit="1"/>
          </p:cNvSpPr>
          <p:nvPr>
            <p:ph type="sldImg"/>
          </p:nvPr>
        </p:nvSpPr>
        <p:spPr>
          <a:ln/>
        </p:spPr>
      </p:sp>
      <p:sp>
        <p:nvSpPr>
          <p:cNvPr id="1952771"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2886955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497074-E98D-4B8A-BB74-3BE1FDBF301E}" type="slidenum">
              <a:rPr lang="en-US" altLang="ko-KR"/>
              <a:pPr/>
              <a:t>9</a:t>
            </a:fld>
            <a:endParaRPr lang="en-US" altLang="ko-KR"/>
          </a:p>
        </p:txBody>
      </p:sp>
      <p:sp>
        <p:nvSpPr>
          <p:cNvPr id="1953794" name="Rectangle 2"/>
          <p:cNvSpPr>
            <a:spLocks noGrp="1" noRot="1" noChangeAspect="1" noChangeArrowheads="1" noTextEdit="1"/>
          </p:cNvSpPr>
          <p:nvPr>
            <p:ph type="sldImg"/>
          </p:nvPr>
        </p:nvSpPr>
        <p:spPr>
          <a:ln/>
        </p:spPr>
      </p:sp>
      <p:sp>
        <p:nvSpPr>
          <p:cNvPr id="1953795"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781209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EB06ED-25DC-4A05-AA9D-81A90529C4DF}" type="slidenum">
              <a:rPr lang="en-US" altLang="ko-KR"/>
              <a:pPr/>
              <a:t>10</a:t>
            </a:fld>
            <a:endParaRPr lang="en-US" altLang="ko-KR"/>
          </a:p>
        </p:txBody>
      </p:sp>
      <p:sp>
        <p:nvSpPr>
          <p:cNvPr id="1954818" name="Rectangle 2"/>
          <p:cNvSpPr>
            <a:spLocks noGrp="1" noRot="1" noChangeAspect="1" noChangeArrowheads="1" noTextEdit="1"/>
          </p:cNvSpPr>
          <p:nvPr>
            <p:ph type="sldImg"/>
          </p:nvPr>
        </p:nvSpPr>
        <p:spPr>
          <a:ln/>
        </p:spPr>
      </p:sp>
      <p:sp>
        <p:nvSpPr>
          <p:cNvPr id="1954819"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2224501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F4F598-AD14-4AC6-9DE9-9FC70B086640}" type="slidenum">
              <a:rPr lang="en-US" altLang="ko-KR"/>
              <a:pPr/>
              <a:t>11</a:t>
            </a:fld>
            <a:endParaRPr lang="en-US" altLang="ko-KR"/>
          </a:p>
        </p:txBody>
      </p:sp>
      <p:sp>
        <p:nvSpPr>
          <p:cNvPr id="1955842" name="Rectangle 2"/>
          <p:cNvSpPr>
            <a:spLocks noGrp="1" noRot="1" noChangeAspect="1" noChangeArrowheads="1" noTextEdit="1"/>
          </p:cNvSpPr>
          <p:nvPr>
            <p:ph type="sldImg"/>
          </p:nvPr>
        </p:nvSpPr>
        <p:spPr>
          <a:ln/>
        </p:spPr>
      </p:sp>
      <p:sp>
        <p:nvSpPr>
          <p:cNvPr id="1955843"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355418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DD1867-CDE6-4A25-8B53-F3EAF62AADCA}" type="slidenum">
              <a:rPr lang="en-US" altLang="ko-KR"/>
              <a:pPr/>
              <a:t>12</a:t>
            </a:fld>
            <a:endParaRPr lang="en-US" altLang="ko-KR"/>
          </a:p>
        </p:txBody>
      </p:sp>
      <p:sp>
        <p:nvSpPr>
          <p:cNvPr id="1956866" name="Rectangle 2"/>
          <p:cNvSpPr>
            <a:spLocks noGrp="1" noRot="1" noChangeAspect="1" noChangeArrowheads="1" noTextEdit="1"/>
          </p:cNvSpPr>
          <p:nvPr>
            <p:ph type="sldImg"/>
          </p:nvPr>
        </p:nvSpPr>
        <p:spPr>
          <a:ln/>
        </p:spPr>
      </p:sp>
      <p:sp>
        <p:nvSpPr>
          <p:cNvPr id="1956867"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2252692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CF221A-E83B-4616-BE57-742BD49528BD}" type="slidenum">
              <a:rPr lang="en-US" altLang="ko-KR"/>
              <a:pPr/>
              <a:t>13</a:t>
            </a:fld>
            <a:endParaRPr lang="en-US" altLang="ko-KR"/>
          </a:p>
        </p:txBody>
      </p:sp>
      <p:sp>
        <p:nvSpPr>
          <p:cNvPr id="1958914" name="Rectangle 2"/>
          <p:cNvSpPr>
            <a:spLocks noGrp="1" noRot="1" noChangeAspect="1" noChangeArrowheads="1" noTextEdit="1"/>
          </p:cNvSpPr>
          <p:nvPr>
            <p:ph type="sldImg"/>
          </p:nvPr>
        </p:nvSpPr>
        <p:spPr>
          <a:ln/>
        </p:spPr>
      </p:sp>
      <p:sp>
        <p:nvSpPr>
          <p:cNvPr id="1958915" name="Rectangle 3"/>
          <p:cNvSpPr>
            <a:spLocks noGrp="1" noChangeArrowheads="1"/>
          </p:cNvSpPr>
          <p:nvPr>
            <p:ph type="body" idx="1"/>
          </p:nvPr>
        </p:nvSpPr>
        <p:spPr/>
        <p:txBody>
          <a:bodyPr/>
          <a:lstStyle/>
          <a:p>
            <a:endParaRPr lang="ko-KR" altLang="ko-KR"/>
          </a:p>
        </p:txBody>
      </p:sp>
    </p:spTree>
    <p:extLst>
      <p:ext uri="{BB962C8B-B14F-4D97-AF65-F5344CB8AC3E}">
        <p14:creationId xmlns:p14="http://schemas.microsoft.com/office/powerpoint/2010/main" val="31435845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57290" y="2130425"/>
            <a:ext cx="6429420" cy="1470025"/>
          </a:xfrm>
        </p:spPr>
        <p:txBody>
          <a:bodyPr/>
          <a:lstStyle>
            <a:lvl1pPr>
              <a:defRPr sz="2800">
                <a:solidFill>
                  <a:srgbClr val="003399"/>
                </a:solidFill>
                <a:latin typeface="+mj-lt"/>
              </a:defRPr>
            </a:lvl1pPr>
          </a:lstStyle>
          <a:p>
            <a:r>
              <a:rPr lang="en-US" altLang="ko-KR" smtClean="0"/>
              <a:t>Click to edit Master title style</a:t>
            </a:r>
            <a:endParaRPr lang="ko-KR" altLang="en-US"/>
          </a:p>
        </p:txBody>
      </p:sp>
      <p:sp>
        <p:nvSpPr>
          <p:cNvPr id="3" name="Subtitle 2"/>
          <p:cNvSpPr>
            <a:spLocks noGrp="1"/>
          </p:cNvSpPr>
          <p:nvPr>
            <p:ph type="subTitle" idx="1"/>
          </p:nvPr>
        </p:nvSpPr>
        <p:spPr>
          <a:xfrm>
            <a:off x="1371600" y="3886200"/>
            <a:ext cx="6400800" cy="900122"/>
          </a:xfrm>
        </p:spPr>
        <p:txBody>
          <a:bodyPr>
            <a:normAutofit/>
          </a:bodyPr>
          <a:lstStyle>
            <a:lvl1pPr marL="0" indent="0" algn="ctr">
              <a:buNone/>
              <a:defRPr sz="24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dirty="0" smtClean="0"/>
              <a:t>Click to edit Master subtitle style</a:t>
            </a:r>
            <a:endParaRPr lang="ko-KR" altLang="en-US" dirty="0"/>
          </a:p>
        </p:txBody>
      </p:sp>
      <p:sp>
        <p:nvSpPr>
          <p:cNvPr id="4" name="Date Placeholder 3"/>
          <p:cNvSpPr>
            <a:spLocks noGrp="1"/>
          </p:cNvSpPr>
          <p:nvPr>
            <p:ph type="dt" sz="half" idx="10"/>
          </p:nvPr>
        </p:nvSpPr>
        <p:spPr/>
        <p:txBody>
          <a:bodyPr/>
          <a:lstStyle/>
          <a:p>
            <a:fld id="{5F27128D-15DE-465A-BA33-9E34576436FA}" type="datetimeFigureOut">
              <a:rPr lang="ko-KR" altLang="en-US" smtClean="0"/>
              <a:pPr/>
              <a:t>2014-03-26</a:t>
            </a:fld>
            <a:endParaRPr lang="ko-KR" altLang="en-US"/>
          </a:p>
        </p:txBody>
      </p:sp>
      <p:sp>
        <p:nvSpPr>
          <p:cNvPr id="5" name="Footer Placeholder 4"/>
          <p:cNvSpPr>
            <a:spLocks noGrp="1"/>
          </p:cNvSpPr>
          <p:nvPr>
            <p:ph type="ftr" sz="quarter" idx="11"/>
          </p:nvPr>
        </p:nvSpPr>
        <p:spPr/>
        <p:txBody>
          <a:bodyPr/>
          <a:lstStyle/>
          <a:p>
            <a:endParaRPr lang="ko-KR" altLang="en-US" dirty="0"/>
          </a:p>
        </p:txBody>
      </p:sp>
      <p:sp>
        <p:nvSpPr>
          <p:cNvPr id="6" name="Slide Number Placeholder 5"/>
          <p:cNvSpPr>
            <a:spLocks noGrp="1"/>
          </p:cNvSpPr>
          <p:nvPr>
            <p:ph type="sldNum" sz="quarter" idx="12"/>
          </p:nvPr>
        </p:nvSpPr>
        <p:spPr/>
        <p:txBody>
          <a:bodyPr/>
          <a:lstStyle/>
          <a:p>
            <a:fld id="{D5EE8AEC-0EBD-4D08-946B-2BA73178EF5D}" type="slidenum">
              <a:rPr lang="ko-KR" altLang="en-US" smtClean="0"/>
              <a:pPr/>
              <a:t>‹#›</a:t>
            </a:fld>
            <a:endParaRPr lang="ko-KR" altLang="en-US"/>
          </a:p>
        </p:txBody>
      </p:sp>
      <p:sp>
        <p:nvSpPr>
          <p:cNvPr id="7" name="TextBox 6"/>
          <p:cNvSpPr txBox="1"/>
          <p:nvPr userDrawn="1"/>
        </p:nvSpPr>
        <p:spPr>
          <a:xfrm>
            <a:off x="2143108" y="714356"/>
            <a:ext cx="5917004" cy="954107"/>
          </a:xfrm>
          <a:prstGeom prst="rect">
            <a:avLst/>
          </a:prstGeom>
          <a:noFill/>
        </p:spPr>
        <p:txBody>
          <a:bodyPr wrap="none" rtlCol="0">
            <a:spAutoFit/>
          </a:bodyPr>
          <a:lstStyle/>
          <a:p>
            <a:r>
              <a:rPr lang="en-US" altLang="ko-KR" sz="2800" b="1" dirty="0" smtClean="0">
                <a:solidFill>
                  <a:srgbClr val="003399"/>
                </a:solidFill>
                <a:latin typeface="+mj-lt"/>
              </a:rPr>
              <a:t>CS</a:t>
            </a:r>
            <a:r>
              <a:rPr lang="en-US" altLang="ko-KR" sz="2800" b="1" baseline="0" dirty="0" smtClean="0">
                <a:solidFill>
                  <a:srgbClr val="003399"/>
                </a:solidFill>
                <a:latin typeface="+mj-lt"/>
              </a:rPr>
              <a:t>492B </a:t>
            </a:r>
            <a:br>
              <a:rPr lang="en-US" altLang="ko-KR" sz="2800" b="1" baseline="0" dirty="0" smtClean="0">
                <a:solidFill>
                  <a:srgbClr val="003399"/>
                </a:solidFill>
                <a:latin typeface="+mj-lt"/>
              </a:rPr>
            </a:br>
            <a:r>
              <a:rPr lang="en-US" altLang="ko-KR" sz="2800" b="1" baseline="0" dirty="0" smtClean="0">
                <a:solidFill>
                  <a:srgbClr val="003399"/>
                </a:solidFill>
                <a:latin typeface="+mj-lt"/>
              </a:rPr>
              <a:t>Analysis of Concurrent Programs</a:t>
            </a:r>
            <a:endParaRPr lang="ko-KR" altLang="en-US" sz="2800" b="1" dirty="0">
              <a:solidFill>
                <a:srgbClr val="003399"/>
              </a:solidFill>
              <a:latin typeface="+mj-lt"/>
            </a:endParaRPr>
          </a:p>
        </p:txBody>
      </p:sp>
      <p:pic>
        <p:nvPicPr>
          <p:cNvPr id="9" name="Picture 8" descr="amd_barcelona_die_shot_medium.jpg"/>
          <p:cNvPicPr>
            <a:picLocks noChangeAspect="1"/>
          </p:cNvPicPr>
          <p:nvPr userDrawn="1"/>
        </p:nvPicPr>
        <p:blipFill>
          <a:blip r:embed="rId2" cstate="print"/>
          <a:stretch>
            <a:fillRect/>
          </a:stretch>
        </p:blipFill>
        <p:spPr>
          <a:xfrm>
            <a:off x="857224" y="714356"/>
            <a:ext cx="1296254" cy="1285884"/>
          </a:xfrm>
          <a:prstGeom prst="rect">
            <a:avLst/>
          </a:prstGeom>
        </p:spPr>
      </p:pic>
      <p:sp>
        <p:nvSpPr>
          <p:cNvPr id="10" name="Rectangle 9"/>
          <p:cNvSpPr/>
          <p:nvPr userDrawn="1"/>
        </p:nvSpPr>
        <p:spPr>
          <a:xfrm>
            <a:off x="500034" y="714356"/>
            <a:ext cx="285752" cy="1285884"/>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428628"/>
          </a:xfrm>
        </p:spPr>
        <p:txBody>
          <a:bodyPr/>
          <a:lstStyle/>
          <a:p>
            <a:r>
              <a:rPr lang="en-US" altLang="ko-KR" dirty="0" smtClean="0"/>
              <a:t>Click to edit Master title style</a:t>
            </a:r>
            <a:endParaRPr lang="ko-KR" altLang="en-US" dirty="0"/>
          </a:p>
        </p:txBody>
      </p:sp>
      <p:sp>
        <p:nvSpPr>
          <p:cNvPr id="3" name="Content Placeholder 2"/>
          <p:cNvSpPr>
            <a:spLocks noGrp="1"/>
          </p:cNvSpPr>
          <p:nvPr>
            <p:ph idx="1"/>
          </p:nvPr>
        </p:nvSpPr>
        <p:spPr>
          <a:xfrm>
            <a:off x="428596" y="714356"/>
            <a:ext cx="8229600" cy="5715040"/>
          </a:xfrm>
        </p:spPr>
        <p:txBody>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endParaRPr lang="ko-KR" altLang="en-US" dirty="0"/>
          </a:p>
        </p:txBody>
      </p:sp>
      <p:sp>
        <p:nvSpPr>
          <p:cNvPr id="4" name="Date Placeholder 3"/>
          <p:cNvSpPr>
            <a:spLocks noGrp="1"/>
          </p:cNvSpPr>
          <p:nvPr>
            <p:ph type="dt" sz="half" idx="10"/>
          </p:nvPr>
        </p:nvSpPr>
        <p:spPr/>
        <p:txBody>
          <a:bodyPr/>
          <a:lstStyle/>
          <a:p>
            <a:fld id="{5F27128D-15DE-465A-BA33-9E34576436FA}" type="datetimeFigureOut">
              <a:rPr lang="ko-KR" altLang="en-US" smtClean="0"/>
              <a:pPr/>
              <a:t>2014-03-26</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D5EE8AEC-0EBD-4D08-946B-2BA73178EF5D}" type="slidenum">
              <a:rPr lang="ko-KR" altLang="en-US" smtClean="0"/>
              <a:pPr/>
              <a:t>‹#›</a:t>
            </a:fld>
            <a:endParaRPr lang="ko-KR" altLang="en-US"/>
          </a:p>
        </p:txBody>
      </p:sp>
      <p:sp>
        <p:nvSpPr>
          <p:cNvPr id="7" name="Straight Connector 6"/>
          <p:cNvSpPr>
            <a:spLocks noChangeShapeType="1"/>
          </p:cNvSpPr>
          <p:nvPr userDrawn="1"/>
        </p:nvSpPr>
        <p:spPr bwMode="auto">
          <a:xfrm>
            <a:off x="500034" y="642918"/>
            <a:ext cx="8229600" cy="0"/>
          </a:xfrm>
          <a:prstGeom prst="line">
            <a:avLst/>
          </a:prstGeom>
          <a:noFill/>
          <a:ln w="76200" cap="flat" cmpd="sng" algn="ctr">
            <a:solidFill>
              <a:srgbClr val="003399"/>
            </a:soli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sz="half" idx="1"/>
          </p:nvPr>
        </p:nvSpPr>
        <p:spPr>
          <a:xfrm>
            <a:off x="457200" y="928670"/>
            <a:ext cx="4038600" cy="550072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endParaRPr lang="ko-KR" altLang="en-US" dirty="0"/>
          </a:p>
        </p:txBody>
      </p:sp>
      <p:sp>
        <p:nvSpPr>
          <p:cNvPr id="4" name="Content Placeholder 3"/>
          <p:cNvSpPr>
            <a:spLocks noGrp="1"/>
          </p:cNvSpPr>
          <p:nvPr>
            <p:ph sz="half" idx="2"/>
          </p:nvPr>
        </p:nvSpPr>
        <p:spPr>
          <a:xfrm>
            <a:off x="4648200" y="928670"/>
            <a:ext cx="4038600" cy="550072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Date Placeholder 4"/>
          <p:cNvSpPr>
            <a:spLocks noGrp="1"/>
          </p:cNvSpPr>
          <p:nvPr>
            <p:ph type="dt" sz="half" idx="10"/>
          </p:nvPr>
        </p:nvSpPr>
        <p:spPr/>
        <p:txBody>
          <a:bodyPr/>
          <a:lstStyle/>
          <a:p>
            <a:fld id="{5F27128D-15DE-465A-BA33-9E34576436FA}" type="datetimeFigureOut">
              <a:rPr lang="ko-KR" altLang="en-US" smtClean="0"/>
              <a:pPr/>
              <a:t>2014-03-26</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D5EE8AEC-0EBD-4D08-946B-2BA73178EF5D}" type="slidenum">
              <a:rPr lang="ko-KR" altLang="en-US" smtClean="0"/>
              <a:pPr/>
              <a:t>‹#›</a:t>
            </a:fld>
            <a:endParaRPr lang="ko-KR" altLang="en-US"/>
          </a:p>
        </p:txBody>
      </p:sp>
      <p:sp>
        <p:nvSpPr>
          <p:cNvPr id="8" name="Straight Connector 7"/>
          <p:cNvSpPr>
            <a:spLocks noChangeShapeType="1"/>
          </p:cNvSpPr>
          <p:nvPr userDrawn="1"/>
        </p:nvSpPr>
        <p:spPr bwMode="auto">
          <a:xfrm>
            <a:off x="500034" y="857232"/>
            <a:ext cx="8229600" cy="0"/>
          </a:xfrm>
          <a:prstGeom prst="line">
            <a:avLst/>
          </a:prstGeom>
          <a:noFill/>
          <a:ln w="76200" cap="flat" cmpd="sng" algn="ctr">
            <a:solidFill>
              <a:srgbClr val="0070C0"/>
            </a:soli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Date Placeholder 2"/>
          <p:cNvSpPr>
            <a:spLocks noGrp="1"/>
          </p:cNvSpPr>
          <p:nvPr>
            <p:ph type="dt" sz="half" idx="10"/>
          </p:nvPr>
        </p:nvSpPr>
        <p:spPr/>
        <p:txBody>
          <a:bodyPr/>
          <a:lstStyle/>
          <a:p>
            <a:fld id="{5F27128D-15DE-465A-BA33-9E34576436FA}" type="datetimeFigureOut">
              <a:rPr lang="ko-KR" altLang="en-US" smtClean="0"/>
              <a:pPr/>
              <a:t>2014-03-26</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D5EE8AEC-0EBD-4D08-946B-2BA73178EF5D}" type="slidenum">
              <a:rPr lang="ko-KR" altLang="en-US" smtClean="0"/>
              <a:pPr/>
              <a:t>‹#›</a:t>
            </a:fld>
            <a:endParaRPr lang="ko-KR" altLang="en-US"/>
          </a:p>
        </p:txBody>
      </p:sp>
      <p:sp>
        <p:nvSpPr>
          <p:cNvPr id="6" name="Straight Connector 5"/>
          <p:cNvSpPr>
            <a:spLocks noChangeShapeType="1"/>
          </p:cNvSpPr>
          <p:nvPr userDrawn="1"/>
        </p:nvSpPr>
        <p:spPr bwMode="auto">
          <a:xfrm>
            <a:off x="500034" y="857232"/>
            <a:ext cx="8229600" cy="0"/>
          </a:xfrm>
          <a:prstGeom prst="line">
            <a:avLst/>
          </a:prstGeom>
          <a:noFill/>
          <a:ln w="76200" cap="flat" cmpd="sng" algn="ctr">
            <a:solidFill>
              <a:srgbClr val="0070C0"/>
            </a:soli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27128D-15DE-465A-BA33-9E34576436FA}" type="datetimeFigureOut">
              <a:rPr lang="ko-KR" altLang="en-US" smtClean="0"/>
              <a:pPr/>
              <a:t>2014-03-26</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D5EE8AEC-0EBD-4D08-946B-2BA73178EF5D}"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352425" y="341313"/>
            <a:ext cx="7648575" cy="831850"/>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1090613" y="1314450"/>
            <a:ext cx="3376612" cy="4678363"/>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19625" y="1314450"/>
            <a:ext cx="3378200" cy="4678363"/>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0" y="6553200"/>
            <a:ext cx="1828800" cy="304800"/>
          </a:xfrm>
          <a:prstGeom prst="rect">
            <a:avLst/>
          </a:prstGeom>
        </p:spPr>
        <p:txBody>
          <a:bodyPr/>
          <a:lstStyle>
            <a:lvl1pPr>
              <a:defRPr/>
            </a:lvl1pPr>
          </a:lstStyle>
          <a:p>
            <a:r>
              <a:rPr lang="en-US" altLang="ko-KR"/>
              <a:t>December 3, 2008</a:t>
            </a:r>
          </a:p>
        </p:txBody>
      </p:sp>
      <p:sp>
        <p:nvSpPr>
          <p:cNvPr id="6" name="바닥글 개체 틀 5"/>
          <p:cNvSpPr>
            <a:spLocks noGrp="1"/>
          </p:cNvSpPr>
          <p:nvPr>
            <p:ph type="ftr" sz="quarter" idx="11"/>
          </p:nvPr>
        </p:nvSpPr>
        <p:spPr>
          <a:xfrm>
            <a:off x="2590800" y="6616700"/>
            <a:ext cx="3657600" cy="304800"/>
          </a:xfrm>
          <a:prstGeom prst="rect">
            <a:avLst/>
          </a:prstGeom>
        </p:spPr>
        <p:txBody>
          <a:bodyPr/>
          <a:lstStyle>
            <a:lvl1pPr>
              <a:defRPr/>
            </a:lvl1pPr>
          </a:lstStyle>
          <a:p>
            <a:r>
              <a:rPr lang="en-US" altLang="ko-KR"/>
              <a:t>http://www.csg.csail.mit.edu/6.823 </a:t>
            </a:r>
          </a:p>
        </p:txBody>
      </p:sp>
      <p:sp>
        <p:nvSpPr>
          <p:cNvPr id="7" name="슬라이드 번호 개체 틀 6"/>
          <p:cNvSpPr>
            <a:spLocks noGrp="1"/>
          </p:cNvSpPr>
          <p:nvPr>
            <p:ph type="sldNum" sz="quarter" idx="12"/>
          </p:nvPr>
        </p:nvSpPr>
        <p:spPr>
          <a:xfrm>
            <a:off x="7772400" y="0"/>
            <a:ext cx="1371600" cy="457200"/>
          </a:xfrm>
        </p:spPr>
        <p:txBody>
          <a:bodyPr/>
          <a:lstStyle>
            <a:lvl1pPr>
              <a:defRPr/>
            </a:lvl1pPr>
          </a:lstStyle>
          <a:p>
            <a:r>
              <a:rPr lang="en-US" altLang="ko-KR"/>
              <a:t>L24-</a:t>
            </a:r>
            <a:fld id="{D68BA281-C415-4EFF-BB7B-1F43A2FB4DF6}" type="slidenum">
              <a:rPr lang="en-US" altLang="ko-KR"/>
              <a:pPr/>
              <a:t>‹#›</a:t>
            </a:fld>
            <a:endParaRPr lang="en-US" altLang="ko-KR"/>
          </a:p>
        </p:txBody>
      </p:sp>
    </p:spTree>
    <p:extLst>
      <p:ext uri="{BB962C8B-B14F-4D97-AF65-F5344CB8AC3E}">
        <p14:creationId xmlns:p14="http://schemas.microsoft.com/office/powerpoint/2010/main" val="346235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42852"/>
            <a:ext cx="8229600" cy="642942"/>
          </a:xfrm>
          <a:prstGeom prst="rect">
            <a:avLst/>
          </a:prstGeom>
        </p:spPr>
        <p:txBody>
          <a:bodyPr vert="horz" lIns="91440" tIns="45720" rIns="91440" bIns="45720" rtlCol="0" anchor="ctr">
            <a:noAutofit/>
          </a:bodyPr>
          <a:lstStyle/>
          <a:p>
            <a:r>
              <a:rPr lang="en-US" altLang="ko-KR" dirty="0" smtClean="0"/>
              <a:t>Click to edit Master title style</a:t>
            </a:r>
            <a:endParaRPr lang="ko-KR" altLang="en-US" dirty="0"/>
          </a:p>
        </p:txBody>
      </p:sp>
      <p:sp>
        <p:nvSpPr>
          <p:cNvPr id="3" name="Text Placeholder 2"/>
          <p:cNvSpPr>
            <a:spLocks noGrp="1"/>
          </p:cNvSpPr>
          <p:nvPr>
            <p:ph type="body" idx="1"/>
          </p:nvPr>
        </p:nvSpPr>
        <p:spPr>
          <a:xfrm>
            <a:off x="457200" y="928670"/>
            <a:ext cx="8229600" cy="5500726"/>
          </a:xfrm>
          <a:prstGeom prst="rect">
            <a:avLst/>
          </a:prstGeom>
        </p:spPr>
        <p:txBody>
          <a:bodyPr vert="horz" lIns="91440" tIns="45720" rIns="91440" bIns="45720" rtlCol="0">
            <a:normAutofit/>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p:txBody>
      </p:sp>
      <p:sp>
        <p:nvSpPr>
          <p:cNvPr id="4" name="Date Placeholder 3"/>
          <p:cNvSpPr>
            <a:spLocks noGrp="1"/>
          </p:cNvSpPr>
          <p:nvPr>
            <p:ph type="dt" sz="half" idx="2"/>
          </p:nvPr>
        </p:nvSpPr>
        <p:spPr>
          <a:xfrm>
            <a:off x="457200" y="6500834"/>
            <a:ext cx="2133600" cy="220641"/>
          </a:xfrm>
          <a:prstGeom prst="rect">
            <a:avLst/>
          </a:prstGeom>
        </p:spPr>
        <p:txBody>
          <a:bodyPr vert="horz" lIns="91440" tIns="45720" rIns="91440" bIns="45720" rtlCol="0" anchor="ctr"/>
          <a:lstStyle>
            <a:lvl1pPr algn="l">
              <a:defRPr sz="1200">
                <a:solidFill>
                  <a:schemeClr val="tx1">
                    <a:tint val="75000"/>
                  </a:schemeClr>
                </a:solidFill>
              </a:defRPr>
            </a:lvl1pPr>
          </a:lstStyle>
          <a:p>
            <a:fld id="{5F27128D-15DE-465A-BA33-9E34576436FA}" type="datetimeFigureOut">
              <a:rPr lang="ko-KR" altLang="en-US" smtClean="0"/>
              <a:pPr/>
              <a:t>2014-03-26</a:t>
            </a:fld>
            <a:endParaRPr lang="ko-KR" altLang="en-US"/>
          </a:p>
        </p:txBody>
      </p:sp>
      <p:sp>
        <p:nvSpPr>
          <p:cNvPr id="5" name="Footer Placeholder 4"/>
          <p:cNvSpPr>
            <a:spLocks noGrp="1"/>
          </p:cNvSpPr>
          <p:nvPr>
            <p:ph type="ftr" sz="quarter" idx="3"/>
          </p:nvPr>
        </p:nvSpPr>
        <p:spPr>
          <a:xfrm>
            <a:off x="3124200" y="6500834"/>
            <a:ext cx="2895600" cy="22064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dirty="0"/>
          </a:p>
        </p:txBody>
      </p:sp>
      <p:sp>
        <p:nvSpPr>
          <p:cNvPr id="6" name="Slide Number Placeholder 5"/>
          <p:cNvSpPr>
            <a:spLocks noGrp="1"/>
          </p:cNvSpPr>
          <p:nvPr>
            <p:ph type="sldNum" sz="quarter" idx="4"/>
          </p:nvPr>
        </p:nvSpPr>
        <p:spPr>
          <a:xfrm>
            <a:off x="6553200" y="6500834"/>
            <a:ext cx="2133600" cy="220641"/>
          </a:xfrm>
          <a:prstGeom prst="rect">
            <a:avLst/>
          </a:prstGeom>
        </p:spPr>
        <p:txBody>
          <a:bodyPr vert="horz" lIns="91440" tIns="45720" rIns="91440" bIns="45720" rtlCol="0" anchor="ctr"/>
          <a:lstStyle>
            <a:lvl1pPr algn="r">
              <a:defRPr sz="1200">
                <a:solidFill>
                  <a:schemeClr val="tx1">
                    <a:tint val="75000"/>
                  </a:schemeClr>
                </a:solidFill>
              </a:defRPr>
            </a:lvl1pPr>
          </a:lstStyle>
          <a:p>
            <a:fld id="{D5EE8AEC-0EBD-4D08-946B-2BA73178EF5D}" type="slidenum">
              <a:rPr lang="ko-KR" altLang="en-US" smtClean="0"/>
              <a:pPr/>
              <a:t>‹#›</a:t>
            </a:fld>
            <a:endParaRPr lang="ko-KR" altLang="en-US"/>
          </a:p>
        </p:txBody>
      </p:sp>
      <p:pic>
        <p:nvPicPr>
          <p:cNvPr id="7" name="Picture 6" descr="KAIST_뒷배경 흰색.gif"/>
          <p:cNvPicPr>
            <a:picLocks noChangeAspect="1"/>
          </p:cNvPicPr>
          <p:nvPr userDrawn="1"/>
        </p:nvPicPr>
        <p:blipFill>
          <a:blip r:embed="rId8" cstate="print"/>
          <a:stretch>
            <a:fillRect/>
          </a:stretch>
        </p:blipFill>
        <p:spPr>
          <a:xfrm>
            <a:off x="7858116" y="142852"/>
            <a:ext cx="1285884" cy="357190"/>
          </a:xfrm>
          <a:prstGeom prst="rect">
            <a:avLst/>
          </a:prstGeom>
        </p:spPr>
      </p:pic>
      <p:sp>
        <p:nvSpPr>
          <p:cNvPr id="9" name="Straight Connector 8"/>
          <p:cNvSpPr>
            <a:spLocks noChangeShapeType="1"/>
          </p:cNvSpPr>
          <p:nvPr userDrawn="1"/>
        </p:nvSpPr>
        <p:spPr bwMode="auto">
          <a:xfrm>
            <a:off x="428596" y="6643710"/>
            <a:ext cx="8229600" cy="0"/>
          </a:xfrm>
          <a:prstGeom prst="line">
            <a:avLst/>
          </a:prstGeom>
          <a:noFill/>
          <a:ln w="28575" cap="flat" cmpd="sng" algn="ctr">
            <a:solidFill>
              <a:srgbClr val="002060"/>
            </a:soli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8" r:id="rId4"/>
    <p:sldLayoutId id="2147483679" r:id="rId5"/>
    <p:sldLayoutId id="2147483680" r:id="rId6"/>
  </p:sldLayoutIdLst>
  <p:txStyles>
    <p:titleStyle>
      <a:lvl1pPr algn="ctr" defTabSz="914400" rtl="0" eaLnBrk="1" latinLnBrk="1" hangingPunct="1">
        <a:spcBef>
          <a:spcPct val="0"/>
        </a:spcBef>
        <a:buNone/>
        <a:defRPr sz="3200" b="1" kern="1200">
          <a:solidFill>
            <a:srgbClr val="003399"/>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2400" b="1"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1800" b="1"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1600" b="1"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1600" b="1"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1200" b="1"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ko-KR" dirty="0" smtClean="0"/>
              <a:t>Consistency</a:t>
            </a:r>
            <a:endParaRPr lang="ko-KR" altLang="en-US" dirty="0"/>
          </a:p>
        </p:txBody>
      </p:sp>
      <p:sp>
        <p:nvSpPr>
          <p:cNvPr id="3" name="Subtitle 2"/>
          <p:cNvSpPr>
            <a:spLocks noGrp="1"/>
          </p:cNvSpPr>
          <p:nvPr>
            <p:ph type="subTitle" idx="1"/>
          </p:nvPr>
        </p:nvSpPr>
        <p:spPr>
          <a:xfrm>
            <a:off x="1214414" y="3786190"/>
            <a:ext cx="6858000" cy="2523130"/>
          </a:xfrm>
        </p:spPr>
        <p:txBody>
          <a:bodyPr>
            <a:normAutofit/>
          </a:bodyPr>
          <a:lstStyle/>
          <a:p>
            <a:r>
              <a:rPr lang="en-US" altLang="ko-KR" sz="2000" dirty="0" smtClean="0"/>
              <a:t>Jaehyuk Huh</a:t>
            </a:r>
          </a:p>
          <a:p>
            <a:r>
              <a:rPr lang="en-US" altLang="ko-KR" sz="2000" dirty="0" smtClean="0"/>
              <a:t>Computer Science, KAIST</a:t>
            </a:r>
          </a:p>
          <a:p>
            <a:endParaRPr lang="en-US" altLang="ko-KR" sz="2000" dirty="0"/>
          </a:p>
          <a:p>
            <a:endParaRPr lang="en-US" altLang="ko-KR" sz="2000" dirty="0" smtClean="0"/>
          </a:p>
          <a:p>
            <a:endParaRPr lang="en-US" altLang="ko-KR" sz="2000" dirty="0"/>
          </a:p>
          <a:p>
            <a:r>
              <a:rPr lang="en-US" altLang="ko-KR" sz="2000" dirty="0" smtClean="0"/>
              <a:t>Part of slides are based </a:t>
            </a:r>
            <a:r>
              <a:rPr lang="en-US" altLang="ko-KR" sz="2000" dirty="0"/>
              <a:t>on </a:t>
            </a:r>
            <a:r>
              <a:rPr lang="en-US" altLang="ko-KR" sz="2000" dirty="0" err="1"/>
              <a:t>CS:App</a:t>
            </a:r>
            <a:r>
              <a:rPr lang="en-US" altLang="ko-KR" sz="2000" dirty="0"/>
              <a:t> from CMU </a:t>
            </a:r>
            <a:endParaRPr lang="ko-KR"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슬라이드 번호 개체 틀 6"/>
          <p:cNvSpPr>
            <a:spLocks noGrp="1"/>
          </p:cNvSpPr>
          <p:nvPr>
            <p:ph type="sldNum" sz="quarter" idx="12"/>
          </p:nvPr>
        </p:nvSpPr>
        <p:spPr/>
        <p:txBody>
          <a:bodyPr/>
          <a:lstStyle/>
          <a:p>
            <a:r>
              <a:rPr lang="en-US" altLang="ko-KR"/>
              <a:t>L24-</a:t>
            </a:r>
            <a:fld id="{130A77B6-EAA3-48F4-BA8D-4FE8D6905AD7}" type="slidenum">
              <a:rPr lang="en-US" altLang="ko-KR"/>
              <a:pPr/>
              <a:t>10</a:t>
            </a:fld>
            <a:endParaRPr lang="en-US" altLang="ko-KR"/>
          </a:p>
        </p:txBody>
      </p:sp>
      <p:sp>
        <p:nvSpPr>
          <p:cNvPr id="1931266" name="Rectangle 2"/>
          <p:cNvSpPr>
            <a:spLocks noGrp="1" noChangeArrowheads="1"/>
          </p:cNvSpPr>
          <p:nvPr>
            <p:ph type="title"/>
          </p:nvPr>
        </p:nvSpPr>
        <p:spPr>
          <a:xfrm>
            <a:off x="330969" y="116632"/>
            <a:ext cx="7648575" cy="831850"/>
          </a:xfrm>
        </p:spPr>
        <p:txBody>
          <a:bodyPr/>
          <a:lstStyle/>
          <a:p>
            <a:r>
              <a:rPr lang="en-US" altLang="ko-KR" dirty="0">
                <a:ea typeface="굴림" charset="-127"/>
              </a:rPr>
              <a:t>Interleaved Memory System</a:t>
            </a:r>
          </a:p>
        </p:txBody>
      </p:sp>
      <p:sp>
        <p:nvSpPr>
          <p:cNvPr id="1931267" name="Rectangle 3"/>
          <p:cNvSpPr>
            <a:spLocks noChangeArrowheads="1"/>
          </p:cNvSpPr>
          <p:nvPr/>
        </p:nvSpPr>
        <p:spPr bwMode="auto">
          <a:xfrm>
            <a:off x="5105400" y="1371600"/>
            <a:ext cx="2438400" cy="8382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50000"/>
              </a:spcBef>
            </a:pPr>
            <a:r>
              <a:rPr lang="en-US" altLang="ko-KR" sz="2000">
                <a:latin typeface="Arial" charset="0"/>
                <a:ea typeface="굴림" charset="-127"/>
              </a:rPr>
              <a:t>CPU</a:t>
            </a:r>
          </a:p>
        </p:txBody>
      </p:sp>
      <p:sp>
        <p:nvSpPr>
          <p:cNvPr id="1931268" name="Rectangle 4"/>
          <p:cNvSpPr>
            <a:spLocks noChangeArrowheads="1"/>
          </p:cNvSpPr>
          <p:nvPr/>
        </p:nvSpPr>
        <p:spPr bwMode="auto">
          <a:xfrm>
            <a:off x="5105400" y="3429000"/>
            <a:ext cx="1066800" cy="6096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en-US" altLang="ko-KR" sz="2000">
                <a:latin typeface="Arial" charset="0"/>
                <a:ea typeface="굴림" charset="-127"/>
              </a:rPr>
              <a:t>Even Cache</a:t>
            </a:r>
          </a:p>
        </p:txBody>
      </p:sp>
      <p:sp>
        <p:nvSpPr>
          <p:cNvPr id="1931269" name="Rectangle 5"/>
          <p:cNvSpPr>
            <a:spLocks noChangeArrowheads="1"/>
          </p:cNvSpPr>
          <p:nvPr/>
        </p:nvSpPr>
        <p:spPr bwMode="auto">
          <a:xfrm>
            <a:off x="5410200" y="4953000"/>
            <a:ext cx="1524000" cy="1066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en-US" altLang="ko-KR" sz="2000">
                <a:latin typeface="Arial" charset="0"/>
                <a:ea typeface="굴림" charset="-127"/>
              </a:rPr>
              <a:t>Memory (Even Addresses)</a:t>
            </a:r>
          </a:p>
        </p:txBody>
      </p:sp>
      <p:sp>
        <p:nvSpPr>
          <p:cNvPr id="1931270" name="Line 6"/>
          <p:cNvSpPr>
            <a:spLocks noChangeShapeType="1"/>
          </p:cNvSpPr>
          <p:nvPr/>
        </p:nvSpPr>
        <p:spPr bwMode="auto">
          <a:xfrm>
            <a:off x="5105400" y="4495800"/>
            <a:ext cx="2209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71" name="Line 7"/>
          <p:cNvSpPr>
            <a:spLocks noChangeShapeType="1"/>
          </p:cNvSpPr>
          <p:nvPr/>
        </p:nvSpPr>
        <p:spPr bwMode="auto">
          <a:xfrm>
            <a:off x="5638800" y="4038600"/>
            <a:ext cx="0" cy="4572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72" name="Line 8"/>
          <p:cNvSpPr>
            <a:spLocks noChangeShapeType="1"/>
          </p:cNvSpPr>
          <p:nvPr/>
        </p:nvSpPr>
        <p:spPr bwMode="auto">
          <a:xfrm>
            <a:off x="6172200" y="4495800"/>
            <a:ext cx="0" cy="4572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grpSp>
        <p:nvGrpSpPr>
          <p:cNvPr id="1931273" name="Group 9"/>
          <p:cNvGrpSpPr>
            <a:grpSpLocks/>
          </p:cNvGrpSpPr>
          <p:nvPr/>
        </p:nvGrpSpPr>
        <p:grpSpPr bwMode="auto">
          <a:xfrm>
            <a:off x="5029200" y="2743200"/>
            <a:ext cx="609600" cy="304800"/>
            <a:chOff x="2640" y="1536"/>
            <a:chExt cx="336" cy="192"/>
          </a:xfrm>
        </p:grpSpPr>
        <p:sp>
          <p:nvSpPr>
            <p:cNvPr id="1931274" name="Rectangle 10"/>
            <p:cNvSpPr>
              <a:spLocks noChangeArrowheads="1"/>
            </p:cNvSpPr>
            <p:nvPr/>
          </p:nvSpPr>
          <p:spPr bwMode="auto">
            <a:xfrm>
              <a:off x="2640" y="1584"/>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75" name="Rectangle 11"/>
            <p:cNvSpPr>
              <a:spLocks noChangeArrowheads="1"/>
            </p:cNvSpPr>
            <p:nvPr/>
          </p:nvSpPr>
          <p:spPr bwMode="auto">
            <a:xfrm>
              <a:off x="2640" y="1632"/>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76" name="Rectangle 12"/>
            <p:cNvSpPr>
              <a:spLocks noChangeArrowheads="1"/>
            </p:cNvSpPr>
            <p:nvPr/>
          </p:nvSpPr>
          <p:spPr bwMode="auto">
            <a:xfrm>
              <a:off x="2640" y="1680"/>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77" name="Freeform 13"/>
            <p:cNvSpPr>
              <a:spLocks/>
            </p:cNvSpPr>
            <p:nvPr/>
          </p:nvSpPr>
          <p:spPr bwMode="auto">
            <a:xfrm>
              <a:off x="2640" y="1536"/>
              <a:ext cx="336" cy="192"/>
            </a:xfrm>
            <a:custGeom>
              <a:avLst/>
              <a:gdLst>
                <a:gd name="T0" fmla="*/ 0 w 192"/>
                <a:gd name="T1" fmla="*/ 0 h 192"/>
                <a:gd name="T2" fmla="*/ 0 w 192"/>
                <a:gd name="T3" fmla="*/ 192 h 192"/>
                <a:gd name="T4" fmla="*/ 192 w 192"/>
                <a:gd name="T5" fmla="*/ 192 h 192"/>
                <a:gd name="T6" fmla="*/ 192 w 192"/>
                <a:gd name="T7" fmla="*/ 0 h 192"/>
              </a:gdLst>
              <a:ahLst/>
              <a:cxnLst>
                <a:cxn ang="0">
                  <a:pos x="T0" y="T1"/>
                </a:cxn>
                <a:cxn ang="0">
                  <a:pos x="T2" y="T3"/>
                </a:cxn>
                <a:cxn ang="0">
                  <a:pos x="T4" y="T5"/>
                </a:cxn>
                <a:cxn ang="0">
                  <a:pos x="T6" y="T7"/>
                </a:cxn>
              </a:cxnLst>
              <a:rect l="0" t="0" r="r" b="b"/>
              <a:pathLst>
                <a:path w="192" h="192">
                  <a:moveTo>
                    <a:pt x="0" y="0"/>
                  </a:moveTo>
                  <a:lnTo>
                    <a:pt x="0" y="192"/>
                  </a:lnTo>
                  <a:lnTo>
                    <a:pt x="192" y="192"/>
                  </a:lnTo>
                  <a:lnTo>
                    <a:pt x="192" y="0"/>
                  </a:lnTo>
                </a:path>
              </a:pathLst>
            </a:custGeom>
            <a:noFill/>
            <a:ln w="38100" cap="flat" cmpd="sng">
              <a:solidFill>
                <a:schemeClr val="tx1"/>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grpSp>
      <p:sp>
        <p:nvSpPr>
          <p:cNvPr id="1931278" name="Line 14"/>
          <p:cNvSpPr>
            <a:spLocks noChangeShapeType="1"/>
          </p:cNvSpPr>
          <p:nvPr/>
        </p:nvSpPr>
        <p:spPr bwMode="auto">
          <a:xfrm>
            <a:off x="5334000" y="2209800"/>
            <a:ext cx="0" cy="609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79" name="Line 15"/>
          <p:cNvSpPr>
            <a:spLocks noChangeShapeType="1"/>
          </p:cNvSpPr>
          <p:nvPr/>
        </p:nvSpPr>
        <p:spPr bwMode="auto">
          <a:xfrm>
            <a:off x="5334000" y="3048000"/>
            <a:ext cx="0" cy="381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80" name="Line 16"/>
          <p:cNvSpPr>
            <a:spLocks noChangeShapeType="1"/>
          </p:cNvSpPr>
          <p:nvPr/>
        </p:nvSpPr>
        <p:spPr bwMode="auto">
          <a:xfrm flipV="1">
            <a:off x="6019800" y="2667000"/>
            <a:ext cx="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81" name="Line 17"/>
          <p:cNvSpPr>
            <a:spLocks noChangeShapeType="1"/>
          </p:cNvSpPr>
          <p:nvPr/>
        </p:nvSpPr>
        <p:spPr bwMode="auto">
          <a:xfrm flipV="1">
            <a:off x="5638800" y="2667000"/>
            <a:ext cx="22860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82" name="Freeform 18"/>
          <p:cNvSpPr>
            <a:spLocks/>
          </p:cNvSpPr>
          <p:nvPr/>
        </p:nvSpPr>
        <p:spPr bwMode="auto">
          <a:xfrm>
            <a:off x="5715000" y="2590800"/>
            <a:ext cx="458788" cy="76200"/>
          </a:xfrm>
          <a:custGeom>
            <a:avLst/>
            <a:gdLst>
              <a:gd name="T0" fmla="*/ 0 w 289"/>
              <a:gd name="T1" fmla="*/ 96 h 96"/>
              <a:gd name="T2" fmla="*/ 289 w 289"/>
              <a:gd name="T3" fmla="*/ 94 h 96"/>
              <a:gd name="T4" fmla="*/ 240 w 289"/>
              <a:gd name="T5" fmla="*/ 0 h 96"/>
              <a:gd name="T6" fmla="*/ 48 w 289"/>
              <a:gd name="T7" fmla="*/ 0 h 96"/>
              <a:gd name="T8" fmla="*/ 0 w 289"/>
              <a:gd name="T9" fmla="*/ 96 h 96"/>
            </a:gdLst>
            <a:ahLst/>
            <a:cxnLst>
              <a:cxn ang="0">
                <a:pos x="T0" y="T1"/>
              </a:cxn>
              <a:cxn ang="0">
                <a:pos x="T2" y="T3"/>
              </a:cxn>
              <a:cxn ang="0">
                <a:pos x="T4" y="T5"/>
              </a:cxn>
              <a:cxn ang="0">
                <a:pos x="T6" y="T7"/>
              </a:cxn>
              <a:cxn ang="0">
                <a:pos x="T8" y="T9"/>
              </a:cxn>
            </a:cxnLst>
            <a:rect l="0" t="0" r="r" b="b"/>
            <a:pathLst>
              <a:path w="289" h="96">
                <a:moveTo>
                  <a:pt x="0" y="96"/>
                </a:moveTo>
                <a:lnTo>
                  <a:pt x="289" y="94"/>
                </a:lnTo>
                <a:lnTo>
                  <a:pt x="240" y="0"/>
                </a:lnTo>
                <a:lnTo>
                  <a:pt x="48" y="0"/>
                </a:lnTo>
                <a:lnTo>
                  <a:pt x="0" y="96"/>
                </a:lnTo>
                <a:close/>
              </a:path>
            </a:pathLst>
          </a:custGeom>
          <a:solidFill>
            <a:schemeClr val="bg1"/>
          </a:soli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83" name="Line 19"/>
          <p:cNvSpPr>
            <a:spLocks noChangeShapeType="1"/>
          </p:cNvSpPr>
          <p:nvPr/>
        </p:nvSpPr>
        <p:spPr bwMode="auto">
          <a:xfrm flipV="1">
            <a:off x="5943600" y="2209800"/>
            <a:ext cx="0" cy="381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84" name="Rectangle 20"/>
          <p:cNvSpPr>
            <a:spLocks noChangeArrowheads="1"/>
          </p:cNvSpPr>
          <p:nvPr/>
        </p:nvSpPr>
        <p:spPr bwMode="auto">
          <a:xfrm>
            <a:off x="6324600" y="3276600"/>
            <a:ext cx="1066800" cy="6096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en-US" altLang="ko-KR" sz="2000">
                <a:latin typeface="Arial" charset="0"/>
                <a:ea typeface="굴림" charset="-127"/>
              </a:rPr>
              <a:t>Odd Cache</a:t>
            </a:r>
          </a:p>
        </p:txBody>
      </p:sp>
      <p:sp>
        <p:nvSpPr>
          <p:cNvPr id="1931285" name="Line 21"/>
          <p:cNvSpPr>
            <a:spLocks noChangeShapeType="1"/>
          </p:cNvSpPr>
          <p:nvPr/>
        </p:nvSpPr>
        <p:spPr bwMode="auto">
          <a:xfrm>
            <a:off x="6400800" y="4267200"/>
            <a:ext cx="1600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86" name="Line 22"/>
          <p:cNvSpPr>
            <a:spLocks noChangeShapeType="1"/>
          </p:cNvSpPr>
          <p:nvPr/>
        </p:nvSpPr>
        <p:spPr bwMode="auto">
          <a:xfrm>
            <a:off x="6858000" y="3886200"/>
            <a:ext cx="0" cy="3810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87" name="Line 23"/>
          <p:cNvSpPr>
            <a:spLocks noChangeShapeType="1"/>
          </p:cNvSpPr>
          <p:nvPr/>
        </p:nvSpPr>
        <p:spPr bwMode="auto">
          <a:xfrm>
            <a:off x="7924800" y="4267200"/>
            <a:ext cx="0" cy="609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grpSp>
        <p:nvGrpSpPr>
          <p:cNvPr id="1931288" name="Group 24"/>
          <p:cNvGrpSpPr>
            <a:grpSpLocks/>
          </p:cNvGrpSpPr>
          <p:nvPr/>
        </p:nvGrpSpPr>
        <p:grpSpPr bwMode="auto">
          <a:xfrm>
            <a:off x="6248400" y="2590800"/>
            <a:ext cx="609600" cy="304800"/>
            <a:chOff x="2640" y="1536"/>
            <a:chExt cx="336" cy="192"/>
          </a:xfrm>
        </p:grpSpPr>
        <p:sp>
          <p:nvSpPr>
            <p:cNvPr id="1931289" name="Rectangle 25"/>
            <p:cNvSpPr>
              <a:spLocks noChangeArrowheads="1"/>
            </p:cNvSpPr>
            <p:nvPr/>
          </p:nvSpPr>
          <p:spPr bwMode="auto">
            <a:xfrm>
              <a:off x="2640" y="1584"/>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90" name="Rectangle 26"/>
            <p:cNvSpPr>
              <a:spLocks noChangeArrowheads="1"/>
            </p:cNvSpPr>
            <p:nvPr/>
          </p:nvSpPr>
          <p:spPr bwMode="auto">
            <a:xfrm>
              <a:off x="2640" y="1632"/>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91" name="Rectangle 27"/>
            <p:cNvSpPr>
              <a:spLocks noChangeArrowheads="1"/>
            </p:cNvSpPr>
            <p:nvPr/>
          </p:nvSpPr>
          <p:spPr bwMode="auto">
            <a:xfrm>
              <a:off x="2640" y="1680"/>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92" name="Freeform 28"/>
            <p:cNvSpPr>
              <a:spLocks/>
            </p:cNvSpPr>
            <p:nvPr/>
          </p:nvSpPr>
          <p:spPr bwMode="auto">
            <a:xfrm>
              <a:off x="2640" y="1536"/>
              <a:ext cx="336" cy="192"/>
            </a:xfrm>
            <a:custGeom>
              <a:avLst/>
              <a:gdLst>
                <a:gd name="T0" fmla="*/ 0 w 192"/>
                <a:gd name="T1" fmla="*/ 0 h 192"/>
                <a:gd name="T2" fmla="*/ 0 w 192"/>
                <a:gd name="T3" fmla="*/ 192 h 192"/>
                <a:gd name="T4" fmla="*/ 192 w 192"/>
                <a:gd name="T5" fmla="*/ 192 h 192"/>
                <a:gd name="T6" fmla="*/ 192 w 192"/>
                <a:gd name="T7" fmla="*/ 0 h 192"/>
              </a:gdLst>
              <a:ahLst/>
              <a:cxnLst>
                <a:cxn ang="0">
                  <a:pos x="T0" y="T1"/>
                </a:cxn>
                <a:cxn ang="0">
                  <a:pos x="T2" y="T3"/>
                </a:cxn>
                <a:cxn ang="0">
                  <a:pos x="T4" y="T5"/>
                </a:cxn>
                <a:cxn ang="0">
                  <a:pos x="T6" y="T7"/>
                </a:cxn>
              </a:cxnLst>
              <a:rect l="0" t="0" r="r" b="b"/>
              <a:pathLst>
                <a:path w="192" h="192">
                  <a:moveTo>
                    <a:pt x="0" y="0"/>
                  </a:moveTo>
                  <a:lnTo>
                    <a:pt x="0" y="192"/>
                  </a:lnTo>
                  <a:lnTo>
                    <a:pt x="192" y="192"/>
                  </a:lnTo>
                  <a:lnTo>
                    <a:pt x="192" y="0"/>
                  </a:lnTo>
                </a:path>
              </a:pathLst>
            </a:custGeom>
            <a:noFill/>
            <a:ln w="38100" cap="flat" cmpd="sng">
              <a:solidFill>
                <a:schemeClr val="tx1"/>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grpSp>
      <p:sp>
        <p:nvSpPr>
          <p:cNvPr id="1931293" name="Line 29"/>
          <p:cNvSpPr>
            <a:spLocks noChangeShapeType="1"/>
          </p:cNvSpPr>
          <p:nvPr/>
        </p:nvSpPr>
        <p:spPr bwMode="auto">
          <a:xfrm>
            <a:off x="6553200" y="2209800"/>
            <a:ext cx="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94" name="Line 30"/>
          <p:cNvSpPr>
            <a:spLocks noChangeShapeType="1"/>
          </p:cNvSpPr>
          <p:nvPr/>
        </p:nvSpPr>
        <p:spPr bwMode="auto">
          <a:xfrm>
            <a:off x="6553200" y="2895600"/>
            <a:ext cx="0" cy="381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95" name="Line 31"/>
          <p:cNvSpPr>
            <a:spLocks noChangeShapeType="1"/>
          </p:cNvSpPr>
          <p:nvPr/>
        </p:nvSpPr>
        <p:spPr bwMode="auto">
          <a:xfrm flipV="1">
            <a:off x="7239000" y="2514600"/>
            <a:ext cx="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96" name="Line 32"/>
          <p:cNvSpPr>
            <a:spLocks noChangeShapeType="1"/>
          </p:cNvSpPr>
          <p:nvPr/>
        </p:nvSpPr>
        <p:spPr bwMode="auto">
          <a:xfrm flipV="1">
            <a:off x="6858000" y="2514600"/>
            <a:ext cx="22860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97" name="Freeform 33"/>
          <p:cNvSpPr>
            <a:spLocks/>
          </p:cNvSpPr>
          <p:nvPr/>
        </p:nvSpPr>
        <p:spPr bwMode="auto">
          <a:xfrm>
            <a:off x="6934200" y="2438400"/>
            <a:ext cx="458788" cy="76200"/>
          </a:xfrm>
          <a:custGeom>
            <a:avLst/>
            <a:gdLst>
              <a:gd name="T0" fmla="*/ 0 w 289"/>
              <a:gd name="T1" fmla="*/ 96 h 96"/>
              <a:gd name="T2" fmla="*/ 289 w 289"/>
              <a:gd name="T3" fmla="*/ 94 h 96"/>
              <a:gd name="T4" fmla="*/ 240 w 289"/>
              <a:gd name="T5" fmla="*/ 0 h 96"/>
              <a:gd name="T6" fmla="*/ 48 w 289"/>
              <a:gd name="T7" fmla="*/ 0 h 96"/>
              <a:gd name="T8" fmla="*/ 0 w 289"/>
              <a:gd name="T9" fmla="*/ 96 h 96"/>
            </a:gdLst>
            <a:ahLst/>
            <a:cxnLst>
              <a:cxn ang="0">
                <a:pos x="T0" y="T1"/>
              </a:cxn>
              <a:cxn ang="0">
                <a:pos x="T2" y="T3"/>
              </a:cxn>
              <a:cxn ang="0">
                <a:pos x="T4" y="T5"/>
              </a:cxn>
              <a:cxn ang="0">
                <a:pos x="T6" y="T7"/>
              </a:cxn>
              <a:cxn ang="0">
                <a:pos x="T8" y="T9"/>
              </a:cxn>
            </a:cxnLst>
            <a:rect l="0" t="0" r="r" b="b"/>
            <a:pathLst>
              <a:path w="289" h="96">
                <a:moveTo>
                  <a:pt x="0" y="96"/>
                </a:moveTo>
                <a:lnTo>
                  <a:pt x="289" y="94"/>
                </a:lnTo>
                <a:lnTo>
                  <a:pt x="240" y="0"/>
                </a:lnTo>
                <a:lnTo>
                  <a:pt x="48" y="0"/>
                </a:lnTo>
                <a:lnTo>
                  <a:pt x="0" y="96"/>
                </a:lnTo>
                <a:close/>
              </a:path>
            </a:pathLst>
          </a:custGeom>
          <a:solidFill>
            <a:schemeClr val="bg1"/>
          </a:soli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98" name="Line 34"/>
          <p:cNvSpPr>
            <a:spLocks noChangeShapeType="1"/>
          </p:cNvSpPr>
          <p:nvPr/>
        </p:nvSpPr>
        <p:spPr bwMode="auto">
          <a:xfrm flipV="1">
            <a:off x="7162800" y="22098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299" name="Rectangle 35"/>
          <p:cNvSpPr>
            <a:spLocks noChangeArrowheads="1"/>
          </p:cNvSpPr>
          <p:nvPr/>
        </p:nvSpPr>
        <p:spPr bwMode="auto">
          <a:xfrm>
            <a:off x="7086600" y="4876800"/>
            <a:ext cx="1524000" cy="1066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en-US" altLang="ko-KR" sz="2000">
                <a:latin typeface="Arial" charset="0"/>
                <a:ea typeface="굴림" charset="-127"/>
              </a:rPr>
              <a:t>Memory (Odd Addresses)</a:t>
            </a:r>
          </a:p>
        </p:txBody>
      </p:sp>
      <p:sp>
        <p:nvSpPr>
          <p:cNvPr id="1931300" name="Line 36"/>
          <p:cNvSpPr>
            <a:spLocks noChangeShapeType="1"/>
          </p:cNvSpPr>
          <p:nvPr/>
        </p:nvSpPr>
        <p:spPr bwMode="auto">
          <a:xfrm flipV="1">
            <a:off x="8077200" y="4267200"/>
            <a:ext cx="8382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301" name="Line 37"/>
          <p:cNvSpPr>
            <a:spLocks noChangeShapeType="1"/>
          </p:cNvSpPr>
          <p:nvPr/>
        </p:nvSpPr>
        <p:spPr bwMode="auto">
          <a:xfrm flipV="1">
            <a:off x="7391400" y="4495800"/>
            <a:ext cx="14478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31302" name="Rectangle 38"/>
          <p:cNvSpPr>
            <a:spLocks noChangeArrowheads="1"/>
          </p:cNvSpPr>
          <p:nvPr/>
        </p:nvSpPr>
        <p:spPr bwMode="auto">
          <a:xfrm>
            <a:off x="469900" y="1403350"/>
            <a:ext cx="4400550" cy="467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Tx/>
              <a:buChar char="•"/>
            </a:pPr>
            <a:r>
              <a:rPr lang="en-US" altLang="ko-KR" sz="2000" dirty="0">
                <a:latin typeface="Verdana" pitchFamily="34" charset="0"/>
                <a:ea typeface="굴림" charset="-127"/>
              </a:rPr>
              <a:t>Achieve greater throughput by spreading memory addresses across two or more parallel memory subsystems</a:t>
            </a:r>
          </a:p>
          <a:p>
            <a:pPr marL="742950" lvl="1" indent="-285750">
              <a:spcBef>
                <a:spcPct val="20000"/>
              </a:spcBef>
              <a:buFontTx/>
              <a:buChar char="–"/>
            </a:pPr>
            <a:r>
              <a:rPr lang="en-US" altLang="ko-KR" sz="1600" dirty="0">
                <a:solidFill>
                  <a:srgbClr val="56127A"/>
                </a:solidFill>
                <a:latin typeface="Verdana" pitchFamily="34" charset="0"/>
                <a:ea typeface="굴림" charset="-127"/>
              </a:rPr>
              <a:t>In snooping system, can have two or more snoops in progress at same time (e.g., Sun UE10K system has four interleaved snooping busses)</a:t>
            </a:r>
          </a:p>
          <a:p>
            <a:pPr marL="742950" lvl="1" indent="-285750">
              <a:spcBef>
                <a:spcPct val="20000"/>
              </a:spcBef>
              <a:buFontTx/>
              <a:buChar char="–"/>
            </a:pPr>
            <a:r>
              <a:rPr lang="en-US" altLang="ko-KR" sz="1600" dirty="0">
                <a:solidFill>
                  <a:srgbClr val="56127A"/>
                </a:solidFill>
                <a:latin typeface="Verdana" pitchFamily="34" charset="0"/>
                <a:ea typeface="굴림" charset="-127"/>
              </a:rPr>
              <a:t>Greater bandwidth from main memory system as two memory modules can be accessed in parallel</a:t>
            </a:r>
          </a:p>
          <a:p>
            <a:pPr marL="342900" indent="-342900">
              <a:spcBef>
                <a:spcPct val="20000"/>
              </a:spcBef>
              <a:buFontTx/>
              <a:buChar char="•"/>
            </a:pPr>
            <a:endParaRPr lang="en-US" altLang="ko-KR" sz="2000" dirty="0">
              <a:latin typeface="Verdana" pitchFamily="34" charset="0"/>
              <a:ea typeface="굴림" charset="-127"/>
            </a:endParaRPr>
          </a:p>
        </p:txBody>
      </p:sp>
      <p:sp>
        <p:nvSpPr>
          <p:cNvPr id="42" name="바닥글 개체 틀 4"/>
          <p:cNvSpPr>
            <a:spLocks noGrp="1"/>
          </p:cNvSpPr>
          <p:nvPr>
            <p:ph type="ftr" sz="quarter" idx="4294967295"/>
          </p:nvPr>
        </p:nvSpPr>
        <p:spPr>
          <a:xfrm>
            <a:off x="6444208" y="6237312"/>
            <a:ext cx="2174379" cy="304800"/>
          </a:xfrm>
          <a:prstGeom prst="rect">
            <a:avLst/>
          </a:prstGeom>
        </p:spPr>
        <p:txBody>
          <a:bodyPr/>
          <a:lstStyle/>
          <a:p>
            <a:r>
              <a:rPr lang="en-US" altLang="ko-KR" sz="1200" dirty="0" smtClean="0"/>
              <a:t>Slides from Prof. </a:t>
            </a:r>
            <a:r>
              <a:rPr lang="en-US" altLang="ko-KR" sz="1200" dirty="0" err="1" smtClean="0"/>
              <a:t>Arvind</a:t>
            </a:r>
            <a:r>
              <a:rPr lang="en-US" altLang="ko-KR" sz="1200" dirty="0" smtClean="0"/>
              <a:t>, MIT</a:t>
            </a:r>
            <a:endParaRPr lang="en-US" altLang="ko-KR" sz="1200" dirty="0"/>
          </a:p>
        </p:txBody>
      </p:sp>
    </p:spTree>
    <p:extLst>
      <p:ext uri="{BB962C8B-B14F-4D97-AF65-F5344CB8AC3E}">
        <p14:creationId xmlns:p14="http://schemas.microsoft.com/office/powerpoint/2010/main" val="1503356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2290" name="Rectangle 2"/>
          <p:cNvSpPr>
            <a:spLocks noChangeArrowheads="1"/>
          </p:cNvSpPr>
          <p:nvPr/>
        </p:nvSpPr>
        <p:spPr bwMode="auto">
          <a:xfrm>
            <a:off x="1358900" y="4610100"/>
            <a:ext cx="7391400" cy="762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buFontTx/>
              <a:buChar char="•"/>
            </a:pPr>
            <a:r>
              <a:rPr lang="en-US" altLang="ko-KR" i="1">
                <a:solidFill>
                  <a:srgbClr val="56127A"/>
                </a:solidFill>
                <a:latin typeface="Verdana" pitchFamily="34" charset="0"/>
                <a:ea typeface="굴림" charset="-127"/>
              </a:rPr>
              <a:t>With non-FIFO store buffers:</a:t>
            </a:r>
            <a:r>
              <a:rPr lang="en-US" altLang="ko-KR" i="1">
                <a:latin typeface="Verdana" pitchFamily="34" charset="0"/>
                <a:ea typeface="굴림" charset="-127"/>
              </a:rPr>
              <a:t> </a:t>
            </a:r>
            <a:r>
              <a:rPr lang="en-US" altLang="ko-KR" i="1">
                <a:solidFill>
                  <a:srgbClr val="FF0000"/>
                </a:solidFill>
                <a:latin typeface="Verdana" pitchFamily="34" charset="0"/>
                <a:ea typeface="굴림" charset="-127"/>
              </a:rPr>
              <a:t>Yes</a:t>
            </a:r>
            <a:r>
              <a:rPr lang="en-US" altLang="ko-KR" i="1">
                <a:latin typeface="Verdana" pitchFamily="34" charset="0"/>
                <a:ea typeface="굴림" charset="-127"/>
              </a:rPr>
              <a:t> </a:t>
            </a:r>
            <a:endParaRPr lang="en-US" altLang="ko-KR" sz="2000">
              <a:solidFill>
                <a:srgbClr val="008000"/>
              </a:solidFill>
              <a:latin typeface="Verdana" pitchFamily="34" charset="0"/>
              <a:ea typeface="굴림" charset="-127"/>
            </a:endParaRPr>
          </a:p>
        </p:txBody>
      </p:sp>
      <p:sp>
        <p:nvSpPr>
          <p:cNvPr id="1932291" name="Rectangle 3"/>
          <p:cNvSpPr>
            <a:spLocks noChangeArrowheads="1"/>
          </p:cNvSpPr>
          <p:nvPr/>
        </p:nvSpPr>
        <p:spPr bwMode="auto">
          <a:xfrm>
            <a:off x="533400" y="1752600"/>
            <a:ext cx="7620000" cy="1524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nSpc>
                <a:spcPct val="110000"/>
              </a:lnSpc>
              <a:spcBef>
                <a:spcPct val="20000"/>
              </a:spcBef>
            </a:pPr>
            <a:r>
              <a:rPr lang="en-US" altLang="ko-KR" i="1" u="sng">
                <a:latin typeface="Verdana" pitchFamily="34" charset="0"/>
                <a:ea typeface="굴림" charset="-127"/>
              </a:rPr>
              <a:t>		Process 1			Process 2	</a:t>
            </a:r>
            <a:endParaRPr lang="en-US" altLang="ko-KR">
              <a:latin typeface="Verdana" pitchFamily="34" charset="0"/>
              <a:ea typeface="굴림" charset="-127"/>
            </a:endParaRPr>
          </a:p>
          <a:p>
            <a:pPr marL="342900" indent="-342900">
              <a:lnSpc>
                <a:spcPct val="110000"/>
              </a:lnSpc>
              <a:spcBef>
                <a:spcPct val="20000"/>
              </a:spcBef>
            </a:pPr>
            <a:r>
              <a:rPr lang="en-US" altLang="ko-KR">
                <a:latin typeface="Verdana" pitchFamily="34" charset="0"/>
                <a:ea typeface="굴림" charset="-127"/>
              </a:rPr>
              <a:t>		</a:t>
            </a:r>
            <a:r>
              <a:rPr lang="en-US" altLang="ko-KR" sz="2000">
                <a:solidFill>
                  <a:srgbClr val="FF0000"/>
                </a:solidFill>
                <a:latin typeface="Verdana" pitchFamily="34" charset="0"/>
                <a:ea typeface="굴림" charset="-127"/>
              </a:rPr>
              <a:t>Store (a), 1;	</a:t>
            </a:r>
            <a:r>
              <a:rPr lang="en-US" altLang="ko-KR" sz="2000">
                <a:latin typeface="Verdana" pitchFamily="34" charset="0"/>
                <a:ea typeface="굴림" charset="-127"/>
              </a:rPr>
              <a:t>		</a:t>
            </a:r>
            <a:r>
              <a:rPr lang="en-US" altLang="ko-KR" sz="2000">
                <a:solidFill>
                  <a:srgbClr val="56127A"/>
                </a:solidFill>
                <a:latin typeface="Verdana" pitchFamily="34" charset="0"/>
                <a:ea typeface="굴림" charset="-127"/>
              </a:rPr>
              <a:t>Load r</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(flag);</a:t>
            </a:r>
            <a:r>
              <a:rPr lang="en-US" altLang="ko-KR" sz="2000">
                <a:latin typeface="Verdana" pitchFamily="34" charset="0"/>
                <a:ea typeface="굴림" charset="-127"/>
              </a:rPr>
              <a:t> 		</a:t>
            </a:r>
            <a:r>
              <a:rPr lang="en-US" altLang="ko-KR" sz="2000">
                <a:solidFill>
                  <a:srgbClr val="FF0000"/>
                </a:solidFill>
                <a:latin typeface="Verdana" pitchFamily="34" charset="0"/>
                <a:ea typeface="굴림" charset="-127"/>
              </a:rPr>
              <a:t>Store (flag), 1;</a:t>
            </a:r>
            <a:r>
              <a:rPr lang="en-US" altLang="ko-KR" sz="2000">
                <a:latin typeface="Verdana" pitchFamily="34" charset="0"/>
                <a:ea typeface="굴림" charset="-127"/>
              </a:rPr>
              <a:t>		</a:t>
            </a:r>
            <a:r>
              <a:rPr lang="en-US" altLang="ko-KR" sz="2000">
                <a:solidFill>
                  <a:srgbClr val="56127A"/>
                </a:solidFill>
                <a:latin typeface="Verdana" pitchFamily="34" charset="0"/>
                <a:ea typeface="굴림" charset="-127"/>
              </a:rPr>
              <a:t>Load r</a:t>
            </a:r>
            <a:r>
              <a:rPr lang="en-US" altLang="ko-KR" sz="2000" baseline="-25000">
                <a:solidFill>
                  <a:srgbClr val="56127A"/>
                </a:solidFill>
                <a:latin typeface="Verdana" pitchFamily="34" charset="0"/>
                <a:ea typeface="굴림" charset="-127"/>
              </a:rPr>
              <a:t>2</a:t>
            </a:r>
            <a:r>
              <a:rPr lang="en-US" altLang="ko-KR" sz="2000">
                <a:solidFill>
                  <a:srgbClr val="56127A"/>
                </a:solidFill>
                <a:latin typeface="Verdana" pitchFamily="34" charset="0"/>
                <a:ea typeface="굴림" charset="-127"/>
              </a:rPr>
              <a:t>, (a);</a:t>
            </a:r>
            <a:r>
              <a:rPr lang="en-US" altLang="ko-KR" sz="1800">
                <a:solidFill>
                  <a:srgbClr val="56127A"/>
                </a:solidFill>
                <a:latin typeface="Verdana" pitchFamily="34" charset="0"/>
                <a:ea typeface="굴림" charset="-127"/>
              </a:rPr>
              <a:t>	</a:t>
            </a:r>
          </a:p>
        </p:txBody>
      </p:sp>
      <p:sp>
        <p:nvSpPr>
          <p:cNvPr id="1932292" name="Rectangle 4"/>
          <p:cNvSpPr>
            <a:spLocks noGrp="1" noChangeArrowheads="1"/>
          </p:cNvSpPr>
          <p:nvPr>
            <p:ph type="title" idx="4294967295"/>
          </p:nvPr>
        </p:nvSpPr>
        <p:spPr>
          <a:xfrm>
            <a:off x="179512" y="32172"/>
            <a:ext cx="8674100" cy="774700"/>
          </a:xfrm>
        </p:spPr>
        <p:txBody>
          <a:bodyPr/>
          <a:lstStyle/>
          <a:p>
            <a:r>
              <a:rPr lang="en-US" altLang="ko-KR" dirty="0">
                <a:ea typeface="굴림" charset="-127"/>
              </a:rPr>
              <a:t>Example 3:  Non-FIFO Store buffers</a:t>
            </a:r>
          </a:p>
        </p:txBody>
      </p:sp>
      <p:sp>
        <p:nvSpPr>
          <p:cNvPr id="1932293" name="Text Box 5"/>
          <p:cNvSpPr txBox="1">
            <a:spLocks noChangeArrowheads="1"/>
          </p:cNvSpPr>
          <p:nvPr/>
        </p:nvSpPr>
        <p:spPr bwMode="auto">
          <a:xfrm>
            <a:off x="2062163" y="5478463"/>
            <a:ext cx="4456112" cy="4619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ko-KR">
                <a:latin typeface="Verdana" pitchFamily="34" charset="0"/>
                <a:ea typeface="굴림" charset="-127"/>
              </a:rPr>
              <a:t>Sparc’s PSO memory model</a:t>
            </a:r>
          </a:p>
        </p:txBody>
      </p:sp>
      <p:sp>
        <p:nvSpPr>
          <p:cNvPr id="1932294" name="Rectangle 6"/>
          <p:cNvSpPr>
            <a:spLocks noChangeArrowheads="1"/>
          </p:cNvSpPr>
          <p:nvPr/>
        </p:nvSpPr>
        <p:spPr bwMode="auto">
          <a:xfrm>
            <a:off x="893763" y="3827463"/>
            <a:ext cx="7529512" cy="831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ko-KR" i="1" dirty="0">
                <a:latin typeface="Verdana" pitchFamily="34" charset="0"/>
                <a:ea typeface="굴림" charset="-127"/>
              </a:rPr>
              <a:t>Question:  Is it possible that  r</a:t>
            </a:r>
            <a:r>
              <a:rPr lang="en-US" altLang="ko-KR" i="1" baseline="-25000" dirty="0">
                <a:latin typeface="Verdana" pitchFamily="34" charset="0"/>
                <a:ea typeface="굴림" charset="-127"/>
              </a:rPr>
              <a:t>1</a:t>
            </a:r>
            <a:r>
              <a:rPr lang="en-US" altLang="ko-KR" i="1" dirty="0">
                <a:latin typeface="Verdana" pitchFamily="34" charset="0"/>
                <a:ea typeface="굴림" charset="-127"/>
              </a:rPr>
              <a:t>=1 but r</a:t>
            </a:r>
            <a:r>
              <a:rPr lang="en-US" altLang="ko-KR" i="1" baseline="-25000" dirty="0">
                <a:latin typeface="Verdana" pitchFamily="34" charset="0"/>
                <a:ea typeface="굴림" charset="-127"/>
              </a:rPr>
              <a:t>2</a:t>
            </a:r>
            <a:r>
              <a:rPr lang="en-US" altLang="ko-KR" i="1" dirty="0">
                <a:latin typeface="Verdana" pitchFamily="34" charset="0"/>
                <a:ea typeface="굴림" charset="-127"/>
              </a:rPr>
              <a:t>=0?</a:t>
            </a:r>
            <a:endParaRPr lang="en-US" altLang="ko-KR" sz="2000" dirty="0">
              <a:solidFill>
                <a:srgbClr val="008000"/>
              </a:solidFill>
              <a:latin typeface="Verdana" pitchFamily="34" charset="0"/>
              <a:ea typeface="굴림" charset="-127"/>
            </a:endParaRPr>
          </a:p>
          <a:p>
            <a:pPr lvl="1" eaLnBrk="0" hangingPunct="0">
              <a:buFontTx/>
              <a:buChar char="•"/>
            </a:pPr>
            <a:r>
              <a:rPr lang="en-US" altLang="ko-KR" i="1" dirty="0">
                <a:latin typeface="Verdana" pitchFamily="34" charset="0"/>
                <a:ea typeface="굴림" charset="-127"/>
              </a:rPr>
              <a:t>  Sequential consistency:  </a:t>
            </a:r>
            <a:r>
              <a:rPr lang="en-US" altLang="ko-KR" i="1" dirty="0">
                <a:solidFill>
                  <a:srgbClr val="FF0000"/>
                </a:solidFill>
                <a:latin typeface="Verdana" pitchFamily="34" charset="0"/>
                <a:ea typeface="굴림" charset="-127"/>
              </a:rPr>
              <a:t>No</a:t>
            </a:r>
          </a:p>
        </p:txBody>
      </p:sp>
      <p:sp>
        <p:nvSpPr>
          <p:cNvPr id="10"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0625587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229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229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932290">
                                            <p:txEl>
                                              <p:pRg st="0" end="0"/>
                                            </p:txEl>
                                          </p:spTgt>
                                        </p:tgtEl>
                                        <p:attrNameLst>
                                          <p:attrName>style.visibility</p:attrName>
                                        </p:attrNameLst>
                                      </p:cBhvr>
                                      <p:to>
                                        <p:strVal val="visible"/>
                                      </p:to>
                                    </p:set>
                                    <p:animEffect transition="in" filter="wipe(up)">
                                      <p:cBhvr>
                                        <p:cTn id="15" dur="500"/>
                                        <p:tgtEl>
                                          <p:spTgt spid="1932290">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19322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2290" grpId="0" build="p" autoUpdateAnimBg="0"/>
      <p:bldP spid="1932293" grpId="0" autoUpdateAnimBg="0"/>
      <p:bldP spid="1932294"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3314" name="Rectangle 2"/>
          <p:cNvSpPr>
            <a:spLocks noChangeArrowheads="1"/>
          </p:cNvSpPr>
          <p:nvPr/>
        </p:nvSpPr>
        <p:spPr bwMode="auto">
          <a:xfrm>
            <a:off x="1460500" y="4254500"/>
            <a:ext cx="7391400" cy="762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buFontTx/>
              <a:buChar char="•"/>
            </a:pPr>
            <a:r>
              <a:rPr lang="en-US" altLang="ko-KR" i="1">
                <a:solidFill>
                  <a:srgbClr val="56127A"/>
                </a:solidFill>
                <a:latin typeface="Verdana" pitchFamily="34" charset="0"/>
                <a:ea typeface="굴림" charset="-127"/>
              </a:rPr>
              <a:t>Assuming stores are ordered:</a:t>
            </a:r>
            <a:r>
              <a:rPr lang="en-US" altLang="ko-KR" i="1">
                <a:latin typeface="Verdana" pitchFamily="34" charset="0"/>
                <a:ea typeface="굴림" charset="-127"/>
              </a:rPr>
              <a:t> </a:t>
            </a:r>
            <a:r>
              <a:rPr lang="en-US" altLang="ko-KR" i="1">
                <a:solidFill>
                  <a:srgbClr val="FF0000"/>
                </a:solidFill>
                <a:latin typeface="Verdana" pitchFamily="34" charset="0"/>
                <a:ea typeface="굴림" charset="-127"/>
              </a:rPr>
              <a:t>Yes </a:t>
            </a:r>
            <a:r>
              <a:rPr lang="en-US" altLang="ko-KR" i="1">
                <a:solidFill>
                  <a:srgbClr val="56127A"/>
                </a:solidFill>
                <a:latin typeface="Verdana" pitchFamily="34" charset="0"/>
                <a:ea typeface="굴림" charset="-127"/>
              </a:rPr>
              <a:t>because Loads can be reordered</a:t>
            </a:r>
            <a:endParaRPr lang="en-US" altLang="ko-KR" sz="2000">
              <a:solidFill>
                <a:srgbClr val="008000"/>
              </a:solidFill>
              <a:latin typeface="Verdana" pitchFamily="34" charset="0"/>
              <a:ea typeface="굴림" charset="-127"/>
            </a:endParaRPr>
          </a:p>
        </p:txBody>
      </p:sp>
      <p:sp>
        <p:nvSpPr>
          <p:cNvPr id="1933315" name="Rectangle 3"/>
          <p:cNvSpPr>
            <a:spLocks noGrp="1" noChangeArrowheads="1"/>
          </p:cNvSpPr>
          <p:nvPr>
            <p:ph type="title" idx="4294967295"/>
          </p:nvPr>
        </p:nvSpPr>
        <p:spPr>
          <a:xfrm>
            <a:off x="228600" y="469900"/>
            <a:ext cx="8318500" cy="774700"/>
          </a:xfrm>
        </p:spPr>
        <p:txBody>
          <a:bodyPr/>
          <a:lstStyle/>
          <a:p>
            <a:r>
              <a:rPr lang="en-US" altLang="ko-KR">
                <a:ea typeface="굴림" charset="-127"/>
              </a:rPr>
              <a:t>Example 4:  Non-Blocking Caches</a:t>
            </a:r>
          </a:p>
        </p:txBody>
      </p:sp>
      <p:sp>
        <p:nvSpPr>
          <p:cNvPr id="1933316" name="Text Box 4"/>
          <p:cNvSpPr txBox="1">
            <a:spLocks noChangeArrowheads="1"/>
          </p:cNvSpPr>
          <p:nvPr/>
        </p:nvSpPr>
        <p:spPr bwMode="auto">
          <a:xfrm>
            <a:off x="1982788" y="5240338"/>
            <a:ext cx="5621337" cy="4619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ko-KR">
                <a:latin typeface="Verdana" pitchFamily="34" charset="0"/>
                <a:ea typeface="굴림" charset="-127"/>
              </a:rPr>
              <a:t>Sparc’s RMO, PowerPC’s WO, Alpha</a:t>
            </a:r>
          </a:p>
        </p:txBody>
      </p:sp>
      <p:sp>
        <p:nvSpPr>
          <p:cNvPr id="1933317" name="Rectangle 5"/>
          <p:cNvSpPr>
            <a:spLocks noChangeArrowheads="1"/>
          </p:cNvSpPr>
          <p:nvPr/>
        </p:nvSpPr>
        <p:spPr bwMode="auto">
          <a:xfrm>
            <a:off x="969963" y="3421063"/>
            <a:ext cx="7529512" cy="831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ko-KR" i="1">
                <a:latin typeface="Verdana" pitchFamily="34" charset="0"/>
                <a:ea typeface="굴림" charset="-127"/>
              </a:rPr>
              <a:t>Question:  Is it possible that  r</a:t>
            </a:r>
            <a:r>
              <a:rPr lang="en-US" altLang="ko-KR" i="1" baseline="-25000">
                <a:latin typeface="Verdana" pitchFamily="34" charset="0"/>
                <a:ea typeface="굴림" charset="-127"/>
              </a:rPr>
              <a:t>1</a:t>
            </a:r>
            <a:r>
              <a:rPr lang="en-US" altLang="ko-KR" i="1">
                <a:latin typeface="Verdana" pitchFamily="34" charset="0"/>
                <a:ea typeface="굴림" charset="-127"/>
              </a:rPr>
              <a:t>=1 but r</a:t>
            </a:r>
            <a:r>
              <a:rPr lang="en-US" altLang="ko-KR" i="1" baseline="-25000">
                <a:latin typeface="Verdana" pitchFamily="34" charset="0"/>
                <a:ea typeface="굴림" charset="-127"/>
              </a:rPr>
              <a:t>2</a:t>
            </a:r>
            <a:r>
              <a:rPr lang="en-US" altLang="ko-KR" i="1">
                <a:latin typeface="Verdana" pitchFamily="34" charset="0"/>
                <a:ea typeface="굴림" charset="-127"/>
              </a:rPr>
              <a:t>=0?</a:t>
            </a:r>
            <a:endParaRPr lang="en-US" altLang="ko-KR" sz="2000">
              <a:solidFill>
                <a:srgbClr val="008000"/>
              </a:solidFill>
              <a:latin typeface="Verdana" pitchFamily="34" charset="0"/>
              <a:ea typeface="굴림" charset="-127"/>
            </a:endParaRPr>
          </a:p>
          <a:p>
            <a:pPr lvl="1" eaLnBrk="0" hangingPunct="0">
              <a:buFontTx/>
              <a:buChar char="•"/>
            </a:pPr>
            <a:r>
              <a:rPr lang="en-US" altLang="ko-KR" i="1">
                <a:latin typeface="Verdana" pitchFamily="34" charset="0"/>
                <a:ea typeface="굴림" charset="-127"/>
              </a:rPr>
              <a:t>  Sequential consistency:  </a:t>
            </a:r>
            <a:r>
              <a:rPr lang="en-US" altLang="ko-KR" i="1">
                <a:solidFill>
                  <a:srgbClr val="FF0000"/>
                </a:solidFill>
                <a:latin typeface="Verdana" pitchFamily="34" charset="0"/>
                <a:ea typeface="굴림" charset="-127"/>
              </a:rPr>
              <a:t>No</a:t>
            </a:r>
          </a:p>
        </p:txBody>
      </p:sp>
      <p:sp>
        <p:nvSpPr>
          <p:cNvPr id="1933318" name="Rectangle 6"/>
          <p:cNvSpPr>
            <a:spLocks noChangeArrowheads="1"/>
          </p:cNvSpPr>
          <p:nvPr/>
        </p:nvSpPr>
        <p:spPr bwMode="auto">
          <a:xfrm>
            <a:off x="685800" y="1905000"/>
            <a:ext cx="7620000" cy="1524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nSpc>
                <a:spcPct val="110000"/>
              </a:lnSpc>
              <a:spcBef>
                <a:spcPct val="20000"/>
              </a:spcBef>
            </a:pPr>
            <a:r>
              <a:rPr lang="en-US" altLang="ko-KR" i="1" u="sng">
                <a:latin typeface="Verdana" pitchFamily="34" charset="0"/>
                <a:ea typeface="굴림" charset="-127"/>
              </a:rPr>
              <a:t>		Process 1			Process 2	</a:t>
            </a:r>
            <a:endParaRPr lang="en-US" altLang="ko-KR">
              <a:latin typeface="Verdana" pitchFamily="34" charset="0"/>
              <a:ea typeface="굴림" charset="-127"/>
            </a:endParaRPr>
          </a:p>
          <a:p>
            <a:pPr marL="342900" indent="-342900">
              <a:lnSpc>
                <a:spcPct val="110000"/>
              </a:lnSpc>
              <a:spcBef>
                <a:spcPct val="20000"/>
              </a:spcBef>
            </a:pPr>
            <a:r>
              <a:rPr lang="en-US" altLang="ko-KR">
                <a:latin typeface="Verdana" pitchFamily="34" charset="0"/>
                <a:ea typeface="굴림" charset="-127"/>
              </a:rPr>
              <a:t>		</a:t>
            </a:r>
            <a:r>
              <a:rPr lang="en-US" altLang="ko-KR" sz="2000">
                <a:solidFill>
                  <a:srgbClr val="FF0000"/>
                </a:solidFill>
                <a:latin typeface="Verdana" pitchFamily="34" charset="0"/>
                <a:ea typeface="굴림" charset="-127"/>
              </a:rPr>
              <a:t>Store (a), 1;	</a:t>
            </a:r>
            <a:r>
              <a:rPr lang="en-US" altLang="ko-KR" sz="2000">
                <a:latin typeface="Verdana" pitchFamily="34" charset="0"/>
                <a:ea typeface="굴림" charset="-127"/>
              </a:rPr>
              <a:t>		</a:t>
            </a:r>
            <a:r>
              <a:rPr lang="en-US" altLang="ko-KR" sz="2000">
                <a:solidFill>
                  <a:srgbClr val="56127A"/>
                </a:solidFill>
                <a:latin typeface="Verdana" pitchFamily="34" charset="0"/>
                <a:ea typeface="굴림" charset="-127"/>
              </a:rPr>
              <a:t>Load r</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(flag);</a:t>
            </a:r>
            <a:r>
              <a:rPr lang="en-US" altLang="ko-KR" sz="2000">
                <a:latin typeface="Verdana" pitchFamily="34" charset="0"/>
                <a:ea typeface="굴림" charset="-127"/>
              </a:rPr>
              <a:t> 		</a:t>
            </a:r>
            <a:r>
              <a:rPr lang="en-US" altLang="ko-KR" sz="2000">
                <a:solidFill>
                  <a:srgbClr val="FF0000"/>
                </a:solidFill>
                <a:latin typeface="Verdana" pitchFamily="34" charset="0"/>
                <a:ea typeface="굴림" charset="-127"/>
              </a:rPr>
              <a:t>Store (flag), 1;</a:t>
            </a:r>
            <a:r>
              <a:rPr lang="en-US" altLang="ko-KR" sz="2000">
                <a:latin typeface="Verdana" pitchFamily="34" charset="0"/>
                <a:ea typeface="굴림" charset="-127"/>
              </a:rPr>
              <a:t>		</a:t>
            </a:r>
            <a:r>
              <a:rPr lang="en-US" altLang="ko-KR" sz="2000">
                <a:solidFill>
                  <a:srgbClr val="56127A"/>
                </a:solidFill>
                <a:latin typeface="Verdana" pitchFamily="34" charset="0"/>
                <a:ea typeface="굴림" charset="-127"/>
              </a:rPr>
              <a:t>Load r</a:t>
            </a:r>
            <a:r>
              <a:rPr lang="en-US" altLang="ko-KR" sz="2000" baseline="-25000">
                <a:solidFill>
                  <a:srgbClr val="56127A"/>
                </a:solidFill>
                <a:latin typeface="Verdana" pitchFamily="34" charset="0"/>
                <a:ea typeface="굴림" charset="-127"/>
              </a:rPr>
              <a:t>2</a:t>
            </a:r>
            <a:r>
              <a:rPr lang="en-US" altLang="ko-KR" sz="2000">
                <a:solidFill>
                  <a:srgbClr val="56127A"/>
                </a:solidFill>
                <a:latin typeface="Verdana" pitchFamily="34" charset="0"/>
                <a:ea typeface="굴림" charset="-127"/>
              </a:rPr>
              <a:t>, (a);</a:t>
            </a:r>
            <a:r>
              <a:rPr lang="en-US" altLang="ko-KR" sz="1800">
                <a:solidFill>
                  <a:srgbClr val="56127A"/>
                </a:solidFill>
                <a:latin typeface="Verdana" pitchFamily="34" charset="0"/>
                <a:ea typeface="굴림" charset="-127"/>
              </a:rPr>
              <a:t>	</a:t>
            </a:r>
          </a:p>
        </p:txBody>
      </p:sp>
      <p:sp>
        <p:nvSpPr>
          <p:cNvPr id="10"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3140418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331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331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933314">
                                            <p:txEl>
                                              <p:pRg st="0" end="0"/>
                                            </p:txEl>
                                          </p:spTgt>
                                        </p:tgtEl>
                                        <p:attrNameLst>
                                          <p:attrName>style.visibility</p:attrName>
                                        </p:attrNameLst>
                                      </p:cBhvr>
                                      <p:to>
                                        <p:strVal val="visible"/>
                                      </p:to>
                                    </p:set>
                                    <p:animEffect transition="in" filter="wipe(up)">
                                      <p:cBhvr>
                                        <p:cTn id="15" dur="500"/>
                                        <p:tgtEl>
                                          <p:spTgt spid="1933314">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19333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3314" grpId="0" build="p" autoUpdateAnimBg="0"/>
      <p:bldP spid="1933316" grpId="0" autoUpdateAnimBg="0"/>
      <p:bldP spid="1933317"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62" name="Rectangle 2"/>
          <p:cNvSpPr>
            <a:spLocks noChangeArrowheads="1"/>
          </p:cNvSpPr>
          <p:nvPr/>
        </p:nvSpPr>
        <p:spPr bwMode="auto">
          <a:xfrm>
            <a:off x="1447800" y="4622800"/>
            <a:ext cx="71120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buFontTx/>
              <a:buChar char="•"/>
            </a:pPr>
            <a:r>
              <a:rPr lang="en-US" altLang="ko-KR" i="1" dirty="0">
                <a:solidFill>
                  <a:srgbClr val="56127A"/>
                </a:solidFill>
                <a:latin typeface="Verdana" pitchFamily="34" charset="0"/>
                <a:ea typeface="굴림" charset="-127"/>
              </a:rPr>
              <a:t>With speculative loads: </a:t>
            </a:r>
            <a:r>
              <a:rPr lang="en-US" altLang="ko-KR" i="1" dirty="0">
                <a:solidFill>
                  <a:srgbClr val="FF0000"/>
                </a:solidFill>
                <a:latin typeface="Verdana" pitchFamily="34" charset="0"/>
                <a:ea typeface="굴림" charset="-127"/>
              </a:rPr>
              <a:t>Yes</a:t>
            </a:r>
            <a:r>
              <a:rPr lang="en-US" altLang="ko-KR" i="1" dirty="0">
                <a:solidFill>
                  <a:srgbClr val="56127A"/>
                </a:solidFill>
                <a:latin typeface="Verdana" pitchFamily="34" charset="0"/>
                <a:ea typeface="굴림" charset="-127"/>
              </a:rPr>
              <a:t> even if the stores are ordered</a:t>
            </a:r>
            <a:endParaRPr lang="en-US" altLang="ko-KR" sz="2000" dirty="0">
              <a:solidFill>
                <a:srgbClr val="56127A"/>
              </a:solidFill>
              <a:latin typeface="Verdana" pitchFamily="34" charset="0"/>
              <a:ea typeface="굴림" charset="-127"/>
            </a:endParaRPr>
          </a:p>
        </p:txBody>
      </p:sp>
      <p:sp>
        <p:nvSpPr>
          <p:cNvPr id="1935363" name="Rectangle 3"/>
          <p:cNvSpPr>
            <a:spLocks noChangeArrowheads="1"/>
          </p:cNvSpPr>
          <p:nvPr/>
        </p:nvSpPr>
        <p:spPr bwMode="auto">
          <a:xfrm>
            <a:off x="533400" y="1752600"/>
            <a:ext cx="7620000" cy="1981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nSpc>
                <a:spcPct val="110000"/>
              </a:lnSpc>
              <a:spcBef>
                <a:spcPct val="20000"/>
              </a:spcBef>
            </a:pPr>
            <a:r>
              <a:rPr lang="en-US" altLang="ko-KR" i="1" u="sng">
                <a:latin typeface="Verdana" pitchFamily="34" charset="0"/>
                <a:ea typeface="굴림" charset="-127"/>
              </a:rPr>
              <a:t>		Process 1			Process 2	</a:t>
            </a:r>
            <a:endParaRPr lang="en-US" altLang="ko-KR">
              <a:latin typeface="Verdana" pitchFamily="34" charset="0"/>
              <a:ea typeface="굴림" charset="-127"/>
            </a:endParaRPr>
          </a:p>
          <a:p>
            <a:pPr marL="342900" indent="-342900">
              <a:lnSpc>
                <a:spcPct val="110000"/>
              </a:lnSpc>
              <a:spcBef>
                <a:spcPct val="20000"/>
              </a:spcBef>
            </a:pPr>
            <a:r>
              <a:rPr lang="en-US" altLang="ko-KR">
                <a:latin typeface="Verdana" pitchFamily="34" charset="0"/>
                <a:ea typeface="굴림" charset="-127"/>
              </a:rPr>
              <a:t>	</a:t>
            </a:r>
            <a:r>
              <a:rPr lang="en-US" altLang="ko-KR">
                <a:solidFill>
                  <a:srgbClr val="56127A"/>
                </a:solidFill>
                <a:latin typeface="Verdana" pitchFamily="34" charset="0"/>
                <a:ea typeface="굴림" charset="-127"/>
              </a:rPr>
              <a:t>	</a:t>
            </a:r>
            <a:r>
              <a:rPr lang="en-US" altLang="ko-KR" sz="2000">
                <a:solidFill>
                  <a:srgbClr val="56127A"/>
                </a:solidFill>
                <a:latin typeface="Verdana" pitchFamily="34" charset="0"/>
                <a:ea typeface="굴림" charset="-127"/>
              </a:rPr>
              <a:t>Store (a), 1;		    L:	Load r</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(flag); 		Store (flag), 1;		if r</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 0 goto L;</a:t>
            </a:r>
          </a:p>
          <a:p>
            <a:pPr marL="342900" indent="-342900">
              <a:lnSpc>
                <a:spcPct val="110000"/>
              </a:lnSpc>
              <a:spcBef>
                <a:spcPct val="20000"/>
              </a:spcBef>
            </a:pPr>
            <a:r>
              <a:rPr lang="en-US" altLang="ko-KR" sz="2000">
                <a:latin typeface="Verdana" pitchFamily="34" charset="0"/>
                <a:ea typeface="굴림" charset="-127"/>
              </a:rPr>
              <a:t>						</a:t>
            </a:r>
            <a:r>
              <a:rPr lang="en-US" altLang="ko-KR" sz="2000">
                <a:solidFill>
                  <a:srgbClr val="FF0000"/>
                </a:solidFill>
                <a:latin typeface="Verdana" pitchFamily="34" charset="0"/>
                <a:ea typeface="굴림" charset="-127"/>
              </a:rPr>
              <a:t>Load r</a:t>
            </a:r>
            <a:r>
              <a:rPr lang="en-US" altLang="ko-KR" sz="2000" baseline="-25000">
                <a:solidFill>
                  <a:srgbClr val="FF0000"/>
                </a:solidFill>
                <a:latin typeface="Verdana" pitchFamily="34" charset="0"/>
                <a:ea typeface="굴림" charset="-127"/>
              </a:rPr>
              <a:t>2</a:t>
            </a:r>
            <a:r>
              <a:rPr lang="en-US" altLang="ko-KR" sz="2000">
                <a:solidFill>
                  <a:srgbClr val="FF0000"/>
                </a:solidFill>
                <a:latin typeface="Verdana" pitchFamily="34" charset="0"/>
                <a:ea typeface="굴림" charset="-127"/>
              </a:rPr>
              <a:t>, (a);	</a:t>
            </a:r>
          </a:p>
        </p:txBody>
      </p:sp>
      <p:sp>
        <p:nvSpPr>
          <p:cNvPr id="1935364" name="Rectangle 4"/>
          <p:cNvSpPr>
            <a:spLocks noGrp="1" noChangeArrowheads="1"/>
          </p:cNvSpPr>
          <p:nvPr>
            <p:ph type="title" idx="4294967295"/>
          </p:nvPr>
        </p:nvSpPr>
        <p:spPr>
          <a:xfrm>
            <a:off x="190500" y="215900"/>
            <a:ext cx="8610600" cy="1143000"/>
          </a:xfrm>
        </p:spPr>
        <p:txBody>
          <a:bodyPr/>
          <a:lstStyle/>
          <a:p>
            <a:r>
              <a:rPr lang="en-US" altLang="ko-KR" dirty="0">
                <a:ea typeface="굴림" charset="-127"/>
              </a:rPr>
              <a:t>Example </a:t>
            </a:r>
            <a:r>
              <a:rPr lang="en-US" altLang="ko-KR" dirty="0" smtClean="0">
                <a:ea typeface="굴림" charset="-127"/>
              </a:rPr>
              <a:t>5:  </a:t>
            </a:r>
            <a:r>
              <a:rPr lang="en-US" altLang="ko-KR" dirty="0">
                <a:ea typeface="굴림" charset="-127"/>
              </a:rPr>
              <a:t>Speculative Execution</a:t>
            </a:r>
          </a:p>
        </p:txBody>
      </p:sp>
      <p:sp>
        <p:nvSpPr>
          <p:cNvPr id="1935365" name="Rectangle 5"/>
          <p:cNvSpPr>
            <a:spLocks noChangeArrowheads="1"/>
          </p:cNvSpPr>
          <p:nvPr/>
        </p:nvSpPr>
        <p:spPr bwMode="auto">
          <a:xfrm>
            <a:off x="982663" y="3776663"/>
            <a:ext cx="7529512" cy="831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ko-KR" i="1">
                <a:latin typeface="Verdana" pitchFamily="34" charset="0"/>
                <a:ea typeface="굴림" charset="-127"/>
              </a:rPr>
              <a:t>Question:  Is it possible that  r</a:t>
            </a:r>
            <a:r>
              <a:rPr lang="en-US" altLang="ko-KR" i="1" baseline="-25000">
                <a:latin typeface="Verdana" pitchFamily="34" charset="0"/>
                <a:ea typeface="굴림" charset="-127"/>
              </a:rPr>
              <a:t>1</a:t>
            </a:r>
            <a:r>
              <a:rPr lang="en-US" altLang="ko-KR" i="1">
                <a:latin typeface="Verdana" pitchFamily="34" charset="0"/>
                <a:ea typeface="굴림" charset="-127"/>
              </a:rPr>
              <a:t>=1 but r</a:t>
            </a:r>
            <a:r>
              <a:rPr lang="en-US" altLang="ko-KR" i="1" baseline="-25000">
                <a:latin typeface="Verdana" pitchFamily="34" charset="0"/>
                <a:ea typeface="굴림" charset="-127"/>
              </a:rPr>
              <a:t>2</a:t>
            </a:r>
            <a:r>
              <a:rPr lang="en-US" altLang="ko-KR" i="1">
                <a:latin typeface="Verdana" pitchFamily="34" charset="0"/>
                <a:ea typeface="굴림" charset="-127"/>
              </a:rPr>
              <a:t>=0?</a:t>
            </a:r>
            <a:endParaRPr lang="en-US" altLang="ko-KR" sz="2000">
              <a:solidFill>
                <a:srgbClr val="008000"/>
              </a:solidFill>
              <a:latin typeface="Verdana" pitchFamily="34" charset="0"/>
              <a:ea typeface="굴림" charset="-127"/>
            </a:endParaRPr>
          </a:p>
          <a:p>
            <a:pPr lvl="1" eaLnBrk="0" hangingPunct="0">
              <a:buFontTx/>
              <a:buChar char="•"/>
            </a:pPr>
            <a:r>
              <a:rPr lang="en-US" altLang="ko-KR" i="1">
                <a:latin typeface="Verdana" pitchFamily="34" charset="0"/>
                <a:ea typeface="굴림" charset="-127"/>
              </a:rPr>
              <a:t>  Sequential consistency:  </a:t>
            </a:r>
            <a:r>
              <a:rPr lang="en-US" altLang="ko-KR" i="1">
                <a:solidFill>
                  <a:srgbClr val="FF0000"/>
                </a:solidFill>
                <a:latin typeface="Verdana" pitchFamily="34" charset="0"/>
                <a:ea typeface="굴림" charset="-127"/>
              </a:rPr>
              <a:t>No</a:t>
            </a:r>
          </a:p>
        </p:txBody>
      </p:sp>
      <p:sp>
        <p:nvSpPr>
          <p:cNvPr id="9"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4868659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536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536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3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62" grpId="0" autoUpdateAnimBg="0"/>
      <p:bldP spid="1935365"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675" name="Rectangle 3"/>
          <p:cNvSpPr>
            <a:spLocks noChangeArrowheads="1"/>
          </p:cNvSpPr>
          <p:nvPr/>
        </p:nvSpPr>
        <p:spPr bwMode="auto">
          <a:xfrm>
            <a:off x="393700" y="1531938"/>
            <a:ext cx="7620000" cy="1336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nSpc>
                <a:spcPct val="110000"/>
              </a:lnSpc>
              <a:spcBef>
                <a:spcPct val="20000"/>
              </a:spcBef>
            </a:pPr>
            <a:r>
              <a:rPr lang="en-US" altLang="ko-KR">
                <a:latin typeface="Verdana" pitchFamily="34" charset="0"/>
                <a:ea typeface="굴림" charset="-127"/>
              </a:rPr>
              <a:t>	</a:t>
            </a:r>
            <a:r>
              <a:rPr lang="en-US" altLang="ko-KR">
                <a:solidFill>
                  <a:srgbClr val="56127A"/>
                </a:solidFill>
                <a:latin typeface="Verdana" pitchFamily="34" charset="0"/>
                <a:ea typeface="굴림" charset="-127"/>
              </a:rPr>
              <a:t>	</a:t>
            </a:r>
            <a:r>
              <a:rPr lang="en-US" altLang="ko-KR" sz="2000">
                <a:solidFill>
                  <a:srgbClr val="56127A"/>
                </a:solidFill>
                <a:latin typeface="Verdana" pitchFamily="34" charset="0"/>
                <a:ea typeface="굴림" charset="-127"/>
              </a:rPr>
              <a:t>Store (x), 1;		    		</a:t>
            </a:r>
          </a:p>
          <a:p>
            <a:pPr marL="342900" indent="-342900">
              <a:lnSpc>
                <a:spcPct val="110000"/>
              </a:lnSpc>
              <a:spcBef>
                <a:spcPct val="20000"/>
              </a:spcBef>
            </a:pPr>
            <a:r>
              <a:rPr lang="en-US" altLang="ko-KR" sz="2000">
                <a:solidFill>
                  <a:srgbClr val="56127A"/>
                </a:solidFill>
                <a:latin typeface="Verdana" pitchFamily="34" charset="0"/>
                <a:ea typeface="굴림" charset="-127"/>
              </a:rPr>
              <a:t>          Load  r, (y);</a:t>
            </a:r>
          </a:p>
          <a:p>
            <a:pPr marL="342900" indent="-342900">
              <a:lnSpc>
                <a:spcPct val="110000"/>
              </a:lnSpc>
              <a:spcBef>
                <a:spcPct val="20000"/>
              </a:spcBef>
            </a:pPr>
            <a:r>
              <a:rPr lang="en-US" altLang="ko-KR" sz="2000">
                <a:solidFill>
                  <a:srgbClr val="56127A"/>
                </a:solidFill>
                <a:latin typeface="Verdana" pitchFamily="34" charset="0"/>
                <a:ea typeface="굴림" charset="-127"/>
              </a:rPr>
              <a:t>          Instruction foo	</a:t>
            </a:r>
            <a:r>
              <a:rPr lang="en-US" altLang="ko-KR" sz="2000">
                <a:solidFill>
                  <a:srgbClr val="FF0000"/>
                </a:solidFill>
                <a:latin typeface="Verdana" pitchFamily="34" charset="0"/>
                <a:ea typeface="굴림" charset="-127"/>
              </a:rPr>
              <a:t>	</a:t>
            </a:r>
          </a:p>
        </p:txBody>
      </p:sp>
      <p:sp>
        <p:nvSpPr>
          <p:cNvPr id="1948676" name="Rectangle 4"/>
          <p:cNvSpPr>
            <a:spLocks noGrp="1" noChangeArrowheads="1"/>
          </p:cNvSpPr>
          <p:nvPr>
            <p:ph type="title" idx="4294967295"/>
          </p:nvPr>
        </p:nvSpPr>
        <p:spPr>
          <a:xfrm>
            <a:off x="190500" y="215900"/>
            <a:ext cx="8610600" cy="1143000"/>
          </a:xfrm>
        </p:spPr>
        <p:txBody>
          <a:bodyPr/>
          <a:lstStyle/>
          <a:p>
            <a:r>
              <a:rPr lang="en-US" altLang="ko-KR">
                <a:ea typeface="굴림" charset="-127"/>
              </a:rPr>
              <a:t>Address Speculation</a:t>
            </a:r>
          </a:p>
        </p:txBody>
      </p:sp>
      <p:sp>
        <p:nvSpPr>
          <p:cNvPr id="1948677" name="Rectangle 5"/>
          <p:cNvSpPr>
            <a:spLocks noChangeArrowheads="1"/>
          </p:cNvSpPr>
          <p:nvPr/>
        </p:nvSpPr>
        <p:spPr bwMode="auto">
          <a:xfrm>
            <a:off x="944563" y="3262313"/>
            <a:ext cx="7529512" cy="1552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ko-KR" i="1" dirty="0">
                <a:latin typeface="Verdana" pitchFamily="34" charset="0"/>
                <a:ea typeface="굴림" charset="-127"/>
              </a:rPr>
              <a:t>All modern processor will execute foo speculatively by assuming x is not equal to y.</a:t>
            </a:r>
          </a:p>
          <a:p>
            <a:pPr eaLnBrk="0" hangingPunct="0"/>
            <a:endParaRPr lang="en-US" altLang="ko-KR" i="1" dirty="0">
              <a:latin typeface="Verdana" pitchFamily="34" charset="0"/>
              <a:ea typeface="굴림" charset="-127"/>
            </a:endParaRPr>
          </a:p>
          <a:p>
            <a:pPr eaLnBrk="0" hangingPunct="0"/>
            <a:r>
              <a:rPr lang="en-US" altLang="ko-KR" i="1" dirty="0">
                <a:latin typeface="Verdana" pitchFamily="34" charset="0"/>
                <a:ea typeface="굴림" charset="-127"/>
              </a:rPr>
              <a:t>This also affects the memory model</a:t>
            </a:r>
            <a:endParaRPr lang="en-US" altLang="ko-KR" i="1" dirty="0">
              <a:solidFill>
                <a:srgbClr val="FF0000"/>
              </a:solidFill>
              <a:latin typeface="Verdana" pitchFamily="34" charset="0"/>
              <a:ea typeface="굴림" charset="-127"/>
            </a:endParaRPr>
          </a:p>
        </p:txBody>
      </p:sp>
      <p:sp>
        <p:nvSpPr>
          <p:cNvPr id="8"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19094556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867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867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677"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6386" name="Rectangle 2"/>
          <p:cNvSpPr>
            <a:spLocks noChangeArrowheads="1"/>
          </p:cNvSpPr>
          <p:nvPr/>
        </p:nvSpPr>
        <p:spPr bwMode="auto">
          <a:xfrm>
            <a:off x="1524000" y="4546600"/>
            <a:ext cx="7073900" cy="1689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buFontTx/>
              <a:buChar char="•"/>
            </a:pPr>
            <a:r>
              <a:rPr lang="en-US" altLang="ko-KR" i="1" dirty="0">
                <a:solidFill>
                  <a:srgbClr val="56127A"/>
                </a:solidFill>
                <a:latin typeface="Verdana" pitchFamily="34" charset="0"/>
                <a:ea typeface="굴림" charset="-127"/>
              </a:rPr>
              <a:t>Even if Loads on a processor are ordered, the different ordering of stores can be observed if the Store operation is not atomic.</a:t>
            </a:r>
            <a:endParaRPr lang="en-US" altLang="ko-KR" sz="2000" dirty="0">
              <a:solidFill>
                <a:srgbClr val="56127A"/>
              </a:solidFill>
              <a:latin typeface="Verdana" pitchFamily="34" charset="0"/>
              <a:ea typeface="굴림" charset="-127"/>
            </a:endParaRPr>
          </a:p>
        </p:txBody>
      </p:sp>
      <p:sp>
        <p:nvSpPr>
          <p:cNvPr id="1936387" name="Rectangle 3"/>
          <p:cNvSpPr>
            <a:spLocks noChangeArrowheads="1"/>
          </p:cNvSpPr>
          <p:nvPr/>
        </p:nvSpPr>
        <p:spPr bwMode="auto">
          <a:xfrm>
            <a:off x="457200" y="1905000"/>
            <a:ext cx="7924800" cy="1600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nSpc>
                <a:spcPct val="110000"/>
              </a:lnSpc>
              <a:spcBef>
                <a:spcPct val="20000"/>
              </a:spcBef>
            </a:pPr>
            <a:r>
              <a:rPr lang="en-US" altLang="ko-KR" i="1" u="sng">
                <a:latin typeface="Verdana" pitchFamily="34" charset="0"/>
                <a:ea typeface="굴림" charset="-127"/>
              </a:rPr>
              <a:t>Process 1	Process 2	Process 3	</a:t>
            </a:r>
            <a:r>
              <a:rPr lang="en-US" altLang="ko-KR" i="1">
                <a:latin typeface="Verdana" pitchFamily="34" charset="0"/>
                <a:ea typeface="굴림" charset="-127"/>
              </a:rPr>
              <a:t>    </a:t>
            </a:r>
            <a:r>
              <a:rPr lang="en-US" altLang="ko-KR" i="1" u="sng">
                <a:latin typeface="Verdana" pitchFamily="34" charset="0"/>
                <a:ea typeface="굴림" charset="-127"/>
              </a:rPr>
              <a:t>Process 4</a:t>
            </a:r>
            <a:endParaRPr lang="en-US" altLang="ko-KR">
              <a:latin typeface="Verdana" pitchFamily="34" charset="0"/>
              <a:ea typeface="굴림" charset="-127"/>
            </a:endParaRPr>
          </a:p>
          <a:p>
            <a:pPr marL="342900" indent="-342900">
              <a:lnSpc>
                <a:spcPct val="110000"/>
              </a:lnSpc>
              <a:spcBef>
                <a:spcPct val="20000"/>
              </a:spcBef>
            </a:pPr>
            <a:r>
              <a:rPr lang="en-US" altLang="ko-KR" sz="2000">
                <a:solidFill>
                  <a:srgbClr val="FF0000"/>
                </a:solidFill>
                <a:latin typeface="Verdana" pitchFamily="34" charset="0"/>
                <a:ea typeface="굴림" charset="-127"/>
              </a:rPr>
              <a:t>Store (a),1;	Store (a),2;</a:t>
            </a:r>
            <a:r>
              <a:rPr lang="en-US" altLang="ko-KR" sz="2000">
                <a:latin typeface="Verdana" pitchFamily="34" charset="0"/>
                <a:ea typeface="굴림" charset="-127"/>
              </a:rPr>
              <a:t>	 </a:t>
            </a:r>
            <a:r>
              <a:rPr lang="en-US" altLang="ko-KR" sz="2000">
                <a:solidFill>
                  <a:srgbClr val="56127A"/>
                </a:solidFill>
                <a:latin typeface="Verdana" pitchFamily="34" charset="0"/>
                <a:ea typeface="굴림" charset="-127"/>
              </a:rPr>
              <a:t>Load r</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(a);       Load r</a:t>
            </a:r>
            <a:r>
              <a:rPr lang="en-US" altLang="ko-KR" sz="2000" baseline="-25000">
                <a:solidFill>
                  <a:srgbClr val="56127A"/>
                </a:solidFill>
                <a:latin typeface="Verdana" pitchFamily="34" charset="0"/>
                <a:ea typeface="굴림" charset="-127"/>
              </a:rPr>
              <a:t>3</a:t>
            </a:r>
            <a:r>
              <a:rPr lang="en-US" altLang="ko-KR" sz="2000">
                <a:solidFill>
                  <a:srgbClr val="56127A"/>
                </a:solidFill>
                <a:latin typeface="Verdana" pitchFamily="34" charset="0"/>
                <a:ea typeface="굴림" charset="-127"/>
              </a:rPr>
              <a:t>, (a);</a:t>
            </a:r>
          </a:p>
          <a:p>
            <a:pPr marL="342900" indent="-342900">
              <a:lnSpc>
                <a:spcPct val="110000"/>
              </a:lnSpc>
              <a:spcBef>
                <a:spcPct val="20000"/>
              </a:spcBef>
            </a:pPr>
            <a:r>
              <a:rPr lang="en-US" altLang="ko-KR" sz="2000">
                <a:solidFill>
                  <a:srgbClr val="56127A"/>
                </a:solidFill>
                <a:latin typeface="Verdana" pitchFamily="34" charset="0"/>
                <a:ea typeface="굴림" charset="-127"/>
              </a:rPr>
              <a:t>					 Load r</a:t>
            </a:r>
            <a:r>
              <a:rPr lang="en-US" altLang="ko-KR" sz="2000" baseline="-25000">
                <a:solidFill>
                  <a:srgbClr val="56127A"/>
                </a:solidFill>
                <a:latin typeface="Verdana" pitchFamily="34" charset="0"/>
                <a:ea typeface="굴림" charset="-127"/>
              </a:rPr>
              <a:t>2</a:t>
            </a:r>
            <a:r>
              <a:rPr lang="en-US" altLang="ko-KR" sz="2000">
                <a:solidFill>
                  <a:srgbClr val="56127A"/>
                </a:solidFill>
                <a:latin typeface="Verdana" pitchFamily="34" charset="0"/>
                <a:ea typeface="굴림" charset="-127"/>
              </a:rPr>
              <a:t>, (a);       Load r</a:t>
            </a:r>
            <a:r>
              <a:rPr lang="en-US" altLang="ko-KR" sz="2000" baseline="-25000">
                <a:solidFill>
                  <a:srgbClr val="56127A"/>
                </a:solidFill>
                <a:latin typeface="Verdana" pitchFamily="34" charset="0"/>
                <a:ea typeface="굴림" charset="-127"/>
              </a:rPr>
              <a:t>4</a:t>
            </a:r>
            <a:r>
              <a:rPr lang="en-US" altLang="ko-KR" sz="2000">
                <a:solidFill>
                  <a:srgbClr val="56127A"/>
                </a:solidFill>
                <a:latin typeface="Verdana" pitchFamily="34" charset="0"/>
                <a:ea typeface="굴림" charset="-127"/>
              </a:rPr>
              <a:t>, (a);</a:t>
            </a:r>
          </a:p>
        </p:txBody>
      </p:sp>
      <p:sp>
        <p:nvSpPr>
          <p:cNvPr id="1936388" name="Rectangle 4"/>
          <p:cNvSpPr>
            <a:spLocks noGrp="1" noChangeArrowheads="1"/>
          </p:cNvSpPr>
          <p:nvPr>
            <p:ph type="title" idx="4294967295"/>
          </p:nvPr>
        </p:nvSpPr>
        <p:spPr/>
        <p:txBody>
          <a:bodyPr/>
          <a:lstStyle/>
          <a:p>
            <a:r>
              <a:rPr lang="en-US" altLang="ko-KR" dirty="0">
                <a:ea typeface="굴림" charset="-127"/>
              </a:rPr>
              <a:t>Example </a:t>
            </a:r>
            <a:r>
              <a:rPr lang="en-US" altLang="ko-KR" dirty="0" smtClean="0">
                <a:ea typeface="굴림" charset="-127"/>
              </a:rPr>
              <a:t>6:  </a:t>
            </a:r>
            <a:r>
              <a:rPr lang="en-US" altLang="ko-KR" dirty="0">
                <a:ea typeface="굴림" charset="-127"/>
              </a:rPr>
              <a:t>Store Atomicity</a:t>
            </a:r>
          </a:p>
        </p:txBody>
      </p:sp>
      <p:sp>
        <p:nvSpPr>
          <p:cNvPr id="1936389" name="Rectangle 5"/>
          <p:cNvSpPr>
            <a:spLocks noChangeArrowheads="1"/>
          </p:cNvSpPr>
          <p:nvPr/>
        </p:nvSpPr>
        <p:spPr bwMode="auto">
          <a:xfrm>
            <a:off x="1066800" y="3197225"/>
            <a:ext cx="7188200" cy="1387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ko-KR" i="1">
                <a:latin typeface="Verdana" pitchFamily="34" charset="0"/>
                <a:ea typeface="굴림" charset="-127"/>
              </a:rPr>
              <a:t>Question:  Is it possible that  r</a:t>
            </a:r>
            <a:r>
              <a:rPr lang="en-US" altLang="ko-KR" i="1" baseline="-25000">
                <a:latin typeface="Verdana" pitchFamily="34" charset="0"/>
                <a:ea typeface="굴림" charset="-127"/>
              </a:rPr>
              <a:t>1</a:t>
            </a:r>
            <a:r>
              <a:rPr lang="en-US" altLang="ko-KR" i="1">
                <a:latin typeface="Verdana" pitchFamily="34" charset="0"/>
                <a:ea typeface="굴림" charset="-127"/>
              </a:rPr>
              <a:t>=1 and r</a:t>
            </a:r>
            <a:r>
              <a:rPr lang="en-US" altLang="ko-KR" i="1" baseline="-25000">
                <a:latin typeface="Verdana" pitchFamily="34" charset="0"/>
                <a:ea typeface="굴림" charset="-127"/>
              </a:rPr>
              <a:t>2</a:t>
            </a:r>
            <a:r>
              <a:rPr lang="en-US" altLang="ko-KR" i="1">
                <a:latin typeface="Verdana" pitchFamily="34" charset="0"/>
                <a:ea typeface="굴림" charset="-127"/>
              </a:rPr>
              <a:t>=2 but r</a:t>
            </a:r>
            <a:r>
              <a:rPr lang="en-US" altLang="ko-KR" i="1" baseline="-25000">
                <a:latin typeface="Verdana" pitchFamily="34" charset="0"/>
                <a:ea typeface="굴림" charset="-127"/>
              </a:rPr>
              <a:t>3</a:t>
            </a:r>
            <a:r>
              <a:rPr lang="en-US" altLang="ko-KR" i="1">
                <a:latin typeface="Verdana" pitchFamily="34" charset="0"/>
                <a:ea typeface="굴림" charset="-127"/>
              </a:rPr>
              <a:t>=2 and r</a:t>
            </a:r>
            <a:r>
              <a:rPr lang="en-US" altLang="ko-KR" i="1" baseline="-25000">
                <a:latin typeface="Verdana" pitchFamily="34" charset="0"/>
                <a:ea typeface="굴림" charset="-127"/>
              </a:rPr>
              <a:t>4</a:t>
            </a:r>
            <a:r>
              <a:rPr lang="en-US" altLang="ko-KR" i="1">
                <a:latin typeface="Verdana" pitchFamily="34" charset="0"/>
                <a:ea typeface="굴림" charset="-127"/>
              </a:rPr>
              <a:t>=1 ? </a:t>
            </a:r>
            <a:endParaRPr lang="en-US" altLang="ko-KR" sz="2000">
              <a:solidFill>
                <a:srgbClr val="008000"/>
              </a:solidFill>
              <a:latin typeface="Verdana" pitchFamily="34" charset="0"/>
              <a:ea typeface="굴림" charset="-127"/>
            </a:endParaRPr>
          </a:p>
          <a:p>
            <a:pPr lvl="1" eaLnBrk="0" hangingPunct="0">
              <a:spcBef>
                <a:spcPct val="50000"/>
              </a:spcBef>
              <a:buFontTx/>
              <a:buChar char="•"/>
            </a:pPr>
            <a:r>
              <a:rPr lang="en-US" altLang="ko-KR" i="1">
                <a:latin typeface="Verdana" pitchFamily="34" charset="0"/>
                <a:ea typeface="굴림" charset="-127"/>
              </a:rPr>
              <a:t>  Sequential consistency:  </a:t>
            </a:r>
            <a:r>
              <a:rPr lang="en-US" altLang="ko-KR" i="1">
                <a:solidFill>
                  <a:srgbClr val="FF0000"/>
                </a:solidFill>
                <a:latin typeface="Verdana" pitchFamily="34" charset="0"/>
                <a:ea typeface="굴림" charset="-127"/>
              </a:rPr>
              <a:t>No</a:t>
            </a:r>
          </a:p>
        </p:txBody>
      </p:sp>
      <p:sp>
        <p:nvSpPr>
          <p:cNvPr id="9"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15609308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638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638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3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6386" grpId="0" autoUpdateAnimBg="0"/>
      <p:bldP spid="1936389"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410" name="Rectangle 2"/>
          <p:cNvSpPr>
            <a:spLocks noGrp="1" noChangeArrowheads="1"/>
          </p:cNvSpPr>
          <p:nvPr>
            <p:ph type="title"/>
          </p:nvPr>
        </p:nvSpPr>
        <p:spPr/>
        <p:txBody>
          <a:bodyPr/>
          <a:lstStyle/>
          <a:p>
            <a:r>
              <a:rPr lang="en-US" altLang="ko-KR">
                <a:ea typeface="굴림" charset="-127"/>
              </a:rPr>
              <a:t>Example 8:  Causality</a:t>
            </a:r>
          </a:p>
        </p:txBody>
      </p:sp>
      <p:sp>
        <p:nvSpPr>
          <p:cNvPr id="1937411" name="Rectangle 3"/>
          <p:cNvSpPr>
            <a:spLocks noChangeArrowheads="1"/>
          </p:cNvSpPr>
          <p:nvPr/>
        </p:nvSpPr>
        <p:spPr bwMode="auto">
          <a:xfrm>
            <a:off x="533400" y="1574800"/>
            <a:ext cx="8229600" cy="1511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lnSpc>
                <a:spcPct val="110000"/>
              </a:lnSpc>
              <a:spcBef>
                <a:spcPct val="20000"/>
              </a:spcBef>
            </a:pPr>
            <a:r>
              <a:rPr lang="en-US" altLang="ko-KR" i="1" u="sng">
                <a:latin typeface="Verdana" pitchFamily="34" charset="0"/>
                <a:ea typeface="굴림" charset="-127"/>
              </a:rPr>
              <a:t>Process 1		Process 2		Process 3	</a:t>
            </a:r>
            <a:r>
              <a:rPr lang="en-US" altLang="ko-KR" i="1">
                <a:latin typeface="Verdana" pitchFamily="34" charset="0"/>
                <a:ea typeface="굴림" charset="-127"/>
              </a:rPr>
              <a:t>    </a:t>
            </a:r>
            <a:endParaRPr lang="en-US" altLang="ko-KR">
              <a:latin typeface="Verdana" pitchFamily="34" charset="0"/>
              <a:ea typeface="굴림" charset="-127"/>
            </a:endParaRPr>
          </a:p>
          <a:p>
            <a:pPr marL="342900" indent="-342900">
              <a:lnSpc>
                <a:spcPct val="110000"/>
              </a:lnSpc>
              <a:spcBef>
                <a:spcPct val="20000"/>
              </a:spcBef>
            </a:pPr>
            <a:r>
              <a:rPr lang="en-US" altLang="ko-KR" sz="2000">
                <a:solidFill>
                  <a:srgbClr val="FF0000"/>
                </a:solidFill>
                <a:latin typeface="Verdana" pitchFamily="34" charset="0"/>
                <a:ea typeface="굴림" charset="-127"/>
              </a:rPr>
              <a:t>Store (flag</a:t>
            </a:r>
            <a:r>
              <a:rPr lang="en-US" altLang="ko-KR" sz="2000" baseline="-25000">
                <a:solidFill>
                  <a:srgbClr val="FF0000"/>
                </a:solidFill>
                <a:latin typeface="Verdana" pitchFamily="34" charset="0"/>
                <a:ea typeface="굴림" charset="-127"/>
              </a:rPr>
              <a:t>1</a:t>
            </a:r>
            <a:r>
              <a:rPr lang="en-US" altLang="ko-KR" sz="2000">
                <a:solidFill>
                  <a:srgbClr val="FF0000"/>
                </a:solidFill>
                <a:latin typeface="Verdana" pitchFamily="34" charset="0"/>
                <a:ea typeface="굴림" charset="-127"/>
              </a:rPr>
              <a:t>),1;	</a:t>
            </a:r>
            <a:r>
              <a:rPr lang="en-US" altLang="ko-KR" sz="2000">
                <a:solidFill>
                  <a:srgbClr val="56127A"/>
                </a:solidFill>
                <a:latin typeface="Verdana" pitchFamily="34" charset="0"/>
                <a:ea typeface="굴림" charset="-127"/>
              </a:rPr>
              <a:t>Load r</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(flag</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Load r</a:t>
            </a:r>
            <a:r>
              <a:rPr lang="en-US" altLang="ko-KR" sz="2000" baseline="-25000">
                <a:solidFill>
                  <a:srgbClr val="56127A"/>
                </a:solidFill>
                <a:latin typeface="Verdana" pitchFamily="34" charset="0"/>
                <a:ea typeface="굴림" charset="-127"/>
              </a:rPr>
              <a:t>2</a:t>
            </a:r>
            <a:r>
              <a:rPr lang="en-US" altLang="ko-KR" sz="2000">
                <a:solidFill>
                  <a:srgbClr val="56127A"/>
                </a:solidFill>
                <a:latin typeface="Verdana" pitchFamily="34" charset="0"/>
                <a:ea typeface="굴림" charset="-127"/>
              </a:rPr>
              <a:t>, (flag</a:t>
            </a:r>
            <a:r>
              <a:rPr lang="en-US" altLang="ko-KR" sz="2000" baseline="-25000">
                <a:solidFill>
                  <a:srgbClr val="56127A"/>
                </a:solidFill>
                <a:latin typeface="Verdana" pitchFamily="34" charset="0"/>
                <a:ea typeface="굴림" charset="-127"/>
              </a:rPr>
              <a:t>2</a:t>
            </a:r>
            <a:r>
              <a:rPr lang="en-US" altLang="ko-KR" sz="2000">
                <a:solidFill>
                  <a:srgbClr val="56127A"/>
                </a:solidFill>
                <a:latin typeface="Verdana" pitchFamily="34" charset="0"/>
                <a:ea typeface="굴림" charset="-127"/>
              </a:rPr>
              <a:t>);</a:t>
            </a:r>
          </a:p>
          <a:p>
            <a:pPr marL="342900" indent="-342900">
              <a:lnSpc>
                <a:spcPct val="110000"/>
              </a:lnSpc>
              <a:spcBef>
                <a:spcPct val="20000"/>
              </a:spcBef>
            </a:pPr>
            <a:r>
              <a:rPr lang="en-US" altLang="ko-KR" sz="2000">
                <a:solidFill>
                  <a:srgbClr val="56127A"/>
                </a:solidFill>
                <a:latin typeface="Verdana" pitchFamily="34" charset="0"/>
                <a:ea typeface="굴림" charset="-127"/>
              </a:rPr>
              <a:t>				</a:t>
            </a:r>
            <a:r>
              <a:rPr lang="en-US" altLang="ko-KR" sz="2000">
                <a:solidFill>
                  <a:srgbClr val="FF0000"/>
                </a:solidFill>
                <a:latin typeface="Verdana" pitchFamily="34" charset="0"/>
                <a:ea typeface="굴림" charset="-127"/>
              </a:rPr>
              <a:t>Store (flag</a:t>
            </a:r>
            <a:r>
              <a:rPr lang="en-US" altLang="ko-KR" sz="2000" baseline="-25000">
                <a:solidFill>
                  <a:srgbClr val="FF0000"/>
                </a:solidFill>
                <a:latin typeface="Verdana" pitchFamily="34" charset="0"/>
                <a:ea typeface="굴림" charset="-127"/>
              </a:rPr>
              <a:t>2</a:t>
            </a:r>
            <a:r>
              <a:rPr lang="en-US" altLang="ko-KR" sz="2000">
                <a:solidFill>
                  <a:srgbClr val="FF0000"/>
                </a:solidFill>
                <a:latin typeface="Verdana" pitchFamily="34" charset="0"/>
                <a:ea typeface="굴림" charset="-127"/>
              </a:rPr>
              <a:t>),1;</a:t>
            </a:r>
            <a:r>
              <a:rPr lang="en-US" altLang="ko-KR" sz="2000">
                <a:solidFill>
                  <a:srgbClr val="56127A"/>
                </a:solidFill>
                <a:latin typeface="Verdana" pitchFamily="34" charset="0"/>
                <a:ea typeface="굴림" charset="-127"/>
              </a:rPr>
              <a:t>	Load r</a:t>
            </a:r>
            <a:r>
              <a:rPr lang="en-US" altLang="ko-KR" sz="2000" baseline="-25000">
                <a:solidFill>
                  <a:srgbClr val="56127A"/>
                </a:solidFill>
                <a:latin typeface="Verdana" pitchFamily="34" charset="0"/>
                <a:ea typeface="굴림" charset="-127"/>
              </a:rPr>
              <a:t>3</a:t>
            </a:r>
            <a:r>
              <a:rPr lang="en-US" altLang="ko-KR" sz="2000">
                <a:solidFill>
                  <a:srgbClr val="56127A"/>
                </a:solidFill>
                <a:latin typeface="Verdana" pitchFamily="34" charset="0"/>
                <a:ea typeface="굴림" charset="-127"/>
              </a:rPr>
              <a:t>, (flag</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a:t>
            </a:r>
          </a:p>
          <a:p>
            <a:pPr marL="342900" indent="-342900">
              <a:lnSpc>
                <a:spcPct val="110000"/>
              </a:lnSpc>
              <a:spcBef>
                <a:spcPct val="20000"/>
              </a:spcBef>
            </a:pPr>
            <a:endParaRPr lang="en-US" altLang="ko-KR" sz="2000">
              <a:solidFill>
                <a:srgbClr val="56127A"/>
              </a:solidFill>
              <a:latin typeface="Verdana" pitchFamily="34" charset="0"/>
              <a:ea typeface="굴림" charset="-127"/>
            </a:endParaRPr>
          </a:p>
          <a:p>
            <a:pPr marL="342900" indent="-342900">
              <a:lnSpc>
                <a:spcPct val="110000"/>
              </a:lnSpc>
              <a:spcBef>
                <a:spcPct val="20000"/>
              </a:spcBef>
            </a:pPr>
            <a:endParaRPr lang="en-US" altLang="ko-KR" i="1">
              <a:latin typeface="Verdana" pitchFamily="34" charset="0"/>
              <a:ea typeface="굴림" charset="-127"/>
            </a:endParaRPr>
          </a:p>
          <a:p>
            <a:pPr marL="342900" indent="-342900">
              <a:lnSpc>
                <a:spcPct val="110000"/>
              </a:lnSpc>
              <a:spcBef>
                <a:spcPct val="20000"/>
              </a:spcBef>
            </a:pPr>
            <a:endParaRPr lang="en-US" altLang="ko-KR" i="1">
              <a:latin typeface="Verdana" pitchFamily="34" charset="0"/>
              <a:ea typeface="굴림" charset="-127"/>
            </a:endParaRPr>
          </a:p>
          <a:p>
            <a:pPr marL="342900" indent="-342900">
              <a:lnSpc>
                <a:spcPct val="110000"/>
              </a:lnSpc>
              <a:spcBef>
                <a:spcPct val="20000"/>
              </a:spcBef>
            </a:pPr>
            <a:endParaRPr lang="en-US" altLang="ko-KR" i="1">
              <a:latin typeface="Verdana" pitchFamily="34" charset="0"/>
              <a:ea typeface="굴림" charset="-127"/>
            </a:endParaRPr>
          </a:p>
        </p:txBody>
      </p:sp>
      <p:sp>
        <p:nvSpPr>
          <p:cNvPr id="1937412" name="Rectangle 4"/>
          <p:cNvSpPr>
            <a:spLocks noChangeArrowheads="1"/>
          </p:cNvSpPr>
          <p:nvPr/>
        </p:nvSpPr>
        <p:spPr bwMode="auto">
          <a:xfrm>
            <a:off x="1231900" y="3184525"/>
            <a:ext cx="7188200" cy="1387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ko-KR" i="1">
                <a:latin typeface="Verdana" pitchFamily="34" charset="0"/>
                <a:ea typeface="굴림" charset="-127"/>
              </a:rPr>
              <a:t>Question:  Is it possible that  r</a:t>
            </a:r>
            <a:r>
              <a:rPr lang="en-US" altLang="ko-KR" i="1" baseline="-25000">
                <a:latin typeface="Verdana" pitchFamily="34" charset="0"/>
                <a:ea typeface="굴림" charset="-127"/>
              </a:rPr>
              <a:t>1</a:t>
            </a:r>
            <a:r>
              <a:rPr lang="en-US" altLang="ko-KR" i="1">
                <a:latin typeface="Verdana" pitchFamily="34" charset="0"/>
                <a:ea typeface="굴림" charset="-127"/>
              </a:rPr>
              <a:t>=1 and r</a:t>
            </a:r>
            <a:r>
              <a:rPr lang="en-US" altLang="ko-KR" i="1" baseline="-25000">
                <a:latin typeface="Verdana" pitchFamily="34" charset="0"/>
                <a:ea typeface="굴림" charset="-127"/>
              </a:rPr>
              <a:t>2</a:t>
            </a:r>
            <a:r>
              <a:rPr lang="en-US" altLang="ko-KR" i="1">
                <a:latin typeface="Verdana" pitchFamily="34" charset="0"/>
                <a:ea typeface="굴림" charset="-127"/>
              </a:rPr>
              <a:t>=1 but r</a:t>
            </a:r>
            <a:r>
              <a:rPr lang="en-US" altLang="ko-KR" i="1" baseline="-25000">
                <a:latin typeface="Verdana" pitchFamily="34" charset="0"/>
                <a:ea typeface="굴림" charset="-127"/>
              </a:rPr>
              <a:t>3</a:t>
            </a:r>
            <a:r>
              <a:rPr lang="en-US" altLang="ko-KR" i="1">
                <a:latin typeface="Verdana" pitchFamily="34" charset="0"/>
                <a:ea typeface="굴림" charset="-127"/>
              </a:rPr>
              <a:t>=0 ? </a:t>
            </a:r>
            <a:endParaRPr lang="en-US" altLang="ko-KR" sz="2000">
              <a:solidFill>
                <a:srgbClr val="008000"/>
              </a:solidFill>
              <a:latin typeface="Verdana" pitchFamily="34" charset="0"/>
              <a:ea typeface="굴림" charset="-127"/>
            </a:endParaRPr>
          </a:p>
          <a:p>
            <a:pPr lvl="1" eaLnBrk="0" hangingPunct="0">
              <a:spcBef>
                <a:spcPct val="50000"/>
              </a:spcBef>
              <a:buFontTx/>
              <a:buChar char="•"/>
            </a:pPr>
            <a:r>
              <a:rPr lang="en-US" altLang="ko-KR" i="1">
                <a:latin typeface="Verdana" pitchFamily="34" charset="0"/>
                <a:ea typeface="굴림" charset="-127"/>
              </a:rPr>
              <a:t>  Sequential consistency:  </a:t>
            </a:r>
            <a:r>
              <a:rPr lang="en-US" altLang="ko-KR" i="1">
                <a:solidFill>
                  <a:srgbClr val="FF0000"/>
                </a:solidFill>
                <a:latin typeface="Verdana" pitchFamily="34" charset="0"/>
                <a:ea typeface="굴림" charset="-127"/>
              </a:rPr>
              <a:t>No</a:t>
            </a:r>
          </a:p>
        </p:txBody>
      </p:sp>
    </p:spTree>
    <p:extLst>
      <p:ext uri="{BB962C8B-B14F-4D97-AF65-F5344CB8AC3E}">
        <p14:creationId xmlns:p14="http://schemas.microsoft.com/office/powerpoint/2010/main" val="36506062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741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74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7412"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Relaxed Consistency Models</a:t>
            </a:r>
            <a:endParaRPr lang="ko-KR" altLang="en-US" dirty="0"/>
          </a:p>
        </p:txBody>
      </p:sp>
      <p:sp>
        <p:nvSpPr>
          <p:cNvPr id="3" name="Content Placeholder 2"/>
          <p:cNvSpPr>
            <a:spLocks noGrp="1"/>
          </p:cNvSpPr>
          <p:nvPr>
            <p:ph idx="1"/>
          </p:nvPr>
        </p:nvSpPr>
        <p:spPr/>
        <p:txBody>
          <a:bodyPr/>
          <a:lstStyle/>
          <a:p>
            <a:r>
              <a:rPr lang="en-US" altLang="ko-KR" dirty="0" smtClean="0"/>
              <a:t>Processor Consistency (PC)</a:t>
            </a:r>
          </a:p>
          <a:p>
            <a:pPr lvl="1"/>
            <a:r>
              <a:rPr lang="en-US" altLang="ko-KR" dirty="0" smtClean="0"/>
              <a:t>Intel / AMD x86, SPARC (they have some differences)</a:t>
            </a:r>
          </a:p>
          <a:p>
            <a:pPr lvl="1"/>
            <a:r>
              <a:rPr lang="en-US" altLang="ko-KR" dirty="0" smtClean="0">
                <a:ea typeface="굴림" charset="-127"/>
              </a:rPr>
              <a:t>Relax W</a:t>
            </a:r>
            <a:r>
              <a:rPr lang="en-US" altLang="ko-KR" dirty="0" smtClean="0">
                <a:ea typeface="굴림" charset="-127"/>
                <a:cs typeface="Arial" charset="0"/>
              </a:rPr>
              <a:t>→</a:t>
            </a:r>
            <a:r>
              <a:rPr lang="en-US" altLang="ko-KR" dirty="0" smtClean="0">
                <a:ea typeface="굴림" charset="-127"/>
              </a:rPr>
              <a:t>R ordering, but maintain W </a:t>
            </a:r>
            <a:r>
              <a:rPr lang="en-US" altLang="ko-KR" dirty="0" smtClean="0">
                <a:ea typeface="굴림" charset="-127"/>
                <a:cs typeface="Arial" charset="0"/>
              </a:rPr>
              <a:t>→</a:t>
            </a:r>
            <a:r>
              <a:rPr lang="en-US" altLang="ko-KR" dirty="0" smtClean="0">
                <a:ea typeface="굴림" charset="-127"/>
              </a:rPr>
              <a:t> W, R </a:t>
            </a:r>
            <a:r>
              <a:rPr lang="en-US" altLang="ko-KR" dirty="0" smtClean="0">
                <a:ea typeface="굴림" charset="-127"/>
                <a:cs typeface="Arial" charset="0"/>
              </a:rPr>
              <a:t>→</a:t>
            </a:r>
            <a:r>
              <a:rPr lang="en-US" altLang="ko-KR" dirty="0" smtClean="0">
                <a:ea typeface="굴림" charset="-127"/>
              </a:rPr>
              <a:t> W, and R </a:t>
            </a:r>
            <a:r>
              <a:rPr lang="en-US" altLang="ko-KR" dirty="0" smtClean="0">
                <a:ea typeface="굴림" charset="-127"/>
                <a:cs typeface="Arial" charset="0"/>
              </a:rPr>
              <a:t>→</a:t>
            </a:r>
            <a:r>
              <a:rPr lang="en-US" altLang="ko-KR" dirty="0" smtClean="0">
                <a:ea typeface="굴림" charset="-127"/>
              </a:rPr>
              <a:t> R orderings</a:t>
            </a:r>
          </a:p>
          <a:p>
            <a:pPr lvl="1"/>
            <a:r>
              <a:rPr lang="en-US" altLang="ko-KR" dirty="0" smtClean="0">
                <a:ea typeface="굴림" charset="-127"/>
              </a:rPr>
              <a:t>Allows in-order write buffers</a:t>
            </a:r>
          </a:p>
          <a:p>
            <a:pPr lvl="1"/>
            <a:r>
              <a:rPr lang="en-US" altLang="ko-KR" dirty="0" smtClean="0">
                <a:ea typeface="굴림" charset="-127"/>
              </a:rPr>
              <a:t>Does not confuse programmers too much</a:t>
            </a:r>
          </a:p>
          <a:p>
            <a:r>
              <a:rPr lang="en-US" altLang="ko-KR" dirty="0" smtClean="0">
                <a:ea typeface="굴림" charset="-127"/>
              </a:rPr>
              <a:t>Weak Ordering (WO)</a:t>
            </a:r>
          </a:p>
          <a:p>
            <a:pPr lvl="1"/>
            <a:r>
              <a:rPr lang="en-US" altLang="ko-KR" dirty="0" smtClean="0">
                <a:ea typeface="굴림" charset="-127"/>
              </a:rPr>
              <a:t>Alpha, Itanium, ARM, PowerPC </a:t>
            </a:r>
            <a:r>
              <a:rPr lang="en-US" altLang="ko-KR" dirty="0"/>
              <a:t>(they have some differences</a:t>
            </a:r>
            <a:r>
              <a:rPr lang="en-US" altLang="ko-KR" dirty="0" smtClean="0"/>
              <a:t>)</a:t>
            </a:r>
            <a:endParaRPr lang="en-US" altLang="ko-KR" dirty="0" smtClean="0">
              <a:ea typeface="굴림" charset="-127"/>
            </a:endParaRPr>
          </a:p>
          <a:p>
            <a:pPr lvl="1"/>
            <a:r>
              <a:rPr lang="en-US" altLang="ko-KR" dirty="0" smtClean="0">
                <a:ea typeface="굴림" charset="-127"/>
              </a:rPr>
              <a:t>Relax all orderings</a:t>
            </a:r>
          </a:p>
          <a:p>
            <a:pPr lvl="1"/>
            <a:r>
              <a:rPr lang="en-US" altLang="ko-KR" dirty="0" smtClean="0">
                <a:ea typeface="굴림" charset="-127"/>
              </a:rPr>
              <a:t>Use </a:t>
            </a:r>
            <a:r>
              <a:rPr lang="en-US" altLang="ko-KR" i="1" dirty="0" smtClean="0">
                <a:solidFill>
                  <a:srgbClr val="FF0000"/>
                </a:solidFill>
                <a:ea typeface="굴림" charset="-127"/>
              </a:rPr>
              <a:t>memory fence instruction</a:t>
            </a:r>
            <a:r>
              <a:rPr lang="en-US" altLang="ko-KR" dirty="0" smtClean="0">
                <a:ea typeface="굴림" charset="-127"/>
              </a:rPr>
              <a:t> when ordering is necessary</a:t>
            </a:r>
          </a:p>
          <a:p>
            <a:pPr lvl="1"/>
            <a:r>
              <a:rPr lang="en-US" altLang="ko-KR" dirty="0" smtClean="0"/>
              <a:t>Use synchronization library, don’t write your own</a:t>
            </a:r>
          </a:p>
          <a:p>
            <a:pPr lvl="3">
              <a:buNone/>
            </a:pPr>
            <a:r>
              <a:rPr lang="en-US" altLang="ko-KR" sz="1400" dirty="0" smtClean="0">
                <a:latin typeface="Courier New" pitchFamily="49" charset="0"/>
                <a:cs typeface="Courier New" pitchFamily="49" charset="0"/>
              </a:rPr>
              <a:t>acquire</a:t>
            </a:r>
          </a:p>
          <a:p>
            <a:pPr lvl="3">
              <a:buNone/>
            </a:pPr>
            <a:r>
              <a:rPr lang="en-US" altLang="ko-KR" sz="1400" dirty="0" smtClean="0">
                <a:solidFill>
                  <a:srgbClr val="FF0000"/>
                </a:solidFill>
                <a:latin typeface="Courier New" pitchFamily="49" charset="0"/>
                <a:cs typeface="Courier New" pitchFamily="49" charset="0"/>
              </a:rPr>
              <a:t>fence</a:t>
            </a:r>
          </a:p>
          <a:p>
            <a:pPr lvl="3">
              <a:buNone/>
            </a:pPr>
            <a:r>
              <a:rPr lang="en-US" altLang="ko-KR" sz="1400" dirty="0" smtClean="0">
                <a:latin typeface="Courier New" pitchFamily="49" charset="0"/>
                <a:cs typeface="Courier New" pitchFamily="49" charset="0"/>
              </a:rPr>
              <a:t>critical section</a:t>
            </a:r>
          </a:p>
          <a:p>
            <a:pPr lvl="3">
              <a:buNone/>
            </a:pPr>
            <a:r>
              <a:rPr lang="en-US" altLang="ko-KR" sz="1400" dirty="0" smtClean="0">
                <a:solidFill>
                  <a:srgbClr val="FF0000"/>
                </a:solidFill>
                <a:latin typeface="Courier New" pitchFamily="49" charset="0"/>
                <a:cs typeface="Courier New" pitchFamily="49" charset="0"/>
              </a:rPr>
              <a:t>fence</a:t>
            </a:r>
          </a:p>
          <a:p>
            <a:pPr lvl="3">
              <a:buNone/>
            </a:pPr>
            <a:r>
              <a:rPr lang="en-US" altLang="ko-KR" sz="1400" dirty="0" smtClean="0">
                <a:latin typeface="Courier New" pitchFamily="49" charset="0"/>
                <a:cs typeface="Courier New" pitchFamily="49" charset="0"/>
              </a:rPr>
              <a:t>release</a:t>
            </a:r>
          </a:p>
          <a:p>
            <a:pPr lvl="1"/>
            <a:endParaRPr lang="ko-KR" altLang="en-US" dirty="0"/>
          </a:p>
        </p:txBody>
      </p:sp>
    </p:spTree>
    <p:extLst>
      <p:ext uri="{BB962C8B-B14F-4D97-AF65-F5344CB8AC3E}">
        <p14:creationId xmlns:p14="http://schemas.microsoft.com/office/powerpoint/2010/main" val="4107355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8434" name="Rectangle 2"/>
          <p:cNvSpPr>
            <a:spLocks noGrp="1" noChangeArrowheads="1"/>
          </p:cNvSpPr>
          <p:nvPr>
            <p:ph type="title"/>
          </p:nvPr>
        </p:nvSpPr>
        <p:spPr>
          <a:xfrm>
            <a:off x="352425" y="125413"/>
            <a:ext cx="7648575" cy="495275"/>
          </a:xfrm>
        </p:spPr>
        <p:txBody>
          <a:bodyPr/>
          <a:lstStyle/>
          <a:p>
            <a:r>
              <a:rPr lang="en-US" altLang="ko-KR" dirty="0">
                <a:ea typeface="굴림" charset="-127"/>
              </a:rPr>
              <a:t>Weaker Memory </a:t>
            </a:r>
            <a:r>
              <a:rPr lang="en-US" altLang="ko-KR" dirty="0" smtClean="0">
                <a:ea typeface="굴림" charset="-127"/>
              </a:rPr>
              <a:t>Models</a:t>
            </a:r>
            <a:endParaRPr lang="en-US" altLang="ko-KR" dirty="0">
              <a:ea typeface="굴림" charset="-127"/>
            </a:endParaRPr>
          </a:p>
        </p:txBody>
      </p:sp>
      <p:sp>
        <p:nvSpPr>
          <p:cNvPr id="1938435" name="Rectangle 3"/>
          <p:cNvSpPr>
            <a:spLocks noGrp="1" noChangeArrowheads="1"/>
          </p:cNvSpPr>
          <p:nvPr>
            <p:ph type="body" idx="1"/>
          </p:nvPr>
        </p:nvSpPr>
        <p:spPr>
          <a:xfrm>
            <a:off x="1092200" y="1485900"/>
            <a:ext cx="7162800" cy="1600200"/>
          </a:xfrm>
        </p:spPr>
        <p:txBody>
          <a:bodyPr/>
          <a:lstStyle/>
          <a:p>
            <a:pPr>
              <a:lnSpc>
                <a:spcPct val="90000"/>
              </a:lnSpc>
            </a:pPr>
            <a:r>
              <a:rPr lang="en-US" altLang="ko-KR" dirty="0">
                <a:ea typeface="굴림" charset="-127"/>
              </a:rPr>
              <a:t>Architectures with weaker memory models provide memory fence instructions to prevent otherwise permitted </a:t>
            </a:r>
            <a:r>
              <a:rPr lang="en-US" altLang="ko-KR" dirty="0" err="1">
                <a:ea typeface="굴림" charset="-127"/>
              </a:rPr>
              <a:t>reorderings</a:t>
            </a:r>
            <a:r>
              <a:rPr lang="en-US" altLang="ko-KR" dirty="0">
                <a:ea typeface="굴림" charset="-127"/>
              </a:rPr>
              <a:t> of loads and stores</a:t>
            </a:r>
          </a:p>
          <a:p>
            <a:pPr lvl="1">
              <a:lnSpc>
                <a:spcPct val="90000"/>
              </a:lnSpc>
            </a:pPr>
            <a:endParaRPr lang="en-US" altLang="ko-KR" dirty="0">
              <a:ea typeface="굴림" charset="-127"/>
            </a:endParaRPr>
          </a:p>
        </p:txBody>
      </p:sp>
      <p:sp>
        <p:nvSpPr>
          <p:cNvPr id="1938436" name="Text Box 4"/>
          <p:cNvSpPr txBox="1">
            <a:spLocks noChangeArrowheads="1"/>
          </p:cNvSpPr>
          <p:nvPr/>
        </p:nvSpPr>
        <p:spPr bwMode="auto">
          <a:xfrm>
            <a:off x="1295400" y="3559175"/>
            <a:ext cx="1398588" cy="4619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ko-KR">
                <a:solidFill>
                  <a:srgbClr val="FF0000"/>
                </a:solidFill>
                <a:latin typeface="Verdana" pitchFamily="34" charset="0"/>
                <a:ea typeface="굴림" charset="-127"/>
              </a:rPr>
              <a:t>Fence</a:t>
            </a:r>
            <a:r>
              <a:rPr lang="en-US" altLang="ko-KR" baseline="-25000">
                <a:solidFill>
                  <a:srgbClr val="FF0000"/>
                </a:solidFill>
                <a:latin typeface="Verdana" pitchFamily="34" charset="0"/>
                <a:ea typeface="굴림" charset="-127"/>
              </a:rPr>
              <a:t>wr </a:t>
            </a:r>
            <a:endParaRPr lang="en-US" altLang="ko-KR" sz="1200">
              <a:solidFill>
                <a:srgbClr val="FF0000"/>
              </a:solidFill>
              <a:latin typeface="Verdana" pitchFamily="34" charset="0"/>
              <a:ea typeface="굴림" charset="-127"/>
            </a:endParaRPr>
          </a:p>
        </p:txBody>
      </p:sp>
      <p:sp>
        <p:nvSpPr>
          <p:cNvPr id="1938437" name="Text Box 5"/>
          <p:cNvSpPr txBox="1">
            <a:spLocks noChangeArrowheads="1"/>
          </p:cNvSpPr>
          <p:nvPr/>
        </p:nvSpPr>
        <p:spPr bwMode="auto">
          <a:xfrm>
            <a:off x="1295400" y="3282950"/>
            <a:ext cx="2016125" cy="401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ko-KR" sz="2000">
                <a:solidFill>
                  <a:srgbClr val="56127A"/>
                </a:solidFill>
                <a:latin typeface="Verdana" pitchFamily="34" charset="0"/>
                <a:ea typeface="굴림" charset="-127"/>
              </a:rPr>
              <a:t>Store (a</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r2;</a:t>
            </a:r>
          </a:p>
        </p:txBody>
      </p:sp>
      <p:sp>
        <p:nvSpPr>
          <p:cNvPr id="1938438" name="Text Box 6"/>
          <p:cNvSpPr txBox="1">
            <a:spLocks noChangeArrowheads="1"/>
          </p:cNvSpPr>
          <p:nvPr/>
        </p:nvSpPr>
        <p:spPr bwMode="auto">
          <a:xfrm>
            <a:off x="1295400" y="3994150"/>
            <a:ext cx="1933575" cy="401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ko-KR" sz="2000">
                <a:solidFill>
                  <a:srgbClr val="56127A"/>
                </a:solidFill>
                <a:latin typeface="Verdana" pitchFamily="34" charset="0"/>
                <a:ea typeface="굴림" charset="-127"/>
              </a:rPr>
              <a:t>Load r1, (a</a:t>
            </a:r>
            <a:r>
              <a:rPr lang="en-US" altLang="ko-KR" sz="2000" baseline="-25000">
                <a:solidFill>
                  <a:srgbClr val="56127A"/>
                </a:solidFill>
                <a:latin typeface="Verdana" pitchFamily="34" charset="0"/>
                <a:ea typeface="굴림" charset="-127"/>
              </a:rPr>
              <a:t>2</a:t>
            </a:r>
            <a:r>
              <a:rPr lang="en-US" altLang="ko-KR" sz="2000">
                <a:solidFill>
                  <a:srgbClr val="56127A"/>
                </a:solidFill>
                <a:latin typeface="Verdana" pitchFamily="34" charset="0"/>
                <a:ea typeface="굴림" charset="-127"/>
              </a:rPr>
              <a:t>);</a:t>
            </a:r>
          </a:p>
        </p:txBody>
      </p:sp>
      <p:grpSp>
        <p:nvGrpSpPr>
          <p:cNvPr id="1938439" name="Group 7"/>
          <p:cNvGrpSpPr>
            <a:grpSpLocks/>
          </p:cNvGrpSpPr>
          <p:nvPr/>
        </p:nvGrpSpPr>
        <p:grpSpPr bwMode="auto">
          <a:xfrm>
            <a:off x="3187700" y="4597400"/>
            <a:ext cx="4899025" cy="647700"/>
            <a:chOff x="2496" y="3282"/>
            <a:chExt cx="3086" cy="408"/>
          </a:xfrm>
        </p:grpSpPr>
        <p:sp>
          <p:nvSpPr>
            <p:cNvPr id="1938440" name="Text Box 8"/>
            <p:cNvSpPr txBox="1">
              <a:spLocks noChangeArrowheads="1"/>
            </p:cNvSpPr>
            <p:nvPr/>
          </p:nvSpPr>
          <p:spPr bwMode="auto">
            <a:xfrm>
              <a:off x="2496" y="3282"/>
              <a:ext cx="873" cy="4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lnSpc>
                  <a:spcPct val="150000"/>
                </a:lnSpc>
              </a:pPr>
              <a:r>
                <a:rPr lang="en-US" altLang="ko-KR">
                  <a:solidFill>
                    <a:schemeClr val="tx2"/>
                  </a:solidFill>
                  <a:latin typeface="Verdana" pitchFamily="34" charset="0"/>
                  <a:ea typeface="굴림" charset="-127"/>
                </a:rPr>
                <a:t>Fence</a:t>
              </a:r>
              <a:r>
                <a:rPr lang="en-US" altLang="ko-KR" baseline="-25000">
                  <a:solidFill>
                    <a:schemeClr val="tx2"/>
                  </a:solidFill>
                  <a:latin typeface="Verdana" pitchFamily="34" charset="0"/>
                  <a:ea typeface="굴림" charset="-127"/>
                </a:rPr>
                <a:t>rr</a:t>
              </a:r>
              <a:r>
                <a:rPr lang="en-US" altLang="ko-KR">
                  <a:solidFill>
                    <a:schemeClr val="tx2"/>
                  </a:solidFill>
                  <a:latin typeface="Verdana" pitchFamily="34" charset="0"/>
                  <a:ea typeface="굴림" charset="-127"/>
                </a:rPr>
                <a:t>;</a:t>
              </a:r>
              <a:endParaRPr lang="en-US" altLang="ko-KR">
                <a:latin typeface="Verdana" pitchFamily="34" charset="0"/>
                <a:ea typeface="굴림" charset="-127"/>
              </a:endParaRPr>
            </a:p>
          </p:txBody>
        </p:sp>
        <p:sp>
          <p:nvSpPr>
            <p:cNvPr id="1938441" name="Text Box 9"/>
            <p:cNvSpPr txBox="1">
              <a:spLocks noChangeArrowheads="1"/>
            </p:cNvSpPr>
            <p:nvPr/>
          </p:nvSpPr>
          <p:spPr bwMode="auto">
            <a:xfrm>
              <a:off x="3552" y="3282"/>
              <a:ext cx="923" cy="4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lnSpc>
                  <a:spcPct val="150000"/>
                </a:lnSpc>
              </a:pPr>
              <a:r>
                <a:rPr lang="en-US" altLang="ko-KR">
                  <a:solidFill>
                    <a:schemeClr val="tx2"/>
                  </a:solidFill>
                  <a:latin typeface="Verdana" pitchFamily="34" charset="0"/>
                  <a:ea typeface="굴림" charset="-127"/>
                </a:rPr>
                <a:t>Fence</a:t>
              </a:r>
              <a:r>
                <a:rPr lang="en-US" altLang="ko-KR" baseline="-25000">
                  <a:solidFill>
                    <a:schemeClr val="tx2"/>
                  </a:solidFill>
                  <a:latin typeface="Verdana" pitchFamily="34" charset="0"/>
                  <a:ea typeface="굴림" charset="-127"/>
                </a:rPr>
                <a:t>rw</a:t>
              </a:r>
              <a:r>
                <a:rPr lang="en-US" altLang="ko-KR">
                  <a:solidFill>
                    <a:schemeClr val="tx2"/>
                  </a:solidFill>
                  <a:latin typeface="Verdana" pitchFamily="34" charset="0"/>
                  <a:ea typeface="굴림" charset="-127"/>
                </a:rPr>
                <a:t>;</a:t>
              </a:r>
              <a:endParaRPr lang="en-US" altLang="ko-KR">
                <a:latin typeface="Verdana" pitchFamily="34" charset="0"/>
                <a:ea typeface="굴림" charset="-127"/>
              </a:endParaRPr>
            </a:p>
          </p:txBody>
        </p:sp>
        <p:sp>
          <p:nvSpPr>
            <p:cNvPr id="1938442" name="Text Box 10"/>
            <p:cNvSpPr txBox="1">
              <a:spLocks noChangeArrowheads="1"/>
            </p:cNvSpPr>
            <p:nvPr/>
          </p:nvSpPr>
          <p:spPr bwMode="auto">
            <a:xfrm>
              <a:off x="4608" y="3282"/>
              <a:ext cx="974" cy="4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lnSpc>
                  <a:spcPct val="150000"/>
                </a:lnSpc>
              </a:pPr>
              <a:r>
                <a:rPr lang="en-US" altLang="ko-KR">
                  <a:solidFill>
                    <a:schemeClr val="tx2"/>
                  </a:solidFill>
                  <a:latin typeface="Verdana" pitchFamily="34" charset="0"/>
                  <a:ea typeface="굴림" charset="-127"/>
                </a:rPr>
                <a:t>Fence</a:t>
              </a:r>
              <a:r>
                <a:rPr lang="en-US" altLang="ko-KR" baseline="-25000">
                  <a:solidFill>
                    <a:schemeClr val="tx2"/>
                  </a:solidFill>
                  <a:latin typeface="Verdana" pitchFamily="34" charset="0"/>
                  <a:ea typeface="굴림" charset="-127"/>
                </a:rPr>
                <a:t>ww</a:t>
              </a:r>
              <a:r>
                <a:rPr lang="en-US" altLang="ko-KR">
                  <a:solidFill>
                    <a:schemeClr val="tx2"/>
                  </a:solidFill>
                  <a:latin typeface="Verdana" pitchFamily="34" charset="0"/>
                  <a:ea typeface="굴림" charset="-127"/>
                </a:rPr>
                <a:t>;</a:t>
              </a:r>
              <a:endParaRPr lang="en-US" altLang="ko-KR">
                <a:latin typeface="Verdana" pitchFamily="34" charset="0"/>
                <a:ea typeface="굴림" charset="-127"/>
              </a:endParaRPr>
            </a:p>
          </p:txBody>
        </p:sp>
      </p:grpSp>
      <p:sp>
        <p:nvSpPr>
          <p:cNvPr id="1938443" name="Text Box 11"/>
          <p:cNvSpPr txBox="1">
            <a:spLocks noChangeArrowheads="1"/>
          </p:cNvSpPr>
          <p:nvPr/>
        </p:nvSpPr>
        <p:spPr bwMode="auto">
          <a:xfrm>
            <a:off x="4606925" y="3362325"/>
            <a:ext cx="4108450" cy="1320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ko-KR" sz="2000" b="1" dirty="0">
                <a:ea typeface="굴림" charset="-127"/>
              </a:rPr>
              <a:t>The Load and Store can be reordered if a</a:t>
            </a:r>
            <a:r>
              <a:rPr lang="en-US" altLang="ko-KR" sz="2000" b="1" baseline="-25000" dirty="0">
                <a:ea typeface="굴림" charset="-127"/>
              </a:rPr>
              <a:t>1</a:t>
            </a:r>
            <a:r>
              <a:rPr lang="en-US" altLang="ko-KR" sz="2000" b="1" dirty="0">
                <a:ea typeface="굴림" charset="-127"/>
              </a:rPr>
              <a:t> =/= a</a:t>
            </a:r>
            <a:r>
              <a:rPr lang="en-US" altLang="ko-KR" sz="2000" b="1" baseline="-25000" dirty="0">
                <a:ea typeface="굴림" charset="-127"/>
              </a:rPr>
              <a:t>2</a:t>
            </a:r>
            <a:r>
              <a:rPr lang="en-US" altLang="ko-KR" sz="2000" b="1" dirty="0">
                <a:ea typeface="굴림" charset="-127"/>
              </a:rPr>
              <a:t>.</a:t>
            </a:r>
          </a:p>
          <a:p>
            <a:r>
              <a:rPr lang="en-US" altLang="ko-KR" sz="2000" b="1" dirty="0">
                <a:ea typeface="굴림" charset="-127"/>
              </a:rPr>
              <a:t>Insertion of </a:t>
            </a:r>
            <a:r>
              <a:rPr lang="en-US" altLang="ko-KR" sz="2000" b="1" dirty="0" err="1">
                <a:ea typeface="굴림" charset="-127"/>
              </a:rPr>
              <a:t>Fence</a:t>
            </a:r>
            <a:r>
              <a:rPr lang="en-US" altLang="ko-KR" sz="2000" b="1" baseline="-25000" dirty="0" err="1">
                <a:ea typeface="굴림" charset="-127"/>
              </a:rPr>
              <a:t>wr</a:t>
            </a:r>
            <a:r>
              <a:rPr lang="en-US" altLang="ko-KR" sz="2000" b="1" dirty="0">
                <a:ea typeface="굴림" charset="-127"/>
              </a:rPr>
              <a:t> will disallow this reordering  </a:t>
            </a:r>
          </a:p>
        </p:txBody>
      </p:sp>
      <p:sp>
        <p:nvSpPr>
          <p:cNvPr id="1938444" name="Text Box 12"/>
          <p:cNvSpPr txBox="1">
            <a:spLocks noChangeArrowheads="1"/>
          </p:cNvSpPr>
          <p:nvPr/>
        </p:nvSpPr>
        <p:spPr bwMode="auto">
          <a:xfrm>
            <a:off x="1190625" y="4743450"/>
            <a:ext cx="1500188" cy="401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sz="2000">
                <a:latin typeface="Verdana" pitchFamily="34" charset="0"/>
                <a:ea typeface="굴림" charset="-127"/>
              </a:rPr>
              <a:t>Similarly: </a:t>
            </a:r>
          </a:p>
        </p:txBody>
      </p:sp>
      <p:sp>
        <p:nvSpPr>
          <p:cNvPr id="1938445" name="Text Box 13"/>
          <p:cNvSpPr txBox="1">
            <a:spLocks noChangeArrowheads="1"/>
          </p:cNvSpPr>
          <p:nvPr/>
        </p:nvSpPr>
        <p:spPr bwMode="auto">
          <a:xfrm>
            <a:off x="1177925" y="5403850"/>
            <a:ext cx="7497763" cy="102076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sz="2000" dirty="0">
                <a:latin typeface="Verdana" pitchFamily="34" charset="0"/>
                <a:ea typeface="굴림" charset="-127"/>
              </a:rPr>
              <a:t>SUN’s </a:t>
            </a:r>
            <a:r>
              <a:rPr lang="en-US" altLang="ko-KR" sz="2000" dirty="0" err="1">
                <a:latin typeface="Verdana" pitchFamily="34" charset="0"/>
                <a:ea typeface="굴림" charset="-127"/>
              </a:rPr>
              <a:t>Sparc</a:t>
            </a:r>
            <a:r>
              <a:rPr lang="en-US" altLang="ko-KR" sz="2000" dirty="0">
                <a:latin typeface="Verdana" pitchFamily="34" charset="0"/>
                <a:ea typeface="굴림" charset="-127"/>
              </a:rPr>
              <a:t>: </a:t>
            </a:r>
            <a:r>
              <a:rPr lang="en-US" altLang="ko-KR" sz="2000" dirty="0">
                <a:solidFill>
                  <a:srgbClr val="56127A"/>
                </a:solidFill>
                <a:latin typeface="Verdana" pitchFamily="34" charset="0"/>
                <a:ea typeface="굴림" charset="-127"/>
              </a:rPr>
              <a:t>MEMBAR; </a:t>
            </a:r>
          </a:p>
          <a:p>
            <a:r>
              <a:rPr lang="en-US" altLang="ko-KR" sz="2000" dirty="0">
                <a:solidFill>
                  <a:srgbClr val="56127A"/>
                </a:solidFill>
                <a:latin typeface="Verdana" pitchFamily="34" charset="0"/>
                <a:ea typeface="굴림" charset="-127"/>
              </a:rPr>
              <a:t>      MEMBARRR; MEMBARRW; MEMBARWR; MEMBARWW</a:t>
            </a:r>
          </a:p>
          <a:p>
            <a:r>
              <a:rPr lang="en-US" altLang="ko-KR" sz="2000" dirty="0">
                <a:latin typeface="Verdana" pitchFamily="34" charset="0"/>
                <a:ea typeface="굴림" charset="-127"/>
              </a:rPr>
              <a:t>PowerPC:</a:t>
            </a:r>
            <a:r>
              <a:rPr lang="en-US" altLang="ko-KR" sz="2000" dirty="0">
                <a:solidFill>
                  <a:srgbClr val="56127A"/>
                </a:solidFill>
                <a:latin typeface="Verdana" pitchFamily="34" charset="0"/>
                <a:ea typeface="굴림" charset="-127"/>
              </a:rPr>
              <a:t> Sync; EIEIO</a:t>
            </a:r>
          </a:p>
        </p:txBody>
      </p:sp>
      <p:sp>
        <p:nvSpPr>
          <p:cNvPr id="17"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12866127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843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93843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384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8436" grpId="0" autoUpdateAnimBg="0"/>
      <p:bldP spid="193844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9458" name="Rectangle 2"/>
          <p:cNvSpPr>
            <a:spLocks noGrp="1" noChangeArrowheads="1"/>
          </p:cNvSpPr>
          <p:nvPr>
            <p:ph type="title"/>
          </p:nvPr>
        </p:nvSpPr>
        <p:spPr/>
        <p:txBody>
          <a:bodyPr/>
          <a:lstStyle/>
          <a:p>
            <a:r>
              <a:rPr lang="en-US" altLang="ko-KR">
                <a:ea typeface="굴림" charset="-127"/>
              </a:rPr>
              <a:t>Enforcing Ordering using Fences</a:t>
            </a:r>
          </a:p>
        </p:txBody>
      </p:sp>
      <p:sp>
        <p:nvSpPr>
          <p:cNvPr id="1939459" name="Rectangle 3"/>
          <p:cNvSpPr>
            <a:spLocks noChangeArrowheads="1"/>
          </p:cNvSpPr>
          <p:nvPr/>
        </p:nvSpPr>
        <p:spPr bwMode="auto">
          <a:xfrm>
            <a:off x="635000" y="1485900"/>
            <a:ext cx="7924800" cy="1943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742950" lvl="1" indent="-285750">
              <a:spcBef>
                <a:spcPct val="20000"/>
              </a:spcBef>
            </a:pPr>
            <a:r>
              <a:rPr lang="en-US" altLang="ko-KR" i="1" dirty="0">
                <a:latin typeface="Verdana" pitchFamily="34" charset="0"/>
                <a:ea typeface="굴림" charset="-127"/>
              </a:rPr>
              <a:t>	 Processor  1</a:t>
            </a:r>
            <a:r>
              <a:rPr lang="en-US" altLang="ko-KR" i="1" dirty="0">
                <a:solidFill>
                  <a:srgbClr val="56127A"/>
                </a:solidFill>
                <a:latin typeface="Verdana" pitchFamily="34" charset="0"/>
                <a:ea typeface="굴림" charset="-127"/>
              </a:rPr>
              <a:t>			</a:t>
            </a:r>
            <a:r>
              <a:rPr lang="en-US" altLang="ko-KR" i="1" dirty="0">
                <a:latin typeface="Verdana" pitchFamily="34" charset="0"/>
                <a:ea typeface="굴림" charset="-127"/>
              </a:rPr>
              <a:t>Processor  2</a:t>
            </a:r>
            <a:endParaRPr lang="en-US" altLang="ko-KR" dirty="0">
              <a:latin typeface="Verdana" pitchFamily="34" charset="0"/>
              <a:ea typeface="굴림" charset="-127"/>
            </a:endParaRPr>
          </a:p>
          <a:p>
            <a:pPr marL="1143000" lvl="2" indent="-228600">
              <a:spcBef>
                <a:spcPct val="20000"/>
              </a:spcBef>
            </a:pPr>
            <a:r>
              <a:rPr lang="en-US" altLang="ko-KR" dirty="0">
                <a:solidFill>
                  <a:srgbClr val="56127A"/>
                </a:solidFill>
                <a:latin typeface="Verdana" pitchFamily="34" charset="0"/>
                <a:ea typeface="굴림" charset="-127"/>
              </a:rPr>
              <a:t>Store (a),10;	     L:	Load r</a:t>
            </a:r>
            <a:r>
              <a:rPr lang="en-US" altLang="ko-KR" baseline="-25000" dirty="0">
                <a:solidFill>
                  <a:srgbClr val="56127A"/>
                </a:solidFill>
                <a:latin typeface="Verdana" pitchFamily="34" charset="0"/>
                <a:ea typeface="굴림" charset="-127"/>
              </a:rPr>
              <a:t>1</a:t>
            </a:r>
            <a:r>
              <a:rPr lang="en-US" altLang="ko-KR" dirty="0">
                <a:solidFill>
                  <a:srgbClr val="56127A"/>
                </a:solidFill>
                <a:latin typeface="Verdana" pitchFamily="34" charset="0"/>
                <a:ea typeface="굴림" charset="-127"/>
              </a:rPr>
              <a:t>, (flag);</a:t>
            </a:r>
          </a:p>
          <a:p>
            <a:pPr marL="1143000" lvl="2" indent="-228600">
              <a:spcBef>
                <a:spcPct val="20000"/>
              </a:spcBef>
            </a:pPr>
            <a:r>
              <a:rPr lang="en-US" altLang="ko-KR" dirty="0">
                <a:solidFill>
                  <a:srgbClr val="56127A"/>
                </a:solidFill>
                <a:latin typeface="Verdana" pitchFamily="34" charset="0"/>
                <a:ea typeface="굴림" charset="-127"/>
              </a:rPr>
              <a:t>Store (flag),1; 		if r</a:t>
            </a:r>
            <a:r>
              <a:rPr lang="en-US" altLang="ko-KR" baseline="-25000" dirty="0">
                <a:solidFill>
                  <a:srgbClr val="56127A"/>
                </a:solidFill>
                <a:latin typeface="Verdana" pitchFamily="34" charset="0"/>
                <a:ea typeface="굴림" charset="-127"/>
              </a:rPr>
              <a:t>1</a:t>
            </a:r>
            <a:r>
              <a:rPr lang="en-US" altLang="ko-KR" dirty="0">
                <a:solidFill>
                  <a:srgbClr val="56127A"/>
                </a:solidFill>
                <a:latin typeface="Verdana" pitchFamily="34" charset="0"/>
                <a:ea typeface="굴림" charset="-127"/>
              </a:rPr>
              <a:t> == 0 </a:t>
            </a:r>
            <a:r>
              <a:rPr lang="en-US" altLang="ko-KR" dirty="0" err="1">
                <a:solidFill>
                  <a:srgbClr val="56127A"/>
                </a:solidFill>
                <a:latin typeface="Verdana" pitchFamily="34" charset="0"/>
                <a:ea typeface="굴림" charset="-127"/>
              </a:rPr>
              <a:t>goto</a:t>
            </a:r>
            <a:r>
              <a:rPr lang="en-US" altLang="ko-KR" dirty="0">
                <a:solidFill>
                  <a:srgbClr val="56127A"/>
                </a:solidFill>
                <a:latin typeface="Verdana" pitchFamily="34" charset="0"/>
                <a:ea typeface="굴림" charset="-127"/>
              </a:rPr>
              <a:t> L;</a:t>
            </a:r>
          </a:p>
          <a:p>
            <a:pPr marL="1143000" lvl="2" indent="-228600">
              <a:spcBef>
                <a:spcPct val="20000"/>
              </a:spcBef>
            </a:pPr>
            <a:r>
              <a:rPr lang="en-US" altLang="ko-KR" dirty="0">
                <a:solidFill>
                  <a:srgbClr val="56127A"/>
                </a:solidFill>
                <a:latin typeface="Verdana" pitchFamily="34" charset="0"/>
                <a:ea typeface="굴림" charset="-127"/>
              </a:rPr>
              <a:t>				</a:t>
            </a:r>
            <a:r>
              <a:rPr lang="en-US" altLang="ko-KR" dirty="0" smtClean="0">
                <a:solidFill>
                  <a:srgbClr val="56127A"/>
                </a:solidFill>
                <a:latin typeface="Verdana" pitchFamily="34" charset="0"/>
                <a:ea typeface="굴림" charset="-127"/>
              </a:rPr>
              <a:t>Load </a:t>
            </a:r>
            <a:r>
              <a:rPr lang="en-US" altLang="ko-KR" dirty="0">
                <a:solidFill>
                  <a:srgbClr val="56127A"/>
                </a:solidFill>
                <a:latin typeface="Verdana" pitchFamily="34" charset="0"/>
                <a:ea typeface="굴림" charset="-127"/>
              </a:rPr>
              <a:t>r</a:t>
            </a:r>
            <a:r>
              <a:rPr lang="en-US" altLang="ko-KR" baseline="-25000" dirty="0">
                <a:solidFill>
                  <a:srgbClr val="56127A"/>
                </a:solidFill>
                <a:latin typeface="Verdana" pitchFamily="34" charset="0"/>
                <a:ea typeface="굴림" charset="-127"/>
              </a:rPr>
              <a:t>2</a:t>
            </a:r>
            <a:r>
              <a:rPr lang="en-US" altLang="ko-KR" dirty="0">
                <a:solidFill>
                  <a:srgbClr val="56127A"/>
                </a:solidFill>
                <a:latin typeface="Verdana" pitchFamily="34" charset="0"/>
                <a:ea typeface="굴림" charset="-127"/>
              </a:rPr>
              <a:t>, (a);</a:t>
            </a:r>
          </a:p>
        </p:txBody>
      </p:sp>
      <p:sp>
        <p:nvSpPr>
          <p:cNvPr id="1939460" name="Rectangle 4"/>
          <p:cNvSpPr>
            <a:spLocks noChangeArrowheads="1"/>
          </p:cNvSpPr>
          <p:nvPr/>
        </p:nvSpPr>
        <p:spPr bwMode="auto">
          <a:xfrm>
            <a:off x="635000" y="3568700"/>
            <a:ext cx="7924800" cy="2311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742950" lvl="1" indent="-285750">
              <a:spcBef>
                <a:spcPct val="20000"/>
              </a:spcBef>
            </a:pPr>
            <a:r>
              <a:rPr lang="en-US" altLang="ko-KR" i="1" dirty="0">
                <a:latin typeface="Verdana" pitchFamily="34" charset="0"/>
                <a:ea typeface="굴림" charset="-127"/>
              </a:rPr>
              <a:t>	 Processor  1</a:t>
            </a:r>
            <a:r>
              <a:rPr lang="en-US" altLang="ko-KR" i="1" dirty="0">
                <a:solidFill>
                  <a:srgbClr val="56127A"/>
                </a:solidFill>
                <a:latin typeface="Verdana" pitchFamily="34" charset="0"/>
                <a:ea typeface="굴림" charset="-127"/>
              </a:rPr>
              <a:t>			</a:t>
            </a:r>
            <a:r>
              <a:rPr lang="en-US" altLang="ko-KR" i="1" dirty="0">
                <a:latin typeface="Verdana" pitchFamily="34" charset="0"/>
                <a:ea typeface="굴림" charset="-127"/>
              </a:rPr>
              <a:t>Processor  2</a:t>
            </a:r>
            <a:endParaRPr lang="en-US" altLang="ko-KR" dirty="0">
              <a:latin typeface="Verdana" pitchFamily="34" charset="0"/>
              <a:ea typeface="굴림" charset="-127"/>
            </a:endParaRPr>
          </a:p>
          <a:p>
            <a:pPr marL="1143000" lvl="2" indent="-228600">
              <a:spcBef>
                <a:spcPct val="20000"/>
              </a:spcBef>
            </a:pPr>
            <a:r>
              <a:rPr lang="en-US" altLang="ko-KR" dirty="0">
                <a:solidFill>
                  <a:srgbClr val="56127A"/>
                </a:solidFill>
                <a:latin typeface="Verdana" pitchFamily="34" charset="0"/>
                <a:ea typeface="굴림" charset="-127"/>
              </a:rPr>
              <a:t>Store (a),10;	     L:	Load r</a:t>
            </a:r>
            <a:r>
              <a:rPr lang="en-US" altLang="ko-KR" baseline="-25000" dirty="0">
                <a:solidFill>
                  <a:srgbClr val="56127A"/>
                </a:solidFill>
                <a:latin typeface="Verdana" pitchFamily="34" charset="0"/>
                <a:ea typeface="굴림" charset="-127"/>
              </a:rPr>
              <a:t>1</a:t>
            </a:r>
            <a:r>
              <a:rPr lang="en-US" altLang="ko-KR" dirty="0">
                <a:solidFill>
                  <a:srgbClr val="56127A"/>
                </a:solidFill>
                <a:latin typeface="Verdana" pitchFamily="34" charset="0"/>
                <a:ea typeface="굴림" charset="-127"/>
              </a:rPr>
              <a:t>, (flag);</a:t>
            </a:r>
          </a:p>
          <a:p>
            <a:pPr marL="1143000" lvl="2" indent="-228600">
              <a:spcBef>
                <a:spcPct val="20000"/>
              </a:spcBef>
            </a:pPr>
            <a:r>
              <a:rPr lang="en-US" altLang="ko-KR" dirty="0" err="1">
                <a:solidFill>
                  <a:srgbClr val="FF0000"/>
                </a:solidFill>
                <a:latin typeface="Verdana" pitchFamily="34" charset="0"/>
                <a:ea typeface="굴림" charset="-127"/>
              </a:rPr>
              <a:t>Fence</a:t>
            </a:r>
            <a:r>
              <a:rPr lang="en-US" altLang="ko-KR" baseline="-25000" dirty="0" err="1">
                <a:solidFill>
                  <a:srgbClr val="FF0000"/>
                </a:solidFill>
                <a:latin typeface="Verdana" pitchFamily="34" charset="0"/>
                <a:ea typeface="굴림" charset="-127"/>
              </a:rPr>
              <a:t>ww</a:t>
            </a:r>
            <a:r>
              <a:rPr lang="en-US" altLang="ko-KR" dirty="0">
                <a:solidFill>
                  <a:srgbClr val="FF0000"/>
                </a:solidFill>
                <a:latin typeface="Verdana" pitchFamily="34" charset="0"/>
                <a:ea typeface="굴림" charset="-127"/>
              </a:rPr>
              <a:t>;		</a:t>
            </a:r>
            <a:r>
              <a:rPr lang="en-US" altLang="ko-KR" dirty="0" smtClean="0">
                <a:solidFill>
                  <a:srgbClr val="56127A"/>
                </a:solidFill>
                <a:latin typeface="Verdana" pitchFamily="34" charset="0"/>
                <a:ea typeface="굴림" charset="-127"/>
              </a:rPr>
              <a:t>if </a:t>
            </a:r>
            <a:r>
              <a:rPr lang="en-US" altLang="ko-KR" dirty="0">
                <a:solidFill>
                  <a:srgbClr val="56127A"/>
                </a:solidFill>
                <a:latin typeface="Verdana" pitchFamily="34" charset="0"/>
                <a:ea typeface="굴림" charset="-127"/>
              </a:rPr>
              <a:t>r</a:t>
            </a:r>
            <a:r>
              <a:rPr lang="en-US" altLang="ko-KR" baseline="-25000" dirty="0">
                <a:solidFill>
                  <a:srgbClr val="56127A"/>
                </a:solidFill>
                <a:latin typeface="Verdana" pitchFamily="34" charset="0"/>
                <a:ea typeface="굴림" charset="-127"/>
              </a:rPr>
              <a:t>1</a:t>
            </a:r>
            <a:r>
              <a:rPr lang="en-US" altLang="ko-KR" dirty="0">
                <a:solidFill>
                  <a:srgbClr val="56127A"/>
                </a:solidFill>
                <a:latin typeface="Verdana" pitchFamily="34" charset="0"/>
                <a:ea typeface="굴림" charset="-127"/>
              </a:rPr>
              <a:t> == 0 </a:t>
            </a:r>
            <a:r>
              <a:rPr lang="en-US" altLang="ko-KR" dirty="0" err="1">
                <a:solidFill>
                  <a:srgbClr val="56127A"/>
                </a:solidFill>
                <a:latin typeface="Verdana" pitchFamily="34" charset="0"/>
                <a:ea typeface="굴림" charset="-127"/>
              </a:rPr>
              <a:t>goto</a:t>
            </a:r>
            <a:r>
              <a:rPr lang="en-US" altLang="ko-KR" dirty="0">
                <a:solidFill>
                  <a:srgbClr val="56127A"/>
                </a:solidFill>
                <a:latin typeface="Verdana" pitchFamily="34" charset="0"/>
                <a:ea typeface="굴림" charset="-127"/>
              </a:rPr>
              <a:t> L;</a:t>
            </a:r>
            <a:endParaRPr lang="en-US" altLang="ko-KR" dirty="0">
              <a:solidFill>
                <a:srgbClr val="FF0000"/>
              </a:solidFill>
              <a:latin typeface="Verdana" pitchFamily="34" charset="0"/>
              <a:ea typeface="굴림" charset="-127"/>
            </a:endParaRPr>
          </a:p>
          <a:p>
            <a:pPr marL="1143000" lvl="2" indent="-228600">
              <a:spcBef>
                <a:spcPct val="20000"/>
              </a:spcBef>
            </a:pPr>
            <a:r>
              <a:rPr lang="en-US" altLang="ko-KR" dirty="0">
                <a:solidFill>
                  <a:srgbClr val="56127A"/>
                </a:solidFill>
                <a:latin typeface="Verdana" pitchFamily="34" charset="0"/>
                <a:ea typeface="굴림" charset="-127"/>
              </a:rPr>
              <a:t>Store (flag),1; 		</a:t>
            </a:r>
            <a:r>
              <a:rPr lang="en-US" altLang="ko-KR" dirty="0" err="1">
                <a:solidFill>
                  <a:srgbClr val="FF0000"/>
                </a:solidFill>
                <a:latin typeface="Verdana" pitchFamily="34" charset="0"/>
                <a:ea typeface="굴림" charset="-127"/>
              </a:rPr>
              <a:t>Fence</a:t>
            </a:r>
            <a:r>
              <a:rPr lang="en-US" altLang="ko-KR" baseline="-25000" dirty="0" err="1">
                <a:solidFill>
                  <a:srgbClr val="FF0000"/>
                </a:solidFill>
                <a:latin typeface="Verdana" pitchFamily="34" charset="0"/>
                <a:ea typeface="굴림" charset="-127"/>
              </a:rPr>
              <a:t>rr</a:t>
            </a:r>
            <a:r>
              <a:rPr lang="en-US" altLang="ko-KR" dirty="0">
                <a:solidFill>
                  <a:srgbClr val="FF0000"/>
                </a:solidFill>
                <a:latin typeface="Verdana" pitchFamily="34" charset="0"/>
                <a:ea typeface="굴림" charset="-127"/>
              </a:rPr>
              <a:t>;</a:t>
            </a:r>
            <a:r>
              <a:rPr lang="en-US" altLang="ko-KR" dirty="0">
                <a:solidFill>
                  <a:srgbClr val="56127A"/>
                </a:solidFill>
                <a:latin typeface="Verdana" pitchFamily="34" charset="0"/>
                <a:ea typeface="굴림" charset="-127"/>
              </a:rPr>
              <a:t> 						Load r</a:t>
            </a:r>
            <a:r>
              <a:rPr lang="en-US" altLang="ko-KR" baseline="-25000" dirty="0">
                <a:solidFill>
                  <a:srgbClr val="56127A"/>
                </a:solidFill>
                <a:latin typeface="Verdana" pitchFamily="34" charset="0"/>
                <a:ea typeface="굴림" charset="-127"/>
              </a:rPr>
              <a:t>2</a:t>
            </a:r>
            <a:r>
              <a:rPr lang="en-US" altLang="ko-KR" dirty="0">
                <a:solidFill>
                  <a:srgbClr val="56127A"/>
                </a:solidFill>
                <a:latin typeface="Verdana" pitchFamily="34" charset="0"/>
                <a:ea typeface="굴림" charset="-127"/>
              </a:rPr>
              <a:t>, (a);</a:t>
            </a:r>
          </a:p>
        </p:txBody>
      </p:sp>
      <p:sp>
        <p:nvSpPr>
          <p:cNvPr id="1939461" name="Rectangle 5"/>
          <p:cNvSpPr>
            <a:spLocks noChangeArrowheads="1"/>
          </p:cNvSpPr>
          <p:nvPr/>
        </p:nvSpPr>
        <p:spPr bwMode="auto">
          <a:xfrm>
            <a:off x="395288" y="5773738"/>
            <a:ext cx="2419350" cy="461962"/>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ko-KR" i="1">
                <a:latin typeface="Verdana" pitchFamily="34" charset="0"/>
                <a:ea typeface="굴림" charset="-127"/>
              </a:rPr>
              <a:t>Weak ordering</a:t>
            </a:r>
          </a:p>
        </p:txBody>
      </p:sp>
      <p:sp>
        <p:nvSpPr>
          <p:cNvPr id="9"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894388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94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94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9460" grpId="0" autoUpdateAnimBg="0"/>
      <p:bldP spid="193946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What is Consistency ?</a:t>
            </a:r>
            <a:endParaRPr lang="ko-KR" altLang="en-US" dirty="0"/>
          </a:p>
        </p:txBody>
      </p:sp>
      <p:sp>
        <p:nvSpPr>
          <p:cNvPr id="3" name="Content Placeholder 2"/>
          <p:cNvSpPr>
            <a:spLocks noGrp="1"/>
          </p:cNvSpPr>
          <p:nvPr>
            <p:ph idx="1"/>
          </p:nvPr>
        </p:nvSpPr>
        <p:spPr/>
        <p:txBody>
          <a:bodyPr/>
          <a:lstStyle/>
          <a:p>
            <a:pPr>
              <a:tabLst>
                <a:tab pos="914400" algn="l"/>
              </a:tabLst>
            </a:pPr>
            <a:r>
              <a:rPr lang="en-US" altLang="ko-KR" dirty="0" smtClean="0">
                <a:solidFill>
                  <a:schemeClr val="hlink"/>
                </a:solidFill>
                <a:ea typeface="굴림" charset="-127"/>
              </a:rPr>
              <a:t>When </a:t>
            </a:r>
            <a:r>
              <a:rPr lang="en-US" altLang="ko-KR" dirty="0" smtClean="0">
                <a:ea typeface="굴림" charset="-127"/>
              </a:rPr>
              <a:t>must a processor see the new value? </a:t>
            </a:r>
          </a:p>
          <a:p>
            <a:pPr>
              <a:tabLst>
                <a:tab pos="914400" algn="l"/>
              </a:tabLst>
            </a:pPr>
            <a:endParaRPr lang="en-US" altLang="ko-KR" sz="1800" dirty="0" smtClean="0">
              <a:ea typeface="굴림" charset="-127"/>
            </a:endParaRPr>
          </a:p>
          <a:p>
            <a:pPr>
              <a:buFontTx/>
              <a:buNone/>
              <a:tabLst>
                <a:tab pos="914400" algn="l"/>
              </a:tabLst>
            </a:pPr>
            <a:r>
              <a:rPr lang="en-US" altLang="ko-KR" sz="1800" dirty="0" smtClean="0">
                <a:ea typeface="굴림" charset="-127"/>
              </a:rPr>
              <a:t>	</a:t>
            </a:r>
            <a:r>
              <a:rPr lang="en-US" altLang="ko-KR" sz="1600" dirty="0" smtClean="0">
                <a:latin typeface="Courier New" pitchFamily="49" charset="0"/>
                <a:ea typeface="굴림" charset="-127"/>
                <a:cs typeface="Courier New" pitchFamily="49" charset="0"/>
              </a:rPr>
              <a:t>P1:	A = 0;			P2:	B = 0;</a:t>
            </a:r>
          </a:p>
          <a:p>
            <a:pPr>
              <a:buFontTx/>
              <a:buNone/>
              <a:tabLst>
                <a:tab pos="914400" algn="l"/>
              </a:tabLst>
            </a:pPr>
            <a:r>
              <a:rPr lang="en-US" altLang="ko-KR" sz="1600" dirty="0" smtClean="0">
                <a:latin typeface="Courier New" pitchFamily="49" charset="0"/>
                <a:ea typeface="굴림" charset="-127"/>
                <a:cs typeface="Courier New" pitchFamily="49" charset="0"/>
              </a:rPr>
              <a:t>		.....				.....</a:t>
            </a:r>
          </a:p>
          <a:p>
            <a:pPr>
              <a:buFontTx/>
              <a:buNone/>
              <a:tabLst>
                <a:tab pos="914400" algn="l"/>
              </a:tabLst>
            </a:pPr>
            <a:r>
              <a:rPr lang="en-US" altLang="ko-KR" sz="1600" dirty="0" smtClean="0">
                <a:latin typeface="Courier New" pitchFamily="49" charset="0"/>
                <a:ea typeface="굴림" charset="-127"/>
                <a:cs typeface="Courier New" pitchFamily="49" charset="0"/>
              </a:rPr>
              <a:t>		A = 1;				B = 1;</a:t>
            </a:r>
          </a:p>
          <a:p>
            <a:pPr>
              <a:buFontTx/>
              <a:buNone/>
              <a:tabLst>
                <a:tab pos="914400" algn="l"/>
              </a:tabLst>
            </a:pPr>
            <a:r>
              <a:rPr lang="en-US" altLang="ko-KR" sz="1600" dirty="0" smtClean="0">
                <a:latin typeface="Courier New" pitchFamily="49" charset="0"/>
                <a:ea typeface="굴림" charset="-127"/>
                <a:cs typeface="Courier New" pitchFamily="49" charset="0"/>
              </a:rPr>
              <a:t>	L1: 	if (B == 0) ...	L2:	if (A == 0) ...</a:t>
            </a:r>
          </a:p>
          <a:p>
            <a:pPr>
              <a:lnSpc>
                <a:spcPct val="60000"/>
              </a:lnSpc>
              <a:buFontTx/>
              <a:buNone/>
              <a:tabLst>
                <a:tab pos="914400" algn="l"/>
              </a:tabLst>
            </a:pPr>
            <a:endParaRPr lang="en-US" altLang="ko-KR" sz="1600" dirty="0" smtClean="0">
              <a:ea typeface="굴림" charset="-127"/>
            </a:endParaRPr>
          </a:p>
          <a:p>
            <a:pPr>
              <a:tabLst>
                <a:tab pos="914400" algn="l"/>
              </a:tabLst>
            </a:pPr>
            <a:r>
              <a:rPr lang="en-US" altLang="ko-KR" dirty="0" smtClean="0">
                <a:ea typeface="굴림" charset="-127"/>
              </a:rPr>
              <a:t>Impossible for both if statements L1 &amp; L2 to be true?</a:t>
            </a:r>
            <a:endParaRPr lang="en-US" altLang="ko-KR" sz="1800" dirty="0" smtClean="0">
              <a:ea typeface="굴림" charset="-127"/>
            </a:endParaRPr>
          </a:p>
          <a:p>
            <a:pPr lvl="1">
              <a:tabLst>
                <a:tab pos="914400" algn="l"/>
              </a:tabLst>
            </a:pPr>
            <a:r>
              <a:rPr lang="en-US" altLang="ko-KR" dirty="0" smtClean="0">
                <a:ea typeface="굴림" charset="-127"/>
              </a:rPr>
              <a:t>What if write invalidate is delayed &amp; processor continues?</a:t>
            </a:r>
            <a:endParaRPr lang="en-US" altLang="ko-KR" dirty="0" smtClean="0">
              <a:solidFill>
                <a:srgbClr val="FF0000"/>
              </a:solidFill>
              <a:ea typeface="굴림" charset="-127"/>
            </a:endParaRPr>
          </a:p>
          <a:p>
            <a:pPr>
              <a:tabLst>
                <a:tab pos="914400" algn="l"/>
              </a:tabLst>
            </a:pPr>
            <a:r>
              <a:rPr lang="en-US" altLang="ko-KR" dirty="0" smtClean="0">
                <a:solidFill>
                  <a:srgbClr val="FF0000"/>
                </a:solidFill>
                <a:ea typeface="굴림" charset="-127"/>
              </a:rPr>
              <a:t>Memory consistency</a:t>
            </a:r>
          </a:p>
          <a:p>
            <a:pPr lvl="1">
              <a:tabLst>
                <a:tab pos="914400" algn="l"/>
              </a:tabLst>
            </a:pPr>
            <a:r>
              <a:rPr lang="en-US" altLang="ko-KR" dirty="0" smtClean="0">
                <a:ea typeface="굴림" charset="-127"/>
              </a:rPr>
              <a:t>What are the rules for such cases?</a:t>
            </a:r>
          </a:p>
          <a:p>
            <a:pPr lvl="1">
              <a:tabLst>
                <a:tab pos="914400" algn="l"/>
              </a:tabLst>
            </a:pPr>
            <a:r>
              <a:rPr lang="en-US" altLang="ko-KR" dirty="0" smtClean="0">
                <a:ea typeface="굴림" charset="-127"/>
              </a:rPr>
              <a:t>Create uniform view of all memory locations relative to each other</a:t>
            </a:r>
          </a:p>
          <a:p>
            <a:pPr>
              <a:buNone/>
              <a:tabLst>
                <a:tab pos="914400" algn="l"/>
              </a:tabLst>
            </a:pPr>
            <a:endParaRPr lang="en-US" altLang="ko-KR" sz="1800" dirty="0" smtClean="0">
              <a:ea typeface="굴림" charset="-127"/>
            </a:endParaRPr>
          </a:p>
        </p:txBody>
      </p:sp>
    </p:spTree>
    <p:extLst>
      <p:ext uri="{BB962C8B-B14F-4D97-AF65-F5344CB8AC3E}">
        <p14:creationId xmlns:p14="http://schemas.microsoft.com/office/powerpoint/2010/main" val="1959847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1506" name="Rectangle 2"/>
          <p:cNvSpPr>
            <a:spLocks noGrp="1" noChangeArrowheads="1"/>
          </p:cNvSpPr>
          <p:nvPr>
            <p:ph type="title"/>
          </p:nvPr>
        </p:nvSpPr>
        <p:spPr/>
        <p:txBody>
          <a:bodyPr/>
          <a:lstStyle/>
          <a:p>
            <a:r>
              <a:rPr lang="en-US" altLang="ko-KR">
                <a:ea typeface="굴림" charset="-127"/>
              </a:rPr>
              <a:t>Backlash in the architecture community</a:t>
            </a:r>
          </a:p>
        </p:txBody>
      </p:sp>
      <p:sp>
        <p:nvSpPr>
          <p:cNvPr id="1941507" name="Rectangle 3"/>
          <p:cNvSpPr>
            <a:spLocks noGrp="1" noChangeArrowheads="1"/>
          </p:cNvSpPr>
          <p:nvPr>
            <p:ph type="body" idx="1"/>
          </p:nvPr>
        </p:nvSpPr>
        <p:spPr>
          <a:xfrm>
            <a:off x="1014413" y="1428750"/>
            <a:ext cx="6907212" cy="4678363"/>
          </a:xfrm>
        </p:spPr>
        <p:txBody>
          <a:bodyPr/>
          <a:lstStyle/>
          <a:p>
            <a:r>
              <a:rPr lang="en-US" altLang="ko-KR" dirty="0">
                <a:ea typeface="굴림" charset="-127"/>
              </a:rPr>
              <a:t>Abandon weaker memory models in favor of SC by employing aggressive “speculative execution” tricks.</a:t>
            </a:r>
          </a:p>
          <a:p>
            <a:pPr lvl="1"/>
            <a:r>
              <a:rPr lang="en-US" altLang="ko-KR" dirty="0">
                <a:ea typeface="굴림" charset="-127"/>
              </a:rPr>
              <a:t>all modern microprocessors have some ability to execute instructions speculatively, i.e., ability to kill instructions if something goes wrong (e.g. branch prediction)</a:t>
            </a:r>
          </a:p>
          <a:p>
            <a:pPr lvl="1"/>
            <a:r>
              <a:rPr lang="en-US" altLang="ko-KR" dirty="0">
                <a:ea typeface="굴림" charset="-127"/>
              </a:rPr>
              <a:t>treat all loads and stores that are executed out of order as speculative and kill them if we determine that SC is about to be violated.</a:t>
            </a:r>
          </a:p>
        </p:txBody>
      </p:sp>
      <p:sp>
        <p:nvSpPr>
          <p:cNvPr id="7"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4734503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2530" name="Rectangle 2"/>
          <p:cNvSpPr>
            <a:spLocks noGrp="1" noChangeArrowheads="1"/>
          </p:cNvSpPr>
          <p:nvPr>
            <p:ph type="title"/>
          </p:nvPr>
        </p:nvSpPr>
        <p:spPr>
          <a:xfrm>
            <a:off x="381000" y="0"/>
            <a:ext cx="7772400" cy="548680"/>
          </a:xfrm>
        </p:spPr>
        <p:txBody>
          <a:bodyPr/>
          <a:lstStyle/>
          <a:p>
            <a:r>
              <a:rPr lang="en-US" altLang="ko-KR" dirty="0">
                <a:ea typeface="굴림" charset="-127"/>
              </a:rPr>
              <a:t>Aggressive SC Implementations</a:t>
            </a:r>
          </a:p>
        </p:txBody>
      </p:sp>
      <p:sp>
        <p:nvSpPr>
          <p:cNvPr id="1942531" name="Rectangle 3"/>
          <p:cNvSpPr>
            <a:spLocks noGrp="1" noChangeArrowheads="1"/>
          </p:cNvSpPr>
          <p:nvPr>
            <p:ph type="body" idx="1"/>
          </p:nvPr>
        </p:nvSpPr>
        <p:spPr>
          <a:xfrm>
            <a:off x="457200" y="1676400"/>
            <a:ext cx="8001000" cy="2133600"/>
          </a:xfrm>
        </p:spPr>
        <p:txBody>
          <a:bodyPr/>
          <a:lstStyle/>
          <a:p>
            <a:pPr>
              <a:lnSpc>
                <a:spcPct val="90000"/>
              </a:lnSpc>
              <a:buFontTx/>
              <a:buNone/>
            </a:pPr>
            <a:r>
              <a:rPr lang="en-US" altLang="ko-KR" i="1" dirty="0">
                <a:ea typeface="굴림" charset="-127"/>
              </a:rPr>
              <a:t>Loads can complete speculatively and out of order</a:t>
            </a:r>
            <a:endParaRPr lang="en-US" altLang="ko-KR" dirty="0">
              <a:ea typeface="굴림" charset="-127"/>
            </a:endParaRPr>
          </a:p>
          <a:p>
            <a:pPr lvl="4">
              <a:lnSpc>
                <a:spcPct val="90000"/>
              </a:lnSpc>
            </a:pPr>
            <a:endParaRPr lang="en-US" altLang="ko-KR" dirty="0">
              <a:ea typeface="굴림" charset="-127"/>
            </a:endParaRPr>
          </a:p>
          <a:p>
            <a:pPr lvl="1">
              <a:lnSpc>
                <a:spcPct val="90000"/>
              </a:lnSpc>
              <a:buFontTx/>
              <a:buNone/>
            </a:pPr>
            <a:r>
              <a:rPr lang="en-US" altLang="ko-KR" dirty="0">
                <a:ea typeface="굴림" charset="-127"/>
              </a:rPr>
              <a:t>		</a:t>
            </a:r>
            <a:r>
              <a:rPr lang="en-US" altLang="ko-KR" sz="2000" i="1" dirty="0">
                <a:ea typeface="굴림" charset="-127"/>
              </a:rPr>
              <a:t>Processor  1				Processor  2</a:t>
            </a:r>
            <a:endParaRPr lang="en-US" altLang="ko-KR" sz="2000" dirty="0">
              <a:ea typeface="굴림" charset="-127"/>
            </a:endParaRPr>
          </a:p>
          <a:p>
            <a:pPr lvl="1">
              <a:lnSpc>
                <a:spcPct val="90000"/>
              </a:lnSpc>
              <a:buFontTx/>
              <a:buNone/>
            </a:pPr>
            <a:r>
              <a:rPr lang="en-US" altLang="ko-KR" sz="2000" dirty="0">
                <a:ea typeface="굴림" charset="-127"/>
              </a:rPr>
              <a:t>		Load r</a:t>
            </a:r>
            <a:r>
              <a:rPr lang="en-US" altLang="ko-KR" sz="2000" baseline="-25000" dirty="0">
                <a:ea typeface="굴림" charset="-127"/>
              </a:rPr>
              <a:t>1</a:t>
            </a:r>
            <a:r>
              <a:rPr lang="en-US" altLang="ko-KR" sz="2000" dirty="0">
                <a:ea typeface="굴림" charset="-127"/>
              </a:rPr>
              <a:t>, (</a:t>
            </a:r>
            <a:r>
              <a:rPr lang="en-US" altLang="ko-KR" sz="2000" dirty="0">
                <a:solidFill>
                  <a:schemeClr val="accent1"/>
                </a:solidFill>
                <a:ea typeface="굴림" charset="-127"/>
              </a:rPr>
              <a:t>flag</a:t>
            </a:r>
            <a:r>
              <a:rPr lang="en-US" altLang="ko-KR" sz="2000" dirty="0">
                <a:ea typeface="굴림" charset="-127"/>
              </a:rPr>
              <a:t>);	</a:t>
            </a:r>
            <a:r>
              <a:rPr lang="en-US" altLang="ko-KR" sz="2000" i="1" dirty="0">
                <a:ea typeface="굴림" charset="-127"/>
              </a:rPr>
              <a:t>	</a:t>
            </a:r>
            <a:r>
              <a:rPr lang="en-US" altLang="ko-KR" sz="2000" dirty="0">
                <a:ea typeface="굴림" charset="-127"/>
              </a:rPr>
              <a:t>	Store (</a:t>
            </a:r>
            <a:r>
              <a:rPr lang="en-US" altLang="ko-KR" sz="2000" dirty="0">
                <a:solidFill>
                  <a:srgbClr val="FF0000"/>
                </a:solidFill>
                <a:ea typeface="굴림" charset="-127"/>
              </a:rPr>
              <a:t>a</a:t>
            </a:r>
            <a:r>
              <a:rPr lang="en-US" altLang="ko-KR" sz="2000" dirty="0">
                <a:ea typeface="굴림" charset="-127"/>
              </a:rPr>
              <a:t>),10;</a:t>
            </a:r>
          </a:p>
          <a:p>
            <a:pPr lvl="1">
              <a:lnSpc>
                <a:spcPct val="90000"/>
              </a:lnSpc>
              <a:buFontTx/>
              <a:buNone/>
            </a:pPr>
            <a:r>
              <a:rPr lang="en-US" altLang="ko-KR" sz="2000" dirty="0">
                <a:ea typeface="굴림" charset="-127"/>
              </a:rPr>
              <a:t>		Load r</a:t>
            </a:r>
            <a:r>
              <a:rPr lang="en-US" altLang="ko-KR" sz="2000" baseline="-25000" dirty="0">
                <a:ea typeface="굴림" charset="-127"/>
              </a:rPr>
              <a:t>2</a:t>
            </a:r>
            <a:r>
              <a:rPr lang="en-US" altLang="ko-KR" sz="2000" dirty="0">
                <a:ea typeface="굴림" charset="-127"/>
              </a:rPr>
              <a:t>, (</a:t>
            </a:r>
            <a:r>
              <a:rPr lang="en-US" altLang="ko-KR" sz="2000" dirty="0">
                <a:solidFill>
                  <a:srgbClr val="FF0000"/>
                </a:solidFill>
                <a:ea typeface="굴림" charset="-127"/>
              </a:rPr>
              <a:t>a</a:t>
            </a:r>
            <a:r>
              <a:rPr lang="en-US" altLang="ko-KR" sz="2000" dirty="0">
                <a:ea typeface="굴림" charset="-127"/>
              </a:rPr>
              <a:t>);</a:t>
            </a:r>
          </a:p>
          <a:p>
            <a:pPr lvl="4">
              <a:lnSpc>
                <a:spcPct val="90000"/>
              </a:lnSpc>
            </a:pPr>
            <a:endParaRPr lang="en-US" altLang="ko-KR" i="1" dirty="0">
              <a:ea typeface="굴림" charset="-127"/>
            </a:endParaRPr>
          </a:p>
        </p:txBody>
      </p:sp>
      <p:sp>
        <p:nvSpPr>
          <p:cNvPr id="1942532" name="Text Box 4"/>
          <p:cNvSpPr txBox="1">
            <a:spLocks noChangeArrowheads="1"/>
          </p:cNvSpPr>
          <p:nvPr/>
        </p:nvSpPr>
        <p:spPr bwMode="auto">
          <a:xfrm>
            <a:off x="381000" y="2636912"/>
            <a:ext cx="765175" cy="711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ko-KR" sz="2000" i="1" dirty="0">
                <a:solidFill>
                  <a:schemeClr val="hlink"/>
                </a:solidFill>
                <a:latin typeface="Verdana" pitchFamily="34" charset="0"/>
                <a:ea typeface="굴림" charset="-127"/>
              </a:rPr>
              <a:t>miss</a:t>
            </a:r>
          </a:p>
          <a:p>
            <a:pPr eaLnBrk="0" hangingPunct="0"/>
            <a:r>
              <a:rPr lang="en-US" altLang="ko-KR" sz="2000" i="1" dirty="0">
                <a:solidFill>
                  <a:schemeClr val="hlink"/>
                </a:solidFill>
                <a:latin typeface="Verdana" pitchFamily="34" charset="0"/>
                <a:ea typeface="굴림" charset="-127"/>
              </a:rPr>
              <a:t>hit</a:t>
            </a:r>
            <a:endParaRPr lang="en-US" altLang="ko-KR" sz="2000" i="1" dirty="0">
              <a:latin typeface="Verdana" pitchFamily="34" charset="0"/>
              <a:ea typeface="굴림" charset="-127"/>
            </a:endParaRPr>
          </a:p>
        </p:txBody>
      </p:sp>
      <p:sp>
        <p:nvSpPr>
          <p:cNvPr id="1942533" name="Rectangle 5"/>
          <p:cNvSpPr>
            <a:spLocks noChangeArrowheads="1"/>
          </p:cNvSpPr>
          <p:nvPr/>
        </p:nvSpPr>
        <p:spPr bwMode="auto">
          <a:xfrm>
            <a:off x="431800" y="5715000"/>
            <a:ext cx="8280400"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buFontTx/>
              <a:buChar char="•"/>
            </a:pPr>
            <a:r>
              <a:rPr lang="en-US" altLang="ko-KR" dirty="0">
                <a:latin typeface="Verdana" pitchFamily="34" charset="0"/>
                <a:ea typeface="굴림" charset="-127"/>
              </a:rPr>
              <a:t>Complex implementations, and still not as efficient as weaker memory model</a:t>
            </a:r>
            <a:endParaRPr lang="en-US" altLang="ko-KR" sz="1200" dirty="0">
              <a:latin typeface="Verdana" pitchFamily="34" charset="0"/>
              <a:ea typeface="굴림" charset="-127"/>
            </a:endParaRPr>
          </a:p>
        </p:txBody>
      </p:sp>
      <p:sp>
        <p:nvSpPr>
          <p:cNvPr id="1942534" name="Text Box 6"/>
          <p:cNvSpPr txBox="1">
            <a:spLocks noChangeArrowheads="1"/>
          </p:cNvSpPr>
          <p:nvPr/>
        </p:nvSpPr>
        <p:spPr bwMode="auto">
          <a:xfrm>
            <a:off x="1095375" y="3733800"/>
            <a:ext cx="6951663" cy="72072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altLang="ko-KR" sz="2000" i="1" dirty="0">
                <a:latin typeface="Verdana" pitchFamily="34" charset="0"/>
                <a:ea typeface="굴림" charset="-127"/>
              </a:rPr>
              <a:t>kill Load(</a:t>
            </a:r>
            <a:r>
              <a:rPr lang="en-US" altLang="ko-KR" sz="2000" i="1" dirty="0">
                <a:solidFill>
                  <a:srgbClr val="FF0000"/>
                </a:solidFill>
                <a:latin typeface="Verdana" pitchFamily="34" charset="0"/>
                <a:ea typeface="굴림" charset="-127"/>
              </a:rPr>
              <a:t>a</a:t>
            </a:r>
            <a:r>
              <a:rPr lang="en-US" altLang="ko-KR" sz="2000" i="1" dirty="0">
                <a:latin typeface="Verdana" pitchFamily="34" charset="0"/>
                <a:ea typeface="굴림" charset="-127"/>
              </a:rPr>
              <a:t>) and the subsequent instructions if Store(</a:t>
            </a:r>
            <a:r>
              <a:rPr lang="en-US" altLang="ko-KR" sz="2000" i="1" dirty="0">
                <a:solidFill>
                  <a:srgbClr val="FF0000"/>
                </a:solidFill>
                <a:latin typeface="Verdana" pitchFamily="34" charset="0"/>
                <a:ea typeface="굴림" charset="-127"/>
              </a:rPr>
              <a:t>a</a:t>
            </a:r>
            <a:r>
              <a:rPr lang="en-US" altLang="ko-KR" sz="2000" i="1" dirty="0">
                <a:latin typeface="Verdana" pitchFamily="34" charset="0"/>
                <a:ea typeface="굴림" charset="-127"/>
              </a:rPr>
              <a:t>) commits before Load(</a:t>
            </a:r>
            <a:r>
              <a:rPr lang="en-US" altLang="ko-KR" sz="2000" i="1" dirty="0">
                <a:solidFill>
                  <a:schemeClr val="accent1"/>
                </a:solidFill>
                <a:latin typeface="Verdana" pitchFamily="34" charset="0"/>
                <a:ea typeface="굴림" charset="-127"/>
              </a:rPr>
              <a:t>flag</a:t>
            </a:r>
            <a:r>
              <a:rPr lang="en-US" altLang="ko-KR" sz="2000" i="1" dirty="0">
                <a:latin typeface="Verdana" pitchFamily="34" charset="0"/>
                <a:ea typeface="굴림" charset="-127"/>
              </a:rPr>
              <a:t>) commits</a:t>
            </a:r>
            <a:endParaRPr lang="en-US" altLang="ko-KR" sz="2000" b="1" dirty="0">
              <a:latin typeface="Verdana" pitchFamily="34" charset="0"/>
              <a:ea typeface="굴림" charset="-127"/>
            </a:endParaRPr>
          </a:p>
        </p:txBody>
      </p:sp>
      <p:sp>
        <p:nvSpPr>
          <p:cNvPr id="1942535" name="Rectangle 7"/>
          <p:cNvSpPr>
            <a:spLocks noChangeArrowheads="1"/>
          </p:cNvSpPr>
          <p:nvPr/>
        </p:nvSpPr>
        <p:spPr bwMode="auto">
          <a:xfrm>
            <a:off x="457200" y="4572000"/>
            <a:ext cx="8509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7338" indent="-287338">
              <a:spcBef>
                <a:spcPct val="20000"/>
              </a:spcBef>
              <a:buFontTx/>
              <a:buChar char="•"/>
            </a:pPr>
            <a:r>
              <a:rPr lang="en-US" altLang="ko-KR" dirty="0">
                <a:latin typeface="Verdana" pitchFamily="34" charset="0"/>
                <a:ea typeface="굴림" charset="-127"/>
              </a:rPr>
              <a:t>How to implement the checks?</a:t>
            </a:r>
          </a:p>
          <a:p>
            <a:pPr marL="517525" lvl="1" indent="-115888">
              <a:spcBef>
                <a:spcPct val="20000"/>
              </a:spcBef>
              <a:buFontTx/>
              <a:buChar char="–"/>
            </a:pPr>
            <a:r>
              <a:rPr lang="en-US" altLang="ko-KR" sz="1800" dirty="0">
                <a:solidFill>
                  <a:srgbClr val="FF0000"/>
                </a:solidFill>
                <a:latin typeface="Verdana" pitchFamily="34" charset="0"/>
                <a:ea typeface="굴림" charset="-127"/>
              </a:rPr>
              <a:t>Re-execute speculative load at commit to see if value changes</a:t>
            </a:r>
          </a:p>
          <a:p>
            <a:pPr marL="517525" lvl="1" indent="-115888">
              <a:spcBef>
                <a:spcPct val="20000"/>
              </a:spcBef>
              <a:buFontTx/>
              <a:buChar char="–"/>
            </a:pPr>
            <a:r>
              <a:rPr lang="en-US" altLang="ko-KR" sz="1800" dirty="0">
                <a:solidFill>
                  <a:srgbClr val="FF0000"/>
                </a:solidFill>
                <a:latin typeface="Verdana" pitchFamily="34" charset="0"/>
                <a:ea typeface="굴림" charset="-127"/>
              </a:rPr>
              <a:t>Search speculative load queue for each incoming cache invalidate</a:t>
            </a:r>
          </a:p>
        </p:txBody>
      </p:sp>
      <p:sp>
        <p:nvSpPr>
          <p:cNvPr id="11"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7942574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2532">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942532">
                                            <p:txEl>
                                              <p:pRg st="0" end="0"/>
                                            </p:txEl>
                                          </p:spTgt>
                                        </p:tgtEl>
                                        <p:attrNameLst>
                                          <p:attrName>ppt_c</p:attrName>
                                        </p:attrNameLst>
                                      </p:cBhvr>
                                      <p:to>
                                        <a:srgbClr val="808080"/>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2532">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942532">
                                            <p:txEl>
                                              <p:pRg st="1" end="1"/>
                                            </p:txEl>
                                          </p:spTgt>
                                        </p:tgtEl>
                                        <p:attrNameLst>
                                          <p:attrName>ppt_c</p:attrName>
                                        </p:attrNameLst>
                                      </p:cBhvr>
                                      <p:to>
                                        <a:srgbClr val="80808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253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2535">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42535">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42535">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942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2532" grpId="0" build="p" autoUpdateAnimBg="0"/>
      <p:bldP spid="1942533" grpId="0" autoUpdateAnimBg="0"/>
      <p:bldP spid="1942534" grpId="0" animBg="1" autoUpdateAnimBg="0"/>
      <p:bldP spid="1942535"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3554" name="Rectangle 2"/>
          <p:cNvSpPr>
            <a:spLocks noGrp="1" noChangeArrowheads="1"/>
          </p:cNvSpPr>
          <p:nvPr>
            <p:ph type="title"/>
          </p:nvPr>
        </p:nvSpPr>
        <p:spPr>
          <a:xfrm>
            <a:off x="395536" y="15156"/>
            <a:ext cx="8245475" cy="605532"/>
          </a:xfrm>
        </p:spPr>
        <p:txBody>
          <a:bodyPr/>
          <a:lstStyle/>
          <a:p>
            <a:r>
              <a:rPr lang="en-US" altLang="ko-KR" dirty="0">
                <a:ea typeface="굴림" charset="-127"/>
              </a:rPr>
              <a:t>Properly Synchronized Programs</a:t>
            </a:r>
          </a:p>
        </p:txBody>
      </p:sp>
      <p:sp>
        <p:nvSpPr>
          <p:cNvPr id="1943555" name="Rectangle 3"/>
          <p:cNvSpPr>
            <a:spLocks noGrp="1" noChangeArrowheads="1"/>
          </p:cNvSpPr>
          <p:nvPr>
            <p:ph type="body" idx="1"/>
          </p:nvPr>
        </p:nvSpPr>
        <p:spPr>
          <a:xfrm>
            <a:off x="683568" y="908720"/>
            <a:ext cx="7860357" cy="5465093"/>
          </a:xfrm>
        </p:spPr>
        <p:txBody>
          <a:bodyPr/>
          <a:lstStyle/>
          <a:p>
            <a:pPr>
              <a:lnSpc>
                <a:spcPct val="90000"/>
              </a:lnSpc>
            </a:pPr>
            <a:r>
              <a:rPr lang="en-US" altLang="ko-KR" dirty="0">
                <a:ea typeface="굴림" charset="-127"/>
              </a:rPr>
              <a:t>Very few programmers do programming that relies on SC; instead higher-level synchronization primitives are used</a:t>
            </a:r>
          </a:p>
          <a:p>
            <a:pPr lvl="1">
              <a:lnSpc>
                <a:spcPct val="90000"/>
              </a:lnSpc>
            </a:pPr>
            <a:r>
              <a:rPr lang="en-US" altLang="ko-KR" dirty="0">
                <a:ea typeface="굴림" charset="-127"/>
              </a:rPr>
              <a:t>locks, semaphores, monitors, atomic transactions</a:t>
            </a:r>
          </a:p>
          <a:p>
            <a:pPr>
              <a:lnSpc>
                <a:spcPct val="90000"/>
              </a:lnSpc>
            </a:pPr>
            <a:r>
              <a:rPr lang="en-US" altLang="ko-KR" dirty="0">
                <a:ea typeface="굴림" charset="-127"/>
              </a:rPr>
              <a:t>A “properly synchronized program” is one where each shared writable variable is protected (say, by a lock) so that there is no race in updating the variable.</a:t>
            </a:r>
          </a:p>
          <a:p>
            <a:pPr lvl="1">
              <a:lnSpc>
                <a:spcPct val="90000"/>
              </a:lnSpc>
            </a:pPr>
            <a:r>
              <a:rPr lang="en-US" altLang="ko-KR" dirty="0">
                <a:ea typeface="굴림" charset="-127"/>
              </a:rPr>
              <a:t>There is still race to get the lock</a:t>
            </a:r>
          </a:p>
          <a:p>
            <a:pPr lvl="1">
              <a:lnSpc>
                <a:spcPct val="90000"/>
              </a:lnSpc>
            </a:pPr>
            <a:r>
              <a:rPr lang="en-US" altLang="ko-KR" dirty="0">
                <a:ea typeface="굴림" charset="-127"/>
              </a:rPr>
              <a:t>There is no way to check if a program is properly synchronized</a:t>
            </a:r>
          </a:p>
          <a:p>
            <a:pPr>
              <a:lnSpc>
                <a:spcPct val="90000"/>
              </a:lnSpc>
            </a:pPr>
            <a:r>
              <a:rPr lang="en-US" altLang="ko-KR" dirty="0">
                <a:ea typeface="굴림" charset="-127"/>
              </a:rPr>
              <a:t>For properly synchronized programs, instruction reordering does not matter as long as updated values are committed before leaving a locked region.</a:t>
            </a:r>
          </a:p>
        </p:txBody>
      </p:sp>
      <p:sp>
        <p:nvSpPr>
          <p:cNvPr id="7"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5840977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578" name="Rectangle 2"/>
          <p:cNvSpPr>
            <a:spLocks noGrp="1" noChangeArrowheads="1"/>
          </p:cNvSpPr>
          <p:nvPr>
            <p:ph type="title"/>
          </p:nvPr>
        </p:nvSpPr>
        <p:spPr/>
        <p:txBody>
          <a:bodyPr/>
          <a:lstStyle/>
          <a:p>
            <a:r>
              <a:rPr lang="en-US" altLang="ko-KR">
                <a:ea typeface="굴림" charset="-127"/>
              </a:rPr>
              <a:t>Release Consistency</a:t>
            </a:r>
          </a:p>
        </p:txBody>
      </p:sp>
      <p:sp>
        <p:nvSpPr>
          <p:cNvPr id="1944579" name="Rectangle 3"/>
          <p:cNvSpPr>
            <a:spLocks noGrp="1" noChangeArrowheads="1"/>
          </p:cNvSpPr>
          <p:nvPr>
            <p:ph type="body" idx="1"/>
          </p:nvPr>
        </p:nvSpPr>
        <p:spPr>
          <a:xfrm>
            <a:off x="393700" y="908720"/>
            <a:ext cx="8388350" cy="5084093"/>
          </a:xfrm>
        </p:spPr>
        <p:txBody>
          <a:bodyPr/>
          <a:lstStyle/>
          <a:p>
            <a:r>
              <a:rPr lang="en-US" altLang="ko-KR" dirty="0">
                <a:ea typeface="굴림" charset="-127"/>
              </a:rPr>
              <a:t>Only care about inter-processor memory ordering at thread synchronization points, not in between</a:t>
            </a:r>
          </a:p>
          <a:p>
            <a:r>
              <a:rPr lang="en-US" altLang="ko-KR" dirty="0">
                <a:ea typeface="굴림" charset="-127"/>
              </a:rPr>
              <a:t>Can treat all synchronization instructions as the only ordering points</a:t>
            </a:r>
          </a:p>
          <a:p>
            <a:endParaRPr lang="en-US" altLang="ko-KR" dirty="0">
              <a:ea typeface="굴림" charset="-127"/>
            </a:endParaRPr>
          </a:p>
          <a:p>
            <a:pPr lvl="1">
              <a:buFontTx/>
              <a:buNone/>
            </a:pPr>
            <a:r>
              <a:rPr lang="en-US" altLang="ko-KR" dirty="0">
                <a:ea typeface="굴림" charset="-127"/>
              </a:rPr>
              <a:t>… </a:t>
            </a:r>
          </a:p>
          <a:p>
            <a:pPr lvl="1">
              <a:buFontTx/>
              <a:buNone/>
            </a:pPr>
            <a:r>
              <a:rPr lang="en-US" altLang="ko-KR" dirty="0">
                <a:ea typeface="굴림" charset="-127"/>
              </a:rPr>
              <a:t>Acquire(lock) // All following loads get most recent written values</a:t>
            </a:r>
          </a:p>
          <a:p>
            <a:pPr lvl="1">
              <a:buFontTx/>
              <a:buNone/>
            </a:pPr>
            <a:r>
              <a:rPr lang="en-US" altLang="ko-KR" dirty="0">
                <a:ea typeface="굴림" charset="-127"/>
              </a:rPr>
              <a:t>… Read and write shared data ..</a:t>
            </a:r>
          </a:p>
          <a:p>
            <a:pPr lvl="1">
              <a:buFontTx/>
              <a:buNone/>
            </a:pPr>
            <a:r>
              <a:rPr lang="en-US" altLang="ko-KR" dirty="0">
                <a:ea typeface="굴림" charset="-127"/>
              </a:rPr>
              <a:t>Release(lock) // All preceding writes are globally visible before</a:t>
            </a:r>
          </a:p>
          <a:p>
            <a:pPr lvl="1">
              <a:buFontTx/>
              <a:buNone/>
            </a:pPr>
            <a:r>
              <a:rPr lang="en-US" altLang="ko-KR" dirty="0">
                <a:ea typeface="굴림" charset="-127"/>
              </a:rPr>
              <a:t>			   // lock is freed.</a:t>
            </a:r>
          </a:p>
          <a:p>
            <a:pPr lvl="1">
              <a:buFontTx/>
              <a:buNone/>
            </a:pPr>
            <a:r>
              <a:rPr lang="en-US" altLang="ko-KR" dirty="0">
                <a:ea typeface="굴림" charset="-127"/>
              </a:rPr>
              <a:t>…</a:t>
            </a:r>
          </a:p>
        </p:txBody>
      </p:sp>
      <p:sp>
        <p:nvSpPr>
          <p:cNvPr id="7"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668042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02" name="Rectangle 2"/>
          <p:cNvSpPr>
            <a:spLocks noGrp="1" noChangeArrowheads="1"/>
          </p:cNvSpPr>
          <p:nvPr>
            <p:ph type="title"/>
          </p:nvPr>
        </p:nvSpPr>
        <p:spPr/>
        <p:txBody>
          <a:bodyPr/>
          <a:lstStyle/>
          <a:p>
            <a:r>
              <a:rPr lang="en-US" altLang="ko-KR">
                <a:ea typeface="굴림" charset="-127"/>
              </a:rPr>
              <a:t>Programming Language Memory Models</a:t>
            </a:r>
          </a:p>
        </p:txBody>
      </p:sp>
      <p:sp>
        <p:nvSpPr>
          <p:cNvPr id="1945603" name="Rectangle 3"/>
          <p:cNvSpPr>
            <a:spLocks noGrp="1" noChangeArrowheads="1"/>
          </p:cNvSpPr>
          <p:nvPr>
            <p:ph type="body" idx="1"/>
          </p:nvPr>
        </p:nvSpPr>
        <p:spPr>
          <a:xfrm>
            <a:off x="609600" y="908720"/>
            <a:ext cx="7848600" cy="5492080"/>
          </a:xfrm>
        </p:spPr>
        <p:txBody>
          <a:bodyPr/>
          <a:lstStyle/>
          <a:p>
            <a:r>
              <a:rPr lang="en-US" altLang="ko-KR" dirty="0">
                <a:ea typeface="굴림" charset="-127"/>
              </a:rPr>
              <a:t>We have focused on ISA level memory model and consistency issues</a:t>
            </a:r>
          </a:p>
          <a:p>
            <a:r>
              <a:rPr lang="en-US" altLang="ko-KR" dirty="0">
                <a:ea typeface="굴림" charset="-127"/>
              </a:rPr>
              <a:t>But most programmers never write at assembly level and rely on language-level memory model</a:t>
            </a:r>
          </a:p>
          <a:p>
            <a:r>
              <a:rPr lang="en-US" altLang="ko-KR" dirty="0">
                <a:ea typeface="굴림" charset="-127"/>
              </a:rPr>
              <a:t>An open research problem is how to specify and implement a sensible memory model at the language level. Difficulties:</a:t>
            </a:r>
          </a:p>
          <a:p>
            <a:pPr lvl="1"/>
            <a:r>
              <a:rPr lang="en-US" altLang="ko-KR" dirty="0">
                <a:ea typeface="굴림" charset="-127"/>
              </a:rPr>
              <a:t>Programmer wishes to be unaware of detailed memory layout of data structures</a:t>
            </a:r>
          </a:p>
          <a:p>
            <a:pPr lvl="1"/>
            <a:r>
              <a:rPr lang="en-US" altLang="ko-KR" dirty="0">
                <a:ea typeface="굴림" charset="-127"/>
              </a:rPr>
              <a:t>Compiler wishes to reorder primitive memory operations to improve performance</a:t>
            </a:r>
          </a:p>
          <a:p>
            <a:pPr lvl="1"/>
            <a:r>
              <a:rPr lang="en-US" altLang="ko-KR" dirty="0">
                <a:ea typeface="굴림" charset="-127"/>
              </a:rPr>
              <a:t>Programmer would prefer not to have to develop dead-lock free locking protocols</a:t>
            </a:r>
          </a:p>
        </p:txBody>
      </p:sp>
      <p:sp>
        <p:nvSpPr>
          <p:cNvPr id="7"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3041376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26" name="Rectangle 2"/>
          <p:cNvSpPr>
            <a:spLocks noGrp="1" noChangeArrowheads="1"/>
          </p:cNvSpPr>
          <p:nvPr>
            <p:ph type="title"/>
          </p:nvPr>
        </p:nvSpPr>
        <p:spPr/>
        <p:txBody>
          <a:bodyPr/>
          <a:lstStyle/>
          <a:p>
            <a:r>
              <a:rPr lang="en-US" altLang="ko-KR">
                <a:ea typeface="굴림" charset="-127"/>
              </a:rPr>
              <a:t>Takeaway</a:t>
            </a:r>
          </a:p>
        </p:txBody>
      </p:sp>
      <p:sp>
        <p:nvSpPr>
          <p:cNvPr id="1946627" name="Rectangle 3"/>
          <p:cNvSpPr>
            <a:spLocks noGrp="1" noChangeArrowheads="1"/>
          </p:cNvSpPr>
          <p:nvPr>
            <p:ph type="body" idx="1"/>
          </p:nvPr>
        </p:nvSpPr>
        <p:spPr>
          <a:xfrm>
            <a:off x="1090613" y="1314450"/>
            <a:ext cx="7067550" cy="4959350"/>
          </a:xfrm>
        </p:spPr>
        <p:txBody>
          <a:bodyPr/>
          <a:lstStyle/>
          <a:p>
            <a:r>
              <a:rPr lang="en-US" altLang="ko-KR" sz="2000" dirty="0">
                <a:ea typeface="굴림" charset="-127"/>
              </a:rPr>
              <a:t>High-level parallel programming should be oblivious of memory model issues.</a:t>
            </a:r>
          </a:p>
          <a:p>
            <a:pPr lvl="1"/>
            <a:r>
              <a:rPr lang="en-US" altLang="ko-KR" sz="1600" dirty="0">
                <a:ea typeface="굴림" charset="-127"/>
              </a:rPr>
              <a:t>Programmer should not be affected by changes in the memory model</a:t>
            </a:r>
          </a:p>
          <a:p>
            <a:pPr lvl="1"/>
            <a:endParaRPr lang="en-US" altLang="ko-KR" sz="1600" dirty="0">
              <a:ea typeface="굴림" charset="-127"/>
            </a:endParaRPr>
          </a:p>
          <a:p>
            <a:r>
              <a:rPr lang="en-US" altLang="ko-KR" sz="2000" dirty="0">
                <a:ea typeface="굴림" charset="-127"/>
              </a:rPr>
              <a:t>SC is too low level </a:t>
            </a:r>
            <a:r>
              <a:rPr lang="en-US" altLang="ko-KR" sz="2000" dirty="0" smtClean="0">
                <a:ea typeface="굴림" charset="-127"/>
              </a:rPr>
              <a:t>for a </a:t>
            </a:r>
            <a:r>
              <a:rPr lang="en-US" altLang="ko-KR" sz="2000" dirty="0">
                <a:ea typeface="굴림" charset="-127"/>
              </a:rPr>
              <a:t>programming model. High-level programming should be based on critical sections &amp; locks, atomic transactions, monitors, ...</a:t>
            </a:r>
          </a:p>
          <a:p>
            <a:endParaRPr lang="en-US" altLang="ko-KR" sz="2000" dirty="0">
              <a:ea typeface="굴림" charset="-127"/>
            </a:endParaRPr>
          </a:p>
          <a:p>
            <a:r>
              <a:rPr lang="en-US" altLang="ko-KR" sz="2000" dirty="0">
                <a:ea typeface="굴림" charset="-127"/>
              </a:rPr>
              <a:t>ISA definition for Load, Store, Memory Fence, synchronization instructions should </a:t>
            </a:r>
          </a:p>
          <a:p>
            <a:pPr lvl="1"/>
            <a:r>
              <a:rPr lang="en-US" altLang="ko-KR" sz="1600" dirty="0">
                <a:ea typeface="굴림" charset="-127"/>
              </a:rPr>
              <a:t>Be precise</a:t>
            </a:r>
          </a:p>
          <a:p>
            <a:pPr lvl="1"/>
            <a:r>
              <a:rPr lang="en-US" altLang="ko-KR" sz="1600" dirty="0">
                <a:ea typeface="굴림" charset="-127"/>
              </a:rPr>
              <a:t>Permit maximum flexibility in hardware implementation</a:t>
            </a:r>
          </a:p>
          <a:p>
            <a:pPr lvl="1"/>
            <a:r>
              <a:rPr lang="en-US" altLang="ko-KR" sz="1600" dirty="0">
                <a:ea typeface="굴림" charset="-127"/>
              </a:rPr>
              <a:t>Permit efficient implementation of high-level parallel constructs. </a:t>
            </a:r>
          </a:p>
        </p:txBody>
      </p:sp>
      <p:sp>
        <p:nvSpPr>
          <p:cNvPr id="7"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039167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Coherence vs. Consistency</a:t>
            </a:r>
            <a:endParaRPr lang="ko-KR" altLang="en-US" dirty="0"/>
          </a:p>
        </p:txBody>
      </p:sp>
      <p:sp>
        <p:nvSpPr>
          <p:cNvPr id="3" name="Content Placeholder 2"/>
          <p:cNvSpPr>
            <a:spLocks noGrp="1"/>
          </p:cNvSpPr>
          <p:nvPr>
            <p:ph idx="1"/>
          </p:nvPr>
        </p:nvSpPr>
        <p:spPr/>
        <p:txBody>
          <a:bodyPr/>
          <a:lstStyle/>
          <a:p>
            <a:pPr lvl="1">
              <a:buNone/>
            </a:pPr>
            <a:r>
              <a:rPr lang="en-US" altLang="ko-KR" sz="1600" dirty="0" smtClean="0">
                <a:latin typeface="Courier New" pitchFamily="49" charset="0"/>
                <a:cs typeface="Courier New" pitchFamily="49" charset="0"/>
              </a:rPr>
              <a:t>A = flag = 0</a:t>
            </a:r>
          </a:p>
          <a:p>
            <a:pPr lvl="1">
              <a:buNone/>
            </a:pPr>
            <a:r>
              <a:rPr lang="en-US" altLang="ko-KR" sz="1600" u="sng" dirty="0" smtClean="0">
                <a:latin typeface="Courier New" pitchFamily="49" charset="0"/>
                <a:cs typeface="Courier New" pitchFamily="49" charset="0"/>
              </a:rPr>
              <a:t>Processor  0</a:t>
            </a:r>
            <a:r>
              <a:rPr lang="en-US" altLang="ko-KR" sz="1600" dirty="0" smtClean="0">
                <a:latin typeface="Courier New" pitchFamily="49" charset="0"/>
                <a:cs typeface="Courier New" pitchFamily="49" charset="0"/>
              </a:rPr>
              <a:t>		</a:t>
            </a:r>
            <a:r>
              <a:rPr lang="en-US" altLang="ko-KR" sz="1600" u="sng" dirty="0" smtClean="0">
                <a:latin typeface="Courier New" pitchFamily="49" charset="0"/>
                <a:cs typeface="Courier New" pitchFamily="49" charset="0"/>
              </a:rPr>
              <a:t>Processor 1</a:t>
            </a:r>
          </a:p>
          <a:p>
            <a:pPr lvl="1">
              <a:buNone/>
            </a:pPr>
            <a:r>
              <a:rPr lang="en-US" altLang="ko-KR" sz="1600" dirty="0" smtClean="0">
                <a:latin typeface="Courier New" pitchFamily="49" charset="0"/>
                <a:cs typeface="Courier New" pitchFamily="49" charset="0"/>
              </a:rPr>
              <a:t>A = 1;			while (!flag);	</a:t>
            </a:r>
          </a:p>
          <a:p>
            <a:pPr lvl="1">
              <a:buNone/>
            </a:pPr>
            <a:r>
              <a:rPr lang="en-US" altLang="ko-KR" sz="1600" dirty="0" smtClean="0">
                <a:latin typeface="Courier New" pitchFamily="49" charset="0"/>
                <a:cs typeface="Courier New" pitchFamily="49" charset="0"/>
              </a:rPr>
              <a:t>flag = 1;			print A;</a:t>
            </a:r>
          </a:p>
          <a:p>
            <a:endParaRPr lang="en-US" altLang="ko-KR" dirty="0" smtClean="0"/>
          </a:p>
          <a:p>
            <a:r>
              <a:rPr lang="en-US" altLang="ko-KR" dirty="0" smtClean="0"/>
              <a:t>Intuitive result: P1 prints A = 1</a:t>
            </a:r>
          </a:p>
          <a:p>
            <a:r>
              <a:rPr lang="en-US" altLang="ko-KR" dirty="0" smtClean="0"/>
              <a:t>Cache coherence </a:t>
            </a:r>
          </a:p>
          <a:p>
            <a:pPr lvl="1"/>
            <a:r>
              <a:rPr lang="en-US" altLang="ko-KR" dirty="0" smtClean="0"/>
              <a:t>Provide consistent view of a memory location</a:t>
            </a:r>
          </a:p>
          <a:p>
            <a:pPr lvl="1"/>
            <a:r>
              <a:rPr lang="en-US" altLang="ko-KR" dirty="0" smtClean="0"/>
              <a:t>Does not say anything about the ordering of two different locations</a:t>
            </a:r>
          </a:p>
          <a:p>
            <a:r>
              <a:rPr lang="en-US" altLang="ko-KR" dirty="0" smtClean="0"/>
              <a:t>Consistency can determine whether this code works or not</a:t>
            </a:r>
          </a:p>
          <a:p>
            <a:endParaRPr lang="en-US" altLang="ko-KR" dirty="0" smtClean="0"/>
          </a:p>
          <a:p>
            <a:pPr lvl="1"/>
            <a:endParaRPr lang="en-US" altLang="ko-KR" dirty="0" smtClean="0"/>
          </a:p>
          <a:p>
            <a:pPr>
              <a:buNone/>
            </a:pPr>
            <a:endParaRPr lang="ko-KR" altLang="en-US" dirty="0"/>
          </a:p>
        </p:txBody>
      </p:sp>
    </p:spTree>
    <p:extLst>
      <p:ext uri="{BB962C8B-B14F-4D97-AF65-F5344CB8AC3E}">
        <p14:creationId xmlns:p14="http://schemas.microsoft.com/office/powerpoint/2010/main" val="3533939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Sequential Consistency</a:t>
            </a:r>
            <a:endParaRPr lang="ko-KR" altLang="en-US" dirty="0"/>
          </a:p>
        </p:txBody>
      </p:sp>
      <p:sp>
        <p:nvSpPr>
          <p:cNvPr id="3" name="Content Placeholder 2"/>
          <p:cNvSpPr>
            <a:spLocks noGrp="1"/>
          </p:cNvSpPr>
          <p:nvPr>
            <p:ph idx="1"/>
          </p:nvPr>
        </p:nvSpPr>
        <p:spPr/>
        <p:txBody>
          <a:bodyPr/>
          <a:lstStyle/>
          <a:p>
            <a:r>
              <a:rPr lang="en-US" altLang="ko-KR" dirty="0" err="1" smtClean="0"/>
              <a:t>Lamport’s</a:t>
            </a:r>
            <a:r>
              <a:rPr lang="en-US" altLang="ko-KR" dirty="0" smtClean="0"/>
              <a:t> definition</a:t>
            </a:r>
          </a:p>
          <a:p>
            <a:pPr>
              <a:buNone/>
            </a:pPr>
            <a:r>
              <a:rPr lang="en-US" altLang="ko-KR" dirty="0" smtClean="0"/>
              <a:t>	“A multiprocessor is </a:t>
            </a:r>
            <a:r>
              <a:rPr lang="en-US" altLang="ko-KR" i="1" dirty="0" smtClean="0"/>
              <a:t>sequentially consistent </a:t>
            </a:r>
            <a:r>
              <a:rPr lang="en-US" altLang="ko-KR" dirty="0" smtClean="0"/>
              <a:t>if the result of any execution is the same as if the operations of all the processors were executed in some sequential order, and the operations of each individual processor occur in this sequence in the order specified by its program”</a:t>
            </a:r>
          </a:p>
          <a:p>
            <a:endParaRPr lang="en-US" altLang="ko-KR" dirty="0" smtClean="0"/>
          </a:p>
          <a:p>
            <a:r>
              <a:rPr lang="en-US" altLang="ko-KR" dirty="0" smtClean="0"/>
              <a:t>Most intuitive consistency model for programmers</a:t>
            </a:r>
          </a:p>
          <a:p>
            <a:pPr lvl="1"/>
            <a:r>
              <a:rPr lang="en-US" altLang="ko-KR" dirty="0" smtClean="0"/>
              <a:t>Processors see their own loads and stores in program order</a:t>
            </a:r>
          </a:p>
          <a:p>
            <a:pPr lvl="1"/>
            <a:r>
              <a:rPr lang="en-US" altLang="ko-KR" dirty="0" smtClean="0"/>
              <a:t>Processors see others’ loads and stores in program order</a:t>
            </a:r>
          </a:p>
          <a:p>
            <a:pPr lvl="1"/>
            <a:r>
              <a:rPr lang="en-US" altLang="ko-KR" dirty="0" smtClean="0"/>
              <a:t>All processors see same global load and store ordering</a:t>
            </a:r>
          </a:p>
          <a:p>
            <a:endParaRPr lang="ko-KR" altLang="en-US" dirty="0"/>
          </a:p>
        </p:txBody>
      </p:sp>
    </p:spTree>
    <p:extLst>
      <p:ext uri="{BB962C8B-B14F-4D97-AF65-F5344CB8AC3E}">
        <p14:creationId xmlns:p14="http://schemas.microsoft.com/office/powerpoint/2010/main" val="1469297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바닥글 개체 틀 4"/>
          <p:cNvSpPr>
            <a:spLocks noGrp="1"/>
          </p:cNvSpPr>
          <p:nvPr>
            <p:ph type="ftr" sz="quarter" idx="4294967295"/>
          </p:nvPr>
        </p:nvSpPr>
        <p:spPr>
          <a:xfrm>
            <a:off x="6444208" y="6237312"/>
            <a:ext cx="2174379" cy="304800"/>
          </a:xfrm>
          <a:prstGeom prst="rect">
            <a:avLst/>
          </a:prstGeom>
        </p:spPr>
        <p:txBody>
          <a:bodyPr/>
          <a:lstStyle/>
          <a:p>
            <a:r>
              <a:rPr lang="en-US" altLang="ko-KR" sz="1200" dirty="0" smtClean="0"/>
              <a:t>Slides from Prof. </a:t>
            </a:r>
            <a:r>
              <a:rPr lang="en-US" altLang="ko-KR" sz="1200" dirty="0" err="1" smtClean="0"/>
              <a:t>Arvind</a:t>
            </a:r>
            <a:r>
              <a:rPr lang="en-US" altLang="ko-KR" sz="1200" dirty="0" smtClean="0"/>
              <a:t>, MIT</a:t>
            </a:r>
            <a:endParaRPr lang="en-US" altLang="ko-KR" sz="1200" dirty="0"/>
          </a:p>
        </p:txBody>
      </p:sp>
      <p:sp>
        <p:nvSpPr>
          <p:cNvPr id="1926146" name="Rectangle 2"/>
          <p:cNvSpPr>
            <a:spLocks noGrp="1" noChangeArrowheads="1"/>
          </p:cNvSpPr>
          <p:nvPr>
            <p:ph type="title"/>
          </p:nvPr>
        </p:nvSpPr>
        <p:spPr/>
        <p:txBody>
          <a:bodyPr/>
          <a:lstStyle/>
          <a:p>
            <a:r>
              <a:rPr lang="en-US" altLang="ko-KR">
                <a:ea typeface="굴림" charset="-127"/>
              </a:rPr>
              <a:t>Sequential Consistency</a:t>
            </a:r>
          </a:p>
        </p:txBody>
      </p:sp>
      <p:sp>
        <p:nvSpPr>
          <p:cNvPr id="1926147" name="Rectangle 3"/>
          <p:cNvSpPr>
            <a:spLocks noGrp="1" noChangeArrowheads="1"/>
          </p:cNvSpPr>
          <p:nvPr>
            <p:ph type="body" idx="1"/>
          </p:nvPr>
        </p:nvSpPr>
        <p:spPr>
          <a:xfrm>
            <a:off x="2130425" y="4117975"/>
            <a:ext cx="5732463" cy="1039813"/>
          </a:xfrm>
          <a:ln/>
          <a:extLst>
            <a:ext uri="{91240B29-F687-4F45-9708-019B960494DF}">
              <a14:hiddenLine xmlns:a14="http://schemas.microsoft.com/office/drawing/2010/main" w="28575" cmpd="sng">
                <a:solidFill>
                  <a:schemeClr val="bg2"/>
                </a:solidFill>
                <a:miter lim="800000"/>
                <a:headEnd/>
                <a:tailEnd/>
              </a14:hiddenLine>
            </a:ext>
          </a:extLst>
        </p:spPr>
        <p:txBody>
          <a:bodyPr/>
          <a:lstStyle/>
          <a:p>
            <a:r>
              <a:rPr lang="en-US" altLang="ko-KR" dirty="0">
                <a:ea typeface="굴림" charset="-127"/>
              </a:rPr>
              <a:t>In-order instruction execution</a:t>
            </a:r>
          </a:p>
          <a:p>
            <a:r>
              <a:rPr lang="en-US" altLang="ko-KR" dirty="0">
                <a:ea typeface="굴림" charset="-127"/>
              </a:rPr>
              <a:t>Atomic loads and stores</a:t>
            </a:r>
          </a:p>
        </p:txBody>
      </p:sp>
      <p:sp>
        <p:nvSpPr>
          <p:cNvPr id="1926148" name="Text Box 4"/>
          <p:cNvSpPr txBox="1">
            <a:spLocks noChangeArrowheads="1"/>
          </p:cNvSpPr>
          <p:nvPr/>
        </p:nvSpPr>
        <p:spPr bwMode="auto">
          <a:xfrm>
            <a:off x="804863" y="5292725"/>
            <a:ext cx="8418512" cy="831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ko-KR" i="1">
                <a:solidFill>
                  <a:srgbClr val="56127A"/>
                </a:solidFill>
                <a:latin typeface="Verdana" pitchFamily="34" charset="0"/>
                <a:ea typeface="굴림" charset="-127"/>
              </a:rPr>
              <a:t>SC is easy to understand but architects and compiler </a:t>
            </a:r>
          </a:p>
          <a:p>
            <a:pPr eaLnBrk="0" hangingPunct="0"/>
            <a:r>
              <a:rPr lang="en-US" altLang="ko-KR" i="1">
                <a:solidFill>
                  <a:srgbClr val="56127A"/>
                </a:solidFill>
                <a:latin typeface="Verdana" pitchFamily="34" charset="0"/>
                <a:ea typeface="굴림" charset="-127"/>
              </a:rPr>
              <a:t>writers want to violate it for performance</a:t>
            </a:r>
          </a:p>
        </p:txBody>
      </p:sp>
      <p:sp>
        <p:nvSpPr>
          <p:cNvPr id="1926149" name="Rectangle 5"/>
          <p:cNvSpPr>
            <a:spLocks noChangeArrowheads="1"/>
          </p:cNvSpPr>
          <p:nvPr/>
        </p:nvSpPr>
        <p:spPr bwMode="auto">
          <a:xfrm>
            <a:off x="609600" y="1524000"/>
            <a:ext cx="8153400" cy="1752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1143000" lvl="2" indent="-228600">
              <a:spcBef>
                <a:spcPct val="20000"/>
              </a:spcBef>
            </a:pPr>
            <a:r>
              <a:rPr lang="en-US" altLang="ko-KR" i="1">
                <a:latin typeface="Verdana" pitchFamily="34" charset="0"/>
                <a:ea typeface="굴림" charset="-127"/>
              </a:rPr>
              <a:t>Processor  1		Processor  2</a:t>
            </a:r>
            <a:endParaRPr lang="en-US" altLang="ko-KR">
              <a:latin typeface="Verdana" pitchFamily="34" charset="0"/>
              <a:ea typeface="굴림" charset="-127"/>
            </a:endParaRPr>
          </a:p>
          <a:p>
            <a:pPr marL="1143000" lvl="2" indent="-228600">
              <a:spcBef>
                <a:spcPct val="20000"/>
              </a:spcBef>
            </a:pPr>
            <a:r>
              <a:rPr lang="en-US" altLang="ko-KR" sz="2000">
                <a:solidFill>
                  <a:srgbClr val="56127A"/>
                </a:solidFill>
                <a:latin typeface="Verdana" pitchFamily="34" charset="0"/>
                <a:ea typeface="굴림" charset="-127"/>
              </a:rPr>
              <a:t>Store (</a:t>
            </a:r>
            <a:r>
              <a:rPr lang="en-US" altLang="ko-KR" sz="2000">
                <a:solidFill>
                  <a:schemeClr val="accent1"/>
                </a:solidFill>
                <a:latin typeface="Verdana" pitchFamily="34" charset="0"/>
                <a:ea typeface="굴림" charset="-127"/>
              </a:rPr>
              <a:t>a)</a:t>
            </a:r>
            <a:r>
              <a:rPr lang="en-US" altLang="ko-KR" sz="2000">
                <a:solidFill>
                  <a:srgbClr val="56127A"/>
                </a:solidFill>
                <a:latin typeface="Verdana" pitchFamily="34" charset="0"/>
                <a:ea typeface="굴림" charset="-127"/>
              </a:rPr>
              <a:t>, 10;	         	     L:	Load r1, (</a:t>
            </a:r>
            <a:r>
              <a:rPr lang="en-US" altLang="ko-KR" sz="2000">
                <a:solidFill>
                  <a:srgbClr val="FF0000"/>
                </a:solidFill>
                <a:latin typeface="Verdana" pitchFamily="34" charset="0"/>
                <a:ea typeface="굴림" charset="-127"/>
              </a:rPr>
              <a:t>flag</a:t>
            </a:r>
            <a:r>
              <a:rPr lang="en-US" altLang="ko-KR" sz="2000">
                <a:solidFill>
                  <a:srgbClr val="56127A"/>
                </a:solidFill>
                <a:latin typeface="Verdana" pitchFamily="34" charset="0"/>
                <a:ea typeface="굴림" charset="-127"/>
              </a:rPr>
              <a:t>);</a:t>
            </a:r>
          </a:p>
          <a:p>
            <a:pPr marL="1143000" lvl="2" indent="-228600">
              <a:spcBef>
                <a:spcPct val="20000"/>
              </a:spcBef>
            </a:pPr>
            <a:r>
              <a:rPr lang="en-US" altLang="ko-KR" sz="2000">
                <a:solidFill>
                  <a:srgbClr val="56127A"/>
                </a:solidFill>
                <a:latin typeface="Verdana" pitchFamily="34" charset="0"/>
                <a:ea typeface="굴림" charset="-127"/>
              </a:rPr>
              <a:t>Store (</a:t>
            </a:r>
            <a:r>
              <a:rPr lang="en-US" altLang="ko-KR" sz="2000">
                <a:solidFill>
                  <a:srgbClr val="FF0000"/>
                </a:solidFill>
                <a:latin typeface="Verdana" pitchFamily="34" charset="0"/>
                <a:ea typeface="굴림" charset="-127"/>
              </a:rPr>
              <a:t>flag</a:t>
            </a:r>
            <a:r>
              <a:rPr lang="en-US" altLang="ko-KR" sz="2000">
                <a:solidFill>
                  <a:srgbClr val="56127A"/>
                </a:solidFill>
                <a:latin typeface="Verdana" pitchFamily="34" charset="0"/>
                <a:ea typeface="굴림" charset="-127"/>
              </a:rPr>
              <a:t>), 1; 		if r</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 0 goto L;</a:t>
            </a:r>
          </a:p>
          <a:p>
            <a:pPr marL="1143000" lvl="2" indent="-228600">
              <a:spcBef>
                <a:spcPct val="20000"/>
              </a:spcBef>
            </a:pPr>
            <a:r>
              <a:rPr lang="en-US" altLang="ko-KR" sz="2000">
                <a:solidFill>
                  <a:schemeClr val="hlink"/>
                </a:solidFill>
                <a:latin typeface="Verdana" pitchFamily="34" charset="0"/>
                <a:ea typeface="굴림" charset="-127"/>
              </a:rPr>
              <a:t>				</a:t>
            </a:r>
            <a:r>
              <a:rPr lang="en-US" altLang="ko-KR" sz="2000">
                <a:solidFill>
                  <a:srgbClr val="56127A"/>
                </a:solidFill>
                <a:latin typeface="Verdana" pitchFamily="34" charset="0"/>
                <a:ea typeface="굴림" charset="-127"/>
              </a:rPr>
              <a:t>	Load r2, (</a:t>
            </a:r>
            <a:r>
              <a:rPr lang="en-US" altLang="ko-KR" sz="2000">
                <a:solidFill>
                  <a:schemeClr val="accent1"/>
                </a:solidFill>
                <a:latin typeface="Verdana" pitchFamily="34" charset="0"/>
                <a:ea typeface="굴림" charset="-127"/>
              </a:rPr>
              <a:t>a</a:t>
            </a:r>
            <a:r>
              <a:rPr lang="en-US" altLang="ko-KR" sz="2000">
                <a:solidFill>
                  <a:srgbClr val="56127A"/>
                </a:solidFill>
                <a:latin typeface="Verdana" pitchFamily="34" charset="0"/>
                <a:ea typeface="굴림" charset="-127"/>
              </a:rPr>
              <a:t>);</a:t>
            </a:r>
          </a:p>
        </p:txBody>
      </p:sp>
      <p:sp>
        <p:nvSpPr>
          <p:cNvPr id="1926150" name="Text Box 6"/>
          <p:cNvSpPr txBox="1">
            <a:spLocks noChangeArrowheads="1"/>
          </p:cNvSpPr>
          <p:nvPr/>
        </p:nvSpPr>
        <p:spPr bwMode="auto">
          <a:xfrm>
            <a:off x="519113" y="836712"/>
            <a:ext cx="2725737" cy="474662"/>
          </a:xfrm>
          <a:prstGeom prst="rect">
            <a:avLst/>
          </a:prstGeom>
          <a:noFill/>
          <a:ln w="12700">
            <a:solidFill>
              <a:srgbClr val="5F5F5F"/>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ko-KR" i="1">
                <a:solidFill>
                  <a:srgbClr val="808080"/>
                </a:solidFill>
                <a:latin typeface="Verdana" pitchFamily="34" charset="0"/>
                <a:ea typeface="굴림" charset="-127"/>
              </a:rPr>
              <a:t>initially  flag = 0</a:t>
            </a:r>
            <a:endParaRPr lang="en-US" altLang="ko-KR">
              <a:solidFill>
                <a:srgbClr val="808080"/>
              </a:solidFill>
              <a:latin typeface="Verdana" pitchFamily="34" charset="0"/>
              <a:ea typeface="굴림" charset="-127"/>
            </a:endParaRPr>
          </a:p>
        </p:txBody>
      </p:sp>
      <p:sp>
        <p:nvSpPr>
          <p:cNvPr id="1926151" name="Line 7"/>
          <p:cNvSpPr>
            <a:spLocks noChangeShapeType="1"/>
          </p:cNvSpPr>
          <p:nvPr/>
        </p:nvSpPr>
        <p:spPr bwMode="auto">
          <a:xfrm flipV="1">
            <a:off x="3594100" y="2197100"/>
            <a:ext cx="1155700" cy="3683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6152" name="Freeform 8"/>
          <p:cNvSpPr>
            <a:spLocks/>
          </p:cNvSpPr>
          <p:nvPr/>
        </p:nvSpPr>
        <p:spPr bwMode="auto">
          <a:xfrm>
            <a:off x="3403600" y="2146300"/>
            <a:ext cx="163513" cy="381000"/>
          </a:xfrm>
          <a:custGeom>
            <a:avLst/>
            <a:gdLst>
              <a:gd name="T0" fmla="*/ 0 w 103"/>
              <a:gd name="T1" fmla="*/ 0 h 240"/>
              <a:gd name="T2" fmla="*/ 96 w 103"/>
              <a:gd name="T3" fmla="*/ 104 h 240"/>
              <a:gd name="T4" fmla="*/ 40 w 103"/>
              <a:gd name="T5" fmla="*/ 240 h 240"/>
            </a:gdLst>
            <a:ahLst/>
            <a:cxnLst>
              <a:cxn ang="0">
                <a:pos x="T0" y="T1"/>
              </a:cxn>
              <a:cxn ang="0">
                <a:pos x="T2" y="T3"/>
              </a:cxn>
              <a:cxn ang="0">
                <a:pos x="T4" y="T5"/>
              </a:cxn>
            </a:cxnLst>
            <a:rect l="0" t="0" r="r" b="b"/>
            <a:pathLst>
              <a:path w="103" h="240">
                <a:moveTo>
                  <a:pt x="0" y="0"/>
                </a:moveTo>
                <a:cubicBezTo>
                  <a:pt x="44" y="32"/>
                  <a:pt x="89" y="64"/>
                  <a:pt x="96" y="104"/>
                </a:cubicBezTo>
                <a:cubicBezTo>
                  <a:pt x="103" y="144"/>
                  <a:pt x="71" y="192"/>
                  <a:pt x="40" y="240"/>
                </a:cubicBezTo>
              </a:path>
            </a:pathLst>
          </a:custGeom>
          <a:noFill/>
          <a:ln w="9525"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6153" name="Freeform 9"/>
          <p:cNvSpPr>
            <a:spLocks/>
          </p:cNvSpPr>
          <p:nvPr/>
        </p:nvSpPr>
        <p:spPr bwMode="auto">
          <a:xfrm>
            <a:off x="7404100" y="2184400"/>
            <a:ext cx="412750" cy="762000"/>
          </a:xfrm>
          <a:custGeom>
            <a:avLst/>
            <a:gdLst>
              <a:gd name="T0" fmla="*/ 64 w 260"/>
              <a:gd name="T1" fmla="*/ 0 h 480"/>
              <a:gd name="T2" fmla="*/ 249 w 260"/>
              <a:gd name="T3" fmla="*/ 201 h 480"/>
              <a:gd name="T4" fmla="*/ 0 w 260"/>
              <a:gd name="T5" fmla="*/ 480 h 480"/>
            </a:gdLst>
            <a:ahLst/>
            <a:cxnLst>
              <a:cxn ang="0">
                <a:pos x="T0" y="T1"/>
              </a:cxn>
              <a:cxn ang="0">
                <a:pos x="T2" y="T3"/>
              </a:cxn>
              <a:cxn ang="0">
                <a:pos x="T4" y="T5"/>
              </a:cxn>
            </a:cxnLst>
            <a:rect l="0" t="0" r="r" b="b"/>
            <a:pathLst>
              <a:path w="260" h="480">
                <a:moveTo>
                  <a:pt x="64" y="0"/>
                </a:moveTo>
                <a:cubicBezTo>
                  <a:pt x="149" y="62"/>
                  <a:pt x="260" y="121"/>
                  <a:pt x="249" y="201"/>
                </a:cubicBezTo>
                <a:cubicBezTo>
                  <a:pt x="238" y="281"/>
                  <a:pt x="52" y="422"/>
                  <a:pt x="0" y="480"/>
                </a:cubicBezTo>
              </a:path>
            </a:pathLst>
          </a:custGeom>
          <a:noFill/>
          <a:ln w="9525"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6154" name="Line 10"/>
          <p:cNvSpPr>
            <a:spLocks noChangeShapeType="1"/>
          </p:cNvSpPr>
          <p:nvPr/>
        </p:nvSpPr>
        <p:spPr bwMode="auto">
          <a:xfrm>
            <a:off x="3441700" y="2146300"/>
            <a:ext cx="1739900" cy="711200"/>
          </a:xfrm>
          <a:prstGeom prst="line">
            <a:avLst/>
          </a:prstGeom>
          <a:noFill/>
          <a:ln w="9525">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2345973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26151"/>
                                        </p:tgtEl>
                                        <p:attrNameLst>
                                          <p:attrName>style.visibility</p:attrName>
                                        </p:attrNameLst>
                                      </p:cBhvr>
                                      <p:to>
                                        <p:strVal val="visible"/>
                                      </p:to>
                                    </p:set>
                                    <p:animEffect transition="in" filter="wipe(left)">
                                      <p:cBhvr>
                                        <p:cTn id="7" dur="1000"/>
                                        <p:tgtEl>
                                          <p:spTgt spid="19261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26152"/>
                                        </p:tgtEl>
                                        <p:attrNameLst>
                                          <p:attrName>style.visibility</p:attrName>
                                        </p:attrNameLst>
                                      </p:cBhvr>
                                      <p:to>
                                        <p:strVal val="visible"/>
                                      </p:to>
                                    </p:set>
                                    <p:animEffect transition="in" filter="wipe(up)">
                                      <p:cBhvr>
                                        <p:cTn id="12" dur="1000"/>
                                        <p:tgtEl>
                                          <p:spTgt spid="19261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926153"/>
                                        </p:tgtEl>
                                        <p:attrNameLst>
                                          <p:attrName>style.visibility</p:attrName>
                                        </p:attrNameLst>
                                      </p:cBhvr>
                                      <p:to>
                                        <p:strVal val="visible"/>
                                      </p:to>
                                    </p:set>
                                    <p:animEffect transition="in" filter="wipe(up)">
                                      <p:cBhvr>
                                        <p:cTn id="17" dur="1000"/>
                                        <p:tgtEl>
                                          <p:spTgt spid="19261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26154"/>
                                        </p:tgtEl>
                                        <p:attrNameLst>
                                          <p:attrName>style.visibility</p:attrName>
                                        </p:attrNameLst>
                                      </p:cBhvr>
                                      <p:to>
                                        <p:strVal val="visible"/>
                                      </p:to>
                                    </p:set>
                                    <p:animEffect transition="in" filter="wipe(left)">
                                      <p:cBhvr>
                                        <p:cTn id="22" dur="1000"/>
                                        <p:tgtEl>
                                          <p:spTgt spid="19261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2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6148" grpId="0"/>
      <p:bldP spid="1926151" grpId="0" animBg="1"/>
      <p:bldP spid="1926152" grpId="0" animBg="1"/>
      <p:bldP spid="1926153" grpId="0" animBg="1"/>
      <p:bldP spid="192615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7170" name="Rectangle 2"/>
          <p:cNvSpPr>
            <a:spLocks noGrp="1" noChangeArrowheads="1"/>
          </p:cNvSpPr>
          <p:nvPr>
            <p:ph type="title"/>
          </p:nvPr>
        </p:nvSpPr>
        <p:spPr/>
        <p:txBody>
          <a:bodyPr/>
          <a:lstStyle/>
          <a:p>
            <a:r>
              <a:rPr lang="en-US" altLang="ko-KR" sz="4300">
                <a:ea typeface="굴림" charset="-127"/>
              </a:rPr>
              <a:t>Memory Model Issues</a:t>
            </a:r>
          </a:p>
        </p:txBody>
      </p:sp>
      <p:sp>
        <p:nvSpPr>
          <p:cNvPr id="1927171" name="Text Box 3"/>
          <p:cNvSpPr txBox="1">
            <a:spLocks noChangeArrowheads="1"/>
          </p:cNvSpPr>
          <p:nvPr/>
        </p:nvSpPr>
        <p:spPr bwMode="auto">
          <a:xfrm>
            <a:off x="1270000" y="2303463"/>
            <a:ext cx="7170738" cy="1571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ko-KR" i="1" dirty="0">
                <a:solidFill>
                  <a:schemeClr val="tx2"/>
                </a:solidFill>
                <a:latin typeface="Verdana" pitchFamily="34" charset="0"/>
                <a:ea typeface="굴림" charset="-127"/>
              </a:rPr>
              <a:t>Architectural optimizations that are correct for uniprocessors, often violate sequential consistency and result in a new memory model for multiprocessors</a:t>
            </a:r>
          </a:p>
        </p:txBody>
      </p:sp>
      <p:sp>
        <p:nvSpPr>
          <p:cNvPr id="7"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2647156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슬라이드 번호 개체 틀 6"/>
          <p:cNvSpPr>
            <a:spLocks noGrp="1"/>
          </p:cNvSpPr>
          <p:nvPr>
            <p:ph type="sldNum" sz="quarter" idx="12"/>
          </p:nvPr>
        </p:nvSpPr>
        <p:spPr/>
        <p:txBody>
          <a:bodyPr/>
          <a:lstStyle/>
          <a:p>
            <a:r>
              <a:rPr lang="en-US" altLang="ko-KR"/>
              <a:t>L24-</a:t>
            </a:r>
            <a:fld id="{C9733B5E-600E-48FB-B2D8-3F17643E6F82}" type="slidenum">
              <a:rPr lang="en-US" altLang="ko-KR"/>
              <a:pPr/>
              <a:t>7</a:t>
            </a:fld>
            <a:endParaRPr lang="en-US" altLang="ko-KR"/>
          </a:p>
        </p:txBody>
      </p:sp>
      <p:sp>
        <p:nvSpPr>
          <p:cNvPr id="1928194" name="Rectangle 2"/>
          <p:cNvSpPr>
            <a:spLocks noGrp="1" noChangeArrowheads="1"/>
          </p:cNvSpPr>
          <p:nvPr>
            <p:ph type="title"/>
          </p:nvPr>
        </p:nvSpPr>
        <p:spPr/>
        <p:txBody>
          <a:bodyPr/>
          <a:lstStyle/>
          <a:p>
            <a:r>
              <a:rPr lang="en-US" altLang="ko-KR">
                <a:ea typeface="굴림" charset="-127"/>
              </a:rPr>
              <a:t>Committed Store Buffers</a:t>
            </a:r>
          </a:p>
        </p:txBody>
      </p:sp>
      <p:sp>
        <p:nvSpPr>
          <p:cNvPr id="1928195" name="Rectangle 3"/>
          <p:cNvSpPr>
            <a:spLocks noChangeArrowheads="1"/>
          </p:cNvSpPr>
          <p:nvPr/>
        </p:nvSpPr>
        <p:spPr bwMode="auto">
          <a:xfrm>
            <a:off x="5105400" y="1524000"/>
            <a:ext cx="1066800" cy="8382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50000"/>
              </a:spcBef>
            </a:pPr>
            <a:r>
              <a:rPr lang="en-US" altLang="ko-KR" sz="2000">
                <a:latin typeface="Arial" charset="0"/>
                <a:ea typeface="굴림" charset="-127"/>
              </a:rPr>
              <a:t>CPU</a:t>
            </a:r>
          </a:p>
        </p:txBody>
      </p:sp>
      <p:sp>
        <p:nvSpPr>
          <p:cNvPr id="1928196" name="Rectangle 4"/>
          <p:cNvSpPr>
            <a:spLocks noChangeArrowheads="1"/>
          </p:cNvSpPr>
          <p:nvPr/>
        </p:nvSpPr>
        <p:spPr bwMode="auto">
          <a:xfrm>
            <a:off x="5105400" y="3429000"/>
            <a:ext cx="1066800" cy="6096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50000"/>
              </a:spcBef>
            </a:pPr>
            <a:r>
              <a:rPr lang="en-US" altLang="ko-KR" sz="2000">
                <a:latin typeface="Arial" charset="0"/>
                <a:ea typeface="굴림" charset="-127"/>
              </a:rPr>
              <a:t>Cache</a:t>
            </a:r>
          </a:p>
        </p:txBody>
      </p:sp>
      <p:sp>
        <p:nvSpPr>
          <p:cNvPr id="1928197" name="Rectangle 5"/>
          <p:cNvSpPr>
            <a:spLocks noChangeArrowheads="1"/>
          </p:cNvSpPr>
          <p:nvPr/>
        </p:nvSpPr>
        <p:spPr bwMode="auto">
          <a:xfrm>
            <a:off x="5105400" y="4953000"/>
            <a:ext cx="3200400" cy="1066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50000"/>
              </a:spcBef>
            </a:pPr>
            <a:r>
              <a:rPr lang="en-US" altLang="ko-KR" sz="2000">
                <a:latin typeface="Arial" charset="0"/>
                <a:ea typeface="굴림" charset="-127"/>
              </a:rPr>
              <a:t>Main Memory</a:t>
            </a:r>
          </a:p>
        </p:txBody>
      </p:sp>
      <p:sp>
        <p:nvSpPr>
          <p:cNvPr id="1928198" name="Line 6"/>
          <p:cNvSpPr>
            <a:spLocks noChangeShapeType="1"/>
          </p:cNvSpPr>
          <p:nvPr/>
        </p:nvSpPr>
        <p:spPr bwMode="auto">
          <a:xfrm>
            <a:off x="5105400" y="4495800"/>
            <a:ext cx="3200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199" name="Line 7"/>
          <p:cNvSpPr>
            <a:spLocks noChangeShapeType="1"/>
          </p:cNvSpPr>
          <p:nvPr/>
        </p:nvSpPr>
        <p:spPr bwMode="auto">
          <a:xfrm>
            <a:off x="5638800" y="4038600"/>
            <a:ext cx="0" cy="4572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00" name="Line 8"/>
          <p:cNvSpPr>
            <a:spLocks noChangeShapeType="1"/>
          </p:cNvSpPr>
          <p:nvPr/>
        </p:nvSpPr>
        <p:spPr bwMode="auto">
          <a:xfrm>
            <a:off x="6705600" y="4495800"/>
            <a:ext cx="0" cy="4572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grpSp>
        <p:nvGrpSpPr>
          <p:cNvPr id="1928201" name="Group 9"/>
          <p:cNvGrpSpPr>
            <a:grpSpLocks/>
          </p:cNvGrpSpPr>
          <p:nvPr/>
        </p:nvGrpSpPr>
        <p:grpSpPr bwMode="auto">
          <a:xfrm>
            <a:off x="5029200" y="2743200"/>
            <a:ext cx="609600" cy="304800"/>
            <a:chOff x="2640" y="1536"/>
            <a:chExt cx="336" cy="192"/>
          </a:xfrm>
        </p:grpSpPr>
        <p:sp>
          <p:nvSpPr>
            <p:cNvPr id="1928202" name="Rectangle 10"/>
            <p:cNvSpPr>
              <a:spLocks noChangeArrowheads="1"/>
            </p:cNvSpPr>
            <p:nvPr/>
          </p:nvSpPr>
          <p:spPr bwMode="auto">
            <a:xfrm>
              <a:off x="2640" y="1584"/>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03" name="Rectangle 11"/>
            <p:cNvSpPr>
              <a:spLocks noChangeArrowheads="1"/>
            </p:cNvSpPr>
            <p:nvPr/>
          </p:nvSpPr>
          <p:spPr bwMode="auto">
            <a:xfrm>
              <a:off x="2640" y="1632"/>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04" name="Rectangle 12"/>
            <p:cNvSpPr>
              <a:spLocks noChangeArrowheads="1"/>
            </p:cNvSpPr>
            <p:nvPr/>
          </p:nvSpPr>
          <p:spPr bwMode="auto">
            <a:xfrm>
              <a:off x="2640" y="1680"/>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05" name="Freeform 13"/>
            <p:cNvSpPr>
              <a:spLocks/>
            </p:cNvSpPr>
            <p:nvPr/>
          </p:nvSpPr>
          <p:spPr bwMode="auto">
            <a:xfrm>
              <a:off x="2640" y="1536"/>
              <a:ext cx="336" cy="192"/>
            </a:xfrm>
            <a:custGeom>
              <a:avLst/>
              <a:gdLst>
                <a:gd name="T0" fmla="*/ 0 w 192"/>
                <a:gd name="T1" fmla="*/ 0 h 192"/>
                <a:gd name="T2" fmla="*/ 0 w 192"/>
                <a:gd name="T3" fmla="*/ 192 h 192"/>
                <a:gd name="T4" fmla="*/ 192 w 192"/>
                <a:gd name="T5" fmla="*/ 192 h 192"/>
                <a:gd name="T6" fmla="*/ 192 w 192"/>
                <a:gd name="T7" fmla="*/ 0 h 192"/>
              </a:gdLst>
              <a:ahLst/>
              <a:cxnLst>
                <a:cxn ang="0">
                  <a:pos x="T0" y="T1"/>
                </a:cxn>
                <a:cxn ang="0">
                  <a:pos x="T2" y="T3"/>
                </a:cxn>
                <a:cxn ang="0">
                  <a:pos x="T4" y="T5"/>
                </a:cxn>
                <a:cxn ang="0">
                  <a:pos x="T6" y="T7"/>
                </a:cxn>
              </a:cxnLst>
              <a:rect l="0" t="0" r="r" b="b"/>
              <a:pathLst>
                <a:path w="192" h="192">
                  <a:moveTo>
                    <a:pt x="0" y="0"/>
                  </a:moveTo>
                  <a:lnTo>
                    <a:pt x="0" y="192"/>
                  </a:lnTo>
                  <a:lnTo>
                    <a:pt x="192" y="192"/>
                  </a:lnTo>
                  <a:lnTo>
                    <a:pt x="192" y="0"/>
                  </a:lnTo>
                </a:path>
              </a:pathLst>
            </a:custGeom>
            <a:noFill/>
            <a:ln w="38100" cap="flat" cmpd="sng">
              <a:solidFill>
                <a:schemeClr val="tx1"/>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grpSp>
      <p:sp>
        <p:nvSpPr>
          <p:cNvPr id="1928206" name="Line 14"/>
          <p:cNvSpPr>
            <a:spLocks noChangeShapeType="1"/>
          </p:cNvSpPr>
          <p:nvPr/>
        </p:nvSpPr>
        <p:spPr bwMode="auto">
          <a:xfrm>
            <a:off x="5334000" y="2362200"/>
            <a:ext cx="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07" name="Line 15"/>
          <p:cNvSpPr>
            <a:spLocks noChangeShapeType="1"/>
          </p:cNvSpPr>
          <p:nvPr/>
        </p:nvSpPr>
        <p:spPr bwMode="auto">
          <a:xfrm>
            <a:off x="5334000" y="3048000"/>
            <a:ext cx="0" cy="381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08" name="Line 16"/>
          <p:cNvSpPr>
            <a:spLocks noChangeShapeType="1"/>
          </p:cNvSpPr>
          <p:nvPr/>
        </p:nvSpPr>
        <p:spPr bwMode="auto">
          <a:xfrm flipV="1">
            <a:off x="6019800" y="2667000"/>
            <a:ext cx="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09" name="Line 17"/>
          <p:cNvSpPr>
            <a:spLocks noChangeShapeType="1"/>
          </p:cNvSpPr>
          <p:nvPr/>
        </p:nvSpPr>
        <p:spPr bwMode="auto">
          <a:xfrm flipV="1">
            <a:off x="5638800" y="2667000"/>
            <a:ext cx="22860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10" name="Rectangle 18"/>
          <p:cNvSpPr>
            <a:spLocks noChangeArrowheads="1"/>
          </p:cNvSpPr>
          <p:nvPr/>
        </p:nvSpPr>
        <p:spPr bwMode="auto">
          <a:xfrm>
            <a:off x="7239000" y="1524000"/>
            <a:ext cx="1066800" cy="8382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50000"/>
              </a:spcBef>
            </a:pPr>
            <a:r>
              <a:rPr lang="en-US" altLang="ko-KR" sz="2000">
                <a:latin typeface="Arial" charset="0"/>
                <a:ea typeface="굴림" charset="-127"/>
              </a:rPr>
              <a:t>CPU</a:t>
            </a:r>
          </a:p>
        </p:txBody>
      </p:sp>
      <p:sp>
        <p:nvSpPr>
          <p:cNvPr id="1928211" name="Rectangle 19"/>
          <p:cNvSpPr>
            <a:spLocks noChangeArrowheads="1"/>
          </p:cNvSpPr>
          <p:nvPr/>
        </p:nvSpPr>
        <p:spPr bwMode="auto">
          <a:xfrm>
            <a:off x="7239000" y="3429000"/>
            <a:ext cx="1066800" cy="6096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50000"/>
              </a:spcBef>
            </a:pPr>
            <a:r>
              <a:rPr lang="en-US" altLang="ko-KR" sz="2000">
                <a:latin typeface="Arial" charset="0"/>
                <a:ea typeface="굴림" charset="-127"/>
              </a:rPr>
              <a:t>Cache</a:t>
            </a:r>
          </a:p>
        </p:txBody>
      </p:sp>
      <p:sp>
        <p:nvSpPr>
          <p:cNvPr id="1928212" name="Line 20"/>
          <p:cNvSpPr>
            <a:spLocks noChangeShapeType="1"/>
          </p:cNvSpPr>
          <p:nvPr/>
        </p:nvSpPr>
        <p:spPr bwMode="auto">
          <a:xfrm>
            <a:off x="7772400" y="4038600"/>
            <a:ext cx="0" cy="4572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grpSp>
        <p:nvGrpSpPr>
          <p:cNvPr id="1928213" name="Group 21"/>
          <p:cNvGrpSpPr>
            <a:grpSpLocks/>
          </p:cNvGrpSpPr>
          <p:nvPr/>
        </p:nvGrpSpPr>
        <p:grpSpPr bwMode="auto">
          <a:xfrm>
            <a:off x="7162800" y="2743200"/>
            <a:ext cx="609600" cy="304800"/>
            <a:chOff x="2640" y="1536"/>
            <a:chExt cx="336" cy="192"/>
          </a:xfrm>
        </p:grpSpPr>
        <p:sp>
          <p:nvSpPr>
            <p:cNvPr id="1928214" name="Rectangle 22"/>
            <p:cNvSpPr>
              <a:spLocks noChangeArrowheads="1"/>
            </p:cNvSpPr>
            <p:nvPr/>
          </p:nvSpPr>
          <p:spPr bwMode="auto">
            <a:xfrm>
              <a:off x="2640" y="1584"/>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15" name="Rectangle 23"/>
            <p:cNvSpPr>
              <a:spLocks noChangeArrowheads="1"/>
            </p:cNvSpPr>
            <p:nvPr/>
          </p:nvSpPr>
          <p:spPr bwMode="auto">
            <a:xfrm>
              <a:off x="2640" y="1632"/>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16" name="Rectangle 24"/>
            <p:cNvSpPr>
              <a:spLocks noChangeArrowheads="1"/>
            </p:cNvSpPr>
            <p:nvPr/>
          </p:nvSpPr>
          <p:spPr bwMode="auto">
            <a:xfrm>
              <a:off x="2640" y="1680"/>
              <a:ext cx="336" cy="4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17" name="Freeform 25"/>
            <p:cNvSpPr>
              <a:spLocks/>
            </p:cNvSpPr>
            <p:nvPr/>
          </p:nvSpPr>
          <p:spPr bwMode="auto">
            <a:xfrm>
              <a:off x="2640" y="1536"/>
              <a:ext cx="336" cy="192"/>
            </a:xfrm>
            <a:custGeom>
              <a:avLst/>
              <a:gdLst>
                <a:gd name="T0" fmla="*/ 0 w 192"/>
                <a:gd name="T1" fmla="*/ 0 h 192"/>
                <a:gd name="T2" fmla="*/ 0 w 192"/>
                <a:gd name="T3" fmla="*/ 192 h 192"/>
                <a:gd name="T4" fmla="*/ 192 w 192"/>
                <a:gd name="T5" fmla="*/ 192 h 192"/>
                <a:gd name="T6" fmla="*/ 192 w 192"/>
                <a:gd name="T7" fmla="*/ 0 h 192"/>
              </a:gdLst>
              <a:ahLst/>
              <a:cxnLst>
                <a:cxn ang="0">
                  <a:pos x="T0" y="T1"/>
                </a:cxn>
                <a:cxn ang="0">
                  <a:pos x="T2" y="T3"/>
                </a:cxn>
                <a:cxn ang="0">
                  <a:pos x="T4" y="T5"/>
                </a:cxn>
                <a:cxn ang="0">
                  <a:pos x="T6" y="T7"/>
                </a:cxn>
              </a:cxnLst>
              <a:rect l="0" t="0" r="r" b="b"/>
              <a:pathLst>
                <a:path w="192" h="192">
                  <a:moveTo>
                    <a:pt x="0" y="0"/>
                  </a:moveTo>
                  <a:lnTo>
                    <a:pt x="0" y="192"/>
                  </a:lnTo>
                  <a:lnTo>
                    <a:pt x="192" y="192"/>
                  </a:lnTo>
                  <a:lnTo>
                    <a:pt x="192" y="0"/>
                  </a:lnTo>
                </a:path>
              </a:pathLst>
            </a:custGeom>
            <a:noFill/>
            <a:ln w="38100" cap="flat" cmpd="sng">
              <a:solidFill>
                <a:schemeClr val="tx1"/>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grpSp>
      <p:sp>
        <p:nvSpPr>
          <p:cNvPr id="1928218" name="Line 26"/>
          <p:cNvSpPr>
            <a:spLocks noChangeShapeType="1"/>
          </p:cNvSpPr>
          <p:nvPr/>
        </p:nvSpPr>
        <p:spPr bwMode="auto">
          <a:xfrm>
            <a:off x="7467600" y="2362200"/>
            <a:ext cx="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19" name="Line 27"/>
          <p:cNvSpPr>
            <a:spLocks noChangeShapeType="1"/>
          </p:cNvSpPr>
          <p:nvPr/>
        </p:nvSpPr>
        <p:spPr bwMode="auto">
          <a:xfrm>
            <a:off x="7467600" y="3048000"/>
            <a:ext cx="0" cy="381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20" name="Freeform 28"/>
          <p:cNvSpPr>
            <a:spLocks/>
          </p:cNvSpPr>
          <p:nvPr/>
        </p:nvSpPr>
        <p:spPr bwMode="auto">
          <a:xfrm>
            <a:off x="4425950" y="2867025"/>
            <a:ext cx="1508125" cy="1754188"/>
          </a:xfrm>
          <a:custGeom>
            <a:avLst/>
            <a:gdLst>
              <a:gd name="T0" fmla="*/ 0 w 950"/>
              <a:gd name="T1" fmla="*/ 1105 h 1105"/>
              <a:gd name="T2" fmla="*/ 709 w 950"/>
              <a:gd name="T3" fmla="*/ 730 h 1105"/>
              <a:gd name="T4" fmla="*/ 911 w 950"/>
              <a:gd name="T5" fmla="*/ 371 h 1105"/>
              <a:gd name="T6" fmla="*/ 940 w 950"/>
              <a:gd name="T7" fmla="*/ 103 h 1105"/>
              <a:gd name="T8" fmla="*/ 870 w 950"/>
              <a:gd name="T9" fmla="*/ 0 h 1105"/>
            </a:gdLst>
            <a:ahLst/>
            <a:cxnLst>
              <a:cxn ang="0">
                <a:pos x="T0" y="T1"/>
              </a:cxn>
              <a:cxn ang="0">
                <a:pos x="T2" y="T3"/>
              </a:cxn>
              <a:cxn ang="0">
                <a:pos x="T4" y="T5"/>
              </a:cxn>
              <a:cxn ang="0">
                <a:pos x="T6" y="T7"/>
              </a:cxn>
              <a:cxn ang="0">
                <a:pos x="T8" y="T9"/>
              </a:cxn>
            </a:cxnLst>
            <a:rect l="0" t="0" r="r" b="b"/>
            <a:pathLst>
              <a:path w="950" h="1105">
                <a:moveTo>
                  <a:pt x="0" y="1105"/>
                </a:moveTo>
                <a:cubicBezTo>
                  <a:pt x="286" y="1083"/>
                  <a:pt x="537" y="956"/>
                  <a:pt x="709" y="730"/>
                </a:cubicBezTo>
                <a:cubicBezTo>
                  <a:pt x="865" y="589"/>
                  <a:pt x="872" y="476"/>
                  <a:pt x="911" y="371"/>
                </a:cubicBezTo>
                <a:cubicBezTo>
                  <a:pt x="950" y="266"/>
                  <a:pt x="947" y="165"/>
                  <a:pt x="940" y="103"/>
                </a:cubicBezTo>
                <a:cubicBezTo>
                  <a:pt x="927" y="66"/>
                  <a:pt x="897" y="27"/>
                  <a:pt x="870" y="0"/>
                </a:cubicBezTo>
              </a:path>
            </a:pathLst>
          </a:custGeom>
          <a:noFill/>
          <a:ln w="1270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21" name="Freeform 29"/>
          <p:cNvSpPr>
            <a:spLocks/>
          </p:cNvSpPr>
          <p:nvPr/>
        </p:nvSpPr>
        <p:spPr bwMode="auto">
          <a:xfrm>
            <a:off x="5715000" y="2590800"/>
            <a:ext cx="458788" cy="76200"/>
          </a:xfrm>
          <a:custGeom>
            <a:avLst/>
            <a:gdLst>
              <a:gd name="T0" fmla="*/ 0 w 289"/>
              <a:gd name="T1" fmla="*/ 96 h 96"/>
              <a:gd name="T2" fmla="*/ 289 w 289"/>
              <a:gd name="T3" fmla="*/ 94 h 96"/>
              <a:gd name="T4" fmla="*/ 240 w 289"/>
              <a:gd name="T5" fmla="*/ 0 h 96"/>
              <a:gd name="T6" fmla="*/ 48 w 289"/>
              <a:gd name="T7" fmla="*/ 0 h 96"/>
              <a:gd name="T8" fmla="*/ 0 w 289"/>
              <a:gd name="T9" fmla="*/ 96 h 96"/>
            </a:gdLst>
            <a:ahLst/>
            <a:cxnLst>
              <a:cxn ang="0">
                <a:pos x="T0" y="T1"/>
              </a:cxn>
              <a:cxn ang="0">
                <a:pos x="T2" y="T3"/>
              </a:cxn>
              <a:cxn ang="0">
                <a:pos x="T4" y="T5"/>
              </a:cxn>
              <a:cxn ang="0">
                <a:pos x="T6" y="T7"/>
              </a:cxn>
              <a:cxn ang="0">
                <a:pos x="T8" y="T9"/>
              </a:cxn>
            </a:cxnLst>
            <a:rect l="0" t="0" r="r" b="b"/>
            <a:pathLst>
              <a:path w="289" h="96">
                <a:moveTo>
                  <a:pt x="0" y="96"/>
                </a:moveTo>
                <a:lnTo>
                  <a:pt x="289" y="94"/>
                </a:lnTo>
                <a:lnTo>
                  <a:pt x="240" y="0"/>
                </a:lnTo>
                <a:lnTo>
                  <a:pt x="48" y="0"/>
                </a:lnTo>
                <a:lnTo>
                  <a:pt x="0" y="96"/>
                </a:lnTo>
                <a:close/>
              </a:path>
            </a:pathLst>
          </a:custGeom>
          <a:solidFill>
            <a:schemeClr val="bg1"/>
          </a:soli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22" name="Line 30"/>
          <p:cNvSpPr>
            <a:spLocks noChangeShapeType="1"/>
          </p:cNvSpPr>
          <p:nvPr/>
        </p:nvSpPr>
        <p:spPr bwMode="auto">
          <a:xfrm flipV="1">
            <a:off x="5943600" y="23622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23" name="Line 31"/>
          <p:cNvSpPr>
            <a:spLocks noChangeShapeType="1"/>
          </p:cNvSpPr>
          <p:nvPr/>
        </p:nvSpPr>
        <p:spPr bwMode="auto">
          <a:xfrm flipV="1">
            <a:off x="8153400" y="2667000"/>
            <a:ext cx="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24" name="Line 32"/>
          <p:cNvSpPr>
            <a:spLocks noChangeShapeType="1"/>
          </p:cNvSpPr>
          <p:nvPr/>
        </p:nvSpPr>
        <p:spPr bwMode="auto">
          <a:xfrm flipV="1">
            <a:off x="7772400" y="2667000"/>
            <a:ext cx="22860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25" name="Freeform 33"/>
          <p:cNvSpPr>
            <a:spLocks/>
          </p:cNvSpPr>
          <p:nvPr/>
        </p:nvSpPr>
        <p:spPr bwMode="auto">
          <a:xfrm>
            <a:off x="7848600" y="2590800"/>
            <a:ext cx="458788" cy="76200"/>
          </a:xfrm>
          <a:custGeom>
            <a:avLst/>
            <a:gdLst>
              <a:gd name="T0" fmla="*/ 0 w 289"/>
              <a:gd name="T1" fmla="*/ 96 h 96"/>
              <a:gd name="T2" fmla="*/ 289 w 289"/>
              <a:gd name="T3" fmla="*/ 94 h 96"/>
              <a:gd name="T4" fmla="*/ 240 w 289"/>
              <a:gd name="T5" fmla="*/ 0 h 96"/>
              <a:gd name="T6" fmla="*/ 48 w 289"/>
              <a:gd name="T7" fmla="*/ 0 h 96"/>
              <a:gd name="T8" fmla="*/ 0 w 289"/>
              <a:gd name="T9" fmla="*/ 96 h 96"/>
            </a:gdLst>
            <a:ahLst/>
            <a:cxnLst>
              <a:cxn ang="0">
                <a:pos x="T0" y="T1"/>
              </a:cxn>
              <a:cxn ang="0">
                <a:pos x="T2" y="T3"/>
              </a:cxn>
              <a:cxn ang="0">
                <a:pos x="T4" y="T5"/>
              </a:cxn>
              <a:cxn ang="0">
                <a:pos x="T6" y="T7"/>
              </a:cxn>
              <a:cxn ang="0">
                <a:pos x="T8" y="T9"/>
              </a:cxn>
            </a:cxnLst>
            <a:rect l="0" t="0" r="r" b="b"/>
            <a:pathLst>
              <a:path w="289" h="96">
                <a:moveTo>
                  <a:pt x="0" y="96"/>
                </a:moveTo>
                <a:lnTo>
                  <a:pt x="289" y="94"/>
                </a:lnTo>
                <a:lnTo>
                  <a:pt x="240" y="0"/>
                </a:lnTo>
                <a:lnTo>
                  <a:pt x="48" y="0"/>
                </a:lnTo>
                <a:lnTo>
                  <a:pt x="0" y="96"/>
                </a:lnTo>
                <a:close/>
              </a:path>
            </a:pathLst>
          </a:custGeom>
          <a:solidFill>
            <a:schemeClr val="bg1"/>
          </a:soli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26" name="Line 34"/>
          <p:cNvSpPr>
            <a:spLocks noChangeShapeType="1"/>
          </p:cNvSpPr>
          <p:nvPr/>
        </p:nvSpPr>
        <p:spPr bwMode="auto">
          <a:xfrm flipV="1">
            <a:off x="8077200" y="23622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27" name="Freeform 35"/>
          <p:cNvSpPr>
            <a:spLocks/>
          </p:cNvSpPr>
          <p:nvPr/>
        </p:nvSpPr>
        <p:spPr bwMode="auto">
          <a:xfrm>
            <a:off x="4179888" y="2390775"/>
            <a:ext cx="1044575" cy="234950"/>
          </a:xfrm>
          <a:custGeom>
            <a:avLst/>
            <a:gdLst>
              <a:gd name="T0" fmla="*/ 0 w 658"/>
              <a:gd name="T1" fmla="*/ 0 h 148"/>
              <a:gd name="T2" fmla="*/ 263 w 658"/>
              <a:gd name="T3" fmla="*/ 115 h 148"/>
              <a:gd name="T4" fmla="*/ 658 w 658"/>
              <a:gd name="T5" fmla="*/ 148 h 148"/>
            </a:gdLst>
            <a:ahLst/>
            <a:cxnLst>
              <a:cxn ang="0">
                <a:pos x="T0" y="T1"/>
              </a:cxn>
              <a:cxn ang="0">
                <a:pos x="T2" y="T3"/>
              </a:cxn>
              <a:cxn ang="0">
                <a:pos x="T4" y="T5"/>
              </a:cxn>
            </a:cxnLst>
            <a:rect l="0" t="0" r="r" b="b"/>
            <a:pathLst>
              <a:path w="658" h="148">
                <a:moveTo>
                  <a:pt x="0" y="0"/>
                </a:moveTo>
                <a:cubicBezTo>
                  <a:pt x="76" y="45"/>
                  <a:pt x="153" y="90"/>
                  <a:pt x="263" y="115"/>
                </a:cubicBezTo>
                <a:cubicBezTo>
                  <a:pt x="373" y="140"/>
                  <a:pt x="515" y="144"/>
                  <a:pt x="658" y="148"/>
                </a:cubicBezTo>
              </a:path>
            </a:pathLst>
          </a:custGeom>
          <a:noFill/>
          <a:ln w="9525"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928228" name="Rectangle 36"/>
          <p:cNvSpPr>
            <a:spLocks noGrp="1" noChangeArrowheads="1"/>
          </p:cNvSpPr>
          <p:nvPr>
            <p:ph type="body" idx="1"/>
          </p:nvPr>
        </p:nvSpPr>
        <p:spPr>
          <a:xfrm>
            <a:off x="427038" y="1314450"/>
            <a:ext cx="4297362" cy="5180013"/>
          </a:xfrm>
          <a:noFill/>
          <a:ln/>
        </p:spPr>
        <p:txBody>
          <a:bodyPr/>
          <a:lstStyle/>
          <a:p>
            <a:r>
              <a:rPr lang="en-US" altLang="ko-KR" sz="2000" dirty="0">
                <a:ea typeface="굴림" charset="-127"/>
              </a:rPr>
              <a:t>CPU can continue execution while earlier committed stores are still propagating through memory system</a:t>
            </a:r>
          </a:p>
          <a:p>
            <a:pPr lvl="1"/>
            <a:r>
              <a:rPr lang="en-US" altLang="ko-KR" sz="1600" dirty="0">
                <a:ea typeface="굴림" charset="-127"/>
              </a:rPr>
              <a:t>Processor can commit other instructions (including loads and stores) while first store is committing to memory</a:t>
            </a:r>
          </a:p>
          <a:p>
            <a:pPr lvl="1"/>
            <a:r>
              <a:rPr lang="en-US" altLang="ko-KR" sz="1600" dirty="0">
                <a:ea typeface="굴림" charset="-127"/>
              </a:rPr>
              <a:t>Committed store buffer can be combined with speculative store buffer in an out-of-order CPU</a:t>
            </a:r>
          </a:p>
          <a:p>
            <a:r>
              <a:rPr lang="en-US" altLang="ko-KR" sz="2000" dirty="0">
                <a:ea typeface="굴림" charset="-127"/>
              </a:rPr>
              <a:t>Local loads can bypass values from buffered stores to same address</a:t>
            </a:r>
          </a:p>
          <a:p>
            <a:endParaRPr lang="en-US" altLang="ko-KR" sz="2000" dirty="0">
              <a:ea typeface="굴림" charset="-127"/>
            </a:endParaRPr>
          </a:p>
        </p:txBody>
      </p:sp>
      <p:sp>
        <p:nvSpPr>
          <p:cNvPr id="40" name="바닥글 개체 틀 4"/>
          <p:cNvSpPr>
            <a:spLocks noGrp="1"/>
          </p:cNvSpPr>
          <p:nvPr>
            <p:ph type="ftr" sz="quarter" idx="4294967295"/>
          </p:nvPr>
        </p:nvSpPr>
        <p:spPr>
          <a:xfrm>
            <a:off x="6444208" y="6237312"/>
            <a:ext cx="2174379" cy="304800"/>
          </a:xfrm>
          <a:prstGeom prst="rect">
            <a:avLst/>
          </a:prstGeom>
        </p:spPr>
        <p:txBody>
          <a:bodyPr/>
          <a:lstStyle/>
          <a:p>
            <a:r>
              <a:rPr lang="en-US" altLang="ko-KR" sz="1200" dirty="0" smtClean="0"/>
              <a:t>Slides from Prof. </a:t>
            </a:r>
            <a:r>
              <a:rPr lang="en-US" altLang="ko-KR" sz="1200" dirty="0" err="1" smtClean="0"/>
              <a:t>Arvind</a:t>
            </a:r>
            <a:r>
              <a:rPr lang="en-US" altLang="ko-KR" sz="1200" dirty="0" smtClean="0"/>
              <a:t>, MIT</a:t>
            </a:r>
            <a:endParaRPr lang="en-US" altLang="ko-KR" sz="1200" dirty="0"/>
          </a:p>
        </p:txBody>
      </p:sp>
    </p:spTree>
    <p:extLst>
      <p:ext uri="{BB962C8B-B14F-4D97-AF65-F5344CB8AC3E}">
        <p14:creationId xmlns:p14="http://schemas.microsoft.com/office/powerpoint/2010/main" val="3009527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9218" name="Rectangle 2"/>
          <p:cNvSpPr>
            <a:spLocks noChangeArrowheads="1"/>
          </p:cNvSpPr>
          <p:nvPr/>
        </p:nvSpPr>
        <p:spPr bwMode="auto">
          <a:xfrm>
            <a:off x="1282700" y="4356100"/>
            <a:ext cx="7378700" cy="91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eaLnBrk="0" hangingPunct="0">
              <a:buFontTx/>
              <a:buChar char="•"/>
            </a:pPr>
            <a:r>
              <a:rPr lang="en-US" altLang="ko-KR" i="1" dirty="0">
                <a:solidFill>
                  <a:srgbClr val="56127A"/>
                </a:solidFill>
                <a:latin typeface="Verdana" pitchFamily="34" charset="0"/>
                <a:ea typeface="굴림" charset="-127"/>
              </a:rPr>
              <a:t>Suppose Loads can go ahead of Stores waiting in the store buffer:</a:t>
            </a:r>
            <a:r>
              <a:rPr lang="en-US" altLang="ko-KR" i="1" dirty="0">
                <a:solidFill>
                  <a:schemeClr val="tx2"/>
                </a:solidFill>
                <a:latin typeface="Verdana" pitchFamily="34" charset="0"/>
                <a:ea typeface="굴림" charset="-127"/>
              </a:rPr>
              <a:t> </a:t>
            </a:r>
            <a:r>
              <a:rPr lang="en-US" altLang="ko-KR" i="1" dirty="0">
                <a:solidFill>
                  <a:srgbClr val="FF0000"/>
                </a:solidFill>
                <a:latin typeface="Verdana" pitchFamily="34" charset="0"/>
                <a:ea typeface="굴림" charset="-127"/>
              </a:rPr>
              <a:t>Yes !</a:t>
            </a:r>
            <a:r>
              <a:rPr lang="en-US" altLang="ko-KR" sz="1800" i="1" dirty="0">
                <a:solidFill>
                  <a:schemeClr val="tx2"/>
                </a:solidFill>
                <a:latin typeface="Verdana" pitchFamily="34" charset="0"/>
                <a:ea typeface="굴림" charset="-127"/>
              </a:rPr>
              <a:t>	</a:t>
            </a:r>
          </a:p>
          <a:p>
            <a:pPr marL="342900" indent="-342900">
              <a:spcBef>
                <a:spcPct val="20000"/>
              </a:spcBef>
            </a:pPr>
            <a:endParaRPr lang="en-US" altLang="ko-KR" sz="1800" dirty="0">
              <a:solidFill>
                <a:srgbClr val="008000"/>
              </a:solidFill>
              <a:latin typeface="Verdana" pitchFamily="34" charset="0"/>
              <a:ea typeface="굴림" charset="-127"/>
            </a:endParaRPr>
          </a:p>
        </p:txBody>
      </p:sp>
      <p:sp>
        <p:nvSpPr>
          <p:cNvPr id="1929219" name="Rectangle 3"/>
          <p:cNvSpPr>
            <a:spLocks noChangeArrowheads="1"/>
          </p:cNvSpPr>
          <p:nvPr/>
        </p:nvSpPr>
        <p:spPr bwMode="auto">
          <a:xfrm>
            <a:off x="533400" y="1752600"/>
            <a:ext cx="7620000" cy="1752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pPr>
            <a:r>
              <a:rPr lang="en-US" altLang="ko-KR" i="1" u="sng">
                <a:latin typeface="Verdana" pitchFamily="34" charset="0"/>
                <a:ea typeface="굴림" charset="-127"/>
              </a:rPr>
              <a:t>		Process 1			Process 2	</a:t>
            </a:r>
            <a:endParaRPr lang="en-US" altLang="ko-KR">
              <a:latin typeface="Verdana" pitchFamily="34" charset="0"/>
              <a:ea typeface="굴림" charset="-127"/>
            </a:endParaRPr>
          </a:p>
          <a:p>
            <a:pPr marL="342900" indent="-342900">
              <a:spcBef>
                <a:spcPct val="20000"/>
              </a:spcBef>
            </a:pPr>
            <a:r>
              <a:rPr lang="en-US" altLang="ko-KR">
                <a:latin typeface="Verdana" pitchFamily="34" charset="0"/>
                <a:ea typeface="굴림" charset="-127"/>
              </a:rPr>
              <a:t>		</a:t>
            </a:r>
            <a:r>
              <a:rPr lang="en-US" altLang="ko-KR" sz="2000">
                <a:solidFill>
                  <a:srgbClr val="56127A"/>
                </a:solidFill>
                <a:latin typeface="Verdana" pitchFamily="34" charset="0"/>
                <a:ea typeface="굴림" charset="-127"/>
              </a:rPr>
              <a:t>Store (flag</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),1;		Store (flag</a:t>
            </a:r>
            <a:r>
              <a:rPr lang="en-US" altLang="ko-KR" sz="2000" baseline="-25000">
                <a:solidFill>
                  <a:srgbClr val="56127A"/>
                </a:solidFill>
                <a:latin typeface="Verdana" pitchFamily="34" charset="0"/>
                <a:ea typeface="굴림" charset="-127"/>
              </a:rPr>
              <a:t>2</a:t>
            </a:r>
            <a:r>
              <a:rPr lang="en-US" altLang="ko-KR" sz="2000">
                <a:solidFill>
                  <a:srgbClr val="56127A"/>
                </a:solidFill>
                <a:latin typeface="Verdana" pitchFamily="34" charset="0"/>
                <a:ea typeface="굴림" charset="-127"/>
              </a:rPr>
              <a:t>),1;</a:t>
            </a:r>
          </a:p>
          <a:p>
            <a:pPr marL="342900" indent="-342900">
              <a:spcBef>
                <a:spcPct val="20000"/>
              </a:spcBef>
            </a:pPr>
            <a:r>
              <a:rPr lang="en-US" altLang="ko-KR" sz="2000">
                <a:solidFill>
                  <a:srgbClr val="56127A"/>
                </a:solidFill>
                <a:latin typeface="Verdana" pitchFamily="34" charset="0"/>
                <a:ea typeface="굴림" charset="-127"/>
              </a:rPr>
              <a:t>		Load r</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(flag</a:t>
            </a:r>
            <a:r>
              <a:rPr lang="en-US" altLang="ko-KR" sz="2000" baseline="-25000">
                <a:solidFill>
                  <a:srgbClr val="56127A"/>
                </a:solidFill>
                <a:latin typeface="Verdana" pitchFamily="34" charset="0"/>
                <a:ea typeface="굴림" charset="-127"/>
              </a:rPr>
              <a:t>2</a:t>
            </a:r>
            <a:r>
              <a:rPr lang="en-US" altLang="ko-KR" sz="2000">
                <a:solidFill>
                  <a:srgbClr val="56127A"/>
                </a:solidFill>
                <a:latin typeface="Verdana" pitchFamily="34" charset="0"/>
                <a:ea typeface="굴림" charset="-127"/>
              </a:rPr>
              <a:t>);		Load r</a:t>
            </a:r>
            <a:r>
              <a:rPr lang="en-US" altLang="ko-KR" sz="2000" baseline="-25000">
                <a:solidFill>
                  <a:srgbClr val="56127A"/>
                </a:solidFill>
                <a:latin typeface="Verdana" pitchFamily="34" charset="0"/>
                <a:ea typeface="굴림" charset="-127"/>
              </a:rPr>
              <a:t>2</a:t>
            </a:r>
            <a:r>
              <a:rPr lang="en-US" altLang="ko-KR" sz="2000">
                <a:solidFill>
                  <a:srgbClr val="56127A"/>
                </a:solidFill>
                <a:latin typeface="Verdana" pitchFamily="34" charset="0"/>
                <a:ea typeface="굴림" charset="-127"/>
              </a:rPr>
              <a:t>, (flag</a:t>
            </a:r>
            <a:r>
              <a:rPr lang="en-US" altLang="ko-KR" sz="2000" baseline="-25000">
                <a:solidFill>
                  <a:srgbClr val="56127A"/>
                </a:solidFill>
                <a:latin typeface="Verdana" pitchFamily="34" charset="0"/>
                <a:ea typeface="굴림" charset="-127"/>
              </a:rPr>
              <a:t>1</a:t>
            </a:r>
            <a:r>
              <a:rPr lang="en-US" altLang="ko-KR" sz="2000">
                <a:solidFill>
                  <a:srgbClr val="56127A"/>
                </a:solidFill>
                <a:latin typeface="Verdana" pitchFamily="34" charset="0"/>
                <a:ea typeface="굴림" charset="-127"/>
              </a:rPr>
              <a:t>);	</a:t>
            </a:r>
          </a:p>
        </p:txBody>
      </p:sp>
      <p:sp>
        <p:nvSpPr>
          <p:cNvPr id="1929220" name="Rectangle 4"/>
          <p:cNvSpPr>
            <a:spLocks noGrp="1" noChangeArrowheads="1"/>
          </p:cNvSpPr>
          <p:nvPr>
            <p:ph type="title"/>
          </p:nvPr>
        </p:nvSpPr>
        <p:spPr/>
        <p:txBody>
          <a:bodyPr/>
          <a:lstStyle/>
          <a:p>
            <a:r>
              <a:rPr lang="en-US" altLang="ko-KR">
                <a:ea typeface="굴림" charset="-127"/>
              </a:rPr>
              <a:t>Example 1:  Store Buffers</a:t>
            </a:r>
          </a:p>
        </p:txBody>
      </p:sp>
      <p:sp>
        <p:nvSpPr>
          <p:cNvPr id="1929221" name="Text Box 5"/>
          <p:cNvSpPr txBox="1">
            <a:spLocks noChangeArrowheads="1"/>
          </p:cNvSpPr>
          <p:nvPr/>
        </p:nvSpPr>
        <p:spPr bwMode="auto">
          <a:xfrm>
            <a:off x="179512" y="836712"/>
            <a:ext cx="2528888" cy="600075"/>
          </a:xfrm>
          <a:prstGeom prst="rect">
            <a:avLst/>
          </a:prstGeom>
          <a:noFill/>
          <a:ln w="12700">
            <a:solidFill>
              <a:srgbClr val="777777"/>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ko-KR" sz="1600">
                <a:solidFill>
                  <a:srgbClr val="777777"/>
                </a:solidFill>
                <a:latin typeface="Verdana" pitchFamily="34" charset="0"/>
                <a:ea typeface="굴림" charset="-127"/>
              </a:rPr>
              <a:t>Initially, all memory </a:t>
            </a:r>
          </a:p>
          <a:p>
            <a:pPr eaLnBrk="0" hangingPunct="0"/>
            <a:r>
              <a:rPr lang="en-US" altLang="ko-KR" sz="1600">
                <a:solidFill>
                  <a:srgbClr val="777777"/>
                </a:solidFill>
                <a:latin typeface="Verdana" pitchFamily="34" charset="0"/>
                <a:ea typeface="굴림" charset="-127"/>
              </a:rPr>
              <a:t>locations contain zeros</a:t>
            </a:r>
          </a:p>
        </p:txBody>
      </p:sp>
      <p:sp>
        <p:nvSpPr>
          <p:cNvPr id="1929222" name="Rectangle 6"/>
          <p:cNvSpPr>
            <a:spLocks noChangeArrowheads="1"/>
          </p:cNvSpPr>
          <p:nvPr/>
        </p:nvSpPr>
        <p:spPr bwMode="auto">
          <a:xfrm>
            <a:off x="842963" y="3433763"/>
            <a:ext cx="7529512" cy="831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ko-KR" i="1">
                <a:latin typeface="Verdana" pitchFamily="34" charset="0"/>
                <a:ea typeface="굴림" charset="-127"/>
              </a:rPr>
              <a:t>Question:  Is it possible that r</a:t>
            </a:r>
            <a:r>
              <a:rPr lang="en-US" altLang="ko-KR" i="1" baseline="-25000">
                <a:latin typeface="Verdana" pitchFamily="34" charset="0"/>
                <a:ea typeface="굴림" charset="-127"/>
              </a:rPr>
              <a:t>1</a:t>
            </a:r>
            <a:r>
              <a:rPr lang="en-US" altLang="ko-KR" i="1">
                <a:latin typeface="Verdana" pitchFamily="34" charset="0"/>
                <a:ea typeface="굴림" charset="-127"/>
              </a:rPr>
              <a:t>=0 and r</a:t>
            </a:r>
            <a:r>
              <a:rPr lang="en-US" altLang="ko-KR" i="1" baseline="-25000">
                <a:latin typeface="Verdana" pitchFamily="34" charset="0"/>
                <a:ea typeface="굴림" charset="-127"/>
              </a:rPr>
              <a:t>2</a:t>
            </a:r>
            <a:r>
              <a:rPr lang="en-US" altLang="ko-KR" i="1">
                <a:latin typeface="Verdana" pitchFamily="34" charset="0"/>
                <a:ea typeface="굴림" charset="-127"/>
              </a:rPr>
              <a:t>=0?</a:t>
            </a:r>
          </a:p>
          <a:p>
            <a:pPr lvl="1" eaLnBrk="0" hangingPunct="0">
              <a:buFontTx/>
              <a:buChar char="•"/>
            </a:pPr>
            <a:r>
              <a:rPr lang="en-US" altLang="ko-KR" i="1">
                <a:latin typeface="Verdana" pitchFamily="34" charset="0"/>
                <a:ea typeface="굴림" charset="-127"/>
              </a:rPr>
              <a:t>  Sequential consistency:  </a:t>
            </a:r>
            <a:r>
              <a:rPr lang="en-US" altLang="ko-KR" i="1">
                <a:solidFill>
                  <a:srgbClr val="FF0000"/>
                </a:solidFill>
                <a:latin typeface="Verdana" pitchFamily="34" charset="0"/>
                <a:ea typeface="굴림" charset="-127"/>
              </a:rPr>
              <a:t>No</a:t>
            </a:r>
            <a:endParaRPr lang="en-US" altLang="ko-KR" i="1">
              <a:solidFill>
                <a:schemeClr val="tx2"/>
              </a:solidFill>
              <a:latin typeface="Verdana" pitchFamily="34" charset="0"/>
              <a:ea typeface="굴림" charset="-127"/>
            </a:endParaRPr>
          </a:p>
        </p:txBody>
      </p:sp>
      <p:sp>
        <p:nvSpPr>
          <p:cNvPr id="1929223" name="Text Box 7"/>
          <p:cNvSpPr txBox="1">
            <a:spLocks noChangeArrowheads="1"/>
          </p:cNvSpPr>
          <p:nvPr/>
        </p:nvSpPr>
        <p:spPr bwMode="auto">
          <a:xfrm>
            <a:off x="1536700" y="5257800"/>
            <a:ext cx="7340600" cy="831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ko-KR" dirty="0">
                <a:latin typeface="Verdana" pitchFamily="34" charset="0"/>
                <a:ea typeface="굴림" charset="-127"/>
              </a:rPr>
              <a:t>Total Store Order (TSO): </a:t>
            </a:r>
          </a:p>
          <a:p>
            <a:pPr algn="ctr" eaLnBrk="0" hangingPunct="0"/>
            <a:r>
              <a:rPr lang="en-US" altLang="ko-KR" dirty="0">
                <a:latin typeface="Verdana" pitchFamily="34" charset="0"/>
                <a:ea typeface="굴림" charset="-127"/>
              </a:rPr>
              <a:t>	IBM 370, </a:t>
            </a:r>
            <a:r>
              <a:rPr lang="en-US" altLang="ko-KR" dirty="0" err="1">
                <a:latin typeface="Verdana" pitchFamily="34" charset="0"/>
                <a:ea typeface="굴림" charset="-127"/>
              </a:rPr>
              <a:t>Sparc’s</a:t>
            </a:r>
            <a:r>
              <a:rPr lang="en-US" altLang="ko-KR" dirty="0">
                <a:latin typeface="Verdana" pitchFamily="34" charset="0"/>
                <a:ea typeface="굴림" charset="-127"/>
              </a:rPr>
              <a:t> TSO memory model</a:t>
            </a:r>
          </a:p>
        </p:txBody>
      </p:sp>
      <p:sp>
        <p:nvSpPr>
          <p:cNvPr id="11"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11329831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292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2922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292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292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9218" grpId="0" autoUpdateAnimBg="0"/>
      <p:bldP spid="1929222" grpId="0" build="p" bldLvl="2" autoUpdateAnimBg="0"/>
      <p:bldP spid="192922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0242" name="Rectangle 2"/>
          <p:cNvSpPr>
            <a:spLocks noChangeArrowheads="1"/>
          </p:cNvSpPr>
          <p:nvPr/>
        </p:nvSpPr>
        <p:spPr bwMode="auto">
          <a:xfrm>
            <a:off x="533400" y="1371600"/>
            <a:ext cx="7696200" cy="1828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pPr>
            <a:r>
              <a:rPr lang="en-US" altLang="ko-KR" i="1" u="sng" dirty="0">
                <a:latin typeface="Verdana" pitchFamily="34" charset="0"/>
                <a:ea typeface="굴림" charset="-127"/>
              </a:rPr>
              <a:t>		Process 1			Process 2	</a:t>
            </a:r>
            <a:endParaRPr lang="en-US" altLang="ko-KR" dirty="0">
              <a:latin typeface="Verdana" pitchFamily="34" charset="0"/>
              <a:ea typeface="굴림" charset="-127"/>
            </a:endParaRPr>
          </a:p>
          <a:p>
            <a:pPr marL="342900" indent="-342900">
              <a:spcBef>
                <a:spcPct val="20000"/>
              </a:spcBef>
            </a:pPr>
            <a:r>
              <a:rPr lang="en-US" altLang="ko-KR" dirty="0">
                <a:latin typeface="Verdana" pitchFamily="34" charset="0"/>
                <a:ea typeface="굴림" charset="-127"/>
              </a:rPr>
              <a:t>		</a:t>
            </a:r>
            <a:r>
              <a:rPr lang="en-US" altLang="ko-KR" sz="2000" dirty="0">
                <a:solidFill>
                  <a:srgbClr val="56127A"/>
                </a:solidFill>
                <a:latin typeface="Verdana" pitchFamily="34" charset="0"/>
                <a:ea typeface="굴림" charset="-127"/>
              </a:rPr>
              <a:t>Store (flag</a:t>
            </a:r>
            <a:r>
              <a:rPr lang="en-US" altLang="ko-KR" sz="2000" baseline="-25000" dirty="0">
                <a:solidFill>
                  <a:srgbClr val="56127A"/>
                </a:solidFill>
                <a:latin typeface="Verdana" pitchFamily="34" charset="0"/>
                <a:ea typeface="굴림" charset="-127"/>
              </a:rPr>
              <a:t>1</a:t>
            </a:r>
            <a:r>
              <a:rPr lang="en-US" altLang="ko-KR" sz="2000" dirty="0">
                <a:solidFill>
                  <a:srgbClr val="56127A"/>
                </a:solidFill>
                <a:latin typeface="Verdana" pitchFamily="34" charset="0"/>
                <a:ea typeface="굴림" charset="-127"/>
              </a:rPr>
              <a:t>), 1;		Store (flag</a:t>
            </a:r>
            <a:r>
              <a:rPr lang="en-US" altLang="ko-KR" sz="2000" baseline="-25000" dirty="0">
                <a:solidFill>
                  <a:srgbClr val="56127A"/>
                </a:solidFill>
                <a:latin typeface="Verdana" pitchFamily="34" charset="0"/>
                <a:ea typeface="굴림" charset="-127"/>
              </a:rPr>
              <a:t>2</a:t>
            </a:r>
            <a:r>
              <a:rPr lang="en-US" altLang="ko-KR" sz="2000" dirty="0">
                <a:solidFill>
                  <a:srgbClr val="56127A"/>
                </a:solidFill>
                <a:latin typeface="Verdana" pitchFamily="34" charset="0"/>
                <a:ea typeface="굴림" charset="-127"/>
              </a:rPr>
              <a:t>), 1;</a:t>
            </a:r>
          </a:p>
          <a:p>
            <a:pPr marL="342900" indent="-342900">
              <a:spcBef>
                <a:spcPct val="20000"/>
              </a:spcBef>
            </a:pPr>
            <a:r>
              <a:rPr lang="en-US" altLang="ko-KR" sz="2000" dirty="0">
                <a:latin typeface="Verdana" pitchFamily="34" charset="0"/>
                <a:ea typeface="굴림" charset="-127"/>
              </a:rPr>
              <a:t>		</a:t>
            </a:r>
            <a:r>
              <a:rPr lang="en-US" altLang="ko-KR" sz="2000" dirty="0">
                <a:solidFill>
                  <a:srgbClr val="FF0000"/>
                </a:solidFill>
                <a:latin typeface="Verdana" pitchFamily="34" charset="0"/>
                <a:ea typeface="굴림" charset="-127"/>
              </a:rPr>
              <a:t>Load r</a:t>
            </a:r>
            <a:r>
              <a:rPr lang="en-US" altLang="ko-KR" sz="2000" baseline="-25000" dirty="0">
                <a:solidFill>
                  <a:srgbClr val="FF0000"/>
                </a:solidFill>
                <a:latin typeface="Verdana" pitchFamily="34" charset="0"/>
                <a:ea typeface="굴림" charset="-127"/>
              </a:rPr>
              <a:t>3</a:t>
            </a:r>
            <a:r>
              <a:rPr lang="en-US" altLang="ko-KR" sz="2000" dirty="0">
                <a:solidFill>
                  <a:srgbClr val="FF0000"/>
                </a:solidFill>
                <a:latin typeface="Verdana" pitchFamily="34" charset="0"/>
                <a:ea typeface="굴림" charset="-127"/>
              </a:rPr>
              <a:t>, (flag</a:t>
            </a:r>
            <a:r>
              <a:rPr lang="en-US" altLang="ko-KR" sz="2000" baseline="-25000" dirty="0">
                <a:solidFill>
                  <a:srgbClr val="FF0000"/>
                </a:solidFill>
                <a:latin typeface="Verdana" pitchFamily="34" charset="0"/>
                <a:ea typeface="굴림" charset="-127"/>
              </a:rPr>
              <a:t>1</a:t>
            </a:r>
            <a:r>
              <a:rPr lang="en-US" altLang="ko-KR" sz="2000" dirty="0">
                <a:solidFill>
                  <a:srgbClr val="FF0000"/>
                </a:solidFill>
                <a:latin typeface="Verdana" pitchFamily="34" charset="0"/>
                <a:ea typeface="굴림" charset="-127"/>
              </a:rPr>
              <a:t>);		Load r</a:t>
            </a:r>
            <a:r>
              <a:rPr lang="en-US" altLang="ko-KR" sz="2000" baseline="-25000" dirty="0">
                <a:solidFill>
                  <a:srgbClr val="FF0000"/>
                </a:solidFill>
                <a:latin typeface="Verdana" pitchFamily="34" charset="0"/>
                <a:ea typeface="굴림" charset="-127"/>
              </a:rPr>
              <a:t>4</a:t>
            </a:r>
            <a:r>
              <a:rPr lang="en-US" altLang="ko-KR" sz="2000" dirty="0">
                <a:solidFill>
                  <a:srgbClr val="FF0000"/>
                </a:solidFill>
                <a:latin typeface="Verdana" pitchFamily="34" charset="0"/>
                <a:ea typeface="굴림" charset="-127"/>
              </a:rPr>
              <a:t>,</a:t>
            </a:r>
            <a:r>
              <a:rPr lang="en-US" altLang="ko-KR" sz="2000" baseline="-25000" dirty="0">
                <a:solidFill>
                  <a:srgbClr val="FF0000"/>
                </a:solidFill>
                <a:latin typeface="Verdana" pitchFamily="34" charset="0"/>
                <a:ea typeface="굴림" charset="-127"/>
              </a:rPr>
              <a:t> </a:t>
            </a:r>
            <a:r>
              <a:rPr lang="en-US" altLang="ko-KR" sz="2000" dirty="0">
                <a:solidFill>
                  <a:srgbClr val="FF0000"/>
                </a:solidFill>
                <a:latin typeface="Verdana" pitchFamily="34" charset="0"/>
                <a:ea typeface="굴림" charset="-127"/>
              </a:rPr>
              <a:t>(flag</a:t>
            </a:r>
            <a:r>
              <a:rPr lang="en-US" altLang="ko-KR" sz="2000" baseline="-25000" dirty="0">
                <a:solidFill>
                  <a:srgbClr val="FF0000"/>
                </a:solidFill>
                <a:latin typeface="Verdana" pitchFamily="34" charset="0"/>
                <a:ea typeface="굴림" charset="-127"/>
              </a:rPr>
              <a:t>2</a:t>
            </a:r>
            <a:r>
              <a:rPr lang="en-US" altLang="ko-KR" sz="2000" dirty="0">
                <a:solidFill>
                  <a:srgbClr val="FF0000"/>
                </a:solidFill>
                <a:latin typeface="Verdana" pitchFamily="34" charset="0"/>
                <a:ea typeface="굴림" charset="-127"/>
              </a:rPr>
              <a:t>);</a:t>
            </a:r>
          </a:p>
          <a:p>
            <a:pPr marL="342900" indent="-342900">
              <a:spcBef>
                <a:spcPct val="20000"/>
              </a:spcBef>
            </a:pPr>
            <a:r>
              <a:rPr lang="en-US" altLang="ko-KR" sz="2000" dirty="0">
                <a:latin typeface="Verdana" pitchFamily="34" charset="0"/>
                <a:ea typeface="굴림" charset="-127"/>
              </a:rPr>
              <a:t>		</a:t>
            </a:r>
            <a:r>
              <a:rPr lang="en-US" altLang="ko-KR" sz="2000" dirty="0">
                <a:solidFill>
                  <a:srgbClr val="56127A"/>
                </a:solidFill>
                <a:latin typeface="Verdana" pitchFamily="34" charset="0"/>
                <a:ea typeface="굴림" charset="-127"/>
              </a:rPr>
              <a:t>Load r</a:t>
            </a:r>
            <a:r>
              <a:rPr lang="en-US" altLang="ko-KR" sz="2000" baseline="-25000" dirty="0">
                <a:solidFill>
                  <a:srgbClr val="56127A"/>
                </a:solidFill>
                <a:latin typeface="Verdana" pitchFamily="34" charset="0"/>
                <a:ea typeface="굴림" charset="-127"/>
              </a:rPr>
              <a:t>1</a:t>
            </a:r>
            <a:r>
              <a:rPr lang="en-US" altLang="ko-KR" sz="2000" dirty="0">
                <a:solidFill>
                  <a:srgbClr val="56127A"/>
                </a:solidFill>
                <a:latin typeface="Verdana" pitchFamily="34" charset="0"/>
                <a:ea typeface="굴림" charset="-127"/>
              </a:rPr>
              <a:t>, (flag</a:t>
            </a:r>
            <a:r>
              <a:rPr lang="en-US" altLang="ko-KR" sz="2000" baseline="-25000" dirty="0">
                <a:solidFill>
                  <a:srgbClr val="56127A"/>
                </a:solidFill>
                <a:latin typeface="Verdana" pitchFamily="34" charset="0"/>
                <a:ea typeface="굴림" charset="-127"/>
              </a:rPr>
              <a:t>2</a:t>
            </a:r>
            <a:r>
              <a:rPr lang="en-US" altLang="ko-KR" sz="2000" dirty="0">
                <a:solidFill>
                  <a:srgbClr val="56127A"/>
                </a:solidFill>
                <a:latin typeface="Verdana" pitchFamily="34" charset="0"/>
                <a:ea typeface="굴림" charset="-127"/>
              </a:rPr>
              <a:t>);		Load r</a:t>
            </a:r>
            <a:r>
              <a:rPr lang="en-US" altLang="ko-KR" sz="2000" baseline="-25000" dirty="0">
                <a:solidFill>
                  <a:srgbClr val="56127A"/>
                </a:solidFill>
                <a:latin typeface="Verdana" pitchFamily="34" charset="0"/>
                <a:ea typeface="굴림" charset="-127"/>
              </a:rPr>
              <a:t>2</a:t>
            </a:r>
            <a:r>
              <a:rPr lang="en-US" altLang="ko-KR" sz="2000" dirty="0">
                <a:solidFill>
                  <a:srgbClr val="56127A"/>
                </a:solidFill>
                <a:latin typeface="Verdana" pitchFamily="34" charset="0"/>
                <a:ea typeface="굴림" charset="-127"/>
              </a:rPr>
              <a:t>, (flag</a:t>
            </a:r>
            <a:r>
              <a:rPr lang="en-US" altLang="ko-KR" sz="2000" baseline="-25000" dirty="0">
                <a:solidFill>
                  <a:srgbClr val="56127A"/>
                </a:solidFill>
                <a:latin typeface="Verdana" pitchFamily="34" charset="0"/>
                <a:ea typeface="굴림" charset="-127"/>
              </a:rPr>
              <a:t>1</a:t>
            </a:r>
            <a:r>
              <a:rPr lang="en-US" altLang="ko-KR" sz="2000" dirty="0">
                <a:solidFill>
                  <a:srgbClr val="56127A"/>
                </a:solidFill>
                <a:latin typeface="Verdana" pitchFamily="34" charset="0"/>
                <a:ea typeface="굴림" charset="-127"/>
              </a:rPr>
              <a:t>);	</a:t>
            </a:r>
          </a:p>
        </p:txBody>
      </p:sp>
      <p:sp>
        <p:nvSpPr>
          <p:cNvPr id="1930243" name="Rectangle 3"/>
          <p:cNvSpPr>
            <a:spLocks noGrp="1" noChangeArrowheads="1"/>
          </p:cNvSpPr>
          <p:nvPr>
            <p:ph type="title"/>
          </p:nvPr>
        </p:nvSpPr>
        <p:spPr>
          <a:xfrm>
            <a:off x="290512" y="2456"/>
            <a:ext cx="8181975" cy="618232"/>
          </a:xfrm>
        </p:spPr>
        <p:txBody>
          <a:bodyPr/>
          <a:lstStyle/>
          <a:p>
            <a:r>
              <a:rPr lang="en-US" altLang="ko-KR" dirty="0">
                <a:ea typeface="굴림" charset="-127"/>
              </a:rPr>
              <a:t>Example 2:  Store-Load Bypassing</a:t>
            </a:r>
          </a:p>
        </p:txBody>
      </p:sp>
      <p:sp>
        <p:nvSpPr>
          <p:cNvPr id="1930244" name="Rectangle 4"/>
          <p:cNvSpPr>
            <a:spLocks noChangeArrowheads="1"/>
          </p:cNvSpPr>
          <p:nvPr/>
        </p:nvSpPr>
        <p:spPr bwMode="auto">
          <a:xfrm>
            <a:off x="1239838" y="4122738"/>
            <a:ext cx="7599362" cy="21256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buFontTx/>
              <a:buChar char="•"/>
            </a:pPr>
            <a:r>
              <a:rPr lang="en-US" altLang="ko-KR" i="1">
                <a:solidFill>
                  <a:srgbClr val="56127A"/>
                </a:solidFill>
                <a:latin typeface="Verdana" pitchFamily="34" charset="0"/>
                <a:ea typeface="굴림" charset="-127"/>
              </a:rPr>
              <a:t>Suppose Store-Load bypassing is permitted in the store buffer</a:t>
            </a:r>
          </a:p>
          <a:p>
            <a:pPr marL="742950" lvl="1" indent="-285750">
              <a:buFontTx/>
              <a:buChar char="–"/>
            </a:pPr>
            <a:r>
              <a:rPr lang="en-US" altLang="ko-KR" sz="2000">
                <a:solidFill>
                  <a:srgbClr val="56127A"/>
                </a:solidFill>
                <a:latin typeface="Verdana" pitchFamily="34" charset="0"/>
                <a:ea typeface="굴림" charset="-127"/>
              </a:rPr>
              <a:t>No effect in Sparc’s TSO model, still not SC</a:t>
            </a:r>
          </a:p>
          <a:p>
            <a:pPr marL="742950" lvl="1" indent="-285750">
              <a:buFontTx/>
              <a:buChar char="–"/>
            </a:pPr>
            <a:r>
              <a:rPr lang="en-US" altLang="ko-KR" sz="2000">
                <a:solidFill>
                  <a:srgbClr val="56127A"/>
                </a:solidFill>
                <a:latin typeface="Verdana" pitchFamily="34" charset="0"/>
                <a:ea typeface="굴림" charset="-127"/>
              </a:rPr>
              <a:t>In IBM 370, a load cannot return a written value until it is visible to other processors =&gt; implicity adds a memory fence, looks like SC</a:t>
            </a:r>
            <a:endParaRPr lang="en-US" altLang="ko-KR" sz="1800" i="1">
              <a:solidFill>
                <a:schemeClr val="tx2"/>
              </a:solidFill>
              <a:latin typeface="Verdana" pitchFamily="34" charset="0"/>
              <a:ea typeface="굴림" charset="-127"/>
            </a:endParaRPr>
          </a:p>
          <a:p>
            <a:pPr marL="342900" indent="-342900"/>
            <a:r>
              <a:rPr lang="en-US" altLang="ko-KR">
                <a:solidFill>
                  <a:srgbClr val="008000"/>
                </a:solidFill>
                <a:latin typeface="Verdana" pitchFamily="34" charset="0"/>
                <a:ea typeface="굴림" charset="-127"/>
              </a:rPr>
              <a:t> </a:t>
            </a:r>
          </a:p>
        </p:txBody>
      </p:sp>
      <p:sp>
        <p:nvSpPr>
          <p:cNvPr id="1930245" name="Rectangle 5"/>
          <p:cNvSpPr>
            <a:spLocks noChangeArrowheads="1"/>
          </p:cNvSpPr>
          <p:nvPr/>
        </p:nvSpPr>
        <p:spPr bwMode="auto">
          <a:xfrm>
            <a:off x="762000" y="3276600"/>
            <a:ext cx="7529513" cy="831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ko-KR" i="1">
                <a:latin typeface="Verdana" pitchFamily="34" charset="0"/>
                <a:ea typeface="굴림" charset="-127"/>
              </a:rPr>
              <a:t>Question:  Do extra Loads have any effect?</a:t>
            </a:r>
          </a:p>
          <a:p>
            <a:pPr lvl="1" eaLnBrk="0" hangingPunct="0">
              <a:buFontTx/>
              <a:buChar char="•"/>
            </a:pPr>
            <a:r>
              <a:rPr lang="en-US" altLang="ko-KR" i="1">
                <a:latin typeface="Verdana" pitchFamily="34" charset="0"/>
                <a:ea typeface="굴림" charset="-127"/>
              </a:rPr>
              <a:t>  Sequential consistency:  </a:t>
            </a:r>
            <a:r>
              <a:rPr lang="en-US" altLang="ko-KR" i="1">
                <a:solidFill>
                  <a:srgbClr val="FF0000"/>
                </a:solidFill>
                <a:latin typeface="Verdana" pitchFamily="34" charset="0"/>
                <a:ea typeface="굴림" charset="-127"/>
              </a:rPr>
              <a:t>No</a:t>
            </a:r>
            <a:endParaRPr lang="en-US" altLang="ko-KR" i="1">
              <a:solidFill>
                <a:schemeClr val="tx2"/>
              </a:solidFill>
              <a:latin typeface="Verdana" pitchFamily="34" charset="0"/>
              <a:ea typeface="굴림" charset="-127"/>
            </a:endParaRPr>
          </a:p>
        </p:txBody>
      </p:sp>
      <p:sp>
        <p:nvSpPr>
          <p:cNvPr id="9" name="바닥글 개체 틀 4"/>
          <p:cNvSpPr txBox="1">
            <a:spLocks/>
          </p:cNvSpPr>
          <p:nvPr/>
        </p:nvSpPr>
        <p:spPr>
          <a:xfrm>
            <a:off x="6444208" y="6237312"/>
            <a:ext cx="2174379" cy="304800"/>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sz="1200" smtClean="0"/>
              <a:t>Slides from Prof. Arvind, MIT</a:t>
            </a:r>
            <a:endParaRPr lang="en-US" altLang="ko-KR" sz="1200" dirty="0"/>
          </a:p>
        </p:txBody>
      </p:sp>
    </p:spTree>
    <p:extLst>
      <p:ext uri="{BB962C8B-B14F-4D97-AF65-F5344CB8AC3E}">
        <p14:creationId xmlns:p14="http://schemas.microsoft.com/office/powerpoint/2010/main" val="1874093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024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024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30244">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30244">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30244">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3024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0244" grpId="0" build="p" bldLvl="2" autoUpdateAnimBg="0"/>
      <p:bldP spid="1930245" grpId="0" build="p" bldLvl="2"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ecture">
      <a:majorFont>
        <a:latin typeface="Arial"/>
        <a:ea typeface="맑은 고딕"/>
        <a:cs typeface=""/>
      </a:majorFont>
      <a:minorFont>
        <a:latin typeface="Times New Roman"/>
        <a:ea typeface="맑은 고딕"/>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3676</TotalTime>
  <Words>1348</Words>
  <Application>Microsoft Office PowerPoint</Application>
  <PresentationFormat>화면 슬라이드 쇼(4:3)</PresentationFormat>
  <Paragraphs>268</Paragraphs>
  <Slides>25</Slides>
  <Notes>20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25</vt:i4>
      </vt:variant>
    </vt:vector>
  </HeadingPairs>
  <TitlesOfParts>
    <vt:vector size="32" baseType="lpstr">
      <vt:lpstr>굴림</vt:lpstr>
      <vt:lpstr>맑은 고딕</vt:lpstr>
      <vt:lpstr>Arial</vt:lpstr>
      <vt:lpstr>Courier New</vt:lpstr>
      <vt:lpstr>Times New Roman</vt:lpstr>
      <vt:lpstr>Verdana</vt:lpstr>
      <vt:lpstr>Office Theme</vt:lpstr>
      <vt:lpstr>Consistency</vt:lpstr>
      <vt:lpstr>What is Consistency ?</vt:lpstr>
      <vt:lpstr>Coherence vs. Consistency</vt:lpstr>
      <vt:lpstr>Sequential Consistency</vt:lpstr>
      <vt:lpstr>Sequential Consistency</vt:lpstr>
      <vt:lpstr>Memory Model Issues</vt:lpstr>
      <vt:lpstr>Committed Store Buffers</vt:lpstr>
      <vt:lpstr>Example 1:  Store Buffers</vt:lpstr>
      <vt:lpstr>Example 2:  Store-Load Bypassing</vt:lpstr>
      <vt:lpstr>Interleaved Memory System</vt:lpstr>
      <vt:lpstr>Example 3:  Non-FIFO Store buffers</vt:lpstr>
      <vt:lpstr>Example 4:  Non-Blocking Caches</vt:lpstr>
      <vt:lpstr>Example 5:  Speculative Execution</vt:lpstr>
      <vt:lpstr>Address Speculation</vt:lpstr>
      <vt:lpstr>Example 6:  Store Atomicity</vt:lpstr>
      <vt:lpstr>Example 8:  Causality</vt:lpstr>
      <vt:lpstr>Relaxed Consistency Models</vt:lpstr>
      <vt:lpstr>Weaker Memory Models</vt:lpstr>
      <vt:lpstr>Enforcing Ordering using Fences</vt:lpstr>
      <vt:lpstr>Backlash in the architecture community</vt:lpstr>
      <vt:lpstr>Aggressive SC Implementations</vt:lpstr>
      <vt:lpstr>Properly Synchronized Programs</vt:lpstr>
      <vt:lpstr>Release Consistency</vt:lpstr>
      <vt:lpstr>Programming Language Memory Models</vt:lpstr>
      <vt:lpstr>Takeaway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jhuh</dc:creator>
  <cp:lastModifiedBy>jhuh</cp:lastModifiedBy>
  <cp:revision>435</cp:revision>
  <dcterms:created xsi:type="dcterms:W3CDTF">2009-02-01T06:54:56Z</dcterms:created>
  <dcterms:modified xsi:type="dcterms:W3CDTF">2014-03-26T01:42:40Z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-1847474542</vt:i4>
  </property>
  <property fmtid="{D5CDD505-2E9C-101B-9397-08002B2CF9AE}" pid="3" name="_NewReviewCycle">
    <vt:lpwstr/>
  </property>
  <property fmtid="{D5CDD505-2E9C-101B-9397-08002B2CF9AE}" pid="4" name="_EmailSubject">
    <vt:lpwstr>CS492B 과목 syllabus 미팅?</vt:lpwstr>
  </property>
  <property fmtid="{D5CDD505-2E9C-101B-9397-08002B2CF9AE}" pid="5" name="_AuthorEmail">
    <vt:lpwstr>moonzoo@cs.kaist.ac.kr</vt:lpwstr>
  </property>
  <property fmtid="{D5CDD505-2E9C-101B-9397-08002B2CF9AE}" pid="6" name="_AuthorEmailDisplayName">
    <vt:lpwstr>Moonzoo Kim</vt:lpwstr>
  </property>
</Properties>
</file>