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sldIdLst>
    <p:sldId id="256" r:id="rId3"/>
    <p:sldId id="257" r:id="rId4"/>
    <p:sldId id="258" r:id="rId5"/>
    <p:sldId id="259" r:id="rId6"/>
    <p:sldId id="263" r:id="rId7"/>
    <p:sldId id="262" r:id="rId8"/>
    <p:sldId id="284" r:id="rId9"/>
    <p:sldId id="285" r:id="rId10"/>
    <p:sldId id="266" r:id="rId11"/>
    <p:sldId id="265" r:id="rId12"/>
    <p:sldId id="268" r:id="rId13"/>
    <p:sldId id="260" r:id="rId14"/>
    <p:sldId id="267" r:id="rId15"/>
    <p:sldId id="270" r:id="rId16"/>
    <p:sldId id="271" r:id="rId17"/>
    <p:sldId id="275" r:id="rId18"/>
    <p:sldId id="294" r:id="rId19"/>
    <p:sldId id="273" r:id="rId20"/>
    <p:sldId id="272" r:id="rId21"/>
    <p:sldId id="274" r:id="rId22"/>
    <p:sldId id="276" r:id="rId23"/>
    <p:sldId id="277" r:id="rId24"/>
    <p:sldId id="287" r:id="rId25"/>
    <p:sldId id="286" r:id="rId26"/>
    <p:sldId id="279" r:id="rId27"/>
    <p:sldId id="280" r:id="rId28"/>
    <p:sldId id="290" r:id="rId29"/>
    <p:sldId id="291" r:id="rId30"/>
    <p:sldId id="281" r:id="rId31"/>
    <p:sldId id="282" r:id="rId32"/>
    <p:sldId id="292" r:id="rId33"/>
    <p:sldId id="283" r:id="rId34"/>
    <p:sldId id="293" r:id="rId35"/>
    <p:sldId id="295" r:id="rId3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6" autoAdjust="0"/>
  </p:normalViewPr>
  <p:slideViewPr>
    <p:cSldViewPr showGuides="1">
      <p:cViewPr varScale="1">
        <p:scale>
          <a:sx n="128" d="100"/>
          <a:sy n="128" d="100"/>
        </p:scale>
        <p:origin x="-84" y="-618"/>
      </p:cViewPr>
      <p:guideLst>
        <p:guide orient="horz" pos="2160"/>
        <p:guide pos="288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83696BBD-BE74-4171-B9DD-021DD79BA83B}" type="datetimeFigureOut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07CC5AD8-9AFE-42BB-8C80-8BF4B9AA2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81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1F579-AB22-41A7-B900-C49F91EF1D57}" type="slidenum">
              <a:rPr lang="en-US" altLang="ko-KR">
                <a:solidFill>
                  <a:prstClr val="black"/>
                </a:solidFill>
              </a:rPr>
              <a:pPr/>
              <a:t>8</a:t>
            </a:fld>
            <a:endParaRPr lang="en-US" altLang="ko-KR">
              <a:solidFill>
                <a:prstClr val="black"/>
              </a:solidFill>
            </a:endParaRPr>
          </a:p>
        </p:txBody>
      </p:sp>
      <p:sp>
        <p:nvSpPr>
          <p:cNvPr id="194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6999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data race detected by using the happens-before</a:t>
            </a:r>
            <a:r>
              <a:rPr lang="en-US" altLang="ko-KR" baseline="0" dirty="0" smtClean="0"/>
              <a:t> relation based detection techniques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713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 data race detected by using the happens-before</a:t>
            </a:r>
            <a:r>
              <a:rPr lang="en-US" altLang="ko-KR" baseline="0" dirty="0" smtClean="0"/>
              <a:t> relation based detection techniques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754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C5AD8-9AFE-42BB-8C80-8BF4B9AA2A25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84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83E-23C2-44FB-AF2C-4446D4C0BE08}" type="datetime1">
              <a:rPr lang="ko-KR" altLang="en-US" smtClean="0"/>
              <a:t>2014-05-24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1ECA-474A-4C75-8769-1499D46E5762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0584-E715-4A53-9E61-207B991A684F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8282-25F2-4467-99D9-389282BF6F4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8DAB-11A5-43E6-8B90-D0A2C9F0A91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E0FB-D77C-4B67-9B4E-021CF7FBF06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C43E-2560-4B14-B595-E672F27F6D1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FDE2-C336-4FC0-AE8D-B0477E61938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60B802-2425-4937-B011-13725A047BC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B36E-7E2E-42C6-82C7-71237A120C6C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A013-1A99-4949-A893-980698619D60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6677-920E-41C7-BFE8-A069BB18D866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44B-1FDA-4C12-B2ED-5CBBCD839D9B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5F5E-736B-4CA0-8271-4CB3AEEBE8FA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640-7871-4D77-8CFD-30E5BBE464D8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7BB7-9349-4506-9F2E-DA67BEBDDADF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7F86-D56A-44A6-8481-AC4060AD0E7A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23C4EC-9573-4E1B-BA02-5E396F8A0FE6}" type="datetime1">
              <a:rPr lang="ko-KR" altLang="en-US" smtClean="0"/>
              <a:t>2014-05-24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Data Race Detection Techniques, Prof. Moonzoo Kim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A725B6-C806-4C43-9DC8-A67BA9BE79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0046-2647-48EE-9ED6-9C181E43740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Data Race Detection Techniques,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apps/video/default.aspx?id=21055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7180" y="2274441"/>
            <a:ext cx="8549640" cy="129857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Data Race Detection Technique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Science, KAIST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663079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CS492B Analysis of Concurrent Programs</a:t>
            </a:r>
            <a:endParaRPr lang="ko-KR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 smtClean="0"/>
              <a:t>Data Race Breaks Sequential Consistency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4471674"/>
            <a:ext cx="7685520" cy="1045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0033CC"/>
                </a:solidFill>
              </a:rPr>
              <a:t>Does the assertion hold with SC memory model?</a:t>
            </a:r>
          </a:p>
          <a:p>
            <a:pPr marL="0" indent="0">
              <a:buNone/>
            </a:pPr>
            <a:r>
              <a:rPr lang="en-US" altLang="ko-KR" sz="2800" dirty="0">
                <a:solidFill>
                  <a:srgbClr val="0033CC"/>
                </a:solidFill>
              </a:rPr>
              <a:t>Does the assertion hold with </a:t>
            </a:r>
            <a:r>
              <a:rPr lang="en-US" altLang="ko-KR" sz="2800" dirty="0" smtClean="0">
                <a:solidFill>
                  <a:srgbClr val="0033CC"/>
                </a:solidFill>
              </a:rPr>
              <a:t>weak memory model?</a:t>
            </a:r>
            <a:endParaRPr lang="en-US" altLang="ko-KR" sz="2800" dirty="0">
              <a:solidFill>
                <a:srgbClr val="0033CC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79984" y="5947446"/>
            <a:ext cx="8568952" cy="36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</a:rPr>
              <a:t>* J.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Burnim</a:t>
            </a:r>
            <a:r>
              <a:rPr lang="en-US" altLang="ko-KR" sz="1600" dirty="0">
                <a:latin typeface="Calibri" panose="020F0502020204030204" pitchFamily="34" charset="0"/>
              </a:rPr>
              <a:t>, </a:t>
            </a:r>
            <a:r>
              <a:rPr lang="en-US" altLang="ko-KR" sz="1600" dirty="0" smtClean="0">
                <a:latin typeface="Calibri" panose="020F0502020204030204" pitchFamily="34" charset="0"/>
              </a:rPr>
              <a:t>K. Sen</a:t>
            </a:r>
            <a:r>
              <a:rPr lang="en-US" altLang="ko-KR" sz="1600" dirty="0">
                <a:latin typeface="Calibri" panose="020F0502020204030204" pitchFamily="34" charset="0"/>
              </a:rPr>
              <a:t>, </a:t>
            </a:r>
            <a:r>
              <a:rPr lang="en-US" altLang="ko-KR" sz="1600" dirty="0" smtClean="0">
                <a:latin typeface="Calibri" panose="020F0502020204030204" pitchFamily="34" charset="0"/>
              </a:rPr>
              <a:t>C.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Stergiou</a:t>
            </a:r>
            <a:r>
              <a:rPr lang="en-US" altLang="ko-KR" sz="1600" dirty="0">
                <a:latin typeface="Calibri" panose="020F0502020204030204" pitchFamily="34" charset="0"/>
              </a:rPr>
              <a:t>: Testing concurrent programs on relaxed memory models. ISSTA </a:t>
            </a:r>
            <a:r>
              <a:rPr lang="en-US" altLang="ko-KR" sz="1600" dirty="0" smtClean="0">
                <a:latin typeface="Calibri" panose="020F0502020204030204" pitchFamily="34" charset="0"/>
              </a:rPr>
              <a:t>2011</a:t>
            </a:r>
            <a:endParaRPr lang="en-US" altLang="ko-KR" sz="1600" dirty="0">
              <a:latin typeface="Calibri" panose="020F0502020204030204" pitchFamily="34" charset="0"/>
            </a:endParaRPr>
          </a:p>
          <a:p>
            <a:endParaRPr lang="ko-KR" altLang="en-US" sz="1600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183" y="1700808"/>
            <a:ext cx="6664768" cy="23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오른쪽으로 구부러진 화살표 9"/>
          <p:cNvSpPr/>
          <p:nvPr/>
        </p:nvSpPr>
        <p:spPr>
          <a:xfrm>
            <a:off x="1142732" y="2824371"/>
            <a:ext cx="720080" cy="892661"/>
          </a:xfrm>
          <a:prstGeom prst="curvedRightArrow">
            <a:avLst>
              <a:gd name="adj1" fmla="val 12711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오른쪽으로 구부러진 화살표 11"/>
          <p:cNvSpPr/>
          <p:nvPr/>
        </p:nvSpPr>
        <p:spPr>
          <a:xfrm flipH="1">
            <a:off x="6876256" y="2824371"/>
            <a:ext cx="648072" cy="892661"/>
          </a:xfrm>
          <a:prstGeom prst="curvedRightArrow">
            <a:avLst>
              <a:gd name="adj1" fmla="val 14759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3779912" y="2894672"/>
            <a:ext cx="1296144" cy="384742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779912" y="2885959"/>
            <a:ext cx="1304528" cy="384742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241159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Out-of-order</a:t>
            </a:r>
          </a:p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execution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2132856"/>
            <a:ext cx="1483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Delayed update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0312" y="242088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Out-of-order</a:t>
            </a:r>
          </a:p>
          <a:p>
            <a:r>
              <a:rPr lang="en-US" altLang="ko-KR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execution</a:t>
            </a:r>
            <a:endParaRPr lang="ko-KR" alt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07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2" grpId="0" animBg="1"/>
      <p:bldP spid="7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971600" y="2886492"/>
            <a:ext cx="3528392" cy="1944216"/>
          </a:xfrm>
          <a:prstGeom prst="roundRect">
            <a:avLst>
              <a:gd name="adj" fmla="val 674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Why is Data Race Harmful? (1/2)</a:t>
            </a:r>
            <a:endParaRPr lang="ko-KR" altLang="en-US" dirty="0"/>
          </a:p>
        </p:txBody>
      </p:sp>
      <p:pic>
        <p:nvPicPr>
          <p:cNvPr id="1026" name="Picture 2" descr="Of movement. And if the Road Warrior says we need to move free I liste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817" y="2848356"/>
            <a:ext cx="4021648" cy="317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5" y="6093296"/>
            <a:ext cx="84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*</a:t>
            </a:r>
            <a:r>
              <a:rPr lang="en-US" altLang="ko-KR" sz="1600" dirty="0" smtClean="0">
                <a:latin typeface="Calibri" panose="020F0502020204030204" pitchFamily="34" charset="0"/>
              </a:rPr>
              <a:t> H. J. Boehm: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Nondeterminism</a:t>
            </a:r>
            <a:r>
              <a:rPr lang="en-US" altLang="ko-KR" sz="1600" dirty="0" smtClean="0">
                <a:latin typeface="Calibri" panose="020F0502020204030204" pitchFamily="34" charset="0"/>
              </a:rPr>
              <a:t> is unavoidable, but data races are pure evil,  RACES Workshop, 2012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3556991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en-US" altLang="ko-KR" sz="2800" dirty="0" smtClean="0"/>
              <a:t>Sometimes developers </a:t>
            </a:r>
            <a:r>
              <a:rPr lang="en-US" altLang="ko-KR" sz="2800" dirty="0"/>
              <a:t>intentionally </a:t>
            </a:r>
            <a:r>
              <a:rPr lang="en-US" altLang="ko-KR" sz="2800" dirty="0" smtClean="0"/>
              <a:t>induce data races </a:t>
            </a:r>
            <a:r>
              <a:rPr lang="en-US" altLang="ko-KR" sz="2800" dirty="0"/>
              <a:t>for </a:t>
            </a:r>
            <a:r>
              <a:rPr lang="en-US" altLang="ko-KR" sz="2800" dirty="0" smtClean="0"/>
              <a:t>efficient read on shared variables </a:t>
            </a:r>
            <a:r>
              <a:rPr lang="en-US" altLang="ko-KR" sz="2400" dirty="0" smtClean="0"/>
              <a:t>(</a:t>
            </a:r>
            <a:r>
              <a:rPr lang="en-US" altLang="ko-KR" sz="2400" i="1" dirty="0" smtClean="0"/>
              <a:t>benign race</a:t>
            </a:r>
            <a:r>
              <a:rPr lang="en-US" altLang="ko-KR" sz="2400" dirty="0" smtClean="0"/>
              <a:t> or </a:t>
            </a:r>
            <a:r>
              <a:rPr lang="en-US" altLang="ko-KR" sz="2400" i="1" dirty="0" smtClean="0"/>
              <a:t>dirty read</a:t>
            </a:r>
            <a:r>
              <a:rPr lang="en-US" altLang="ko-KR" sz="2400" dirty="0" smtClean="0"/>
              <a:t>)</a:t>
            </a:r>
            <a:endParaRPr lang="en-US" altLang="ko-KR" sz="2800" dirty="0" smtClean="0"/>
          </a:p>
          <a:p>
            <a:pPr lvl="1">
              <a:lnSpc>
                <a:spcPct val="85000"/>
              </a:lnSpc>
            </a:pPr>
            <a:r>
              <a:rPr lang="en-US" altLang="ko-KR" sz="2600" dirty="0" smtClean="0"/>
              <a:t>e.g. test-test-and-set pattern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600" dirty="0" smtClean="0">
                <a:solidFill>
                  <a:srgbClr val="0033CC"/>
                </a:solidFill>
              </a:rPr>
              <a:t>   </a:t>
            </a:r>
            <a:r>
              <a:rPr lang="en-US" altLang="ko-KR" sz="2600" b="1" dirty="0" smtClean="0">
                <a:solidFill>
                  <a:srgbClr val="0033CC"/>
                </a:solidFill>
              </a:rPr>
              <a:t>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20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(balance&gt;=x){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altLang="ko-KR" sz="20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(balance&gt;=x){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balance=balance–x ;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6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Why is Data Race Harmful?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772816"/>
            <a:ext cx="8820472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However, data races are </a:t>
            </a:r>
            <a:r>
              <a:rPr lang="en-US" altLang="ko-KR" dirty="0" smtClean="0">
                <a:solidFill>
                  <a:srgbClr val="C00000"/>
                </a:solidFill>
              </a:rPr>
              <a:t>harmful in most cases</a:t>
            </a:r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Execution results are (almost) unpredictable with weak memory models</a:t>
            </a:r>
            <a:endParaRPr lang="en-US" altLang="ko-KR" sz="2800" baseline="30000" dirty="0" smtClean="0"/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Compilers may reorder statements around data races</a:t>
            </a:r>
            <a:r>
              <a:rPr lang="en-US" altLang="ko-KR" sz="2800" baseline="30000" dirty="0" smtClean="0"/>
              <a:t>*</a:t>
            </a:r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Performance benefit of benign race is really marginal</a:t>
            </a:r>
            <a:r>
              <a:rPr lang="en-US" altLang="ko-KR" sz="2800" baseline="30000" dirty="0" smtClean="0"/>
              <a:t>*</a:t>
            </a:r>
            <a:r>
              <a:rPr lang="en-US" altLang="ko-KR" sz="2800" dirty="0" smtClean="0"/>
              <a:t> </a:t>
            </a:r>
          </a:p>
          <a:p>
            <a:pPr marL="760050" lvl="2" indent="-360000">
              <a:spcBef>
                <a:spcPts val="600"/>
              </a:spcBef>
            </a:pPr>
            <a:r>
              <a:rPr lang="en-US" altLang="ko-KR" sz="2800" dirty="0" smtClean="0"/>
              <a:t>It is bad for maintenance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5" y="6093296"/>
            <a:ext cx="84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*</a:t>
            </a:r>
            <a:r>
              <a:rPr lang="en-US" altLang="ko-KR" sz="1600" dirty="0" smtClean="0">
                <a:latin typeface="Calibri" panose="020F0502020204030204" pitchFamily="34" charset="0"/>
              </a:rPr>
              <a:t> H. J. Boehm: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Nondeterminism</a:t>
            </a:r>
            <a:r>
              <a:rPr lang="en-US" altLang="ko-KR" sz="1600" dirty="0" smtClean="0">
                <a:latin typeface="Calibri" panose="020F0502020204030204" pitchFamily="34" charset="0"/>
              </a:rPr>
              <a:t> is unavoidable, but data races are pure evil,  RACES Workshop, 2012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8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Data Race Detection (prediction)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061207" cy="439248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800" dirty="0" smtClean="0"/>
              <a:t>Data races are notoriously difficult to detect</a:t>
            </a:r>
          </a:p>
          <a:p>
            <a:pPr lvl="1"/>
            <a:r>
              <a:rPr lang="en-US" altLang="ko-KR" dirty="0" smtClean="0"/>
              <a:t>Unlike deadlock, the program behavior change by </a:t>
            </a:r>
            <a:br>
              <a:rPr lang="en-US" altLang="ko-KR" dirty="0" smtClean="0"/>
            </a:br>
            <a:r>
              <a:rPr lang="en-US" altLang="ko-KR" dirty="0" smtClean="0"/>
              <a:t>a data race may not be noticeable to users  </a:t>
            </a:r>
          </a:p>
          <a:p>
            <a:pPr lvl="1"/>
            <a:r>
              <a:rPr lang="en-US" altLang="ko-KR" dirty="0" smtClean="0"/>
              <a:t>Data races induce errors only under specific thread schedules</a:t>
            </a:r>
          </a:p>
          <a:p>
            <a:pPr lvl="1"/>
            <a:r>
              <a:rPr lang="en-US" altLang="ko-KR" dirty="0" smtClean="0"/>
              <a:t>There are too many shared variables</a:t>
            </a:r>
          </a:p>
          <a:p>
            <a:endParaRPr lang="en-US" altLang="ko-KR" sz="1900" dirty="0" smtClean="0"/>
          </a:p>
          <a:p>
            <a:r>
              <a:rPr lang="en-US" altLang="ko-KR" sz="2800" dirty="0" smtClean="0"/>
              <a:t>There have been two approaches:</a:t>
            </a:r>
          </a:p>
          <a:p>
            <a:pPr marL="971550" lvl="1" indent="-514350">
              <a:buAutoNum type="arabicPeriod"/>
            </a:pPr>
            <a:r>
              <a:rPr lang="en-US" altLang="ko-KR" u="sng" dirty="0" smtClean="0"/>
              <a:t>Happens-before</a:t>
            </a:r>
            <a:r>
              <a:rPr lang="en-US" altLang="ko-KR" dirty="0" smtClean="0"/>
              <a:t> based detection technique</a:t>
            </a:r>
          </a:p>
          <a:p>
            <a:pPr marL="971550" lvl="1" indent="-514350">
              <a:buAutoNum type="arabicPeriod"/>
            </a:pPr>
            <a:r>
              <a:rPr lang="en-US" altLang="ko-KR" u="sng" dirty="0" smtClean="0"/>
              <a:t>Lockset algorithm</a:t>
            </a:r>
            <a:r>
              <a:rPr lang="en-US" altLang="ko-KR" dirty="0" smtClean="0"/>
              <a:t> based detection technique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8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761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Happens-Before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balance+x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61973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8102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5736" y="32595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088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535855" y="410259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53363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4971284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827286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395238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3:balance=t-15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4158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3826042" y="326042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6536161" y="410325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직선 화살표 연결선 34"/>
          <p:cNvCxnSpPr>
            <a:stCxn id="7" idx="2"/>
            <a:endCxn id="18" idx="0"/>
          </p:cNvCxnSpPr>
          <p:nvPr/>
        </p:nvCxnSpPr>
        <p:spPr>
          <a:xfrm>
            <a:off x="5004049" y="2623820"/>
            <a:ext cx="0" cy="18644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2"/>
            <a:endCxn id="31" idx="0"/>
          </p:cNvCxnSpPr>
          <p:nvPr/>
        </p:nvCxnSpPr>
        <p:spPr>
          <a:xfrm>
            <a:off x="5004049" y="3072112"/>
            <a:ext cx="306" cy="18831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endCxn id="21" idx="0"/>
          </p:cNvCxnSpPr>
          <p:nvPr/>
        </p:nvCxnSpPr>
        <p:spPr>
          <a:xfrm flipH="1">
            <a:off x="5003031" y="3521412"/>
            <a:ext cx="1324" cy="18745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2" idx="2"/>
            <a:endCxn id="23" idx="0"/>
          </p:cNvCxnSpPr>
          <p:nvPr/>
        </p:nvCxnSpPr>
        <p:spPr>
          <a:xfrm flipH="1">
            <a:off x="7714168" y="4365104"/>
            <a:ext cx="306" cy="16852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23" idx="2"/>
            <a:endCxn id="24" idx="0"/>
          </p:cNvCxnSpPr>
          <p:nvPr/>
        </p:nvCxnSpPr>
        <p:spPr>
          <a:xfrm>
            <a:off x="7714168" y="4795478"/>
            <a:ext cx="0" cy="17580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24" idx="2"/>
            <a:endCxn id="27" idx="0"/>
          </p:cNvCxnSpPr>
          <p:nvPr/>
        </p:nvCxnSpPr>
        <p:spPr>
          <a:xfrm>
            <a:off x="7714168" y="5233131"/>
            <a:ext cx="6239" cy="16210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7" idx="2"/>
            <a:endCxn id="26" idx="0"/>
          </p:cNvCxnSpPr>
          <p:nvPr/>
        </p:nvCxnSpPr>
        <p:spPr>
          <a:xfrm flipH="1">
            <a:off x="7713150" y="5657085"/>
            <a:ext cx="7257" cy="17020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모서리가 둥근 사각형 설명선 53"/>
          <p:cNvSpPr/>
          <p:nvPr/>
        </p:nvSpPr>
        <p:spPr>
          <a:xfrm>
            <a:off x="125572" y="2381172"/>
            <a:ext cx="3384376" cy="1671561"/>
          </a:xfrm>
          <a:prstGeom prst="wedgeRoundRectCallout">
            <a:avLst>
              <a:gd name="adj1" fmla="val 59117"/>
              <a:gd name="adj2" fmla="val -26550"/>
              <a:gd name="adj3" fmla="val 16667"/>
            </a:avLst>
          </a:prstGeom>
          <a:ln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Which execution order is </a:t>
            </a:r>
            <a:r>
              <a:rPr lang="en-US" altLang="ko-KR" sz="2400" b="1" u="sng" dirty="0" smtClean="0">
                <a:solidFill>
                  <a:srgbClr val="0033CC"/>
                </a:solidFill>
                <a:latin typeface="Calibri" panose="020F0502020204030204" pitchFamily="34" charset="0"/>
              </a:rPr>
              <a:t>by program/sync</a:t>
            </a:r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?</a:t>
            </a:r>
          </a:p>
          <a:p>
            <a:r>
              <a:rPr lang="en-US" altLang="ko-KR" sz="105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/>
            </a:r>
            <a:br>
              <a:rPr lang="en-US" altLang="ko-KR" sz="1050" b="1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Which is </a:t>
            </a:r>
            <a:r>
              <a:rPr lang="en-US" altLang="ko-KR" sz="2400" b="1" u="sng" dirty="0" smtClean="0">
                <a:solidFill>
                  <a:srgbClr val="0033CC"/>
                </a:solidFill>
                <a:latin typeface="Calibri" panose="020F0502020204030204" pitchFamily="34" charset="0"/>
              </a:rPr>
              <a:t>by chance</a:t>
            </a:r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?</a:t>
            </a:r>
            <a:endParaRPr lang="ko-KR" altLang="en-US" sz="24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cxnSp>
        <p:nvCxnSpPr>
          <p:cNvPr id="56" name="직선 화살표 연결선 55"/>
          <p:cNvCxnSpPr>
            <a:stCxn id="21" idx="2"/>
            <a:endCxn id="23" idx="0"/>
          </p:cNvCxnSpPr>
          <p:nvPr/>
        </p:nvCxnSpPr>
        <p:spPr>
          <a:xfrm>
            <a:off x="5003031" y="3970712"/>
            <a:ext cx="2711137" cy="56291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3823042" y="3259106"/>
            <a:ext cx="2356625" cy="2618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6535855" y="4978672"/>
            <a:ext cx="2356625" cy="26184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52320" y="3832723"/>
            <a:ext cx="864096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20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8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54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Happens-before Relation 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36980" y="1772816"/>
                <a:ext cx="8892480" cy="417646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600" dirty="0" smtClean="0">
                    <a:solidFill>
                      <a:srgbClr val="0033CC"/>
                    </a:solidFill>
                  </a:rPr>
                  <a:t>The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happens-before relation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6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sz="2600" dirty="0" smtClean="0"/>
                  <a:t>is a smallest relation over operations in an execution that satisfies the following conditions:</a:t>
                </a:r>
              </a:p>
              <a:p>
                <a:pPr marL="457200" lvl="1" indent="0">
                  <a:buNone/>
                </a:pPr>
                <a:r>
                  <a:rPr lang="en-US" altLang="ko-KR" sz="2400" dirty="0" smtClean="0"/>
                  <a:t>(1)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/>
                  <a:t> </a:t>
                </a:r>
                <a:r>
                  <a:rPr lang="en-US" altLang="ko-KR" sz="2400" dirty="0" smtClean="0">
                    <a:solidFill>
                      <a:srgbClr val="0033CC"/>
                    </a:solidFill>
                  </a:rPr>
                  <a:t>are executed by the same thread</a:t>
                </a:r>
                <a:r>
                  <a:rPr lang="en-US" altLang="ko-KR" sz="2400" dirty="0" smtClean="0"/>
                  <a:t>, </a:t>
                </a:r>
                <a:br>
                  <a:rPr lang="en-US" altLang="ko-KR" sz="2400" dirty="0" smtClean="0"/>
                </a:br>
                <a:r>
                  <a:rPr lang="en-US" altLang="ko-KR" sz="2400" dirty="0" smtClean="0"/>
                  <a:t>      and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 smtClean="0"/>
                  <a:t> comes before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altLang="ko-KR" sz="2400" dirty="0" smtClean="0">
                  <a:solidFill>
                    <a:srgbClr val="0033CC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altLang="ko-KR" sz="2400" dirty="0" smtClean="0"/>
                  <a:t>(2)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/>
                  <a:t> are </a:t>
                </a:r>
                <a:r>
                  <a:rPr lang="en-US" altLang="ko-KR" sz="2400" dirty="0" smtClean="0">
                    <a:solidFill>
                      <a:srgbClr val="0033CC"/>
                    </a:solidFill>
                  </a:rPr>
                  <a:t>ordered by the same synchronization</a:t>
                </a:r>
                <a:br>
                  <a:rPr lang="en-US" altLang="ko-KR" sz="2400" dirty="0" smtClean="0">
                    <a:solidFill>
                      <a:srgbClr val="0033CC"/>
                    </a:solidFill>
                  </a:rPr>
                </a:br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     entity</a:t>
                </a:r>
                <a:r>
                  <a:rPr lang="en-US" altLang="ko-KR" sz="2400" dirty="0" smtClean="0"/>
                  <a:t>, and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400" dirty="0"/>
                  <a:t> comes before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/>
                  <a:t> (e.g. lock, wait/notify, join)</a:t>
                </a:r>
              </a:p>
              <a:p>
                <a:pPr marL="457200" lvl="1" indent="0">
                  <a:buNone/>
                </a:pPr>
                <a:r>
                  <a:rPr lang="en-US" altLang="ko-KR" sz="2400" dirty="0" smtClean="0"/>
                  <a:t>(3) If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𝑏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ko-KR" sz="24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dirty="0" smtClean="0"/>
                  <a:t>then </a:t>
                </a:r>
                <a14:m>
                  <m:oMath xmlns:m="http://schemas.openxmlformats.org/officeDocument/2006/math">
                    <m:r>
                      <a:rPr lang="en-US" altLang="ko-KR" sz="2400" i="1" smtClean="0">
                        <a:solidFill>
                          <a:srgbClr val="0033CC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sz="2400" b="0" i="1" smtClean="0">
                        <a:solidFill>
                          <a:srgbClr val="0033CC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altLang="ko-KR" sz="2400" b="0" dirty="0" smtClean="0">
                  <a:solidFill>
                    <a:srgbClr val="0033CC"/>
                  </a:solidFill>
                </a:endParaRPr>
              </a:p>
              <a:p>
                <a:pPr marL="457200" lvl="1" indent="0">
                  <a:buNone/>
                </a:pPr>
                <a:endParaRPr lang="en-US" altLang="ko-KR" sz="1050" b="0" dirty="0" smtClean="0"/>
              </a:p>
              <a:p>
                <a:pPr marL="457200" lvl="1" indent="0">
                  <a:buNone/>
                </a:pPr>
                <a:r>
                  <a:rPr lang="en-US" altLang="ko-KR" b="1" dirty="0" smtClean="0">
                    <a:sym typeface="Wingdings" panose="05000000000000000000" pitchFamily="2" charset="2"/>
                  </a:rPr>
                  <a:t>  </a:t>
                </a:r>
                <a:r>
                  <a:rPr lang="en-US" altLang="ko-KR" b="1" dirty="0" smtClean="0">
                    <a:solidFill>
                      <a:srgbClr val="0033CC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solidFill>
                          <a:srgbClr val="0033CC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solidFill>
                          <a:srgbClr val="0033CC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are </a:t>
                </a:r>
                <a:r>
                  <a:rPr lang="en-US" altLang="ko-KR" sz="2400" b="1" i="1" dirty="0" smtClean="0">
                    <a:solidFill>
                      <a:srgbClr val="0033CC"/>
                    </a:solidFill>
                  </a:rPr>
                  <a:t>concurrent</a:t>
                </a:r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𝒂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𝒃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sz="2400" b="1" i="1" smtClean="0">
                        <a:solidFill>
                          <a:srgbClr val="0033CC"/>
                        </a:solidFill>
                        <a:latin typeface="Cambria Math"/>
                      </a:rPr>
                      <m:t>𝒂</m:t>
                    </m:r>
                  </m:oMath>
                </a14:m>
                <a:endParaRPr lang="en-US" altLang="ko-KR" sz="2400" b="1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980" y="1772816"/>
                <a:ext cx="8892480" cy="4176464"/>
              </a:xfrm>
              <a:blipFill rotWithShape="0">
                <a:blip r:embed="rId2"/>
                <a:stretch>
                  <a:fillRect l="-1028" t="-1168" b="-4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4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Happens-before Relation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 dirty="0"/>
          </a:p>
        </p:txBody>
      </p:sp>
      <p:pic>
        <p:nvPicPr>
          <p:cNvPr id="10" name="Picture 2" descr="Leslie Lampo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7"/>
          <a:stretch/>
        </p:blipFill>
        <p:spPr bwMode="auto">
          <a:xfrm>
            <a:off x="347872" y="1700808"/>
            <a:ext cx="3936096" cy="36982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427984" y="1816224"/>
            <a:ext cx="4680520" cy="3484984"/>
          </a:xfrm>
        </p:spPr>
        <p:txBody>
          <a:bodyPr>
            <a:noAutofit/>
          </a:bodyPr>
          <a:lstStyle/>
          <a:p>
            <a:r>
              <a:rPr lang="en-US" altLang="ko-KR" dirty="0">
                <a:latin typeface="Comic Sans MS" panose="030F0702030302020204" pitchFamily="66" charset="0"/>
              </a:rPr>
              <a:t>Leslie </a:t>
            </a:r>
            <a:r>
              <a:rPr lang="en-US" altLang="ko-KR" dirty="0" err="1" smtClean="0">
                <a:latin typeface="Comic Sans MS" panose="030F0702030302020204" pitchFamily="66" charset="0"/>
              </a:rPr>
              <a:t>Lamport</a:t>
            </a:r>
            <a:r>
              <a:rPr lang="en-US" altLang="ko-KR" sz="2400" dirty="0" smtClean="0">
                <a:latin typeface="Comic Sans MS" panose="030F0702030302020204" pitchFamily="66" charset="0"/>
              </a:rPr>
              <a:t> (Microsoft </a:t>
            </a:r>
            <a:r>
              <a:rPr lang="en-US" altLang="ko-KR" sz="2400" dirty="0">
                <a:latin typeface="Comic Sans MS" panose="030F0702030302020204" pitchFamily="66" charset="0"/>
              </a:rPr>
              <a:t>research</a:t>
            </a:r>
            <a:r>
              <a:rPr lang="en-US" altLang="ko-KR" sz="2400" dirty="0" smtClean="0">
                <a:latin typeface="Comic Sans MS" panose="030F0702030302020204" pitchFamily="66" charset="0"/>
              </a:rPr>
              <a:t>) </a:t>
            </a:r>
          </a:p>
          <a:p>
            <a:pPr lvl="1"/>
            <a:r>
              <a:rPr lang="en-US" altLang="ko-KR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Winner </a:t>
            </a:r>
            <a:r>
              <a:rPr lang="en-US" altLang="ko-KR" sz="2000" dirty="0">
                <a:solidFill>
                  <a:srgbClr val="0033CC"/>
                </a:solidFill>
                <a:latin typeface="Comic Sans MS" panose="030F0702030302020204" pitchFamily="66" charset="0"/>
              </a:rPr>
              <a:t>of the 2013 </a:t>
            </a:r>
            <a:br>
              <a:rPr lang="en-US" altLang="ko-KR" sz="2000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Turing award for advances in reliability of distributed/  concurrent systems</a:t>
            </a:r>
          </a:p>
          <a:p>
            <a:pPr lvl="1"/>
            <a:r>
              <a:rPr lang="en-US" altLang="ko-KR" sz="2000" dirty="0" smtClean="0">
                <a:latin typeface="Comic Sans MS" panose="030F0702030302020204" pitchFamily="66" charset="0"/>
              </a:rPr>
              <a:t>Happens-before relation, sequential </a:t>
            </a:r>
            <a:r>
              <a:rPr lang="en-US" altLang="ko-KR" sz="2000" dirty="0">
                <a:latin typeface="Comic Sans MS" panose="030F0702030302020204" pitchFamily="66" charset="0"/>
              </a:rPr>
              <a:t>consistency, </a:t>
            </a:r>
            <a:r>
              <a:rPr lang="en-US" altLang="ko-KR" sz="2000" dirty="0" smtClean="0">
                <a:latin typeface="Comic Sans MS" panose="030F0702030302020204" pitchFamily="66" charset="0"/>
              </a:rPr>
              <a:t>  Bakery algorithm,</a:t>
            </a:r>
            <a:br>
              <a:rPr lang="en-US" altLang="ko-KR" sz="2000" dirty="0" smtClean="0">
                <a:latin typeface="Comic Sans MS" panose="030F0702030302020204" pitchFamily="66" charset="0"/>
              </a:rPr>
            </a:br>
            <a:r>
              <a:rPr lang="en-US" altLang="ko-KR" sz="2000" dirty="0" smtClean="0">
                <a:latin typeface="Comic Sans MS" panose="030F0702030302020204" pitchFamily="66" charset="0"/>
              </a:rPr>
              <a:t>TLA+, and </a:t>
            </a:r>
            <a:r>
              <a:rPr lang="en-US" altLang="ko-KR" sz="2000" dirty="0" err="1" smtClean="0">
                <a:latin typeface="Comic Sans MS" panose="030F0702030302020204" pitchFamily="66" charset="0"/>
              </a:rPr>
              <a:t>LaTeX</a:t>
            </a:r>
            <a:endParaRPr lang="en-US" altLang="ko-KR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5892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alibri" panose="020F0502020204030204" pitchFamily="34" charset="0"/>
              </a:rPr>
              <a:t>http://amturing.acm.org/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altLang="ko-KR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altLang="ko-KR" dirty="0" smtClean="0">
                <a:latin typeface="Calibri" panose="020F0502020204030204" pitchFamily="34" charset="0"/>
                <a:hlinkClick r:id="rId3"/>
              </a:rPr>
              <a:t>research.microsoft.com/apps/video/default.aspx?id=210551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0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761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Happens-Before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balance+x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61973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8102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5736" y="32595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0886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535855" y="410259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533631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4971284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827286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395238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3:balance=t-15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4158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3826042" y="326042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6536161" y="4103257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1:if(balance&gt;=15)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직선 화살표 연결선 34"/>
          <p:cNvCxnSpPr>
            <a:stCxn id="7" idx="2"/>
            <a:endCxn id="18" idx="0"/>
          </p:cNvCxnSpPr>
          <p:nvPr/>
        </p:nvCxnSpPr>
        <p:spPr>
          <a:xfrm>
            <a:off x="5004049" y="2623820"/>
            <a:ext cx="0" cy="18644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2"/>
            <a:endCxn id="31" idx="0"/>
          </p:cNvCxnSpPr>
          <p:nvPr/>
        </p:nvCxnSpPr>
        <p:spPr>
          <a:xfrm>
            <a:off x="5004049" y="3072112"/>
            <a:ext cx="306" cy="18831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endCxn id="21" idx="0"/>
          </p:cNvCxnSpPr>
          <p:nvPr/>
        </p:nvCxnSpPr>
        <p:spPr>
          <a:xfrm flipH="1">
            <a:off x="5003031" y="3521412"/>
            <a:ext cx="1324" cy="18745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2" idx="2"/>
            <a:endCxn id="23" idx="0"/>
          </p:cNvCxnSpPr>
          <p:nvPr/>
        </p:nvCxnSpPr>
        <p:spPr>
          <a:xfrm flipH="1">
            <a:off x="7714168" y="4365104"/>
            <a:ext cx="306" cy="16852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23" idx="2"/>
            <a:endCxn id="24" idx="0"/>
          </p:cNvCxnSpPr>
          <p:nvPr/>
        </p:nvCxnSpPr>
        <p:spPr>
          <a:xfrm>
            <a:off x="7714168" y="4795478"/>
            <a:ext cx="0" cy="175806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24" idx="2"/>
            <a:endCxn id="27" idx="0"/>
          </p:cNvCxnSpPr>
          <p:nvPr/>
        </p:nvCxnSpPr>
        <p:spPr>
          <a:xfrm>
            <a:off x="7714168" y="5233131"/>
            <a:ext cx="6239" cy="16210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7" idx="2"/>
            <a:endCxn id="26" idx="0"/>
          </p:cNvCxnSpPr>
          <p:nvPr/>
        </p:nvCxnSpPr>
        <p:spPr>
          <a:xfrm flipH="1">
            <a:off x="7713150" y="5657085"/>
            <a:ext cx="7257" cy="17020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21" idx="2"/>
            <a:endCxn id="23" idx="0"/>
          </p:cNvCxnSpPr>
          <p:nvPr/>
        </p:nvCxnSpPr>
        <p:spPr>
          <a:xfrm>
            <a:off x="5003031" y="3970712"/>
            <a:ext cx="2711137" cy="56291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09132" y="21328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17758" y="257353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2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17758" y="303145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3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17758" y="346907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p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4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0932" y="38610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19558" y="43017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2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19558" y="4759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3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19558" y="519726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4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8184" y="562117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q</a:t>
            </a:r>
            <a:r>
              <a:rPr lang="en-US" altLang="ko-KR" sz="2000" b="1" baseline="-25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5</a:t>
            </a:r>
            <a:endParaRPr lang="ko-KR" altLang="en-US" sz="2000" b="1" baseline="-25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직사각형 7"/>
              <p:cNvSpPr/>
              <p:nvPr/>
            </p:nvSpPr>
            <p:spPr>
              <a:xfrm>
                <a:off x="251520" y="4248802"/>
                <a:ext cx="5616624" cy="2420558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0" lvl="1"/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are executed by the same thread,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/>
                </a:r>
                <a:b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comes before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E.g.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3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4</a:t>
                </a:r>
              </a:p>
              <a:p>
                <a:pPr marL="0" lvl="1"/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</a:t>
                </a:r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are ordered by the same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lock, </a:t>
                </a:r>
                <a:b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</a:b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comes before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 E.g.  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</a:t>
                </a:r>
                <a:endParaRPr lang="en-US" altLang="ko-KR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(3) If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altLang="ko-KR" dirty="0" smtClean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 marL="0" lvl="1"/>
                <a:r>
                  <a:rPr lang="en-US" altLang="ko-KR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  E.g. </a:t>
                </a:r>
                <a:r>
                  <a:rPr lang="en-US" altLang="ko-KR" sz="2000" b="1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∧ </m:t>
                    </m:r>
                  </m:oMath>
                </a14:m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 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2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p</a:t>
                </a:r>
                <a:r>
                  <a:rPr lang="en-US" altLang="ko-KR" sz="2000" b="1" baseline="-25000" dirty="0" smtClean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ko-KR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tx1"/>
                        </a:solidFill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0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000" b="1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en-US" altLang="ko-KR" sz="2000" b="1" baseline="-25000" dirty="0">
                    <a:solidFill>
                      <a:srgbClr val="0033CC"/>
                    </a:solidFill>
                    <a:latin typeface="Calibri" panose="020F0502020204030204" pitchFamily="34" charset="0"/>
                  </a:rPr>
                  <a:t>3</a:t>
                </a:r>
                <a:endParaRPr lang="en-US" altLang="ko-KR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직사각형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248802"/>
                <a:ext cx="5616624" cy="2420558"/>
              </a:xfrm>
              <a:prstGeom prst="rect">
                <a:avLst/>
              </a:prstGeom>
              <a:blipFill rotWithShape="1">
                <a:blip r:embed="rId3"/>
                <a:stretch>
                  <a:fillRect l="-758" t="-1003" r="-541" b="-2506"/>
                </a:stretch>
              </a:blipFill>
              <a:ln w="12700">
                <a:solidFill>
                  <a:schemeClr val="tx1"/>
                </a:solidFill>
                <a:prstDash val="sysDash"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1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altLang="ko-KR" sz="4000" dirty="0" smtClean="0"/>
              <a:t>Happens-before Based Detection (1/2)</a:t>
            </a:r>
            <a:endParaRPr lang="ko-KR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8147248" cy="381642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800" dirty="0" smtClean="0"/>
                  <a:t>The pair of operations </a:t>
                </a:r>
                <a14:m>
                  <m:oMath xmlns:m="http://schemas.openxmlformats.org/officeDocument/2006/math">
                    <m:r>
                      <a:rPr lang="en-US" altLang="ko-KR" sz="280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sz="2800" dirty="0" smtClean="0"/>
                  <a:t> is </a:t>
                </a:r>
                <a:r>
                  <a:rPr lang="en-US" altLang="ko-KR" sz="2800" i="1" dirty="0" smtClean="0"/>
                  <a:t>data race </a:t>
                </a:r>
                <a:r>
                  <a:rPr lang="en-US" altLang="ko-KR" sz="2800" dirty="0" smtClean="0"/>
                  <a:t>if all of the following conditions hold: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(1)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𝑏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 smtClean="0"/>
                  <a:t> access the same variable, and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(2)  at least one operation is writing, and</a:t>
                </a:r>
              </a:p>
              <a:p>
                <a:pPr marL="457200" lvl="1" indent="0">
                  <a:buNone/>
                </a:pPr>
                <a:r>
                  <a:rPr lang="en-US" altLang="ko-KR" dirty="0" smtClean="0"/>
                  <a:t>(3)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𝑎</m:t>
                    </m:r>
                    <m:r>
                      <a:rPr lang="en-US" altLang="ko-KR" b="1" i="1"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i="1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𝑏</m:t>
                    </m:r>
                    <m:r>
                      <a:rPr lang="en-US" altLang="ko-KR" b="1" i="1">
                        <a:latin typeface="Cambria Math"/>
                        <a:ea typeface="Cambria Math"/>
                      </a:rPr>
                      <m:t>⊀</m:t>
                    </m:r>
                    <m:r>
                      <a:rPr lang="en-US" altLang="ko-KR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sz="1050" dirty="0" smtClean="0"/>
              </a:p>
              <a:p>
                <a:r>
                  <a:rPr lang="en-US" altLang="ko-KR" sz="2800" dirty="0" smtClean="0"/>
                  <a:t>Several tools such as MultiRace</a:t>
                </a:r>
                <a:r>
                  <a:rPr lang="en-US" altLang="ko-KR" sz="2800" baseline="30000" dirty="0" smtClean="0"/>
                  <a:t>1</a:t>
                </a:r>
                <a:r>
                  <a:rPr lang="en-US" altLang="ko-KR" sz="2800" dirty="0" smtClean="0"/>
                  <a:t> and FastTrack</a:t>
                </a:r>
                <a:r>
                  <a:rPr lang="en-US" altLang="ko-KR" sz="2800" baseline="30000" dirty="0" smtClean="0"/>
                  <a:t>2</a:t>
                </a:r>
                <a:r>
                  <a:rPr lang="en-US" altLang="ko-KR" sz="2800" dirty="0" smtClean="0"/>
                  <a:t> use this definition for data race detection</a:t>
                </a:r>
                <a:endParaRPr lang="ko-KR" altLang="en-US" sz="28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8147248" cy="3816424"/>
              </a:xfrm>
              <a:blipFill rotWithShape="1">
                <a:blip r:embed="rId2"/>
                <a:stretch>
                  <a:fillRect l="-1272" t="-14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70494" y="5517232"/>
            <a:ext cx="77899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1</a:t>
            </a:r>
            <a:r>
              <a:rPr lang="en-US" altLang="ko-KR" sz="1600" dirty="0" smtClean="0">
                <a:latin typeface="Calibri" panose="020F0502020204030204" pitchFamily="34" charset="0"/>
              </a:rPr>
              <a:t>  E.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Pozniansky</a:t>
            </a:r>
            <a:r>
              <a:rPr lang="en-US" altLang="ko-KR" sz="1600" dirty="0" smtClean="0">
                <a:latin typeface="Calibri" panose="020F0502020204030204" pitchFamily="34" charset="0"/>
              </a:rPr>
              <a:t> et al.: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MultiRace</a:t>
            </a:r>
            <a:r>
              <a:rPr lang="en-US" altLang="ko-KR" sz="1600" dirty="0" smtClean="0">
                <a:latin typeface="Calibri" panose="020F0502020204030204" pitchFamily="34" charset="0"/>
              </a:rPr>
              <a:t>: Efficient on-the-fly data race detection in multithreaded </a:t>
            </a:r>
            <a:br>
              <a:rPr lang="en-US" altLang="ko-KR" sz="1600" dirty="0" smtClean="0">
                <a:latin typeface="Calibri" panose="020F0502020204030204" pitchFamily="34" charset="0"/>
              </a:rPr>
            </a:br>
            <a:r>
              <a:rPr lang="en-US" altLang="ko-KR" sz="1600" dirty="0" smtClean="0">
                <a:latin typeface="Calibri" panose="020F0502020204030204" pitchFamily="34" charset="0"/>
              </a:rPr>
              <a:t>    C++ programs,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PPoPP</a:t>
            </a:r>
            <a:r>
              <a:rPr lang="en-US" altLang="ko-KR" sz="1600" dirty="0" smtClean="0">
                <a:latin typeface="Calibri" panose="020F0502020204030204" pitchFamily="34" charset="0"/>
              </a:rPr>
              <a:t>, 2003</a:t>
            </a:r>
          </a:p>
          <a:p>
            <a:r>
              <a:rPr lang="en-US" altLang="ko-KR" sz="1600" baseline="30000" dirty="0" smtClean="0">
                <a:latin typeface="Calibri" panose="020F0502020204030204" pitchFamily="34" charset="0"/>
              </a:rPr>
              <a:t>2</a:t>
            </a:r>
            <a:r>
              <a:rPr lang="en-US" altLang="ko-KR" sz="1600" dirty="0" smtClean="0">
                <a:latin typeface="Calibri" panose="020F0502020204030204" pitchFamily="34" charset="0"/>
              </a:rPr>
              <a:t>  C. Flanagan et al.: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FastTrack</a:t>
            </a:r>
            <a:r>
              <a:rPr lang="en-US" altLang="ko-KR" sz="1600" dirty="0" smtClean="0">
                <a:latin typeface="Calibri" panose="020F0502020204030204" pitchFamily="34" charset="0"/>
              </a:rPr>
              <a:t>: Efficient and Precise Dynamic Race Detection, PLDI, 2009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3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761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Another Execution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balance+x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4514033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4972958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4717" y="5464125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5945989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2664714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3134266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4075332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3600752"/>
            <a:ext cx="2356625" cy="26184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4158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2204864"/>
            <a:ext cx="2356625" cy="26184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직선 화살표 연결선 34"/>
          <p:cNvCxnSpPr>
            <a:stCxn id="7" idx="2"/>
            <a:endCxn id="18" idx="0"/>
          </p:cNvCxnSpPr>
          <p:nvPr/>
        </p:nvCxnSpPr>
        <p:spPr>
          <a:xfrm>
            <a:off x="5004049" y="4775880"/>
            <a:ext cx="0" cy="19707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18" idx="2"/>
            <a:endCxn id="19" idx="0"/>
          </p:cNvCxnSpPr>
          <p:nvPr/>
        </p:nvCxnSpPr>
        <p:spPr>
          <a:xfrm flipH="1">
            <a:off x="5003030" y="5234805"/>
            <a:ext cx="1019" cy="22932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19" idx="2"/>
            <a:endCxn id="21" idx="0"/>
          </p:cNvCxnSpPr>
          <p:nvPr/>
        </p:nvCxnSpPr>
        <p:spPr>
          <a:xfrm>
            <a:off x="5003030" y="5725972"/>
            <a:ext cx="1" cy="22001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2" idx="2"/>
            <a:endCxn id="23" idx="0"/>
          </p:cNvCxnSpPr>
          <p:nvPr/>
        </p:nvCxnSpPr>
        <p:spPr>
          <a:xfrm flipH="1">
            <a:off x="7714168" y="2466711"/>
            <a:ext cx="306" cy="19800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23" idx="2"/>
            <a:endCxn id="24" idx="0"/>
          </p:cNvCxnSpPr>
          <p:nvPr/>
        </p:nvCxnSpPr>
        <p:spPr>
          <a:xfrm>
            <a:off x="7714168" y="2926561"/>
            <a:ext cx="0" cy="207705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24" idx="2"/>
            <a:endCxn id="27" idx="0"/>
          </p:cNvCxnSpPr>
          <p:nvPr/>
        </p:nvCxnSpPr>
        <p:spPr>
          <a:xfrm>
            <a:off x="7714168" y="3396113"/>
            <a:ext cx="6239" cy="20463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7" idx="2"/>
            <a:endCxn id="26" idx="0"/>
          </p:cNvCxnSpPr>
          <p:nvPr/>
        </p:nvCxnSpPr>
        <p:spPr>
          <a:xfrm flipH="1">
            <a:off x="7713150" y="3862599"/>
            <a:ext cx="7257" cy="21273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26" idx="2"/>
            <a:endCxn id="7" idx="0"/>
          </p:cNvCxnSpPr>
          <p:nvPr/>
        </p:nvCxnSpPr>
        <p:spPr>
          <a:xfrm flipH="1">
            <a:off x="5004049" y="4337179"/>
            <a:ext cx="2709101" cy="17685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모서리가 둥근 직사각형 37"/>
          <p:cNvSpPr/>
          <p:nvPr/>
        </p:nvSpPr>
        <p:spPr>
          <a:xfrm>
            <a:off x="3830654" y="5464125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542098" y="2204864"/>
            <a:ext cx="2356625" cy="2618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0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32" y="4247650"/>
            <a:ext cx="2962672" cy="225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Race Condition in Multithreaded Program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84502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 multithreaded program has a </a:t>
            </a:r>
            <a:r>
              <a:rPr lang="en-US" altLang="ko-KR" sz="2800" i="1" dirty="0" smtClean="0"/>
              <a:t>race condition</a:t>
            </a:r>
            <a:r>
              <a:rPr lang="en-US" altLang="ko-KR" sz="2800" dirty="0" smtClean="0"/>
              <a:t> if </a:t>
            </a:r>
            <a:br>
              <a:rPr lang="en-US" altLang="ko-KR" sz="2800" dirty="0" smtClean="0"/>
            </a:br>
            <a:r>
              <a:rPr lang="en-US" altLang="ko-KR" sz="2800" dirty="0" smtClean="0"/>
              <a:t>(1) execution order of certain operations are not fixed, and (2) their execution results are decided by their non-deterministic execution orders.</a:t>
            </a:r>
          </a:p>
          <a:p>
            <a:endParaRPr lang="en-US" altLang="ko-KR" sz="1400" dirty="0" smtClean="0"/>
          </a:p>
          <a:p>
            <a:r>
              <a:rPr lang="en-US" altLang="ko-KR" sz="2800" dirty="0" smtClean="0"/>
              <a:t>Race conditions sometime cause serious errors in SW</a:t>
            </a:r>
          </a:p>
          <a:p>
            <a:pPr lvl="1"/>
            <a:r>
              <a:rPr lang="en-US" altLang="ko-KR" sz="2400" dirty="0" smtClean="0"/>
              <a:t>e.g. Radiation therapy machine: Therac-25</a:t>
            </a:r>
            <a:endParaRPr lang="en-US" altLang="ko-KR" sz="2400" dirty="0"/>
          </a:p>
          <a:p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019795"/>
            <a:ext cx="3960440" cy="92948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3200" dirty="0" smtClean="0">
                <a:latin typeface="Calibri" panose="020F0502020204030204" pitchFamily="34" charset="0"/>
              </a:rPr>
              <a:t>Q: Is a race condition always problematic?</a:t>
            </a:r>
            <a:endParaRPr lang="ko-KR" altLang="en-US" sz="3200" dirty="0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9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450" y="1988840"/>
            <a:ext cx="8273884" cy="3921299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Happens-before relation provides precise reasoning </a:t>
            </a:r>
            <a:br>
              <a:rPr lang="en-US" altLang="ko-KR" sz="2800" dirty="0" smtClean="0"/>
            </a:br>
            <a:r>
              <a:rPr lang="en-US" altLang="ko-KR" sz="2800" dirty="0" smtClean="0"/>
              <a:t>of concurrency of operations</a:t>
            </a:r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However, these techniques may or may not detect data races depending on observed execution scenario</a:t>
            </a:r>
            <a:br>
              <a:rPr lang="en-US" altLang="ko-KR" sz="2800" dirty="0" smtClean="0"/>
            </a:br>
            <a:r>
              <a:rPr lang="en-US" altLang="ko-KR" sz="2800" dirty="0" smtClean="0"/>
              <a:t>(i.e., false negative)</a:t>
            </a:r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In addition, tracking happens-before relation induces heavy runtime overhead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0" y="413792"/>
            <a:ext cx="9144000" cy="1359024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Happens-before </a:t>
            </a:r>
            <a:r>
              <a:rPr lang="en-US" altLang="ko-KR" sz="4000" dirty="0"/>
              <a:t>Based </a:t>
            </a:r>
            <a:r>
              <a:rPr lang="en-US" altLang="ko-KR" sz="4000" dirty="0" smtClean="0"/>
              <a:t>Detection </a:t>
            </a:r>
            <a:r>
              <a:rPr lang="en-US" altLang="ko-KR" sz="3600" dirty="0" smtClean="0"/>
              <a:t>(2/2</a:t>
            </a:r>
            <a:r>
              <a:rPr lang="en-US" altLang="ko-KR" sz="3600" dirty="0"/>
              <a:t>)</a:t>
            </a:r>
            <a:endParaRPr lang="ko-KR" altLang="en-US" sz="40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4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Lockset Based Data Race Detection</a:t>
            </a:r>
            <a:endParaRPr lang="ko-KR" altLang="en-US" baseline="30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00200"/>
            <a:ext cx="8640960" cy="4349079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Lock discipline</a:t>
            </a:r>
          </a:p>
          <a:p>
            <a:pPr lvl="1"/>
            <a:r>
              <a:rPr lang="en-US" altLang="ko-KR" dirty="0" smtClean="0"/>
              <a:t>Every access to a shared variable MUST be guarded by at least one lock consistently</a:t>
            </a:r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Dynamic data race detector </a:t>
            </a:r>
            <a:r>
              <a:rPr lang="en-US" altLang="ko-KR" i="1" dirty="0"/>
              <a:t>Eraser</a:t>
            </a:r>
            <a:r>
              <a:rPr lang="en-US" altLang="ko-KR" dirty="0" smtClean="0"/>
              <a:t> </a:t>
            </a:r>
            <a:r>
              <a:rPr lang="en-US" altLang="ko-KR" sz="2400" dirty="0" smtClean="0"/>
              <a:t>[Savage, SOSP 97]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Checks that every shared memory location follows </a:t>
            </a:r>
            <a:br>
              <a:rPr lang="en-US" altLang="ko-KR" dirty="0" smtClean="0"/>
            </a:br>
            <a:r>
              <a:rPr lang="en-US" altLang="ko-KR" dirty="0" smtClean="0"/>
              <a:t>the lock discipline</a:t>
            </a:r>
          </a:p>
          <a:p>
            <a:pPr lvl="2"/>
            <a:r>
              <a:rPr lang="en-US" altLang="ko-KR" dirty="0" smtClean="0"/>
              <a:t>Consider memory locations for global variables, and heap memory locations as shared memory locations</a:t>
            </a:r>
          </a:p>
          <a:p>
            <a:pPr lvl="1"/>
            <a:endParaRPr lang="ko-KR" altLang="en-US" i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8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Lockset Algorithm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640959" cy="489654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800" dirty="0" smtClean="0"/>
                  <a:t>Eraser monitors every read/write operation and every lock/unlock operation in an execution</a:t>
                </a:r>
              </a:p>
              <a:p>
                <a:pPr marL="0" indent="0">
                  <a:buNone/>
                </a:pPr>
                <a:endParaRPr lang="en-US" altLang="ko-KR" sz="1000" dirty="0"/>
              </a:p>
              <a:p>
                <a:r>
                  <a:rPr lang="en-US" altLang="ko-KR" sz="2800" dirty="0" smtClean="0"/>
                  <a:t>For each variable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800" dirty="0" smtClean="0"/>
                  <a:t>, Eraser maintains the lockset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8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800" dirty="0" smtClean="0">
                    <a:solidFill>
                      <a:srgbClr val="0033CC"/>
                    </a:solidFill>
                  </a:rPr>
                  <a:t>)</a:t>
                </a:r>
                <a:r>
                  <a:rPr lang="en-US" altLang="ko-KR" sz="2800" dirty="0" smtClean="0"/>
                  <a:t>, candidate locks for the lock discipline</a:t>
                </a:r>
              </a:p>
              <a:p>
                <a:pPr lvl="1"/>
                <a:r>
                  <a:rPr lang="en-US" altLang="ko-KR" sz="2600" dirty="0" smtClean="0"/>
                  <a:t>Let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L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</a:t>
                </a:r>
                <a:r>
                  <a:rPr lang="en-US" altLang="ko-KR" sz="2600" dirty="0" smtClean="0"/>
                  <a:t> be the set of locks held by thread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t</a:t>
                </a:r>
              </a:p>
              <a:p>
                <a:pPr lvl="1"/>
                <a:r>
                  <a:rPr lang="en-US" altLang="ko-KR" sz="2600" dirty="0" smtClean="0"/>
                  <a:t>For each</a:t>
                </a:r>
                <a:r>
                  <a:rPr lang="en-US" altLang="ko-KR" sz="2600" i="1" dirty="0" smtClean="0"/>
                  <a:t>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i="1" dirty="0" smtClean="0"/>
                  <a:t>, </a:t>
                </a:r>
                <a:r>
                  <a:rPr lang="en-US" altLang="ko-KR" sz="2600" dirty="0" smtClean="0"/>
                  <a:t>initialize</a:t>
                </a:r>
                <a:r>
                  <a:rPr lang="en-US" altLang="ko-KR" sz="2600" i="1" dirty="0" smtClean="0"/>
                  <a:t>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</a:t>
                </a:r>
                <a:r>
                  <a:rPr lang="en-US" altLang="ko-KR" sz="2600" dirty="0" smtClean="0"/>
                  <a:t> to the set of all locks</a:t>
                </a:r>
              </a:p>
              <a:p>
                <a:pPr marL="457200" lvl="1" indent="0">
                  <a:buNone/>
                </a:pPr>
                <a:endParaRPr lang="en-US" altLang="ko-KR" sz="1000" dirty="0" smtClean="0"/>
              </a:p>
              <a:p>
                <a:r>
                  <a:rPr lang="en-US" altLang="ko-KR" sz="2800" dirty="0" smtClean="0"/>
                  <a:t>For each read/write on variable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800" dirty="0" smtClean="0"/>
                  <a:t> by thread </a:t>
                </a:r>
                <a:r>
                  <a:rPr lang="en-US" altLang="ko-KR" sz="2800" i="1" dirty="0" smtClean="0">
                    <a:solidFill>
                      <a:srgbClr val="0033CC"/>
                    </a:solidFill>
                  </a:rPr>
                  <a:t>t</a:t>
                </a:r>
              </a:p>
              <a:p>
                <a:pPr lvl="1"/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:=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solidFill>
                          <a:srgbClr val="0033CC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ko-KR" altLang="en-US" sz="26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L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</a:t>
                </a:r>
              </a:p>
              <a:p>
                <a:pPr lvl="1"/>
                <a:r>
                  <a:rPr lang="en-US" altLang="ko-KR" sz="2600" dirty="0" smtClean="0"/>
                  <a:t>If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600" dirty="0" smtClean="0">
                    <a:solidFill>
                      <a:srgbClr val="0033CC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solidFill>
                          <a:srgbClr val="0033CC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600" dirty="0" smtClean="0"/>
                  <a:t>, report that there is a data race for </a:t>
                </a:r>
                <a:r>
                  <a:rPr lang="en-US" altLang="ko-KR" sz="2600" i="1" dirty="0" smtClean="0">
                    <a:solidFill>
                      <a:srgbClr val="0033CC"/>
                    </a:solidFill>
                  </a:rPr>
                  <a:t>v</a:t>
                </a:r>
                <a:endParaRPr lang="ko-KR" altLang="en-US" sz="2600" i="1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640959" cy="4896544"/>
              </a:xfrm>
              <a:blipFill rotWithShape="1">
                <a:blip r:embed="rId3"/>
                <a:stretch>
                  <a:fillRect l="-1199" t="-11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12776"/>
            <a:ext cx="529208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Lockset Algorithm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8390" y="1647198"/>
            <a:ext cx="3456384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 –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balance=balance +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2828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797839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4717" y="3289006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7894" y="1484784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60237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72824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515799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992485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57928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60851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4293096"/>
            <a:ext cx="2356625" cy="31683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오른쪽 화살표 설명선 7"/>
          <p:cNvSpPr/>
          <p:nvPr/>
        </p:nvSpPr>
        <p:spPr>
          <a:xfrm flipH="1">
            <a:off x="6195494" y="2158210"/>
            <a:ext cx="2703224" cy="63962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91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i="1" dirty="0" smtClean="0">
                <a:latin typeface="Calibri" panose="020F0502020204030204" pitchFamily="34" charset="0"/>
              </a:rPr>
              <a:t>L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(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)={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>this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}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오른쪽 화살표 설명선 32"/>
              <p:cNvSpPr/>
              <p:nvPr/>
            </p:nvSpPr>
            <p:spPr>
              <a:xfrm flipH="1">
                <a:off x="6183302" y="2552082"/>
                <a:ext cx="2715416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 </a:t>
                </a:r>
              </a:p>
              <a:p>
                <a:pPr algn="ctr"/>
                <a:r>
                  <a:rPr lang="en-US" altLang="ko-KR" sz="2400" b="1" dirty="0" smtClean="0">
                    <a:latin typeface="Calibri" panose="020F0502020204030204" pitchFamily="34" charset="0"/>
                  </a:rPr>
                  <a:t>{*}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{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this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}</a:t>
                </a:r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오른쪽 화살표 설명선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83302" y="2552082"/>
                <a:ext cx="2715416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오른쪽 화살표 설명선 33"/>
              <p:cNvSpPr/>
              <p:nvPr/>
            </p:nvSpPr>
            <p:spPr>
              <a:xfrm flipH="1">
                <a:off x="6188913" y="3047827"/>
                <a:ext cx="2709805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 </a:t>
                </a:r>
              </a:p>
              <a:p>
                <a:pPr algn="ctr"/>
                <a:r>
                  <a:rPr lang="en-US" altLang="ko-KR" sz="2400" b="1" dirty="0" smtClean="0">
                    <a:latin typeface="Calibri" panose="020F0502020204030204" pitchFamily="34" charset="0"/>
                  </a:rPr>
                  <a:t>{this}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)={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this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}</a:t>
                </a:r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오른쪽 화살표 설명선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88913" y="3047827"/>
                <a:ext cx="2709805" cy="773951"/>
              </a:xfrm>
              <a:prstGeom prst="rightArrowCallout">
                <a:avLst>
                  <a:gd name="adj1" fmla="val 23462"/>
                  <a:gd name="adj2" fmla="val 22252"/>
                  <a:gd name="adj3" fmla="val 25000"/>
                  <a:gd name="adj4" fmla="val 88291"/>
                </a:avLst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오른쪽 화살표 설명선 36"/>
              <p:cNvSpPr/>
              <p:nvPr/>
            </p:nvSpPr>
            <p:spPr>
              <a:xfrm flipH="1">
                <a:off x="6195980" y="3586732"/>
                <a:ext cx="2689676" cy="639629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7" name="오른쪽 화살표 설명선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95980" y="3586732"/>
                <a:ext cx="2689676" cy="639629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오른쪽 화살표 설명선 40"/>
              <p:cNvSpPr/>
              <p:nvPr/>
            </p:nvSpPr>
            <p:spPr>
              <a:xfrm flipH="1">
                <a:off x="7456678" y="1253719"/>
                <a:ext cx="1656185" cy="777047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2738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t1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400" b="1" dirty="0" smtClean="0">
                    <a:latin typeface="Calibri" panose="020F0502020204030204" pitchFamily="34" charset="0"/>
                  </a:rPr>
                  <a:t>, 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latin typeface="Cambria Math"/>
                      </a:rPr>
                      <m:t>∅</m:t>
                    </m:r>
                  </m:oMath>
                </a14:m>
                <a:endParaRPr lang="en-US" altLang="ko-KR" sz="2400" b="1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1" name="오른쪽 화살표 설명선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456678" y="1253719"/>
                <a:ext cx="1656185" cy="777047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2738"/>
                </a:avLst>
              </a:prstGeom>
              <a:blipFill rotWithShape="1">
                <a:blip r:embed="rId5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오른쪽 화살표 설명선 42"/>
              <p:cNvSpPr/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dirty="0" smtClean="0">
                    <a:latin typeface="Calibri" panose="020F0502020204030204" pitchFamily="34" charset="0"/>
                  </a:rPr>
                  <a:t>{this}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 </m:t>
                    </m:r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오른쪽 화살표 설명선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0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폭발 2 14"/>
          <p:cNvSpPr/>
          <p:nvPr/>
        </p:nvSpPr>
        <p:spPr>
          <a:xfrm rot="877742">
            <a:off x="3555262" y="4619789"/>
            <a:ext cx="1800200" cy="918607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3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 animBg="1"/>
      <p:bldP spid="34" grpId="0" animBg="1"/>
      <p:bldP spid="37" grpId="0" animBg="1"/>
      <p:bldP spid="41" grpId="0" animBg="1"/>
      <p:bldP spid="43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98823"/>
            <a:ext cx="5292080" cy="46664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Revisiting False Negative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647198"/>
            <a:ext cx="3600400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 –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balance=balance +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4418941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4851988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4718" y="1498823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5756011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2656088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3078333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844824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3933139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3501689"/>
            <a:ext cx="2356625" cy="348519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32048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2274078"/>
            <a:ext cx="2356625" cy="26184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830654" y="5300025"/>
            <a:ext cx="2356625" cy="3485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542098" y="2230742"/>
            <a:ext cx="2356625" cy="3485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오른쪽 화살표 설명선 29"/>
              <p:cNvSpPr/>
              <p:nvPr/>
            </p:nvSpPr>
            <p:spPr>
              <a:xfrm>
                <a:off x="3824716" y="2053205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dirty="0" smtClean="0">
                    <a:latin typeface="Calibri" panose="020F0502020204030204" pitchFamily="34" charset="0"/>
                  </a:rPr>
                  <a:t>{*}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 </m:t>
                    </m:r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오른쪽 화살표 설명선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716" y="2053205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22" name="폭발 2 21"/>
          <p:cNvSpPr/>
          <p:nvPr/>
        </p:nvSpPr>
        <p:spPr>
          <a:xfrm rot="877742">
            <a:off x="3555262" y="2561319"/>
            <a:ext cx="1800200" cy="918607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Improving Lockset 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The naïve locking discipline generate many false positives and false negatives</a:t>
            </a:r>
          </a:p>
          <a:p>
            <a:endParaRPr lang="en-US" altLang="ko-KR" sz="1400" dirty="0"/>
          </a:p>
          <a:p>
            <a:r>
              <a:rPr lang="en-US" altLang="ko-KR" sz="2400" dirty="0" smtClean="0"/>
              <a:t>2 common cases that generate false positives</a:t>
            </a:r>
          </a:p>
          <a:p>
            <a:pPr lvl="1"/>
            <a:r>
              <a:rPr lang="en-US" altLang="ko-KR" sz="2400" u="sng" dirty="0" smtClean="0"/>
              <a:t>Initialization</a:t>
            </a:r>
          </a:p>
          <a:p>
            <a:pPr lvl="2"/>
            <a:r>
              <a:rPr lang="en-US" altLang="ko-KR" dirty="0" smtClean="0"/>
              <a:t>A thread writes data on the variable without locking before it makes the variable accessible by other threads</a:t>
            </a:r>
          </a:p>
          <a:p>
            <a:pPr lvl="1"/>
            <a:r>
              <a:rPr lang="en-US" altLang="ko-KR" sz="2400" u="sng" dirty="0" smtClean="0"/>
              <a:t>Read-shared variable</a:t>
            </a:r>
          </a:p>
          <a:p>
            <a:pPr lvl="2"/>
            <a:r>
              <a:rPr lang="en-US" altLang="ko-KR" dirty="0" smtClean="0"/>
              <a:t>After initialization, the variable is only read, and never updated.</a:t>
            </a:r>
          </a:p>
          <a:p>
            <a:r>
              <a:rPr lang="en-US" altLang="ko-KR" sz="2400" dirty="0" smtClean="0"/>
              <a:t>1 common case that generates false negatives</a:t>
            </a:r>
          </a:p>
          <a:p>
            <a:pPr lvl="1"/>
            <a:r>
              <a:rPr lang="en-US" altLang="ko-KR" sz="2400" u="sng" dirty="0" smtClean="0"/>
              <a:t> Readers-writer lock</a:t>
            </a:r>
            <a:endParaRPr lang="en-US" altLang="ko-KR" u="sng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Memory Location State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6470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Eraser maintains the state for each memory location to check if it is in initialization, and if read-shared.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4"/>
          <a:stretch/>
        </p:blipFill>
        <p:spPr bwMode="auto">
          <a:xfrm>
            <a:off x="2309200" y="2545160"/>
            <a:ext cx="4220037" cy="36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설명선 6"/>
          <p:cNvSpPr/>
          <p:nvPr/>
        </p:nvSpPr>
        <p:spPr>
          <a:xfrm>
            <a:off x="928731" y="2446546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= {*}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오른쪽 화살표 설명선 8"/>
          <p:cNvSpPr/>
          <p:nvPr/>
        </p:nvSpPr>
        <p:spPr>
          <a:xfrm>
            <a:off x="928731" y="3842470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is not updated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오른쪽 화살표 설명선 9"/>
              <p:cNvSpPr/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</a:p>
              <a:p>
                <a:pPr algn="ctr"/>
                <a:r>
                  <a:rPr lang="en-US" altLang="ko-KR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</a:rPr>
                  <a:t>(no bug report)</a:t>
                </a:r>
                <a:endParaRPr lang="ko-KR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오른쪽 화살표 설명선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오른쪽 화살표 설명선 12"/>
              <p:cNvSpPr/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</a:t>
                </a:r>
              </a:p>
              <a:p>
                <a:pPr algn="ctr"/>
                <a:r>
                  <a:rPr lang="en-US" altLang="ko-KR" sz="2400" dirty="0" smtClean="0">
                    <a:latin typeface="Calibri" panose="020F0502020204030204" pitchFamily="34" charset="0"/>
                  </a:rPr>
                  <a:t>report if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∅</m:t>
                    </m:r>
                  </m:oMath>
                </a14:m>
                <a:endParaRPr lang="en-US" altLang="ko-KR" sz="2400" b="0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오른쪽 화살표 설명선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모서리가 둥근 사각형 설명선 5"/>
          <p:cNvSpPr/>
          <p:nvPr/>
        </p:nvSpPr>
        <p:spPr>
          <a:xfrm>
            <a:off x="5341105" y="3143606"/>
            <a:ext cx="2376264" cy="739824"/>
          </a:xfrm>
          <a:prstGeom prst="wedgeRoundRectCallout">
            <a:avLst>
              <a:gd name="adj1" fmla="val -100464"/>
              <a:gd name="adj2" fmla="val 959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Initialization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4283968" y="6021288"/>
            <a:ext cx="2376264" cy="555841"/>
          </a:xfrm>
          <a:prstGeom prst="wedgeRoundRectCallout">
            <a:avLst>
              <a:gd name="adj1" fmla="val -71059"/>
              <a:gd name="adj2" fmla="val -602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Read-shared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6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6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497618"/>
            <a:ext cx="3168352" cy="481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max,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 ;</a:t>
            </a:r>
          </a:p>
          <a:p>
            <a:pPr>
              <a:lnSpc>
                <a:spcPct val="85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>
              <a:lnSpc>
                <a:spcPct val="85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10;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max = 0 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5000"/>
              </a:lnSpc>
            </a:pP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iter;i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(t&gt;max)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t 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(m);</a:t>
            </a:r>
          </a:p>
          <a:p>
            <a:pPr>
              <a:lnSpc>
                <a:spcPct val="85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85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1489891"/>
            <a:ext cx="194421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t2:f()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 &lt;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 = 10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 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&gt; max)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= t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5304" y="1488347"/>
            <a:ext cx="1767469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t3:f()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 &lt;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5</a:t>
            </a:r>
          </a:p>
          <a:p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 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(t&gt;max)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1489891"/>
            <a:ext cx="194421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t1:main() 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= 0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(t2)</a:t>
            </a: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(t3)</a:t>
            </a: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5317958" y="1488992"/>
            <a:ext cx="0" cy="4516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7262174" y="1484784"/>
            <a:ext cx="0" cy="4516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6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77914"/>
              </p:ext>
            </p:extLst>
          </p:nvPr>
        </p:nvGraphicFramePr>
        <p:xfrm>
          <a:off x="47120" y="1124744"/>
          <a:ext cx="9036495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126"/>
                <a:gridCol w="1225287"/>
                <a:gridCol w="1291363"/>
                <a:gridCol w="792088"/>
                <a:gridCol w="720080"/>
                <a:gridCol w="741051"/>
                <a:gridCol w="798625"/>
                <a:gridCol w="798625"/>
                <a:gridCol w="798625"/>
                <a:gridCol w="798625"/>
              </a:tblGrid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t0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t2</a:t>
                      </a:r>
                      <a:endParaRPr lang="ko-K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L(t0)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L(t1)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L(t2)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C(</a:t>
                      </a:r>
                      <a:r>
                        <a:rPr lang="en-US" sz="1800" b="1" kern="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iter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S(</a:t>
                      </a:r>
                      <a:r>
                        <a:rPr lang="en-US" sz="1800" b="1" kern="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iter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C(max)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S(max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o-KR" sz="105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(initial state)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=10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 = 0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(0&lt;</a:t>
                      </a:r>
                      <a:r>
                        <a:rPr lang="en-US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(0&lt;</a:t>
                      </a:r>
                      <a:r>
                        <a:rPr lang="en-US" sz="1600" b="0" kern="100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(t&gt;max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 = t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(t&gt;max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unlock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ko-KR" sz="1000" b="0" kern="10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0" kern="1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...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b="0" kern="100" baseline="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...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맑은 고딕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ko-KR" sz="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/>
                        <a:cs typeface="Times New Roman"/>
                      </a:endParaRPr>
                    </a:p>
                  </a:txBody>
                  <a:tcPr marL="57932" marR="579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en-US" altLang="ko-KR" dirty="0" smtClean="0"/>
              <a:t>Considering Readers-Writer Locks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22642" y="1340768"/>
                <a:ext cx="8684090" cy="4781128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300"/>
                  </a:spcBef>
                </a:pPr>
                <a:r>
                  <a:rPr lang="en-US" altLang="ko-KR" sz="2800" dirty="0" smtClean="0"/>
                  <a:t>A thread acquires a readers-writer lock either in read-mode or write-mode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altLang="ko-KR" sz="2800" dirty="0" smtClean="0"/>
                  <a:t>For each variable, Eraser additionally checks if there is </a:t>
                </a:r>
                <a:br>
                  <a:rPr lang="en-US" altLang="ko-KR" sz="2800" dirty="0" smtClean="0"/>
                </a:br>
                <a:r>
                  <a:rPr lang="en-US" altLang="ko-KR" sz="2800" dirty="0" smtClean="0"/>
                  <a:t>a lock consistently held in write-mode for write accesses</a:t>
                </a:r>
              </a:p>
              <a:p>
                <a:pPr lvl="1">
                  <a:spcBef>
                    <a:spcPts val="300"/>
                  </a:spcBef>
                </a:pPr>
                <a:r>
                  <a:rPr lang="en-US" altLang="ko-KR" sz="2400" dirty="0" smtClean="0"/>
                  <a:t>In Shared-Modified state</a:t>
                </a:r>
              </a:p>
              <a:p>
                <a:pPr lvl="2">
                  <a:spcBef>
                    <a:spcPts val="300"/>
                  </a:spcBef>
                </a:pPr>
                <a:r>
                  <a:rPr lang="en-US" altLang="ko-KR" dirty="0"/>
                  <a:t>For each </a:t>
                </a:r>
                <a:r>
                  <a:rPr lang="en-US" altLang="ko-KR" b="1" dirty="0" smtClean="0"/>
                  <a:t>read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on variable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dirty="0"/>
                  <a:t> by thread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t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:=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ko-KR" altLang="en-US" sz="2400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L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dirty="0"/>
                  <a:t>If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400" dirty="0"/>
                  <a:t>, report that there is a data race </a:t>
                </a:r>
                <a:r>
                  <a:rPr lang="en-US" altLang="ko-KR" sz="2400" dirty="0" smtClean="0"/>
                  <a:t>for </a:t>
                </a:r>
                <a:r>
                  <a:rPr lang="en-US" altLang="ko-KR" sz="2400" i="1" dirty="0" smtClean="0">
                    <a:solidFill>
                      <a:srgbClr val="0033CC"/>
                    </a:solidFill>
                  </a:rPr>
                  <a:t>v</a:t>
                </a:r>
              </a:p>
              <a:p>
                <a:pPr lvl="2">
                  <a:spcBef>
                    <a:spcPts val="300"/>
                  </a:spcBef>
                </a:pPr>
                <a:r>
                  <a:rPr lang="en-US" altLang="ko-KR" dirty="0"/>
                  <a:t>For each </a:t>
                </a:r>
                <a:r>
                  <a:rPr lang="en-US" altLang="ko-KR" b="1" dirty="0" smtClean="0"/>
                  <a:t>write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on variable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dirty="0"/>
                  <a:t> by thread </a:t>
                </a:r>
                <a:r>
                  <a:rPr lang="en-US" altLang="ko-KR" i="1" dirty="0">
                    <a:solidFill>
                      <a:srgbClr val="0033CC"/>
                    </a:solidFill>
                  </a:rPr>
                  <a:t>t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:=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∩</m:t>
                    </m:r>
                  </m:oMath>
                </a14:m>
                <a:r>
                  <a:rPr lang="ko-KR" altLang="en-US" sz="2400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ko-KR" sz="2400" b="1" i="1" dirty="0" smtClean="0">
                    <a:solidFill>
                      <a:srgbClr val="0033CC"/>
                    </a:solidFill>
                  </a:rPr>
                  <a:t>LW</a:t>
                </a:r>
                <a:r>
                  <a:rPr lang="en-US" altLang="ko-KR" sz="2400" b="1" dirty="0" smtClean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b="1" i="1" dirty="0" smtClean="0">
                    <a:solidFill>
                      <a:srgbClr val="0033CC"/>
                    </a:solidFill>
                  </a:rPr>
                  <a:t>t</a:t>
                </a:r>
                <a:r>
                  <a:rPr lang="en-US" altLang="ko-KR" sz="2400" b="1" dirty="0">
                    <a:solidFill>
                      <a:srgbClr val="0033CC"/>
                    </a:solidFill>
                  </a:rPr>
                  <a:t>) </a:t>
                </a:r>
              </a:p>
              <a:p>
                <a:pPr lvl="3">
                  <a:spcBef>
                    <a:spcPts val="300"/>
                  </a:spcBef>
                </a:pPr>
                <a:r>
                  <a:rPr lang="en-US" altLang="ko-KR" sz="2400" dirty="0"/>
                  <a:t>If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C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(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r>
                  <a:rPr lang="en-US" altLang="ko-KR" sz="2400" dirty="0">
                    <a:solidFill>
                      <a:srgbClr val="0033CC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i="1">
                        <a:solidFill>
                          <a:srgbClr val="0033CC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altLang="ko-KR" sz="2400" dirty="0"/>
                  <a:t>, report that there is a data race </a:t>
                </a:r>
                <a:r>
                  <a:rPr lang="en-US" altLang="ko-KR" sz="2400" dirty="0" smtClean="0"/>
                  <a:t>for </a:t>
                </a:r>
                <a:r>
                  <a:rPr lang="en-US" altLang="ko-KR" sz="2400" i="1" dirty="0">
                    <a:solidFill>
                      <a:srgbClr val="0033CC"/>
                    </a:solidFill>
                  </a:rPr>
                  <a:t>v</a:t>
                </a:r>
                <a:endParaRPr lang="en-US" altLang="ko-KR" sz="2400" i="1" dirty="0" smtClean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2642" y="1340768"/>
                <a:ext cx="8684090" cy="4781128"/>
              </a:xfrm>
              <a:blipFill rotWithShape="1">
                <a:blip r:embed="rId2"/>
                <a:stretch>
                  <a:fillRect l="-1264" t="-1148" r="-983" b="-5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8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Harmful Race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1484784"/>
            <a:ext cx="7859215" cy="508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Ex. Parallel adder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962556"/>
            <a:ext cx="5760640" cy="4115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sum1=0, sum2=0;</a:t>
            </a:r>
          </a:p>
          <a:p>
            <a:pPr marL="342900" indent="-342900">
              <a:lnSpc>
                <a:spcPct val="90000"/>
              </a:lnSpc>
              <a:buAutoNum type="arabicPlain" startAt="2"/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100)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(work, &amp;sum1);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(work, &amp;sum2);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print(sum1 + sum2) 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9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work(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sum)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&lt; 100) 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*sum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]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1772816"/>
            <a:ext cx="4680520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Has a race condition?</a:t>
            </a:r>
          </a:p>
          <a:p>
            <a:pPr indent="-171450">
              <a:buFont typeface="Arial" panose="020B0604020202020204" pitchFamily="34" charset="0"/>
              <a:buChar char="•"/>
            </a:pPr>
            <a:endParaRPr lang="en-US" altLang="ko-KR" sz="1050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r>
              <a:rPr lang="en-US" altLang="ko-KR" sz="2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Is this race condition harmful?</a:t>
            </a:r>
            <a:endParaRPr lang="ko-KR" altLang="en-US" sz="28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7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More False Positives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ko-KR" sz="2800" dirty="0" smtClean="0"/>
              <a:t>Use happens-before relation induced by wait/notify and thread start/join to reduce false positives</a:t>
            </a:r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Check if one memory location is once used for a variable, and then re-used for another variable</a:t>
            </a:r>
          </a:p>
          <a:p>
            <a:pPr lvl="1">
              <a:spcBef>
                <a:spcPts val="1800"/>
              </a:spcBef>
            </a:pPr>
            <a:r>
              <a:rPr lang="en-US" altLang="ko-KR" sz="2000" dirty="0" smtClean="0"/>
              <a:t>For cases where </a:t>
            </a:r>
            <a:r>
              <a:rPr lang="en-US" altLang="ko-KR" sz="2000" dirty="0" err="1" smtClean="0"/>
              <a:t>malloc</a:t>
            </a:r>
            <a:r>
              <a:rPr lang="en-US" altLang="ko-KR" sz="2000" dirty="0" smtClean="0"/>
              <a:t>() reuses allocated memory</a:t>
            </a:r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Track all references to a memory location to precisely check if </a:t>
            </a:r>
            <a:r>
              <a:rPr lang="en-US" altLang="ko-KR" sz="2800" dirty="0"/>
              <a:t>multiple threads </a:t>
            </a:r>
            <a:r>
              <a:rPr lang="en-US" altLang="ko-KR" sz="2800" dirty="0" smtClean="0"/>
              <a:t>can access the memory location</a:t>
            </a:r>
          </a:p>
          <a:p>
            <a:pPr lvl="1">
              <a:spcBef>
                <a:spcPts val="1800"/>
              </a:spcBef>
            </a:pPr>
            <a:r>
              <a:rPr lang="en-US" altLang="ko-KR" sz="2000" dirty="0" smtClean="0"/>
              <a:t>For </a:t>
            </a:r>
            <a:r>
              <a:rPr lang="en-US" altLang="ko-KR" sz="2000" dirty="0"/>
              <a:t>cases where </a:t>
            </a:r>
            <a:r>
              <a:rPr lang="en-US" altLang="ko-KR" sz="2000" dirty="0" smtClean="0"/>
              <a:t>global variables become local (e.g., an element of a global list which is removed from the list)  </a:t>
            </a:r>
            <a:endParaRPr lang="en-US" altLang="ko-KR" sz="2000" dirty="0"/>
          </a:p>
          <a:p>
            <a:pPr>
              <a:spcBef>
                <a:spcPts val="1800"/>
              </a:spcBef>
            </a:pPr>
            <a:endParaRPr lang="en-US" altLang="ko-KR" sz="2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0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Reducing False Negative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088232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Check for </a:t>
            </a:r>
            <a:r>
              <a:rPr lang="en-US" altLang="ko-KR" sz="2800" dirty="0" smtClean="0">
                <a:solidFill>
                  <a:srgbClr val="0033CC"/>
                </a:solidFill>
              </a:rPr>
              <a:t>a set of memory locations assigned for a single variable</a:t>
            </a:r>
            <a:r>
              <a:rPr lang="en-US" altLang="ko-KR" sz="2800" dirty="0" smtClean="0"/>
              <a:t> rather than a single memory location</a:t>
            </a:r>
          </a:p>
          <a:p>
            <a:pPr lvl="1"/>
            <a:r>
              <a:rPr lang="en-US" altLang="ko-KR" sz="2000" dirty="0" smtClean="0"/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ko-KR" sz="2000" dirty="0" smtClean="0"/>
              <a:t>, array, compound data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8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Performance Improvement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176464"/>
          </a:xfrm>
        </p:spPr>
        <p:txBody>
          <a:bodyPr>
            <a:normAutofit fontScale="92500"/>
          </a:bodyPr>
          <a:lstStyle/>
          <a:p>
            <a:r>
              <a:rPr lang="en-US" altLang="ko-KR" sz="2800" dirty="0" smtClean="0"/>
              <a:t>Dynamic data race detection tools are </a:t>
            </a:r>
            <a:r>
              <a:rPr lang="en-US" altLang="ko-KR" sz="2800" dirty="0" smtClean="0">
                <a:solidFill>
                  <a:srgbClr val="C00000"/>
                </a:solidFill>
              </a:rPr>
              <a:t>still too slow</a:t>
            </a:r>
            <a:r>
              <a:rPr lang="en-US" altLang="ko-KR" sz="2800" dirty="0" smtClean="0"/>
              <a:t> to be practical</a:t>
            </a:r>
          </a:p>
          <a:p>
            <a:pPr lvl="1"/>
            <a:r>
              <a:rPr lang="en-US" altLang="ko-KR" sz="2400" dirty="0" smtClean="0"/>
              <a:t>Inter </a:t>
            </a:r>
            <a:r>
              <a:rPr lang="en-US" altLang="ko-KR" sz="2400" dirty="0" err="1" smtClean="0"/>
              <a:t>ThreadChecker</a:t>
            </a:r>
            <a:r>
              <a:rPr lang="en-US" altLang="ko-KR" sz="2400" dirty="0" smtClean="0"/>
              <a:t> incurs 100—200x slow down, Google </a:t>
            </a:r>
            <a:r>
              <a:rPr lang="en-US" altLang="ko-KR" sz="2400" dirty="0" err="1" smtClean="0"/>
              <a:t>ThreadSanitizer</a:t>
            </a:r>
            <a:r>
              <a:rPr lang="en-US" altLang="ko-KR" sz="2400" dirty="0" smtClean="0"/>
              <a:t> 30--40x, and </a:t>
            </a:r>
            <a:r>
              <a:rPr lang="en-US" altLang="ko-KR" sz="2400" dirty="0" err="1" smtClean="0"/>
              <a:t>FastTrack</a:t>
            </a:r>
            <a:r>
              <a:rPr lang="en-US" altLang="ko-KR" sz="2400" dirty="0" smtClean="0"/>
              <a:t> 8.5x in average</a:t>
            </a:r>
            <a:r>
              <a:rPr lang="en-US" altLang="ko-KR" sz="2400" baseline="30000" dirty="0" smtClean="0"/>
              <a:t>*</a:t>
            </a:r>
          </a:p>
          <a:p>
            <a:endParaRPr lang="en-US" altLang="ko-KR" sz="1800" dirty="0" smtClean="0"/>
          </a:p>
          <a:p>
            <a:r>
              <a:rPr lang="en-US" altLang="ko-KR" sz="2800" dirty="0" smtClean="0"/>
              <a:t>Approach</a:t>
            </a:r>
          </a:p>
          <a:p>
            <a:pPr lvl="1"/>
            <a:r>
              <a:rPr lang="en-US" altLang="ko-KR" sz="2400" b="1" dirty="0" smtClean="0"/>
              <a:t>Pre-processing</a:t>
            </a:r>
            <a:r>
              <a:rPr lang="en-US" altLang="ko-KR" sz="2400" dirty="0" smtClean="0"/>
              <a:t>: </a:t>
            </a:r>
            <a:r>
              <a:rPr lang="en-US" altLang="ko-KR" sz="2400" dirty="0"/>
              <a:t>u</a:t>
            </a:r>
            <a:r>
              <a:rPr lang="en-US" altLang="ko-KR" sz="2400" dirty="0" smtClean="0"/>
              <a:t>se static analyses to filter out non-shared variables and read-only variables before runtime monitoring</a:t>
            </a:r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2400" b="1" dirty="0" smtClean="0"/>
              <a:t>Hardware assisted monitoring</a:t>
            </a:r>
            <a:r>
              <a:rPr lang="en-US" altLang="ko-KR" sz="2400" dirty="0" smtClean="0"/>
              <a:t>: use a customized hardware to monitor memory accesses and synchronization with low cost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5796553"/>
            <a:ext cx="8209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</a:rPr>
              <a:t>* T. Sheng et al.: RACEZ: A Lightweight and Non-invasive Race Detection Tool for Production </a:t>
            </a:r>
            <a:br>
              <a:rPr lang="en-US" altLang="ko-KR" sz="1600" dirty="0" smtClean="0">
                <a:latin typeface="Calibri" panose="020F0502020204030204" pitchFamily="34" charset="0"/>
              </a:rPr>
            </a:br>
            <a:r>
              <a:rPr lang="en-US" altLang="ko-KR" sz="1600" dirty="0" smtClean="0">
                <a:latin typeface="Calibri" panose="020F0502020204030204" pitchFamily="34" charset="0"/>
              </a:rPr>
              <a:t>    Applications, ICSE 2011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4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Performance Improvement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680520"/>
          </a:xfrm>
        </p:spPr>
        <p:txBody>
          <a:bodyPr>
            <a:normAutofit fontScale="92500"/>
          </a:bodyPr>
          <a:lstStyle/>
          <a:p>
            <a:r>
              <a:rPr lang="en-US" altLang="ko-KR" sz="2800" dirty="0" smtClean="0"/>
              <a:t>Approach (cond.)</a:t>
            </a:r>
            <a:endParaRPr lang="en-US" altLang="ko-KR" sz="2400" dirty="0" smtClean="0"/>
          </a:p>
          <a:p>
            <a:pPr lvl="1"/>
            <a:r>
              <a:rPr lang="en-US" altLang="ko-KR" sz="2600" b="1" dirty="0" smtClean="0"/>
              <a:t>Sampling: </a:t>
            </a:r>
            <a:r>
              <a:rPr lang="en-US" altLang="ko-KR" sz="2600" dirty="0"/>
              <a:t>m</a:t>
            </a:r>
            <a:r>
              <a:rPr lang="en-US" altLang="ko-KR" sz="2600" dirty="0" smtClean="0"/>
              <a:t>onitor only a subset of operations, or a subset of memory locations</a:t>
            </a:r>
          </a:p>
          <a:p>
            <a:pPr lvl="2"/>
            <a:r>
              <a:rPr lang="en-US" altLang="ko-KR" i="1" dirty="0" err="1" smtClean="0"/>
              <a:t>LiteRace</a:t>
            </a:r>
            <a:r>
              <a:rPr lang="en-US" altLang="ko-KR" dirty="0" smtClean="0"/>
              <a:t> [Marino, PLDI 09] assumes the cold region hypothesis</a:t>
            </a:r>
            <a:br>
              <a:rPr lang="en-US" altLang="ko-KR" dirty="0" smtClean="0"/>
            </a:b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“data races are likely to occur when a thread is executing </a:t>
            </a:r>
            <a:b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(infrequently accessed) region in the program”</a:t>
            </a:r>
            <a:endParaRPr lang="en-US" altLang="ko-KR" sz="2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altLang="ko-KR" sz="1100" dirty="0" smtClean="0"/>
          </a:p>
          <a:p>
            <a:pPr lvl="2"/>
            <a:r>
              <a:rPr lang="en-US" altLang="ko-KR" i="1" dirty="0" smtClean="0"/>
              <a:t>Pacer </a:t>
            </a:r>
            <a:r>
              <a:rPr lang="en-US" altLang="ko-KR" dirty="0" smtClean="0"/>
              <a:t>[Bond, PLDI 10] allows users to configure sampling ratio, and guarantees higher detection ratio for higher sampling ratio.</a:t>
            </a:r>
          </a:p>
          <a:p>
            <a:pPr lvl="2"/>
            <a:endParaRPr lang="en-US" altLang="ko-KR" sz="1100" dirty="0"/>
          </a:p>
          <a:p>
            <a:pPr lvl="2"/>
            <a:r>
              <a:rPr lang="en-US" altLang="ko-KR" i="1" dirty="0" smtClean="0"/>
              <a:t>RACEZ</a:t>
            </a:r>
            <a:r>
              <a:rPr lang="en-US" altLang="ko-KR" dirty="0" smtClean="0"/>
              <a:t> [Sheng, ICSE 11] exploits performance monitoring unit to obtain partial information on memory accesses with low cost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7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635896" y="1340767"/>
            <a:ext cx="5292080" cy="5211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Race Bug Which Is Not a Data Race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013071"/>
            <a:ext cx="3600400" cy="5728297"/>
          </a:xfrm>
          <a:ln>
            <a:noFill/>
          </a:ln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()&gt;=x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  balance=balance–x;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 }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860847" y="1686769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2710" y="1340768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0966" y="1686769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281936" y="1686769"/>
            <a:ext cx="0" cy="486586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07904" y="206084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2: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 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3: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2200" y="286571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2: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 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3: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7904" y="3717032"/>
            <a:ext cx="2863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&gt;=10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5: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 = tmp-10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7: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1528" y="5072570"/>
            <a:ext cx="2863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4: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&gt;=10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Courier New" panose="02070309020205020404" pitchFamily="49" charset="0"/>
              </a:rPr>
              <a:t>5: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lock(this)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balance</a:t>
            </a:r>
          </a:p>
          <a:p>
            <a:r>
              <a:rPr lang="en-US" altLang="ko-KR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6: </a:t>
            </a:r>
            <a:r>
              <a:rPr lang="en-US" altLang="ko-KR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 = tmp-10</a:t>
            </a:r>
          </a:p>
          <a:p>
            <a:r>
              <a:rPr lang="en-US" altLang="ko-KR" dirty="0" smtClean="0">
                <a:latin typeface="Calibri" panose="020F0502020204030204" pitchFamily="34" charset="0"/>
                <a:cs typeface="Arial" panose="020B0604020202020204" pitchFamily="34" charset="0"/>
              </a:rPr>
              <a:t>7: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오른쪽 화살표 설명선 5"/>
          <p:cNvSpPr/>
          <p:nvPr/>
        </p:nvSpPr>
        <p:spPr>
          <a:xfrm>
            <a:off x="2771128" y="5589240"/>
            <a:ext cx="3600400" cy="1080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1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Data race free, </a:t>
            </a:r>
          </a:p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but race bug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7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  <p:bldP spid="1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007112" y="4320992"/>
            <a:ext cx="7128792" cy="2153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Not Harmful Race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71600" y="908720"/>
            <a:ext cx="7164304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Ex. Seminar room reservation system</a:t>
            </a:r>
            <a:endParaRPr lang="ko-KR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112" y="1340768"/>
            <a:ext cx="709328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service() 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(&amp;room, &amp;timeslot)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isAvailable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(room, timeslot){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(“available. continue?”) 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(&amp;continue) ;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(continue)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(reserve(room, timeslot))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(“reserved.”) ;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    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(“not available.”) ;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} 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4365104"/>
            <a:ext cx="32076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mic Sans MS" panose="030F0702030302020204" pitchFamily="66" charset="0"/>
              </a:rPr>
              <a:t>User#1: “Rm01”, “7PM Today”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available. continue?</a:t>
            </a:r>
          </a:p>
          <a:p>
            <a:endParaRPr lang="en-US" altLang="ko-KR" sz="1600" dirty="0" smtClean="0">
              <a:latin typeface="Comic Sans MS" panose="030F0702030302020204" pitchFamily="66" charset="0"/>
            </a:endParaRPr>
          </a:p>
          <a:p>
            <a:endParaRPr lang="en-US" altLang="ko-KR" sz="1600" dirty="0" smtClean="0">
              <a:latin typeface="Comic Sans MS" panose="030F0702030302020204" pitchFamily="66" charset="0"/>
            </a:endParaRPr>
          </a:p>
          <a:p>
            <a:endParaRPr lang="en-US" altLang="ko-KR" sz="1600" dirty="0" smtClean="0">
              <a:latin typeface="Comic Sans MS" panose="030F0702030302020204" pitchFamily="66" charset="0"/>
            </a:endParaRPr>
          </a:p>
          <a:p>
            <a:endParaRPr lang="en-US" altLang="ko-KR" sz="1600" dirty="0">
              <a:latin typeface="Comic Sans MS" panose="030F0702030302020204" pitchFamily="66" charset="0"/>
            </a:endParaRP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User#1:  “Yes”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</a:t>
            </a:r>
            <a:r>
              <a:rPr lang="en-US" altLang="ko-KR" sz="1600" dirty="0">
                <a:latin typeface="Comic Sans MS" panose="030F0702030302020204" pitchFamily="66" charset="0"/>
              </a:rPr>
              <a:t>n</a:t>
            </a:r>
            <a:r>
              <a:rPr lang="en-US" altLang="ko-KR" sz="1600" dirty="0" smtClean="0">
                <a:latin typeface="Comic Sans MS" panose="030F0702030302020204" pitchFamily="66" charset="0"/>
              </a:rPr>
              <a:t>ot available.</a:t>
            </a:r>
            <a:endParaRPr lang="ko-KR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477" y="4863637"/>
            <a:ext cx="3520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mic Sans MS" panose="030F0702030302020204" pitchFamily="66" charset="0"/>
              </a:rPr>
              <a:t>User#2:  “Rm01”, “7PM Today”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available. continue?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User#2   “yes”</a:t>
            </a:r>
          </a:p>
          <a:p>
            <a:r>
              <a:rPr lang="en-US" altLang="ko-KR" sz="1600" dirty="0" smtClean="0">
                <a:latin typeface="Comic Sans MS" panose="030F0702030302020204" pitchFamily="66" charset="0"/>
              </a:rPr>
              <a:t>System: reserved.</a:t>
            </a:r>
            <a:endParaRPr lang="ko-KR" altLang="en-US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553752" y="4422011"/>
            <a:ext cx="18248" cy="1959317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바닥글 개체 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67944" y="3717032"/>
            <a:ext cx="504056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50" dirty="0">
              <a:solidFill>
                <a:srgbClr val="0033CC"/>
              </a:solidFill>
              <a:latin typeface="Calibri" panose="020F0502020204030204" pitchFamily="34" charset="0"/>
            </a:endParaRPr>
          </a:p>
          <a:p>
            <a:r>
              <a:rPr lang="en-US" altLang="ko-KR" sz="2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Is this race condition harmful?</a:t>
            </a:r>
            <a:endParaRPr lang="ko-KR" altLang="en-US" sz="28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5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Race Bug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464496"/>
          </a:xfrm>
        </p:spPr>
        <p:txBody>
          <a:bodyPr>
            <a:normAutofit/>
          </a:bodyPr>
          <a:lstStyle/>
          <a:p>
            <a:pPr algn="just"/>
            <a:r>
              <a:rPr lang="en-US" altLang="ko-KR" dirty="0" smtClean="0"/>
              <a:t>A </a:t>
            </a:r>
            <a:r>
              <a:rPr lang="en-US" altLang="ko-KR" i="1" dirty="0" smtClean="0">
                <a:solidFill>
                  <a:srgbClr val="FF0000"/>
                </a:solidFill>
              </a:rPr>
              <a:t>race bug </a:t>
            </a:r>
            <a:r>
              <a:rPr lang="en-US" altLang="ko-KR" dirty="0" smtClean="0"/>
              <a:t>is a multithreaded program fault that causes race conditions leading to </a:t>
            </a:r>
            <a:r>
              <a:rPr lang="en-US" altLang="ko-KR" i="1" dirty="0" smtClean="0"/>
              <a:t>unintended</a:t>
            </a:r>
            <a:r>
              <a:rPr lang="en-US" altLang="ko-KR" dirty="0" smtClean="0"/>
              <a:t> program behaviors </a:t>
            </a:r>
            <a:r>
              <a:rPr lang="en-US" altLang="ko-KR" sz="2800" dirty="0" smtClean="0"/>
              <a:t>(i.e. invalid states)</a:t>
            </a:r>
            <a:endParaRPr lang="en-US" altLang="ko-KR" dirty="0" smtClean="0"/>
          </a:p>
          <a:p>
            <a:pPr algn="just"/>
            <a:endParaRPr lang="en-US" altLang="ko-KR" dirty="0"/>
          </a:p>
          <a:p>
            <a:pPr algn="just"/>
            <a:r>
              <a:rPr lang="en-US" altLang="ko-KR" dirty="0" smtClean="0"/>
              <a:t>Race bug detectors detect (predict) </a:t>
            </a:r>
            <a:br>
              <a:rPr lang="en-US" altLang="ko-KR" dirty="0" smtClean="0"/>
            </a:br>
            <a:r>
              <a:rPr lang="en-US" altLang="ko-KR" dirty="0" smtClean="0"/>
              <a:t>race conditions that may violate </a:t>
            </a:r>
            <a:r>
              <a:rPr lang="en-US" altLang="ko-KR" u="sng" dirty="0" smtClean="0"/>
              <a:t>common concurrency requirements</a:t>
            </a:r>
            <a:endParaRPr lang="ko-KR" altLang="en-US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4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Race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6406" y="1521280"/>
            <a:ext cx="8370684" cy="4283984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 </a:t>
            </a:r>
            <a:r>
              <a:rPr lang="en-US" altLang="ko-KR" sz="2800" i="1" dirty="0" smtClean="0">
                <a:solidFill>
                  <a:srgbClr val="FF0000"/>
                </a:solidFill>
              </a:rPr>
              <a:t>data race </a:t>
            </a:r>
            <a:r>
              <a:rPr lang="en-US" altLang="ko-KR" sz="2800" dirty="0" smtClean="0"/>
              <a:t>is a pair of </a:t>
            </a:r>
            <a:r>
              <a:rPr lang="en-US" altLang="ko-KR" sz="2800" u="sng" dirty="0" smtClean="0"/>
              <a:t>concurrent operations</a:t>
            </a:r>
            <a:r>
              <a:rPr lang="en-US" altLang="ko-KR" sz="2800" dirty="0" smtClean="0"/>
              <a:t> that read and </a:t>
            </a:r>
            <a:r>
              <a:rPr lang="en-US" altLang="ko-KR" sz="2800" u="sng" dirty="0" smtClean="0"/>
              <a:t>write</a:t>
            </a:r>
            <a:r>
              <a:rPr lang="en-US" altLang="ko-KR" sz="2800" dirty="0" smtClean="0"/>
              <a:t> (or both write) data on a same memory location </a:t>
            </a:r>
            <a:r>
              <a:rPr lang="en-US" altLang="ko-KR" sz="2800" u="sng" dirty="0" smtClean="0"/>
              <a:t>without synchronization </a:t>
            </a:r>
            <a:r>
              <a:rPr lang="en-US" altLang="ko-KR" sz="2800" dirty="0" smtClean="0"/>
              <a:t>(i.e., concurrently without any coordination)</a:t>
            </a:r>
          </a:p>
          <a:p>
            <a:endParaRPr lang="en-US" altLang="ko-KR" sz="1100" dirty="0" smtClean="0"/>
          </a:p>
          <a:p>
            <a:endParaRPr lang="en-US" altLang="ko-KR" sz="1100" dirty="0"/>
          </a:p>
          <a:p>
            <a:endParaRPr lang="en-US" altLang="ko-KR" sz="1100" dirty="0" smtClean="0"/>
          </a:p>
          <a:p>
            <a:r>
              <a:rPr lang="en-US" altLang="ko-KR" sz="2800" dirty="0" smtClean="0"/>
              <a:t>A data race may violate </a:t>
            </a:r>
            <a:r>
              <a:rPr lang="en-US" altLang="ko-KR" sz="2800" i="1" dirty="0" smtClean="0"/>
              <a:t>sequential consistency</a:t>
            </a:r>
            <a:r>
              <a:rPr lang="en-US" altLang="ko-KR" sz="2800" baseline="30000" dirty="0" smtClean="0"/>
              <a:t>* </a:t>
            </a:r>
            <a:r>
              <a:rPr lang="en-US" altLang="ko-KR" sz="2800" dirty="0" smtClean="0"/>
              <a:t>of</a:t>
            </a:r>
            <a:r>
              <a:rPr lang="en-US" altLang="ko-KR" sz="2800" i="1" dirty="0" smtClean="0"/>
              <a:t/>
            </a:r>
            <a:br>
              <a:rPr lang="en-US" altLang="ko-KR" sz="2800" i="1" dirty="0" smtClean="0"/>
            </a:br>
            <a:r>
              <a:rPr lang="en-US" altLang="ko-KR" sz="2800" dirty="0" smtClean="0"/>
              <a:t>a target program execution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37820" y="5805264"/>
            <a:ext cx="7659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alibri" panose="020F0502020204030204" pitchFamily="34" charset="0"/>
              </a:rPr>
              <a:t>* L.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Lamport</a:t>
            </a:r>
            <a:r>
              <a:rPr lang="en-US" altLang="ko-KR" sz="1400" dirty="0" smtClean="0">
                <a:latin typeface="Calibri" panose="020F0502020204030204" pitchFamily="34" charset="0"/>
              </a:rPr>
              <a:t>: How </a:t>
            </a:r>
            <a:r>
              <a:rPr lang="en-US" altLang="ko-KR" sz="1400" dirty="0">
                <a:latin typeface="Calibri" panose="020F0502020204030204" pitchFamily="34" charset="0"/>
              </a:rPr>
              <a:t>to Make a Multiprocessor Computer That Correctly Executes </a:t>
            </a:r>
            <a:r>
              <a:rPr lang="en-US" altLang="ko-KR" sz="1400" dirty="0" err="1">
                <a:latin typeface="Calibri" panose="020F0502020204030204" pitchFamily="34" charset="0"/>
              </a:rPr>
              <a:t>Multiprocess</a:t>
            </a:r>
            <a:r>
              <a:rPr lang="en-US" altLang="ko-KR" sz="1400" dirty="0">
                <a:latin typeface="Calibri" panose="020F0502020204030204" pitchFamily="34" charset="0"/>
              </a:rPr>
              <a:t> </a:t>
            </a:r>
            <a:r>
              <a:rPr lang="en-US" altLang="ko-KR" sz="1400" dirty="0" smtClean="0">
                <a:latin typeface="Calibri" panose="020F0502020204030204" pitchFamily="34" charset="0"/>
              </a:rPr>
              <a:t> Programs, </a:t>
            </a:r>
            <a:br>
              <a:rPr lang="en-US" altLang="ko-KR" sz="1400" dirty="0" smtClean="0">
                <a:latin typeface="Calibri" panose="020F0502020204030204" pitchFamily="34" charset="0"/>
              </a:rPr>
            </a:br>
            <a:r>
              <a:rPr lang="en-US" altLang="ko-KR" sz="1400" dirty="0" smtClean="0">
                <a:latin typeface="Calibri" panose="020F0502020204030204" pitchFamily="34" charset="0"/>
              </a:rPr>
              <a:t>  IEEE Transactions on Computers, 1978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Sequential Consistency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Lamport’s</a:t>
            </a:r>
            <a:r>
              <a:rPr lang="en-US" altLang="ko-KR" dirty="0" smtClean="0"/>
              <a:t> definition</a:t>
            </a:r>
          </a:p>
          <a:p>
            <a:pPr>
              <a:buNone/>
            </a:pPr>
            <a:r>
              <a:rPr lang="en-US" altLang="ko-KR" dirty="0" smtClean="0"/>
              <a:t>	“A multiprocessor is </a:t>
            </a:r>
            <a:r>
              <a:rPr lang="en-US" altLang="ko-KR" i="1" dirty="0" smtClean="0">
                <a:solidFill>
                  <a:srgbClr val="FF0000"/>
                </a:solidFill>
              </a:rPr>
              <a:t>sequentially consistent </a:t>
            </a:r>
            <a:r>
              <a:rPr lang="en-US" altLang="ko-KR" dirty="0" smtClean="0"/>
              <a:t>if the result of any execution is the same as if the operations of all the processors were executed in some sequential order, </a:t>
            </a:r>
          </a:p>
          <a:p>
            <a:pPr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and the operations of each individual processor occur in this sequence in the order specified by its program”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Most intuitive consistency model for programmers</a:t>
            </a:r>
          </a:p>
          <a:p>
            <a:pPr lvl="1"/>
            <a:r>
              <a:rPr lang="en-US" altLang="ko-KR" dirty="0" smtClean="0"/>
              <a:t>Processors see their own loads and stores in program order</a:t>
            </a:r>
          </a:p>
          <a:p>
            <a:pPr lvl="1"/>
            <a:r>
              <a:rPr lang="en-US" altLang="ko-KR" dirty="0" smtClean="0"/>
              <a:t>Processors see others’ loads and stores in program order</a:t>
            </a:r>
          </a:p>
          <a:p>
            <a:pPr lvl="1"/>
            <a:r>
              <a:rPr lang="en-US" altLang="ko-KR" dirty="0" smtClean="0"/>
              <a:t>All processors see same global load and store ordering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6165304"/>
            <a:ext cx="5976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i="1" dirty="0" smtClean="0"/>
              <a:t>Excerpts from the Prof. </a:t>
            </a:r>
            <a:r>
              <a:rPr lang="en-US" altLang="ko-KR" b="1" i="1" dirty="0" err="1" smtClean="0"/>
              <a:t>Huh’s</a:t>
            </a:r>
            <a:r>
              <a:rPr lang="en-US" altLang="ko-KR" b="1" i="1" dirty="0" smtClean="0"/>
              <a:t> lecture note on “Consistency”</a:t>
            </a:r>
            <a:endParaRPr lang="ko-KR" altLang="en-US" b="1" i="1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972072" y="6664743"/>
            <a:ext cx="4400128" cy="220641"/>
          </a:xfrm>
        </p:spPr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Data Race Detection Techniques, Prof. </a:t>
            </a:r>
            <a:r>
              <a:rPr lang="en-US" altLang="ko-KR" dirty="0" err="1" smtClean="0">
                <a:solidFill>
                  <a:prstClr val="black">
                    <a:tint val="75000"/>
                  </a:prstClr>
                </a:solidFill>
              </a:rPr>
              <a:t>Moonzoo</a:t>
            </a:r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2397621" y="6597352"/>
            <a:ext cx="4118595" cy="30480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Data Race Detection Techniques, Prof. </a:t>
            </a:r>
            <a:r>
              <a:rPr lang="en-US" altLang="ko-KR" dirty="0" err="1" smtClean="0">
                <a:solidFill>
                  <a:prstClr val="black">
                    <a:tint val="75000"/>
                  </a:prstClr>
                </a:solidFill>
              </a:rPr>
              <a:t>Moonzoo</a:t>
            </a:r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 Kim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Sequential Consistency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4117975"/>
            <a:ext cx="5732463" cy="1039813"/>
          </a:xfrm>
          <a:ln/>
          <a:extLst>
            <a:ext uri="{91240B29-F687-4F45-9708-019B960494DF}">
              <a14:hiddenLine xmlns:a14="http://schemas.microsoft.com/office/drawing/2010/main" w="28575" cmpd="sng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dirty="0">
                <a:ea typeface="굴림" charset="-127"/>
              </a:rPr>
              <a:t>In-order instruction execution</a:t>
            </a:r>
          </a:p>
          <a:p>
            <a:r>
              <a:rPr lang="en-US" altLang="ko-KR" dirty="0">
                <a:ea typeface="굴림" charset="-127"/>
              </a:rPr>
              <a:t>Atomic loads and stores</a:t>
            </a:r>
          </a:p>
        </p:txBody>
      </p:sp>
      <p:sp>
        <p:nvSpPr>
          <p:cNvPr id="1926148" name="Text Box 4"/>
          <p:cNvSpPr txBox="1">
            <a:spLocks noChangeArrowheads="1"/>
          </p:cNvSpPr>
          <p:nvPr/>
        </p:nvSpPr>
        <p:spPr bwMode="auto">
          <a:xfrm>
            <a:off x="804863" y="5292725"/>
            <a:ext cx="7771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i="1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 SC preserved program is </a:t>
            </a:r>
            <a:r>
              <a:rPr lang="en-US" altLang="ko-KR" i="1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easy to understand but </a:t>
            </a:r>
            <a:r>
              <a:rPr lang="en-US" altLang="ko-KR" i="1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/>
            </a:r>
            <a:br>
              <a:rPr lang="en-US" altLang="ko-KR" i="1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</a:br>
            <a:r>
              <a:rPr lang="en-US" altLang="ko-KR" i="1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architects </a:t>
            </a:r>
            <a:r>
              <a:rPr lang="en-US" altLang="ko-KR" i="1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and compiler </a:t>
            </a:r>
            <a:r>
              <a:rPr lang="en-US" altLang="ko-KR" i="1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writers </a:t>
            </a:r>
            <a:r>
              <a:rPr lang="en-US" altLang="ko-KR" i="1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want to violate it for performance</a:t>
            </a:r>
          </a:p>
        </p:txBody>
      </p:sp>
      <p:sp>
        <p:nvSpPr>
          <p:cNvPr id="1926149" name="Rectangle 5"/>
          <p:cNvSpPr>
            <a:spLocks noChangeArrowheads="1"/>
          </p:cNvSpPr>
          <p:nvPr/>
        </p:nvSpPr>
        <p:spPr bwMode="auto">
          <a:xfrm>
            <a:off x="609600" y="1524000"/>
            <a:ext cx="8153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143000" lvl="2" indent="-228600">
              <a:spcBef>
                <a:spcPct val="20000"/>
              </a:spcBef>
            </a:pPr>
            <a:r>
              <a:rPr lang="en-US" altLang="ko-KR" i="1">
                <a:solidFill>
                  <a:prstClr val="black"/>
                </a:solidFill>
                <a:latin typeface="Verdana" pitchFamily="34" charset="0"/>
                <a:ea typeface="굴림" charset="-127"/>
              </a:rPr>
              <a:t>Processor  1		Processor  2</a:t>
            </a:r>
            <a:endParaRPr lang="en-US" altLang="ko-KR">
              <a:solidFill>
                <a:prstClr val="black"/>
              </a:solidFill>
              <a:latin typeface="Verdana" pitchFamily="34" charset="0"/>
              <a:ea typeface="굴림" charset="-127"/>
            </a:endParaRPr>
          </a:p>
          <a:p>
            <a:pPr marL="1143000" lvl="2" indent="-228600">
              <a:spcBef>
                <a:spcPct val="2000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Store (</a:t>
            </a:r>
            <a:r>
              <a:rPr lang="en-US" altLang="ko-KR" sz="2000">
                <a:solidFill>
                  <a:srgbClr val="4F81BD"/>
                </a:solidFill>
                <a:latin typeface="Verdana" pitchFamily="34" charset="0"/>
                <a:ea typeface="굴림" charset="-127"/>
              </a:rPr>
              <a:t>a)</a:t>
            </a: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, 10;	         	     L:	Load r1, (</a:t>
            </a:r>
            <a:r>
              <a:rPr lang="en-US" altLang="ko-KR" sz="200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flag</a:t>
            </a: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);</a:t>
            </a:r>
          </a:p>
          <a:p>
            <a:pPr marL="1143000" lvl="2" indent="-228600">
              <a:spcBef>
                <a:spcPct val="2000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Store (</a:t>
            </a:r>
            <a:r>
              <a:rPr lang="en-US" altLang="ko-KR" sz="200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flag</a:t>
            </a: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), 1; 		if r</a:t>
            </a:r>
            <a:r>
              <a:rPr lang="en-US" altLang="ko-KR" sz="2000" baseline="-25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1</a:t>
            </a: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 == 0 goto L;</a:t>
            </a:r>
          </a:p>
          <a:p>
            <a:pPr marL="1143000" lvl="2" indent="-228600">
              <a:spcBef>
                <a:spcPct val="20000"/>
              </a:spcBef>
            </a:pPr>
            <a:r>
              <a:rPr lang="en-US" altLang="ko-KR" sz="200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				</a:t>
            </a: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	Load r2, (</a:t>
            </a:r>
            <a:r>
              <a:rPr lang="en-US" altLang="ko-KR" sz="2000">
                <a:solidFill>
                  <a:srgbClr val="4F81BD"/>
                </a:solidFill>
                <a:latin typeface="Verdana" pitchFamily="34" charset="0"/>
                <a:ea typeface="굴림" charset="-127"/>
              </a:rPr>
              <a:t>a</a:t>
            </a:r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);</a:t>
            </a:r>
          </a:p>
        </p:txBody>
      </p:sp>
      <p:sp>
        <p:nvSpPr>
          <p:cNvPr id="1926150" name="Text Box 6"/>
          <p:cNvSpPr txBox="1">
            <a:spLocks noChangeArrowheads="1"/>
          </p:cNvSpPr>
          <p:nvPr/>
        </p:nvSpPr>
        <p:spPr bwMode="auto">
          <a:xfrm>
            <a:off x="519113" y="836712"/>
            <a:ext cx="2725737" cy="474662"/>
          </a:xfrm>
          <a:prstGeom prst="rect">
            <a:avLst/>
          </a:prstGeom>
          <a:noFill/>
          <a:ln w="12700">
            <a:solidFill>
              <a:srgbClr val="5F5F5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ko-KR" i="1">
                <a:solidFill>
                  <a:srgbClr val="808080"/>
                </a:solidFill>
                <a:latin typeface="Verdana" pitchFamily="34" charset="0"/>
                <a:ea typeface="굴림" charset="-127"/>
              </a:rPr>
              <a:t>initially  flag = 0</a:t>
            </a:r>
            <a:endParaRPr lang="en-US" altLang="ko-KR">
              <a:solidFill>
                <a:srgbClr val="808080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1926151" name="Line 7"/>
          <p:cNvSpPr>
            <a:spLocks noChangeShapeType="1"/>
          </p:cNvSpPr>
          <p:nvPr/>
        </p:nvSpPr>
        <p:spPr bwMode="auto">
          <a:xfrm flipV="1">
            <a:off x="3594100" y="2197100"/>
            <a:ext cx="1155700" cy="368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26152" name="Freeform 8"/>
          <p:cNvSpPr>
            <a:spLocks/>
          </p:cNvSpPr>
          <p:nvPr/>
        </p:nvSpPr>
        <p:spPr bwMode="auto">
          <a:xfrm>
            <a:off x="3403600" y="2146300"/>
            <a:ext cx="163513" cy="381000"/>
          </a:xfrm>
          <a:custGeom>
            <a:avLst/>
            <a:gdLst>
              <a:gd name="T0" fmla="*/ 0 w 103"/>
              <a:gd name="T1" fmla="*/ 0 h 240"/>
              <a:gd name="T2" fmla="*/ 96 w 103"/>
              <a:gd name="T3" fmla="*/ 104 h 240"/>
              <a:gd name="T4" fmla="*/ 40 w 103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" h="240">
                <a:moveTo>
                  <a:pt x="0" y="0"/>
                </a:moveTo>
                <a:cubicBezTo>
                  <a:pt x="44" y="32"/>
                  <a:pt x="89" y="64"/>
                  <a:pt x="96" y="104"/>
                </a:cubicBezTo>
                <a:cubicBezTo>
                  <a:pt x="103" y="144"/>
                  <a:pt x="71" y="192"/>
                  <a:pt x="40" y="24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26153" name="Freeform 9"/>
          <p:cNvSpPr>
            <a:spLocks/>
          </p:cNvSpPr>
          <p:nvPr/>
        </p:nvSpPr>
        <p:spPr bwMode="auto">
          <a:xfrm>
            <a:off x="7404100" y="2184400"/>
            <a:ext cx="412750" cy="762000"/>
          </a:xfrm>
          <a:custGeom>
            <a:avLst/>
            <a:gdLst>
              <a:gd name="T0" fmla="*/ 64 w 260"/>
              <a:gd name="T1" fmla="*/ 0 h 480"/>
              <a:gd name="T2" fmla="*/ 249 w 260"/>
              <a:gd name="T3" fmla="*/ 201 h 480"/>
              <a:gd name="T4" fmla="*/ 0 w 2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0" h="480">
                <a:moveTo>
                  <a:pt x="64" y="0"/>
                </a:moveTo>
                <a:cubicBezTo>
                  <a:pt x="149" y="62"/>
                  <a:pt x="260" y="121"/>
                  <a:pt x="249" y="201"/>
                </a:cubicBezTo>
                <a:cubicBezTo>
                  <a:pt x="238" y="281"/>
                  <a:pt x="52" y="422"/>
                  <a:pt x="0" y="48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26154" name="Line 10"/>
          <p:cNvSpPr>
            <a:spLocks noChangeShapeType="1"/>
          </p:cNvSpPr>
          <p:nvPr/>
        </p:nvSpPr>
        <p:spPr bwMode="auto">
          <a:xfrm>
            <a:off x="3441700" y="2146300"/>
            <a:ext cx="1739900" cy="711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2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92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2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2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48" grpId="0"/>
      <p:bldP spid="1926151" grpId="0" animBg="1"/>
      <p:bldP spid="1926152" grpId="0" animBg="1"/>
      <p:bldP spid="1926153" grpId="0" animBg="1"/>
      <p:bldP spid="19261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Race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9891" y="1647198"/>
            <a:ext cx="3646045" cy="3778866"/>
          </a:xfrm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//must be non-negative</a:t>
            </a:r>
          </a:p>
          <a:p>
            <a:pPr marL="228600" indent="-228600"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  balance=balance–x 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 }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}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}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Data Race Detection Techniques, Prof. Moonzoo Kim</a:t>
            </a: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139952" y="1655433"/>
            <a:ext cx="4896544" cy="3770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>
            <a:stCxn id="9" idx="2"/>
            <a:endCxn id="6" idx="2"/>
          </p:cNvCxnSpPr>
          <p:nvPr/>
        </p:nvCxnSpPr>
        <p:spPr>
          <a:xfrm>
            <a:off x="6588224" y="2060848"/>
            <a:ext cx="0" cy="3365216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39952" y="169151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2005618"/>
            <a:ext cx="2448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-t1: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withdraw(10) 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– </a:t>
            </a:r>
          </a:p>
          <a:p>
            <a:pPr algn="ctr"/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if(balance&gt;=10)  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lock(this)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t = balance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balance=t–10</a:t>
            </a: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unlock(this)</a:t>
            </a: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9772" y="1997229"/>
            <a:ext cx="2520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-t2: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 </a:t>
            </a:r>
            <a:r>
              <a:rPr lang="en-US" altLang="ko-KR" sz="16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– </a:t>
            </a:r>
          </a:p>
          <a:p>
            <a:pPr algn="ctr"/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if(balance&gt;=5)  </a:t>
            </a: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lock(this)</a:t>
            </a:r>
            <a:r>
              <a:rPr lang="en-US" altLang="ko-K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[blocked]</a:t>
            </a:r>
            <a:endParaRPr lang="en-US" altLang="ko-K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lock(this)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t = balance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balance=t–5</a:t>
            </a:r>
          </a:p>
          <a:p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unlock(this)</a:t>
            </a:r>
          </a:p>
          <a:p>
            <a:endParaRPr lang="en-US" altLang="ko-K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사각형 설명선 13"/>
          <p:cNvSpPr/>
          <p:nvPr/>
        </p:nvSpPr>
        <p:spPr>
          <a:xfrm>
            <a:off x="4355976" y="3797918"/>
            <a:ext cx="1440160" cy="773640"/>
          </a:xfrm>
          <a:prstGeom prst="wedgeRectCallout">
            <a:avLst>
              <a:gd name="adj1" fmla="val 105536"/>
              <a:gd name="adj2" fmla="val -5794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balance:</a:t>
            </a:r>
          </a:p>
          <a:p>
            <a:pPr algn="ctr"/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0? 10?</a:t>
            </a:r>
          </a:p>
        </p:txBody>
      </p:sp>
      <p:sp>
        <p:nvSpPr>
          <p:cNvPr id="15" name="사각형 설명선 14"/>
          <p:cNvSpPr/>
          <p:nvPr/>
        </p:nvSpPr>
        <p:spPr>
          <a:xfrm>
            <a:off x="5970278" y="5661248"/>
            <a:ext cx="1554050" cy="436699"/>
          </a:xfrm>
          <a:prstGeom prst="wedgeRectCallout">
            <a:avLst>
              <a:gd name="adj1" fmla="val 46163"/>
              <a:gd name="adj2" fmla="val -1559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: -5</a:t>
            </a:r>
          </a:p>
        </p:txBody>
      </p:sp>
      <p:cxnSp>
        <p:nvCxnSpPr>
          <p:cNvPr id="11" name="직선 화살표 연결선 10"/>
          <p:cNvCxnSpPr/>
          <p:nvPr/>
        </p:nvCxnSpPr>
        <p:spPr>
          <a:xfrm flipH="1" flipV="1">
            <a:off x="6084168" y="3429000"/>
            <a:ext cx="792088" cy="111748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 flipV="1">
            <a:off x="6747303" y="2060848"/>
            <a:ext cx="128953" cy="1479900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80312" y="32756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10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72400" y="439098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02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2289</Words>
  <Application>Microsoft Office PowerPoint</Application>
  <PresentationFormat>화면 슬라이드 쇼(4:3)</PresentationFormat>
  <Paragraphs>786</Paragraphs>
  <Slides>34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34</vt:i4>
      </vt:variant>
    </vt:vector>
  </HeadingPairs>
  <TitlesOfParts>
    <vt:vector size="36" baseType="lpstr">
      <vt:lpstr>Office 테마</vt:lpstr>
      <vt:lpstr>Office Theme</vt:lpstr>
      <vt:lpstr>Data Race Detection Technique</vt:lpstr>
      <vt:lpstr>Race Condition in Multithreaded Program</vt:lpstr>
      <vt:lpstr>Harmful Race Condition</vt:lpstr>
      <vt:lpstr>Not Harmful Race Condition</vt:lpstr>
      <vt:lpstr>Race Bug</vt:lpstr>
      <vt:lpstr>Data Race</vt:lpstr>
      <vt:lpstr>Sequential Consistency</vt:lpstr>
      <vt:lpstr>Sequential Consistency</vt:lpstr>
      <vt:lpstr>Data Race Example</vt:lpstr>
      <vt:lpstr>Data Race Breaks Sequential Consistency</vt:lpstr>
      <vt:lpstr>Why is Data Race Harmful? (1/2)</vt:lpstr>
      <vt:lpstr>Why is Data Race Harmful? (2/2)</vt:lpstr>
      <vt:lpstr>Data Race Detection (prediction)</vt:lpstr>
      <vt:lpstr>Happens-Before Example</vt:lpstr>
      <vt:lpstr>Happens-before Relation (1/2)</vt:lpstr>
      <vt:lpstr>Happens-before Relation (2/2)</vt:lpstr>
      <vt:lpstr>Happens-Before Example</vt:lpstr>
      <vt:lpstr>Happens-before Based Detection (1/2)</vt:lpstr>
      <vt:lpstr>Another Execution Scenario</vt:lpstr>
      <vt:lpstr>Happens-before Based Detection (2/2)</vt:lpstr>
      <vt:lpstr>Lockset Based Data Race Detection</vt:lpstr>
      <vt:lpstr>Lockset Algorithm</vt:lpstr>
      <vt:lpstr>Lockset Algorithm Example</vt:lpstr>
      <vt:lpstr>Revisiting False Negative Example</vt:lpstr>
      <vt:lpstr>Improving Lockset Algorithm</vt:lpstr>
      <vt:lpstr>Memory Location State</vt:lpstr>
      <vt:lpstr>Example</vt:lpstr>
      <vt:lpstr>Example</vt:lpstr>
      <vt:lpstr>Considering Readers-Writer Locks</vt:lpstr>
      <vt:lpstr>Reducing More False Positives</vt:lpstr>
      <vt:lpstr>Reducing False Negative</vt:lpstr>
      <vt:lpstr>Performance Improvement (1/2)</vt:lpstr>
      <vt:lpstr>Performance Improvement (2/2)</vt:lpstr>
      <vt:lpstr>Race Bug Which Is Not a Data 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hongshin</dc:creator>
  <cp:lastModifiedBy>hongshin</cp:lastModifiedBy>
  <cp:revision>309</cp:revision>
  <cp:lastPrinted>2014-05-19T01:55:06Z</cp:lastPrinted>
  <dcterms:created xsi:type="dcterms:W3CDTF">2014-05-14T06:47:43Z</dcterms:created>
  <dcterms:modified xsi:type="dcterms:W3CDTF">2014-05-24T04:19:28Z</dcterms:modified>
</cp:coreProperties>
</file>