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00FF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115" d="100"/>
          <a:sy n="115" d="100"/>
        </p:scale>
        <p:origin x="120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Pthread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OpenMP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947756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Jaehyuk Huh</a:t>
            </a:r>
          </a:p>
          <a:p>
            <a:r>
              <a:rPr lang="en-US" altLang="ko-KR" sz="2000" dirty="0" smtClean="0"/>
              <a:t>Computer Science, KAIST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Mutual Exclusion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The code in the previous example corresponds to a critical segment; i.e., a segment that must be executed by only one thread at any time. </a:t>
            </a:r>
          </a:p>
          <a:p>
            <a:r>
              <a:rPr lang="en-US" altLang="ko-KR" dirty="0">
                <a:ea typeface="굴림" charset="-127"/>
              </a:rPr>
              <a:t>Critical segments in </a:t>
            </a: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are implemented using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 locks. </a:t>
            </a:r>
          </a:p>
          <a:p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-locks have two states: locked and unlocked. At any point of time, only one thread can lock a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 lock. A lock is an atomic operation. </a:t>
            </a:r>
          </a:p>
          <a:p>
            <a:r>
              <a:rPr lang="en-US" altLang="ko-KR" dirty="0">
                <a:ea typeface="굴림" charset="-127"/>
              </a:rPr>
              <a:t>A thread entering a critical segment first tries to get a lock. It goes ahead when the lock is granted. </a:t>
            </a:r>
          </a:p>
        </p:txBody>
      </p:sp>
    </p:spTree>
    <p:extLst>
      <p:ext uri="{BB962C8B-B14F-4D97-AF65-F5344CB8AC3E}">
        <p14:creationId xmlns:p14="http://schemas.microsoft.com/office/powerpoint/2010/main" val="158838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Mutual Exclusion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The </a:t>
            </a: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API provides the following functions for handling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-locks: </a:t>
            </a:r>
          </a:p>
          <a:p>
            <a:pPr lvl="1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( </a:t>
            </a:r>
          </a:p>
          <a:p>
            <a:pPr lvl="2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mutex_lock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(</a:t>
            </a:r>
          </a:p>
          <a:p>
            <a:pPr lvl="2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mutex_lock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( </a:t>
            </a:r>
          </a:p>
          <a:p>
            <a:pPr lvl="2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	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mutex_lock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, </a:t>
            </a:r>
          </a:p>
          <a:p>
            <a:pPr lvl="2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const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pthread_mutexattr_t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lock_attr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  <a:endParaRPr lang="en-US" altLang="ko-KR" sz="2000" dirty="0" smtClean="0">
              <a:latin typeface="Courier" pitchFamily="49" charset="0"/>
              <a:ea typeface="굴림" charset="-127"/>
            </a:endParaRPr>
          </a:p>
          <a:p>
            <a:pPr lvl="2">
              <a:buFontTx/>
              <a:buNone/>
            </a:pPr>
            <a:endParaRPr lang="en-US" altLang="ko-KR" sz="2000" dirty="0">
              <a:latin typeface="Courier" pitchFamily="49" charset="0"/>
              <a:ea typeface="굴림" charset="-127"/>
            </a:endParaRPr>
          </a:p>
          <a:p>
            <a:pPr lvl="2">
              <a:buFontTx/>
              <a:buNone/>
            </a:pPr>
            <a:endParaRPr lang="en-US" altLang="ko-KR" sz="2000" dirty="0" smtClean="0">
              <a:latin typeface="Courier" pitchFamily="49" charset="0"/>
              <a:ea typeface="굴림" charset="-127"/>
            </a:endParaRPr>
          </a:p>
          <a:p>
            <a:pPr lvl="2">
              <a:buFontTx/>
              <a:buNone/>
            </a:pPr>
            <a:endParaRPr lang="en-US" altLang="ko-KR" sz="2000" dirty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085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Mutual Exclusion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We can now write our previously incorrect code segment as: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ko-KR" sz="1800" dirty="0" smtClean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minimum_value_lock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...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main() {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....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minimum_value_lock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NULL);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....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find_min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list_ptr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....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minimum_value_lock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if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my_min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&lt;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minimum_value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</a:t>
            </a:r>
          </a:p>
          <a:p>
            <a:pPr lvl="2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minimum_value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my_min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and unlock the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mutex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*/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minimum_value_lock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647615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Producer-Consumer Using Locks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The producer-consumer scenario imposes the following constraints: </a:t>
            </a:r>
          </a:p>
          <a:p>
            <a:r>
              <a:rPr lang="en-US" altLang="ko-KR" dirty="0">
                <a:ea typeface="굴림" charset="-127"/>
              </a:rPr>
              <a:t>The producer thread must not overwrite the shared buffer when the previous task has not been picked up by a consumer thread. </a:t>
            </a:r>
          </a:p>
          <a:p>
            <a:r>
              <a:rPr lang="en-US" altLang="ko-KR" dirty="0">
                <a:ea typeface="굴림" charset="-127"/>
              </a:rPr>
              <a:t>The consumer threads must not pick up tasks until there is something present in the shared data structure. </a:t>
            </a:r>
          </a:p>
          <a:p>
            <a:r>
              <a:rPr lang="en-US" altLang="ko-KR" dirty="0">
                <a:ea typeface="굴림" charset="-127"/>
              </a:rPr>
              <a:t>Individual consumer threads should pick up tasks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1245071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Producer-Consumer Using Locks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main() 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0;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, NULL);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void *producer(void 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producer_thread_data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while (!done()) {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inserted = 0;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create_task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(inserted == 0) {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if (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== 0) {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insert_into_queue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);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1;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inserted = 1;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}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32385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Producer-Consumer Using Locks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*consumer(void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consumer_thread_data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extracted;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task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local data structure declarations */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(!done()) {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extracted = 0;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(extracted == 0) {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if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== 1) {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extract_from_queue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0;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extracted = 1;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process_task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291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Types of Mutexes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dirty="0" err="1">
                <a:ea typeface="굴림" charset="-127"/>
              </a:rPr>
              <a:t>Pthreads</a:t>
            </a:r>
            <a:r>
              <a:rPr lang="en-US" altLang="ko-KR" sz="2400" dirty="0">
                <a:ea typeface="굴림" charset="-127"/>
              </a:rPr>
              <a:t> supports three types of </a:t>
            </a:r>
            <a:r>
              <a:rPr lang="en-US" altLang="ko-KR" sz="2400" dirty="0" err="1">
                <a:ea typeface="굴림" charset="-127"/>
              </a:rPr>
              <a:t>mutexes</a:t>
            </a:r>
            <a:r>
              <a:rPr lang="en-US" altLang="ko-KR" sz="2400" dirty="0">
                <a:ea typeface="굴림" charset="-127"/>
              </a:rPr>
              <a:t> - normal, recursive, and error-check. </a:t>
            </a:r>
          </a:p>
          <a:p>
            <a:r>
              <a:rPr lang="en-US" altLang="ko-KR" sz="2400" dirty="0">
                <a:ea typeface="굴림" charset="-127"/>
              </a:rPr>
              <a:t>A normal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deadlocks if a thread that already has a lock tries a second lock on it. </a:t>
            </a:r>
          </a:p>
          <a:p>
            <a:r>
              <a:rPr lang="en-US" altLang="ko-KR" sz="2400" dirty="0">
                <a:ea typeface="굴림" charset="-127"/>
              </a:rPr>
              <a:t>A recursive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allows a single thread to lock a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as many times as it wants. It simply increments a count on the number of locks. A lock is relinquished by a thread when the count becomes zero. </a:t>
            </a:r>
          </a:p>
          <a:p>
            <a:r>
              <a:rPr lang="en-US" altLang="ko-KR" sz="2400" dirty="0">
                <a:ea typeface="굴림" charset="-127"/>
              </a:rPr>
              <a:t>An error check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reports an error when a thread with a lock tries to lock it again (as opposed to deadlocking in the first case, or granting the lock, as in the second case). </a:t>
            </a:r>
          </a:p>
          <a:p>
            <a:r>
              <a:rPr lang="en-US" altLang="ko-KR" sz="2400" dirty="0">
                <a:ea typeface="굴림" charset="-127"/>
              </a:rPr>
              <a:t>The type of the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can be set in the attributes object before it is passed at time of initialization.</a:t>
            </a:r>
          </a:p>
        </p:txBody>
      </p:sp>
    </p:spTree>
    <p:extLst>
      <p:ext uri="{BB962C8B-B14F-4D97-AF65-F5344CB8AC3E}">
        <p14:creationId xmlns:p14="http://schemas.microsoft.com/office/powerpoint/2010/main" val="848031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Overheads of Locking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229600" cy="576064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Locks represent serialization points since critical sections must be executed by threads one after the other. </a:t>
            </a:r>
          </a:p>
          <a:p>
            <a:r>
              <a:rPr lang="en-US" altLang="ko-KR" dirty="0">
                <a:ea typeface="굴림" charset="-127"/>
              </a:rPr>
              <a:t>Encapsulating large segments of the program within locks can lead to significant performance degradation. </a:t>
            </a:r>
          </a:p>
          <a:p>
            <a:r>
              <a:rPr lang="en-US" altLang="ko-KR" dirty="0">
                <a:ea typeface="굴림" charset="-127"/>
              </a:rPr>
              <a:t>It is often possible to reduce the idling overhead associated with locks using an alternate function,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pthread_mutex_trylock</a:t>
            </a:r>
            <a:r>
              <a:rPr lang="en-US" altLang="ko-KR" sz="2000" dirty="0">
                <a:ea typeface="굴림" charset="-127"/>
              </a:rPr>
              <a:t>. 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	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pthread_mutex_trylock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(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		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mutex_lock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  <a:endParaRPr lang="en-US" altLang="ko-KR" sz="2000" dirty="0" smtClean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endParaRPr lang="en-US" altLang="ko-KR" sz="2000" dirty="0">
              <a:latin typeface="Courier" pitchFamily="49" charset="0"/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pthread_mutex_trylock</a:t>
            </a:r>
            <a:r>
              <a:rPr lang="en-US" altLang="ko-KR" dirty="0">
                <a:ea typeface="굴림" charset="-127"/>
              </a:rPr>
              <a:t> is typically much faster than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ea typeface="굴림" charset="-127"/>
              </a:rPr>
              <a:t> on typical systems since </a:t>
            </a:r>
            <a:r>
              <a:rPr lang="en-US" altLang="ko-KR" dirty="0">
                <a:solidFill>
                  <a:srgbClr val="0033CC"/>
                </a:solidFill>
                <a:ea typeface="굴림" charset="-127"/>
              </a:rPr>
              <a:t>it does not have to deal with queues associated with locks for multiple threads waiting on the </a:t>
            </a:r>
            <a:r>
              <a:rPr lang="en-US" altLang="ko-KR" dirty="0" smtClean="0">
                <a:solidFill>
                  <a:srgbClr val="0033CC"/>
                </a:solidFill>
                <a:ea typeface="굴림" charset="-127"/>
              </a:rPr>
              <a:t>lock</a:t>
            </a:r>
            <a:r>
              <a:rPr lang="en-US" altLang="ko-KR" dirty="0">
                <a:solidFill>
                  <a:srgbClr val="0033CC"/>
                </a:solidFill>
                <a:ea typeface="굴림" charset="-127"/>
              </a:rPr>
              <a:t> </a:t>
            </a:r>
            <a:r>
              <a:rPr lang="en-US" altLang="ko-KR" dirty="0" smtClean="0">
                <a:solidFill>
                  <a:srgbClr val="0033CC"/>
                </a:solidFill>
                <a:ea typeface="굴림" charset="-127"/>
              </a:rPr>
              <a:t>[Current </a:t>
            </a:r>
            <a:r>
              <a:rPr lang="en-US" altLang="ko-KR" dirty="0" err="1" smtClean="0">
                <a:solidFill>
                  <a:srgbClr val="C00000"/>
                </a:solidFill>
                <a:ea typeface="굴림" charset="-127"/>
              </a:rPr>
              <a:t>futex</a:t>
            </a:r>
            <a:r>
              <a:rPr lang="en-US" altLang="ko-KR" dirty="0" smtClean="0">
                <a:solidFill>
                  <a:srgbClr val="C00000"/>
                </a:solidFill>
                <a:ea typeface="굴림" charset="-127"/>
              </a:rPr>
              <a:t> </a:t>
            </a:r>
            <a:r>
              <a:rPr lang="en-US" altLang="ko-KR" dirty="0" smtClean="0">
                <a:solidFill>
                  <a:srgbClr val="0033CC"/>
                </a:solidFill>
                <a:ea typeface="굴림" charset="-127"/>
              </a:rPr>
              <a:t>implementation]</a:t>
            </a:r>
            <a:endParaRPr lang="en-US" altLang="ko-KR" dirty="0" smtClean="0">
              <a:solidFill>
                <a:srgbClr val="0033CC"/>
              </a:solidFill>
              <a:ea typeface="굴림" charset="-127"/>
            </a:endParaRPr>
          </a:p>
          <a:p>
            <a:endParaRPr lang="en-US" altLang="ko-KR" dirty="0">
              <a:solidFill>
                <a:srgbClr val="0033CC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023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448800" cy="47248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Alleviating Locking Overhead (Example)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609329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Finding k matches in a list */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find_entries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start_pointer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This is the thread function */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database_record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next_record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count;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current_pointer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start_pointer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do {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next_record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find_next_entry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current_pointer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count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next_record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while (count &lt;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requested_number_of_records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database_record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record_ptr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count;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++;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count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if (count &lt;=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requested_number_of_records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print_record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record_ptr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return (count);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33768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620688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Alleviating Locking Overhead (Example)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/* rewritten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output_record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function */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output_record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database_record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record_ptr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count; </a:t>
            </a: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lock_status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lock_status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=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pthread_mutex_trylock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if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lock_status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== EBUSY) {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insert_into_local_list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record_ptr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return(0);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else {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count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number_on_local_list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+ 1;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output_count_lock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print_records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record_ptr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local_list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</a:t>
            </a:r>
          </a:p>
          <a:p>
            <a:pPr lvl="3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requested_number_of_records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- count);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return(count +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number_on_local_list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+ 1);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9341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Thread Basics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 single, sequential stream of control in a program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All </a:t>
            </a:r>
            <a:r>
              <a:rPr lang="en-US" altLang="ko-KR" dirty="0">
                <a:ea typeface="굴림" charset="-127"/>
              </a:rPr>
              <a:t>memory in the logical machine model of a thread is globally accessible to every </a:t>
            </a:r>
            <a:r>
              <a:rPr lang="en-US" altLang="ko-KR" dirty="0" smtClean="0">
                <a:ea typeface="굴림" charset="-127"/>
              </a:rPr>
              <a:t>thread: </a:t>
            </a:r>
            <a:r>
              <a:rPr lang="en-US" altLang="ko-KR" dirty="0" smtClean="0">
                <a:solidFill>
                  <a:schemeClr val="tx2"/>
                </a:solidFill>
                <a:ea typeface="굴림" charset="-127"/>
              </a:rPr>
              <a:t>global variables and heap objects</a:t>
            </a:r>
            <a:r>
              <a:rPr lang="en-US" altLang="ko-KR" dirty="0" smtClean="0">
                <a:ea typeface="굴림" charset="-127"/>
              </a:rPr>
              <a:t>. </a:t>
            </a:r>
            <a:endParaRPr lang="en-US" altLang="ko-KR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S</a:t>
            </a:r>
            <a:r>
              <a:rPr lang="en-US" altLang="ko-KR" dirty="0" smtClean="0">
                <a:ea typeface="굴림" charset="-127"/>
              </a:rPr>
              <a:t>tack is generally local </a:t>
            </a:r>
            <a:r>
              <a:rPr lang="en-US" altLang="ko-KR" dirty="0">
                <a:ea typeface="굴림" charset="-127"/>
              </a:rPr>
              <a:t>to the </a:t>
            </a:r>
            <a:r>
              <a:rPr lang="en-US" altLang="ko-KR" dirty="0" smtClean="0">
                <a:ea typeface="굴림" charset="-127"/>
              </a:rPr>
              <a:t>thread</a:t>
            </a:r>
            <a:endParaRPr lang="en-US" altLang="ko-KR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A</a:t>
            </a:r>
            <a:r>
              <a:rPr lang="en-US" altLang="ko-KR" dirty="0" smtClean="0">
                <a:ea typeface="굴림" charset="-127"/>
              </a:rPr>
              <a:t> </a:t>
            </a:r>
            <a:r>
              <a:rPr lang="en-US" altLang="ko-KR" dirty="0">
                <a:ea typeface="굴림" charset="-127"/>
              </a:rPr>
              <a:t>logical machine model with both global memory (default) and local memory (stacks). 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/>
              <a:t>Useful for scheduling and load balancing</a:t>
            </a:r>
          </a:p>
          <a:p>
            <a:pPr lvl="1"/>
            <a:r>
              <a:rPr lang="en-US" altLang="ko-KR" dirty="0"/>
              <a:t>especially for dynamic concurrency</a:t>
            </a:r>
          </a:p>
          <a:p>
            <a:r>
              <a:rPr lang="en-US" altLang="ko-KR" dirty="0"/>
              <a:t>Relatively easy to program</a:t>
            </a:r>
          </a:p>
          <a:p>
            <a:pPr lvl="1"/>
            <a:r>
              <a:rPr lang="en-US" altLang="ko-KR" dirty="0"/>
              <a:t>significantly easier than message-passing!</a:t>
            </a:r>
            <a:endParaRPr lang="en-US" altLang="ko-KR" dirty="0">
              <a:ea typeface="굴림" charset="-127"/>
            </a:endParaRPr>
          </a:p>
          <a:p>
            <a:endParaRPr lang="en-US" altLang="ko-KR" sz="20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1375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Condition Variables for Synchronization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ko-KR" dirty="0">
                <a:ea typeface="굴림" charset="-127"/>
              </a:rPr>
              <a:t>A condition variable allows a thread to block itself until specified data reaches a predefined state. 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charset="-127"/>
              </a:rPr>
              <a:t>A condition variable is associated with this predicate. When the predicate becomes true, the condition variable is used to signal one or more threads waiting on the condition. 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charset="-127"/>
              </a:rPr>
              <a:t>A single condition variable may be associated with more than one predicate. 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charset="-127"/>
              </a:rPr>
              <a:t>A condition variable always has a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 associated with it. A thread locks this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 and tests the predicate defined on the shared variable. 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charset="-127"/>
              </a:rPr>
              <a:t>If the predicate is not true, the thread waits on the condition variable associated with the predicate using the function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dirty="0">
                <a:ea typeface="굴림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4674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Condition Variables for Synchronization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011" y="836712"/>
            <a:ext cx="8686800" cy="4876800"/>
          </a:xfrm>
        </p:spPr>
        <p:txBody>
          <a:bodyPr/>
          <a:lstStyle/>
          <a:p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provides the following functions for condition variables: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cond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, </a:t>
            </a:r>
          </a:p>
          <a:p>
            <a:pPr lvl="1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mutex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pthread_cond_signal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cond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pthread_cond_broadcast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cond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cond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, </a:t>
            </a:r>
          </a:p>
          <a:p>
            <a:pPr lvl="1"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const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pthread_condattr_t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pthread_cond_destroy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cond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427039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>
                <a:ea typeface="굴림" charset="-127"/>
              </a:rPr>
              <a:t>Producer-Consumer Using Condition Variables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cond_queue_empty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cond_queue_full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other data structures here */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main()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declarations and initializations */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0;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cond_queue_empty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cond_queue_full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create and join producer and consumer threads */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28469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Producer-Consumer Using Condition Variables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*producer(void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producer_thread_data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inserted;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(!done()) {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create_task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();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== 1) </a:t>
            </a:r>
          </a:p>
          <a:p>
            <a:pPr lvl="3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cond_queue_empty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</a:t>
            </a:r>
          </a:p>
          <a:p>
            <a:pPr lvl="4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	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insert_into_queue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();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1;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pthread_cond_signal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cond_queue_full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35385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Producer-Consumer Using Condition Variables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*consumer(void *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consumer_thread_data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(!done())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== 0)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cond_queue_full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extract_from_queue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();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task_available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= 0;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pthread_cond_signal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cond_queue_empty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task_queue_cond_lock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process_task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my_task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45500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>
                <a:ea typeface="굴림" charset="-127"/>
              </a:rPr>
              <a:t>Controlling Thread and Synchronization Attributes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The </a:t>
            </a: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API allows a programmer to change the default attributes of entities using </a:t>
            </a:r>
            <a:r>
              <a:rPr lang="en-US" altLang="ko-KR" i="1" dirty="0">
                <a:ea typeface="굴림" charset="-127"/>
              </a:rPr>
              <a:t>attributes objects</a:t>
            </a:r>
            <a:r>
              <a:rPr lang="en-US" altLang="ko-KR" dirty="0">
                <a:ea typeface="굴림" charset="-127"/>
              </a:rPr>
              <a:t>. </a:t>
            </a:r>
          </a:p>
          <a:p>
            <a:r>
              <a:rPr lang="en-US" altLang="ko-KR" dirty="0">
                <a:ea typeface="굴림" charset="-127"/>
              </a:rPr>
              <a:t>An attributes object is a data-structure that describes entity (thread, </a:t>
            </a:r>
            <a:r>
              <a:rPr lang="en-US" altLang="ko-KR" dirty="0" err="1">
                <a:ea typeface="굴림" charset="-127"/>
              </a:rPr>
              <a:t>mutex</a:t>
            </a:r>
            <a:r>
              <a:rPr lang="en-US" altLang="ko-KR" dirty="0">
                <a:ea typeface="굴림" charset="-127"/>
              </a:rPr>
              <a:t>, condition variable) properties. </a:t>
            </a:r>
          </a:p>
          <a:p>
            <a:r>
              <a:rPr lang="en-US" altLang="ko-KR" dirty="0">
                <a:ea typeface="굴림" charset="-127"/>
              </a:rPr>
              <a:t>Once these properties are set, the attributes object can be passed to the method initializing the entity. </a:t>
            </a: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>
              <a:ea typeface="굴림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3356992"/>
            <a:ext cx="8229600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pthread_mutexattr_init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</a:t>
            </a:r>
          </a:p>
          <a:p>
            <a:pPr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pthread_mutexattr_settype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PTHREAD_MUTEX_RECURSIVE);</a:t>
            </a:r>
          </a:p>
          <a:p>
            <a:pPr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Mutex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, &amp;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07428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Composite Synchronization Constructs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By design, </a:t>
            </a: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provide support for a basic set of operations. </a:t>
            </a:r>
          </a:p>
          <a:p>
            <a:r>
              <a:rPr lang="en-US" altLang="ko-KR" dirty="0">
                <a:ea typeface="굴림" charset="-127"/>
              </a:rPr>
              <a:t>Higher level constructs can be built using basic synchronization constructs. </a:t>
            </a:r>
          </a:p>
          <a:p>
            <a:r>
              <a:rPr lang="en-US" altLang="ko-KR" dirty="0">
                <a:ea typeface="굴림" charset="-127"/>
              </a:rPr>
              <a:t>We discuss two such constructs - read-write locks and barriers.</a:t>
            </a:r>
          </a:p>
        </p:txBody>
      </p:sp>
    </p:spTree>
    <p:extLst>
      <p:ext uri="{BB962C8B-B14F-4D97-AF65-F5344CB8AC3E}">
        <p14:creationId xmlns:p14="http://schemas.microsoft.com/office/powerpoint/2010/main" val="1802098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Read-Write Locks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dirty="0">
                <a:ea typeface="굴림" charset="-127"/>
              </a:rPr>
              <a:t>In many applications, a data structure is read frequently but written infrequently. For such applications, we should use read-write locks. </a:t>
            </a:r>
          </a:p>
          <a:p>
            <a:r>
              <a:rPr lang="en-US" altLang="ko-KR" sz="2400" dirty="0">
                <a:ea typeface="굴림" charset="-127"/>
              </a:rPr>
              <a:t>A read lock is granted when there are other threads that may already have read locks. </a:t>
            </a:r>
          </a:p>
          <a:p>
            <a:r>
              <a:rPr lang="en-US" altLang="ko-KR" sz="2400" dirty="0">
                <a:ea typeface="굴림" charset="-127"/>
              </a:rPr>
              <a:t>If there is a write lock on the data (or if there are queued write locks), the thread performs a condition wait. </a:t>
            </a:r>
          </a:p>
          <a:p>
            <a:r>
              <a:rPr lang="en-US" altLang="ko-KR" sz="2400" dirty="0">
                <a:ea typeface="굴림" charset="-127"/>
              </a:rPr>
              <a:t>If there are multiple threads requesting a write lock, they must perform a condition wait. </a:t>
            </a:r>
          </a:p>
          <a:p>
            <a:r>
              <a:rPr lang="en-US" altLang="ko-KR" sz="2400" dirty="0">
                <a:ea typeface="굴림" charset="-127"/>
              </a:rPr>
              <a:t>With this description, we can design functions for read locks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mylib_rwlock_rlock</a:t>
            </a:r>
            <a:r>
              <a:rPr lang="en-US" altLang="ko-KR" sz="2400" dirty="0">
                <a:ea typeface="굴림" charset="-127"/>
              </a:rPr>
              <a:t>, write locks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mylib_rwlock_wlock</a:t>
            </a:r>
            <a:r>
              <a:rPr lang="en-US" altLang="ko-KR" sz="2400" dirty="0">
                <a:ea typeface="굴림" charset="-127"/>
              </a:rPr>
              <a:t>, and </a:t>
            </a:r>
            <a:r>
              <a:rPr lang="en-US" altLang="ko-KR" sz="2400" dirty="0" smtClean="0">
                <a:ea typeface="굴림" charset="-127"/>
              </a:rPr>
              <a:t>unlocking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mylib_rwlock_unlock</a:t>
            </a:r>
            <a:r>
              <a:rPr lang="en-US" altLang="ko-KR" sz="2400" dirty="0">
                <a:ea typeface="굴림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806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The lock data type </a:t>
            </a:r>
            <a:r>
              <a:rPr lang="en-US" altLang="ko-KR" sz="2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2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800" dirty="0">
                <a:ea typeface="굴림" charset="-127"/>
              </a:rPr>
              <a:t>holds the following: </a:t>
            </a:r>
          </a:p>
          <a:p>
            <a:pPr lvl="1"/>
            <a:r>
              <a:rPr lang="en-US" altLang="ko-KR" sz="2400" dirty="0">
                <a:ea typeface="굴림" charset="-127"/>
              </a:rPr>
              <a:t>a count of the number of readers, </a:t>
            </a:r>
          </a:p>
          <a:p>
            <a:pPr lvl="1"/>
            <a:r>
              <a:rPr lang="en-US" altLang="ko-KR" sz="2400" dirty="0">
                <a:ea typeface="굴림" charset="-127"/>
              </a:rPr>
              <a:t>the writer (a 0/1 integer specifying whether a writer is present), </a:t>
            </a:r>
          </a:p>
          <a:p>
            <a:pPr lvl="1"/>
            <a:r>
              <a:rPr lang="en-US" altLang="ko-KR" sz="2400" dirty="0">
                <a:ea typeface="굴림" charset="-127"/>
              </a:rPr>
              <a:t>a condition variable </a:t>
            </a:r>
            <a:r>
              <a:rPr lang="en-US" altLang="ko-KR" sz="2400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sz="2400" dirty="0">
                <a:ea typeface="굴림" charset="-127"/>
              </a:rPr>
              <a:t> that is signaled when readers can proceed, </a:t>
            </a:r>
          </a:p>
          <a:p>
            <a:pPr lvl="1"/>
            <a:r>
              <a:rPr lang="en-US" altLang="ko-KR" sz="2400" dirty="0">
                <a:ea typeface="굴림" charset="-127"/>
              </a:rPr>
              <a:t>a condition variable </a:t>
            </a:r>
            <a:r>
              <a:rPr lang="en-US" altLang="ko-KR" sz="2400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sz="2400" dirty="0">
                <a:ea typeface="굴림" charset="-127"/>
              </a:rPr>
              <a:t> that is signaled when one of the writers can proceed, </a:t>
            </a:r>
          </a:p>
          <a:p>
            <a:pPr lvl="1"/>
            <a:r>
              <a:rPr lang="en-US" altLang="ko-KR" sz="2400" dirty="0">
                <a:ea typeface="굴림" charset="-127"/>
              </a:rPr>
              <a:t>a count </a:t>
            </a:r>
            <a:r>
              <a:rPr lang="en-US" altLang="ko-KR" sz="24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2400" dirty="0">
                <a:ea typeface="굴림" charset="-127"/>
              </a:rPr>
              <a:t> of pending writers, and </a:t>
            </a:r>
          </a:p>
          <a:p>
            <a:pPr lvl="1"/>
            <a:r>
              <a:rPr lang="en-US" altLang="ko-KR" sz="2400" dirty="0">
                <a:ea typeface="굴림" charset="-127"/>
              </a:rPr>
              <a:t>a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4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2400" dirty="0">
                <a:ea typeface="굴림" charset="-127"/>
              </a:rPr>
              <a:t> associated with the shared data structure</a:t>
            </a:r>
          </a:p>
          <a:p>
            <a:endParaRPr lang="en-US" altLang="ko-KR" sz="28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1902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7248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Read-Write Locks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716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typedef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readers;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writer;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  <a:endParaRPr lang="en-US" altLang="ko-KR" sz="1800" dirty="0" smtClean="0">
              <a:latin typeface="Courier" pitchFamily="49" charset="0"/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ko-KR" sz="1800" dirty="0">
              <a:latin typeface="Courier" pitchFamily="49" charset="0"/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l -&gt; readers = l -&gt; writer = 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= 0;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48551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The POSIX Thread API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Commonly referred to as </a:t>
            </a: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, POSIX has emerged as the standard threads API, supported by most vendors. </a:t>
            </a:r>
          </a:p>
          <a:p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The </a:t>
            </a:r>
            <a:r>
              <a:rPr lang="en-US" altLang="ko-KR" dirty="0">
                <a:ea typeface="굴림" charset="-127"/>
              </a:rPr>
              <a:t>concepts discussed here are largely independent of the API and can be used for programming with other thread APIs (NT threads, Solaris threads, Java threads, etc.) as well. </a:t>
            </a:r>
          </a:p>
        </p:txBody>
      </p:sp>
    </p:spTree>
    <p:extLst>
      <p:ext uri="{BB962C8B-B14F-4D97-AF65-F5344CB8AC3E}">
        <p14:creationId xmlns:p14="http://schemas.microsoft.com/office/powerpoint/2010/main" val="1108393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524056" cy="525090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mylib_rwlock_rlock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/* if there is a write lock or pending writers, perform condition wait.. else increment count of readers and grant read lock */ 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&gt; 0) || (l -&gt; writer &gt; 0))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), </a:t>
            </a:r>
          </a:p>
          <a:p>
            <a:pPr lvl="2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		&amp;(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l -&gt; readers ++; 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83269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mylib_rwlock_wlock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if there are readers or writers, increment pending writers count and wait. On being woken, decrement pending writers count and increment writer count */ </a:t>
            </a:r>
          </a:p>
          <a:p>
            <a:pPr>
              <a:buFontTx/>
              <a:buNone/>
            </a:pPr>
            <a:endParaRPr lang="en-US" altLang="ko-KR" sz="1800" dirty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((l -&gt; writer &gt; 0) || (l -&gt; readers &gt; 0)) {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++;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), </a:t>
            </a:r>
          </a:p>
          <a:p>
            <a:pPr lvl="3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	&amp;(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} </a:t>
            </a:r>
            <a:endParaRPr lang="en-US" altLang="ko-KR" dirty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--;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writer ++; </a:t>
            </a: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45549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64303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if there is a write lock then unlock, else if there are read locks, decrement count of read locks. If the count is 0 and there is a pending writer, let it through, else if there are pending readers, let them all go through */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if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(l -&gt; writer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l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-&gt; writer = 0;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else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if (l -&gt; readers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l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-&gt; readers --;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if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((l -&gt; readers == 0) &amp;&amp; 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&gt; 0))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pthread_cond_signal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else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if (l -&gt; readers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pthread_cond_broadcast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57627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Barriers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dirty="0">
                <a:ea typeface="굴림" charset="-127"/>
              </a:rPr>
              <a:t>As in MPI, a barrier holds a thread until all threads participating in the barrier have reached it. 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Barriers can be implemented using a counter, a </a:t>
            </a:r>
            <a:r>
              <a:rPr lang="en-US" altLang="ko-KR" sz="2400" dirty="0" err="1">
                <a:ea typeface="굴림" charset="-127"/>
              </a:rPr>
              <a:t>mutex</a:t>
            </a:r>
            <a:r>
              <a:rPr lang="en-US" altLang="ko-KR" sz="2400" dirty="0">
                <a:ea typeface="굴림" charset="-127"/>
              </a:rPr>
              <a:t> and a condition variable. 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A single integer is used to keep track of the number of threads that have reached the barrier. 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If the count is less than the total number of threads, the threads execute a condition wait. 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last thread entering (and setting the count to the number of threads) wakes up all the threads using a condition broadcast.</a:t>
            </a:r>
          </a:p>
        </p:txBody>
      </p:sp>
    </p:spTree>
    <p:extLst>
      <p:ext uri="{BB962C8B-B14F-4D97-AF65-F5344CB8AC3E}">
        <p14:creationId xmlns:p14="http://schemas.microsoft.com/office/powerpoint/2010/main" val="3778611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Barriers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typedef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count_lock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ok_to_proceed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count;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}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mylib_barrier_t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ko-KR" sz="2000" dirty="0">
              <a:latin typeface="Courier" pitchFamily="49" charset="0"/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mylib_init_barrier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mylib_barrier_t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 *b)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b -&gt; count = 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count_lock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), NULL);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sz="2000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ok_to_proceed</a:t>
            </a:r>
            <a:r>
              <a:rPr lang="en-US" altLang="ko-KR" sz="2000" dirty="0">
                <a:latin typeface="Courier" pitchFamily="49" charset="0"/>
                <a:ea typeface="굴림" charset="-127"/>
              </a:rPr>
              <a:t>), NULL);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000" dirty="0">
                <a:latin typeface="Courier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9039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Barriers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mylib_barrier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mylib_barrier_t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*b,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 {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count_lock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b -&gt; count ++;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if (b -&gt; count ==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 {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b -&gt; count = 0;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pthread_cond_broadcast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ok_to_proceed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}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else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ok_to_proceed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),</a:t>
            </a:r>
          </a:p>
          <a:p>
            <a:pPr lvl="3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&amp;(b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count_lock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 != 0);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(&amp;(b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count_lock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9403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Barriers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dirty="0">
                <a:ea typeface="굴림" charset="-127"/>
              </a:rPr>
              <a:t>The barrier described above is called a linear barrier.</a:t>
            </a:r>
          </a:p>
          <a:p>
            <a:r>
              <a:rPr lang="en-US" altLang="ko-KR" sz="2000" dirty="0">
                <a:ea typeface="굴림" charset="-127"/>
              </a:rPr>
              <a:t>The trivial lower bound on execution time of this function is therefore </a:t>
            </a:r>
            <a:r>
              <a:rPr lang="en-US" altLang="ko-KR" sz="2000" b="1" i="1" dirty="0">
                <a:ea typeface="굴림" charset="-127"/>
              </a:rPr>
              <a:t>O(n)</a:t>
            </a:r>
            <a:r>
              <a:rPr lang="en-US" altLang="ko-KR" sz="2000" dirty="0">
                <a:ea typeface="굴림" charset="-127"/>
              </a:rPr>
              <a:t> for </a:t>
            </a:r>
            <a:r>
              <a:rPr lang="en-US" altLang="ko-KR" sz="2000" b="1" i="1" dirty="0">
                <a:ea typeface="굴림" charset="-127"/>
              </a:rPr>
              <a:t>n</a:t>
            </a:r>
            <a:r>
              <a:rPr lang="en-US" altLang="ko-KR" sz="2000" dirty="0">
                <a:ea typeface="굴림" charset="-127"/>
              </a:rPr>
              <a:t> threads.</a:t>
            </a:r>
          </a:p>
          <a:p>
            <a:r>
              <a:rPr lang="en-US" altLang="ko-KR" sz="2000" dirty="0">
                <a:ea typeface="굴림" charset="-127"/>
              </a:rPr>
              <a:t> This implementation of a barrier can be speeded up using multiple barrier variables organized in a tree.</a:t>
            </a:r>
          </a:p>
          <a:p>
            <a:r>
              <a:rPr lang="en-US" altLang="ko-KR" sz="2000" dirty="0">
                <a:ea typeface="굴림" charset="-127"/>
              </a:rPr>
              <a:t>We use </a:t>
            </a:r>
            <a:r>
              <a:rPr lang="en-US" altLang="ko-KR" sz="2000" b="1" i="1" dirty="0">
                <a:ea typeface="굴림" charset="-127"/>
              </a:rPr>
              <a:t>n/2</a:t>
            </a:r>
            <a:r>
              <a:rPr lang="en-US" altLang="ko-KR" sz="2000" dirty="0">
                <a:ea typeface="굴림" charset="-127"/>
              </a:rPr>
              <a:t> condition variable-</a:t>
            </a:r>
            <a:r>
              <a:rPr lang="en-US" altLang="ko-KR" sz="2000" dirty="0" err="1">
                <a:ea typeface="굴림" charset="-127"/>
              </a:rPr>
              <a:t>mutex</a:t>
            </a:r>
            <a:r>
              <a:rPr lang="en-US" altLang="ko-KR" sz="2000" dirty="0">
                <a:ea typeface="굴림" charset="-127"/>
              </a:rPr>
              <a:t> pairs for implementing a barrier for </a:t>
            </a:r>
            <a:r>
              <a:rPr lang="en-US" altLang="ko-KR" sz="2000" b="1" i="1" dirty="0">
                <a:ea typeface="굴림" charset="-127"/>
              </a:rPr>
              <a:t>n</a:t>
            </a:r>
            <a:r>
              <a:rPr lang="en-US" altLang="ko-KR" sz="2000" dirty="0">
                <a:ea typeface="굴림" charset="-127"/>
              </a:rPr>
              <a:t> threads.</a:t>
            </a:r>
          </a:p>
          <a:p>
            <a:r>
              <a:rPr lang="en-US" altLang="ko-KR" sz="2000" dirty="0">
                <a:ea typeface="굴림" charset="-127"/>
              </a:rPr>
              <a:t>At the lowest level, threads are paired up and each pair of threads shares a single condition variable-</a:t>
            </a:r>
            <a:r>
              <a:rPr lang="en-US" altLang="ko-KR" sz="2000" dirty="0" err="1">
                <a:ea typeface="굴림" charset="-127"/>
              </a:rPr>
              <a:t>mutex</a:t>
            </a:r>
            <a:r>
              <a:rPr lang="en-US" altLang="ko-KR" sz="2000" dirty="0">
                <a:ea typeface="굴림" charset="-127"/>
              </a:rPr>
              <a:t> pair.</a:t>
            </a:r>
          </a:p>
          <a:p>
            <a:r>
              <a:rPr lang="en-US" altLang="ko-KR" sz="2000" dirty="0">
                <a:ea typeface="굴림" charset="-127"/>
              </a:rPr>
              <a:t>Once both threads arrive, one of the two moves on, the other one waits.</a:t>
            </a:r>
          </a:p>
          <a:p>
            <a:r>
              <a:rPr lang="en-US" altLang="ko-KR" sz="2000" dirty="0">
                <a:ea typeface="굴림" charset="-127"/>
              </a:rPr>
              <a:t> This process repeats up the tree.</a:t>
            </a:r>
          </a:p>
          <a:p>
            <a:r>
              <a:rPr lang="en-US" altLang="ko-KR" sz="2000" dirty="0">
                <a:ea typeface="굴림" charset="-127"/>
              </a:rPr>
              <a:t> This is also called a log barrier and its runtime grows as </a:t>
            </a:r>
            <a:r>
              <a:rPr lang="en-US" altLang="ko-KR" sz="2000" b="1" i="1" dirty="0">
                <a:ea typeface="굴림" charset="-127"/>
              </a:rPr>
              <a:t>O(log p)</a:t>
            </a:r>
            <a:r>
              <a:rPr lang="en-US" altLang="ko-KR" sz="2000" dirty="0">
                <a:ea typeface="굴림" charset="-127"/>
              </a:rPr>
              <a:t>.</a:t>
            </a:r>
          </a:p>
          <a:p>
            <a:endParaRPr lang="en-US" altLang="ko-KR" sz="20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394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Barrier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791200"/>
            <a:ext cx="8229600" cy="86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>
                <a:ea typeface="굴림" charset="-127"/>
              </a:rPr>
              <a:t>Execution time of 1000 sequential and logarithmic barriers as a function of number of threads on a 32 processor SGI Origin 2000.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31888"/>
            <a:ext cx="6324600" cy="450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823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 err="1" smtClean="0">
                <a:ea typeface="굴림" charset="-127"/>
              </a:rPr>
              <a:t>OpenMP</a:t>
            </a:r>
            <a:endParaRPr lang="en-US" altLang="ko-KR" sz="4000" dirty="0" smtClean="0">
              <a:ea typeface="굴림" charset="-127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Standard </a:t>
            </a:r>
            <a:r>
              <a:rPr lang="en-US" altLang="ko-KR" dirty="0">
                <a:ea typeface="굴림" charset="-127"/>
              </a:rPr>
              <a:t>for </a:t>
            </a:r>
            <a:r>
              <a:rPr lang="en-US" altLang="ko-KR" i="1" dirty="0" smtClean="0">
                <a:solidFill>
                  <a:srgbClr val="C00000"/>
                </a:solidFill>
                <a:ea typeface="굴림" charset="-127"/>
              </a:rPr>
              <a:t>directive based </a:t>
            </a:r>
            <a:r>
              <a:rPr lang="en-US" altLang="ko-KR" dirty="0" smtClean="0">
                <a:ea typeface="굴림" charset="-127"/>
              </a:rPr>
              <a:t>parallel programming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is a directive-based API that can be used with FORTRAN, C, and C++ for programming shared address space machines.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directives provide support for concurrency, synchronization, and data handling while obviating the need for explicitly setting up </a:t>
            </a:r>
            <a:r>
              <a:rPr lang="en-US" altLang="ko-KR" dirty="0" err="1" smtClean="0">
                <a:ea typeface="굴림" charset="-127"/>
              </a:rPr>
              <a:t>mutexes</a:t>
            </a:r>
            <a:r>
              <a:rPr lang="en-US" altLang="ko-KR" dirty="0" smtClean="0">
                <a:ea typeface="굴림" charset="-127"/>
              </a:rPr>
              <a:t>, condition variables, data scope, and initialization.</a:t>
            </a:r>
          </a:p>
        </p:txBody>
      </p:sp>
    </p:spTree>
    <p:extLst>
      <p:ext uri="{BB962C8B-B14F-4D97-AF65-F5344CB8AC3E}">
        <p14:creationId xmlns:p14="http://schemas.microsoft.com/office/powerpoint/2010/main" val="4122796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OpenMP Programming Model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 directives in C and C++ are based on 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</a:t>
            </a:r>
            <a:r>
              <a:rPr lang="en-US" altLang="ko-KR" sz="2400" dirty="0" smtClean="0">
                <a:ea typeface="굴림" charset="-127"/>
              </a:rPr>
              <a:t> compiler directives.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 A directive consists of a directive name followed by clauses. </a:t>
            </a:r>
          </a:p>
          <a:p>
            <a:pPr lvl="1" eaLnBrk="1" hangingPunct="1"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directive [clause list]</a:t>
            </a:r>
          </a:p>
          <a:p>
            <a:pPr eaLnBrk="1" hangingPunct="1"/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 programs execute serially until they encounter 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parallel</a:t>
            </a:r>
            <a:r>
              <a:rPr lang="en-US" altLang="ko-KR" sz="2400" dirty="0" smtClean="0">
                <a:ea typeface="굴림" charset="-127"/>
              </a:rPr>
              <a:t> directive, which creates a group of threads.</a:t>
            </a:r>
          </a:p>
          <a:p>
            <a:pPr lvl="1" eaLnBrk="1" hangingPunct="1"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parallel [clause list]</a:t>
            </a:r>
          </a:p>
          <a:p>
            <a:pPr lvl="1" eaLnBrk="1" hangingPunct="1"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/* structured block */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main thread that encounters 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parallel</a:t>
            </a:r>
            <a:r>
              <a:rPr lang="en-US" altLang="ko-KR" sz="2400" dirty="0" smtClean="0">
                <a:ea typeface="굴림" charset="-127"/>
              </a:rPr>
              <a:t> directive becomes the </a:t>
            </a:r>
            <a:r>
              <a:rPr lang="en-US" altLang="ko-KR" sz="2400" i="1" dirty="0" smtClean="0">
                <a:ea typeface="굴림" charset="-127"/>
              </a:rPr>
              <a:t>master </a:t>
            </a:r>
            <a:r>
              <a:rPr lang="en-US" altLang="ko-KR" sz="2400" dirty="0" smtClean="0">
                <a:ea typeface="굴림" charset="-127"/>
              </a:rPr>
              <a:t>of this group of threads and is assigned the thread id 0 within the group.</a:t>
            </a:r>
          </a:p>
          <a:p>
            <a:pPr eaLnBrk="1" hangingPunct="1"/>
            <a:endParaRPr lang="en-US" altLang="ko-KR" sz="2400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49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Creation </a:t>
            </a:r>
            <a:r>
              <a:rPr lang="en-US" altLang="ko-KR" dirty="0">
                <a:ea typeface="굴림" charset="-127"/>
              </a:rPr>
              <a:t>and Termination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err="1">
                <a:ea typeface="굴림" charset="-127"/>
              </a:rPr>
              <a:t>Pthreads</a:t>
            </a:r>
            <a:r>
              <a:rPr lang="en-US" altLang="ko-KR" dirty="0">
                <a:ea typeface="굴림" charset="-127"/>
              </a:rPr>
              <a:t> provides two basic functions for specifying concurrency in a program: </a:t>
            </a:r>
            <a:endParaRPr lang="en-US" altLang="ko-KR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#include &lt;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pthread.h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pthread_create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(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*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thread_handle</a:t>
            </a:r>
            <a:r>
              <a:rPr lang="en-US" altLang="ko-KR" dirty="0">
                <a:latin typeface="Courier" pitchFamily="49" charset="0"/>
                <a:ea typeface="굴림" charset="-127"/>
              </a:rPr>
              <a:t>, </a:t>
            </a:r>
            <a:endParaRPr lang="en-US" altLang="ko-KR" dirty="0" smtClean="0">
              <a:latin typeface="Courier" pitchFamily="49" charset="0"/>
              <a:ea typeface="굴림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 err="1" smtClean="0">
                <a:latin typeface="Courier" pitchFamily="49" charset="0"/>
                <a:ea typeface="굴림" charset="-127"/>
              </a:rPr>
              <a:t>const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pthread_attr_t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*attribute,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void * (*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thread_function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)(void *),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void *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arg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  <a:endParaRPr lang="en-US" altLang="ko-KR" dirty="0" smtClean="0">
              <a:latin typeface="Courier" pitchFamily="49" charset="0"/>
              <a:ea typeface="굴림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ko-KR" dirty="0">
              <a:latin typeface="Courier" pitchFamily="49" charset="0"/>
              <a:ea typeface="굴림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pthread_join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(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thread,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void **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ptr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); </a:t>
            </a:r>
          </a:p>
          <a:p>
            <a:pPr>
              <a:lnSpc>
                <a:spcPct val="80000"/>
              </a:lnSpc>
            </a:pPr>
            <a:endParaRPr lang="en-US" altLang="ko-KR" sz="28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The </a:t>
            </a:r>
            <a:r>
              <a:rPr lang="en-US" altLang="ko-KR" dirty="0">
                <a:ea typeface="굴림" charset="-127"/>
              </a:rPr>
              <a:t>function </a:t>
            </a:r>
            <a:r>
              <a:rPr lang="en-US" altLang="ko-KR" dirty="0" err="1">
                <a:ea typeface="굴림" charset="-127"/>
              </a:rPr>
              <a:t>pthread_create</a:t>
            </a:r>
            <a:r>
              <a:rPr lang="en-US" altLang="ko-KR" dirty="0">
                <a:ea typeface="굴림" charset="-127"/>
              </a:rPr>
              <a:t> invokes function </a:t>
            </a:r>
            <a:r>
              <a:rPr lang="en-US" altLang="ko-KR" dirty="0" err="1">
                <a:ea typeface="굴림" charset="-127"/>
              </a:rPr>
              <a:t>thread_function</a:t>
            </a:r>
            <a:r>
              <a:rPr lang="en-US" altLang="ko-KR" dirty="0">
                <a:ea typeface="굴림" charset="-127"/>
              </a:rPr>
              <a:t> as a thread </a:t>
            </a:r>
          </a:p>
        </p:txBody>
      </p:sp>
    </p:spTree>
    <p:extLst>
      <p:ext uri="{BB962C8B-B14F-4D97-AF65-F5344CB8AC3E}">
        <p14:creationId xmlns:p14="http://schemas.microsoft.com/office/powerpoint/2010/main" val="4171451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OpenMP Programming Model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The clause list is used to specify conditional parallelization, number of threads, and data handling. </a:t>
            </a:r>
          </a:p>
          <a:p>
            <a:pPr lvl="1" eaLnBrk="1" hangingPunct="1"/>
            <a:r>
              <a:rPr lang="en-US" altLang="ko-KR" sz="2000" b="1" dirty="0" smtClean="0">
                <a:ea typeface="굴림" charset="-127"/>
              </a:rPr>
              <a:t>Conditional Parallelization:</a:t>
            </a:r>
            <a:r>
              <a:rPr lang="en-US" altLang="ko-KR" sz="2000" dirty="0" smtClean="0">
                <a:ea typeface="굴림" charset="-127"/>
              </a:rPr>
              <a:t> The clause 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if (scalar expression)</a:t>
            </a:r>
            <a:r>
              <a:rPr lang="en-US" altLang="ko-KR" sz="2000" dirty="0" smtClean="0">
                <a:ea typeface="굴림" charset="-127"/>
              </a:rPr>
              <a:t> determines whether the parallel construct results in creation of threads. </a:t>
            </a:r>
          </a:p>
          <a:p>
            <a:pPr lvl="1" eaLnBrk="1" hangingPunct="1"/>
            <a:r>
              <a:rPr lang="en-US" altLang="ko-KR" sz="2000" b="1" dirty="0" smtClean="0">
                <a:ea typeface="굴림" charset="-127"/>
              </a:rPr>
              <a:t>Degree of Concurrency:</a:t>
            </a:r>
            <a:r>
              <a:rPr lang="en-US" altLang="ko-KR" sz="2000" dirty="0" smtClean="0">
                <a:ea typeface="굴림" charset="-127"/>
              </a:rPr>
              <a:t> The clause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(integer expression)</a:t>
            </a:r>
            <a:r>
              <a:rPr lang="en-US" altLang="ko-KR" sz="2000" dirty="0" smtClean="0">
                <a:ea typeface="굴림" charset="-127"/>
              </a:rPr>
              <a:t> specifies the number of threads that are created. </a:t>
            </a:r>
          </a:p>
          <a:p>
            <a:pPr lvl="1" eaLnBrk="1" hangingPunct="1"/>
            <a:r>
              <a:rPr lang="en-US" altLang="ko-KR" sz="2000" b="1" dirty="0" smtClean="0">
                <a:ea typeface="굴림" charset="-127"/>
              </a:rPr>
              <a:t>Data Handling:</a:t>
            </a:r>
            <a:r>
              <a:rPr lang="en-US" altLang="ko-KR" sz="2000" dirty="0" smtClean="0">
                <a:ea typeface="굴림" charset="-127"/>
              </a:rPr>
              <a:t> The clause 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private (variable list)</a:t>
            </a:r>
            <a:r>
              <a:rPr lang="en-US" altLang="ko-KR" sz="2000" dirty="0" smtClean="0">
                <a:ea typeface="굴림" charset="-127"/>
              </a:rPr>
              <a:t> indicates variables local to each thread. The clause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firstprivate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(variable list)</a:t>
            </a:r>
            <a:r>
              <a:rPr lang="en-US" altLang="ko-KR" sz="2000" dirty="0" smtClean="0">
                <a:ea typeface="굴림" charset="-127"/>
              </a:rPr>
              <a:t> is similar to the 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private</a:t>
            </a:r>
            <a:r>
              <a:rPr lang="en-US" altLang="ko-KR" sz="2000" dirty="0" smtClean="0">
                <a:ea typeface="굴림" charset="-127"/>
              </a:rPr>
              <a:t>, except values of variables are initialized to corresponding values before the parallel directive. The clause 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shared (variable list)</a:t>
            </a:r>
            <a:r>
              <a:rPr lang="en-US" altLang="ko-KR" sz="2000" dirty="0" smtClean="0">
                <a:ea typeface="굴림" charset="-127"/>
              </a:rPr>
              <a:t> indicates that variables are shared across all the threads.</a:t>
            </a:r>
          </a:p>
          <a:p>
            <a:pPr eaLnBrk="1" hangingPunct="1"/>
            <a:endParaRPr lang="en-US" altLang="ko-KR" sz="2400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06699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20688"/>
          </a:xfrm>
        </p:spPr>
        <p:txBody>
          <a:bodyPr/>
          <a:lstStyle/>
          <a:p>
            <a:pPr eaLnBrk="1" hangingPunct="1"/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Programming Model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608638"/>
            <a:ext cx="8305800" cy="1020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 sample </a:t>
            </a:r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 program along with its </a:t>
            </a:r>
            <a:r>
              <a:rPr lang="en-US" altLang="ko-KR" sz="2400" dirty="0" err="1" smtClean="0">
                <a:ea typeface="굴림" charset="-127"/>
              </a:rPr>
              <a:t>Pthreads</a:t>
            </a:r>
            <a:r>
              <a:rPr lang="en-US" altLang="ko-KR" sz="2400" dirty="0" smtClean="0">
                <a:ea typeface="굴림" charset="-127"/>
              </a:rPr>
              <a:t> translation that might be performed by an </a:t>
            </a:r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 compiler.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963613"/>
            <a:ext cx="66675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26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OpenMP Programming Model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458200" cy="507342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parallel if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is_parallel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== 1)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(8) \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	private (a) shared (b)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firstprivate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(c)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/* structured block */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}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charset="-127"/>
              </a:rPr>
              <a:t>If the value of the variable </a:t>
            </a:r>
            <a:r>
              <a:rPr lang="en-US" altLang="ko-KR" sz="2400" dirty="0" err="1" smtClean="0">
                <a:ea typeface="굴림" charset="-127"/>
              </a:rPr>
              <a:t>is_parallel</a:t>
            </a:r>
            <a:r>
              <a:rPr lang="en-US" altLang="ko-KR" sz="2400" dirty="0" smtClean="0">
                <a:ea typeface="굴림" charset="-127"/>
              </a:rPr>
              <a:t> equals one, eight threads are created.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charset="-127"/>
              </a:rPr>
              <a:t>Each of these threads gets private copies of variables a and c, and shares a single value of variable b.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charset="-127"/>
              </a:rPr>
              <a:t>The value of each copy of c is initialized to the value of c before the parallel directive.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charset="-127"/>
              </a:rPr>
              <a:t>The default state of a variable is specified by the clause default (shared) or default (none). 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74627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Reduction Clause in OpenMP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reduction</a:t>
            </a:r>
            <a:r>
              <a:rPr lang="en-US" altLang="ko-KR" sz="2400" dirty="0" smtClean="0">
                <a:ea typeface="굴림" charset="-127"/>
              </a:rPr>
              <a:t> clause specifies how multiple local copies of a variable at different threads are combined into a single copy at the master when threads exit. 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usage of 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reduction</a:t>
            </a:r>
            <a:r>
              <a:rPr lang="en-US" altLang="ko-KR" sz="2400" dirty="0" smtClean="0">
                <a:ea typeface="굴림" charset="-127"/>
              </a:rPr>
              <a:t> clause is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reduction (operator: variable list)</a:t>
            </a:r>
            <a:r>
              <a:rPr lang="en-US" altLang="ko-KR" sz="2400" dirty="0" smtClean="0">
                <a:ea typeface="굴림" charset="-127"/>
              </a:rPr>
              <a:t>. 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variables in the list are implicitly specified as being private to threads. 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operator</a:t>
            </a:r>
            <a:r>
              <a:rPr lang="en-US" altLang="ko-KR" sz="2400" dirty="0" smtClean="0">
                <a:ea typeface="굴림" charset="-127"/>
              </a:rPr>
              <a:t> can be one of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+, *, -, &amp;, |, ^, &amp;&amp;,</a:t>
            </a:r>
            <a:r>
              <a:rPr lang="en-US" altLang="ko-KR" sz="2400" dirty="0" smtClean="0">
                <a:ea typeface="굴림" charset="-127"/>
              </a:rPr>
              <a:t> and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||</a:t>
            </a:r>
            <a:r>
              <a:rPr lang="en-US" altLang="ko-KR" sz="2400" dirty="0" smtClean="0">
                <a:ea typeface="굴림" charset="-127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parallel reduction(+: sum)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(8) { </a:t>
            </a:r>
          </a:p>
          <a:p>
            <a:pPr eaLnBrk="1" hangingPunct="1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compute local sums here */ </a:t>
            </a:r>
          </a:p>
          <a:p>
            <a:pPr eaLnBrk="1" hangingPunct="1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} </a:t>
            </a:r>
          </a:p>
          <a:p>
            <a:pPr eaLnBrk="1" hangingPunct="1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/*sum here contains sum of all local instances of sums */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3362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smtClean="0">
                <a:ea typeface="굴림" charset="-127"/>
              </a:rPr>
              <a:t>OpenMP Programming: Example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1800" dirty="0" smtClean="0">
              <a:latin typeface="Courier" pitchFamily="49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******************************************************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An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OpenMP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version of a threaded program to compute PI.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******************************************************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parallel default(private) shared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npoints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)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reduction(+: sum)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omp_get_num_threads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sample_points_per_thread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npoints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/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 0;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&lt;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sample_points_per_thread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++) 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rand_r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(&amp;seed))/(double)((2&lt;&lt;14)-1);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rand_r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(&amp;seed))/(double)((2&lt;&lt;14)-1);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if (((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- 0.5) +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- 0.5)) &lt; 0.25)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sum ++;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}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37362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48"/>
            <a:ext cx="9144000" cy="614040"/>
          </a:xfrm>
        </p:spPr>
        <p:txBody>
          <a:bodyPr/>
          <a:lstStyle/>
          <a:p>
            <a:pPr eaLnBrk="1" hangingPunct="1"/>
            <a:r>
              <a:rPr lang="en-US" altLang="ko-KR" sz="2800" dirty="0" smtClean="0">
                <a:ea typeface="굴림" charset="-127"/>
              </a:rPr>
              <a:t>Specifying Concurrent Tasks in </a:t>
            </a:r>
            <a:r>
              <a:rPr lang="en-US" altLang="ko-KR" sz="2800" dirty="0" err="1" smtClean="0">
                <a:ea typeface="굴림" charset="-127"/>
              </a:rPr>
              <a:t>OpenMP</a:t>
            </a:r>
            <a:endParaRPr lang="en-US" altLang="ko-KR" sz="2800" dirty="0" smtClean="0">
              <a:ea typeface="굴림" charset="-127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08720"/>
            <a:ext cx="8229600" cy="5520676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parallel</a:t>
            </a:r>
            <a:r>
              <a:rPr lang="en-US" altLang="ko-KR" sz="2400" dirty="0" smtClean="0">
                <a:ea typeface="굴림" charset="-127"/>
              </a:rPr>
              <a:t> directive can be used in conjunction with other directives to specify concurrency across iterations and tasks. </a:t>
            </a:r>
          </a:p>
          <a:p>
            <a:pPr eaLnBrk="1" hangingPunct="1"/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 provides two directives -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for</a:t>
            </a:r>
            <a:r>
              <a:rPr lang="en-US" altLang="ko-KR" sz="2400" dirty="0" smtClean="0">
                <a:ea typeface="굴림" charset="-127"/>
              </a:rPr>
              <a:t> and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sections</a:t>
            </a:r>
            <a:r>
              <a:rPr lang="en-US" altLang="ko-KR" sz="2400" dirty="0" smtClean="0">
                <a:ea typeface="굴림" charset="-127"/>
              </a:rPr>
              <a:t> - to specify concurrent iterations and tasks. 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for</a:t>
            </a:r>
            <a:r>
              <a:rPr lang="en-US" altLang="ko-KR" sz="2400" dirty="0" smtClean="0">
                <a:ea typeface="굴림" charset="-127"/>
              </a:rPr>
              <a:t> directive is used to split parallel iteration spaces across threads. The general form of a for directive is as follows: </a:t>
            </a:r>
          </a:p>
          <a:p>
            <a:pPr lvl="1" eaLnBrk="1" hangingPunct="1"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for [clause list] </a:t>
            </a:r>
          </a:p>
          <a:p>
            <a:pPr lvl="2" eaLnBrk="1" hangingPunct="1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for loop */</a:t>
            </a:r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 eaLnBrk="1" hangingPunct="1"/>
            <a:r>
              <a:rPr lang="en-US" altLang="ko-KR" sz="2400" dirty="0" smtClean="0">
                <a:ea typeface="굴림" charset="-127"/>
              </a:rPr>
              <a:t>The clauses that can be used in this context are: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private,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firstprivate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,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lastprivate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, reduction, schedule,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nowait</a:t>
            </a:r>
            <a:r>
              <a:rPr lang="en-US" altLang="ko-KR" sz="2400" dirty="0" smtClean="0">
                <a:ea typeface="굴림" charset="-127"/>
              </a:rPr>
              <a:t>, and 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ordered</a:t>
            </a:r>
            <a:r>
              <a:rPr lang="en-US" altLang="ko-KR" sz="2400" dirty="0" smtClean="0">
                <a:ea typeface="굴림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627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Specifying Concurrent Tasks in </a:t>
            </a:r>
            <a:r>
              <a:rPr lang="en-US" altLang="ko-KR" sz="2400" dirty="0" err="1" smtClean="0">
                <a:ea typeface="굴림" charset="-127"/>
              </a:rPr>
              <a:t>OpenMP</a:t>
            </a:r>
            <a:r>
              <a:rPr lang="en-US" altLang="ko-KR" sz="2400" dirty="0" smtClean="0">
                <a:ea typeface="굴림" charset="-127"/>
              </a:rPr>
              <a:t>: Example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08720"/>
            <a:ext cx="8229600" cy="55206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parallel default(private) shared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npoints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)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reduction(+: sum)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for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 0;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&lt;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npoints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; 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++) 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rand_r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(&amp;seed))/(double)((2&lt;&lt;14)-1);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rand_r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(&amp;seed))/(double)((2&lt;&lt;14)-1);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if (((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- 0.5) +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sz="1600" dirty="0" err="1" smtClean="0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 smtClean="0">
                <a:latin typeface="Courier" pitchFamily="49" charset="0"/>
                <a:ea typeface="굴림" charset="-127"/>
              </a:rPr>
              <a:t> - 0.5)) &lt; 0.25)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sum ++;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ko-KR" sz="1600" dirty="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02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Assigning Iterations to Threads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382000" cy="514543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The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schedule</a:t>
            </a:r>
            <a:r>
              <a:rPr lang="en-US" altLang="ko-KR" dirty="0" smtClean="0">
                <a:ea typeface="굴림" charset="-127"/>
              </a:rPr>
              <a:t> clause of the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for</a:t>
            </a:r>
            <a:r>
              <a:rPr lang="en-US" altLang="ko-KR" dirty="0" smtClean="0">
                <a:ea typeface="굴림" charset="-127"/>
              </a:rPr>
              <a:t> directive deals with the assignment of iterations to threads. 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general form of the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schedule</a:t>
            </a:r>
            <a:r>
              <a:rPr lang="en-US" altLang="ko-KR" dirty="0" smtClean="0">
                <a:ea typeface="굴림" charset="-127"/>
              </a:rPr>
              <a:t> directive is 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schedule(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scheduling_class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[, parameter])</a:t>
            </a:r>
            <a:r>
              <a:rPr lang="en-US" altLang="ko-KR" dirty="0" smtClean="0">
                <a:ea typeface="굴림" charset="-127"/>
              </a:rPr>
              <a:t>. </a:t>
            </a:r>
          </a:p>
          <a:p>
            <a:pPr eaLnBrk="1" hangingPunct="1"/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supports four scheduling classes: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static, dynamic, guided</a:t>
            </a:r>
            <a:r>
              <a:rPr lang="en-US" altLang="ko-KR" dirty="0" smtClean="0">
                <a:ea typeface="굴림" charset="-127"/>
              </a:rPr>
              <a:t>, and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runtime</a:t>
            </a:r>
            <a:r>
              <a:rPr lang="en-US" altLang="ko-KR" dirty="0" smtClean="0">
                <a:ea typeface="굴림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19481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Assigning Iterations to Threads: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68760"/>
            <a:ext cx="86868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static scheduling of matrix multiplication loops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parallel default(private) shared (a, b, c, dim) \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(4)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for schedule(static)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= 0;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 &lt; dim; 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++) {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for (j = 0; j &lt; dim; j++) {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c(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i,j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) = 0;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for (k = 0; k &lt; dim; k++) {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c(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i,j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) += a(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i</a:t>
            </a:r>
            <a:r>
              <a:rPr lang="en-US" altLang="ko-KR" sz="1800" dirty="0" smtClean="0">
                <a:latin typeface="Courier" pitchFamily="49" charset="0"/>
                <a:ea typeface="굴림" charset="-127"/>
              </a:rPr>
              <a:t>, k) * b(k, j);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1800" dirty="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69985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Parallel For Loops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Often, it is desirable to have a sequence of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for</a:t>
            </a:r>
            <a:r>
              <a:rPr lang="en-US" altLang="ko-KR" dirty="0" smtClean="0">
                <a:ea typeface="굴림" charset="-127"/>
              </a:rPr>
              <a:t>-directives within a parallel construct that do not execute an implicit barrier at the end of each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for</a:t>
            </a:r>
            <a:r>
              <a:rPr lang="en-US" altLang="ko-KR" dirty="0" smtClean="0">
                <a:ea typeface="굴림" charset="-127"/>
              </a:rPr>
              <a:t> directive.</a:t>
            </a:r>
          </a:p>
          <a:p>
            <a:pPr eaLnBrk="1" hangingPunct="1"/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provides a clause - 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nowait</a:t>
            </a:r>
            <a:r>
              <a:rPr lang="en-US" altLang="ko-KR" dirty="0" smtClean="0">
                <a:ea typeface="굴림" charset="-127"/>
              </a:rPr>
              <a:t>, which can be used with a for directive.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788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ea typeface="굴림" charset="-127"/>
              </a:rPr>
              <a:t>Example </a:t>
            </a:r>
            <a:endParaRPr lang="en-US" altLang="ko-KR" sz="3600" dirty="0">
              <a:ea typeface="굴림" charset="-127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#include &lt;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pthread.h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&gt;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#include &lt;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stdlib.h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&gt;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#define MAX_THREADS 512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void 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compute_pi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(void *);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....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main() {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p_threads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[MAX_THREADS];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pthread_attr_t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pthread_attr_init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(&amp;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);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=0;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&lt;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++) { </a:t>
            </a:r>
          </a:p>
          <a:p>
            <a:pPr lvl="2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hits[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] =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2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pthread_create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p_threads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[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], &amp;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attr</a:t>
            </a:r>
            <a:r>
              <a:rPr lang="en-US" altLang="ko-KR" dirty="0">
                <a:latin typeface="Courier" pitchFamily="49" charset="0"/>
                <a:ea typeface="굴림" charset="-127"/>
              </a:rPr>
              <a:t>,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compute_pi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, </a:t>
            </a:r>
          </a:p>
          <a:p>
            <a:pPr lvl="3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(void *) &amp;hits[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]);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=0;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&lt;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++) { </a:t>
            </a:r>
          </a:p>
          <a:p>
            <a:pPr lvl="2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pthread_join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p_threads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[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], NULL); </a:t>
            </a:r>
          </a:p>
          <a:p>
            <a:pPr lvl="2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total_hits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+= hits[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dirty="0">
                <a:latin typeface="Courier" pitchFamily="49" charset="0"/>
                <a:ea typeface="굴림" charset="-127"/>
              </a:rPr>
              <a:t>];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...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5769887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Parallel For Loops: 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#pragma omp parallel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#pragma omp for nowait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smtClean="0">
                <a:latin typeface="Courier" pitchFamily="49" charset="0"/>
                <a:ea typeface="굴림" charset="-127"/>
              </a:rPr>
              <a:t>for (i = 0; i &lt; nmax; i++)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if (isEqual(name, current_list[i])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processCurrentName(name);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#pragma omp for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smtClean="0">
                <a:latin typeface="Courier" pitchFamily="49" charset="0"/>
                <a:ea typeface="굴림" charset="-127"/>
              </a:rPr>
              <a:t>for (i = 0; i &lt; mmax; i++)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if (isEqual(name, past_list[i])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processPastName(name);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Courier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51605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The </a:t>
            </a:r>
            <a:r>
              <a:rPr lang="en-US" altLang="ko-KR" sz="3200" smtClean="0">
                <a:latin typeface="Courier" pitchFamily="49" charset="0"/>
                <a:ea typeface="굴림" charset="-127"/>
              </a:rPr>
              <a:t>sections</a:t>
            </a:r>
            <a:r>
              <a:rPr lang="en-US" altLang="ko-KR" smtClean="0">
                <a:ea typeface="굴림" charset="-127"/>
              </a:rPr>
              <a:t> Directive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supports non-iterative parallel task assignment using the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sections</a:t>
            </a:r>
            <a:r>
              <a:rPr lang="en-US" altLang="ko-KR" dirty="0" smtClean="0">
                <a:ea typeface="굴림" charset="-127"/>
              </a:rPr>
              <a:t> directive.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general form of the 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sections</a:t>
            </a:r>
            <a:r>
              <a:rPr lang="en-US" altLang="ko-KR" dirty="0" smtClean="0">
                <a:ea typeface="굴림" charset="-127"/>
              </a:rPr>
              <a:t> directive is as follows:</a:t>
            </a:r>
          </a:p>
          <a:p>
            <a:pPr eaLnBrk="1" hangingPunct="1">
              <a:lnSpc>
                <a:spcPct val="80000"/>
              </a:lnSpc>
            </a:pPr>
            <a:endParaRPr lang="en-US" altLang="ko-KR" dirty="0" smtClean="0">
              <a:ea typeface="굴림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dirty="0" smtClean="0">
                <a:latin typeface="Courier" pitchFamily="49" charset="0"/>
                <a:ea typeface="굴림" charset="-127"/>
              </a:rPr>
              <a:t> sections [clause list]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[#pragma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section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structured block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[#pragma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section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/* structured block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ko-KR" dirty="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9241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smtClean="0">
                <a:ea typeface="굴림" charset="-127"/>
              </a:rPr>
              <a:t>The </a:t>
            </a:r>
            <a:r>
              <a:rPr lang="en-US" altLang="ko-KR" sz="3200" smtClean="0">
                <a:latin typeface="Courier" pitchFamily="49" charset="0"/>
                <a:ea typeface="굴림" charset="-127"/>
              </a:rPr>
              <a:t>sections</a:t>
            </a:r>
            <a:r>
              <a:rPr lang="en-US" altLang="ko-KR" sz="4000" smtClean="0">
                <a:ea typeface="굴림" charset="-127"/>
              </a:rPr>
              <a:t> Directive: 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#pragma omp parallel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#pragma omp sections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#pragma omp section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{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taskA();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}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#pragma omp section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{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taskB();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}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#pragma omp section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{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taskC();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1600" smtClean="0">
                <a:latin typeface="Courier" pitchFamily="49" charset="0"/>
                <a:ea typeface="굴림" charset="-127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ko-KR" sz="160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45732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 smtClean="0">
                <a:ea typeface="굴림" charset="-127"/>
              </a:rPr>
              <a:t>Synchronization Constructs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err="1" smtClean="0">
                <a:ea typeface="굴림" charset="-127"/>
              </a:rPr>
              <a:t>OpenMP</a:t>
            </a:r>
            <a:r>
              <a:rPr lang="en-US" altLang="ko-KR" dirty="0" smtClean="0">
                <a:ea typeface="굴림" charset="-127"/>
              </a:rPr>
              <a:t> provides a variety of synchronization constructs: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barrier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single [clause list]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structured block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master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structured block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critical [(name)]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structured block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#pragma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ordered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structured block</a:t>
            </a:r>
          </a:p>
        </p:txBody>
      </p:sp>
    </p:spTree>
    <p:extLst>
      <p:ext uri="{BB962C8B-B14F-4D97-AF65-F5344CB8AC3E}">
        <p14:creationId xmlns:p14="http://schemas.microsoft.com/office/powerpoint/2010/main" val="22702479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OpenMP Library Functions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>
                <a:ea typeface="굴림" charset="-127"/>
              </a:rPr>
              <a:t>In addition to directives, </a:t>
            </a:r>
            <a:r>
              <a:rPr lang="en-US" altLang="ko-KR" sz="2800" dirty="0" err="1" smtClean="0">
                <a:ea typeface="굴림" charset="-127"/>
              </a:rPr>
              <a:t>OpenMP</a:t>
            </a:r>
            <a:r>
              <a:rPr lang="en-US" altLang="ko-KR" sz="2800" dirty="0" smtClean="0">
                <a:ea typeface="굴림" charset="-127"/>
              </a:rPr>
              <a:t> also supports a number of functions that allow a programmer to control the execution of threaded programs.</a:t>
            </a:r>
          </a:p>
          <a:p>
            <a:pPr eaLnBrk="1" hangingPunct="1">
              <a:lnSpc>
                <a:spcPct val="80000"/>
              </a:lnSpc>
            </a:pPr>
            <a:endParaRPr lang="en-US" altLang="ko-KR" sz="2800" dirty="0" smtClean="0">
              <a:ea typeface="굴림" charset="-127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/* thread and processor count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omp_set_num_threads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num_threads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omp_get_num_threads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omp_get_max_threads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omp_get_thread_num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omp_get_num_procs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400" dirty="0" err="1" smtClean="0">
                <a:latin typeface="Courier" pitchFamily="49" charset="0"/>
                <a:ea typeface="굴림" charset="-127"/>
              </a:rPr>
              <a:t>omp_in_parallel</a:t>
            </a:r>
            <a:r>
              <a:rPr lang="en-US" altLang="ko-KR" sz="2400" dirty="0" smtClean="0">
                <a:latin typeface="Courier" pitchFamily="49" charset="0"/>
                <a:ea typeface="굴림" charset="-127"/>
              </a:rPr>
              <a:t>();</a:t>
            </a:r>
          </a:p>
          <a:p>
            <a:pPr eaLnBrk="1" hangingPunct="1">
              <a:lnSpc>
                <a:spcPct val="80000"/>
              </a:lnSpc>
            </a:pPr>
            <a:endParaRPr lang="en-US" altLang="ko-KR" sz="2400" dirty="0" smtClean="0">
              <a:latin typeface="Courier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87734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OpenMP Library Functions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/* controlling and monitoring thread creation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omp_set_dynamic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dynamic_threads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omp_get_dynamic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omp_set_nested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nested);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omp_get_nested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/* mutual exclusion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omp_init_lock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omp_lock_t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*lock);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omp_destroy_lock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omp_lock_t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*lock);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omp_set_lock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omp_lock_t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*lock);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omp_unset_lock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omp_lock_t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*lock);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int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omp_test_lock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2000" dirty="0" err="1" smtClean="0">
                <a:latin typeface="Courier" pitchFamily="49" charset="0"/>
                <a:ea typeface="굴림" charset="-127"/>
              </a:rPr>
              <a:t>omp_lock_t</a:t>
            </a:r>
            <a:r>
              <a:rPr lang="en-US" altLang="ko-KR" sz="2000" dirty="0" smtClean="0">
                <a:latin typeface="Courier" pitchFamily="49" charset="0"/>
                <a:ea typeface="굴림" charset="-127"/>
              </a:rPr>
              <a:t> *lock);</a:t>
            </a:r>
          </a:p>
          <a:p>
            <a:pPr eaLnBrk="1" hangingPunct="1">
              <a:lnSpc>
                <a:spcPct val="80000"/>
              </a:lnSpc>
            </a:pPr>
            <a:endParaRPr lang="en-US" altLang="ko-KR" sz="2000" dirty="0" smtClean="0">
              <a:latin typeface="Courier" pitchFamily="49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In addition, all lock routines also have a nested lock counterpart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000" dirty="0" smtClean="0">
                <a:ea typeface="굴림" charset="-127"/>
              </a:rPr>
              <a:t>for recursive </a:t>
            </a:r>
            <a:r>
              <a:rPr lang="en-US" altLang="ko-KR" sz="2000" dirty="0" err="1" smtClean="0">
                <a:ea typeface="굴림" charset="-127"/>
              </a:rPr>
              <a:t>mutexes</a:t>
            </a:r>
            <a:r>
              <a:rPr lang="en-US" altLang="ko-KR" sz="2000" dirty="0" smtClean="0">
                <a:ea typeface="굴림" charset="-127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ko-KR" sz="2000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7498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 smtClean="0">
                <a:ea typeface="굴림" charset="-127"/>
              </a:rPr>
              <a:t>Environment Variables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>
                <a:ea typeface="굴림" charset="-127"/>
              </a:rPr>
              <a:t> </a:t>
            </a:r>
            <a:r>
              <a:rPr lang="en-US" altLang="ko-KR" sz="2800" dirty="0" smtClean="0">
                <a:latin typeface="Courier" pitchFamily="49" charset="0"/>
                <a:ea typeface="굴림" charset="-127"/>
              </a:rPr>
              <a:t>OMP_NUM_THREADS</a:t>
            </a:r>
            <a:r>
              <a:rPr lang="en-US" altLang="ko-KR" sz="2800" dirty="0" smtClean="0">
                <a:ea typeface="굴림" charset="-127"/>
              </a:rPr>
              <a:t>: This environment variable specifies the default number of threads created upon entering a parallel region. </a:t>
            </a:r>
          </a:p>
          <a:p>
            <a:pPr eaLnBrk="1" hangingPunct="1"/>
            <a:r>
              <a:rPr lang="en-US" altLang="ko-KR" sz="2800" dirty="0" smtClean="0">
                <a:ea typeface="굴림" charset="-127"/>
              </a:rPr>
              <a:t> </a:t>
            </a:r>
            <a:r>
              <a:rPr lang="en-US" altLang="ko-KR" sz="2800" dirty="0" smtClean="0">
                <a:latin typeface="Courier" pitchFamily="49" charset="0"/>
                <a:ea typeface="굴림" charset="-127"/>
              </a:rPr>
              <a:t>OMP_SET_DYNAMIC</a:t>
            </a:r>
            <a:r>
              <a:rPr lang="en-US" altLang="ko-KR" sz="2800" dirty="0" smtClean="0">
                <a:ea typeface="굴림" charset="-127"/>
              </a:rPr>
              <a:t>: Determines if the number of threads can be dynamically changed. </a:t>
            </a:r>
          </a:p>
          <a:p>
            <a:pPr eaLnBrk="1" hangingPunct="1"/>
            <a:r>
              <a:rPr lang="en-US" altLang="ko-KR" sz="2800" dirty="0" smtClean="0">
                <a:ea typeface="굴림" charset="-127"/>
              </a:rPr>
              <a:t> </a:t>
            </a:r>
            <a:r>
              <a:rPr lang="en-US" altLang="ko-KR" sz="2800" dirty="0" smtClean="0">
                <a:latin typeface="Courier" pitchFamily="49" charset="0"/>
                <a:ea typeface="굴림" charset="-127"/>
              </a:rPr>
              <a:t>OMP_NESTED</a:t>
            </a:r>
            <a:r>
              <a:rPr lang="en-US" altLang="ko-KR" sz="2800" dirty="0" smtClean="0">
                <a:ea typeface="굴림" charset="-127"/>
              </a:rPr>
              <a:t>: Turns on nested parallelism. </a:t>
            </a:r>
          </a:p>
          <a:p>
            <a:pPr eaLnBrk="1" hangingPunct="1"/>
            <a:r>
              <a:rPr lang="en-US" altLang="ko-KR" sz="2800" dirty="0" smtClean="0">
                <a:ea typeface="굴림" charset="-127"/>
              </a:rPr>
              <a:t> </a:t>
            </a:r>
            <a:r>
              <a:rPr lang="en-US" altLang="ko-KR" sz="2800" dirty="0" smtClean="0">
                <a:latin typeface="Courier" pitchFamily="49" charset="0"/>
                <a:ea typeface="굴림" charset="-127"/>
              </a:rPr>
              <a:t>OMP_SCHEDULE</a:t>
            </a:r>
            <a:r>
              <a:rPr lang="en-US" altLang="ko-KR" sz="2800" dirty="0" smtClean="0">
                <a:ea typeface="굴림" charset="-127"/>
              </a:rPr>
              <a:t>: Scheduling of for-loops if the clause specifies runtime </a:t>
            </a:r>
          </a:p>
        </p:txBody>
      </p:sp>
    </p:spTree>
    <p:extLst>
      <p:ext uri="{BB962C8B-B14F-4D97-AF65-F5344CB8AC3E}">
        <p14:creationId xmlns:p14="http://schemas.microsoft.com/office/powerpoint/2010/main" val="27995348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Explicit Threads versus Directive Based Programming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458200" cy="5034880"/>
          </a:xfrm>
        </p:spPr>
        <p:txBody>
          <a:bodyPr/>
          <a:lstStyle/>
          <a:p>
            <a:pPr eaLnBrk="1" hangingPunct="1"/>
            <a:r>
              <a:rPr lang="en-US" altLang="ko-KR" sz="2000" dirty="0" smtClean="0">
                <a:ea typeface="굴림" charset="-127"/>
              </a:rPr>
              <a:t>Directives layered on top of threads facilitate a variety of thread-related tasks. </a:t>
            </a:r>
          </a:p>
          <a:p>
            <a:pPr eaLnBrk="1" hangingPunct="1"/>
            <a:r>
              <a:rPr lang="en-US" altLang="ko-KR" sz="2000" dirty="0" smtClean="0">
                <a:ea typeface="굴림" charset="-127"/>
              </a:rPr>
              <a:t>A programmer is rid of the tasks of initializing attributes objects, setting up arguments to threads, partitioning iteration spaces, etc. </a:t>
            </a:r>
          </a:p>
          <a:p>
            <a:pPr eaLnBrk="1" hangingPunct="1"/>
            <a:r>
              <a:rPr lang="en-US" altLang="ko-KR" sz="2000" dirty="0" smtClean="0">
                <a:ea typeface="굴림" charset="-127"/>
              </a:rPr>
              <a:t>There are some drawbacks to using directives as well. </a:t>
            </a:r>
          </a:p>
          <a:p>
            <a:pPr eaLnBrk="1" hangingPunct="1"/>
            <a:r>
              <a:rPr lang="en-US" altLang="ko-KR" sz="2000" dirty="0" smtClean="0">
                <a:ea typeface="굴림" charset="-127"/>
              </a:rPr>
              <a:t>An artifact of explicit threading is that data exchange is more apparent. This helps in alleviating some of the overheads from data movement, false sharing, and contention. </a:t>
            </a:r>
          </a:p>
          <a:p>
            <a:pPr eaLnBrk="1" hangingPunct="1"/>
            <a:r>
              <a:rPr lang="en-US" altLang="ko-KR" sz="2000" dirty="0" smtClean="0">
                <a:ea typeface="굴림" charset="-127"/>
              </a:rPr>
              <a:t>Explicit threading also provides a richer API in the form of condition waits, locks of different types, and increased flexibility for building composite synchronization operations. </a:t>
            </a:r>
          </a:p>
          <a:p>
            <a:pPr eaLnBrk="1" hangingPunct="1"/>
            <a:r>
              <a:rPr lang="en-US" altLang="ko-KR" sz="2000" dirty="0" smtClean="0">
                <a:ea typeface="굴림" charset="-127"/>
              </a:rPr>
              <a:t>Finally, since explicit threading is used more widely than </a:t>
            </a:r>
            <a:r>
              <a:rPr lang="en-US" altLang="ko-KR" sz="2000" dirty="0" err="1" smtClean="0">
                <a:ea typeface="굴림" charset="-127"/>
              </a:rPr>
              <a:t>OpenMP</a:t>
            </a:r>
            <a:r>
              <a:rPr lang="en-US" altLang="ko-KR" sz="2000" dirty="0" smtClean="0">
                <a:ea typeface="굴림" charset="-127"/>
              </a:rPr>
              <a:t>, tools and support for </a:t>
            </a:r>
            <a:r>
              <a:rPr lang="en-US" altLang="ko-KR" sz="2000" dirty="0" err="1" smtClean="0">
                <a:ea typeface="굴림" charset="-127"/>
              </a:rPr>
              <a:t>Pthreads</a:t>
            </a:r>
            <a:r>
              <a:rPr lang="en-US" altLang="ko-KR" sz="2000" dirty="0" smtClean="0">
                <a:ea typeface="굴림" charset="-127"/>
              </a:rPr>
              <a:t> programs are easier to find.</a:t>
            </a:r>
          </a:p>
        </p:txBody>
      </p:sp>
    </p:spTree>
    <p:extLst>
      <p:ext uri="{BB962C8B-B14F-4D97-AF65-F5344CB8AC3E}">
        <p14:creationId xmlns:p14="http://schemas.microsoft.com/office/powerpoint/2010/main" val="38283020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Adapted from slides “Programming Shared Address </a:t>
            </a:r>
            <a:r>
              <a:rPr lang="en-US" altLang="ko-KR" dirty="0" smtClean="0"/>
              <a:t>Space Platforms</a:t>
            </a:r>
            <a:r>
              <a:rPr lang="en-US" altLang="ko-KR" dirty="0"/>
              <a:t>” by </a:t>
            </a:r>
            <a:r>
              <a:rPr lang="en-US" altLang="ko-KR" dirty="0" err="1"/>
              <a:t>Ananth</a:t>
            </a:r>
            <a:r>
              <a:rPr lang="en-US" altLang="ko-KR" dirty="0"/>
              <a:t> </a:t>
            </a:r>
            <a:r>
              <a:rPr lang="en-US" altLang="ko-KR" dirty="0" err="1"/>
              <a:t>Grama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Chapter 7. “Introduction to Parallel Computing” by </a:t>
            </a:r>
            <a:r>
              <a:rPr lang="en-US" altLang="ko-KR" dirty="0" err="1" smtClean="0"/>
              <a:t>Ananth</a:t>
            </a:r>
            <a:r>
              <a:rPr lang="en-US" altLang="ko-KR" dirty="0"/>
              <a:t> </a:t>
            </a:r>
            <a:r>
              <a:rPr lang="en-US" altLang="ko-KR" dirty="0" err="1" smtClean="0"/>
              <a:t>Grama</a:t>
            </a:r>
            <a:r>
              <a:rPr lang="en-US" altLang="ko-KR" dirty="0"/>
              <a:t>, </a:t>
            </a:r>
            <a:r>
              <a:rPr lang="en-US" altLang="ko-KR" dirty="0" err="1"/>
              <a:t>Anshul</a:t>
            </a:r>
            <a:r>
              <a:rPr lang="en-US" altLang="ko-KR" dirty="0"/>
              <a:t> Gupta, George </a:t>
            </a:r>
            <a:r>
              <a:rPr lang="en-US" altLang="ko-KR" dirty="0" err="1"/>
              <a:t>Karypis</a:t>
            </a:r>
            <a:r>
              <a:rPr lang="en-US" altLang="ko-KR" dirty="0"/>
              <a:t>, and </a:t>
            </a:r>
            <a:r>
              <a:rPr lang="en-US" altLang="ko-KR" dirty="0" err="1"/>
              <a:t>Vipin</a:t>
            </a:r>
            <a:r>
              <a:rPr lang="en-US" altLang="ko-KR" dirty="0"/>
              <a:t> </a:t>
            </a:r>
            <a:r>
              <a:rPr lang="en-US" altLang="ko-KR" dirty="0" smtClean="0"/>
              <a:t>Kumar. Addison </a:t>
            </a:r>
            <a:r>
              <a:rPr lang="en-US" altLang="ko-KR" dirty="0"/>
              <a:t>Wesley, 2003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92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ea typeface="굴림" charset="-127"/>
              </a:rPr>
              <a:t>Example</a:t>
            </a:r>
            <a:endParaRPr lang="en-US" altLang="ko-KR" sz="4000" dirty="0">
              <a:ea typeface="굴림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void 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compute_pi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(void *s) {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seed,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, 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hit_pointer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double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,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local_hits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hit_pointer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*) s;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seed = 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hit_pointer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local_hits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0;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for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0;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&lt;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sample_points_per_thread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++) { </a:t>
            </a:r>
          </a:p>
          <a:p>
            <a:pPr lvl="2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(&amp;seed))/(double)((2&lt;&lt;14)-1); </a:t>
            </a:r>
          </a:p>
          <a:p>
            <a:pPr lvl="2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=(double)(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(&amp;seed))/(double)((2&lt;&lt;14)-1); </a:t>
            </a:r>
          </a:p>
          <a:p>
            <a:pPr lvl="2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if (((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rand_no_x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- 0.5) + </a:t>
            </a:r>
          </a:p>
          <a:p>
            <a:pPr lvl="3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- 0.5) * (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rand_no_y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- 0.5)) &lt; 0.25) </a:t>
            </a:r>
          </a:p>
          <a:p>
            <a:pPr lvl="3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local_hits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++; </a:t>
            </a:r>
          </a:p>
          <a:p>
            <a:pPr lvl="2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seed *=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i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 </a:t>
            </a:r>
          </a:p>
          <a:p>
            <a:pPr lvl="1"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*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hit_pointer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 = </a:t>
            </a:r>
            <a:r>
              <a:rPr lang="en-US" altLang="ko-KR" sz="1600" dirty="0" err="1">
                <a:latin typeface="Courier" pitchFamily="49" charset="0"/>
                <a:ea typeface="굴림" charset="-127"/>
              </a:rPr>
              <a:t>local_hits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buFontTx/>
              <a:buNone/>
            </a:pPr>
            <a:r>
              <a:rPr lang="en-US" altLang="ko-KR" sz="1600" dirty="0" err="1">
                <a:latin typeface="Courier" pitchFamily="49" charset="0"/>
                <a:ea typeface="굴림" charset="-127"/>
              </a:rPr>
              <a:t>pthread_exit</a:t>
            </a:r>
            <a:r>
              <a:rPr lang="en-US" altLang="ko-KR" sz="1600" dirty="0">
                <a:latin typeface="Courier" pitchFamily="49" charset="0"/>
                <a:ea typeface="굴림" charset="-127"/>
              </a:rPr>
              <a:t>(0); </a:t>
            </a:r>
          </a:p>
          <a:p>
            <a:pPr>
              <a:buFontTx/>
              <a:buNone/>
            </a:pPr>
            <a:r>
              <a:rPr lang="en-US" altLang="ko-KR" sz="1600" dirty="0">
                <a:latin typeface="Courier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631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Programming and Performance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Executing this on a 4-processor SGI Origin, we observe a 3.91 fold speedup at 32 threads. This corresponds to a parallel efficiency of 0.98! </a:t>
            </a:r>
          </a:p>
          <a:p>
            <a:r>
              <a:rPr lang="en-US" altLang="ko-KR" dirty="0">
                <a:ea typeface="굴림" charset="-127"/>
              </a:rPr>
              <a:t>We can also modify the program slightly to observe the effect of false-sharing. </a:t>
            </a:r>
          </a:p>
          <a:p>
            <a:r>
              <a:rPr lang="en-US" altLang="ko-KR" dirty="0">
                <a:ea typeface="굴림" charset="-127"/>
              </a:rPr>
              <a:t>The program can also be used to assess the secondary cache line size. </a:t>
            </a:r>
          </a:p>
        </p:txBody>
      </p:sp>
    </p:spTree>
    <p:extLst>
      <p:ext uri="{BB962C8B-B14F-4D97-AF65-F5344CB8AC3E}">
        <p14:creationId xmlns:p14="http://schemas.microsoft.com/office/powerpoint/2010/main" val="72894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Programming and Performance Notes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6388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>
                <a:ea typeface="굴림" charset="-127"/>
              </a:rPr>
              <a:t>Execution time of the </a:t>
            </a:r>
            <a:r>
              <a:rPr lang="en-US" altLang="ko-KR">
                <a:latin typeface="Courier" pitchFamily="49" charset="0"/>
                <a:ea typeface="굴림" charset="-127"/>
              </a:rPr>
              <a:t>compute_pi</a:t>
            </a:r>
            <a:r>
              <a:rPr lang="en-US" altLang="ko-KR">
                <a:ea typeface="굴림" charset="-127"/>
              </a:rPr>
              <a:t> program.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47529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12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Synchronization </a:t>
            </a:r>
            <a:r>
              <a:rPr lang="en-US" altLang="ko-KR" dirty="0" smtClean="0">
                <a:ea typeface="굴림" charset="-127"/>
              </a:rPr>
              <a:t>Primitives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dirty="0">
                <a:ea typeface="굴림" charset="-127"/>
              </a:rPr>
              <a:t>When multiple threads attempt to manipulate the same data item, the results can often be incoherent if proper care is not taken to synchronize them. </a:t>
            </a:r>
          </a:p>
          <a:p>
            <a:r>
              <a:rPr lang="en-US" altLang="ko-KR" sz="2000" dirty="0">
                <a:ea typeface="굴림" charset="-127"/>
              </a:rPr>
              <a:t>Consider: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each thread tries to update variable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best_cost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as follows */ </a:t>
            </a:r>
          </a:p>
          <a:p>
            <a:pPr lvl="1">
              <a:buFontTx/>
              <a:buNone/>
            </a:pPr>
            <a:r>
              <a:rPr lang="en-US" altLang="ko-KR" sz="1800" dirty="0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if (</a:t>
            </a:r>
            <a:r>
              <a:rPr lang="en-US" altLang="ko-KR" sz="1800" dirty="0" err="1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my_cost</a:t>
            </a:r>
            <a:r>
              <a:rPr lang="en-US" altLang="ko-KR" sz="1800" dirty="0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 &lt; </a:t>
            </a:r>
            <a:r>
              <a:rPr lang="en-US" altLang="ko-KR" sz="1800" dirty="0" err="1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best_cost</a:t>
            </a:r>
            <a:r>
              <a:rPr lang="en-US" altLang="ko-KR" sz="1800" dirty="0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) </a:t>
            </a:r>
          </a:p>
          <a:p>
            <a:pPr lvl="2">
              <a:buFontTx/>
              <a:buNone/>
            </a:pPr>
            <a:r>
              <a:rPr lang="en-US" altLang="ko-KR" sz="1800" dirty="0" err="1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best_cost</a:t>
            </a:r>
            <a:r>
              <a:rPr lang="en-US" altLang="ko-KR" sz="1800" dirty="0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 = </a:t>
            </a:r>
            <a:r>
              <a:rPr lang="en-US" altLang="ko-KR" sz="1800" dirty="0" err="1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my_cost</a:t>
            </a:r>
            <a:r>
              <a:rPr lang="en-US" altLang="ko-KR" sz="1800" dirty="0">
                <a:solidFill>
                  <a:srgbClr val="0033CC"/>
                </a:solidFill>
                <a:latin typeface="Courier" pitchFamily="49" charset="0"/>
                <a:ea typeface="굴림" charset="-127"/>
              </a:rPr>
              <a:t>;</a:t>
            </a:r>
            <a:r>
              <a:rPr lang="en-US" altLang="ko-KR" sz="1800" dirty="0">
                <a:solidFill>
                  <a:srgbClr val="0033CC"/>
                </a:solidFill>
                <a:ea typeface="굴림" charset="-127"/>
              </a:rPr>
              <a:t> </a:t>
            </a:r>
            <a:endParaRPr lang="en-US" altLang="ko-KR" sz="1800" dirty="0" smtClean="0">
              <a:solidFill>
                <a:srgbClr val="0033CC"/>
              </a:solidFill>
              <a:ea typeface="굴림" charset="-127"/>
            </a:endParaRPr>
          </a:p>
          <a:p>
            <a:pPr lvl="2">
              <a:buFontTx/>
              <a:buNone/>
            </a:pPr>
            <a:endParaRPr lang="en-US" altLang="ko-KR" sz="1600" dirty="0">
              <a:solidFill>
                <a:srgbClr val="0033CC"/>
              </a:solidFill>
              <a:ea typeface="굴림" charset="-127"/>
            </a:endParaRPr>
          </a:p>
          <a:p>
            <a:r>
              <a:rPr lang="en-US" altLang="ko-KR" sz="2000" dirty="0">
                <a:ea typeface="굴림" charset="-127"/>
              </a:rPr>
              <a:t>Assume that there are two threads, the initial value of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best_cost</a:t>
            </a:r>
            <a:r>
              <a:rPr lang="en-US" altLang="ko-KR" sz="2000" dirty="0">
                <a:ea typeface="굴림" charset="-127"/>
              </a:rPr>
              <a:t> is 100, and the values of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my_cost</a:t>
            </a:r>
            <a:r>
              <a:rPr lang="en-US" altLang="ko-KR" sz="2000" dirty="0">
                <a:ea typeface="굴림" charset="-127"/>
              </a:rPr>
              <a:t> are 50 and 75 at threads t1 and t2. </a:t>
            </a:r>
          </a:p>
          <a:p>
            <a:r>
              <a:rPr lang="en-US" altLang="ko-KR" sz="2000" dirty="0">
                <a:ea typeface="굴림" charset="-127"/>
              </a:rPr>
              <a:t>Depending on the schedule of the threads, the value of </a:t>
            </a:r>
            <a:r>
              <a:rPr lang="en-US" altLang="ko-KR" sz="2000" dirty="0" err="1">
                <a:latin typeface="Courier" pitchFamily="49" charset="0"/>
                <a:ea typeface="굴림" charset="-127"/>
              </a:rPr>
              <a:t>best_cost</a:t>
            </a:r>
            <a:r>
              <a:rPr lang="en-US" altLang="ko-KR" sz="2000" dirty="0">
                <a:ea typeface="굴림" charset="-127"/>
              </a:rPr>
              <a:t> could be 50 or 75! </a:t>
            </a:r>
          </a:p>
          <a:p>
            <a:r>
              <a:rPr lang="en-US" altLang="ko-KR" sz="2000" dirty="0">
                <a:ea typeface="굴림" charset="-127"/>
              </a:rPr>
              <a:t>The value 75 does not correspond to any serialization of the threads. </a:t>
            </a:r>
          </a:p>
        </p:txBody>
      </p:sp>
    </p:spTree>
    <p:extLst>
      <p:ext uri="{BB962C8B-B14F-4D97-AF65-F5344CB8AC3E}">
        <p14:creationId xmlns:p14="http://schemas.microsoft.com/office/powerpoint/2010/main" val="225776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4110</Words>
  <Application>Microsoft Office PowerPoint</Application>
  <PresentationFormat>화면 슬라이드 쇼(4:3)</PresentationFormat>
  <Paragraphs>601</Paragraphs>
  <Slides>58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58</vt:i4>
      </vt:variant>
    </vt:vector>
  </HeadingPairs>
  <TitlesOfParts>
    <vt:vector size="64" baseType="lpstr">
      <vt:lpstr>Courier</vt:lpstr>
      <vt:lpstr>굴림</vt:lpstr>
      <vt:lpstr>맑은 고딕</vt:lpstr>
      <vt:lpstr>Arial</vt:lpstr>
      <vt:lpstr>Times New Roman</vt:lpstr>
      <vt:lpstr>Office Theme</vt:lpstr>
      <vt:lpstr>Pthread and OpenMP</vt:lpstr>
      <vt:lpstr>Thread Basics </vt:lpstr>
      <vt:lpstr>The POSIX Thread API </vt:lpstr>
      <vt:lpstr>Creation and Termination </vt:lpstr>
      <vt:lpstr>Example </vt:lpstr>
      <vt:lpstr>Example</vt:lpstr>
      <vt:lpstr>Programming and Performance </vt:lpstr>
      <vt:lpstr>Programming and Performance Notes </vt:lpstr>
      <vt:lpstr>Synchronization Primitives</vt:lpstr>
      <vt:lpstr>Mutual Exclusion </vt:lpstr>
      <vt:lpstr>Mutual Exclusion </vt:lpstr>
      <vt:lpstr>Mutual Exclusion</vt:lpstr>
      <vt:lpstr>Producer-Consumer Using Locks </vt:lpstr>
      <vt:lpstr>Producer-Consumer Using Locks </vt:lpstr>
      <vt:lpstr>Producer-Consumer Using Locks </vt:lpstr>
      <vt:lpstr>Types of Mutexes </vt:lpstr>
      <vt:lpstr>Overheads of Locking </vt:lpstr>
      <vt:lpstr>Alleviating Locking Overhead (Example) </vt:lpstr>
      <vt:lpstr>Alleviating Locking Overhead (Example) </vt:lpstr>
      <vt:lpstr>Condition Variables for Synchronization</vt:lpstr>
      <vt:lpstr>Condition Variables for Synchronization </vt:lpstr>
      <vt:lpstr>Producer-Consumer Using Condition Variables</vt:lpstr>
      <vt:lpstr>Producer-Consumer Using Condition Variables </vt:lpstr>
      <vt:lpstr>Producer-Consumer Using Condition Variables </vt:lpstr>
      <vt:lpstr>Controlling Thread and Synchronization Attributes </vt:lpstr>
      <vt:lpstr>Composite Synchronization Constructs</vt:lpstr>
      <vt:lpstr>Read-Write Locks </vt:lpstr>
      <vt:lpstr>Read-Write Locks </vt:lpstr>
      <vt:lpstr>Read-Write Locks </vt:lpstr>
      <vt:lpstr>Read-Write Locks </vt:lpstr>
      <vt:lpstr>Read-Write Locks</vt:lpstr>
      <vt:lpstr>Read-Write Locks </vt:lpstr>
      <vt:lpstr>Barriers </vt:lpstr>
      <vt:lpstr>Barriers </vt:lpstr>
      <vt:lpstr>Barriers</vt:lpstr>
      <vt:lpstr>Barriers</vt:lpstr>
      <vt:lpstr>Barrier</vt:lpstr>
      <vt:lpstr>OpenMP</vt:lpstr>
      <vt:lpstr>OpenMP Programming Model </vt:lpstr>
      <vt:lpstr>OpenMP Programming Model</vt:lpstr>
      <vt:lpstr>OpenMP Programming Model </vt:lpstr>
      <vt:lpstr>OpenMP Programming Model </vt:lpstr>
      <vt:lpstr>Reduction Clause in OpenMP </vt:lpstr>
      <vt:lpstr>OpenMP Programming: Example</vt:lpstr>
      <vt:lpstr>Specifying Concurrent Tasks in OpenMP</vt:lpstr>
      <vt:lpstr>Specifying Concurrent Tasks in OpenMP: Example</vt:lpstr>
      <vt:lpstr>Assigning Iterations to Threads </vt:lpstr>
      <vt:lpstr>Assigning Iterations to Threads: Example</vt:lpstr>
      <vt:lpstr>Parallel For Loops</vt:lpstr>
      <vt:lpstr>Parallel For Loops: Example</vt:lpstr>
      <vt:lpstr>The sections Directive</vt:lpstr>
      <vt:lpstr>The sections Directive: Example</vt:lpstr>
      <vt:lpstr>Synchronization Constructs</vt:lpstr>
      <vt:lpstr>OpenMP Library Functions</vt:lpstr>
      <vt:lpstr>OpenMP Library Functions</vt:lpstr>
      <vt:lpstr>Environment Variables</vt:lpstr>
      <vt:lpstr>Explicit Threads versus Directive Based Programming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jhuh</cp:lastModifiedBy>
  <cp:revision>423</cp:revision>
  <dcterms:created xsi:type="dcterms:W3CDTF">2009-02-01T06:54:56Z</dcterms:created>
  <dcterms:modified xsi:type="dcterms:W3CDTF">2014-03-10T01:07:25Z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