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5"/>
  </p:notesMasterIdLst>
  <p:sldIdLst>
    <p:sldId id="256" r:id="rId2"/>
    <p:sldId id="257" r:id="rId3"/>
    <p:sldId id="258" r:id="rId4"/>
    <p:sldId id="293" r:id="rId5"/>
    <p:sldId id="260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96" r:id="rId30"/>
    <p:sldId id="297" r:id="rId31"/>
    <p:sldId id="287" r:id="rId32"/>
    <p:sldId id="288" r:id="rId33"/>
    <p:sldId id="291" r:id="rId34"/>
  </p:sldIdLst>
  <p:sldSz cx="9144000" cy="6858000" type="screen4x3"/>
  <p:notesSz cx="7099300" cy="102346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66CC"/>
    <a:srgbClr val="0000FF"/>
    <a:srgbClr val="003399"/>
    <a:srgbClr val="2860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1" autoAdjust="0"/>
    <p:restoredTop sz="94660"/>
  </p:normalViewPr>
  <p:slideViewPr>
    <p:cSldViewPr>
      <p:cViewPr varScale="1">
        <p:scale>
          <a:sx n="116" d="100"/>
          <a:sy n="116" d="100"/>
        </p:scale>
        <p:origin x="108" y="10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10" d="100"/>
          <a:sy n="110" d="100"/>
        </p:scale>
        <p:origin x="-2124" y="-42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Macintosh%20HD:Users:droh:Downloads:corei7mountain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Macintosh%20HD:Users:droh:Downloads:corei7mountain.xls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Macintosh%20HD:Users:droh:Downloads:corei7mountain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roh:Downloads:corei7mm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100"/>
      <c:rotY val="40"/>
      <c:depthPercent val="100"/>
      <c:rAngAx val="0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backWall>
    <c:plotArea>
      <c:layout/>
      <c:surface3DChart>
        <c:wireframe val="0"/>
        <c:ser>
          <c:idx val="0"/>
          <c:order val="0"/>
          <c:tx>
            <c:strRef>
              <c:f>'corei7-mountain-data'!$B$1</c:f>
              <c:strCache>
                <c:ptCount val="1"/>
                <c:pt idx="0">
                  <c:v>64M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'corei7-mountain-data'!$B$2:$B$19</c:f>
              <c:numCache>
                <c:formatCode>General</c:formatCode>
                <c:ptCount val="18"/>
                <c:pt idx="0">
                  <c:v>4029.59</c:v>
                </c:pt>
                <c:pt idx="1">
                  <c:v>2752.75</c:v>
                </c:pt>
                <c:pt idx="2">
                  <c:v>2159.29</c:v>
                </c:pt>
                <c:pt idx="3">
                  <c:v>1710.75</c:v>
                </c:pt>
                <c:pt idx="4">
                  <c:v>1391.48</c:v>
                </c:pt>
                <c:pt idx="5">
                  <c:v>1176.29</c:v>
                </c:pt>
                <c:pt idx="6">
                  <c:v>1015.77</c:v>
                </c:pt>
                <c:pt idx="7">
                  <c:v>890.72</c:v>
                </c:pt>
                <c:pt idx="8">
                  <c:v>845.57</c:v>
                </c:pt>
                <c:pt idx="9">
                  <c:v>805.45999999999958</c:v>
                </c:pt>
                <c:pt idx="10">
                  <c:v>773.78</c:v>
                </c:pt>
                <c:pt idx="11">
                  <c:v>757.94</c:v>
                </c:pt>
                <c:pt idx="12">
                  <c:v>727.91</c:v>
                </c:pt>
                <c:pt idx="13">
                  <c:v>712.66</c:v>
                </c:pt>
                <c:pt idx="14">
                  <c:v>705.63</c:v>
                </c:pt>
                <c:pt idx="15">
                  <c:v>701.98</c:v>
                </c:pt>
                <c:pt idx="16">
                  <c:v>598.19000000000005</c:v>
                </c:pt>
                <c:pt idx="17">
                  <c:v>601.22</c:v>
                </c:pt>
              </c:numCache>
            </c:numRef>
          </c:val>
        </c:ser>
        <c:ser>
          <c:idx val="1"/>
          <c:order val="1"/>
          <c:tx>
            <c:strRef>
              <c:f>'corei7-mountain-data'!$C$1</c:f>
              <c:strCache>
                <c:ptCount val="1"/>
                <c:pt idx="0">
                  <c:v>32M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'corei7-mountain-data'!$C$2:$C$19</c:f>
              <c:numCache>
                <c:formatCode>General</c:formatCode>
                <c:ptCount val="18"/>
                <c:pt idx="0">
                  <c:v>4029.36</c:v>
                </c:pt>
                <c:pt idx="1">
                  <c:v>2752.39</c:v>
                </c:pt>
                <c:pt idx="2">
                  <c:v>2160.62</c:v>
                </c:pt>
                <c:pt idx="3">
                  <c:v>1710.98</c:v>
                </c:pt>
                <c:pt idx="4">
                  <c:v>1391.5</c:v>
                </c:pt>
                <c:pt idx="5">
                  <c:v>1176.54</c:v>
                </c:pt>
                <c:pt idx="6">
                  <c:v>1016.71</c:v>
                </c:pt>
                <c:pt idx="7">
                  <c:v>891.8</c:v>
                </c:pt>
                <c:pt idx="8">
                  <c:v>846.98</c:v>
                </c:pt>
                <c:pt idx="9">
                  <c:v>807.22</c:v>
                </c:pt>
                <c:pt idx="10">
                  <c:v>775.18</c:v>
                </c:pt>
                <c:pt idx="11">
                  <c:v>760.41</c:v>
                </c:pt>
                <c:pt idx="12">
                  <c:v>730.74</c:v>
                </c:pt>
                <c:pt idx="13">
                  <c:v>714.98</c:v>
                </c:pt>
                <c:pt idx="14">
                  <c:v>709.26</c:v>
                </c:pt>
                <c:pt idx="15">
                  <c:v>708.88</c:v>
                </c:pt>
                <c:pt idx="16">
                  <c:v>608.99</c:v>
                </c:pt>
                <c:pt idx="17">
                  <c:v>607.39</c:v>
                </c:pt>
              </c:numCache>
            </c:numRef>
          </c:val>
        </c:ser>
        <c:ser>
          <c:idx val="2"/>
          <c:order val="2"/>
          <c:tx>
            <c:strRef>
              <c:f>'corei7-mountain-data'!$D$1</c:f>
              <c:strCache>
                <c:ptCount val="1"/>
                <c:pt idx="0">
                  <c:v>16M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'corei7-mountain-data'!$D$2:$D$19</c:f>
              <c:numCache>
                <c:formatCode>General</c:formatCode>
                <c:ptCount val="18"/>
                <c:pt idx="0">
                  <c:v>4040.1</c:v>
                </c:pt>
                <c:pt idx="1">
                  <c:v>2788.42</c:v>
                </c:pt>
                <c:pt idx="2">
                  <c:v>2188.92</c:v>
                </c:pt>
                <c:pt idx="3">
                  <c:v>1742.97</c:v>
                </c:pt>
                <c:pt idx="4">
                  <c:v>1421.69</c:v>
                </c:pt>
                <c:pt idx="5">
                  <c:v>1201.31</c:v>
                </c:pt>
                <c:pt idx="6">
                  <c:v>1038.3699999999999</c:v>
                </c:pt>
                <c:pt idx="7">
                  <c:v>911.7</c:v>
                </c:pt>
                <c:pt idx="8">
                  <c:v>870.39</c:v>
                </c:pt>
                <c:pt idx="9">
                  <c:v>835.30999999999949</c:v>
                </c:pt>
                <c:pt idx="10">
                  <c:v>809.25</c:v>
                </c:pt>
                <c:pt idx="11">
                  <c:v>798.05</c:v>
                </c:pt>
                <c:pt idx="12">
                  <c:v>780.28</c:v>
                </c:pt>
                <c:pt idx="13">
                  <c:v>778.37</c:v>
                </c:pt>
                <c:pt idx="14">
                  <c:v>787.2</c:v>
                </c:pt>
                <c:pt idx="15">
                  <c:v>744.13</c:v>
                </c:pt>
                <c:pt idx="16">
                  <c:v>633.53</c:v>
                </c:pt>
                <c:pt idx="17">
                  <c:v>608.85999999999956</c:v>
                </c:pt>
              </c:numCache>
            </c:numRef>
          </c:val>
        </c:ser>
        <c:ser>
          <c:idx val="3"/>
          <c:order val="3"/>
          <c:tx>
            <c:strRef>
              <c:f>'corei7-mountain-data'!$E$1</c:f>
              <c:strCache>
                <c:ptCount val="1"/>
                <c:pt idx="0">
                  <c:v>8M</c:v>
                </c:pt>
              </c:strCache>
            </c:strRef>
          </c:tx>
          <c:spPr>
            <a:solidFill>
              <a:srgbClr val="CCFF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'corei7-mountain-data'!$E$2:$E$19</c:f>
              <c:numCache>
                <c:formatCode>General</c:formatCode>
                <c:ptCount val="18"/>
                <c:pt idx="0">
                  <c:v>4374.01</c:v>
                </c:pt>
                <c:pt idx="1">
                  <c:v>3610.74</c:v>
                </c:pt>
                <c:pt idx="2">
                  <c:v>3002.03</c:v>
                </c:pt>
                <c:pt idx="3">
                  <c:v>2492.39</c:v>
                </c:pt>
                <c:pt idx="4">
                  <c:v>2131.04</c:v>
                </c:pt>
                <c:pt idx="5">
                  <c:v>1821.71</c:v>
                </c:pt>
                <c:pt idx="6">
                  <c:v>1564.14</c:v>
                </c:pt>
                <c:pt idx="7">
                  <c:v>1414.18</c:v>
                </c:pt>
                <c:pt idx="8">
                  <c:v>1404.78</c:v>
                </c:pt>
                <c:pt idx="9">
                  <c:v>1408.59</c:v>
                </c:pt>
                <c:pt idx="10">
                  <c:v>1423.67</c:v>
                </c:pt>
                <c:pt idx="11">
                  <c:v>1456.86</c:v>
                </c:pt>
                <c:pt idx="12">
                  <c:v>1499.61</c:v>
                </c:pt>
                <c:pt idx="13">
                  <c:v>1600.13</c:v>
                </c:pt>
                <c:pt idx="14">
                  <c:v>1667.47</c:v>
                </c:pt>
                <c:pt idx="15">
                  <c:v>1231.7</c:v>
                </c:pt>
                <c:pt idx="16">
                  <c:v>1078.97</c:v>
                </c:pt>
                <c:pt idx="17">
                  <c:v>1026.03</c:v>
                </c:pt>
              </c:numCache>
            </c:numRef>
          </c:val>
        </c:ser>
        <c:ser>
          <c:idx val="4"/>
          <c:order val="4"/>
          <c:tx>
            <c:strRef>
              <c:f>'corei7-mountain-data'!$F$1</c:f>
              <c:strCache>
                <c:ptCount val="1"/>
                <c:pt idx="0">
                  <c:v>4M</c:v>
                </c:pt>
              </c:strCache>
            </c:strRef>
          </c:tx>
          <c:spPr>
            <a:solidFill>
              <a:srgbClr val="660066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'corei7-mountain-data'!$F$2:$F$19</c:f>
              <c:numCache>
                <c:formatCode>General</c:formatCode>
                <c:ptCount val="18"/>
                <c:pt idx="0">
                  <c:v>4642.47</c:v>
                </c:pt>
                <c:pt idx="1">
                  <c:v>4583.8</c:v>
                </c:pt>
                <c:pt idx="2">
                  <c:v>4074.93</c:v>
                </c:pt>
                <c:pt idx="3">
                  <c:v>3557.51</c:v>
                </c:pt>
                <c:pt idx="4">
                  <c:v>3337.59</c:v>
                </c:pt>
                <c:pt idx="5">
                  <c:v>2898.78</c:v>
                </c:pt>
                <c:pt idx="6">
                  <c:v>2535.2199999999998</c:v>
                </c:pt>
                <c:pt idx="7">
                  <c:v>2248.83</c:v>
                </c:pt>
                <c:pt idx="8">
                  <c:v>2227.41</c:v>
                </c:pt>
                <c:pt idx="9">
                  <c:v>2203.98</c:v>
                </c:pt>
                <c:pt idx="10">
                  <c:v>2187.29</c:v>
                </c:pt>
                <c:pt idx="11">
                  <c:v>2164.1799999999998</c:v>
                </c:pt>
                <c:pt idx="12">
                  <c:v>2156.96</c:v>
                </c:pt>
                <c:pt idx="13">
                  <c:v>2148.52</c:v>
                </c:pt>
                <c:pt idx="14">
                  <c:v>2146.83</c:v>
                </c:pt>
                <c:pt idx="15">
                  <c:v>2131.36</c:v>
                </c:pt>
                <c:pt idx="16">
                  <c:v>2038.29</c:v>
                </c:pt>
                <c:pt idx="17">
                  <c:v>2060.87</c:v>
                </c:pt>
              </c:numCache>
            </c:numRef>
          </c:val>
        </c:ser>
        <c:ser>
          <c:idx val="5"/>
          <c:order val="5"/>
          <c:tx>
            <c:strRef>
              <c:f>'corei7-mountain-data'!$G$1</c:f>
              <c:strCache>
                <c:ptCount val="1"/>
                <c:pt idx="0">
                  <c:v>2M</c:v>
                </c:pt>
              </c:strCache>
            </c:strRef>
          </c:tx>
          <c:spPr>
            <a:solidFill>
              <a:srgbClr val="FF808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'corei7-mountain-data'!$G$2:$G$19</c:f>
              <c:numCache>
                <c:formatCode>General</c:formatCode>
                <c:ptCount val="18"/>
                <c:pt idx="0">
                  <c:v>4674.0600000000004</c:v>
                </c:pt>
                <c:pt idx="1">
                  <c:v>4659.0600000000004</c:v>
                </c:pt>
                <c:pt idx="2">
                  <c:v>4153.1000000000004</c:v>
                </c:pt>
                <c:pt idx="3">
                  <c:v>4016.4</c:v>
                </c:pt>
                <c:pt idx="4">
                  <c:v>3540.78</c:v>
                </c:pt>
                <c:pt idx="5">
                  <c:v>3027.05</c:v>
                </c:pt>
                <c:pt idx="6">
                  <c:v>2625.06</c:v>
                </c:pt>
                <c:pt idx="7">
                  <c:v>2321.73</c:v>
                </c:pt>
                <c:pt idx="8">
                  <c:v>2306.4</c:v>
                </c:pt>
                <c:pt idx="9">
                  <c:v>2292.86</c:v>
                </c:pt>
                <c:pt idx="10">
                  <c:v>2282.38</c:v>
                </c:pt>
                <c:pt idx="11">
                  <c:v>2270.35</c:v>
                </c:pt>
                <c:pt idx="12">
                  <c:v>2264.14</c:v>
                </c:pt>
                <c:pt idx="13">
                  <c:v>2259.8000000000002</c:v>
                </c:pt>
                <c:pt idx="14">
                  <c:v>2260.46</c:v>
                </c:pt>
                <c:pt idx="15">
                  <c:v>2261.54</c:v>
                </c:pt>
                <c:pt idx="16">
                  <c:v>2224.92</c:v>
                </c:pt>
                <c:pt idx="17">
                  <c:v>2431.58</c:v>
                </c:pt>
              </c:numCache>
            </c:numRef>
          </c:val>
        </c:ser>
        <c:ser>
          <c:idx val="6"/>
          <c:order val="6"/>
          <c:tx>
            <c:strRef>
              <c:f>'corei7-mountain-data'!$H$1</c:f>
              <c:strCache>
                <c:ptCount val="1"/>
                <c:pt idx="0">
                  <c:v>1M</c:v>
                </c:pt>
              </c:strCache>
            </c:strRef>
          </c:tx>
          <c:spPr>
            <a:solidFill>
              <a:srgbClr val="0066CC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'corei7-mountain-data'!$H$2:$H$19</c:f>
              <c:numCache>
                <c:formatCode>General</c:formatCode>
                <c:ptCount val="18"/>
                <c:pt idx="0">
                  <c:v>4673.7700000000004</c:v>
                </c:pt>
                <c:pt idx="1">
                  <c:v>4656.9799999999996</c:v>
                </c:pt>
                <c:pt idx="2">
                  <c:v>4156.32</c:v>
                </c:pt>
                <c:pt idx="3">
                  <c:v>4012.65</c:v>
                </c:pt>
                <c:pt idx="4">
                  <c:v>3535.85</c:v>
                </c:pt>
                <c:pt idx="5">
                  <c:v>3021.82</c:v>
                </c:pt>
                <c:pt idx="6">
                  <c:v>2623.08</c:v>
                </c:pt>
                <c:pt idx="7">
                  <c:v>2318.19</c:v>
                </c:pt>
                <c:pt idx="8">
                  <c:v>2303.7199999999998</c:v>
                </c:pt>
                <c:pt idx="9">
                  <c:v>2291.5500000000002</c:v>
                </c:pt>
                <c:pt idx="10">
                  <c:v>2280.42</c:v>
                </c:pt>
                <c:pt idx="11">
                  <c:v>2270.2399999999998</c:v>
                </c:pt>
                <c:pt idx="12">
                  <c:v>2264.8200000000002</c:v>
                </c:pt>
                <c:pt idx="13">
                  <c:v>2261.86</c:v>
                </c:pt>
                <c:pt idx="14">
                  <c:v>2261.31</c:v>
                </c:pt>
                <c:pt idx="15">
                  <c:v>2271.41</c:v>
                </c:pt>
                <c:pt idx="16">
                  <c:v>2237.27</c:v>
                </c:pt>
                <c:pt idx="17">
                  <c:v>2432.7399999999998</c:v>
                </c:pt>
              </c:numCache>
            </c:numRef>
          </c:val>
        </c:ser>
        <c:ser>
          <c:idx val="7"/>
          <c:order val="7"/>
          <c:tx>
            <c:strRef>
              <c:f>'corei7-mountain-data'!$I$1</c:f>
              <c:strCache>
                <c:ptCount val="1"/>
                <c:pt idx="0">
                  <c:v>512K</c:v>
                </c:pt>
              </c:strCache>
            </c:strRef>
          </c:tx>
          <c:spPr>
            <a:solidFill>
              <a:srgbClr val="CCCC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'corei7-mountain-data'!$I$2:$I$19</c:f>
              <c:numCache>
                <c:formatCode>General</c:formatCode>
                <c:ptCount val="18"/>
                <c:pt idx="0">
                  <c:v>4673</c:v>
                </c:pt>
                <c:pt idx="1">
                  <c:v>4658.05</c:v>
                </c:pt>
                <c:pt idx="2">
                  <c:v>4267.3</c:v>
                </c:pt>
                <c:pt idx="3">
                  <c:v>4052.55</c:v>
                </c:pt>
                <c:pt idx="4">
                  <c:v>3730.88</c:v>
                </c:pt>
                <c:pt idx="5">
                  <c:v>3236.67</c:v>
                </c:pt>
                <c:pt idx="6">
                  <c:v>2839.93</c:v>
                </c:pt>
                <c:pt idx="7">
                  <c:v>2527.15</c:v>
                </c:pt>
                <c:pt idx="8">
                  <c:v>2513.25</c:v>
                </c:pt>
                <c:pt idx="9">
                  <c:v>2503.12</c:v>
                </c:pt>
                <c:pt idx="10">
                  <c:v>2494.19</c:v>
                </c:pt>
                <c:pt idx="11">
                  <c:v>2517.44</c:v>
                </c:pt>
                <c:pt idx="12">
                  <c:v>2523.1</c:v>
                </c:pt>
                <c:pt idx="13">
                  <c:v>2551.67</c:v>
                </c:pt>
                <c:pt idx="14">
                  <c:v>2555.5300000000002</c:v>
                </c:pt>
                <c:pt idx="15">
                  <c:v>2477.41</c:v>
                </c:pt>
                <c:pt idx="16">
                  <c:v>2420.17</c:v>
                </c:pt>
                <c:pt idx="17">
                  <c:v>2590.64</c:v>
                </c:pt>
              </c:numCache>
            </c:numRef>
          </c:val>
        </c:ser>
        <c:ser>
          <c:idx val="8"/>
          <c:order val="8"/>
          <c:tx>
            <c:strRef>
              <c:f>'corei7-mountain-data'!$J$1</c:f>
              <c:strCache>
                <c:ptCount val="1"/>
                <c:pt idx="0">
                  <c:v>256K</c:v>
                </c:pt>
              </c:strCache>
            </c:strRef>
          </c:tx>
          <c:spPr>
            <a:solidFill>
              <a:srgbClr val="00009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'corei7-mountain-data'!$J$2:$J$19</c:f>
              <c:numCache>
                <c:formatCode>General</c:formatCode>
                <c:ptCount val="18"/>
                <c:pt idx="0">
                  <c:v>4672.3100000000004</c:v>
                </c:pt>
                <c:pt idx="1">
                  <c:v>4645.58</c:v>
                </c:pt>
                <c:pt idx="2">
                  <c:v>4300.1000000000004</c:v>
                </c:pt>
                <c:pt idx="3">
                  <c:v>4091.3</c:v>
                </c:pt>
                <c:pt idx="4">
                  <c:v>3890.2</c:v>
                </c:pt>
                <c:pt idx="5">
                  <c:v>3175.38</c:v>
                </c:pt>
                <c:pt idx="6">
                  <c:v>2748.26</c:v>
                </c:pt>
                <c:pt idx="7">
                  <c:v>2351.27</c:v>
                </c:pt>
                <c:pt idx="8">
                  <c:v>2518.38</c:v>
                </c:pt>
                <c:pt idx="9">
                  <c:v>2627.49</c:v>
                </c:pt>
                <c:pt idx="10">
                  <c:v>2644.71</c:v>
                </c:pt>
                <c:pt idx="11">
                  <c:v>2646.45</c:v>
                </c:pt>
                <c:pt idx="12">
                  <c:v>2690.79</c:v>
                </c:pt>
                <c:pt idx="13">
                  <c:v>2715.46</c:v>
                </c:pt>
                <c:pt idx="14">
                  <c:v>2762.7</c:v>
                </c:pt>
                <c:pt idx="15">
                  <c:v>2445.48</c:v>
                </c:pt>
                <c:pt idx="16">
                  <c:v>2440.11</c:v>
                </c:pt>
                <c:pt idx="17">
                  <c:v>2560.87</c:v>
                </c:pt>
              </c:numCache>
            </c:numRef>
          </c:val>
        </c:ser>
        <c:ser>
          <c:idx val="9"/>
          <c:order val="9"/>
          <c:tx>
            <c:strRef>
              <c:f>'corei7-mountain-data'!$K$1</c:f>
              <c:strCache>
                <c:ptCount val="1"/>
                <c:pt idx="0">
                  <c:v>128K</c:v>
                </c:pt>
              </c:strCache>
            </c:strRef>
          </c:tx>
          <c:spPr>
            <a:solidFill>
              <a:srgbClr val="F20884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'corei7-mountain-data'!$K$2:$K$19</c:f>
              <c:numCache>
                <c:formatCode>General</c:formatCode>
                <c:ptCount val="18"/>
                <c:pt idx="0">
                  <c:v>4669.8900000000003</c:v>
                </c:pt>
                <c:pt idx="1">
                  <c:v>4661.4399999999996</c:v>
                </c:pt>
                <c:pt idx="2">
                  <c:v>4661.75</c:v>
                </c:pt>
                <c:pt idx="3">
                  <c:v>4570.55</c:v>
                </c:pt>
                <c:pt idx="4">
                  <c:v>4453.42</c:v>
                </c:pt>
                <c:pt idx="5">
                  <c:v>4070.1</c:v>
                </c:pt>
                <c:pt idx="6">
                  <c:v>3626.17</c:v>
                </c:pt>
                <c:pt idx="7">
                  <c:v>2349.0500000000002</c:v>
                </c:pt>
                <c:pt idx="8">
                  <c:v>3332.47</c:v>
                </c:pt>
                <c:pt idx="9">
                  <c:v>3318.78</c:v>
                </c:pt>
                <c:pt idx="10">
                  <c:v>3328.21</c:v>
                </c:pt>
                <c:pt idx="11">
                  <c:v>3312.1</c:v>
                </c:pt>
                <c:pt idx="12">
                  <c:v>3351.75</c:v>
                </c:pt>
                <c:pt idx="13">
                  <c:v>3197.56</c:v>
                </c:pt>
                <c:pt idx="14">
                  <c:v>3342.59</c:v>
                </c:pt>
                <c:pt idx="15">
                  <c:v>3330.51</c:v>
                </c:pt>
                <c:pt idx="16">
                  <c:v>3335.4</c:v>
                </c:pt>
                <c:pt idx="17">
                  <c:v>3374.9</c:v>
                </c:pt>
              </c:numCache>
            </c:numRef>
          </c:val>
        </c:ser>
        <c:ser>
          <c:idx val="10"/>
          <c:order val="10"/>
          <c:tx>
            <c:strRef>
              <c:f>'corei7-mountain-data'!$L$1</c:f>
              <c:strCache>
                <c:ptCount val="1"/>
                <c:pt idx="0">
                  <c:v>64K</c:v>
                </c:pt>
              </c:strCache>
            </c:strRef>
          </c:tx>
          <c:spPr>
            <a:solidFill>
              <a:srgbClr val="FCF305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'corei7-mountain-data'!$L$2:$L$19</c:f>
              <c:numCache>
                <c:formatCode>General</c:formatCode>
                <c:ptCount val="18"/>
                <c:pt idx="0">
                  <c:v>4664.6899999999996</c:v>
                </c:pt>
                <c:pt idx="1">
                  <c:v>4647.96</c:v>
                </c:pt>
                <c:pt idx="2">
                  <c:v>4646.51</c:v>
                </c:pt>
                <c:pt idx="3">
                  <c:v>4575.1000000000004</c:v>
                </c:pt>
                <c:pt idx="4">
                  <c:v>4473.68</c:v>
                </c:pt>
                <c:pt idx="5">
                  <c:v>4218.51</c:v>
                </c:pt>
                <c:pt idx="6">
                  <c:v>3642.61</c:v>
                </c:pt>
                <c:pt idx="7">
                  <c:v>3334.78</c:v>
                </c:pt>
                <c:pt idx="8">
                  <c:v>3395.82</c:v>
                </c:pt>
                <c:pt idx="9">
                  <c:v>3398</c:v>
                </c:pt>
                <c:pt idx="10">
                  <c:v>3403.08</c:v>
                </c:pt>
                <c:pt idx="11">
                  <c:v>3411.87</c:v>
                </c:pt>
                <c:pt idx="12">
                  <c:v>3395.99</c:v>
                </c:pt>
                <c:pt idx="13">
                  <c:v>3299.01</c:v>
                </c:pt>
                <c:pt idx="14">
                  <c:v>4287.45</c:v>
                </c:pt>
                <c:pt idx="15">
                  <c:v>3416.74</c:v>
                </c:pt>
                <c:pt idx="16">
                  <c:v>3389.13</c:v>
                </c:pt>
                <c:pt idx="17">
                  <c:v>3374.16</c:v>
                </c:pt>
              </c:numCache>
            </c:numRef>
          </c:val>
        </c:ser>
        <c:ser>
          <c:idx val="11"/>
          <c:order val="11"/>
          <c:tx>
            <c:strRef>
              <c:f>'corei7-mountain-data'!$M$1</c:f>
              <c:strCache>
                <c:ptCount val="1"/>
                <c:pt idx="0">
                  <c:v>32K</c:v>
                </c:pt>
              </c:strCache>
            </c:strRef>
          </c:tx>
          <c:spPr>
            <a:solidFill>
              <a:srgbClr val="00ABEA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'corei7-mountain-data'!$M$2:$M$19</c:f>
              <c:numCache>
                <c:formatCode>General</c:formatCode>
                <c:ptCount val="18"/>
                <c:pt idx="0">
                  <c:v>4654.62</c:v>
                </c:pt>
                <c:pt idx="1">
                  <c:v>4624.5</c:v>
                </c:pt>
                <c:pt idx="2">
                  <c:v>4631.6899999999996</c:v>
                </c:pt>
                <c:pt idx="3">
                  <c:v>4615.62</c:v>
                </c:pt>
                <c:pt idx="4">
                  <c:v>4600.3900000000003</c:v>
                </c:pt>
                <c:pt idx="5">
                  <c:v>4585.6000000000004</c:v>
                </c:pt>
                <c:pt idx="6">
                  <c:v>4572.8</c:v>
                </c:pt>
                <c:pt idx="7">
                  <c:v>4809.1000000000004</c:v>
                </c:pt>
                <c:pt idx="8">
                  <c:v>4803.13</c:v>
                </c:pt>
                <c:pt idx="9">
                  <c:v>4789.7</c:v>
                </c:pt>
                <c:pt idx="10">
                  <c:v>4790.97</c:v>
                </c:pt>
                <c:pt idx="11">
                  <c:v>4784.6499999999996</c:v>
                </c:pt>
                <c:pt idx="12">
                  <c:v>4754.2299999999996</c:v>
                </c:pt>
                <c:pt idx="13">
                  <c:v>4768.54</c:v>
                </c:pt>
                <c:pt idx="14">
                  <c:v>4750.25</c:v>
                </c:pt>
                <c:pt idx="15">
                  <c:v>4742.01</c:v>
                </c:pt>
                <c:pt idx="16">
                  <c:v>6545.16</c:v>
                </c:pt>
                <c:pt idx="17">
                  <c:v>6408.41</c:v>
                </c:pt>
              </c:numCache>
            </c:numRef>
          </c:val>
        </c:ser>
        <c:ser>
          <c:idx val="12"/>
          <c:order val="12"/>
          <c:tx>
            <c:strRef>
              <c:f>'corei7-mountain-data'!$N$1</c:f>
              <c:strCache>
                <c:ptCount val="1"/>
                <c:pt idx="0">
                  <c:v>16K</c:v>
                </c:pt>
              </c:strCache>
            </c:strRef>
          </c:tx>
          <c:spPr>
            <a:solidFill>
              <a:srgbClr val="4600A5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'corei7-mountain-data'!$N$2:$N$19</c:f>
              <c:numCache>
                <c:formatCode>General</c:formatCode>
                <c:ptCount val="18"/>
                <c:pt idx="0">
                  <c:v>4635.05</c:v>
                </c:pt>
                <c:pt idx="1">
                  <c:v>4575.1400000000003</c:v>
                </c:pt>
                <c:pt idx="2">
                  <c:v>4577.76</c:v>
                </c:pt>
                <c:pt idx="3">
                  <c:v>4797.16</c:v>
                </c:pt>
                <c:pt idx="4">
                  <c:v>4781.0600000000004</c:v>
                </c:pt>
                <c:pt idx="5">
                  <c:v>4773.37</c:v>
                </c:pt>
                <c:pt idx="6">
                  <c:v>4756.1899999999996</c:v>
                </c:pt>
                <c:pt idx="7">
                  <c:v>4729.6499999999996</c:v>
                </c:pt>
                <c:pt idx="8">
                  <c:v>4701.3</c:v>
                </c:pt>
                <c:pt idx="9">
                  <c:v>4716.3900000000003</c:v>
                </c:pt>
                <c:pt idx="10">
                  <c:v>4668.13</c:v>
                </c:pt>
                <c:pt idx="11">
                  <c:v>4653.51</c:v>
                </c:pt>
                <c:pt idx="12">
                  <c:v>4678.67</c:v>
                </c:pt>
                <c:pt idx="13">
                  <c:v>4620.2299999999996</c:v>
                </c:pt>
                <c:pt idx="14">
                  <c:v>4621.49</c:v>
                </c:pt>
                <c:pt idx="15">
                  <c:v>6529.52</c:v>
                </c:pt>
                <c:pt idx="16">
                  <c:v>6398.15</c:v>
                </c:pt>
                <c:pt idx="17">
                  <c:v>6122.8</c:v>
                </c:pt>
              </c:numCache>
            </c:numRef>
          </c:val>
        </c:ser>
        <c:ser>
          <c:idx val="13"/>
          <c:order val="13"/>
          <c:tx>
            <c:strRef>
              <c:f>'corei7-mountain-data'!$O$1</c:f>
              <c:strCache>
                <c:ptCount val="1"/>
                <c:pt idx="0">
                  <c:v>8K</c:v>
                </c:pt>
              </c:strCache>
            </c:strRef>
          </c:tx>
          <c:spPr>
            <a:solidFill>
              <a:srgbClr val="90000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'corei7-mountain-data'!$O$2:$O$19</c:f>
              <c:numCache>
                <c:formatCode>General</c:formatCode>
                <c:ptCount val="18"/>
                <c:pt idx="0">
                  <c:v>4599.95</c:v>
                </c:pt>
                <c:pt idx="1">
                  <c:v>4702.5600000000004</c:v>
                </c:pt>
                <c:pt idx="2">
                  <c:v>4771.3599999999997</c:v>
                </c:pt>
                <c:pt idx="3">
                  <c:v>4725.95</c:v>
                </c:pt>
                <c:pt idx="4">
                  <c:v>4709.6099999999997</c:v>
                </c:pt>
                <c:pt idx="5">
                  <c:v>4646.91</c:v>
                </c:pt>
                <c:pt idx="6">
                  <c:v>4613.58</c:v>
                </c:pt>
                <c:pt idx="7">
                  <c:v>6534.86</c:v>
                </c:pt>
                <c:pt idx="8">
                  <c:v>6513.84</c:v>
                </c:pt>
                <c:pt idx="9">
                  <c:v>6498.25</c:v>
                </c:pt>
                <c:pt idx="10">
                  <c:v>6479.32</c:v>
                </c:pt>
                <c:pt idx="11">
                  <c:v>6460.77</c:v>
                </c:pt>
                <c:pt idx="12">
                  <c:v>6443.44</c:v>
                </c:pt>
                <c:pt idx="13">
                  <c:v>6427.61</c:v>
                </c:pt>
                <c:pt idx="14">
                  <c:v>6408.2</c:v>
                </c:pt>
                <c:pt idx="15">
                  <c:v>6396.54</c:v>
                </c:pt>
                <c:pt idx="16">
                  <c:v>6118.69</c:v>
                </c:pt>
                <c:pt idx="17">
                  <c:v>5642.81</c:v>
                </c:pt>
              </c:numCache>
            </c:numRef>
          </c:val>
        </c:ser>
        <c:ser>
          <c:idx val="14"/>
          <c:order val="14"/>
          <c:tx>
            <c:strRef>
              <c:f>'corei7-mountain-data'!$P$1</c:f>
              <c:strCache>
                <c:ptCount val="1"/>
                <c:pt idx="0">
                  <c:v>4K</c:v>
                </c:pt>
              </c:strCache>
            </c:strRef>
          </c:tx>
          <c:spPr>
            <a:solidFill>
              <a:srgbClr val="00808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'corei7-mountain-data'!$P$2:$P$19</c:f>
              <c:numCache>
                <c:formatCode>General</c:formatCode>
                <c:ptCount val="18"/>
                <c:pt idx="0">
                  <c:v>4764.2</c:v>
                </c:pt>
                <c:pt idx="1">
                  <c:v>4607.45</c:v>
                </c:pt>
                <c:pt idx="2">
                  <c:v>4617.8599999999997</c:v>
                </c:pt>
                <c:pt idx="3">
                  <c:v>6502.49</c:v>
                </c:pt>
                <c:pt idx="4">
                  <c:v>6466.17</c:v>
                </c:pt>
                <c:pt idx="5">
                  <c:v>6432.81</c:v>
                </c:pt>
                <c:pt idx="6">
                  <c:v>6397.26</c:v>
                </c:pt>
                <c:pt idx="7">
                  <c:v>6369.39</c:v>
                </c:pt>
                <c:pt idx="8">
                  <c:v>6328.29</c:v>
                </c:pt>
                <c:pt idx="9">
                  <c:v>6299.45</c:v>
                </c:pt>
                <c:pt idx="10">
                  <c:v>6259.01</c:v>
                </c:pt>
                <c:pt idx="11">
                  <c:v>6225.06</c:v>
                </c:pt>
                <c:pt idx="12">
                  <c:v>6193.75</c:v>
                </c:pt>
                <c:pt idx="13">
                  <c:v>6159.03</c:v>
                </c:pt>
                <c:pt idx="14">
                  <c:v>6127.24</c:v>
                </c:pt>
                <c:pt idx="15">
                  <c:v>6097.52</c:v>
                </c:pt>
                <c:pt idx="16">
                  <c:v>5623.45</c:v>
                </c:pt>
                <c:pt idx="17">
                  <c:v>4861.38</c:v>
                </c:pt>
              </c:numCache>
            </c:numRef>
          </c:val>
        </c:ser>
        <c:ser>
          <c:idx val="15"/>
          <c:order val="15"/>
          <c:tx>
            <c:strRef>
              <c:f>'corei7-mountain-data'!$Q$1</c:f>
              <c:strCache>
                <c:ptCount val="1"/>
                <c:pt idx="0">
                  <c:v>2K</c:v>
                </c:pt>
              </c:strCache>
            </c:strRef>
          </c:tx>
          <c:spPr>
            <a:solidFill>
              <a:srgbClr val="0000D4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'corei7-mountain-data'!$Q$2:$Q$19</c:f>
              <c:numCache>
                <c:formatCode>General</c:formatCode>
                <c:ptCount val="18"/>
                <c:pt idx="0">
                  <c:v>4754.1499999999996</c:v>
                </c:pt>
                <c:pt idx="1">
                  <c:v>6086.11</c:v>
                </c:pt>
                <c:pt idx="2">
                  <c:v>6301.73</c:v>
                </c:pt>
                <c:pt idx="3">
                  <c:v>6261.46</c:v>
                </c:pt>
                <c:pt idx="4">
                  <c:v>6188.41</c:v>
                </c:pt>
                <c:pt idx="5">
                  <c:v>6115.06</c:v>
                </c:pt>
                <c:pt idx="6">
                  <c:v>6075.11</c:v>
                </c:pt>
                <c:pt idx="7">
                  <c:v>6013.17</c:v>
                </c:pt>
                <c:pt idx="8">
                  <c:v>5923.29</c:v>
                </c:pt>
                <c:pt idx="9">
                  <c:v>5870.21</c:v>
                </c:pt>
                <c:pt idx="10">
                  <c:v>5803.26</c:v>
                </c:pt>
                <c:pt idx="11">
                  <c:v>5754.86</c:v>
                </c:pt>
                <c:pt idx="12">
                  <c:v>5679.31</c:v>
                </c:pt>
                <c:pt idx="13">
                  <c:v>5629.01</c:v>
                </c:pt>
                <c:pt idx="14">
                  <c:v>5580.53</c:v>
                </c:pt>
                <c:pt idx="15">
                  <c:v>5541.86</c:v>
                </c:pt>
                <c:pt idx="16">
                  <c:v>4799.63</c:v>
                </c:pt>
                <c:pt idx="17">
                  <c:v>4639.2</c:v>
                </c:pt>
              </c:numCache>
            </c:numRef>
          </c:val>
        </c:ser>
        <c:bandFmts>
          <c:bandFmt>
            <c:idx val="0"/>
            <c:spPr>
              <a:solidFill>
                <a:srgbClr val="9999FF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1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2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3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4"/>
            <c:spPr>
              <a:solidFill>
                <a:srgbClr val="660066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5"/>
            <c:spPr>
              <a:solidFill>
                <a:srgbClr val="FF8080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6"/>
            <c:spPr>
              <a:solidFill>
                <a:srgbClr val="0066CC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</c:bandFmts>
        <c:axId val="275257152"/>
        <c:axId val="275257712"/>
        <c:axId val="223093616"/>
      </c:surface3DChart>
      <c:catAx>
        <c:axId val="2752571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/>
                  <a:t>Stride (x8 bytes)</a:t>
                </a:r>
              </a:p>
            </c:rich>
          </c:tx>
          <c:layout>
            <c:manualLayout>
              <c:xMode val="edge"/>
              <c:yMode val="edge"/>
              <c:x val="0.232766870807816"/>
              <c:y val="0.8031147822208499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ko-KR"/>
          </a:p>
        </c:txPr>
        <c:crossAx val="275257712"/>
        <c:crosses val="autoZero"/>
        <c:auto val="1"/>
        <c:lblAlgn val="ctr"/>
        <c:lblOffset val="100"/>
        <c:tickLblSkip val="2"/>
        <c:tickMarkSkip val="1"/>
        <c:noMultiLvlLbl val="1"/>
      </c:catAx>
      <c:valAx>
        <c:axId val="275257712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 dirty="0"/>
                  <a:t>Read  throughput (MB/</a:t>
                </a:r>
                <a:r>
                  <a:rPr lang="en-US" sz="1600" dirty="0" err="1"/>
                  <a:t>s</a:t>
                </a:r>
                <a:r>
                  <a:rPr lang="en-US" sz="1600" dirty="0"/>
                  <a:t>)</a:t>
                </a:r>
              </a:p>
            </c:rich>
          </c:tx>
          <c:layout>
            <c:manualLayout>
              <c:xMode val="edge"/>
              <c:yMode val="edge"/>
              <c:x val="9.7302537182852103E-2"/>
              <c:y val="6.7712246753469499E-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ko-KR"/>
          </a:p>
        </c:txPr>
        <c:crossAx val="275257152"/>
        <c:crosses val="autoZero"/>
        <c:crossBetween val="between"/>
      </c:valAx>
      <c:serAx>
        <c:axId val="2230936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 dirty="0" smtClean="0"/>
                  <a:t>Working set size (</a:t>
                </a:r>
                <a:r>
                  <a:rPr lang="en-US" sz="1600" dirty="0"/>
                  <a:t>bytes)</a:t>
                </a:r>
              </a:p>
            </c:rich>
          </c:tx>
          <c:layout>
            <c:manualLayout>
              <c:xMode val="edge"/>
              <c:yMode val="edge"/>
              <c:x val="0.72020834062408901"/>
              <c:y val="0.81348206474190699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ko-KR"/>
          </a:p>
        </c:txPr>
        <c:crossAx val="275257712"/>
        <c:crosses val="autoZero"/>
        <c:tickLblSkip val="3"/>
        <c:tickMarkSkip val="1"/>
      </c:ser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ko-KR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100"/>
      <c:rotY val="40"/>
      <c:depthPercent val="100"/>
      <c:rAngAx val="0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backWall>
    <c:plotArea>
      <c:layout/>
      <c:surface3DChart>
        <c:wireframe val="0"/>
        <c:ser>
          <c:idx val="0"/>
          <c:order val="0"/>
          <c:tx>
            <c:strRef>
              <c:f>'corei7-mountain-data'!$B$1</c:f>
              <c:strCache>
                <c:ptCount val="1"/>
                <c:pt idx="0">
                  <c:v>64M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'corei7-mountain-data'!$B$2:$B$19</c:f>
              <c:numCache>
                <c:formatCode>General</c:formatCode>
                <c:ptCount val="18"/>
                <c:pt idx="0">
                  <c:v>4029.59</c:v>
                </c:pt>
                <c:pt idx="1">
                  <c:v>2752.75</c:v>
                </c:pt>
                <c:pt idx="2">
                  <c:v>2159.29</c:v>
                </c:pt>
                <c:pt idx="3">
                  <c:v>1710.75</c:v>
                </c:pt>
                <c:pt idx="4">
                  <c:v>1391.48</c:v>
                </c:pt>
                <c:pt idx="5">
                  <c:v>1176.29</c:v>
                </c:pt>
                <c:pt idx="6">
                  <c:v>1015.77</c:v>
                </c:pt>
                <c:pt idx="7">
                  <c:v>890.72</c:v>
                </c:pt>
                <c:pt idx="8">
                  <c:v>845.57</c:v>
                </c:pt>
                <c:pt idx="9">
                  <c:v>805.45999999999958</c:v>
                </c:pt>
                <c:pt idx="10">
                  <c:v>773.78</c:v>
                </c:pt>
                <c:pt idx="11">
                  <c:v>757.94</c:v>
                </c:pt>
                <c:pt idx="12">
                  <c:v>727.91</c:v>
                </c:pt>
                <c:pt idx="13">
                  <c:v>712.66</c:v>
                </c:pt>
                <c:pt idx="14">
                  <c:v>705.63</c:v>
                </c:pt>
                <c:pt idx="15">
                  <c:v>701.98</c:v>
                </c:pt>
                <c:pt idx="16">
                  <c:v>598.19000000000005</c:v>
                </c:pt>
                <c:pt idx="17">
                  <c:v>601.22</c:v>
                </c:pt>
              </c:numCache>
            </c:numRef>
          </c:val>
        </c:ser>
        <c:ser>
          <c:idx val="1"/>
          <c:order val="1"/>
          <c:tx>
            <c:strRef>
              <c:f>'corei7-mountain-data'!$C$1</c:f>
              <c:strCache>
                <c:ptCount val="1"/>
                <c:pt idx="0">
                  <c:v>32M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'corei7-mountain-data'!$C$2:$C$19</c:f>
              <c:numCache>
                <c:formatCode>General</c:formatCode>
                <c:ptCount val="18"/>
                <c:pt idx="0">
                  <c:v>4029.36</c:v>
                </c:pt>
                <c:pt idx="1">
                  <c:v>2752.39</c:v>
                </c:pt>
                <c:pt idx="2">
                  <c:v>2160.62</c:v>
                </c:pt>
                <c:pt idx="3">
                  <c:v>1710.98</c:v>
                </c:pt>
                <c:pt idx="4">
                  <c:v>1391.5</c:v>
                </c:pt>
                <c:pt idx="5">
                  <c:v>1176.54</c:v>
                </c:pt>
                <c:pt idx="6">
                  <c:v>1016.71</c:v>
                </c:pt>
                <c:pt idx="7">
                  <c:v>891.8</c:v>
                </c:pt>
                <c:pt idx="8">
                  <c:v>846.98</c:v>
                </c:pt>
                <c:pt idx="9">
                  <c:v>807.22</c:v>
                </c:pt>
                <c:pt idx="10">
                  <c:v>775.18</c:v>
                </c:pt>
                <c:pt idx="11">
                  <c:v>760.41</c:v>
                </c:pt>
                <c:pt idx="12">
                  <c:v>730.74</c:v>
                </c:pt>
                <c:pt idx="13">
                  <c:v>714.98</c:v>
                </c:pt>
                <c:pt idx="14">
                  <c:v>709.26</c:v>
                </c:pt>
                <c:pt idx="15">
                  <c:v>708.88</c:v>
                </c:pt>
                <c:pt idx="16">
                  <c:v>608.99</c:v>
                </c:pt>
                <c:pt idx="17">
                  <c:v>607.39</c:v>
                </c:pt>
              </c:numCache>
            </c:numRef>
          </c:val>
        </c:ser>
        <c:ser>
          <c:idx val="2"/>
          <c:order val="2"/>
          <c:tx>
            <c:strRef>
              <c:f>'corei7-mountain-data'!$D$1</c:f>
              <c:strCache>
                <c:ptCount val="1"/>
                <c:pt idx="0">
                  <c:v>16M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'corei7-mountain-data'!$D$2:$D$19</c:f>
              <c:numCache>
                <c:formatCode>General</c:formatCode>
                <c:ptCount val="18"/>
                <c:pt idx="0">
                  <c:v>4040.1</c:v>
                </c:pt>
                <c:pt idx="1">
                  <c:v>2788.42</c:v>
                </c:pt>
                <c:pt idx="2">
                  <c:v>2188.92</c:v>
                </c:pt>
                <c:pt idx="3">
                  <c:v>1742.97</c:v>
                </c:pt>
                <c:pt idx="4">
                  <c:v>1421.69</c:v>
                </c:pt>
                <c:pt idx="5">
                  <c:v>1201.31</c:v>
                </c:pt>
                <c:pt idx="6">
                  <c:v>1038.3699999999999</c:v>
                </c:pt>
                <c:pt idx="7">
                  <c:v>911.7</c:v>
                </c:pt>
                <c:pt idx="8">
                  <c:v>870.39</c:v>
                </c:pt>
                <c:pt idx="9">
                  <c:v>835.30999999999949</c:v>
                </c:pt>
                <c:pt idx="10">
                  <c:v>809.25</c:v>
                </c:pt>
                <c:pt idx="11">
                  <c:v>798.05</c:v>
                </c:pt>
                <c:pt idx="12">
                  <c:v>780.28</c:v>
                </c:pt>
                <c:pt idx="13">
                  <c:v>778.37</c:v>
                </c:pt>
                <c:pt idx="14">
                  <c:v>787.2</c:v>
                </c:pt>
                <c:pt idx="15">
                  <c:v>744.13</c:v>
                </c:pt>
                <c:pt idx="16">
                  <c:v>633.53</c:v>
                </c:pt>
                <c:pt idx="17">
                  <c:v>608.85999999999956</c:v>
                </c:pt>
              </c:numCache>
            </c:numRef>
          </c:val>
        </c:ser>
        <c:ser>
          <c:idx val="3"/>
          <c:order val="3"/>
          <c:tx>
            <c:strRef>
              <c:f>'corei7-mountain-data'!$E$1</c:f>
              <c:strCache>
                <c:ptCount val="1"/>
                <c:pt idx="0">
                  <c:v>8M</c:v>
                </c:pt>
              </c:strCache>
            </c:strRef>
          </c:tx>
          <c:spPr>
            <a:solidFill>
              <a:srgbClr val="CCFF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'corei7-mountain-data'!$E$2:$E$19</c:f>
              <c:numCache>
                <c:formatCode>General</c:formatCode>
                <c:ptCount val="18"/>
                <c:pt idx="0">
                  <c:v>4374.01</c:v>
                </c:pt>
                <c:pt idx="1">
                  <c:v>3610.74</c:v>
                </c:pt>
                <c:pt idx="2">
                  <c:v>3002.03</c:v>
                </c:pt>
                <c:pt idx="3">
                  <c:v>2492.39</c:v>
                </c:pt>
                <c:pt idx="4">
                  <c:v>2131.04</c:v>
                </c:pt>
                <c:pt idx="5">
                  <c:v>1821.71</c:v>
                </c:pt>
                <c:pt idx="6">
                  <c:v>1564.14</c:v>
                </c:pt>
                <c:pt idx="7">
                  <c:v>1414.18</c:v>
                </c:pt>
                <c:pt idx="8">
                  <c:v>1404.78</c:v>
                </c:pt>
                <c:pt idx="9">
                  <c:v>1408.59</c:v>
                </c:pt>
                <c:pt idx="10">
                  <c:v>1423.67</c:v>
                </c:pt>
                <c:pt idx="11">
                  <c:v>1456.86</c:v>
                </c:pt>
                <c:pt idx="12">
                  <c:v>1499.61</c:v>
                </c:pt>
                <c:pt idx="13">
                  <c:v>1600.13</c:v>
                </c:pt>
                <c:pt idx="14">
                  <c:v>1667.47</c:v>
                </c:pt>
                <c:pt idx="15">
                  <c:v>1231.7</c:v>
                </c:pt>
                <c:pt idx="16">
                  <c:v>1078.97</c:v>
                </c:pt>
                <c:pt idx="17">
                  <c:v>1026.03</c:v>
                </c:pt>
              </c:numCache>
            </c:numRef>
          </c:val>
        </c:ser>
        <c:ser>
          <c:idx val="4"/>
          <c:order val="4"/>
          <c:tx>
            <c:strRef>
              <c:f>'corei7-mountain-data'!$F$1</c:f>
              <c:strCache>
                <c:ptCount val="1"/>
                <c:pt idx="0">
                  <c:v>4M</c:v>
                </c:pt>
              </c:strCache>
            </c:strRef>
          </c:tx>
          <c:spPr>
            <a:solidFill>
              <a:srgbClr val="660066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'corei7-mountain-data'!$F$2:$F$19</c:f>
              <c:numCache>
                <c:formatCode>General</c:formatCode>
                <c:ptCount val="18"/>
                <c:pt idx="0">
                  <c:v>4642.47</c:v>
                </c:pt>
                <c:pt idx="1">
                  <c:v>4583.8</c:v>
                </c:pt>
                <c:pt idx="2">
                  <c:v>4074.93</c:v>
                </c:pt>
                <c:pt idx="3">
                  <c:v>3557.51</c:v>
                </c:pt>
                <c:pt idx="4">
                  <c:v>3337.59</c:v>
                </c:pt>
                <c:pt idx="5">
                  <c:v>2898.78</c:v>
                </c:pt>
                <c:pt idx="6">
                  <c:v>2535.2199999999998</c:v>
                </c:pt>
                <c:pt idx="7">
                  <c:v>2248.83</c:v>
                </c:pt>
                <c:pt idx="8">
                  <c:v>2227.41</c:v>
                </c:pt>
                <c:pt idx="9">
                  <c:v>2203.98</c:v>
                </c:pt>
                <c:pt idx="10">
                  <c:v>2187.29</c:v>
                </c:pt>
                <c:pt idx="11">
                  <c:v>2164.1799999999998</c:v>
                </c:pt>
                <c:pt idx="12">
                  <c:v>2156.96</c:v>
                </c:pt>
                <c:pt idx="13">
                  <c:v>2148.52</c:v>
                </c:pt>
                <c:pt idx="14">
                  <c:v>2146.83</c:v>
                </c:pt>
                <c:pt idx="15">
                  <c:v>2131.36</c:v>
                </c:pt>
                <c:pt idx="16">
                  <c:v>2038.29</c:v>
                </c:pt>
                <c:pt idx="17">
                  <c:v>2060.87</c:v>
                </c:pt>
              </c:numCache>
            </c:numRef>
          </c:val>
        </c:ser>
        <c:ser>
          <c:idx val="5"/>
          <c:order val="5"/>
          <c:tx>
            <c:strRef>
              <c:f>'corei7-mountain-data'!$G$1</c:f>
              <c:strCache>
                <c:ptCount val="1"/>
                <c:pt idx="0">
                  <c:v>2M</c:v>
                </c:pt>
              </c:strCache>
            </c:strRef>
          </c:tx>
          <c:spPr>
            <a:solidFill>
              <a:srgbClr val="FF808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'corei7-mountain-data'!$G$2:$G$19</c:f>
              <c:numCache>
                <c:formatCode>General</c:formatCode>
                <c:ptCount val="18"/>
                <c:pt idx="0">
                  <c:v>4674.0600000000004</c:v>
                </c:pt>
                <c:pt idx="1">
                  <c:v>4659.0600000000004</c:v>
                </c:pt>
                <c:pt idx="2">
                  <c:v>4153.1000000000004</c:v>
                </c:pt>
                <c:pt idx="3">
                  <c:v>4016.4</c:v>
                </c:pt>
                <c:pt idx="4">
                  <c:v>3540.78</c:v>
                </c:pt>
                <c:pt idx="5">
                  <c:v>3027.05</c:v>
                </c:pt>
                <c:pt idx="6">
                  <c:v>2625.06</c:v>
                </c:pt>
                <c:pt idx="7">
                  <c:v>2321.73</c:v>
                </c:pt>
                <c:pt idx="8">
                  <c:v>2306.4</c:v>
                </c:pt>
                <c:pt idx="9">
                  <c:v>2292.86</c:v>
                </c:pt>
                <c:pt idx="10">
                  <c:v>2282.38</c:v>
                </c:pt>
                <c:pt idx="11">
                  <c:v>2270.35</c:v>
                </c:pt>
                <c:pt idx="12">
                  <c:v>2264.14</c:v>
                </c:pt>
                <c:pt idx="13">
                  <c:v>2259.8000000000002</c:v>
                </c:pt>
                <c:pt idx="14">
                  <c:v>2260.46</c:v>
                </c:pt>
                <c:pt idx="15">
                  <c:v>2261.54</c:v>
                </c:pt>
                <c:pt idx="16">
                  <c:v>2224.92</c:v>
                </c:pt>
                <c:pt idx="17">
                  <c:v>2431.58</c:v>
                </c:pt>
              </c:numCache>
            </c:numRef>
          </c:val>
        </c:ser>
        <c:ser>
          <c:idx val="6"/>
          <c:order val="6"/>
          <c:tx>
            <c:strRef>
              <c:f>'corei7-mountain-data'!$H$1</c:f>
              <c:strCache>
                <c:ptCount val="1"/>
                <c:pt idx="0">
                  <c:v>1M</c:v>
                </c:pt>
              </c:strCache>
            </c:strRef>
          </c:tx>
          <c:spPr>
            <a:solidFill>
              <a:srgbClr val="0066CC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'corei7-mountain-data'!$H$2:$H$19</c:f>
              <c:numCache>
                <c:formatCode>General</c:formatCode>
                <c:ptCount val="18"/>
                <c:pt idx="0">
                  <c:v>4673.7700000000004</c:v>
                </c:pt>
                <c:pt idx="1">
                  <c:v>4656.9799999999996</c:v>
                </c:pt>
                <c:pt idx="2">
                  <c:v>4156.32</c:v>
                </c:pt>
                <c:pt idx="3">
                  <c:v>4012.65</c:v>
                </c:pt>
                <c:pt idx="4">
                  <c:v>3535.85</c:v>
                </c:pt>
                <c:pt idx="5">
                  <c:v>3021.82</c:v>
                </c:pt>
                <c:pt idx="6">
                  <c:v>2623.08</c:v>
                </c:pt>
                <c:pt idx="7">
                  <c:v>2318.19</c:v>
                </c:pt>
                <c:pt idx="8">
                  <c:v>2303.7199999999998</c:v>
                </c:pt>
                <c:pt idx="9">
                  <c:v>2291.5500000000002</c:v>
                </c:pt>
                <c:pt idx="10">
                  <c:v>2280.42</c:v>
                </c:pt>
                <c:pt idx="11">
                  <c:v>2270.2399999999998</c:v>
                </c:pt>
                <c:pt idx="12">
                  <c:v>2264.8200000000002</c:v>
                </c:pt>
                <c:pt idx="13">
                  <c:v>2261.86</c:v>
                </c:pt>
                <c:pt idx="14">
                  <c:v>2261.31</c:v>
                </c:pt>
                <c:pt idx="15">
                  <c:v>2271.41</c:v>
                </c:pt>
                <c:pt idx="16">
                  <c:v>2237.27</c:v>
                </c:pt>
                <c:pt idx="17">
                  <c:v>2432.7399999999998</c:v>
                </c:pt>
              </c:numCache>
            </c:numRef>
          </c:val>
        </c:ser>
        <c:ser>
          <c:idx val="7"/>
          <c:order val="7"/>
          <c:tx>
            <c:strRef>
              <c:f>'corei7-mountain-data'!$I$1</c:f>
              <c:strCache>
                <c:ptCount val="1"/>
                <c:pt idx="0">
                  <c:v>512K</c:v>
                </c:pt>
              </c:strCache>
            </c:strRef>
          </c:tx>
          <c:spPr>
            <a:solidFill>
              <a:srgbClr val="CCCC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'corei7-mountain-data'!$I$2:$I$19</c:f>
              <c:numCache>
                <c:formatCode>General</c:formatCode>
                <c:ptCount val="18"/>
                <c:pt idx="0">
                  <c:v>4673</c:v>
                </c:pt>
                <c:pt idx="1">
                  <c:v>4658.05</c:v>
                </c:pt>
                <c:pt idx="2">
                  <c:v>4267.3</c:v>
                </c:pt>
                <c:pt idx="3">
                  <c:v>4052.55</c:v>
                </c:pt>
                <c:pt idx="4">
                  <c:v>3730.88</c:v>
                </c:pt>
                <c:pt idx="5">
                  <c:v>3236.67</c:v>
                </c:pt>
                <c:pt idx="6">
                  <c:v>2839.93</c:v>
                </c:pt>
                <c:pt idx="7">
                  <c:v>2527.15</c:v>
                </c:pt>
                <c:pt idx="8">
                  <c:v>2513.25</c:v>
                </c:pt>
                <c:pt idx="9">
                  <c:v>2503.12</c:v>
                </c:pt>
                <c:pt idx="10">
                  <c:v>2494.19</c:v>
                </c:pt>
                <c:pt idx="11">
                  <c:v>2517.44</c:v>
                </c:pt>
                <c:pt idx="12">
                  <c:v>2523.1</c:v>
                </c:pt>
                <c:pt idx="13">
                  <c:v>2551.67</c:v>
                </c:pt>
                <c:pt idx="14">
                  <c:v>2555.5300000000002</c:v>
                </c:pt>
                <c:pt idx="15">
                  <c:v>2477.41</c:v>
                </c:pt>
                <c:pt idx="16">
                  <c:v>2420.17</c:v>
                </c:pt>
                <c:pt idx="17">
                  <c:v>2590.64</c:v>
                </c:pt>
              </c:numCache>
            </c:numRef>
          </c:val>
        </c:ser>
        <c:ser>
          <c:idx val="8"/>
          <c:order val="8"/>
          <c:tx>
            <c:strRef>
              <c:f>'corei7-mountain-data'!$J$1</c:f>
              <c:strCache>
                <c:ptCount val="1"/>
                <c:pt idx="0">
                  <c:v>256K</c:v>
                </c:pt>
              </c:strCache>
            </c:strRef>
          </c:tx>
          <c:spPr>
            <a:solidFill>
              <a:srgbClr val="00009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'corei7-mountain-data'!$J$2:$J$19</c:f>
              <c:numCache>
                <c:formatCode>General</c:formatCode>
                <c:ptCount val="18"/>
                <c:pt idx="0">
                  <c:v>4672.3100000000004</c:v>
                </c:pt>
                <c:pt idx="1">
                  <c:v>4645.58</c:v>
                </c:pt>
                <c:pt idx="2">
                  <c:v>4300.1000000000004</c:v>
                </c:pt>
                <c:pt idx="3">
                  <c:v>4091.3</c:v>
                </c:pt>
                <c:pt idx="4">
                  <c:v>3890.2</c:v>
                </c:pt>
                <c:pt idx="5">
                  <c:v>3175.38</c:v>
                </c:pt>
                <c:pt idx="6">
                  <c:v>2748.26</c:v>
                </c:pt>
                <c:pt idx="7">
                  <c:v>2351.27</c:v>
                </c:pt>
                <c:pt idx="8">
                  <c:v>2518.38</c:v>
                </c:pt>
                <c:pt idx="9">
                  <c:v>2627.49</c:v>
                </c:pt>
                <c:pt idx="10">
                  <c:v>2644.71</c:v>
                </c:pt>
                <c:pt idx="11">
                  <c:v>2646.45</c:v>
                </c:pt>
                <c:pt idx="12">
                  <c:v>2690.79</c:v>
                </c:pt>
                <c:pt idx="13">
                  <c:v>2715.46</c:v>
                </c:pt>
                <c:pt idx="14">
                  <c:v>2762.7</c:v>
                </c:pt>
                <c:pt idx="15">
                  <c:v>2445.48</c:v>
                </c:pt>
                <c:pt idx="16">
                  <c:v>2440.11</c:v>
                </c:pt>
                <c:pt idx="17">
                  <c:v>2560.87</c:v>
                </c:pt>
              </c:numCache>
            </c:numRef>
          </c:val>
        </c:ser>
        <c:ser>
          <c:idx val="9"/>
          <c:order val="9"/>
          <c:tx>
            <c:strRef>
              <c:f>'corei7-mountain-data'!$K$1</c:f>
              <c:strCache>
                <c:ptCount val="1"/>
                <c:pt idx="0">
                  <c:v>128K</c:v>
                </c:pt>
              </c:strCache>
            </c:strRef>
          </c:tx>
          <c:spPr>
            <a:solidFill>
              <a:srgbClr val="F20884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'corei7-mountain-data'!$K$2:$K$19</c:f>
              <c:numCache>
                <c:formatCode>General</c:formatCode>
                <c:ptCount val="18"/>
                <c:pt idx="0">
                  <c:v>4669.8900000000003</c:v>
                </c:pt>
                <c:pt idx="1">
                  <c:v>4661.4399999999996</c:v>
                </c:pt>
                <c:pt idx="2">
                  <c:v>4661.75</c:v>
                </c:pt>
                <c:pt idx="3">
                  <c:v>4570.55</c:v>
                </c:pt>
                <c:pt idx="4">
                  <c:v>4453.42</c:v>
                </c:pt>
                <c:pt idx="5">
                  <c:v>4070.1</c:v>
                </c:pt>
                <c:pt idx="6">
                  <c:v>3626.17</c:v>
                </c:pt>
                <c:pt idx="7">
                  <c:v>2349.0500000000002</c:v>
                </c:pt>
                <c:pt idx="8">
                  <c:v>3332.47</c:v>
                </c:pt>
                <c:pt idx="9">
                  <c:v>3318.78</c:v>
                </c:pt>
                <c:pt idx="10">
                  <c:v>3328.21</c:v>
                </c:pt>
                <c:pt idx="11">
                  <c:v>3312.1</c:v>
                </c:pt>
                <c:pt idx="12">
                  <c:v>3351.75</c:v>
                </c:pt>
                <c:pt idx="13">
                  <c:v>3197.56</c:v>
                </c:pt>
                <c:pt idx="14">
                  <c:v>3342.59</c:v>
                </c:pt>
                <c:pt idx="15">
                  <c:v>3330.51</c:v>
                </c:pt>
                <c:pt idx="16">
                  <c:v>3335.4</c:v>
                </c:pt>
                <c:pt idx="17">
                  <c:v>3374.9</c:v>
                </c:pt>
              </c:numCache>
            </c:numRef>
          </c:val>
        </c:ser>
        <c:ser>
          <c:idx val="10"/>
          <c:order val="10"/>
          <c:tx>
            <c:strRef>
              <c:f>'corei7-mountain-data'!$L$1</c:f>
              <c:strCache>
                <c:ptCount val="1"/>
                <c:pt idx="0">
                  <c:v>64K</c:v>
                </c:pt>
              </c:strCache>
            </c:strRef>
          </c:tx>
          <c:spPr>
            <a:solidFill>
              <a:srgbClr val="FCF305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'corei7-mountain-data'!$L$2:$L$19</c:f>
              <c:numCache>
                <c:formatCode>General</c:formatCode>
                <c:ptCount val="18"/>
                <c:pt idx="0">
                  <c:v>4664.6899999999996</c:v>
                </c:pt>
                <c:pt idx="1">
                  <c:v>4647.96</c:v>
                </c:pt>
                <c:pt idx="2">
                  <c:v>4646.51</c:v>
                </c:pt>
                <c:pt idx="3">
                  <c:v>4575.1000000000004</c:v>
                </c:pt>
                <c:pt idx="4">
                  <c:v>4473.68</c:v>
                </c:pt>
                <c:pt idx="5">
                  <c:v>4218.51</c:v>
                </c:pt>
                <c:pt idx="6">
                  <c:v>3642.61</c:v>
                </c:pt>
                <c:pt idx="7">
                  <c:v>3334.78</c:v>
                </c:pt>
                <c:pt idx="8">
                  <c:v>3395.82</c:v>
                </c:pt>
                <c:pt idx="9">
                  <c:v>3398</c:v>
                </c:pt>
                <c:pt idx="10">
                  <c:v>3403.08</c:v>
                </c:pt>
                <c:pt idx="11">
                  <c:v>3411.87</c:v>
                </c:pt>
                <c:pt idx="12">
                  <c:v>3395.99</c:v>
                </c:pt>
                <c:pt idx="13">
                  <c:v>3299.01</c:v>
                </c:pt>
                <c:pt idx="14">
                  <c:v>4287.45</c:v>
                </c:pt>
                <c:pt idx="15">
                  <c:v>3416.74</c:v>
                </c:pt>
                <c:pt idx="16">
                  <c:v>3389.13</c:v>
                </c:pt>
                <c:pt idx="17">
                  <c:v>3374.16</c:v>
                </c:pt>
              </c:numCache>
            </c:numRef>
          </c:val>
        </c:ser>
        <c:ser>
          <c:idx val="11"/>
          <c:order val="11"/>
          <c:tx>
            <c:strRef>
              <c:f>'corei7-mountain-data'!$M$1</c:f>
              <c:strCache>
                <c:ptCount val="1"/>
                <c:pt idx="0">
                  <c:v>32K</c:v>
                </c:pt>
              </c:strCache>
            </c:strRef>
          </c:tx>
          <c:spPr>
            <a:solidFill>
              <a:srgbClr val="00ABEA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'corei7-mountain-data'!$M$2:$M$19</c:f>
              <c:numCache>
                <c:formatCode>General</c:formatCode>
                <c:ptCount val="18"/>
                <c:pt idx="0">
                  <c:v>4654.62</c:v>
                </c:pt>
                <c:pt idx="1">
                  <c:v>4624.5</c:v>
                </c:pt>
                <c:pt idx="2">
                  <c:v>4631.6899999999996</c:v>
                </c:pt>
                <c:pt idx="3">
                  <c:v>4615.62</c:v>
                </c:pt>
                <c:pt idx="4">
                  <c:v>4600.3900000000003</c:v>
                </c:pt>
                <c:pt idx="5">
                  <c:v>4585.6000000000004</c:v>
                </c:pt>
                <c:pt idx="6">
                  <c:v>4572.8</c:v>
                </c:pt>
                <c:pt idx="7">
                  <c:v>4809.1000000000004</c:v>
                </c:pt>
                <c:pt idx="8">
                  <c:v>4803.13</c:v>
                </c:pt>
                <c:pt idx="9">
                  <c:v>4789.7</c:v>
                </c:pt>
                <c:pt idx="10">
                  <c:v>4790.97</c:v>
                </c:pt>
                <c:pt idx="11">
                  <c:v>4784.6499999999996</c:v>
                </c:pt>
                <c:pt idx="12">
                  <c:v>4754.2299999999996</c:v>
                </c:pt>
                <c:pt idx="13">
                  <c:v>4768.54</c:v>
                </c:pt>
                <c:pt idx="14">
                  <c:v>4750.25</c:v>
                </c:pt>
                <c:pt idx="15">
                  <c:v>4742.01</c:v>
                </c:pt>
                <c:pt idx="16">
                  <c:v>6545.16</c:v>
                </c:pt>
                <c:pt idx="17">
                  <c:v>6408.41</c:v>
                </c:pt>
              </c:numCache>
            </c:numRef>
          </c:val>
        </c:ser>
        <c:ser>
          <c:idx val="12"/>
          <c:order val="12"/>
          <c:tx>
            <c:strRef>
              <c:f>'corei7-mountain-data'!$N$1</c:f>
              <c:strCache>
                <c:ptCount val="1"/>
                <c:pt idx="0">
                  <c:v>16K</c:v>
                </c:pt>
              </c:strCache>
            </c:strRef>
          </c:tx>
          <c:spPr>
            <a:solidFill>
              <a:srgbClr val="4600A5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'corei7-mountain-data'!$N$2:$N$19</c:f>
              <c:numCache>
                <c:formatCode>General</c:formatCode>
                <c:ptCount val="18"/>
                <c:pt idx="0">
                  <c:v>4635.05</c:v>
                </c:pt>
                <c:pt idx="1">
                  <c:v>4575.1400000000003</c:v>
                </c:pt>
                <c:pt idx="2">
                  <c:v>4577.76</c:v>
                </c:pt>
                <c:pt idx="3">
                  <c:v>4797.16</c:v>
                </c:pt>
                <c:pt idx="4">
                  <c:v>4781.0600000000004</c:v>
                </c:pt>
                <c:pt idx="5">
                  <c:v>4773.37</c:v>
                </c:pt>
                <c:pt idx="6">
                  <c:v>4756.1899999999996</c:v>
                </c:pt>
                <c:pt idx="7">
                  <c:v>4729.6499999999996</c:v>
                </c:pt>
                <c:pt idx="8">
                  <c:v>4701.3</c:v>
                </c:pt>
                <c:pt idx="9">
                  <c:v>4716.3900000000003</c:v>
                </c:pt>
                <c:pt idx="10">
                  <c:v>4668.13</c:v>
                </c:pt>
                <c:pt idx="11">
                  <c:v>4653.51</c:v>
                </c:pt>
                <c:pt idx="12">
                  <c:v>4678.67</c:v>
                </c:pt>
                <c:pt idx="13">
                  <c:v>4620.2299999999996</c:v>
                </c:pt>
                <c:pt idx="14">
                  <c:v>4621.49</c:v>
                </c:pt>
                <c:pt idx="15">
                  <c:v>6529.52</c:v>
                </c:pt>
                <c:pt idx="16">
                  <c:v>6398.15</c:v>
                </c:pt>
                <c:pt idx="17">
                  <c:v>6122.8</c:v>
                </c:pt>
              </c:numCache>
            </c:numRef>
          </c:val>
        </c:ser>
        <c:ser>
          <c:idx val="13"/>
          <c:order val="13"/>
          <c:tx>
            <c:strRef>
              <c:f>'corei7-mountain-data'!$O$1</c:f>
              <c:strCache>
                <c:ptCount val="1"/>
                <c:pt idx="0">
                  <c:v>8K</c:v>
                </c:pt>
              </c:strCache>
            </c:strRef>
          </c:tx>
          <c:spPr>
            <a:solidFill>
              <a:srgbClr val="90000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'corei7-mountain-data'!$O$2:$O$19</c:f>
              <c:numCache>
                <c:formatCode>General</c:formatCode>
                <c:ptCount val="18"/>
                <c:pt idx="0">
                  <c:v>4599.95</c:v>
                </c:pt>
                <c:pt idx="1">
                  <c:v>4702.5600000000004</c:v>
                </c:pt>
                <c:pt idx="2">
                  <c:v>4771.3599999999997</c:v>
                </c:pt>
                <c:pt idx="3">
                  <c:v>4725.95</c:v>
                </c:pt>
                <c:pt idx="4">
                  <c:v>4709.6099999999997</c:v>
                </c:pt>
                <c:pt idx="5">
                  <c:v>4646.91</c:v>
                </c:pt>
                <c:pt idx="6">
                  <c:v>4613.58</c:v>
                </c:pt>
                <c:pt idx="7">
                  <c:v>6534.86</c:v>
                </c:pt>
                <c:pt idx="8">
                  <c:v>6513.84</c:v>
                </c:pt>
                <c:pt idx="9">
                  <c:v>6498.25</c:v>
                </c:pt>
                <c:pt idx="10">
                  <c:v>6479.32</c:v>
                </c:pt>
                <c:pt idx="11">
                  <c:v>6460.77</c:v>
                </c:pt>
                <c:pt idx="12">
                  <c:v>6443.44</c:v>
                </c:pt>
                <c:pt idx="13">
                  <c:v>6427.61</c:v>
                </c:pt>
                <c:pt idx="14">
                  <c:v>6408.2</c:v>
                </c:pt>
                <c:pt idx="15">
                  <c:v>6396.54</c:v>
                </c:pt>
                <c:pt idx="16">
                  <c:v>6118.69</c:v>
                </c:pt>
                <c:pt idx="17">
                  <c:v>5642.81</c:v>
                </c:pt>
              </c:numCache>
            </c:numRef>
          </c:val>
        </c:ser>
        <c:ser>
          <c:idx val="14"/>
          <c:order val="14"/>
          <c:tx>
            <c:strRef>
              <c:f>'corei7-mountain-data'!$P$1</c:f>
              <c:strCache>
                <c:ptCount val="1"/>
                <c:pt idx="0">
                  <c:v>4K</c:v>
                </c:pt>
              </c:strCache>
            </c:strRef>
          </c:tx>
          <c:spPr>
            <a:solidFill>
              <a:srgbClr val="00808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'corei7-mountain-data'!$P$2:$P$19</c:f>
              <c:numCache>
                <c:formatCode>General</c:formatCode>
                <c:ptCount val="18"/>
                <c:pt idx="0">
                  <c:v>4764.2</c:v>
                </c:pt>
                <c:pt idx="1">
                  <c:v>4607.45</c:v>
                </c:pt>
                <c:pt idx="2">
                  <c:v>4617.8599999999997</c:v>
                </c:pt>
                <c:pt idx="3">
                  <c:v>6502.49</c:v>
                </c:pt>
                <c:pt idx="4">
                  <c:v>6466.17</c:v>
                </c:pt>
                <c:pt idx="5">
                  <c:v>6432.81</c:v>
                </c:pt>
                <c:pt idx="6">
                  <c:v>6397.26</c:v>
                </c:pt>
                <c:pt idx="7">
                  <c:v>6369.39</c:v>
                </c:pt>
                <c:pt idx="8">
                  <c:v>6328.29</c:v>
                </c:pt>
                <c:pt idx="9">
                  <c:v>6299.45</c:v>
                </c:pt>
                <c:pt idx="10">
                  <c:v>6259.01</c:v>
                </c:pt>
                <c:pt idx="11">
                  <c:v>6225.06</c:v>
                </c:pt>
                <c:pt idx="12">
                  <c:v>6193.75</c:v>
                </c:pt>
                <c:pt idx="13">
                  <c:v>6159.03</c:v>
                </c:pt>
                <c:pt idx="14">
                  <c:v>6127.24</c:v>
                </c:pt>
                <c:pt idx="15">
                  <c:v>6097.52</c:v>
                </c:pt>
                <c:pt idx="16">
                  <c:v>5623.45</c:v>
                </c:pt>
                <c:pt idx="17">
                  <c:v>4861.38</c:v>
                </c:pt>
              </c:numCache>
            </c:numRef>
          </c:val>
        </c:ser>
        <c:ser>
          <c:idx val="15"/>
          <c:order val="15"/>
          <c:tx>
            <c:strRef>
              <c:f>'corei7-mountain-data'!$Q$1</c:f>
              <c:strCache>
                <c:ptCount val="1"/>
                <c:pt idx="0">
                  <c:v>2K</c:v>
                </c:pt>
              </c:strCache>
            </c:strRef>
          </c:tx>
          <c:spPr>
            <a:solidFill>
              <a:srgbClr val="0000D4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'corei7-mountain-data'!$Q$2:$Q$19</c:f>
              <c:numCache>
                <c:formatCode>General</c:formatCode>
                <c:ptCount val="18"/>
                <c:pt idx="0">
                  <c:v>4754.1499999999996</c:v>
                </c:pt>
                <c:pt idx="1">
                  <c:v>6086.11</c:v>
                </c:pt>
                <c:pt idx="2">
                  <c:v>6301.73</c:v>
                </c:pt>
                <c:pt idx="3">
                  <c:v>6261.46</c:v>
                </c:pt>
                <c:pt idx="4">
                  <c:v>6188.41</c:v>
                </c:pt>
                <c:pt idx="5">
                  <c:v>6115.06</c:v>
                </c:pt>
                <c:pt idx="6">
                  <c:v>6075.11</c:v>
                </c:pt>
                <c:pt idx="7">
                  <c:v>6013.17</c:v>
                </c:pt>
                <c:pt idx="8">
                  <c:v>5923.29</c:v>
                </c:pt>
                <c:pt idx="9">
                  <c:v>5870.21</c:v>
                </c:pt>
                <c:pt idx="10">
                  <c:v>5803.26</c:v>
                </c:pt>
                <c:pt idx="11">
                  <c:v>5754.86</c:v>
                </c:pt>
                <c:pt idx="12">
                  <c:v>5679.31</c:v>
                </c:pt>
                <c:pt idx="13">
                  <c:v>5629.01</c:v>
                </c:pt>
                <c:pt idx="14">
                  <c:v>5580.53</c:v>
                </c:pt>
                <c:pt idx="15">
                  <c:v>5541.86</c:v>
                </c:pt>
                <c:pt idx="16">
                  <c:v>4799.63</c:v>
                </c:pt>
                <c:pt idx="17">
                  <c:v>4639.2</c:v>
                </c:pt>
              </c:numCache>
            </c:numRef>
          </c:val>
        </c:ser>
        <c:bandFmts>
          <c:bandFmt>
            <c:idx val="0"/>
            <c:spPr>
              <a:solidFill>
                <a:srgbClr val="9999FF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1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2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3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4"/>
            <c:spPr>
              <a:solidFill>
                <a:srgbClr val="660066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5"/>
            <c:spPr>
              <a:solidFill>
                <a:srgbClr val="FF8080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6"/>
            <c:spPr>
              <a:solidFill>
                <a:srgbClr val="0066CC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</c:bandFmts>
        <c:axId val="284875792"/>
        <c:axId val="231104816"/>
        <c:axId val="223094240"/>
      </c:surface3DChart>
      <c:catAx>
        <c:axId val="2848757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/>
                  <a:t>Stride (x8 bytes)</a:t>
                </a:r>
              </a:p>
            </c:rich>
          </c:tx>
          <c:layout>
            <c:manualLayout>
              <c:xMode val="edge"/>
              <c:yMode val="edge"/>
              <c:x val="0.232766870807816"/>
              <c:y val="0.8031147822208499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ko-KR"/>
          </a:p>
        </c:txPr>
        <c:crossAx val="231104816"/>
        <c:crosses val="autoZero"/>
        <c:auto val="1"/>
        <c:lblAlgn val="ctr"/>
        <c:lblOffset val="100"/>
        <c:tickLblSkip val="2"/>
        <c:tickMarkSkip val="1"/>
        <c:noMultiLvlLbl val="1"/>
      </c:catAx>
      <c:valAx>
        <c:axId val="231104816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 dirty="0"/>
                  <a:t>Read  throughput (MB/</a:t>
                </a:r>
                <a:r>
                  <a:rPr lang="en-US" sz="1600" dirty="0" err="1"/>
                  <a:t>s</a:t>
                </a:r>
                <a:r>
                  <a:rPr lang="en-US" sz="1600" dirty="0"/>
                  <a:t>)</a:t>
                </a:r>
              </a:p>
            </c:rich>
          </c:tx>
          <c:layout>
            <c:manualLayout>
              <c:xMode val="edge"/>
              <c:yMode val="edge"/>
              <c:x val="9.7302537182852103E-2"/>
              <c:y val="6.7712246753469499E-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ko-KR"/>
          </a:p>
        </c:txPr>
        <c:crossAx val="284875792"/>
        <c:crosses val="autoZero"/>
        <c:crossBetween val="between"/>
      </c:valAx>
      <c:serAx>
        <c:axId val="2230942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 dirty="0" smtClean="0"/>
                  <a:t>Working set size (</a:t>
                </a:r>
                <a:r>
                  <a:rPr lang="en-US" sz="1600" dirty="0"/>
                  <a:t>bytes)</a:t>
                </a:r>
              </a:p>
            </c:rich>
          </c:tx>
          <c:layout>
            <c:manualLayout>
              <c:xMode val="edge"/>
              <c:yMode val="edge"/>
              <c:x val="0.72020834062408901"/>
              <c:y val="0.81348206474190699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ko-KR"/>
          </a:p>
        </c:txPr>
        <c:crossAx val="231104816"/>
        <c:crosses val="autoZero"/>
        <c:tickLblSkip val="3"/>
        <c:tickMarkSkip val="1"/>
      </c:ser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ko-KR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100"/>
      <c:rotY val="40"/>
      <c:depthPercent val="100"/>
      <c:rAngAx val="0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backWall>
    <c:plotArea>
      <c:layout/>
      <c:surface3DChart>
        <c:wireframe val="0"/>
        <c:ser>
          <c:idx val="0"/>
          <c:order val="0"/>
          <c:tx>
            <c:strRef>
              <c:f>'corei7-mountain-data'!$B$1</c:f>
              <c:strCache>
                <c:ptCount val="1"/>
                <c:pt idx="0">
                  <c:v>64M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'corei7-mountain-data'!$B$2:$B$19</c:f>
              <c:numCache>
                <c:formatCode>General</c:formatCode>
                <c:ptCount val="18"/>
                <c:pt idx="0">
                  <c:v>4029.59</c:v>
                </c:pt>
                <c:pt idx="1">
                  <c:v>2752.75</c:v>
                </c:pt>
                <c:pt idx="2">
                  <c:v>2159.29</c:v>
                </c:pt>
                <c:pt idx="3">
                  <c:v>1710.75</c:v>
                </c:pt>
                <c:pt idx="4">
                  <c:v>1391.48</c:v>
                </c:pt>
                <c:pt idx="5">
                  <c:v>1176.29</c:v>
                </c:pt>
                <c:pt idx="6">
                  <c:v>1015.77</c:v>
                </c:pt>
                <c:pt idx="7">
                  <c:v>890.72</c:v>
                </c:pt>
                <c:pt idx="8">
                  <c:v>845.57</c:v>
                </c:pt>
                <c:pt idx="9">
                  <c:v>805.45999999999958</c:v>
                </c:pt>
                <c:pt idx="10">
                  <c:v>773.78</c:v>
                </c:pt>
                <c:pt idx="11">
                  <c:v>757.94</c:v>
                </c:pt>
                <c:pt idx="12">
                  <c:v>727.91</c:v>
                </c:pt>
                <c:pt idx="13">
                  <c:v>712.66</c:v>
                </c:pt>
                <c:pt idx="14">
                  <c:v>705.63</c:v>
                </c:pt>
                <c:pt idx="15">
                  <c:v>701.98</c:v>
                </c:pt>
                <c:pt idx="16">
                  <c:v>598.19000000000005</c:v>
                </c:pt>
                <c:pt idx="17">
                  <c:v>601.22</c:v>
                </c:pt>
              </c:numCache>
            </c:numRef>
          </c:val>
        </c:ser>
        <c:ser>
          <c:idx val="1"/>
          <c:order val="1"/>
          <c:tx>
            <c:strRef>
              <c:f>'corei7-mountain-data'!$C$1</c:f>
              <c:strCache>
                <c:ptCount val="1"/>
                <c:pt idx="0">
                  <c:v>32M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'corei7-mountain-data'!$C$2:$C$19</c:f>
              <c:numCache>
                <c:formatCode>General</c:formatCode>
                <c:ptCount val="18"/>
                <c:pt idx="0">
                  <c:v>4029.36</c:v>
                </c:pt>
                <c:pt idx="1">
                  <c:v>2752.39</c:v>
                </c:pt>
                <c:pt idx="2">
                  <c:v>2160.62</c:v>
                </c:pt>
                <c:pt idx="3">
                  <c:v>1710.98</c:v>
                </c:pt>
                <c:pt idx="4">
                  <c:v>1391.5</c:v>
                </c:pt>
                <c:pt idx="5">
                  <c:v>1176.54</c:v>
                </c:pt>
                <c:pt idx="6">
                  <c:v>1016.71</c:v>
                </c:pt>
                <c:pt idx="7">
                  <c:v>891.8</c:v>
                </c:pt>
                <c:pt idx="8">
                  <c:v>846.98</c:v>
                </c:pt>
                <c:pt idx="9">
                  <c:v>807.22</c:v>
                </c:pt>
                <c:pt idx="10">
                  <c:v>775.18</c:v>
                </c:pt>
                <c:pt idx="11">
                  <c:v>760.41</c:v>
                </c:pt>
                <c:pt idx="12">
                  <c:v>730.74</c:v>
                </c:pt>
                <c:pt idx="13">
                  <c:v>714.98</c:v>
                </c:pt>
                <c:pt idx="14">
                  <c:v>709.26</c:v>
                </c:pt>
                <c:pt idx="15">
                  <c:v>708.88</c:v>
                </c:pt>
                <c:pt idx="16">
                  <c:v>608.99</c:v>
                </c:pt>
                <c:pt idx="17">
                  <c:v>607.39</c:v>
                </c:pt>
              </c:numCache>
            </c:numRef>
          </c:val>
        </c:ser>
        <c:ser>
          <c:idx val="2"/>
          <c:order val="2"/>
          <c:tx>
            <c:strRef>
              <c:f>'corei7-mountain-data'!$D$1</c:f>
              <c:strCache>
                <c:ptCount val="1"/>
                <c:pt idx="0">
                  <c:v>16M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'corei7-mountain-data'!$D$2:$D$19</c:f>
              <c:numCache>
                <c:formatCode>General</c:formatCode>
                <c:ptCount val="18"/>
                <c:pt idx="0">
                  <c:v>4040.1</c:v>
                </c:pt>
                <c:pt idx="1">
                  <c:v>2788.42</c:v>
                </c:pt>
                <c:pt idx="2">
                  <c:v>2188.92</c:v>
                </c:pt>
                <c:pt idx="3">
                  <c:v>1742.97</c:v>
                </c:pt>
                <c:pt idx="4">
                  <c:v>1421.69</c:v>
                </c:pt>
                <c:pt idx="5">
                  <c:v>1201.31</c:v>
                </c:pt>
                <c:pt idx="6">
                  <c:v>1038.3699999999999</c:v>
                </c:pt>
                <c:pt idx="7">
                  <c:v>911.7</c:v>
                </c:pt>
                <c:pt idx="8">
                  <c:v>870.39</c:v>
                </c:pt>
                <c:pt idx="9">
                  <c:v>835.30999999999949</c:v>
                </c:pt>
                <c:pt idx="10">
                  <c:v>809.25</c:v>
                </c:pt>
                <c:pt idx="11">
                  <c:v>798.05</c:v>
                </c:pt>
                <c:pt idx="12">
                  <c:v>780.28</c:v>
                </c:pt>
                <c:pt idx="13">
                  <c:v>778.37</c:v>
                </c:pt>
                <c:pt idx="14">
                  <c:v>787.2</c:v>
                </c:pt>
                <c:pt idx="15">
                  <c:v>744.13</c:v>
                </c:pt>
                <c:pt idx="16">
                  <c:v>633.53</c:v>
                </c:pt>
                <c:pt idx="17">
                  <c:v>608.85999999999956</c:v>
                </c:pt>
              </c:numCache>
            </c:numRef>
          </c:val>
        </c:ser>
        <c:ser>
          <c:idx val="3"/>
          <c:order val="3"/>
          <c:tx>
            <c:strRef>
              <c:f>'corei7-mountain-data'!$E$1</c:f>
              <c:strCache>
                <c:ptCount val="1"/>
                <c:pt idx="0">
                  <c:v>8M</c:v>
                </c:pt>
              </c:strCache>
            </c:strRef>
          </c:tx>
          <c:spPr>
            <a:solidFill>
              <a:srgbClr val="CCFF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'corei7-mountain-data'!$E$2:$E$19</c:f>
              <c:numCache>
                <c:formatCode>General</c:formatCode>
                <c:ptCount val="18"/>
                <c:pt idx="0">
                  <c:v>4374.01</c:v>
                </c:pt>
                <c:pt idx="1">
                  <c:v>3610.74</c:v>
                </c:pt>
                <c:pt idx="2">
                  <c:v>3002.03</c:v>
                </c:pt>
                <c:pt idx="3">
                  <c:v>2492.39</c:v>
                </c:pt>
                <c:pt idx="4">
                  <c:v>2131.04</c:v>
                </c:pt>
                <c:pt idx="5">
                  <c:v>1821.71</c:v>
                </c:pt>
                <c:pt idx="6">
                  <c:v>1564.14</c:v>
                </c:pt>
                <c:pt idx="7">
                  <c:v>1414.18</c:v>
                </c:pt>
                <c:pt idx="8">
                  <c:v>1404.78</c:v>
                </c:pt>
                <c:pt idx="9">
                  <c:v>1408.59</c:v>
                </c:pt>
                <c:pt idx="10">
                  <c:v>1423.67</c:v>
                </c:pt>
                <c:pt idx="11">
                  <c:v>1456.86</c:v>
                </c:pt>
                <c:pt idx="12">
                  <c:v>1499.61</c:v>
                </c:pt>
                <c:pt idx="13">
                  <c:v>1600.13</c:v>
                </c:pt>
                <c:pt idx="14">
                  <c:v>1667.47</c:v>
                </c:pt>
                <c:pt idx="15">
                  <c:v>1231.7</c:v>
                </c:pt>
                <c:pt idx="16">
                  <c:v>1078.97</c:v>
                </c:pt>
                <c:pt idx="17">
                  <c:v>1026.03</c:v>
                </c:pt>
              </c:numCache>
            </c:numRef>
          </c:val>
        </c:ser>
        <c:ser>
          <c:idx val="4"/>
          <c:order val="4"/>
          <c:tx>
            <c:strRef>
              <c:f>'corei7-mountain-data'!$F$1</c:f>
              <c:strCache>
                <c:ptCount val="1"/>
                <c:pt idx="0">
                  <c:v>4M</c:v>
                </c:pt>
              </c:strCache>
            </c:strRef>
          </c:tx>
          <c:spPr>
            <a:solidFill>
              <a:srgbClr val="660066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'corei7-mountain-data'!$F$2:$F$19</c:f>
              <c:numCache>
                <c:formatCode>General</c:formatCode>
                <c:ptCount val="18"/>
                <c:pt idx="0">
                  <c:v>4642.47</c:v>
                </c:pt>
                <c:pt idx="1">
                  <c:v>4583.8</c:v>
                </c:pt>
                <c:pt idx="2">
                  <c:v>4074.93</c:v>
                </c:pt>
                <c:pt idx="3">
                  <c:v>3557.51</c:v>
                </c:pt>
                <c:pt idx="4">
                  <c:v>3337.59</c:v>
                </c:pt>
                <c:pt idx="5">
                  <c:v>2898.78</c:v>
                </c:pt>
                <c:pt idx="6">
                  <c:v>2535.2199999999998</c:v>
                </c:pt>
                <c:pt idx="7">
                  <c:v>2248.83</c:v>
                </c:pt>
                <c:pt idx="8">
                  <c:v>2227.41</c:v>
                </c:pt>
                <c:pt idx="9">
                  <c:v>2203.98</c:v>
                </c:pt>
                <c:pt idx="10">
                  <c:v>2187.29</c:v>
                </c:pt>
                <c:pt idx="11">
                  <c:v>2164.1799999999998</c:v>
                </c:pt>
                <c:pt idx="12">
                  <c:v>2156.96</c:v>
                </c:pt>
                <c:pt idx="13">
                  <c:v>2148.52</c:v>
                </c:pt>
                <c:pt idx="14">
                  <c:v>2146.83</c:v>
                </c:pt>
                <c:pt idx="15">
                  <c:v>2131.36</c:v>
                </c:pt>
                <c:pt idx="16">
                  <c:v>2038.29</c:v>
                </c:pt>
                <c:pt idx="17">
                  <c:v>2060.87</c:v>
                </c:pt>
              </c:numCache>
            </c:numRef>
          </c:val>
        </c:ser>
        <c:ser>
          <c:idx val="5"/>
          <c:order val="5"/>
          <c:tx>
            <c:strRef>
              <c:f>'corei7-mountain-data'!$G$1</c:f>
              <c:strCache>
                <c:ptCount val="1"/>
                <c:pt idx="0">
                  <c:v>2M</c:v>
                </c:pt>
              </c:strCache>
            </c:strRef>
          </c:tx>
          <c:spPr>
            <a:solidFill>
              <a:srgbClr val="FF808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'corei7-mountain-data'!$G$2:$G$19</c:f>
              <c:numCache>
                <c:formatCode>General</c:formatCode>
                <c:ptCount val="18"/>
                <c:pt idx="0">
                  <c:v>4674.0600000000004</c:v>
                </c:pt>
                <c:pt idx="1">
                  <c:v>4659.0600000000004</c:v>
                </c:pt>
                <c:pt idx="2">
                  <c:v>4153.1000000000004</c:v>
                </c:pt>
                <c:pt idx="3">
                  <c:v>4016.4</c:v>
                </c:pt>
                <c:pt idx="4">
                  <c:v>3540.78</c:v>
                </c:pt>
                <c:pt idx="5">
                  <c:v>3027.05</c:v>
                </c:pt>
                <c:pt idx="6">
                  <c:v>2625.06</c:v>
                </c:pt>
                <c:pt idx="7">
                  <c:v>2321.73</c:v>
                </c:pt>
                <c:pt idx="8">
                  <c:v>2306.4</c:v>
                </c:pt>
                <c:pt idx="9">
                  <c:v>2292.86</c:v>
                </c:pt>
                <c:pt idx="10">
                  <c:v>2282.38</c:v>
                </c:pt>
                <c:pt idx="11">
                  <c:v>2270.35</c:v>
                </c:pt>
                <c:pt idx="12">
                  <c:v>2264.14</c:v>
                </c:pt>
                <c:pt idx="13">
                  <c:v>2259.8000000000002</c:v>
                </c:pt>
                <c:pt idx="14">
                  <c:v>2260.46</c:v>
                </c:pt>
                <c:pt idx="15">
                  <c:v>2261.54</c:v>
                </c:pt>
                <c:pt idx="16">
                  <c:v>2224.92</c:v>
                </c:pt>
                <c:pt idx="17">
                  <c:v>2431.58</c:v>
                </c:pt>
              </c:numCache>
            </c:numRef>
          </c:val>
        </c:ser>
        <c:ser>
          <c:idx val="6"/>
          <c:order val="6"/>
          <c:tx>
            <c:strRef>
              <c:f>'corei7-mountain-data'!$H$1</c:f>
              <c:strCache>
                <c:ptCount val="1"/>
                <c:pt idx="0">
                  <c:v>1M</c:v>
                </c:pt>
              </c:strCache>
            </c:strRef>
          </c:tx>
          <c:spPr>
            <a:solidFill>
              <a:srgbClr val="0066CC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'corei7-mountain-data'!$H$2:$H$19</c:f>
              <c:numCache>
                <c:formatCode>General</c:formatCode>
                <c:ptCount val="18"/>
                <c:pt idx="0">
                  <c:v>4673.7700000000004</c:v>
                </c:pt>
                <c:pt idx="1">
                  <c:v>4656.9799999999996</c:v>
                </c:pt>
                <c:pt idx="2">
                  <c:v>4156.32</c:v>
                </c:pt>
                <c:pt idx="3">
                  <c:v>4012.65</c:v>
                </c:pt>
                <c:pt idx="4">
                  <c:v>3535.85</c:v>
                </c:pt>
                <c:pt idx="5">
                  <c:v>3021.82</c:v>
                </c:pt>
                <c:pt idx="6">
                  <c:v>2623.08</c:v>
                </c:pt>
                <c:pt idx="7">
                  <c:v>2318.19</c:v>
                </c:pt>
                <c:pt idx="8">
                  <c:v>2303.7199999999998</c:v>
                </c:pt>
                <c:pt idx="9">
                  <c:v>2291.5500000000002</c:v>
                </c:pt>
                <c:pt idx="10">
                  <c:v>2280.42</c:v>
                </c:pt>
                <c:pt idx="11">
                  <c:v>2270.2399999999998</c:v>
                </c:pt>
                <c:pt idx="12">
                  <c:v>2264.8200000000002</c:v>
                </c:pt>
                <c:pt idx="13">
                  <c:v>2261.86</c:v>
                </c:pt>
                <c:pt idx="14">
                  <c:v>2261.31</c:v>
                </c:pt>
                <c:pt idx="15">
                  <c:v>2271.41</c:v>
                </c:pt>
                <c:pt idx="16">
                  <c:v>2237.27</c:v>
                </c:pt>
                <c:pt idx="17">
                  <c:v>2432.7399999999998</c:v>
                </c:pt>
              </c:numCache>
            </c:numRef>
          </c:val>
        </c:ser>
        <c:ser>
          <c:idx val="7"/>
          <c:order val="7"/>
          <c:tx>
            <c:strRef>
              <c:f>'corei7-mountain-data'!$I$1</c:f>
              <c:strCache>
                <c:ptCount val="1"/>
                <c:pt idx="0">
                  <c:v>512K</c:v>
                </c:pt>
              </c:strCache>
            </c:strRef>
          </c:tx>
          <c:spPr>
            <a:solidFill>
              <a:srgbClr val="CCCC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'corei7-mountain-data'!$I$2:$I$19</c:f>
              <c:numCache>
                <c:formatCode>General</c:formatCode>
                <c:ptCount val="18"/>
                <c:pt idx="0">
                  <c:v>4673</c:v>
                </c:pt>
                <c:pt idx="1">
                  <c:v>4658.05</c:v>
                </c:pt>
                <c:pt idx="2">
                  <c:v>4267.3</c:v>
                </c:pt>
                <c:pt idx="3">
                  <c:v>4052.55</c:v>
                </c:pt>
                <c:pt idx="4">
                  <c:v>3730.88</c:v>
                </c:pt>
                <c:pt idx="5">
                  <c:v>3236.67</c:v>
                </c:pt>
                <c:pt idx="6">
                  <c:v>2839.93</c:v>
                </c:pt>
                <c:pt idx="7">
                  <c:v>2527.15</c:v>
                </c:pt>
                <c:pt idx="8">
                  <c:v>2513.25</c:v>
                </c:pt>
                <c:pt idx="9">
                  <c:v>2503.12</c:v>
                </c:pt>
                <c:pt idx="10">
                  <c:v>2494.19</c:v>
                </c:pt>
                <c:pt idx="11">
                  <c:v>2517.44</c:v>
                </c:pt>
                <c:pt idx="12">
                  <c:v>2523.1</c:v>
                </c:pt>
                <c:pt idx="13">
                  <c:v>2551.67</c:v>
                </c:pt>
                <c:pt idx="14">
                  <c:v>2555.5300000000002</c:v>
                </c:pt>
                <c:pt idx="15">
                  <c:v>2477.41</c:v>
                </c:pt>
                <c:pt idx="16">
                  <c:v>2420.17</c:v>
                </c:pt>
                <c:pt idx="17">
                  <c:v>2590.64</c:v>
                </c:pt>
              </c:numCache>
            </c:numRef>
          </c:val>
        </c:ser>
        <c:ser>
          <c:idx val="8"/>
          <c:order val="8"/>
          <c:tx>
            <c:strRef>
              <c:f>'corei7-mountain-data'!$J$1</c:f>
              <c:strCache>
                <c:ptCount val="1"/>
                <c:pt idx="0">
                  <c:v>256K</c:v>
                </c:pt>
              </c:strCache>
            </c:strRef>
          </c:tx>
          <c:spPr>
            <a:solidFill>
              <a:srgbClr val="00009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'corei7-mountain-data'!$J$2:$J$19</c:f>
              <c:numCache>
                <c:formatCode>General</c:formatCode>
                <c:ptCount val="18"/>
                <c:pt idx="0">
                  <c:v>4672.3100000000004</c:v>
                </c:pt>
                <c:pt idx="1">
                  <c:v>4645.58</c:v>
                </c:pt>
                <c:pt idx="2">
                  <c:v>4300.1000000000004</c:v>
                </c:pt>
                <c:pt idx="3">
                  <c:v>4091.3</c:v>
                </c:pt>
                <c:pt idx="4">
                  <c:v>3890.2</c:v>
                </c:pt>
                <c:pt idx="5">
                  <c:v>3175.38</c:v>
                </c:pt>
                <c:pt idx="6">
                  <c:v>2748.26</c:v>
                </c:pt>
                <c:pt idx="7">
                  <c:v>2351.27</c:v>
                </c:pt>
                <c:pt idx="8">
                  <c:v>2518.38</c:v>
                </c:pt>
                <c:pt idx="9">
                  <c:v>2627.49</c:v>
                </c:pt>
                <c:pt idx="10">
                  <c:v>2644.71</c:v>
                </c:pt>
                <c:pt idx="11">
                  <c:v>2646.45</c:v>
                </c:pt>
                <c:pt idx="12">
                  <c:v>2690.79</c:v>
                </c:pt>
                <c:pt idx="13">
                  <c:v>2715.46</c:v>
                </c:pt>
                <c:pt idx="14">
                  <c:v>2762.7</c:v>
                </c:pt>
                <c:pt idx="15">
                  <c:v>2445.48</c:v>
                </c:pt>
                <c:pt idx="16">
                  <c:v>2440.11</c:v>
                </c:pt>
                <c:pt idx="17">
                  <c:v>2560.87</c:v>
                </c:pt>
              </c:numCache>
            </c:numRef>
          </c:val>
        </c:ser>
        <c:ser>
          <c:idx val="9"/>
          <c:order val="9"/>
          <c:tx>
            <c:strRef>
              <c:f>'corei7-mountain-data'!$K$1</c:f>
              <c:strCache>
                <c:ptCount val="1"/>
                <c:pt idx="0">
                  <c:v>128K</c:v>
                </c:pt>
              </c:strCache>
            </c:strRef>
          </c:tx>
          <c:spPr>
            <a:solidFill>
              <a:srgbClr val="F20884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'corei7-mountain-data'!$K$2:$K$19</c:f>
              <c:numCache>
                <c:formatCode>General</c:formatCode>
                <c:ptCount val="18"/>
                <c:pt idx="0">
                  <c:v>4669.8900000000003</c:v>
                </c:pt>
                <c:pt idx="1">
                  <c:v>4661.4399999999996</c:v>
                </c:pt>
                <c:pt idx="2">
                  <c:v>4661.75</c:v>
                </c:pt>
                <c:pt idx="3">
                  <c:v>4570.55</c:v>
                </c:pt>
                <c:pt idx="4">
                  <c:v>4453.42</c:v>
                </c:pt>
                <c:pt idx="5">
                  <c:v>4070.1</c:v>
                </c:pt>
                <c:pt idx="6">
                  <c:v>3626.17</c:v>
                </c:pt>
                <c:pt idx="7">
                  <c:v>2349.0500000000002</c:v>
                </c:pt>
                <c:pt idx="8">
                  <c:v>3332.47</c:v>
                </c:pt>
                <c:pt idx="9">
                  <c:v>3318.78</c:v>
                </c:pt>
                <c:pt idx="10">
                  <c:v>3328.21</c:v>
                </c:pt>
                <c:pt idx="11">
                  <c:v>3312.1</c:v>
                </c:pt>
                <c:pt idx="12">
                  <c:v>3351.75</c:v>
                </c:pt>
                <c:pt idx="13">
                  <c:v>3197.56</c:v>
                </c:pt>
                <c:pt idx="14">
                  <c:v>3342.59</c:v>
                </c:pt>
                <c:pt idx="15">
                  <c:v>3330.51</c:v>
                </c:pt>
                <c:pt idx="16">
                  <c:v>3335.4</c:v>
                </c:pt>
                <c:pt idx="17">
                  <c:v>3374.9</c:v>
                </c:pt>
              </c:numCache>
            </c:numRef>
          </c:val>
        </c:ser>
        <c:ser>
          <c:idx val="10"/>
          <c:order val="10"/>
          <c:tx>
            <c:strRef>
              <c:f>'corei7-mountain-data'!$L$1</c:f>
              <c:strCache>
                <c:ptCount val="1"/>
                <c:pt idx="0">
                  <c:v>64K</c:v>
                </c:pt>
              </c:strCache>
            </c:strRef>
          </c:tx>
          <c:spPr>
            <a:solidFill>
              <a:srgbClr val="FCF305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'corei7-mountain-data'!$L$2:$L$19</c:f>
              <c:numCache>
                <c:formatCode>General</c:formatCode>
                <c:ptCount val="18"/>
                <c:pt idx="0">
                  <c:v>4664.6899999999996</c:v>
                </c:pt>
                <c:pt idx="1">
                  <c:v>4647.96</c:v>
                </c:pt>
                <c:pt idx="2">
                  <c:v>4646.51</c:v>
                </c:pt>
                <c:pt idx="3">
                  <c:v>4575.1000000000004</c:v>
                </c:pt>
                <c:pt idx="4">
                  <c:v>4473.68</c:v>
                </c:pt>
                <c:pt idx="5">
                  <c:v>4218.51</c:v>
                </c:pt>
                <c:pt idx="6">
                  <c:v>3642.61</c:v>
                </c:pt>
                <c:pt idx="7">
                  <c:v>3334.78</c:v>
                </c:pt>
                <c:pt idx="8">
                  <c:v>3395.82</c:v>
                </c:pt>
                <c:pt idx="9">
                  <c:v>3398</c:v>
                </c:pt>
                <c:pt idx="10">
                  <c:v>3403.08</c:v>
                </c:pt>
                <c:pt idx="11">
                  <c:v>3411.87</c:v>
                </c:pt>
                <c:pt idx="12">
                  <c:v>3395.99</c:v>
                </c:pt>
                <c:pt idx="13">
                  <c:v>3299.01</c:v>
                </c:pt>
                <c:pt idx="14">
                  <c:v>4287.45</c:v>
                </c:pt>
                <c:pt idx="15">
                  <c:v>3416.74</c:v>
                </c:pt>
                <c:pt idx="16">
                  <c:v>3389.13</c:v>
                </c:pt>
                <c:pt idx="17">
                  <c:v>3374.16</c:v>
                </c:pt>
              </c:numCache>
            </c:numRef>
          </c:val>
        </c:ser>
        <c:ser>
          <c:idx val="11"/>
          <c:order val="11"/>
          <c:tx>
            <c:strRef>
              <c:f>'corei7-mountain-data'!$M$1</c:f>
              <c:strCache>
                <c:ptCount val="1"/>
                <c:pt idx="0">
                  <c:v>32K</c:v>
                </c:pt>
              </c:strCache>
            </c:strRef>
          </c:tx>
          <c:spPr>
            <a:solidFill>
              <a:srgbClr val="00ABEA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'corei7-mountain-data'!$M$2:$M$19</c:f>
              <c:numCache>
                <c:formatCode>General</c:formatCode>
                <c:ptCount val="18"/>
                <c:pt idx="0">
                  <c:v>4654.62</c:v>
                </c:pt>
                <c:pt idx="1">
                  <c:v>4624.5</c:v>
                </c:pt>
                <c:pt idx="2">
                  <c:v>4631.6899999999996</c:v>
                </c:pt>
                <c:pt idx="3">
                  <c:v>4615.62</c:v>
                </c:pt>
                <c:pt idx="4">
                  <c:v>4600.3900000000003</c:v>
                </c:pt>
                <c:pt idx="5">
                  <c:v>4585.6000000000004</c:v>
                </c:pt>
                <c:pt idx="6">
                  <c:v>4572.8</c:v>
                </c:pt>
                <c:pt idx="7">
                  <c:v>4809.1000000000004</c:v>
                </c:pt>
                <c:pt idx="8">
                  <c:v>4803.13</c:v>
                </c:pt>
                <c:pt idx="9">
                  <c:v>4789.7</c:v>
                </c:pt>
                <c:pt idx="10">
                  <c:v>4790.97</c:v>
                </c:pt>
                <c:pt idx="11">
                  <c:v>4784.6499999999996</c:v>
                </c:pt>
                <c:pt idx="12">
                  <c:v>4754.2299999999996</c:v>
                </c:pt>
                <c:pt idx="13">
                  <c:v>4768.54</c:v>
                </c:pt>
                <c:pt idx="14">
                  <c:v>4750.25</c:v>
                </c:pt>
                <c:pt idx="15">
                  <c:v>4742.01</c:v>
                </c:pt>
                <c:pt idx="16">
                  <c:v>6545.16</c:v>
                </c:pt>
                <c:pt idx="17">
                  <c:v>6408.41</c:v>
                </c:pt>
              </c:numCache>
            </c:numRef>
          </c:val>
        </c:ser>
        <c:ser>
          <c:idx val="12"/>
          <c:order val="12"/>
          <c:tx>
            <c:strRef>
              <c:f>'corei7-mountain-data'!$N$1</c:f>
              <c:strCache>
                <c:ptCount val="1"/>
                <c:pt idx="0">
                  <c:v>16K</c:v>
                </c:pt>
              </c:strCache>
            </c:strRef>
          </c:tx>
          <c:spPr>
            <a:solidFill>
              <a:srgbClr val="4600A5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'corei7-mountain-data'!$N$2:$N$19</c:f>
              <c:numCache>
                <c:formatCode>General</c:formatCode>
                <c:ptCount val="18"/>
                <c:pt idx="0">
                  <c:v>4635.05</c:v>
                </c:pt>
                <c:pt idx="1">
                  <c:v>4575.1400000000003</c:v>
                </c:pt>
                <c:pt idx="2">
                  <c:v>4577.76</c:v>
                </c:pt>
                <c:pt idx="3">
                  <c:v>4797.16</c:v>
                </c:pt>
                <c:pt idx="4">
                  <c:v>4781.0600000000004</c:v>
                </c:pt>
                <c:pt idx="5">
                  <c:v>4773.37</c:v>
                </c:pt>
                <c:pt idx="6">
                  <c:v>4756.1899999999996</c:v>
                </c:pt>
                <c:pt idx="7">
                  <c:v>4729.6499999999996</c:v>
                </c:pt>
                <c:pt idx="8">
                  <c:v>4701.3</c:v>
                </c:pt>
                <c:pt idx="9">
                  <c:v>4716.3900000000003</c:v>
                </c:pt>
                <c:pt idx="10">
                  <c:v>4668.13</c:v>
                </c:pt>
                <c:pt idx="11">
                  <c:v>4653.51</c:v>
                </c:pt>
                <c:pt idx="12">
                  <c:v>4678.67</c:v>
                </c:pt>
                <c:pt idx="13">
                  <c:v>4620.2299999999996</c:v>
                </c:pt>
                <c:pt idx="14">
                  <c:v>4621.49</c:v>
                </c:pt>
                <c:pt idx="15">
                  <c:v>6529.52</c:v>
                </c:pt>
                <c:pt idx="16">
                  <c:v>6398.15</c:v>
                </c:pt>
                <c:pt idx="17">
                  <c:v>6122.8</c:v>
                </c:pt>
              </c:numCache>
            </c:numRef>
          </c:val>
        </c:ser>
        <c:ser>
          <c:idx val="13"/>
          <c:order val="13"/>
          <c:tx>
            <c:strRef>
              <c:f>'corei7-mountain-data'!$O$1</c:f>
              <c:strCache>
                <c:ptCount val="1"/>
                <c:pt idx="0">
                  <c:v>8K</c:v>
                </c:pt>
              </c:strCache>
            </c:strRef>
          </c:tx>
          <c:spPr>
            <a:solidFill>
              <a:srgbClr val="90000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'corei7-mountain-data'!$O$2:$O$19</c:f>
              <c:numCache>
                <c:formatCode>General</c:formatCode>
                <c:ptCount val="18"/>
                <c:pt idx="0">
                  <c:v>4599.95</c:v>
                </c:pt>
                <c:pt idx="1">
                  <c:v>4702.5600000000004</c:v>
                </c:pt>
                <c:pt idx="2">
                  <c:v>4771.3599999999997</c:v>
                </c:pt>
                <c:pt idx="3">
                  <c:v>4725.95</c:v>
                </c:pt>
                <c:pt idx="4">
                  <c:v>4709.6099999999997</c:v>
                </c:pt>
                <c:pt idx="5">
                  <c:v>4646.91</c:v>
                </c:pt>
                <c:pt idx="6">
                  <c:v>4613.58</c:v>
                </c:pt>
                <c:pt idx="7">
                  <c:v>6534.86</c:v>
                </c:pt>
                <c:pt idx="8">
                  <c:v>6513.84</c:v>
                </c:pt>
                <c:pt idx="9">
                  <c:v>6498.25</c:v>
                </c:pt>
                <c:pt idx="10">
                  <c:v>6479.32</c:v>
                </c:pt>
                <c:pt idx="11">
                  <c:v>6460.77</c:v>
                </c:pt>
                <c:pt idx="12">
                  <c:v>6443.44</c:v>
                </c:pt>
                <c:pt idx="13">
                  <c:v>6427.61</c:v>
                </c:pt>
                <c:pt idx="14">
                  <c:v>6408.2</c:v>
                </c:pt>
                <c:pt idx="15">
                  <c:v>6396.54</c:v>
                </c:pt>
                <c:pt idx="16">
                  <c:v>6118.69</c:v>
                </c:pt>
                <c:pt idx="17">
                  <c:v>5642.81</c:v>
                </c:pt>
              </c:numCache>
            </c:numRef>
          </c:val>
        </c:ser>
        <c:ser>
          <c:idx val="14"/>
          <c:order val="14"/>
          <c:tx>
            <c:strRef>
              <c:f>'corei7-mountain-data'!$P$1</c:f>
              <c:strCache>
                <c:ptCount val="1"/>
                <c:pt idx="0">
                  <c:v>4K</c:v>
                </c:pt>
              </c:strCache>
            </c:strRef>
          </c:tx>
          <c:spPr>
            <a:solidFill>
              <a:srgbClr val="00808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'corei7-mountain-data'!$P$2:$P$19</c:f>
              <c:numCache>
                <c:formatCode>General</c:formatCode>
                <c:ptCount val="18"/>
                <c:pt idx="0">
                  <c:v>4764.2</c:v>
                </c:pt>
                <c:pt idx="1">
                  <c:v>4607.45</c:v>
                </c:pt>
                <c:pt idx="2">
                  <c:v>4617.8599999999997</c:v>
                </c:pt>
                <c:pt idx="3">
                  <c:v>6502.49</c:v>
                </c:pt>
                <c:pt idx="4">
                  <c:v>6466.17</c:v>
                </c:pt>
                <c:pt idx="5">
                  <c:v>6432.81</c:v>
                </c:pt>
                <c:pt idx="6">
                  <c:v>6397.26</c:v>
                </c:pt>
                <c:pt idx="7">
                  <c:v>6369.39</c:v>
                </c:pt>
                <c:pt idx="8">
                  <c:v>6328.29</c:v>
                </c:pt>
                <c:pt idx="9">
                  <c:v>6299.45</c:v>
                </c:pt>
                <c:pt idx="10">
                  <c:v>6259.01</c:v>
                </c:pt>
                <c:pt idx="11">
                  <c:v>6225.06</c:v>
                </c:pt>
                <c:pt idx="12">
                  <c:v>6193.75</c:v>
                </c:pt>
                <c:pt idx="13">
                  <c:v>6159.03</c:v>
                </c:pt>
                <c:pt idx="14">
                  <c:v>6127.24</c:v>
                </c:pt>
                <c:pt idx="15">
                  <c:v>6097.52</c:v>
                </c:pt>
                <c:pt idx="16">
                  <c:v>5623.45</c:v>
                </c:pt>
                <c:pt idx="17">
                  <c:v>4861.38</c:v>
                </c:pt>
              </c:numCache>
            </c:numRef>
          </c:val>
        </c:ser>
        <c:ser>
          <c:idx val="15"/>
          <c:order val="15"/>
          <c:tx>
            <c:strRef>
              <c:f>'corei7-mountain-data'!$Q$1</c:f>
              <c:strCache>
                <c:ptCount val="1"/>
                <c:pt idx="0">
                  <c:v>2K</c:v>
                </c:pt>
              </c:strCache>
            </c:strRef>
          </c:tx>
          <c:spPr>
            <a:solidFill>
              <a:srgbClr val="0000D4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'corei7-mountain-data'!$Q$2:$Q$19</c:f>
              <c:numCache>
                <c:formatCode>General</c:formatCode>
                <c:ptCount val="18"/>
                <c:pt idx="0">
                  <c:v>4754.1499999999996</c:v>
                </c:pt>
                <c:pt idx="1">
                  <c:v>6086.11</c:v>
                </c:pt>
                <c:pt idx="2">
                  <c:v>6301.73</c:v>
                </c:pt>
                <c:pt idx="3">
                  <c:v>6261.46</c:v>
                </c:pt>
                <c:pt idx="4">
                  <c:v>6188.41</c:v>
                </c:pt>
                <c:pt idx="5">
                  <c:v>6115.06</c:v>
                </c:pt>
                <c:pt idx="6">
                  <c:v>6075.11</c:v>
                </c:pt>
                <c:pt idx="7">
                  <c:v>6013.17</c:v>
                </c:pt>
                <c:pt idx="8">
                  <c:v>5923.29</c:v>
                </c:pt>
                <c:pt idx="9">
                  <c:v>5870.21</c:v>
                </c:pt>
                <c:pt idx="10">
                  <c:v>5803.26</c:v>
                </c:pt>
                <c:pt idx="11">
                  <c:v>5754.86</c:v>
                </c:pt>
                <c:pt idx="12">
                  <c:v>5679.31</c:v>
                </c:pt>
                <c:pt idx="13">
                  <c:v>5629.01</c:v>
                </c:pt>
                <c:pt idx="14">
                  <c:v>5580.53</c:v>
                </c:pt>
                <c:pt idx="15">
                  <c:v>5541.86</c:v>
                </c:pt>
                <c:pt idx="16">
                  <c:v>4799.63</c:v>
                </c:pt>
                <c:pt idx="17">
                  <c:v>4639.2</c:v>
                </c:pt>
              </c:numCache>
            </c:numRef>
          </c:val>
        </c:ser>
        <c:bandFmts>
          <c:bandFmt>
            <c:idx val="0"/>
            <c:spPr>
              <a:solidFill>
                <a:srgbClr val="9999FF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1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2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3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4"/>
            <c:spPr>
              <a:solidFill>
                <a:srgbClr val="660066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5"/>
            <c:spPr>
              <a:solidFill>
                <a:srgbClr val="FF8080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6"/>
            <c:spPr>
              <a:solidFill>
                <a:srgbClr val="0066CC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</c:bandFmts>
        <c:axId val="281850544"/>
        <c:axId val="281851104"/>
        <c:axId val="223094864"/>
      </c:surface3DChart>
      <c:catAx>
        <c:axId val="2818505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/>
                  <a:t>Stride (x8 bytes)</a:t>
                </a:r>
              </a:p>
            </c:rich>
          </c:tx>
          <c:layout>
            <c:manualLayout>
              <c:xMode val="edge"/>
              <c:yMode val="edge"/>
              <c:x val="0.232766870807816"/>
              <c:y val="0.8031147822208499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ko-KR"/>
          </a:p>
        </c:txPr>
        <c:crossAx val="281851104"/>
        <c:crosses val="autoZero"/>
        <c:auto val="1"/>
        <c:lblAlgn val="ctr"/>
        <c:lblOffset val="100"/>
        <c:tickLblSkip val="2"/>
        <c:tickMarkSkip val="1"/>
        <c:noMultiLvlLbl val="1"/>
      </c:catAx>
      <c:valAx>
        <c:axId val="281851104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 dirty="0"/>
                  <a:t>Read  throughput (MB/</a:t>
                </a:r>
                <a:r>
                  <a:rPr lang="en-US" sz="1600" dirty="0" err="1"/>
                  <a:t>s</a:t>
                </a:r>
                <a:r>
                  <a:rPr lang="en-US" sz="1600" dirty="0"/>
                  <a:t>)</a:t>
                </a:r>
              </a:p>
            </c:rich>
          </c:tx>
          <c:layout>
            <c:manualLayout>
              <c:xMode val="edge"/>
              <c:yMode val="edge"/>
              <c:x val="9.7302537182852103E-2"/>
              <c:y val="6.7712246753469499E-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ko-KR"/>
          </a:p>
        </c:txPr>
        <c:crossAx val="281850544"/>
        <c:crosses val="autoZero"/>
        <c:crossBetween val="between"/>
      </c:valAx>
      <c:serAx>
        <c:axId val="2230948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 dirty="0" smtClean="0"/>
                  <a:t>Working set size (</a:t>
                </a:r>
                <a:r>
                  <a:rPr lang="en-US" sz="1600" dirty="0"/>
                  <a:t>bytes)</a:t>
                </a:r>
              </a:p>
            </c:rich>
          </c:tx>
          <c:layout>
            <c:manualLayout>
              <c:xMode val="edge"/>
              <c:yMode val="edge"/>
              <c:x val="0.72020834062408901"/>
              <c:y val="0.81348206474190699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ko-KR"/>
          </a:p>
        </c:txPr>
        <c:crossAx val="281851104"/>
        <c:crosses val="autoZero"/>
        <c:tickLblSkip val="3"/>
        <c:tickMarkSkip val="1"/>
      </c:ser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ko-KR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8"/>
          <c:y val="3.9215686274509803E-2"/>
          <c:w val="0.832592592592592"/>
          <c:h val="0.83660130718954195"/>
        </c:manualLayout>
      </c:layout>
      <c:lineChart>
        <c:grouping val="standard"/>
        <c:varyColors val="0"/>
        <c:ser>
          <c:idx val="4"/>
          <c:order val="0"/>
          <c:tx>
            <c:strRef>
              <c:f>corei7mmdata!$F$1</c:f>
              <c:strCache>
                <c:ptCount val="1"/>
                <c:pt idx="0">
                  <c:v>jki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star"/>
            <c:size val="8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corei7mmdata!$A$2:$A$16</c:f>
              <c:numCache>
                <c:formatCode>General</c:formatCode>
                <c:ptCount val="15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  <c:pt idx="14">
                  <c:v>750</c:v>
                </c:pt>
              </c:numCache>
            </c:numRef>
          </c:cat>
          <c:val>
            <c:numRef>
              <c:f>corei7mmdata!$F$2:$F$16</c:f>
              <c:numCache>
                <c:formatCode>General</c:formatCode>
                <c:ptCount val="15"/>
                <c:pt idx="0">
                  <c:v>6.4</c:v>
                </c:pt>
                <c:pt idx="1">
                  <c:v>6.87</c:v>
                </c:pt>
                <c:pt idx="2">
                  <c:v>4.1399999999999997</c:v>
                </c:pt>
                <c:pt idx="3">
                  <c:v>5.53</c:v>
                </c:pt>
                <c:pt idx="4">
                  <c:v>10.93</c:v>
                </c:pt>
                <c:pt idx="5">
                  <c:v>33.229999999999997</c:v>
                </c:pt>
                <c:pt idx="6">
                  <c:v>49.43</c:v>
                </c:pt>
                <c:pt idx="7">
                  <c:v>51.49</c:v>
                </c:pt>
                <c:pt idx="8">
                  <c:v>52.06</c:v>
                </c:pt>
                <c:pt idx="9">
                  <c:v>52.06</c:v>
                </c:pt>
                <c:pt idx="10">
                  <c:v>52.07</c:v>
                </c:pt>
                <c:pt idx="11">
                  <c:v>52.09</c:v>
                </c:pt>
                <c:pt idx="12">
                  <c:v>52.12</c:v>
                </c:pt>
                <c:pt idx="13">
                  <c:v>52.17</c:v>
                </c:pt>
                <c:pt idx="14">
                  <c:v>52.2</c:v>
                </c:pt>
              </c:numCache>
            </c:numRef>
          </c:val>
          <c:smooth val="0"/>
        </c:ser>
        <c:ser>
          <c:idx val="5"/>
          <c:order val="1"/>
          <c:tx>
            <c:strRef>
              <c:f>corei7mmdata!$G$1</c:f>
              <c:strCache>
                <c:ptCount val="1"/>
                <c:pt idx="0">
                  <c:v>kji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square"/>
            <c:size val="12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corei7mmdata!$A$2:$A$16</c:f>
              <c:numCache>
                <c:formatCode>General</c:formatCode>
                <c:ptCount val="15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  <c:pt idx="14">
                  <c:v>750</c:v>
                </c:pt>
              </c:numCache>
            </c:numRef>
          </c:cat>
          <c:val>
            <c:numRef>
              <c:f>corei7mmdata!$G$2:$G$16</c:f>
              <c:numCache>
                <c:formatCode>General</c:formatCode>
                <c:ptCount val="15"/>
                <c:pt idx="0">
                  <c:v>6.4</c:v>
                </c:pt>
                <c:pt idx="1">
                  <c:v>6.8199999999999976</c:v>
                </c:pt>
                <c:pt idx="2">
                  <c:v>4.01</c:v>
                </c:pt>
                <c:pt idx="3">
                  <c:v>5.33</c:v>
                </c:pt>
                <c:pt idx="4">
                  <c:v>11.04</c:v>
                </c:pt>
                <c:pt idx="5">
                  <c:v>33.21</c:v>
                </c:pt>
                <c:pt idx="6">
                  <c:v>49.42</c:v>
                </c:pt>
                <c:pt idx="7">
                  <c:v>51.5</c:v>
                </c:pt>
                <c:pt idx="8">
                  <c:v>52.07</c:v>
                </c:pt>
                <c:pt idx="9">
                  <c:v>52.08</c:v>
                </c:pt>
                <c:pt idx="10">
                  <c:v>52.09</c:v>
                </c:pt>
                <c:pt idx="11">
                  <c:v>52.1</c:v>
                </c:pt>
                <c:pt idx="12">
                  <c:v>52.14</c:v>
                </c:pt>
                <c:pt idx="13">
                  <c:v>52.19</c:v>
                </c:pt>
                <c:pt idx="14">
                  <c:v>52.23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corei7mmdata!$D$1</c:f>
              <c:strCache>
                <c:ptCount val="1"/>
                <c:pt idx="0">
                  <c:v>ijk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x"/>
            <c:size val="8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corei7mmdata!$A$2:$A$16</c:f>
              <c:numCache>
                <c:formatCode>General</c:formatCode>
                <c:ptCount val="15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  <c:pt idx="14">
                  <c:v>750</c:v>
                </c:pt>
              </c:numCache>
            </c:numRef>
          </c:cat>
          <c:val>
            <c:numRef>
              <c:f>corei7mmdata!$D$2:$D$16</c:f>
              <c:numCache>
                <c:formatCode>General</c:formatCode>
                <c:ptCount val="15"/>
                <c:pt idx="0">
                  <c:v>5.31</c:v>
                </c:pt>
                <c:pt idx="1">
                  <c:v>6.35</c:v>
                </c:pt>
                <c:pt idx="2">
                  <c:v>6.29</c:v>
                </c:pt>
                <c:pt idx="3">
                  <c:v>3.7</c:v>
                </c:pt>
                <c:pt idx="4">
                  <c:v>3.72</c:v>
                </c:pt>
                <c:pt idx="5">
                  <c:v>3.71</c:v>
                </c:pt>
                <c:pt idx="6">
                  <c:v>3.72</c:v>
                </c:pt>
                <c:pt idx="7">
                  <c:v>3.83</c:v>
                </c:pt>
                <c:pt idx="8">
                  <c:v>4.5999999999999996</c:v>
                </c:pt>
                <c:pt idx="9">
                  <c:v>7.74</c:v>
                </c:pt>
                <c:pt idx="10">
                  <c:v>11.71</c:v>
                </c:pt>
                <c:pt idx="11">
                  <c:v>16.54</c:v>
                </c:pt>
                <c:pt idx="12">
                  <c:v>20.57</c:v>
                </c:pt>
                <c:pt idx="13">
                  <c:v>23.85</c:v>
                </c:pt>
                <c:pt idx="14">
                  <c:v>23.86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corei7mmdata!$E$1</c:f>
              <c:strCache>
                <c:ptCount val="1"/>
                <c:pt idx="0">
                  <c:v>jik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circle"/>
            <c:size val="10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corei7mmdata!$A$2:$A$16</c:f>
              <c:numCache>
                <c:formatCode>General</c:formatCode>
                <c:ptCount val="15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  <c:pt idx="14">
                  <c:v>750</c:v>
                </c:pt>
              </c:numCache>
            </c:numRef>
          </c:cat>
          <c:val>
            <c:numRef>
              <c:f>corei7mmdata!$E$2:$E$16</c:f>
              <c:numCache>
                <c:formatCode>General</c:formatCode>
                <c:ptCount val="15"/>
                <c:pt idx="0">
                  <c:v>5.4</c:v>
                </c:pt>
                <c:pt idx="1">
                  <c:v>6.23</c:v>
                </c:pt>
                <c:pt idx="2">
                  <c:v>3.64</c:v>
                </c:pt>
                <c:pt idx="3">
                  <c:v>3.71</c:v>
                </c:pt>
                <c:pt idx="4">
                  <c:v>3.61</c:v>
                </c:pt>
                <c:pt idx="5">
                  <c:v>3.6</c:v>
                </c:pt>
                <c:pt idx="6">
                  <c:v>3.63</c:v>
                </c:pt>
                <c:pt idx="7">
                  <c:v>3.74</c:v>
                </c:pt>
                <c:pt idx="8">
                  <c:v>4.6399999999999997</c:v>
                </c:pt>
                <c:pt idx="9">
                  <c:v>7.57</c:v>
                </c:pt>
                <c:pt idx="10">
                  <c:v>11.62</c:v>
                </c:pt>
                <c:pt idx="11">
                  <c:v>16.440000000000001</c:v>
                </c:pt>
                <c:pt idx="12">
                  <c:v>20.440000000000001</c:v>
                </c:pt>
                <c:pt idx="13">
                  <c:v>23.68</c:v>
                </c:pt>
                <c:pt idx="14">
                  <c:v>23.66</c:v>
                </c:pt>
              </c:numCache>
            </c:numRef>
          </c:val>
          <c:smooth val="0"/>
        </c:ser>
        <c:ser>
          <c:idx val="0"/>
          <c:order val="4"/>
          <c:tx>
            <c:strRef>
              <c:f>corei7mmdata!$B$1</c:f>
              <c:strCache>
                <c:ptCount val="1"/>
                <c:pt idx="0">
                  <c:v>kij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plus"/>
            <c:size val="8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corei7mmdata!$A$2:$A$16</c:f>
              <c:numCache>
                <c:formatCode>General</c:formatCode>
                <c:ptCount val="15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  <c:pt idx="14">
                  <c:v>750</c:v>
                </c:pt>
              </c:numCache>
            </c:numRef>
          </c:cat>
          <c:val>
            <c:numRef>
              <c:f>corei7mmdata!$B$2:$B$16</c:f>
              <c:numCache>
                <c:formatCode>General</c:formatCode>
                <c:ptCount val="15"/>
                <c:pt idx="0">
                  <c:v>4.37</c:v>
                </c:pt>
                <c:pt idx="1">
                  <c:v>5.3599999999999977</c:v>
                </c:pt>
                <c:pt idx="2">
                  <c:v>3.23</c:v>
                </c:pt>
                <c:pt idx="3">
                  <c:v>3.32</c:v>
                </c:pt>
                <c:pt idx="4">
                  <c:v>3.29</c:v>
                </c:pt>
                <c:pt idx="5">
                  <c:v>3.24</c:v>
                </c:pt>
                <c:pt idx="6">
                  <c:v>3.2</c:v>
                </c:pt>
                <c:pt idx="7">
                  <c:v>3.17</c:v>
                </c:pt>
                <c:pt idx="8">
                  <c:v>3.16</c:v>
                </c:pt>
                <c:pt idx="9">
                  <c:v>3.14</c:v>
                </c:pt>
                <c:pt idx="10">
                  <c:v>3.13</c:v>
                </c:pt>
                <c:pt idx="11">
                  <c:v>3.12</c:v>
                </c:pt>
                <c:pt idx="12">
                  <c:v>3.1</c:v>
                </c:pt>
                <c:pt idx="13">
                  <c:v>3.1</c:v>
                </c:pt>
                <c:pt idx="14">
                  <c:v>3.08</c:v>
                </c:pt>
              </c:numCache>
            </c:numRef>
          </c:val>
          <c:smooth val="0"/>
        </c:ser>
        <c:ser>
          <c:idx val="1"/>
          <c:order val="5"/>
          <c:tx>
            <c:strRef>
              <c:f>corei7mmdata!$C$1</c:f>
              <c:strCache>
                <c:ptCount val="1"/>
                <c:pt idx="0">
                  <c:v>ikj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triangle"/>
            <c:size val="10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corei7mmdata!$A$2:$A$16</c:f>
              <c:numCache>
                <c:formatCode>General</c:formatCode>
                <c:ptCount val="15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  <c:pt idx="14">
                  <c:v>750</c:v>
                </c:pt>
              </c:numCache>
            </c:numRef>
          </c:cat>
          <c:val>
            <c:numRef>
              <c:f>corei7mmdata!$C$2:$C$16</c:f>
              <c:numCache>
                <c:formatCode>General</c:formatCode>
                <c:ptCount val="15"/>
                <c:pt idx="0">
                  <c:v>3.58</c:v>
                </c:pt>
                <c:pt idx="1">
                  <c:v>5.31</c:v>
                </c:pt>
                <c:pt idx="2">
                  <c:v>3.19</c:v>
                </c:pt>
                <c:pt idx="3">
                  <c:v>3.18</c:v>
                </c:pt>
                <c:pt idx="4">
                  <c:v>3.15</c:v>
                </c:pt>
                <c:pt idx="5">
                  <c:v>3.12</c:v>
                </c:pt>
                <c:pt idx="6">
                  <c:v>3.1</c:v>
                </c:pt>
                <c:pt idx="7">
                  <c:v>3.1</c:v>
                </c:pt>
                <c:pt idx="8">
                  <c:v>3.11</c:v>
                </c:pt>
                <c:pt idx="9">
                  <c:v>3.09</c:v>
                </c:pt>
                <c:pt idx="10">
                  <c:v>3.07</c:v>
                </c:pt>
                <c:pt idx="11">
                  <c:v>3.06</c:v>
                </c:pt>
                <c:pt idx="12">
                  <c:v>3.02</c:v>
                </c:pt>
                <c:pt idx="13">
                  <c:v>3.02</c:v>
                </c:pt>
                <c:pt idx="14">
                  <c:v>3.01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0207712"/>
        <c:axId val="280208272"/>
      </c:lineChart>
      <c:catAx>
        <c:axId val="2802077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800"/>
                  <a:t>Array size (n)</a:t>
                </a:r>
              </a:p>
            </c:rich>
          </c:tx>
          <c:layout>
            <c:manualLayout>
              <c:xMode val="edge"/>
              <c:yMode val="edge"/>
              <c:x val="0.437037037037037"/>
              <c:y val="0.934640522875817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ko-KR"/>
          </a:p>
        </c:txPr>
        <c:crossAx val="2802082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80208272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800" dirty="0"/>
                  <a:t>Cycles per inner loop iteration</a:t>
                </a:r>
              </a:p>
            </c:rich>
          </c:tx>
          <c:layout>
            <c:manualLayout>
              <c:xMode val="edge"/>
              <c:yMode val="edge"/>
              <c:x val="0"/>
              <c:y val="0.17630978174708001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ko-KR"/>
          </a:p>
        </c:txPr>
        <c:crossAx val="280207712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92444444444444396"/>
          <c:y val="0.33986928104575198"/>
          <c:w val="6.9629629629629597E-2"/>
          <c:h val="0.23747276688453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8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ko-KR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ko-KR"/>
    </a:p>
  </c:txPr>
  <c:externalData r:id="rId1">
    <c:autoUpdate val="0"/>
  </c:externalData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0.00284</cdr:x>
      <cdr:y>0.00418</cdr:y>
    </cdr:to>
    <cdr:pic>
      <cdr:nvPicPr>
        <cdr:cNvPr id="16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0.00284</cdr:x>
      <cdr:y>0.00418</cdr:y>
    </cdr:to>
    <cdr:pic>
      <cdr:nvPicPr>
        <cdr:cNvPr id="16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0.69963</cdr:x>
      <cdr:y>0.11563</cdr:y>
    </cdr:from>
    <cdr:to>
      <cdr:x>0.74938</cdr:x>
      <cdr:y>0.17363</cdr:y>
    </cdr:to>
    <cdr:sp macro="" textlink="">
      <cdr:nvSpPr>
        <cdr:cNvPr id="1037" name="Text Box 1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997606" y="674022"/>
          <a:ext cx="426482" cy="338100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12700">
          <a:solidFill>
            <a:srgbClr val="000000"/>
          </a:solidFill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wrap="none" lIns="90487" tIns="44450" rIns="90487" bIns="4445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600" b="0" i="0" u="none" strike="noStrike" baseline="0" dirty="0">
              <a:solidFill>
                <a:srgbClr val="000000"/>
              </a:solidFill>
              <a:latin typeface="Helvetica"/>
            </a:rPr>
            <a:t>L1</a:t>
          </a:r>
        </a:p>
      </cdr:txBody>
    </cdr:sp>
  </cdr:relSizeAnchor>
  <cdr:relSizeAnchor xmlns:cdr="http://schemas.openxmlformats.org/drawingml/2006/chartDrawing">
    <cdr:from>
      <cdr:x>0.62841</cdr:x>
      <cdr:y>0.37543</cdr:y>
    </cdr:from>
    <cdr:to>
      <cdr:x>0.67716</cdr:x>
      <cdr:y>0.43343</cdr:y>
    </cdr:to>
    <cdr:sp macro="" textlink="">
      <cdr:nvSpPr>
        <cdr:cNvPr id="1038" name="Text Box 1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387080" y="2188497"/>
          <a:ext cx="417909" cy="338100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12700">
          <a:solidFill>
            <a:srgbClr val="000000"/>
          </a:solidFill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wrap="none" lIns="90487" tIns="44450" rIns="90487" bIns="4445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600" b="0" i="0" u="none" strike="noStrike" baseline="0">
              <a:solidFill>
                <a:srgbClr val="000000"/>
              </a:solidFill>
              <a:latin typeface="Helvetica"/>
            </a:rPr>
            <a:t>L2</a:t>
          </a:r>
        </a:p>
      </cdr:txBody>
    </cdr:sp>
  </cdr:relSizeAnchor>
  <cdr:relSizeAnchor xmlns:cdr="http://schemas.openxmlformats.org/drawingml/2006/chartDrawing">
    <cdr:from>
      <cdr:x>0.5</cdr:x>
      <cdr:y>0.67036</cdr:y>
    </cdr:from>
    <cdr:to>
      <cdr:x>0.5755</cdr:x>
      <cdr:y>0.72936</cdr:y>
    </cdr:to>
    <cdr:sp macro="" textlink="">
      <cdr:nvSpPr>
        <cdr:cNvPr id="1039" name="Text Box 1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286250" y="3907722"/>
          <a:ext cx="647224" cy="343928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12700">
          <a:solidFill>
            <a:srgbClr val="000000"/>
          </a:solidFill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wrap="none" lIns="90487" tIns="44450" rIns="90487" bIns="44450" anchor="t" upright="1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1600" b="0" i="0" u="none" strike="noStrike" baseline="0">
              <a:solidFill>
                <a:srgbClr val="000000"/>
              </a:solidFill>
              <a:latin typeface="Helvetica"/>
            </a:rPr>
            <a:t>Mem</a:t>
          </a:r>
        </a:p>
      </cdr:txBody>
    </cdr:sp>
  </cdr:relSizeAnchor>
  <cdr:relSizeAnchor xmlns:cdr="http://schemas.openxmlformats.org/drawingml/2006/chartDrawing">
    <cdr:from>
      <cdr:x>0.58105</cdr:x>
      <cdr:y>0.5</cdr:y>
    </cdr:from>
    <cdr:to>
      <cdr:x>0.63105</cdr:x>
      <cdr:y>0.55825</cdr:y>
    </cdr:to>
    <cdr:sp macro="" textlink="">
      <cdr:nvSpPr>
        <cdr:cNvPr id="1040" name="Text Box 1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981076" y="2914650"/>
          <a:ext cx="428625" cy="339557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12700">
          <a:solidFill>
            <a:srgbClr val="000000"/>
          </a:solidFill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wrap="none" lIns="90487" tIns="44450" rIns="90487" bIns="4445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600" b="0" i="0" u="none" strike="noStrike" baseline="0" dirty="0">
              <a:solidFill>
                <a:srgbClr val="000000"/>
              </a:solidFill>
              <a:latin typeface="Helvetica"/>
            </a:rPr>
            <a:t>L3</a:t>
          </a:r>
        </a:p>
      </cdr:txBody>
    </cdr:sp>
  </cdr:relSizeAnchor>
  <cdr:relSizeAnchor xmlns:cdr="http://schemas.openxmlformats.org/drawingml/2006/chartDrawing">
    <cdr:from>
      <cdr:x>0</cdr:x>
      <cdr:y>0</cdr:y>
    </cdr:from>
    <cdr:to>
      <cdr:x>0.00284</cdr:x>
      <cdr:y>0.00418</cdr:y>
    </cdr:to>
    <cdr:pic>
      <cdr:nvPicPr>
        <cdr:cNvPr id="16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9" y="2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E7E663-4BD8-4EA0-9634-16E372FE663C}" type="datetimeFigureOut">
              <a:rPr lang="ko-KR" altLang="en-US" smtClean="0"/>
              <a:pPr/>
              <a:t>2014-03-17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4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852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9" y="9721852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077705-1943-4D9D-8B59-9C59E9B756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1841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body"/>
          </p:nvPr>
        </p:nvSpPr>
        <p:spPr>
          <a:xfrm>
            <a:off x="974391" y="4554201"/>
            <a:ext cx="5354925" cy="4314943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1278663" y="726094"/>
            <a:ext cx="4754835" cy="358260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9526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2435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891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3819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3028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3350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0296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74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3729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7156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9994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9868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3483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323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7290" y="2130425"/>
            <a:ext cx="6429420" cy="1470025"/>
          </a:xfrm>
        </p:spPr>
        <p:txBody>
          <a:bodyPr/>
          <a:lstStyle>
            <a:lvl1pPr>
              <a:defRPr sz="2800">
                <a:solidFill>
                  <a:srgbClr val="003399"/>
                </a:solidFill>
                <a:latin typeface="+mj-lt"/>
              </a:defRPr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0012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ko-KR" dirty="0" smtClean="0"/>
              <a:t>Click to edit Master subtitle style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7128D-15DE-465A-BA33-9E34576436FA}" type="datetimeFigureOut">
              <a:rPr lang="ko-KR" altLang="en-US" smtClean="0"/>
              <a:pPr/>
              <a:t>2014-03-17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2143108" y="714356"/>
            <a:ext cx="591700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>
                <a:solidFill>
                  <a:srgbClr val="003399"/>
                </a:solidFill>
                <a:latin typeface="+mj-lt"/>
              </a:rPr>
              <a:t>CS</a:t>
            </a:r>
            <a:r>
              <a:rPr lang="en-US" altLang="ko-KR" sz="2800" b="1" baseline="0" dirty="0" smtClean="0">
                <a:solidFill>
                  <a:srgbClr val="003399"/>
                </a:solidFill>
                <a:latin typeface="+mj-lt"/>
              </a:rPr>
              <a:t>492B </a:t>
            </a:r>
            <a:br>
              <a:rPr lang="en-US" altLang="ko-KR" sz="2800" b="1" baseline="0" dirty="0" smtClean="0">
                <a:solidFill>
                  <a:srgbClr val="003399"/>
                </a:solidFill>
                <a:latin typeface="+mj-lt"/>
              </a:rPr>
            </a:br>
            <a:r>
              <a:rPr lang="en-US" altLang="ko-KR" sz="2800" b="1" baseline="0" dirty="0" smtClean="0">
                <a:solidFill>
                  <a:srgbClr val="003399"/>
                </a:solidFill>
                <a:latin typeface="+mj-lt"/>
              </a:rPr>
              <a:t>Analysis of Concurrent Programs</a:t>
            </a:r>
            <a:endParaRPr lang="ko-KR" altLang="en-US" sz="2800" b="1" dirty="0">
              <a:solidFill>
                <a:srgbClr val="003399"/>
              </a:solidFill>
              <a:latin typeface="+mj-lt"/>
            </a:endParaRPr>
          </a:p>
        </p:txBody>
      </p:sp>
      <p:pic>
        <p:nvPicPr>
          <p:cNvPr id="9" name="Picture 8" descr="amd_barcelona_die_shot_medium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57224" y="714356"/>
            <a:ext cx="1296254" cy="1285884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500034" y="714356"/>
            <a:ext cx="285752" cy="128588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428628"/>
          </a:xfrm>
        </p:spPr>
        <p:txBody>
          <a:bodyPr/>
          <a:lstStyle/>
          <a:p>
            <a:r>
              <a:rPr lang="en-US" altLang="ko-KR" dirty="0" smtClean="0"/>
              <a:t>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714356"/>
            <a:ext cx="8229600" cy="5715040"/>
          </a:xfrm>
        </p:spPr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7128D-15DE-465A-BA33-9E34576436FA}" type="datetimeFigureOut">
              <a:rPr lang="ko-KR" altLang="en-US" smtClean="0"/>
              <a:pPr/>
              <a:t>2014-03-17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Straight Connector 6"/>
          <p:cNvSpPr>
            <a:spLocks noChangeShapeType="1"/>
          </p:cNvSpPr>
          <p:nvPr userDrawn="1"/>
        </p:nvSpPr>
        <p:spPr bwMode="auto">
          <a:xfrm>
            <a:off x="500034" y="642918"/>
            <a:ext cx="8229600" cy="0"/>
          </a:xfrm>
          <a:prstGeom prst="line">
            <a:avLst/>
          </a:prstGeom>
          <a:noFill/>
          <a:ln w="76200" cap="flat" cmpd="sng" algn="ctr">
            <a:solidFill>
              <a:srgbClr val="0033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28670"/>
            <a:ext cx="4038600" cy="55007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28670"/>
            <a:ext cx="4038600" cy="55007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7128D-15DE-465A-BA33-9E34576436FA}" type="datetimeFigureOut">
              <a:rPr lang="ko-KR" altLang="en-US" smtClean="0"/>
              <a:pPr/>
              <a:t>2014-03-17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Straight Connector 7"/>
          <p:cNvSpPr>
            <a:spLocks noChangeShapeType="1"/>
          </p:cNvSpPr>
          <p:nvPr userDrawn="1"/>
        </p:nvSpPr>
        <p:spPr bwMode="auto">
          <a:xfrm>
            <a:off x="500034" y="857232"/>
            <a:ext cx="8229600" cy="0"/>
          </a:xfrm>
          <a:prstGeom prst="line">
            <a:avLst/>
          </a:prstGeom>
          <a:noFill/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7128D-15DE-465A-BA33-9E34576436FA}" type="datetimeFigureOut">
              <a:rPr lang="ko-KR" altLang="en-US" smtClean="0"/>
              <a:pPr/>
              <a:t>2014-03-17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6" name="Straight Connector 5"/>
          <p:cNvSpPr>
            <a:spLocks noChangeShapeType="1"/>
          </p:cNvSpPr>
          <p:nvPr userDrawn="1"/>
        </p:nvSpPr>
        <p:spPr bwMode="auto">
          <a:xfrm>
            <a:off x="500034" y="857232"/>
            <a:ext cx="8229600" cy="0"/>
          </a:xfrm>
          <a:prstGeom prst="line">
            <a:avLst/>
          </a:prstGeom>
          <a:noFill/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7128D-15DE-465A-BA33-9E34576436FA}" type="datetimeFigureOut">
              <a:rPr lang="ko-KR" altLang="en-US" smtClean="0"/>
              <a:pPr/>
              <a:t>2014-03-17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Click to edit Master title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28670"/>
            <a:ext cx="8229600" cy="55007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00834"/>
            <a:ext cx="2133600" cy="2206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7128D-15DE-465A-BA33-9E34576436FA}" type="datetimeFigureOut">
              <a:rPr lang="ko-KR" altLang="en-US" smtClean="0"/>
              <a:pPr/>
              <a:t>2014-03-17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00834"/>
            <a:ext cx="2895600" cy="2206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00834"/>
            <a:ext cx="2133600" cy="2206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E8AEC-0EBD-4D08-946B-2BA73178EF5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7" name="Picture 6" descr="KAIST_뒷배경 흰색.gif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7858116" y="142852"/>
            <a:ext cx="1285884" cy="357190"/>
          </a:xfrm>
          <a:prstGeom prst="rect">
            <a:avLst/>
          </a:prstGeom>
        </p:spPr>
      </p:pic>
      <p:sp>
        <p:nvSpPr>
          <p:cNvPr id="9" name="Straight Connector 8"/>
          <p:cNvSpPr>
            <a:spLocks noChangeShapeType="1"/>
          </p:cNvSpPr>
          <p:nvPr userDrawn="1"/>
        </p:nvSpPr>
        <p:spPr bwMode="auto">
          <a:xfrm>
            <a:off x="428596" y="6643710"/>
            <a:ext cx="8229600" cy="0"/>
          </a:xfrm>
          <a:prstGeom prst="line">
            <a:avLst/>
          </a:prstGeom>
          <a:noFill/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6" r:id="rId3"/>
    <p:sldLayoutId id="2147483678" r:id="rId4"/>
    <p:sldLayoutId id="2147483679" r:id="rId5"/>
  </p:sldLayoutIdLst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rgbClr val="003399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Memory Hierarc</a:t>
            </a:r>
            <a:r>
              <a:rPr lang="en-US" altLang="ko-KR" dirty="0" smtClean="0"/>
              <a:t>hy</a:t>
            </a:r>
            <a:endParaRPr lang="ko-KR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4414" y="3786190"/>
            <a:ext cx="6858000" cy="2523130"/>
          </a:xfrm>
        </p:spPr>
        <p:txBody>
          <a:bodyPr>
            <a:normAutofit/>
          </a:bodyPr>
          <a:lstStyle/>
          <a:p>
            <a:r>
              <a:rPr lang="en-US" altLang="ko-KR" sz="2000" dirty="0" smtClean="0"/>
              <a:t>Jaehyuk Huh</a:t>
            </a:r>
          </a:p>
          <a:p>
            <a:r>
              <a:rPr lang="en-US" altLang="ko-KR" sz="2000" dirty="0" smtClean="0"/>
              <a:t>Computer Science, </a:t>
            </a:r>
            <a:r>
              <a:rPr lang="en-US" altLang="ko-KR" sz="2000" dirty="0" smtClean="0"/>
              <a:t>KAIST</a:t>
            </a:r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r>
              <a:rPr lang="en-US" altLang="ko-KR" sz="2000" dirty="0" smtClean="0"/>
              <a:t>Part of slides are based </a:t>
            </a:r>
            <a:r>
              <a:rPr lang="en-US" altLang="ko-KR" sz="2000" dirty="0"/>
              <a:t>on </a:t>
            </a:r>
            <a:r>
              <a:rPr lang="en-US" altLang="ko-KR" sz="2000" dirty="0" err="1"/>
              <a:t>CS:App</a:t>
            </a:r>
            <a:r>
              <a:rPr lang="en-US" altLang="ko-KR" sz="2000" dirty="0"/>
              <a:t> from CMU </a:t>
            </a:r>
            <a:endParaRPr lang="ko-KR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76200"/>
            <a:ext cx="4824581" cy="762000"/>
          </a:xfrm>
        </p:spPr>
        <p:txBody>
          <a:bodyPr/>
          <a:lstStyle/>
          <a:p>
            <a:r>
              <a:rPr lang="en-US" dirty="0" smtClean="0"/>
              <a:t>The Memory Mountain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-623389" y="1197678"/>
          <a:ext cx="8572500" cy="582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629400" y="304800"/>
            <a:ext cx="2432915" cy="2031325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Intel Core i7</a:t>
            </a:r>
          </a:p>
          <a:p>
            <a:r>
              <a:rPr lang="en-US" sz="1800" dirty="0" smtClean="0">
                <a:latin typeface="Calibri" pitchFamily="34" charset="0"/>
              </a:rPr>
              <a:t>32 KB L1  </a:t>
            </a:r>
            <a:r>
              <a:rPr lang="en-US" sz="1800" dirty="0" err="1" smtClean="0">
                <a:latin typeface="Calibri" pitchFamily="34" charset="0"/>
              </a:rPr>
              <a:t>i</a:t>
            </a:r>
            <a:r>
              <a:rPr lang="en-US" sz="1800" dirty="0" smtClean="0">
                <a:latin typeface="Calibri" pitchFamily="34" charset="0"/>
              </a:rPr>
              <a:t>-cache</a:t>
            </a:r>
          </a:p>
          <a:p>
            <a:r>
              <a:rPr lang="en-US" sz="1800" dirty="0" smtClean="0">
                <a:latin typeface="Calibri" pitchFamily="34" charset="0"/>
              </a:rPr>
              <a:t>32 KB L1 </a:t>
            </a:r>
            <a:r>
              <a:rPr lang="en-US" sz="1800" dirty="0" err="1" smtClean="0">
                <a:latin typeface="Calibri" pitchFamily="34" charset="0"/>
              </a:rPr>
              <a:t>d</a:t>
            </a:r>
            <a:r>
              <a:rPr lang="en-US" sz="1800" dirty="0" smtClean="0">
                <a:latin typeface="Calibri" pitchFamily="34" charset="0"/>
              </a:rPr>
              <a:t>-cache</a:t>
            </a:r>
          </a:p>
          <a:p>
            <a:r>
              <a:rPr lang="en-US" sz="1800" dirty="0" smtClean="0">
                <a:latin typeface="Calibri" pitchFamily="34" charset="0"/>
              </a:rPr>
              <a:t>256 KB unified L2 cache</a:t>
            </a:r>
          </a:p>
          <a:p>
            <a:r>
              <a:rPr lang="en-US" sz="1800" dirty="0" smtClean="0">
                <a:latin typeface="Calibri" pitchFamily="34" charset="0"/>
              </a:rPr>
              <a:t>8M unified L3 cache</a:t>
            </a:r>
          </a:p>
          <a:p>
            <a:endParaRPr lang="en-US" sz="1800" dirty="0" smtClean="0">
              <a:latin typeface="Calibri" pitchFamily="34" charset="0"/>
            </a:endParaRPr>
          </a:p>
          <a:p>
            <a:r>
              <a:rPr lang="en-US" sz="1800" dirty="0" smtClean="0">
                <a:latin typeface="Calibri" pitchFamily="34" charset="0"/>
              </a:rPr>
              <a:t>All caches on-chip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4112328"/>
            <a:ext cx="110011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i="1" dirty="0" smtClean="0">
                <a:solidFill>
                  <a:srgbClr val="FF6600"/>
                </a:solidFill>
                <a:latin typeface="Calibri" pitchFamily="34" charset="0"/>
              </a:rPr>
              <a:t>Slopes of</a:t>
            </a:r>
          </a:p>
          <a:p>
            <a:pPr algn="ctr"/>
            <a:r>
              <a:rPr lang="en-US" sz="1800" i="1" dirty="0" smtClean="0">
                <a:solidFill>
                  <a:srgbClr val="FF6600"/>
                </a:solidFill>
                <a:latin typeface="Calibri" pitchFamily="34" charset="0"/>
              </a:rPr>
              <a:t>spatial </a:t>
            </a:r>
          </a:p>
          <a:p>
            <a:pPr algn="ctr"/>
            <a:r>
              <a:rPr lang="en-US" sz="1800" i="1" dirty="0" smtClean="0">
                <a:solidFill>
                  <a:srgbClr val="FF6600"/>
                </a:solidFill>
                <a:latin typeface="Calibri" pitchFamily="34" charset="0"/>
              </a:rPr>
              <a:t>locality</a:t>
            </a:r>
          </a:p>
        </p:txBody>
      </p:sp>
      <p:cxnSp>
        <p:nvCxnSpPr>
          <p:cNvPr id="8" name="Straight Arrow Connector 7"/>
          <p:cNvCxnSpPr>
            <a:stCxn id="6" idx="3"/>
          </p:cNvCxnSpPr>
          <p:nvPr/>
        </p:nvCxnSpPr>
        <p:spPr bwMode="auto">
          <a:xfrm flipV="1">
            <a:off x="1252518" y="3048000"/>
            <a:ext cx="2775982" cy="1525993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0" name="Straight Arrow Connector 9"/>
          <p:cNvCxnSpPr>
            <a:stCxn id="6" idx="3"/>
          </p:cNvCxnSpPr>
          <p:nvPr/>
        </p:nvCxnSpPr>
        <p:spPr bwMode="auto">
          <a:xfrm flipV="1">
            <a:off x="1252518" y="3657602"/>
            <a:ext cx="2476443" cy="916391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4" name="Straight Arrow Connector 13"/>
          <p:cNvCxnSpPr>
            <a:stCxn id="6" idx="3"/>
          </p:cNvCxnSpPr>
          <p:nvPr/>
        </p:nvCxnSpPr>
        <p:spPr bwMode="auto">
          <a:xfrm flipV="1">
            <a:off x="1252518" y="4343400"/>
            <a:ext cx="1328182" cy="230593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7676087" y="3341398"/>
            <a:ext cx="11403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i="1" dirty="0" smtClean="0">
                <a:solidFill>
                  <a:srgbClr val="FF6600"/>
                </a:solidFill>
                <a:latin typeface="Calibri" pitchFamily="34" charset="0"/>
              </a:rPr>
              <a:t>Ridges of  </a:t>
            </a:r>
          </a:p>
          <a:p>
            <a:pPr algn="ctr"/>
            <a:r>
              <a:rPr lang="en-US" sz="1800" i="1" dirty="0" smtClean="0">
                <a:solidFill>
                  <a:srgbClr val="FF6600"/>
                </a:solidFill>
                <a:latin typeface="Calibri" pitchFamily="34" charset="0"/>
              </a:rPr>
              <a:t>Temporal</a:t>
            </a:r>
          </a:p>
          <a:p>
            <a:pPr algn="ctr"/>
            <a:r>
              <a:rPr lang="en-US" sz="1800" i="1" dirty="0" smtClean="0">
                <a:solidFill>
                  <a:srgbClr val="FF6600"/>
                </a:solidFill>
                <a:latin typeface="Calibri" pitchFamily="34" charset="0"/>
              </a:rPr>
              <a:t> locality</a:t>
            </a:r>
          </a:p>
        </p:txBody>
      </p:sp>
      <p:cxnSp>
        <p:nvCxnSpPr>
          <p:cNvPr id="24" name="Straight Arrow Connector 23"/>
          <p:cNvCxnSpPr>
            <a:stCxn id="22" idx="1"/>
          </p:cNvCxnSpPr>
          <p:nvPr/>
        </p:nvCxnSpPr>
        <p:spPr bwMode="auto">
          <a:xfrm rot="10800000">
            <a:off x="5943601" y="2133603"/>
            <a:ext cx="1732487" cy="1669461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 rot="10800000">
            <a:off x="5410201" y="3657602"/>
            <a:ext cx="2265887" cy="1454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 rot="10800000" flipV="1">
            <a:off x="4953001" y="3803062"/>
            <a:ext cx="2723087" cy="54033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>
            <a:stCxn id="22" idx="1"/>
          </p:cNvCxnSpPr>
          <p:nvPr/>
        </p:nvCxnSpPr>
        <p:spPr bwMode="auto">
          <a:xfrm rot="10800000" flipV="1">
            <a:off x="4572001" y="3803063"/>
            <a:ext cx="3104087" cy="145473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52026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91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Miss Rate Analysis for Matrix Multiply</a:t>
            </a:r>
            <a:endParaRPr lang="en-US"/>
          </a:p>
        </p:txBody>
      </p:sp>
      <p:sp>
        <p:nvSpPr>
          <p:cNvPr id="168992" name="Rectangle 3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Assume:</a:t>
            </a:r>
          </a:p>
          <a:p>
            <a:pPr lvl="1"/>
            <a:r>
              <a:rPr lang="en-US" dirty="0" smtClean="0"/>
              <a:t>Line size = 32B (big enough for four 64-bit words)</a:t>
            </a:r>
          </a:p>
          <a:p>
            <a:pPr lvl="1"/>
            <a:r>
              <a:rPr lang="en-US" dirty="0" smtClean="0"/>
              <a:t>Matrix dimension (N) is very large</a:t>
            </a:r>
          </a:p>
          <a:p>
            <a:pPr lvl="2"/>
            <a:r>
              <a:rPr lang="en-US" dirty="0" smtClean="0"/>
              <a:t>Approximate 1/N as 0.0</a:t>
            </a:r>
          </a:p>
          <a:p>
            <a:pPr lvl="1"/>
            <a:r>
              <a:rPr lang="en-US" dirty="0" smtClean="0"/>
              <a:t>Cache is not even big enough to hold multiple rows</a:t>
            </a:r>
          </a:p>
          <a:p>
            <a:r>
              <a:rPr lang="en-US" dirty="0" smtClean="0"/>
              <a:t>Analysis Method:</a:t>
            </a:r>
          </a:p>
          <a:p>
            <a:pPr lvl="1"/>
            <a:r>
              <a:rPr lang="en-US" dirty="0" smtClean="0"/>
              <a:t>Look at access pattern of inner loop</a:t>
            </a:r>
            <a:endParaRPr lang="en-US" dirty="0"/>
          </a:p>
        </p:txBody>
      </p:sp>
      <p:grpSp>
        <p:nvGrpSpPr>
          <p:cNvPr id="39" name="Group 38"/>
          <p:cNvGrpSpPr/>
          <p:nvPr/>
        </p:nvGrpSpPr>
        <p:grpSpPr>
          <a:xfrm>
            <a:off x="1828800" y="4648200"/>
            <a:ext cx="1295400" cy="1752600"/>
            <a:chOff x="1752600" y="4648200"/>
            <a:chExt cx="1295400" cy="1752600"/>
          </a:xfrm>
        </p:grpSpPr>
        <p:sp>
          <p:nvSpPr>
            <p:cNvPr id="168966" name="Rectangle 6"/>
            <p:cNvSpPr>
              <a:spLocks noChangeArrowheads="1"/>
            </p:cNvSpPr>
            <p:nvPr/>
          </p:nvSpPr>
          <p:spPr bwMode="auto">
            <a:xfrm>
              <a:off x="2139950" y="5111750"/>
              <a:ext cx="908050" cy="74295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168967" name="Rectangle 7"/>
            <p:cNvSpPr>
              <a:spLocks noChangeArrowheads="1"/>
            </p:cNvSpPr>
            <p:nvPr/>
          </p:nvSpPr>
          <p:spPr bwMode="auto">
            <a:xfrm>
              <a:off x="2418650" y="5941700"/>
              <a:ext cx="400750" cy="4591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b="0" dirty="0">
                  <a:latin typeface="Arial"/>
                  <a:cs typeface="Arial"/>
                </a:rPr>
                <a:t>A</a:t>
              </a:r>
            </a:p>
          </p:txBody>
        </p:sp>
        <p:sp>
          <p:nvSpPr>
            <p:cNvPr id="168969" name="Line 9"/>
            <p:cNvSpPr>
              <a:spLocks noChangeShapeType="1"/>
            </p:cNvSpPr>
            <p:nvPr/>
          </p:nvSpPr>
          <p:spPr bwMode="auto">
            <a:xfrm>
              <a:off x="2146300" y="4648200"/>
              <a:ext cx="736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  <p:sp>
          <p:nvSpPr>
            <p:cNvPr id="168970" name="Rectangle 10"/>
            <p:cNvSpPr>
              <a:spLocks noChangeArrowheads="1"/>
            </p:cNvSpPr>
            <p:nvPr/>
          </p:nvSpPr>
          <p:spPr bwMode="auto">
            <a:xfrm>
              <a:off x="2271713" y="4662487"/>
              <a:ext cx="320675" cy="366713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err="1">
                  <a:latin typeface="Courier New"/>
                  <a:cs typeface="Courier New"/>
                </a:rPr>
                <a:t>k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168972" name="Line 12"/>
            <p:cNvSpPr>
              <a:spLocks noChangeShapeType="1"/>
            </p:cNvSpPr>
            <p:nvPr/>
          </p:nvSpPr>
          <p:spPr bwMode="auto">
            <a:xfrm>
              <a:off x="1752600" y="5130800"/>
              <a:ext cx="0" cy="736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  <p:sp>
          <p:nvSpPr>
            <p:cNvPr id="168973" name="Rectangle 13"/>
            <p:cNvSpPr>
              <a:spLocks noChangeArrowheads="1"/>
            </p:cNvSpPr>
            <p:nvPr/>
          </p:nvSpPr>
          <p:spPr bwMode="auto">
            <a:xfrm>
              <a:off x="1812337" y="5205414"/>
              <a:ext cx="321263" cy="366767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err="1">
                  <a:latin typeface="Courier New"/>
                  <a:cs typeface="Courier New"/>
                </a:rPr>
                <a:t>i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3941177" y="4648200"/>
            <a:ext cx="1255297" cy="1752600"/>
            <a:chOff x="3505200" y="4648200"/>
            <a:chExt cx="1255297" cy="1752600"/>
          </a:xfrm>
        </p:grpSpPr>
        <p:sp>
          <p:nvSpPr>
            <p:cNvPr id="168976" name="Rectangle 16"/>
            <p:cNvSpPr>
              <a:spLocks noChangeArrowheads="1"/>
            </p:cNvSpPr>
            <p:nvPr/>
          </p:nvSpPr>
          <p:spPr bwMode="auto">
            <a:xfrm>
              <a:off x="4114800" y="5941700"/>
              <a:ext cx="388026" cy="4591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b="0" dirty="0">
                  <a:latin typeface="Arial"/>
                  <a:cs typeface="Arial"/>
                </a:rPr>
                <a:t>B</a:t>
              </a:r>
            </a:p>
          </p:txBody>
        </p:sp>
        <p:sp>
          <p:nvSpPr>
            <p:cNvPr id="168978" name="Line 18"/>
            <p:cNvSpPr>
              <a:spLocks noChangeShapeType="1"/>
            </p:cNvSpPr>
            <p:nvPr/>
          </p:nvSpPr>
          <p:spPr bwMode="auto">
            <a:xfrm>
              <a:off x="3505200" y="5118101"/>
              <a:ext cx="0" cy="736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  <p:sp>
          <p:nvSpPr>
            <p:cNvPr id="168979" name="Rectangle 19"/>
            <p:cNvSpPr>
              <a:spLocks noChangeArrowheads="1"/>
            </p:cNvSpPr>
            <p:nvPr/>
          </p:nvSpPr>
          <p:spPr bwMode="auto">
            <a:xfrm>
              <a:off x="3567113" y="5205414"/>
              <a:ext cx="321263" cy="366767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err="1">
                  <a:latin typeface="Courier New"/>
                  <a:cs typeface="Courier New"/>
                </a:rPr>
                <a:t>k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168982" name="Rectangle 22"/>
            <p:cNvSpPr>
              <a:spLocks noChangeArrowheads="1"/>
            </p:cNvSpPr>
            <p:nvPr/>
          </p:nvSpPr>
          <p:spPr bwMode="auto">
            <a:xfrm>
              <a:off x="3948113" y="4648200"/>
              <a:ext cx="320675" cy="366713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err="1">
                  <a:latin typeface="Courier New"/>
                  <a:cs typeface="Courier New"/>
                </a:rPr>
                <a:t>j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35" name="Rectangle 6"/>
            <p:cNvSpPr>
              <a:spLocks noChangeArrowheads="1"/>
            </p:cNvSpPr>
            <p:nvPr/>
          </p:nvSpPr>
          <p:spPr bwMode="auto">
            <a:xfrm>
              <a:off x="3852447" y="5111749"/>
              <a:ext cx="908050" cy="74295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  <p:sp>
          <p:nvSpPr>
            <p:cNvPr id="37" name="Line 9"/>
            <p:cNvSpPr>
              <a:spLocks noChangeShapeType="1"/>
            </p:cNvSpPr>
            <p:nvPr/>
          </p:nvSpPr>
          <p:spPr bwMode="auto">
            <a:xfrm>
              <a:off x="3852447" y="4648200"/>
              <a:ext cx="736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6013450" y="4648200"/>
            <a:ext cx="1301750" cy="1698624"/>
            <a:chOff x="5334000" y="4648200"/>
            <a:chExt cx="1301750" cy="1698624"/>
          </a:xfrm>
        </p:grpSpPr>
        <p:sp>
          <p:nvSpPr>
            <p:cNvPr id="168964" name="Rectangle 4"/>
            <p:cNvSpPr>
              <a:spLocks noChangeArrowheads="1"/>
            </p:cNvSpPr>
            <p:nvPr/>
          </p:nvSpPr>
          <p:spPr bwMode="auto">
            <a:xfrm>
              <a:off x="6019800" y="5887724"/>
              <a:ext cx="405008" cy="4591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b="0" dirty="0">
                  <a:latin typeface="Arial"/>
                  <a:cs typeface="Arial"/>
                </a:rPr>
                <a:t>C</a:t>
              </a:r>
            </a:p>
          </p:txBody>
        </p:sp>
        <p:sp>
          <p:nvSpPr>
            <p:cNvPr id="168986" name="Line 26"/>
            <p:cNvSpPr>
              <a:spLocks noChangeShapeType="1"/>
            </p:cNvSpPr>
            <p:nvPr/>
          </p:nvSpPr>
          <p:spPr bwMode="auto">
            <a:xfrm>
              <a:off x="5334000" y="5118100"/>
              <a:ext cx="0" cy="736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  <p:sp>
          <p:nvSpPr>
            <p:cNvPr id="168987" name="Rectangle 27"/>
            <p:cNvSpPr>
              <a:spLocks noChangeArrowheads="1"/>
            </p:cNvSpPr>
            <p:nvPr/>
          </p:nvSpPr>
          <p:spPr bwMode="auto">
            <a:xfrm>
              <a:off x="5395913" y="5205413"/>
              <a:ext cx="321263" cy="366767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/>
                  <a:cs typeface="Courier New"/>
                </a:rPr>
                <a:t>i</a:t>
              </a:r>
            </a:p>
          </p:txBody>
        </p:sp>
        <p:sp>
          <p:nvSpPr>
            <p:cNvPr id="168990" name="Rectangle 30"/>
            <p:cNvSpPr>
              <a:spLocks noChangeArrowheads="1"/>
            </p:cNvSpPr>
            <p:nvPr/>
          </p:nvSpPr>
          <p:spPr bwMode="auto">
            <a:xfrm>
              <a:off x="5853113" y="4648200"/>
              <a:ext cx="320675" cy="366713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err="1">
                  <a:latin typeface="Courier New"/>
                  <a:cs typeface="Courier New"/>
                </a:rPr>
                <a:t>j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36" name="Rectangle 6"/>
            <p:cNvSpPr>
              <a:spLocks noChangeArrowheads="1"/>
            </p:cNvSpPr>
            <p:nvPr/>
          </p:nvSpPr>
          <p:spPr bwMode="auto">
            <a:xfrm>
              <a:off x="5727700" y="5053425"/>
              <a:ext cx="908050" cy="74295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  <p:sp>
          <p:nvSpPr>
            <p:cNvPr id="38" name="Line 9"/>
            <p:cNvSpPr>
              <a:spLocks noChangeShapeType="1"/>
            </p:cNvSpPr>
            <p:nvPr/>
          </p:nvSpPr>
          <p:spPr bwMode="auto">
            <a:xfrm>
              <a:off x="5727700" y="4662487"/>
              <a:ext cx="736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16767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4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Matrix Multiplication Example</a:t>
            </a:r>
            <a:endParaRPr lang="en-US"/>
          </a:p>
        </p:txBody>
      </p:sp>
      <p:sp>
        <p:nvSpPr>
          <p:cNvPr id="167945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3641725" cy="4972050"/>
          </a:xfrm>
        </p:spPr>
        <p:txBody>
          <a:bodyPr/>
          <a:lstStyle/>
          <a:p>
            <a:r>
              <a:rPr lang="en-US" dirty="0" smtClean="0"/>
              <a:t>Description:</a:t>
            </a:r>
          </a:p>
          <a:p>
            <a:pPr lvl="1"/>
            <a:r>
              <a:rPr lang="en-US" dirty="0" smtClean="0"/>
              <a:t>Multiply N </a:t>
            </a:r>
            <a:r>
              <a:rPr lang="en-US" dirty="0" err="1" smtClean="0"/>
              <a:t>x</a:t>
            </a:r>
            <a:r>
              <a:rPr lang="en-US" dirty="0" smtClean="0"/>
              <a:t> N matrices</a:t>
            </a:r>
          </a:p>
          <a:p>
            <a:pPr lvl="1"/>
            <a:r>
              <a:rPr lang="en-US" dirty="0" smtClean="0"/>
              <a:t>O(N</a:t>
            </a:r>
            <a:r>
              <a:rPr lang="en-US" baseline="30000" dirty="0" smtClean="0"/>
              <a:t>3</a:t>
            </a:r>
            <a:r>
              <a:rPr lang="en-US" dirty="0" smtClean="0"/>
              <a:t>) total operations</a:t>
            </a:r>
          </a:p>
          <a:p>
            <a:pPr lvl="1"/>
            <a:r>
              <a:rPr lang="en-US" dirty="0" smtClean="0"/>
              <a:t>N reads per source element</a:t>
            </a:r>
          </a:p>
          <a:p>
            <a:pPr lvl="1"/>
            <a:r>
              <a:rPr lang="en-US" dirty="0" smtClean="0"/>
              <a:t>N values summed per destination</a:t>
            </a:r>
          </a:p>
          <a:p>
            <a:pPr lvl="2"/>
            <a:r>
              <a:rPr lang="en-US" dirty="0" smtClean="0"/>
              <a:t>but may be able to hold in register</a:t>
            </a:r>
            <a:endParaRPr lang="en-US" dirty="0"/>
          </a:p>
        </p:txBody>
      </p:sp>
      <p:sp>
        <p:nvSpPr>
          <p:cNvPr id="167940" name="Rectangle 4"/>
          <p:cNvSpPr>
            <a:spLocks noChangeArrowheads="1"/>
          </p:cNvSpPr>
          <p:nvPr/>
        </p:nvSpPr>
        <p:spPr bwMode="auto">
          <a:xfrm>
            <a:off x="4270375" y="1546225"/>
            <a:ext cx="4492625" cy="283436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4998"/>
              </a:scheme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/* ijk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for (i=0; i&lt;n; i++) 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for (j=0; j&lt;n; j++)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sum = 0.0;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for (k=0; k&lt;n; k++) 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  sum += a[i][k] * b[k][j];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c[i][j] = sum;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} </a:t>
            </a:r>
          </a:p>
        </p:txBody>
      </p:sp>
      <p:sp>
        <p:nvSpPr>
          <p:cNvPr id="167941" name="Rectangle 5"/>
          <p:cNvSpPr>
            <a:spLocks noChangeArrowheads="1"/>
          </p:cNvSpPr>
          <p:nvPr/>
        </p:nvSpPr>
        <p:spPr bwMode="auto">
          <a:xfrm>
            <a:off x="7162800" y="1295400"/>
            <a:ext cx="1878718" cy="643766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solidFill>
                  <a:srgbClr val="FF0000"/>
                </a:solidFill>
                <a:latin typeface="Comic Sans MS" charset="0"/>
              </a:rPr>
              <a:t>Variable </a:t>
            </a:r>
            <a:r>
              <a:rPr lang="en-US" sz="1800" i="1" dirty="0">
                <a:solidFill>
                  <a:srgbClr val="FF0000"/>
                </a:solidFill>
                <a:latin typeface="Courier New" charset="0"/>
              </a:rPr>
              <a:t>sum</a:t>
            </a:r>
            <a:endParaRPr lang="en-US" sz="1800" b="0" i="1" dirty="0">
              <a:solidFill>
                <a:srgbClr val="FF0000"/>
              </a:solidFill>
              <a:latin typeface="Comic Sans MS" charset="0"/>
            </a:endParaRPr>
          </a:p>
          <a:p>
            <a:pPr algn="l">
              <a:lnSpc>
                <a:spcPct val="100000"/>
              </a:lnSpc>
            </a:pPr>
            <a:r>
              <a:rPr lang="en-US" sz="1800" b="0" i="1" dirty="0">
                <a:solidFill>
                  <a:srgbClr val="FF0000"/>
                </a:solidFill>
                <a:latin typeface="Comic Sans MS" charset="0"/>
              </a:rPr>
              <a:t>held in register</a:t>
            </a:r>
            <a:endParaRPr lang="en-US" sz="1800" b="0" dirty="0">
              <a:solidFill>
                <a:srgbClr val="FF0000"/>
              </a:solidFill>
              <a:latin typeface="Comic Sans MS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6348413" y="1933575"/>
            <a:ext cx="1676400" cy="695325"/>
            <a:chOff x="3936" y="2064"/>
            <a:chExt cx="1056" cy="288"/>
          </a:xfrm>
        </p:grpSpPr>
        <p:sp>
          <p:nvSpPr>
            <p:cNvPr id="167942" name="Line 6"/>
            <p:cNvSpPr>
              <a:spLocks noChangeShapeType="1"/>
            </p:cNvSpPr>
            <p:nvPr/>
          </p:nvSpPr>
          <p:spPr bwMode="auto">
            <a:xfrm flipH="1">
              <a:off x="3936" y="2352"/>
              <a:ext cx="9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943" name="Line 7"/>
            <p:cNvSpPr>
              <a:spLocks noChangeShapeType="1"/>
            </p:cNvSpPr>
            <p:nvPr/>
          </p:nvSpPr>
          <p:spPr bwMode="auto">
            <a:xfrm flipH="1">
              <a:off x="4848" y="2064"/>
              <a:ext cx="144" cy="2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923508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9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Layout of C Arrays in Memory (review)</a:t>
            </a:r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5000"/>
              </a:lnSpc>
            </a:pPr>
            <a:r>
              <a:rPr lang="en-US"/>
              <a:t>C arrays allocated in row-major order</a:t>
            </a:r>
          </a:p>
          <a:p>
            <a:pPr lvl="1">
              <a:lnSpc>
                <a:spcPct val="90000"/>
              </a:lnSpc>
            </a:pPr>
            <a:r>
              <a:rPr lang="en-US"/>
              <a:t>each row in contiguous memory locations</a:t>
            </a:r>
          </a:p>
          <a:p>
            <a:pPr>
              <a:lnSpc>
                <a:spcPct val="85000"/>
              </a:lnSpc>
            </a:pPr>
            <a:r>
              <a:rPr lang="en-US"/>
              <a:t>Stepping through columns in one row:</a:t>
            </a:r>
          </a:p>
          <a:p>
            <a:pPr lvl="1">
              <a:lnSpc>
                <a:spcPct val="90000"/>
              </a:lnSpc>
            </a:pPr>
            <a:r>
              <a:rPr lang="en-US" b="0">
                <a:latin typeface="Courier New" charset="0"/>
              </a:rPr>
              <a:t>for (i = 0; i &lt; N; i++)</a:t>
            </a:r>
          </a:p>
          <a:p>
            <a:pPr lvl="2">
              <a:lnSpc>
                <a:spcPct val="97000"/>
              </a:lnSpc>
              <a:buFont typeface="Wingdings" charset="2"/>
              <a:buNone/>
            </a:pPr>
            <a:r>
              <a:rPr lang="en-US" sz="2000" b="0">
                <a:solidFill>
                  <a:schemeClr val="tx1"/>
                </a:solidFill>
                <a:latin typeface="Courier New" charset="0"/>
              </a:rPr>
              <a:t>sum += a[0][i];</a:t>
            </a:r>
          </a:p>
          <a:p>
            <a:pPr lvl="1">
              <a:lnSpc>
                <a:spcPct val="90000"/>
              </a:lnSpc>
            </a:pPr>
            <a:r>
              <a:rPr lang="en-US"/>
              <a:t>accesses successive elements</a:t>
            </a:r>
          </a:p>
          <a:p>
            <a:pPr lvl="1">
              <a:lnSpc>
                <a:spcPct val="90000"/>
              </a:lnSpc>
            </a:pPr>
            <a:r>
              <a:rPr lang="en-US"/>
              <a:t>if block size (B) &gt; 4 bytes, exploit spatial locality</a:t>
            </a:r>
          </a:p>
          <a:p>
            <a:pPr lvl="2">
              <a:lnSpc>
                <a:spcPct val="97000"/>
              </a:lnSpc>
            </a:pPr>
            <a:r>
              <a:rPr lang="en-US"/>
              <a:t>compulsory miss rate = 4 bytes / B</a:t>
            </a:r>
          </a:p>
          <a:p>
            <a:pPr>
              <a:lnSpc>
                <a:spcPct val="85000"/>
              </a:lnSpc>
            </a:pPr>
            <a:r>
              <a:rPr lang="en-US"/>
              <a:t>Stepping through rows in one column:</a:t>
            </a:r>
          </a:p>
          <a:p>
            <a:pPr lvl="1">
              <a:lnSpc>
                <a:spcPct val="90000"/>
              </a:lnSpc>
            </a:pPr>
            <a:r>
              <a:rPr lang="en-US" b="0">
                <a:latin typeface="Courier New" charset="0"/>
              </a:rPr>
              <a:t>for (i = 0; i &lt; n; i++)</a:t>
            </a:r>
          </a:p>
          <a:p>
            <a:pPr lvl="2">
              <a:lnSpc>
                <a:spcPct val="97000"/>
              </a:lnSpc>
              <a:buFont typeface="Wingdings" charset="2"/>
              <a:buNone/>
            </a:pPr>
            <a:r>
              <a:rPr lang="en-US" sz="2000" b="0">
                <a:solidFill>
                  <a:schemeClr val="tx1"/>
                </a:solidFill>
                <a:latin typeface="Courier New" charset="0"/>
              </a:rPr>
              <a:t>sum += a[i][0];</a:t>
            </a:r>
          </a:p>
          <a:p>
            <a:pPr lvl="1">
              <a:lnSpc>
                <a:spcPct val="90000"/>
              </a:lnSpc>
            </a:pPr>
            <a:r>
              <a:rPr lang="en-US"/>
              <a:t>accesses distant elements</a:t>
            </a:r>
          </a:p>
          <a:p>
            <a:pPr lvl="1">
              <a:lnSpc>
                <a:spcPct val="90000"/>
              </a:lnSpc>
            </a:pPr>
            <a:r>
              <a:rPr lang="en-US"/>
              <a:t>no spatial locality!</a:t>
            </a:r>
          </a:p>
          <a:p>
            <a:pPr lvl="2">
              <a:lnSpc>
                <a:spcPct val="97000"/>
              </a:lnSpc>
            </a:pPr>
            <a:r>
              <a:rPr lang="en-US"/>
              <a:t>compulsory miss rate = 1 (i.e. 100%)</a:t>
            </a:r>
          </a:p>
        </p:txBody>
      </p:sp>
    </p:spTree>
    <p:extLst>
      <p:ext uri="{BB962C8B-B14F-4D97-AF65-F5344CB8AC3E}">
        <p14:creationId xmlns:p14="http://schemas.microsoft.com/office/powerpoint/2010/main" val="2779853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36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Matrix Multiplication (ijk)</a:t>
            </a:r>
            <a:endParaRPr lang="en-US"/>
          </a:p>
        </p:txBody>
      </p:sp>
      <p:sp>
        <p:nvSpPr>
          <p:cNvPr id="171011" name="Rectangle 3"/>
          <p:cNvSpPr>
            <a:spLocks noChangeArrowheads="1"/>
          </p:cNvSpPr>
          <p:nvPr/>
        </p:nvSpPr>
        <p:spPr bwMode="auto">
          <a:xfrm>
            <a:off x="527050" y="1765300"/>
            <a:ext cx="4492625" cy="283436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4998"/>
              </a:scheme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/* </a:t>
            </a:r>
            <a:r>
              <a:rPr lang="en-US" sz="1800" dirty="0" err="1">
                <a:latin typeface="Courier New" charset="0"/>
              </a:rPr>
              <a:t>ijk</a:t>
            </a:r>
            <a:r>
              <a:rPr lang="en-US" sz="1800" dirty="0">
                <a:latin typeface="Courier New" charset="0"/>
              </a:rPr>
              <a:t>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for (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=0; 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&lt;</a:t>
            </a:r>
            <a:r>
              <a:rPr lang="en-US" sz="1800" dirty="0" err="1">
                <a:latin typeface="Courier New" charset="0"/>
              </a:rPr>
              <a:t>n</a:t>
            </a:r>
            <a:r>
              <a:rPr lang="en-US" sz="1800" dirty="0">
                <a:latin typeface="Courier New" charset="0"/>
              </a:rPr>
              <a:t>; 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++) 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for (</a:t>
            </a:r>
            <a:r>
              <a:rPr lang="en-US" sz="1800" dirty="0" err="1">
                <a:latin typeface="Courier New" charset="0"/>
              </a:rPr>
              <a:t>j</a:t>
            </a:r>
            <a:r>
              <a:rPr lang="en-US" sz="1800" dirty="0">
                <a:latin typeface="Courier New" charset="0"/>
              </a:rPr>
              <a:t>=0; </a:t>
            </a:r>
            <a:r>
              <a:rPr lang="en-US" sz="1800" dirty="0" err="1">
                <a:latin typeface="Courier New" charset="0"/>
              </a:rPr>
              <a:t>j</a:t>
            </a:r>
            <a:r>
              <a:rPr lang="en-US" sz="1800" dirty="0">
                <a:latin typeface="Courier New" charset="0"/>
              </a:rPr>
              <a:t>&lt;</a:t>
            </a:r>
            <a:r>
              <a:rPr lang="en-US" sz="1800" dirty="0" err="1">
                <a:latin typeface="Courier New" charset="0"/>
              </a:rPr>
              <a:t>n</a:t>
            </a:r>
            <a:r>
              <a:rPr lang="en-US" sz="1800" dirty="0">
                <a:latin typeface="Courier New" charset="0"/>
              </a:rPr>
              <a:t>; </a:t>
            </a:r>
            <a:r>
              <a:rPr lang="en-US" sz="1800" dirty="0" err="1">
                <a:latin typeface="Courier New" charset="0"/>
              </a:rPr>
              <a:t>j</a:t>
            </a:r>
            <a:r>
              <a:rPr lang="en-US" sz="1800" dirty="0">
                <a:latin typeface="Courier New" charset="0"/>
              </a:rPr>
              <a:t>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sum = 0.0;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for (</a:t>
            </a:r>
            <a:r>
              <a:rPr lang="en-US" sz="1800" dirty="0" err="1">
                <a:latin typeface="Courier New" charset="0"/>
              </a:rPr>
              <a:t>k</a:t>
            </a:r>
            <a:r>
              <a:rPr lang="en-US" sz="1800" dirty="0">
                <a:latin typeface="Courier New" charset="0"/>
              </a:rPr>
              <a:t>=0; </a:t>
            </a:r>
            <a:r>
              <a:rPr lang="en-US" sz="1800" dirty="0" err="1">
                <a:latin typeface="Courier New" charset="0"/>
              </a:rPr>
              <a:t>k</a:t>
            </a:r>
            <a:r>
              <a:rPr lang="en-US" sz="1800" dirty="0">
                <a:latin typeface="Courier New" charset="0"/>
              </a:rPr>
              <a:t>&lt;</a:t>
            </a:r>
            <a:r>
              <a:rPr lang="en-US" sz="1800" dirty="0" err="1">
                <a:latin typeface="Courier New" charset="0"/>
              </a:rPr>
              <a:t>n</a:t>
            </a:r>
            <a:r>
              <a:rPr lang="en-US" sz="1800" dirty="0">
                <a:latin typeface="Courier New" charset="0"/>
              </a:rPr>
              <a:t>; </a:t>
            </a:r>
            <a:r>
              <a:rPr lang="en-US" sz="1800" dirty="0" err="1">
                <a:latin typeface="Courier New" charset="0"/>
              </a:rPr>
              <a:t>k</a:t>
            </a:r>
            <a:r>
              <a:rPr lang="en-US" sz="1800" dirty="0">
                <a:latin typeface="Courier New" charset="0"/>
              </a:rPr>
              <a:t>++) 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  </a:t>
            </a:r>
            <a:r>
              <a:rPr lang="en-US" sz="1800" dirty="0">
                <a:solidFill>
                  <a:srgbClr val="FF0000"/>
                </a:solidFill>
                <a:latin typeface="Courier New" charset="0"/>
              </a:rPr>
              <a:t>sum += </a:t>
            </a:r>
            <a:r>
              <a:rPr lang="en-US" sz="1800" dirty="0" err="1">
                <a:solidFill>
                  <a:srgbClr val="FF0000"/>
                </a:solidFill>
                <a:latin typeface="Courier New" charset="0"/>
              </a:rPr>
              <a:t>a[i][k</a:t>
            </a:r>
            <a:r>
              <a:rPr lang="en-US" sz="1800" dirty="0">
                <a:solidFill>
                  <a:srgbClr val="FF0000"/>
                </a:solidFill>
                <a:latin typeface="Courier New" charset="0"/>
              </a:rPr>
              <a:t>] * </a:t>
            </a:r>
            <a:r>
              <a:rPr lang="en-US" sz="1800" dirty="0" err="1">
                <a:solidFill>
                  <a:srgbClr val="FF0000"/>
                </a:solidFill>
                <a:latin typeface="Courier New" charset="0"/>
              </a:rPr>
              <a:t>b[k][j</a:t>
            </a:r>
            <a:r>
              <a:rPr lang="en-US" sz="1800" dirty="0">
                <a:solidFill>
                  <a:srgbClr val="FF0000"/>
                </a:solidFill>
                <a:latin typeface="Courier New" charset="0"/>
              </a:rPr>
              <a:t>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</a:t>
            </a:r>
            <a:r>
              <a:rPr lang="en-US" sz="1800" dirty="0" err="1">
                <a:latin typeface="Courier New" charset="0"/>
              </a:rPr>
              <a:t>c[i][j</a:t>
            </a:r>
            <a:r>
              <a:rPr lang="en-US" sz="1800" dirty="0">
                <a:latin typeface="Courier New" charset="0"/>
              </a:rPr>
              <a:t>] = sum;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} </a:t>
            </a:r>
          </a:p>
        </p:txBody>
      </p:sp>
      <p:sp>
        <p:nvSpPr>
          <p:cNvPr id="171012" name="Rectangle 4"/>
          <p:cNvSpPr>
            <a:spLocks noChangeArrowheads="1"/>
          </p:cNvSpPr>
          <p:nvPr/>
        </p:nvSpPr>
        <p:spPr bwMode="auto">
          <a:xfrm>
            <a:off x="5492750" y="258762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13" name="Rectangle 5"/>
          <p:cNvSpPr>
            <a:spLocks noChangeArrowheads="1"/>
          </p:cNvSpPr>
          <p:nvPr/>
        </p:nvSpPr>
        <p:spPr bwMode="auto">
          <a:xfrm>
            <a:off x="6711950" y="258762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14" name="Rectangle 6"/>
          <p:cNvSpPr>
            <a:spLocks noChangeArrowheads="1"/>
          </p:cNvSpPr>
          <p:nvPr/>
        </p:nvSpPr>
        <p:spPr bwMode="auto">
          <a:xfrm>
            <a:off x="7854950" y="258762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15" name="Rectangle 7"/>
          <p:cNvSpPr>
            <a:spLocks noChangeArrowheads="1"/>
          </p:cNvSpPr>
          <p:nvPr/>
        </p:nvSpPr>
        <p:spPr bwMode="auto">
          <a:xfrm>
            <a:off x="5624513" y="3168650"/>
            <a:ext cx="336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A</a:t>
            </a:r>
          </a:p>
        </p:txBody>
      </p:sp>
      <p:sp>
        <p:nvSpPr>
          <p:cNvPr id="171016" name="Rectangle 8"/>
          <p:cNvSpPr>
            <a:spLocks noChangeArrowheads="1"/>
          </p:cNvSpPr>
          <p:nvPr/>
        </p:nvSpPr>
        <p:spPr bwMode="auto">
          <a:xfrm>
            <a:off x="6843713" y="3168650"/>
            <a:ext cx="32225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</a:t>
            </a:r>
          </a:p>
        </p:txBody>
      </p:sp>
      <p:sp>
        <p:nvSpPr>
          <p:cNvPr id="171017" name="Rectangle 9"/>
          <p:cNvSpPr>
            <a:spLocks noChangeArrowheads="1"/>
          </p:cNvSpPr>
          <p:nvPr/>
        </p:nvSpPr>
        <p:spPr bwMode="auto">
          <a:xfrm>
            <a:off x="7986713" y="3168650"/>
            <a:ext cx="31949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C</a:t>
            </a:r>
          </a:p>
        </p:txBody>
      </p:sp>
      <p:sp>
        <p:nvSpPr>
          <p:cNvPr id="171018" name="Line 10"/>
          <p:cNvSpPr>
            <a:spLocks noChangeShapeType="1"/>
          </p:cNvSpPr>
          <p:nvPr/>
        </p:nvSpPr>
        <p:spPr bwMode="auto">
          <a:xfrm>
            <a:off x="6934200" y="2593975"/>
            <a:ext cx="0" cy="508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19" name="Line 11"/>
          <p:cNvSpPr>
            <a:spLocks noChangeShapeType="1"/>
          </p:cNvSpPr>
          <p:nvPr/>
        </p:nvSpPr>
        <p:spPr bwMode="auto">
          <a:xfrm>
            <a:off x="5499100" y="2962275"/>
            <a:ext cx="584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20" name="Rectangle 12"/>
          <p:cNvSpPr>
            <a:spLocks noChangeArrowheads="1"/>
          </p:cNvSpPr>
          <p:nvPr/>
        </p:nvSpPr>
        <p:spPr bwMode="auto">
          <a:xfrm>
            <a:off x="6081713" y="2787650"/>
            <a:ext cx="588877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(i,*)</a:t>
            </a:r>
          </a:p>
        </p:txBody>
      </p:sp>
      <p:sp>
        <p:nvSpPr>
          <p:cNvPr id="171021" name="Rectangle 13"/>
          <p:cNvSpPr>
            <a:spLocks noChangeArrowheads="1"/>
          </p:cNvSpPr>
          <p:nvPr/>
        </p:nvSpPr>
        <p:spPr bwMode="auto">
          <a:xfrm>
            <a:off x="6691313" y="2254250"/>
            <a:ext cx="591382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(*,j)</a:t>
            </a:r>
          </a:p>
        </p:txBody>
      </p:sp>
      <p:sp>
        <p:nvSpPr>
          <p:cNvPr id="171022" name="Rectangle 14"/>
          <p:cNvSpPr>
            <a:spLocks noChangeArrowheads="1"/>
          </p:cNvSpPr>
          <p:nvPr/>
        </p:nvSpPr>
        <p:spPr bwMode="auto">
          <a:xfrm>
            <a:off x="8013700" y="2898775"/>
            <a:ext cx="50800" cy="50800"/>
          </a:xfrm>
          <a:prstGeom prst="rect">
            <a:avLst/>
          </a:prstGeom>
          <a:solidFill>
            <a:srgbClr val="FF0000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23" name="Rectangle 15"/>
          <p:cNvSpPr>
            <a:spLocks noChangeArrowheads="1"/>
          </p:cNvSpPr>
          <p:nvPr/>
        </p:nvSpPr>
        <p:spPr bwMode="auto">
          <a:xfrm>
            <a:off x="7834313" y="2559050"/>
            <a:ext cx="52250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(i,j)</a:t>
            </a:r>
          </a:p>
        </p:txBody>
      </p:sp>
      <p:sp>
        <p:nvSpPr>
          <p:cNvPr id="171024" name="Rectangle 16"/>
          <p:cNvSpPr>
            <a:spLocks noChangeArrowheads="1"/>
          </p:cNvSpPr>
          <p:nvPr/>
        </p:nvSpPr>
        <p:spPr bwMode="auto">
          <a:xfrm>
            <a:off x="5395913" y="1797050"/>
            <a:ext cx="1324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Inner loop:</a:t>
            </a:r>
          </a:p>
        </p:txBody>
      </p:sp>
      <p:sp>
        <p:nvSpPr>
          <p:cNvPr id="171026" name="Rectangle 18"/>
          <p:cNvSpPr>
            <a:spLocks noChangeArrowheads="1"/>
          </p:cNvSpPr>
          <p:nvPr/>
        </p:nvSpPr>
        <p:spPr bwMode="auto">
          <a:xfrm>
            <a:off x="6434138" y="4256088"/>
            <a:ext cx="1067599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Column-</a:t>
            </a:r>
          </a:p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wise</a:t>
            </a:r>
          </a:p>
        </p:txBody>
      </p:sp>
      <p:sp>
        <p:nvSpPr>
          <p:cNvPr id="171027" name="Line 19"/>
          <p:cNvSpPr>
            <a:spLocks noChangeShapeType="1"/>
          </p:cNvSpPr>
          <p:nvPr/>
        </p:nvSpPr>
        <p:spPr bwMode="auto">
          <a:xfrm flipV="1">
            <a:off x="6991351" y="3592513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28" name="Rectangle 20"/>
          <p:cNvSpPr>
            <a:spLocks noChangeArrowheads="1"/>
          </p:cNvSpPr>
          <p:nvPr/>
        </p:nvSpPr>
        <p:spPr bwMode="auto">
          <a:xfrm>
            <a:off x="5214938" y="4256088"/>
            <a:ext cx="117760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Row-wise</a:t>
            </a:r>
          </a:p>
        </p:txBody>
      </p:sp>
      <p:sp>
        <p:nvSpPr>
          <p:cNvPr id="171029" name="Line 21"/>
          <p:cNvSpPr>
            <a:spLocks noChangeShapeType="1"/>
          </p:cNvSpPr>
          <p:nvPr/>
        </p:nvSpPr>
        <p:spPr bwMode="auto">
          <a:xfrm flipV="1">
            <a:off x="5772150" y="3592513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31" name="Rectangle 23"/>
          <p:cNvSpPr>
            <a:spLocks noChangeArrowheads="1"/>
          </p:cNvSpPr>
          <p:nvPr/>
        </p:nvSpPr>
        <p:spPr bwMode="auto">
          <a:xfrm>
            <a:off x="7808266" y="4256088"/>
            <a:ext cx="72613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Fixed</a:t>
            </a:r>
          </a:p>
        </p:txBody>
      </p:sp>
      <p:sp>
        <p:nvSpPr>
          <p:cNvPr id="171032" name="Line 24"/>
          <p:cNvSpPr>
            <a:spLocks noChangeShapeType="1"/>
          </p:cNvSpPr>
          <p:nvPr/>
        </p:nvSpPr>
        <p:spPr bwMode="auto">
          <a:xfrm flipV="1">
            <a:off x="8147051" y="3592513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39" name="Rectangle 31"/>
          <p:cNvSpPr>
            <a:spLocks noChangeArrowheads="1"/>
          </p:cNvSpPr>
          <p:nvPr/>
        </p:nvSpPr>
        <p:spPr bwMode="auto">
          <a:xfrm>
            <a:off x="290513" y="4964113"/>
            <a:ext cx="5073650" cy="1217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u="sng" dirty="0">
                <a:latin typeface="Calibri"/>
                <a:cs typeface="Calibri"/>
              </a:rPr>
              <a:t>Misses</a:t>
            </a:r>
            <a:r>
              <a:rPr lang="en-US" sz="2400" b="0" u="sng" dirty="0" smtClean="0">
                <a:latin typeface="Calibri"/>
                <a:cs typeface="Calibri"/>
              </a:rPr>
              <a:t> </a:t>
            </a:r>
            <a:r>
              <a:rPr lang="en-US" b="0" u="sng" dirty="0" smtClean="0">
                <a:latin typeface="Calibri"/>
                <a:cs typeface="Calibri"/>
              </a:rPr>
              <a:t>per inner loop iteration</a:t>
            </a:r>
            <a:r>
              <a:rPr lang="en-US" sz="2400" b="0" u="sng" dirty="0" smtClean="0">
                <a:latin typeface="Calibri"/>
                <a:cs typeface="Calibri"/>
              </a:rPr>
              <a:t>:</a:t>
            </a:r>
            <a:endParaRPr lang="en-US" sz="2400" b="0" u="sng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</a:t>
            </a:r>
            <a:r>
              <a:rPr lang="en-US" sz="2400" b="0" u="sng" dirty="0">
                <a:latin typeface="Calibri"/>
                <a:cs typeface="Calibri"/>
              </a:rPr>
              <a:t>A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B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C</a:t>
            </a:r>
            <a:endParaRPr lang="en-US" sz="2400" b="0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0.25	1.0	0.0</a:t>
            </a:r>
          </a:p>
        </p:txBody>
      </p:sp>
    </p:spTree>
    <p:extLst>
      <p:ext uri="{BB962C8B-B14F-4D97-AF65-F5344CB8AC3E}">
        <p14:creationId xmlns:p14="http://schemas.microsoft.com/office/powerpoint/2010/main" val="42870729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59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 Multiplication (jik)</a:t>
            </a:r>
          </a:p>
        </p:txBody>
      </p:sp>
      <p:sp>
        <p:nvSpPr>
          <p:cNvPr id="172035" name="Rectangle 3"/>
          <p:cNvSpPr>
            <a:spLocks noChangeArrowheads="1"/>
          </p:cNvSpPr>
          <p:nvPr/>
        </p:nvSpPr>
        <p:spPr bwMode="auto">
          <a:xfrm>
            <a:off x="300038" y="1779588"/>
            <a:ext cx="4721225" cy="283436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4998"/>
              </a:scheme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/* jik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for (j=0; j&lt;n; j++)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for (i=0; i&lt;n; i++)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sum = 0.0;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for (k=0; k&lt;n; k++)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 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sum += a[i][k] * b[k][j];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c[i][j] = sum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172036" name="Rectangle 4"/>
          <p:cNvSpPr>
            <a:spLocks noChangeArrowheads="1"/>
          </p:cNvSpPr>
          <p:nvPr/>
        </p:nvSpPr>
        <p:spPr bwMode="auto">
          <a:xfrm>
            <a:off x="5568950" y="2654300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2037" name="Rectangle 5"/>
          <p:cNvSpPr>
            <a:spLocks noChangeArrowheads="1"/>
          </p:cNvSpPr>
          <p:nvPr/>
        </p:nvSpPr>
        <p:spPr bwMode="auto">
          <a:xfrm>
            <a:off x="6788150" y="2654300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2038" name="Rectangle 6"/>
          <p:cNvSpPr>
            <a:spLocks noChangeArrowheads="1"/>
          </p:cNvSpPr>
          <p:nvPr/>
        </p:nvSpPr>
        <p:spPr bwMode="auto">
          <a:xfrm>
            <a:off x="7931150" y="2654300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2039" name="Rectangle 7"/>
          <p:cNvSpPr>
            <a:spLocks noChangeArrowheads="1"/>
          </p:cNvSpPr>
          <p:nvPr/>
        </p:nvSpPr>
        <p:spPr bwMode="auto">
          <a:xfrm>
            <a:off x="5700713" y="3235325"/>
            <a:ext cx="336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A</a:t>
            </a:r>
          </a:p>
        </p:txBody>
      </p:sp>
      <p:sp>
        <p:nvSpPr>
          <p:cNvPr id="172040" name="Rectangle 8"/>
          <p:cNvSpPr>
            <a:spLocks noChangeArrowheads="1"/>
          </p:cNvSpPr>
          <p:nvPr/>
        </p:nvSpPr>
        <p:spPr bwMode="auto">
          <a:xfrm>
            <a:off x="6919913" y="3235325"/>
            <a:ext cx="32225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</a:t>
            </a:r>
          </a:p>
        </p:txBody>
      </p:sp>
      <p:sp>
        <p:nvSpPr>
          <p:cNvPr id="172041" name="Rectangle 9"/>
          <p:cNvSpPr>
            <a:spLocks noChangeArrowheads="1"/>
          </p:cNvSpPr>
          <p:nvPr/>
        </p:nvSpPr>
        <p:spPr bwMode="auto">
          <a:xfrm>
            <a:off x="8077200" y="3235325"/>
            <a:ext cx="31949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C</a:t>
            </a:r>
          </a:p>
        </p:txBody>
      </p:sp>
      <p:sp>
        <p:nvSpPr>
          <p:cNvPr id="172042" name="Line 10"/>
          <p:cNvSpPr>
            <a:spLocks noChangeShapeType="1"/>
          </p:cNvSpPr>
          <p:nvPr/>
        </p:nvSpPr>
        <p:spPr bwMode="auto">
          <a:xfrm>
            <a:off x="7010400" y="2660650"/>
            <a:ext cx="0" cy="508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2043" name="Line 11"/>
          <p:cNvSpPr>
            <a:spLocks noChangeShapeType="1"/>
          </p:cNvSpPr>
          <p:nvPr/>
        </p:nvSpPr>
        <p:spPr bwMode="auto">
          <a:xfrm>
            <a:off x="5575300" y="3028950"/>
            <a:ext cx="584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2044" name="Rectangle 12"/>
          <p:cNvSpPr>
            <a:spLocks noChangeArrowheads="1"/>
          </p:cNvSpPr>
          <p:nvPr/>
        </p:nvSpPr>
        <p:spPr bwMode="auto">
          <a:xfrm>
            <a:off x="6157913" y="2854325"/>
            <a:ext cx="588877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(i,*)</a:t>
            </a:r>
          </a:p>
        </p:txBody>
      </p:sp>
      <p:sp>
        <p:nvSpPr>
          <p:cNvPr id="172045" name="Rectangle 13"/>
          <p:cNvSpPr>
            <a:spLocks noChangeArrowheads="1"/>
          </p:cNvSpPr>
          <p:nvPr/>
        </p:nvSpPr>
        <p:spPr bwMode="auto">
          <a:xfrm>
            <a:off x="6767513" y="2320925"/>
            <a:ext cx="591382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(*,j)</a:t>
            </a:r>
          </a:p>
        </p:txBody>
      </p:sp>
      <p:sp>
        <p:nvSpPr>
          <p:cNvPr id="172046" name="Rectangle 14"/>
          <p:cNvSpPr>
            <a:spLocks noChangeArrowheads="1"/>
          </p:cNvSpPr>
          <p:nvPr/>
        </p:nvSpPr>
        <p:spPr bwMode="auto">
          <a:xfrm>
            <a:off x="8089900" y="2965450"/>
            <a:ext cx="50800" cy="50800"/>
          </a:xfrm>
          <a:prstGeom prst="rect">
            <a:avLst/>
          </a:prstGeom>
          <a:solidFill>
            <a:srgbClr val="FF0000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2047" name="Rectangle 15"/>
          <p:cNvSpPr>
            <a:spLocks noChangeArrowheads="1"/>
          </p:cNvSpPr>
          <p:nvPr/>
        </p:nvSpPr>
        <p:spPr bwMode="auto">
          <a:xfrm>
            <a:off x="7910513" y="2625725"/>
            <a:ext cx="52250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(i,j)</a:t>
            </a:r>
          </a:p>
        </p:txBody>
      </p:sp>
      <p:sp>
        <p:nvSpPr>
          <p:cNvPr id="172048" name="Rectangle 16"/>
          <p:cNvSpPr>
            <a:spLocks noChangeArrowheads="1"/>
          </p:cNvSpPr>
          <p:nvPr/>
        </p:nvSpPr>
        <p:spPr bwMode="auto">
          <a:xfrm>
            <a:off x="5548313" y="1787525"/>
            <a:ext cx="1324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Inner loop:</a:t>
            </a:r>
          </a:p>
        </p:txBody>
      </p:sp>
      <p:sp>
        <p:nvSpPr>
          <p:cNvPr id="172050" name="Rectangle 18"/>
          <p:cNvSpPr>
            <a:spLocks noChangeArrowheads="1"/>
          </p:cNvSpPr>
          <p:nvPr/>
        </p:nvSpPr>
        <p:spPr bwMode="auto">
          <a:xfrm>
            <a:off x="5334000" y="4244975"/>
            <a:ext cx="117760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Row-wise</a:t>
            </a:r>
          </a:p>
        </p:txBody>
      </p:sp>
      <p:sp>
        <p:nvSpPr>
          <p:cNvPr id="172051" name="Line 19"/>
          <p:cNvSpPr>
            <a:spLocks noChangeShapeType="1"/>
          </p:cNvSpPr>
          <p:nvPr/>
        </p:nvSpPr>
        <p:spPr bwMode="auto">
          <a:xfrm flipV="1">
            <a:off x="5891213" y="3581400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2053" name="Rectangle 21"/>
          <p:cNvSpPr>
            <a:spLocks noChangeArrowheads="1"/>
          </p:cNvSpPr>
          <p:nvPr/>
        </p:nvSpPr>
        <p:spPr bwMode="auto">
          <a:xfrm>
            <a:off x="6535738" y="4244975"/>
            <a:ext cx="1067599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Column-</a:t>
            </a:r>
          </a:p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wise</a:t>
            </a:r>
          </a:p>
        </p:txBody>
      </p:sp>
      <p:sp>
        <p:nvSpPr>
          <p:cNvPr id="172054" name="Line 22"/>
          <p:cNvSpPr>
            <a:spLocks noChangeShapeType="1"/>
          </p:cNvSpPr>
          <p:nvPr/>
        </p:nvSpPr>
        <p:spPr bwMode="auto">
          <a:xfrm flipV="1">
            <a:off x="7092951" y="3581400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2056" name="Rectangle 24"/>
          <p:cNvSpPr>
            <a:spLocks noChangeArrowheads="1"/>
          </p:cNvSpPr>
          <p:nvPr/>
        </p:nvSpPr>
        <p:spPr bwMode="auto">
          <a:xfrm>
            <a:off x="7884466" y="4244975"/>
            <a:ext cx="72613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Fixed</a:t>
            </a:r>
          </a:p>
        </p:txBody>
      </p:sp>
      <p:sp>
        <p:nvSpPr>
          <p:cNvPr id="172057" name="Line 25"/>
          <p:cNvSpPr>
            <a:spLocks noChangeShapeType="1"/>
          </p:cNvSpPr>
          <p:nvPr/>
        </p:nvSpPr>
        <p:spPr bwMode="auto">
          <a:xfrm flipV="1">
            <a:off x="8223251" y="3587750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2058" name="Rectangle 26"/>
          <p:cNvSpPr>
            <a:spLocks noChangeArrowheads="1"/>
          </p:cNvSpPr>
          <p:nvPr/>
        </p:nvSpPr>
        <p:spPr bwMode="auto">
          <a:xfrm>
            <a:off x="444500" y="4868863"/>
            <a:ext cx="5446713" cy="1227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u="sng" dirty="0">
                <a:latin typeface="Calibri"/>
                <a:cs typeface="Calibri"/>
              </a:rPr>
              <a:t>Misses</a:t>
            </a:r>
            <a:r>
              <a:rPr lang="en-US" sz="2400" b="0" u="sng" dirty="0" smtClean="0">
                <a:latin typeface="Calibri"/>
                <a:cs typeface="Calibri"/>
              </a:rPr>
              <a:t> per inner loop iteration:</a:t>
            </a: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</a:t>
            </a:r>
            <a:r>
              <a:rPr lang="en-US" sz="2400" b="0" u="sng" dirty="0">
                <a:latin typeface="Calibri"/>
                <a:cs typeface="Calibri"/>
              </a:rPr>
              <a:t>A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B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C</a:t>
            </a:r>
            <a:endParaRPr lang="en-US" sz="2400" b="0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0.25	1.0	0.0</a:t>
            </a:r>
          </a:p>
        </p:txBody>
      </p:sp>
    </p:spTree>
    <p:extLst>
      <p:ext uri="{BB962C8B-B14F-4D97-AF65-F5344CB8AC3E}">
        <p14:creationId xmlns:p14="http://schemas.microsoft.com/office/powerpoint/2010/main" val="42569661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83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 Multiplication (kij)</a:t>
            </a:r>
          </a:p>
        </p:txBody>
      </p:sp>
      <p:sp>
        <p:nvSpPr>
          <p:cNvPr id="173059" name="Rectangle 3"/>
          <p:cNvSpPr>
            <a:spLocks noChangeArrowheads="1"/>
          </p:cNvSpPr>
          <p:nvPr/>
        </p:nvSpPr>
        <p:spPr bwMode="auto">
          <a:xfrm>
            <a:off x="452438" y="1770063"/>
            <a:ext cx="4264025" cy="283436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/* kij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for (k=0; k&lt;n; k++)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for (i=0; i&lt;n; i++)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r = a[i][k];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for (j=0; j&lt;n; j++)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 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c[i][j] += r * b[k][j];</a:t>
            </a:r>
            <a:r>
              <a:rPr lang="en-US" sz="1800">
                <a:latin typeface="Courier New" charset="0"/>
              </a:rPr>
              <a:t>   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endParaRPr lang="en-US" sz="1800">
              <a:latin typeface="Courier New" charset="0"/>
            </a:endParaRPr>
          </a:p>
        </p:txBody>
      </p:sp>
      <p:sp>
        <p:nvSpPr>
          <p:cNvPr id="173060" name="Rectangle 4"/>
          <p:cNvSpPr>
            <a:spLocks noChangeArrowheads="1"/>
          </p:cNvSpPr>
          <p:nvPr/>
        </p:nvSpPr>
        <p:spPr bwMode="auto">
          <a:xfrm>
            <a:off x="5340350" y="23780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3061" name="Rectangle 5"/>
          <p:cNvSpPr>
            <a:spLocks noChangeArrowheads="1"/>
          </p:cNvSpPr>
          <p:nvPr/>
        </p:nvSpPr>
        <p:spPr bwMode="auto">
          <a:xfrm>
            <a:off x="6559550" y="23780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3062" name="Rectangle 6"/>
          <p:cNvSpPr>
            <a:spLocks noChangeArrowheads="1"/>
          </p:cNvSpPr>
          <p:nvPr/>
        </p:nvSpPr>
        <p:spPr bwMode="auto">
          <a:xfrm>
            <a:off x="7727950" y="23780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3063" name="Rectangle 7"/>
          <p:cNvSpPr>
            <a:spLocks noChangeArrowheads="1"/>
          </p:cNvSpPr>
          <p:nvPr/>
        </p:nvSpPr>
        <p:spPr bwMode="auto">
          <a:xfrm>
            <a:off x="5472113" y="2959100"/>
            <a:ext cx="336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A</a:t>
            </a:r>
          </a:p>
        </p:txBody>
      </p:sp>
      <p:sp>
        <p:nvSpPr>
          <p:cNvPr id="173064" name="Rectangle 8"/>
          <p:cNvSpPr>
            <a:spLocks noChangeArrowheads="1"/>
          </p:cNvSpPr>
          <p:nvPr/>
        </p:nvSpPr>
        <p:spPr bwMode="auto">
          <a:xfrm>
            <a:off x="6691313" y="2959100"/>
            <a:ext cx="32225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</a:t>
            </a:r>
          </a:p>
        </p:txBody>
      </p:sp>
      <p:sp>
        <p:nvSpPr>
          <p:cNvPr id="173065" name="Rectangle 9"/>
          <p:cNvSpPr>
            <a:spLocks noChangeArrowheads="1"/>
          </p:cNvSpPr>
          <p:nvPr/>
        </p:nvSpPr>
        <p:spPr bwMode="auto">
          <a:xfrm>
            <a:off x="7848600" y="2959100"/>
            <a:ext cx="31949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</a:t>
            </a:r>
          </a:p>
        </p:txBody>
      </p:sp>
      <p:sp>
        <p:nvSpPr>
          <p:cNvPr id="173066" name="Rectangle 10"/>
          <p:cNvSpPr>
            <a:spLocks noChangeArrowheads="1"/>
          </p:cNvSpPr>
          <p:nvPr/>
        </p:nvSpPr>
        <p:spPr bwMode="auto">
          <a:xfrm>
            <a:off x="8316913" y="2578100"/>
            <a:ext cx="588877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(i,*)</a:t>
            </a:r>
          </a:p>
        </p:txBody>
      </p:sp>
      <p:sp>
        <p:nvSpPr>
          <p:cNvPr id="173067" name="Line 11"/>
          <p:cNvSpPr>
            <a:spLocks noChangeShapeType="1"/>
          </p:cNvSpPr>
          <p:nvPr/>
        </p:nvSpPr>
        <p:spPr bwMode="auto">
          <a:xfrm>
            <a:off x="7734300" y="2752725"/>
            <a:ext cx="584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3068" name="Rectangle 12"/>
          <p:cNvSpPr>
            <a:spLocks noChangeArrowheads="1"/>
          </p:cNvSpPr>
          <p:nvPr/>
        </p:nvSpPr>
        <p:spPr bwMode="auto">
          <a:xfrm>
            <a:off x="5422900" y="2765425"/>
            <a:ext cx="50800" cy="50800"/>
          </a:xfrm>
          <a:prstGeom prst="rect">
            <a:avLst/>
          </a:prstGeom>
          <a:solidFill>
            <a:srgbClr val="FF0000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3069" name="Rectangle 13"/>
          <p:cNvSpPr>
            <a:spLocks noChangeArrowheads="1"/>
          </p:cNvSpPr>
          <p:nvPr/>
        </p:nvSpPr>
        <p:spPr bwMode="auto">
          <a:xfrm>
            <a:off x="5289669" y="2349500"/>
            <a:ext cx="577731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</a:t>
            </a:r>
            <a:r>
              <a:rPr lang="en-US" sz="2000" b="0" dirty="0" err="1">
                <a:latin typeface="Calibri"/>
                <a:cs typeface="Calibri"/>
              </a:rPr>
              <a:t>i,k</a:t>
            </a:r>
            <a:r>
              <a:rPr lang="en-US" sz="2000" b="0" dirty="0">
                <a:latin typeface="Calibri"/>
                <a:cs typeface="Calibri"/>
              </a:rPr>
              <a:t>)</a:t>
            </a:r>
          </a:p>
        </p:txBody>
      </p:sp>
      <p:sp>
        <p:nvSpPr>
          <p:cNvPr id="173070" name="Rectangle 14"/>
          <p:cNvSpPr>
            <a:spLocks noChangeArrowheads="1"/>
          </p:cNvSpPr>
          <p:nvPr/>
        </p:nvSpPr>
        <p:spPr bwMode="auto">
          <a:xfrm>
            <a:off x="7148513" y="2349500"/>
            <a:ext cx="64661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(k,*)</a:t>
            </a:r>
          </a:p>
        </p:txBody>
      </p:sp>
      <p:sp>
        <p:nvSpPr>
          <p:cNvPr id="173071" name="Line 15"/>
          <p:cNvSpPr>
            <a:spLocks noChangeShapeType="1"/>
          </p:cNvSpPr>
          <p:nvPr/>
        </p:nvSpPr>
        <p:spPr bwMode="auto">
          <a:xfrm>
            <a:off x="6565900" y="2524125"/>
            <a:ext cx="584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3072" name="Rectangle 16"/>
          <p:cNvSpPr>
            <a:spLocks noChangeArrowheads="1"/>
          </p:cNvSpPr>
          <p:nvPr/>
        </p:nvSpPr>
        <p:spPr bwMode="auto">
          <a:xfrm>
            <a:off x="5383213" y="1816100"/>
            <a:ext cx="1324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Inner loop:</a:t>
            </a:r>
          </a:p>
        </p:txBody>
      </p:sp>
      <p:sp>
        <p:nvSpPr>
          <p:cNvPr id="173074" name="Rectangle 18"/>
          <p:cNvSpPr>
            <a:spLocks noChangeArrowheads="1"/>
          </p:cNvSpPr>
          <p:nvPr/>
        </p:nvSpPr>
        <p:spPr bwMode="auto">
          <a:xfrm>
            <a:off x="6324600" y="3863975"/>
            <a:ext cx="117760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Row-wise</a:t>
            </a:r>
          </a:p>
        </p:txBody>
      </p:sp>
      <p:sp>
        <p:nvSpPr>
          <p:cNvPr id="173075" name="Line 19"/>
          <p:cNvSpPr>
            <a:spLocks noChangeShapeType="1"/>
          </p:cNvSpPr>
          <p:nvPr/>
        </p:nvSpPr>
        <p:spPr bwMode="auto">
          <a:xfrm flipV="1">
            <a:off x="6881813" y="3352800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3077" name="Rectangle 21"/>
          <p:cNvSpPr>
            <a:spLocks noChangeArrowheads="1"/>
          </p:cNvSpPr>
          <p:nvPr/>
        </p:nvSpPr>
        <p:spPr bwMode="auto">
          <a:xfrm>
            <a:off x="7467600" y="3863975"/>
            <a:ext cx="117760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Row-wise</a:t>
            </a:r>
          </a:p>
        </p:txBody>
      </p:sp>
      <p:sp>
        <p:nvSpPr>
          <p:cNvPr id="173078" name="Line 22"/>
          <p:cNvSpPr>
            <a:spLocks noChangeShapeType="1"/>
          </p:cNvSpPr>
          <p:nvPr/>
        </p:nvSpPr>
        <p:spPr bwMode="auto">
          <a:xfrm flipV="1">
            <a:off x="8024813" y="3352800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3080" name="Rectangle 24"/>
          <p:cNvSpPr>
            <a:spLocks noChangeArrowheads="1"/>
          </p:cNvSpPr>
          <p:nvPr/>
        </p:nvSpPr>
        <p:spPr bwMode="auto">
          <a:xfrm>
            <a:off x="5293666" y="3871913"/>
            <a:ext cx="72613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Fixed</a:t>
            </a:r>
          </a:p>
        </p:txBody>
      </p:sp>
      <p:sp>
        <p:nvSpPr>
          <p:cNvPr id="173081" name="Line 25"/>
          <p:cNvSpPr>
            <a:spLocks noChangeShapeType="1"/>
          </p:cNvSpPr>
          <p:nvPr/>
        </p:nvSpPr>
        <p:spPr bwMode="auto">
          <a:xfrm flipV="1">
            <a:off x="5632451" y="3360738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3082" name="Rectangle 26"/>
          <p:cNvSpPr>
            <a:spLocks noChangeArrowheads="1"/>
          </p:cNvSpPr>
          <p:nvPr/>
        </p:nvSpPr>
        <p:spPr bwMode="auto">
          <a:xfrm>
            <a:off x="444500" y="4868863"/>
            <a:ext cx="4965700" cy="1227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u="sng" dirty="0">
                <a:latin typeface="Calibri"/>
                <a:cs typeface="Calibri"/>
              </a:rPr>
              <a:t>Misses per</a:t>
            </a:r>
            <a:r>
              <a:rPr lang="en-US" sz="2400" b="0" u="sng" dirty="0" smtClean="0">
                <a:latin typeface="Calibri"/>
                <a:cs typeface="Calibri"/>
              </a:rPr>
              <a:t> inner loop iteration:</a:t>
            </a:r>
            <a:endParaRPr lang="en-US" sz="2400" b="0" u="sng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</a:t>
            </a:r>
            <a:r>
              <a:rPr lang="en-US" sz="2400" b="0" u="sng" dirty="0">
                <a:latin typeface="Calibri"/>
                <a:cs typeface="Calibri"/>
              </a:rPr>
              <a:t>A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B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C</a:t>
            </a:r>
            <a:endParaRPr lang="en-US" sz="2400" b="0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0.0	0.25	0.25</a:t>
            </a:r>
          </a:p>
        </p:txBody>
      </p:sp>
    </p:spTree>
    <p:extLst>
      <p:ext uri="{BB962C8B-B14F-4D97-AF65-F5344CB8AC3E}">
        <p14:creationId xmlns:p14="http://schemas.microsoft.com/office/powerpoint/2010/main" val="15361490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7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 Multiplication (ikj)</a:t>
            </a:r>
          </a:p>
        </p:txBody>
      </p:sp>
      <p:sp>
        <p:nvSpPr>
          <p:cNvPr id="174083" name="Rectangle 3"/>
          <p:cNvSpPr>
            <a:spLocks noChangeArrowheads="1"/>
          </p:cNvSpPr>
          <p:nvPr/>
        </p:nvSpPr>
        <p:spPr bwMode="auto">
          <a:xfrm>
            <a:off x="490538" y="1757363"/>
            <a:ext cx="4314825" cy="251581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/* ikj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for (i=0; i&lt;n; i++)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for (k=0; k&lt;n; k++)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r = a[i][k];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for (j=0; j&lt;n; j++)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 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c[i][j] += r * b[k][j];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174084" name="Rectangle 4"/>
          <p:cNvSpPr>
            <a:spLocks noChangeArrowheads="1"/>
          </p:cNvSpPr>
          <p:nvPr/>
        </p:nvSpPr>
        <p:spPr bwMode="auto">
          <a:xfrm>
            <a:off x="5340350" y="23780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4085" name="Rectangle 5"/>
          <p:cNvSpPr>
            <a:spLocks noChangeArrowheads="1"/>
          </p:cNvSpPr>
          <p:nvPr/>
        </p:nvSpPr>
        <p:spPr bwMode="auto">
          <a:xfrm>
            <a:off x="6559550" y="23780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4086" name="Rectangle 6"/>
          <p:cNvSpPr>
            <a:spLocks noChangeArrowheads="1"/>
          </p:cNvSpPr>
          <p:nvPr/>
        </p:nvSpPr>
        <p:spPr bwMode="auto">
          <a:xfrm>
            <a:off x="7727950" y="23780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4087" name="Rectangle 7"/>
          <p:cNvSpPr>
            <a:spLocks noChangeArrowheads="1"/>
          </p:cNvSpPr>
          <p:nvPr/>
        </p:nvSpPr>
        <p:spPr bwMode="auto">
          <a:xfrm>
            <a:off x="5472113" y="2959100"/>
            <a:ext cx="336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A</a:t>
            </a:r>
          </a:p>
        </p:txBody>
      </p:sp>
      <p:sp>
        <p:nvSpPr>
          <p:cNvPr id="174088" name="Rectangle 8"/>
          <p:cNvSpPr>
            <a:spLocks noChangeArrowheads="1"/>
          </p:cNvSpPr>
          <p:nvPr/>
        </p:nvSpPr>
        <p:spPr bwMode="auto">
          <a:xfrm>
            <a:off x="6691313" y="2959100"/>
            <a:ext cx="32225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</a:t>
            </a:r>
          </a:p>
        </p:txBody>
      </p:sp>
      <p:sp>
        <p:nvSpPr>
          <p:cNvPr id="174089" name="Rectangle 9"/>
          <p:cNvSpPr>
            <a:spLocks noChangeArrowheads="1"/>
          </p:cNvSpPr>
          <p:nvPr/>
        </p:nvSpPr>
        <p:spPr bwMode="auto">
          <a:xfrm>
            <a:off x="7848600" y="2959100"/>
            <a:ext cx="31949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</a:t>
            </a:r>
          </a:p>
        </p:txBody>
      </p:sp>
      <p:sp>
        <p:nvSpPr>
          <p:cNvPr id="174090" name="Rectangle 10"/>
          <p:cNvSpPr>
            <a:spLocks noChangeArrowheads="1"/>
          </p:cNvSpPr>
          <p:nvPr/>
        </p:nvSpPr>
        <p:spPr bwMode="auto">
          <a:xfrm>
            <a:off x="8316913" y="2578100"/>
            <a:ext cx="588877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(i,*)</a:t>
            </a:r>
          </a:p>
        </p:txBody>
      </p:sp>
      <p:sp>
        <p:nvSpPr>
          <p:cNvPr id="174091" name="Line 11"/>
          <p:cNvSpPr>
            <a:spLocks noChangeShapeType="1"/>
          </p:cNvSpPr>
          <p:nvPr/>
        </p:nvSpPr>
        <p:spPr bwMode="auto">
          <a:xfrm>
            <a:off x="7734300" y="2752725"/>
            <a:ext cx="584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4092" name="Rectangle 12"/>
          <p:cNvSpPr>
            <a:spLocks noChangeArrowheads="1"/>
          </p:cNvSpPr>
          <p:nvPr/>
        </p:nvSpPr>
        <p:spPr bwMode="auto">
          <a:xfrm>
            <a:off x="5422900" y="2765425"/>
            <a:ext cx="50800" cy="50800"/>
          </a:xfrm>
          <a:prstGeom prst="rect">
            <a:avLst/>
          </a:prstGeom>
          <a:solidFill>
            <a:schemeClr val="tx1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4093" name="Rectangle 13"/>
          <p:cNvSpPr>
            <a:spLocks noChangeArrowheads="1"/>
          </p:cNvSpPr>
          <p:nvPr/>
        </p:nvSpPr>
        <p:spPr bwMode="auto">
          <a:xfrm>
            <a:off x="5272088" y="2349500"/>
            <a:ext cx="577731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(i,k)</a:t>
            </a:r>
          </a:p>
        </p:txBody>
      </p:sp>
      <p:sp>
        <p:nvSpPr>
          <p:cNvPr id="174094" name="Rectangle 14"/>
          <p:cNvSpPr>
            <a:spLocks noChangeArrowheads="1"/>
          </p:cNvSpPr>
          <p:nvPr/>
        </p:nvSpPr>
        <p:spPr bwMode="auto">
          <a:xfrm>
            <a:off x="7148513" y="2349500"/>
            <a:ext cx="64661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(k,*)</a:t>
            </a:r>
          </a:p>
        </p:txBody>
      </p:sp>
      <p:sp>
        <p:nvSpPr>
          <p:cNvPr id="174095" name="Line 15"/>
          <p:cNvSpPr>
            <a:spLocks noChangeShapeType="1"/>
          </p:cNvSpPr>
          <p:nvPr/>
        </p:nvSpPr>
        <p:spPr bwMode="auto">
          <a:xfrm>
            <a:off x="6565900" y="2524125"/>
            <a:ext cx="584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4096" name="Rectangle 16"/>
          <p:cNvSpPr>
            <a:spLocks noChangeArrowheads="1"/>
          </p:cNvSpPr>
          <p:nvPr/>
        </p:nvSpPr>
        <p:spPr bwMode="auto">
          <a:xfrm>
            <a:off x="5383213" y="1816100"/>
            <a:ext cx="1324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Inner loop:</a:t>
            </a:r>
          </a:p>
        </p:txBody>
      </p:sp>
      <p:sp>
        <p:nvSpPr>
          <p:cNvPr id="174098" name="Rectangle 18"/>
          <p:cNvSpPr>
            <a:spLocks noChangeArrowheads="1"/>
          </p:cNvSpPr>
          <p:nvPr/>
        </p:nvSpPr>
        <p:spPr bwMode="auto">
          <a:xfrm>
            <a:off x="6324600" y="4016375"/>
            <a:ext cx="117760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Row-wise</a:t>
            </a:r>
          </a:p>
        </p:txBody>
      </p:sp>
      <p:sp>
        <p:nvSpPr>
          <p:cNvPr id="174099" name="Line 19"/>
          <p:cNvSpPr>
            <a:spLocks noChangeShapeType="1"/>
          </p:cNvSpPr>
          <p:nvPr/>
        </p:nvSpPr>
        <p:spPr bwMode="auto">
          <a:xfrm flipV="1">
            <a:off x="6881813" y="3352800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4101" name="Rectangle 21"/>
          <p:cNvSpPr>
            <a:spLocks noChangeArrowheads="1"/>
          </p:cNvSpPr>
          <p:nvPr/>
        </p:nvSpPr>
        <p:spPr bwMode="auto">
          <a:xfrm>
            <a:off x="7467600" y="4016375"/>
            <a:ext cx="117760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Row-wise</a:t>
            </a:r>
          </a:p>
        </p:txBody>
      </p:sp>
      <p:sp>
        <p:nvSpPr>
          <p:cNvPr id="174102" name="Line 22"/>
          <p:cNvSpPr>
            <a:spLocks noChangeShapeType="1"/>
          </p:cNvSpPr>
          <p:nvPr/>
        </p:nvSpPr>
        <p:spPr bwMode="auto">
          <a:xfrm flipV="1">
            <a:off x="8024813" y="3352800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4104" name="Rectangle 24"/>
          <p:cNvSpPr>
            <a:spLocks noChangeArrowheads="1"/>
          </p:cNvSpPr>
          <p:nvPr/>
        </p:nvSpPr>
        <p:spPr bwMode="auto">
          <a:xfrm>
            <a:off x="5227638" y="4024313"/>
            <a:ext cx="72613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Fixed</a:t>
            </a:r>
          </a:p>
        </p:txBody>
      </p:sp>
      <p:sp>
        <p:nvSpPr>
          <p:cNvPr id="174105" name="Line 25"/>
          <p:cNvSpPr>
            <a:spLocks noChangeShapeType="1"/>
          </p:cNvSpPr>
          <p:nvPr/>
        </p:nvSpPr>
        <p:spPr bwMode="auto">
          <a:xfrm flipV="1">
            <a:off x="5632450" y="3360738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4106" name="Rectangle 26"/>
          <p:cNvSpPr>
            <a:spLocks noChangeArrowheads="1"/>
          </p:cNvSpPr>
          <p:nvPr/>
        </p:nvSpPr>
        <p:spPr bwMode="auto">
          <a:xfrm>
            <a:off x="444500" y="4868863"/>
            <a:ext cx="5194300" cy="1227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u="sng" dirty="0">
                <a:latin typeface="Calibri"/>
                <a:cs typeface="Calibri"/>
              </a:rPr>
              <a:t>Misses per</a:t>
            </a:r>
            <a:r>
              <a:rPr lang="en-US" sz="2400" b="0" u="sng" dirty="0" smtClean="0">
                <a:latin typeface="Calibri"/>
                <a:cs typeface="Calibri"/>
              </a:rPr>
              <a:t> inner loop iteration:</a:t>
            </a: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</a:t>
            </a:r>
            <a:r>
              <a:rPr lang="en-US" sz="2400" b="0" u="sng" dirty="0">
                <a:latin typeface="Calibri"/>
                <a:cs typeface="Calibri"/>
              </a:rPr>
              <a:t>A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B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C</a:t>
            </a:r>
            <a:endParaRPr lang="en-US" sz="2400" b="0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0.0	0.25	0.25</a:t>
            </a:r>
          </a:p>
        </p:txBody>
      </p:sp>
    </p:spTree>
    <p:extLst>
      <p:ext uri="{BB962C8B-B14F-4D97-AF65-F5344CB8AC3E}">
        <p14:creationId xmlns:p14="http://schemas.microsoft.com/office/powerpoint/2010/main" val="26459539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31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 Multiplication (jki)</a:t>
            </a:r>
          </a:p>
        </p:txBody>
      </p:sp>
      <p:sp>
        <p:nvSpPr>
          <p:cNvPr id="175107" name="Rectangle 3"/>
          <p:cNvSpPr>
            <a:spLocks noChangeArrowheads="1"/>
          </p:cNvSpPr>
          <p:nvPr/>
        </p:nvSpPr>
        <p:spPr bwMode="auto">
          <a:xfrm>
            <a:off x="566738" y="1766888"/>
            <a:ext cx="4352925" cy="2515817"/>
          </a:xfrm>
          <a:prstGeom prst="rect">
            <a:avLst/>
          </a:prstGeom>
          <a:solidFill>
            <a:srgbClr val="F6F5BD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/* </a:t>
            </a:r>
            <a:r>
              <a:rPr lang="en-US" sz="1800" dirty="0" err="1">
                <a:latin typeface="Courier New" charset="0"/>
              </a:rPr>
              <a:t>jki</a:t>
            </a:r>
            <a:r>
              <a:rPr lang="en-US" sz="1800" dirty="0">
                <a:latin typeface="Courier New" charset="0"/>
              </a:rPr>
              <a:t>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for (</a:t>
            </a:r>
            <a:r>
              <a:rPr lang="en-US" sz="1800" dirty="0" err="1">
                <a:latin typeface="Courier New" charset="0"/>
              </a:rPr>
              <a:t>j</a:t>
            </a:r>
            <a:r>
              <a:rPr lang="en-US" sz="1800" dirty="0">
                <a:latin typeface="Courier New" charset="0"/>
              </a:rPr>
              <a:t>=0; </a:t>
            </a:r>
            <a:r>
              <a:rPr lang="en-US" sz="1800" dirty="0" err="1">
                <a:latin typeface="Courier New" charset="0"/>
              </a:rPr>
              <a:t>j</a:t>
            </a:r>
            <a:r>
              <a:rPr lang="en-US" sz="1800" dirty="0">
                <a:latin typeface="Courier New" charset="0"/>
              </a:rPr>
              <a:t>&lt;</a:t>
            </a:r>
            <a:r>
              <a:rPr lang="en-US" sz="1800" dirty="0" err="1">
                <a:latin typeface="Courier New" charset="0"/>
              </a:rPr>
              <a:t>n</a:t>
            </a:r>
            <a:r>
              <a:rPr lang="en-US" sz="1800" dirty="0">
                <a:latin typeface="Courier New" charset="0"/>
              </a:rPr>
              <a:t>; </a:t>
            </a:r>
            <a:r>
              <a:rPr lang="en-US" sz="1800" dirty="0" err="1">
                <a:latin typeface="Courier New" charset="0"/>
              </a:rPr>
              <a:t>j</a:t>
            </a:r>
            <a:r>
              <a:rPr lang="en-US" sz="1800" dirty="0">
                <a:latin typeface="Courier New" charset="0"/>
              </a:rPr>
              <a:t>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for (</a:t>
            </a:r>
            <a:r>
              <a:rPr lang="en-US" sz="1800" dirty="0" err="1">
                <a:latin typeface="Courier New" charset="0"/>
              </a:rPr>
              <a:t>k</a:t>
            </a:r>
            <a:r>
              <a:rPr lang="en-US" sz="1800" dirty="0">
                <a:latin typeface="Courier New" charset="0"/>
              </a:rPr>
              <a:t>=0; </a:t>
            </a:r>
            <a:r>
              <a:rPr lang="en-US" sz="1800" dirty="0" err="1">
                <a:latin typeface="Courier New" charset="0"/>
              </a:rPr>
              <a:t>k</a:t>
            </a:r>
            <a:r>
              <a:rPr lang="en-US" sz="1800" dirty="0">
                <a:latin typeface="Courier New" charset="0"/>
              </a:rPr>
              <a:t>&lt;</a:t>
            </a:r>
            <a:r>
              <a:rPr lang="en-US" sz="1800" dirty="0" err="1">
                <a:latin typeface="Courier New" charset="0"/>
              </a:rPr>
              <a:t>n</a:t>
            </a:r>
            <a:r>
              <a:rPr lang="en-US" sz="1800" dirty="0">
                <a:latin typeface="Courier New" charset="0"/>
              </a:rPr>
              <a:t>; </a:t>
            </a:r>
            <a:r>
              <a:rPr lang="en-US" sz="1800" dirty="0" err="1">
                <a:latin typeface="Courier New" charset="0"/>
              </a:rPr>
              <a:t>k</a:t>
            </a:r>
            <a:r>
              <a:rPr lang="en-US" sz="1800" dirty="0">
                <a:latin typeface="Courier New" charset="0"/>
              </a:rPr>
              <a:t>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</a:t>
            </a:r>
            <a:r>
              <a:rPr lang="en-US" sz="1800" dirty="0" err="1">
                <a:latin typeface="Courier New" charset="0"/>
              </a:rPr>
              <a:t>r</a:t>
            </a:r>
            <a:r>
              <a:rPr lang="en-US" sz="1800" dirty="0">
                <a:latin typeface="Courier New" charset="0"/>
              </a:rPr>
              <a:t> = </a:t>
            </a:r>
            <a:r>
              <a:rPr lang="en-US" sz="1800" dirty="0" err="1">
                <a:latin typeface="Courier New" charset="0"/>
              </a:rPr>
              <a:t>b[k][j</a:t>
            </a:r>
            <a:r>
              <a:rPr lang="en-US" sz="1800" dirty="0">
                <a:latin typeface="Courier New" charset="0"/>
              </a:rPr>
              <a:t>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for (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=0; 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&lt;</a:t>
            </a:r>
            <a:r>
              <a:rPr lang="en-US" sz="1800" dirty="0" err="1">
                <a:latin typeface="Courier New" charset="0"/>
              </a:rPr>
              <a:t>n</a:t>
            </a:r>
            <a:r>
              <a:rPr lang="en-US" sz="1800" dirty="0">
                <a:latin typeface="Courier New" charset="0"/>
              </a:rPr>
              <a:t>; 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++)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  </a:t>
            </a:r>
            <a:r>
              <a:rPr lang="en-US" sz="1800" dirty="0" err="1">
                <a:solidFill>
                  <a:srgbClr val="FF0000"/>
                </a:solidFill>
                <a:latin typeface="Courier New" charset="0"/>
              </a:rPr>
              <a:t>c[i][j</a:t>
            </a:r>
            <a:r>
              <a:rPr lang="en-US" sz="1800" dirty="0">
                <a:solidFill>
                  <a:srgbClr val="FF0000"/>
                </a:solidFill>
                <a:latin typeface="Courier New" charset="0"/>
              </a:rPr>
              <a:t>] += </a:t>
            </a:r>
            <a:r>
              <a:rPr lang="en-US" sz="1800" dirty="0" err="1">
                <a:solidFill>
                  <a:srgbClr val="FF0000"/>
                </a:solidFill>
                <a:latin typeface="Courier New" charset="0"/>
              </a:rPr>
              <a:t>a[i][k</a:t>
            </a:r>
            <a:r>
              <a:rPr lang="en-US" sz="1800" dirty="0">
                <a:solidFill>
                  <a:srgbClr val="FF0000"/>
                </a:solidFill>
                <a:latin typeface="Courier New" charset="0"/>
              </a:rPr>
              <a:t>] * </a:t>
            </a:r>
            <a:r>
              <a:rPr lang="en-US" sz="1800" dirty="0" err="1">
                <a:solidFill>
                  <a:srgbClr val="FF0000"/>
                </a:solidFill>
                <a:latin typeface="Courier New" charset="0"/>
              </a:rPr>
              <a:t>r</a:t>
            </a:r>
            <a:r>
              <a:rPr lang="en-US" sz="1800" dirty="0">
                <a:solidFill>
                  <a:srgbClr val="FF0000"/>
                </a:solidFill>
                <a:latin typeface="Courier New" charset="0"/>
              </a:rPr>
              <a:t>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}	</a:t>
            </a:r>
          </a:p>
        </p:txBody>
      </p:sp>
      <p:sp>
        <p:nvSpPr>
          <p:cNvPr id="175108" name="Rectangle 4"/>
          <p:cNvSpPr>
            <a:spLocks noChangeArrowheads="1"/>
          </p:cNvSpPr>
          <p:nvPr/>
        </p:nvSpPr>
        <p:spPr bwMode="auto">
          <a:xfrm>
            <a:off x="5340350" y="2432050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5109" name="Rectangle 5"/>
          <p:cNvSpPr>
            <a:spLocks noChangeArrowheads="1"/>
          </p:cNvSpPr>
          <p:nvPr/>
        </p:nvSpPr>
        <p:spPr bwMode="auto">
          <a:xfrm>
            <a:off x="6559550" y="2432050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5110" name="Rectangle 6"/>
          <p:cNvSpPr>
            <a:spLocks noChangeArrowheads="1"/>
          </p:cNvSpPr>
          <p:nvPr/>
        </p:nvSpPr>
        <p:spPr bwMode="auto">
          <a:xfrm>
            <a:off x="7727950" y="2432050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5111" name="Rectangle 7"/>
          <p:cNvSpPr>
            <a:spLocks noChangeArrowheads="1"/>
          </p:cNvSpPr>
          <p:nvPr/>
        </p:nvSpPr>
        <p:spPr bwMode="auto">
          <a:xfrm>
            <a:off x="5472113" y="2959100"/>
            <a:ext cx="336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A</a:t>
            </a:r>
          </a:p>
        </p:txBody>
      </p:sp>
      <p:sp>
        <p:nvSpPr>
          <p:cNvPr id="175112" name="Rectangle 8"/>
          <p:cNvSpPr>
            <a:spLocks noChangeArrowheads="1"/>
          </p:cNvSpPr>
          <p:nvPr/>
        </p:nvSpPr>
        <p:spPr bwMode="auto">
          <a:xfrm>
            <a:off x="6691313" y="2959100"/>
            <a:ext cx="32225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</a:t>
            </a:r>
          </a:p>
        </p:txBody>
      </p:sp>
      <p:sp>
        <p:nvSpPr>
          <p:cNvPr id="175113" name="Rectangle 9"/>
          <p:cNvSpPr>
            <a:spLocks noChangeArrowheads="1"/>
          </p:cNvSpPr>
          <p:nvPr/>
        </p:nvSpPr>
        <p:spPr bwMode="auto">
          <a:xfrm>
            <a:off x="7848600" y="2959100"/>
            <a:ext cx="31949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</a:t>
            </a:r>
          </a:p>
        </p:txBody>
      </p:sp>
      <p:sp>
        <p:nvSpPr>
          <p:cNvPr id="175114" name="Rectangle 10"/>
          <p:cNvSpPr>
            <a:spLocks noChangeArrowheads="1"/>
          </p:cNvSpPr>
          <p:nvPr/>
        </p:nvSpPr>
        <p:spPr bwMode="auto">
          <a:xfrm>
            <a:off x="7656513" y="2057400"/>
            <a:ext cx="591382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(*,</a:t>
            </a:r>
            <a:r>
              <a:rPr lang="en-US" sz="2000" b="0" dirty="0" err="1">
                <a:latin typeface="Calibri"/>
                <a:cs typeface="Calibri"/>
              </a:rPr>
              <a:t>j</a:t>
            </a:r>
            <a:r>
              <a:rPr lang="en-US" sz="2000" b="0" dirty="0">
                <a:latin typeface="Calibri"/>
                <a:cs typeface="Calibri"/>
              </a:rPr>
              <a:t>)</a:t>
            </a:r>
          </a:p>
        </p:txBody>
      </p:sp>
      <p:sp>
        <p:nvSpPr>
          <p:cNvPr id="175115" name="Rectangle 11"/>
          <p:cNvSpPr>
            <a:spLocks noChangeArrowheads="1"/>
          </p:cNvSpPr>
          <p:nvPr/>
        </p:nvSpPr>
        <p:spPr bwMode="auto">
          <a:xfrm>
            <a:off x="6692900" y="2832100"/>
            <a:ext cx="50800" cy="50800"/>
          </a:xfrm>
          <a:prstGeom prst="rect">
            <a:avLst/>
          </a:prstGeom>
          <a:solidFill>
            <a:srgbClr val="FF0000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5116" name="Rectangle 12"/>
          <p:cNvSpPr>
            <a:spLocks noChangeArrowheads="1"/>
          </p:cNvSpPr>
          <p:nvPr/>
        </p:nvSpPr>
        <p:spPr bwMode="auto">
          <a:xfrm>
            <a:off x="6475413" y="2416175"/>
            <a:ext cx="580236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(k,j)</a:t>
            </a:r>
          </a:p>
        </p:txBody>
      </p:sp>
      <p:sp>
        <p:nvSpPr>
          <p:cNvPr id="175117" name="Rectangle 13"/>
          <p:cNvSpPr>
            <a:spLocks noChangeArrowheads="1"/>
          </p:cNvSpPr>
          <p:nvPr/>
        </p:nvSpPr>
        <p:spPr bwMode="auto">
          <a:xfrm>
            <a:off x="5268913" y="1600200"/>
            <a:ext cx="1324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Inner loop:</a:t>
            </a:r>
          </a:p>
        </p:txBody>
      </p:sp>
      <p:sp>
        <p:nvSpPr>
          <p:cNvPr id="175118" name="Line 14"/>
          <p:cNvSpPr>
            <a:spLocks noChangeShapeType="1"/>
          </p:cNvSpPr>
          <p:nvPr/>
        </p:nvSpPr>
        <p:spPr bwMode="auto">
          <a:xfrm flipV="1">
            <a:off x="5803900" y="2425700"/>
            <a:ext cx="0" cy="533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5119" name="Line 15"/>
          <p:cNvSpPr>
            <a:spLocks noChangeShapeType="1"/>
          </p:cNvSpPr>
          <p:nvPr/>
        </p:nvSpPr>
        <p:spPr bwMode="auto">
          <a:xfrm flipV="1">
            <a:off x="7886700" y="2438400"/>
            <a:ext cx="0" cy="533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5120" name="Rectangle 16"/>
          <p:cNvSpPr>
            <a:spLocks noChangeArrowheads="1"/>
          </p:cNvSpPr>
          <p:nvPr/>
        </p:nvSpPr>
        <p:spPr bwMode="auto">
          <a:xfrm>
            <a:off x="5522913" y="2057400"/>
            <a:ext cx="64661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(*,</a:t>
            </a:r>
            <a:r>
              <a:rPr lang="en-US" sz="2000" b="0" dirty="0" err="1">
                <a:latin typeface="Calibri"/>
                <a:cs typeface="Calibri"/>
              </a:rPr>
              <a:t>k</a:t>
            </a:r>
            <a:r>
              <a:rPr lang="en-US" sz="2000" b="0" dirty="0">
                <a:latin typeface="Calibri"/>
                <a:cs typeface="Calibri"/>
              </a:rPr>
              <a:t>)</a:t>
            </a:r>
          </a:p>
        </p:txBody>
      </p:sp>
      <p:sp>
        <p:nvSpPr>
          <p:cNvPr id="175122" name="Rectangle 18"/>
          <p:cNvSpPr>
            <a:spLocks noChangeArrowheads="1"/>
          </p:cNvSpPr>
          <p:nvPr/>
        </p:nvSpPr>
        <p:spPr bwMode="auto">
          <a:xfrm>
            <a:off x="5133853" y="3866679"/>
            <a:ext cx="1067599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 smtClean="0">
                <a:latin typeface="Calibri"/>
                <a:cs typeface="Calibri"/>
              </a:rPr>
              <a:t>Column-</a:t>
            </a:r>
            <a:endParaRPr lang="en-US" sz="2000" b="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wise</a:t>
            </a:r>
          </a:p>
        </p:txBody>
      </p:sp>
      <p:sp>
        <p:nvSpPr>
          <p:cNvPr id="175123" name="Line 19"/>
          <p:cNvSpPr>
            <a:spLocks noChangeShapeType="1"/>
          </p:cNvSpPr>
          <p:nvPr/>
        </p:nvSpPr>
        <p:spPr bwMode="auto">
          <a:xfrm flipV="1">
            <a:off x="5638800" y="3335983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5125" name="Rectangle 21"/>
          <p:cNvSpPr>
            <a:spLocks noChangeArrowheads="1"/>
          </p:cNvSpPr>
          <p:nvPr/>
        </p:nvSpPr>
        <p:spPr bwMode="auto">
          <a:xfrm>
            <a:off x="7467600" y="3866679"/>
            <a:ext cx="1067599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Column-</a:t>
            </a:r>
          </a:p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wise</a:t>
            </a:r>
          </a:p>
        </p:txBody>
      </p:sp>
      <p:sp>
        <p:nvSpPr>
          <p:cNvPr id="175126" name="Line 22"/>
          <p:cNvSpPr>
            <a:spLocks noChangeShapeType="1"/>
          </p:cNvSpPr>
          <p:nvPr/>
        </p:nvSpPr>
        <p:spPr bwMode="auto">
          <a:xfrm flipV="1">
            <a:off x="8024813" y="3335983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5128" name="Rectangle 24"/>
          <p:cNvSpPr>
            <a:spLocks noChangeArrowheads="1"/>
          </p:cNvSpPr>
          <p:nvPr/>
        </p:nvSpPr>
        <p:spPr bwMode="auto">
          <a:xfrm>
            <a:off x="6477000" y="3866679"/>
            <a:ext cx="72613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Fixed</a:t>
            </a:r>
          </a:p>
        </p:txBody>
      </p:sp>
      <p:sp>
        <p:nvSpPr>
          <p:cNvPr id="175129" name="Line 25"/>
          <p:cNvSpPr>
            <a:spLocks noChangeShapeType="1"/>
          </p:cNvSpPr>
          <p:nvPr/>
        </p:nvSpPr>
        <p:spPr bwMode="auto">
          <a:xfrm flipV="1">
            <a:off x="6815785" y="3343921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5130" name="Rectangle 26"/>
          <p:cNvSpPr>
            <a:spLocks noChangeArrowheads="1"/>
          </p:cNvSpPr>
          <p:nvPr/>
        </p:nvSpPr>
        <p:spPr bwMode="auto">
          <a:xfrm>
            <a:off x="444500" y="4868863"/>
            <a:ext cx="5492750" cy="1227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b="0" u="sng" dirty="0">
                <a:latin typeface="Calibri"/>
                <a:cs typeface="Calibri"/>
              </a:rPr>
              <a:t>Misses per</a:t>
            </a:r>
            <a:r>
              <a:rPr lang="en-US" b="0" u="sng" dirty="0" smtClean="0">
                <a:latin typeface="Calibri"/>
                <a:cs typeface="Calibri"/>
              </a:rPr>
              <a:t> inner loop iteration:</a:t>
            </a: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b="0" dirty="0">
                <a:latin typeface="Calibri"/>
                <a:cs typeface="Calibri"/>
              </a:rPr>
              <a:t>		</a:t>
            </a:r>
            <a:r>
              <a:rPr lang="en-US" b="0" u="sng" dirty="0">
                <a:latin typeface="Calibri"/>
                <a:cs typeface="Calibri"/>
              </a:rPr>
              <a:t>A</a:t>
            </a:r>
            <a:r>
              <a:rPr lang="en-US" b="0" dirty="0">
                <a:latin typeface="Calibri"/>
                <a:cs typeface="Calibri"/>
              </a:rPr>
              <a:t>	</a:t>
            </a:r>
            <a:r>
              <a:rPr lang="en-US" b="0" u="sng" dirty="0">
                <a:latin typeface="Calibri"/>
                <a:cs typeface="Calibri"/>
              </a:rPr>
              <a:t>B</a:t>
            </a:r>
            <a:r>
              <a:rPr lang="en-US" b="0" dirty="0">
                <a:latin typeface="Calibri"/>
                <a:cs typeface="Calibri"/>
              </a:rPr>
              <a:t>	</a:t>
            </a:r>
            <a:r>
              <a:rPr lang="en-US" b="0" u="sng" dirty="0">
                <a:latin typeface="Calibri"/>
                <a:cs typeface="Calibri"/>
              </a:rPr>
              <a:t>C</a:t>
            </a:r>
            <a:endParaRPr lang="en-US" b="0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b="0" dirty="0">
                <a:latin typeface="Calibri"/>
                <a:cs typeface="Calibri"/>
              </a:rPr>
              <a:t>		1.0	0.0	1.0</a:t>
            </a:r>
          </a:p>
        </p:txBody>
      </p:sp>
    </p:spTree>
    <p:extLst>
      <p:ext uri="{BB962C8B-B14F-4D97-AF65-F5344CB8AC3E}">
        <p14:creationId xmlns:p14="http://schemas.microsoft.com/office/powerpoint/2010/main" val="21849076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55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 Multiplication (kji)</a:t>
            </a:r>
          </a:p>
        </p:txBody>
      </p:sp>
      <p:sp>
        <p:nvSpPr>
          <p:cNvPr id="176131" name="Rectangle 3"/>
          <p:cNvSpPr>
            <a:spLocks noChangeArrowheads="1"/>
          </p:cNvSpPr>
          <p:nvPr/>
        </p:nvSpPr>
        <p:spPr bwMode="auto">
          <a:xfrm>
            <a:off x="617538" y="1782763"/>
            <a:ext cx="4518025" cy="251581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/* kji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for (k=0; k&lt;n; k++)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for (j=0; j&lt;n; j++)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r = b[k][j];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for (i=0; i&lt;n; i++)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 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c[i][j] += a[i][k] * r;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}	</a:t>
            </a:r>
          </a:p>
        </p:txBody>
      </p:sp>
      <p:sp>
        <p:nvSpPr>
          <p:cNvPr id="176132" name="Rectangle 4"/>
          <p:cNvSpPr>
            <a:spLocks noChangeArrowheads="1"/>
          </p:cNvSpPr>
          <p:nvPr/>
        </p:nvSpPr>
        <p:spPr bwMode="auto">
          <a:xfrm>
            <a:off x="5657850" y="26066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6133" name="Rectangle 5"/>
          <p:cNvSpPr>
            <a:spLocks noChangeArrowheads="1"/>
          </p:cNvSpPr>
          <p:nvPr/>
        </p:nvSpPr>
        <p:spPr bwMode="auto">
          <a:xfrm>
            <a:off x="6877050" y="26066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6134" name="Rectangle 6"/>
          <p:cNvSpPr>
            <a:spLocks noChangeArrowheads="1"/>
          </p:cNvSpPr>
          <p:nvPr/>
        </p:nvSpPr>
        <p:spPr bwMode="auto">
          <a:xfrm>
            <a:off x="8045450" y="26066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6135" name="Rectangle 7"/>
          <p:cNvSpPr>
            <a:spLocks noChangeArrowheads="1"/>
          </p:cNvSpPr>
          <p:nvPr/>
        </p:nvSpPr>
        <p:spPr bwMode="auto">
          <a:xfrm>
            <a:off x="5789613" y="3124200"/>
            <a:ext cx="336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A</a:t>
            </a:r>
          </a:p>
        </p:txBody>
      </p:sp>
      <p:sp>
        <p:nvSpPr>
          <p:cNvPr id="176136" name="Rectangle 8"/>
          <p:cNvSpPr>
            <a:spLocks noChangeArrowheads="1"/>
          </p:cNvSpPr>
          <p:nvPr/>
        </p:nvSpPr>
        <p:spPr bwMode="auto">
          <a:xfrm>
            <a:off x="7008813" y="3124200"/>
            <a:ext cx="32225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</a:t>
            </a:r>
          </a:p>
        </p:txBody>
      </p:sp>
      <p:sp>
        <p:nvSpPr>
          <p:cNvPr id="176137" name="Rectangle 9"/>
          <p:cNvSpPr>
            <a:spLocks noChangeArrowheads="1"/>
          </p:cNvSpPr>
          <p:nvPr/>
        </p:nvSpPr>
        <p:spPr bwMode="auto">
          <a:xfrm>
            <a:off x="8229600" y="3124200"/>
            <a:ext cx="31949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</a:t>
            </a:r>
          </a:p>
        </p:txBody>
      </p:sp>
      <p:sp>
        <p:nvSpPr>
          <p:cNvPr id="176138" name="Rectangle 10"/>
          <p:cNvSpPr>
            <a:spLocks noChangeArrowheads="1"/>
          </p:cNvSpPr>
          <p:nvPr/>
        </p:nvSpPr>
        <p:spPr bwMode="auto">
          <a:xfrm>
            <a:off x="7974013" y="2273300"/>
            <a:ext cx="591382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(*,j)</a:t>
            </a:r>
          </a:p>
        </p:txBody>
      </p:sp>
      <p:sp>
        <p:nvSpPr>
          <p:cNvPr id="176139" name="Rectangle 11"/>
          <p:cNvSpPr>
            <a:spLocks noChangeArrowheads="1"/>
          </p:cNvSpPr>
          <p:nvPr/>
        </p:nvSpPr>
        <p:spPr bwMode="auto">
          <a:xfrm>
            <a:off x="7010400" y="3006725"/>
            <a:ext cx="50800" cy="50800"/>
          </a:xfrm>
          <a:prstGeom prst="rect">
            <a:avLst/>
          </a:prstGeom>
          <a:solidFill>
            <a:schemeClr val="tx1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6140" name="Rectangle 12"/>
          <p:cNvSpPr>
            <a:spLocks noChangeArrowheads="1"/>
          </p:cNvSpPr>
          <p:nvPr/>
        </p:nvSpPr>
        <p:spPr bwMode="auto">
          <a:xfrm>
            <a:off x="6792913" y="2590800"/>
            <a:ext cx="580236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(k,j)</a:t>
            </a:r>
          </a:p>
        </p:txBody>
      </p:sp>
      <p:sp>
        <p:nvSpPr>
          <p:cNvPr id="176141" name="Rectangle 13"/>
          <p:cNvSpPr>
            <a:spLocks noChangeArrowheads="1"/>
          </p:cNvSpPr>
          <p:nvPr/>
        </p:nvSpPr>
        <p:spPr bwMode="auto">
          <a:xfrm>
            <a:off x="5586413" y="1828800"/>
            <a:ext cx="1324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Inner loop:</a:t>
            </a:r>
          </a:p>
        </p:txBody>
      </p:sp>
      <p:sp>
        <p:nvSpPr>
          <p:cNvPr id="176142" name="Line 14"/>
          <p:cNvSpPr>
            <a:spLocks noChangeShapeType="1"/>
          </p:cNvSpPr>
          <p:nvPr/>
        </p:nvSpPr>
        <p:spPr bwMode="auto">
          <a:xfrm flipV="1">
            <a:off x="6121400" y="2600325"/>
            <a:ext cx="0" cy="533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6143" name="Line 15"/>
          <p:cNvSpPr>
            <a:spLocks noChangeShapeType="1"/>
          </p:cNvSpPr>
          <p:nvPr/>
        </p:nvSpPr>
        <p:spPr bwMode="auto">
          <a:xfrm flipV="1">
            <a:off x="8204200" y="2613025"/>
            <a:ext cx="0" cy="533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6144" name="Rectangle 16"/>
          <p:cNvSpPr>
            <a:spLocks noChangeArrowheads="1"/>
          </p:cNvSpPr>
          <p:nvPr/>
        </p:nvSpPr>
        <p:spPr bwMode="auto">
          <a:xfrm>
            <a:off x="5840413" y="2273300"/>
            <a:ext cx="64661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(*,k)</a:t>
            </a:r>
          </a:p>
        </p:txBody>
      </p:sp>
      <p:sp>
        <p:nvSpPr>
          <p:cNvPr id="176146" name="Rectangle 18"/>
          <p:cNvSpPr>
            <a:spLocks noChangeArrowheads="1"/>
          </p:cNvSpPr>
          <p:nvPr/>
        </p:nvSpPr>
        <p:spPr bwMode="auto">
          <a:xfrm>
            <a:off x="6817666" y="4165600"/>
            <a:ext cx="72613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Fixed</a:t>
            </a:r>
          </a:p>
        </p:txBody>
      </p:sp>
      <p:sp>
        <p:nvSpPr>
          <p:cNvPr id="176147" name="Line 19"/>
          <p:cNvSpPr>
            <a:spLocks noChangeShapeType="1"/>
          </p:cNvSpPr>
          <p:nvPr/>
        </p:nvSpPr>
        <p:spPr bwMode="auto">
          <a:xfrm flipV="1">
            <a:off x="7156451" y="3509963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6149" name="Rectangle 21"/>
          <p:cNvSpPr>
            <a:spLocks noChangeArrowheads="1"/>
          </p:cNvSpPr>
          <p:nvPr/>
        </p:nvSpPr>
        <p:spPr bwMode="auto">
          <a:xfrm>
            <a:off x="5410200" y="4165600"/>
            <a:ext cx="1067599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Column-</a:t>
            </a:r>
          </a:p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wise</a:t>
            </a:r>
          </a:p>
        </p:txBody>
      </p:sp>
      <p:sp>
        <p:nvSpPr>
          <p:cNvPr id="176150" name="Line 22"/>
          <p:cNvSpPr>
            <a:spLocks noChangeShapeType="1"/>
          </p:cNvSpPr>
          <p:nvPr/>
        </p:nvSpPr>
        <p:spPr bwMode="auto">
          <a:xfrm flipV="1">
            <a:off x="5967413" y="3502025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6152" name="Rectangle 24"/>
          <p:cNvSpPr>
            <a:spLocks noChangeArrowheads="1"/>
          </p:cNvSpPr>
          <p:nvPr/>
        </p:nvSpPr>
        <p:spPr bwMode="auto">
          <a:xfrm>
            <a:off x="7924001" y="4165600"/>
            <a:ext cx="1067599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Column-</a:t>
            </a:r>
          </a:p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wise</a:t>
            </a:r>
          </a:p>
        </p:txBody>
      </p:sp>
      <p:sp>
        <p:nvSpPr>
          <p:cNvPr id="176153" name="Line 25"/>
          <p:cNvSpPr>
            <a:spLocks noChangeShapeType="1"/>
          </p:cNvSpPr>
          <p:nvPr/>
        </p:nvSpPr>
        <p:spPr bwMode="auto">
          <a:xfrm flipV="1">
            <a:off x="8405813" y="3502025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6154" name="Rectangle 26"/>
          <p:cNvSpPr>
            <a:spLocks noChangeArrowheads="1"/>
          </p:cNvSpPr>
          <p:nvPr/>
        </p:nvSpPr>
        <p:spPr bwMode="auto">
          <a:xfrm>
            <a:off x="444500" y="4868863"/>
            <a:ext cx="4965700" cy="1227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u="sng" dirty="0">
                <a:latin typeface="Calibri"/>
                <a:cs typeface="Calibri"/>
              </a:rPr>
              <a:t>Misses</a:t>
            </a:r>
            <a:r>
              <a:rPr lang="en-US" sz="2400" b="0" u="sng" dirty="0" smtClean="0">
                <a:latin typeface="Calibri"/>
                <a:cs typeface="Calibri"/>
              </a:rPr>
              <a:t> per inner loop iteration:</a:t>
            </a:r>
            <a:endParaRPr lang="en-US" sz="2400" b="0" u="sng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</a:t>
            </a:r>
            <a:r>
              <a:rPr lang="en-US" sz="2400" b="0" u="sng" dirty="0">
                <a:latin typeface="Calibri"/>
                <a:cs typeface="Calibri"/>
              </a:rPr>
              <a:t>A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B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C</a:t>
            </a:r>
            <a:endParaRPr lang="en-US" sz="2400" b="0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1.0	0.0	1.0</a:t>
            </a:r>
          </a:p>
        </p:txBody>
      </p:sp>
    </p:spTree>
    <p:extLst>
      <p:ext uri="{BB962C8B-B14F-4D97-AF65-F5344CB8AC3E}">
        <p14:creationId xmlns:p14="http://schemas.microsoft.com/office/powerpoint/2010/main" val="23601443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425"/>
          <p:cNvSpPr>
            <a:spLocks noChangeArrowheads="1"/>
          </p:cNvSpPr>
          <p:nvPr/>
        </p:nvSpPr>
        <p:spPr bwMode="auto">
          <a:xfrm>
            <a:off x="228600" y="1676400"/>
            <a:ext cx="6172200" cy="38862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1" name="Rectangle 404"/>
          <p:cNvSpPr>
            <a:spLocks noChangeArrowheads="1"/>
          </p:cNvSpPr>
          <p:nvPr/>
        </p:nvSpPr>
        <p:spPr bwMode="auto">
          <a:xfrm>
            <a:off x="381000" y="1981200"/>
            <a:ext cx="2122488" cy="24384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0" name="Rectangle 413"/>
          <p:cNvSpPr>
            <a:spLocks noChangeArrowheads="1"/>
          </p:cNvSpPr>
          <p:nvPr/>
        </p:nvSpPr>
        <p:spPr bwMode="auto">
          <a:xfrm>
            <a:off x="4114800" y="1981200"/>
            <a:ext cx="2122488" cy="24384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Intel Core i7 Cache Hierarchy</a:t>
            </a:r>
            <a:endParaRPr lang="en-US" dirty="0"/>
          </a:p>
        </p:txBody>
      </p:sp>
      <p:sp>
        <p:nvSpPr>
          <p:cNvPr id="4" name="Rectangle 396"/>
          <p:cNvSpPr>
            <a:spLocks noChangeArrowheads="1"/>
          </p:cNvSpPr>
          <p:nvPr/>
        </p:nvSpPr>
        <p:spPr bwMode="auto">
          <a:xfrm>
            <a:off x="546100" y="2133600"/>
            <a:ext cx="9779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dirty="0" err="1"/>
              <a:t>Regs</a:t>
            </a:r>
            <a:endParaRPr lang="en-US" sz="1800" dirty="0"/>
          </a:p>
        </p:txBody>
      </p:sp>
      <p:sp>
        <p:nvSpPr>
          <p:cNvPr id="5" name="Rectangle 397"/>
          <p:cNvSpPr>
            <a:spLocks noChangeArrowheads="1"/>
          </p:cNvSpPr>
          <p:nvPr/>
        </p:nvSpPr>
        <p:spPr bwMode="auto">
          <a:xfrm>
            <a:off x="588963" y="2781300"/>
            <a:ext cx="782637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L1 </a:t>
            </a:r>
          </a:p>
          <a:p>
            <a:pPr algn="ctr"/>
            <a:r>
              <a:rPr lang="en-US" sz="1800"/>
              <a:t>d-cache</a:t>
            </a:r>
          </a:p>
        </p:txBody>
      </p:sp>
      <p:sp>
        <p:nvSpPr>
          <p:cNvPr id="6" name="Rectangle 399"/>
          <p:cNvSpPr>
            <a:spLocks noChangeArrowheads="1"/>
          </p:cNvSpPr>
          <p:nvPr/>
        </p:nvSpPr>
        <p:spPr bwMode="auto">
          <a:xfrm>
            <a:off x="1524000" y="2781300"/>
            <a:ext cx="795338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dirty="0"/>
              <a:t>L1 </a:t>
            </a:r>
          </a:p>
          <a:p>
            <a:pPr algn="ctr"/>
            <a:r>
              <a:rPr lang="en-US" sz="1800" dirty="0" err="1"/>
              <a:t>i</a:t>
            </a:r>
            <a:r>
              <a:rPr lang="en-US" sz="1800" dirty="0"/>
              <a:t>-cache</a:t>
            </a:r>
          </a:p>
        </p:txBody>
      </p:sp>
      <p:sp>
        <p:nvSpPr>
          <p:cNvPr id="7" name="Rectangle 400"/>
          <p:cNvSpPr>
            <a:spLocks noChangeArrowheads="1"/>
          </p:cNvSpPr>
          <p:nvPr/>
        </p:nvSpPr>
        <p:spPr bwMode="auto">
          <a:xfrm>
            <a:off x="609600" y="3695700"/>
            <a:ext cx="1709738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600" dirty="0"/>
              <a:t>L2 unified cache</a:t>
            </a:r>
          </a:p>
        </p:txBody>
      </p:sp>
      <p:sp>
        <p:nvSpPr>
          <p:cNvPr id="8" name="Line 401"/>
          <p:cNvSpPr>
            <a:spLocks noChangeShapeType="1"/>
          </p:cNvSpPr>
          <p:nvPr/>
        </p:nvSpPr>
        <p:spPr bwMode="auto">
          <a:xfrm>
            <a:off x="1066800" y="24384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9" name="Line 402"/>
          <p:cNvSpPr>
            <a:spLocks noChangeShapeType="1"/>
          </p:cNvSpPr>
          <p:nvPr/>
        </p:nvSpPr>
        <p:spPr bwMode="auto">
          <a:xfrm>
            <a:off x="1066800" y="33528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0" name="Line 403"/>
          <p:cNvSpPr>
            <a:spLocks noChangeShapeType="1"/>
          </p:cNvSpPr>
          <p:nvPr/>
        </p:nvSpPr>
        <p:spPr bwMode="auto">
          <a:xfrm>
            <a:off x="1905000" y="33528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2" name="Text Box 405"/>
          <p:cNvSpPr txBox="1">
            <a:spLocks noChangeArrowheads="1"/>
          </p:cNvSpPr>
          <p:nvPr/>
        </p:nvSpPr>
        <p:spPr bwMode="auto">
          <a:xfrm>
            <a:off x="304800" y="1676400"/>
            <a:ext cx="773694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Core 0</a:t>
            </a:r>
          </a:p>
        </p:txBody>
      </p:sp>
      <p:sp>
        <p:nvSpPr>
          <p:cNvPr id="13" name="Rectangle 406"/>
          <p:cNvSpPr>
            <a:spLocks noChangeArrowheads="1"/>
          </p:cNvSpPr>
          <p:nvPr/>
        </p:nvSpPr>
        <p:spPr bwMode="auto">
          <a:xfrm>
            <a:off x="4279900" y="2133600"/>
            <a:ext cx="9779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Regs</a:t>
            </a:r>
          </a:p>
        </p:txBody>
      </p:sp>
      <p:sp>
        <p:nvSpPr>
          <p:cNvPr id="14" name="Rectangle 407"/>
          <p:cNvSpPr>
            <a:spLocks noChangeArrowheads="1"/>
          </p:cNvSpPr>
          <p:nvPr/>
        </p:nvSpPr>
        <p:spPr bwMode="auto">
          <a:xfrm>
            <a:off x="4322763" y="2781300"/>
            <a:ext cx="782637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dirty="0"/>
              <a:t>L1 </a:t>
            </a:r>
          </a:p>
          <a:p>
            <a:pPr algn="ctr"/>
            <a:r>
              <a:rPr lang="en-US" sz="1800" dirty="0" err="1"/>
              <a:t>d</a:t>
            </a:r>
            <a:r>
              <a:rPr lang="en-US" sz="1800" dirty="0"/>
              <a:t>-cache</a:t>
            </a:r>
          </a:p>
        </p:txBody>
      </p:sp>
      <p:sp>
        <p:nvSpPr>
          <p:cNvPr id="15" name="Rectangle 408"/>
          <p:cNvSpPr>
            <a:spLocks noChangeArrowheads="1"/>
          </p:cNvSpPr>
          <p:nvPr/>
        </p:nvSpPr>
        <p:spPr bwMode="auto">
          <a:xfrm>
            <a:off x="5257800" y="2781300"/>
            <a:ext cx="795338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L1 </a:t>
            </a:r>
          </a:p>
          <a:p>
            <a:pPr algn="ctr"/>
            <a:r>
              <a:rPr lang="en-US" sz="1800"/>
              <a:t>i-cache</a:t>
            </a:r>
          </a:p>
        </p:txBody>
      </p:sp>
      <p:sp>
        <p:nvSpPr>
          <p:cNvPr id="16" name="Rectangle 409"/>
          <p:cNvSpPr>
            <a:spLocks noChangeArrowheads="1"/>
          </p:cNvSpPr>
          <p:nvPr/>
        </p:nvSpPr>
        <p:spPr bwMode="auto">
          <a:xfrm>
            <a:off x="4343400" y="3695700"/>
            <a:ext cx="1709738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L2 unified cache</a:t>
            </a:r>
          </a:p>
        </p:txBody>
      </p:sp>
      <p:sp>
        <p:nvSpPr>
          <p:cNvPr id="17" name="Line 410"/>
          <p:cNvSpPr>
            <a:spLocks noChangeShapeType="1"/>
          </p:cNvSpPr>
          <p:nvPr/>
        </p:nvSpPr>
        <p:spPr bwMode="auto">
          <a:xfrm>
            <a:off x="4800600" y="24384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8" name="Line 411"/>
          <p:cNvSpPr>
            <a:spLocks noChangeShapeType="1"/>
          </p:cNvSpPr>
          <p:nvPr/>
        </p:nvSpPr>
        <p:spPr bwMode="auto">
          <a:xfrm>
            <a:off x="4800600" y="33528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9" name="Line 412"/>
          <p:cNvSpPr>
            <a:spLocks noChangeShapeType="1"/>
          </p:cNvSpPr>
          <p:nvPr/>
        </p:nvSpPr>
        <p:spPr bwMode="auto">
          <a:xfrm>
            <a:off x="5638800" y="33528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1" name="Text Box 414"/>
          <p:cNvSpPr txBox="1">
            <a:spLocks noChangeArrowheads="1"/>
          </p:cNvSpPr>
          <p:nvPr/>
        </p:nvSpPr>
        <p:spPr bwMode="auto">
          <a:xfrm>
            <a:off x="4038600" y="1676400"/>
            <a:ext cx="773694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Core 3</a:t>
            </a:r>
          </a:p>
        </p:txBody>
      </p:sp>
      <p:sp>
        <p:nvSpPr>
          <p:cNvPr id="22" name="Text Box 415"/>
          <p:cNvSpPr txBox="1">
            <a:spLocks noChangeArrowheads="1"/>
          </p:cNvSpPr>
          <p:nvPr/>
        </p:nvSpPr>
        <p:spPr bwMode="auto">
          <a:xfrm>
            <a:off x="2971800" y="2983468"/>
            <a:ext cx="723900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 dirty="0"/>
              <a:t>…</a:t>
            </a:r>
          </a:p>
        </p:txBody>
      </p:sp>
      <p:sp>
        <p:nvSpPr>
          <p:cNvPr id="23" name="Line 417"/>
          <p:cNvSpPr>
            <a:spLocks noChangeShapeType="1"/>
          </p:cNvSpPr>
          <p:nvPr/>
        </p:nvSpPr>
        <p:spPr bwMode="auto">
          <a:xfrm>
            <a:off x="1447800" y="42672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4" name="Line 418"/>
          <p:cNvSpPr>
            <a:spLocks noChangeShapeType="1"/>
          </p:cNvSpPr>
          <p:nvPr/>
        </p:nvSpPr>
        <p:spPr bwMode="auto">
          <a:xfrm>
            <a:off x="5181600" y="42672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5" name="Rectangle 419"/>
          <p:cNvSpPr>
            <a:spLocks noChangeArrowheads="1"/>
          </p:cNvSpPr>
          <p:nvPr/>
        </p:nvSpPr>
        <p:spPr bwMode="auto">
          <a:xfrm>
            <a:off x="1098550" y="4800600"/>
            <a:ext cx="4387850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L3 unified cache</a:t>
            </a:r>
          </a:p>
          <a:p>
            <a:pPr algn="ctr"/>
            <a:r>
              <a:rPr lang="en-US" sz="1800"/>
              <a:t>(shared by all cores)</a:t>
            </a:r>
          </a:p>
        </p:txBody>
      </p:sp>
      <p:sp>
        <p:nvSpPr>
          <p:cNvPr id="26" name="Rectangle 420"/>
          <p:cNvSpPr>
            <a:spLocks noChangeArrowheads="1"/>
          </p:cNvSpPr>
          <p:nvPr/>
        </p:nvSpPr>
        <p:spPr bwMode="auto">
          <a:xfrm>
            <a:off x="228600" y="6057900"/>
            <a:ext cx="6172200" cy="5715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Main memory</a:t>
            </a:r>
          </a:p>
        </p:txBody>
      </p:sp>
      <p:sp>
        <p:nvSpPr>
          <p:cNvPr id="27" name="Line 421"/>
          <p:cNvSpPr>
            <a:spLocks noChangeShapeType="1"/>
          </p:cNvSpPr>
          <p:nvPr/>
        </p:nvSpPr>
        <p:spPr bwMode="auto">
          <a:xfrm>
            <a:off x="3371850" y="53721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9" name="Text Box 426"/>
          <p:cNvSpPr txBox="1">
            <a:spLocks noChangeArrowheads="1"/>
          </p:cNvSpPr>
          <p:nvPr/>
        </p:nvSpPr>
        <p:spPr bwMode="auto">
          <a:xfrm>
            <a:off x="152400" y="1295400"/>
            <a:ext cx="1920756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/>
              <a:t>Processor package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553200" y="1676400"/>
            <a:ext cx="2514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L1 </a:t>
            </a:r>
            <a:r>
              <a:rPr lang="en-US" sz="1800" dirty="0" err="1" smtClean="0">
                <a:latin typeface="Calibri" pitchFamily="34" charset="0"/>
              </a:rPr>
              <a:t>i</a:t>
            </a:r>
            <a:r>
              <a:rPr lang="en-US" sz="1800" dirty="0" smtClean="0">
                <a:latin typeface="Calibri" pitchFamily="34" charset="0"/>
              </a:rPr>
              <a:t>-cache and </a:t>
            </a:r>
            <a:r>
              <a:rPr lang="en-US" sz="1800" dirty="0" err="1" smtClean="0">
                <a:latin typeface="Calibri" pitchFamily="34" charset="0"/>
              </a:rPr>
              <a:t>d</a:t>
            </a:r>
            <a:r>
              <a:rPr lang="en-US" sz="1800" dirty="0" smtClean="0">
                <a:latin typeface="Calibri" pitchFamily="34" charset="0"/>
              </a:rPr>
              <a:t>-cache:</a:t>
            </a:r>
          </a:p>
          <a:p>
            <a:pPr lvl="1"/>
            <a:r>
              <a:rPr lang="en-US" sz="1800" b="0" dirty="0" smtClean="0">
                <a:latin typeface="Calibri" pitchFamily="34" charset="0"/>
              </a:rPr>
              <a:t>32 KB,  8-way, </a:t>
            </a:r>
          </a:p>
          <a:p>
            <a:pPr lvl="1"/>
            <a:r>
              <a:rPr lang="en-US" sz="1800" b="0" dirty="0" smtClean="0">
                <a:latin typeface="Calibri" pitchFamily="34" charset="0"/>
              </a:rPr>
              <a:t>Access: 4 cycles</a:t>
            </a:r>
          </a:p>
          <a:p>
            <a:endParaRPr lang="en-US" sz="1800" b="0" dirty="0" smtClean="0">
              <a:latin typeface="Calibri" pitchFamily="34" charset="0"/>
            </a:endParaRPr>
          </a:p>
          <a:p>
            <a:r>
              <a:rPr lang="en-US" sz="1800" dirty="0" smtClean="0">
                <a:latin typeface="Calibri" pitchFamily="34" charset="0"/>
              </a:rPr>
              <a:t>L2 unified cache:</a:t>
            </a:r>
          </a:p>
          <a:p>
            <a:pPr lvl="1"/>
            <a:r>
              <a:rPr lang="en-US" sz="1800" b="0" dirty="0" smtClean="0">
                <a:latin typeface="Calibri" pitchFamily="34" charset="0"/>
              </a:rPr>
              <a:t> 256 KB, 8-way, </a:t>
            </a:r>
          </a:p>
          <a:p>
            <a:pPr lvl="1"/>
            <a:r>
              <a:rPr lang="en-US" sz="1800" b="0" dirty="0" smtClean="0">
                <a:latin typeface="Calibri" pitchFamily="34" charset="0"/>
              </a:rPr>
              <a:t>Access: 11 cycles</a:t>
            </a:r>
          </a:p>
          <a:p>
            <a:pPr lvl="1"/>
            <a:endParaRPr lang="en-US" sz="1800" b="0" dirty="0" smtClean="0">
              <a:latin typeface="Calibri" pitchFamily="34" charset="0"/>
            </a:endParaRPr>
          </a:p>
          <a:p>
            <a:r>
              <a:rPr lang="en-US" sz="1800" dirty="0" smtClean="0">
                <a:latin typeface="Calibri" pitchFamily="34" charset="0"/>
              </a:rPr>
              <a:t>L3 unified cache:</a:t>
            </a:r>
          </a:p>
          <a:p>
            <a:pPr lvl="1"/>
            <a:r>
              <a:rPr lang="en-US" sz="1800" b="0" dirty="0" smtClean="0">
                <a:latin typeface="Calibri" pitchFamily="34" charset="0"/>
              </a:rPr>
              <a:t>8 MB, 16-way,</a:t>
            </a:r>
          </a:p>
          <a:p>
            <a:pPr lvl="1"/>
            <a:r>
              <a:rPr lang="en-US" sz="1800" b="0" dirty="0" smtClean="0">
                <a:latin typeface="Calibri" pitchFamily="34" charset="0"/>
              </a:rPr>
              <a:t>Access: 30-40 cycles</a:t>
            </a:r>
          </a:p>
          <a:p>
            <a:pPr lvl="1"/>
            <a:endParaRPr lang="en-US" sz="1800" b="0" dirty="0" smtClean="0">
              <a:latin typeface="Calibri" pitchFamily="34" charset="0"/>
            </a:endParaRPr>
          </a:p>
          <a:p>
            <a:r>
              <a:rPr lang="en-US" sz="1800" dirty="0" smtClean="0">
                <a:latin typeface="Calibri" pitchFamily="34" charset="0"/>
              </a:rPr>
              <a:t>Block size</a:t>
            </a:r>
            <a:r>
              <a:rPr lang="en-US" sz="1800" b="0" dirty="0" smtClean="0">
                <a:latin typeface="Calibri" pitchFamily="34" charset="0"/>
              </a:rPr>
              <a:t>: 64 bytes for all caches. </a:t>
            </a:r>
          </a:p>
        </p:txBody>
      </p:sp>
    </p:spTree>
    <p:extLst>
      <p:ext uri="{BB962C8B-B14F-4D97-AF65-F5344CB8AC3E}">
        <p14:creationId xmlns:p14="http://schemas.microsoft.com/office/powerpoint/2010/main" val="65766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61" name="Rectangle 9"/>
          <p:cNvSpPr>
            <a:spLocks noGrp="1" noChangeArrowheads="1"/>
          </p:cNvSpPr>
          <p:nvPr>
            <p:ph type="title"/>
          </p:nvPr>
        </p:nvSpPr>
        <p:spPr>
          <a:xfrm>
            <a:off x="683568" y="-123824"/>
            <a:ext cx="7592093" cy="762000"/>
          </a:xfrm>
        </p:spPr>
        <p:txBody>
          <a:bodyPr/>
          <a:lstStyle/>
          <a:p>
            <a:r>
              <a:rPr lang="en-US" dirty="0" smtClean="0"/>
              <a:t>Summary of Matrix Multiplication</a:t>
            </a:r>
            <a:endParaRPr lang="en-US" dirty="0"/>
          </a:p>
        </p:txBody>
      </p:sp>
      <p:sp>
        <p:nvSpPr>
          <p:cNvPr id="177156" name="Rectangle 4"/>
          <p:cNvSpPr>
            <a:spLocks noChangeArrowheads="1"/>
          </p:cNvSpPr>
          <p:nvPr/>
        </p:nvSpPr>
        <p:spPr bwMode="auto">
          <a:xfrm>
            <a:off x="5486400" y="1371600"/>
            <a:ext cx="2324353" cy="10130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  <a:tabLst>
                <a:tab pos="228600" algn="l"/>
              </a:tabLst>
            </a:pPr>
            <a:r>
              <a:rPr lang="en-US" sz="2000" dirty="0" err="1">
                <a:latin typeface="Calibri"/>
                <a:cs typeface="Calibri"/>
              </a:rPr>
              <a:t>ijk</a:t>
            </a:r>
            <a:r>
              <a:rPr lang="en-US" sz="2000" dirty="0">
                <a:latin typeface="Calibri"/>
                <a:cs typeface="Calibri"/>
              </a:rPr>
              <a:t> (&amp; </a:t>
            </a:r>
            <a:r>
              <a:rPr lang="en-US" sz="2000" dirty="0" err="1">
                <a:latin typeface="Calibri"/>
                <a:cs typeface="Calibri"/>
              </a:rPr>
              <a:t>jik</a:t>
            </a:r>
            <a:r>
              <a:rPr lang="en-US" sz="2000" dirty="0">
                <a:latin typeface="Calibri"/>
                <a:cs typeface="Calibri"/>
              </a:rPr>
              <a:t>): </a:t>
            </a:r>
          </a:p>
          <a:p>
            <a:pPr marL="114300" lvl="1" algn="l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b="0" dirty="0">
                <a:latin typeface="Calibri"/>
                <a:cs typeface="Calibri"/>
              </a:rPr>
              <a:t>2 loads, 0 stores</a:t>
            </a:r>
          </a:p>
          <a:p>
            <a:pPr marL="114300" lvl="1" algn="l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 b="0" dirty="0">
                <a:latin typeface="Calibri"/>
                <a:cs typeface="Calibri"/>
              </a:rPr>
              <a:t> misses/</a:t>
            </a:r>
            <a:r>
              <a:rPr lang="en-US" sz="2000" b="0" dirty="0" err="1">
                <a:latin typeface="Calibri"/>
                <a:cs typeface="Calibri"/>
              </a:rPr>
              <a:t>iter</a:t>
            </a:r>
            <a:r>
              <a:rPr lang="en-US" sz="2000" b="0" dirty="0">
                <a:latin typeface="Calibri"/>
                <a:cs typeface="Calibri"/>
              </a:rPr>
              <a:t> = </a:t>
            </a:r>
            <a:r>
              <a:rPr lang="en-US" sz="2000" dirty="0">
                <a:latin typeface="Calibri"/>
                <a:cs typeface="Calibri"/>
              </a:rPr>
              <a:t>1.25</a:t>
            </a:r>
          </a:p>
        </p:txBody>
      </p:sp>
      <p:sp>
        <p:nvSpPr>
          <p:cNvPr id="177159" name="Rectangle 7"/>
          <p:cNvSpPr>
            <a:spLocks noChangeArrowheads="1"/>
          </p:cNvSpPr>
          <p:nvPr/>
        </p:nvSpPr>
        <p:spPr bwMode="auto">
          <a:xfrm>
            <a:off x="5486400" y="3313113"/>
            <a:ext cx="2196113" cy="10130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  <a:tabLst>
                <a:tab pos="228600" algn="l"/>
              </a:tabLst>
            </a:pPr>
            <a:r>
              <a:rPr lang="en-US" sz="2000">
                <a:latin typeface="Calibri"/>
                <a:cs typeface="Calibri"/>
              </a:rPr>
              <a:t>kij (&amp; ikj): </a:t>
            </a:r>
          </a:p>
          <a:p>
            <a:pPr marL="114300" lvl="1" algn="l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>
                <a:latin typeface="Calibri"/>
                <a:cs typeface="Calibri"/>
              </a:rPr>
              <a:t> </a:t>
            </a:r>
            <a:r>
              <a:rPr lang="en-US" sz="2000" b="0">
                <a:latin typeface="Calibri"/>
                <a:cs typeface="Calibri"/>
              </a:rPr>
              <a:t>2 loads, 1 store</a:t>
            </a:r>
          </a:p>
          <a:p>
            <a:pPr marL="114300" lvl="1" algn="l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 b="0">
                <a:latin typeface="Calibri"/>
                <a:cs typeface="Calibri"/>
              </a:rPr>
              <a:t> misses/iter = </a:t>
            </a:r>
            <a:r>
              <a:rPr lang="en-US" sz="2000">
                <a:latin typeface="Calibri"/>
                <a:cs typeface="Calibri"/>
              </a:rPr>
              <a:t>0.5</a:t>
            </a:r>
            <a:endParaRPr lang="en-US" sz="2000" b="0">
              <a:latin typeface="Calibri"/>
              <a:cs typeface="Calibri"/>
            </a:endParaRPr>
          </a:p>
        </p:txBody>
      </p:sp>
      <p:sp>
        <p:nvSpPr>
          <p:cNvPr id="177160" name="Rectangle 8"/>
          <p:cNvSpPr>
            <a:spLocks noChangeArrowheads="1"/>
          </p:cNvSpPr>
          <p:nvPr/>
        </p:nvSpPr>
        <p:spPr bwMode="auto">
          <a:xfrm>
            <a:off x="5486400" y="5184775"/>
            <a:ext cx="2221761" cy="10130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  <a:tabLst>
                <a:tab pos="228600" algn="l"/>
              </a:tabLst>
            </a:pPr>
            <a:r>
              <a:rPr lang="en-US" sz="2000">
                <a:latin typeface="Calibri"/>
                <a:cs typeface="Calibri"/>
              </a:rPr>
              <a:t>jki (&amp; kji): </a:t>
            </a:r>
          </a:p>
          <a:p>
            <a:pPr marL="114300" lvl="1" algn="l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>
                <a:latin typeface="Calibri"/>
                <a:cs typeface="Calibri"/>
              </a:rPr>
              <a:t> </a:t>
            </a:r>
            <a:r>
              <a:rPr lang="en-US" sz="2000" b="0">
                <a:latin typeface="Calibri"/>
                <a:cs typeface="Calibri"/>
              </a:rPr>
              <a:t>2 loads, 1 store</a:t>
            </a:r>
          </a:p>
          <a:p>
            <a:pPr marL="114300" lvl="1" algn="l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 b="0">
                <a:latin typeface="Calibri"/>
                <a:cs typeface="Calibri"/>
              </a:rPr>
              <a:t> misses/iter = </a:t>
            </a:r>
            <a:r>
              <a:rPr lang="en-US" sz="2000">
                <a:latin typeface="Calibri"/>
                <a:cs typeface="Calibri"/>
              </a:rPr>
              <a:t>2.0</a:t>
            </a:r>
            <a:endParaRPr lang="en-US" sz="2000" b="0">
              <a:latin typeface="Calibri"/>
              <a:cs typeface="Calibri"/>
            </a:endParaRPr>
          </a:p>
        </p:txBody>
      </p:sp>
      <p:sp>
        <p:nvSpPr>
          <p:cNvPr id="177155" name="Rectangle 3"/>
          <p:cNvSpPr>
            <a:spLocks noChangeArrowheads="1"/>
          </p:cNvSpPr>
          <p:nvPr/>
        </p:nvSpPr>
        <p:spPr bwMode="auto">
          <a:xfrm>
            <a:off x="1295400" y="1058863"/>
            <a:ext cx="3481388" cy="2082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 smtClean="0">
                <a:latin typeface="Courier New" charset="0"/>
              </a:rPr>
              <a:t>for </a:t>
            </a:r>
            <a:r>
              <a:rPr lang="en-US" sz="1400" dirty="0">
                <a:latin typeface="Courier New" charset="0"/>
              </a:rPr>
              <a:t>(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=0; 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&lt;</a:t>
            </a:r>
            <a:r>
              <a:rPr lang="en-US" sz="1400" dirty="0" err="1">
                <a:latin typeface="Courier New" charset="0"/>
              </a:rPr>
              <a:t>n</a:t>
            </a:r>
            <a:r>
              <a:rPr lang="en-US" sz="1400" dirty="0">
                <a:latin typeface="Courier New" charset="0"/>
              </a:rPr>
              <a:t>; 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for (</a:t>
            </a:r>
            <a:r>
              <a:rPr lang="en-US" sz="1400" dirty="0" err="1">
                <a:latin typeface="Courier New" charset="0"/>
              </a:rPr>
              <a:t>j</a:t>
            </a:r>
            <a:r>
              <a:rPr lang="en-US" sz="1400" dirty="0">
                <a:latin typeface="Courier New" charset="0"/>
              </a:rPr>
              <a:t>=0; </a:t>
            </a:r>
            <a:r>
              <a:rPr lang="en-US" sz="1400" dirty="0" err="1">
                <a:latin typeface="Courier New" charset="0"/>
              </a:rPr>
              <a:t>j</a:t>
            </a:r>
            <a:r>
              <a:rPr lang="en-US" sz="1400" dirty="0">
                <a:latin typeface="Courier New" charset="0"/>
              </a:rPr>
              <a:t>&lt;</a:t>
            </a:r>
            <a:r>
              <a:rPr lang="en-US" sz="1400" dirty="0" err="1">
                <a:latin typeface="Courier New" charset="0"/>
              </a:rPr>
              <a:t>n</a:t>
            </a:r>
            <a:r>
              <a:rPr lang="en-US" sz="1400" dirty="0">
                <a:latin typeface="Courier New" charset="0"/>
              </a:rPr>
              <a:t>; </a:t>
            </a:r>
            <a:r>
              <a:rPr lang="en-US" sz="1400" dirty="0" err="1">
                <a:latin typeface="Courier New" charset="0"/>
              </a:rPr>
              <a:t>j</a:t>
            </a:r>
            <a:r>
              <a:rPr lang="en-US" sz="1400" dirty="0">
                <a:latin typeface="Courier New" charset="0"/>
              </a:rPr>
              <a:t>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sum = 0.0;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for (</a:t>
            </a:r>
            <a:r>
              <a:rPr lang="en-US" sz="1400" dirty="0" err="1">
                <a:latin typeface="Courier New" charset="0"/>
              </a:rPr>
              <a:t>k</a:t>
            </a:r>
            <a:r>
              <a:rPr lang="en-US" sz="1400" dirty="0">
                <a:latin typeface="Courier New" charset="0"/>
              </a:rPr>
              <a:t>=0; </a:t>
            </a:r>
            <a:r>
              <a:rPr lang="en-US" sz="1400" dirty="0" err="1">
                <a:latin typeface="Courier New" charset="0"/>
              </a:rPr>
              <a:t>k</a:t>
            </a:r>
            <a:r>
              <a:rPr lang="en-US" sz="1400" dirty="0">
                <a:latin typeface="Courier New" charset="0"/>
              </a:rPr>
              <a:t>&lt;</a:t>
            </a:r>
            <a:r>
              <a:rPr lang="en-US" sz="1400" dirty="0" err="1">
                <a:latin typeface="Courier New" charset="0"/>
              </a:rPr>
              <a:t>n</a:t>
            </a:r>
            <a:r>
              <a:rPr lang="en-US" sz="1400" dirty="0">
                <a:latin typeface="Courier New" charset="0"/>
              </a:rPr>
              <a:t>; </a:t>
            </a:r>
            <a:r>
              <a:rPr lang="en-US" sz="1400" dirty="0" err="1">
                <a:latin typeface="Courier New" charset="0"/>
              </a:rPr>
              <a:t>k</a:t>
            </a:r>
            <a:r>
              <a:rPr lang="en-US" sz="1400" dirty="0">
                <a:latin typeface="Courier New" charset="0"/>
              </a:rPr>
              <a:t>++) 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  sum += </a:t>
            </a:r>
            <a:r>
              <a:rPr lang="en-US" sz="1400" dirty="0" err="1">
                <a:latin typeface="Courier New" charset="0"/>
              </a:rPr>
              <a:t>a[i][k</a:t>
            </a:r>
            <a:r>
              <a:rPr lang="en-US" sz="1400" dirty="0">
                <a:latin typeface="Courier New" charset="0"/>
              </a:rPr>
              <a:t>] * </a:t>
            </a:r>
            <a:r>
              <a:rPr lang="en-US" sz="1400" dirty="0" err="1">
                <a:latin typeface="Courier New" charset="0"/>
              </a:rPr>
              <a:t>b[k][j</a:t>
            </a:r>
            <a:r>
              <a:rPr lang="en-US" sz="1400" dirty="0">
                <a:latin typeface="Courier New" charset="0"/>
              </a:rPr>
              <a:t>];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</a:t>
            </a:r>
            <a:r>
              <a:rPr lang="en-US" sz="1400" dirty="0" err="1">
                <a:latin typeface="Courier New" charset="0"/>
              </a:rPr>
              <a:t>c[i][j</a:t>
            </a:r>
            <a:r>
              <a:rPr lang="en-US" sz="1400" dirty="0">
                <a:latin typeface="Courier New" charset="0"/>
              </a:rPr>
              <a:t>] = sum;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}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} </a:t>
            </a:r>
          </a:p>
        </p:txBody>
      </p:sp>
      <p:sp>
        <p:nvSpPr>
          <p:cNvPr id="177157" name="Rectangle 5"/>
          <p:cNvSpPr>
            <a:spLocks noChangeArrowheads="1"/>
          </p:cNvSpPr>
          <p:nvPr/>
        </p:nvSpPr>
        <p:spPr bwMode="auto">
          <a:xfrm>
            <a:off x="1295400" y="3221038"/>
            <a:ext cx="3481388" cy="17843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for (k=0; k&lt;n; k++)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for (i=0; i&lt;n; i++)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 r = a[i][k];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 for (j=0; j&lt;n; j++)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  c[i][j] += r * b[k][j];   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}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}</a:t>
            </a:r>
          </a:p>
        </p:txBody>
      </p:sp>
      <p:sp>
        <p:nvSpPr>
          <p:cNvPr id="177158" name="Rectangle 6"/>
          <p:cNvSpPr>
            <a:spLocks noChangeArrowheads="1"/>
          </p:cNvSpPr>
          <p:nvPr/>
        </p:nvSpPr>
        <p:spPr bwMode="auto">
          <a:xfrm>
            <a:off x="1295400" y="5073650"/>
            <a:ext cx="3481388" cy="17843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for (j=0; j&lt;n; j++)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for (k=0; k&lt;n; k++)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  r = b[k][j];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  for (i=0; i&lt;n; i++)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   c[i][j] += a[i][k] * r;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}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423078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i7 Matrix Multiply Performance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824816"/>
              </p:ext>
            </p:extLst>
          </p:nvPr>
        </p:nvGraphicFramePr>
        <p:xfrm>
          <a:off x="125348" y="836712"/>
          <a:ext cx="8991600" cy="5676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535548" y="1179612"/>
            <a:ext cx="9268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  <a:latin typeface="Calibri" pitchFamily="34" charset="0"/>
              </a:rPr>
              <a:t>jki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  <a:t> / </a:t>
            </a:r>
            <a:r>
              <a:rPr lang="en-US" sz="2000" dirty="0" err="1" smtClean="0">
                <a:solidFill>
                  <a:srgbClr val="FF0000"/>
                </a:solidFill>
                <a:latin typeface="Calibri" pitchFamily="34" charset="0"/>
              </a:rPr>
              <a:t>kji</a:t>
            </a:r>
            <a:endParaRPr lang="en-US" sz="2000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89468" y="3675162"/>
            <a:ext cx="9140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  <a:latin typeface="Calibri" pitchFamily="34" charset="0"/>
              </a:rPr>
              <a:t>ijk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  <a:t> / </a:t>
            </a:r>
            <a:r>
              <a:rPr lang="en-US" sz="2000" dirty="0" err="1" smtClean="0">
                <a:solidFill>
                  <a:srgbClr val="FF0000"/>
                </a:solidFill>
                <a:latin typeface="Calibri" pitchFamily="34" charset="0"/>
              </a:rPr>
              <a:t>jik</a:t>
            </a:r>
            <a:endParaRPr lang="en-US" sz="2000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01576" y="5065812"/>
            <a:ext cx="9140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  <a:latin typeface="Calibri" pitchFamily="34" charset="0"/>
              </a:rPr>
              <a:t>kij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  <a:t> / </a:t>
            </a:r>
            <a:r>
              <a:rPr lang="en-US" sz="2000" dirty="0" err="1" smtClean="0">
                <a:solidFill>
                  <a:srgbClr val="FF0000"/>
                </a:solidFill>
                <a:latin typeface="Calibri" pitchFamily="34" charset="0"/>
              </a:rPr>
              <a:t>ikj</a:t>
            </a:r>
            <a:endParaRPr lang="en-US" sz="2000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73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Matrix Multiplication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2284665" y="42672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3884865" y="42672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b</a:t>
            </a: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2284665" y="5122863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 rot="5400000">
            <a:off x="3998371" y="4837906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2087560" y="4937773"/>
            <a:ext cx="240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latin typeface="Calibri" pitchFamily="34" charset="0"/>
              </a:rPr>
              <a:t>i</a:t>
            </a: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70399" y="3936999"/>
            <a:ext cx="243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j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469997" y="46814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*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99532" y="42672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65782" y="45720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=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1185332" y="5105400"/>
            <a:ext cx="76200" cy="76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499532" y="1413396"/>
            <a:ext cx="5552801" cy="2244204"/>
          </a:xfrm>
          <a:prstGeom prst="rect">
            <a:avLst/>
          </a:prstGeom>
          <a:solidFill>
            <a:srgbClr val="F6F5BD"/>
          </a:solidFill>
          <a:ln w="1270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c = (double *) </a:t>
            </a:r>
            <a:r>
              <a:rPr lang="en-US" sz="1400" dirty="0" err="1" smtClean="0">
                <a:latin typeface="Courier New" pitchFamily="49" charset="0"/>
              </a:rPr>
              <a:t>calloc</a:t>
            </a:r>
            <a:r>
              <a:rPr lang="en-US" sz="1400" dirty="0" smtClean="0">
                <a:latin typeface="Courier New" pitchFamily="49" charset="0"/>
              </a:rPr>
              <a:t>(</a:t>
            </a:r>
            <a:r>
              <a:rPr lang="en-US" sz="1400" dirty="0" err="1" smtClean="0">
                <a:latin typeface="Courier New" pitchFamily="49" charset="0"/>
              </a:rPr>
              <a:t>sizeof</a:t>
            </a:r>
            <a:r>
              <a:rPr lang="en-US" sz="1400" dirty="0" smtClean="0">
                <a:latin typeface="Courier New" pitchFamily="49" charset="0"/>
              </a:rPr>
              <a:t>(double), n*n);</a:t>
            </a:r>
          </a:p>
          <a:p>
            <a:pPr algn="l">
              <a:lnSpc>
                <a:spcPct val="100000"/>
              </a:lnSpc>
            </a:pPr>
            <a:endParaRPr lang="en-US" sz="14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solidFill>
                  <a:srgbClr val="990000"/>
                </a:solidFill>
                <a:latin typeface="Courier New" pitchFamily="49" charset="0"/>
              </a:rPr>
              <a:t>/* Multiply n x </a:t>
            </a:r>
            <a:r>
              <a:rPr lang="en-US" sz="1400" dirty="0">
                <a:solidFill>
                  <a:srgbClr val="990000"/>
                </a:solidFill>
                <a:latin typeface="Courier New" pitchFamily="49" charset="0"/>
              </a:rPr>
              <a:t>n </a:t>
            </a:r>
            <a:r>
              <a:rPr lang="en-US" sz="1400" dirty="0" smtClean="0">
                <a:solidFill>
                  <a:srgbClr val="990000"/>
                </a:solidFill>
                <a:latin typeface="Courier New" pitchFamily="49" charset="0"/>
              </a:rPr>
              <a:t>matrices a and b  </a:t>
            </a:r>
            <a:r>
              <a:rPr lang="en-US" sz="1400" dirty="0">
                <a:solidFill>
                  <a:srgbClr val="990000"/>
                </a:solidFill>
                <a:latin typeface="Courier New" pitchFamily="49" charset="0"/>
              </a:rPr>
              <a:t>*/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void </a:t>
            </a:r>
            <a:r>
              <a:rPr lang="en-US" sz="1400" dirty="0" err="1" smtClean="0">
                <a:latin typeface="Courier New" pitchFamily="49" charset="0"/>
              </a:rPr>
              <a:t>mmm</a:t>
            </a:r>
            <a:r>
              <a:rPr lang="en-US" sz="1400" dirty="0" smtClean="0">
                <a:latin typeface="Courier New" pitchFamily="49" charset="0"/>
              </a:rPr>
              <a:t>(double </a:t>
            </a:r>
            <a:r>
              <a:rPr lang="en-US" sz="1400" dirty="0">
                <a:latin typeface="Courier New" pitchFamily="49" charset="0"/>
              </a:rPr>
              <a:t>*a, double *b, </a:t>
            </a:r>
            <a:r>
              <a:rPr lang="en-US" sz="1400" dirty="0" smtClean="0">
                <a:latin typeface="Courier New" pitchFamily="49" charset="0"/>
              </a:rPr>
              <a:t>double *c, </a:t>
            </a:r>
            <a:r>
              <a:rPr lang="en-US" sz="1400" dirty="0" err="1" smtClean="0">
                <a:latin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</a:rPr>
              <a:t> n</a:t>
            </a:r>
            <a:r>
              <a:rPr lang="en-US" sz="1400" dirty="0">
                <a:latin typeface="Courier New" pitchFamily="49" charset="0"/>
              </a:rPr>
              <a:t>) {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, </a:t>
            </a:r>
            <a:r>
              <a:rPr lang="en-US" sz="1400" dirty="0" smtClean="0">
                <a:latin typeface="Courier New" pitchFamily="49" charset="0"/>
              </a:rPr>
              <a:t>j, k;</a:t>
            </a: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for (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 = 0;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 &lt; n;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</a:rPr>
              <a:t>++)</a:t>
            </a: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for (j = 0; j &lt; n; j</a:t>
            </a:r>
            <a:r>
              <a:rPr lang="en-US" sz="1400" dirty="0" smtClean="0">
                <a:latin typeface="Courier New" pitchFamily="49" charset="0"/>
              </a:rPr>
              <a:t>++)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             for (k = 0; k &lt; n; k++)</a:t>
            </a: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    </a:t>
            </a:r>
            <a:r>
              <a:rPr lang="en-US" sz="1400" dirty="0" smtClean="0">
                <a:latin typeface="Courier New" pitchFamily="49" charset="0"/>
              </a:rPr>
              <a:t>c[</a:t>
            </a:r>
            <a:r>
              <a:rPr lang="en-US" sz="1400" dirty="0" err="1" smtClean="0">
                <a:latin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</a:rPr>
              <a:t>*</a:t>
            </a:r>
            <a:r>
              <a:rPr lang="en-US" sz="1400" dirty="0" err="1" smtClean="0">
                <a:latin typeface="Courier New" pitchFamily="49" charset="0"/>
              </a:rPr>
              <a:t>n+j</a:t>
            </a:r>
            <a:r>
              <a:rPr lang="en-US" sz="1400" dirty="0" smtClean="0">
                <a:latin typeface="Courier New" pitchFamily="49" charset="0"/>
              </a:rPr>
              <a:t>] </a:t>
            </a:r>
            <a:r>
              <a:rPr lang="en-US" sz="1400" dirty="0">
                <a:latin typeface="Courier New" pitchFamily="49" charset="0"/>
              </a:rPr>
              <a:t>+= a[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*n + </a:t>
            </a:r>
            <a:r>
              <a:rPr lang="en-US" sz="1400" dirty="0" smtClean="0">
                <a:latin typeface="Courier New" pitchFamily="49" charset="0"/>
              </a:rPr>
              <a:t>k]*b[k*n + j];</a:t>
            </a: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396875" y="5562599"/>
            <a:ext cx="7896225" cy="7715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48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Miss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09675"/>
            <a:ext cx="7896225" cy="305752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Assume: </a:t>
            </a:r>
          </a:p>
          <a:p>
            <a:pPr lvl="1"/>
            <a:r>
              <a:rPr lang="en-US" dirty="0" smtClean="0"/>
              <a:t>Matrix elements are doubles</a:t>
            </a:r>
          </a:p>
          <a:p>
            <a:pPr lvl="1"/>
            <a:r>
              <a:rPr lang="en-US" dirty="0" smtClean="0"/>
              <a:t>Cache block = 8 doubles</a:t>
            </a:r>
          </a:p>
          <a:p>
            <a:pPr lvl="1"/>
            <a:r>
              <a:rPr lang="en-US" dirty="0" smtClean="0"/>
              <a:t>Cache size C &lt;&lt; n (much smaller than n)</a:t>
            </a:r>
          </a:p>
          <a:p>
            <a:endParaRPr lang="en-US" dirty="0" smtClean="0"/>
          </a:p>
          <a:p>
            <a:r>
              <a:rPr lang="en-US" dirty="0" smtClean="0"/>
              <a:t>First iteration:</a:t>
            </a:r>
          </a:p>
          <a:p>
            <a:pPr lvl="1"/>
            <a:r>
              <a:rPr lang="en-US" dirty="0" smtClean="0"/>
              <a:t>n/8 + n = 9n/8 misses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Afterwards </a:t>
            </a:r>
            <a:r>
              <a:rPr lang="en-US" dirty="0" smtClean="0">
                <a:solidFill>
                  <a:srgbClr val="C00000"/>
                </a:solidFill>
              </a:rPr>
              <a:t>in cache: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(schematic)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5710367" y="3657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7310567" y="3657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5710367" y="3657601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 rot="5400000">
            <a:off x="6741196" y="4228306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6895699" y="40718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*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925234" y="3657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91484" y="39624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=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3925234" y="3657601"/>
            <a:ext cx="76200" cy="76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4" name="AutoShape 16"/>
          <p:cNvSpPr>
            <a:spLocks/>
          </p:cNvSpPr>
          <p:nvPr/>
        </p:nvSpPr>
        <p:spPr bwMode="auto">
          <a:xfrm rot="5400000" flipV="1">
            <a:off x="7755466" y="2819400"/>
            <a:ext cx="228600" cy="1143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21601" y="290726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n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5715000" y="5257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315200" y="5257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5715000" y="5257801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rot="5400000">
            <a:off x="6745829" y="5828506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6900332" y="56720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*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3929867" y="5257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96117" y="55626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=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3929867" y="5257801"/>
            <a:ext cx="76200" cy="76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6477000" y="5257800"/>
            <a:ext cx="381000" cy="529"/>
          </a:xfrm>
          <a:prstGeom prst="line">
            <a:avLst/>
          </a:prstGeom>
          <a:noFill/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7298266" y="6155842"/>
            <a:ext cx="245534" cy="253425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095064" y="6400800"/>
            <a:ext cx="6799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  <a:latin typeface="Calibri" pitchFamily="34" charset="0"/>
              </a:rPr>
              <a:t>8 wide</a:t>
            </a:r>
          </a:p>
        </p:txBody>
      </p:sp>
    </p:spTree>
    <p:extLst>
      <p:ext uri="{BB962C8B-B14F-4D97-AF65-F5344CB8AC3E}">
        <p14:creationId xmlns:p14="http://schemas.microsoft.com/office/powerpoint/2010/main" val="1852126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20" grpId="0"/>
      <p:bldP spid="21" grpId="0" animBg="1"/>
      <p:bldP spid="22" grpId="0"/>
      <p:bldP spid="23" grpId="0" animBg="1"/>
      <p:bldP spid="26" grpId="0" animBg="1"/>
      <p:bldP spid="2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Miss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09675"/>
            <a:ext cx="7896225" cy="305752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Assume: </a:t>
            </a:r>
          </a:p>
          <a:p>
            <a:pPr lvl="1"/>
            <a:r>
              <a:rPr lang="en-US" dirty="0" smtClean="0"/>
              <a:t>Matrix elements are doubles</a:t>
            </a:r>
          </a:p>
          <a:p>
            <a:pPr lvl="1"/>
            <a:r>
              <a:rPr lang="en-US" dirty="0" smtClean="0"/>
              <a:t>Cache block = 8 doubles</a:t>
            </a:r>
          </a:p>
          <a:p>
            <a:pPr lvl="1"/>
            <a:r>
              <a:rPr lang="en-US" dirty="0" smtClean="0"/>
              <a:t>Cache size C &lt;&lt; n (much smaller than n)</a:t>
            </a:r>
          </a:p>
          <a:p>
            <a:endParaRPr lang="en-US" dirty="0" smtClean="0"/>
          </a:p>
          <a:p>
            <a:r>
              <a:rPr lang="en-US" dirty="0" smtClean="0"/>
              <a:t>Second iteration:</a:t>
            </a:r>
          </a:p>
          <a:p>
            <a:pPr lvl="1"/>
            <a:r>
              <a:rPr lang="en-US" dirty="0" smtClean="0"/>
              <a:t>Again:</a:t>
            </a:r>
            <a:br>
              <a:rPr lang="en-US" dirty="0" smtClean="0"/>
            </a:br>
            <a:r>
              <a:rPr lang="en-US" dirty="0" smtClean="0"/>
              <a:t>n/8 + n = 9n/8 misses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Total misses:</a:t>
            </a:r>
          </a:p>
          <a:p>
            <a:pPr lvl="1"/>
            <a:r>
              <a:rPr lang="en-US" dirty="0" smtClean="0"/>
              <a:t>9n/8 * n</a:t>
            </a:r>
            <a:r>
              <a:rPr lang="en-US" baseline="30000" dirty="0" smtClean="0"/>
              <a:t>2</a:t>
            </a:r>
            <a:r>
              <a:rPr lang="en-US" dirty="0" smtClean="0"/>
              <a:t> = (9/8) * n</a:t>
            </a:r>
            <a:r>
              <a:rPr lang="en-US" baseline="30000" dirty="0" smtClean="0"/>
              <a:t>3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4" name="AutoShape 16"/>
          <p:cNvSpPr>
            <a:spLocks/>
          </p:cNvSpPr>
          <p:nvPr/>
        </p:nvSpPr>
        <p:spPr bwMode="auto">
          <a:xfrm rot="5400000" flipV="1">
            <a:off x="7755466" y="2819400"/>
            <a:ext cx="228600" cy="1143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21601" y="290726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n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5715000" y="3654623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315200" y="3654623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5715000" y="3654624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rot="5400000">
            <a:off x="6836039" y="4225329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6900332" y="406891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*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3929867" y="3654623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96117" y="3959423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=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4004732" y="3654624"/>
            <a:ext cx="76200" cy="76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6477000" y="3654623"/>
            <a:ext cx="381000" cy="529"/>
          </a:xfrm>
          <a:prstGeom prst="line">
            <a:avLst/>
          </a:prstGeom>
          <a:noFill/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7298266" y="4552665"/>
            <a:ext cx="245534" cy="253425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095064" y="4797623"/>
            <a:ext cx="6799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  <a:latin typeface="Calibri" pitchFamily="34" charset="0"/>
              </a:rPr>
              <a:t>8 wide</a:t>
            </a:r>
          </a:p>
        </p:txBody>
      </p:sp>
    </p:spTree>
    <p:extLst>
      <p:ext uri="{BB962C8B-B14F-4D97-AF65-F5344CB8AC3E}">
        <p14:creationId xmlns:p14="http://schemas.microsoft.com/office/powerpoint/2010/main" val="1509449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Blocked Matrix Multiplication</a:t>
            </a:r>
            <a:endParaRPr lang="en-US" dirty="0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499532" y="1332469"/>
            <a:ext cx="7958668" cy="3105978"/>
          </a:xfrm>
          <a:prstGeom prst="rect">
            <a:avLst/>
          </a:prstGeom>
          <a:solidFill>
            <a:srgbClr val="F6F5BD"/>
          </a:solidFill>
          <a:ln w="1270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c = (double *) </a:t>
            </a:r>
            <a:r>
              <a:rPr lang="en-US" sz="1400" dirty="0" err="1" smtClean="0">
                <a:latin typeface="Courier New" pitchFamily="49" charset="0"/>
              </a:rPr>
              <a:t>calloc</a:t>
            </a:r>
            <a:r>
              <a:rPr lang="en-US" sz="1400" dirty="0" smtClean="0">
                <a:latin typeface="Courier New" pitchFamily="49" charset="0"/>
              </a:rPr>
              <a:t>(</a:t>
            </a:r>
            <a:r>
              <a:rPr lang="en-US" sz="1400" dirty="0" err="1" smtClean="0">
                <a:latin typeface="Courier New" pitchFamily="49" charset="0"/>
              </a:rPr>
              <a:t>sizeof</a:t>
            </a:r>
            <a:r>
              <a:rPr lang="en-US" sz="1400" dirty="0" smtClean="0">
                <a:latin typeface="Courier New" pitchFamily="49" charset="0"/>
              </a:rPr>
              <a:t>(double), n*n);</a:t>
            </a:r>
          </a:p>
          <a:p>
            <a:pPr algn="l">
              <a:lnSpc>
                <a:spcPct val="100000"/>
              </a:lnSpc>
            </a:pPr>
            <a:endParaRPr lang="en-US" sz="14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solidFill>
                  <a:srgbClr val="990000"/>
                </a:solidFill>
                <a:latin typeface="Courier New" pitchFamily="49" charset="0"/>
              </a:rPr>
              <a:t>/* Multiply n x </a:t>
            </a:r>
            <a:r>
              <a:rPr lang="en-US" sz="1400" dirty="0">
                <a:solidFill>
                  <a:srgbClr val="990000"/>
                </a:solidFill>
                <a:latin typeface="Courier New" pitchFamily="49" charset="0"/>
              </a:rPr>
              <a:t>n </a:t>
            </a:r>
            <a:r>
              <a:rPr lang="en-US" sz="1400" dirty="0" smtClean="0">
                <a:solidFill>
                  <a:srgbClr val="990000"/>
                </a:solidFill>
                <a:latin typeface="Courier New" pitchFamily="49" charset="0"/>
              </a:rPr>
              <a:t>matrices a and b  </a:t>
            </a:r>
            <a:r>
              <a:rPr lang="en-US" sz="1400" dirty="0">
                <a:solidFill>
                  <a:srgbClr val="990000"/>
                </a:solidFill>
                <a:latin typeface="Courier New" pitchFamily="49" charset="0"/>
              </a:rPr>
              <a:t>*/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void </a:t>
            </a:r>
            <a:r>
              <a:rPr lang="en-US" sz="1400" dirty="0" err="1" smtClean="0">
                <a:latin typeface="Courier New" pitchFamily="49" charset="0"/>
              </a:rPr>
              <a:t>mmm</a:t>
            </a:r>
            <a:r>
              <a:rPr lang="en-US" sz="1400" dirty="0" smtClean="0">
                <a:latin typeface="Courier New" pitchFamily="49" charset="0"/>
              </a:rPr>
              <a:t>(double </a:t>
            </a:r>
            <a:r>
              <a:rPr lang="en-US" sz="1400" dirty="0">
                <a:latin typeface="Courier New" pitchFamily="49" charset="0"/>
              </a:rPr>
              <a:t>*a, double *b, </a:t>
            </a:r>
            <a:r>
              <a:rPr lang="en-US" sz="1400" dirty="0" smtClean="0">
                <a:latin typeface="Courier New" pitchFamily="49" charset="0"/>
              </a:rPr>
              <a:t>double *c, </a:t>
            </a:r>
            <a:r>
              <a:rPr lang="en-US" sz="1400" dirty="0" err="1" smtClean="0">
                <a:latin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</a:rPr>
              <a:t> n</a:t>
            </a:r>
            <a:r>
              <a:rPr lang="en-US" sz="1400" dirty="0">
                <a:latin typeface="Courier New" pitchFamily="49" charset="0"/>
              </a:rPr>
              <a:t>) {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, </a:t>
            </a:r>
            <a:r>
              <a:rPr lang="en-US" sz="1400" dirty="0" smtClean="0">
                <a:latin typeface="Courier New" pitchFamily="49" charset="0"/>
              </a:rPr>
              <a:t>j, k;</a:t>
            </a: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for (</a:t>
            </a:r>
            <a:r>
              <a:rPr lang="en-US" sz="1400" dirty="0" err="1" smtClean="0">
                <a:latin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</a:rPr>
              <a:t>= 0; </a:t>
            </a:r>
            <a:r>
              <a:rPr lang="en-US" sz="1400" dirty="0" err="1" smtClean="0">
                <a:latin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</a:rPr>
              <a:t>&lt; n; </a:t>
            </a:r>
            <a:r>
              <a:rPr lang="en-US" sz="1400" dirty="0" err="1" smtClean="0">
                <a:latin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</a:rPr>
              <a:t>+=B)</a:t>
            </a: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for (</a:t>
            </a:r>
            <a:r>
              <a:rPr lang="en-US" sz="1400" dirty="0" smtClean="0">
                <a:latin typeface="Courier New" pitchFamily="49" charset="0"/>
              </a:rPr>
              <a:t>j </a:t>
            </a:r>
            <a:r>
              <a:rPr lang="en-US" sz="1400" dirty="0">
                <a:latin typeface="Courier New" pitchFamily="49" charset="0"/>
              </a:rPr>
              <a:t>= 0; </a:t>
            </a:r>
            <a:r>
              <a:rPr lang="en-US" sz="1400" dirty="0" smtClean="0">
                <a:latin typeface="Courier New" pitchFamily="49" charset="0"/>
              </a:rPr>
              <a:t>j </a:t>
            </a:r>
            <a:r>
              <a:rPr lang="en-US" sz="1400" dirty="0">
                <a:latin typeface="Courier New" pitchFamily="49" charset="0"/>
              </a:rPr>
              <a:t>&lt; n; </a:t>
            </a:r>
            <a:r>
              <a:rPr lang="en-US" sz="1400" dirty="0" smtClean="0">
                <a:latin typeface="Courier New" pitchFamily="49" charset="0"/>
              </a:rPr>
              <a:t>j+=B)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             for (k = 0; k &lt; n; k+=B)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		 </a:t>
            </a:r>
            <a:r>
              <a:rPr lang="en-US" sz="1400" dirty="0" smtClean="0">
                <a:solidFill>
                  <a:srgbClr val="990000"/>
                </a:solidFill>
                <a:latin typeface="Courier New" pitchFamily="49" charset="0"/>
              </a:rPr>
              <a:t>/* B x B mini matrix multiplications */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                  for (i1 = </a:t>
            </a:r>
            <a:r>
              <a:rPr lang="en-US" sz="1400" dirty="0" err="1" smtClean="0">
                <a:latin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</a:rPr>
              <a:t>; i1 &lt; </a:t>
            </a:r>
            <a:r>
              <a:rPr lang="en-US" sz="1400" dirty="0" err="1" smtClean="0">
                <a:latin typeface="Courier New" pitchFamily="49" charset="0"/>
              </a:rPr>
              <a:t>i+B</a:t>
            </a:r>
            <a:r>
              <a:rPr lang="en-US" sz="1400" dirty="0" smtClean="0">
                <a:latin typeface="Courier New" pitchFamily="49" charset="0"/>
              </a:rPr>
              <a:t>; </a:t>
            </a:r>
            <a:r>
              <a:rPr lang="en-US" sz="1400" dirty="0" err="1" smtClean="0">
                <a:latin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</a:rPr>
              <a:t>++)</a:t>
            </a:r>
          </a:p>
          <a:p>
            <a:r>
              <a:rPr lang="en-US" sz="1400" dirty="0" smtClean="0">
                <a:latin typeface="Courier New" pitchFamily="49" charset="0"/>
              </a:rPr>
              <a:t>                      for (j1 = j; j1 &lt; </a:t>
            </a:r>
            <a:r>
              <a:rPr lang="en-US" sz="1400" dirty="0" err="1" smtClean="0">
                <a:latin typeface="Courier New" pitchFamily="49" charset="0"/>
              </a:rPr>
              <a:t>j+B</a:t>
            </a:r>
            <a:r>
              <a:rPr lang="en-US" sz="1400" dirty="0" smtClean="0">
                <a:latin typeface="Courier New" pitchFamily="49" charset="0"/>
              </a:rPr>
              <a:t>; j++)</a:t>
            </a:r>
          </a:p>
          <a:p>
            <a:r>
              <a:rPr lang="en-US" sz="1400" dirty="0" smtClean="0">
                <a:latin typeface="Courier New" pitchFamily="49" charset="0"/>
              </a:rPr>
              <a:t>                          for (k1 = k; k1 &lt; </a:t>
            </a:r>
            <a:r>
              <a:rPr lang="en-US" sz="1400" dirty="0" err="1" smtClean="0">
                <a:latin typeface="Courier New" pitchFamily="49" charset="0"/>
              </a:rPr>
              <a:t>k+B</a:t>
            </a:r>
            <a:r>
              <a:rPr lang="en-US" sz="1400" dirty="0" smtClean="0">
                <a:latin typeface="Courier New" pitchFamily="49" charset="0"/>
              </a:rPr>
              <a:t>; k++)</a:t>
            </a: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    </a:t>
            </a:r>
            <a:r>
              <a:rPr lang="en-US" sz="1400" dirty="0" smtClean="0">
                <a:latin typeface="Courier New" pitchFamily="49" charset="0"/>
              </a:rPr>
              <a:t>                  c[i1*n+j1] </a:t>
            </a:r>
            <a:r>
              <a:rPr lang="en-US" sz="1400" dirty="0">
                <a:latin typeface="Courier New" pitchFamily="49" charset="0"/>
              </a:rPr>
              <a:t>+= </a:t>
            </a:r>
            <a:r>
              <a:rPr lang="en-US" sz="1400" dirty="0" smtClean="0">
                <a:latin typeface="Courier New" pitchFamily="49" charset="0"/>
              </a:rPr>
              <a:t>a[i1*n </a:t>
            </a:r>
            <a:r>
              <a:rPr lang="en-US" sz="1400" dirty="0">
                <a:latin typeface="Courier New" pitchFamily="49" charset="0"/>
              </a:rPr>
              <a:t>+ </a:t>
            </a:r>
            <a:r>
              <a:rPr lang="en-US" sz="1400" dirty="0" smtClean="0">
                <a:latin typeface="Courier New" pitchFamily="49" charset="0"/>
              </a:rPr>
              <a:t>k1]*b[k1*n + j1];</a:t>
            </a: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2284665" y="4800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884865" y="4800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81200" y="5471173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i1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394196" y="4419600"/>
            <a:ext cx="360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j1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469997" y="52148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*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499532" y="4800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765782" y="51054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=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1143000" y="5588001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528732" y="4800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113864" y="51054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+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2284665" y="55626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 rot="5400000">
            <a:off x="3996268" y="52578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cxnSp>
        <p:nvCxnSpPr>
          <p:cNvPr id="23" name="Straight Connector 22"/>
          <p:cNvCxnSpPr/>
          <p:nvPr/>
        </p:nvCxnSpPr>
        <p:spPr bwMode="auto">
          <a:xfrm rot="5400000">
            <a:off x="2848242" y="56676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 rot="5400000">
            <a:off x="3085309" y="56676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 rot="5400000">
            <a:off x="2384163" y="56676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rot="5400000">
            <a:off x="2612763" y="56676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" name="Group 30"/>
          <p:cNvGrpSpPr/>
          <p:nvPr/>
        </p:nvGrpSpPr>
        <p:grpSpPr>
          <a:xfrm rot="5400000">
            <a:off x="4207934" y="5266267"/>
            <a:ext cx="702734" cy="228600"/>
            <a:chOff x="2650069" y="6316133"/>
            <a:chExt cx="702734" cy="228600"/>
          </a:xfrm>
        </p:grpSpPr>
        <p:cxnSp>
          <p:nvCxnSpPr>
            <p:cNvPr id="27" name="Straight Connector 26"/>
            <p:cNvCxnSpPr/>
            <p:nvPr/>
          </p:nvCxnSpPr>
          <p:spPr bwMode="auto">
            <a:xfrm rot="5400000">
              <a:off x="3000642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rot="5400000">
              <a:off x="3237709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 bwMode="auto">
            <a:xfrm rot="5400000">
              <a:off x="25365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 rot="5400000">
              <a:off x="27651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2" name="TextBox 31"/>
          <p:cNvSpPr txBox="1"/>
          <p:nvPr/>
        </p:nvSpPr>
        <p:spPr>
          <a:xfrm>
            <a:off x="3756917" y="6324600"/>
            <a:ext cx="1627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Block size B x B</a:t>
            </a:r>
          </a:p>
        </p:txBody>
      </p:sp>
      <p:cxnSp>
        <p:nvCxnSpPr>
          <p:cNvPr id="34" name="Straight Arrow Connector 33"/>
          <p:cNvCxnSpPr>
            <a:stCxn id="32" idx="0"/>
            <a:endCxn id="20" idx="3"/>
          </p:cNvCxnSpPr>
          <p:nvPr/>
        </p:nvCxnSpPr>
        <p:spPr bwMode="auto">
          <a:xfrm rot="16200000" flipV="1">
            <a:off x="4378813" y="6132555"/>
            <a:ext cx="381000" cy="309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12117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Miss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09675"/>
            <a:ext cx="7896225" cy="305752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Assume: </a:t>
            </a:r>
          </a:p>
          <a:p>
            <a:pPr lvl="1"/>
            <a:r>
              <a:rPr lang="en-US" dirty="0" smtClean="0"/>
              <a:t>Cache block = 8 doubles</a:t>
            </a:r>
          </a:p>
          <a:p>
            <a:pPr lvl="1"/>
            <a:r>
              <a:rPr lang="en-US" dirty="0" smtClean="0"/>
              <a:t>Cache size C &lt;&lt; n (much smaller than n)</a:t>
            </a:r>
          </a:p>
          <a:p>
            <a:pPr lvl="1"/>
            <a:r>
              <a:rPr lang="en-US" dirty="0" smtClean="0"/>
              <a:t>Three blocks       fit into cache: 3B</a:t>
            </a:r>
            <a:r>
              <a:rPr lang="en-US" baseline="30000" dirty="0" smtClean="0"/>
              <a:t>2</a:t>
            </a:r>
            <a:r>
              <a:rPr lang="en-US" dirty="0" smtClean="0"/>
              <a:t> &lt; C</a:t>
            </a:r>
          </a:p>
          <a:p>
            <a:endParaRPr lang="en-US" dirty="0" smtClean="0"/>
          </a:p>
          <a:p>
            <a:r>
              <a:rPr lang="en-US" dirty="0" smtClean="0"/>
              <a:t>First (block) iteration:</a:t>
            </a:r>
          </a:p>
          <a:p>
            <a:pPr lvl="1"/>
            <a:r>
              <a:rPr lang="en-US" dirty="0" smtClean="0"/>
              <a:t>B</a:t>
            </a:r>
            <a:r>
              <a:rPr lang="en-US" baseline="30000" dirty="0" smtClean="0"/>
              <a:t>2</a:t>
            </a:r>
            <a:r>
              <a:rPr lang="en-US" dirty="0" smtClean="0"/>
              <a:t>/8 misses for each block</a:t>
            </a:r>
          </a:p>
          <a:p>
            <a:pPr lvl="1"/>
            <a:r>
              <a:rPr lang="en-US" dirty="0" smtClean="0"/>
              <a:t>2n/B * B</a:t>
            </a:r>
            <a:r>
              <a:rPr lang="en-US" baseline="30000" dirty="0" smtClean="0"/>
              <a:t>2</a:t>
            </a:r>
            <a:r>
              <a:rPr lang="en-US" dirty="0" smtClean="0"/>
              <a:t>/8 = </a:t>
            </a:r>
            <a:r>
              <a:rPr lang="en-US" dirty="0" err="1" smtClean="0"/>
              <a:t>nB</a:t>
            </a:r>
            <a:r>
              <a:rPr lang="en-US" dirty="0" smtClean="0"/>
              <a:t>/4</a:t>
            </a:r>
            <a:br>
              <a:rPr lang="en-US" dirty="0" smtClean="0"/>
            </a:br>
            <a:r>
              <a:rPr lang="en-US" dirty="0" smtClean="0"/>
              <a:t>(omitting matrix c)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Afterwards in cache</a:t>
            </a:r>
            <a:br>
              <a:rPr lang="en-US" dirty="0" smtClean="0"/>
            </a:br>
            <a:r>
              <a:rPr lang="en-US" dirty="0" smtClean="0"/>
              <a:t>(schematic)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5899933" y="5562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7500133" y="5562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085265" y="59768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*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4114800" y="5562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381050" y="58674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=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4114800" y="5562600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899933" y="5560734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 rot="5400000">
            <a:off x="7029618" y="60198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cxnSp>
        <p:nvCxnSpPr>
          <p:cNvPr id="39" name="Straight Connector 38"/>
          <p:cNvCxnSpPr/>
          <p:nvPr/>
        </p:nvCxnSpPr>
        <p:spPr bwMode="auto">
          <a:xfrm rot="5400000">
            <a:off x="6463510" y="56657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rot="5400000">
            <a:off x="6700577" y="56657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rot="5400000">
            <a:off x="5999431" y="56657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 rot="5400000">
            <a:off x="6228031" y="56657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" name="Group 30"/>
          <p:cNvGrpSpPr/>
          <p:nvPr/>
        </p:nvGrpSpPr>
        <p:grpSpPr>
          <a:xfrm rot="5400000">
            <a:off x="7241284" y="6028267"/>
            <a:ext cx="702734" cy="228600"/>
            <a:chOff x="2650069" y="6316133"/>
            <a:chExt cx="702734" cy="228600"/>
          </a:xfrm>
        </p:grpSpPr>
        <p:cxnSp>
          <p:nvCxnSpPr>
            <p:cNvPr id="44" name="Straight Connector 43"/>
            <p:cNvCxnSpPr/>
            <p:nvPr/>
          </p:nvCxnSpPr>
          <p:spPr bwMode="auto">
            <a:xfrm rot="5400000">
              <a:off x="3000642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 rot="5400000">
              <a:off x="3237709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 rot="5400000">
              <a:off x="25365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 rot="5400000">
              <a:off x="27651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0" name="Rectangle 49"/>
          <p:cNvSpPr/>
          <p:nvPr/>
        </p:nvSpPr>
        <p:spPr bwMode="auto">
          <a:xfrm>
            <a:off x="2650066" y="2480732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6578604" y="5562441"/>
            <a:ext cx="464329" cy="226893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 rot="5400000">
            <a:off x="7367522" y="6359989"/>
            <a:ext cx="464329" cy="226893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5899933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7500133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085265" y="41480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*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4114800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381050" y="40386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=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4114800" y="3733800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899933" y="3731934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 rot="5400000">
            <a:off x="7298110" y="41910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cxnSp>
        <p:nvCxnSpPr>
          <p:cNvPr id="63" name="Straight Connector 62"/>
          <p:cNvCxnSpPr/>
          <p:nvPr/>
        </p:nvCxnSpPr>
        <p:spPr bwMode="auto">
          <a:xfrm rot="5400000">
            <a:off x="6463510" y="38369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 rot="5400000">
            <a:off x="6700577" y="38369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/>
          <p:nvPr/>
        </p:nvCxnSpPr>
        <p:spPr bwMode="auto">
          <a:xfrm rot="5400000">
            <a:off x="5999431" y="38369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/>
          <p:nvPr/>
        </p:nvCxnSpPr>
        <p:spPr bwMode="auto">
          <a:xfrm rot="5400000">
            <a:off x="6228031" y="38369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" name="Group 30"/>
          <p:cNvGrpSpPr/>
          <p:nvPr/>
        </p:nvGrpSpPr>
        <p:grpSpPr>
          <a:xfrm rot="5400000">
            <a:off x="7518402" y="4199467"/>
            <a:ext cx="702734" cy="228600"/>
            <a:chOff x="2650069" y="6316133"/>
            <a:chExt cx="702734" cy="228600"/>
          </a:xfrm>
        </p:grpSpPr>
        <p:cxnSp>
          <p:nvCxnSpPr>
            <p:cNvPr id="68" name="Straight Connector 67"/>
            <p:cNvCxnSpPr/>
            <p:nvPr/>
          </p:nvCxnSpPr>
          <p:spPr bwMode="auto">
            <a:xfrm rot="5400000">
              <a:off x="3000642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9" name="Straight Connector 68"/>
            <p:cNvCxnSpPr/>
            <p:nvPr/>
          </p:nvCxnSpPr>
          <p:spPr bwMode="auto">
            <a:xfrm rot="5400000">
              <a:off x="3237709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0" name="Straight Connector 69"/>
            <p:cNvCxnSpPr/>
            <p:nvPr/>
          </p:nvCxnSpPr>
          <p:spPr bwMode="auto">
            <a:xfrm rot="5400000">
              <a:off x="25365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 rot="5400000">
              <a:off x="27651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72" name="TextBox 71"/>
          <p:cNvSpPr txBox="1"/>
          <p:nvPr/>
        </p:nvSpPr>
        <p:spPr>
          <a:xfrm>
            <a:off x="7058918" y="5252534"/>
            <a:ext cx="1627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Block size B x B</a:t>
            </a:r>
          </a:p>
        </p:txBody>
      </p:sp>
      <p:cxnSp>
        <p:nvCxnSpPr>
          <p:cNvPr id="73" name="Straight Arrow Connector 72"/>
          <p:cNvCxnSpPr>
            <a:stCxn id="72" idx="0"/>
          </p:cNvCxnSpPr>
          <p:nvPr/>
        </p:nvCxnSpPr>
        <p:spPr bwMode="auto">
          <a:xfrm rot="16200000" flipV="1">
            <a:off x="7680814" y="5060489"/>
            <a:ext cx="381000" cy="309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4" name="AutoShape 16"/>
          <p:cNvSpPr>
            <a:spLocks/>
          </p:cNvSpPr>
          <p:nvPr/>
        </p:nvSpPr>
        <p:spPr bwMode="auto">
          <a:xfrm rot="5400000" flipV="1">
            <a:off x="7941734" y="2960132"/>
            <a:ext cx="228600" cy="1143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823199" y="3048000"/>
            <a:ext cx="1189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n/B blocks</a:t>
            </a:r>
          </a:p>
        </p:txBody>
      </p:sp>
    </p:spTree>
    <p:extLst>
      <p:ext uri="{BB962C8B-B14F-4D97-AF65-F5344CB8AC3E}">
        <p14:creationId xmlns:p14="http://schemas.microsoft.com/office/powerpoint/2010/main" val="3416642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8" grpId="0" animBg="1"/>
      <p:bldP spid="31" grpId="0"/>
      <p:bldP spid="32" grpId="0" animBg="1"/>
      <p:bldP spid="33" grpId="0"/>
      <p:bldP spid="34" grpId="0" animBg="1"/>
      <p:bldP spid="37" grpId="0" animBg="1"/>
      <p:bldP spid="38" grpId="0" animBg="1"/>
      <p:bldP spid="53" grpId="0" animBg="1"/>
      <p:bldP spid="5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Miss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09675"/>
            <a:ext cx="7896225" cy="5343525"/>
          </a:xfrm>
        </p:spPr>
        <p:txBody>
          <a:bodyPr/>
          <a:lstStyle/>
          <a:p>
            <a:r>
              <a:rPr lang="en-US" dirty="0" smtClean="0"/>
              <a:t>Assume: </a:t>
            </a:r>
          </a:p>
          <a:p>
            <a:pPr lvl="1"/>
            <a:r>
              <a:rPr lang="en-US" dirty="0" smtClean="0"/>
              <a:t>Cache block = 8 doubles</a:t>
            </a:r>
          </a:p>
          <a:p>
            <a:pPr lvl="1"/>
            <a:r>
              <a:rPr lang="en-US" dirty="0" smtClean="0"/>
              <a:t>Cache size C &lt;&lt; n (much smaller than n)</a:t>
            </a:r>
          </a:p>
          <a:p>
            <a:pPr lvl="1"/>
            <a:r>
              <a:rPr lang="en-US" dirty="0" smtClean="0"/>
              <a:t>Three blocks       fit into cache: 3B</a:t>
            </a:r>
            <a:r>
              <a:rPr lang="en-US" baseline="30000" dirty="0" smtClean="0"/>
              <a:t>2</a:t>
            </a:r>
            <a:r>
              <a:rPr lang="en-US" dirty="0" smtClean="0"/>
              <a:t> &lt; C</a:t>
            </a:r>
          </a:p>
          <a:p>
            <a:endParaRPr lang="en-US" dirty="0" smtClean="0"/>
          </a:p>
          <a:p>
            <a:r>
              <a:rPr lang="en-US" dirty="0" smtClean="0"/>
              <a:t>Second (block) iteration:</a:t>
            </a:r>
          </a:p>
          <a:p>
            <a:pPr lvl="1"/>
            <a:r>
              <a:rPr lang="en-US" dirty="0" smtClean="0"/>
              <a:t>Same as first iteration</a:t>
            </a:r>
          </a:p>
          <a:p>
            <a:pPr lvl="1"/>
            <a:r>
              <a:rPr lang="en-US" dirty="0" smtClean="0"/>
              <a:t>2n/B * B</a:t>
            </a:r>
            <a:r>
              <a:rPr lang="en-US" baseline="30000" dirty="0" smtClean="0"/>
              <a:t>2</a:t>
            </a:r>
            <a:r>
              <a:rPr lang="en-US" dirty="0" smtClean="0"/>
              <a:t>/8 = </a:t>
            </a:r>
            <a:r>
              <a:rPr lang="en-US" dirty="0" err="1" smtClean="0"/>
              <a:t>nB</a:t>
            </a:r>
            <a:r>
              <a:rPr lang="en-US" dirty="0" smtClean="0"/>
              <a:t>/4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Total misses:</a:t>
            </a:r>
          </a:p>
          <a:p>
            <a:pPr lvl="1"/>
            <a:r>
              <a:rPr lang="en-US" dirty="0" err="1" smtClean="0"/>
              <a:t>nB</a:t>
            </a:r>
            <a:r>
              <a:rPr lang="en-US" dirty="0" smtClean="0"/>
              <a:t>/4 * (n/B)</a:t>
            </a:r>
            <a:r>
              <a:rPr lang="en-US" baseline="30000" dirty="0" smtClean="0"/>
              <a:t>2</a:t>
            </a:r>
            <a:r>
              <a:rPr lang="en-US" dirty="0" smtClean="0"/>
              <a:t> = n</a:t>
            </a:r>
            <a:r>
              <a:rPr lang="en-US" baseline="30000" dirty="0" smtClean="0"/>
              <a:t>3</a:t>
            </a:r>
            <a:r>
              <a:rPr lang="en-US" dirty="0" smtClean="0"/>
              <a:t>/(4B)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5899933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7500133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085265" y="41480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*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4114800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381050" y="40386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=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4114800" y="3733800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899933" y="374056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 rot="5400000">
            <a:off x="7264401" y="41910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cxnSp>
        <p:nvCxnSpPr>
          <p:cNvPr id="39" name="Straight Connector 38"/>
          <p:cNvCxnSpPr/>
          <p:nvPr/>
        </p:nvCxnSpPr>
        <p:spPr bwMode="auto">
          <a:xfrm rot="5400000">
            <a:off x="6463510" y="384559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rot="5400000">
            <a:off x="6700577" y="384559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rot="5400000">
            <a:off x="5999431" y="384559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 rot="5400000">
            <a:off x="6228031" y="384559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" name="Group 30"/>
          <p:cNvGrpSpPr/>
          <p:nvPr/>
        </p:nvGrpSpPr>
        <p:grpSpPr>
          <a:xfrm rot="5400000">
            <a:off x="7476067" y="4199467"/>
            <a:ext cx="702734" cy="228600"/>
            <a:chOff x="2650069" y="6316133"/>
            <a:chExt cx="702734" cy="228600"/>
          </a:xfrm>
        </p:grpSpPr>
        <p:cxnSp>
          <p:nvCxnSpPr>
            <p:cNvPr id="44" name="Straight Connector 43"/>
            <p:cNvCxnSpPr/>
            <p:nvPr/>
          </p:nvCxnSpPr>
          <p:spPr bwMode="auto">
            <a:xfrm rot="5400000">
              <a:off x="3000642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 rot="5400000">
              <a:off x="3237709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 rot="5400000">
              <a:off x="25365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 rot="5400000">
              <a:off x="27651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8" name="TextBox 47"/>
          <p:cNvSpPr txBox="1"/>
          <p:nvPr/>
        </p:nvSpPr>
        <p:spPr>
          <a:xfrm>
            <a:off x="7016583" y="5252534"/>
            <a:ext cx="1627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Block size B x B</a:t>
            </a:r>
          </a:p>
        </p:txBody>
      </p:sp>
      <p:cxnSp>
        <p:nvCxnSpPr>
          <p:cNvPr id="49" name="Straight Arrow Connector 48"/>
          <p:cNvCxnSpPr>
            <a:stCxn id="48" idx="0"/>
          </p:cNvCxnSpPr>
          <p:nvPr/>
        </p:nvCxnSpPr>
        <p:spPr bwMode="auto">
          <a:xfrm rot="16200000" flipV="1">
            <a:off x="7638479" y="5060489"/>
            <a:ext cx="381000" cy="309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0" name="Rectangle 49"/>
          <p:cNvSpPr/>
          <p:nvPr/>
        </p:nvSpPr>
        <p:spPr bwMode="auto">
          <a:xfrm>
            <a:off x="2650066" y="2480732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51" name="AutoShape 16"/>
          <p:cNvSpPr>
            <a:spLocks/>
          </p:cNvSpPr>
          <p:nvPr/>
        </p:nvSpPr>
        <p:spPr bwMode="auto">
          <a:xfrm rot="5400000" flipV="1">
            <a:off x="7941734" y="2960132"/>
            <a:ext cx="228600" cy="1143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823199" y="3048000"/>
            <a:ext cx="1189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n/B blocks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6578604" y="3742267"/>
            <a:ext cx="464329" cy="226893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 rot="5400000">
            <a:off x="7604590" y="4522722"/>
            <a:ext cx="464329" cy="226893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215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Cache Hierarchy For Multicores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High bandwidth and low latency interconnection provide flexibility in cache </a:t>
            </a:r>
            <a:r>
              <a:rPr lang="en-US" altLang="ko-KR" dirty="0" smtClean="0"/>
              <a:t>design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Fundamental cache trade-offs</a:t>
            </a:r>
          </a:p>
          <a:p>
            <a:pPr lvl="1"/>
            <a:r>
              <a:rPr lang="en-US" altLang="ko-KR" dirty="0" smtClean="0"/>
              <a:t>Larger cache </a:t>
            </a:r>
            <a:r>
              <a:rPr lang="en-US" altLang="ko-KR" dirty="0" smtClean="0">
                <a:sym typeface="Wingdings" pitchFamily="2" charset="2"/>
              </a:rPr>
              <a:t></a:t>
            </a:r>
            <a:r>
              <a:rPr lang="en-US" altLang="ko-KR" dirty="0" smtClean="0"/>
              <a:t> slower cache</a:t>
            </a:r>
          </a:p>
          <a:p>
            <a:pPr lvl="1"/>
            <a:r>
              <a:rPr lang="en-US" altLang="ko-KR" dirty="0" smtClean="0"/>
              <a:t>More ports (more access bandwidth) </a:t>
            </a:r>
            <a:r>
              <a:rPr lang="en-US" altLang="ko-KR" dirty="0" smtClean="0">
                <a:sym typeface="Wingdings" pitchFamily="2" charset="2"/>
              </a:rPr>
              <a:t> slower cache</a:t>
            </a:r>
          </a:p>
          <a:p>
            <a:r>
              <a:rPr lang="en-US" altLang="ko-KR" dirty="0" smtClean="0"/>
              <a:t>Private vs. Shared cache in multicores</a:t>
            </a:r>
          </a:p>
          <a:p>
            <a:pPr lvl="1"/>
            <a:r>
              <a:rPr lang="en-US" altLang="ko-KR" dirty="0" smtClean="0"/>
              <a:t>hit latency vs. miss rate trade-offs</a:t>
            </a:r>
          </a:p>
          <a:p>
            <a:pPr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68223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Shared Cache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4077072"/>
            <a:ext cx="8229600" cy="2352324"/>
          </a:xfrm>
        </p:spPr>
        <p:txBody>
          <a:bodyPr>
            <a:normAutofit lnSpcReduction="10000"/>
          </a:bodyPr>
          <a:lstStyle/>
          <a:p>
            <a:pPr lvl="0">
              <a:defRPr/>
            </a:pPr>
            <a:r>
              <a:rPr lang="en-US" altLang="ko-KR" dirty="0">
                <a:sym typeface="Wingdings" pitchFamily="2" charset="2"/>
              </a:rPr>
              <a:t>Share cache capacity among processors</a:t>
            </a:r>
          </a:p>
          <a:p>
            <a:pPr lvl="1">
              <a:defRPr/>
            </a:pPr>
            <a:r>
              <a:rPr lang="en-US" altLang="ko-KR" dirty="0">
                <a:solidFill>
                  <a:srgbClr val="FF0000"/>
                </a:solidFill>
                <a:sym typeface="Wingdings" pitchFamily="2" charset="2"/>
              </a:rPr>
              <a:t>High caching efficiency when working sets are</a:t>
            </a:r>
            <a:br>
              <a:rPr lang="en-US" altLang="ko-KR" dirty="0">
                <a:solidFill>
                  <a:srgbClr val="FF0000"/>
                </a:solidFill>
                <a:sym typeface="Wingdings" pitchFamily="2" charset="2"/>
              </a:rPr>
            </a:br>
            <a:r>
              <a:rPr lang="en-US" altLang="ko-KR" dirty="0">
                <a:solidFill>
                  <a:srgbClr val="FF0000"/>
                </a:solidFill>
                <a:sym typeface="Wingdings" pitchFamily="2" charset="2"/>
              </a:rPr>
              <a:t>not uniform among threads</a:t>
            </a:r>
          </a:p>
          <a:p>
            <a:pPr lvl="1">
              <a:defRPr/>
            </a:pPr>
            <a:r>
              <a:rPr lang="en-US" altLang="ko-KR" dirty="0">
                <a:sym typeface="Wingdings" pitchFamily="2" charset="2"/>
              </a:rPr>
              <a:t>Reduce overall misses</a:t>
            </a:r>
          </a:p>
          <a:p>
            <a:pPr marL="285750" indent="-285750"/>
            <a:r>
              <a:rPr lang="en-US" altLang="ko-KR" dirty="0"/>
              <a:t>Slow hit time</a:t>
            </a:r>
          </a:p>
          <a:p>
            <a:pPr lvl="1">
              <a:defRPr/>
            </a:pPr>
            <a:r>
              <a:rPr lang="en-US" altLang="ko-KR" dirty="0"/>
              <a:t>Capacity is larger than private cache</a:t>
            </a:r>
          </a:p>
          <a:p>
            <a:pPr lvl="1">
              <a:defRPr/>
            </a:pPr>
            <a:r>
              <a:rPr lang="en-US" altLang="ko-KR" dirty="0">
                <a:sym typeface="Wingdings" pitchFamily="2" charset="2"/>
              </a:rPr>
              <a:t>High bandwidth requirement</a:t>
            </a:r>
          </a:p>
          <a:p>
            <a:endParaRPr lang="ko-KR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908720"/>
            <a:ext cx="4248472" cy="2873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직사각형 4"/>
          <p:cNvSpPr/>
          <p:nvPr/>
        </p:nvSpPr>
        <p:spPr>
          <a:xfrm>
            <a:off x="2807803" y="1854331"/>
            <a:ext cx="1980221" cy="50405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6722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Cache Performance Metrics</a:t>
            </a:r>
            <a:endParaRPr lang="en-GB" dirty="0" smtClean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836712"/>
            <a:ext cx="8594725" cy="5544616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Miss Rate</a:t>
            </a:r>
          </a:p>
          <a:p>
            <a:pPr lvl="1"/>
            <a:r>
              <a:rPr lang="en-GB" dirty="0" smtClean="0"/>
              <a:t>Fraction of memory references not found in cache (misses / accesses)</a:t>
            </a:r>
            <a:br>
              <a:rPr lang="en-GB" dirty="0" smtClean="0"/>
            </a:br>
            <a:r>
              <a:rPr lang="en-GB" dirty="0" smtClean="0"/>
              <a:t>= 1 – hit rate</a:t>
            </a:r>
          </a:p>
          <a:p>
            <a:pPr lvl="1"/>
            <a:r>
              <a:rPr lang="en-GB" dirty="0" smtClean="0"/>
              <a:t>Typical numbers (in percentages):</a:t>
            </a:r>
          </a:p>
          <a:p>
            <a:pPr lvl="2"/>
            <a:r>
              <a:rPr lang="en-GB" dirty="0" smtClean="0"/>
              <a:t>3-10% for L1</a:t>
            </a:r>
          </a:p>
          <a:p>
            <a:pPr lvl="2"/>
            <a:r>
              <a:rPr lang="en-GB" dirty="0" smtClean="0"/>
              <a:t>can be quite small (e.g., &lt; 1%) for L2, depending on size, etc.</a:t>
            </a:r>
          </a:p>
          <a:p>
            <a:r>
              <a:rPr lang="en-GB" dirty="0" smtClean="0"/>
              <a:t>Hit Time</a:t>
            </a:r>
          </a:p>
          <a:p>
            <a:pPr lvl="1"/>
            <a:r>
              <a:rPr lang="en-GB" dirty="0" smtClean="0"/>
              <a:t>Time to deliver a line in the cache to the processor</a:t>
            </a:r>
          </a:p>
          <a:p>
            <a:pPr lvl="2"/>
            <a:r>
              <a:rPr lang="en-GB" dirty="0" smtClean="0"/>
              <a:t>includes time to determine whether the line is in the cache</a:t>
            </a:r>
          </a:p>
          <a:p>
            <a:pPr lvl="1"/>
            <a:r>
              <a:rPr lang="en-GB" dirty="0" smtClean="0"/>
              <a:t>Typical numbers:</a:t>
            </a:r>
          </a:p>
          <a:p>
            <a:pPr lvl="2"/>
            <a:r>
              <a:rPr lang="en-GB" dirty="0" smtClean="0"/>
              <a:t>1-2 clock cycle for L1</a:t>
            </a:r>
          </a:p>
          <a:p>
            <a:pPr lvl="2"/>
            <a:r>
              <a:rPr lang="en-GB" dirty="0" smtClean="0"/>
              <a:t>5-20 clock cycles for L2</a:t>
            </a:r>
          </a:p>
          <a:p>
            <a:r>
              <a:rPr lang="en-GB" dirty="0" smtClean="0"/>
              <a:t>Miss Penalty</a:t>
            </a:r>
          </a:p>
          <a:p>
            <a:pPr lvl="1"/>
            <a:r>
              <a:rPr lang="en-GB" dirty="0" smtClean="0"/>
              <a:t>Additional time required because of a miss</a:t>
            </a:r>
          </a:p>
          <a:p>
            <a:pPr lvl="2"/>
            <a:r>
              <a:rPr lang="en-GB" dirty="0" smtClean="0"/>
              <a:t>typically 50-200 cycles for main memory (Trend: increasing</a:t>
            </a:r>
            <a:r>
              <a:rPr lang="en-GB" dirty="0" smtClean="0"/>
              <a:t>!)</a:t>
            </a:r>
          </a:p>
          <a:p>
            <a:pPr lvl="2"/>
            <a:endParaRPr lang="en-GB" dirty="0"/>
          </a:p>
          <a:p>
            <a:r>
              <a:rPr lang="en-GB" dirty="0" smtClean="0"/>
              <a:t>AMAT (Average Memory Access Time)</a:t>
            </a:r>
          </a:p>
          <a:p>
            <a:pPr lvl="1"/>
            <a:r>
              <a:rPr lang="en-GB" dirty="0" err="1" smtClean="0"/>
              <a:t>Hit_latency</a:t>
            </a:r>
            <a:r>
              <a:rPr lang="en-GB" dirty="0"/>
              <a:t> </a:t>
            </a:r>
            <a:r>
              <a:rPr lang="en-GB" dirty="0" smtClean="0"/>
              <a:t>+ </a:t>
            </a:r>
            <a:r>
              <a:rPr lang="en-GB" dirty="0" err="1" smtClean="0"/>
              <a:t>Miss_rate</a:t>
            </a:r>
            <a:r>
              <a:rPr lang="en-GB" dirty="0" smtClean="0"/>
              <a:t>*</a:t>
            </a:r>
            <a:r>
              <a:rPr lang="en-GB" dirty="0" err="1" smtClean="0"/>
              <a:t>Miss_Penalty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6591165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Non-Uniform Memory Architectures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3789040"/>
            <a:ext cx="8229600" cy="2640356"/>
          </a:xfrm>
        </p:spPr>
        <p:txBody>
          <a:bodyPr/>
          <a:lstStyle/>
          <a:p>
            <a:r>
              <a:rPr lang="en-US" altLang="ko-KR" dirty="0" smtClean="0"/>
              <a:t>Different memory latencies by memory location</a:t>
            </a:r>
          </a:p>
          <a:p>
            <a:r>
              <a:rPr lang="en-US" altLang="ko-KR" dirty="0" smtClean="0"/>
              <a:t>Who decides the location?</a:t>
            </a:r>
          </a:p>
          <a:p>
            <a:r>
              <a:rPr lang="en-US" altLang="ko-KR" dirty="0" smtClean="0"/>
              <a:t>Who decides thread to core mapping?</a:t>
            </a:r>
          </a:p>
          <a:p>
            <a:pPr marL="0" indent="0">
              <a:buNone/>
            </a:pPr>
            <a:endParaRPr lang="en-US" altLang="ko-KR" dirty="0" smtClean="0"/>
          </a:p>
          <a:p>
            <a:endParaRPr lang="ko-KR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908720"/>
            <a:ext cx="3888432" cy="2629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직사각형 4"/>
          <p:cNvSpPr/>
          <p:nvPr/>
        </p:nvSpPr>
        <p:spPr>
          <a:xfrm>
            <a:off x="683569" y="2276871"/>
            <a:ext cx="1008112" cy="1152129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3491880" y="2276871"/>
            <a:ext cx="1008112" cy="1152129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67866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Cache Sharing: Private Cache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Have been used for single or </a:t>
            </a:r>
            <a:br>
              <a:rPr lang="en-US" altLang="ko-KR" dirty="0" smtClean="0"/>
            </a:br>
            <a:r>
              <a:rPr lang="en-US" altLang="ko-KR" dirty="0" smtClean="0"/>
              <a:t>traditional MPs</a:t>
            </a:r>
          </a:p>
          <a:p>
            <a:r>
              <a:rPr lang="en-US" altLang="ko-KR" dirty="0" smtClean="0"/>
              <a:t>Fast hit time (compared to shared </a:t>
            </a:r>
            <a:br>
              <a:rPr lang="en-US" altLang="ko-KR" dirty="0" smtClean="0"/>
            </a:br>
            <a:r>
              <a:rPr lang="en-US" altLang="ko-KR" dirty="0" smtClean="0"/>
              <a:t>cache)</a:t>
            </a:r>
          </a:p>
          <a:p>
            <a:pPr lvl="1"/>
            <a:r>
              <a:rPr lang="en-US" altLang="ko-KR" dirty="0" smtClean="0"/>
              <a:t>Capacity is smaller than shared cache</a:t>
            </a:r>
          </a:p>
          <a:p>
            <a:pPr lvl="1"/>
            <a:r>
              <a:rPr lang="en-US" altLang="ko-KR" dirty="0" smtClean="0"/>
              <a:t>Need to serve one processor </a:t>
            </a:r>
            <a:r>
              <a:rPr lang="en-US" altLang="ko-KR" dirty="0" smtClean="0">
                <a:sym typeface="Wingdings" pitchFamily="2" charset="2"/>
              </a:rPr>
              <a:t> low </a:t>
            </a:r>
            <a:br>
              <a:rPr lang="en-US" altLang="ko-KR" dirty="0" smtClean="0">
                <a:sym typeface="Wingdings" pitchFamily="2" charset="2"/>
              </a:rPr>
            </a:br>
            <a:r>
              <a:rPr lang="en-US" altLang="ko-KR" dirty="0" smtClean="0">
                <a:sym typeface="Wingdings" pitchFamily="2" charset="2"/>
              </a:rPr>
              <a:t>bandwidth requirement</a:t>
            </a:r>
          </a:p>
          <a:p>
            <a:pPr lvl="1"/>
            <a:r>
              <a:rPr lang="en-US" altLang="ko-KR" dirty="0" smtClean="0">
                <a:sym typeface="Wingdings" pitchFamily="2" charset="2"/>
              </a:rPr>
              <a:t>Fast hit time = fast miss resolution </a:t>
            </a:r>
            <a:br>
              <a:rPr lang="en-US" altLang="ko-KR" dirty="0" smtClean="0">
                <a:sym typeface="Wingdings" pitchFamily="2" charset="2"/>
              </a:rPr>
            </a:br>
            <a:r>
              <a:rPr lang="en-US" altLang="ko-KR" dirty="0" smtClean="0">
                <a:sym typeface="Wingdings" pitchFamily="2" charset="2"/>
              </a:rPr>
              <a:t>time  can send miss request early</a:t>
            </a:r>
          </a:p>
          <a:p>
            <a:r>
              <a:rPr lang="en-US" altLang="ko-KR" dirty="0" smtClean="0">
                <a:sym typeface="Wingdings" pitchFamily="2" charset="2"/>
              </a:rPr>
              <a:t>Communication among processors</a:t>
            </a:r>
          </a:p>
          <a:p>
            <a:pPr lvl="1"/>
            <a:r>
              <a:rPr lang="en-US" altLang="ko-KR" dirty="0" smtClean="0">
                <a:sym typeface="Wingdings" pitchFamily="2" charset="2"/>
              </a:rPr>
              <a:t>L2 coherence mechanism handle inter-processor communication</a:t>
            </a:r>
          </a:p>
          <a:p>
            <a:r>
              <a:rPr lang="en-US" altLang="ko-KR" dirty="0" smtClean="0">
                <a:sym typeface="Wingdings" pitchFamily="2" charset="2"/>
              </a:rPr>
              <a:t>No negative interference from other processors</a:t>
            </a:r>
          </a:p>
          <a:p>
            <a:endParaRPr lang="en-US" altLang="ko-KR" dirty="0" smtClean="0">
              <a:sym typeface="Wingdings" pitchFamily="2" charset="2"/>
            </a:endParaRPr>
          </a:p>
          <a:p>
            <a:endParaRPr lang="en-US" altLang="ko-KR" dirty="0" smtClean="0">
              <a:sym typeface="Wingdings" pitchFamily="2" charset="2"/>
            </a:endParaRPr>
          </a:p>
          <a:p>
            <a:pPr lvl="1"/>
            <a:endParaRPr lang="en-US" altLang="ko-KR" dirty="0" smtClean="0">
              <a:sym typeface="Wingdings" pitchFamily="2" charset="2"/>
            </a:endParaRPr>
          </a:p>
          <a:p>
            <a:pPr lvl="1"/>
            <a:endParaRPr lang="en-US" altLang="ko-KR" dirty="0" smtClean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562600" y="1447800"/>
            <a:ext cx="2057400" cy="1600200"/>
          </a:xfrm>
          <a:prstGeom prst="rect">
            <a:avLst/>
          </a:prstGeom>
          <a:noFill/>
          <a:ln w="9525" cap="rnd">
            <a:solidFill>
              <a:schemeClr val="accent2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5715000" y="1524000"/>
            <a:ext cx="381000" cy="3810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400">
                <a:ea typeface="굴림" charset="-127"/>
              </a:rPr>
              <a:t>P0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172200" y="1524000"/>
            <a:ext cx="381000" cy="3810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400">
                <a:ea typeface="굴림" charset="-127"/>
              </a:rPr>
              <a:t>P1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6629400" y="1524000"/>
            <a:ext cx="381000" cy="3810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400">
                <a:ea typeface="굴림" charset="-127"/>
              </a:rPr>
              <a:t>P2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7086600" y="1524000"/>
            <a:ext cx="381000" cy="3810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400">
                <a:ea typeface="굴림" charset="-127"/>
              </a:rPr>
              <a:t>P3</a:t>
            </a:r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5715000" y="2057400"/>
            <a:ext cx="3810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400">
                <a:ea typeface="굴림" charset="-127"/>
              </a:rPr>
              <a:t>L2</a:t>
            </a:r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6172200" y="2057400"/>
            <a:ext cx="3810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400">
                <a:ea typeface="굴림" charset="-127"/>
              </a:rPr>
              <a:t>L2</a:t>
            </a:r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6629400" y="2057400"/>
            <a:ext cx="3810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400">
                <a:ea typeface="굴림" charset="-127"/>
              </a:rPr>
              <a:t>L2</a:t>
            </a:r>
          </a:p>
        </p:txBody>
      </p:sp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7086600" y="2057400"/>
            <a:ext cx="3810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400">
                <a:ea typeface="굴림" charset="-127"/>
              </a:rPr>
              <a:t>L2</a:t>
            </a:r>
          </a:p>
        </p:txBody>
      </p:sp>
      <p:sp>
        <p:nvSpPr>
          <p:cNvPr id="13" name="Text Box 31"/>
          <p:cNvSpPr txBox="1">
            <a:spLocks noChangeArrowheads="1"/>
          </p:cNvSpPr>
          <p:nvPr/>
        </p:nvSpPr>
        <p:spPr bwMode="auto">
          <a:xfrm>
            <a:off x="5943600" y="1066800"/>
            <a:ext cx="1327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800">
                <a:ea typeface="굴림" charset="-127"/>
              </a:rPr>
              <a:t>Private L2s</a:t>
            </a:r>
          </a:p>
        </p:txBody>
      </p:sp>
      <p:sp>
        <p:nvSpPr>
          <p:cNvPr id="14" name="Line 34"/>
          <p:cNvSpPr>
            <a:spLocks noChangeShapeType="1"/>
          </p:cNvSpPr>
          <p:nvPr/>
        </p:nvSpPr>
        <p:spPr bwMode="auto">
          <a:xfrm>
            <a:off x="5943600" y="2667000"/>
            <a:ext cx="13716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ko-KR" altLang="en-US"/>
          </a:p>
        </p:txBody>
      </p:sp>
      <p:sp>
        <p:nvSpPr>
          <p:cNvPr id="15" name="Line 35"/>
          <p:cNvSpPr>
            <a:spLocks noChangeShapeType="1"/>
          </p:cNvSpPr>
          <p:nvPr/>
        </p:nvSpPr>
        <p:spPr bwMode="auto">
          <a:xfrm>
            <a:off x="5943600" y="25146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ko-KR" altLang="en-US"/>
          </a:p>
        </p:txBody>
      </p:sp>
      <p:sp>
        <p:nvSpPr>
          <p:cNvPr id="16" name="Line 36"/>
          <p:cNvSpPr>
            <a:spLocks noChangeShapeType="1"/>
          </p:cNvSpPr>
          <p:nvPr/>
        </p:nvSpPr>
        <p:spPr bwMode="auto">
          <a:xfrm>
            <a:off x="6400800" y="25146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ko-KR" altLang="en-US"/>
          </a:p>
        </p:txBody>
      </p:sp>
      <p:sp>
        <p:nvSpPr>
          <p:cNvPr id="17" name="Line 37"/>
          <p:cNvSpPr>
            <a:spLocks noChangeShapeType="1"/>
          </p:cNvSpPr>
          <p:nvPr/>
        </p:nvSpPr>
        <p:spPr bwMode="auto">
          <a:xfrm>
            <a:off x="6858000" y="25146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ko-KR" altLang="en-US"/>
          </a:p>
        </p:txBody>
      </p:sp>
      <p:sp>
        <p:nvSpPr>
          <p:cNvPr id="18" name="Line 38"/>
          <p:cNvSpPr>
            <a:spLocks noChangeShapeType="1"/>
          </p:cNvSpPr>
          <p:nvPr/>
        </p:nvSpPr>
        <p:spPr bwMode="auto">
          <a:xfrm>
            <a:off x="7315200" y="25146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ko-KR" altLang="en-US"/>
          </a:p>
        </p:txBody>
      </p:sp>
      <p:sp>
        <p:nvSpPr>
          <p:cNvPr id="19" name="Rectangle 39"/>
          <p:cNvSpPr>
            <a:spLocks noChangeArrowheads="1"/>
          </p:cNvSpPr>
          <p:nvPr/>
        </p:nvSpPr>
        <p:spPr bwMode="auto">
          <a:xfrm>
            <a:off x="5867400" y="2590800"/>
            <a:ext cx="152400" cy="152400"/>
          </a:xfrm>
          <a:prstGeom prst="rect">
            <a:avLst/>
          </a:prstGeom>
          <a:solidFill>
            <a:schemeClr val="hlink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0" name="Rectangle 40"/>
          <p:cNvSpPr>
            <a:spLocks noChangeArrowheads="1"/>
          </p:cNvSpPr>
          <p:nvPr/>
        </p:nvSpPr>
        <p:spPr bwMode="auto">
          <a:xfrm>
            <a:off x="6324600" y="2590800"/>
            <a:ext cx="152400" cy="152400"/>
          </a:xfrm>
          <a:prstGeom prst="rect">
            <a:avLst/>
          </a:prstGeom>
          <a:solidFill>
            <a:schemeClr val="hlink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" name="Rectangle 41"/>
          <p:cNvSpPr>
            <a:spLocks noChangeArrowheads="1"/>
          </p:cNvSpPr>
          <p:nvPr/>
        </p:nvSpPr>
        <p:spPr bwMode="auto">
          <a:xfrm>
            <a:off x="6781800" y="2590800"/>
            <a:ext cx="152400" cy="152400"/>
          </a:xfrm>
          <a:prstGeom prst="rect">
            <a:avLst/>
          </a:prstGeom>
          <a:solidFill>
            <a:schemeClr val="hlink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2" name="Rectangle 42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rect">
            <a:avLst/>
          </a:prstGeom>
          <a:solidFill>
            <a:schemeClr val="hlink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3" name="AutoShape 43"/>
          <p:cNvSpPr>
            <a:spLocks noChangeArrowheads="1"/>
          </p:cNvSpPr>
          <p:nvPr/>
        </p:nvSpPr>
        <p:spPr bwMode="auto">
          <a:xfrm>
            <a:off x="6477000" y="2895600"/>
            <a:ext cx="228600" cy="304800"/>
          </a:xfrm>
          <a:prstGeom prst="upDownArrow">
            <a:avLst>
              <a:gd name="adj1" fmla="val 50000"/>
              <a:gd name="adj2" fmla="val 26667"/>
            </a:avLst>
          </a:prstGeom>
          <a:solidFill>
            <a:schemeClr val="hlink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4" name="Line 44"/>
          <p:cNvSpPr>
            <a:spLocks noChangeShapeType="1"/>
          </p:cNvSpPr>
          <p:nvPr/>
        </p:nvSpPr>
        <p:spPr bwMode="auto">
          <a:xfrm>
            <a:off x="5943600" y="1905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ko-KR" altLang="en-US"/>
          </a:p>
        </p:txBody>
      </p:sp>
      <p:sp>
        <p:nvSpPr>
          <p:cNvPr id="25" name="Line 45"/>
          <p:cNvSpPr>
            <a:spLocks noChangeShapeType="1"/>
          </p:cNvSpPr>
          <p:nvPr/>
        </p:nvSpPr>
        <p:spPr bwMode="auto">
          <a:xfrm>
            <a:off x="6400800" y="1905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ko-KR" altLang="en-US"/>
          </a:p>
        </p:txBody>
      </p:sp>
      <p:sp>
        <p:nvSpPr>
          <p:cNvPr id="26" name="Line 46"/>
          <p:cNvSpPr>
            <a:spLocks noChangeShapeType="1"/>
          </p:cNvSpPr>
          <p:nvPr/>
        </p:nvSpPr>
        <p:spPr bwMode="auto">
          <a:xfrm>
            <a:off x="6858000" y="1905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ko-KR" altLang="en-US"/>
          </a:p>
        </p:txBody>
      </p:sp>
      <p:sp>
        <p:nvSpPr>
          <p:cNvPr id="27" name="Line 47"/>
          <p:cNvSpPr>
            <a:spLocks noChangeShapeType="1"/>
          </p:cNvSpPr>
          <p:nvPr/>
        </p:nvSpPr>
        <p:spPr bwMode="auto">
          <a:xfrm>
            <a:off x="7315200" y="1905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ko-KR" altLang="en-US"/>
          </a:p>
        </p:txBody>
      </p:sp>
      <p:sp>
        <p:nvSpPr>
          <p:cNvPr id="28" name="Rectangle 13"/>
          <p:cNvSpPr>
            <a:spLocks noChangeArrowheads="1"/>
          </p:cNvSpPr>
          <p:nvPr/>
        </p:nvSpPr>
        <p:spPr bwMode="auto">
          <a:xfrm>
            <a:off x="6096000" y="3200400"/>
            <a:ext cx="10668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dirty="0" smtClean="0">
                <a:ea typeface="굴림" charset="-127"/>
              </a:rPr>
              <a:t>Memory</a:t>
            </a:r>
            <a:endParaRPr lang="en-US" altLang="ko-KR" sz="1400" dirty="0"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4036835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Cache Sharing: Shared Cache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/>
            <a:r>
              <a:rPr lang="en-US" altLang="ko-KR" dirty="0" smtClean="0"/>
              <a:t>Slow hit time</a:t>
            </a:r>
          </a:p>
          <a:p>
            <a:pPr lvl="1">
              <a:defRPr/>
            </a:pPr>
            <a:r>
              <a:rPr lang="en-US" altLang="ko-KR" dirty="0" smtClean="0"/>
              <a:t>Capacity is larger than private cache</a:t>
            </a:r>
          </a:p>
          <a:p>
            <a:pPr lvl="1">
              <a:defRPr/>
            </a:pPr>
            <a:r>
              <a:rPr lang="en-US" altLang="ko-KR" dirty="0" smtClean="0">
                <a:sym typeface="Wingdings" pitchFamily="2" charset="2"/>
              </a:rPr>
              <a:t>High bandwidth requirement</a:t>
            </a:r>
          </a:p>
          <a:p>
            <a:pPr lvl="1">
              <a:defRPr/>
            </a:pPr>
            <a:r>
              <a:rPr lang="en-US" altLang="ko-KR" dirty="0" smtClean="0">
                <a:sym typeface="Wingdings" pitchFamily="2" charset="2"/>
              </a:rPr>
              <a:t>Slow miss resolution time</a:t>
            </a:r>
          </a:p>
          <a:p>
            <a:pPr>
              <a:defRPr/>
            </a:pPr>
            <a:r>
              <a:rPr lang="en-US" altLang="ko-KR" dirty="0" smtClean="0">
                <a:sym typeface="Wingdings" pitchFamily="2" charset="2"/>
              </a:rPr>
              <a:t>Need high associativity</a:t>
            </a:r>
          </a:p>
          <a:p>
            <a:pPr lvl="0">
              <a:defRPr/>
            </a:pPr>
            <a:r>
              <a:rPr lang="en-US" altLang="ko-KR" dirty="0" smtClean="0">
                <a:sym typeface="Wingdings" pitchFamily="2" charset="2"/>
              </a:rPr>
              <a:t>Share cache capacity among processors</a:t>
            </a:r>
          </a:p>
          <a:p>
            <a:pPr lvl="1">
              <a:defRPr/>
            </a:pPr>
            <a:r>
              <a:rPr lang="en-US" altLang="ko-KR" dirty="0" smtClean="0">
                <a:sym typeface="Wingdings" pitchFamily="2" charset="2"/>
              </a:rPr>
              <a:t>High caching efficiency when working sets are</a:t>
            </a:r>
            <a:br>
              <a:rPr lang="en-US" altLang="ko-KR" dirty="0" smtClean="0">
                <a:sym typeface="Wingdings" pitchFamily="2" charset="2"/>
              </a:rPr>
            </a:br>
            <a:r>
              <a:rPr lang="en-US" altLang="ko-KR" dirty="0" smtClean="0">
                <a:sym typeface="Wingdings" pitchFamily="2" charset="2"/>
              </a:rPr>
              <a:t>not uniform among threads</a:t>
            </a:r>
          </a:p>
          <a:p>
            <a:pPr lvl="1">
              <a:defRPr/>
            </a:pPr>
            <a:r>
              <a:rPr lang="en-US" altLang="ko-KR" dirty="0" smtClean="0">
                <a:sym typeface="Wingdings" pitchFamily="2" charset="2"/>
              </a:rPr>
              <a:t>Reduce overall misses</a:t>
            </a:r>
            <a:endParaRPr lang="en-US" altLang="ko-KR" sz="1800" dirty="0" smtClean="0">
              <a:sym typeface="Wingdings" pitchFamily="2" charset="2"/>
            </a:endParaRPr>
          </a:p>
          <a:p>
            <a:pPr lvl="0">
              <a:defRPr/>
            </a:pPr>
            <a:r>
              <a:rPr lang="en-US" altLang="ko-KR" dirty="0" smtClean="0">
                <a:sym typeface="Wingdings" pitchFamily="2" charset="2"/>
              </a:rPr>
              <a:t>Positive interference by other processors</a:t>
            </a:r>
          </a:p>
          <a:p>
            <a:pPr lvl="1">
              <a:defRPr/>
            </a:pPr>
            <a:r>
              <a:rPr lang="en-US" altLang="ko-KR" dirty="0" smtClean="0">
                <a:sym typeface="Wingdings" pitchFamily="2" charset="2"/>
              </a:rPr>
              <a:t>Prefetching effect for shared data</a:t>
            </a:r>
          </a:p>
          <a:p>
            <a:pPr lvl="1">
              <a:defRPr/>
            </a:pPr>
            <a:r>
              <a:rPr lang="en-US" altLang="ko-KR" dirty="0" smtClean="0">
                <a:sym typeface="Wingdings" pitchFamily="2" charset="2"/>
              </a:rPr>
              <a:t>One proc bring shared data from memory, others can use without misses</a:t>
            </a:r>
          </a:p>
          <a:p>
            <a:pPr>
              <a:defRPr/>
            </a:pPr>
            <a:r>
              <a:rPr lang="en-US" altLang="ko-KR" dirty="0" smtClean="0">
                <a:sym typeface="Wingdings" pitchFamily="2" charset="2"/>
              </a:rPr>
              <a:t>Possibly faster communication among processors</a:t>
            </a:r>
          </a:p>
          <a:p>
            <a:pPr lvl="0">
              <a:defRPr/>
            </a:pPr>
            <a:r>
              <a:rPr lang="en-US" altLang="ko-KR" dirty="0" smtClean="0">
                <a:sym typeface="Wingdings" pitchFamily="2" charset="2"/>
              </a:rPr>
              <a:t>How to implement inter-L1 coherence ?</a:t>
            </a:r>
          </a:p>
          <a:p>
            <a:endParaRPr lang="ko-KR" altLang="en-US" dirty="0"/>
          </a:p>
        </p:txBody>
      </p:sp>
      <p:sp>
        <p:nvSpPr>
          <p:cNvPr id="4" name="Rectangle 48"/>
          <p:cNvSpPr>
            <a:spLocks noChangeArrowheads="1"/>
          </p:cNvSpPr>
          <p:nvPr/>
        </p:nvSpPr>
        <p:spPr bwMode="auto">
          <a:xfrm>
            <a:off x="6102350" y="1365250"/>
            <a:ext cx="2057400" cy="1600200"/>
          </a:xfrm>
          <a:prstGeom prst="rect">
            <a:avLst/>
          </a:prstGeom>
          <a:noFill/>
          <a:ln w="9525" cap="rnd">
            <a:solidFill>
              <a:schemeClr val="accent2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5" name="Rectangle 49"/>
          <p:cNvSpPr>
            <a:spLocks noChangeArrowheads="1"/>
          </p:cNvSpPr>
          <p:nvPr/>
        </p:nvSpPr>
        <p:spPr bwMode="auto">
          <a:xfrm>
            <a:off x="6254750" y="1441450"/>
            <a:ext cx="381000" cy="3810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400">
                <a:ea typeface="굴림" charset="-127"/>
              </a:rPr>
              <a:t>P0</a:t>
            </a:r>
          </a:p>
        </p:txBody>
      </p:sp>
      <p:sp>
        <p:nvSpPr>
          <p:cNvPr id="6" name="Rectangle 50"/>
          <p:cNvSpPr>
            <a:spLocks noChangeArrowheads="1"/>
          </p:cNvSpPr>
          <p:nvPr/>
        </p:nvSpPr>
        <p:spPr bwMode="auto">
          <a:xfrm>
            <a:off x="6711950" y="1441450"/>
            <a:ext cx="381000" cy="3810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400">
                <a:ea typeface="굴림" charset="-127"/>
              </a:rPr>
              <a:t>P1</a:t>
            </a:r>
          </a:p>
        </p:txBody>
      </p:sp>
      <p:sp>
        <p:nvSpPr>
          <p:cNvPr id="7" name="Rectangle 51"/>
          <p:cNvSpPr>
            <a:spLocks noChangeArrowheads="1"/>
          </p:cNvSpPr>
          <p:nvPr/>
        </p:nvSpPr>
        <p:spPr bwMode="auto">
          <a:xfrm>
            <a:off x="7169150" y="1441450"/>
            <a:ext cx="381000" cy="3810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400">
                <a:ea typeface="굴림" charset="-127"/>
              </a:rPr>
              <a:t>P2</a:t>
            </a:r>
          </a:p>
        </p:txBody>
      </p:sp>
      <p:sp>
        <p:nvSpPr>
          <p:cNvPr id="8" name="Rectangle 52"/>
          <p:cNvSpPr>
            <a:spLocks noChangeArrowheads="1"/>
          </p:cNvSpPr>
          <p:nvPr/>
        </p:nvSpPr>
        <p:spPr bwMode="auto">
          <a:xfrm>
            <a:off x="7626350" y="1441450"/>
            <a:ext cx="381000" cy="3810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400">
                <a:ea typeface="굴림" charset="-127"/>
              </a:rPr>
              <a:t>P3</a:t>
            </a:r>
          </a:p>
        </p:txBody>
      </p:sp>
      <p:sp>
        <p:nvSpPr>
          <p:cNvPr id="9" name="Rectangle 53"/>
          <p:cNvSpPr>
            <a:spLocks noChangeArrowheads="1"/>
          </p:cNvSpPr>
          <p:nvPr/>
        </p:nvSpPr>
        <p:spPr bwMode="auto">
          <a:xfrm>
            <a:off x="6254750" y="2203450"/>
            <a:ext cx="17526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400">
                <a:ea typeface="굴림" charset="-127"/>
              </a:rPr>
              <a:t>Shared L2</a:t>
            </a:r>
          </a:p>
        </p:txBody>
      </p:sp>
      <p:sp>
        <p:nvSpPr>
          <p:cNvPr id="10" name="Text Box 57"/>
          <p:cNvSpPr txBox="1">
            <a:spLocks noChangeArrowheads="1"/>
          </p:cNvSpPr>
          <p:nvPr/>
        </p:nvSpPr>
        <p:spPr bwMode="auto">
          <a:xfrm>
            <a:off x="6483350" y="984250"/>
            <a:ext cx="1238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800">
                <a:ea typeface="굴림" charset="-127"/>
              </a:rPr>
              <a:t>Shared L2</a:t>
            </a:r>
          </a:p>
        </p:txBody>
      </p:sp>
      <p:grpSp>
        <p:nvGrpSpPr>
          <p:cNvPr id="11" name="Group 72"/>
          <p:cNvGrpSpPr>
            <a:grpSpLocks/>
          </p:cNvGrpSpPr>
          <p:nvPr/>
        </p:nvGrpSpPr>
        <p:grpSpPr bwMode="auto">
          <a:xfrm>
            <a:off x="6407150" y="1822450"/>
            <a:ext cx="1524000" cy="228600"/>
            <a:chOff x="3696" y="3312"/>
            <a:chExt cx="960" cy="144"/>
          </a:xfrm>
        </p:grpSpPr>
        <p:sp>
          <p:nvSpPr>
            <p:cNvPr id="12" name="Line 58"/>
            <p:cNvSpPr>
              <a:spLocks noChangeShapeType="1"/>
            </p:cNvSpPr>
            <p:nvPr/>
          </p:nvSpPr>
          <p:spPr bwMode="auto">
            <a:xfrm>
              <a:off x="3744" y="3408"/>
              <a:ext cx="864" cy="0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ko-KR" altLang="en-US"/>
            </a:p>
          </p:txBody>
        </p:sp>
        <p:sp>
          <p:nvSpPr>
            <p:cNvPr id="13" name="Line 59"/>
            <p:cNvSpPr>
              <a:spLocks noChangeShapeType="1"/>
            </p:cNvSpPr>
            <p:nvPr/>
          </p:nvSpPr>
          <p:spPr bwMode="auto">
            <a:xfrm>
              <a:off x="3744" y="3312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ko-KR" altLang="en-US"/>
            </a:p>
          </p:txBody>
        </p:sp>
        <p:sp>
          <p:nvSpPr>
            <p:cNvPr id="14" name="Line 60"/>
            <p:cNvSpPr>
              <a:spLocks noChangeShapeType="1"/>
            </p:cNvSpPr>
            <p:nvPr/>
          </p:nvSpPr>
          <p:spPr bwMode="auto">
            <a:xfrm>
              <a:off x="4032" y="3312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ko-KR" altLang="en-US"/>
            </a:p>
          </p:txBody>
        </p:sp>
        <p:sp>
          <p:nvSpPr>
            <p:cNvPr id="15" name="Line 61"/>
            <p:cNvSpPr>
              <a:spLocks noChangeShapeType="1"/>
            </p:cNvSpPr>
            <p:nvPr/>
          </p:nvSpPr>
          <p:spPr bwMode="auto">
            <a:xfrm>
              <a:off x="4320" y="3312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ko-KR" altLang="en-US"/>
            </a:p>
          </p:txBody>
        </p:sp>
        <p:sp>
          <p:nvSpPr>
            <p:cNvPr id="16" name="Line 62"/>
            <p:cNvSpPr>
              <a:spLocks noChangeShapeType="1"/>
            </p:cNvSpPr>
            <p:nvPr/>
          </p:nvSpPr>
          <p:spPr bwMode="auto">
            <a:xfrm>
              <a:off x="4608" y="3312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ko-KR" altLang="en-US"/>
            </a:p>
          </p:txBody>
        </p:sp>
        <p:sp>
          <p:nvSpPr>
            <p:cNvPr id="17" name="Rectangle 63"/>
            <p:cNvSpPr>
              <a:spLocks noChangeArrowheads="1"/>
            </p:cNvSpPr>
            <p:nvPr/>
          </p:nvSpPr>
          <p:spPr bwMode="auto">
            <a:xfrm>
              <a:off x="3696" y="3360"/>
              <a:ext cx="96" cy="96"/>
            </a:xfrm>
            <a:prstGeom prst="rect">
              <a:avLst/>
            </a:prstGeom>
            <a:solidFill>
              <a:schemeClr val="hlink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8" name="Rectangle 64"/>
            <p:cNvSpPr>
              <a:spLocks noChangeArrowheads="1"/>
            </p:cNvSpPr>
            <p:nvPr/>
          </p:nvSpPr>
          <p:spPr bwMode="auto">
            <a:xfrm>
              <a:off x="3984" y="3360"/>
              <a:ext cx="96" cy="96"/>
            </a:xfrm>
            <a:prstGeom prst="rect">
              <a:avLst/>
            </a:prstGeom>
            <a:solidFill>
              <a:schemeClr val="hlink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9" name="Rectangle 65"/>
            <p:cNvSpPr>
              <a:spLocks noChangeArrowheads="1"/>
            </p:cNvSpPr>
            <p:nvPr/>
          </p:nvSpPr>
          <p:spPr bwMode="auto">
            <a:xfrm>
              <a:off x="4272" y="3360"/>
              <a:ext cx="96" cy="96"/>
            </a:xfrm>
            <a:prstGeom prst="rect">
              <a:avLst/>
            </a:prstGeom>
            <a:solidFill>
              <a:schemeClr val="hlink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0" name="Rectangle 66"/>
            <p:cNvSpPr>
              <a:spLocks noChangeArrowheads="1"/>
            </p:cNvSpPr>
            <p:nvPr/>
          </p:nvSpPr>
          <p:spPr bwMode="auto">
            <a:xfrm>
              <a:off x="4560" y="3360"/>
              <a:ext cx="96" cy="96"/>
            </a:xfrm>
            <a:prstGeom prst="rect">
              <a:avLst/>
            </a:prstGeom>
            <a:solidFill>
              <a:schemeClr val="hlink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ko-KR" altLang="en-US"/>
            </a:p>
          </p:txBody>
        </p:sp>
      </p:grpSp>
      <p:sp>
        <p:nvSpPr>
          <p:cNvPr id="21" name="AutoShape 67"/>
          <p:cNvSpPr>
            <a:spLocks noChangeArrowheads="1"/>
          </p:cNvSpPr>
          <p:nvPr/>
        </p:nvSpPr>
        <p:spPr bwMode="auto">
          <a:xfrm>
            <a:off x="7016750" y="2813050"/>
            <a:ext cx="228600" cy="304800"/>
          </a:xfrm>
          <a:prstGeom prst="upDownArrow">
            <a:avLst>
              <a:gd name="adj1" fmla="val 50000"/>
              <a:gd name="adj2" fmla="val 26667"/>
            </a:avLst>
          </a:prstGeom>
          <a:solidFill>
            <a:schemeClr val="hlink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2" name="Line 73"/>
          <p:cNvSpPr>
            <a:spLocks noChangeShapeType="1"/>
          </p:cNvSpPr>
          <p:nvPr/>
        </p:nvSpPr>
        <p:spPr bwMode="auto">
          <a:xfrm>
            <a:off x="7169150" y="197485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ko-KR" altLang="en-US"/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6635750" y="3117850"/>
            <a:ext cx="10668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dirty="0" smtClean="0">
                <a:ea typeface="굴림" charset="-127"/>
              </a:rPr>
              <a:t>Memory</a:t>
            </a:r>
            <a:endParaRPr lang="en-US" altLang="ko-KR" sz="1400" dirty="0"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394164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Cache Sharing 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Sharing conflicts among cores</a:t>
            </a:r>
          </a:p>
          <a:p>
            <a:pPr lvl="1"/>
            <a:r>
              <a:rPr lang="en-US" altLang="ko-KR" dirty="0" smtClean="0"/>
              <a:t>High-miss threads and low-miss threads sharing a cache</a:t>
            </a:r>
          </a:p>
          <a:p>
            <a:pPr lvl="1"/>
            <a:r>
              <a:rPr lang="en-US" altLang="ko-KR" dirty="0" smtClean="0"/>
              <a:t>High-miss threads evicts the data for low-miss threads</a:t>
            </a:r>
          </a:p>
          <a:p>
            <a:pPr lvl="1"/>
            <a:r>
              <a:rPr lang="en-US" altLang="ko-KR" dirty="0" smtClean="0"/>
              <a:t>High-miss threads: do not use caches effectively anyway</a:t>
            </a:r>
          </a:p>
          <a:p>
            <a:pPr lvl="1"/>
            <a:r>
              <a:rPr lang="en-US" altLang="ko-KR" dirty="0" smtClean="0"/>
              <a:t>Low-miss threads: negatively affected by high-miss threads</a:t>
            </a:r>
          </a:p>
          <a:p>
            <a:pPr lvl="1"/>
            <a:r>
              <a:rPr lang="en-US" altLang="ko-KR" dirty="0" smtClean="0"/>
              <a:t>Worst case: one thread can almost block the execution of the other threads</a:t>
            </a:r>
          </a:p>
          <a:p>
            <a:r>
              <a:rPr lang="en-US" altLang="ko-KR" dirty="0" smtClean="0"/>
              <a:t>How to prevent?</a:t>
            </a:r>
          </a:p>
          <a:p>
            <a:pPr lvl="1"/>
            <a:r>
              <a:rPr lang="en-US" altLang="ko-KR" dirty="0" smtClean="0"/>
              <a:t>Architectural solutions: static or dynamic partitioning</a:t>
            </a:r>
          </a:p>
          <a:p>
            <a:pPr lvl="1"/>
            <a:r>
              <a:rPr lang="en-US" altLang="ko-KR" dirty="0" smtClean="0"/>
              <a:t>OS solutions:</a:t>
            </a:r>
          </a:p>
          <a:p>
            <a:pPr lvl="2"/>
            <a:r>
              <a:rPr lang="en-US" altLang="ko-KR" dirty="0" smtClean="0"/>
              <a:t>Page coloring</a:t>
            </a:r>
          </a:p>
          <a:p>
            <a:pPr lvl="2"/>
            <a:r>
              <a:rPr lang="en-US" altLang="ko-KR" dirty="0" smtClean="0"/>
              <a:t>Scheduling</a:t>
            </a:r>
          </a:p>
        </p:txBody>
      </p:sp>
    </p:spTree>
    <p:extLst>
      <p:ext uri="{BB962C8B-B14F-4D97-AF65-F5344CB8AC3E}">
        <p14:creationId xmlns:p14="http://schemas.microsoft.com/office/powerpoint/2010/main" val="313256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Pitfalls in Cache Metrics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Is a bigger cache always better than a smaller cache?</a:t>
            </a:r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How much performance improvement  is expected by reducing the miss rate by 50%? 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9774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Writing Cache Friendly Code</a:t>
            </a:r>
            <a:endParaRPr lang="en-US"/>
          </a:p>
        </p:txBody>
      </p:sp>
      <p:sp>
        <p:nvSpPr>
          <p:cNvPr id="160777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289925" cy="4972050"/>
          </a:xfrm>
        </p:spPr>
        <p:txBody>
          <a:bodyPr/>
          <a:lstStyle/>
          <a:p>
            <a:r>
              <a:rPr lang="en-US" dirty="0" smtClean="0"/>
              <a:t>Make the common case go fast</a:t>
            </a:r>
          </a:p>
          <a:p>
            <a:pPr lvl="1"/>
            <a:r>
              <a:rPr lang="en-US" dirty="0" smtClean="0"/>
              <a:t>Focus on the inner loops of the core functions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Minimize the misses in the inner loops</a:t>
            </a:r>
          </a:p>
          <a:p>
            <a:pPr lvl="1"/>
            <a:r>
              <a:rPr lang="en-US" dirty="0" smtClean="0"/>
              <a:t>Repeated references to variables are good (</a:t>
            </a:r>
            <a:r>
              <a:rPr lang="en-US" dirty="0" smtClean="0">
                <a:solidFill>
                  <a:srgbClr val="FF0000"/>
                </a:solidFill>
              </a:rPr>
              <a:t>temporal locality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Stride-1 reference patterns are good (</a:t>
            </a:r>
            <a:r>
              <a:rPr lang="en-US" dirty="0" smtClean="0">
                <a:solidFill>
                  <a:srgbClr val="FF0000"/>
                </a:solidFill>
              </a:rPr>
              <a:t>spatial locality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96876" y="4800600"/>
            <a:ext cx="85185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alibri" pitchFamily="34" charset="0"/>
              </a:rPr>
              <a:t>Key idea: Our qualitative notion of locality is quantified </a:t>
            </a:r>
            <a:r>
              <a:rPr lang="en-US" sz="2800" dirty="0" smtClean="0">
                <a:latin typeface="Calibri" pitchFamily="34" charset="0"/>
              </a:rPr>
              <a:t/>
            </a:r>
            <a:br>
              <a:rPr lang="en-US" sz="2800" dirty="0" smtClean="0">
                <a:latin typeface="Calibri" pitchFamily="34" charset="0"/>
              </a:rPr>
            </a:br>
            <a:r>
              <a:rPr lang="en-US" sz="2800" dirty="0" smtClean="0">
                <a:latin typeface="Calibri" pitchFamily="34" charset="0"/>
              </a:rPr>
              <a:t>through </a:t>
            </a:r>
            <a:r>
              <a:rPr lang="en-US" sz="2800" dirty="0" smtClean="0">
                <a:latin typeface="Calibri" pitchFamily="34" charset="0"/>
              </a:rPr>
              <a:t>our understanding of cache memories.</a:t>
            </a:r>
          </a:p>
        </p:txBody>
      </p:sp>
    </p:spTree>
    <p:extLst>
      <p:ext uri="{BB962C8B-B14F-4D97-AF65-F5344CB8AC3E}">
        <p14:creationId xmlns:p14="http://schemas.microsoft.com/office/powerpoint/2010/main" val="160907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Memory Mountain</a:t>
            </a:r>
          </a:p>
        </p:txBody>
      </p:sp>
      <p:sp>
        <p:nvSpPr>
          <p:cNvPr id="16179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Read throughput </a:t>
            </a:r>
            <a:r>
              <a:rPr lang="en-US" dirty="0"/>
              <a:t>(read bandwidth)</a:t>
            </a:r>
          </a:p>
          <a:p>
            <a:pPr lvl="1"/>
            <a:r>
              <a:rPr lang="en-US" dirty="0"/>
              <a:t>Number of bytes read from memory per second (MB/</a:t>
            </a:r>
            <a:r>
              <a:rPr lang="en-US" dirty="0" err="1"/>
              <a:t>s</a:t>
            </a:r>
            <a:r>
              <a:rPr lang="en-US" dirty="0"/>
              <a:t>)</a:t>
            </a:r>
            <a:endParaRPr lang="en-US" dirty="0" smtClean="0"/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Memory mountain: </a:t>
            </a:r>
            <a:r>
              <a:rPr lang="en-US" dirty="0" smtClean="0"/>
              <a:t>Measured </a:t>
            </a:r>
            <a:r>
              <a:rPr lang="en-US" dirty="0"/>
              <a:t>read throughput as a function of spatial and temporal locality.</a:t>
            </a:r>
          </a:p>
          <a:p>
            <a:pPr lvl="1"/>
            <a:r>
              <a:rPr lang="en-US" dirty="0"/>
              <a:t>Compact way to characterize memory system performance.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37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Mountain Test Function</a:t>
            </a:r>
          </a:p>
        </p:txBody>
      </p:sp>
      <p:sp>
        <p:nvSpPr>
          <p:cNvPr id="162819" name="Text Box 3"/>
          <p:cNvSpPr txBox="1">
            <a:spLocks noChangeArrowheads="1"/>
          </p:cNvSpPr>
          <p:nvPr/>
        </p:nvSpPr>
        <p:spPr bwMode="auto">
          <a:xfrm>
            <a:off x="304800" y="1435100"/>
            <a:ext cx="8667750" cy="4918075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500">
                <a:latin typeface="Courier New" charset="0"/>
              </a:rPr>
              <a:t>/* The test function */</a:t>
            </a:r>
          </a:p>
          <a:p>
            <a:pPr algn="l">
              <a:lnSpc>
                <a:spcPct val="100000"/>
              </a:lnSpc>
            </a:pPr>
            <a:r>
              <a:rPr lang="en-US" sz="1500">
                <a:latin typeface="Courier New" charset="0"/>
              </a:rPr>
              <a:t>void test(int elems, int stride) {</a:t>
            </a:r>
          </a:p>
          <a:p>
            <a:pPr algn="l">
              <a:lnSpc>
                <a:spcPct val="100000"/>
              </a:lnSpc>
            </a:pPr>
            <a:r>
              <a:rPr lang="en-US" sz="1500">
                <a:latin typeface="Courier New" charset="0"/>
              </a:rPr>
              <a:t>    int i, result = 0; </a:t>
            </a:r>
          </a:p>
          <a:p>
            <a:pPr algn="l">
              <a:lnSpc>
                <a:spcPct val="100000"/>
              </a:lnSpc>
            </a:pPr>
            <a:r>
              <a:rPr lang="en-US" sz="1500">
                <a:latin typeface="Courier New" charset="0"/>
              </a:rPr>
              <a:t>    volatile int sink; </a:t>
            </a:r>
          </a:p>
          <a:p>
            <a:pPr algn="l">
              <a:lnSpc>
                <a:spcPct val="100000"/>
              </a:lnSpc>
            </a:pPr>
            <a:endParaRPr lang="en-US" sz="1500">
              <a:latin typeface="Courier New" charset="0"/>
            </a:endParaRPr>
          </a:p>
          <a:p>
            <a:pPr algn="l">
              <a:lnSpc>
                <a:spcPct val="100000"/>
              </a:lnSpc>
            </a:pPr>
            <a:r>
              <a:rPr lang="en-US" sz="1500">
                <a:latin typeface="Courier New" charset="0"/>
              </a:rPr>
              <a:t>    for (i = 0; i &lt; elems; i += stride)</a:t>
            </a:r>
          </a:p>
          <a:p>
            <a:pPr algn="l">
              <a:lnSpc>
                <a:spcPct val="100000"/>
              </a:lnSpc>
            </a:pPr>
            <a:r>
              <a:rPr lang="en-US" sz="1500">
                <a:latin typeface="Courier New" charset="0"/>
              </a:rPr>
              <a:t>	result += data[i];</a:t>
            </a:r>
          </a:p>
          <a:p>
            <a:pPr algn="l">
              <a:lnSpc>
                <a:spcPct val="100000"/>
              </a:lnSpc>
            </a:pPr>
            <a:r>
              <a:rPr lang="en-US" sz="1500">
                <a:latin typeface="Courier New" charset="0"/>
              </a:rPr>
              <a:t>    sink = result; /* So compiler doesn't optimize away the loop */</a:t>
            </a:r>
          </a:p>
          <a:p>
            <a:pPr algn="l">
              <a:lnSpc>
                <a:spcPct val="100000"/>
              </a:lnSpc>
            </a:pPr>
            <a:r>
              <a:rPr lang="en-US" sz="1500">
                <a:latin typeface="Courier New" charset="0"/>
              </a:rPr>
              <a:t>}</a:t>
            </a:r>
          </a:p>
          <a:p>
            <a:pPr algn="l">
              <a:lnSpc>
                <a:spcPct val="100000"/>
              </a:lnSpc>
            </a:pPr>
            <a:endParaRPr lang="en-US" sz="1500">
              <a:latin typeface="Courier New" charset="0"/>
            </a:endParaRPr>
          </a:p>
          <a:p>
            <a:pPr algn="l">
              <a:lnSpc>
                <a:spcPct val="100000"/>
              </a:lnSpc>
            </a:pPr>
            <a:r>
              <a:rPr lang="en-US" sz="1500">
                <a:latin typeface="Courier New" charset="0"/>
              </a:rPr>
              <a:t>/* Run test(elems, stride) and return read throughput (MB/s) */</a:t>
            </a:r>
          </a:p>
          <a:p>
            <a:pPr algn="l">
              <a:lnSpc>
                <a:spcPct val="100000"/>
              </a:lnSpc>
            </a:pPr>
            <a:r>
              <a:rPr lang="en-US" sz="1500">
                <a:latin typeface="Courier New" charset="0"/>
              </a:rPr>
              <a:t>double run(int size, int stride, double Mhz)</a:t>
            </a:r>
          </a:p>
          <a:p>
            <a:pPr algn="l">
              <a:lnSpc>
                <a:spcPct val="100000"/>
              </a:lnSpc>
            </a:pPr>
            <a:r>
              <a:rPr lang="en-US" sz="1500">
                <a:latin typeface="Courier New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500">
                <a:latin typeface="Courier New" charset="0"/>
              </a:rPr>
              <a:t>    double cycles;</a:t>
            </a:r>
          </a:p>
          <a:p>
            <a:pPr algn="l">
              <a:lnSpc>
                <a:spcPct val="100000"/>
              </a:lnSpc>
            </a:pPr>
            <a:r>
              <a:rPr lang="en-US" sz="1500">
                <a:latin typeface="Courier New" charset="0"/>
              </a:rPr>
              <a:t>    int elems = size / sizeof(int); </a:t>
            </a:r>
          </a:p>
          <a:p>
            <a:pPr algn="l">
              <a:lnSpc>
                <a:spcPct val="100000"/>
              </a:lnSpc>
            </a:pPr>
            <a:endParaRPr lang="en-US" sz="1500">
              <a:latin typeface="Courier New" charset="0"/>
            </a:endParaRPr>
          </a:p>
          <a:p>
            <a:pPr algn="l">
              <a:lnSpc>
                <a:spcPct val="100000"/>
              </a:lnSpc>
            </a:pPr>
            <a:r>
              <a:rPr lang="en-US" sz="1500">
                <a:latin typeface="Courier New" charset="0"/>
              </a:rPr>
              <a:t>    test(elems, stride);                     /* warm up the cache */</a:t>
            </a:r>
          </a:p>
          <a:p>
            <a:pPr algn="l">
              <a:lnSpc>
                <a:spcPct val="100000"/>
              </a:lnSpc>
            </a:pPr>
            <a:r>
              <a:rPr lang="en-US" sz="1500">
                <a:latin typeface="Courier New" charset="0"/>
              </a:rPr>
              <a:t>    cycles = fcyc2(test, elems, stride, 0);  /* call test(elems,stride) */</a:t>
            </a:r>
          </a:p>
          <a:p>
            <a:pPr algn="l">
              <a:lnSpc>
                <a:spcPct val="100000"/>
              </a:lnSpc>
            </a:pPr>
            <a:r>
              <a:rPr lang="en-US" sz="1500">
                <a:latin typeface="Courier New" charset="0"/>
              </a:rPr>
              <a:t>    return (size / stride) / (cycles / Mhz); /* convert cycles to MB/s */</a:t>
            </a:r>
          </a:p>
          <a:p>
            <a:pPr algn="l">
              <a:lnSpc>
                <a:spcPct val="100000"/>
              </a:lnSpc>
            </a:pPr>
            <a:r>
              <a:rPr lang="en-US" sz="1500">
                <a:latin typeface="Courier New" charset="0"/>
              </a:rPr>
              <a:t>}</a:t>
            </a:r>
          </a:p>
          <a:p>
            <a:pPr algn="l">
              <a:lnSpc>
                <a:spcPct val="100000"/>
              </a:lnSpc>
            </a:pPr>
            <a:endParaRPr lang="en-US" sz="1500"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65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76200"/>
            <a:ext cx="4824581" cy="762000"/>
          </a:xfrm>
        </p:spPr>
        <p:txBody>
          <a:bodyPr/>
          <a:lstStyle/>
          <a:p>
            <a:r>
              <a:rPr lang="en-US" dirty="0" smtClean="0"/>
              <a:t>The Memory Mountain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-623389" y="1197678"/>
          <a:ext cx="8572500" cy="582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629400" y="304800"/>
            <a:ext cx="2432915" cy="2031325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Intel Core i7</a:t>
            </a:r>
          </a:p>
          <a:p>
            <a:r>
              <a:rPr lang="en-US" sz="1800" dirty="0" smtClean="0">
                <a:latin typeface="Calibri" pitchFamily="34" charset="0"/>
              </a:rPr>
              <a:t>32 KB L1  </a:t>
            </a:r>
            <a:r>
              <a:rPr lang="en-US" sz="1800" dirty="0" err="1" smtClean="0">
                <a:latin typeface="Calibri" pitchFamily="34" charset="0"/>
              </a:rPr>
              <a:t>i</a:t>
            </a:r>
            <a:r>
              <a:rPr lang="en-US" sz="1800" dirty="0" smtClean="0">
                <a:latin typeface="Calibri" pitchFamily="34" charset="0"/>
              </a:rPr>
              <a:t>-cache</a:t>
            </a:r>
          </a:p>
          <a:p>
            <a:r>
              <a:rPr lang="en-US" sz="1800" dirty="0" smtClean="0">
                <a:latin typeface="Calibri" pitchFamily="34" charset="0"/>
              </a:rPr>
              <a:t>32 KB L1 </a:t>
            </a:r>
            <a:r>
              <a:rPr lang="en-US" sz="1800" dirty="0" err="1" smtClean="0">
                <a:latin typeface="Calibri" pitchFamily="34" charset="0"/>
              </a:rPr>
              <a:t>d</a:t>
            </a:r>
            <a:r>
              <a:rPr lang="en-US" sz="1800" dirty="0" smtClean="0">
                <a:latin typeface="Calibri" pitchFamily="34" charset="0"/>
              </a:rPr>
              <a:t>-cache</a:t>
            </a:r>
          </a:p>
          <a:p>
            <a:r>
              <a:rPr lang="en-US" sz="1800" dirty="0" smtClean="0">
                <a:latin typeface="Calibri" pitchFamily="34" charset="0"/>
              </a:rPr>
              <a:t>256 KB unified L2 cache</a:t>
            </a:r>
          </a:p>
          <a:p>
            <a:r>
              <a:rPr lang="en-US" sz="1800" dirty="0" smtClean="0">
                <a:latin typeface="Calibri" pitchFamily="34" charset="0"/>
              </a:rPr>
              <a:t>8M unified L3 cache</a:t>
            </a:r>
          </a:p>
          <a:p>
            <a:endParaRPr lang="en-US" sz="1800" dirty="0" smtClean="0">
              <a:latin typeface="Calibri" pitchFamily="34" charset="0"/>
            </a:endParaRPr>
          </a:p>
          <a:p>
            <a:r>
              <a:rPr lang="en-US" sz="1800" dirty="0" smtClean="0">
                <a:latin typeface="Calibri" pitchFamily="34" charset="0"/>
              </a:rPr>
              <a:t>All caches on-chip</a:t>
            </a:r>
          </a:p>
        </p:txBody>
      </p:sp>
    </p:spTree>
    <p:extLst>
      <p:ext uri="{BB962C8B-B14F-4D97-AF65-F5344CB8AC3E}">
        <p14:creationId xmlns:p14="http://schemas.microsoft.com/office/powerpoint/2010/main" val="186085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4824581" cy="762000"/>
          </a:xfrm>
        </p:spPr>
        <p:txBody>
          <a:bodyPr/>
          <a:lstStyle/>
          <a:p>
            <a:r>
              <a:rPr lang="en-US" dirty="0" smtClean="0"/>
              <a:t>The Memory Mountain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-623389" y="1197678"/>
          <a:ext cx="8572500" cy="582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629400" y="304800"/>
            <a:ext cx="2432915" cy="2031325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Intel Core i7</a:t>
            </a:r>
          </a:p>
          <a:p>
            <a:r>
              <a:rPr lang="en-US" sz="1800" dirty="0" smtClean="0">
                <a:latin typeface="Calibri" pitchFamily="34" charset="0"/>
              </a:rPr>
              <a:t>32 KB L1  </a:t>
            </a:r>
            <a:r>
              <a:rPr lang="en-US" sz="1800" dirty="0" err="1" smtClean="0">
                <a:latin typeface="Calibri" pitchFamily="34" charset="0"/>
              </a:rPr>
              <a:t>i</a:t>
            </a:r>
            <a:r>
              <a:rPr lang="en-US" sz="1800" dirty="0" smtClean="0">
                <a:latin typeface="Calibri" pitchFamily="34" charset="0"/>
              </a:rPr>
              <a:t>-cache</a:t>
            </a:r>
          </a:p>
          <a:p>
            <a:r>
              <a:rPr lang="en-US" sz="1800" dirty="0" smtClean="0">
                <a:latin typeface="Calibri" pitchFamily="34" charset="0"/>
              </a:rPr>
              <a:t>32 KB L1 </a:t>
            </a:r>
            <a:r>
              <a:rPr lang="en-US" sz="1800" dirty="0" err="1" smtClean="0">
                <a:latin typeface="Calibri" pitchFamily="34" charset="0"/>
              </a:rPr>
              <a:t>d</a:t>
            </a:r>
            <a:r>
              <a:rPr lang="en-US" sz="1800" dirty="0" smtClean="0">
                <a:latin typeface="Calibri" pitchFamily="34" charset="0"/>
              </a:rPr>
              <a:t>-cache</a:t>
            </a:r>
          </a:p>
          <a:p>
            <a:r>
              <a:rPr lang="en-US" sz="1800" dirty="0" smtClean="0">
                <a:latin typeface="Calibri" pitchFamily="34" charset="0"/>
              </a:rPr>
              <a:t>256 KB unified L2 cache</a:t>
            </a:r>
          </a:p>
          <a:p>
            <a:r>
              <a:rPr lang="en-US" sz="1800" dirty="0" smtClean="0">
                <a:latin typeface="Calibri" pitchFamily="34" charset="0"/>
              </a:rPr>
              <a:t>8M unified L3 cache</a:t>
            </a:r>
          </a:p>
          <a:p>
            <a:endParaRPr lang="en-US" sz="1800" dirty="0" smtClean="0">
              <a:latin typeface="Calibri" pitchFamily="34" charset="0"/>
            </a:endParaRPr>
          </a:p>
          <a:p>
            <a:r>
              <a:rPr lang="en-US" sz="1800" dirty="0" smtClean="0">
                <a:latin typeface="Calibri" pitchFamily="34" charset="0"/>
              </a:rPr>
              <a:t>All caches on-chip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4112328"/>
            <a:ext cx="110011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i="1" dirty="0" smtClean="0">
                <a:solidFill>
                  <a:srgbClr val="FF6600"/>
                </a:solidFill>
                <a:latin typeface="Calibri" pitchFamily="34" charset="0"/>
              </a:rPr>
              <a:t>Slopes of</a:t>
            </a:r>
          </a:p>
          <a:p>
            <a:pPr algn="ctr"/>
            <a:r>
              <a:rPr lang="en-US" sz="1800" i="1" dirty="0" smtClean="0">
                <a:solidFill>
                  <a:srgbClr val="FF6600"/>
                </a:solidFill>
                <a:latin typeface="Calibri" pitchFamily="34" charset="0"/>
              </a:rPr>
              <a:t>spatial </a:t>
            </a:r>
          </a:p>
          <a:p>
            <a:pPr algn="ctr"/>
            <a:r>
              <a:rPr lang="en-US" sz="1800" i="1" dirty="0" smtClean="0">
                <a:solidFill>
                  <a:srgbClr val="FF6600"/>
                </a:solidFill>
                <a:latin typeface="Calibri" pitchFamily="34" charset="0"/>
              </a:rPr>
              <a:t>locality</a:t>
            </a:r>
          </a:p>
        </p:txBody>
      </p:sp>
      <p:cxnSp>
        <p:nvCxnSpPr>
          <p:cNvPr id="8" name="Straight Arrow Connector 7"/>
          <p:cNvCxnSpPr>
            <a:stCxn id="6" idx="3"/>
          </p:cNvCxnSpPr>
          <p:nvPr/>
        </p:nvCxnSpPr>
        <p:spPr bwMode="auto">
          <a:xfrm flipV="1">
            <a:off x="1252518" y="3048000"/>
            <a:ext cx="2775982" cy="1525993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0" name="Straight Arrow Connector 9"/>
          <p:cNvCxnSpPr>
            <a:stCxn id="6" idx="3"/>
          </p:cNvCxnSpPr>
          <p:nvPr/>
        </p:nvCxnSpPr>
        <p:spPr bwMode="auto">
          <a:xfrm flipV="1">
            <a:off x="1252518" y="3657602"/>
            <a:ext cx="2476443" cy="916391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4" name="Straight Arrow Connector 13"/>
          <p:cNvCxnSpPr>
            <a:stCxn id="6" idx="3"/>
          </p:cNvCxnSpPr>
          <p:nvPr/>
        </p:nvCxnSpPr>
        <p:spPr bwMode="auto">
          <a:xfrm flipV="1">
            <a:off x="1252518" y="4343400"/>
            <a:ext cx="1328182" cy="230593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98543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ecture">
      <a:majorFont>
        <a:latin typeface="Arial"/>
        <a:ea typeface="맑은 고딕"/>
        <a:cs typeface=""/>
      </a:majorFont>
      <a:minorFont>
        <a:latin typeface="Times New Roman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3674</TotalTime>
  <Words>2012</Words>
  <Application>Microsoft Office PowerPoint</Application>
  <PresentationFormat>화면 슬라이드 쇼(4:3)</PresentationFormat>
  <Paragraphs>558</Paragraphs>
  <Slides>33</Slides>
  <Notes>14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33</vt:i4>
      </vt:variant>
    </vt:vector>
  </HeadingPairs>
  <TitlesOfParts>
    <vt:vector size="44" baseType="lpstr">
      <vt:lpstr>굴림</vt:lpstr>
      <vt:lpstr>맑은 고딕</vt:lpstr>
      <vt:lpstr>Arial</vt:lpstr>
      <vt:lpstr>Calibri</vt:lpstr>
      <vt:lpstr>Comic Sans MS</vt:lpstr>
      <vt:lpstr>Courier New</vt:lpstr>
      <vt:lpstr>Helvetica</vt:lpstr>
      <vt:lpstr>Times New Roman</vt:lpstr>
      <vt:lpstr>Wingdings</vt:lpstr>
      <vt:lpstr>Wingdings 2</vt:lpstr>
      <vt:lpstr>Office Theme</vt:lpstr>
      <vt:lpstr>Memory Hierarchy</vt:lpstr>
      <vt:lpstr>Intel Core i7 Cache Hierarchy</vt:lpstr>
      <vt:lpstr>Cache Performance Metrics</vt:lpstr>
      <vt:lpstr>Pitfalls in Cache Metrics</vt:lpstr>
      <vt:lpstr>Writing Cache Friendly Code</vt:lpstr>
      <vt:lpstr>The Memory Mountain</vt:lpstr>
      <vt:lpstr>Memory Mountain Test Function</vt:lpstr>
      <vt:lpstr>The Memory Mountain</vt:lpstr>
      <vt:lpstr>The Memory Mountain</vt:lpstr>
      <vt:lpstr>The Memory Mountain</vt:lpstr>
      <vt:lpstr>Miss Rate Analysis for Matrix Multiply</vt:lpstr>
      <vt:lpstr>Matrix Multiplication Example</vt:lpstr>
      <vt:lpstr>Layout of C Arrays in Memory (review)</vt:lpstr>
      <vt:lpstr>Matrix Multiplication (ijk)</vt:lpstr>
      <vt:lpstr>Matrix Multiplication (jik)</vt:lpstr>
      <vt:lpstr>Matrix Multiplication (kij)</vt:lpstr>
      <vt:lpstr>Matrix Multiplication (ikj)</vt:lpstr>
      <vt:lpstr>Matrix Multiplication (jki)</vt:lpstr>
      <vt:lpstr>Matrix Multiplication (kji)</vt:lpstr>
      <vt:lpstr>Summary of Matrix Multiplication</vt:lpstr>
      <vt:lpstr>Core i7 Matrix Multiply Performance</vt:lpstr>
      <vt:lpstr>Example: Matrix Multiplication</vt:lpstr>
      <vt:lpstr>Cache Miss Analysis</vt:lpstr>
      <vt:lpstr>Cache Miss Analysis</vt:lpstr>
      <vt:lpstr>Blocked Matrix Multiplication</vt:lpstr>
      <vt:lpstr>Cache Miss Analysis</vt:lpstr>
      <vt:lpstr>Cache Miss Analysis</vt:lpstr>
      <vt:lpstr>Cache Hierarchy For Multicores</vt:lpstr>
      <vt:lpstr>Shared Cache</vt:lpstr>
      <vt:lpstr>Non-Uniform Memory Architectures</vt:lpstr>
      <vt:lpstr>Cache Sharing: Private Cache</vt:lpstr>
      <vt:lpstr>Cache Sharing: Shared Cache</vt:lpstr>
      <vt:lpstr>Cache Sharing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jhuh</dc:creator>
  <cp:lastModifiedBy>jhuh</cp:lastModifiedBy>
  <cp:revision>434</cp:revision>
  <dcterms:created xsi:type="dcterms:W3CDTF">2009-02-01T06:54:56Z</dcterms:created>
  <dcterms:modified xsi:type="dcterms:W3CDTF">2014-03-17T03:01:21Z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-1847474542</vt:i4>
  </property>
  <property fmtid="{D5CDD505-2E9C-101B-9397-08002B2CF9AE}" pid="3" name="_NewReviewCycle">
    <vt:lpwstr/>
  </property>
  <property fmtid="{D5CDD505-2E9C-101B-9397-08002B2CF9AE}" pid="4" name="_EmailSubject">
    <vt:lpwstr>CS492B 과목 syllabus 미팅?</vt:lpwstr>
  </property>
  <property fmtid="{D5CDD505-2E9C-101B-9397-08002B2CF9AE}" pid="5" name="_AuthorEmail">
    <vt:lpwstr>moonzoo@cs.kaist.ac.kr</vt:lpwstr>
  </property>
  <property fmtid="{D5CDD505-2E9C-101B-9397-08002B2CF9AE}" pid="6" name="_AuthorEmailDisplayName">
    <vt:lpwstr>Moonzoo Kim</vt:lpwstr>
  </property>
</Properties>
</file>