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00FF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116" d="100"/>
          <a:sy n="116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Lock Basics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252313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Jaehyuk Huh</a:t>
            </a:r>
          </a:p>
          <a:p>
            <a:r>
              <a:rPr lang="en-US" altLang="ko-KR" sz="2000" dirty="0" smtClean="0"/>
              <a:t>Computer Science, KAIST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Implement Atomic Load-Store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Atomic exchange (or atomic load-and-store)</a:t>
            </a:r>
          </a:p>
          <a:p>
            <a:pPr lvl="1"/>
            <a:r>
              <a:rPr lang="en-US" altLang="ko-KR" dirty="0" smtClean="0"/>
              <a:t>Separate load and store internally by HW (one instruction visible to SW)</a:t>
            </a:r>
          </a:p>
          <a:p>
            <a:pPr lvl="1"/>
            <a:r>
              <a:rPr lang="en-US" altLang="ko-KR" dirty="0" smtClean="0"/>
              <a:t>Load part invalidate other caches</a:t>
            </a:r>
          </a:p>
          <a:p>
            <a:pPr lvl="1"/>
            <a:r>
              <a:rPr lang="en-US" altLang="ko-KR" dirty="0" smtClean="0"/>
              <a:t>Until store part is completed, any invalidation from other cache is held (if other processors need to write to the variable, make them wait)</a:t>
            </a:r>
          </a:p>
          <a:p>
            <a:r>
              <a:rPr lang="en-US" altLang="ko-KR" dirty="0" smtClean="0"/>
              <a:t>Load-locked / store-conditional</a:t>
            </a:r>
          </a:p>
          <a:p>
            <a:pPr lvl="1"/>
            <a:r>
              <a:rPr lang="en-US" altLang="ko-KR" dirty="0" smtClean="0"/>
              <a:t>Remember the last load-locked address</a:t>
            </a:r>
          </a:p>
          <a:p>
            <a:pPr lvl="1"/>
            <a:r>
              <a:rPr lang="en-US" altLang="ko-KR" dirty="0" smtClean="0"/>
              <a:t>Invalidation from other processors set load-locked address to 0</a:t>
            </a:r>
          </a:p>
          <a:p>
            <a:pPr lvl="1"/>
            <a:r>
              <a:rPr lang="en-US" altLang="ko-KR" dirty="0" smtClean="0"/>
              <a:t>Store-conditional fail if load-locked address is 0</a:t>
            </a:r>
          </a:p>
        </p:txBody>
      </p:sp>
    </p:spTree>
    <p:extLst>
      <p:ext uri="{BB962C8B-B14F-4D97-AF65-F5344CB8AC3E}">
        <p14:creationId xmlns:p14="http://schemas.microsoft.com/office/powerpoint/2010/main" val="184463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Programming With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Writing good programs with locks is tricky</a:t>
            </a:r>
          </a:p>
          <a:p>
            <a:r>
              <a:rPr lang="en-US" altLang="ko-KR" dirty="0" smtClean="0"/>
              <a:t>Coarse-grained lock</a:t>
            </a:r>
          </a:p>
          <a:p>
            <a:pPr lvl="1"/>
            <a:r>
              <a:rPr lang="en-US" altLang="ko-KR" dirty="0" smtClean="0"/>
              <a:t>One lock for large data structure shared by many processors</a:t>
            </a:r>
          </a:p>
          <a:p>
            <a:pPr lvl="1"/>
            <a:r>
              <a:rPr lang="en-US" altLang="ko-KR" dirty="0" smtClean="0"/>
              <a:t>The entire data structure may not be used by all processors</a:t>
            </a:r>
          </a:p>
          <a:p>
            <a:pPr lvl="1"/>
            <a:r>
              <a:rPr lang="en-US" altLang="ko-KR" dirty="0" smtClean="0"/>
              <a:t>Programming is simple, but performance will be bad (too much lock contention)</a:t>
            </a:r>
          </a:p>
          <a:p>
            <a:r>
              <a:rPr lang="en-US" altLang="ko-KR" dirty="0" smtClean="0"/>
              <a:t>Fine-grained lock</a:t>
            </a:r>
          </a:p>
          <a:p>
            <a:pPr lvl="1"/>
            <a:r>
              <a:rPr lang="en-US" altLang="ko-KR" dirty="0" smtClean="0"/>
              <a:t>Many fine-grained locks for different parts of large data structure</a:t>
            </a:r>
          </a:p>
          <a:p>
            <a:pPr lvl="1"/>
            <a:r>
              <a:rPr lang="en-US" altLang="ko-KR" dirty="0" smtClean="0"/>
              <a:t>Different parts may be updated by multiple processors simultaneously</a:t>
            </a:r>
          </a:p>
          <a:p>
            <a:pPr lvl="1"/>
            <a:r>
              <a:rPr lang="en-US" altLang="ko-KR" dirty="0" smtClean="0"/>
              <a:t>Programming is difficult to maintain many locks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Can HW remove the need for locks? </a:t>
            </a:r>
          </a:p>
          <a:p>
            <a:pPr lvl="1">
              <a:buNone/>
            </a:pPr>
            <a:endParaRPr lang="en-US" altLang="ko-KR" dirty="0" smtClean="0"/>
          </a:p>
          <a:p>
            <a:pPr lvl="2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806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Programming with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Avoid </a:t>
            </a:r>
            <a:r>
              <a:rPr lang="en-US" altLang="ko-KR" i="1" dirty="0" smtClean="0">
                <a:solidFill>
                  <a:srgbClr val="FF0000"/>
                </a:solidFill>
              </a:rPr>
              <a:t>data race condition</a:t>
            </a:r>
            <a:r>
              <a:rPr lang="en-US" altLang="ko-KR" dirty="0" smtClean="0"/>
              <a:t> in parallel programs</a:t>
            </a:r>
          </a:p>
          <a:p>
            <a:pPr lvl="1"/>
            <a:r>
              <a:rPr lang="en-US" altLang="ko-KR" dirty="0" smtClean="0"/>
              <a:t>Multiple threads access a shared memory location </a:t>
            </a:r>
            <a:r>
              <a:rPr lang="en-US" dirty="0" smtClean="0"/>
              <a:t>with an undetermined </a:t>
            </a:r>
            <a:br>
              <a:rPr lang="en-US" dirty="0" smtClean="0"/>
            </a:br>
            <a:r>
              <a:rPr lang="en-US" dirty="0" smtClean="0"/>
              <a:t>accessing order and at least one access is write </a:t>
            </a:r>
          </a:p>
          <a:p>
            <a:pPr lvl="1"/>
            <a:r>
              <a:rPr lang="en-US" altLang="ko-KR" dirty="0" smtClean="0"/>
              <a:t>Example: what if every thread executes </a:t>
            </a:r>
            <a:r>
              <a:rPr lang="en-US" dirty="0" err="1" smtClean="0"/>
              <a:t>total_count</a:t>
            </a:r>
            <a:r>
              <a:rPr lang="en-US" dirty="0" smtClean="0"/>
              <a:t> += </a:t>
            </a:r>
            <a:r>
              <a:rPr lang="en-US" dirty="0" err="1" smtClean="0"/>
              <a:t>local_count</a:t>
            </a:r>
            <a:r>
              <a:rPr lang="en-US" dirty="0" smtClean="0"/>
              <a:t>, when </a:t>
            </a:r>
            <a:br>
              <a:rPr lang="en-US" dirty="0" smtClean="0"/>
            </a:br>
            <a:r>
              <a:rPr lang="en-US" dirty="0" err="1" smtClean="0"/>
              <a:t>total_count</a:t>
            </a:r>
            <a:r>
              <a:rPr lang="en-US" dirty="0" smtClean="0"/>
              <a:t> is a global variable?  (without proper synchronization)</a:t>
            </a:r>
            <a:endParaRPr lang="en-US" altLang="ko-KR" dirty="0" smtClean="0"/>
          </a:p>
          <a:p>
            <a:r>
              <a:rPr lang="en-US" altLang="ko-KR" dirty="0" smtClean="0"/>
              <a:t>Writing highly parallel </a:t>
            </a:r>
            <a:r>
              <a:rPr lang="en-US" altLang="ko-KR" i="1" dirty="0" smtClean="0">
                <a:solidFill>
                  <a:srgbClr val="FF0000"/>
                </a:solidFill>
              </a:rPr>
              <a:t>and</a:t>
            </a:r>
            <a:r>
              <a:rPr lang="en-US" altLang="ko-KR" dirty="0" smtClean="0"/>
              <a:t> correctly synchronized programs is difficult</a:t>
            </a:r>
          </a:p>
          <a:p>
            <a:pPr lvl="1"/>
            <a:r>
              <a:rPr lang="en-US" altLang="ko-KR" dirty="0" smtClean="0"/>
              <a:t>Correct parallel program:</a:t>
            </a:r>
            <a:r>
              <a:rPr lang="en-US" altLang="ko-KR" dirty="0" smtClean="0">
                <a:sym typeface="Wingdings" pitchFamily="2" charset="2"/>
              </a:rPr>
              <a:t> no data race  shared data must be protected by locks</a:t>
            </a:r>
          </a:p>
          <a:p>
            <a:r>
              <a:rPr lang="en-US" altLang="ko-KR" dirty="0" smtClean="0">
                <a:sym typeface="Wingdings" pitchFamily="2" charset="2"/>
              </a:rPr>
              <a:t>Common problems with locking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Priority inversion: higher-priority process waits for a lower-priority process holding a lock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Lock convoying: occur with high contention on locks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Deadlock problem: get worse with many fine-grained locks</a:t>
            </a:r>
          </a:p>
          <a:p>
            <a:r>
              <a:rPr lang="en-US" altLang="ko-KR" dirty="0" smtClean="0">
                <a:sym typeface="Wingdings" pitchFamily="2" charset="2"/>
              </a:rPr>
              <a:t>Locking granularity issues</a:t>
            </a:r>
          </a:p>
        </p:txBody>
      </p:sp>
    </p:spTree>
    <p:extLst>
      <p:ext uri="{BB962C8B-B14F-4D97-AF65-F5344CB8AC3E}">
        <p14:creationId xmlns:p14="http://schemas.microsoft.com/office/powerpoint/2010/main" val="155924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Coarse-Grain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Lock the entire data structure </a:t>
            </a:r>
            <a:r>
              <a:rPr lang="en-US" altLang="ko-KR" dirty="0" smtClean="0">
                <a:sym typeface="Wingdings" pitchFamily="2" charset="2"/>
              </a:rPr>
              <a:t> correct but slow</a:t>
            </a:r>
            <a:endParaRPr lang="en-US" altLang="ko-KR" dirty="0" smtClean="0"/>
          </a:p>
          <a:p>
            <a:r>
              <a:rPr lang="en-US" altLang="ko-KR" dirty="0" smtClean="0"/>
              <a:t>+ Easy to guarantee the correctness: avoid any possible interference by multiple threads</a:t>
            </a:r>
          </a:p>
          <a:p>
            <a:r>
              <a:rPr lang="en-US" altLang="ko-KR" dirty="0" smtClean="0"/>
              <a:t>- Limit parallelism: only a single thread is allowed to access the data at a time</a:t>
            </a:r>
          </a:p>
          <a:p>
            <a:r>
              <a:rPr lang="en-US" altLang="ko-KR" dirty="0" smtClean="0"/>
              <a:t>Example</a:t>
            </a:r>
          </a:p>
          <a:p>
            <a:endParaRPr lang="en-US" altLang="ko-KR" dirty="0" smtClean="0"/>
          </a:p>
          <a:p>
            <a:pPr lvl="1">
              <a:buNone/>
            </a:pP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acct_t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accounts [MAX_ACCT]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if (accounts[id].balance &gt;= amount) {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accounts[id].balance -= amount;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give_cash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48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Fine-Grain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Lock part of shared data structure </a:t>
            </a:r>
            <a:r>
              <a:rPr lang="en-US" altLang="ko-KR" dirty="0" smtClean="0">
                <a:sym typeface="Wingdings" pitchFamily="2" charset="2"/>
              </a:rPr>
              <a:t> more parallel but difficult to program</a:t>
            </a:r>
          </a:p>
          <a:p>
            <a:r>
              <a:rPr lang="en-US" altLang="ko-KR" dirty="0" smtClean="0">
                <a:sym typeface="Wingdings" pitchFamily="2" charset="2"/>
              </a:rPr>
              <a:t>+ Reduce locked portion by a processor at a time  fast</a:t>
            </a:r>
          </a:p>
          <a:p>
            <a:r>
              <a:rPr lang="en-US" altLang="ko-KR" dirty="0" smtClean="0">
                <a:sym typeface="Wingdings" pitchFamily="2" charset="2"/>
              </a:rPr>
              <a:t>- Difficult to make correct  easy to make mistakes</a:t>
            </a:r>
          </a:p>
          <a:p>
            <a:r>
              <a:rPr lang="en-US" altLang="ko-KR" dirty="0" smtClean="0">
                <a:sym typeface="Wingdings" pitchFamily="2" charset="2"/>
              </a:rPr>
              <a:t>- May require multiple locks for a task  deadlocks</a:t>
            </a:r>
          </a:p>
          <a:p>
            <a:r>
              <a:rPr lang="en-US" altLang="ko-KR" dirty="0" smtClean="0">
                <a:sym typeface="Wingdings" pitchFamily="2" charset="2"/>
              </a:rPr>
              <a:t>Example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acct_t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accounts [MAX_ACCT]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accounts[id].lock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if (accounts[id].balance &gt;= amount) {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accounts[id].balance -= amount;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give_cash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accounts[id].lock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336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Difficulty of Fine-grain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May need multiple locks for a task </a:t>
            </a:r>
          </a:p>
          <a:p>
            <a:pPr lvl="1"/>
            <a:r>
              <a:rPr lang="en-US" altLang="ko-KR" dirty="0" smtClean="0"/>
              <a:t>Example: account-to-account transfer </a:t>
            </a:r>
            <a:r>
              <a:rPr lang="en-US" altLang="ko-KR" dirty="0" smtClean="0">
                <a:sym typeface="Wingdings" pitchFamily="2" charset="2"/>
              </a:rPr>
              <a:t> need two locks</a:t>
            </a: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if (accounts[</a:t>
            </a:r>
            <a:r>
              <a:rPr lang="en-US" altLang="ko-KR" sz="1400" dirty="0" err="1" smtClean="0"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].balance &gt;= amount) {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	accounts[</a:t>
            </a:r>
            <a:r>
              <a:rPr lang="en-US" altLang="ko-KR" sz="1400" dirty="0" err="1" smtClean="0"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].balance -= amount;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	accounts[</a:t>
            </a:r>
            <a:r>
              <a:rPr lang="en-US" altLang="ko-KR" sz="1400" dirty="0" err="1" smtClean="0"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].balance += amount;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/>
          </a:p>
          <a:p>
            <a:r>
              <a:rPr lang="en-US" altLang="ko-KR" dirty="0" smtClean="0"/>
              <a:t>Deadlock : circular wait for shared resources</a:t>
            </a:r>
          </a:p>
          <a:p>
            <a:pPr lvl="1"/>
            <a:r>
              <a:rPr lang="en-US" altLang="ko-KR" dirty="0" smtClean="0"/>
              <a:t>Thread 0 :  </a:t>
            </a:r>
            <a:r>
              <a:rPr lang="en-US" altLang="ko-KR" dirty="0" err="1" smtClean="0"/>
              <a:t>id_from</a:t>
            </a:r>
            <a:r>
              <a:rPr lang="en-US" altLang="ko-KR" dirty="0" smtClean="0"/>
              <a:t> = 10, </a:t>
            </a:r>
            <a:r>
              <a:rPr lang="en-US" altLang="ko-KR" dirty="0" err="1" smtClean="0"/>
              <a:t>id_to</a:t>
            </a:r>
            <a:r>
              <a:rPr lang="en-US" altLang="ko-KR" dirty="0" smtClean="0"/>
              <a:t> = 20</a:t>
            </a:r>
          </a:p>
          <a:p>
            <a:pPr lvl="1"/>
            <a:r>
              <a:rPr lang="en-US" altLang="ko-KR" dirty="0" smtClean="0"/>
              <a:t>Thread 1 :  </a:t>
            </a:r>
            <a:r>
              <a:rPr lang="en-US" altLang="ko-KR" dirty="0" err="1" smtClean="0"/>
              <a:t>id_from</a:t>
            </a:r>
            <a:r>
              <a:rPr lang="en-US" altLang="ko-KR" dirty="0" smtClean="0"/>
              <a:t> = 20, </a:t>
            </a:r>
            <a:r>
              <a:rPr lang="en-US" altLang="ko-KR" dirty="0" err="1" smtClean="0"/>
              <a:t>id_to</a:t>
            </a:r>
            <a:r>
              <a:rPr lang="en-US" altLang="ko-KR" dirty="0" smtClean="0"/>
              <a:t> = 10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Thread 0 				Thread 1</a:t>
            </a:r>
          </a:p>
          <a:p>
            <a:pPr lvl="1">
              <a:buNone/>
            </a:pP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acquire (accounts[10].lock)		acquire (accounts[20].lock)</a:t>
            </a:r>
          </a:p>
          <a:p>
            <a:pPr lvl="1">
              <a:buNone/>
            </a:pP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try acquire (accounts[20].lock		// try acquire (accounts[10].lock)</a:t>
            </a:r>
          </a:p>
          <a:p>
            <a:pPr lvl="1">
              <a:buNone/>
            </a:pP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waiting for accounts[20].lock		// waiting for accounts[10.lock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97403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Difficulty of Fine-grain Locks II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Avoiding deadlock: acquire all locks in the same order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Many more complex cases with locks</a:t>
            </a:r>
          </a:p>
          <a:p>
            <a:pPr lvl="1"/>
            <a:r>
              <a:rPr lang="en-US" altLang="ko-KR" dirty="0" smtClean="0"/>
              <a:t>Lock-based programming is difficult </a:t>
            </a:r>
            <a:r>
              <a:rPr lang="en-US" altLang="ko-KR" dirty="0" smtClean="0">
                <a:sym typeface="Wingdings" pitchFamily="2" charset="2"/>
              </a:rPr>
              <a:t> easy to make mistakes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May lead to deadlocks or performance issues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May cause race conditions, if locks are not programmed carefully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927100" y="1339850"/>
            <a:ext cx="4572000" cy="30654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id_first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min (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id_second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max (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id_first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id_second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(accounts[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].balance &gt;= amount) {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accounts[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id_from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].balance -= amount;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accounts[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id_to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].balance += amount;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id_second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742950" lvl="1" indent="-285750" latinLnBrk="1">
              <a:spcBef>
                <a:spcPct val="20000"/>
              </a:spcBef>
            </a:pP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id_first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].lock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b="1" dirty="0" smtClean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485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 Overhead with No Contention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Lock variables do not contain real data </a:t>
            </a:r>
            <a:r>
              <a:rPr lang="en-US" altLang="ko-KR" dirty="0" smtClean="0">
                <a:sym typeface="Wingdings" pitchFamily="2" charset="2"/>
              </a:rPr>
              <a:t> lock variables are used just to make program </a:t>
            </a:r>
            <a:r>
              <a:rPr lang="en-US" altLang="ko-KR" dirty="0" err="1" smtClean="0">
                <a:sym typeface="Wingdings" pitchFamily="2" charset="2"/>
              </a:rPr>
              <a:t>exuection</a:t>
            </a:r>
            <a:r>
              <a:rPr lang="en-US" altLang="ko-KR" dirty="0" smtClean="0">
                <a:sym typeface="Wingdings" pitchFamily="2" charset="2"/>
              </a:rPr>
              <a:t> correct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Consume extra memory (and cache space)  worse with fine-grain locks</a:t>
            </a:r>
          </a:p>
          <a:p>
            <a:r>
              <a:rPr lang="en-US" altLang="ko-KR" dirty="0" smtClean="0">
                <a:sym typeface="Wingdings" pitchFamily="2" charset="2"/>
              </a:rPr>
              <a:t>Acquiring locks is expensive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Require the use of slow atomic instructions (atomic swap,  load-linked/store-conditional)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Require write permissions</a:t>
            </a:r>
          </a:p>
          <a:p>
            <a:r>
              <a:rPr lang="en-US" altLang="ko-KR" dirty="0" smtClean="0">
                <a:sym typeface="Wingdings" pitchFamily="2" charset="2"/>
              </a:rPr>
              <a:t>Efficient parallel programs must not have a lot of lock contention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Most of time, locks don’t do anything  one thread is accessing a shared location at a time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Still locks need to be acquired to protect a shared location (for example, 1% of total accesses)</a:t>
            </a:r>
          </a:p>
        </p:txBody>
      </p:sp>
    </p:spTree>
    <p:extLst>
      <p:ext uri="{BB962C8B-B14F-4D97-AF65-F5344CB8AC3E}">
        <p14:creationId xmlns:p14="http://schemas.microsoft.com/office/powerpoint/2010/main" val="1511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Consistency Model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797642"/>
            <a:ext cx="6840440" cy="563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3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 in Shared Memory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Spin locks</a:t>
            </a:r>
            <a:r>
              <a:rPr lang="en-US" altLang="ko-KR" dirty="0" smtClean="0">
                <a:ea typeface="굴림" charset="-127"/>
              </a:rPr>
              <a:t>: processor continuously tries to acquire, spinning around a loop trying to get the lock</a:t>
            </a:r>
          </a:p>
          <a:p>
            <a:r>
              <a:rPr lang="en-US" altLang="ko-KR" dirty="0" smtClean="0">
                <a:ea typeface="굴림" charset="-127"/>
              </a:rPr>
              <a:t>Lock acquire</a:t>
            </a:r>
          </a:p>
          <a:p>
            <a:endParaRPr lang="en-US" altLang="ko-KR" dirty="0" smtClean="0">
              <a:ea typeface="굴림" charset="-127"/>
            </a:endParaRPr>
          </a:p>
          <a:p>
            <a:pPr>
              <a:buNone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li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R2,#1		</a:t>
            </a:r>
            <a:b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</a:b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lockit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:	</a:t>
            </a: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lw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R3,0(R1) 	;load </a:t>
            </a: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var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/>
            </a:r>
            <a:b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</a:b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R3,lockit 	;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  <a:cs typeface="Arial" charset="0"/>
              </a:rPr>
              <a:t>≠ 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0 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  <a:sym typeface="Symbol" pitchFamily="18" charset="2"/>
              </a:rPr>
              <a:t> n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ot free 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  <a:sym typeface="Symbol" pitchFamily="18" charset="2"/>
              </a:rPr>
              <a:t> 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spin</a:t>
            </a: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	</a:t>
            </a:r>
            <a:r>
              <a:rPr lang="en-US" altLang="ko-KR" sz="18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sw</a:t>
            </a: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R2,0(R1)</a:t>
            </a:r>
            <a:b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</a:br>
            <a:r>
              <a:rPr lang="en-US" altLang="ko-KR" sz="18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</a:t>
            </a:r>
            <a:endParaRPr lang="en-US" altLang="ko-KR" sz="1800" dirty="0" smtClean="0"/>
          </a:p>
          <a:p>
            <a:pPr lvl="1"/>
            <a:r>
              <a:rPr lang="en-US" altLang="ko-KR" dirty="0" smtClean="0"/>
              <a:t>Does it work?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Lock release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sw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R0,0(R1)	; R0 = 0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671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Need Atomic Load and Store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thread 0			thread 1  </a:t>
            </a:r>
          </a:p>
          <a:p>
            <a:pPr>
              <a:buNone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li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R2,#1		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li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R2,#1 		</a:t>
            </a:r>
          </a:p>
          <a:p>
            <a:pPr>
              <a:buNone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lw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R3,0(R1) 	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lw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R3,0(R1) </a:t>
            </a:r>
          </a:p>
          <a:p>
            <a:pPr>
              <a:buNone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R3,lockit 	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R3,lockit </a:t>
            </a:r>
          </a:p>
          <a:p>
            <a:pPr>
              <a:buNone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sw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R2,0(R1)</a:t>
            </a:r>
          </a:p>
          <a:p>
            <a:pPr>
              <a:buNone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			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sw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굴림" charset="-127"/>
              </a:rPr>
              <a:t>	R2,0(R1)</a:t>
            </a:r>
          </a:p>
          <a:p>
            <a:pPr>
              <a:buNone/>
            </a:pPr>
            <a:endParaRPr lang="en-US" altLang="ko-KR" sz="1600" dirty="0" smtClean="0">
              <a:solidFill>
                <a:prstClr val="black"/>
              </a:solidFill>
              <a:latin typeface="Courier New" pitchFamily="49" charset="0"/>
              <a:ea typeface="굴림" charset="-127"/>
            </a:endParaRPr>
          </a:p>
          <a:p>
            <a:pPr>
              <a:buNone/>
            </a:pP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굴림" charset="-127"/>
            </a:endParaRPr>
          </a:p>
          <a:p>
            <a:pPr lvl="0"/>
            <a:r>
              <a:rPr lang="en-US" altLang="ko-KR" dirty="0" smtClean="0">
                <a:solidFill>
                  <a:prstClr val="black"/>
                </a:solidFill>
                <a:sym typeface="Wingdings" pitchFamily="2" charset="2"/>
              </a:rPr>
              <a:t>Both threads can acquire the lock  why?</a:t>
            </a:r>
          </a:p>
          <a:p>
            <a:pPr lvl="0"/>
            <a:r>
              <a:rPr lang="en-US" altLang="ko-KR" dirty="0" smtClean="0">
                <a:solidFill>
                  <a:prstClr val="black"/>
                </a:solidFill>
                <a:sym typeface="Wingdings" pitchFamily="2" charset="2"/>
              </a:rPr>
              <a:t>Value should not change between load and store  need atomic load and store</a:t>
            </a:r>
          </a:p>
          <a:p>
            <a:pPr lvl="0"/>
            <a:endParaRPr lang="en-US" altLang="ko-KR" dirty="0" smtClean="0">
              <a:solidFill>
                <a:prstClr val="black"/>
              </a:solidFill>
              <a:sym typeface="Wingdings" pitchFamily="2" charset="2"/>
            </a:endParaRPr>
          </a:p>
          <a:p>
            <a:pPr>
              <a:buNone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0365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Hardware Support For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Atomic exchange</a:t>
            </a:r>
            <a:r>
              <a:rPr lang="en-US" altLang="ko-KR" dirty="0" smtClean="0">
                <a:ea typeface="굴림" charset="-127"/>
              </a:rPr>
              <a:t>: interchange a value in a register for a value in memory</a:t>
            </a:r>
            <a:endParaRPr lang="en-US" altLang="ko-KR" sz="1800" dirty="0" smtClean="0"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dirty="0" smtClean="0">
                <a:ea typeface="굴림" charset="-127"/>
              </a:rPr>
              <a:t>0 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</a:t>
            </a:r>
            <a:r>
              <a:rPr lang="en-US" altLang="ko-KR" dirty="0" smtClean="0">
                <a:ea typeface="굴림" charset="-127"/>
              </a:rPr>
              <a:t> synchronization variable is free </a:t>
            </a:r>
          </a:p>
          <a:p>
            <a:pPr lvl="1">
              <a:buFontTx/>
              <a:buNone/>
            </a:pPr>
            <a:r>
              <a:rPr lang="en-US" altLang="ko-KR" dirty="0" smtClean="0">
                <a:ea typeface="굴림" charset="-127"/>
              </a:rPr>
              <a:t>1 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</a:t>
            </a:r>
            <a:r>
              <a:rPr lang="en-US" altLang="ko-KR" dirty="0" smtClean="0">
                <a:ea typeface="굴림" charset="-127"/>
              </a:rPr>
              <a:t> synchronization variable is locked and unavailable</a:t>
            </a:r>
          </a:p>
          <a:p>
            <a:pPr lvl="1"/>
            <a:r>
              <a:rPr lang="en-US" altLang="ko-KR" dirty="0" smtClean="0">
                <a:ea typeface="굴림" charset="-127"/>
              </a:rPr>
              <a:t>Set register to 1 &amp; swap</a:t>
            </a:r>
          </a:p>
          <a:p>
            <a:pPr lvl="1"/>
            <a:r>
              <a:rPr lang="en-US" altLang="ko-KR" dirty="0" smtClean="0">
                <a:ea typeface="굴림" charset="-127"/>
              </a:rPr>
              <a:t>New value in register determines success in getting lock	 		0 if you succeeded in setting the lock (you were first)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		1 if other processor had already claimed access</a:t>
            </a:r>
          </a:p>
          <a:p>
            <a:pPr lvl="1"/>
            <a:r>
              <a:rPr lang="en-US" altLang="ko-KR" dirty="0" smtClean="0">
                <a:ea typeface="굴림" charset="-127"/>
              </a:rPr>
              <a:t>Key is that exchange operation is indivisible</a:t>
            </a:r>
          </a:p>
          <a:p>
            <a:pPr>
              <a:buClr>
                <a:schemeClr val="tx1"/>
              </a:buClr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Test-and-set</a:t>
            </a:r>
            <a:r>
              <a:rPr lang="en-US" altLang="ko-KR" dirty="0" smtClean="0">
                <a:ea typeface="굴림" charset="-127"/>
              </a:rPr>
              <a:t>: tests a value and sets it if the value passes the test</a:t>
            </a:r>
          </a:p>
          <a:p>
            <a:pPr>
              <a:buClr>
                <a:schemeClr val="tx1"/>
              </a:buClr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Fetch-and-increment</a:t>
            </a:r>
            <a:r>
              <a:rPr lang="en-US" altLang="ko-KR" dirty="0" smtClean="0">
                <a:ea typeface="굴림" charset="-127"/>
              </a:rPr>
              <a:t>: it returns the value of a memory location and atomically increments it</a:t>
            </a:r>
          </a:p>
          <a:p>
            <a:pPr lvl="1"/>
            <a:r>
              <a:rPr lang="en-US" altLang="ko-KR" dirty="0" smtClean="0">
                <a:ea typeface="굴림" charset="-127"/>
              </a:rPr>
              <a:t>0 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</a:t>
            </a:r>
            <a:r>
              <a:rPr lang="en-US" altLang="ko-KR" dirty="0" smtClean="0">
                <a:ea typeface="굴림" charset="-127"/>
              </a:rPr>
              <a:t> synchronization variable is free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329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Spin Lock Implementation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dirty="0" smtClean="0">
                <a:ea typeface="굴림" charset="-127"/>
              </a:rPr>
              <a:t>Spin locks with atomic exchange </a:t>
            </a:r>
          </a:p>
          <a:p>
            <a:pPr>
              <a:buNone/>
            </a:pPr>
            <a:r>
              <a:rPr lang="en-US" altLang="ko-KR" sz="1600" dirty="0" smtClean="0">
                <a:ea typeface="굴림" charset="-127"/>
              </a:rPr>
              <a:t/>
            </a:r>
            <a:br>
              <a:rPr lang="en-US" altLang="ko-KR" sz="1600" dirty="0" smtClean="0">
                <a:ea typeface="굴림" charset="-127"/>
              </a:rPr>
            </a:b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li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R2,#1		</a:t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lockit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: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exch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R2,0(R1) 	;atomic exchange</a:t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R2,lockit 	;already locked?</a:t>
            </a:r>
          </a:p>
          <a:p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What about MP with cache coherency?</a:t>
            </a:r>
            <a:endParaRPr lang="en-US" altLang="ko-KR" sz="1800" dirty="0" smtClean="0">
              <a:ea typeface="굴림" charset="-127"/>
            </a:endParaRPr>
          </a:p>
          <a:p>
            <a:pPr lvl="1"/>
            <a:r>
              <a:rPr lang="en-US" altLang="ko-KR" dirty="0" smtClean="0">
                <a:ea typeface="굴림" charset="-127"/>
              </a:rPr>
              <a:t>Want to spin on cache copy to avoid full memory latency</a:t>
            </a:r>
          </a:p>
          <a:p>
            <a:pPr lvl="1"/>
            <a:r>
              <a:rPr lang="en-US" altLang="ko-KR" dirty="0" smtClean="0">
                <a:ea typeface="굴림" charset="-127"/>
              </a:rPr>
              <a:t>Likely to get cache hits for such variables</a:t>
            </a:r>
          </a:p>
          <a:p>
            <a:pPr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165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Spin Lock Implementation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Problem: exchange includes a write, which invalidates all other copies; this generates considerable bus traffic</a:t>
            </a:r>
          </a:p>
          <a:p>
            <a:endParaRPr lang="en-US" altLang="ko-KR" sz="1800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Solution: start by simply repeatedly reading the variable; when it changes, then try exchange (“test and </a:t>
            </a:r>
            <a:r>
              <a:rPr lang="en-US" altLang="ko-KR" dirty="0" err="1" smtClean="0">
                <a:ea typeface="굴림" charset="-127"/>
              </a:rPr>
              <a:t>test&amp;set</a:t>
            </a:r>
            <a:r>
              <a:rPr lang="en-US" altLang="ko-KR" dirty="0" smtClean="0">
                <a:ea typeface="굴림" charset="-127"/>
              </a:rPr>
              <a:t>”):</a:t>
            </a:r>
            <a:endParaRPr lang="en-US" altLang="ko-KR" sz="1800" dirty="0" smtClean="0">
              <a:ea typeface="굴림" charset="-127"/>
            </a:endParaRPr>
          </a:p>
          <a:p>
            <a:pPr>
              <a:buFontTx/>
              <a:buNone/>
            </a:pPr>
            <a:r>
              <a:rPr lang="en-US" altLang="ko-KR" sz="1800" dirty="0" smtClean="0"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try: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li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R2,#1		</a:t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lockit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: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lw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R3,0(R1) 	;load 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var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/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R3,lockit 	;</a:t>
            </a:r>
            <a:r>
              <a:rPr lang="en-US" altLang="ko-KR" sz="1400" dirty="0" smtClean="0">
                <a:latin typeface="Courier New" pitchFamily="49" charset="0"/>
                <a:ea typeface="굴림" charset="-127"/>
                <a:cs typeface="Arial" charset="0"/>
              </a:rPr>
              <a:t>≠ 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0 </a:t>
            </a:r>
            <a:r>
              <a:rPr lang="en-US" altLang="ko-KR" sz="1400" dirty="0" smtClean="0">
                <a:latin typeface="Courier New" pitchFamily="49" charset="0"/>
                <a:ea typeface="굴림" charset="-127"/>
                <a:sym typeface="Symbol" pitchFamily="18" charset="2"/>
              </a:rPr>
              <a:t> n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ot free </a:t>
            </a:r>
            <a:r>
              <a:rPr lang="en-US" altLang="ko-KR" sz="1400" dirty="0" smtClean="0">
                <a:latin typeface="Courier New" pitchFamily="49" charset="0"/>
                <a:ea typeface="굴림" charset="-127"/>
                <a:sym typeface="Symbol" pitchFamily="18" charset="2"/>
              </a:rPr>
              <a:t> 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spin</a:t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exch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R2,0(R1) 	;atomic exchange</a:t>
            </a:r>
            <a:br>
              <a:rPr lang="en-US" altLang="ko-KR" sz="14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400" dirty="0" err="1" smtClean="0"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400" dirty="0" smtClean="0">
                <a:latin typeface="Courier New" pitchFamily="49" charset="0"/>
                <a:ea typeface="굴림" charset="-127"/>
              </a:rPr>
              <a:t>	R2,try 		;already locked?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722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Hardware Support For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Hard to have read &amp; write in 1 instruction: use 2 instead</a:t>
            </a:r>
          </a:p>
          <a:p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Load linked</a:t>
            </a:r>
            <a:r>
              <a:rPr lang="en-US" altLang="ko-KR" dirty="0" smtClean="0">
                <a:ea typeface="굴림" charset="-127"/>
              </a:rPr>
              <a:t> (or load locked) + </a:t>
            </a: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store conditional</a:t>
            </a:r>
            <a:endParaRPr lang="en-US" altLang="ko-KR" sz="1800" dirty="0" smtClean="0">
              <a:solidFill>
                <a:schemeClr val="hlink"/>
              </a:solidFill>
              <a:ea typeface="굴림" charset="-127"/>
            </a:endParaRPr>
          </a:p>
          <a:p>
            <a:pPr lvl="1"/>
            <a:r>
              <a:rPr lang="en-US" altLang="ko-KR" dirty="0" smtClean="0">
                <a:ea typeface="굴림" charset="-127"/>
              </a:rPr>
              <a:t>Load linked returns the initial value</a:t>
            </a:r>
          </a:p>
          <a:p>
            <a:pPr lvl="1"/>
            <a:r>
              <a:rPr lang="en-US" altLang="ko-KR" dirty="0" smtClean="0">
                <a:ea typeface="굴림" charset="-127"/>
              </a:rPr>
              <a:t>Store conditional returns 1 if it succeeds (no other store to same memory location since preceding load) and 0 otherwise</a:t>
            </a:r>
          </a:p>
          <a:p>
            <a:r>
              <a:rPr lang="en-US" altLang="ko-KR" dirty="0" smtClean="0">
                <a:ea typeface="굴림" charset="-127"/>
              </a:rPr>
              <a:t>Example doing atomic swap with LL &amp; SC:</a:t>
            </a:r>
          </a:p>
          <a:p>
            <a:pPr>
              <a:buFontTx/>
              <a:buNone/>
            </a:pPr>
            <a:r>
              <a:rPr lang="en-US" altLang="ko-KR" sz="1800" dirty="0" smtClean="0">
                <a:ea typeface="굴림" charset="-127"/>
              </a:rPr>
              <a:t>	try:	</a:t>
            </a:r>
            <a:r>
              <a:rPr lang="en-US" altLang="ko-KR" sz="1800" dirty="0" err="1" smtClean="0">
                <a:ea typeface="굴림" charset="-127"/>
              </a:rPr>
              <a:t>mov</a:t>
            </a:r>
            <a:r>
              <a:rPr lang="en-US" altLang="ko-KR" sz="1800" dirty="0" smtClean="0">
                <a:ea typeface="굴림" charset="-127"/>
              </a:rPr>
              <a:t>	R3,R4	  	; </a:t>
            </a:r>
            <a:r>
              <a:rPr lang="en-US" altLang="ko-KR" sz="1800" dirty="0" err="1" smtClean="0">
                <a:ea typeface="굴림" charset="-127"/>
              </a:rPr>
              <a:t>mov</a:t>
            </a:r>
            <a:r>
              <a:rPr lang="en-US" altLang="ko-KR" sz="1800" dirty="0" smtClean="0">
                <a:ea typeface="굴림" charset="-127"/>
              </a:rPr>
              <a:t> exchange value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err="1" smtClean="0">
                <a:solidFill>
                  <a:schemeClr val="hlink"/>
                </a:solidFill>
                <a:ea typeface="굴림" charset="-127"/>
              </a:rPr>
              <a:t>ll</a:t>
            </a:r>
            <a:r>
              <a:rPr lang="en-US" altLang="ko-KR" sz="1800" dirty="0" smtClean="0">
                <a:ea typeface="굴림" charset="-127"/>
              </a:rPr>
              <a:t>	R2,0(R1)	; load linked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smtClean="0">
                <a:solidFill>
                  <a:schemeClr val="hlink"/>
                </a:solidFill>
                <a:ea typeface="굴림" charset="-127"/>
              </a:rPr>
              <a:t>sc</a:t>
            </a:r>
            <a:r>
              <a:rPr lang="en-US" altLang="ko-KR" sz="1800" dirty="0" smtClean="0">
                <a:ea typeface="굴림" charset="-127"/>
              </a:rPr>
              <a:t>	R3,0(R1)	; store conditional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err="1" smtClean="0">
                <a:ea typeface="굴림" charset="-127"/>
              </a:rPr>
              <a:t>beqz</a:t>
            </a:r>
            <a:r>
              <a:rPr lang="en-US" altLang="ko-KR" sz="1800" dirty="0" smtClean="0">
                <a:ea typeface="굴림" charset="-127"/>
              </a:rPr>
              <a:t>	R3,try  		; branch store fails (R3 = 0)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err="1" smtClean="0">
                <a:ea typeface="굴림" charset="-127"/>
              </a:rPr>
              <a:t>mov</a:t>
            </a:r>
            <a:r>
              <a:rPr lang="en-US" altLang="ko-KR" sz="1800" dirty="0" smtClean="0">
                <a:ea typeface="굴림" charset="-127"/>
              </a:rPr>
              <a:t>	R4,R2  		; put load value in R4</a:t>
            </a:r>
          </a:p>
          <a:p>
            <a:r>
              <a:rPr lang="en-US" altLang="ko-KR" dirty="0" smtClean="0">
                <a:ea typeface="굴림" charset="-127"/>
              </a:rPr>
              <a:t>Example doing fetch &amp; increment with LL &amp; SC:</a:t>
            </a:r>
          </a:p>
          <a:p>
            <a:pPr>
              <a:buFontTx/>
              <a:buNone/>
            </a:pPr>
            <a:r>
              <a:rPr lang="en-US" altLang="ko-KR" sz="1800" dirty="0" smtClean="0">
                <a:ea typeface="굴림" charset="-127"/>
              </a:rPr>
              <a:t>	try:	</a:t>
            </a:r>
            <a:r>
              <a:rPr lang="en-US" altLang="ko-KR" sz="1800" dirty="0" err="1" smtClean="0">
                <a:solidFill>
                  <a:schemeClr val="hlink"/>
                </a:solidFill>
                <a:ea typeface="굴림" charset="-127"/>
              </a:rPr>
              <a:t>ll</a:t>
            </a:r>
            <a:r>
              <a:rPr lang="en-US" altLang="ko-KR" sz="1800" dirty="0" smtClean="0">
                <a:ea typeface="굴림" charset="-127"/>
              </a:rPr>
              <a:t>	R2,0(R1)	; load linked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err="1" smtClean="0">
                <a:ea typeface="굴림" charset="-127"/>
              </a:rPr>
              <a:t>addi</a:t>
            </a:r>
            <a:r>
              <a:rPr lang="en-US" altLang="ko-KR" sz="1800" dirty="0" smtClean="0">
                <a:ea typeface="굴림" charset="-127"/>
              </a:rPr>
              <a:t>	R2,R2,#1 	; increment (OK if </a:t>
            </a:r>
            <a:r>
              <a:rPr lang="en-US" altLang="ko-KR" sz="1800" dirty="0" err="1" smtClean="0">
                <a:ea typeface="굴림" charset="-127"/>
              </a:rPr>
              <a:t>reg–reg</a:t>
            </a:r>
            <a:r>
              <a:rPr lang="en-US" altLang="ko-KR" sz="1800" dirty="0" smtClean="0">
                <a:ea typeface="굴림" charset="-127"/>
              </a:rPr>
              <a:t>)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smtClean="0">
                <a:solidFill>
                  <a:schemeClr val="hlink"/>
                </a:solidFill>
                <a:ea typeface="굴림" charset="-127"/>
              </a:rPr>
              <a:t>sc</a:t>
            </a:r>
            <a:r>
              <a:rPr lang="en-US" altLang="ko-KR" sz="1800" dirty="0" smtClean="0">
                <a:ea typeface="굴림" charset="-127"/>
              </a:rPr>
              <a:t>	R2,0(R1) 	; store conditional </a:t>
            </a:r>
            <a:br>
              <a:rPr lang="en-US" altLang="ko-KR" sz="1800" dirty="0" smtClean="0">
                <a:ea typeface="굴림" charset="-127"/>
              </a:rPr>
            </a:br>
            <a:r>
              <a:rPr lang="en-US" altLang="ko-KR" sz="1800" dirty="0" smtClean="0">
                <a:ea typeface="굴림" charset="-127"/>
              </a:rPr>
              <a:t>	</a:t>
            </a:r>
            <a:r>
              <a:rPr lang="en-US" altLang="ko-KR" sz="1800" dirty="0" err="1" smtClean="0">
                <a:ea typeface="굴림" charset="-127"/>
              </a:rPr>
              <a:t>beqz</a:t>
            </a:r>
            <a:r>
              <a:rPr lang="en-US" altLang="ko-KR" sz="1800" dirty="0" smtClean="0">
                <a:ea typeface="굴림" charset="-127"/>
              </a:rPr>
              <a:t>	R2,try  	; branch store fails (R2 = 0)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139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 Implementation : LL &amp; SC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/>
                </a:solidFill>
                <a:ea typeface="굴림" charset="-127"/>
              </a:rPr>
              <a:t>Using LL &amp; SC to implement lock</a:t>
            </a:r>
          </a:p>
          <a:p>
            <a:r>
              <a:rPr lang="en-US" altLang="ko-KR" dirty="0" smtClean="0">
                <a:ea typeface="굴림" charset="-127"/>
              </a:rPr>
              <a:t>LL does not cause any bus traffic</a:t>
            </a:r>
          </a:p>
          <a:p>
            <a:pPr>
              <a:buNone/>
            </a:pPr>
            <a:endParaRPr lang="en-US" altLang="ko-KR" sz="1600" dirty="0" smtClean="0">
              <a:latin typeface="Courier New" pitchFamily="49" charset="0"/>
              <a:ea typeface="굴림" charset="-127"/>
            </a:endParaRPr>
          </a:p>
          <a:p>
            <a:pPr>
              <a:buNone/>
            </a:pPr>
            <a:endParaRPr lang="en-US" altLang="ko-KR" sz="1600" dirty="0" smtClean="0">
              <a:latin typeface="Courier New" pitchFamily="49" charset="0"/>
              <a:ea typeface="굴림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lockit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:	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ll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R2,0(R1) 	;load 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var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/>
            </a:r>
            <a:br>
              <a:rPr lang="en-US" altLang="ko-KR" sz="16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R2,lockit 	;</a:t>
            </a:r>
            <a:r>
              <a:rPr lang="en-US" altLang="ko-KR" sz="1600" dirty="0" smtClean="0">
                <a:latin typeface="Courier New" pitchFamily="49" charset="0"/>
                <a:ea typeface="굴림" charset="-127"/>
                <a:cs typeface="Arial" charset="0"/>
              </a:rPr>
              <a:t>≠ 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0 </a:t>
            </a:r>
            <a:r>
              <a:rPr lang="en-US" altLang="ko-KR" sz="1600" dirty="0" smtClean="0">
                <a:latin typeface="Courier New" pitchFamily="49" charset="0"/>
                <a:ea typeface="굴림" charset="-127"/>
                <a:sym typeface="Symbol" pitchFamily="18" charset="2"/>
              </a:rPr>
              <a:t> n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ot free </a:t>
            </a:r>
            <a:r>
              <a:rPr lang="en-US" altLang="ko-KR" sz="1600" dirty="0" smtClean="0">
                <a:latin typeface="Courier New" pitchFamily="49" charset="0"/>
                <a:ea typeface="굴림" charset="-127"/>
                <a:sym typeface="Symbol" pitchFamily="18" charset="2"/>
              </a:rPr>
              <a:t> 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spin</a:t>
            </a:r>
          </a:p>
          <a:p>
            <a:pPr>
              <a:buNone/>
            </a:pP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		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daddui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R2,R0,#1</a:t>
            </a:r>
          </a:p>
          <a:p>
            <a:pPr>
              <a:buNone/>
            </a:pP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		sc 	R2,0(R1)</a:t>
            </a:r>
            <a:br>
              <a:rPr lang="en-US" altLang="ko-KR" sz="1600" dirty="0" smtClean="0">
                <a:latin typeface="Courier New" pitchFamily="49" charset="0"/>
                <a:ea typeface="굴림" charset="-127"/>
              </a:rPr>
            </a:b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	</a:t>
            </a:r>
            <a:r>
              <a:rPr lang="en-US" altLang="ko-KR" sz="1600" dirty="0" err="1" smtClean="0">
                <a:latin typeface="Courier New" pitchFamily="49" charset="0"/>
                <a:ea typeface="굴림" charset="-127"/>
              </a:rPr>
              <a:t>bnez</a:t>
            </a:r>
            <a:r>
              <a:rPr lang="en-US" altLang="ko-KR" sz="1600" dirty="0" smtClean="0">
                <a:latin typeface="Courier New" pitchFamily="49" charset="0"/>
                <a:ea typeface="굴림" charset="-127"/>
              </a:rPr>
              <a:t>	R2,lockit 		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145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772</Words>
  <Application>Microsoft Office PowerPoint</Application>
  <PresentationFormat>화면 슬라이드 쇼(4:3)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굴림</vt:lpstr>
      <vt:lpstr>맑은 고딕</vt:lpstr>
      <vt:lpstr>Arial</vt:lpstr>
      <vt:lpstr>Courier New</vt:lpstr>
      <vt:lpstr>Symbol</vt:lpstr>
      <vt:lpstr>Times New Roman</vt:lpstr>
      <vt:lpstr>Wingdings</vt:lpstr>
      <vt:lpstr>Office Theme</vt:lpstr>
      <vt:lpstr>Lock Basics</vt:lpstr>
      <vt:lpstr>Consistency Model</vt:lpstr>
      <vt:lpstr>Lock in Shared Memory</vt:lpstr>
      <vt:lpstr>Why Need Atomic Load and Store</vt:lpstr>
      <vt:lpstr>Hardware Support For Locks</vt:lpstr>
      <vt:lpstr>Spin Lock Implementation</vt:lpstr>
      <vt:lpstr>Spin Lock Implementation </vt:lpstr>
      <vt:lpstr>Hardware Support For Locks</vt:lpstr>
      <vt:lpstr>Lock Implementation : LL &amp; SC</vt:lpstr>
      <vt:lpstr>How to Implement Atomic Load-Store </vt:lpstr>
      <vt:lpstr>Programming With Locks</vt:lpstr>
      <vt:lpstr>Programming with Locks</vt:lpstr>
      <vt:lpstr>Coarse-Grain Locks</vt:lpstr>
      <vt:lpstr>Fine-Grain Locks</vt:lpstr>
      <vt:lpstr>Difficulty of Fine-grain Locks</vt:lpstr>
      <vt:lpstr>Difficulty of Fine-grain Locks II</vt:lpstr>
      <vt:lpstr>Lock Overhead with No Contention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jhuh</cp:lastModifiedBy>
  <cp:revision>437</cp:revision>
  <dcterms:created xsi:type="dcterms:W3CDTF">2009-02-01T06:54:56Z</dcterms:created>
  <dcterms:modified xsi:type="dcterms:W3CDTF">2014-03-30T22:37:39Z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