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8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7099300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CC"/>
    <a:srgbClr val="0000FF"/>
    <a:srgbClr val="003399"/>
    <a:srgbClr val="2860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1" autoAdjust="0"/>
    <p:restoredTop sz="94660"/>
  </p:normalViewPr>
  <p:slideViewPr>
    <p:cSldViewPr>
      <p:cViewPr varScale="1">
        <p:scale>
          <a:sx n="116" d="100"/>
          <a:sy n="116" d="100"/>
        </p:scale>
        <p:origin x="108" y="10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0" d="100"/>
          <a:sy n="110" d="100"/>
        </p:scale>
        <p:origin x="-2124" y="-42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9" y="2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E7E663-4BD8-4EA0-9634-16E372FE663C}" type="datetimeFigureOut">
              <a:rPr lang="ko-KR" altLang="en-US" smtClean="0"/>
              <a:pPr/>
              <a:t>2014-03-31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4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852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9" y="9721852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077705-1943-4D9D-8B59-9C59E9B756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184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290" y="2130425"/>
            <a:ext cx="6429420" cy="1470025"/>
          </a:xfrm>
        </p:spPr>
        <p:txBody>
          <a:bodyPr/>
          <a:lstStyle>
            <a:lvl1pPr>
              <a:defRPr sz="2800">
                <a:solidFill>
                  <a:srgbClr val="003399"/>
                </a:solidFill>
                <a:latin typeface="+mj-lt"/>
              </a:defRPr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0012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 dirty="0" smtClean="0"/>
              <a:t>Click to edit Master subtitle style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128D-15DE-465A-BA33-9E34576436FA}" type="datetimeFigureOut">
              <a:rPr lang="ko-KR" altLang="en-US" smtClean="0"/>
              <a:pPr/>
              <a:t>2014-03-31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2143108" y="714356"/>
            <a:ext cx="591700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3399"/>
                </a:solidFill>
                <a:latin typeface="+mj-lt"/>
              </a:rPr>
              <a:t>CS</a:t>
            </a:r>
            <a:r>
              <a:rPr lang="en-US" altLang="ko-KR" sz="2800" b="1" baseline="0" dirty="0" smtClean="0">
                <a:solidFill>
                  <a:srgbClr val="003399"/>
                </a:solidFill>
                <a:latin typeface="+mj-lt"/>
              </a:rPr>
              <a:t>492B </a:t>
            </a:r>
            <a:br>
              <a:rPr lang="en-US" altLang="ko-KR" sz="2800" b="1" baseline="0" dirty="0" smtClean="0">
                <a:solidFill>
                  <a:srgbClr val="003399"/>
                </a:solidFill>
                <a:latin typeface="+mj-lt"/>
              </a:rPr>
            </a:br>
            <a:r>
              <a:rPr lang="en-US" altLang="ko-KR" sz="2800" b="1" baseline="0" dirty="0" smtClean="0">
                <a:solidFill>
                  <a:srgbClr val="003399"/>
                </a:solidFill>
                <a:latin typeface="+mj-lt"/>
              </a:rPr>
              <a:t>Analysis of Concurrent Programs</a:t>
            </a:r>
            <a:endParaRPr lang="ko-KR" altLang="en-US" sz="2800" b="1" dirty="0">
              <a:solidFill>
                <a:srgbClr val="003399"/>
              </a:solidFill>
              <a:latin typeface="+mj-lt"/>
            </a:endParaRPr>
          </a:p>
        </p:txBody>
      </p:sp>
      <p:pic>
        <p:nvPicPr>
          <p:cNvPr id="9" name="Picture 8" descr="amd_barcelona_die_shot_medium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57224" y="714356"/>
            <a:ext cx="1296254" cy="1285884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500034" y="714356"/>
            <a:ext cx="285752" cy="128588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428628"/>
          </a:xfrm>
        </p:spPr>
        <p:txBody>
          <a:bodyPr/>
          <a:lstStyle/>
          <a:p>
            <a:r>
              <a:rPr lang="en-US" altLang="ko-KR" dirty="0" smtClean="0"/>
              <a:t>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5715040"/>
          </a:xfrm>
        </p:spPr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128D-15DE-465A-BA33-9E34576436FA}" type="datetimeFigureOut">
              <a:rPr lang="ko-KR" altLang="en-US" smtClean="0"/>
              <a:pPr/>
              <a:t>2014-03-31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Straight Connector 6"/>
          <p:cNvSpPr>
            <a:spLocks noChangeShapeType="1"/>
          </p:cNvSpPr>
          <p:nvPr userDrawn="1"/>
        </p:nvSpPr>
        <p:spPr bwMode="auto">
          <a:xfrm>
            <a:off x="500034" y="642918"/>
            <a:ext cx="8229600" cy="0"/>
          </a:xfrm>
          <a:prstGeom prst="line">
            <a:avLst/>
          </a:prstGeom>
          <a:noFill/>
          <a:ln w="76200" cap="flat" cmpd="sng" algn="ctr">
            <a:solidFill>
              <a:srgbClr val="00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28670"/>
            <a:ext cx="4038600" cy="55007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28670"/>
            <a:ext cx="4038600" cy="55007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128D-15DE-465A-BA33-9E34576436FA}" type="datetimeFigureOut">
              <a:rPr lang="ko-KR" altLang="en-US" smtClean="0"/>
              <a:pPr/>
              <a:t>2014-03-31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Straight Connector 7"/>
          <p:cNvSpPr>
            <a:spLocks noChangeShapeType="1"/>
          </p:cNvSpPr>
          <p:nvPr userDrawn="1"/>
        </p:nvSpPr>
        <p:spPr bwMode="auto">
          <a:xfrm>
            <a:off x="500034" y="857232"/>
            <a:ext cx="8229600" cy="0"/>
          </a:xfrm>
          <a:prstGeom prst="line">
            <a:avLst/>
          </a:prstGeom>
          <a:noFill/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128D-15DE-465A-BA33-9E34576436FA}" type="datetimeFigureOut">
              <a:rPr lang="ko-KR" altLang="en-US" smtClean="0"/>
              <a:pPr/>
              <a:t>2014-03-31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Straight Connector 5"/>
          <p:cNvSpPr>
            <a:spLocks noChangeShapeType="1"/>
          </p:cNvSpPr>
          <p:nvPr userDrawn="1"/>
        </p:nvSpPr>
        <p:spPr bwMode="auto">
          <a:xfrm>
            <a:off x="500034" y="857232"/>
            <a:ext cx="8229600" cy="0"/>
          </a:xfrm>
          <a:prstGeom prst="line">
            <a:avLst/>
          </a:prstGeom>
          <a:noFill/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128D-15DE-465A-BA33-9E34576436FA}" type="datetimeFigureOut">
              <a:rPr lang="ko-KR" altLang="en-US" smtClean="0"/>
              <a:pPr/>
              <a:t>2014-03-31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Click to edit Master title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28670"/>
            <a:ext cx="8229600" cy="5500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00834"/>
            <a:ext cx="2133600" cy="2206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7128D-15DE-465A-BA33-9E34576436FA}" type="datetimeFigureOut">
              <a:rPr lang="ko-KR" altLang="en-US" smtClean="0"/>
              <a:pPr/>
              <a:t>2014-03-31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00834"/>
            <a:ext cx="2895600" cy="2206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00834"/>
            <a:ext cx="2133600" cy="2206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E8AEC-0EBD-4D08-946B-2BA73178EF5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7" name="Picture 6" descr="KAIST_뒷배경 흰색.gif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7858116" y="142852"/>
            <a:ext cx="1285884" cy="357190"/>
          </a:xfrm>
          <a:prstGeom prst="rect">
            <a:avLst/>
          </a:prstGeom>
        </p:spPr>
      </p:pic>
      <p:sp>
        <p:nvSpPr>
          <p:cNvPr id="9" name="Straight Connector 8"/>
          <p:cNvSpPr>
            <a:spLocks noChangeShapeType="1"/>
          </p:cNvSpPr>
          <p:nvPr userDrawn="1"/>
        </p:nvSpPr>
        <p:spPr bwMode="auto">
          <a:xfrm>
            <a:off x="428596" y="6643710"/>
            <a:ext cx="8229600" cy="0"/>
          </a:xfrm>
          <a:prstGeom prst="line">
            <a:avLst/>
          </a:prstGeom>
          <a:noFill/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8" r:id="rId4"/>
    <p:sldLayoutId id="2147483679" r:id="rId5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rgbClr val="00339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Lock Basics</a:t>
            </a:r>
            <a:endParaRPr lang="ko-KR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414" y="3786190"/>
            <a:ext cx="6858000" cy="2523130"/>
          </a:xfrm>
        </p:spPr>
        <p:txBody>
          <a:bodyPr>
            <a:normAutofit/>
          </a:bodyPr>
          <a:lstStyle/>
          <a:p>
            <a:r>
              <a:rPr lang="en-US" altLang="ko-KR" sz="2000" dirty="0" smtClean="0"/>
              <a:t>Jaehyuk Huh</a:t>
            </a:r>
          </a:p>
          <a:p>
            <a:r>
              <a:rPr lang="en-US" altLang="ko-KR" sz="2000" dirty="0" smtClean="0"/>
              <a:t>Computer Science, KAIST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How to Implement Atomic Load-Store 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Atomic exchange (or atomic load-and-store)</a:t>
            </a:r>
          </a:p>
          <a:p>
            <a:pPr lvl="1"/>
            <a:r>
              <a:rPr lang="en-US" altLang="ko-KR" dirty="0" smtClean="0"/>
              <a:t>Separate load and store internally by HW (one instruction visible to SW)</a:t>
            </a:r>
          </a:p>
          <a:p>
            <a:pPr lvl="1"/>
            <a:r>
              <a:rPr lang="en-US" altLang="ko-KR" dirty="0" smtClean="0"/>
              <a:t>Load part invalidate other caches</a:t>
            </a:r>
          </a:p>
          <a:p>
            <a:pPr lvl="1"/>
            <a:r>
              <a:rPr lang="en-US" altLang="ko-KR" dirty="0" smtClean="0"/>
              <a:t>Until store part is completed, any invalidation from other cache is held (if other processors need to write to the variable, make them wait)</a:t>
            </a:r>
          </a:p>
          <a:p>
            <a:r>
              <a:rPr lang="en-US" altLang="ko-KR" dirty="0" smtClean="0"/>
              <a:t>Load-locked / store-conditional</a:t>
            </a:r>
          </a:p>
          <a:p>
            <a:pPr lvl="1"/>
            <a:r>
              <a:rPr lang="en-US" altLang="ko-KR" dirty="0" smtClean="0"/>
              <a:t>Remember the last load-locked address</a:t>
            </a:r>
          </a:p>
          <a:p>
            <a:pPr lvl="1"/>
            <a:r>
              <a:rPr lang="en-US" altLang="ko-KR" dirty="0" smtClean="0"/>
              <a:t>Invalidation from other processors set load-locked address to 0</a:t>
            </a:r>
          </a:p>
          <a:p>
            <a:pPr lvl="1"/>
            <a:r>
              <a:rPr lang="en-US" altLang="ko-KR" dirty="0" smtClean="0"/>
              <a:t>Store-conditional fail if load-locked address is 0</a:t>
            </a:r>
          </a:p>
        </p:txBody>
      </p:sp>
    </p:spTree>
    <p:extLst>
      <p:ext uri="{BB962C8B-B14F-4D97-AF65-F5344CB8AC3E}">
        <p14:creationId xmlns:p14="http://schemas.microsoft.com/office/powerpoint/2010/main" val="1844638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Programming With Locks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Writing good programs with locks is tricky</a:t>
            </a:r>
          </a:p>
          <a:p>
            <a:r>
              <a:rPr lang="en-US" altLang="ko-KR" dirty="0" smtClean="0"/>
              <a:t>Coarse-grained lock</a:t>
            </a:r>
          </a:p>
          <a:p>
            <a:pPr lvl="1"/>
            <a:r>
              <a:rPr lang="en-US" altLang="ko-KR" dirty="0" smtClean="0"/>
              <a:t>One lock for large data structure shared by many processors</a:t>
            </a:r>
          </a:p>
          <a:p>
            <a:pPr lvl="1"/>
            <a:r>
              <a:rPr lang="en-US" altLang="ko-KR" dirty="0" smtClean="0"/>
              <a:t>The entire data structure may not be used by all processors</a:t>
            </a:r>
          </a:p>
          <a:p>
            <a:pPr lvl="1"/>
            <a:r>
              <a:rPr lang="en-US" altLang="ko-KR" dirty="0" smtClean="0"/>
              <a:t>Programming is simple, but performance will be bad (too much lock contention)</a:t>
            </a:r>
          </a:p>
          <a:p>
            <a:r>
              <a:rPr lang="en-US" altLang="ko-KR" dirty="0" smtClean="0"/>
              <a:t>Fine-grained lock</a:t>
            </a:r>
          </a:p>
          <a:p>
            <a:pPr lvl="1"/>
            <a:r>
              <a:rPr lang="en-US" altLang="ko-KR" dirty="0" smtClean="0"/>
              <a:t>Many fine-grained locks for different parts of large data structure</a:t>
            </a:r>
          </a:p>
          <a:p>
            <a:pPr lvl="1"/>
            <a:r>
              <a:rPr lang="en-US" altLang="ko-KR" dirty="0" smtClean="0"/>
              <a:t>Different parts may be updated by multiple processors simultaneously</a:t>
            </a:r>
          </a:p>
          <a:p>
            <a:pPr lvl="1"/>
            <a:r>
              <a:rPr lang="en-US" altLang="ko-KR" dirty="0" smtClean="0"/>
              <a:t>Programming is difficult to maintain many locks</a:t>
            </a:r>
          </a:p>
          <a:p>
            <a:pPr lvl="1">
              <a:buNone/>
            </a:pPr>
            <a:endParaRPr lang="en-US" altLang="ko-KR" dirty="0" smtClean="0"/>
          </a:p>
          <a:p>
            <a:r>
              <a:rPr lang="en-US" altLang="ko-KR" dirty="0" smtClean="0"/>
              <a:t>Can HW remove the need for locks? </a:t>
            </a:r>
          </a:p>
          <a:p>
            <a:pPr lvl="1">
              <a:buNone/>
            </a:pPr>
            <a:endParaRPr lang="en-US" altLang="ko-KR" dirty="0" smtClean="0"/>
          </a:p>
          <a:p>
            <a:pPr lvl="2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38068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Programming with Locks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Avoid </a:t>
            </a:r>
            <a:r>
              <a:rPr lang="en-US" altLang="ko-KR" i="1" dirty="0" smtClean="0">
                <a:solidFill>
                  <a:srgbClr val="FF0000"/>
                </a:solidFill>
              </a:rPr>
              <a:t>data race condition</a:t>
            </a:r>
            <a:r>
              <a:rPr lang="en-US" altLang="ko-KR" dirty="0" smtClean="0"/>
              <a:t> in parallel programs</a:t>
            </a:r>
          </a:p>
          <a:p>
            <a:pPr lvl="1"/>
            <a:r>
              <a:rPr lang="en-US" altLang="ko-KR" dirty="0" smtClean="0"/>
              <a:t>Multiple threads access a shared memory location </a:t>
            </a:r>
            <a:r>
              <a:rPr lang="en-US" dirty="0" smtClean="0"/>
              <a:t>with an undetermined </a:t>
            </a:r>
            <a:br>
              <a:rPr lang="en-US" dirty="0" smtClean="0"/>
            </a:br>
            <a:r>
              <a:rPr lang="en-US" dirty="0" smtClean="0"/>
              <a:t>accessing order and at least one access is write </a:t>
            </a:r>
          </a:p>
          <a:p>
            <a:pPr lvl="1"/>
            <a:r>
              <a:rPr lang="en-US" altLang="ko-KR" dirty="0" smtClean="0"/>
              <a:t>Example: what if every thread executes </a:t>
            </a:r>
            <a:r>
              <a:rPr lang="en-US" dirty="0" err="1" smtClean="0"/>
              <a:t>total_count</a:t>
            </a:r>
            <a:r>
              <a:rPr lang="en-US" dirty="0" smtClean="0"/>
              <a:t> += </a:t>
            </a:r>
            <a:r>
              <a:rPr lang="en-US" dirty="0" err="1" smtClean="0"/>
              <a:t>local_count</a:t>
            </a:r>
            <a:r>
              <a:rPr lang="en-US" dirty="0" smtClean="0"/>
              <a:t>, when </a:t>
            </a:r>
            <a:br>
              <a:rPr lang="en-US" dirty="0" smtClean="0"/>
            </a:br>
            <a:r>
              <a:rPr lang="en-US" dirty="0" err="1" smtClean="0"/>
              <a:t>total_count</a:t>
            </a:r>
            <a:r>
              <a:rPr lang="en-US" dirty="0" smtClean="0"/>
              <a:t> is a global variable?  (without proper synchronization)</a:t>
            </a:r>
            <a:endParaRPr lang="en-US" altLang="ko-KR" dirty="0" smtClean="0"/>
          </a:p>
          <a:p>
            <a:r>
              <a:rPr lang="en-US" altLang="ko-KR" dirty="0" smtClean="0"/>
              <a:t>Writing highly parallel </a:t>
            </a:r>
            <a:r>
              <a:rPr lang="en-US" altLang="ko-KR" i="1" dirty="0" smtClean="0">
                <a:solidFill>
                  <a:srgbClr val="FF0000"/>
                </a:solidFill>
              </a:rPr>
              <a:t>and</a:t>
            </a:r>
            <a:r>
              <a:rPr lang="en-US" altLang="ko-KR" dirty="0" smtClean="0"/>
              <a:t> correctly synchronized programs is difficult</a:t>
            </a:r>
          </a:p>
          <a:p>
            <a:pPr lvl="1"/>
            <a:r>
              <a:rPr lang="en-US" altLang="ko-KR" dirty="0" smtClean="0"/>
              <a:t>Correct parallel program:</a:t>
            </a:r>
            <a:r>
              <a:rPr lang="en-US" altLang="ko-KR" dirty="0" smtClean="0">
                <a:sym typeface="Wingdings" pitchFamily="2" charset="2"/>
              </a:rPr>
              <a:t> no data race  shared data must be protected by locks</a:t>
            </a:r>
          </a:p>
          <a:p>
            <a:r>
              <a:rPr lang="en-US" altLang="ko-KR" dirty="0" smtClean="0">
                <a:sym typeface="Wingdings" pitchFamily="2" charset="2"/>
              </a:rPr>
              <a:t>Common problems with locking 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Priority inversion: higher-priority process waits for a lower-priority process holding a lock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Lock convoying: occur with high contention on locks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Deadlock problem: get worse with many fine-grained locks</a:t>
            </a:r>
          </a:p>
          <a:p>
            <a:r>
              <a:rPr lang="en-US" altLang="ko-KR" dirty="0" smtClean="0">
                <a:sym typeface="Wingdings" pitchFamily="2" charset="2"/>
              </a:rPr>
              <a:t>Locking granularity issues</a:t>
            </a:r>
          </a:p>
        </p:txBody>
      </p:sp>
    </p:spTree>
    <p:extLst>
      <p:ext uri="{BB962C8B-B14F-4D97-AF65-F5344CB8AC3E}">
        <p14:creationId xmlns:p14="http://schemas.microsoft.com/office/powerpoint/2010/main" val="1559243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Coarse-Grain Locks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Lock the entire data structure </a:t>
            </a:r>
            <a:r>
              <a:rPr lang="en-US" altLang="ko-KR" dirty="0" smtClean="0">
                <a:sym typeface="Wingdings" pitchFamily="2" charset="2"/>
              </a:rPr>
              <a:t> correct but slow</a:t>
            </a:r>
            <a:endParaRPr lang="en-US" altLang="ko-KR" dirty="0" smtClean="0"/>
          </a:p>
          <a:p>
            <a:r>
              <a:rPr lang="en-US" altLang="ko-KR" dirty="0" smtClean="0"/>
              <a:t>+ Easy to guarantee the correctness: avoid any possible interference by multiple threads</a:t>
            </a:r>
          </a:p>
          <a:p>
            <a:r>
              <a:rPr lang="en-US" altLang="ko-KR" dirty="0" smtClean="0"/>
              <a:t>- Limit parallelism: only a single thread is allowed to access the data at a time</a:t>
            </a:r>
          </a:p>
          <a:p>
            <a:r>
              <a:rPr lang="en-US" altLang="ko-KR" dirty="0" smtClean="0"/>
              <a:t>Example</a:t>
            </a:r>
          </a:p>
          <a:p>
            <a:endParaRPr lang="en-US" altLang="ko-KR" dirty="0" smtClean="0"/>
          </a:p>
          <a:p>
            <a:pPr lvl="1">
              <a:buNone/>
            </a:pP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acct_t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accounts [MAX_ACCT]</a:t>
            </a:r>
          </a:p>
          <a:p>
            <a:pPr lvl="1">
              <a:buNone/>
            </a:pPr>
            <a:endParaRPr lang="en-US" altLang="ko-KR" sz="16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acquire (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lock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buNone/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if (accounts[id].balance &gt;= amount) {</a:t>
            </a:r>
          </a:p>
          <a:p>
            <a:pPr lvl="1">
              <a:buNone/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	accounts[id].balance -= amount;</a:t>
            </a:r>
          </a:p>
          <a:p>
            <a:pPr lvl="1">
              <a:buNone/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give_cash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(); </a:t>
            </a:r>
          </a:p>
          <a:p>
            <a:pPr lvl="1">
              <a:buNone/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buNone/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release (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lock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altLang="ko-KR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848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Fine-Grain Locks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Lock part of shared data structure </a:t>
            </a:r>
            <a:r>
              <a:rPr lang="en-US" altLang="ko-KR" dirty="0" smtClean="0">
                <a:sym typeface="Wingdings" pitchFamily="2" charset="2"/>
              </a:rPr>
              <a:t> more parallel but difficult to program</a:t>
            </a:r>
          </a:p>
          <a:p>
            <a:r>
              <a:rPr lang="en-US" altLang="ko-KR" dirty="0" smtClean="0">
                <a:sym typeface="Wingdings" pitchFamily="2" charset="2"/>
              </a:rPr>
              <a:t>+ Reduce locked portion by a processor at a time  fast</a:t>
            </a:r>
          </a:p>
          <a:p>
            <a:r>
              <a:rPr lang="en-US" altLang="ko-KR" dirty="0" smtClean="0">
                <a:sym typeface="Wingdings" pitchFamily="2" charset="2"/>
              </a:rPr>
              <a:t>- Difficult to make correct  easy to make mistakes</a:t>
            </a:r>
          </a:p>
          <a:p>
            <a:r>
              <a:rPr lang="en-US" altLang="ko-KR" dirty="0" smtClean="0">
                <a:sym typeface="Wingdings" pitchFamily="2" charset="2"/>
              </a:rPr>
              <a:t>- May require multiple locks for a task  deadlocks</a:t>
            </a:r>
          </a:p>
          <a:p>
            <a:r>
              <a:rPr lang="en-US" altLang="ko-KR" dirty="0" smtClean="0">
                <a:sym typeface="Wingdings" pitchFamily="2" charset="2"/>
              </a:rPr>
              <a:t>Example</a:t>
            </a:r>
          </a:p>
          <a:p>
            <a:pPr lvl="1">
              <a:buNone/>
            </a:pPr>
            <a:endParaRPr lang="en-US" altLang="ko-KR" sz="16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acct_t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accounts [MAX_ACCT]</a:t>
            </a:r>
          </a:p>
          <a:p>
            <a:pPr lvl="1">
              <a:buNone/>
            </a:pPr>
            <a:endParaRPr lang="en-US" altLang="ko-KR" sz="16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acquire (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accounts[id].lock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buNone/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if (accounts[id].balance &gt;= amount) {</a:t>
            </a:r>
          </a:p>
          <a:p>
            <a:pPr lvl="1">
              <a:buNone/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	accounts[id].balance -= amount;</a:t>
            </a:r>
          </a:p>
          <a:p>
            <a:pPr lvl="1">
              <a:buNone/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give_cash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(); </a:t>
            </a:r>
          </a:p>
          <a:p>
            <a:pPr lvl="1">
              <a:buNone/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buNone/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release (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accounts[id].lock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altLang="ko-KR" dirty="0" smtClean="0">
              <a:latin typeface="Courier New" pitchFamily="49" charset="0"/>
              <a:cs typeface="Courier New" pitchFamily="49" charset="0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53367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Difficulty of Fine-grain Locks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May need multiple locks for a task </a:t>
            </a:r>
          </a:p>
          <a:p>
            <a:pPr lvl="1"/>
            <a:r>
              <a:rPr lang="en-US" altLang="ko-KR" dirty="0" smtClean="0"/>
              <a:t>Example: account-to-account transfer </a:t>
            </a:r>
            <a:r>
              <a:rPr lang="en-US" altLang="ko-KR" dirty="0" smtClean="0">
                <a:sym typeface="Wingdings" pitchFamily="2" charset="2"/>
              </a:rPr>
              <a:t> need two locks</a:t>
            </a:r>
            <a:endParaRPr lang="en-US" altLang="ko-KR" sz="16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acquire (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accounts[</a:t>
            </a:r>
            <a:r>
              <a:rPr lang="en-US" altLang="ko-KR" sz="1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id_from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].lock</a:t>
            </a: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buNone/>
            </a:pP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acquire (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accounts[</a:t>
            </a:r>
            <a:r>
              <a:rPr lang="en-US" altLang="ko-KR" sz="1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id_to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].lock</a:t>
            </a: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buNone/>
            </a:pP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if (accounts[</a:t>
            </a:r>
            <a:r>
              <a:rPr lang="en-US" altLang="ko-KR" sz="1400" dirty="0" err="1" smtClean="0">
                <a:latin typeface="Courier New" pitchFamily="49" charset="0"/>
                <a:cs typeface="Courier New" pitchFamily="49" charset="0"/>
              </a:rPr>
              <a:t>id_from</a:t>
            </a: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].balance &gt;= amount) {</a:t>
            </a:r>
          </a:p>
          <a:p>
            <a:pPr lvl="1">
              <a:buNone/>
            </a:pP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	accounts[</a:t>
            </a:r>
            <a:r>
              <a:rPr lang="en-US" altLang="ko-KR" sz="1400" dirty="0" err="1" smtClean="0">
                <a:latin typeface="Courier New" pitchFamily="49" charset="0"/>
                <a:cs typeface="Courier New" pitchFamily="49" charset="0"/>
              </a:rPr>
              <a:t>id_from</a:t>
            </a: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].balance -= amount;</a:t>
            </a:r>
          </a:p>
          <a:p>
            <a:pPr lvl="1">
              <a:buNone/>
            </a:pP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	accounts[</a:t>
            </a:r>
            <a:r>
              <a:rPr lang="en-US" altLang="ko-KR" sz="1400" dirty="0" err="1" smtClean="0">
                <a:latin typeface="Courier New" pitchFamily="49" charset="0"/>
                <a:cs typeface="Courier New" pitchFamily="49" charset="0"/>
              </a:rPr>
              <a:t>id_to</a:t>
            </a: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].balance += amount;</a:t>
            </a:r>
          </a:p>
          <a:p>
            <a:pPr lvl="1">
              <a:buNone/>
            </a:pP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buNone/>
            </a:pP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release (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accounts[</a:t>
            </a:r>
            <a:r>
              <a:rPr lang="en-US" altLang="ko-KR" sz="1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id_from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].lock</a:t>
            </a: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>
              <a:buNone/>
            </a:pP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release (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accounts[</a:t>
            </a:r>
            <a:r>
              <a:rPr lang="en-US" altLang="ko-KR" sz="1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id_to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].lock</a:t>
            </a: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altLang="ko-KR" dirty="0" smtClean="0"/>
          </a:p>
          <a:p>
            <a:r>
              <a:rPr lang="en-US" altLang="ko-KR" dirty="0" smtClean="0"/>
              <a:t>Deadlock : circular wait for shared resources</a:t>
            </a:r>
          </a:p>
          <a:p>
            <a:pPr lvl="1"/>
            <a:r>
              <a:rPr lang="en-US" altLang="ko-KR" dirty="0" smtClean="0"/>
              <a:t>Thread 0 :  </a:t>
            </a:r>
            <a:r>
              <a:rPr lang="en-US" altLang="ko-KR" dirty="0" err="1" smtClean="0"/>
              <a:t>id_from</a:t>
            </a:r>
            <a:r>
              <a:rPr lang="en-US" altLang="ko-KR" dirty="0" smtClean="0"/>
              <a:t> = 10, </a:t>
            </a:r>
            <a:r>
              <a:rPr lang="en-US" altLang="ko-KR" dirty="0" err="1" smtClean="0"/>
              <a:t>id_to</a:t>
            </a:r>
            <a:r>
              <a:rPr lang="en-US" altLang="ko-KR" dirty="0" smtClean="0"/>
              <a:t> = 20</a:t>
            </a:r>
          </a:p>
          <a:p>
            <a:pPr lvl="1"/>
            <a:r>
              <a:rPr lang="en-US" altLang="ko-KR" dirty="0" smtClean="0"/>
              <a:t>Thread 1 :  </a:t>
            </a:r>
            <a:r>
              <a:rPr lang="en-US" altLang="ko-KR" dirty="0" err="1" smtClean="0"/>
              <a:t>id_from</a:t>
            </a:r>
            <a:r>
              <a:rPr lang="en-US" altLang="ko-KR" dirty="0" smtClean="0"/>
              <a:t> = 20, </a:t>
            </a:r>
            <a:r>
              <a:rPr lang="en-US" altLang="ko-KR" dirty="0" err="1" smtClean="0"/>
              <a:t>id_to</a:t>
            </a:r>
            <a:r>
              <a:rPr lang="en-US" altLang="ko-KR" dirty="0" smtClean="0"/>
              <a:t> = 10</a:t>
            </a:r>
            <a:endParaRPr lang="en-US" altLang="ko-KR" sz="14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Thread 0 				Thread 1</a:t>
            </a:r>
          </a:p>
          <a:p>
            <a:pPr lvl="1">
              <a:buNone/>
            </a:pP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acquire (accounts[10].lock)		acquire (accounts[20].lock)</a:t>
            </a:r>
          </a:p>
          <a:p>
            <a:pPr lvl="1">
              <a:buNone/>
            </a:pP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// try acquire (accounts[20].lock		// try acquire (accounts[10].lock)</a:t>
            </a:r>
          </a:p>
          <a:p>
            <a:pPr lvl="1">
              <a:buNone/>
            </a:pP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// waiting for accounts[20].lock		// waiting for accounts[10.lock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597403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Difficulty of Fine-grain Locks II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Avoiding deadlock: acquire all locks in the same order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Many more complex cases with locks</a:t>
            </a:r>
          </a:p>
          <a:p>
            <a:pPr lvl="1"/>
            <a:r>
              <a:rPr lang="en-US" altLang="ko-KR" dirty="0" smtClean="0"/>
              <a:t>Lock-based programming is difficult </a:t>
            </a:r>
            <a:r>
              <a:rPr lang="en-US" altLang="ko-KR" dirty="0" smtClean="0">
                <a:sym typeface="Wingdings" pitchFamily="2" charset="2"/>
              </a:rPr>
              <a:t> easy to make mistakes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May lead to deadlocks or performance issues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May cause race conditions, if locks are not programmed carefully</a:t>
            </a:r>
            <a:endParaRPr lang="en-US" altLang="ko-KR" dirty="0" smtClean="0"/>
          </a:p>
          <a:p>
            <a:pPr lvl="1">
              <a:buNone/>
            </a:pP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927100" y="1339850"/>
            <a:ext cx="4572000" cy="3065455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lvl="1" indent="-285750" latinLnBrk="1">
              <a:spcBef>
                <a:spcPct val="20000"/>
              </a:spcBef>
            </a:pPr>
            <a:r>
              <a:rPr lang="en-US" altLang="ko-KR" sz="14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id_first</a:t>
            </a:r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min (</a:t>
            </a:r>
            <a:r>
              <a:rPr lang="en-US" altLang="ko-KR" sz="14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id_from</a:t>
            </a:r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ko-KR" sz="14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id_to</a:t>
            </a:r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742950" lvl="1" indent="-285750" latinLnBrk="1">
              <a:spcBef>
                <a:spcPct val="20000"/>
              </a:spcBef>
            </a:pPr>
            <a:r>
              <a:rPr lang="en-US" altLang="ko-KR" sz="14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id_second</a:t>
            </a:r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max (</a:t>
            </a:r>
            <a:r>
              <a:rPr lang="en-US" altLang="ko-KR" sz="14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id_from</a:t>
            </a:r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ko-KR" sz="14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id_to</a:t>
            </a:r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742950" lvl="1" indent="-285750" latinLnBrk="1">
              <a:spcBef>
                <a:spcPct val="20000"/>
              </a:spcBef>
            </a:pPr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acquire (</a:t>
            </a:r>
            <a:r>
              <a:rPr lang="en-US" altLang="ko-K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accounts[</a:t>
            </a:r>
            <a:r>
              <a:rPr lang="en-US" altLang="ko-KR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id_first</a:t>
            </a:r>
            <a:r>
              <a:rPr lang="en-US" altLang="ko-K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].lock</a:t>
            </a:r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742950" lvl="1" indent="-285750" latinLnBrk="1">
              <a:spcBef>
                <a:spcPct val="20000"/>
              </a:spcBef>
            </a:pPr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acquire (</a:t>
            </a:r>
            <a:r>
              <a:rPr lang="en-US" altLang="ko-K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accounts[</a:t>
            </a:r>
            <a:r>
              <a:rPr lang="en-US" altLang="ko-KR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id_second</a:t>
            </a:r>
            <a:r>
              <a:rPr lang="en-US" altLang="ko-K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].lock</a:t>
            </a:r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742950" lvl="1" indent="-285750" latinLnBrk="1">
              <a:spcBef>
                <a:spcPct val="20000"/>
              </a:spcBef>
            </a:pPr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if (accounts[</a:t>
            </a:r>
            <a:r>
              <a:rPr lang="en-US" altLang="ko-KR" sz="14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id_from</a:t>
            </a:r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].balance &gt;= amount) {</a:t>
            </a:r>
          </a:p>
          <a:p>
            <a:pPr marL="742950" lvl="1" indent="-285750" latinLnBrk="1">
              <a:spcBef>
                <a:spcPct val="20000"/>
              </a:spcBef>
            </a:pPr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accounts[</a:t>
            </a:r>
            <a:r>
              <a:rPr lang="en-US" altLang="ko-KR" sz="14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id_from</a:t>
            </a:r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].balance -= amount;</a:t>
            </a:r>
          </a:p>
          <a:p>
            <a:pPr marL="742950" lvl="1" indent="-285750" latinLnBrk="1">
              <a:spcBef>
                <a:spcPct val="20000"/>
              </a:spcBef>
            </a:pPr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accounts[</a:t>
            </a:r>
            <a:r>
              <a:rPr lang="en-US" altLang="ko-KR" sz="14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id_to</a:t>
            </a:r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].balance += amount;</a:t>
            </a:r>
          </a:p>
          <a:p>
            <a:pPr marL="742950" lvl="1" indent="-285750" latinLnBrk="1">
              <a:spcBef>
                <a:spcPct val="20000"/>
              </a:spcBef>
            </a:pPr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742950" lvl="1" indent="-285750" latinLnBrk="1">
              <a:spcBef>
                <a:spcPct val="20000"/>
              </a:spcBef>
            </a:pPr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release (</a:t>
            </a:r>
            <a:r>
              <a:rPr lang="en-US" altLang="ko-K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accounts[</a:t>
            </a:r>
            <a:r>
              <a:rPr lang="en-US" altLang="ko-KR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id_second</a:t>
            </a:r>
            <a:r>
              <a:rPr lang="en-US" altLang="ko-K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].lock</a:t>
            </a:r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742950" lvl="1" indent="-285750" latinLnBrk="1">
              <a:spcBef>
                <a:spcPct val="20000"/>
              </a:spcBef>
            </a:pPr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release (</a:t>
            </a:r>
            <a:r>
              <a:rPr lang="en-US" altLang="ko-K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accounts[</a:t>
            </a:r>
            <a:r>
              <a:rPr lang="en-US" altLang="ko-KR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id_first</a:t>
            </a:r>
            <a:r>
              <a:rPr lang="en-US" altLang="ko-K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].lock</a:t>
            </a:r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altLang="ko-KR" b="1" dirty="0" smtClean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84851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Lock Overhead with No Contention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Lock variables do not contain real data </a:t>
            </a:r>
            <a:r>
              <a:rPr lang="en-US" altLang="ko-KR" dirty="0" smtClean="0">
                <a:sym typeface="Wingdings" pitchFamily="2" charset="2"/>
              </a:rPr>
              <a:t> lock variables are used just to make program </a:t>
            </a:r>
            <a:r>
              <a:rPr lang="en-US" altLang="ko-KR" dirty="0" err="1" smtClean="0">
                <a:sym typeface="Wingdings" pitchFamily="2" charset="2"/>
              </a:rPr>
              <a:t>exuection</a:t>
            </a:r>
            <a:r>
              <a:rPr lang="en-US" altLang="ko-KR" dirty="0" smtClean="0">
                <a:sym typeface="Wingdings" pitchFamily="2" charset="2"/>
              </a:rPr>
              <a:t> correct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Consume extra memory (and cache space)  worse with fine-grain locks</a:t>
            </a:r>
          </a:p>
          <a:p>
            <a:r>
              <a:rPr lang="en-US" altLang="ko-KR" dirty="0" smtClean="0">
                <a:sym typeface="Wingdings" pitchFamily="2" charset="2"/>
              </a:rPr>
              <a:t>Acquiring locks is expensive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Require the use of slow atomic instructions (atomic swap,  load-linked/store-conditional)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Require write permissions</a:t>
            </a:r>
          </a:p>
          <a:p>
            <a:r>
              <a:rPr lang="en-US" altLang="ko-KR" dirty="0" smtClean="0">
                <a:sym typeface="Wingdings" pitchFamily="2" charset="2"/>
              </a:rPr>
              <a:t>Efficient parallel programs must not have a lot of lock contention 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Most of time, locks don’t do anything  one thread is accessing a shared location at a time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Still locks need to be acquired to protect a shared location (for example, 1% of total accesses)</a:t>
            </a:r>
          </a:p>
        </p:txBody>
      </p:sp>
    </p:spTree>
    <p:extLst>
      <p:ext uri="{BB962C8B-B14F-4D97-AF65-F5344CB8AC3E}">
        <p14:creationId xmlns:p14="http://schemas.microsoft.com/office/powerpoint/2010/main" val="1511663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Consistency Model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797642"/>
            <a:ext cx="6840440" cy="5636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236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Lock in Shared Memory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hlink"/>
                </a:solidFill>
                <a:ea typeface="굴림" charset="-127"/>
              </a:rPr>
              <a:t>Spin locks</a:t>
            </a:r>
            <a:r>
              <a:rPr lang="en-US" altLang="ko-KR" dirty="0" smtClean="0">
                <a:ea typeface="굴림" charset="-127"/>
              </a:rPr>
              <a:t>: processor continuously tries to acquire, spinning around a loop trying to get the lock</a:t>
            </a:r>
          </a:p>
          <a:p>
            <a:r>
              <a:rPr lang="en-US" altLang="ko-KR" dirty="0" smtClean="0">
                <a:ea typeface="굴림" charset="-127"/>
              </a:rPr>
              <a:t>Lock acquire</a:t>
            </a:r>
          </a:p>
          <a:p>
            <a:endParaRPr lang="en-US" altLang="ko-KR" dirty="0" smtClean="0">
              <a:ea typeface="굴림" charset="-127"/>
            </a:endParaRPr>
          </a:p>
          <a:p>
            <a:pPr>
              <a:buNone/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	</a:t>
            </a:r>
            <a:r>
              <a:rPr lang="en-US" altLang="ko-KR" sz="18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		</a:t>
            </a:r>
            <a:r>
              <a:rPr lang="en-US" altLang="ko-KR" sz="1800" dirty="0" err="1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li</a:t>
            </a:r>
            <a:r>
              <a:rPr lang="en-US" altLang="ko-KR" sz="18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	R2,#1		</a:t>
            </a:r>
            <a:br>
              <a:rPr lang="en-US" altLang="ko-KR" sz="18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</a:br>
            <a:r>
              <a:rPr lang="en-US" altLang="ko-KR" sz="1800" dirty="0" err="1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lockit</a:t>
            </a:r>
            <a:r>
              <a:rPr lang="en-US" altLang="ko-KR" sz="18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:	</a:t>
            </a:r>
            <a:r>
              <a:rPr lang="en-US" altLang="ko-KR" sz="1800" dirty="0" err="1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lw</a:t>
            </a:r>
            <a:r>
              <a:rPr lang="en-US" altLang="ko-KR" sz="18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	R3,0(R1) 	;load </a:t>
            </a:r>
            <a:r>
              <a:rPr lang="en-US" altLang="ko-KR" sz="1800" dirty="0" err="1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var</a:t>
            </a:r>
            <a:r>
              <a:rPr lang="en-US" altLang="ko-KR" sz="18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/>
            </a:r>
            <a:br>
              <a:rPr lang="en-US" altLang="ko-KR" sz="18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</a:br>
            <a:r>
              <a:rPr lang="en-US" altLang="ko-KR" sz="18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		</a:t>
            </a:r>
            <a:r>
              <a:rPr lang="en-US" altLang="ko-KR" sz="1800" dirty="0" err="1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bnez</a:t>
            </a:r>
            <a:r>
              <a:rPr lang="en-US" altLang="ko-KR" sz="18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	R3,lockit 	;</a:t>
            </a:r>
            <a:r>
              <a:rPr lang="en-US" altLang="ko-KR" sz="18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  <a:cs typeface="Arial" charset="0"/>
              </a:rPr>
              <a:t>≠ </a:t>
            </a:r>
            <a:r>
              <a:rPr lang="en-US" altLang="ko-KR" sz="18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0 </a:t>
            </a:r>
            <a:r>
              <a:rPr lang="en-US" altLang="ko-KR" sz="18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  <a:sym typeface="Symbol" pitchFamily="18" charset="2"/>
              </a:rPr>
              <a:t> n</a:t>
            </a:r>
            <a:r>
              <a:rPr lang="en-US" altLang="ko-KR" sz="18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ot free </a:t>
            </a:r>
            <a:r>
              <a:rPr lang="en-US" altLang="ko-KR" sz="18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  <a:sym typeface="Symbol" pitchFamily="18" charset="2"/>
              </a:rPr>
              <a:t> </a:t>
            </a:r>
            <a:r>
              <a:rPr lang="en-US" altLang="ko-KR" sz="18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spin</a:t>
            </a:r>
          </a:p>
          <a:p>
            <a:pPr>
              <a:buNone/>
            </a:pPr>
            <a:r>
              <a:rPr lang="en-US" altLang="ko-KR" sz="18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			</a:t>
            </a:r>
            <a:r>
              <a:rPr lang="en-US" altLang="ko-KR" sz="1800" dirty="0" err="1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sw</a:t>
            </a:r>
            <a:r>
              <a:rPr lang="en-US" altLang="ko-KR" sz="18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	R2,0(R1)</a:t>
            </a:r>
            <a:br>
              <a:rPr lang="en-US" altLang="ko-KR" sz="18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</a:br>
            <a:r>
              <a:rPr lang="en-US" altLang="ko-KR" sz="18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		</a:t>
            </a:r>
            <a:endParaRPr lang="en-US" altLang="ko-KR" sz="1800" dirty="0" smtClean="0"/>
          </a:p>
          <a:p>
            <a:pPr lvl="1"/>
            <a:r>
              <a:rPr lang="en-US" altLang="ko-KR" dirty="0" smtClean="0"/>
              <a:t>Does it work?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Lock release</a:t>
            </a:r>
          </a:p>
          <a:p>
            <a:endParaRPr lang="en-US" altLang="ko-KR" dirty="0" smtClean="0"/>
          </a:p>
          <a:p>
            <a:pPr>
              <a:buNone/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			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sw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	R0,0(R1)	; R0 = 0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36710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Why Need Atomic Load and Store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	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thread 0			thread 1  </a:t>
            </a:r>
          </a:p>
          <a:p>
            <a:pPr>
              <a:buNone/>
            </a:pP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	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li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	R2,#1			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li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	R2,#1 		</a:t>
            </a:r>
          </a:p>
          <a:p>
            <a:pPr>
              <a:buNone/>
            </a:pP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	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lw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	R3,0(R1) 		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lw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	R3,0(R1) </a:t>
            </a:r>
          </a:p>
          <a:p>
            <a:pPr>
              <a:buNone/>
            </a:pP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	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bnez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	R3,lockit 		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bnez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	R3,lockit </a:t>
            </a:r>
          </a:p>
          <a:p>
            <a:pPr>
              <a:buNone/>
            </a:pP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	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sw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	R2,0(R1)</a:t>
            </a:r>
          </a:p>
          <a:p>
            <a:pPr>
              <a:buNone/>
            </a:pP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					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sw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굴림" charset="-127"/>
              </a:rPr>
              <a:t>	R2,0(R1)</a:t>
            </a:r>
          </a:p>
          <a:p>
            <a:pPr>
              <a:buNone/>
            </a:pPr>
            <a:endParaRPr lang="en-US" altLang="ko-KR" sz="1600" dirty="0" smtClean="0">
              <a:solidFill>
                <a:prstClr val="black"/>
              </a:solidFill>
              <a:latin typeface="Courier New" pitchFamily="49" charset="0"/>
              <a:ea typeface="굴림" charset="-127"/>
            </a:endParaRPr>
          </a:p>
          <a:p>
            <a:pPr>
              <a:buNone/>
            </a:pPr>
            <a:endParaRPr lang="en-US" altLang="ko-KR" sz="1400" dirty="0" smtClean="0">
              <a:solidFill>
                <a:prstClr val="black"/>
              </a:solidFill>
              <a:latin typeface="Courier New" pitchFamily="49" charset="0"/>
              <a:ea typeface="굴림" charset="-127"/>
            </a:endParaRPr>
          </a:p>
          <a:p>
            <a:pPr lvl="0"/>
            <a:r>
              <a:rPr lang="en-US" altLang="ko-KR" dirty="0" smtClean="0">
                <a:solidFill>
                  <a:prstClr val="black"/>
                </a:solidFill>
                <a:sym typeface="Wingdings" pitchFamily="2" charset="2"/>
              </a:rPr>
              <a:t>Both threads can acquire the lock  why?</a:t>
            </a:r>
          </a:p>
          <a:p>
            <a:pPr lvl="0"/>
            <a:r>
              <a:rPr lang="en-US" altLang="ko-KR" dirty="0" smtClean="0">
                <a:solidFill>
                  <a:prstClr val="black"/>
                </a:solidFill>
                <a:sym typeface="Wingdings" pitchFamily="2" charset="2"/>
              </a:rPr>
              <a:t>Value should not change between load and store  need atomic load and store</a:t>
            </a:r>
          </a:p>
          <a:p>
            <a:pPr lvl="0"/>
            <a:endParaRPr lang="en-US" altLang="ko-KR" dirty="0" smtClean="0">
              <a:solidFill>
                <a:prstClr val="black"/>
              </a:solidFill>
              <a:sym typeface="Wingdings" pitchFamily="2" charset="2"/>
            </a:endParaRPr>
          </a:p>
          <a:p>
            <a:pPr>
              <a:buNone/>
            </a:pP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603655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Hardware Support For Locks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altLang="ko-KR" dirty="0" smtClean="0">
                <a:solidFill>
                  <a:schemeClr val="hlink"/>
                </a:solidFill>
                <a:ea typeface="굴림" charset="-127"/>
              </a:rPr>
              <a:t>Atomic exchange</a:t>
            </a:r>
            <a:r>
              <a:rPr lang="en-US" altLang="ko-KR" dirty="0" smtClean="0">
                <a:ea typeface="굴림" charset="-127"/>
              </a:rPr>
              <a:t>: interchange a value in a register for a value in memory</a:t>
            </a:r>
            <a:endParaRPr lang="en-US" altLang="ko-KR" sz="1800" dirty="0" smtClean="0">
              <a:ea typeface="굴림" charset="-127"/>
            </a:endParaRPr>
          </a:p>
          <a:p>
            <a:pPr lvl="1">
              <a:buFontTx/>
              <a:buNone/>
            </a:pPr>
            <a:r>
              <a:rPr lang="en-US" altLang="ko-KR" dirty="0" smtClean="0">
                <a:ea typeface="굴림" charset="-127"/>
              </a:rPr>
              <a:t>0 </a:t>
            </a:r>
            <a:r>
              <a:rPr lang="en-US" altLang="ko-KR" dirty="0" smtClean="0">
                <a:ea typeface="굴림" charset="-127"/>
                <a:sym typeface="Symbol" pitchFamily="18" charset="2"/>
              </a:rPr>
              <a:t></a:t>
            </a:r>
            <a:r>
              <a:rPr lang="en-US" altLang="ko-KR" dirty="0" smtClean="0">
                <a:ea typeface="굴림" charset="-127"/>
              </a:rPr>
              <a:t> synchronization variable is free </a:t>
            </a:r>
          </a:p>
          <a:p>
            <a:pPr lvl="1">
              <a:buFontTx/>
              <a:buNone/>
            </a:pPr>
            <a:r>
              <a:rPr lang="en-US" altLang="ko-KR" dirty="0" smtClean="0">
                <a:ea typeface="굴림" charset="-127"/>
              </a:rPr>
              <a:t>1 </a:t>
            </a:r>
            <a:r>
              <a:rPr lang="en-US" altLang="ko-KR" dirty="0" smtClean="0">
                <a:ea typeface="굴림" charset="-127"/>
                <a:sym typeface="Symbol" pitchFamily="18" charset="2"/>
              </a:rPr>
              <a:t></a:t>
            </a:r>
            <a:r>
              <a:rPr lang="en-US" altLang="ko-KR" dirty="0" smtClean="0">
                <a:ea typeface="굴림" charset="-127"/>
              </a:rPr>
              <a:t> synchronization variable is locked and unavailable</a:t>
            </a:r>
          </a:p>
          <a:p>
            <a:pPr lvl="1"/>
            <a:r>
              <a:rPr lang="en-US" altLang="ko-KR" dirty="0" smtClean="0">
                <a:ea typeface="굴림" charset="-127"/>
              </a:rPr>
              <a:t>Set register to 1 &amp; swap</a:t>
            </a:r>
          </a:p>
          <a:p>
            <a:pPr lvl="1"/>
            <a:r>
              <a:rPr lang="en-US" altLang="ko-KR" dirty="0" smtClean="0">
                <a:ea typeface="굴림" charset="-127"/>
              </a:rPr>
              <a:t>New value in register determines success in getting lock	 		0 if you succeeded in setting the lock (you were first)</a:t>
            </a:r>
            <a:br>
              <a:rPr lang="en-US" altLang="ko-KR" dirty="0" smtClean="0">
                <a:ea typeface="굴림" charset="-127"/>
              </a:rPr>
            </a:br>
            <a:r>
              <a:rPr lang="en-US" altLang="ko-KR" dirty="0" smtClean="0">
                <a:ea typeface="굴림" charset="-127"/>
              </a:rPr>
              <a:t>		1 if other processor had already claimed access</a:t>
            </a:r>
          </a:p>
          <a:p>
            <a:pPr lvl="1"/>
            <a:r>
              <a:rPr lang="en-US" altLang="ko-KR" dirty="0" smtClean="0">
                <a:ea typeface="굴림" charset="-127"/>
              </a:rPr>
              <a:t>Key is that exchange operation is indivisible</a:t>
            </a:r>
          </a:p>
          <a:p>
            <a:pPr>
              <a:buClr>
                <a:schemeClr val="tx1"/>
              </a:buClr>
            </a:pPr>
            <a:r>
              <a:rPr lang="en-US" altLang="ko-KR" dirty="0" smtClean="0">
                <a:solidFill>
                  <a:schemeClr val="hlink"/>
                </a:solidFill>
                <a:ea typeface="굴림" charset="-127"/>
              </a:rPr>
              <a:t>Test-and-set</a:t>
            </a:r>
            <a:r>
              <a:rPr lang="en-US" altLang="ko-KR" dirty="0" smtClean="0">
                <a:ea typeface="굴림" charset="-127"/>
              </a:rPr>
              <a:t>: tests a value and sets it if the value passes the test</a:t>
            </a:r>
          </a:p>
          <a:p>
            <a:pPr>
              <a:buClr>
                <a:schemeClr val="tx1"/>
              </a:buClr>
            </a:pPr>
            <a:r>
              <a:rPr lang="en-US" altLang="ko-KR" dirty="0" smtClean="0">
                <a:solidFill>
                  <a:schemeClr val="hlink"/>
                </a:solidFill>
                <a:ea typeface="굴림" charset="-127"/>
              </a:rPr>
              <a:t>Fetch-and-increment</a:t>
            </a:r>
            <a:r>
              <a:rPr lang="en-US" altLang="ko-KR" dirty="0" smtClean="0">
                <a:ea typeface="굴림" charset="-127"/>
              </a:rPr>
              <a:t>: it returns the value of a memory location and atomically increments it</a:t>
            </a:r>
          </a:p>
          <a:p>
            <a:pPr lvl="1"/>
            <a:r>
              <a:rPr lang="en-US" altLang="ko-KR" dirty="0" smtClean="0">
                <a:ea typeface="굴림" charset="-127"/>
              </a:rPr>
              <a:t>0 </a:t>
            </a:r>
            <a:r>
              <a:rPr lang="en-US" altLang="ko-KR" dirty="0" smtClean="0">
                <a:ea typeface="굴림" charset="-127"/>
                <a:sym typeface="Symbol" pitchFamily="18" charset="2"/>
              </a:rPr>
              <a:t></a:t>
            </a:r>
            <a:r>
              <a:rPr lang="en-US" altLang="ko-KR" dirty="0" smtClean="0">
                <a:ea typeface="굴림" charset="-127"/>
              </a:rPr>
              <a:t> synchronization variable is free 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73293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Spin Lock Implementation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70000"/>
              </a:lnSpc>
            </a:pPr>
            <a:r>
              <a:rPr lang="en-US" altLang="ko-KR" dirty="0" smtClean="0">
                <a:ea typeface="굴림" charset="-127"/>
              </a:rPr>
              <a:t>Spin locks with atomic exchange </a:t>
            </a:r>
          </a:p>
          <a:p>
            <a:pPr>
              <a:buNone/>
            </a:pPr>
            <a:r>
              <a:rPr lang="en-US" altLang="ko-KR" sz="1600" dirty="0" smtClean="0">
                <a:ea typeface="굴림" charset="-127"/>
              </a:rPr>
              <a:t/>
            </a:r>
            <a:br>
              <a:rPr lang="en-US" altLang="ko-KR" sz="1600" dirty="0" smtClean="0">
                <a:ea typeface="굴림" charset="-127"/>
              </a:rPr>
            </a:br>
            <a:r>
              <a:rPr lang="en-US" altLang="ko-KR" sz="1400" dirty="0" smtClean="0">
                <a:latin typeface="Courier New" pitchFamily="49" charset="0"/>
                <a:ea typeface="굴림" charset="-127"/>
              </a:rPr>
              <a:t>		</a:t>
            </a:r>
            <a:r>
              <a:rPr lang="en-US" altLang="ko-KR" sz="1400" dirty="0" err="1" smtClean="0">
                <a:latin typeface="Courier New" pitchFamily="49" charset="0"/>
                <a:ea typeface="굴림" charset="-127"/>
              </a:rPr>
              <a:t>li</a:t>
            </a:r>
            <a:r>
              <a:rPr lang="en-US" altLang="ko-KR" sz="1400" dirty="0" smtClean="0">
                <a:latin typeface="Courier New" pitchFamily="49" charset="0"/>
                <a:ea typeface="굴림" charset="-127"/>
              </a:rPr>
              <a:t>	R2,#1		</a:t>
            </a:r>
            <a:br>
              <a:rPr lang="en-US" altLang="ko-KR" sz="1400" dirty="0" smtClean="0">
                <a:latin typeface="Courier New" pitchFamily="49" charset="0"/>
                <a:ea typeface="굴림" charset="-127"/>
              </a:rPr>
            </a:br>
            <a:r>
              <a:rPr lang="en-US" altLang="ko-KR" sz="1400" dirty="0" err="1" smtClean="0">
                <a:latin typeface="Courier New" pitchFamily="49" charset="0"/>
                <a:ea typeface="굴림" charset="-127"/>
              </a:rPr>
              <a:t>lockit</a:t>
            </a:r>
            <a:r>
              <a:rPr lang="en-US" altLang="ko-KR" sz="1400" dirty="0" smtClean="0">
                <a:latin typeface="Courier New" pitchFamily="49" charset="0"/>
                <a:ea typeface="굴림" charset="-127"/>
              </a:rPr>
              <a:t>:	</a:t>
            </a:r>
            <a:r>
              <a:rPr lang="en-US" altLang="ko-KR" sz="1400" dirty="0" err="1" smtClean="0">
                <a:latin typeface="Courier New" pitchFamily="49" charset="0"/>
                <a:ea typeface="굴림" charset="-127"/>
              </a:rPr>
              <a:t>exch</a:t>
            </a:r>
            <a:r>
              <a:rPr lang="en-US" altLang="ko-KR" sz="1400" dirty="0" smtClean="0">
                <a:latin typeface="Courier New" pitchFamily="49" charset="0"/>
                <a:ea typeface="굴림" charset="-127"/>
              </a:rPr>
              <a:t>	R2,0(R1) 	;atomic exchange</a:t>
            </a:r>
            <a:br>
              <a:rPr lang="en-US" altLang="ko-KR" sz="1400" dirty="0" smtClean="0">
                <a:latin typeface="Courier New" pitchFamily="49" charset="0"/>
                <a:ea typeface="굴림" charset="-127"/>
              </a:rPr>
            </a:br>
            <a:r>
              <a:rPr lang="en-US" altLang="ko-KR" sz="1400" dirty="0" smtClean="0">
                <a:latin typeface="Courier New" pitchFamily="49" charset="0"/>
                <a:ea typeface="굴림" charset="-127"/>
              </a:rPr>
              <a:t>		</a:t>
            </a:r>
            <a:r>
              <a:rPr lang="en-US" altLang="ko-KR" sz="1400" dirty="0" err="1" smtClean="0">
                <a:latin typeface="Courier New" pitchFamily="49" charset="0"/>
                <a:ea typeface="굴림" charset="-127"/>
              </a:rPr>
              <a:t>bnez</a:t>
            </a:r>
            <a:r>
              <a:rPr lang="en-US" altLang="ko-KR" sz="1400" dirty="0" smtClean="0">
                <a:latin typeface="Courier New" pitchFamily="49" charset="0"/>
                <a:ea typeface="굴림" charset="-127"/>
              </a:rPr>
              <a:t>	R2,lockit 	;already locked?</a:t>
            </a:r>
          </a:p>
          <a:p>
            <a:endParaRPr lang="en-US" altLang="ko-KR" dirty="0" smtClean="0">
              <a:ea typeface="굴림" charset="-127"/>
            </a:endParaRPr>
          </a:p>
          <a:p>
            <a:r>
              <a:rPr lang="en-US" altLang="ko-KR" dirty="0" smtClean="0">
                <a:ea typeface="굴림" charset="-127"/>
              </a:rPr>
              <a:t>What about MP with cache coherency?</a:t>
            </a:r>
            <a:endParaRPr lang="en-US" altLang="ko-KR" sz="1800" dirty="0" smtClean="0">
              <a:ea typeface="굴림" charset="-127"/>
            </a:endParaRPr>
          </a:p>
          <a:p>
            <a:pPr lvl="1"/>
            <a:r>
              <a:rPr lang="en-US" altLang="ko-KR" dirty="0" smtClean="0">
                <a:ea typeface="굴림" charset="-127"/>
              </a:rPr>
              <a:t>Want to spin on cache copy to avoid full memory latency</a:t>
            </a:r>
          </a:p>
          <a:p>
            <a:pPr lvl="1"/>
            <a:r>
              <a:rPr lang="en-US" altLang="ko-KR" dirty="0" smtClean="0">
                <a:ea typeface="굴림" charset="-127"/>
              </a:rPr>
              <a:t>Likely to get cache hits for such variables</a:t>
            </a:r>
          </a:p>
          <a:p>
            <a:pPr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81653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Spin Lock Implementation 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charset="-127"/>
              </a:rPr>
              <a:t>Problem: exchange includes a write, which invalidates all other copies; this generates considerable bus traffic</a:t>
            </a:r>
          </a:p>
          <a:p>
            <a:endParaRPr lang="en-US" altLang="ko-KR" sz="1800" dirty="0" smtClean="0">
              <a:ea typeface="굴림" charset="-127"/>
            </a:endParaRPr>
          </a:p>
          <a:p>
            <a:r>
              <a:rPr lang="en-US" altLang="ko-KR" dirty="0" smtClean="0">
                <a:ea typeface="굴림" charset="-127"/>
              </a:rPr>
              <a:t>Solution: start by simply repeatedly reading the variable; when it changes, then try exchange (“test and </a:t>
            </a:r>
            <a:r>
              <a:rPr lang="en-US" altLang="ko-KR" dirty="0" err="1" smtClean="0">
                <a:ea typeface="굴림" charset="-127"/>
              </a:rPr>
              <a:t>test&amp;set</a:t>
            </a:r>
            <a:r>
              <a:rPr lang="en-US" altLang="ko-KR" dirty="0" smtClean="0">
                <a:ea typeface="굴림" charset="-127"/>
              </a:rPr>
              <a:t>”):</a:t>
            </a:r>
            <a:endParaRPr lang="en-US" altLang="ko-KR" sz="1800" dirty="0" smtClean="0">
              <a:ea typeface="굴림" charset="-127"/>
            </a:endParaRPr>
          </a:p>
          <a:p>
            <a:pPr>
              <a:buFontTx/>
              <a:buNone/>
            </a:pPr>
            <a:r>
              <a:rPr lang="en-US" altLang="ko-KR" sz="1800" dirty="0" smtClean="0">
                <a:latin typeface="Courier New" pitchFamily="49" charset="0"/>
                <a:ea typeface="굴림" charset="-127"/>
              </a:rPr>
              <a:t>	</a:t>
            </a:r>
            <a:r>
              <a:rPr lang="en-US" altLang="ko-KR" sz="1400" dirty="0" smtClean="0">
                <a:latin typeface="Courier New" pitchFamily="49" charset="0"/>
                <a:ea typeface="굴림" charset="-127"/>
              </a:rPr>
              <a:t>try:		</a:t>
            </a:r>
            <a:r>
              <a:rPr lang="en-US" altLang="ko-KR" sz="1400" dirty="0" err="1" smtClean="0">
                <a:latin typeface="Courier New" pitchFamily="49" charset="0"/>
                <a:ea typeface="굴림" charset="-127"/>
              </a:rPr>
              <a:t>li</a:t>
            </a:r>
            <a:r>
              <a:rPr lang="en-US" altLang="ko-KR" sz="1400" dirty="0" smtClean="0">
                <a:latin typeface="Courier New" pitchFamily="49" charset="0"/>
                <a:ea typeface="굴림" charset="-127"/>
              </a:rPr>
              <a:t>	R2,#1		</a:t>
            </a:r>
            <a:br>
              <a:rPr lang="en-US" altLang="ko-KR" sz="1400" dirty="0" smtClean="0">
                <a:latin typeface="Courier New" pitchFamily="49" charset="0"/>
                <a:ea typeface="굴림" charset="-127"/>
              </a:rPr>
            </a:br>
            <a:r>
              <a:rPr lang="en-US" altLang="ko-KR" sz="1400" dirty="0" err="1" smtClean="0">
                <a:latin typeface="Courier New" pitchFamily="49" charset="0"/>
                <a:ea typeface="굴림" charset="-127"/>
              </a:rPr>
              <a:t>lockit</a:t>
            </a:r>
            <a:r>
              <a:rPr lang="en-US" altLang="ko-KR" sz="1400" dirty="0" smtClean="0">
                <a:latin typeface="Courier New" pitchFamily="49" charset="0"/>
                <a:ea typeface="굴림" charset="-127"/>
              </a:rPr>
              <a:t>:	</a:t>
            </a:r>
            <a:r>
              <a:rPr lang="en-US" altLang="ko-KR" sz="1400" dirty="0" err="1" smtClean="0">
                <a:latin typeface="Courier New" pitchFamily="49" charset="0"/>
                <a:ea typeface="굴림" charset="-127"/>
              </a:rPr>
              <a:t>lw</a:t>
            </a:r>
            <a:r>
              <a:rPr lang="en-US" altLang="ko-KR" sz="1400" dirty="0" smtClean="0">
                <a:latin typeface="Courier New" pitchFamily="49" charset="0"/>
                <a:ea typeface="굴림" charset="-127"/>
              </a:rPr>
              <a:t>	R3,0(R1) 	;load </a:t>
            </a:r>
            <a:r>
              <a:rPr lang="en-US" altLang="ko-KR" sz="1400" dirty="0" err="1" smtClean="0">
                <a:latin typeface="Courier New" pitchFamily="49" charset="0"/>
                <a:ea typeface="굴림" charset="-127"/>
              </a:rPr>
              <a:t>var</a:t>
            </a:r>
            <a:r>
              <a:rPr lang="en-US" altLang="ko-KR" sz="1400" dirty="0" smtClean="0">
                <a:latin typeface="Courier New" pitchFamily="49" charset="0"/>
                <a:ea typeface="굴림" charset="-127"/>
              </a:rPr>
              <a:t/>
            </a:r>
            <a:br>
              <a:rPr lang="en-US" altLang="ko-KR" sz="1400" dirty="0" smtClean="0">
                <a:latin typeface="Courier New" pitchFamily="49" charset="0"/>
                <a:ea typeface="굴림" charset="-127"/>
              </a:rPr>
            </a:br>
            <a:r>
              <a:rPr lang="en-US" altLang="ko-KR" sz="1400" dirty="0" smtClean="0">
                <a:latin typeface="Courier New" pitchFamily="49" charset="0"/>
                <a:ea typeface="굴림" charset="-127"/>
              </a:rPr>
              <a:t>		</a:t>
            </a:r>
            <a:r>
              <a:rPr lang="en-US" altLang="ko-KR" sz="1400" dirty="0" err="1" smtClean="0">
                <a:latin typeface="Courier New" pitchFamily="49" charset="0"/>
                <a:ea typeface="굴림" charset="-127"/>
              </a:rPr>
              <a:t>bnez</a:t>
            </a:r>
            <a:r>
              <a:rPr lang="en-US" altLang="ko-KR" sz="1400" dirty="0" smtClean="0">
                <a:latin typeface="Courier New" pitchFamily="49" charset="0"/>
                <a:ea typeface="굴림" charset="-127"/>
              </a:rPr>
              <a:t>	R3,lockit 	;</a:t>
            </a:r>
            <a:r>
              <a:rPr lang="en-US" altLang="ko-KR" sz="1400" dirty="0" smtClean="0">
                <a:latin typeface="Courier New" pitchFamily="49" charset="0"/>
                <a:ea typeface="굴림" charset="-127"/>
                <a:cs typeface="Arial" charset="0"/>
              </a:rPr>
              <a:t>≠ </a:t>
            </a:r>
            <a:r>
              <a:rPr lang="en-US" altLang="ko-KR" sz="1400" dirty="0" smtClean="0">
                <a:latin typeface="Courier New" pitchFamily="49" charset="0"/>
                <a:ea typeface="굴림" charset="-127"/>
              </a:rPr>
              <a:t>0 </a:t>
            </a:r>
            <a:r>
              <a:rPr lang="en-US" altLang="ko-KR" sz="1400" dirty="0" smtClean="0">
                <a:latin typeface="Courier New" pitchFamily="49" charset="0"/>
                <a:ea typeface="굴림" charset="-127"/>
                <a:sym typeface="Symbol" pitchFamily="18" charset="2"/>
              </a:rPr>
              <a:t> n</a:t>
            </a:r>
            <a:r>
              <a:rPr lang="en-US" altLang="ko-KR" sz="1400" dirty="0" smtClean="0">
                <a:latin typeface="Courier New" pitchFamily="49" charset="0"/>
                <a:ea typeface="굴림" charset="-127"/>
              </a:rPr>
              <a:t>ot free </a:t>
            </a:r>
            <a:r>
              <a:rPr lang="en-US" altLang="ko-KR" sz="1400" dirty="0" smtClean="0">
                <a:latin typeface="Courier New" pitchFamily="49" charset="0"/>
                <a:ea typeface="굴림" charset="-127"/>
                <a:sym typeface="Symbol" pitchFamily="18" charset="2"/>
              </a:rPr>
              <a:t> </a:t>
            </a:r>
            <a:r>
              <a:rPr lang="en-US" altLang="ko-KR" sz="1400" dirty="0" smtClean="0">
                <a:latin typeface="Courier New" pitchFamily="49" charset="0"/>
                <a:ea typeface="굴림" charset="-127"/>
              </a:rPr>
              <a:t>spin</a:t>
            </a:r>
            <a:br>
              <a:rPr lang="en-US" altLang="ko-KR" sz="1400" dirty="0" smtClean="0">
                <a:latin typeface="Courier New" pitchFamily="49" charset="0"/>
                <a:ea typeface="굴림" charset="-127"/>
              </a:rPr>
            </a:br>
            <a:r>
              <a:rPr lang="en-US" altLang="ko-KR" sz="1400" dirty="0" smtClean="0">
                <a:latin typeface="Courier New" pitchFamily="49" charset="0"/>
                <a:ea typeface="굴림" charset="-127"/>
              </a:rPr>
              <a:t>		</a:t>
            </a:r>
            <a:r>
              <a:rPr lang="en-US" altLang="ko-KR" sz="1400" dirty="0" err="1" smtClean="0">
                <a:latin typeface="Courier New" pitchFamily="49" charset="0"/>
                <a:ea typeface="굴림" charset="-127"/>
              </a:rPr>
              <a:t>exch</a:t>
            </a:r>
            <a:r>
              <a:rPr lang="en-US" altLang="ko-KR" sz="1400" dirty="0" smtClean="0">
                <a:latin typeface="Courier New" pitchFamily="49" charset="0"/>
                <a:ea typeface="굴림" charset="-127"/>
              </a:rPr>
              <a:t>	R2,0(R1) 	;atomic exchange</a:t>
            </a:r>
            <a:br>
              <a:rPr lang="en-US" altLang="ko-KR" sz="1400" dirty="0" smtClean="0">
                <a:latin typeface="Courier New" pitchFamily="49" charset="0"/>
                <a:ea typeface="굴림" charset="-127"/>
              </a:rPr>
            </a:br>
            <a:r>
              <a:rPr lang="en-US" altLang="ko-KR" sz="1400" dirty="0" smtClean="0">
                <a:latin typeface="Courier New" pitchFamily="49" charset="0"/>
                <a:ea typeface="굴림" charset="-127"/>
              </a:rPr>
              <a:t>		</a:t>
            </a:r>
            <a:r>
              <a:rPr lang="en-US" altLang="ko-KR" sz="1400" dirty="0" err="1" smtClean="0">
                <a:latin typeface="Courier New" pitchFamily="49" charset="0"/>
                <a:ea typeface="굴림" charset="-127"/>
              </a:rPr>
              <a:t>bnez</a:t>
            </a:r>
            <a:r>
              <a:rPr lang="en-US" altLang="ko-KR" sz="1400" dirty="0" smtClean="0">
                <a:latin typeface="Courier New" pitchFamily="49" charset="0"/>
                <a:ea typeface="굴림" charset="-127"/>
              </a:rPr>
              <a:t>	R2,try 		;already locked?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97224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Hardware Support For Locks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charset="-127"/>
              </a:rPr>
              <a:t>Hard to have read &amp; write in 1 instruction: use 2 instead</a:t>
            </a:r>
          </a:p>
          <a:p>
            <a:r>
              <a:rPr lang="en-US" altLang="ko-KR" dirty="0" smtClean="0">
                <a:solidFill>
                  <a:schemeClr val="hlink"/>
                </a:solidFill>
                <a:ea typeface="굴림" charset="-127"/>
              </a:rPr>
              <a:t>Load linked</a:t>
            </a:r>
            <a:r>
              <a:rPr lang="en-US" altLang="ko-KR" dirty="0" smtClean="0">
                <a:ea typeface="굴림" charset="-127"/>
              </a:rPr>
              <a:t> (or load locked) + </a:t>
            </a:r>
            <a:r>
              <a:rPr lang="en-US" altLang="ko-KR" dirty="0" smtClean="0">
                <a:solidFill>
                  <a:schemeClr val="hlink"/>
                </a:solidFill>
                <a:ea typeface="굴림" charset="-127"/>
              </a:rPr>
              <a:t>store conditional</a:t>
            </a:r>
            <a:endParaRPr lang="en-US" altLang="ko-KR" sz="1800" dirty="0" smtClean="0">
              <a:solidFill>
                <a:schemeClr val="hlink"/>
              </a:solidFill>
              <a:ea typeface="굴림" charset="-127"/>
            </a:endParaRPr>
          </a:p>
          <a:p>
            <a:pPr lvl="1"/>
            <a:r>
              <a:rPr lang="en-US" altLang="ko-KR" dirty="0" smtClean="0">
                <a:ea typeface="굴림" charset="-127"/>
              </a:rPr>
              <a:t>Load linked returns the initial value</a:t>
            </a:r>
          </a:p>
          <a:p>
            <a:pPr lvl="1"/>
            <a:r>
              <a:rPr lang="en-US" altLang="ko-KR" dirty="0" smtClean="0">
                <a:ea typeface="굴림" charset="-127"/>
              </a:rPr>
              <a:t>Store conditional returns 1 if it succeeds (no other store to same memory location since preceding load) and 0 otherwise</a:t>
            </a:r>
          </a:p>
          <a:p>
            <a:r>
              <a:rPr lang="en-US" altLang="ko-KR" dirty="0" smtClean="0">
                <a:ea typeface="굴림" charset="-127"/>
              </a:rPr>
              <a:t>Example doing atomic swap with LL &amp; SC:</a:t>
            </a:r>
          </a:p>
          <a:p>
            <a:pPr>
              <a:buFontTx/>
              <a:buNone/>
            </a:pPr>
            <a:r>
              <a:rPr lang="en-US" altLang="ko-KR" sz="1800" dirty="0" smtClean="0">
                <a:ea typeface="굴림" charset="-127"/>
              </a:rPr>
              <a:t>	try:	</a:t>
            </a:r>
            <a:r>
              <a:rPr lang="en-US" altLang="ko-KR" sz="1800" dirty="0" err="1" smtClean="0">
                <a:ea typeface="굴림" charset="-127"/>
              </a:rPr>
              <a:t>mov</a:t>
            </a:r>
            <a:r>
              <a:rPr lang="en-US" altLang="ko-KR" sz="1800" dirty="0" smtClean="0">
                <a:ea typeface="굴림" charset="-127"/>
              </a:rPr>
              <a:t>	R3,R4	  	; </a:t>
            </a:r>
            <a:r>
              <a:rPr lang="en-US" altLang="ko-KR" sz="1800" dirty="0" err="1" smtClean="0">
                <a:ea typeface="굴림" charset="-127"/>
              </a:rPr>
              <a:t>mov</a:t>
            </a:r>
            <a:r>
              <a:rPr lang="en-US" altLang="ko-KR" sz="1800" dirty="0" smtClean="0">
                <a:ea typeface="굴림" charset="-127"/>
              </a:rPr>
              <a:t> exchange value</a:t>
            </a:r>
            <a:br>
              <a:rPr lang="en-US" altLang="ko-KR" sz="1800" dirty="0" smtClean="0">
                <a:ea typeface="굴림" charset="-127"/>
              </a:rPr>
            </a:br>
            <a:r>
              <a:rPr lang="en-US" altLang="ko-KR" sz="1800" dirty="0" smtClean="0">
                <a:ea typeface="굴림" charset="-127"/>
              </a:rPr>
              <a:t>	</a:t>
            </a:r>
            <a:r>
              <a:rPr lang="en-US" altLang="ko-KR" sz="1800" dirty="0" err="1" smtClean="0">
                <a:solidFill>
                  <a:schemeClr val="hlink"/>
                </a:solidFill>
                <a:ea typeface="굴림" charset="-127"/>
              </a:rPr>
              <a:t>ll</a:t>
            </a:r>
            <a:r>
              <a:rPr lang="en-US" altLang="ko-KR" sz="1800" dirty="0" smtClean="0">
                <a:ea typeface="굴림" charset="-127"/>
              </a:rPr>
              <a:t>	R2,0(R1)	; load linked</a:t>
            </a:r>
            <a:br>
              <a:rPr lang="en-US" altLang="ko-KR" sz="1800" dirty="0" smtClean="0">
                <a:ea typeface="굴림" charset="-127"/>
              </a:rPr>
            </a:br>
            <a:r>
              <a:rPr lang="en-US" altLang="ko-KR" sz="1800" dirty="0" smtClean="0">
                <a:ea typeface="굴림" charset="-127"/>
              </a:rPr>
              <a:t>	</a:t>
            </a:r>
            <a:r>
              <a:rPr lang="en-US" altLang="ko-KR" sz="1800" dirty="0" smtClean="0">
                <a:solidFill>
                  <a:schemeClr val="hlink"/>
                </a:solidFill>
                <a:ea typeface="굴림" charset="-127"/>
              </a:rPr>
              <a:t>sc</a:t>
            </a:r>
            <a:r>
              <a:rPr lang="en-US" altLang="ko-KR" sz="1800" dirty="0" smtClean="0">
                <a:ea typeface="굴림" charset="-127"/>
              </a:rPr>
              <a:t>	R3,0(R1)	; store conditional</a:t>
            </a:r>
            <a:br>
              <a:rPr lang="en-US" altLang="ko-KR" sz="1800" dirty="0" smtClean="0">
                <a:ea typeface="굴림" charset="-127"/>
              </a:rPr>
            </a:br>
            <a:r>
              <a:rPr lang="en-US" altLang="ko-KR" sz="1800" dirty="0" smtClean="0">
                <a:ea typeface="굴림" charset="-127"/>
              </a:rPr>
              <a:t>	</a:t>
            </a:r>
            <a:r>
              <a:rPr lang="en-US" altLang="ko-KR" sz="1800" dirty="0" err="1" smtClean="0">
                <a:ea typeface="굴림" charset="-127"/>
              </a:rPr>
              <a:t>beqz</a:t>
            </a:r>
            <a:r>
              <a:rPr lang="en-US" altLang="ko-KR" sz="1800" dirty="0" smtClean="0">
                <a:ea typeface="굴림" charset="-127"/>
              </a:rPr>
              <a:t>	R3,try  		; branch store fails (R3 = 0)</a:t>
            </a:r>
            <a:br>
              <a:rPr lang="en-US" altLang="ko-KR" sz="1800" dirty="0" smtClean="0">
                <a:ea typeface="굴림" charset="-127"/>
              </a:rPr>
            </a:br>
            <a:r>
              <a:rPr lang="en-US" altLang="ko-KR" sz="1800" dirty="0" smtClean="0">
                <a:ea typeface="굴림" charset="-127"/>
              </a:rPr>
              <a:t>	</a:t>
            </a:r>
            <a:r>
              <a:rPr lang="en-US" altLang="ko-KR" sz="1800" dirty="0" err="1" smtClean="0">
                <a:ea typeface="굴림" charset="-127"/>
              </a:rPr>
              <a:t>mov</a:t>
            </a:r>
            <a:r>
              <a:rPr lang="en-US" altLang="ko-KR" sz="1800" dirty="0" smtClean="0">
                <a:ea typeface="굴림" charset="-127"/>
              </a:rPr>
              <a:t>	R4,R2  		; put load value in R4</a:t>
            </a:r>
          </a:p>
          <a:p>
            <a:r>
              <a:rPr lang="en-US" altLang="ko-KR" dirty="0" smtClean="0">
                <a:ea typeface="굴림" charset="-127"/>
              </a:rPr>
              <a:t>Example doing fetch &amp; increment with LL &amp; SC:</a:t>
            </a:r>
          </a:p>
          <a:p>
            <a:pPr>
              <a:buFontTx/>
              <a:buNone/>
            </a:pPr>
            <a:r>
              <a:rPr lang="en-US" altLang="ko-KR" sz="1800" dirty="0" smtClean="0">
                <a:ea typeface="굴림" charset="-127"/>
              </a:rPr>
              <a:t>	try:	</a:t>
            </a:r>
            <a:r>
              <a:rPr lang="en-US" altLang="ko-KR" sz="1800" dirty="0" err="1" smtClean="0">
                <a:solidFill>
                  <a:schemeClr val="hlink"/>
                </a:solidFill>
                <a:ea typeface="굴림" charset="-127"/>
              </a:rPr>
              <a:t>ll</a:t>
            </a:r>
            <a:r>
              <a:rPr lang="en-US" altLang="ko-KR" sz="1800" dirty="0" smtClean="0">
                <a:ea typeface="굴림" charset="-127"/>
              </a:rPr>
              <a:t>	R2,0(R1)	; load linked</a:t>
            </a:r>
            <a:br>
              <a:rPr lang="en-US" altLang="ko-KR" sz="1800" dirty="0" smtClean="0">
                <a:ea typeface="굴림" charset="-127"/>
              </a:rPr>
            </a:br>
            <a:r>
              <a:rPr lang="en-US" altLang="ko-KR" sz="1800" dirty="0" smtClean="0">
                <a:ea typeface="굴림" charset="-127"/>
              </a:rPr>
              <a:t>	</a:t>
            </a:r>
            <a:r>
              <a:rPr lang="en-US" altLang="ko-KR" sz="1800" dirty="0" err="1" smtClean="0">
                <a:ea typeface="굴림" charset="-127"/>
              </a:rPr>
              <a:t>addi</a:t>
            </a:r>
            <a:r>
              <a:rPr lang="en-US" altLang="ko-KR" sz="1800" dirty="0" smtClean="0">
                <a:ea typeface="굴림" charset="-127"/>
              </a:rPr>
              <a:t>	R2,R2,#1 	; increment (OK if </a:t>
            </a:r>
            <a:r>
              <a:rPr lang="en-US" altLang="ko-KR" sz="1800" dirty="0" err="1" smtClean="0">
                <a:ea typeface="굴림" charset="-127"/>
              </a:rPr>
              <a:t>reg–reg</a:t>
            </a:r>
            <a:r>
              <a:rPr lang="en-US" altLang="ko-KR" sz="1800" dirty="0" smtClean="0">
                <a:ea typeface="굴림" charset="-127"/>
              </a:rPr>
              <a:t>)</a:t>
            </a:r>
            <a:br>
              <a:rPr lang="en-US" altLang="ko-KR" sz="1800" dirty="0" smtClean="0">
                <a:ea typeface="굴림" charset="-127"/>
              </a:rPr>
            </a:br>
            <a:r>
              <a:rPr lang="en-US" altLang="ko-KR" sz="1800" dirty="0" smtClean="0">
                <a:ea typeface="굴림" charset="-127"/>
              </a:rPr>
              <a:t>	</a:t>
            </a:r>
            <a:r>
              <a:rPr lang="en-US" altLang="ko-KR" sz="1800" dirty="0" smtClean="0">
                <a:solidFill>
                  <a:schemeClr val="hlink"/>
                </a:solidFill>
                <a:ea typeface="굴림" charset="-127"/>
              </a:rPr>
              <a:t>sc</a:t>
            </a:r>
            <a:r>
              <a:rPr lang="en-US" altLang="ko-KR" sz="1800" dirty="0" smtClean="0">
                <a:ea typeface="굴림" charset="-127"/>
              </a:rPr>
              <a:t>	R2,0(R1) 	; store conditional </a:t>
            </a:r>
            <a:br>
              <a:rPr lang="en-US" altLang="ko-KR" sz="1800" dirty="0" smtClean="0">
                <a:ea typeface="굴림" charset="-127"/>
              </a:rPr>
            </a:br>
            <a:r>
              <a:rPr lang="en-US" altLang="ko-KR" sz="1800" dirty="0" smtClean="0">
                <a:ea typeface="굴림" charset="-127"/>
              </a:rPr>
              <a:t>	</a:t>
            </a:r>
            <a:r>
              <a:rPr lang="en-US" altLang="ko-KR" sz="1800" dirty="0" err="1" smtClean="0">
                <a:ea typeface="굴림" charset="-127"/>
              </a:rPr>
              <a:t>beqz</a:t>
            </a:r>
            <a:r>
              <a:rPr lang="en-US" altLang="ko-KR" sz="1800" dirty="0" smtClean="0">
                <a:ea typeface="굴림" charset="-127"/>
              </a:rPr>
              <a:t>	R2,try  	; branch store fails (R2 = 0)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11391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Lock Implementation : LL &amp; SC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prstClr val="black"/>
                </a:solidFill>
                <a:ea typeface="굴림" charset="-127"/>
              </a:rPr>
              <a:t>Using LL &amp; SC to implement lock</a:t>
            </a:r>
          </a:p>
          <a:p>
            <a:r>
              <a:rPr lang="en-US" altLang="ko-KR" dirty="0" smtClean="0">
                <a:ea typeface="굴림" charset="-127"/>
              </a:rPr>
              <a:t>LL does not cause any bus traffic</a:t>
            </a:r>
          </a:p>
          <a:p>
            <a:pPr>
              <a:buNone/>
            </a:pPr>
            <a:endParaRPr lang="en-US" altLang="ko-KR" sz="1600" dirty="0" smtClean="0">
              <a:latin typeface="Courier New" pitchFamily="49" charset="0"/>
              <a:ea typeface="굴림" charset="-127"/>
            </a:endParaRPr>
          </a:p>
          <a:p>
            <a:pPr>
              <a:buNone/>
            </a:pPr>
            <a:endParaRPr lang="en-US" altLang="ko-KR" sz="1600" dirty="0" smtClean="0">
              <a:latin typeface="Courier New" pitchFamily="49" charset="0"/>
              <a:ea typeface="굴림" charset="-127"/>
            </a:endParaRPr>
          </a:p>
          <a:p>
            <a:pPr>
              <a:buNone/>
            </a:pPr>
            <a:r>
              <a:rPr lang="en-US" altLang="ko-KR" sz="1600" dirty="0" smtClean="0">
                <a:latin typeface="Courier New" pitchFamily="49" charset="0"/>
                <a:ea typeface="굴림" charset="-127"/>
              </a:rPr>
              <a:t>	</a:t>
            </a:r>
            <a:r>
              <a:rPr lang="en-US" altLang="ko-KR" sz="1600" dirty="0" err="1" smtClean="0">
                <a:latin typeface="Courier New" pitchFamily="49" charset="0"/>
                <a:ea typeface="굴림" charset="-127"/>
              </a:rPr>
              <a:t>lockit</a:t>
            </a:r>
            <a:r>
              <a:rPr lang="en-US" altLang="ko-KR" sz="1600" dirty="0" smtClean="0">
                <a:latin typeface="Courier New" pitchFamily="49" charset="0"/>
                <a:ea typeface="굴림" charset="-127"/>
              </a:rPr>
              <a:t>:	</a:t>
            </a:r>
            <a:r>
              <a:rPr lang="en-US" altLang="ko-KR" sz="1600" dirty="0" err="1" smtClean="0">
                <a:latin typeface="Courier New" pitchFamily="49" charset="0"/>
                <a:ea typeface="굴림" charset="-127"/>
              </a:rPr>
              <a:t>ll</a:t>
            </a:r>
            <a:r>
              <a:rPr lang="en-US" altLang="ko-KR" sz="1600" dirty="0" smtClean="0">
                <a:latin typeface="Courier New" pitchFamily="49" charset="0"/>
                <a:ea typeface="굴림" charset="-127"/>
              </a:rPr>
              <a:t>	R2,0(R1) 	;load </a:t>
            </a:r>
            <a:r>
              <a:rPr lang="en-US" altLang="ko-KR" sz="1600" dirty="0" err="1" smtClean="0">
                <a:latin typeface="Courier New" pitchFamily="49" charset="0"/>
                <a:ea typeface="굴림" charset="-127"/>
              </a:rPr>
              <a:t>var</a:t>
            </a:r>
            <a:r>
              <a:rPr lang="en-US" altLang="ko-KR" sz="1600" dirty="0" smtClean="0">
                <a:latin typeface="Courier New" pitchFamily="49" charset="0"/>
                <a:ea typeface="굴림" charset="-127"/>
              </a:rPr>
              <a:t/>
            </a:r>
            <a:br>
              <a:rPr lang="en-US" altLang="ko-KR" sz="1600" dirty="0" smtClean="0">
                <a:latin typeface="Courier New" pitchFamily="49" charset="0"/>
                <a:ea typeface="굴림" charset="-127"/>
              </a:rPr>
            </a:br>
            <a:r>
              <a:rPr lang="en-US" altLang="ko-KR" sz="1600" dirty="0" smtClean="0">
                <a:latin typeface="Courier New" pitchFamily="49" charset="0"/>
                <a:ea typeface="굴림" charset="-127"/>
              </a:rPr>
              <a:t>		</a:t>
            </a:r>
            <a:r>
              <a:rPr lang="en-US" altLang="ko-KR" sz="1600" dirty="0" err="1" smtClean="0">
                <a:latin typeface="Courier New" pitchFamily="49" charset="0"/>
                <a:ea typeface="굴림" charset="-127"/>
              </a:rPr>
              <a:t>bnez</a:t>
            </a:r>
            <a:r>
              <a:rPr lang="en-US" altLang="ko-KR" sz="1600" dirty="0" smtClean="0">
                <a:latin typeface="Courier New" pitchFamily="49" charset="0"/>
                <a:ea typeface="굴림" charset="-127"/>
              </a:rPr>
              <a:t>	R2,lockit 	;</a:t>
            </a:r>
            <a:r>
              <a:rPr lang="en-US" altLang="ko-KR" sz="1600" dirty="0" smtClean="0">
                <a:latin typeface="Courier New" pitchFamily="49" charset="0"/>
                <a:ea typeface="굴림" charset="-127"/>
                <a:cs typeface="Arial" charset="0"/>
              </a:rPr>
              <a:t>≠ </a:t>
            </a:r>
            <a:r>
              <a:rPr lang="en-US" altLang="ko-KR" sz="1600" dirty="0" smtClean="0">
                <a:latin typeface="Courier New" pitchFamily="49" charset="0"/>
                <a:ea typeface="굴림" charset="-127"/>
              </a:rPr>
              <a:t>0 </a:t>
            </a:r>
            <a:r>
              <a:rPr lang="en-US" altLang="ko-KR" sz="1600" dirty="0" smtClean="0">
                <a:latin typeface="Courier New" pitchFamily="49" charset="0"/>
                <a:ea typeface="굴림" charset="-127"/>
                <a:sym typeface="Symbol" pitchFamily="18" charset="2"/>
              </a:rPr>
              <a:t> n</a:t>
            </a:r>
            <a:r>
              <a:rPr lang="en-US" altLang="ko-KR" sz="1600" dirty="0" smtClean="0">
                <a:latin typeface="Courier New" pitchFamily="49" charset="0"/>
                <a:ea typeface="굴림" charset="-127"/>
              </a:rPr>
              <a:t>ot free </a:t>
            </a:r>
            <a:r>
              <a:rPr lang="en-US" altLang="ko-KR" sz="1600" dirty="0" smtClean="0">
                <a:latin typeface="Courier New" pitchFamily="49" charset="0"/>
                <a:ea typeface="굴림" charset="-127"/>
                <a:sym typeface="Symbol" pitchFamily="18" charset="2"/>
              </a:rPr>
              <a:t> </a:t>
            </a:r>
            <a:r>
              <a:rPr lang="en-US" altLang="ko-KR" sz="1600" dirty="0" smtClean="0">
                <a:latin typeface="Courier New" pitchFamily="49" charset="0"/>
                <a:ea typeface="굴림" charset="-127"/>
              </a:rPr>
              <a:t>spin</a:t>
            </a:r>
          </a:p>
          <a:p>
            <a:pPr>
              <a:buNone/>
            </a:pPr>
            <a:r>
              <a:rPr lang="en-US" altLang="ko-KR" sz="1600" dirty="0" smtClean="0">
                <a:latin typeface="Courier New" pitchFamily="49" charset="0"/>
                <a:ea typeface="굴림" charset="-127"/>
              </a:rPr>
              <a:t>			</a:t>
            </a:r>
            <a:r>
              <a:rPr lang="en-US" altLang="ko-KR" sz="1600" dirty="0" err="1" smtClean="0">
                <a:latin typeface="Courier New" pitchFamily="49" charset="0"/>
                <a:ea typeface="굴림" charset="-127"/>
              </a:rPr>
              <a:t>daddui</a:t>
            </a:r>
            <a:r>
              <a:rPr lang="en-US" altLang="ko-KR" sz="1600" dirty="0" smtClean="0">
                <a:latin typeface="Courier New" pitchFamily="49" charset="0"/>
                <a:ea typeface="굴림" charset="-127"/>
              </a:rPr>
              <a:t>	R2,R0,#1</a:t>
            </a:r>
          </a:p>
          <a:p>
            <a:pPr>
              <a:buNone/>
            </a:pPr>
            <a:r>
              <a:rPr lang="en-US" altLang="ko-KR" sz="1600" dirty="0" smtClean="0">
                <a:latin typeface="Courier New" pitchFamily="49" charset="0"/>
                <a:ea typeface="굴림" charset="-127"/>
              </a:rPr>
              <a:t>			sc 	R2,0(R1)</a:t>
            </a:r>
            <a:br>
              <a:rPr lang="en-US" altLang="ko-KR" sz="1600" dirty="0" smtClean="0">
                <a:latin typeface="Courier New" pitchFamily="49" charset="0"/>
                <a:ea typeface="굴림" charset="-127"/>
              </a:rPr>
            </a:br>
            <a:r>
              <a:rPr lang="en-US" altLang="ko-KR" sz="1600" dirty="0" smtClean="0">
                <a:latin typeface="Courier New" pitchFamily="49" charset="0"/>
                <a:ea typeface="굴림" charset="-127"/>
              </a:rPr>
              <a:t>		</a:t>
            </a:r>
            <a:r>
              <a:rPr lang="en-US" altLang="ko-KR" sz="1600" dirty="0" err="1" smtClean="0">
                <a:latin typeface="Courier New" pitchFamily="49" charset="0"/>
                <a:ea typeface="굴림" charset="-127"/>
              </a:rPr>
              <a:t>bnez</a:t>
            </a:r>
            <a:r>
              <a:rPr lang="en-US" altLang="ko-KR" sz="1600" dirty="0" smtClean="0">
                <a:latin typeface="Courier New" pitchFamily="49" charset="0"/>
                <a:ea typeface="굴림" charset="-127"/>
              </a:rPr>
              <a:t>	R2,lockit 		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1453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ecture">
      <a:majorFont>
        <a:latin typeface="Arial"/>
        <a:ea typeface="맑은 고딕"/>
        <a:cs typeface=""/>
      </a:majorFont>
      <a:minorFont>
        <a:latin typeface="Times New Roman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3696</TotalTime>
  <Words>772</Words>
  <Application>Microsoft Office PowerPoint</Application>
  <PresentationFormat>화면 슬라이드 쇼(4:3)</PresentationFormat>
  <Paragraphs>177</Paragraphs>
  <Slides>17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5" baseType="lpstr">
      <vt:lpstr>굴림</vt:lpstr>
      <vt:lpstr>맑은 고딕</vt:lpstr>
      <vt:lpstr>Arial</vt:lpstr>
      <vt:lpstr>Courier New</vt:lpstr>
      <vt:lpstr>Symbol</vt:lpstr>
      <vt:lpstr>Times New Roman</vt:lpstr>
      <vt:lpstr>Wingdings</vt:lpstr>
      <vt:lpstr>Office Theme</vt:lpstr>
      <vt:lpstr>Lock Basics</vt:lpstr>
      <vt:lpstr>Consistency Model</vt:lpstr>
      <vt:lpstr>Lock in Shared Memory</vt:lpstr>
      <vt:lpstr>Why Need Atomic Load and Store</vt:lpstr>
      <vt:lpstr>Hardware Support For Locks</vt:lpstr>
      <vt:lpstr>Spin Lock Implementation</vt:lpstr>
      <vt:lpstr>Spin Lock Implementation </vt:lpstr>
      <vt:lpstr>Hardware Support For Locks</vt:lpstr>
      <vt:lpstr>Lock Implementation : LL &amp; SC</vt:lpstr>
      <vt:lpstr>How to Implement Atomic Load-Store </vt:lpstr>
      <vt:lpstr>Programming With Locks</vt:lpstr>
      <vt:lpstr>Programming with Locks</vt:lpstr>
      <vt:lpstr>Coarse-Grain Locks</vt:lpstr>
      <vt:lpstr>Fine-Grain Locks</vt:lpstr>
      <vt:lpstr>Difficulty of Fine-grain Locks</vt:lpstr>
      <vt:lpstr>Difficulty of Fine-grain Locks II</vt:lpstr>
      <vt:lpstr>Lock Overhead with No Contention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jhuh</dc:creator>
  <cp:lastModifiedBy>jhuh</cp:lastModifiedBy>
  <cp:revision>437</cp:revision>
  <dcterms:created xsi:type="dcterms:W3CDTF">2009-02-01T06:54:56Z</dcterms:created>
  <dcterms:modified xsi:type="dcterms:W3CDTF">2014-03-30T22:37:39Z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-1847474542</vt:i4>
  </property>
  <property fmtid="{D5CDD505-2E9C-101B-9397-08002B2CF9AE}" pid="3" name="_NewReviewCycle">
    <vt:lpwstr/>
  </property>
  <property fmtid="{D5CDD505-2E9C-101B-9397-08002B2CF9AE}" pid="4" name="_EmailSubject">
    <vt:lpwstr>CS492B 과목 syllabus 미팅?</vt:lpwstr>
  </property>
  <property fmtid="{D5CDD505-2E9C-101B-9397-08002B2CF9AE}" pid="5" name="_AuthorEmail">
    <vt:lpwstr>moonzoo@cs.kaist.ac.kr</vt:lpwstr>
  </property>
  <property fmtid="{D5CDD505-2E9C-101B-9397-08002B2CF9AE}" pid="6" name="_AuthorEmailDisplayName">
    <vt:lpwstr>Moonzoo Kim</vt:lpwstr>
  </property>
</Properties>
</file>